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1" r:id="rId4"/>
    <p:sldId id="262" r:id="rId5"/>
    <p:sldId id="263" r:id="rId6"/>
    <p:sldId id="264" r:id="rId7"/>
    <p:sldId id="265" r:id="rId8"/>
    <p:sldId id="266" r:id="rId9"/>
    <p:sldId id="274" r:id="rId10"/>
    <p:sldId id="267" r:id="rId11"/>
    <p:sldId id="269" r:id="rId12"/>
    <p:sldId id="257" r:id="rId13"/>
    <p:sldId id="258" r:id="rId14"/>
    <p:sldId id="259" r:id="rId15"/>
    <p:sldId id="260" r:id="rId16"/>
    <p:sldId id="270" r:id="rId17"/>
    <p:sldId id="275" r:id="rId18"/>
    <p:sldId id="272" r:id="rId19"/>
    <p:sldId id="273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D2D5"/>
    <a:srgbClr val="FFCC66"/>
    <a:srgbClr val="F1C659"/>
    <a:srgbClr val="EAB9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DABE8-EEB8-4582-A551-E9E24A5A3FBF}" type="datetimeFigureOut">
              <a:rPr lang="el-GR" smtClean="0"/>
              <a:pPr/>
              <a:t>12/11/2011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64A57-3700-4C2C-908A-4F0CB3ADB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928670"/>
            <a:ext cx="8143932" cy="3227401"/>
          </a:xfrm>
        </p:spPr>
        <p:txBody>
          <a:bodyPr>
            <a:normAutofit fontScale="90000"/>
          </a:bodyPr>
          <a:lstStyle/>
          <a:p>
            <a:r>
              <a:rPr lang="el-GR" sz="4700" dirty="0" smtClean="0"/>
              <a:t>ΑΠΟ ΤΗ ΣΥΛΛΗΨΗ ΣΤΟΝ ΠΑΙΔΙΚΟ ΣΤΑΘΜΟ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στοιχεία της ψυχολογικής διαμόρφωσης του παιδιού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4429132"/>
            <a:ext cx="8286808" cy="2071702"/>
          </a:xfrm>
        </p:spPr>
        <p:txBody>
          <a:bodyPr>
            <a:normAutofit lnSpcReduction="10000"/>
          </a:bodyPr>
          <a:lstStyle/>
          <a:p>
            <a:pPr algn="r"/>
            <a:r>
              <a:rPr lang="el-GR" dirty="0" smtClean="0">
                <a:solidFill>
                  <a:schemeClr val="tx2"/>
                </a:solidFill>
              </a:rPr>
              <a:t>Ε.Γ. Παπαγεωργίου</a:t>
            </a:r>
            <a:endParaRPr lang="el-GR" dirty="0">
              <a:solidFill>
                <a:schemeClr val="tx2"/>
              </a:solidFill>
            </a:endParaRPr>
          </a:p>
          <a:p>
            <a:pPr algn="r"/>
            <a:r>
              <a:rPr lang="el-GR" dirty="0" smtClean="0">
                <a:solidFill>
                  <a:schemeClr val="tx2"/>
                </a:solidFill>
              </a:rPr>
              <a:t>2011</a:t>
            </a:r>
          </a:p>
          <a:p>
            <a:pPr algn="r"/>
            <a:endParaRPr lang="el-GR" sz="3000" dirty="0" smtClean="0"/>
          </a:p>
          <a:p>
            <a:pPr algn="r"/>
            <a:r>
              <a:rPr lang="el-GR" sz="2200" b="1" dirty="0" smtClean="0">
                <a:solidFill>
                  <a:schemeClr val="tx1"/>
                </a:solidFill>
              </a:rPr>
              <a:t>Πρώτο επιστημονικό συνέδριο προσχολικής αγωγής</a:t>
            </a:r>
          </a:p>
          <a:p>
            <a:pPr algn="r"/>
            <a:endParaRPr lang="el-GR" dirty="0" smtClean="0"/>
          </a:p>
          <a:p>
            <a:pPr algn="r"/>
            <a:endParaRPr lang="el-GR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>
                <a:solidFill>
                  <a:schemeClr val="tx2"/>
                </a:solidFill>
              </a:rPr>
              <a:t>Ο ΤΟΚΕΤΟΣ</a:t>
            </a:r>
            <a:endParaRPr lang="el-GR" u="sng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«τραύμα της γέννας» (</a:t>
            </a:r>
            <a:r>
              <a:rPr lang="en-US" dirty="0" smtClean="0"/>
              <a:t>OTTO RANK)</a:t>
            </a:r>
          </a:p>
          <a:p>
            <a:r>
              <a:rPr lang="el-GR" dirty="0" smtClean="0"/>
              <a:t>Πρωτογενές άγχος</a:t>
            </a:r>
          </a:p>
          <a:p>
            <a:r>
              <a:rPr lang="el-GR" dirty="0" smtClean="0"/>
              <a:t>Προετοιμασία της μητέρας (στάση απέναντι στη μητρότητα – σχέση με τη μητέρα της– συνήθεις αγωνίες , ανησυχίες και φόβοι )</a:t>
            </a:r>
          </a:p>
          <a:p>
            <a:r>
              <a:rPr lang="el-GR" dirty="0" smtClean="0"/>
              <a:t>Τρόπος τοκετού ( ο φυσιολογικός πιο υγιής για τη ψυχολογία του παιδιού )</a:t>
            </a:r>
          </a:p>
          <a:p>
            <a:r>
              <a:rPr lang="el-GR" dirty="0" smtClean="0"/>
              <a:t>Η σημασία του αποχωρισμού </a:t>
            </a:r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eikon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071546"/>
            <a:ext cx="8858280" cy="3509657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ΝΑΡΚΙΣΣΙΣΤΙΚΟ ΣΤΑΔΙΟ </a:t>
            </a:r>
            <a:br>
              <a:rPr lang="el-GR" dirty="0" smtClean="0">
                <a:solidFill>
                  <a:schemeClr val="tx2"/>
                </a:solidFill>
              </a:rPr>
            </a:br>
            <a:r>
              <a:rPr lang="el-GR" dirty="0" smtClean="0">
                <a:solidFill>
                  <a:schemeClr val="tx2"/>
                </a:solidFill>
              </a:rPr>
              <a:t>(στοματικό στάδιο )</a:t>
            </a:r>
            <a:br>
              <a:rPr lang="el-GR" dirty="0" smtClean="0">
                <a:solidFill>
                  <a:schemeClr val="tx2"/>
                </a:solidFill>
              </a:rPr>
            </a:b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4786346"/>
          </a:xfrm>
        </p:spPr>
        <p:txBody>
          <a:bodyPr>
            <a:normAutofit/>
          </a:bodyPr>
          <a:lstStyle/>
          <a:p>
            <a:r>
              <a:rPr lang="el-GR" sz="2500" dirty="0" smtClean="0"/>
              <a:t>Υπαρξιακό άγχος για τη κάλυψη αναγκών (ορμών ) επιβίωσης (πείνα – δίψα- αγκαλιά)</a:t>
            </a:r>
          </a:p>
          <a:p>
            <a:r>
              <a:rPr lang="el-GR" sz="2500" dirty="0" smtClean="0"/>
              <a:t>Συμπεριφορά ανάλογα με τις ορμές του</a:t>
            </a:r>
          </a:p>
          <a:p>
            <a:r>
              <a:rPr lang="el-GR" sz="2500" dirty="0" smtClean="0"/>
              <a:t>Συναισθηματικές επενδύσεις σε  </a:t>
            </a:r>
            <a:r>
              <a:rPr lang="el-GR" sz="2500" dirty="0" err="1" smtClean="0"/>
              <a:t>΄΄καλά΄΄</a:t>
            </a:r>
            <a:r>
              <a:rPr lang="el-GR" sz="2500" dirty="0" smtClean="0"/>
              <a:t> ή </a:t>
            </a:r>
            <a:r>
              <a:rPr lang="el-GR" sz="2500" dirty="0" err="1" smtClean="0"/>
              <a:t>΄΄κακά΄΄</a:t>
            </a:r>
            <a:r>
              <a:rPr lang="el-GR" sz="2500" dirty="0" smtClean="0"/>
              <a:t> αντικείμενα</a:t>
            </a:r>
          </a:p>
          <a:p>
            <a:r>
              <a:rPr lang="el-GR" sz="2500" dirty="0" smtClean="0"/>
              <a:t>Αδυναμία διατήρησης σταθερών συναισθηματικών επενδύσεων</a:t>
            </a:r>
          </a:p>
          <a:p>
            <a:r>
              <a:rPr lang="el-GR" sz="2500" dirty="0" smtClean="0"/>
              <a:t>Αυξημένη διαισθητική επικοινωνία</a:t>
            </a:r>
          </a:p>
          <a:p>
            <a:r>
              <a:rPr lang="el-GR" sz="2500" dirty="0" smtClean="0"/>
              <a:t>Ασαφή όρια του ΕΓΩ</a:t>
            </a:r>
          </a:p>
          <a:p>
            <a:r>
              <a:rPr lang="el-GR" sz="2500" dirty="0" smtClean="0"/>
              <a:t>Αξιολόγηση του μέρους έναντι του όλου</a:t>
            </a:r>
          </a:p>
          <a:p>
            <a:r>
              <a:rPr lang="el-GR" sz="2500" dirty="0" err="1" smtClean="0"/>
              <a:t>πρώιµες</a:t>
            </a:r>
            <a:r>
              <a:rPr lang="el-GR" sz="2500" dirty="0" smtClean="0"/>
              <a:t> μορφές εξιδανίκευσης και απομυθοποίησης </a:t>
            </a:r>
          </a:p>
          <a:p>
            <a:r>
              <a:rPr lang="el-GR" sz="2500" b="1" dirty="0" smtClean="0"/>
              <a:t>άρνηση</a:t>
            </a:r>
            <a:r>
              <a:rPr lang="el-GR" sz="2500" dirty="0" smtClean="0"/>
              <a:t> της πραγματικότητας υπό πιεστικές συνθήκες</a:t>
            </a:r>
          </a:p>
          <a:p>
            <a:endParaRPr lang="el-GR" sz="2500" dirty="0" smtClean="0"/>
          </a:p>
          <a:p>
            <a:endParaRPr lang="el-GR" sz="2500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ΟΡΙΑΚΟ ΣΤΑΔΙΟ</a:t>
            </a:r>
            <a:br>
              <a:rPr lang="el-GR" dirty="0" smtClean="0">
                <a:solidFill>
                  <a:schemeClr val="tx2"/>
                </a:solidFill>
              </a:rPr>
            </a:b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2910" y="1142984"/>
            <a:ext cx="8043890" cy="4880624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 Άγχος απώλειας του πρωτοπαθούς αντικειμένου συναισθηματικής επένδυσης (ανάγκη για αγκαλιά)</a:t>
            </a:r>
          </a:p>
          <a:p>
            <a:pPr algn="just"/>
            <a:r>
              <a:rPr lang="el-GR" sz="2400" dirty="0" smtClean="0"/>
              <a:t>συμβιωτική </a:t>
            </a:r>
            <a:r>
              <a:rPr lang="el-GR" sz="2400" dirty="0" err="1" smtClean="0"/>
              <a:t>εξαρτητική</a:t>
            </a:r>
            <a:r>
              <a:rPr lang="el-GR" sz="2400" dirty="0" smtClean="0"/>
              <a:t> συμπεριφορά </a:t>
            </a:r>
          </a:p>
          <a:p>
            <a:pPr algn="just"/>
            <a:r>
              <a:rPr lang="el-GR" sz="2400" dirty="0" smtClean="0"/>
              <a:t>προσδοκία κάλυψης των αναγκών από το περιβάλλον</a:t>
            </a:r>
            <a:endParaRPr lang="en-US" sz="2400" dirty="0" smtClean="0"/>
          </a:p>
          <a:p>
            <a:pPr algn="just"/>
            <a:r>
              <a:rPr lang="el-GR" sz="2400" dirty="0" smtClean="0"/>
              <a:t>Αναζήτηση ιδανικών καταστάσεων </a:t>
            </a:r>
          </a:p>
          <a:p>
            <a:pPr algn="just"/>
            <a:r>
              <a:rPr lang="el-GR" sz="2400" dirty="0" smtClean="0"/>
              <a:t>Καταθλιπτικές τάσεις σε διάψευση προσδοκιών</a:t>
            </a:r>
          </a:p>
          <a:p>
            <a:pPr algn="just"/>
            <a:r>
              <a:rPr lang="el-GR" sz="2400" dirty="0" smtClean="0"/>
              <a:t>αυξημένη συναισθηματικότητα, διαισθητικότητα κλπ. </a:t>
            </a:r>
          </a:p>
          <a:p>
            <a:pPr algn="just"/>
            <a:r>
              <a:rPr lang="el-GR" sz="2400" dirty="0" smtClean="0"/>
              <a:t>μειωμένος ή απών </a:t>
            </a:r>
            <a:r>
              <a:rPr lang="el-GR" sz="2400" dirty="0" err="1" smtClean="0"/>
              <a:t>αυτο</a:t>
            </a:r>
            <a:r>
              <a:rPr lang="el-GR" sz="2400" dirty="0" smtClean="0"/>
              <a:t>-λογοκριτικός μηχανισμός</a:t>
            </a:r>
          </a:p>
          <a:p>
            <a:pPr algn="just"/>
            <a:r>
              <a:rPr lang="el-GR" sz="2400" dirty="0" smtClean="0"/>
              <a:t>ψυχωτικός εκτροχιασμός (υπό πίεση) </a:t>
            </a:r>
          </a:p>
          <a:p>
            <a:endParaRPr lang="el-GR" sz="24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ΨΥΧΑΝΑΓΚΑΣΤΙΚΟ – ΠΡΩΚΤΙΚΟ ΣΤΑΔΙΟ</a:t>
            </a:r>
            <a:br>
              <a:rPr lang="el-GR" dirty="0" smtClean="0">
                <a:solidFill>
                  <a:schemeClr val="tx2"/>
                </a:solidFill>
              </a:rPr>
            </a:b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>
          <a:xfrm>
            <a:off x="642910" y="1285860"/>
            <a:ext cx="8043890" cy="5023500"/>
          </a:xfrm>
        </p:spPr>
        <p:txBody>
          <a:bodyPr>
            <a:normAutofit fontScale="92500"/>
          </a:bodyPr>
          <a:lstStyle/>
          <a:p>
            <a:endParaRPr lang="el-GR" sz="2400" dirty="0" smtClean="0"/>
          </a:p>
          <a:p>
            <a:r>
              <a:rPr lang="el-GR" sz="2400" dirty="0" smtClean="0"/>
              <a:t>Άγχος τιμωρίας </a:t>
            </a:r>
          </a:p>
          <a:p>
            <a:r>
              <a:rPr lang="el-GR" sz="2400" dirty="0" smtClean="0"/>
              <a:t>Ωρίμανση Κ.Ν.Σ. – έλεγχος σφιγκτήρων ( έλεγχος-εξουσία)</a:t>
            </a:r>
          </a:p>
          <a:p>
            <a:r>
              <a:rPr lang="el-GR" sz="2400" dirty="0" smtClean="0"/>
              <a:t>Διαμόρφωση αυτό-λογοκριτικού μηχανισμού ( ΥΠΕΡΕΓΩ)</a:t>
            </a:r>
          </a:p>
          <a:p>
            <a:r>
              <a:rPr lang="el-GR" sz="2400" dirty="0" smtClean="0"/>
              <a:t>συμπεριφορά σύμφωνα µε τους κανόνες </a:t>
            </a:r>
          </a:p>
          <a:p>
            <a:r>
              <a:rPr lang="el-GR" sz="2400" dirty="0" smtClean="0"/>
              <a:t>χαρακτηριστικά πειθαρχίας, τάξης, αναγνώρισης της ιεραρχίας κλπ. </a:t>
            </a:r>
          </a:p>
          <a:p>
            <a:r>
              <a:rPr lang="el-GR" sz="2400" dirty="0" smtClean="0"/>
              <a:t>μονωμένο συναίσθημα </a:t>
            </a:r>
          </a:p>
          <a:p>
            <a:r>
              <a:rPr lang="el-GR" sz="2400" dirty="0" smtClean="0"/>
              <a:t>μειωμένη φαντασία </a:t>
            </a:r>
          </a:p>
          <a:p>
            <a:r>
              <a:rPr lang="el-GR" sz="2400" dirty="0" smtClean="0"/>
              <a:t>έλλειψη πρωτοβουλίας </a:t>
            </a:r>
          </a:p>
          <a:p>
            <a:r>
              <a:rPr lang="el-GR" sz="2400" dirty="0" smtClean="0"/>
              <a:t>αξιολόγηση υλικών αξιών </a:t>
            </a:r>
          </a:p>
          <a:p>
            <a:r>
              <a:rPr lang="el-GR" sz="2400" dirty="0" smtClean="0"/>
              <a:t>Μηχανισμοί άμυνας: </a:t>
            </a:r>
            <a:r>
              <a:rPr lang="el-GR" sz="2400" b="1" dirty="0" err="1" smtClean="0"/>
              <a:t>ενδοβολή</a:t>
            </a:r>
            <a:r>
              <a:rPr lang="el-GR" sz="2400" b="1" dirty="0" smtClean="0"/>
              <a:t>, μόνωση, υπεραναπλήρωση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ΥΣΤΕΡΙΚΟ – ΟΙΔΙΠΟΔΕΙΟ ΣΤΑΔΙΟ</a:t>
            </a:r>
            <a:br>
              <a:rPr lang="el-GR" dirty="0" smtClean="0">
                <a:solidFill>
                  <a:schemeClr val="tx2"/>
                </a:solidFill>
              </a:rPr>
            </a:b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2910" y="1357298"/>
            <a:ext cx="8043890" cy="4952062"/>
          </a:xfrm>
        </p:spPr>
        <p:txBody>
          <a:bodyPr>
            <a:normAutofit/>
          </a:bodyPr>
          <a:lstStyle/>
          <a:p>
            <a:endParaRPr lang="el-GR" sz="2400" dirty="0" smtClean="0"/>
          </a:p>
          <a:p>
            <a:r>
              <a:rPr lang="el-GR" sz="2400" dirty="0" smtClean="0"/>
              <a:t>Άγχος –φόβος τιμωρίας ( ανταγωνισμός προς τον ομόφυλο γονιό)</a:t>
            </a:r>
          </a:p>
          <a:p>
            <a:r>
              <a:rPr lang="el-GR" sz="2400" dirty="0" smtClean="0"/>
              <a:t>συμπεριφορά πρόκλησης του ενδιαφέροντος των άλλων </a:t>
            </a:r>
          </a:p>
          <a:p>
            <a:r>
              <a:rPr lang="el-GR" sz="2400" dirty="0" smtClean="0"/>
              <a:t>ελκυστική συμπεριφορά προς το άλλο φύλλο </a:t>
            </a:r>
          </a:p>
          <a:p>
            <a:r>
              <a:rPr lang="el-GR" sz="2400" dirty="0" smtClean="0"/>
              <a:t>εγωκεντρική σκέψη </a:t>
            </a:r>
          </a:p>
          <a:p>
            <a:r>
              <a:rPr lang="el-GR" sz="2400" dirty="0" smtClean="0"/>
              <a:t>θεατρινισμός </a:t>
            </a:r>
          </a:p>
          <a:p>
            <a:r>
              <a:rPr lang="el-GR" sz="2400" dirty="0" smtClean="0"/>
              <a:t>δημιουργία ψευδούς συμπτωματολογίας </a:t>
            </a:r>
          </a:p>
          <a:p>
            <a:r>
              <a:rPr lang="el-GR" sz="2400" dirty="0" smtClean="0"/>
              <a:t>υπερβολικός τονισμός αμελητέων συμπτωμάτων </a:t>
            </a:r>
          </a:p>
          <a:p>
            <a:r>
              <a:rPr lang="el-GR" sz="2400" dirty="0" smtClean="0"/>
              <a:t>Μηχανισμοί άμυνας: </a:t>
            </a:r>
            <a:r>
              <a:rPr lang="el-GR" sz="2400" b="1" dirty="0" smtClean="0"/>
              <a:t>εκλογίκευση, εξιδανίκευση, ταύτιση</a:t>
            </a:r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>
                <a:solidFill>
                  <a:schemeClr val="tx2"/>
                </a:solidFill>
              </a:rPr>
              <a:t>ΚΟΙΝΩΝΙΚΟΠΟΙΗΣΗ</a:t>
            </a:r>
            <a:endParaRPr lang="el-GR" sz="4000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14488"/>
            <a:ext cx="8429684" cy="4411675"/>
          </a:xfrm>
        </p:spPr>
        <p:txBody>
          <a:bodyPr/>
          <a:lstStyle/>
          <a:p>
            <a:r>
              <a:rPr lang="el-GR" dirty="0" smtClean="0"/>
              <a:t>Διάχυση του συναισθήματος έξω από την οικογένεια</a:t>
            </a:r>
          </a:p>
          <a:p>
            <a:r>
              <a:rPr lang="el-GR" dirty="0" err="1" smtClean="0"/>
              <a:t>Πολυπαιχνιδισμός</a:t>
            </a:r>
            <a:endParaRPr lang="el-GR" dirty="0" smtClean="0"/>
          </a:p>
          <a:p>
            <a:r>
              <a:rPr lang="el-GR" dirty="0" smtClean="0"/>
              <a:t>Πρώτες κοινωνικές σχέσεις – φιλίες</a:t>
            </a:r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	Στη διαμόρφωση των ψυχολογικών χαρακτηριστικών δεν υπάρχουν γραμμικές σχέσεις μεταξύ γεγονότος (τραυματικής εμπειρίας) και αποτελέσματος (ανεξίτηλη καταγραφή ψυχολογικού χαρακτηριστικού).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	Η τελική διαμόρφωση του ψυχισμού είναι </a:t>
            </a:r>
            <a:r>
              <a:rPr lang="el-GR" dirty="0" err="1" smtClean="0"/>
              <a:t>πολυαιτιολογική</a:t>
            </a:r>
            <a:r>
              <a:rPr lang="el-GR" dirty="0" smtClean="0"/>
              <a:t> και </a:t>
            </a:r>
            <a:r>
              <a:rPr lang="el-GR" dirty="0" err="1" smtClean="0"/>
              <a:t>πολυπαραγοντική</a:t>
            </a:r>
            <a:r>
              <a:rPr lang="el-GR" dirty="0" smtClean="0"/>
              <a:t> σε μία συνεχή δυναμική εξελικτική διαδικασία με σημαντικότερη περίοδο στη διαμόρφωση του τα πρώτα χρόνια της ζωής. </a:t>
            </a:r>
            <a:endParaRPr lang="el-GR" dirty="0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	Διαπαιδαγώγηση παιδιού χωρίς σφάλματα όπως και ζωή χωρίς ψυχολογικά τραύματα δεν υπάρχει.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	Η αγάπη και φροντίδα των γονιών όπως και η διατήρηση της επικοινωνίας με το παιδί τους, από τη στιγμή που αποφάσισαν να το φέρουν στη ζωή, είναι οι καλύτερες προϋποθέσεις διαμόρφωσης υγιών </a:t>
            </a:r>
            <a:r>
              <a:rPr lang="el-GR" dirty="0" err="1" smtClean="0"/>
              <a:t>ψυχισμών</a:t>
            </a:r>
            <a:r>
              <a:rPr lang="el-GR" dirty="0" smtClean="0"/>
              <a:t> και σχέσεων.</a:t>
            </a:r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5000636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                                       </a:t>
            </a:r>
            <a:r>
              <a:rPr lang="el-GR" dirty="0" smtClean="0">
                <a:solidFill>
                  <a:schemeClr val="tx2"/>
                </a:solidFill>
              </a:rPr>
              <a:t> Ευχαριστώ !!</a:t>
            </a:r>
            <a:endParaRPr lang="el-GR" dirty="0">
              <a:solidFill>
                <a:schemeClr val="tx2"/>
              </a:solidFill>
            </a:endParaRPr>
          </a:p>
        </p:txBody>
      </p:sp>
      <p:pic>
        <p:nvPicPr>
          <p:cNvPr id="4" name="3 - Θέση περιεχομένου" descr="gia parousias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642918"/>
            <a:ext cx="3895740" cy="3715774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	</a:t>
            </a:r>
            <a:r>
              <a:rPr lang="el-GR" sz="3000" dirty="0" smtClean="0"/>
              <a:t>Τα ψυχολογικά χαρακτηριστικά, σε αντίθεση με τα σωματικά, δεν είναι στατικά αλλά βρίσκονται σε μία </a:t>
            </a:r>
            <a:r>
              <a:rPr lang="el-GR" sz="3000" b="1" dirty="0" smtClean="0"/>
              <a:t>δυναμική σχέση </a:t>
            </a:r>
            <a:r>
              <a:rPr lang="el-GR" sz="3000" dirty="0" smtClean="0"/>
              <a:t>μεταξύ τους. Για τον λόγο αυτό υφίστανται διαμορφώσεις και αλλαγές κατά τη διάρκεια της ζωής.</a:t>
            </a:r>
          </a:p>
          <a:p>
            <a:pPr>
              <a:buNone/>
            </a:pPr>
            <a:r>
              <a:rPr lang="el-GR" sz="3000" dirty="0" smtClean="0"/>
              <a:t>	</a:t>
            </a:r>
          </a:p>
          <a:p>
            <a:pPr>
              <a:buNone/>
            </a:pPr>
            <a:r>
              <a:rPr lang="el-GR" sz="3000" dirty="0" smtClean="0"/>
              <a:t>	Ιδιαίτερη σημασία για την τελική δομή της προσωπικότητας έχει η </a:t>
            </a:r>
            <a:r>
              <a:rPr lang="el-GR" sz="3000" b="1" dirty="0" smtClean="0"/>
              <a:t>ψυχολογική διαμόρφωση των πρώτων χρόνων</a:t>
            </a:r>
            <a:r>
              <a:rPr lang="el-GR" sz="3000" dirty="0" smtClean="0"/>
              <a:t>. </a:t>
            </a:r>
            <a:endParaRPr lang="el-GR" sz="3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>
                <a:solidFill>
                  <a:schemeClr val="tx2"/>
                </a:solidFill>
              </a:rPr>
              <a:t>ΦΑΣΕΙΣ ΨΥΧΟΛΟΓΙΚΗΣ ΑΝΑΠΤΥΞΗΣ</a:t>
            </a:r>
            <a:endParaRPr lang="el-GR" u="sng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ΠΡΙΝ ΤΗΝ ΕΓΚΥΜΟΣΥΝΗ</a:t>
            </a:r>
          </a:p>
          <a:p>
            <a:r>
              <a:rPr lang="el-GR" dirty="0" smtClean="0"/>
              <a:t>Η ΣΤΙΓΜΗ ΤΗΣ ΣΥΛΛΗΨΗΣ</a:t>
            </a:r>
          </a:p>
          <a:p>
            <a:r>
              <a:rPr lang="el-GR" dirty="0" smtClean="0"/>
              <a:t>Η ΖΩΗ ΣΤΗ ΜΗΤΡΑ</a:t>
            </a:r>
          </a:p>
          <a:p>
            <a:r>
              <a:rPr lang="el-GR" dirty="0" smtClean="0"/>
              <a:t>Ο ΤΟΚΕΤΟΣ</a:t>
            </a:r>
          </a:p>
          <a:p>
            <a:r>
              <a:rPr lang="el-GR" dirty="0" smtClean="0"/>
              <a:t>ΣΤΑΔΙΑ	</a:t>
            </a:r>
          </a:p>
          <a:p>
            <a:pPr lvl="1"/>
            <a:r>
              <a:rPr lang="el-GR" dirty="0" smtClean="0"/>
              <a:t>ΝΑΡΚΙΣΣΙΣΤΙΚΟ (Στοματικό)</a:t>
            </a:r>
          </a:p>
          <a:p>
            <a:pPr lvl="1"/>
            <a:r>
              <a:rPr lang="el-GR" dirty="0" smtClean="0"/>
              <a:t>ΟΡΙΑΚΟ</a:t>
            </a:r>
          </a:p>
          <a:p>
            <a:pPr lvl="1"/>
            <a:r>
              <a:rPr lang="el-GR" dirty="0" smtClean="0"/>
              <a:t>ΨΥΧΑΝΑΓΚΑΣΤΙΚΟ (Πρωκτικό)</a:t>
            </a:r>
          </a:p>
          <a:p>
            <a:pPr lvl="1"/>
            <a:r>
              <a:rPr lang="el-GR" dirty="0" smtClean="0"/>
              <a:t>ΟΙΔΙΠΟΔΕΙΟ (Υστερικό – φαλλικό)</a:t>
            </a:r>
            <a:endParaRPr lang="el-GR" dirty="0"/>
          </a:p>
          <a:p>
            <a:pPr lvl="0"/>
            <a:r>
              <a:rPr lang="el-GR" dirty="0" smtClean="0">
                <a:solidFill>
                  <a:prstClr val="black"/>
                </a:solidFill>
              </a:rPr>
              <a:t>ΚΟΙΝΩΝΙΚΟΠΟΙΗΣΗ</a:t>
            </a:r>
            <a:endParaRPr lang="el-GR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>
                <a:solidFill>
                  <a:schemeClr val="tx2"/>
                </a:solidFill>
              </a:rPr>
              <a:t>ΠΡΙΝ ΤΗΝ ΕΓΚΥΜΟΣΥΝΗ</a:t>
            </a:r>
            <a:endParaRPr lang="el-GR" u="sng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σχέση του ζευγαριού και η ψυχολογική τοποθέτηση των μελλοντικών γονιών</a:t>
            </a:r>
          </a:p>
          <a:p>
            <a:r>
              <a:rPr lang="el-GR" dirty="0" smtClean="0"/>
              <a:t>Τυχόν συνειδητές ή ασυνείδητες φοβίες την μέλλουσας μητέρας</a:t>
            </a:r>
          </a:p>
          <a:p>
            <a:r>
              <a:rPr lang="el-GR" dirty="0" smtClean="0"/>
              <a:t>Η επίδραση του περιβάλλοντος</a:t>
            </a:r>
          </a:p>
          <a:p>
            <a:endParaRPr lang="el-GR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>
                <a:solidFill>
                  <a:schemeClr val="tx2"/>
                </a:solidFill>
              </a:rPr>
              <a:t>Η ΣΤΙΓΜΗ ΤΗΣ ΣΥΛΛΗΨΗΣ</a:t>
            </a:r>
            <a:endParaRPr lang="el-GR" u="sng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dirty="0" smtClean="0"/>
              <a:t>	Το «βασικό έλλειμμα»</a:t>
            </a:r>
          </a:p>
          <a:p>
            <a:pPr algn="ctr">
              <a:buNone/>
            </a:pPr>
            <a:r>
              <a:rPr lang="el-GR" dirty="0" smtClean="0"/>
              <a:t>	</a:t>
            </a:r>
          </a:p>
          <a:p>
            <a:pPr algn="ctr">
              <a:buNone/>
            </a:pPr>
            <a:r>
              <a:rPr lang="el-GR" dirty="0"/>
              <a:t>	</a:t>
            </a:r>
            <a:r>
              <a:rPr lang="el-GR" dirty="0" smtClean="0"/>
              <a:t>είναι για κάθε άνθρωπο ένα ατομικό χαρακτηριστικό όπως τα αποτυπώματα των δακτύλων</a:t>
            </a:r>
          </a:p>
          <a:p>
            <a:r>
              <a:rPr lang="el-GR" dirty="0" smtClean="0"/>
              <a:t>Επηρεάζει τον βαθμό επικοινωνίας του βρέφους με το περιβάλλον του</a:t>
            </a:r>
          </a:p>
          <a:p>
            <a:r>
              <a:rPr lang="el-GR" dirty="0" smtClean="0"/>
              <a:t> ιδανική σχέση- ιδανικές συνθήκες διαμόρφωσης του περιβάλλοντος ένωσης του ωαρίου με το σπερματοζωάριο </a:t>
            </a:r>
          </a:p>
          <a:p>
            <a:endParaRPr lang="el-GR" dirty="0" smtClean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572000" y="2071678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rmAutofit/>
          </a:bodyPr>
          <a:lstStyle/>
          <a:p>
            <a:r>
              <a:rPr lang="el-GR" sz="3900" dirty="0" smtClean="0">
                <a:solidFill>
                  <a:schemeClr val="tx2"/>
                </a:solidFill>
              </a:rPr>
              <a:t>ΠΛΟΥΤΑΡΧΟΣ στο «περί παίδων αγωγή»</a:t>
            </a:r>
            <a:endParaRPr lang="el-GR" sz="3900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«η αγωγή πρέπει να αρχίζει από τότε που ο δεσμός του γάμου ενώνει εκείνους, οι οποίοι αύριο θα γίνουν γονείς. Η κρισιμότερη στιγμή που βαρύνει αποφασιστικά τη ζωή του παιδιού είναι η στιγμή της σύλληψης. Το ζεύγος πρέπει να αποφεύγει τελείως τη μέθη.»</a:t>
            </a:r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ΗΣΙΟΔΟΣ στο «Έργα και </a:t>
            </a:r>
            <a:r>
              <a:rPr lang="el-GR" dirty="0" err="1" smtClean="0">
                <a:solidFill>
                  <a:schemeClr val="tx2"/>
                </a:solidFill>
              </a:rPr>
              <a:t>Ημέραι</a:t>
            </a:r>
            <a:r>
              <a:rPr lang="el-GR" dirty="0" smtClean="0">
                <a:solidFill>
                  <a:schemeClr val="tx2"/>
                </a:solidFill>
              </a:rPr>
              <a:t>»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«να σπέρνεις παιδιά όχι όταν επιστρέφεις από δυσοίωνη ταφή αλλά από συμπόσιο αθανάτων», δηλαδή η σύλληψη να γίνεται σε περίοδο χαράς και όχι σε περίοδο λύπης.</a:t>
            </a:r>
          </a:p>
          <a:p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>
                <a:solidFill>
                  <a:schemeClr val="tx2"/>
                </a:solidFill>
              </a:rPr>
              <a:t>Η ΖΩΗ ΣΤΗ ΜΗΤΡΑ</a:t>
            </a:r>
            <a:endParaRPr lang="el-GR" u="sng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Η συναισθηματική σχέση της μητέρας προς το παιδί ( </a:t>
            </a:r>
            <a:r>
              <a:rPr lang="el-GR" dirty="0" err="1" smtClean="0"/>
              <a:t>΄΄καλή΄΄</a:t>
            </a:r>
            <a:r>
              <a:rPr lang="el-GR" dirty="0" smtClean="0"/>
              <a:t> - </a:t>
            </a:r>
            <a:r>
              <a:rPr lang="el-GR" dirty="0" err="1" smtClean="0"/>
              <a:t>΄΄κακή΄΄</a:t>
            </a:r>
            <a:r>
              <a:rPr lang="el-GR" dirty="0" smtClean="0"/>
              <a:t> μήτρα )</a:t>
            </a:r>
          </a:p>
          <a:p>
            <a:r>
              <a:rPr lang="el-GR" dirty="0" smtClean="0"/>
              <a:t>Η σχέση των γονιών – συμπαράσταση του πατέρα </a:t>
            </a:r>
          </a:p>
          <a:p>
            <a:r>
              <a:rPr lang="el-GR" dirty="0" smtClean="0"/>
              <a:t>Το έμβρυο αισθάνεται, ακούει, βλέπει, γεύεται (το αμνιακό υγρό), αισθάνεται το χάδι των γονιών, αντιδρά σε ερεθίσματα, απομνημονεύει, ονειρεύεται</a:t>
            </a:r>
          </a:p>
          <a:p>
            <a:r>
              <a:rPr lang="el-GR" dirty="0" smtClean="0"/>
              <a:t>Διαμόρφωση ενός «πρώιμου ΕΓΩ» του παιδιού ( ασφάλεια, αυτοπεποίθηση, ικανότητα διαπροσωπικών σχέσεων )</a:t>
            </a:r>
          </a:p>
          <a:p>
            <a:endParaRPr lang="el-G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500" dirty="0" smtClean="0">
                <a:solidFill>
                  <a:schemeClr val="tx2"/>
                </a:solidFill>
              </a:rPr>
              <a:t>Ο ΕΥΡΙΠΙΔΗΣ σε ένα απόσπασμα της «Μήδειας» αναφέρεται όταν βάζει τη Μήδεια να αναφωνεί μετά το φόνο των παιδιών της</a:t>
            </a:r>
            <a:endParaRPr lang="el-GR" sz="2500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000" dirty="0" smtClean="0"/>
              <a:t>«Αχ κόσμε!</a:t>
            </a:r>
          </a:p>
          <a:p>
            <a:pPr>
              <a:buNone/>
            </a:pPr>
            <a:r>
              <a:rPr lang="el-GR" sz="3000" dirty="0" smtClean="0"/>
              <a:t>Μακάρι εσένα υπαίτιο να θεωρούσα για ότι σε</a:t>
            </a:r>
          </a:p>
          <a:p>
            <a:pPr>
              <a:buNone/>
            </a:pPr>
            <a:r>
              <a:rPr lang="el-GR" sz="3000" dirty="0" smtClean="0"/>
              <a:t>εμένα κακό που ίδιο δεν </a:t>
            </a:r>
            <a:r>
              <a:rPr lang="el-GR" sz="3000" dirty="0" err="1" smtClean="0"/>
              <a:t>εστάθηκε</a:t>
            </a:r>
            <a:r>
              <a:rPr lang="el-GR" sz="3000" dirty="0" smtClean="0"/>
              <a:t> ως τώρα,</a:t>
            </a:r>
          </a:p>
          <a:p>
            <a:pPr>
              <a:buNone/>
            </a:pPr>
            <a:r>
              <a:rPr lang="el-GR" sz="3000" dirty="0" smtClean="0"/>
              <a:t>αλλά, τη μάνα μου φταίχτρα θα πω και υπαίτια,</a:t>
            </a:r>
          </a:p>
          <a:p>
            <a:pPr>
              <a:buNone/>
            </a:pPr>
            <a:r>
              <a:rPr lang="el-GR" sz="3000" dirty="0" smtClean="0"/>
              <a:t>γιατί σαν στα </a:t>
            </a:r>
            <a:r>
              <a:rPr lang="el-GR" sz="3000" dirty="0" err="1" smtClean="0"/>
              <a:t>κατάψυχρά</a:t>
            </a:r>
            <a:r>
              <a:rPr lang="el-GR" sz="3000" dirty="0" smtClean="0"/>
              <a:t> της σπλάχνα να με φθάνει,</a:t>
            </a:r>
          </a:p>
          <a:p>
            <a:pPr>
              <a:buNone/>
            </a:pPr>
            <a:r>
              <a:rPr lang="el-GR" sz="3000" dirty="0" smtClean="0"/>
              <a:t>και συμφορές να γίνω εγώ αιτία </a:t>
            </a:r>
            <a:r>
              <a:rPr lang="el-GR" sz="3000" dirty="0" err="1" smtClean="0"/>
              <a:t>να’ρθουν</a:t>
            </a:r>
            <a:r>
              <a:rPr lang="el-GR" sz="3000" dirty="0" smtClean="0"/>
              <a:t>,</a:t>
            </a:r>
          </a:p>
          <a:p>
            <a:pPr>
              <a:buNone/>
            </a:pPr>
            <a:r>
              <a:rPr lang="el-GR" sz="3000" dirty="0" smtClean="0"/>
              <a:t>και άξια για τούτες να θρηνήσω, να μην είμαι»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515</Words>
  <PresentationFormat>Προβολή στην οθόνη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ΑΠΟ ΤΗ ΣΥΛΛΗΨΗ ΣΤΟΝ ΠΑΙΔΙΚΟ ΣΤΑΘΜΟ στοιχεία της ψυχολογικής διαμόρφωσης του παιδιού </vt:lpstr>
      <vt:lpstr>Διαφάνεια 2</vt:lpstr>
      <vt:lpstr>ΦΑΣΕΙΣ ΨΥΧΟΛΟΓΙΚΗΣ ΑΝΑΠΤΥΞΗΣ</vt:lpstr>
      <vt:lpstr>ΠΡΙΝ ΤΗΝ ΕΓΚΥΜΟΣΥΝΗ</vt:lpstr>
      <vt:lpstr>Η ΣΤΙΓΜΗ ΤΗΣ ΣΥΛΛΗΨΗΣ</vt:lpstr>
      <vt:lpstr>ΠΛΟΥΤΑΡΧΟΣ στο «περί παίδων αγωγή»</vt:lpstr>
      <vt:lpstr>ΗΣΙΟΔΟΣ στο «Έργα και Ημέραι»</vt:lpstr>
      <vt:lpstr>Η ΖΩΗ ΣΤΗ ΜΗΤΡΑ</vt:lpstr>
      <vt:lpstr>Ο ΕΥΡΙΠΙΔΗΣ σε ένα απόσπασμα της «Μήδειας» αναφέρεται όταν βάζει τη Μήδεια να αναφωνεί μετά το φόνο των παιδιών της</vt:lpstr>
      <vt:lpstr>Ο ΤΟΚΕΤΟΣ</vt:lpstr>
      <vt:lpstr>Διαφάνεια 11</vt:lpstr>
      <vt:lpstr>ΝΑΡΚΙΣΣΙΣΤΙΚΟ ΣΤΑΔΙΟ  (στοματικό στάδιο ) </vt:lpstr>
      <vt:lpstr>ΟΡΙΑΚΟ ΣΤΑΔΙΟ </vt:lpstr>
      <vt:lpstr>ΨΥΧΑΝΑΓΚΑΣΤΙΚΟ – ΠΡΩΚΤΙΚΟ ΣΤΑΔΙΟ </vt:lpstr>
      <vt:lpstr>ΥΣΤΕΡΙΚΟ – ΟΙΔΙΠΟΔΕΙΟ ΣΤΑΔΙΟ </vt:lpstr>
      <vt:lpstr>ΚΟΙΝΩΝΙΚΟΠΟΙΗΣΗ</vt:lpstr>
      <vt:lpstr>Διαφάνεια 17</vt:lpstr>
      <vt:lpstr>Διαφάνεια 18</vt:lpstr>
      <vt:lpstr>                                        Ευχαριστώ !!</vt:lpstr>
    </vt:vector>
  </TitlesOfParts>
  <Company>Info-Quest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 ΤΗ ΣΥΛΛΗΨΗ ΣΤΟΝ ΠΑΙΔΙΚΟ ΣΤΑΘΜΟ  στοιχεία της ψυχολογικής διαμόρφωσης του παιδιού</dc:title>
  <dc:creator>admin</dc:creator>
  <cp:lastModifiedBy>Το όνομα χρήστη σας</cp:lastModifiedBy>
  <cp:revision>12</cp:revision>
  <dcterms:modified xsi:type="dcterms:W3CDTF">2011-11-12T16:12:15Z</dcterms:modified>
</cp:coreProperties>
</file>