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2" r:id="rId4"/>
    <p:sldId id="271" r:id="rId5"/>
    <p:sldId id="273" r:id="rId6"/>
    <p:sldId id="258" r:id="rId7"/>
    <p:sldId id="260" r:id="rId8"/>
    <p:sldId id="261" r:id="rId9"/>
    <p:sldId id="262" r:id="rId10"/>
    <p:sldId id="274" r:id="rId11"/>
    <p:sldId id="275" r:id="rId12"/>
    <p:sldId id="263" r:id="rId13"/>
    <p:sldId id="264" r:id="rId14"/>
    <p:sldId id="283" r:id="rId15"/>
    <p:sldId id="284" r:id="rId16"/>
    <p:sldId id="265" r:id="rId17"/>
    <p:sldId id="266" r:id="rId18"/>
    <p:sldId id="276" r:id="rId19"/>
    <p:sldId id="285" r:id="rId20"/>
    <p:sldId id="267" r:id="rId21"/>
    <p:sldId id="277" r:id="rId22"/>
    <p:sldId id="278" r:id="rId23"/>
    <p:sldId id="286" r:id="rId24"/>
    <p:sldId id="287" r:id="rId25"/>
    <p:sldId id="269" r:id="rId26"/>
    <p:sldId id="279" r:id="rId27"/>
    <p:sldId id="280" r:id="rId28"/>
    <p:sldId id="281" r:id="rId29"/>
    <p:sldId id="270" r:id="rId30"/>
    <p:sldId id="282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BA15A-4794-4790-AC9C-470283A86D05}" type="datetimeFigureOut">
              <a:rPr lang="el-GR" smtClean="0"/>
              <a:t>24/12/2018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26A53-0C9F-4ED5-9F14-1B18CC1A6B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661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solidFill>
                  <a:prstClr val="black"/>
                </a:solidFill>
              </a:rPr>
              <a:t>Δείκτες </a:t>
            </a:r>
            <a:r>
              <a:rPr lang="en-GB" dirty="0" err="1" smtClean="0">
                <a:solidFill>
                  <a:prstClr val="black"/>
                </a:solidFill>
              </a:rPr>
              <a:t>οξέων</a:t>
            </a:r>
            <a:r>
              <a:rPr lang="en-GB" dirty="0" smtClean="0">
                <a:solidFill>
                  <a:prstClr val="black"/>
                </a:solidFill>
              </a:rPr>
              <a:t> - </a:t>
            </a:r>
            <a:r>
              <a:rPr lang="en-GB" dirty="0" err="1" smtClean="0">
                <a:solidFill>
                  <a:prstClr val="black"/>
                </a:solidFill>
              </a:rPr>
              <a:t>βάσεων</a:t>
            </a:r>
            <a:r>
              <a:rPr lang="en-GB" dirty="0" smtClean="0">
                <a:solidFill>
                  <a:prstClr val="black"/>
                </a:solidFill>
              </a:rPr>
              <a:t> ή  </a:t>
            </a:r>
            <a:r>
              <a:rPr lang="en-GB" dirty="0" err="1" smtClean="0">
                <a:solidFill>
                  <a:prstClr val="black"/>
                </a:solidFill>
              </a:rPr>
              <a:t>ηλεκτρολυτικοί</a:t>
            </a:r>
            <a:r>
              <a:rPr lang="en-GB" dirty="0" smtClean="0">
                <a:solidFill>
                  <a:prstClr val="black"/>
                </a:solidFill>
              </a:rPr>
              <a:t> ή </a:t>
            </a:r>
            <a:r>
              <a:rPr lang="en-GB" dirty="0" err="1" smtClean="0">
                <a:solidFill>
                  <a:prstClr val="black"/>
                </a:solidFill>
              </a:rPr>
              <a:t>πρωτολυτικοί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δείκτες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6A53-0C9F-4ED5-9F14-1B18CC1A6B68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6A53-0C9F-4ED5-9F14-1B18CC1A6B68}" type="slidenum">
              <a:rPr lang="el-GR" smtClean="0"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πρώτο ναι θα έπεφτε</a:t>
            </a:r>
            <a:r>
              <a:rPr lang="el-GR" baseline="0" dirty="0" smtClean="0"/>
              <a:t> περίπου στην ίδια γραμμή. Στο δευτερο η κατηφόρα θα είναι μικρή απο το 6 μέχρι το 8 </a:t>
            </a:r>
          </a:p>
          <a:p>
            <a:r>
              <a:rPr lang="el-GR" baseline="0" dirty="0" smtClean="0"/>
              <a:t>και είναι πιο δύσκολο να προσδιοριστεί σωστά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6A53-0C9F-4ED5-9F14-1B18CC1A6B68}" type="slidenum">
              <a:rPr lang="el-GR" smtClean="0"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solidFill>
                  <a:prstClr val="black"/>
                </a:solidFill>
              </a:rPr>
              <a:t>Δείκτες </a:t>
            </a:r>
            <a:r>
              <a:rPr lang="en-GB" dirty="0" err="1" smtClean="0">
                <a:solidFill>
                  <a:prstClr val="black"/>
                </a:solidFill>
              </a:rPr>
              <a:t>οξέων</a:t>
            </a:r>
            <a:r>
              <a:rPr lang="en-GB" dirty="0" smtClean="0">
                <a:solidFill>
                  <a:prstClr val="black"/>
                </a:solidFill>
              </a:rPr>
              <a:t> - </a:t>
            </a:r>
            <a:r>
              <a:rPr lang="en-GB" dirty="0" err="1" smtClean="0">
                <a:solidFill>
                  <a:prstClr val="black"/>
                </a:solidFill>
              </a:rPr>
              <a:t>βάσεων</a:t>
            </a:r>
            <a:r>
              <a:rPr lang="en-GB" dirty="0" smtClean="0">
                <a:solidFill>
                  <a:prstClr val="black"/>
                </a:solidFill>
              </a:rPr>
              <a:t> ή  </a:t>
            </a:r>
            <a:r>
              <a:rPr lang="en-GB" dirty="0" err="1" smtClean="0">
                <a:solidFill>
                  <a:prstClr val="black"/>
                </a:solidFill>
              </a:rPr>
              <a:t>ηλεκτρολυτικοί</a:t>
            </a:r>
            <a:r>
              <a:rPr lang="en-GB" dirty="0" smtClean="0">
                <a:solidFill>
                  <a:prstClr val="black"/>
                </a:solidFill>
              </a:rPr>
              <a:t> ή </a:t>
            </a:r>
            <a:r>
              <a:rPr lang="en-GB" dirty="0" err="1" smtClean="0">
                <a:solidFill>
                  <a:prstClr val="black"/>
                </a:solidFill>
              </a:rPr>
              <a:t>πρωτολυτικοί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δείκτες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6A53-0C9F-4ED5-9F14-1B18CC1A6B68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solidFill>
                  <a:prstClr val="black"/>
                </a:solidFill>
              </a:rPr>
              <a:t>Δείκτες </a:t>
            </a:r>
            <a:r>
              <a:rPr lang="en-GB" dirty="0" err="1" smtClean="0">
                <a:solidFill>
                  <a:prstClr val="black"/>
                </a:solidFill>
              </a:rPr>
              <a:t>οξέων</a:t>
            </a:r>
            <a:r>
              <a:rPr lang="en-GB" dirty="0" smtClean="0">
                <a:solidFill>
                  <a:prstClr val="black"/>
                </a:solidFill>
              </a:rPr>
              <a:t> - </a:t>
            </a:r>
            <a:r>
              <a:rPr lang="en-GB" dirty="0" err="1" smtClean="0">
                <a:solidFill>
                  <a:prstClr val="black"/>
                </a:solidFill>
              </a:rPr>
              <a:t>βάσεων</a:t>
            </a:r>
            <a:r>
              <a:rPr lang="en-GB" dirty="0" smtClean="0">
                <a:solidFill>
                  <a:prstClr val="black"/>
                </a:solidFill>
              </a:rPr>
              <a:t> ή  </a:t>
            </a:r>
            <a:r>
              <a:rPr lang="en-GB" dirty="0" err="1" smtClean="0">
                <a:solidFill>
                  <a:prstClr val="black"/>
                </a:solidFill>
              </a:rPr>
              <a:t>ηλεκτρολυτικοί</a:t>
            </a:r>
            <a:r>
              <a:rPr lang="en-GB" dirty="0" smtClean="0">
                <a:solidFill>
                  <a:prstClr val="black"/>
                </a:solidFill>
              </a:rPr>
              <a:t> ή </a:t>
            </a:r>
            <a:r>
              <a:rPr lang="en-GB" dirty="0" err="1" smtClean="0">
                <a:solidFill>
                  <a:prstClr val="black"/>
                </a:solidFill>
              </a:rPr>
              <a:t>πρωτολυτικοί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δείκτες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6A53-0C9F-4ED5-9F14-1B18CC1A6B68}" type="slidenum">
              <a:rPr lang="el-GR" smtClean="0"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solidFill>
                  <a:prstClr val="black"/>
                </a:solidFill>
              </a:rPr>
              <a:t>Δείκτες </a:t>
            </a:r>
            <a:r>
              <a:rPr lang="en-GB" dirty="0" err="1" smtClean="0">
                <a:solidFill>
                  <a:prstClr val="black"/>
                </a:solidFill>
              </a:rPr>
              <a:t>οξέων</a:t>
            </a:r>
            <a:r>
              <a:rPr lang="en-GB" dirty="0" smtClean="0">
                <a:solidFill>
                  <a:prstClr val="black"/>
                </a:solidFill>
              </a:rPr>
              <a:t> - </a:t>
            </a:r>
            <a:r>
              <a:rPr lang="en-GB" dirty="0" err="1" smtClean="0">
                <a:solidFill>
                  <a:prstClr val="black"/>
                </a:solidFill>
              </a:rPr>
              <a:t>βάσεων</a:t>
            </a:r>
            <a:r>
              <a:rPr lang="en-GB" dirty="0" smtClean="0">
                <a:solidFill>
                  <a:prstClr val="black"/>
                </a:solidFill>
              </a:rPr>
              <a:t> ή  </a:t>
            </a:r>
            <a:r>
              <a:rPr lang="en-GB" dirty="0" err="1" smtClean="0">
                <a:solidFill>
                  <a:prstClr val="black"/>
                </a:solidFill>
              </a:rPr>
              <a:t>ηλεκτρολυτικοί</a:t>
            </a:r>
            <a:r>
              <a:rPr lang="en-GB" dirty="0" smtClean="0">
                <a:solidFill>
                  <a:prstClr val="black"/>
                </a:solidFill>
              </a:rPr>
              <a:t> ή </a:t>
            </a:r>
            <a:r>
              <a:rPr lang="en-GB" dirty="0" err="1" smtClean="0">
                <a:solidFill>
                  <a:prstClr val="black"/>
                </a:solidFill>
              </a:rPr>
              <a:t>πρωτολυτικοί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δείκτες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6A53-0C9F-4ED5-9F14-1B18CC1A6B68}" type="slidenum">
              <a:rPr lang="el-GR" smtClean="0"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/>
              <a:t>Ένας</a:t>
            </a:r>
            <a:r>
              <a:rPr lang="en-GB" sz="1200" dirty="0" smtClean="0"/>
              <a:t> </a:t>
            </a:r>
            <a:r>
              <a:rPr lang="en-GB" sz="1200" dirty="0" err="1" smtClean="0"/>
              <a:t>άλλος</a:t>
            </a:r>
            <a:r>
              <a:rPr lang="en-GB" sz="1200" dirty="0" smtClean="0"/>
              <a:t> </a:t>
            </a:r>
            <a:r>
              <a:rPr lang="en-GB" sz="1200" dirty="0" err="1" smtClean="0"/>
              <a:t>δείκτης</a:t>
            </a:r>
            <a:r>
              <a:rPr lang="en-GB" sz="1200" dirty="0" smtClean="0"/>
              <a:t> </a:t>
            </a:r>
            <a:r>
              <a:rPr lang="en-GB" sz="1200" dirty="0" err="1" smtClean="0"/>
              <a:t>που</a:t>
            </a:r>
            <a:r>
              <a:rPr lang="en-GB" sz="1200" dirty="0" smtClean="0"/>
              <a:t> </a:t>
            </a:r>
            <a:r>
              <a:rPr lang="en-GB" sz="1200" dirty="0" err="1" smtClean="0"/>
              <a:t>χρησιμοποιείται</a:t>
            </a:r>
            <a:r>
              <a:rPr lang="en-GB" sz="1200" dirty="0" smtClean="0"/>
              <a:t> </a:t>
            </a:r>
            <a:r>
              <a:rPr lang="en-GB" sz="1200" dirty="0" err="1" smtClean="0"/>
              <a:t>ευρύτατα</a:t>
            </a:r>
            <a:r>
              <a:rPr lang="en-GB" sz="1200" dirty="0" smtClean="0"/>
              <a:t> </a:t>
            </a:r>
            <a:r>
              <a:rPr lang="en-GB" sz="1200" dirty="0" err="1" smtClean="0"/>
              <a:t>είναι</a:t>
            </a:r>
            <a:r>
              <a:rPr lang="en-GB" sz="1200" dirty="0" smtClean="0"/>
              <a:t> η </a:t>
            </a:r>
            <a:r>
              <a:rPr lang="en-GB" sz="1200" b="1" i="1" dirty="0" err="1" smtClean="0"/>
              <a:t>φαινολοφθαλεΐνη</a:t>
            </a:r>
            <a:endParaRPr lang="el-GR" sz="1200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6A53-0C9F-4ED5-9F14-1B18CC1A6B68}" type="slidenum">
              <a:rPr lang="el-GR" smtClean="0"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err="1" smtClean="0"/>
              <a:t>έχουμε</a:t>
            </a:r>
            <a:r>
              <a:rPr lang="en-GB" sz="1200" dirty="0" smtClean="0"/>
              <a:t> </a:t>
            </a:r>
            <a:r>
              <a:rPr lang="en-GB" sz="1200" dirty="0" err="1" smtClean="0"/>
              <a:t>μάθει</a:t>
            </a:r>
            <a:r>
              <a:rPr lang="en-GB" sz="1200" dirty="0" smtClean="0"/>
              <a:t> </a:t>
            </a:r>
            <a:r>
              <a:rPr lang="en-GB" sz="1200" dirty="0" err="1" smtClean="0"/>
              <a:t>ότι</a:t>
            </a:r>
            <a:r>
              <a:rPr lang="en-GB" sz="1200" dirty="0" smtClean="0"/>
              <a:t> </a:t>
            </a:r>
            <a:r>
              <a:rPr lang="en-GB" sz="1200" dirty="0" err="1" smtClean="0"/>
              <a:t>το</a:t>
            </a:r>
            <a:r>
              <a:rPr lang="en-GB" sz="1200" dirty="0" smtClean="0"/>
              <a:t> </a:t>
            </a:r>
            <a:r>
              <a:rPr lang="en-GB" sz="1200" dirty="0" err="1" smtClean="0"/>
              <a:t>διάλυμα</a:t>
            </a:r>
            <a:r>
              <a:rPr lang="en-GB" sz="1200" dirty="0" smtClean="0"/>
              <a:t> </a:t>
            </a:r>
            <a:r>
              <a:rPr lang="en-GB" sz="1200" dirty="0" err="1" smtClean="0"/>
              <a:t>NaCl</a:t>
            </a:r>
            <a:r>
              <a:rPr lang="en-GB" sz="1200" dirty="0" smtClean="0"/>
              <a:t> </a:t>
            </a:r>
            <a:r>
              <a:rPr lang="en-GB" sz="1200" dirty="0" err="1" smtClean="0"/>
              <a:t>έχει</a:t>
            </a:r>
            <a:r>
              <a:rPr lang="en-GB" sz="1200" dirty="0" smtClean="0"/>
              <a:t> </a:t>
            </a:r>
            <a:r>
              <a:rPr lang="en-GB" sz="1200" dirty="0" err="1" smtClean="0"/>
              <a:t>ουδέτερο</a:t>
            </a:r>
            <a:r>
              <a:rPr lang="en-GB" sz="1200" dirty="0" smtClean="0"/>
              <a:t> </a:t>
            </a:r>
            <a:r>
              <a:rPr lang="en-GB" sz="1200" dirty="0" err="1" smtClean="0"/>
              <a:t>χαρακτήρα</a:t>
            </a:r>
            <a:endParaRPr lang="el-GR" sz="1200" dirty="0" smtClean="0"/>
          </a:p>
          <a:p>
            <a:r>
              <a:rPr lang="en-GB" sz="1200" dirty="0" err="1" smtClean="0">
                <a:solidFill>
                  <a:prstClr val="black"/>
                </a:solidFill>
              </a:rPr>
              <a:t>τα</a:t>
            </a:r>
            <a:r>
              <a:rPr lang="en-GB" sz="1200" dirty="0" smtClean="0">
                <a:solidFill>
                  <a:prstClr val="black"/>
                </a:solidFill>
              </a:rPr>
              <a:t> </a:t>
            </a:r>
            <a:r>
              <a:rPr lang="en-GB" sz="1200" dirty="0" err="1" smtClean="0">
                <a:solidFill>
                  <a:prstClr val="black"/>
                </a:solidFill>
              </a:rPr>
              <a:t>πεδία</a:t>
            </a:r>
            <a:r>
              <a:rPr lang="en-GB" sz="1200" dirty="0" smtClean="0">
                <a:solidFill>
                  <a:prstClr val="black"/>
                </a:solidFill>
              </a:rPr>
              <a:t> </a:t>
            </a:r>
            <a:r>
              <a:rPr lang="en-GB" sz="1200" dirty="0" err="1" smtClean="0">
                <a:solidFill>
                  <a:prstClr val="black"/>
                </a:solidFill>
              </a:rPr>
              <a:t>αλλαγής</a:t>
            </a:r>
            <a:r>
              <a:rPr lang="en-GB" sz="1200" dirty="0" smtClean="0">
                <a:solidFill>
                  <a:prstClr val="black"/>
                </a:solidFill>
              </a:rPr>
              <a:t> </a:t>
            </a:r>
            <a:r>
              <a:rPr lang="en-GB" sz="1200" dirty="0" err="1" smtClean="0">
                <a:solidFill>
                  <a:prstClr val="black"/>
                </a:solidFill>
              </a:rPr>
              <a:t>χρώματος</a:t>
            </a:r>
            <a:r>
              <a:rPr lang="en-GB" sz="1200" dirty="0" smtClean="0">
                <a:solidFill>
                  <a:prstClr val="black"/>
                </a:solidFill>
              </a:rPr>
              <a:t> </a:t>
            </a:r>
            <a:r>
              <a:rPr lang="el-GR" sz="1200" dirty="0" smtClean="0">
                <a:solidFill>
                  <a:prstClr val="black"/>
                </a:solidFill>
              </a:rPr>
              <a:t>πρέπει να </a:t>
            </a:r>
            <a:r>
              <a:rPr lang="en-GB" sz="1200" dirty="0" err="1" smtClean="0">
                <a:solidFill>
                  <a:prstClr val="black"/>
                </a:solidFill>
              </a:rPr>
              <a:t>βρίσκονται</a:t>
            </a:r>
            <a:r>
              <a:rPr lang="el-GR" sz="1200" dirty="0" smtClean="0">
                <a:solidFill>
                  <a:prstClr val="black"/>
                </a:solidFill>
              </a:rPr>
              <a:t> </a:t>
            </a:r>
            <a:r>
              <a:rPr lang="en-GB" sz="1200" dirty="0" err="1" smtClean="0">
                <a:solidFill>
                  <a:prstClr val="black"/>
                </a:solidFill>
              </a:rPr>
              <a:t>στο</a:t>
            </a:r>
            <a:r>
              <a:rPr lang="en-GB" sz="1200" dirty="0" smtClean="0">
                <a:solidFill>
                  <a:prstClr val="black"/>
                </a:solidFill>
              </a:rPr>
              <a:t> </a:t>
            </a:r>
            <a:r>
              <a:rPr lang="en-GB" sz="1200" dirty="0" err="1" smtClean="0">
                <a:solidFill>
                  <a:prstClr val="black"/>
                </a:solidFill>
              </a:rPr>
              <a:t>κατακόρυφο</a:t>
            </a:r>
            <a:r>
              <a:rPr lang="en-GB" sz="1200" dirty="0" smtClean="0">
                <a:solidFill>
                  <a:prstClr val="black"/>
                </a:solidFill>
              </a:rPr>
              <a:t> </a:t>
            </a:r>
            <a:r>
              <a:rPr lang="en-GB" sz="1200" dirty="0" err="1" smtClean="0">
                <a:solidFill>
                  <a:prstClr val="black"/>
                </a:solidFill>
              </a:rPr>
              <a:t>τμήμα</a:t>
            </a:r>
            <a:r>
              <a:rPr lang="en-GB" sz="1200" dirty="0" smtClean="0">
                <a:solidFill>
                  <a:prstClr val="black"/>
                </a:solidFill>
              </a:rPr>
              <a:t> </a:t>
            </a:r>
            <a:r>
              <a:rPr lang="en-GB" sz="1200" dirty="0" err="1" smtClean="0">
                <a:solidFill>
                  <a:prstClr val="black"/>
                </a:solidFill>
              </a:rPr>
              <a:t>της</a:t>
            </a:r>
            <a:r>
              <a:rPr lang="en-GB" sz="1200" dirty="0" smtClean="0">
                <a:solidFill>
                  <a:prstClr val="black"/>
                </a:solidFill>
              </a:rPr>
              <a:t> </a:t>
            </a:r>
            <a:r>
              <a:rPr lang="en-GB" sz="1200" dirty="0" err="1" smtClean="0">
                <a:solidFill>
                  <a:prstClr val="black"/>
                </a:solidFill>
              </a:rPr>
              <a:t>καμπύλη</a:t>
            </a:r>
            <a:r>
              <a:rPr lang="el-GR" sz="1200" dirty="0" smtClean="0">
                <a:solidFill>
                  <a:prstClr val="black"/>
                </a:solidFill>
              </a:rPr>
              <a:t>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6A53-0C9F-4ED5-9F14-1B18CC1A6B68}" type="slidenum">
              <a:rPr lang="el-GR" smtClean="0"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err="1" smtClean="0"/>
              <a:t>το</a:t>
            </a:r>
            <a:r>
              <a:rPr lang="en-GB" sz="1200" dirty="0" smtClean="0"/>
              <a:t> </a:t>
            </a:r>
            <a:r>
              <a:rPr lang="en-GB" sz="1200" dirty="0" err="1" smtClean="0"/>
              <a:t>διάλυμα</a:t>
            </a:r>
            <a:r>
              <a:rPr lang="en-GB" sz="1200" dirty="0" smtClean="0"/>
              <a:t> </a:t>
            </a:r>
            <a:r>
              <a:rPr lang="en-US" sz="1200" dirty="0" smtClean="0"/>
              <a:t>CH</a:t>
            </a:r>
            <a:r>
              <a:rPr lang="en-GB" sz="1200" baseline="-25000" dirty="0" smtClean="0"/>
              <a:t>3</a:t>
            </a:r>
            <a:r>
              <a:rPr lang="en-US" sz="1200" dirty="0" smtClean="0"/>
              <a:t>COO</a:t>
            </a:r>
            <a:r>
              <a:rPr lang="en-GB" sz="1200" dirty="0" smtClean="0"/>
              <a:t>Na </a:t>
            </a:r>
            <a:r>
              <a:rPr lang="en-GB" sz="1200" dirty="0" err="1" smtClean="0"/>
              <a:t>έχει</a:t>
            </a:r>
            <a:r>
              <a:rPr lang="en-GB" sz="1200" dirty="0" smtClean="0"/>
              <a:t> </a:t>
            </a:r>
            <a:r>
              <a:rPr lang="en-GB" sz="1200" dirty="0" err="1" smtClean="0"/>
              <a:t>βασικό</a:t>
            </a:r>
            <a:r>
              <a:rPr lang="en-GB" sz="1200" dirty="0" smtClean="0"/>
              <a:t> </a:t>
            </a:r>
            <a:r>
              <a:rPr lang="en-GB" sz="1200" dirty="0" err="1" smtClean="0"/>
              <a:t>χαρακτήρα</a:t>
            </a:r>
            <a:r>
              <a:rPr lang="en-GB" sz="1200" dirty="0" smtClean="0"/>
              <a:t>, </a:t>
            </a:r>
            <a:r>
              <a:rPr lang="en-GB" sz="1200" dirty="0" err="1" smtClean="0"/>
              <a:t>λόγω</a:t>
            </a:r>
            <a:r>
              <a:rPr lang="en-GB" sz="1200" dirty="0" smtClean="0"/>
              <a:t> </a:t>
            </a:r>
            <a:r>
              <a:rPr lang="en-GB" sz="1200" dirty="0" err="1" smtClean="0"/>
              <a:t>της</a:t>
            </a:r>
            <a:r>
              <a:rPr lang="en-GB" sz="1200" dirty="0" smtClean="0"/>
              <a:t> </a:t>
            </a:r>
            <a:r>
              <a:rPr lang="en-GB" sz="1200" dirty="0" err="1" smtClean="0"/>
              <a:t>βάσης</a:t>
            </a:r>
            <a:r>
              <a:rPr lang="en-GB" sz="1200" dirty="0" smtClean="0"/>
              <a:t> </a:t>
            </a:r>
            <a:r>
              <a:rPr lang="en-US" sz="1200" dirty="0" smtClean="0"/>
              <a:t>CH</a:t>
            </a:r>
            <a:r>
              <a:rPr lang="en-GB" sz="1200" baseline="-25000" dirty="0" smtClean="0"/>
              <a:t>3</a:t>
            </a:r>
            <a:r>
              <a:rPr lang="en-US" sz="1200" dirty="0" smtClean="0"/>
              <a:t>COO</a:t>
            </a:r>
            <a:r>
              <a:rPr lang="en-GB" sz="1200" baseline="30000" dirty="0" smtClean="0"/>
              <a:t>-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6A53-0C9F-4ED5-9F14-1B18CC1A6B68}" type="slidenum">
              <a:rPr lang="el-GR" smtClean="0"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dirty="0" smtClean="0"/>
              <a:t>Θέλω η αλλαγή</a:t>
            </a:r>
            <a:r>
              <a:rPr lang="el-GR" sz="1200" baseline="0" dirty="0" smtClean="0"/>
              <a:t> να ολοκληρωθεί στο 8,5 </a:t>
            </a:r>
            <a:r>
              <a:rPr lang="el-GR" sz="1200" dirty="0" smtClean="0"/>
              <a:t>Το κυανό θυμόλης</a:t>
            </a:r>
            <a:r>
              <a:rPr lang="el-GR" sz="1200" baseline="0" dirty="0" smtClean="0"/>
              <a:t> στο 8,5 γίνεται πράσινο αρα μάλλον θα ήταν καλύτερο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6A53-0C9F-4ED5-9F14-1B18CC1A6B68}" type="slidenum">
              <a:rPr lang="el-GR" smtClean="0"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το</a:t>
            </a:r>
            <a:r>
              <a:rPr lang="en-GB" dirty="0" smtClean="0"/>
              <a:t> </a:t>
            </a:r>
            <a:r>
              <a:rPr lang="en-GB" dirty="0" err="1" smtClean="0"/>
              <a:t>διάλυμα</a:t>
            </a:r>
            <a:r>
              <a:rPr lang="en-GB" dirty="0" smtClean="0"/>
              <a:t> </a:t>
            </a:r>
            <a:r>
              <a:rPr lang="en-US" dirty="0" smtClean="0"/>
              <a:t>NH</a:t>
            </a:r>
            <a:r>
              <a:rPr lang="en-GB" baseline="-25000" dirty="0" smtClean="0"/>
              <a:t>4</a:t>
            </a:r>
            <a:r>
              <a:rPr lang="en-US" dirty="0" err="1" smtClean="0"/>
              <a:t>Cl</a:t>
            </a:r>
            <a:r>
              <a:rPr lang="en-GB" dirty="0" smtClean="0"/>
              <a:t> </a:t>
            </a:r>
            <a:r>
              <a:rPr lang="en-GB" dirty="0" err="1" smtClean="0"/>
              <a:t>έχει</a:t>
            </a:r>
            <a:r>
              <a:rPr lang="en-GB" dirty="0" smtClean="0"/>
              <a:t> </a:t>
            </a:r>
            <a:r>
              <a:rPr lang="en-GB" dirty="0" err="1" smtClean="0"/>
              <a:t>όξινο</a:t>
            </a:r>
            <a:r>
              <a:rPr lang="en-GB" dirty="0" smtClean="0"/>
              <a:t> </a:t>
            </a:r>
            <a:r>
              <a:rPr lang="en-GB" dirty="0" err="1" smtClean="0"/>
              <a:t>χαρακτήρα</a:t>
            </a:r>
            <a:r>
              <a:rPr lang="en-GB" dirty="0" smtClean="0"/>
              <a:t>, </a:t>
            </a:r>
            <a:r>
              <a:rPr lang="en-GB" dirty="0" err="1" smtClean="0"/>
              <a:t>λόγω</a:t>
            </a:r>
            <a:r>
              <a:rPr lang="en-GB" dirty="0" smtClean="0"/>
              <a:t> </a:t>
            </a:r>
            <a:r>
              <a:rPr lang="en-GB" dirty="0" err="1" smtClean="0"/>
              <a:t>του</a:t>
            </a:r>
            <a:r>
              <a:rPr lang="en-GB" dirty="0" smtClean="0"/>
              <a:t> </a:t>
            </a:r>
            <a:r>
              <a:rPr lang="en-GB" dirty="0" err="1" smtClean="0"/>
              <a:t>οξέος</a:t>
            </a:r>
            <a:r>
              <a:rPr lang="en-GB" dirty="0" smtClean="0"/>
              <a:t> </a:t>
            </a:r>
            <a:r>
              <a:rPr lang="en-US" dirty="0" smtClean="0"/>
              <a:t>NH</a:t>
            </a:r>
            <a:r>
              <a:rPr lang="en-GB" baseline="-25000" dirty="0" smtClean="0"/>
              <a:t>4</a:t>
            </a:r>
            <a:r>
              <a:rPr lang="en-GB" baseline="30000" dirty="0" smtClean="0"/>
              <a:t>+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26A53-0C9F-4ED5-9F14-1B18CC1A6B68}" type="slidenum">
              <a:rPr lang="el-GR" smtClean="0"/>
              <a:t>20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2512-0B21-42EA-B298-CD83C0BA60C1}" type="datetimeFigureOut">
              <a:rPr lang="el-GR" smtClean="0"/>
              <a:pPr/>
              <a:t>24/12/2018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7A5-A931-4C31-BFB0-35A90698F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2512-0B21-42EA-B298-CD83C0BA60C1}" type="datetimeFigureOut">
              <a:rPr lang="el-GR" smtClean="0"/>
              <a:pPr/>
              <a:t>24/12/2018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7A5-A931-4C31-BFB0-35A90698F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2512-0B21-42EA-B298-CD83C0BA60C1}" type="datetimeFigureOut">
              <a:rPr lang="el-GR" smtClean="0"/>
              <a:pPr/>
              <a:t>24/12/2018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7A5-A931-4C31-BFB0-35A90698F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2512-0B21-42EA-B298-CD83C0BA60C1}" type="datetimeFigureOut">
              <a:rPr lang="el-GR" smtClean="0"/>
              <a:pPr/>
              <a:t>24/12/2018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7A5-A931-4C31-BFB0-35A90698F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2512-0B21-42EA-B298-CD83C0BA60C1}" type="datetimeFigureOut">
              <a:rPr lang="el-GR" smtClean="0"/>
              <a:pPr/>
              <a:t>24/12/2018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7A5-A931-4C31-BFB0-35A90698F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2512-0B21-42EA-B298-CD83C0BA60C1}" type="datetimeFigureOut">
              <a:rPr lang="el-GR" smtClean="0"/>
              <a:pPr/>
              <a:t>24/12/2018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7A5-A931-4C31-BFB0-35A90698F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2512-0B21-42EA-B298-CD83C0BA60C1}" type="datetimeFigureOut">
              <a:rPr lang="el-GR" smtClean="0"/>
              <a:pPr/>
              <a:t>24/12/2018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7A5-A931-4C31-BFB0-35A90698F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2512-0B21-42EA-B298-CD83C0BA60C1}" type="datetimeFigureOut">
              <a:rPr lang="el-GR" smtClean="0"/>
              <a:pPr/>
              <a:t>24/12/2018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7A5-A931-4C31-BFB0-35A90698F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2512-0B21-42EA-B298-CD83C0BA60C1}" type="datetimeFigureOut">
              <a:rPr lang="el-GR" smtClean="0"/>
              <a:pPr/>
              <a:t>24/12/2018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7A5-A931-4C31-BFB0-35A90698F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2512-0B21-42EA-B298-CD83C0BA60C1}" type="datetimeFigureOut">
              <a:rPr lang="el-GR" smtClean="0"/>
              <a:pPr/>
              <a:t>24/12/2018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7A5-A931-4C31-BFB0-35A90698F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2512-0B21-42EA-B298-CD83C0BA60C1}" type="datetimeFigureOut">
              <a:rPr lang="el-GR" smtClean="0"/>
              <a:pPr/>
              <a:t>24/12/2018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27A5-A931-4C31-BFB0-35A90698F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A2512-0B21-42EA-B298-CD83C0BA60C1}" type="datetimeFigureOut">
              <a:rPr lang="el-GR" smtClean="0"/>
              <a:pPr/>
              <a:t>24/12/2018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C27A5-A931-4C31-BFB0-35A90698F23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8604"/>
            <a:ext cx="914400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l-GR" sz="2400" b="1" u="sng" dirty="0">
                <a:solidFill>
                  <a:schemeClr val="accent6">
                    <a:lumMod val="75000"/>
                  </a:schemeClr>
                </a:solidFill>
              </a:rPr>
              <a:t>Στόχοι μαθήματος</a:t>
            </a:r>
          </a:p>
          <a:p>
            <a:pPr lvl="0" algn="ctr">
              <a:spcBef>
                <a:spcPct val="20000"/>
              </a:spcBef>
              <a:defRPr/>
            </a:pPr>
            <a:endParaRPr lang="el-GR" sz="2400" u="sng" dirty="0">
              <a:solidFill>
                <a:srgbClr val="00B050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l-GR" sz="2400" dirty="0" smtClean="0"/>
              <a:t>Ποιές ενώσεις ονομάζονται δείκτες;</a:t>
            </a:r>
          </a:p>
          <a:p>
            <a:pPr lvl="0" algn="ctr">
              <a:spcBef>
                <a:spcPct val="20000"/>
              </a:spcBef>
              <a:defRPr/>
            </a:pPr>
            <a:endParaRPr lang="el-GR" sz="2400" dirty="0" smtClean="0">
              <a:ea typeface="Times New Roman" pitchFamily="18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l-GR" sz="2400" dirty="0" smtClean="0">
                <a:ea typeface="Times New Roman" pitchFamily="18" charset="0"/>
                <a:cs typeface="Arial" pitchFamily="34" charset="0"/>
              </a:rPr>
              <a:t>Που χρησιμοποιούνται οι δείκτες</a:t>
            </a:r>
            <a:r>
              <a:rPr lang="el-GR" sz="2400" dirty="0" smtClean="0"/>
              <a:t>;</a:t>
            </a:r>
          </a:p>
          <a:p>
            <a:pPr lvl="0" algn="ctr">
              <a:spcBef>
                <a:spcPct val="20000"/>
              </a:spcBef>
              <a:defRPr/>
            </a:pPr>
            <a:endParaRPr lang="el-GR" sz="24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l-GR" sz="2400" dirty="0" smtClean="0"/>
              <a:t>Τί είναι η ογκομέτρηση διαλύματος;</a:t>
            </a:r>
          </a:p>
          <a:p>
            <a:pPr lvl="0" algn="ctr">
              <a:spcBef>
                <a:spcPct val="20000"/>
              </a:spcBef>
              <a:defRPr/>
            </a:pPr>
            <a:endParaRPr lang="el-GR" sz="2400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el-GR" sz="2400" dirty="0" smtClean="0"/>
              <a:t>Τί είναι το ισοδύναμο σημείο;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00694" y="1000108"/>
            <a:ext cx="3643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Ποιό από τα δύο σημεία είναι το σωστό;</a:t>
            </a:r>
          </a:p>
          <a:p>
            <a:pPr algn="ctr"/>
            <a:endParaRPr lang="el-GR" sz="2400" b="1" dirty="0" smtClean="0">
              <a:solidFill>
                <a:srgbClr val="00B050"/>
              </a:solidFill>
            </a:endParaRPr>
          </a:p>
          <a:p>
            <a:pPr algn="ctr"/>
            <a:r>
              <a:rPr lang="el-GR" sz="2400" b="1" dirty="0" smtClean="0">
                <a:solidFill>
                  <a:srgbClr val="00B050"/>
                </a:solidFill>
              </a:rPr>
              <a:t>Ποιό απο τα δύο σημεία βλέπω;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chemeClr val="accent3">
                    <a:lumMod val="75000"/>
                  </a:schemeClr>
                </a:solidFill>
              </a:rPr>
              <a:t>Ογκομέτρηση</a:t>
            </a:r>
            <a:r>
              <a:rPr lang="en-GB" sz="2400" b="1" u="sng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GB" sz="2400" b="1" u="sng" dirty="0" err="1">
                <a:solidFill>
                  <a:schemeClr val="accent3">
                    <a:lumMod val="75000"/>
                  </a:schemeClr>
                </a:solidFill>
              </a:rPr>
              <a:t>Οξυμετρία</a:t>
            </a:r>
            <a:r>
              <a:rPr lang="en-GB" sz="2400" b="1" u="sng" dirty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en-GB" sz="2400" b="1" u="sng" dirty="0" err="1">
                <a:solidFill>
                  <a:schemeClr val="accent3">
                    <a:lumMod val="75000"/>
                  </a:schemeClr>
                </a:solidFill>
              </a:rPr>
              <a:t>Αλκαλιμετρία</a:t>
            </a:r>
            <a:r>
              <a:rPr lang="en-GB" sz="2400" b="1" u="sng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l-GR" sz="24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9458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541851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41433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2775" indent="-1882775"/>
            <a:r>
              <a:rPr lang="en-GB" sz="2400" b="1" dirty="0" err="1">
                <a:solidFill>
                  <a:srgbClr val="FFC000"/>
                </a:solidFill>
              </a:rPr>
              <a:t>Ισοδύναμο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GB" sz="2400" b="1" dirty="0" err="1" smtClean="0">
                <a:solidFill>
                  <a:srgbClr val="FFC000"/>
                </a:solidFill>
              </a:rPr>
              <a:t>σημείο</a:t>
            </a:r>
            <a:r>
              <a:rPr lang="el-GR" sz="2400" b="1" dirty="0" smtClean="0">
                <a:solidFill>
                  <a:srgbClr val="FFC000"/>
                </a:solidFill>
              </a:rPr>
              <a:t>:</a:t>
            </a:r>
            <a:r>
              <a:rPr lang="el-GR" sz="2400" dirty="0" smtClean="0"/>
              <a:t> </a:t>
            </a:r>
            <a:r>
              <a:rPr lang="en-GB" sz="2400" dirty="0" err="1" smtClean="0"/>
              <a:t>το</a:t>
            </a:r>
            <a:r>
              <a:rPr lang="en-GB" sz="2400" dirty="0" smtClean="0"/>
              <a:t> </a:t>
            </a:r>
            <a:r>
              <a:rPr lang="en-GB" sz="2400" dirty="0" err="1"/>
              <a:t>σημείο</a:t>
            </a:r>
            <a:r>
              <a:rPr lang="en-GB" sz="2400" dirty="0"/>
              <a:t> </a:t>
            </a:r>
            <a:r>
              <a:rPr lang="en-GB" sz="2400" dirty="0" err="1"/>
              <a:t>της</a:t>
            </a:r>
            <a:r>
              <a:rPr lang="en-GB" sz="2400" dirty="0"/>
              <a:t> </a:t>
            </a:r>
            <a:r>
              <a:rPr lang="en-GB" sz="2400" dirty="0" err="1"/>
              <a:t>ογκομέτρησης</a:t>
            </a:r>
            <a:r>
              <a:rPr lang="en-GB" sz="2400" dirty="0"/>
              <a:t>, </a:t>
            </a:r>
            <a:r>
              <a:rPr lang="en-GB" sz="2400" dirty="0" err="1"/>
              <a:t>όπου</a:t>
            </a:r>
            <a:r>
              <a:rPr lang="en-GB" sz="2400" dirty="0"/>
              <a:t> </a:t>
            </a:r>
            <a:r>
              <a:rPr lang="en-GB" sz="2400" dirty="0" err="1"/>
              <a:t>έχει</a:t>
            </a:r>
            <a:r>
              <a:rPr lang="en-GB" sz="2400" dirty="0"/>
              <a:t> </a:t>
            </a:r>
            <a:r>
              <a:rPr lang="en-GB" sz="2400" dirty="0" err="1"/>
              <a:t>αντιδράσει</a:t>
            </a:r>
            <a:r>
              <a:rPr lang="en-GB" sz="2400" dirty="0"/>
              <a:t> </a:t>
            </a:r>
            <a:r>
              <a:rPr lang="en-GB" sz="2400" dirty="0" err="1"/>
              <a:t>πλήρως</a:t>
            </a:r>
            <a:r>
              <a:rPr lang="en-GB" sz="2400" dirty="0"/>
              <a:t> η </a:t>
            </a:r>
            <a:r>
              <a:rPr lang="en-GB" sz="2400" dirty="0" err="1"/>
              <a:t>ουσία</a:t>
            </a:r>
            <a:r>
              <a:rPr lang="en-GB" sz="2400" dirty="0"/>
              <a:t> </a:t>
            </a:r>
            <a:r>
              <a:rPr lang="en-GB" sz="2400" dirty="0" err="1" smtClean="0"/>
              <a:t>με</a:t>
            </a:r>
            <a:r>
              <a:rPr lang="en-GB" sz="2400" dirty="0" smtClean="0"/>
              <a:t> </a:t>
            </a:r>
            <a:r>
              <a:rPr lang="en-GB" sz="2400" dirty="0" err="1"/>
              <a:t>ορισμένη</a:t>
            </a:r>
            <a:r>
              <a:rPr lang="en-GB" sz="2400" dirty="0"/>
              <a:t> </a:t>
            </a:r>
            <a:r>
              <a:rPr lang="en-GB" sz="2400" dirty="0" err="1"/>
              <a:t>ποσότητα</a:t>
            </a:r>
            <a:r>
              <a:rPr lang="en-GB" sz="2400" dirty="0"/>
              <a:t> </a:t>
            </a:r>
            <a:r>
              <a:rPr lang="en-GB" sz="2400" dirty="0" err="1" smtClean="0"/>
              <a:t>πρότυπου</a:t>
            </a:r>
            <a:r>
              <a:rPr lang="en-GB" sz="2400" dirty="0" smtClean="0"/>
              <a:t> </a:t>
            </a:r>
            <a:r>
              <a:rPr lang="en-GB" sz="2400" dirty="0" err="1"/>
              <a:t>διαλύματος</a:t>
            </a:r>
            <a:endParaRPr lang="el-GR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54292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2775" indent="-1882775"/>
            <a:r>
              <a:rPr lang="en-GB" sz="2400" b="1" dirty="0" err="1" smtClean="0">
                <a:solidFill>
                  <a:srgbClr val="FF0000"/>
                </a:solidFill>
              </a:rPr>
              <a:t>Τελικό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σημείο</a:t>
            </a:r>
            <a:r>
              <a:rPr lang="el-GR" sz="2400" b="1" dirty="0" smtClean="0">
                <a:solidFill>
                  <a:srgbClr val="FF0000"/>
                </a:solidFill>
              </a:rPr>
              <a:t>: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/>
              <a:t>το</a:t>
            </a:r>
            <a:r>
              <a:rPr lang="en-GB" sz="2400" dirty="0" smtClean="0"/>
              <a:t> </a:t>
            </a:r>
            <a:r>
              <a:rPr lang="en-GB" sz="2400" dirty="0" err="1"/>
              <a:t>σημείο</a:t>
            </a:r>
            <a:r>
              <a:rPr lang="en-GB" sz="2400" dirty="0"/>
              <a:t> </a:t>
            </a:r>
            <a:r>
              <a:rPr lang="en-GB" sz="2400" dirty="0" err="1"/>
              <a:t>όπου</a:t>
            </a:r>
            <a:r>
              <a:rPr lang="en-GB" sz="2400" dirty="0"/>
              <a:t> </a:t>
            </a:r>
            <a:r>
              <a:rPr lang="en-GB" sz="2400" dirty="0" err="1"/>
              <a:t>παρατηρείται</a:t>
            </a:r>
            <a:r>
              <a:rPr lang="en-GB" sz="2400" dirty="0"/>
              <a:t> </a:t>
            </a:r>
            <a:r>
              <a:rPr lang="en-GB" sz="2400" dirty="0" err="1"/>
              <a:t>χρωματική</a:t>
            </a:r>
            <a:r>
              <a:rPr lang="en-GB" sz="2400" dirty="0"/>
              <a:t> </a:t>
            </a:r>
            <a:r>
              <a:rPr lang="en-GB" sz="2400" dirty="0" err="1"/>
              <a:t>αλλαγή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GB" sz="2400" dirty="0" err="1"/>
              <a:t>ογκομετρούμενου</a:t>
            </a:r>
            <a:r>
              <a:rPr lang="en-GB" sz="2400" dirty="0"/>
              <a:t> </a:t>
            </a:r>
            <a:r>
              <a:rPr lang="en-GB" sz="2400" dirty="0" err="1" smtClean="0"/>
              <a:t>διαλύματος</a:t>
            </a:r>
            <a:endParaRPr lang="el-GR" sz="2400" dirty="0"/>
          </a:p>
        </p:txBody>
      </p:sp>
      <p:sp>
        <p:nvSpPr>
          <p:cNvPr id="10" name="Rectangle 9"/>
          <p:cNvSpPr/>
          <p:nvPr/>
        </p:nvSpPr>
        <p:spPr>
          <a:xfrm>
            <a:off x="5429256" y="1071546"/>
            <a:ext cx="3714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/>
              <a:t>Όσο</a:t>
            </a:r>
            <a:r>
              <a:rPr lang="en-GB" sz="2400" b="1" dirty="0"/>
              <a:t> π</a:t>
            </a:r>
            <a:r>
              <a:rPr lang="en-GB" sz="2400" b="1" dirty="0" err="1"/>
              <a:t>ιο</a:t>
            </a:r>
            <a:r>
              <a:rPr lang="en-GB" sz="2400" b="1" dirty="0"/>
              <a:t> </a:t>
            </a:r>
            <a:r>
              <a:rPr lang="en-GB" sz="2400" b="1" dirty="0" err="1"/>
              <a:t>κοντά</a:t>
            </a:r>
            <a:r>
              <a:rPr lang="en-GB" sz="2400" b="1" dirty="0"/>
              <a:t> </a:t>
            </a:r>
            <a:r>
              <a:rPr lang="en-GB" sz="2400" dirty="0" err="1"/>
              <a:t>είν</a:t>
            </a:r>
            <a:r>
              <a:rPr lang="en-GB" sz="2400" dirty="0"/>
              <a:t>αι το </a:t>
            </a:r>
            <a:r>
              <a:rPr lang="en-GB" sz="2400" b="1" dirty="0">
                <a:solidFill>
                  <a:srgbClr val="FFC000"/>
                </a:solidFill>
              </a:rPr>
              <a:t>ισοδύναμο</a:t>
            </a:r>
            <a:r>
              <a:rPr lang="en-GB" sz="2400" b="1" dirty="0"/>
              <a:t> </a:t>
            </a:r>
            <a:r>
              <a:rPr lang="en-GB" sz="2400" dirty="0"/>
              <a:t>σημείο με το </a:t>
            </a:r>
            <a:r>
              <a:rPr lang="en-GB" sz="2400" b="1" dirty="0">
                <a:solidFill>
                  <a:srgbClr val="FF0000"/>
                </a:solidFill>
              </a:rPr>
              <a:t>τελικό </a:t>
            </a:r>
            <a:r>
              <a:rPr lang="en-GB" sz="2400" dirty="0" smtClean="0"/>
              <a:t>σμείο </a:t>
            </a:r>
            <a:r>
              <a:rPr lang="en-GB" sz="2400" dirty="0"/>
              <a:t>τόσο πιο ακριβής είναι η </a:t>
            </a:r>
            <a:r>
              <a:rPr lang="en-GB" sz="2400" dirty="0" smtClean="0"/>
              <a:t>ογκομέτρηση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723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92D050"/>
                </a:solidFill>
              </a:rPr>
              <a:t>Η </a:t>
            </a:r>
            <a:r>
              <a:rPr lang="en-GB" sz="2400" b="1" dirty="0" err="1" smtClean="0">
                <a:solidFill>
                  <a:srgbClr val="92D050"/>
                </a:solidFill>
              </a:rPr>
              <a:t>αλκαλιμετρία</a:t>
            </a:r>
            <a:r>
              <a:rPr lang="en-GB" sz="2400" b="1" dirty="0" smtClean="0">
                <a:solidFill>
                  <a:srgbClr val="92D050"/>
                </a:solidFill>
              </a:rPr>
              <a:t> - </a:t>
            </a:r>
            <a:r>
              <a:rPr lang="en-GB" sz="2400" b="1" dirty="0" err="1" smtClean="0">
                <a:solidFill>
                  <a:srgbClr val="92D050"/>
                </a:solidFill>
              </a:rPr>
              <a:t>οξυμετρία</a:t>
            </a: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είναι</a:t>
            </a: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ογκομετρήσεις</a:t>
            </a: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που</a:t>
            </a: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στηρίζονται</a:t>
            </a: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σε</a:t>
            </a: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αντιδράσεις</a:t>
            </a: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 smtClean="0">
                <a:solidFill>
                  <a:srgbClr val="92D050"/>
                </a:solidFill>
              </a:rPr>
              <a:t>εξουδετέρωσης</a:t>
            </a:r>
            <a:endParaRPr lang="el-GR" sz="2400" b="1" dirty="0" smtClean="0">
              <a:solidFill>
                <a:srgbClr val="92D050"/>
              </a:solidFill>
            </a:endParaRPr>
          </a:p>
          <a:p>
            <a:pPr algn="ctr"/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r>
              <a:rPr lang="en-GB" sz="2400" dirty="0" smtClean="0"/>
              <a:t>Η </a:t>
            </a:r>
            <a:r>
              <a:rPr lang="en-GB" sz="2400" b="1" dirty="0" err="1">
                <a:solidFill>
                  <a:schemeClr val="accent3">
                    <a:lumMod val="50000"/>
                  </a:schemeClr>
                </a:solidFill>
              </a:rPr>
              <a:t>οξυμετρία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400" dirty="0" err="1" smtClean="0"/>
              <a:t>περιλαμβάνει</a:t>
            </a:r>
            <a:r>
              <a:rPr lang="en-GB" sz="2400" dirty="0" smtClean="0"/>
              <a:t> </a:t>
            </a:r>
            <a:r>
              <a:rPr lang="en-GB" sz="2400" dirty="0" err="1"/>
              <a:t>προσδιορισμούς</a:t>
            </a:r>
            <a:r>
              <a:rPr lang="en-GB" sz="2400" dirty="0"/>
              <a:t> </a:t>
            </a:r>
            <a:r>
              <a:rPr lang="en-GB" sz="2400" dirty="0" err="1"/>
              <a:t>συγκεντρώσεων</a:t>
            </a:r>
            <a:r>
              <a:rPr lang="en-GB" sz="2400" dirty="0"/>
              <a:t> </a:t>
            </a:r>
            <a:r>
              <a:rPr lang="en-GB" sz="2400" dirty="0" err="1"/>
              <a:t>βάσεων</a:t>
            </a:r>
            <a:r>
              <a:rPr lang="en-GB" sz="2400" dirty="0"/>
              <a:t> </a:t>
            </a:r>
            <a:endParaRPr lang="el-GR" sz="2400" dirty="0" smtClean="0"/>
          </a:p>
          <a:p>
            <a:pPr algn="ctr"/>
            <a:r>
              <a:rPr lang="en-GB" sz="2400" dirty="0" err="1" smtClean="0"/>
              <a:t>με</a:t>
            </a:r>
            <a:r>
              <a:rPr lang="en-GB" sz="2400" dirty="0" smtClean="0"/>
              <a:t> </a:t>
            </a:r>
            <a:r>
              <a:rPr lang="en-GB" sz="2400" dirty="0" err="1"/>
              <a:t>πρότυπο</a:t>
            </a:r>
            <a:r>
              <a:rPr lang="en-GB" sz="2400" dirty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dirty="0" err="1" smtClean="0"/>
              <a:t>οξέος</a:t>
            </a:r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r>
              <a:rPr lang="el-GR" sz="2400" dirty="0" smtClean="0"/>
              <a:t>Η</a:t>
            </a:r>
            <a:r>
              <a:rPr lang="en-GB" sz="2400" dirty="0" smtClean="0"/>
              <a:t> </a:t>
            </a:r>
            <a:r>
              <a:rPr lang="en-GB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αλκαλιμετρία</a:t>
            </a:r>
            <a:r>
              <a:rPr lang="en-GB" sz="2400" dirty="0" smtClean="0"/>
              <a:t> </a:t>
            </a:r>
            <a:r>
              <a:rPr lang="en-GB" sz="2400" dirty="0" err="1" smtClean="0"/>
              <a:t>περιλαμβάνει</a:t>
            </a:r>
            <a:r>
              <a:rPr lang="en-GB" sz="2400" dirty="0" smtClean="0"/>
              <a:t> </a:t>
            </a:r>
            <a:r>
              <a:rPr lang="en-GB" sz="2400" dirty="0" err="1" smtClean="0"/>
              <a:t>προσδιορισμούς</a:t>
            </a:r>
            <a:r>
              <a:rPr lang="en-GB" sz="2400" dirty="0" smtClean="0"/>
              <a:t> </a:t>
            </a:r>
            <a:r>
              <a:rPr lang="en-GB" sz="2400" dirty="0" err="1" smtClean="0"/>
              <a:t>συγκεντρώσεων</a:t>
            </a:r>
            <a:r>
              <a:rPr lang="en-GB" sz="2400" dirty="0" smtClean="0"/>
              <a:t> </a:t>
            </a:r>
            <a:r>
              <a:rPr lang="en-GB" sz="2400" dirty="0" err="1" smtClean="0"/>
              <a:t>οξ</a:t>
            </a:r>
            <a:r>
              <a:rPr lang="el-GR" sz="2400" dirty="0" smtClean="0"/>
              <a:t>έος</a:t>
            </a:r>
            <a:r>
              <a:rPr lang="en-GB" sz="2400" dirty="0" smtClean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πρότυπο</a:t>
            </a:r>
            <a:r>
              <a:rPr lang="en-GB" sz="2400" dirty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dirty="0" err="1" smtClean="0"/>
              <a:t>βάσης</a:t>
            </a:r>
            <a:endParaRPr lang="el-GR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00364" y="1928802"/>
            <a:ext cx="3212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H</a:t>
            </a:r>
            <a:r>
              <a:rPr lang="en-GB" sz="2800" b="1" baseline="-25000" dirty="0"/>
              <a:t>3</a:t>
            </a:r>
            <a:r>
              <a:rPr lang="en-GB" sz="2800" b="1" dirty="0"/>
              <a:t>Ο</a:t>
            </a:r>
            <a:r>
              <a:rPr lang="en-GB" sz="2800" b="1" baseline="30000" dirty="0"/>
              <a:t>+</a:t>
            </a:r>
            <a:r>
              <a:rPr lang="en-GB" sz="2800" b="1" dirty="0"/>
              <a:t>  +  </a:t>
            </a:r>
            <a:r>
              <a:rPr lang="en-US" sz="2800" b="1" dirty="0"/>
              <a:t>OH</a:t>
            </a:r>
            <a:r>
              <a:rPr lang="en-GB" sz="2800" b="1" baseline="30000" dirty="0"/>
              <a:t>-</a:t>
            </a:r>
            <a:r>
              <a:rPr lang="en-GB" sz="2800" b="1" dirty="0"/>
              <a:t> </a:t>
            </a:r>
            <a:r>
              <a:rPr lang="en-US" sz="2800" b="1" dirty="0">
                <a:sym typeface="Symbol"/>
              </a:rPr>
              <a:t></a:t>
            </a:r>
            <a:r>
              <a:rPr lang="en-GB" sz="2800" b="1" dirty="0"/>
              <a:t> 2</a:t>
            </a:r>
            <a:r>
              <a:rPr lang="en-US" sz="2800" b="1" dirty="0"/>
              <a:t>H</a:t>
            </a:r>
            <a:r>
              <a:rPr lang="en-GB" sz="2800" b="1" baseline="-25000" dirty="0"/>
              <a:t>2</a:t>
            </a:r>
            <a:r>
              <a:rPr lang="en-US" sz="2800" b="1" dirty="0"/>
              <a:t>O</a:t>
            </a:r>
            <a:endParaRPr lang="el-G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chemeClr val="accent3">
                    <a:lumMod val="75000"/>
                  </a:schemeClr>
                </a:solidFill>
              </a:rPr>
              <a:t>Ογκομέτρηση</a:t>
            </a:r>
            <a:r>
              <a:rPr lang="en-GB" sz="2400" b="1" u="sng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GB" sz="2400" b="1" u="sng" dirty="0" err="1">
                <a:solidFill>
                  <a:schemeClr val="accent3">
                    <a:lumMod val="75000"/>
                  </a:schemeClr>
                </a:solidFill>
              </a:rPr>
              <a:t>Οξυμετρία</a:t>
            </a:r>
            <a:r>
              <a:rPr lang="en-GB" sz="2400" b="1" u="sng" dirty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en-GB" sz="2400" b="1" u="sng" dirty="0" err="1">
                <a:solidFill>
                  <a:schemeClr val="accent3">
                    <a:lumMod val="75000"/>
                  </a:schemeClr>
                </a:solidFill>
              </a:rPr>
              <a:t>Αλκαλιμετρία</a:t>
            </a:r>
            <a:r>
              <a:rPr lang="en-GB" sz="2400" b="1" u="sng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l-GR" sz="24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72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chemeClr val="accent5"/>
                </a:solidFill>
              </a:rPr>
              <a:t>Κατά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τη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διάρκεια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της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n-GB" sz="2400" dirty="0" err="1">
                <a:solidFill>
                  <a:schemeClr val="accent5"/>
                </a:solidFill>
              </a:rPr>
              <a:t>ογκομέτρησης</a:t>
            </a:r>
            <a:r>
              <a:rPr lang="en-GB" sz="2400" dirty="0">
                <a:solidFill>
                  <a:schemeClr val="accent5"/>
                </a:solidFill>
              </a:rPr>
              <a:t> </a:t>
            </a:r>
            <a:r>
              <a:rPr lang="el-GR" sz="2400" dirty="0" smtClean="0">
                <a:solidFill>
                  <a:schemeClr val="accent5"/>
                </a:solidFill>
              </a:rPr>
              <a:t>μπορούμε </a:t>
            </a:r>
          </a:p>
          <a:p>
            <a:pPr algn="ctr"/>
            <a:r>
              <a:rPr lang="el-GR" sz="2400" dirty="0" smtClean="0">
                <a:solidFill>
                  <a:schemeClr val="accent5"/>
                </a:solidFill>
              </a:rPr>
              <a:t>να μετράμε </a:t>
            </a:r>
            <a:r>
              <a:rPr lang="en-GB" sz="2400" dirty="0" err="1" smtClean="0">
                <a:solidFill>
                  <a:schemeClr val="accent5"/>
                </a:solidFill>
              </a:rPr>
              <a:t>το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>
                <a:solidFill>
                  <a:schemeClr val="accent5"/>
                </a:solidFill>
              </a:rPr>
              <a:t>pH </a:t>
            </a:r>
            <a:r>
              <a:rPr lang="el-GR" sz="2400" dirty="0" smtClean="0">
                <a:solidFill>
                  <a:schemeClr val="accent5"/>
                </a:solidFill>
              </a:rPr>
              <a:t>και μετά να το παραστήσουμε γραφικά</a:t>
            </a:r>
          </a:p>
          <a:p>
            <a:pPr algn="ctr"/>
            <a:r>
              <a:rPr lang="el-GR" sz="2400" dirty="0" smtClean="0">
                <a:solidFill>
                  <a:schemeClr val="accent5"/>
                </a:solidFill>
              </a:rPr>
              <a:t>(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</a:rPr>
              <a:t>καμπύλη ογκομέτρησης</a:t>
            </a:r>
            <a:r>
              <a:rPr lang="el-GR" sz="2400" dirty="0" smtClean="0">
                <a:solidFill>
                  <a:schemeClr val="accent5"/>
                </a:solidFill>
              </a:rPr>
              <a:t>)</a:t>
            </a:r>
            <a:endParaRPr lang="el-GR" sz="2400" dirty="0">
              <a:solidFill>
                <a:schemeClr val="accent5"/>
              </a:solidFill>
            </a:endParaRPr>
          </a:p>
        </p:txBody>
      </p:sp>
      <p:pic>
        <p:nvPicPr>
          <p:cNvPr id="20482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60301"/>
            <a:ext cx="5643570" cy="479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chemeClr val="accent3">
                    <a:lumMod val="75000"/>
                  </a:schemeClr>
                </a:solidFill>
              </a:rPr>
              <a:t>Ογκομέτρηση</a:t>
            </a:r>
            <a:r>
              <a:rPr lang="en-GB" sz="2400" b="1" u="sng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GB" sz="2400" b="1" u="sng" dirty="0" err="1">
                <a:solidFill>
                  <a:schemeClr val="accent3">
                    <a:lumMod val="75000"/>
                  </a:schemeClr>
                </a:solidFill>
              </a:rPr>
              <a:t>Οξυμετρία</a:t>
            </a:r>
            <a:r>
              <a:rPr lang="en-GB" sz="2400" b="1" u="sng" dirty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en-GB" sz="2400" b="1" u="sng" dirty="0" err="1">
                <a:solidFill>
                  <a:schemeClr val="accent3">
                    <a:lumMod val="75000"/>
                  </a:schemeClr>
                </a:solidFill>
              </a:rPr>
              <a:t>Αλκαλιμετρία</a:t>
            </a:r>
            <a:r>
              <a:rPr lang="en-GB" sz="2400" b="1" u="sng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l-GR" sz="24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solidFill>
                  <a:srgbClr val="FF0000"/>
                </a:solidFill>
              </a:rPr>
              <a:t>1. </a:t>
            </a:r>
            <a:r>
              <a:rPr lang="en-GB" sz="2400" b="1" u="sng" dirty="0" err="1">
                <a:solidFill>
                  <a:srgbClr val="FF0000"/>
                </a:solidFill>
              </a:rPr>
              <a:t>Ογκομέτρηση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ισχυρού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οξέος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με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ισχυρή</a:t>
            </a:r>
            <a:r>
              <a:rPr lang="en-GB" sz="2400" b="1" u="sng" dirty="0">
                <a:solidFill>
                  <a:srgbClr val="FF0000"/>
                </a:solidFill>
              </a:rPr>
              <a:t> </a:t>
            </a:r>
            <a:r>
              <a:rPr lang="en-GB" sz="2400" b="1" u="sng" dirty="0" err="1">
                <a:solidFill>
                  <a:srgbClr val="FF0000"/>
                </a:solidFill>
              </a:rPr>
              <a:t>βάση</a:t>
            </a:r>
            <a:endParaRPr lang="el-GR" sz="2400" u="sng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714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Ο</a:t>
            </a:r>
            <a:r>
              <a:rPr lang="en-GB" sz="2400" dirty="0" err="1" smtClean="0"/>
              <a:t>γκομέτρηση</a:t>
            </a:r>
            <a:r>
              <a:rPr lang="en-GB" sz="2400" dirty="0" smtClean="0"/>
              <a:t> </a:t>
            </a:r>
            <a:r>
              <a:rPr lang="en-GB" sz="2400" dirty="0" err="1"/>
              <a:t>διαλύματος</a:t>
            </a:r>
            <a:r>
              <a:rPr lang="en-GB" sz="2400" dirty="0"/>
              <a:t> </a:t>
            </a:r>
            <a:r>
              <a:rPr lang="en-GB" sz="2400" b="1" dirty="0" err="1"/>
              <a:t>HCl</a:t>
            </a:r>
            <a:r>
              <a:rPr lang="en-GB" sz="2400" dirty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πρότυπο</a:t>
            </a:r>
            <a:r>
              <a:rPr lang="en-GB" sz="2400" dirty="0"/>
              <a:t> </a:t>
            </a:r>
            <a:r>
              <a:rPr lang="en-GB" sz="2400" b="1" dirty="0" err="1" smtClean="0"/>
              <a:t>NaOH</a:t>
            </a:r>
            <a:endParaRPr lang="el-GR" sz="2400" b="1" dirty="0" smtClean="0"/>
          </a:p>
          <a:p>
            <a:pPr algn="ctr"/>
            <a:r>
              <a:rPr lang="el-GR" sz="2400" dirty="0" smtClean="0">
                <a:solidFill>
                  <a:srgbClr val="C00000"/>
                </a:solidFill>
              </a:rPr>
              <a:t>Σ</a:t>
            </a:r>
            <a:r>
              <a:rPr lang="en-GB" sz="2400" dirty="0" err="1" smtClean="0">
                <a:solidFill>
                  <a:srgbClr val="C00000"/>
                </a:solidFill>
              </a:rPr>
              <a:t>το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b="1" dirty="0" err="1">
                <a:solidFill>
                  <a:srgbClr val="C00000"/>
                </a:solidFill>
              </a:rPr>
              <a:t>ισοδύναμο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b="1" dirty="0" err="1">
                <a:solidFill>
                  <a:srgbClr val="C00000"/>
                </a:solidFill>
              </a:rPr>
              <a:t>σημείο</a:t>
            </a:r>
            <a:r>
              <a:rPr lang="en-GB" sz="2400" b="1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το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διάλυμα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 err="1">
                <a:solidFill>
                  <a:srgbClr val="C00000"/>
                </a:solidFill>
              </a:rPr>
              <a:t>έχει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b="1" dirty="0">
                <a:solidFill>
                  <a:srgbClr val="C00000"/>
                </a:solidFill>
              </a:rPr>
              <a:t>pH = 7 </a:t>
            </a:r>
            <a:endParaRPr lang="el-GR" sz="2400" b="1" dirty="0" smtClean="0">
              <a:solidFill>
                <a:srgbClr val="C00000"/>
              </a:solidFill>
            </a:endParaRPr>
          </a:p>
        </p:txBody>
      </p:sp>
      <p:pic>
        <p:nvPicPr>
          <p:cNvPr id="21513" name="Picture 9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85926"/>
            <a:ext cx="518113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0"/>
            <a:ext cx="2233776" cy="43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214289"/>
            <a:ext cx="1214414" cy="26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14678" y="5715016"/>
            <a:ext cx="5000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400" b="1" dirty="0" smtClean="0">
                <a:solidFill>
                  <a:srgbClr val="00B050"/>
                </a:solidFill>
              </a:rPr>
              <a:t>Ποιός είναι κ</a:t>
            </a:r>
            <a:r>
              <a:rPr lang="en-GB" sz="2400" b="1" dirty="0" err="1" smtClean="0">
                <a:solidFill>
                  <a:srgbClr val="00B050"/>
                </a:solidFill>
              </a:rPr>
              <a:t>ατάλληλος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δείκτης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για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την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ογκομέτρηση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αυτή</a:t>
            </a:r>
            <a:r>
              <a:rPr lang="el-GR" sz="2400" b="1" dirty="0" smtClean="0">
                <a:solidFill>
                  <a:srgbClr val="00B050"/>
                </a:solidFill>
              </a:rPr>
              <a:t>;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00364" y="5715016"/>
            <a:ext cx="5000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400" b="1" dirty="0" smtClean="0">
                <a:solidFill>
                  <a:srgbClr val="00B050"/>
                </a:solidFill>
              </a:rPr>
              <a:t>Ποιό είναι το ισοδύναμο σημείο;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0430" y="5715016"/>
            <a:ext cx="4357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400" b="1" dirty="0" smtClean="0">
                <a:solidFill>
                  <a:srgbClr val="00B050"/>
                </a:solidFill>
              </a:rPr>
              <a:t>Πότε χρησιμοποιούμε το ένα και πότε το άλλο;</a:t>
            </a:r>
            <a:endParaRPr lang="el-GR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AppData\Local\Temp\Rar$DIa0.003\16-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27280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27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User\AppData\Local\Temp\Rar$DIa0.824\16-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83568" y="476673"/>
            <a:ext cx="79208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731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00042"/>
            <a:ext cx="1285852" cy="274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solidFill>
                  <a:srgbClr val="00B0F0"/>
                </a:solidFill>
              </a:rPr>
              <a:t>2. </a:t>
            </a:r>
            <a:r>
              <a:rPr lang="en-GB" sz="2400" b="1" u="sng" dirty="0" err="1">
                <a:solidFill>
                  <a:srgbClr val="00B0F0"/>
                </a:solidFill>
              </a:rPr>
              <a:t>Ογκομέτρηση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ασθενούς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οξέος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με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ισχυρή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βάση</a:t>
            </a:r>
            <a:endParaRPr lang="el-GR" sz="2400" u="sng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714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Ο</a:t>
            </a:r>
            <a:r>
              <a:rPr lang="en-GB" sz="2400" dirty="0" err="1" smtClean="0"/>
              <a:t>γκομέτρηση</a:t>
            </a:r>
            <a:r>
              <a:rPr lang="en-GB" sz="2400" dirty="0" smtClean="0"/>
              <a:t> </a:t>
            </a:r>
            <a:r>
              <a:rPr lang="en-GB" sz="2400" dirty="0" err="1"/>
              <a:t>διαλύματος</a:t>
            </a:r>
            <a:r>
              <a:rPr lang="en-GB" sz="2400" dirty="0"/>
              <a:t> </a:t>
            </a:r>
            <a:r>
              <a:rPr lang="en-US" sz="2400" dirty="0"/>
              <a:t>CH</a:t>
            </a:r>
            <a:r>
              <a:rPr lang="en-GB" sz="2400" baseline="-25000" dirty="0"/>
              <a:t>3</a:t>
            </a:r>
            <a:r>
              <a:rPr lang="en-US" sz="2400" dirty="0"/>
              <a:t>COOH</a:t>
            </a:r>
            <a:r>
              <a:rPr lang="en-GB" sz="2400" dirty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πρότυπο</a:t>
            </a:r>
            <a:r>
              <a:rPr lang="en-GB" sz="2400" dirty="0"/>
              <a:t> </a:t>
            </a:r>
            <a:r>
              <a:rPr lang="en-GB" sz="2400" dirty="0" err="1" smtClean="0"/>
              <a:t>NaOH</a:t>
            </a:r>
            <a:endParaRPr lang="el-GR" sz="2400" dirty="0" smtClean="0"/>
          </a:p>
          <a:p>
            <a:pPr algn="ctr"/>
            <a:r>
              <a:rPr lang="el-GR" sz="2400" dirty="0" smtClean="0">
                <a:solidFill>
                  <a:srgbClr val="0070C0"/>
                </a:solidFill>
              </a:rPr>
              <a:t>Σ</a:t>
            </a:r>
            <a:r>
              <a:rPr lang="en-GB" sz="2400" dirty="0" err="1" smtClean="0">
                <a:solidFill>
                  <a:srgbClr val="0070C0"/>
                </a:solidFill>
              </a:rPr>
              <a:t>το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ισοδύναμο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σημείο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το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διάλυμα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έχει</a:t>
            </a:r>
            <a:r>
              <a:rPr lang="en-GB" sz="2400" i="1" dirty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pH &gt;</a:t>
            </a:r>
            <a:r>
              <a:rPr lang="en-GB" sz="2400" b="1" dirty="0" smtClean="0">
                <a:solidFill>
                  <a:srgbClr val="0070C0"/>
                </a:solidFill>
              </a:rPr>
              <a:t>7</a:t>
            </a:r>
            <a:endParaRPr lang="el-GR" sz="2400" b="1" dirty="0">
              <a:solidFill>
                <a:srgbClr val="0070C0"/>
              </a:solidFill>
            </a:endParaRPr>
          </a:p>
        </p:txBody>
      </p:sp>
      <p:pic>
        <p:nvPicPr>
          <p:cNvPr id="22532" name="Picture 4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714488"/>
            <a:ext cx="5143536" cy="348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1428736"/>
            <a:ext cx="214522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000364" y="5715016"/>
            <a:ext cx="5000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400" b="1" dirty="0" smtClean="0">
                <a:solidFill>
                  <a:srgbClr val="00B050"/>
                </a:solidFill>
              </a:rPr>
              <a:t>Ποιό είναι το ισοδύναμο σημείο;</a:t>
            </a:r>
            <a:endParaRPr lang="el-GR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solidFill>
                  <a:srgbClr val="00B0F0"/>
                </a:solidFill>
              </a:rPr>
              <a:t>2. </a:t>
            </a:r>
            <a:r>
              <a:rPr lang="en-GB" sz="2400" b="1" u="sng" dirty="0" err="1">
                <a:solidFill>
                  <a:srgbClr val="00B0F0"/>
                </a:solidFill>
              </a:rPr>
              <a:t>Ογκομέτρηση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ασθενούς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οξέος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με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ισχυρή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βάση</a:t>
            </a:r>
            <a:endParaRPr lang="el-GR" sz="2400" u="sng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14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Ο</a:t>
            </a:r>
            <a:r>
              <a:rPr lang="en-GB" sz="2400" dirty="0" err="1" smtClean="0"/>
              <a:t>γκομέτρηση</a:t>
            </a:r>
            <a:r>
              <a:rPr lang="en-GB" sz="2400" dirty="0" smtClean="0"/>
              <a:t> </a:t>
            </a:r>
            <a:r>
              <a:rPr lang="en-GB" sz="2400" dirty="0" err="1"/>
              <a:t>διαλύματος</a:t>
            </a:r>
            <a:r>
              <a:rPr lang="en-GB" sz="2400" dirty="0"/>
              <a:t> </a:t>
            </a:r>
            <a:r>
              <a:rPr lang="en-US" sz="2400" dirty="0"/>
              <a:t>CH</a:t>
            </a:r>
            <a:r>
              <a:rPr lang="en-GB" sz="2400" baseline="-25000" dirty="0"/>
              <a:t>3</a:t>
            </a:r>
            <a:r>
              <a:rPr lang="en-US" sz="2400" dirty="0"/>
              <a:t>COOH</a:t>
            </a:r>
            <a:r>
              <a:rPr lang="en-GB" sz="2400" dirty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πρότυπο</a:t>
            </a:r>
            <a:r>
              <a:rPr lang="en-GB" sz="2400" dirty="0"/>
              <a:t> </a:t>
            </a:r>
            <a:r>
              <a:rPr lang="en-GB" sz="2400" dirty="0" err="1" smtClean="0"/>
              <a:t>NaOH</a:t>
            </a:r>
            <a:endParaRPr lang="el-GR" sz="2400" dirty="0" smtClean="0"/>
          </a:p>
          <a:p>
            <a:pPr algn="ctr"/>
            <a:r>
              <a:rPr lang="el-GR" sz="2400" dirty="0" smtClean="0">
                <a:solidFill>
                  <a:srgbClr val="0070C0"/>
                </a:solidFill>
              </a:rPr>
              <a:t>Σ</a:t>
            </a:r>
            <a:r>
              <a:rPr lang="en-GB" sz="2400" dirty="0" err="1" smtClean="0">
                <a:solidFill>
                  <a:srgbClr val="0070C0"/>
                </a:solidFill>
              </a:rPr>
              <a:t>το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ισοδύναμο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σημείο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το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διάλυμα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έχει</a:t>
            </a:r>
            <a:r>
              <a:rPr lang="en-GB" sz="2400" i="1" dirty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pH &gt;</a:t>
            </a:r>
            <a:r>
              <a:rPr lang="en-GB" sz="2400" b="1" dirty="0" smtClean="0">
                <a:solidFill>
                  <a:srgbClr val="0070C0"/>
                </a:solidFill>
              </a:rPr>
              <a:t>7</a:t>
            </a:r>
            <a:endParaRPr lang="el-GR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5143536" cy="348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428992" y="3500438"/>
          <a:ext cx="5503398" cy="285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r:id="rId4" imgW="8314286" imgH="3742857" progId="">
                  <p:embed/>
                </p:oleObj>
              </mc:Choice>
              <mc:Fallback>
                <p:oleObj r:id="rId4" imgW="8314286" imgH="37428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3500438"/>
                        <a:ext cx="5503398" cy="28574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00042"/>
            <a:ext cx="1285852" cy="274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solidFill>
                  <a:srgbClr val="00B0F0"/>
                </a:solidFill>
              </a:rPr>
              <a:t>2. </a:t>
            </a:r>
            <a:r>
              <a:rPr lang="en-GB" sz="2400" b="1" u="sng" dirty="0" err="1">
                <a:solidFill>
                  <a:srgbClr val="00B0F0"/>
                </a:solidFill>
              </a:rPr>
              <a:t>Ογκομέτρηση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ασθενούς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οξέος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με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ισχυρή</a:t>
            </a:r>
            <a:r>
              <a:rPr lang="en-GB" sz="2400" b="1" u="sng" dirty="0">
                <a:solidFill>
                  <a:srgbClr val="00B0F0"/>
                </a:solidFill>
              </a:rPr>
              <a:t> </a:t>
            </a:r>
            <a:r>
              <a:rPr lang="en-GB" sz="2400" b="1" u="sng" dirty="0" err="1">
                <a:solidFill>
                  <a:srgbClr val="00B0F0"/>
                </a:solidFill>
              </a:rPr>
              <a:t>βάση</a:t>
            </a:r>
            <a:endParaRPr lang="el-GR" sz="2400" u="sng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714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Ο</a:t>
            </a:r>
            <a:r>
              <a:rPr lang="en-GB" sz="2400" dirty="0" err="1" smtClean="0"/>
              <a:t>γκομέτρηση</a:t>
            </a:r>
            <a:r>
              <a:rPr lang="en-GB" sz="2400" dirty="0" smtClean="0"/>
              <a:t> </a:t>
            </a:r>
            <a:r>
              <a:rPr lang="en-GB" sz="2400" dirty="0" err="1"/>
              <a:t>διαλύματος</a:t>
            </a:r>
            <a:r>
              <a:rPr lang="en-GB" sz="2400" dirty="0"/>
              <a:t> </a:t>
            </a:r>
            <a:r>
              <a:rPr lang="en-US" sz="2400" dirty="0"/>
              <a:t>CH</a:t>
            </a:r>
            <a:r>
              <a:rPr lang="en-GB" sz="2400" baseline="-25000" dirty="0"/>
              <a:t>3</a:t>
            </a:r>
            <a:r>
              <a:rPr lang="en-US" sz="2400" dirty="0"/>
              <a:t>COOH</a:t>
            </a:r>
            <a:r>
              <a:rPr lang="en-GB" sz="2400" dirty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πρότυπο</a:t>
            </a:r>
            <a:r>
              <a:rPr lang="en-GB" sz="2400" dirty="0"/>
              <a:t> </a:t>
            </a:r>
            <a:r>
              <a:rPr lang="en-GB" sz="2400" dirty="0" err="1" smtClean="0"/>
              <a:t>NaOH</a:t>
            </a:r>
            <a:endParaRPr lang="el-GR" sz="2400" dirty="0" smtClean="0"/>
          </a:p>
          <a:p>
            <a:pPr algn="ctr"/>
            <a:r>
              <a:rPr lang="el-GR" sz="2400" dirty="0" smtClean="0">
                <a:solidFill>
                  <a:srgbClr val="0070C0"/>
                </a:solidFill>
              </a:rPr>
              <a:t>Σ</a:t>
            </a:r>
            <a:r>
              <a:rPr lang="en-GB" sz="2400" dirty="0" err="1" smtClean="0">
                <a:solidFill>
                  <a:srgbClr val="0070C0"/>
                </a:solidFill>
              </a:rPr>
              <a:t>το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ισοδύναμο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σημείο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το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διάλυμα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έχει</a:t>
            </a:r>
            <a:r>
              <a:rPr lang="en-GB" sz="2400" i="1" dirty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pH &gt;</a:t>
            </a:r>
            <a:r>
              <a:rPr lang="en-GB" sz="2400" b="1" dirty="0" smtClean="0">
                <a:solidFill>
                  <a:srgbClr val="0070C0"/>
                </a:solidFill>
              </a:rPr>
              <a:t>7</a:t>
            </a:r>
            <a:endParaRPr lang="el-GR" sz="2400" b="1" dirty="0">
              <a:solidFill>
                <a:srgbClr val="0070C0"/>
              </a:solidFill>
            </a:endParaRPr>
          </a:p>
        </p:txBody>
      </p:sp>
      <p:pic>
        <p:nvPicPr>
          <p:cNvPr id="22532" name="Picture 4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57298"/>
            <a:ext cx="5143536" cy="348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85720" y="5214950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400" b="1" dirty="0" smtClean="0">
                <a:solidFill>
                  <a:srgbClr val="00B050"/>
                </a:solidFill>
              </a:rPr>
              <a:t>Ποιός από τους δείκτες είναι ο καταλληλότερος;</a:t>
            </a:r>
            <a:endParaRPr lang="el-GR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4071934" y="3465351"/>
          <a:ext cx="5072066" cy="3392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Picture" r:id="rId6" imgW="4494749" imgH="3006000" progId="Word.Picture.8">
                  <p:embed/>
                </p:oleObj>
              </mc:Choice>
              <mc:Fallback>
                <p:oleObj name="Picture" r:id="rId6" imgW="4494749" imgH="30060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3465351"/>
                        <a:ext cx="5072066" cy="3392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C:\Users\User\AppData\Local\Temp\Rar$DIa0.063\16-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3428"/>
            <a:ext cx="7344816" cy="54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8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 smtClean="0">
                <a:solidFill>
                  <a:schemeClr val="accent6">
                    <a:lumMod val="75000"/>
                  </a:schemeClr>
                </a:solidFill>
              </a:rPr>
              <a:t>Δείκτες</a:t>
            </a:r>
            <a:endParaRPr lang="el-GR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291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</a:rPr>
              <a:t>Δείκτες</a:t>
            </a:r>
            <a:r>
              <a:rPr lang="el-GR" sz="2400" dirty="0" smtClean="0"/>
              <a:t> </a:t>
            </a:r>
            <a:r>
              <a:rPr lang="en-GB" sz="2400" dirty="0" err="1" smtClean="0"/>
              <a:t>είναι</a:t>
            </a:r>
            <a:r>
              <a:rPr lang="en-GB" sz="2400" dirty="0" smtClean="0"/>
              <a:t> </a:t>
            </a:r>
            <a:r>
              <a:rPr lang="en-GB" sz="2400" dirty="0" err="1"/>
              <a:t>ουσίες</a:t>
            </a:r>
            <a:r>
              <a:rPr lang="en-GB" sz="2400" dirty="0"/>
              <a:t>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n-GB" sz="2400" dirty="0" err="1"/>
              <a:t>οποίων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</a:t>
            </a:r>
            <a:r>
              <a:rPr lang="en-GB" sz="2400" dirty="0" err="1"/>
              <a:t>χρώμα</a:t>
            </a:r>
            <a:r>
              <a:rPr lang="en-GB" sz="2400" dirty="0"/>
              <a:t> </a:t>
            </a:r>
            <a:r>
              <a:rPr lang="en-GB" sz="2400" dirty="0" err="1"/>
              <a:t>αλλάζει</a:t>
            </a:r>
            <a:r>
              <a:rPr lang="en-GB" sz="2400" dirty="0"/>
              <a:t> </a:t>
            </a:r>
            <a:endParaRPr lang="el-GR" sz="2400" dirty="0" smtClean="0"/>
          </a:p>
          <a:p>
            <a:pPr algn="ctr"/>
            <a:r>
              <a:rPr lang="en-GB" sz="2400" dirty="0" err="1" smtClean="0"/>
              <a:t>ανάλογα</a:t>
            </a:r>
            <a:r>
              <a:rPr lang="en-GB" sz="2400" dirty="0" smtClean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pH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GB" sz="2400" dirty="0" err="1"/>
              <a:t>διαλύματος</a:t>
            </a:r>
            <a:r>
              <a:rPr lang="en-GB" sz="2400" dirty="0"/>
              <a:t> </a:t>
            </a:r>
            <a:r>
              <a:rPr lang="en-GB" sz="2400" dirty="0" err="1"/>
              <a:t>στο</a:t>
            </a:r>
            <a:r>
              <a:rPr lang="en-GB" sz="2400" dirty="0"/>
              <a:t> </a:t>
            </a:r>
            <a:r>
              <a:rPr lang="en-GB" sz="2400" dirty="0" err="1"/>
              <a:t>οποίο</a:t>
            </a:r>
            <a:r>
              <a:rPr lang="en-GB" sz="2400" dirty="0"/>
              <a:t> </a:t>
            </a:r>
            <a:r>
              <a:rPr lang="en-GB" sz="2400" dirty="0" err="1" smtClean="0"/>
              <a:t>προστίθενται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00041"/>
            <a:ext cx="1285852" cy="274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solidFill>
                  <a:srgbClr val="FFC000"/>
                </a:solidFill>
              </a:rPr>
              <a:t>3. </a:t>
            </a:r>
            <a:r>
              <a:rPr lang="en-GB" sz="2400" b="1" u="sng" dirty="0" err="1">
                <a:solidFill>
                  <a:srgbClr val="FFC000"/>
                </a:solidFill>
              </a:rPr>
              <a:t>Ογκομέτρηση</a:t>
            </a:r>
            <a:r>
              <a:rPr lang="en-GB" sz="2400" b="1" u="sng" dirty="0">
                <a:solidFill>
                  <a:srgbClr val="FFC000"/>
                </a:solidFill>
              </a:rPr>
              <a:t> </a:t>
            </a:r>
            <a:r>
              <a:rPr lang="en-GB" sz="2400" b="1" u="sng" dirty="0" err="1">
                <a:solidFill>
                  <a:srgbClr val="FFC000"/>
                </a:solidFill>
              </a:rPr>
              <a:t>ασθενούς</a:t>
            </a:r>
            <a:r>
              <a:rPr lang="en-GB" sz="2400" b="1" u="sng" dirty="0">
                <a:solidFill>
                  <a:srgbClr val="FFC000"/>
                </a:solidFill>
              </a:rPr>
              <a:t> </a:t>
            </a:r>
            <a:r>
              <a:rPr lang="en-GB" sz="2400" b="1" u="sng" dirty="0" err="1">
                <a:solidFill>
                  <a:srgbClr val="FFC000"/>
                </a:solidFill>
              </a:rPr>
              <a:t>βάσης</a:t>
            </a:r>
            <a:r>
              <a:rPr lang="en-GB" sz="2400" b="1" u="sng" dirty="0">
                <a:solidFill>
                  <a:srgbClr val="FFC000"/>
                </a:solidFill>
              </a:rPr>
              <a:t> </a:t>
            </a:r>
            <a:r>
              <a:rPr lang="en-GB" sz="2400" b="1" u="sng" dirty="0" err="1">
                <a:solidFill>
                  <a:srgbClr val="FFC000"/>
                </a:solidFill>
              </a:rPr>
              <a:t>με</a:t>
            </a:r>
            <a:r>
              <a:rPr lang="en-GB" sz="2400" b="1" u="sng" dirty="0">
                <a:solidFill>
                  <a:srgbClr val="FFC000"/>
                </a:solidFill>
              </a:rPr>
              <a:t> </a:t>
            </a:r>
            <a:r>
              <a:rPr lang="en-GB" sz="2400" b="1" u="sng" dirty="0" err="1">
                <a:solidFill>
                  <a:srgbClr val="FFC000"/>
                </a:solidFill>
              </a:rPr>
              <a:t>ισχυρό</a:t>
            </a:r>
            <a:r>
              <a:rPr lang="en-GB" sz="2400" b="1" u="sng" dirty="0">
                <a:solidFill>
                  <a:srgbClr val="FFC000"/>
                </a:solidFill>
              </a:rPr>
              <a:t> </a:t>
            </a:r>
            <a:r>
              <a:rPr lang="en-GB" sz="2400" b="1" u="sng" dirty="0" err="1">
                <a:solidFill>
                  <a:srgbClr val="FFC000"/>
                </a:solidFill>
              </a:rPr>
              <a:t>οξύ</a:t>
            </a:r>
            <a:endParaRPr lang="el-GR" sz="2400" u="sng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14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Ο</a:t>
            </a:r>
            <a:r>
              <a:rPr lang="en-GB" sz="2400" dirty="0" err="1" smtClean="0"/>
              <a:t>γκομέτρηση</a:t>
            </a:r>
            <a:r>
              <a:rPr lang="en-GB" sz="2400" dirty="0" smtClean="0"/>
              <a:t> </a:t>
            </a:r>
            <a:r>
              <a:rPr lang="en-GB" sz="2400" dirty="0" err="1" smtClean="0"/>
              <a:t>διαλύματος</a:t>
            </a:r>
            <a:r>
              <a:rPr lang="en-GB" sz="2400" dirty="0" smtClean="0"/>
              <a:t> </a:t>
            </a:r>
            <a:r>
              <a:rPr lang="en-US" sz="2400" dirty="0" smtClean="0"/>
              <a:t>NH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 </a:t>
            </a:r>
            <a:r>
              <a:rPr lang="en-GB" sz="2400" dirty="0" err="1" smtClean="0"/>
              <a:t>με</a:t>
            </a:r>
            <a:r>
              <a:rPr lang="en-GB" sz="2400" dirty="0" smtClean="0"/>
              <a:t> </a:t>
            </a:r>
            <a:r>
              <a:rPr lang="en-GB" sz="2400" dirty="0" err="1" smtClean="0"/>
              <a:t>πρότυπο</a:t>
            </a:r>
            <a:r>
              <a:rPr lang="en-GB" sz="2400" dirty="0" smtClean="0"/>
              <a:t> </a:t>
            </a:r>
            <a:r>
              <a:rPr lang="en-GB" sz="2400" dirty="0" err="1" smtClean="0"/>
              <a:t>διάλυμα</a:t>
            </a:r>
            <a:r>
              <a:rPr lang="en-GB" sz="2400" dirty="0" smtClean="0"/>
              <a:t> H</a:t>
            </a:r>
            <a:r>
              <a:rPr lang="en-US" sz="2400" dirty="0" err="1" smtClean="0"/>
              <a:t>Cl</a:t>
            </a:r>
            <a:endParaRPr lang="el-GR" sz="2400" dirty="0" smtClean="0"/>
          </a:p>
          <a:p>
            <a:pPr algn="ctr"/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Σ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το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ισοδύναμο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σημείο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το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διάλυμα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έχει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pH &lt;7</a:t>
            </a:r>
            <a:endParaRPr lang="el-GR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578" name="Picture 2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714488"/>
            <a:ext cx="5072098" cy="368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26483"/>
            <a:ext cx="2285984" cy="553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00364" y="5715016"/>
            <a:ext cx="5000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400" b="1" dirty="0" smtClean="0">
                <a:solidFill>
                  <a:srgbClr val="00B050"/>
                </a:solidFill>
              </a:rPr>
              <a:t>Ποιό είναι το ισοδύναμο σημείο;</a:t>
            </a:r>
            <a:endParaRPr lang="el-GR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00041"/>
            <a:ext cx="1285852" cy="274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solidFill>
                  <a:srgbClr val="FFC000"/>
                </a:solidFill>
              </a:rPr>
              <a:t>3. </a:t>
            </a:r>
            <a:r>
              <a:rPr lang="en-GB" sz="2400" b="1" u="sng" dirty="0" err="1">
                <a:solidFill>
                  <a:srgbClr val="FFC000"/>
                </a:solidFill>
              </a:rPr>
              <a:t>Ογκομέτρηση</a:t>
            </a:r>
            <a:r>
              <a:rPr lang="en-GB" sz="2400" b="1" u="sng" dirty="0">
                <a:solidFill>
                  <a:srgbClr val="FFC000"/>
                </a:solidFill>
              </a:rPr>
              <a:t> </a:t>
            </a:r>
            <a:r>
              <a:rPr lang="en-GB" sz="2400" b="1" u="sng" dirty="0" err="1">
                <a:solidFill>
                  <a:srgbClr val="FFC000"/>
                </a:solidFill>
              </a:rPr>
              <a:t>ασθενούς</a:t>
            </a:r>
            <a:r>
              <a:rPr lang="en-GB" sz="2400" b="1" u="sng" dirty="0">
                <a:solidFill>
                  <a:srgbClr val="FFC000"/>
                </a:solidFill>
              </a:rPr>
              <a:t> </a:t>
            </a:r>
            <a:r>
              <a:rPr lang="en-GB" sz="2400" b="1" u="sng" dirty="0" err="1">
                <a:solidFill>
                  <a:srgbClr val="FFC000"/>
                </a:solidFill>
              </a:rPr>
              <a:t>βάσης</a:t>
            </a:r>
            <a:r>
              <a:rPr lang="en-GB" sz="2400" b="1" u="sng" dirty="0">
                <a:solidFill>
                  <a:srgbClr val="FFC000"/>
                </a:solidFill>
              </a:rPr>
              <a:t> </a:t>
            </a:r>
            <a:r>
              <a:rPr lang="en-GB" sz="2400" b="1" u="sng" dirty="0" err="1">
                <a:solidFill>
                  <a:srgbClr val="FFC000"/>
                </a:solidFill>
              </a:rPr>
              <a:t>με</a:t>
            </a:r>
            <a:r>
              <a:rPr lang="en-GB" sz="2400" b="1" u="sng" dirty="0">
                <a:solidFill>
                  <a:srgbClr val="FFC000"/>
                </a:solidFill>
              </a:rPr>
              <a:t> </a:t>
            </a:r>
            <a:r>
              <a:rPr lang="en-GB" sz="2400" b="1" u="sng" dirty="0" err="1">
                <a:solidFill>
                  <a:srgbClr val="FFC000"/>
                </a:solidFill>
              </a:rPr>
              <a:t>ισχυρό</a:t>
            </a:r>
            <a:r>
              <a:rPr lang="en-GB" sz="2400" b="1" u="sng" dirty="0">
                <a:solidFill>
                  <a:srgbClr val="FFC000"/>
                </a:solidFill>
              </a:rPr>
              <a:t> </a:t>
            </a:r>
            <a:r>
              <a:rPr lang="en-GB" sz="2400" b="1" u="sng" dirty="0" err="1">
                <a:solidFill>
                  <a:srgbClr val="FFC000"/>
                </a:solidFill>
              </a:rPr>
              <a:t>οξύ</a:t>
            </a:r>
            <a:endParaRPr lang="el-GR" sz="2400" u="sng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14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Ο</a:t>
            </a:r>
            <a:r>
              <a:rPr lang="en-GB" sz="2400" dirty="0" err="1" smtClean="0"/>
              <a:t>γκομέτρηση</a:t>
            </a:r>
            <a:r>
              <a:rPr lang="en-GB" sz="2400" dirty="0" smtClean="0"/>
              <a:t> </a:t>
            </a:r>
            <a:r>
              <a:rPr lang="en-GB" sz="2400" dirty="0" err="1" smtClean="0"/>
              <a:t>διαλύματος</a:t>
            </a:r>
            <a:r>
              <a:rPr lang="en-GB" sz="2400" dirty="0" smtClean="0"/>
              <a:t> </a:t>
            </a:r>
            <a:r>
              <a:rPr lang="en-US" sz="2400" dirty="0" smtClean="0"/>
              <a:t>NH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 </a:t>
            </a:r>
            <a:r>
              <a:rPr lang="en-GB" sz="2400" dirty="0" err="1" smtClean="0"/>
              <a:t>με</a:t>
            </a:r>
            <a:r>
              <a:rPr lang="en-GB" sz="2400" dirty="0" smtClean="0"/>
              <a:t> </a:t>
            </a:r>
            <a:r>
              <a:rPr lang="en-GB" sz="2400" dirty="0" err="1" smtClean="0"/>
              <a:t>πρότυπο</a:t>
            </a:r>
            <a:r>
              <a:rPr lang="en-GB" sz="2400" dirty="0" smtClean="0"/>
              <a:t> </a:t>
            </a:r>
            <a:r>
              <a:rPr lang="en-GB" sz="2400" dirty="0" err="1" smtClean="0"/>
              <a:t>διάλυμα</a:t>
            </a:r>
            <a:r>
              <a:rPr lang="en-GB" sz="2400" dirty="0" smtClean="0"/>
              <a:t> H</a:t>
            </a:r>
            <a:r>
              <a:rPr lang="en-US" sz="2400" dirty="0" err="1" smtClean="0"/>
              <a:t>Cl</a:t>
            </a:r>
            <a:endParaRPr lang="el-GR" sz="2400" dirty="0" smtClean="0"/>
          </a:p>
          <a:p>
            <a:pPr algn="ctr"/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Σ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το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ισοδύναμο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σημείο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το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διάλυμα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έχει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pH &lt;7</a:t>
            </a:r>
            <a:endParaRPr lang="el-GR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578" name="Picture 2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00174"/>
            <a:ext cx="44210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5720" y="5214950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400" b="1" dirty="0" smtClean="0">
                <a:solidFill>
                  <a:srgbClr val="00B050"/>
                </a:solidFill>
              </a:rPr>
              <a:t>Ποιός από τους δείκτες είναι ο καταλληλότερος;</a:t>
            </a:r>
            <a:endParaRPr lang="el-GR" sz="2400" b="1" dirty="0">
              <a:solidFill>
                <a:srgbClr val="00B050"/>
              </a:solidFill>
            </a:endParaRP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4071934" y="3465351"/>
          <a:ext cx="5072066" cy="3392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Picture" r:id="rId6" imgW="4494749" imgH="3006000" progId="Word.Picture.8">
                  <p:embed/>
                </p:oleObj>
              </mc:Choice>
              <mc:Fallback>
                <p:oleObj name="Picture" r:id="rId6" imgW="4494749" imgH="30060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3465351"/>
                        <a:ext cx="5072066" cy="3392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500041"/>
            <a:ext cx="1285852" cy="274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solidFill>
                  <a:srgbClr val="FFC000"/>
                </a:solidFill>
              </a:rPr>
              <a:t>3. </a:t>
            </a:r>
            <a:r>
              <a:rPr lang="en-GB" sz="2400" b="1" u="sng" dirty="0" err="1">
                <a:solidFill>
                  <a:srgbClr val="FFC000"/>
                </a:solidFill>
              </a:rPr>
              <a:t>Ογκομέτρηση</a:t>
            </a:r>
            <a:r>
              <a:rPr lang="en-GB" sz="2400" b="1" u="sng" dirty="0">
                <a:solidFill>
                  <a:srgbClr val="FFC000"/>
                </a:solidFill>
              </a:rPr>
              <a:t> </a:t>
            </a:r>
            <a:r>
              <a:rPr lang="en-GB" sz="2400" b="1" u="sng" dirty="0" err="1">
                <a:solidFill>
                  <a:srgbClr val="FFC000"/>
                </a:solidFill>
              </a:rPr>
              <a:t>ασθενούς</a:t>
            </a:r>
            <a:r>
              <a:rPr lang="en-GB" sz="2400" b="1" u="sng" dirty="0">
                <a:solidFill>
                  <a:srgbClr val="FFC000"/>
                </a:solidFill>
              </a:rPr>
              <a:t> </a:t>
            </a:r>
            <a:r>
              <a:rPr lang="en-GB" sz="2400" b="1" u="sng" dirty="0" err="1">
                <a:solidFill>
                  <a:srgbClr val="FFC000"/>
                </a:solidFill>
              </a:rPr>
              <a:t>βάσης</a:t>
            </a:r>
            <a:r>
              <a:rPr lang="en-GB" sz="2400" b="1" u="sng" dirty="0">
                <a:solidFill>
                  <a:srgbClr val="FFC000"/>
                </a:solidFill>
              </a:rPr>
              <a:t> </a:t>
            </a:r>
            <a:r>
              <a:rPr lang="en-GB" sz="2400" b="1" u="sng" dirty="0" err="1">
                <a:solidFill>
                  <a:srgbClr val="FFC000"/>
                </a:solidFill>
              </a:rPr>
              <a:t>με</a:t>
            </a:r>
            <a:r>
              <a:rPr lang="en-GB" sz="2400" b="1" u="sng" dirty="0">
                <a:solidFill>
                  <a:srgbClr val="FFC000"/>
                </a:solidFill>
              </a:rPr>
              <a:t> </a:t>
            </a:r>
            <a:r>
              <a:rPr lang="en-GB" sz="2400" b="1" u="sng" dirty="0" err="1">
                <a:solidFill>
                  <a:srgbClr val="FFC000"/>
                </a:solidFill>
              </a:rPr>
              <a:t>ισχυρό</a:t>
            </a:r>
            <a:r>
              <a:rPr lang="en-GB" sz="2400" b="1" u="sng" dirty="0">
                <a:solidFill>
                  <a:srgbClr val="FFC000"/>
                </a:solidFill>
              </a:rPr>
              <a:t> </a:t>
            </a:r>
            <a:r>
              <a:rPr lang="en-GB" sz="2400" b="1" u="sng" dirty="0" err="1">
                <a:solidFill>
                  <a:srgbClr val="FFC000"/>
                </a:solidFill>
              </a:rPr>
              <a:t>οξύ</a:t>
            </a:r>
            <a:endParaRPr lang="el-GR" sz="2400" u="sng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148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Ο</a:t>
            </a:r>
            <a:r>
              <a:rPr lang="en-GB" sz="2400" dirty="0" err="1" smtClean="0"/>
              <a:t>γκομέτρηση</a:t>
            </a:r>
            <a:r>
              <a:rPr lang="en-GB" sz="2400" dirty="0" smtClean="0"/>
              <a:t> </a:t>
            </a:r>
            <a:r>
              <a:rPr lang="en-GB" sz="2400" dirty="0" err="1" smtClean="0"/>
              <a:t>διαλύματος</a:t>
            </a:r>
            <a:r>
              <a:rPr lang="en-GB" sz="2400" dirty="0" smtClean="0"/>
              <a:t> </a:t>
            </a:r>
            <a:r>
              <a:rPr lang="en-US" sz="2400" dirty="0" smtClean="0"/>
              <a:t>NH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 </a:t>
            </a:r>
            <a:r>
              <a:rPr lang="en-GB" sz="2400" dirty="0" err="1" smtClean="0"/>
              <a:t>με</a:t>
            </a:r>
            <a:r>
              <a:rPr lang="en-GB" sz="2400" dirty="0" smtClean="0"/>
              <a:t> </a:t>
            </a:r>
            <a:r>
              <a:rPr lang="en-GB" sz="2400" dirty="0" err="1" smtClean="0"/>
              <a:t>πρότυπο</a:t>
            </a:r>
            <a:r>
              <a:rPr lang="en-GB" sz="2400" dirty="0" smtClean="0"/>
              <a:t> </a:t>
            </a:r>
            <a:r>
              <a:rPr lang="en-GB" sz="2400" dirty="0" err="1" smtClean="0"/>
              <a:t>διάλυμα</a:t>
            </a:r>
            <a:r>
              <a:rPr lang="en-GB" sz="2400" dirty="0" smtClean="0"/>
              <a:t> H</a:t>
            </a:r>
            <a:r>
              <a:rPr lang="en-US" sz="2400" dirty="0" err="1" smtClean="0"/>
              <a:t>Cl</a:t>
            </a:r>
            <a:endParaRPr lang="el-GR" sz="2400" dirty="0" smtClean="0"/>
          </a:p>
          <a:p>
            <a:pPr algn="ctr"/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Σ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το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ισοδύναμο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σημείο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το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διάλυμα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50000"/>
                  </a:schemeClr>
                </a:solidFill>
              </a:rPr>
              <a:t>έχει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pH &lt;7</a:t>
            </a:r>
            <a:endParaRPr lang="el-GR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578" name="Picture 2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00174"/>
            <a:ext cx="44210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429124" y="3500438"/>
          <a:ext cx="4500563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r:id="rId6" imgW="5152381" imgH="3629532" progId="">
                  <p:embed/>
                </p:oleObj>
              </mc:Choice>
              <mc:Fallback>
                <p:oleObj r:id="rId6" imgW="5152381" imgH="362953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500438"/>
                        <a:ext cx="4500563" cy="317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Users\User\AppData\Local\Temp\Rar$DIa0.298\16-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4" y="908720"/>
            <a:ext cx="8064896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AppData\Local\Temp\Rar$DIa0.317\16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92087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207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0004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dirty="0" err="1"/>
              <a:t>ισχυρού</a:t>
            </a:r>
            <a:r>
              <a:rPr lang="en-GB" sz="2400" dirty="0"/>
              <a:t> </a:t>
            </a:r>
            <a:r>
              <a:rPr lang="en-GB" sz="2400" dirty="0" err="1"/>
              <a:t>μονοπρωτικού</a:t>
            </a:r>
            <a:r>
              <a:rPr lang="en-GB" sz="2400" dirty="0"/>
              <a:t> </a:t>
            </a:r>
            <a:r>
              <a:rPr lang="en-GB" sz="2400" dirty="0" err="1"/>
              <a:t>οξέος</a:t>
            </a:r>
            <a:r>
              <a:rPr lang="en-GB" sz="2400" dirty="0"/>
              <a:t> ΗΑ </a:t>
            </a:r>
            <a:r>
              <a:rPr lang="en-GB" sz="2400" dirty="0" err="1"/>
              <a:t>όγκου</a:t>
            </a:r>
            <a:r>
              <a:rPr lang="en-GB" sz="2400" dirty="0"/>
              <a:t> 500 </a:t>
            </a:r>
            <a:r>
              <a:rPr lang="en-GB" sz="2400" dirty="0" err="1"/>
              <a:t>mL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άγνωστης</a:t>
            </a:r>
            <a:r>
              <a:rPr lang="en-GB" sz="2400" dirty="0"/>
              <a:t> </a:t>
            </a:r>
            <a:r>
              <a:rPr lang="en-GB" sz="2400" dirty="0" err="1"/>
              <a:t>περιεκτικότητας</a:t>
            </a:r>
            <a:r>
              <a:rPr lang="en-GB" sz="2400" dirty="0"/>
              <a:t> </a:t>
            </a:r>
            <a:r>
              <a:rPr lang="en-GB" sz="2400" dirty="0" err="1"/>
              <a:t>ογκομετρείται</a:t>
            </a:r>
            <a:r>
              <a:rPr lang="en-GB" sz="2400" dirty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πρότυπο</a:t>
            </a:r>
            <a:r>
              <a:rPr lang="en-GB" sz="2400" dirty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dirty="0" err="1"/>
              <a:t>NaOH</a:t>
            </a:r>
            <a:r>
              <a:rPr lang="en-GB" sz="2400" dirty="0"/>
              <a:t> 0,2 M</a:t>
            </a:r>
            <a:r>
              <a:rPr lang="en-GB" sz="2400" dirty="0" smtClean="0"/>
              <a:t>.</a:t>
            </a:r>
            <a:r>
              <a:rPr lang="en-GB" sz="2400" dirty="0"/>
              <a:t> </a:t>
            </a:r>
            <a:r>
              <a:rPr lang="en-GB" sz="2400" dirty="0" err="1"/>
              <a:t>Μετρήσεις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US" sz="2400" dirty="0"/>
              <a:t>pH</a:t>
            </a:r>
            <a:r>
              <a:rPr lang="en-GB" sz="2400" dirty="0"/>
              <a:t> </a:t>
            </a:r>
            <a:r>
              <a:rPr lang="en-GB" sz="2400" dirty="0" err="1" smtClean="0"/>
              <a:t>οδήγησ</a:t>
            </a:r>
            <a:r>
              <a:rPr lang="el-GR" sz="2400" dirty="0" smtClean="0"/>
              <a:t>αν</a:t>
            </a:r>
            <a:r>
              <a:rPr lang="en-GB" sz="2400" dirty="0" smtClean="0"/>
              <a:t> </a:t>
            </a:r>
            <a:r>
              <a:rPr lang="en-GB" sz="2400" dirty="0" err="1"/>
              <a:t>στον</a:t>
            </a:r>
            <a:r>
              <a:rPr lang="en-GB" sz="2400" dirty="0"/>
              <a:t> </a:t>
            </a:r>
            <a:r>
              <a:rPr lang="en-GB" sz="2400" dirty="0" err="1"/>
              <a:t>παρακάτω</a:t>
            </a:r>
            <a:r>
              <a:rPr lang="en-GB" sz="2400" dirty="0"/>
              <a:t> </a:t>
            </a:r>
            <a:r>
              <a:rPr lang="en-GB" sz="2400" dirty="0" err="1"/>
              <a:t>πίνακα</a:t>
            </a:r>
            <a:r>
              <a:rPr lang="en-GB" sz="2400" dirty="0"/>
              <a:t>:</a:t>
            </a:r>
            <a:endParaRPr lang="el-GR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1714488"/>
          <a:ext cx="8786842" cy="731520"/>
        </p:xfrm>
        <a:graphic>
          <a:graphicData uri="http://schemas.openxmlformats.org/drawingml/2006/table">
            <a:tbl>
              <a:tblPr/>
              <a:tblGrid>
                <a:gridCol w="1571636"/>
                <a:gridCol w="714380"/>
                <a:gridCol w="785818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 smtClean="0">
                          <a:latin typeface="+mn-lt"/>
                          <a:ea typeface="Times New Roman"/>
                          <a:cs typeface="Times New Roman"/>
                        </a:rPr>
                        <a:t>NaOH / </a:t>
                      </a: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400" kern="14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endParaRPr lang="el-GR" sz="2400" kern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400"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2,50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2,62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2,81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3,10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3,41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4,41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9,60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10,6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250030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α. </a:t>
            </a:r>
            <a:r>
              <a:rPr lang="el-GR" sz="2400" dirty="0"/>
              <a:t>Να χαράξετε την καμπύλη ογκομέτρησης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3000372"/>
            <a:ext cx="84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cap="all" dirty="0" smtClean="0">
                <a:solidFill>
                  <a:srgbClr val="00B050"/>
                </a:solidFill>
              </a:rPr>
              <a:t>Λ</a:t>
            </a:r>
            <a:r>
              <a:rPr lang="el-GR" sz="2400" b="1" cap="all" dirty="0" smtClean="0">
                <a:solidFill>
                  <a:srgbClr val="00B050"/>
                </a:solidFill>
              </a:rPr>
              <a:t>Υ</a:t>
            </a:r>
            <a:r>
              <a:rPr lang="en-GB" sz="2400" b="1" cap="all" dirty="0" err="1" smtClean="0">
                <a:solidFill>
                  <a:srgbClr val="00B050"/>
                </a:solidFill>
              </a:rPr>
              <a:t>ση</a:t>
            </a:r>
            <a:endParaRPr lang="el-GR" sz="2400" b="1" dirty="0">
              <a:solidFill>
                <a:srgbClr val="00B050"/>
              </a:solidFill>
            </a:endParaRPr>
          </a:p>
        </p:txBody>
      </p:sp>
      <p:pic>
        <p:nvPicPr>
          <p:cNvPr id="26625" name="Picture 1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43697"/>
            <a:ext cx="4714908" cy="331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0004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dirty="0" err="1"/>
              <a:t>ισχυρού</a:t>
            </a:r>
            <a:r>
              <a:rPr lang="en-GB" sz="2400" dirty="0"/>
              <a:t> </a:t>
            </a:r>
            <a:r>
              <a:rPr lang="en-GB" sz="2400" dirty="0" err="1"/>
              <a:t>μονοπρωτικού</a:t>
            </a:r>
            <a:r>
              <a:rPr lang="en-GB" sz="2400" dirty="0"/>
              <a:t> </a:t>
            </a:r>
            <a:r>
              <a:rPr lang="en-GB" sz="2400" dirty="0" err="1"/>
              <a:t>οξέος</a:t>
            </a:r>
            <a:r>
              <a:rPr lang="en-GB" sz="2400" dirty="0"/>
              <a:t> ΗΑ </a:t>
            </a:r>
            <a:r>
              <a:rPr lang="en-GB" sz="2400" dirty="0" err="1"/>
              <a:t>όγκου</a:t>
            </a:r>
            <a:r>
              <a:rPr lang="en-GB" sz="2400" dirty="0"/>
              <a:t> 500 </a:t>
            </a:r>
            <a:r>
              <a:rPr lang="en-GB" sz="2400" dirty="0" err="1"/>
              <a:t>mL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άγνωστης</a:t>
            </a:r>
            <a:r>
              <a:rPr lang="en-GB" sz="2400" dirty="0"/>
              <a:t> </a:t>
            </a:r>
            <a:r>
              <a:rPr lang="en-GB" sz="2400" dirty="0" err="1"/>
              <a:t>περιεκτικότητας</a:t>
            </a:r>
            <a:r>
              <a:rPr lang="en-GB" sz="2400" dirty="0"/>
              <a:t> </a:t>
            </a:r>
            <a:r>
              <a:rPr lang="en-GB" sz="2400" dirty="0" err="1"/>
              <a:t>ογκομετρείται</a:t>
            </a:r>
            <a:r>
              <a:rPr lang="en-GB" sz="2400" dirty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πρότυπο</a:t>
            </a:r>
            <a:r>
              <a:rPr lang="en-GB" sz="2400" dirty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dirty="0" err="1"/>
              <a:t>NaOH</a:t>
            </a:r>
            <a:r>
              <a:rPr lang="en-GB" sz="2400" dirty="0"/>
              <a:t> 0,2 M</a:t>
            </a:r>
            <a:r>
              <a:rPr lang="en-GB" sz="2400" dirty="0" smtClean="0"/>
              <a:t>.</a:t>
            </a:r>
            <a:r>
              <a:rPr lang="en-GB" sz="2400" dirty="0"/>
              <a:t> </a:t>
            </a:r>
            <a:r>
              <a:rPr lang="en-GB" sz="2400" dirty="0" err="1"/>
              <a:t>Μετρήσεις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US" sz="2400" dirty="0"/>
              <a:t>pH</a:t>
            </a:r>
            <a:r>
              <a:rPr lang="en-GB" sz="2400" dirty="0"/>
              <a:t> </a:t>
            </a:r>
            <a:r>
              <a:rPr lang="en-GB" sz="2400" dirty="0" err="1" smtClean="0"/>
              <a:t>οδήγησ</a:t>
            </a:r>
            <a:r>
              <a:rPr lang="el-GR" sz="2400" dirty="0" smtClean="0"/>
              <a:t>αν</a:t>
            </a:r>
            <a:r>
              <a:rPr lang="en-GB" sz="2400" dirty="0" smtClean="0"/>
              <a:t> </a:t>
            </a:r>
            <a:r>
              <a:rPr lang="en-GB" sz="2400" dirty="0" err="1"/>
              <a:t>στον</a:t>
            </a:r>
            <a:r>
              <a:rPr lang="en-GB" sz="2400" dirty="0"/>
              <a:t> </a:t>
            </a:r>
            <a:r>
              <a:rPr lang="en-GB" sz="2400" dirty="0" err="1"/>
              <a:t>παρακάτω</a:t>
            </a:r>
            <a:r>
              <a:rPr lang="en-GB" sz="2400" dirty="0"/>
              <a:t> </a:t>
            </a:r>
            <a:r>
              <a:rPr lang="en-GB" sz="2400" dirty="0" err="1"/>
              <a:t>πίνακα</a:t>
            </a:r>
            <a:r>
              <a:rPr lang="en-GB" sz="2400" dirty="0"/>
              <a:t>:</a:t>
            </a:r>
            <a:endParaRPr lang="el-GR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1714488"/>
          <a:ext cx="8786842" cy="731520"/>
        </p:xfrm>
        <a:graphic>
          <a:graphicData uri="http://schemas.openxmlformats.org/drawingml/2006/table">
            <a:tbl>
              <a:tblPr/>
              <a:tblGrid>
                <a:gridCol w="1571636"/>
                <a:gridCol w="714380"/>
                <a:gridCol w="785818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 smtClean="0">
                          <a:latin typeface="+mn-lt"/>
                          <a:ea typeface="Times New Roman"/>
                          <a:cs typeface="Times New Roman"/>
                        </a:rPr>
                        <a:t>NaOH / </a:t>
                      </a: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400" kern="14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endParaRPr lang="el-GR" sz="2400" kern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400"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2,50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2,62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2,81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3,10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3,41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4,41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9,60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10,6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250030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β</a:t>
            </a:r>
            <a:r>
              <a:rPr lang="el-GR" sz="2400" b="1" dirty="0"/>
              <a:t>. </a:t>
            </a:r>
            <a:r>
              <a:rPr lang="el-GR" sz="2400" dirty="0"/>
              <a:t>Ποια είναι η συγκέντρωση του διαλύματος του ΗΑ</a:t>
            </a:r>
            <a:r>
              <a:rPr lang="el-GR" sz="2400" dirty="0" smtClean="0"/>
              <a:t>;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000372"/>
            <a:ext cx="84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cap="all" dirty="0" smtClean="0">
                <a:solidFill>
                  <a:srgbClr val="00B050"/>
                </a:solidFill>
              </a:rPr>
              <a:t>Λ</a:t>
            </a:r>
            <a:r>
              <a:rPr lang="el-GR" sz="2400" b="1" cap="all" dirty="0" smtClean="0">
                <a:solidFill>
                  <a:srgbClr val="00B050"/>
                </a:solidFill>
              </a:rPr>
              <a:t>Υ</a:t>
            </a:r>
            <a:r>
              <a:rPr lang="en-GB" sz="2400" b="1" cap="all" dirty="0" err="1" smtClean="0">
                <a:solidFill>
                  <a:srgbClr val="00B050"/>
                </a:solidFill>
              </a:rPr>
              <a:t>ση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35756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/>
              <a:t>Στο</a:t>
            </a:r>
            <a:r>
              <a:rPr lang="en-GB" sz="2400" dirty="0" smtClean="0"/>
              <a:t> </a:t>
            </a:r>
            <a:r>
              <a:rPr lang="en-GB" sz="2400" dirty="0" err="1"/>
              <a:t>ισοδύναμο</a:t>
            </a:r>
            <a:r>
              <a:rPr lang="en-GB" sz="2400" dirty="0"/>
              <a:t> </a:t>
            </a:r>
            <a:r>
              <a:rPr lang="en-GB" sz="2400" dirty="0" err="1"/>
              <a:t>σημείο</a:t>
            </a:r>
            <a:r>
              <a:rPr lang="en-GB" sz="2400" dirty="0"/>
              <a:t>, </a:t>
            </a:r>
            <a:r>
              <a:rPr lang="en-GB" sz="2400" dirty="0" err="1"/>
              <a:t>το</a:t>
            </a:r>
            <a:r>
              <a:rPr lang="en-GB" sz="2400" dirty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dirty="0" err="1"/>
              <a:t>θα</a:t>
            </a:r>
            <a:r>
              <a:rPr lang="en-GB" sz="2400" dirty="0"/>
              <a:t> </a:t>
            </a:r>
            <a:r>
              <a:rPr lang="en-GB" sz="2400" dirty="0" err="1"/>
              <a:t>περιέχει</a:t>
            </a:r>
            <a:r>
              <a:rPr lang="en-GB" sz="2400" dirty="0"/>
              <a:t> </a:t>
            </a:r>
            <a:r>
              <a:rPr lang="en-GB" sz="2400" dirty="0" err="1"/>
              <a:t>μόνο</a:t>
            </a:r>
            <a:r>
              <a:rPr lang="en-GB" sz="2400" dirty="0"/>
              <a:t> </a:t>
            </a:r>
            <a:r>
              <a:rPr lang="en-GB" sz="2400" dirty="0" err="1"/>
              <a:t>NaA</a:t>
            </a:r>
            <a:r>
              <a:rPr lang="en-GB" sz="2400" dirty="0"/>
              <a:t> (</a:t>
            </a:r>
            <a:r>
              <a:rPr lang="en-GB" sz="2400" dirty="0" err="1"/>
              <a:t>άλας</a:t>
            </a:r>
            <a:r>
              <a:rPr lang="en-GB" sz="2400" dirty="0"/>
              <a:t> </a:t>
            </a:r>
            <a:r>
              <a:rPr lang="en-GB" sz="2400" dirty="0" err="1"/>
              <a:t>που</a:t>
            </a:r>
            <a:r>
              <a:rPr lang="en-GB" sz="2400" dirty="0"/>
              <a:t> </a:t>
            </a:r>
            <a:r>
              <a:rPr lang="en-GB" sz="2400" dirty="0" err="1"/>
              <a:t>προκύπτει</a:t>
            </a:r>
            <a:r>
              <a:rPr lang="en-GB" sz="2400" dirty="0"/>
              <a:t> </a:t>
            </a:r>
            <a:r>
              <a:rPr lang="en-GB" sz="2400" dirty="0" err="1"/>
              <a:t>από</a:t>
            </a:r>
            <a:r>
              <a:rPr lang="en-GB" sz="2400" dirty="0"/>
              <a:t> </a:t>
            </a:r>
            <a:r>
              <a:rPr lang="en-GB" sz="2400" dirty="0" err="1"/>
              <a:t>ισχυρό</a:t>
            </a:r>
            <a:r>
              <a:rPr lang="en-GB" sz="2400" dirty="0"/>
              <a:t> </a:t>
            </a:r>
            <a:r>
              <a:rPr lang="en-GB" sz="2400" dirty="0" err="1"/>
              <a:t>οξύ</a:t>
            </a:r>
            <a:r>
              <a:rPr lang="en-GB" sz="2400" dirty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ισχυρή</a:t>
            </a:r>
            <a:r>
              <a:rPr lang="en-GB" sz="2400" dirty="0"/>
              <a:t> </a:t>
            </a:r>
            <a:r>
              <a:rPr lang="en-GB" sz="2400" dirty="0" err="1"/>
              <a:t>βάση</a:t>
            </a:r>
            <a:r>
              <a:rPr lang="en-GB" sz="2400" dirty="0"/>
              <a:t>) </a:t>
            </a:r>
            <a:r>
              <a:rPr lang="el-GR" sz="2400" dirty="0" smtClean="0"/>
              <a:t>με </a:t>
            </a:r>
            <a:r>
              <a:rPr lang="en-US" sz="2400" dirty="0" smtClean="0"/>
              <a:t>pH</a:t>
            </a:r>
            <a:r>
              <a:rPr lang="el-GR" sz="2400" dirty="0" smtClean="0"/>
              <a:t> </a:t>
            </a:r>
            <a:r>
              <a:rPr lang="el-GR" sz="2400" dirty="0"/>
              <a:t>=</a:t>
            </a:r>
            <a:r>
              <a:rPr lang="en-GB" sz="2400" dirty="0"/>
              <a:t> </a:t>
            </a:r>
            <a:r>
              <a:rPr lang="en-GB" sz="2400" dirty="0" smtClean="0"/>
              <a:t>7</a:t>
            </a:r>
            <a:endParaRPr lang="el-GR" sz="2400" dirty="0" smtClean="0"/>
          </a:p>
          <a:p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εξουδετέρωση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του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οξέος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ΗΑ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γίνεται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με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10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mL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διαλύματος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</a:rPr>
              <a:t>NaOH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4572008"/>
            <a:ext cx="5715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ΗΑ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NaOH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NaA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 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 H</a:t>
            </a:r>
            <a:r>
              <a:rPr kumimoji="0" lang="el-GR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86380" y="5286388"/>
            <a:ext cx="385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Άρα</a:t>
            </a:r>
            <a:r>
              <a:rPr lang="en-GB" sz="2400" dirty="0"/>
              <a:t> </a:t>
            </a:r>
            <a:r>
              <a:rPr lang="el-GR" sz="2400" dirty="0" smtClean="0"/>
              <a:t>στο αρχικό διάλυμα:</a:t>
            </a:r>
            <a:endParaRPr lang="el-GR" sz="2400" dirty="0"/>
          </a:p>
        </p:txBody>
      </p:sp>
      <p:sp>
        <p:nvSpPr>
          <p:cNvPr id="15" name="Rectangle 14"/>
          <p:cNvSpPr/>
          <p:nvPr/>
        </p:nvSpPr>
        <p:spPr>
          <a:xfrm>
            <a:off x="214282" y="5143512"/>
            <a:ext cx="5072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n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mol          </a:t>
            </a:r>
            <a:r>
              <a:rPr lang="el-GR" sz="2400" kern="14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FF0000"/>
                </a:solidFill>
                <a:ea typeface="Times New Roman"/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n</a:t>
            </a:r>
            <a:r>
              <a:rPr lang="el-GR" sz="2400" kern="1400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70C0"/>
                </a:solidFill>
                <a:ea typeface="Times New Roman"/>
              </a:rPr>
              <a:t>mol </a:t>
            </a:r>
            <a:r>
              <a:rPr lang="el-GR" sz="2400" kern="1400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70C0"/>
                </a:solidFill>
                <a:ea typeface="Times New Roman"/>
              </a:rPr>
              <a:t>   </a:t>
            </a:r>
            <a:r>
              <a:rPr lang="el-GR" sz="2400" kern="1400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70C0"/>
                </a:solidFill>
                <a:ea typeface="Times New Roman"/>
              </a:rPr>
              <a:t>      </a:t>
            </a:r>
            <a:r>
              <a:rPr lang="en-US" sz="2400" dirty="0" smtClean="0"/>
              <a:t>n</a:t>
            </a:r>
            <a:r>
              <a:rPr lang="el-GR" sz="2400" kern="1400" dirty="0" smtClean="0">
                <a:ea typeface="Times New Roman"/>
              </a:rPr>
              <a:t> </a:t>
            </a:r>
            <a:r>
              <a:rPr lang="en-US" sz="2400" kern="1400" dirty="0" smtClean="0">
                <a:ea typeface="Times New Roman"/>
              </a:rPr>
              <a:t>mol </a:t>
            </a:r>
            <a:r>
              <a:rPr lang="el-GR" sz="2400" kern="1400" dirty="0" smtClean="0">
                <a:ea typeface="Times New Roman"/>
              </a:rPr>
              <a:t>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572140"/>
            <a:ext cx="5072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 smtClean="0"/>
              <a:t>   x</a:t>
            </a:r>
            <a:r>
              <a:rPr lang="el-GR" sz="2400" kern="1400" dirty="0" smtClean="0">
                <a:solidFill>
                  <a:prstClr val="black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prstClr val="black"/>
                </a:solidFill>
                <a:ea typeface="Times New Roman"/>
              </a:rPr>
              <a:t>              </a:t>
            </a:r>
            <a:r>
              <a:rPr lang="en-US" sz="2400" dirty="0" smtClean="0">
                <a:solidFill>
                  <a:srgbClr val="0070C0"/>
                </a:solidFill>
              </a:rPr>
              <a:t>0,2</a:t>
            </a:r>
            <a:r>
              <a:rPr lang="en-US" sz="2400" kern="1400" dirty="0" smtClean="0">
                <a:solidFill>
                  <a:srgbClr val="0070C0"/>
                </a:solidFill>
                <a:ea typeface="Times New Roman"/>
              </a:rPr>
              <a:t>·0,01</a:t>
            </a:r>
            <a:r>
              <a:rPr lang="el-GR" sz="2400" kern="1400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n-US" sz="2400" kern="1400" dirty="0" smtClean="0">
                <a:solidFill>
                  <a:srgbClr val="0070C0"/>
                </a:solidFill>
                <a:ea typeface="Times New Roman"/>
              </a:rPr>
              <a:t>mol</a:t>
            </a:r>
            <a:endParaRPr lang="el-GR" sz="2400" kern="1400" dirty="0" smtClean="0">
              <a:solidFill>
                <a:srgbClr val="FF0000"/>
              </a:solidFill>
              <a:ea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4282" y="6072206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dirty="0" smtClean="0"/>
              <a:t>   x </a:t>
            </a:r>
            <a:r>
              <a:rPr lang="en-US" sz="2400" kern="1400" dirty="0" smtClean="0">
                <a:solidFill>
                  <a:prstClr val="black"/>
                </a:solidFill>
              </a:rPr>
              <a:t>= </a:t>
            </a:r>
            <a:r>
              <a:rPr lang="en-US" sz="2400" kern="1400" dirty="0" smtClean="0">
                <a:ea typeface="Times New Roman"/>
              </a:rPr>
              <a:t>0,002</a:t>
            </a:r>
            <a:r>
              <a:rPr lang="el-GR" sz="2400" kern="1400" dirty="0" smtClean="0">
                <a:ea typeface="Times New Roman"/>
              </a:rPr>
              <a:t> </a:t>
            </a:r>
            <a:r>
              <a:rPr lang="en-US" sz="2400" kern="1400" dirty="0" smtClean="0">
                <a:ea typeface="Times New Roman"/>
              </a:rPr>
              <a:t>mol</a:t>
            </a:r>
            <a:endParaRPr lang="el-GR" sz="2400" kern="1400" dirty="0" smtClean="0">
              <a:ea typeface="Times New Roman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000768"/>
            <a:ext cx="36433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786454"/>
            <a:ext cx="3825390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 build="allAtOnce" autoUpdateAnimBg="0"/>
      <p:bldP spid="16" grpId="0" build="allAtOnce" autoUpdateAnimBg="0"/>
      <p:bldP spid="17" grpId="0" build="allAtOnce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0004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dirty="0" err="1"/>
              <a:t>ισχυρού</a:t>
            </a:r>
            <a:r>
              <a:rPr lang="en-GB" sz="2400" dirty="0"/>
              <a:t> </a:t>
            </a:r>
            <a:r>
              <a:rPr lang="en-GB" sz="2400" dirty="0" err="1"/>
              <a:t>μονοπρωτικού</a:t>
            </a:r>
            <a:r>
              <a:rPr lang="en-GB" sz="2400" dirty="0"/>
              <a:t> </a:t>
            </a:r>
            <a:r>
              <a:rPr lang="en-GB" sz="2400" dirty="0" err="1"/>
              <a:t>οξέος</a:t>
            </a:r>
            <a:r>
              <a:rPr lang="en-GB" sz="2400" dirty="0"/>
              <a:t> ΗΑ </a:t>
            </a:r>
            <a:r>
              <a:rPr lang="en-GB" sz="2400" dirty="0" err="1"/>
              <a:t>όγκου</a:t>
            </a:r>
            <a:r>
              <a:rPr lang="en-GB" sz="2400" dirty="0"/>
              <a:t> 500 </a:t>
            </a:r>
            <a:r>
              <a:rPr lang="en-GB" sz="2400" dirty="0" err="1"/>
              <a:t>mL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άγνωστης</a:t>
            </a:r>
            <a:r>
              <a:rPr lang="en-GB" sz="2400" dirty="0"/>
              <a:t> </a:t>
            </a:r>
            <a:r>
              <a:rPr lang="en-GB" sz="2400" dirty="0" err="1"/>
              <a:t>περιεκτικότητας</a:t>
            </a:r>
            <a:r>
              <a:rPr lang="en-GB" sz="2400" dirty="0"/>
              <a:t> </a:t>
            </a:r>
            <a:r>
              <a:rPr lang="en-GB" sz="2400" dirty="0" err="1"/>
              <a:t>ογκομετρείται</a:t>
            </a:r>
            <a:r>
              <a:rPr lang="en-GB" sz="2400" dirty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πρότυπο</a:t>
            </a:r>
            <a:r>
              <a:rPr lang="en-GB" sz="2400" dirty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dirty="0" err="1"/>
              <a:t>NaOH</a:t>
            </a:r>
            <a:r>
              <a:rPr lang="en-GB" sz="2400" dirty="0"/>
              <a:t> 0,2 M</a:t>
            </a:r>
            <a:r>
              <a:rPr lang="en-GB" sz="2400" dirty="0" smtClean="0"/>
              <a:t>.</a:t>
            </a:r>
            <a:r>
              <a:rPr lang="en-GB" sz="2400" dirty="0"/>
              <a:t> </a:t>
            </a:r>
            <a:r>
              <a:rPr lang="en-GB" sz="2400" dirty="0" err="1"/>
              <a:t>Μετρήσεις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US" sz="2400" dirty="0"/>
              <a:t>pH</a:t>
            </a:r>
            <a:r>
              <a:rPr lang="en-GB" sz="2400" dirty="0"/>
              <a:t> </a:t>
            </a:r>
            <a:r>
              <a:rPr lang="en-GB" sz="2400" dirty="0" err="1" smtClean="0"/>
              <a:t>οδήγησ</a:t>
            </a:r>
            <a:r>
              <a:rPr lang="el-GR" sz="2400" dirty="0" smtClean="0"/>
              <a:t>αν</a:t>
            </a:r>
            <a:r>
              <a:rPr lang="en-GB" sz="2400" dirty="0" smtClean="0"/>
              <a:t> </a:t>
            </a:r>
            <a:r>
              <a:rPr lang="en-GB" sz="2400" dirty="0" err="1"/>
              <a:t>στον</a:t>
            </a:r>
            <a:r>
              <a:rPr lang="en-GB" sz="2400" dirty="0"/>
              <a:t> </a:t>
            </a:r>
            <a:r>
              <a:rPr lang="en-GB" sz="2400" dirty="0" err="1"/>
              <a:t>παρακάτω</a:t>
            </a:r>
            <a:r>
              <a:rPr lang="en-GB" sz="2400" dirty="0"/>
              <a:t> </a:t>
            </a:r>
            <a:r>
              <a:rPr lang="en-GB" sz="2400" dirty="0" err="1"/>
              <a:t>πίνακα</a:t>
            </a:r>
            <a:r>
              <a:rPr lang="en-GB" sz="2400" dirty="0"/>
              <a:t>:</a:t>
            </a:r>
            <a:endParaRPr lang="el-GR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1714488"/>
          <a:ext cx="8786842" cy="731520"/>
        </p:xfrm>
        <a:graphic>
          <a:graphicData uri="http://schemas.openxmlformats.org/drawingml/2006/table">
            <a:tbl>
              <a:tblPr/>
              <a:tblGrid>
                <a:gridCol w="1571636"/>
                <a:gridCol w="714380"/>
                <a:gridCol w="785818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 smtClean="0">
                          <a:latin typeface="+mn-lt"/>
                          <a:ea typeface="Times New Roman"/>
                          <a:cs typeface="Times New Roman"/>
                        </a:rPr>
                        <a:t>NaOH / </a:t>
                      </a: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400" kern="14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endParaRPr lang="el-GR" sz="2400" kern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400"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2,50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2,62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2,81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3,10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3,41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4,41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9,60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10,6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250030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en-GB" sz="2400" b="1" dirty="0" smtClean="0"/>
              <a:t>γ. </a:t>
            </a:r>
            <a:r>
              <a:rPr lang="en-GB" sz="2400" dirty="0" err="1" smtClean="0"/>
              <a:t>Ποιο</a:t>
            </a:r>
            <a:r>
              <a:rPr lang="en-GB" sz="2400" dirty="0" smtClean="0"/>
              <a:t> </a:t>
            </a:r>
            <a:r>
              <a:rPr lang="en-GB" sz="2400" dirty="0" err="1" smtClean="0"/>
              <a:t>δείκτη</a:t>
            </a:r>
            <a:r>
              <a:rPr lang="en-GB" sz="2400" dirty="0" smtClean="0"/>
              <a:t> </a:t>
            </a:r>
            <a:r>
              <a:rPr lang="en-GB" sz="2400" dirty="0" err="1" smtClean="0"/>
              <a:t>θα</a:t>
            </a:r>
            <a:r>
              <a:rPr lang="en-GB" sz="2400" dirty="0" smtClean="0"/>
              <a:t> </a:t>
            </a:r>
            <a:r>
              <a:rPr lang="en-GB" sz="2400" dirty="0" err="1" smtClean="0"/>
              <a:t>διαλέγατε</a:t>
            </a:r>
            <a:r>
              <a:rPr lang="en-GB" sz="2400" dirty="0" smtClean="0"/>
              <a:t>, </a:t>
            </a:r>
            <a:r>
              <a:rPr lang="en-GB" sz="2400" dirty="0" err="1" smtClean="0"/>
              <a:t>ανάμεσα</a:t>
            </a:r>
            <a:r>
              <a:rPr lang="en-GB" sz="2400" dirty="0" smtClean="0"/>
              <a:t> σ’ </a:t>
            </a:r>
            <a:r>
              <a:rPr lang="en-GB" sz="2400" dirty="0" err="1" smtClean="0"/>
              <a:t>αυτούς</a:t>
            </a:r>
            <a:r>
              <a:rPr lang="en-GB" sz="2400" dirty="0" smtClean="0"/>
              <a:t> </a:t>
            </a:r>
            <a:r>
              <a:rPr lang="en-GB" sz="2400" dirty="0" err="1" smtClean="0"/>
              <a:t>που</a:t>
            </a:r>
            <a:r>
              <a:rPr lang="en-GB" sz="2400" dirty="0" smtClean="0"/>
              <a:t> </a:t>
            </a:r>
            <a:r>
              <a:rPr lang="en-GB" sz="2400" dirty="0" err="1" smtClean="0"/>
              <a:t>δίνονται</a:t>
            </a:r>
            <a:r>
              <a:rPr lang="en-GB" sz="2400" dirty="0" smtClean="0"/>
              <a:t> </a:t>
            </a:r>
            <a:r>
              <a:rPr lang="en-GB" sz="2400" dirty="0" err="1" smtClean="0"/>
              <a:t>παρακάτω</a:t>
            </a:r>
            <a:r>
              <a:rPr lang="en-GB" sz="2400" dirty="0" smtClean="0"/>
              <a:t>, </a:t>
            </a:r>
            <a:r>
              <a:rPr lang="en-GB" sz="2400" dirty="0" err="1" smtClean="0"/>
              <a:t>για</a:t>
            </a:r>
            <a:r>
              <a:rPr lang="en-GB" sz="2400" dirty="0" smtClean="0"/>
              <a:t> </a:t>
            </a:r>
            <a:r>
              <a:rPr lang="en-GB" sz="2400" dirty="0" err="1" smtClean="0"/>
              <a:t>την</a:t>
            </a:r>
            <a:r>
              <a:rPr lang="en-GB" sz="2400" dirty="0" smtClean="0"/>
              <a:t> </a:t>
            </a:r>
            <a:r>
              <a:rPr lang="en-GB" sz="2400" dirty="0" err="1" smtClean="0"/>
              <a:t>ογκομέτρηση</a:t>
            </a:r>
            <a:r>
              <a:rPr lang="en-GB" sz="2400" dirty="0" smtClean="0"/>
              <a:t>. </a:t>
            </a:r>
            <a:endParaRPr lang="el-GR" sz="2400" dirty="0" smtClean="0"/>
          </a:p>
          <a:p>
            <a:pPr marL="273050"/>
            <a:r>
              <a:rPr lang="en-GB" sz="2400" dirty="0" err="1" smtClean="0"/>
              <a:t>Δίνονται</a:t>
            </a:r>
            <a:r>
              <a:rPr lang="en-GB" sz="2400" dirty="0" smtClean="0"/>
              <a:t> </a:t>
            </a:r>
            <a:r>
              <a:rPr lang="en-GB" sz="2400" dirty="0" err="1" smtClean="0"/>
              <a:t>οι</a:t>
            </a:r>
            <a:r>
              <a:rPr lang="en-GB" sz="2400" dirty="0" smtClean="0"/>
              <a:t> </a:t>
            </a:r>
            <a:r>
              <a:rPr lang="el-GR" sz="2400" dirty="0" smtClean="0"/>
              <a:t>δείκτες</a:t>
            </a:r>
            <a:r>
              <a:rPr lang="en-GB" sz="2400" dirty="0" smtClean="0"/>
              <a:t>: </a:t>
            </a:r>
            <a:r>
              <a:rPr lang="en-GB" sz="2400" dirty="0" err="1" smtClean="0"/>
              <a:t>ηλιανθίνη</a:t>
            </a:r>
            <a:r>
              <a:rPr lang="en-GB" sz="2400" dirty="0" smtClean="0"/>
              <a:t> (pH : 3 - 4,5), </a:t>
            </a:r>
            <a:r>
              <a:rPr lang="en-GB" sz="2400" dirty="0" err="1" smtClean="0"/>
              <a:t>μπλε</a:t>
            </a:r>
            <a:r>
              <a:rPr lang="en-GB" sz="2400" dirty="0" smtClean="0"/>
              <a:t> </a:t>
            </a:r>
            <a:r>
              <a:rPr lang="en-GB" sz="2400" dirty="0" err="1" smtClean="0"/>
              <a:t>της</a:t>
            </a:r>
            <a:r>
              <a:rPr lang="en-GB" sz="2400" dirty="0" smtClean="0"/>
              <a:t> </a:t>
            </a:r>
            <a:r>
              <a:rPr lang="en-GB" sz="2400" dirty="0" err="1" smtClean="0"/>
              <a:t>βρωμοθυμόλης</a:t>
            </a:r>
            <a:r>
              <a:rPr lang="en-GB" sz="2400" dirty="0" smtClean="0"/>
              <a:t> (pH : 6 - 7,5),  </a:t>
            </a:r>
            <a:r>
              <a:rPr lang="en-GB" sz="2400" dirty="0" err="1" smtClean="0"/>
              <a:t>φαινολοφθαλεΐνη</a:t>
            </a:r>
            <a:r>
              <a:rPr lang="en-GB" sz="2400" dirty="0" smtClean="0"/>
              <a:t> ( pH  : 8 - 10).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4071942"/>
            <a:ext cx="84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cap="all" dirty="0" smtClean="0">
                <a:solidFill>
                  <a:srgbClr val="00B050"/>
                </a:solidFill>
              </a:rPr>
              <a:t>Λ</a:t>
            </a:r>
            <a:r>
              <a:rPr lang="el-GR" sz="2400" b="1" cap="all" dirty="0" smtClean="0">
                <a:solidFill>
                  <a:srgbClr val="00B050"/>
                </a:solidFill>
              </a:rPr>
              <a:t>Υ</a:t>
            </a:r>
            <a:r>
              <a:rPr lang="en-GB" sz="2400" b="1" cap="all" dirty="0" err="1" smtClean="0">
                <a:solidFill>
                  <a:srgbClr val="00B050"/>
                </a:solidFill>
              </a:rPr>
              <a:t>ση</a:t>
            </a:r>
            <a:endParaRPr lang="el-GR" sz="2400" dirty="0">
              <a:solidFill>
                <a:srgbClr val="00B050"/>
              </a:solidFill>
            </a:endParaRPr>
          </a:p>
        </p:txBody>
      </p:sp>
      <p:pic>
        <p:nvPicPr>
          <p:cNvPr id="11" name="Picture 1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497815"/>
            <a:ext cx="3357586" cy="236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5072066" y="4134456"/>
          <a:ext cx="4071934" cy="2723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Picture" r:id="rId4" imgW="4494749" imgH="3006000" progId="Word.Picture.8">
                  <p:embed/>
                </p:oleObj>
              </mc:Choice>
              <mc:Fallback>
                <p:oleObj name="Picture" r:id="rId4" imgW="4494749" imgH="30060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4134456"/>
                        <a:ext cx="4071934" cy="2723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0004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dirty="0" err="1"/>
              <a:t>ισχυρού</a:t>
            </a:r>
            <a:r>
              <a:rPr lang="en-GB" sz="2400" dirty="0"/>
              <a:t> </a:t>
            </a:r>
            <a:r>
              <a:rPr lang="en-GB" sz="2400" dirty="0" err="1"/>
              <a:t>μονοπρωτικού</a:t>
            </a:r>
            <a:r>
              <a:rPr lang="en-GB" sz="2400" dirty="0"/>
              <a:t> </a:t>
            </a:r>
            <a:r>
              <a:rPr lang="en-GB" sz="2400" dirty="0" err="1"/>
              <a:t>οξέος</a:t>
            </a:r>
            <a:r>
              <a:rPr lang="en-GB" sz="2400" dirty="0"/>
              <a:t> ΗΑ </a:t>
            </a:r>
            <a:r>
              <a:rPr lang="en-GB" sz="2400" dirty="0" err="1"/>
              <a:t>όγκου</a:t>
            </a:r>
            <a:r>
              <a:rPr lang="en-GB" sz="2400" dirty="0"/>
              <a:t> 500 </a:t>
            </a:r>
            <a:r>
              <a:rPr lang="en-GB" sz="2400" dirty="0" err="1"/>
              <a:t>mL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</a:t>
            </a:r>
            <a:r>
              <a:rPr lang="en-GB" sz="2400" dirty="0" err="1"/>
              <a:t>άγνωστης</a:t>
            </a:r>
            <a:r>
              <a:rPr lang="en-GB" sz="2400" dirty="0"/>
              <a:t> </a:t>
            </a:r>
            <a:r>
              <a:rPr lang="en-GB" sz="2400" dirty="0" err="1"/>
              <a:t>περιεκτικότητας</a:t>
            </a:r>
            <a:r>
              <a:rPr lang="en-GB" sz="2400" dirty="0"/>
              <a:t> </a:t>
            </a:r>
            <a:r>
              <a:rPr lang="en-GB" sz="2400" dirty="0" err="1"/>
              <a:t>ογκομετρείται</a:t>
            </a:r>
            <a:r>
              <a:rPr lang="en-GB" sz="2400" dirty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πρότυπο</a:t>
            </a:r>
            <a:r>
              <a:rPr lang="en-GB" sz="2400" dirty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dirty="0" err="1"/>
              <a:t>NaOH</a:t>
            </a:r>
            <a:r>
              <a:rPr lang="en-GB" sz="2400" dirty="0"/>
              <a:t> 0,2 M</a:t>
            </a:r>
            <a:r>
              <a:rPr lang="en-GB" sz="2400" dirty="0" smtClean="0"/>
              <a:t>.</a:t>
            </a:r>
            <a:r>
              <a:rPr lang="en-GB" sz="2400" dirty="0"/>
              <a:t> </a:t>
            </a:r>
            <a:r>
              <a:rPr lang="en-GB" sz="2400" dirty="0" err="1"/>
              <a:t>Μετρήσεις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US" sz="2400" dirty="0"/>
              <a:t>pH</a:t>
            </a:r>
            <a:r>
              <a:rPr lang="en-GB" sz="2400" dirty="0"/>
              <a:t> </a:t>
            </a:r>
            <a:r>
              <a:rPr lang="en-GB" sz="2400" dirty="0" err="1" smtClean="0"/>
              <a:t>οδήγησ</a:t>
            </a:r>
            <a:r>
              <a:rPr lang="el-GR" sz="2400" dirty="0" smtClean="0"/>
              <a:t>αν</a:t>
            </a:r>
            <a:r>
              <a:rPr lang="en-GB" sz="2400" dirty="0" smtClean="0"/>
              <a:t> </a:t>
            </a:r>
            <a:r>
              <a:rPr lang="en-GB" sz="2400" dirty="0" err="1"/>
              <a:t>στον</a:t>
            </a:r>
            <a:r>
              <a:rPr lang="en-GB" sz="2400" dirty="0"/>
              <a:t> </a:t>
            </a:r>
            <a:r>
              <a:rPr lang="en-GB" sz="2400" dirty="0" err="1"/>
              <a:t>παρακάτω</a:t>
            </a:r>
            <a:r>
              <a:rPr lang="en-GB" sz="2400" dirty="0"/>
              <a:t> </a:t>
            </a:r>
            <a:r>
              <a:rPr lang="en-GB" sz="2400" dirty="0" err="1"/>
              <a:t>πίνακα</a:t>
            </a:r>
            <a:r>
              <a:rPr lang="en-GB" sz="2400" dirty="0"/>
              <a:t>:</a:t>
            </a:r>
            <a:endParaRPr lang="el-GR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1714488"/>
          <a:ext cx="8786842" cy="731520"/>
        </p:xfrm>
        <a:graphic>
          <a:graphicData uri="http://schemas.openxmlformats.org/drawingml/2006/table">
            <a:tbl>
              <a:tblPr/>
              <a:tblGrid>
                <a:gridCol w="1571636"/>
                <a:gridCol w="714380"/>
                <a:gridCol w="785818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 smtClean="0">
                          <a:latin typeface="+mn-lt"/>
                          <a:ea typeface="Times New Roman"/>
                          <a:cs typeface="Times New Roman"/>
                        </a:rPr>
                        <a:t>NaOH / </a:t>
                      </a: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400" kern="1400" dirty="0"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endParaRPr lang="el-GR" sz="2400" kern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400"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2,50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2,62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2,81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3,10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3,41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4,41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7,00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9,60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>
                          <a:latin typeface="+mn-lt"/>
                          <a:ea typeface="Times New Roman"/>
                          <a:cs typeface="Times New Roman"/>
                        </a:rPr>
                        <a:t>10,6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l-GR" sz="2400" kern="1400" dirty="0">
                          <a:latin typeface="+mn-lt"/>
                          <a:ea typeface="Times New Roman"/>
                          <a:cs typeface="Times New Roman"/>
                        </a:rPr>
                        <a:t>10,9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250030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en-GB" sz="2400" b="1" dirty="0" smtClean="0"/>
              <a:t>γ. </a:t>
            </a:r>
            <a:r>
              <a:rPr lang="en-GB" sz="2400" dirty="0" err="1" smtClean="0"/>
              <a:t>Ποιο</a:t>
            </a:r>
            <a:r>
              <a:rPr lang="en-GB" sz="2400" dirty="0" smtClean="0"/>
              <a:t> </a:t>
            </a:r>
            <a:r>
              <a:rPr lang="en-GB" sz="2400" dirty="0" err="1" smtClean="0"/>
              <a:t>δείκτη</a:t>
            </a:r>
            <a:r>
              <a:rPr lang="en-GB" sz="2400" dirty="0" smtClean="0"/>
              <a:t> </a:t>
            </a:r>
            <a:r>
              <a:rPr lang="en-GB" sz="2400" dirty="0" err="1" smtClean="0"/>
              <a:t>θα</a:t>
            </a:r>
            <a:r>
              <a:rPr lang="en-GB" sz="2400" dirty="0" smtClean="0"/>
              <a:t> </a:t>
            </a:r>
            <a:r>
              <a:rPr lang="en-GB" sz="2400" dirty="0" err="1" smtClean="0"/>
              <a:t>διαλέγατε</a:t>
            </a:r>
            <a:r>
              <a:rPr lang="en-GB" sz="2400" dirty="0" smtClean="0"/>
              <a:t>, </a:t>
            </a:r>
            <a:r>
              <a:rPr lang="en-GB" sz="2400" dirty="0" err="1" smtClean="0"/>
              <a:t>ανάμεσα</a:t>
            </a:r>
            <a:r>
              <a:rPr lang="en-GB" sz="2400" dirty="0" smtClean="0"/>
              <a:t> σ’ </a:t>
            </a:r>
            <a:r>
              <a:rPr lang="en-GB" sz="2400" dirty="0" err="1" smtClean="0"/>
              <a:t>αυτούς</a:t>
            </a:r>
            <a:r>
              <a:rPr lang="en-GB" sz="2400" dirty="0" smtClean="0"/>
              <a:t> </a:t>
            </a:r>
            <a:r>
              <a:rPr lang="en-GB" sz="2400" dirty="0" err="1" smtClean="0"/>
              <a:t>που</a:t>
            </a:r>
            <a:r>
              <a:rPr lang="en-GB" sz="2400" dirty="0" smtClean="0"/>
              <a:t> </a:t>
            </a:r>
            <a:r>
              <a:rPr lang="en-GB" sz="2400" dirty="0" err="1" smtClean="0"/>
              <a:t>δίνονται</a:t>
            </a:r>
            <a:r>
              <a:rPr lang="en-GB" sz="2400" dirty="0" smtClean="0"/>
              <a:t> </a:t>
            </a:r>
            <a:r>
              <a:rPr lang="en-GB" sz="2400" dirty="0" err="1" smtClean="0"/>
              <a:t>παρακάτω</a:t>
            </a:r>
            <a:r>
              <a:rPr lang="en-GB" sz="2400" dirty="0" smtClean="0"/>
              <a:t>, </a:t>
            </a:r>
            <a:r>
              <a:rPr lang="en-GB" sz="2400" dirty="0" err="1" smtClean="0"/>
              <a:t>για</a:t>
            </a:r>
            <a:r>
              <a:rPr lang="en-GB" sz="2400" dirty="0" smtClean="0"/>
              <a:t> </a:t>
            </a:r>
            <a:r>
              <a:rPr lang="en-GB" sz="2400" dirty="0" err="1" smtClean="0"/>
              <a:t>την</a:t>
            </a:r>
            <a:r>
              <a:rPr lang="en-GB" sz="2400" dirty="0" smtClean="0"/>
              <a:t> </a:t>
            </a:r>
            <a:r>
              <a:rPr lang="en-GB" sz="2400" dirty="0" err="1" smtClean="0"/>
              <a:t>ογκομέτρηση</a:t>
            </a:r>
            <a:r>
              <a:rPr lang="en-GB" sz="2400" dirty="0" smtClean="0"/>
              <a:t>. </a:t>
            </a:r>
            <a:endParaRPr lang="el-GR" sz="2400" dirty="0" smtClean="0"/>
          </a:p>
          <a:p>
            <a:pPr marL="273050"/>
            <a:r>
              <a:rPr lang="en-GB" sz="2400" dirty="0" err="1" smtClean="0"/>
              <a:t>Δίνονται</a:t>
            </a:r>
            <a:r>
              <a:rPr lang="en-GB" sz="2400" dirty="0" smtClean="0"/>
              <a:t> </a:t>
            </a:r>
            <a:r>
              <a:rPr lang="en-GB" sz="2400" dirty="0" err="1" smtClean="0"/>
              <a:t>οι</a:t>
            </a:r>
            <a:r>
              <a:rPr lang="en-GB" sz="2400" dirty="0" smtClean="0"/>
              <a:t> </a:t>
            </a:r>
            <a:r>
              <a:rPr lang="el-GR" sz="2400" dirty="0" smtClean="0"/>
              <a:t>δείκτες</a:t>
            </a:r>
            <a:r>
              <a:rPr lang="en-GB" sz="2400" dirty="0" smtClean="0"/>
              <a:t>: </a:t>
            </a:r>
            <a:r>
              <a:rPr lang="en-GB" sz="2400" dirty="0" err="1" smtClean="0"/>
              <a:t>ηλιανθίνη</a:t>
            </a:r>
            <a:r>
              <a:rPr lang="en-GB" sz="2400" dirty="0" smtClean="0"/>
              <a:t> (pH : 3 - 4,5), </a:t>
            </a:r>
            <a:r>
              <a:rPr lang="en-GB" sz="2400" dirty="0" err="1" smtClean="0"/>
              <a:t>μπλε</a:t>
            </a:r>
            <a:r>
              <a:rPr lang="en-GB" sz="2400" dirty="0" smtClean="0"/>
              <a:t> </a:t>
            </a:r>
            <a:r>
              <a:rPr lang="en-GB" sz="2400" dirty="0" err="1" smtClean="0"/>
              <a:t>της</a:t>
            </a:r>
            <a:r>
              <a:rPr lang="en-GB" sz="2400" dirty="0" smtClean="0"/>
              <a:t> </a:t>
            </a:r>
            <a:r>
              <a:rPr lang="en-GB" sz="2400" dirty="0" err="1" smtClean="0"/>
              <a:t>βρωμοθυμόλης</a:t>
            </a:r>
            <a:r>
              <a:rPr lang="en-GB" sz="2400" dirty="0" smtClean="0"/>
              <a:t> (pH : 6 - 7,5),  </a:t>
            </a:r>
            <a:r>
              <a:rPr lang="en-GB" sz="2400" dirty="0" err="1" smtClean="0"/>
              <a:t>φαινολοφθαλεΐνη</a:t>
            </a:r>
            <a:r>
              <a:rPr lang="en-GB" sz="2400" dirty="0" smtClean="0"/>
              <a:t> ( pH  : 8 - 10).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4071942"/>
            <a:ext cx="842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cap="all" dirty="0" smtClean="0">
                <a:solidFill>
                  <a:srgbClr val="00B050"/>
                </a:solidFill>
              </a:rPr>
              <a:t>Λ</a:t>
            </a:r>
            <a:r>
              <a:rPr lang="el-GR" sz="2400" b="1" cap="all" dirty="0" smtClean="0">
                <a:solidFill>
                  <a:srgbClr val="00B050"/>
                </a:solidFill>
              </a:rPr>
              <a:t>Υ</a:t>
            </a:r>
            <a:r>
              <a:rPr lang="en-GB" sz="2400" b="1" cap="all" dirty="0" err="1" smtClean="0">
                <a:solidFill>
                  <a:srgbClr val="00B050"/>
                </a:solidFill>
              </a:rPr>
              <a:t>ση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7148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/>
              <a:t>Διαλέγουμε</a:t>
            </a:r>
            <a:r>
              <a:rPr lang="en-GB" sz="2400" dirty="0" smtClean="0"/>
              <a:t> </a:t>
            </a:r>
            <a:r>
              <a:rPr lang="en-GB" sz="2400" dirty="0" err="1"/>
              <a:t>δείκτη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GB" sz="2400" dirty="0" err="1"/>
              <a:t>οποίου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</a:t>
            </a:r>
            <a:r>
              <a:rPr lang="en-GB" sz="2400" dirty="0" err="1"/>
              <a:t>πεδίο</a:t>
            </a:r>
            <a:r>
              <a:rPr lang="en-GB" sz="2400" dirty="0"/>
              <a:t> pH </a:t>
            </a:r>
            <a:r>
              <a:rPr lang="en-GB" sz="2400" dirty="0" err="1"/>
              <a:t>αλλαγής</a:t>
            </a:r>
            <a:r>
              <a:rPr lang="en-GB" sz="2400" dirty="0"/>
              <a:t> </a:t>
            </a:r>
            <a:r>
              <a:rPr lang="en-GB" sz="2400" dirty="0" err="1"/>
              <a:t>χρώματος</a:t>
            </a:r>
            <a:r>
              <a:rPr lang="en-GB" sz="2400" dirty="0"/>
              <a:t> </a:t>
            </a:r>
            <a:r>
              <a:rPr lang="en-GB" sz="2400" dirty="0" err="1"/>
              <a:t>περιλαμβάνει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</a:t>
            </a:r>
            <a:r>
              <a:rPr lang="en-US" sz="2400" dirty="0"/>
              <a:t>pH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GB" sz="2400" dirty="0" err="1"/>
              <a:t>ισοδύναμου</a:t>
            </a:r>
            <a:r>
              <a:rPr lang="en-GB" sz="2400" dirty="0"/>
              <a:t> </a:t>
            </a:r>
            <a:r>
              <a:rPr lang="en-GB" sz="2400" dirty="0" err="1"/>
              <a:t>σημείου</a:t>
            </a:r>
            <a:r>
              <a:rPr lang="en-GB" sz="2400" dirty="0"/>
              <a:t>, </a:t>
            </a:r>
            <a:r>
              <a:rPr lang="en-GB" sz="2400" dirty="0" err="1"/>
              <a:t>δηλαδή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7. </a:t>
            </a:r>
            <a:endParaRPr lang="el-GR" sz="2400" dirty="0" smtClean="0"/>
          </a:p>
          <a:p>
            <a:pPr algn="ctr"/>
            <a:r>
              <a:rPr lang="en-GB" sz="2400" dirty="0" err="1" smtClean="0"/>
              <a:t>Τέτοιος</a:t>
            </a:r>
            <a:r>
              <a:rPr lang="en-GB" sz="2400" dirty="0" smtClean="0"/>
              <a:t> </a:t>
            </a:r>
            <a:r>
              <a:rPr lang="en-GB" sz="2400" dirty="0" err="1"/>
              <a:t>δείκτης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</a:t>
            </a:r>
            <a:r>
              <a:rPr lang="en-GB" sz="2400" dirty="0" err="1"/>
              <a:t>μπλε</a:t>
            </a:r>
            <a:r>
              <a:rPr lang="en-GB" sz="2400" dirty="0"/>
              <a:t> </a:t>
            </a:r>
            <a:r>
              <a:rPr lang="en-GB" sz="2400" dirty="0" err="1"/>
              <a:t>της</a:t>
            </a:r>
            <a:r>
              <a:rPr lang="en-GB" sz="2400" dirty="0"/>
              <a:t> </a:t>
            </a:r>
            <a:r>
              <a:rPr lang="en-GB" sz="2400" dirty="0" err="1"/>
              <a:t>βρωμοθυμόλης</a:t>
            </a:r>
            <a:r>
              <a:rPr lang="en-GB" sz="2400" dirty="0"/>
              <a:t>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u="sng" dirty="0" smtClean="0"/>
              <a:t>Ερωτήσεις</a:t>
            </a:r>
            <a:endParaRPr lang="el-GR" sz="2400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0" y="66683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/>
            <a:r>
              <a:rPr lang="en-GB" sz="2400" dirty="0" smtClean="0"/>
              <a:t>Η </a:t>
            </a:r>
            <a:r>
              <a:rPr lang="en-GB" sz="2400" dirty="0" smtClean="0"/>
              <a:t>φα</a:t>
            </a:r>
            <a:r>
              <a:rPr lang="en-GB" sz="2400" dirty="0" err="1" smtClean="0"/>
              <a:t>ινολοφθ</a:t>
            </a:r>
            <a:r>
              <a:rPr lang="en-GB" sz="2400" dirty="0" smtClean="0"/>
              <a:t>αλεΐνη είναι δείκτης, που όταν προστεθεί σε διάλυμα με </a:t>
            </a:r>
            <a:r>
              <a:rPr lang="en-US" sz="2400" dirty="0" smtClean="0"/>
              <a:t>pH </a:t>
            </a:r>
            <a:r>
              <a:rPr lang="en-GB" sz="2400" dirty="0" err="1" smtClean="0"/>
              <a:t>μεγαλύτερο</a:t>
            </a:r>
            <a:r>
              <a:rPr lang="en-GB" sz="2400" dirty="0" smtClean="0"/>
              <a:t> </a:t>
            </a:r>
            <a:r>
              <a:rPr lang="en-GB" sz="2400" dirty="0" err="1" smtClean="0"/>
              <a:t>του</a:t>
            </a:r>
            <a:r>
              <a:rPr lang="en-GB" sz="2400" dirty="0" smtClean="0"/>
              <a:t> 10 </a:t>
            </a:r>
            <a:r>
              <a:rPr lang="en-GB" sz="2400" dirty="0" err="1" smtClean="0"/>
              <a:t>παίρνει</a:t>
            </a:r>
            <a:r>
              <a:rPr lang="en-GB" sz="2400" dirty="0" smtClean="0"/>
              <a:t> </a:t>
            </a:r>
            <a:r>
              <a:rPr lang="en-GB" sz="2400" dirty="0" err="1" smtClean="0"/>
              <a:t>κόκκινο</a:t>
            </a:r>
            <a:r>
              <a:rPr lang="en-GB" sz="2400" dirty="0" smtClean="0"/>
              <a:t> </a:t>
            </a:r>
            <a:r>
              <a:rPr lang="en-GB" sz="2400" dirty="0" err="1" smtClean="0"/>
              <a:t>χρώμα</a:t>
            </a:r>
            <a:r>
              <a:rPr lang="en-GB" sz="2400" dirty="0" smtClean="0"/>
              <a:t>, </a:t>
            </a:r>
            <a:r>
              <a:rPr lang="en-GB" sz="2400" dirty="0" err="1" smtClean="0"/>
              <a:t>ενώ</a:t>
            </a:r>
            <a:r>
              <a:rPr lang="en-GB" sz="2400" dirty="0" smtClean="0"/>
              <a:t> </a:t>
            </a:r>
            <a:r>
              <a:rPr lang="en-GB" sz="2400" dirty="0" err="1" smtClean="0"/>
              <a:t>παραμένει</a:t>
            </a:r>
            <a:r>
              <a:rPr lang="en-GB" sz="2400" dirty="0" smtClean="0"/>
              <a:t> </a:t>
            </a:r>
            <a:r>
              <a:rPr lang="en-GB" sz="2400" dirty="0" err="1" smtClean="0"/>
              <a:t>άχρωμο</a:t>
            </a:r>
            <a:r>
              <a:rPr lang="en-GB" sz="2400" dirty="0" smtClean="0"/>
              <a:t>, </a:t>
            </a:r>
            <a:r>
              <a:rPr lang="en-GB" sz="2400" dirty="0" err="1" smtClean="0"/>
              <a:t>αν</a:t>
            </a:r>
            <a:r>
              <a:rPr lang="en-GB" sz="2400" dirty="0" smtClean="0"/>
              <a:t> </a:t>
            </a:r>
            <a:r>
              <a:rPr lang="en-GB" sz="2400" dirty="0" err="1" smtClean="0"/>
              <a:t>το</a:t>
            </a:r>
            <a:r>
              <a:rPr lang="en-GB" sz="2400" dirty="0" smtClean="0"/>
              <a:t> </a:t>
            </a:r>
            <a:r>
              <a:rPr lang="en-US" sz="2400" dirty="0" smtClean="0"/>
              <a:t>pH </a:t>
            </a:r>
            <a:r>
              <a:rPr lang="en-GB" sz="2400" dirty="0" err="1" smtClean="0"/>
              <a:t>του</a:t>
            </a:r>
            <a:r>
              <a:rPr lang="en-GB" sz="2400" dirty="0" smtClean="0"/>
              <a:t> </a:t>
            </a:r>
            <a:r>
              <a:rPr lang="en-GB" sz="2400" dirty="0" err="1" smtClean="0"/>
              <a:t>διαλύματος</a:t>
            </a:r>
            <a:r>
              <a:rPr lang="en-GB" sz="2400" dirty="0" smtClean="0"/>
              <a:t> </a:t>
            </a:r>
            <a:r>
              <a:rPr lang="en-GB" sz="2400" dirty="0" err="1" smtClean="0"/>
              <a:t>είναι</a:t>
            </a:r>
            <a:r>
              <a:rPr lang="en-GB" sz="2400" dirty="0" smtClean="0"/>
              <a:t> </a:t>
            </a:r>
            <a:r>
              <a:rPr lang="en-GB" sz="2400" dirty="0" err="1" smtClean="0"/>
              <a:t>μικρότερο</a:t>
            </a:r>
            <a:r>
              <a:rPr lang="en-GB" sz="2400" dirty="0" smtClean="0"/>
              <a:t> </a:t>
            </a:r>
            <a:r>
              <a:rPr lang="en-GB" sz="2400" dirty="0" err="1" smtClean="0"/>
              <a:t>του</a:t>
            </a:r>
            <a:r>
              <a:rPr lang="en-GB" sz="2400" dirty="0" smtClean="0"/>
              <a:t> 8. </a:t>
            </a:r>
            <a:r>
              <a:rPr lang="en-GB" sz="2400" dirty="0" err="1" smtClean="0"/>
              <a:t>Ένα</a:t>
            </a:r>
            <a:r>
              <a:rPr lang="en-GB" sz="2400" dirty="0" smtClean="0"/>
              <a:t> </a:t>
            </a:r>
            <a:r>
              <a:rPr lang="en-GB" sz="2400" dirty="0" err="1" smtClean="0"/>
              <a:t>από</a:t>
            </a:r>
            <a:r>
              <a:rPr lang="en-GB" sz="2400" dirty="0" smtClean="0"/>
              <a:t> </a:t>
            </a:r>
            <a:r>
              <a:rPr lang="en-GB" sz="2400" dirty="0" err="1" smtClean="0"/>
              <a:t>τα</a:t>
            </a:r>
            <a:r>
              <a:rPr lang="en-GB" sz="2400" dirty="0" smtClean="0"/>
              <a:t> </a:t>
            </a:r>
            <a:r>
              <a:rPr lang="en-GB" sz="2400" dirty="0" err="1" smtClean="0"/>
              <a:t>παρακάτω</a:t>
            </a:r>
            <a:r>
              <a:rPr lang="en-GB" sz="2400" dirty="0" smtClean="0"/>
              <a:t> </a:t>
            </a:r>
            <a:r>
              <a:rPr lang="en-GB" sz="2400" dirty="0" err="1" smtClean="0"/>
              <a:t>διαλύματα</a:t>
            </a:r>
            <a:r>
              <a:rPr lang="en-GB" sz="2400" dirty="0" smtClean="0"/>
              <a:t>:</a:t>
            </a:r>
            <a:endParaRPr lang="el-GR" sz="2400" dirty="0" smtClean="0"/>
          </a:p>
          <a:p>
            <a:pPr marL="804863"/>
            <a:r>
              <a:rPr lang="el-GR" sz="2400" b="1" dirty="0" smtClean="0"/>
              <a:t>α. </a:t>
            </a:r>
            <a:r>
              <a:rPr lang="el-GR" sz="2400" dirty="0" smtClean="0"/>
              <a:t>διάλυμα </a:t>
            </a:r>
            <a:r>
              <a:rPr lang="en-US" sz="2400" dirty="0" err="1" smtClean="0"/>
              <a:t>HCl</a:t>
            </a:r>
            <a:r>
              <a:rPr lang="el-GR" sz="2400" dirty="0" smtClean="0"/>
              <a:t> 0,01 </a:t>
            </a:r>
            <a:r>
              <a:rPr lang="en-US" sz="2400" dirty="0" smtClean="0"/>
              <a:t>M</a:t>
            </a:r>
            <a:r>
              <a:rPr lang="el-GR" sz="2400" dirty="0" smtClean="0"/>
              <a:t>, </a:t>
            </a:r>
          </a:p>
          <a:p>
            <a:pPr marL="804863"/>
            <a:r>
              <a:rPr lang="el-GR" sz="2400" b="1" dirty="0" smtClean="0"/>
              <a:t>β. </a:t>
            </a:r>
            <a:r>
              <a:rPr lang="el-GR" sz="2400" dirty="0" smtClean="0"/>
              <a:t>διάλυμα </a:t>
            </a:r>
            <a:r>
              <a:rPr lang="en-US" sz="2400" dirty="0" err="1" smtClean="0"/>
              <a:t>NaOH</a:t>
            </a:r>
            <a:r>
              <a:rPr lang="el-GR" sz="2400" dirty="0" smtClean="0"/>
              <a:t> 0,01 </a:t>
            </a:r>
            <a:r>
              <a:rPr lang="en-US" sz="2400" dirty="0" smtClean="0"/>
              <a:t>M</a:t>
            </a:r>
            <a:r>
              <a:rPr lang="el-GR" sz="2400" dirty="0" smtClean="0"/>
              <a:t>, </a:t>
            </a:r>
          </a:p>
          <a:p>
            <a:pPr marL="804863"/>
            <a:r>
              <a:rPr lang="el-GR" sz="2400" b="1" dirty="0" smtClean="0"/>
              <a:t>γ. </a:t>
            </a:r>
            <a:r>
              <a:rPr lang="el-GR" sz="2400" dirty="0" smtClean="0"/>
              <a:t>διάλυμα </a:t>
            </a:r>
            <a:r>
              <a:rPr lang="en-US" sz="2400" dirty="0" smtClean="0"/>
              <a:t>CH</a:t>
            </a:r>
            <a:r>
              <a:rPr lang="el-GR" sz="2400" baseline="-25000" dirty="0" smtClean="0"/>
              <a:t>3</a:t>
            </a:r>
            <a:r>
              <a:rPr lang="en-US" sz="2400" dirty="0" smtClean="0"/>
              <a:t>COOH</a:t>
            </a:r>
            <a:r>
              <a:rPr lang="el-GR" sz="2400" dirty="0" smtClean="0"/>
              <a:t> 0,01 Μ,</a:t>
            </a:r>
          </a:p>
          <a:p>
            <a:pPr marL="804863"/>
            <a:r>
              <a:rPr lang="en-GB" sz="2400" b="1" dirty="0" smtClean="0"/>
              <a:t>δ</a:t>
            </a:r>
            <a:r>
              <a:rPr lang="en-US" sz="2400" b="1" dirty="0" smtClean="0"/>
              <a:t>. </a:t>
            </a:r>
            <a:r>
              <a:rPr lang="en-GB" sz="2400" dirty="0" err="1" smtClean="0"/>
              <a:t>διάλυμα</a:t>
            </a:r>
            <a:r>
              <a:rPr lang="en-US" sz="2400" dirty="0" smtClean="0"/>
              <a:t> 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COONa 0,01 M</a:t>
            </a:r>
            <a:endParaRPr lang="el-GR" sz="2400" dirty="0" smtClean="0"/>
          </a:p>
          <a:p>
            <a:r>
              <a:rPr lang="en-GB" sz="2400" dirty="0" err="1" smtClean="0"/>
              <a:t>πήρε</a:t>
            </a:r>
            <a:r>
              <a:rPr lang="en-GB" sz="2400" dirty="0" smtClean="0"/>
              <a:t> </a:t>
            </a:r>
            <a:r>
              <a:rPr lang="en-GB" sz="2400" dirty="0" err="1" smtClean="0"/>
              <a:t>χρώμα</a:t>
            </a:r>
            <a:r>
              <a:rPr lang="en-GB" sz="2400" dirty="0" smtClean="0"/>
              <a:t> </a:t>
            </a:r>
            <a:r>
              <a:rPr lang="en-GB" sz="2400" dirty="0" err="1" smtClean="0"/>
              <a:t>κόκκινο</a:t>
            </a:r>
            <a:r>
              <a:rPr lang="en-GB" sz="2400" dirty="0" smtClean="0"/>
              <a:t>, </a:t>
            </a:r>
            <a:r>
              <a:rPr lang="en-GB" sz="2400" dirty="0" err="1" smtClean="0"/>
              <a:t>όταν</a:t>
            </a:r>
            <a:r>
              <a:rPr lang="en-GB" sz="2400" dirty="0" smtClean="0"/>
              <a:t> </a:t>
            </a:r>
            <a:r>
              <a:rPr lang="en-GB" sz="2400" dirty="0" err="1" smtClean="0"/>
              <a:t>προστέθηκε</a:t>
            </a:r>
            <a:r>
              <a:rPr lang="en-GB" sz="2400" dirty="0" smtClean="0"/>
              <a:t> </a:t>
            </a:r>
            <a:r>
              <a:rPr lang="en-GB" sz="2400" dirty="0" err="1" smtClean="0"/>
              <a:t>μια</a:t>
            </a:r>
            <a:r>
              <a:rPr lang="en-GB" sz="2400" dirty="0" smtClean="0"/>
              <a:t> </a:t>
            </a:r>
            <a:r>
              <a:rPr lang="en-GB" sz="2400" dirty="0" err="1" smtClean="0"/>
              <a:t>σταγόνα</a:t>
            </a:r>
            <a:r>
              <a:rPr lang="en-GB" sz="2400" dirty="0" smtClean="0"/>
              <a:t> </a:t>
            </a:r>
            <a:r>
              <a:rPr lang="en-GB" sz="2400" dirty="0" err="1" smtClean="0"/>
              <a:t>φαινολοφθαλεΐνης</a:t>
            </a:r>
            <a:r>
              <a:rPr lang="en-GB" sz="2400" dirty="0" smtClean="0"/>
              <a:t>. </a:t>
            </a:r>
            <a:r>
              <a:rPr lang="en-GB" sz="2400" dirty="0" err="1" smtClean="0"/>
              <a:t>Ποιο</a:t>
            </a:r>
            <a:r>
              <a:rPr lang="en-GB" sz="2400" dirty="0" smtClean="0"/>
              <a:t> </a:t>
            </a:r>
            <a:r>
              <a:rPr lang="en-GB" sz="2400" dirty="0" err="1" smtClean="0"/>
              <a:t>ήταν</a:t>
            </a:r>
            <a:r>
              <a:rPr lang="en-GB" sz="2400" dirty="0" smtClean="0"/>
              <a:t> </a:t>
            </a:r>
            <a:r>
              <a:rPr lang="en-GB" sz="2400" dirty="0" err="1" smtClean="0"/>
              <a:t>το</a:t>
            </a:r>
            <a:r>
              <a:rPr lang="en-GB" sz="2400" dirty="0" smtClean="0"/>
              <a:t> </a:t>
            </a:r>
            <a:r>
              <a:rPr lang="en-GB" sz="2400" dirty="0" err="1" smtClean="0"/>
              <a:t>διάλυμα</a:t>
            </a:r>
            <a:r>
              <a:rPr lang="en-GB" sz="2400" dirty="0" smtClean="0"/>
              <a:t> </a:t>
            </a:r>
            <a:r>
              <a:rPr lang="en-GB" sz="2400" dirty="0" err="1" smtClean="0"/>
              <a:t>αυτό</a:t>
            </a:r>
            <a:r>
              <a:rPr lang="en-GB" sz="2400" dirty="0" smtClean="0"/>
              <a:t>;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71868" y="2857496"/>
            <a:ext cx="691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cs typeface="Arial" pitchFamily="34" charset="0"/>
              </a:rPr>
              <a:t>Η</a:t>
            </a:r>
            <a:r>
              <a:rPr lang="el-GR" sz="2800" b="1" dirty="0" smtClean="0">
                <a:solidFill>
                  <a:srgbClr val="0070C0"/>
                </a:solidFill>
                <a:cs typeface="Arial" pitchFamily="34" charset="0"/>
              </a:rPr>
              <a:t>Δ</a:t>
            </a:r>
            <a:r>
              <a:rPr lang="el-GR" sz="2800" b="1" baseline="30000" dirty="0" smtClean="0">
                <a:solidFill>
                  <a:srgbClr val="0070C0"/>
                </a:solidFill>
                <a:cs typeface="Arial" pitchFamily="34" charset="0"/>
              </a:rPr>
              <a:t>-</a:t>
            </a:r>
            <a:endParaRPr lang="el-GR" baseline="300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 smtClean="0">
                <a:solidFill>
                  <a:schemeClr val="accent6">
                    <a:lumMod val="75000"/>
                  </a:schemeClr>
                </a:solidFill>
              </a:rPr>
              <a:t>Δείκτες</a:t>
            </a:r>
            <a:endParaRPr lang="el-GR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291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</a:rPr>
              <a:t>Δείκτες</a:t>
            </a:r>
            <a:r>
              <a:rPr lang="el-GR" sz="2400" dirty="0" smtClean="0"/>
              <a:t> </a:t>
            </a:r>
            <a:r>
              <a:rPr lang="en-GB" sz="2400" dirty="0" err="1" smtClean="0"/>
              <a:t>είναι</a:t>
            </a:r>
            <a:r>
              <a:rPr lang="en-GB" sz="2400" dirty="0" smtClean="0"/>
              <a:t> </a:t>
            </a:r>
            <a:r>
              <a:rPr lang="en-GB" sz="2400" dirty="0" err="1"/>
              <a:t>ουσίες</a:t>
            </a:r>
            <a:r>
              <a:rPr lang="en-GB" sz="2400" dirty="0"/>
              <a:t>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n-GB" sz="2400" dirty="0" err="1"/>
              <a:t>οποίων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</a:t>
            </a:r>
            <a:r>
              <a:rPr lang="en-GB" sz="2400" dirty="0" err="1"/>
              <a:t>χρώμα</a:t>
            </a:r>
            <a:r>
              <a:rPr lang="en-GB" sz="2400" dirty="0"/>
              <a:t> </a:t>
            </a:r>
            <a:r>
              <a:rPr lang="en-GB" sz="2400" dirty="0" err="1"/>
              <a:t>αλλάζει</a:t>
            </a:r>
            <a:r>
              <a:rPr lang="en-GB" sz="2400" dirty="0"/>
              <a:t> </a:t>
            </a:r>
            <a:endParaRPr lang="el-GR" sz="2400" dirty="0" smtClean="0"/>
          </a:p>
          <a:p>
            <a:pPr algn="ctr"/>
            <a:r>
              <a:rPr lang="en-GB" sz="2400" dirty="0" err="1" smtClean="0"/>
              <a:t>ανάλογα</a:t>
            </a:r>
            <a:r>
              <a:rPr lang="en-GB" sz="2400" dirty="0" smtClean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pH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GB" sz="2400" dirty="0" err="1"/>
              <a:t>διαλύματος</a:t>
            </a:r>
            <a:r>
              <a:rPr lang="en-GB" sz="2400" dirty="0"/>
              <a:t> </a:t>
            </a:r>
            <a:r>
              <a:rPr lang="en-GB" sz="2400" dirty="0" err="1"/>
              <a:t>στο</a:t>
            </a:r>
            <a:r>
              <a:rPr lang="en-GB" sz="2400" dirty="0"/>
              <a:t> </a:t>
            </a:r>
            <a:r>
              <a:rPr lang="en-GB" sz="2400" dirty="0" err="1"/>
              <a:t>οποίο</a:t>
            </a:r>
            <a:r>
              <a:rPr lang="en-GB" sz="2400" dirty="0"/>
              <a:t> </a:t>
            </a:r>
            <a:r>
              <a:rPr lang="en-GB" sz="2400" dirty="0" err="1" smtClean="0"/>
              <a:t>προστίθενται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17859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Ε</a:t>
            </a:r>
            <a:r>
              <a:rPr lang="en-GB" sz="2400" dirty="0" err="1" smtClean="0"/>
              <a:t>ίναι</a:t>
            </a:r>
            <a:r>
              <a:rPr lang="en-GB" sz="2400" dirty="0" smtClean="0"/>
              <a:t> </a:t>
            </a:r>
            <a:r>
              <a:rPr lang="en-GB" sz="2400" b="1" dirty="0" err="1" smtClean="0">
                <a:solidFill>
                  <a:srgbClr val="FFC000"/>
                </a:solidFill>
              </a:rPr>
              <a:t>ασθενή</a:t>
            </a:r>
            <a:r>
              <a:rPr lang="en-GB" sz="2400" b="1" dirty="0" smtClean="0">
                <a:solidFill>
                  <a:srgbClr val="FFC000"/>
                </a:solidFill>
              </a:rPr>
              <a:t> </a:t>
            </a:r>
            <a:r>
              <a:rPr lang="en-GB" sz="2400" b="1" dirty="0" err="1">
                <a:solidFill>
                  <a:srgbClr val="FFC000"/>
                </a:solidFill>
              </a:rPr>
              <a:t>οργανικά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GB" sz="2400" b="1" dirty="0" err="1">
                <a:solidFill>
                  <a:srgbClr val="FFC000"/>
                </a:solidFill>
              </a:rPr>
              <a:t>οξέα</a:t>
            </a:r>
            <a:r>
              <a:rPr lang="en-GB" sz="2400" b="1" dirty="0">
                <a:solidFill>
                  <a:srgbClr val="FFC000"/>
                </a:solidFill>
              </a:rPr>
              <a:t> ή </a:t>
            </a:r>
            <a:r>
              <a:rPr lang="en-GB" sz="2400" b="1" dirty="0" err="1">
                <a:solidFill>
                  <a:srgbClr val="FFC000"/>
                </a:solidFill>
              </a:rPr>
              <a:t>βάσεις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n-GB" sz="2400" dirty="0" err="1"/>
              <a:t>οποίων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τα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μόρια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l-GR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έχουν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διαφορετικό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χρώμα</a:t>
            </a:r>
            <a:r>
              <a:rPr lang="en-GB" sz="2400" dirty="0"/>
              <a:t> </a:t>
            </a:r>
            <a:r>
              <a:rPr lang="en-GB" sz="2400" dirty="0" err="1"/>
              <a:t>από</a:t>
            </a:r>
            <a:r>
              <a:rPr lang="en-GB" sz="2400" dirty="0"/>
              <a:t> </a:t>
            </a:r>
            <a:r>
              <a:rPr lang="en-GB" sz="2400" dirty="0" err="1"/>
              <a:t>τα</a:t>
            </a:r>
            <a:r>
              <a:rPr lang="en-GB" sz="2400" dirty="0"/>
              <a:t> </a:t>
            </a:r>
            <a:r>
              <a:rPr lang="en-GB" sz="2400" dirty="0" err="1"/>
              <a:t>αντίστοιχα</a:t>
            </a:r>
            <a:r>
              <a:rPr lang="en-GB" sz="2400" dirty="0"/>
              <a:t> </a:t>
            </a:r>
            <a:r>
              <a:rPr lang="en-GB" sz="2400" dirty="0" err="1" smtClean="0"/>
              <a:t>ιόντα</a:t>
            </a:r>
            <a:endParaRPr lang="el-GR" sz="2400" dirty="0"/>
          </a:p>
        </p:txBody>
      </p:sp>
      <p:sp>
        <p:nvSpPr>
          <p:cNvPr id="10" name="Rectangle 9"/>
          <p:cNvSpPr/>
          <p:nvPr/>
        </p:nvSpPr>
        <p:spPr>
          <a:xfrm>
            <a:off x="3571868" y="2857496"/>
            <a:ext cx="617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cs typeface="Arial" pitchFamily="34" charset="0"/>
              </a:rPr>
              <a:t>Η</a:t>
            </a:r>
            <a:r>
              <a:rPr lang="el-GR" sz="2800" b="1" dirty="0" smtClean="0">
                <a:solidFill>
                  <a:srgbClr val="FF0000"/>
                </a:solidFill>
                <a:cs typeface="Arial" pitchFamily="34" charset="0"/>
              </a:rPr>
              <a:t>Δ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4429124" y="2857496"/>
            <a:ext cx="1362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prstClr val="black"/>
                </a:solidFill>
                <a:cs typeface="Arial" pitchFamily="34" charset="0"/>
              </a:rPr>
              <a:t>+    Η</a:t>
            </a:r>
            <a:r>
              <a:rPr lang="el-GR" sz="2800" b="1" baseline="-25000" dirty="0" smtClean="0">
                <a:solidFill>
                  <a:prstClr val="black"/>
                </a:solidFill>
                <a:cs typeface="Arial" pitchFamily="34" charset="0"/>
              </a:rPr>
              <a:t>2</a:t>
            </a:r>
            <a:r>
              <a:rPr lang="el-GR" sz="2800" b="1" dirty="0" smtClean="0">
                <a:solidFill>
                  <a:prstClr val="black"/>
                </a:solidFill>
                <a:cs typeface="Arial" pitchFamily="34" charset="0"/>
              </a:rPr>
              <a:t>Ο 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4429124" y="2857496"/>
            <a:ext cx="139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prstClr val="black"/>
                </a:solidFill>
                <a:cs typeface="Arial" pitchFamily="34" charset="0"/>
              </a:rPr>
              <a:t>+    Η</a:t>
            </a:r>
            <a:r>
              <a:rPr lang="el-GR" sz="2800" b="1" baseline="-25000" dirty="0" smtClean="0">
                <a:solidFill>
                  <a:prstClr val="black"/>
                </a:solidFill>
                <a:cs typeface="Arial" pitchFamily="34" charset="0"/>
              </a:rPr>
              <a:t>3</a:t>
            </a:r>
            <a:r>
              <a:rPr lang="el-GR" sz="2800" b="1" dirty="0" smtClean="0">
                <a:solidFill>
                  <a:prstClr val="black"/>
                </a:solidFill>
                <a:cs typeface="Arial" pitchFamily="34" charset="0"/>
              </a:rPr>
              <a:t>Ο</a:t>
            </a:r>
            <a:r>
              <a:rPr lang="el-GR" sz="2800" b="1" baseline="30000" dirty="0" smtClean="0">
                <a:solidFill>
                  <a:prstClr val="black"/>
                </a:solidFill>
                <a:cs typeface="Arial" pitchFamily="34" charset="0"/>
              </a:rPr>
              <a:t>+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3571868" y="2857496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cs typeface="Arial" pitchFamily="34" charset="0"/>
              </a:rPr>
              <a:t>Η</a:t>
            </a:r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>
            <a:off x="1357290" y="4286256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C00000"/>
                </a:solidFill>
              </a:rPr>
              <a:t>Τ</a:t>
            </a:r>
            <a:r>
              <a:rPr lang="en-GB" sz="2400" dirty="0" smtClean="0">
                <a:solidFill>
                  <a:srgbClr val="C00000"/>
                </a:solidFill>
              </a:rPr>
              <a:t>ο </a:t>
            </a:r>
            <a:r>
              <a:rPr lang="en-GB" sz="2400" dirty="0" err="1" smtClean="0">
                <a:solidFill>
                  <a:srgbClr val="C00000"/>
                </a:solidFill>
              </a:rPr>
              <a:t>χρώμα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</a:rPr>
              <a:t>του</a:t>
            </a:r>
            <a:r>
              <a:rPr lang="el-GR" sz="2400" dirty="0" smtClean="0">
                <a:solidFill>
                  <a:srgbClr val="C00000"/>
                </a:solidFill>
              </a:rPr>
              <a:t> ενός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</a:rPr>
              <a:t>επικρατεί</a:t>
            </a:r>
            <a:r>
              <a:rPr lang="el-GR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</a:rPr>
              <a:t>όταν</a:t>
            </a:r>
            <a:r>
              <a:rPr lang="en-GB" sz="2400" dirty="0" smtClean="0">
                <a:solidFill>
                  <a:srgbClr val="C00000"/>
                </a:solidFill>
              </a:rPr>
              <a:t> η </a:t>
            </a:r>
            <a:r>
              <a:rPr lang="en-GB" sz="2400" dirty="0" err="1" smtClean="0">
                <a:solidFill>
                  <a:srgbClr val="C00000"/>
                </a:solidFill>
              </a:rPr>
              <a:t>συγκέντρωσ</a:t>
            </a:r>
            <a:r>
              <a:rPr lang="el-GR" sz="2400" dirty="0" smtClean="0">
                <a:solidFill>
                  <a:srgbClr val="C00000"/>
                </a:solidFill>
              </a:rPr>
              <a:t>ή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</a:rPr>
              <a:t>του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</a:rPr>
              <a:t>είναι</a:t>
            </a:r>
            <a:r>
              <a:rPr lang="en-GB" sz="2400" dirty="0" smtClean="0">
                <a:solidFill>
                  <a:srgbClr val="C00000"/>
                </a:solidFill>
              </a:rPr>
              <a:t> 10 </a:t>
            </a:r>
            <a:r>
              <a:rPr lang="en-GB" sz="2400" dirty="0" err="1" smtClean="0">
                <a:solidFill>
                  <a:srgbClr val="C00000"/>
                </a:solidFill>
              </a:rPr>
              <a:t>φορές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</a:rPr>
              <a:t>μεγαλύτερη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 err="1" smtClean="0">
                <a:solidFill>
                  <a:srgbClr val="C00000"/>
                </a:solidFill>
              </a:rPr>
              <a:t>από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l-GR" sz="2400" dirty="0" smtClean="0">
                <a:solidFill>
                  <a:srgbClr val="C00000"/>
                </a:solidFill>
              </a:rPr>
              <a:t>αυτή του άλλου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2858E-6 C 0.00052 0.00786 0.00069 0.01596 0.00156 0.02382 C 0.00503 0.05805 0.02274 0.06637 0.04479 0.07539 C 0.06718 0.0747 0.08958 0.0747 0.11198 0.07354 C 0.11892 0.07308 0.12343 0.06452 0.12847 0.05944 C 0.13125 0.05666 0.13437 0.05412 0.13732 0.05157 C 0.13889 0.05019 0.14184 0.04764 0.14184 0.04764 C 0.1434 0.04093 0.14618 0.03839 0.14774 0.03168 C 0.14878 0.02775 0.15069 0.01989 0.15069 0.01989 C 0.14965 0.0185 0.14791 0.01758 0.14774 0.01573 C 0.1467 0.0074 0.1526 0.00833 0.14635 -1.12858E-6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3" grpId="0"/>
      <p:bldP spid="14" grpId="0"/>
      <p:bldP spid="11" grpId="0"/>
      <p:bldP spid="11" grpId="1"/>
      <p:bldP spid="11" grpId="2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u="sng" dirty="0" smtClean="0"/>
              <a:t>Ερωτήσεις</a:t>
            </a:r>
            <a:endParaRPr lang="el-GR" sz="2400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0" y="64291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/>
            <a:r>
              <a:rPr lang="en-GB" sz="2400" dirty="0" err="1" smtClean="0"/>
              <a:t>Ποιον</a:t>
            </a:r>
            <a:r>
              <a:rPr lang="en-GB" sz="2400" dirty="0" smtClean="0"/>
              <a:t> </a:t>
            </a:r>
            <a:r>
              <a:rPr lang="en-GB" sz="2400" dirty="0" smtClean="0"/>
              <a:t>από </a:t>
            </a:r>
            <a:r>
              <a:rPr lang="en-GB" sz="2400" dirty="0" err="1" smtClean="0"/>
              <a:t>τους</a:t>
            </a:r>
            <a:r>
              <a:rPr lang="en-GB" sz="2400" dirty="0" smtClean="0"/>
              <a:t> παρα</a:t>
            </a:r>
            <a:r>
              <a:rPr lang="en-GB" sz="2400" dirty="0" err="1" smtClean="0"/>
              <a:t>κάτω</a:t>
            </a:r>
            <a:r>
              <a:rPr lang="en-GB" sz="2400" dirty="0" smtClean="0"/>
              <a:t> </a:t>
            </a:r>
            <a:r>
              <a:rPr lang="en-GB" sz="2400" dirty="0" err="1" smtClean="0"/>
              <a:t>δείκτες</a:t>
            </a:r>
            <a:r>
              <a:rPr lang="en-GB" sz="2400" dirty="0" smtClean="0"/>
              <a:t> θα </a:t>
            </a:r>
            <a:r>
              <a:rPr lang="en-GB" sz="2400" dirty="0" err="1" smtClean="0"/>
              <a:t>δι</a:t>
            </a:r>
            <a:r>
              <a:rPr lang="en-GB" sz="2400" dirty="0" smtClean="0"/>
              <a:t>αλέγατε για την ταυτοποίηση του σημείου εξουδετέρωσης </a:t>
            </a:r>
            <a:r>
              <a:rPr lang="en-US" sz="2400" dirty="0" smtClean="0"/>
              <a:t>CH</a:t>
            </a:r>
            <a:r>
              <a:rPr lang="en-GB" sz="2400" baseline="-25000" dirty="0" smtClean="0"/>
              <a:t>3</a:t>
            </a:r>
            <a:r>
              <a:rPr lang="en-US" sz="2400" dirty="0" smtClean="0"/>
              <a:t>COOH</a:t>
            </a:r>
            <a:r>
              <a:rPr lang="en-GB" sz="2400" dirty="0" smtClean="0"/>
              <a:t> (</a:t>
            </a:r>
            <a:r>
              <a:rPr lang="en-US" sz="2400" i="1" dirty="0" smtClean="0"/>
              <a:t>K</a:t>
            </a:r>
            <a:r>
              <a:rPr lang="en-US" sz="2400" baseline="-25000" dirty="0" smtClean="0"/>
              <a:t>a </a:t>
            </a:r>
            <a:r>
              <a:rPr lang="en-GB" sz="2400" dirty="0" smtClean="0"/>
              <a:t>= 1,8</a:t>
            </a:r>
            <a:r>
              <a:rPr lang="en-US" sz="2400" dirty="0" smtClean="0">
                <a:sym typeface="Symbol"/>
              </a:rPr>
              <a:t></a:t>
            </a:r>
            <a:r>
              <a:rPr lang="en-GB" sz="2400" dirty="0" smtClean="0"/>
              <a:t>10</a:t>
            </a:r>
            <a:r>
              <a:rPr lang="en-GB" sz="2400" baseline="30000" dirty="0" smtClean="0"/>
              <a:t>-5</a:t>
            </a:r>
            <a:r>
              <a:rPr lang="en-GB" sz="2400" dirty="0" smtClean="0"/>
              <a:t>) </a:t>
            </a:r>
            <a:r>
              <a:rPr lang="en-GB" sz="2400" dirty="0" err="1" smtClean="0"/>
              <a:t>με</a:t>
            </a:r>
            <a:r>
              <a:rPr lang="en-GB" sz="2400" dirty="0" smtClean="0"/>
              <a:t> ΝΗ</a:t>
            </a:r>
            <a:r>
              <a:rPr lang="en-GB" sz="2400" baseline="-25000" dirty="0" smtClean="0"/>
              <a:t>3 </a:t>
            </a:r>
            <a:r>
              <a:rPr lang="en-GB" sz="2400" dirty="0" smtClean="0"/>
              <a:t>(</a:t>
            </a:r>
            <a:r>
              <a:rPr lang="en-US" sz="2400" i="1" dirty="0" smtClean="0"/>
              <a:t>K</a:t>
            </a:r>
            <a:r>
              <a:rPr lang="en-US" sz="2400" baseline="-25000" dirty="0" smtClean="0"/>
              <a:t>b </a:t>
            </a:r>
            <a:r>
              <a:rPr lang="en-GB" sz="2400" dirty="0" smtClean="0"/>
              <a:t>= 1,8</a:t>
            </a:r>
            <a:r>
              <a:rPr lang="en-US" sz="2400" dirty="0" smtClean="0">
                <a:sym typeface="Symbol"/>
              </a:rPr>
              <a:t></a:t>
            </a:r>
            <a:r>
              <a:rPr lang="en-GB" sz="2400" dirty="0" smtClean="0"/>
              <a:t>10</a:t>
            </a:r>
            <a:r>
              <a:rPr lang="en-GB" sz="2400" baseline="30000" dirty="0" smtClean="0"/>
              <a:t>-5 </a:t>
            </a:r>
            <a:r>
              <a:rPr lang="en-GB" sz="2400" dirty="0" smtClean="0"/>
              <a:t>);</a:t>
            </a:r>
            <a:endParaRPr lang="el-GR" sz="2400" dirty="0" smtClean="0"/>
          </a:p>
          <a:p>
            <a:pPr marL="900113"/>
            <a:r>
              <a:rPr lang="el-GR" sz="2400" b="1" dirty="0" smtClean="0"/>
              <a:t>α. </a:t>
            </a:r>
            <a:r>
              <a:rPr lang="el-GR" sz="2400" dirty="0" smtClean="0"/>
              <a:t>ερυθρό του κογκό (</a:t>
            </a:r>
            <a:r>
              <a:rPr lang="en-US" sz="2400" dirty="0" smtClean="0"/>
              <a:t>pH</a:t>
            </a:r>
            <a:r>
              <a:rPr lang="el-GR" sz="2400" dirty="0" smtClean="0"/>
              <a:t>: 3 - 5)</a:t>
            </a:r>
          </a:p>
          <a:p>
            <a:pPr marL="900113"/>
            <a:r>
              <a:rPr lang="el-GR" sz="2400" b="1" dirty="0" smtClean="0"/>
              <a:t>β. </a:t>
            </a:r>
            <a:r>
              <a:rPr lang="el-GR" sz="2400" dirty="0" smtClean="0"/>
              <a:t>ερυθρό του αιθυλίου (</a:t>
            </a:r>
            <a:r>
              <a:rPr lang="en-US" sz="2400" dirty="0" smtClean="0"/>
              <a:t>pH</a:t>
            </a:r>
            <a:r>
              <a:rPr lang="el-GR" sz="2400" dirty="0" smtClean="0"/>
              <a:t>: 4,5 - 6,5)</a:t>
            </a:r>
          </a:p>
          <a:p>
            <a:pPr marL="900113"/>
            <a:r>
              <a:rPr lang="el-GR" sz="2400" b="1" dirty="0" smtClean="0"/>
              <a:t>γ. </a:t>
            </a:r>
            <a:r>
              <a:rPr lang="el-GR" sz="2400" dirty="0" smtClean="0"/>
              <a:t>κυανούν της βρωμοθυμόλης (</a:t>
            </a:r>
            <a:r>
              <a:rPr lang="en-US" sz="2400" dirty="0" smtClean="0"/>
              <a:t>pH</a:t>
            </a:r>
            <a:r>
              <a:rPr lang="el-GR" sz="2400" dirty="0" smtClean="0"/>
              <a:t>: 6 - 7,6)</a:t>
            </a:r>
          </a:p>
          <a:p>
            <a:pPr marL="900113"/>
            <a:r>
              <a:rPr lang="en-GB" sz="2400" b="1" dirty="0" smtClean="0"/>
              <a:t>δ. </a:t>
            </a:r>
            <a:r>
              <a:rPr lang="en-GB" sz="2400" dirty="0" err="1" smtClean="0"/>
              <a:t>ερυθρό</a:t>
            </a:r>
            <a:r>
              <a:rPr lang="en-GB" sz="2400" dirty="0" smtClean="0"/>
              <a:t> </a:t>
            </a:r>
            <a:r>
              <a:rPr lang="en-GB" sz="2400" dirty="0" err="1" smtClean="0"/>
              <a:t>της</a:t>
            </a:r>
            <a:r>
              <a:rPr lang="en-GB" sz="2400" dirty="0" smtClean="0"/>
              <a:t> </a:t>
            </a:r>
            <a:r>
              <a:rPr lang="en-GB" sz="2400" dirty="0" err="1" smtClean="0"/>
              <a:t>κρεζόλης</a:t>
            </a:r>
            <a:r>
              <a:rPr lang="en-GB" sz="2400" dirty="0" smtClean="0"/>
              <a:t> (</a:t>
            </a:r>
            <a:r>
              <a:rPr lang="en-US" sz="2400" dirty="0" smtClean="0"/>
              <a:t>pH</a:t>
            </a:r>
            <a:r>
              <a:rPr lang="en-GB" sz="2400" dirty="0" smtClean="0"/>
              <a:t>: 7,2 - 8,8)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 smtClean="0">
                <a:solidFill>
                  <a:schemeClr val="accent6">
                    <a:lumMod val="75000"/>
                  </a:schemeClr>
                </a:solidFill>
              </a:rPr>
              <a:t>Δείκτες</a:t>
            </a:r>
            <a:endParaRPr lang="el-GR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291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</a:rPr>
              <a:t>Δείκτες</a:t>
            </a:r>
            <a:r>
              <a:rPr lang="el-GR" sz="2400" dirty="0" smtClean="0"/>
              <a:t> </a:t>
            </a:r>
            <a:r>
              <a:rPr lang="en-GB" sz="2400" dirty="0" err="1" smtClean="0"/>
              <a:t>είναι</a:t>
            </a:r>
            <a:r>
              <a:rPr lang="en-GB" sz="2400" dirty="0" smtClean="0"/>
              <a:t> </a:t>
            </a:r>
            <a:r>
              <a:rPr lang="en-GB" sz="2400" dirty="0" err="1"/>
              <a:t>ουσίες</a:t>
            </a:r>
            <a:r>
              <a:rPr lang="en-GB" sz="2400" dirty="0"/>
              <a:t>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n-GB" sz="2400" dirty="0" err="1"/>
              <a:t>οποίων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</a:t>
            </a:r>
            <a:r>
              <a:rPr lang="en-GB" sz="2400" dirty="0" err="1"/>
              <a:t>χρώμα</a:t>
            </a:r>
            <a:r>
              <a:rPr lang="en-GB" sz="2400" dirty="0"/>
              <a:t> </a:t>
            </a:r>
            <a:r>
              <a:rPr lang="en-GB" sz="2400" dirty="0" err="1"/>
              <a:t>αλλάζει</a:t>
            </a:r>
            <a:r>
              <a:rPr lang="en-GB" sz="2400" dirty="0"/>
              <a:t> </a:t>
            </a:r>
            <a:endParaRPr lang="el-GR" sz="2400" dirty="0" smtClean="0"/>
          </a:p>
          <a:p>
            <a:pPr algn="ctr"/>
            <a:r>
              <a:rPr lang="en-GB" sz="2400" dirty="0" err="1" smtClean="0"/>
              <a:t>ανάλογα</a:t>
            </a:r>
            <a:r>
              <a:rPr lang="en-GB" sz="2400" dirty="0" smtClean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pH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GB" sz="2400" dirty="0" err="1"/>
              <a:t>διαλύματος</a:t>
            </a:r>
            <a:r>
              <a:rPr lang="en-GB" sz="2400" dirty="0"/>
              <a:t> </a:t>
            </a:r>
            <a:r>
              <a:rPr lang="en-GB" sz="2400" dirty="0" err="1"/>
              <a:t>στο</a:t>
            </a:r>
            <a:r>
              <a:rPr lang="en-GB" sz="2400" dirty="0"/>
              <a:t> </a:t>
            </a:r>
            <a:r>
              <a:rPr lang="en-GB" sz="2400" dirty="0" err="1"/>
              <a:t>οποίο</a:t>
            </a:r>
            <a:r>
              <a:rPr lang="en-GB" sz="2400" dirty="0"/>
              <a:t> </a:t>
            </a:r>
            <a:r>
              <a:rPr lang="en-GB" sz="2400" dirty="0" err="1" smtClean="0"/>
              <a:t>προστίθενται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17859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Ε</a:t>
            </a:r>
            <a:r>
              <a:rPr lang="en-GB" sz="2400" dirty="0" err="1" smtClean="0"/>
              <a:t>ίναι</a:t>
            </a:r>
            <a:r>
              <a:rPr lang="en-GB" sz="2400" dirty="0" smtClean="0"/>
              <a:t> </a:t>
            </a:r>
            <a:r>
              <a:rPr lang="en-GB" sz="2400" b="1" dirty="0" err="1" smtClean="0">
                <a:solidFill>
                  <a:srgbClr val="FFC000"/>
                </a:solidFill>
              </a:rPr>
              <a:t>ασθενή</a:t>
            </a:r>
            <a:r>
              <a:rPr lang="en-GB" sz="2400" b="1" dirty="0" smtClean="0">
                <a:solidFill>
                  <a:srgbClr val="FFC000"/>
                </a:solidFill>
              </a:rPr>
              <a:t> </a:t>
            </a:r>
            <a:r>
              <a:rPr lang="en-GB" sz="2400" b="1" dirty="0" err="1">
                <a:solidFill>
                  <a:srgbClr val="FFC000"/>
                </a:solidFill>
              </a:rPr>
              <a:t>οργανικά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GB" sz="2400" b="1" dirty="0" err="1">
                <a:solidFill>
                  <a:srgbClr val="FFC000"/>
                </a:solidFill>
              </a:rPr>
              <a:t>οξέα</a:t>
            </a:r>
            <a:r>
              <a:rPr lang="en-GB" sz="2400" b="1" dirty="0">
                <a:solidFill>
                  <a:srgbClr val="FFC000"/>
                </a:solidFill>
              </a:rPr>
              <a:t> ή </a:t>
            </a:r>
            <a:r>
              <a:rPr lang="en-GB" sz="2400" b="1" dirty="0" err="1">
                <a:solidFill>
                  <a:srgbClr val="FFC000"/>
                </a:solidFill>
              </a:rPr>
              <a:t>βάσεις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n-GB" sz="2400" dirty="0" err="1"/>
              <a:t>οποίων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τα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μόρια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l-GR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έχουν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διαφορετικό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χρώμα</a:t>
            </a:r>
            <a:r>
              <a:rPr lang="en-GB" sz="2400" dirty="0"/>
              <a:t> </a:t>
            </a:r>
            <a:r>
              <a:rPr lang="en-GB" sz="2400" dirty="0" err="1"/>
              <a:t>από</a:t>
            </a:r>
            <a:r>
              <a:rPr lang="en-GB" sz="2400" dirty="0"/>
              <a:t> </a:t>
            </a:r>
            <a:r>
              <a:rPr lang="en-GB" sz="2400" dirty="0" err="1"/>
              <a:t>τα</a:t>
            </a:r>
            <a:r>
              <a:rPr lang="en-GB" sz="2400" dirty="0"/>
              <a:t> </a:t>
            </a:r>
            <a:r>
              <a:rPr lang="en-GB" sz="2400" dirty="0" err="1"/>
              <a:t>αντίστοιχα</a:t>
            </a:r>
            <a:r>
              <a:rPr lang="en-GB" sz="2400" dirty="0"/>
              <a:t> </a:t>
            </a:r>
            <a:r>
              <a:rPr lang="en-GB" sz="2400" dirty="0" err="1" smtClean="0"/>
              <a:t>ιόντα</a:t>
            </a:r>
            <a:endParaRPr lang="el-GR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399567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/>
              <a:t>Με</a:t>
            </a:r>
            <a:r>
              <a:rPr lang="en-GB" sz="2400" dirty="0" smtClean="0"/>
              <a:t> </a:t>
            </a:r>
            <a:r>
              <a:rPr lang="en-GB" sz="2400" b="1" dirty="0" err="1" smtClean="0"/>
              <a:t>προσθήκη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οξέος</a:t>
            </a:r>
            <a:r>
              <a:rPr lang="en-GB" sz="2400" dirty="0" smtClean="0"/>
              <a:t> </a:t>
            </a:r>
            <a:r>
              <a:rPr lang="en-GB" sz="2400" dirty="0"/>
              <a:t>η </a:t>
            </a:r>
            <a:r>
              <a:rPr lang="en-GB" sz="2400" dirty="0" err="1" smtClean="0"/>
              <a:t>ισορροπία</a:t>
            </a:r>
            <a:r>
              <a:rPr lang="en-GB" sz="2400" dirty="0" smtClean="0"/>
              <a:t> </a:t>
            </a:r>
            <a:r>
              <a:rPr lang="en-GB" sz="2400" dirty="0" err="1">
                <a:solidFill>
                  <a:srgbClr val="FF0000"/>
                </a:solidFill>
              </a:rPr>
              <a:t>μετατοπίζεται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αριστερά</a:t>
            </a:r>
            <a:endParaRPr lang="el-GR" sz="2400" dirty="0" smtClean="0">
              <a:solidFill>
                <a:srgbClr val="FF0000"/>
              </a:solidFill>
            </a:endParaRPr>
          </a:p>
          <a:p>
            <a:pPr algn="ctr"/>
            <a:r>
              <a:rPr lang="en-GB" sz="2400" dirty="0" err="1" smtClean="0"/>
              <a:t>Με</a:t>
            </a:r>
            <a:r>
              <a:rPr lang="en-GB" sz="2400" dirty="0" smtClean="0"/>
              <a:t> </a:t>
            </a:r>
            <a:r>
              <a:rPr lang="en-GB" sz="2400" b="1" dirty="0" err="1"/>
              <a:t>προσθήκη</a:t>
            </a:r>
            <a:r>
              <a:rPr lang="en-GB" sz="2400" b="1" dirty="0"/>
              <a:t> </a:t>
            </a:r>
            <a:r>
              <a:rPr lang="en-GB" sz="2400" b="1" dirty="0" err="1"/>
              <a:t>βάσης</a:t>
            </a:r>
            <a:r>
              <a:rPr lang="en-GB" sz="2400" dirty="0"/>
              <a:t> η </a:t>
            </a:r>
            <a:r>
              <a:rPr lang="en-GB" sz="2400" dirty="0" err="1" smtClean="0"/>
              <a:t>ισορροπία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μετατοπίζεται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</a:rPr>
              <a:t>δεξιά</a:t>
            </a:r>
            <a:endParaRPr lang="el-GR" sz="2400" dirty="0" smtClean="0">
              <a:solidFill>
                <a:srgbClr val="0070C0"/>
              </a:solidFill>
            </a:endParaRPr>
          </a:p>
          <a:p>
            <a:pPr algn="ctr"/>
            <a:endParaRPr lang="el-GR" sz="2400" dirty="0" smtClean="0"/>
          </a:p>
          <a:p>
            <a:pPr marL="1350963"/>
            <a:r>
              <a:rPr lang="en-GB" sz="2400" dirty="0" err="1" smtClean="0"/>
              <a:t>Το</a:t>
            </a:r>
            <a:r>
              <a:rPr lang="en-GB" sz="2400" dirty="0" smtClean="0"/>
              <a:t> </a:t>
            </a:r>
            <a:r>
              <a:rPr lang="en-GB" sz="2400" dirty="0" err="1"/>
              <a:t>χρώμα</a:t>
            </a:r>
            <a:r>
              <a:rPr lang="en-GB" sz="2400" dirty="0"/>
              <a:t> </a:t>
            </a:r>
            <a:r>
              <a:rPr lang="en-GB" sz="2400" dirty="0" err="1" smtClean="0"/>
              <a:t>που</a:t>
            </a:r>
            <a:r>
              <a:rPr lang="en-GB" sz="2400" dirty="0" smtClean="0"/>
              <a:t> </a:t>
            </a:r>
            <a:r>
              <a:rPr lang="en-GB" sz="2400" dirty="0" err="1"/>
              <a:t>τελικά</a:t>
            </a:r>
            <a:r>
              <a:rPr lang="en-GB" sz="2400" dirty="0"/>
              <a:t> </a:t>
            </a:r>
            <a:r>
              <a:rPr lang="en-GB" sz="2400" dirty="0" err="1"/>
              <a:t>παίρνει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dirty="0" err="1"/>
              <a:t>εξαρτάται</a:t>
            </a:r>
            <a:r>
              <a:rPr lang="en-GB" sz="2400" dirty="0"/>
              <a:t> </a:t>
            </a:r>
            <a:endParaRPr lang="el-GR" sz="2400" dirty="0" smtClean="0"/>
          </a:p>
          <a:p>
            <a:pPr marL="2962275" indent="-355600">
              <a:buFont typeface="Arial" pitchFamily="34" charset="0"/>
              <a:buChar char="•"/>
            </a:pPr>
            <a:r>
              <a:rPr lang="en-GB" sz="2400" dirty="0" err="1" smtClean="0"/>
              <a:t>από</a:t>
            </a:r>
            <a:r>
              <a:rPr lang="en-GB" sz="2400" dirty="0" smtClean="0"/>
              <a:t> </a:t>
            </a:r>
            <a:r>
              <a:rPr lang="en-GB" sz="2400" dirty="0" err="1"/>
              <a:t>το</a:t>
            </a:r>
            <a:r>
              <a:rPr lang="en-GB" sz="2400" i="1" dirty="0"/>
              <a:t> </a:t>
            </a:r>
            <a:r>
              <a:rPr lang="en-US" sz="2400" dirty="0"/>
              <a:t>pH</a:t>
            </a:r>
            <a:r>
              <a:rPr lang="en-GB" sz="2400" dirty="0"/>
              <a:t> </a:t>
            </a:r>
            <a:endParaRPr lang="el-GR" sz="2400" dirty="0" smtClean="0"/>
          </a:p>
          <a:p>
            <a:pPr marL="2962275" indent="-355600">
              <a:buFont typeface="Arial" pitchFamily="34" charset="0"/>
              <a:buChar char="•"/>
            </a:pPr>
            <a:r>
              <a:rPr lang="el-GR" sz="2400" dirty="0" smtClean="0"/>
              <a:t>από</a:t>
            </a:r>
            <a:r>
              <a:rPr lang="en-GB" sz="2400" dirty="0" smtClean="0"/>
              <a:t> </a:t>
            </a:r>
            <a:r>
              <a:rPr lang="en-GB" sz="2400" dirty="0" err="1"/>
              <a:t>τη</a:t>
            </a:r>
            <a:r>
              <a:rPr lang="en-GB" sz="2400" dirty="0"/>
              <a:t> </a:t>
            </a:r>
            <a:r>
              <a:rPr lang="en-GB" sz="2400" dirty="0" err="1"/>
              <a:t>σταθερά</a:t>
            </a:r>
            <a:r>
              <a:rPr lang="en-GB" sz="2400" dirty="0"/>
              <a:t> </a:t>
            </a:r>
            <a:r>
              <a:rPr lang="en-GB" sz="2400" dirty="0" err="1"/>
              <a:t>ιοντισμού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GB" sz="2400" dirty="0" err="1"/>
              <a:t>δείκτη</a:t>
            </a:r>
            <a:r>
              <a:rPr lang="en-GB" sz="2400" dirty="0"/>
              <a:t> </a:t>
            </a:r>
            <a:r>
              <a:rPr lang="en-US" sz="2400" i="1" dirty="0"/>
              <a:t>K</a:t>
            </a:r>
            <a:r>
              <a:rPr lang="en-US" sz="2400" baseline="-25000" dirty="0"/>
              <a:t>a</a:t>
            </a:r>
            <a:r>
              <a:rPr lang="en-GB" sz="2400" baseline="-25000" dirty="0"/>
              <a:t> ΗΔ </a:t>
            </a:r>
            <a:endParaRPr lang="el-GR" sz="2400" baseline="-250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643174" y="2857496"/>
            <a:ext cx="485778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el-GR" sz="2800" b="1" dirty="0" smtClean="0">
                <a:solidFill>
                  <a:srgbClr val="FF0000"/>
                </a:solidFill>
                <a:cs typeface="Arial" pitchFamily="34" charset="0"/>
              </a:rPr>
              <a:t>ΗΔ</a:t>
            </a:r>
            <a:r>
              <a:rPr lang="el-GR" sz="2800" b="1" dirty="0" smtClean="0">
                <a:solidFill>
                  <a:prstClr val="black"/>
                </a:solidFill>
                <a:cs typeface="Arial" pitchFamily="34" charset="0"/>
              </a:rPr>
              <a:t>  +  Η</a:t>
            </a:r>
            <a:r>
              <a:rPr lang="el-GR" sz="2800" b="1" baseline="-25000" dirty="0" smtClean="0">
                <a:solidFill>
                  <a:prstClr val="black"/>
                </a:solidFill>
                <a:cs typeface="Arial" pitchFamily="34" charset="0"/>
              </a:rPr>
              <a:t>2</a:t>
            </a:r>
            <a:r>
              <a:rPr lang="el-GR" sz="2800" b="1" dirty="0" smtClean="0">
                <a:solidFill>
                  <a:prstClr val="black"/>
                </a:solidFill>
                <a:cs typeface="Arial" pitchFamily="34" charset="0"/>
              </a:rPr>
              <a:t>Ο  	 	 </a:t>
            </a:r>
            <a:r>
              <a:rPr lang="el-GR" sz="2800" b="1" dirty="0" smtClean="0">
                <a:solidFill>
                  <a:srgbClr val="0070C0"/>
                </a:solidFill>
                <a:cs typeface="Arial" pitchFamily="34" charset="0"/>
              </a:rPr>
              <a:t>Δ</a:t>
            </a:r>
            <a:r>
              <a:rPr lang="el-GR" sz="2800" b="1" baseline="30000" dirty="0" smtClean="0">
                <a:solidFill>
                  <a:srgbClr val="0070C0"/>
                </a:solidFill>
                <a:cs typeface="Arial" pitchFamily="34" charset="0"/>
              </a:rPr>
              <a:t>-</a:t>
            </a:r>
            <a:r>
              <a:rPr lang="el-GR" sz="2800" b="1" dirty="0" smtClean="0">
                <a:solidFill>
                  <a:prstClr val="black"/>
                </a:solidFill>
                <a:cs typeface="Arial" pitchFamily="34" charset="0"/>
              </a:rPr>
              <a:t> + Η</a:t>
            </a:r>
            <a:r>
              <a:rPr lang="el-GR" sz="2800" b="1" baseline="-25000" dirty="0" smtClean="0">
                <a:solidFill>
                  <a:prstClr val="black"/>
                </a:solidFill>
                <a:cs typeface="Arial" pitchFamily="34" charset="0"/>
              </a:rPr>
              <a:t>3</a:t>
            </a:r>
            <a:r>
              <a:rPr lang="el-GR" sz="2800" b="1" dirty="0" smtClean="0">
                <a:solidFill>
                  <a:prstClr val="black"/>
                </a:solidFill>
                <a:cs typeface="Arial" pitchFamily="34" charset="0"/>
              </a:rPr>
              <a:t>Ο</a:t>
            </a:r>
            <a:r>
              <a:rPr lang="el-GR" sz="2800" b="1" baseline="30000" dirty="0" smtClean="0">
                <a:solidFill>
                  <a:prstClr val="black"/>
                </a:solidFill>
                <a:cs typeface="Arial" pitchFamily="34" charset="0"/>
              </a:rPr>
              <a:t>+</a:t>
            </a:r>
          </a:p>
        </p:txBody>
      </p:sp>
      <p:graphicFrame>
        <p:nvGraphicFramePr>
          <p:cNvPr id="33794" name="Object 5"/>
          <p:cNvGraphicFramePr>
            <a:graphicFrameLocks noChangeAspect="1"/>
          </p:cNvGraphicFramePr>
          <p:nvPr/>
        </p:nvGraphicFramePr>
        <p:xfrm>
          <a:off x="4500562" y="3071810"/>
          <a:ext cx="7429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r:id="rId4" imgW="436880" imgH="167640" progId="">
                  <p:embed/>
                </p:oleObj>
              </mc:Choice>
              <mc:Fallback>
                <p:oleObj r:id="rId4" imgW="436880" imgH="167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3071810"/>
                        <a:ext cx="74295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3"/>
          <p:cNvPicPr>
            <a:picLocks noChangeArrowheads="1"/>
          </p:cNvPicPr>
          <p:nvPr/>
        </p:nvPicPr>
        <p:blipFill>
          <a:blip r:embed="rId4"/>
          <a:srcRect l="25895" t="11791" r="66694" b="51364"/>
          <a:stretch>
            <a:fillRect/>
          </a:stretch>
        </p:blipFill>
        <p:spPr bwMode="auto">
          <a:xfrm>
            <a:off x="928662" y="2000240"/>
            <a:ext cx="2857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 smtClean="0">
                <a:solidFill>
                  <a:schemeClr val="accent6">
                    <a:lumMod val="75000"/>
                  </a:schemeClr>
                </a:solidFill>
              </a:rPr>
              <a:t>Δείκτες</a:t>
            </a:r>
            <a:endParaRPr lang="el-GR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291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</a:rPr>
              <a:t>Δείκτες</a:t>
            </a:r>
            <a:r>
              <a:rPr lang="el-GR" sz="2400" dirty="0" smtClean="0"/>
              <a:t> </a:t>
            </a:r>
            <a:r>
              <a:rPr lang="en-GB" sz="2400" dirty="0" err="1" smtClean="0"/>
              <a:t>είναι</a:t>
            </a:r>
            <a:r>
              <a:rPr lang="en-GB" sz="2400" dirty="0" smtClean="0"/>
              <a:t> </a:t>
            </a:r>
            <a:r>
              <a:rPr lang="en-GB" sz="2400" dirty="0" err="1"/>
              <a:t>ουσίες</a:t>
            </a:r>
            <a:r>
              <a:rPr lang="en-GB" sz="2400" dirty="0"/>
              <a:t>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n-GB" sz="2400" dirty="0" err="1"/>
              <a:t>οποίων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</a:t>
            </a:r>
            <a:r>
              <a:rPr lang="en-GB" sz="2400" dirty="0" err="1"/>
              <a:t>χρώμα</a:t>
            </a:r>
            <a:r>
              <a:rPr lang="en-GB" sz="2400" dirty="0"/>
              <a:t> </a:t>
            </a:r>
            <a:r>
              <a:rPr lang="en-GB" sz="2400" dirty="0" err="1"/>
              <a:t>αλλάζει</a:t>
            </a:r>
            <a:r>
              <a:rPr lang="en-GB" sz="2400" dirty="0"/>
              <a:t> </a:t>
            </a:r>
            <a:endParaRPr lang="el-GR" sz="2400" dirty="0" smtClean="0"/>
          </a:p>
          <a:p>
            <a:pPr algn="ctr"/>
            <a:r>
              <a:rPr lang="en-GB" sz="2400" dirty="0" err="1" smtClean="0"/>
              <a:t>ανάλογα</a:t>
            </a:r>
            <a:r>
              <a:rPr lang="en-GB" sz="2400" dirty="0" smtClean="0"/>
              <a:t> </a:t>
            </a:r>
            <a:r>
              <a:rPr lang="en-GB" sz="2400" dirty="0" err="1"/>
              <a:t>με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pH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GB" sz="2400" dirty="0" err="1"/>
              <a:t>διαλύματος</a:t>
            </a:r>
            <a:r>
              <a:rPr lang="en-GB" sz="2400" dirty="0"/>
              <a:t> </a:t>
            </a:r>
            <a:r>
              <a:rPr lang="en-GB" sz="2400" dirty="0" err="1"/>
              <a:t>στο</a:t>
            </a:r>
            <a:r>
              <a:rPr lang="en-GB" sz="2400" dirty="0"/>
              <a:t> </a:t>
            </a:r>
            <a:r>
              <a:rPr lang="en-GB" sz="2400" dirty="0" err="1"/>
              <a:t>οποίο</a:t>
            </a:r>
            <a:r>
              <a:rPr lang="en-GB" sz="2400" dirty="0"/>
              <a:t> </a:t>
            </a:r>
            <a:r>
              <a:rPr lang="en-GB" sz="2400" dirty="0" err="1" smtClean="0"/>
              <a:t>προστίθενται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17859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Ε</a:t>
            </a:r>
            <a:r>
              <a:rPr lang="en-GB" sz="2400" dirty="0" err="1" smtClean="0"/>
              <a:t>ίναι</a:t>
            </a:r>
            <a:r>
              <a:rPr lang="en-GB" sz="2400" dirty="0" smtClean="0"/>
              <a:t> </a:t>
            </a:r>
            <a:r>
              <a:rPr lang="en-GB" sz="2400" b="1" dirty="0" err="1" smtClean="0">
                <a:solidFill>
                  <a:srgbClr val="FFC000"/>
                </a:solidFill>
              </a:rPr>
              <a:t>ασθενή</a:t>
            </a:r>
            <a:r>
              <a:rPr lang="en-GB" sz="2400" b="1" dirty="0" smtClean="0">
                <a:solidFill>
                  <a:srgbClr val="FFC000"/>
                </a:solidFill>
              </a:rPr>
              <a:t> </a:t>
            </a:r>
            <a:r>
              <a:rPr lang="en-GB" sz="2400" b="1" dirty="0" err="1">
                <a:solidFill>
                  <a:srgbClr val="FFC000"/>
                </a:solidFill>
              </a:rPr>
              <a:t>οργανικά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GB" sz="2400" b="1" dirty="0" err="1">
                <a:solidFill>
                  <a:srgbClr val="FFC000"/>
                </a:solidFill>
              </a:rPr>
              <a:t>οξέα</a:t>
            </a:r>
            <a:r>
              <a:rPr lang="en-GB" sz="2400" b="1" dirty="0">
                <a:solidFill>
                  <a:srgbClr val="FFC000"/>
                </a:solidFill>
              </a:rPr>
              <a:t> ή </a:t>
            </a:r>
            <a:r>
              <a:rPr lang="en-GB" sz="2400" b="1" dirty="0" err="1">
                <a:solidFill>
                  <a:srgbClr val="FFC000"/>
                </a:solidFill>
              </a:rPr>
              <a:t>βάσεις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GB" sz="2400" dirty="0" err="1"/>
              <a:t>των</a:t>
            </a:r>
            <a:r>
              <a:rPr lang="en-GB" sz="2400" dirty="0"/>
              <a:t> </a:t>
            </a:r>
            <a:r>
              <a:rPr lang="en-GB" sz="2400" dirty="0" err="1"/>
              <a:t>οποίων</a:t>
            </a:r>
            <a:r>
              <a:rPr lang="en-GB" sz="2400" dirty="0"/>
              <a:t>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τα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μόρια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l-GR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έχουν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διαφορετικό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50000"/>
                  </a:schemeClr>
                </a:solidFill>
              </a:rPr>
              <a:t>χρώμα</a:t>
            </a:r>
            <a:r>
              <a:rPr lang="en-GB" sz="2400" dirty="0"/>
              <a:t> </a:t>
            </a:r>
            <a:r>
              <a:rPr lang="en-GB" sz="2400" dirty="0" err="1"/>
              <a:t>από</a:t>
            </a:r>
            <a:r>
              <a:rPr lang="en-GB" sz="2400" dirty="0"/>
              <a:t> </a:t>
            </a:r>
            <a:r>
              <a:rPr lang="en-GB" sz="2400" dirty="0" err="1"/>
              <a:t>τα</a:t>
            </a:r>
            <a:r>
              <a:rPr lang="en-GB" sz="2400" dirty="0"/>
              <a:t> </a:t>
            </a:r>
            <a:r>
              <a:rPr lang="en-GB" sz="2400" dirty="0" err="1"/>
              <a:t>αντίστοιχα</a:t>
            </a:r>
            <a:r>
              <a:rPr lang="en-GB" sz="2400" dirty="0"/>
              <a:t> </a:t>
            </a:r>
            <a:r>
              <a:rPr lang="en-GB" sz="2400" dirty="0" err="1" smtClean="0"/>
              <a:t>ιόντα</a:t>
            </a:r>
            <a:endParaRPr lang="el-GR" sz="2400" dirty="0"/>
          </a:p>
        </p:txBody>
      </p:sp>
      <p:sp>
        <p:nvSpPr>
          <p:cNvPr id="7" name="Rectangle 6"/>
          <p:cNvSpPr/>
          <p:nvPr/>
        </p:nvSpPr>
        <p:spPr>
          <a:xfrm>
            <a:off x="2000232" y="3995678"/>
            <a:ext cx="714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u="sng" dirty="0" smtClean="0">
                <a:solidFill>
                  <a:srgbClr val="7030A0"/>
                </a:solidFill>
              </a:rPr>
              <a:t>Π</a:t>
            </a:r>
            <a:r>
              <a:rPr lang="en-GB" sz="2400" u="sng" dirty="0" err="1" smtClean="0">
                <a:solidFill>
                  <a:srgbClr val="7030A0"/>
                </a:solidFill>
              </a:rPr>
              <a:t>εριοχή</a:t>
            </a:r>
            <a:r>
              <a:rPr lang="en-GB" sz="2400" u="sng" dirty="0" smtClean="0">
                <a:solidFill>
                  <a:srgbClr val="7030A0"/>
                </a:solidFill>
              </a:rPr>
              <a:t> </a:t>
            </a:r>
            <a:r>
              <a:rPr lang="en-GB" sz="2400" u="sng" dirty="0" err="1">
                <a:solidFill>
                  <a:srgbClr val="7030A0"/>
                </a:solidFill>
              </a:rPr>
              <a:t>αλλαγής</a:t>
            </a:r>
            <a:r>
              <a:rPr lang="en-GB" sz="2400" u="sng" dirty="0">
                <a:solidFill>
                  <a:srgbClr val="7030A0"/>
                </a:solidFill>
              </a:rPr>
              <a:t> </a:t>
            </a:r>
            <a:r>
              <a:rPr lang="en-GB" sz="2400" u="sng" dirty="0" err="1">
                <a:solidFill>
                  <a:srgbClr val="7030A0"/>
                </a:solidFill>
              </a:rPr>
              <a:t>χρώματος</a:t>
            </a:r>
            <a:r>
              <a:rPr lang="en-GB" sz="2400" u="sng" dirty="0">
                <a:solidFill>
                  <a:srgbClr val="7030A0"/>
                </a:solidFill>
              </a:rPr>
              <a:t> </a:t>
            </a:r>
            <a:r>
              <a:rPr lang="en-GB" sz="2400" u="sng" dirty="0" err="1">
                <a:solidFill>
                  <a:srgbClr val="7030A0"/>
                </a:solidFill>
              </a:rPr>
              <a:t>του</a:t>
            </a:r>
            <a:r>
              <a:rPr lang="en-GB" sz="2400" u="sng" dirty="0">
                <a:solidFill>
                  <a:srgbClr val="7030A0"/>
                </a:solidFill>
              </a:rPr>
              <a:t> </a:t>
            </a:r>
            <a:r>
              <a:rPr lang="en-GB" sz="2400" u="sng" dirty="0" err="1" smtClean="0">
                <a:solidFill>
                  <a:srgbClr val="7030A0"/>
                </a:solidFill>
              </a:rPr>
              <a:t>δείκτη</a:t>
            </a:r>
            <a:endParaRPr lang="el-GR" sz="2400" u="sng" dirty="0" smtClean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43174" y="2857496"/>
            <a:ext cx="485778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el-GR" sz="2800" b="1" dirty="0" smtClean="0">
                <a:solidFill>
                  <a:srgbClr val="FF0000"/>
                </a:solidFill>
                <a:cs typeface="Arial" pitchFamily="34" charset="0"/>
              </a:rPr>
              <a:t>ΗΔ</a:t>
            </a:r>
            <a:r>
              <a:rPr lang="el-GR" sz="2800" b="1" dirty="0" smtClean="0">
                <a:solidFill>
                  <a:prstClr val="black"/>
                </a:solidFill>
                <a:cs typeface="Arial" pitchFamily="34" charset="0"/>
              </a:rPr>
              <a:t>  +  Η</a:t>
            </a:r>
            <a:r>
              <a:rPr lang="el-GR" sz="2800" b="1" baseline="-25000" dirty="0" smtClean="0">
                <a:solidFill>
                  <a:prstClr val="black"/>
                </a:solidFill>
                <a:cs typeface="Arial" pitchFamily="34" charset="0"/>
              </a:rPr>
              <a:t>2</a:t>
            </a:r>
            <a:r>
              <a:rPr lang="el-GR" sz="2800" b="1" dirty="0" smtClean="0">
                <a:solidFill>
                  <a:prstClr val="black"/>
                </a:solidFill>
                <a:cs typeface="Arial" pitchFamily="34" charset="0"/>
              </a:rPr>
              <a:t>Ο  	 	 </a:t>
            </a:r>
            <a:r>
              <a:rPr lang="el-GR" sz="2800" b="1" dirty="0" smtClean="0">
                <a:solidFill>
                  <a:srgbClr val="0070C0"/>
                </a:solidFill>
                <a:cs typeface="Arial" pitchFamily="34" charset="0"/>
              </a:rPr>
              <a:t>Δ</a:t>
            </a:r>
            <a:r>
              <a:rPr lang="el-GR" sz="2800" b="1" baseline="30000" dirty="0" smtClean="0">
                <a:solidFill>
                  <a:srgbClr val="0070C0"/>
                </a:solidFill>
                <a:cs typeface="Arial" pitchFamily="34" charset="0"/>
              </a:rPr>
              <a:t>-</a:t>
            </a:r>
            <a:r>
              <a:rPr lang="el-GR" sz="2800" b="1" dirty="0" smtClean="0">
                <a:solidFill>
                  <a:prstClr val="black"/>
                </a:solidFill>
                <a:cs typeface="Arial" pitchFamily="34" charset="0"/>
              </a:rPr>
              <a:t> + Η</a:t>
            </a:r>
            <a:r>
              <a:rPr lang="el-GR" sz="2800" b="1" baseline="-25000" dirty="0" smtClean="0">
                <a:solidFill>
                  <a:prstClr val="black"/>
                </a:solidFill>
                <a:cs typeface="Arial" pitchFamily="34" charset="0"/>
              </a:rPr>
              <a:t>3</a:t>
            </a:r>
            <a:r>
              <a:rPr lang="el-GR" sz="2800" b="1" dirty="0" smtClean="0">
                <a:solidFill>
                  <a:prstClr val="black"/>
                </a:solidFill>
                <a:cs typeface="Arial" pitchFamily="34" charset="0"/>
              </a:rPr>
              <a:t>Ο</a:t>
            </a:r>
            <a:r>
              <a:rPr lang="el-GR" sz="2800" b="1" baseline="30000" dirty="0" smtClean="0">
                <a:solidFill>
                  <a:prstClr val="black"/>
                </a:solidFill>
                <a:cs typeface="Arial" pitchFamily="34" charset="0"/>
              </a:rPr>
              <a:t>+</a:t>
            </a:r>
          </a:p>
        </p:txBody>
      </p:sp>
      <p:graphicFrame>
        <p:nvGraphicFramePr>
          <p:cNvPr id="33794" name="Object 5"/>
          <p:cNvGraphicFramePr>
            <a:graphicFrameLocks noChangeAspect="1"/>
          </p:cNvGraphicFramePr>
          <p:nvPr/>
        </p:nvGraphicFramePr>
        <p:xfrm>
          <a:off x="4500562" y="3071810"/>
          <a:ext cx="7429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r:id="rId5" imgW="436880" imgH="167640" progId="">
                  <p:embed/>
                </p:oleObj>
              </mc:Choice>
              <mc:Fallback>
                <p:oleObj r:id="rId5" imgW="436880" imgH="167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3071810"/>
                        <a:ext cx="74295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928794" y="4572008"/>
            <a:ext cx="72152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Αν</a:t>
            </a:r>
            <a:r>
              <a:rPr kumimoji="0" lang="el-G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pH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&lt;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ΗΔ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–1 ,   τότε επικρατεί το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ΗΔ </a:t>
            </a:r>
            <a:endParaRPr lang="el-GR" sz="2400" b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Αν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pH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&gt;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ΗΔ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+1 ,    τότε επικρατεί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Δ</a:t>
            </a:r>
            <a:r>
              <a:rPr kumimoji="0" lang="el-GR" sz="24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όπου,      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2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l-G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ΗΔ 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= -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log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l-G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ΗΔ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9" name="Picture 2" descr="3"/>
          <p:cNvPicPr>
            <a:picLocks noChangeAspect="1" noChangeArrowheads="1"/>
          </p:cNvPicPr>
          <p:nvPr/>
        </p:nvPicPr>
        <p:blipFill>
          <a:blip r:embed="rId4"/>
          <a:srcRect r="77810"/>
          <a:stretch>
            <a:fillRect/>
          </a:stretch>
        </p:blipFill>
        <p:spPr bwMode="auto">
          <a:xfrm>
            <a:off x="0" y="2010860"/>
            <a:ext cx="855658" cy="48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3"/>
          <p:cNvPicPr>
            <a:picLocks noChangeArrowheads="1"/>
          </p:cNvPicPr>
          <p:nvPr/>
        </p:nvPicPr>
        <p:blipFill>
          <a:blip r:embed="rId4"/>
          <a:srcRect l="25895" t="54531" r="66694" b="11571"/>
          <a:stretch>
            <a:fillRect/>
          </a:stretch>
        </p:blipFill>
        <p:spPr bwMode="auto">
          <a:xfrm rot="10800000">
            <a:off x="1000100" y="4857760"/>
            <a:ext cx="28575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357290" y="457200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K</a:t>
            </a:r>
            <a:r>
              <a:rPr lang="en-US" sz="2400" b="1" baseline="-300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a</a:t>
            </a:r>
            <a:r>
              <a:rPr lang="el-GR" sz="2400" b="1" baseline="-30000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ΗΔ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6000" y="4429132"/>
            <a:ext cx="142876" cy="642942"/>
          </a:xfrm>
          <a:prstGeom prst="rect">
            <a:avLst/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rot="10800000">
            <a:off x="714348" y="4786323"/>
            <a:ext cx="642942" cy="165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8579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/>
              <a:t>Π.χ.        </a:t>
            </a:r>
            <a:r>
              <a:rPr lang="en-GB" sz="2400" b="1" dirty="0" err="1" smtClean="0">
                <a:solidFill>
                  <a:schemeClr val="accent2"/>
                </a:solidFill>
              </a:rPr>
              <a:t>ερυθρό</a:t>
            </a:r>
            <a:r>
              <a:rPr lang="en-GB" sz="2400" b="1" dirty="0" smtClean="0">
                <a:solidFill>
                  <a:schemeClr val="accent2"/>
                </a:solidFill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</a:rPr>
              <a:t>της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</a:rPr>
              <a:t>φαινόλης</a:t>
            </a:r>
            <a:r>
              <a:rPr lang="en-GB" sz="2400" b="1" dirty="0">
                <a:solidFill>
                  <a:schemeClr val="accent2"/>
                </a:solidFill>
              </a:rPr>
              <a:t> </a:t>
            </a:r>
            <a:r>
              <a:rPr lang="en-GB" sz="2400" dirty="0"/>
              <a:t>(</a:t>
            </a:r>
            <a:r>
              <a:rPr lang="en-GB" sz="2400" dirty="0">
                <a:solidFill>
                  <a:schemeClr val="accent2"/>
                </a:solidFill>
              </a:rPr>
              <a:t>phenol red</a:t>
            </a:r>
            <a:r>
              <a:rPr lang="en-GB" sz="2400" dirty="0" smtClean="0"/>
              <a:t>):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250030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η </a:t>
            </a:r>
            <a:r>
              <a:rPr lang="en-GB" sz="2400" dirty="0" err="1"/>
              <a:t>περιοχή</a:t>
            </a:r>
            <a:r>
              <a:rPr lang="en-GB" sz="2400" dirty="0"/>
              <a:t> </a:t>
            </a:r>
            <a:r>
              <a:rPr lang="en-US" sz="2400" dirty="0"/>
              <a:t>pH</a:t>
            </a:r>
            <a:r>
              <a:rPr lang="en-GB" sz="2400" dirty="0"/>
              <a:t> </a:t>
            </a:r>
            <a:r>
              <a:rPr lang="en-GB" sz="2400" dirty="0" err="1"/>
              <a:t>αλλαγής</a:t>
            </a:r>
            <a:r>
              <a:rPr lang="en-GB" sz="2400" dirty="0"/>
              <a:t> </a:t>
            </a:r>
            <a:r>
              <a:rPr lang="en-GB" sz="2400" dirty="0" err="1"/>
              <a:t>χρώματος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6,6- </a:t>
            </a:r>
            <a:r>
              <a:rPr lang="en-GB" sz="2400" dirty="0" smtClean="0"/>
              <a:t>8,2</a:t>
            </a:r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r>
              <a:rPr lang="en-GB" sz="2400" dirty="0" err="1" smtClean="0"/>
              <a:t>Με</a:t>
            </a:r>
            <a:r>
              <a:rPr lang="el-GR" sz="2400" dirty="0" smtClean="0"/>
              <a:t> </a:t>
            </a:r>
            <a:r>
              <a:rPr lang="en-US" sz="2400" b="1" dirty="0" smtClean="0"/>
              <a:t>pH</a:t>
            </a:r>
            <a:r>
              <a:rPr lang="en-GB" sz="2400" b="1" dirty="0" smtClean="0"/>
              <a:t> </a:t>
            </a:r>
            <a:r>
              <a:rPr lang="en-GB" sz="2400" b="1" dirty="0"/>
              <a:t>&lt; 6,6 </a:t>
            </a:r>
            <a:r>
              <a:rPr lang="en-GB" sz="2400" dirty="0" err="1" smtClean="0"/>
              <a:t>επικρατεί</a:t>
            </a:r>
            <a:r>
              <a:rPr lang="en-GB" sz="2400" dirty="0" smtClean="0"/>
              <a:t> </a:t>
            </a:r>
            <a:r>
              <a:rPr lang="en-GB" sz="2400" dirty="0" err="1"/>
              <a:t>το</a:t>
            </a:r>
            <a:r>
              <a:rPr lang="en-GB" sz="2400" dirty="0"/>
              <a:t> </a:t>
            </a:r>
            <a:r>
              <a:rPr lang="en-GB" sz="2400" dirty="0" err="1"/>
              <a:t>χρώμα</a:t>
            </a:r>
            <a:r>
              <a:rPr lang="en-GB" sz="2400" dirty="0"/>
              <a:t> </a:t>
            </a:r>
            <a:r>
              <a:rPr lang="en-GB" sz="2400" dirty="0" err="1" smtClean="0"/>
              <a:t>του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FFC000"/>
                </a:solidFill>
              </a:rPr>
              <a:t>ΗΔ</a:t>
            </a:r>
            <a:endParaRPr lang="el-GR" sz="2400" b="1" dirty="0" smtClean="0">
              <a:solidFill>
                <a:srgbClr val="FFC000"/>
              </a:solidFill>
            </a:endParaRPr>
          </a:p>
          <a:p>
            <a:pPr algn="ctr"/>
            <a:r>
              <a:rPr lang="el-GR" sz="2400" dirty="0" smtClean="0"/>
              <a:t>Μ</a:t>
            </a:r>
            <a:r>
              <a:rPr lang="en-GB" sz="2400" dirty="0" smtClean="0"/>
              <a:t>ε </a:t>
            </a:r>
            <a:r>
              <a:rPr lang="en-US" sz="2400" b="1" dirty="0"/>
              <a:t>pH</a:t>
            </a:r>
            <a:r>
              <a:rPr lang="en-GB" sz="2400" b="1" dirty="0"/>
              <a:t> &gt; 8,2 </a:t>
            </a:r>
            <a:r>
              <a:rPr lang="en-GB" sz="2400" dirty="0" err="1"/>
              <a:t>επικρατεί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</a:t>
            </a:r>
            <a:r>
              <a:rPr lang="en-GB" sz="2400" dirty="0" err="1"/>
              <a:t>χρώμα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Δ</a:t>
            </a:r>
            <a:r>
              <a:rPr lang="en-GB" sz="2400" b="1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5929322" y="4714884"/>
            <a:ext cx="3214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/>
              <a:t>Σε</a:t>
            </a:r>
            <a:r>
              <a:rPr lang="en-GB" sz="2400" dirty="0" smtClean="0"/>
              <a:t> </a:t>
            </a:r>
            <a:r>
              <a:rPr lang="en-GB" sz="2400" b="1" dirty="0" err="1"/>
              <a:t>ουδέτερο</a:t>
            </a:r>
            <a:r>
              <a:rPr lang="en-GB" sz="2400" b="1" dirty="0"/>
              <a:t> pH </a:t>
            </a:r>
            <a:r>
              <a:rPr lang="en-GB" sz="2400" dirty="0" err="1"/>
              <a:t>το</a:t>
            </a:r>
            <a:r>
              <a:rPr lang="en-GB" sz="2400" dirty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l-GR" sz="2400" dirty="0" smtClean="0"/>
              <a:t>γίνεται </a:t>
            </a:r>
            <a:r>
              <a:rPr lang="en-GB" sz="2400" b="1" dirty="0" err="1" smtClean="0">
                <a:solidFill>
                  <a:schemeClr val="accent6"/>
                </a:solidFill>
              </a:rPr>
              <a:t>πορτοκαλί</a:t>
            </a:r>
            <a:endParaRPr lang="el-GR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000364" y="4286256"/>
          <a:ext cx="2928958" cy="2343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4" imgW="6523810" imgH="4352381" progId="">
                  <p:embed/>
                </p:oleObj>
              </mc:Choice>
              <mc:Fallback>
                <p:oleObj r:id="rId4" imgW="6523810" imgH="4352381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4286256"/>
                        <a:ext cx="2928958" cy="23431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 smtClean="0">
                <a:solidFill>
                  <a:schemeClr val="accent6">
                    <a:lumMod val="75000"/>
                  </a:schemeClr>
                </a:solidFill>
              </a:rPr>
              <a:t>Δείκτες</a:t>
            </a:r>
            <a:endParaRPr lang="el-GR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4286248" y="1857364"/>
          <a:ext cx="7429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6" imgW="436880" imgH="167640" progId="">
                  <p:embed/>
                </p:oleObj>
              </mc:Choice>
              <mc:Fallback>
                <p:oleObj r:id="rId6" imgW="436880" imgH="167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1857364"/>
                        <a:ext cx="74295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643050"/>
            <a:ext cx="91440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el-GR" sz="2800" b="1" dirty="0" smtClean="0">
                <a:solidFill>
                  <a:srgbClr val="FFC000"/>
                </a:solidFill>
                <a:cs typeface="Arial" pitchFamily="34" charset="0"/>
              </a:rPr>
              <a:t>ΗΔ</a:t>
            </a:r>
            <a:r>
              <a:rPr lang="el-GR" sz="2800" b="1" dirty="0" smtClean="0">
                <a:solidFill>
                  <a:prstClr val="black"/>
                </a:solidFill>
                <a:cs typeface="Arial" pitchFamily="34" charset="0"/>
              </a:rPr>
              <a:t>  +    Η</a:t>
            </a:r>
            <a:r>
              <a:rPr lang="el-GR" sz="2800" b="1" baseline="-25000" dirty="0" smtClean="0">
                <a:solidFill>
                  <a:prstClr val="black"/>
                </a:solidFill>
                <a:cs typeface="Arial" pitchFamily="34" charset="0"/>
              </a:rPr>
              <a:t>2</a:t>
            </a:r>
            <a:r>
              <a:rPr lang="el-GR" sz="2800" b="1" dirty="0" smtClean="0">
                <a:solidFill>
                  <a:prstClr val="black"/>
                </a:solidFill>
                <a:cs typeface="Arial" pitchFamily="34" charset="0"/>
              </a:rPr>
              <a:t>Ο  	 </a:t>
            </a:r>
            <a:r>
              <a:rPr lang="el-GR" sz="2800" b="1" dirty="0" smtClean="0">
                <a:solidFill>
                  <a:srgbClr val="C0504D">
                    <a:lumMod val="75000"/>
                  </a:srgbClr>
                </a:solidFill>
                <a:cs typeface="Arial" pitchFamily="34" charset="0"/>
              </a:rPr>
              <a:t>Δ</a:t>
            </a:r>
            <a:r>
              <a:rPr lang="el-GR" sz="2800" b="1" baseline="30000" dirty="0" smtClean="0">
                <a:solidFill>
                  <a:srgbClr val="C0504D">
                    <a:lumMod val="75000"/>
                  </a:srgbClr>
                </a:solidFill>
                <a:cs typeface="Arial" pitchFamily="34" charset="0"/>
              </a:rPr>
              <a:t>-</a:t>
            </a:r>
            <a:r>
              <a:rPr lang="el-GR" sz="2800" b="1" dirty="0" smtClean="0">
                <a:solidFill>
                  <a:prstClr val="black"/>
                </a:solidFill>
                <a:cs typeface="Arial" pitchFamily="34" charset="0"/>
              </a:rPr>
              <a:t> +    Η</a:t>
            </a:r>
            <a:r>
              <a:rPr lang="el-GR" sz="2800" b="1" baseline="-25000" dirty="0" smtClean="0">
                <a:solidFill>
                  <a:prstClr val="black"/>
                </a:solidFill>
                <a:cs typeface="Arial" pitchFamily="34" charset="0"/>
              </a:rPr>
              <a:t>3</a:t>
            </a:r>
            <a:r>
              <a:rPr lang="el-GR" sz="2800" b="1" dirty="0" smtClean="0">
                <a:solidFill>
                  <a:prstClr val="black"/>
                </a:solidFill>
                <a:cs typeface="Arial" pitchFamily="34" charset="0"/>
              </a:rPr>
              <a:t>Ο</a:t>
            </a:r>
            <a:r>
              <a:rPr lang="el-GR" sz="2800" b="1" baseline="30000" dirty="0" smtClean="0">
                <a:solidFill>
                  <a:prstClr val="black"/>
                </a:solidFill>
                <a:cs typeface="Arial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/>
              <a:t>Χρησιμότητα</a:t>
            </a:r>
            <a:r>
              <a:rPr lang="en-GB" sz="2400" b="1" u="sng" dirty="0"/>
              <a:t> </a:t>
            </a:r>
            <a:r>
              <a:rPr lang="en-GB" sz="2400" b="1" u="sng" dirty="0" err="1"/>
              <a:t>πρωτολυτικών</a:t>
            </a:r>
            <a:r>
              <a:rPr lang="en-GB" sz="2400" b="1" u="sng" dirty="0"/>
              <a:t> </a:t>
            </a:r>
            <a:r>
              <a:rPr lang="en-GB" sz="2400" b="1" u="sng" dirty="0" err="1"/>
              <a:t>δεικτών</a:t>
            </a:r>
            <a:endParaRPr lang="el-GR" sz="2400" u="sng" dirty="0"/>
          </a:p>
        </p:txBody>
      </p:sp>
      <p:sp>
        <p:nvSpPr>
          <p:cNvPr id="3" name="Rectangle 2"/>
          <p:cNvSpPr/>
          <p:nvPr/>
        </p:nvSpPr>
        <p:spPr>
          <a:xfrm>
            <a:off x="0" y="64291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err="1" smtClean="0"/>
              <a:t>Για</a:t>
            </a:r>
            <a:r>
              <a:rPr lang="en-GB" sz="2400" dirty="0" smtClean="0"/>
              <a:t> </a:t>
            </a:r>
            <a:r>
              <a:rPr lang="en-GB" sz="2400" dirty="0" err="1"/>
              <a:t>τον</a:t>
            </a:r>
            <a:r>
              <a:rPr lang="en-GB" sz="2400" dirty="0"/>
              <a:t> </a:t>
            </a:r>
            <a:r>
              <a:rPr lang="en-GB" sz="2400" dirty="0" err="1"/>
              <a:t>κατά</a:t>
            </a:r>
            <a:r>
              <a:rPr lang="en-GB" sz="2400" dirty="0"/>
              <a:t> </a:t>
            </a:r>
            <a:r>
              <a:rPr lang="en-GB" sz="2400" dirty="0" err="1"/>
              <a:t>προσέγγιση</a:t>
            </a:r>
            <a:r>
              <a:rPr lang="en-GB" sz="2400" dirty="0"/>
              <a:t> </a:t>
            </a:r>
            <a:r>
              <a:rPr lang="en-GB" sz="2400" dirty="0" err="1"/>
              <a:t>προσδιορισμό</a:t>
            </a:r>
            <a:r>
              <a:rPr lang="en-GB" sz="2400" dirty="0"/>
              <a:t> </a:t>
            </a:r>
            <a:r>
              <a:rPr lang="en-GB" sz="2400" dirty="0" err="1"/>
              <a:t>της</a:t>
            </a:r>
            <a:r>
              <a:rPr lang="en-GB" sz="2400" dirty="0"/>
              <a:t> </a:t>
            </a:r>
            <a:r>
              <a:rPr lang="en-GB" sz="2400" dirty="0" err="1"/>
              <a:t>τιμής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US" sz="2400" dirty="0" smtClean="0"/>
              <a:t>pH</a:t>
            </a:r>
            <a:endParaRPr lang="el-GR" sz="2400" dirty="0" smtClean="0"/>
          </a:p>
          <a:p>
            <a:pPr marL="457200" indent="-457200">
              <a:buAutoNum type="arabicPeriod"/>
            </a:pPr>
            <a:r>
              <a:rPr lang="en-GB" sz="2400" dirty="0" err="1" smtClean="0"/>
              <a:t>Για</a:t>
            </a:r>
            <a:r>
              <a:rPr lang="en-GB" sz="2400" dirty="0" smtClean="0"/>
              <a:t> </a:t>
            </a:r>
            <a:r>
              <a:rPr lang="en-GB" sz="2400" dirty="0" err="1"/>
              <a:t>τον</a:t>
            </a:r>
            <a:r>
              <a:rPr lang="en-GB" sz="2400" dirty="0"/>
              <a:t> </a:t>
            </a:r>
            <a:r>
              <a:rPr lang="en-GB" sz="2400" dirty="0" err="1"/>
              <a:t>καθορισμό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GB" sz="2400" dirty="0" err="1"/>
              <a:t>ισοδύναμου</a:t>
            </a:r>
            <a:r>
              <a:rPr lang="en-GB" sz="2400" dirty="0"/>
              <a:t> </a:t>
            </a:r>
            <a:r>
              <a:rPr lang="en-GB" sz="2400" dirty="0" err="1" smtClean="0"/>
              <a:t>σημείου</a:t>
            </a:r>
            <a:r>
              <a:rPr lang="en-GB" sz="2400" dirty="0" smtClean="0"/>
              <a:t> </a:t>
            </a:r>
            <a:r>
              <a:rPr lang="en-GB" sz="2400" dirty="0" err="1"/>
              <a:t>κατά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 smtClean="0"/>
              <a:t>ογκομ</a:t>
            </a:r>
            <a:r>
              <a:rPr lang="el-GR" sz="2400" dirty="0" smtClean="0"/>
              <a:t>έ</a:t>
            </a:r>
            <a:r>
              <a:rPr lang="en-GB" sz="2400" dirty="0" err="1" smtClean="0"/>
              <a:t>τρι</a:t>
            </a:r>
            <a:r>
              <a:rPr lang="el-GR" sz="2400" dirty="0" smtClean="0"/>
              <a:t>ση</a:t>
            </a:r>
            <a:endParaRPr lang="el-GR" sz="2400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500034" y="1857364"/>
          <a:ext cx="5000660" cy="334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Picture" r:id="rId3" imgW="4494749" imgH="3006000" progId="Word.Picture.8">
                  <p:embed/>
                </p:oleObj>
              </mc:Choice>
              <mc:Fallback>
                <p:oleObj name="Picture" r:id="rId3" imgW="4494749" imgH="300600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857364"/>
                        <a:ext cx="5000660" cy="33455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7072330" y="2071678"/>
          <a:ext cx="14097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r:id="rId5" imgW="1409897" imgH="2895238" progId="">
                  <p:embed/>
                </p:oleObj>
              </mc:Choice>
              <mc:Fallback>
                <p:oleObj r:id="rId5" imgW="1409897" imgH="289523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2071678"/>
                        <a:ext cx="1409700" cy="289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071538" y="5715016"/>
            <a:ext cx="728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70C0"/>
                </a:solidFill>
              </a:rPr>
              <a:t>Ο </a:t>
            </a:r>
            <a:r>
              <a:rPr lang="en-GB" sz="2400" dirty="0" err="1">
                <a:solidFill>
                  <a:srgbClr val="0070C0"/>
                </a:solidFill>
              </a:rPr>
              <a:t>ακριβής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προσδιορισμός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του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pH </a:t>
            </a:r>
            <a:r>
              <a:rPr lang="en-GB" sz="2400" dirty="0" err="1">
                <a:solidFill>
                  <a:srgbClr val="0070C0"/>
                </a:solidFill>
              </a:rPr>
              <a:t>γίνεται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με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πεχάμετρο</a:t>
            </a:r>
            <a:r>
              <a:rPr lang="en-GB" sz="2400" dirty="0">
                <a:solidFill>
                  <a:srgbClr val="0070C0"/>
                </a:solidFill>
              </a:rPr>
              <a:t> (</a:t>
            </a:r>
            <a:r>
              <a:rPr lang="en-GB" sz="2400" dirty="0" err="1">
                <a:solidFill>
                  <a:srgbClr val="0070C0"/>
                </a:solidFill>
              </a:rPr>
              <a:t>ηλεκτρομετρική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 err="1">
                <a:solidFill>
                  <a:srgbClr val="0070C0"/>
                </a:solidFill>
              </a:rPr>
              <a:t>μέθοδος</a:t>
            </a:r>
            <a:r>
              <a:rPr lang="en-GB" sz="2400" dirty="0">
                <a:solidFill>
                  <a:srgbClr val="0070C0"/>
                </a:solidFill>
              </a:rPr>
              <a:t>)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714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Τι</a:t>
            </a:r>
            <a:r>
              <a:rPr lang="en-GB" sz="2400" dirty="0"/>
              <a:t> </a:t>
            </a:r>
            <a:r>
              <a:rPr lang="en-GB" sz="2400" dirty="0" err="1"/>
              <a:t>χρώμα</a:t>
            </a:r>
            <a:r>
              <a:rPr lang="en-GB" sz="2400" dirty="0"/>
              <a:t> </a:t>
            </a:r>
            <a:r>
              <a:rPr lang="en-GB" sz="2400" dirty="0" err="1"/>
              <a:t>θα</a:t>
            </a:r>
            <a:r>
              <a:rPr lang="en-GB" sz="2400" dirty="0"/>
              <a:t> </a:t>
            </a:r>
            <a:r>
              <a:rPr lang="en-GB" sz="2400" dirty="0" err="1"/>
              <a:t>πάρει</a:t>
            </a:r>
            <a:r>
              <a:rPr lang="en-GB" sz="2400" dirty="0"/>
              <a:t> </a:t>
            </a:r>
            <a:r>
              <a:rPr lang="en-GB" sz="2400" dirty="0" err="1"/>
              <a:t>το</a:t>
            </a:r>
            <a:r>
              <a:rPr lang="en-GB" sz="2400" dirty="0"/>
              <a:t> </a:t>
            </a:r>
            <a:r>
              <a:rPr lang="en-GB" sz="2400" dirty="0" err="1"/>
              <a:t>καθαρό</a:t>
            </a:r>
            <a:r>
              <a:rPr lang="en-GB" sz="2400" dirty="0"/>
              <a:t> </a:t>
            </a:r>
            <a:r>
              <a:rPr lang="en-GB" sz="2400" dirty="0" err="1"/>
              <a:t>νερό</a:t>
            </a:r>
            <a:r>
              <a:rPr lang="en-GB" sz="2400" dirty="0"/>
              <a:t> </a:t>
            </a:r>
            <a:r>
              <a:rPr lang="en-GB" sz="2400" dirty="0" err="1"/>
              <a:t>όταν</a:t>
            </a:r>
            <a:r>
              <a:rPr lang="en-GB" sz="2400" dirty="0"/>
              <a:t> </a:t>
            </a:r>
            <a:r>
              <a:rPr lang="en-GB" sz="2400" dirty="0" err="1"/>
              <a:t>προστεθούν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αυτό</a:t>
            </a:r>
            <a:r>
              <a:rPr lang="en-GB" sz="2400" dirty="0"/>
              <a:t> </a:t>
            </a:r>
            <a:r>
              <a:rPr lang="en-GB" sz="2400" dirty="0" err="1"/>
              <a:t>λίγες</a:t>
            </a:r>
            <a:r>
              <a:rPr lang="en-GB" sz="2400" dirty="0"/>
              <a:t> </a:t>
            </a:r>
            <a:r>
              <a:rPr lang="en-GB" sz="2400" dirty="0" err="1"/>
              <a:t>σταγόνες</a:t>
            </a:r>
            <a:r>
              <a:rPr lang="en-GB" sz="2400" dirty="0"/>
              <a:t> </a:t>
            </a:r>
            <a:r>
              <a:rPr lang="en-GB" sz="2400" dirty="0" err="1"/>
              <a:t>από</a:t>
            </a:r>
            <a:r>
              <a:rPr lang="en-GB" sz="2400" dirty="0"/>
              <a:t> </a:t>
            </a:r>
            <a:r>
              <a:rPr lang="en-GB" sz="2400" dirty="0" err="1"/>
              <a:t>δείκτη</a:t>
            </a:r>
            <a:r>
              <a:rPr lang="en-GB" sz="2400" dirty="0"/>
              <a:t>: α) </a:t>
            </a:r>
            <a:r>
              <a:rPr lang="en-GB" sz="2400" dirty="0" err="1"/>
              <a:t>φαινολοφθαλεΐνης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β) </a:t>
            </a:r>
            <a:r>
              <a:rPr lang="en-GB" sz="2400" dirty="0" err="1"/>
              <a:t>πορτοκαλί</a:t>
            </a:r>
            <a:r>
              <a:rPr lang="en-GB" sz="2400" dirty="0"/>
              <a:t> </a:t>
            </a:r>
            <a:r>
              <a:rPr lang="en-GB" sz="2400" dirty="0" err="1"/>
              <a:t>του</a:t>
            </a:r>
            <a:r>
              <a:rPr lang="en-GB" sz="2400" dirty="0"/>
              <a:t> </a:t>
            </a:r>
            <a:r>
              <a:rPr lang="en-GB" sz="2400" dirty="0" err="1"/>
              <a:t>μεθυλίου</a:t>
            </a:r>
            <a:r>
              <a:rPr lang="en-GB" sz="2400" dirty="0"/>
              <a:t>.</a:t>
            </a:r>
            <a:endParaRPr lang="el-GR" sz="2400" dirty="0"/>
          </a:p>
        </p:txBody>
      </p:sp>
      <p:sp>
        <p:nvSpPr>
          <p:cNvPr id="10" name="Rectangle 9"/>
          <p:cNvSpPr/>
          <p:nvPr/>
        </p:nvSpPr>
        <p:spPr>
          <a:xfrm>
            <a:off x="0" y="5286388"/>
            <a:ext cx="1542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FF0000"/>
                </a:solidFill>
              </a:rPr>
              <a:t>Εφαρμογή</a:t>
            </a:r>
            <a:endParaRPr lang="el-GR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64357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Τι</a:t>
            </a:r>
            <a:r>
              <a:rPr lang="en-GB" sz="2400" dirty="0"/>
              <a:t> </a:t>
            </a:r>
            <a:r>
              <a:rPr lang="en-GB" sz="2400" dirty="0" err="1"/>
              <a:t>χρώμα</a:t>
            </a:r>
            <a:r>
              <a:rPr lang="en-GB" sz="2400" dirty="0"/>
              <a:t> </a:t>
            </a:r>
            <a:r>
              <a:rPr lang="en-GB" sz="2400" dirty="0" err="1"/>
              <a:t>θα</a:t>
            </a:r>
            <a:r>
              <a:rPr lang="en-GB" sz="2400" dirty="0"/>
              <a:t> </a:t>
            </a:r>
            <a:r>
              <a:rPr lang="en-GB" sz="2400" dirty="0" err="1"/>
              <a:t>πάρει</a:t>
            </a:r>
            <a:r>
              <a:rPr lang="en-GB" sz="2400" dirty="0"/>
              <a:t> </a:t>
            </a:r>
            <a:r>
              <a:rPr lang="en-GB" sz="2400" dirty="0" err="1"/>
              <a:t>διάλυμα</a:t>
            </a:r>
            <a:r>
              <a:rPr lang="en-GB" sz="2400" dirty="0"/>
              <a:t> </a:t>
            </a:r>
            <a:r>
              <a:rPr lang="en-GB" sz="2400" dirty="0" err="1"/>
              <a:t>NaOH</a:t>
            </a:r>
            <a:r>
              <a:rPr lang="en-GB" sz="2400" dirty="0"/>
              <a:t> 0,01 M </a:t>
            </a:r>
            <a:r>
              <a:rPr lang="en-GB" sz="2400" dirty="0" err="1"/>
              <a:t>αν</a:t>
            </a:r>
            <a:r>
              <a:rPr lang="en-GB" sz="2400" dirty="0"/>
              <a:t> </a:t>
            </a:r>
            <a:r>
              <a:rPr lang="en-GB" sz="2400" dirty="0" err="1"/>
              <a:t>προστεθούν</a:t>
            </a:r>
            <a:r>
              <a:rPr lang="en-GB" sz="2400" dirty="0"/>
              <a:t> </a:t>
            </a:r>
            <a:r>
              <a:rPr lang="en-GB" sz="2400" dirty="0" err="1"/>
              <a:t>σε</a:t>
            </a:r>
            <a:r>
              <a:rPr lang="en-GB" sz="2400" dirty="0"/>
              <a:t> </a:t>
            </a:r>
            <a:r>
              <a:rPr lang="en-GB" sz="2400" dirty="0" err="1"/>
              <a:t>αυτό</a:t>
            </a:r>
            <a:r>
              <a:rPr lang="en-GB" sz="2400" dirty="0"/>
              <a:t> </a:t>
            </a:r>
            <a:r>
              <a:rPr lang="en-GB" sz="2400" dirty="0" err="1"/>
              <a:t>λίγες</a:t>
            </a:r>
            <a:r>
              <a:rPr lang="en-GB" sz="2400" dirty="0"/>
              <a:t> </a:t>
            </a:r>
            <a:r>
              <a:rPr lang="en-GB" sz="2400" dirty="0" err="1"/>
              <a:t>σταγόνες</a:t>
            </a:r>
            <a:r>
              <a:rPr lang="en-GB" sz="2400" dirty="0"/>
              <a:t> α) </a:t>
            </a:r>
            <a:r>
              <a:rPr lang="en-GB" sz="2400" dirty="0" err="1"/>
              <a:t>φαινολοφθαλεΐνης</a:t>
            </a:r>
            <a:r>
              <a:rPr lang="en-GB" sz="2400" dirty="0"/>
              <a:t> </a:t>
            </a:r>
            <a:r>
              <a:rPr lang="en-GB" sz="2400" dirty="0" err="1"/>
              <a:t>και</a:t>
            </a:r>
            <a:r>
              <a:rPr lang="en-GB" sz="2400" dirty="0"/>
              <a:t> β) </a:t>
            </a:r>
            <a:r>
              <a:rPr lang="en-GB" sz="2400" dirty="0" err="1"/>
              <a:t>κυανού</a:t>
            </a:r>
            <a:r>
              <a:rPr lang="en-GB" sz="2400" dirty="0"/>
              <a:t> </a:t>
            </a:r>
            <a:r>
              <a:rPr lang="en-GB" sz="2400" dirty="0" err="1"/>
              <a:t>της</a:t>
            </a:r>
            <a:r>
              <a:rPr lang="en-GB" sz="2400" dirty="0"/>
              <a:t> </a:t>
            </a:r>
            <a:r>
              <a:rPr lang="en-GB" sz="2400" dirty="0" err="1"/>
              <a:t>βρωμοθυμόλης</a:t>
            </a:r>
            <a:endParaRPr lang="el-GR" sz="2400" dirty="0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500063" y="1857375"/>
          <a:ext cx="5000625" cy="334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Picture" r:id="rId3" imgW="4494749" imgH="3006000" progId="Word.Picture.8">
                  <p:embed/>
                </p:oleObj>
              </mc:Choice>
              <mc:Fallback>
                <p:oleObj name="Picture" r:id="rId3" imgW="4494749" imgH="3006000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857375"/>
                        <a:ext cx="5000625" cy="334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err="1">
                <a:solidFill>
                  <a:schemeClr val="accent3">
                    <a:lumMod val="75000"/>
                  </a:schemeClr>
                </a:solidFill>
              </a:rPr>
              <a:t>Ογκομέτρηση</a:t>
            </a:r>
            <a:r>
              <a:rPr lang="en-GB" sz="2400" b="1" u="sng" dirty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en-GB" sz="2400" b="1" u="sng" dirty="0" err="1">
                <a:solidFill>
                  <a:schemeClr val="accent3">
                    <a:lumMod val="75000"/>
                  </a:schemeClr>
                </a:solidFill>
              </a:rPr>
              <a:t>Οξυμετρία</a:t>
            </a:r>
            <a:r>
              <a:rPr lang="en-GB" sz="2400" b="1" u="sng" dirty="0">
                <a:solidFill>
                  <a:schemeClr val="accent3">
                    <a:lumMod val="75000"/>
                  </a:schemeClr>
                </a:solidFill>
              </a:rPr>
              <a:t> - </a:t>
            </a:r>
            <a:r>
              <a:rPr lang="en-GB" sz="2400" b="1" u="sng" dirty="0" err="1">
                <a:solidFill>
                  <a:schemeClr val="accent3">
                    <a:lumMod val="75000"/>
                  </a:schemeClr>
                </a:solidFill>
              </a:rPr>
              <a:t>Αλκαλιμετρία</a:t>
            </a:r>
            <a:r>
              <a:rPr lang="en-GB" sz="2400" b="1" u="sng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l-GR" sz="24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143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chemeClr val="accent3">
                    <a:lumMod val="75000"/>
                  </a:schemeClr>
                </a:solidFill>
              </a:rPr>
              <a:t>Ογκομέτρηση</a:t>
            </a:r>
            <a:r>
              <a:rPr lang="en-GB" sz="2400" dirty="0"/>
              <a:t> </a:t>
            </a:r>
            <a:r>
              <a:rPr lang="en-GB" sz="2400" dirty="0" err="1"/>
              <a:t>είναι</a:t>
            </a:r>
            <a:r>
              <a:rPr lang="en-GB" sz="2400" dirty="0"/>
              <a:t> </a:t>
            </a:r>
            <a:r>
              <a:rPr lang="el-GR" sz="2400" dirty="0" smtClean="0"/>
              <a:t>ο </a:t>
            </a:r>
            <a:r>
              <a:rPr lang="en-GB" sz="2400" dirty="0" err="1" smtClean="0">
                <a:solidFill>
                  <a:srgbClr val="00B050"/>
                </a:solidFill>
              </a:rPr>
              <a:t>προσδιορισμ</a:t>
            </a:r>
            <a:r>
              <a:rPr lang="el-GR" sz="2400" dirty="0" smtClean="0">
                <a:solidFill>
                  <a:srgbClr val="00B050"/>
                </a:solidFill>
              </a:rPr>
              <a:t>ός της ποσότητας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μιας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r>
              <a:rPr lang="en-GB" sz="2400" dirty="0" err="1">
                <a:solidFill>
                  <a:srgbClr val="00B050"/>
                </a:solidFill>
              </a:rPr>
              <a:t>ουσίας</a:t>
            </a:r>
            <a:r>
              <a:rPr lang="en-GB" sz="2400" dirty="0">
                <a:solidFill>
                  <a:srgbClr val="00B050"/>
                </a:solidFill>
              </a:rPr>
              <a:t> </a:t>
            </a:r>
            <a:endParaRPr lang="el-GR" sz="2400" dirty="0" smtClean="0">
              <a:solidFill>
                <a:srgbClr val="00B050"/>
              </a:solidFill>
            </a:endParaRPr>
          </a:p>
          <a:p>
            <a:pPr algn="ctr"/>
            <a:r>
              <a:rPr lang="en-GB" sz="2400" b="1" dirty="0" err="1" smtClean="0">
                <a:solidFill>
                  <a:srgbClr val="92D050"/>
                </a:solidFill>
              </a:rPr>
              <a:t>με</a:t>
            </a:r>
            <a:r>
              <a:rPr lang="en-GB" sz="2400" b="1" dirty="0" smtClean="0">
                <a:solidFill>
                  <a:srgbClr val="92D050"/>
                </a:solidFill>
              </a:rPr>
              <a:t> </a:t>
            </a:r>
            <a:r>
              <a:rPr lang="en-GB" sz="2400" b="1" dirty="0" err="1">
                <a:solidFill>
                  <a:srgbClr val="92D050"/>
                </a:solidFill>
              </a:rPr>
              <a:t>μέτρηση</a:t>
            </a:r>
            <a:r>
              <a:rPr lang="en-GB" sz="2400" b="1" dirty="0">
                <a:solidFill>
                  <a:srgbClr val="92D050"/>
                </a:solidFill>
              </a:rPr>
              <a:t> </a:t>
            </a:r>
            <a:r>
              <a:rPr lang="en-GB" sz="2400" b="1" dirty="0" err="1">
                <a:solidFill>
                  <a:srgbClr val="92D050"/>
                </a:solidFill>
              </a:rPr>
              <a:t>του</a:t>
            </a:r>
            <a:r>
              <a:rPr lang="en-GB" sz="2400" b="1" dirty="0">
                <a:solidFill>
                  <a:srgbClr val="92D050"/>
                </a:solidFill>
              </a:rPr>
              <a:t> </a:t>
            </a:r>
            <a:r>
              <a:rPr lang="en-GB" sz="2400" b="1" dirty="0" err="1">
                <a:solidFill>
                  <a:srgbClr val="92D050"/>
                </a:solidFill>
              </a:rPr>
              <a:t>όγκου</a:t>
            </a:r>
            <a:r>
              <a:rPr lang="en-GB" sz="2400" b="1" dirty="0">
                <a:solidFill>
                  <a:srgbClr val="92D050"/>
                </a:solidFill>
              </a:rPr>
              <a:t> </a:t>
            </a:r>
            <a:r>
              <a:rPr lang="en-GB" sz="2400" b="1" dirty="0" err="1">
                <a:solidFill>
                  <a:srgbClr val="92D050"/>
                </a:solidFill>
              </a:rPr>
              <a:t>διαλύματος</a:t>
            </a:r>
            <a:r>
              <a:rPr lang="en-GB" sz="2400" b="1" dirty="0">
                <a:solidFill>
                  <a:srgbClr val="92D050"/>
                </a:solidFill>
              </a:rPr>
              <a:t> </a:t>
            </a:r>
            <a:r>
              <a:rPr lang="en-GB" sz="2400" dirty="0" err="1"/>
              <a:t>γνωστής</a:t>
            </a:r>
            <a:r>
              <a:rPr lang="en-GB" sz="2400" dirty="0"/>
              <a:t> </a:t>
            </a:r>
            <a:r>
              <a:rPr lang="en-GB" sz="2400" dirty="0" err="1"/>
              <a:t>συγκέντρωσης</a:t>
            </a:r>
            <a:r>
              <a:rPr lang="en-GB" sz="2400" dirty="0"/>
              <a:t> (</a:t>
            </a:r>
            <a:r>
              <a:rPr lang="en-GB" sz="2400" dirty="0" err="1"/>
              <a:t>πρότυπου</a:t>
            </a:r>
            <a:r>
              <a:rPr lang="en-GB" sz="2400" dirty="0"/>
              <a:t> </a:t>
            </a:r>
            <a:r>
              <a:rPr lang="en-GB" sz="2400" dirty="0" err="1"/>
              <a:t>διαλύματος</a:t>
            </a:r>
            <a:r>
              <a:rPr lang="en-GB" sz="2400" dirty="0"/>
              <a:t>) </a:t>
            </a:r>
            <a:r>
              <a:rPr lang="en-GB" sz="2400" dirty="0" err="1"/>
              <a:t>που</a:t>
            </a:r>
            <a:r>
              <a:rPr lang="en-GB" sz="2400" dirty="0"/>
              <a:t> </a:t>
            </a:r>
            <a:r>
              <a:rPr lang="en-GB" sz="2400" dirty="0" err="1"/>
              <a:t>χρειάζεται</a:t>
            </a:r>
            <a:r>
              <a:rPr lang="en-GB" sz="2400" dirty="0"/>
              <a:t> </a:t>
            </a:r>
            <a:r>
              <a:rPr lang="en-GB" sz="2400" dirty="0" err="1"/>
              <a:t>για</a:t>
            </a:r>
            <a:r>
              <a:rPr lang="en-GB" sz="2400" dirty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πλήρη</a:t>
            </a:r>
            <a:r>
              <a:rPr lang="en-GB" sz="2400" dirty="0"/>
              <a:t> </a:t>
            </a:r>
            <a:r>
              <a:rPr lang="en-GB" sz="2400" dirty="0" err="1" smtClean="0"/>
              <a:t>αντίδραση</a:t>
            </a:r>
            <a:r>
              <a:rPr lang="en-GB" sz="2400" dirty="0" smtClean="0"/>
              <a:t> </a:t>
            </a:r>
            <a:r>
              <a:rPr lang="en-GB" sz="2400" dirty="0" err="1" smtClean="0"/>
              <a:t>με</a:t>
            </a:r>
            <a:r>
              <a:rPr lang="en-GB" sz="2400" dirty="0" smtClean="0"/>
              <a:t> </a:t>
            </a:r>
            <a:r>
              <a:rPr lang="en-GB" sz="2400" dirty="0" err="1"/>
              <a:t>την</a:t>
            </a:r>
            <a:r>
              <a:rPr lang="en-GB" sz="2400" dirty="0"/>
              <a:t> </a:t>
            </a:r>
            <a:r>
              <a:rPr lang="en-GB" sz="2400" dirty="0" err="1"/>
              <a:t>ουσία</a:t>
            </a:r>
            <a:endParaRPr lang="el-GR" sz="2400" dirty="0"/>
          </a:p>
        </p:txBody>
      </p:sp>
      <p:pic>
        <p:nvPicPr>
          <p:cNvPr id="19458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37402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42910" y="3214686"/>
            <a:ext cx="104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B0F0"/>
                </a:solidFill>
              </a:rPr>
              <a:t>άγνωστο</a:t>
            </a:r>
            <a:endParaRPr lang="el-GR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1576</Words>
  <Application>Microsoft Office PowerPoint</Application>
  <PresentationFormat>Προβολή στην οθόνη (4:3)</PresentationFormat>
  <Paragraphs>262</Paragraphs>
  <Slides>30</Slides>
  <Notes>11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2" baseType="lpstr">
      <vt:lpstr>Office Theme</vt:lpstr>
      <vt:lpstr>Picture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kostas</dc:creator>
  <cp:lastModifiedBy>User</cp:lastModifiedBy>
  <cp:revision>54</cp:revision>
  <dcterms:created xsi:type="dcterms:W3CDTF">2010-10-29T23:06:27Z</dcterms:created>
  <dcterms:modified xsi:type="dcterms:W3CDTF">2018-12-24T05:42:22Z</dcterms:modified>
</cp:coreProperties>
</file>