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70" r:id="rId3"/>
    <p:sldId id="257" r:id="rId4"/>
    <p:sldId id="271" r:id="rId5"/>
    <p:sldId id="272" r:id="rId6"/>
    <p:sldId id="258" r:id="rId7"/>
    <p:sldId id="259" r:id="rId8"/>
    <p:sldId id="273" r:id="rId9"/>
    <p:sldId id="274" r:id="rId10"/>
    <p:sldId id="276" r:id="rId11"/>
    <p:sldId id="275" r:id="rId12"/>
    <p:sldId id="260" r:id="rId13"/>
    <p:sldId id="261" r:id="rId14"/>
    <p:sldId id="277" r:id="rId15"/>
    <p:sldId id="278" r:id="rId16"/>
    <p:sldId id="262" r:id="rId17"/>
    <p:sldId id="279" r:id="rId18"/>
    <p:sldId id="280" r:id="rId19"/>
    <p:sldId id="281" r:id="rId20"/>
    <p:sldId id="282" r:id="rId21"/>
    <p:sldId id="283" r:id="rId22"/>
    <p:sldId id="264" r:id="rId23"/>
    <p:sldId id="284" r:id="rId24"/>
    <p:sldId id="286" r:id="rId25"/>
    <p:sldId id="265" r:id="rId26"/>
    <p:sldId id="266" r:id="rId27"/>
    <p:sldId id="267" r:id="rId28"/>
    <p:sldId id="269" r:id="rId29"/>
    <p:sldId id="289" r:id="rId30"/>
    <p:sldId id="291" r:id="rId31"/>
    <p:sldId id="287" r:id="rId32"/>
    <p:sldId id="292" r:id="rId33"/>
    <p:sldId id="293"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1176"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5C4CDC-CA22-4E91-87AA-73E4607CD1A9}" type="datetimeFigureOut">
              <a:rPr lang="el-GR" smtClean="0"/>
              <a:pPr/>
              <a:t>3/11/2018</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A49343-66AE-4B4F-AA26-99DE26567676}" type="slidenum">
              <a:rPr lang="el-GR" smtClean="0"/>
              <a:pPr/>
              <a:t>‹#›</a:t>
            </a:fld>
            <a:endParaRPr lang="el-GR"/>
          </a:p>
        </p:txBody>
      </p:sp>
    </p:spTree>
    <p:extLst>
      <p:ext uri="{BB962C8B-B14F-4D97-AF65-F5344CB8AC3E}">
        <p14:creationId xmlns:p14="http://schemas.microsoft.com/office/powerpoint/2010/main" val="1085063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err="1" smtClean="0"/>
              <a:t>Μια</a:t>
            </a:r>
            <a:r>
              <a:rPr lang="en-GB" sz="1200" dirty="0" smtClean="0"/>
              <a:t> </a:t>
            </a:r>
            <a:r>
              <a:rPr lang="en-GB" sz="1200" dirty="0" err="1" smtClean="0"/>
              <a:t>καλή</a:t>
            </a:r>
            <a:r>
              <a:rPr lang="en-GB" sz="1200" dirty="0" smtClean="0"/>
              <a:t> </a:t>
            </a:r>
            <a:r>
              <a:rPr lang="en-GB" sz="1200" dirty="0" err="1" smtClean="0"/>
              <a:t>προσέγγιση</a:t>
            </a:r>
            <a:r>
              <a:rPr lang="en-GB" sz="1200" dirty="0" smtClean="0"/>
              <a:t> </a:t>
            </a:r>
            <a:r>
              <a:rPr lang="en-GB" sz="1200" dirty="0" err="1" smtClean="0"/>
              <a:t>στο</a:t>
            </a:r>
            <a:r>
              <a:rPr lang="en-GB" sz="1200" dirty="0" smtClean="0"/>
              <a:t> </a:t>
            </a:r>
            <a:r>
              <a:rPr lang="en-GB" sz="1200" dirty="0" err="1" smtClean="0"/>
              <a:t>θέμα</a:t>
            </a:r>
            <a:r>
              <a:rPr lang="en-GB" sz="1200" dirty="0" smtClean="0"/>
              <a:t> </a:t>
            </a:r>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2</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CA49343-66AE-4B4F-AA26-99DE26567676}" type="slidenum">
              <a:rPr lang="el-GR" smtClean="0"/>
              <a:pPr/>
              <a:t>30</a:t>
            </a:fld>
            <a:endParaRPr lang="el-GR"/>
          </a:p>
        </p:txBody>
      </p:sp>
    </p:spTree>
    <p:extLst>
      <p:ext uri="{BB962C8B-B14F-4D97-AF65-F5344CB8AC3E}">
        <p14:creationId xmlns:p14="http://schemas.microsoft.com/office/powerpoint/2010/main" val="1925065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err="1" smtClean="0"/>
              <a:t>Μια</a:t>
            </a:r>
            <a:r>
              <a:rPr lang="en-GB" sz="1200" dirty="0" smtClean="0"/>
              <a:t> </a:t>
            </a:r>
            <a:r>
              <a:rPr lang="en-GB" sz="1200" dirty="0" err="1" smtClean="0"/>
              <a:t>καλή</a:t>
            </a:r>
            <a:r>
              <a:rPr lang="en-GB" sz="1200" dirty="0" smtClean="0"/>
              <a:t> </a:t>
            </a:r>
            <a:r>
              <a:rPr lang="en-GB" sz="1200" dirty="0" err="1" smtClean="0"/>
              <a:t>προσέγγιση</a:t>
            </a:r>
            <a:r>
              <a:rPr lang="en-GB" sz="1200" dirty="0" smtClean="0"/>
              <a:t> </a:t>
            </a:r>
            <a:r>
              <a:rPr lang="en-GB" sz="1200" dirty="0" err="1" smtClean="0"/>
              <a:t>στο</a:t>
            </a:r>
            <a:r>
              <a:rPr lang="en-GB" sz="1200" dirty="0" smtClean="0"/>
              <a:t> </a:t>
            </a:r>
            <a:r>
              <a:rPr lang="en-GB" sz="1200" dirty="0" err="1" smtClean="0"/>
              <a:t>θέμα</a:t>
            </a:r>
            <a:r>
              <a:rPr lang="en-GB" sz="1200" dirty="0" smtClean="0"/>
              <a:t> </a:t>
            </a:r>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3</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err="1" smtClean="0"/>
              <a:t>Μια</a:t>
            </a:r>
            <a:r>
              <a:rPr lang="en-GB" sz="1200" dirty="0" smtClean="0"/>
              <a:t> </a:t>
            </a:r>
            <a:r>
              <a:rPr lang="en-GB" sz="1200" dirty="0" err="1" smtClean="0"/>
              <a:t>καλή</a:t>
            </a:r>
            <a:r>
              <a:rPr lang="en-GB" sz="1200" dirty="0" smtClean="0"/>
              <a:t> </a:t>
            </a:r>
            <a:r>
              <a:rPr lang="en-GB" sz="1200" dirty="0" err="1" smtClean="0"/>
              <a:t>προσέγγιση</a:t>
            </a:r>
            <a:r>
              <a:rPr lang="en-GB" sz="1200" dirty="0" smtClean="0"/>
              <a:t> </a:t>
            </a:r>
            <a:r>
              <a:rPr lang="en-GB" sz="1200" dirty="0" err="1" smtClean="0"/>
              <a:t>στο</a:t>
            </a:r>
            <a:r>
              <a:rPr lang="en-GB" sz="1200" dirty="0" smtClean="0"/>
              <a:t> </a:t>
            </a:r>
            <a:r>
              <a:rPr lang="en-GB" sz="1200" dirty="0" err="1" smtClean="0"/>
              <a:t>θέμα</a:t>
            </a:r>
            <a:r>
              <a:rPr lang="en-GB" sz="1200" dirty="0" smtClean="0"/>
              <a:t> </a:t>
            </a:r>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4</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err="1" smtClean="0"/>
              <a:t>Μια</a:t>
            </a:r>
            <a:r>
              <a:rPr lang="en-GB" sz="1200" dirty="0" smtClean="0"/>
              <a:t> </a:t>
            </a:r>
            <a:r>
              <a:rPr lang="en-GB" sz="1200" dirty="0" err="1" smtClean="0"/>
              <a:t>καλή</a:t>
            </a:r>
            <a:r>
              <a:rPr lang="en-GB" sz="1200" dirty="0" smtClean="0"/>
              <a:t> </a:t>
            </a:r>
            <a:r>
              <a:rPr lang="en-GB" sz="1200" dirty="0" err="1" smtClean="0"/>
              <a:t>προσέγγιση</a:t>
            </a:r>
            <a:r>
              <a:rPr lang="en-GB" sz="1200" dirty="0" smtClean="0"/>
              <a:t> </a:t>
            </a:r>
            <a:r>
              <a:rPr lang="en-GB" sz="1200" dirty="0" err="1" smtClean="0"/>
              <a:t>στο</a:t>
            </a:r>
            <a:r>
              <a:rPr lang="en-GB" sz="1200" dirty="0" smtClean="0"/>
              <a:t> </a:t>
            </a:r>
            <a:r>
              <a:rPr lang="en-GB" sz="1200" dirty="0" err="1" smtClean="0"/>
              <a:t>θέμα</a:t>
            </a:r>
            <a:r>
              <a:rPr lang="en-GB" sz="1200" dirty="0" smtClean="0"/>
              <a:t> </a:t>
            </a:r>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5</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Η </a:t>
            </a:r>
            <a:r>
              <a:rPr lang="en-GB" sz="1200" dirty="0" err="1" smtClean="0"/>
              <a:t>προέλευση</a:t>
            </a:r>
            <a:r>
              <a:rPr lang="en-GB" sz="1200" dirty="0" smtClean="0"/>
              <a:t> </a:t>
            </a:r>
            <a:r>
              <a:rPr lang="en-GB" sz="1200" dirty="0" err="1" smtClean="0"/>
              <a:t>μόνο</a:t>
            </a:r>
            <a:r>
              <a:rPr lang="en-GB" sz="1200" dirty="0" smtClean="0"/>
              <a:t> </a:t>
            </a:r>
            <a:r>
              <a:rPr lang="en-GB" sz="1200" dirty="0" err="1" smtClean="0"/>
              <a:t>του</a:t>
            </a:r>
            <a:r>
              <a:rPr lang="en-GB" sz="1200" dirty="0" smtClean="0"/>
              <a:t> </a:t>
            </a:r>
            <a:r>
              <a:rPr lang="en-GB" sz="1200" dirty="0" err="1" smtClean="0"/>
              <a:t>κοινού</a:t>
            </a:r>
            <a:r>
              <a:rPr lang="en-GB" sz="1200" dirty="0" smtClean="0"/>
              <a:t> </a:t>
            </a:r>
            <a:r>
              <a:rPr lang="en-GB" sz="1200" dirty="0" err="1" smtClean="0"/>
              <a:t>ζεύγους</a:t>
            </a:r>
            <a:r>
              <a:rPr lang="en-GB" sz="1200" dirty="0" smtClean="0"/>
              <a:t> </a:t>
            </a:r>
            <a:r>
              <a:rPr lang="en-GB" sz="1200" dirty="0" err="1" smtClean="0"/>
              <a:t>είναι</a:t>
            </a:r>
            <a:r>
              <a:rPr lang="en-GB" sz="1200" dirty="0" smtClean="0"/>
              <a:t> </a:t>
            </a:r>
            <a:r>
              <a:rPr lang="en-GB" sz="1200" dirty="0" err="1" smtClean="0"/>
              <a:t>διαφορετική</a:t>
            </a:r>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11</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14</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15</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23</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4CA49343-66AE-4B4F-AA26-99DE26567676}" type="slidenum">
              <a:rPr lang="el-GR" smtClean="0"/>
              <a:pPr/>
              <a:t>24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46800D61-34DC-452A-B9C0-AB01C9F80BB4}" type="datetimeFigureOut">
              <a:rPr lang="el-GR" smtClean="0"/>
              <a:pPr/>
              <a:t>3/11/2018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6800D61-34DC-452A-B9C0-AB01C9F80BB4}" type="datetimeFigureOut">
              <a:rPr lang="el-GR" smtClean="0"/>
              <a:pPr/>
              <a:t>3/11/2018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6800D61-34DC-452A-B9C0-AB01C9F80BB4}" type="datetimeFigureOut">
              <a:rPr lang="el-GR" smtClean="0"/>
              <a:pPr/>
              <a:t>3/11/2018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6800D61-34DC-452A-B9C0-AB01C9F80BB4}" type="datetimeFigureOut">
              <a:rPr lang="el-GR" smtClean="0"/>
              <a:pPr/>
              <a:t>3/11/2018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800D61-34DC-452A-B9C0-AB01C9F80BB4}" type="datetimeFigureOut">
              <a:rPr lang="el-GR" smtClean="0"/>
              <a:pPr/>
              <a:t>3/11/2018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46800D61-34DC-452A-B9C0-AB01C9F80BB4}" type="datetimeFigureOut">
              <a:rPr lang="el-GR" smtClean="0"/>
              <a:pPr/>
              <a:t>3/11/2018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46800D61-34DC-452A-B9C0-AB01C9F80BB4}" type="datetimeFigureOut">
              <a:rPr lang="el-GR" smtClean="0"/>
              <a:pPr/>
              <a:t>3/11/2018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46800D61-34DC-452A-B9C0-AB01C9F80BB4}" type="datetimeFigureOut">
              <a:rPr lang="el-GR" smtClean="0"/>
              <a:pPr/>
              <a:t>3/11/2018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800D61-34DC-452A-B9C0-AB01C9F80BB4}" type="datetimeFigureOut">
              <a:rPr lang="el-GR" smtClean="0"/>
              <a:pPr/>
              <a:t>3/11/2018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800D61-34DC-452A-B9C0-AB01C9F80BB4}" type="datetimeFigureOut">
              <a:rPr lang="el-GR" smtClean="0"/>
              <a:pPr/>
              <a:t>3/11/2018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800D61-34DC-452A-B9C0-AB01C9F80BB4}" type="datetimeFigureOut">
              <a:rPr lang="el-GR" smtClean="0"/>
              <a:pPr/>
              <a:t>3/11/2018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3E4AD9-9836-43A5-8610-C5A02AC4CE7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800D61-34DC-452A-B9C0-AB01C9F80BB4}" type="datetimeFigureOut">
              <a:rPr lang="el-GR" smtClean="0"/>
              <a:pPr/>
              <a:t>3/11/2018</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E4AD9-9836-43A5-8610-C5A02AC4CE7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7166"/>
            <a:ext cx="9144000" cy="3564053"/>
          </a:xfrm>
          <a:prstGeom prst="rect">
            <a:avLst/>
          </a:prstGeom>
        </p:spPr>
        <p:txBody>
          <a:bodyPr wrap="square">
            <a:spAutoFit/>
          </a:bodyPr>
          <a:lstStyle/>
          <a:p>
            <a:pPr lvl="0" algn="ctr">
              <a:spcBef>
                <a:spcPct val="20000"/>
              </a:spcBef>
              <a:defRPr/>
            </a:pPr>
            <a:endParaRPr lang="el-GR" sz="2400" u="sng" dirty="0">
              <a:solidFill>
                <a:srgbClr val="00B050"/>
              </a:solidFill>
            </a:endParaRPr>
          </a:p>
          <a:p>
            <a:pPr lvl="0" algn="ctr">
              <a:spcBef>
                <a:spcPct val="20000"/>
              </a:spcBef>
              <a:defRPr/>
            </a:pPr>
            <a:r>
              <a:rPr lang="el-GR" sz="2400" dirty="0" smtClean="0">
                <a:ea typeface="Times New Roman" pitchFamily="18" charset="0"/>
                <a:cs typeface="Arial" pitchFamily="34" charset="0"/>
              </a:rPr>
              <a:t>Τί λέει η </a:t>
            </a:r>
            <a:r>
              <a:rPr lang="el-GR" sz="2400" b="1" dirty="0" smtClean="0">
                <a:ea typeface="Times New Roman" pitchFamily="18" charset="0"/>
                <a:cs typeface="Arial" pitchFamily="34" charset="0"/>
              </a:rPr>
              <a:t>ηλεκτρονιακή θεωρία του σθένους</a:t>
            </a:r>
            <a:r>
              <a:rPr lang="el-GR" sz="2400" dirty="0" smtClean="0">
                <a:ea typeface="Times New Roman" pitchFamily="18" charset="0"/>
                <a:cs typeface="Arial" pitchFamily="34" charset="0"/>
              </a:rPr>
              <a:t>;</a:t>
            </a:r>
            <a:endParaRPr lang="el-GR" sz="2400" dirty="0"/>
          </a:p>
          <a:p>
            <a:pPr lvl="0" algn="ctr">
              <a:spcBef>
                <a:spcPct val="20000"/>
              </a:spcBef>
              <a:defRPr/>
            </a:pPr>
            <a:endParaRPr lang="el-GR" sz="2400" dirty="0"/>
          </a:p>
          <a:p>
            <a:pPr lvl="0" algn="ctr">
              <a:spcBef>
                <a:spcPct val="20000"/>
              </a:spcBef>
              <a:defRPr/>
            </a:pPr>
            <a:r>
              <a:rPr lang="el-GR" sz="2400" dirty="0" smtClean="0"/>
              <a:t>Πώς είναι οι ηλεκτρονιακοί </a:t>
            </a:r>
            <a:r>
              <a:rPr lang="el-GR" sz="2400" b="1" dirty="0" smtClean="0"/>
              <a:t>τύποι </a:t>
            </a:r>
            <a:r>
              <a:rPr lang="en-US" sz="2400" b="1" dirty="0" smtClean="0"/>
              <a:t>Lewis</a:t>
            </a:r>
            <a:r>
              <a:rPr lang="el-GR" sz="2400" dirty="0" smtClean="0"/>
              <a:t>;</a:t>
            </a:r>
            <a:endParaRPr lang="el-GR" sz="2400" dirty="0"/>
          </a:p>
          <a:p>
            <a:pPr lvl="0" algn="ctr">
              <a:spcBef>
                <a:spcPct val="20000"/>
              </a:spcBef>
              <a:defRPr/>
            </a:pPr>
            <a:endParaRPr lang="el-GR" sz="2400" dirty="0"/>
          </a:p>
          <a:p>
            <a:pPr lvl="0" algn="ctr">
              <a:spcBef>
                <a:spcPct val="20000"/>
              </a:spcBef>
              <a:defRPr/>
            </a:pPr>
            <a:r>
              <a:rPr lang="en-US" sz="2400" dirty="0" smtClean="0"/>
              <a:t>T</a:t>
            </a:r>
            <a:r>
              <a:rPr lang="el-GR" sz="2400" dirty="0" smtClean="0"/>
              <a:t>ί λέει ο </a:t>
            </a:r>
            <a:r>
              <a:rPr lang="el-GR" sz="2400" b="1" dirty="0" smtClean="0"/>
              <a:t>κανόνας της οκτάδας</a:t>
            </a:r>
            <a:r>
              <a:rPr lang="el-GR" sz="2400" dirty="0" smtClean="0"/>
              <a:t>;</a:t>
            </a:r>
          </a:p>
          <a:p>
            <a:pPr lvl="0" algn="ctr">
              <a:spcBef>
                <a:spcPct val="20000"/>
              </a:spcBef>
              <a:defRPr/>
            </a:pPr>
            <a:endParaRPr lang="el-GR" sz="2400" dirty="0" smtClean="0"/>
          </a:p>
          <a:p>
            <a:pPr lvl="0" algn="ctr">
              <a:spcBef>
                <a:spcPct val="20000"/>
              </a:spcBef>
              <a:defRPr/>
            </a:pPr>
            <a:r>
              <a:rPr lang="el-GR" sz="2400" dirty="0" smtClean="0"/>
              <a:t>Ποιοί κανόνες ισχύουν στη γραφή των τύπων κατα </a:t>
            </a:r>
            <a:r>
              <a:rPr lang="en-US" sz="2400" dirty="0" smtClean="0"/>
              <a:t>Lewis</a:t>
            </a:r>
            <a:r>
              <a:rPr lang="el-GR" sz="2400" dirty="0" smtClean="0"/>
              <a:t>;</a:t>
            </a:r>
            <a:endParaRPr lang="el-G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42852"/>
            <a:ext cx="9144000" cy="461665"/>
          </a:xfrm>
          <a:prstGeom prst="rect">
            <a:avLst/>
          </a:prstGeom>
        </p:spPr>
        <p:txBody>
          <a:bodyPr wrap="square">
            <a:spAutoFit/>
          </a:bodyPr>
          <a:lstStyle/>
          <a:p>
            <a:pPr algn="ctr"/>
            <a:r>
              <a:rPr lang="en-GB" sz="2400" b="1" u="sng" dirty="0" err="1" smtClean="0"/>
              <a:t>Ομοιοπολικές</a:t>
            </a:r>
            <a:r>
              <a:rPr lang="en-GB" sz="2400" b="1" u="sng" dirty="0" smtClean="0"/>
              <a:t> </a:t>
            </a:r>
            <a:r>
              <a:rPr lang="en-GB" sz="2400" b="1" u="sng" dirty="0" err="1" smtClean="0"/>
              <a:t>ενώσεις</a:t>
            </a:r>
            <a:endParaRPr lang="el-GR" sz="2400" u="sng" dirty="0"/>
          </a:p>
        </p:txBody>
      </p:sp>
      <p:sp>
        <p:nvSpPr>
          <p:cNvPr id="12" name="Rectangle 11"/>
          <p:cNvSpPr/>
          <p:nvPr/>
        </p:nvSpPr>
        <p:spPr>
          <a:xfrm>
            <a:off x="0" y="785794"/>
            <a:ext cx="9144000" cy="461665"/>
          </a:xfrm>
          <a:prstGeom prst="rect">
            <a:avLst/>
          </a:prstGeom>
        </p:spPr>
        <p:txBody>
          <a:bodyPr wrap="square">
            <a:spAutoFit/>
          </a:bodyPr>
          <a:lstStyle/>
          <a:p>
            <a:pPr algn="ctr"/>
            <a:r>
              <a:rPr lang="en-GB" sz="2400" dirty="0" smtClean="0"/>
              <a:t>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του</a:t>
            </a:r>
            <a:r>
              <a:rPr lang="en-GB" sz="2400" dirty="0" smtClean="0"/>
              <a:t> </a:t>
            </a:r>
            <a:r>
              <a:rPr lang="en-GB" sz="2400" b="1" dirty="0" err="1" smtClean="0"/>
              <a:t>HCl</a:t>
            </a:r>
            <a:endParaRPr lang="el-GR" sz="2400" b="1" dirty="0"/>
          </a:p>
        </p:txBody>
      </p:sp>
      <p:sp>
        <p:nvSpPr>
          <p:cNvPr id="13" name="Rectangle 12"/>
          <p:cNvSpPr/>
          <p:nvPr/>
        </p:nvSpPr>
        <p:spPr>
          <a:xfrm>
            <a:off x="0" y="3000372"/>
            <a:ext cx="9144000" cy="461665"/>
          </a:xfrm>
          <a:prstGeom prst="rect">
            <a:avLst/>
          </a:prstGeom>
        </p:spPr>
        <p:txBody>
          <a:bodyPr wrap="square">
            <a:spAutoFit/>
          </a:bodyPr>
          <a:lstStyle/>
          <a:p>
            <a:pPr algn="ctr"/>
            <a:r>
              <a:rPr lang="en-GB" sz="2400" dirty="0" smtClean="0"/>
              <a:t>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του</a:t>
            </a:r>
            <a:r>
              <a:rPr lang="en-GB" sz="2400" dirty="0" smtClean="0"/>
              <a:t> </a:t>
            </a:r>
            <a:r>
              <a:rPr lang="en-GB" sz="2400" b="1" dirty="0" smtClean="0"/>
              <a:t>H</a:t>
            </a:r>
            <a:r>
              <a:rPr lang="en-GB" sz="2400" b="1" baseline="-25000" dirty="0" smtClean="0"/>
              <a:t>2</a:t>
            </a:r>
            <a:r>
              <a:rPr lang="en-GB" sz="2400" b="1" dirty="0" smtClean="0"/>
              <a:t>O</a:t>
            </a:r>
            <a:r>
              <a:rPr lang="en-GB" sz="2400" dirty="0" smtClean="0"/>
              <a:t> </a:t>
            </a:r>
            <a:endParaRPr lang="el-GR" sz="2400" dirty="0"/>
          </a:p>
        </p:txBody>
      </p:sp>
      <p:sp>
        <p:nvSpPr>
          <p:cNvPr id="14" name="Rectangle 13"/>
          <p:cNvSpPr/>
          <p:nvPr/>
        </p:nvSpPr>
        <p:spPr>
          <a:xfrm>
            <a:off x="2214546" y="1928802"/>
            <a:ext cx="444352" cy="584775"/>
          </a:xfrm>
          <a:prstGeom prst="rect">
            <a:avLst/>
          </a:prstGeom>
        </p:spPr>
        <p:txBody>
          <a:bodyPr wrap="none">
            <a:spAutoFit/>
          </a:bodyPr>
          <a:lstStyle/>
          <a:p>
            <a:r>
              <a:rPr lang="en-US" sz="3200" b="1" dirty="0" smtClean="0"/>
              <a:t>H</a:t>
            </a:r>
            <a:endParaRPr lang="el-GR" sz="3200" dirty="0"/>
          </a:p>
        </p:txBody>
      </p:sp>
      <p:sp>
        <p:nvSpPr>
          <p:cNvPr id="15" name="Oval 14"/>
          <p:cNvSpPr/>
          <p:nvPr/>
        </p:nvSpPr>
        <p:spPr>
          <a:xfrm>
            <a:off x="2643174"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714744" y="1928802"/>
            <a:ext cx="503664" cy="584775"/>
          </a:xfrm>
          <a:prstGeom prst="rect">
            <a:avLst/>
          </a:prstGeom>
        </p:spPr>
        <p:txBody>
          <a:bodyPr wrap="none">
            <a:spAutoFit/>
          </a:bodyPr>
          <a:lstStyle/>
          <a:p>
            <a:r>
              <a:rPr lang="en-US" sz="3200" b="1" dirty="0" err="1" smtClean="0"/>
              <a:t>Cl</a:t>
            </a:r>
            <a:endParaRPr lang="el-GR" sz="3200" dirty="0"/>
          </a:p>
        </p:txBody>
      </p:sp>
      <p:sp>
        <p:nvSpPr>
          <p:cNvPr id="18" name="Oval 17"/>
          <p:cNvSpPr/>
          <p:nvPr/>
        </p:nvSpPr>
        <p:spPr>
          <a:xfrm>
            <a:off x="4214810"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421481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4000496"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3857620"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4000496"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64330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2928926" y="1928802"/>
            <a:ext cx="389850" cy="584775"/>
          </a:xfrm>
          <a:prstGeom prst="rect">
            <a:avLst/>
          </a:prstGeom>
        </p:spPr>
        <p:txBody>
          <a:bodyPr wrap="none">
            <a:spAutoFit/>
          </a:bodyPr>
          <a:lstStyle/>
          <a:p>
            <a:r>
              <a:rPr lang="en-US" sz="3200" b="1" dirty="0" smtClean="0"/>
              <a:t>+</a:t>
            </a:r>
            <a:endParaRPr lang="el-GR" sz="3200" dirty="0"/>
          </a:p>
        </p:txBody>
      </p:sp>
      <p:sp>
        <p:nvSpPr>
          <p:cNvPr id="25" name="Oval 24"/>
          <p:cNvSpPr/>
          <p:nvPr/>
        </p:nvSpPr>
        <p:spPr>
          <a:xfrm>
            <a:off x="3857620"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5"/>
          <p:cNvSpPr/>
          <p:nvPr/>
        </p:nvSpPr>
        <p:spPr>
          <a:xfrm>
            <a:off x="4500562" y="1928802"/>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27" name="Rectangle 26"/>
          <p:cNvSpPr/>
          <p:nvPr/>
        </p:nvSpPr>
        <p:spPr>
          <a:xfrm>
            <a:off x="5143504" y="1928802"/>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35" name="Rectangle 34"/>
          <p:cNvSpPr/>
          <p:nvPr/>
        </p:nvSpPr>
        <p:spPr>
          <a:xfrm>
            <a:off x="5643570" y="1928802"/>
            <a:ext cx="503664" cy="584775"/>
          </a:xfrm>
          <a:prstGeom prst="rect">
            <a:avLst/>
          </a:prstGeom>
        </p:spPr>
        <p:txBody>
          <a:bodyPr wrap="none">
            <a:spAutoFit/>
          </a:bodyPr>
          <a:lstStyle/>
          <a:p>
            <a:r>
              <a:rPr lang="en-US" sz="3200" b="1" dirty="0" err="1" smtClean="0"/>
              <a:t>Cl</a:t>
            </a:r>
            <a:endParaRPr lang="el-GR" sz="3200" dirty="0"/>
          </a:p>
        </p:txBody>
      </p:sp>
      <p:sp>
        <p:nvSpPr>
          <p:cNvPr id="36" name="Oval 35"/>
          <p:cNvSpPr/>
          <p:nvPr/>
        </p:nvSpPr>
        <p:spPr>
          <a:xfrm>
            <a:off x="6143636"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614363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5929322"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5786446"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5929322"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5572132"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5786446"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Oval 45"/>
          <p:cNvSpPr/>
          <p:nvPr/>
        </p:nvSpPr>
        <p:spPr>
          <a:xfrm>
            <a:off x="5572132"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Rectangle 30"/>
          <p:cNvSpPr/>
          <p:nvPr/>
        </p:nvSpPr>
        <p:spPr>
          <a:xfrm>
            <a:off x="2071670" y="3714752"/>
            <a:ext cx="745717" cy="584775"/>
          </a:xfrm>
          <a:prstGeom prst="rect">
            <a:avLst/>
          </a:prstGeom>
        </p:spPr>
        <p:txBody>
          <a:bodyPr wrap="none">
            <a:spAutoFit/>
          </a:bodyPr>
          <a:lstStyle/>
          <a:p>
            <a:r>
              <a:rPr lang="en-US" sz="3200" b="1" dirty="0" smtClean="0"/>
              <a:t>2 H</a:t>
            </a:r>
            <a:endParaRPr lang="el-GR" sz="3200" dirty="0"/>
          </a:p>
        </p:txBody>
      </p:sp>
      <p:sp>
        <p:nvSpPr>
          <p:cNvPr id="32" name="Oval 31"/>
          <p:cNvSpPr/>
          <p:nvPr/>
        </p:nvSpPr>
        <p:spPr>
          <a:xfrm>
            <a:off x="2786050"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Rectangle 32"/>
          <p:cNvSpPr/>
          <p:nvPr/>
        </p:nvSpPr>
        <p:spPr>
          <a:xfrm>
            <a:off x="3857620" y="3714752"/>
            <a:ext cx="461986" cy="584775"/>
          </a:xfrm>
          <a:prstGeom prst="rect">
            <a:avLst/>
          </a:prstGeom>
        </p:spPr>
        <p:txBody>
          <a:bodyPr wrap="none">
            <a:spAutoFit/>
          </a:bodyPr>
          <a:lstStyle/>
          <a:p>
            <a:r>
              <a:rPr lang="en-US" sz="3200" b="1" dirty="0" smtClean="0"/>
              <a:t>O</a:t>
            </a:r>
            <a:endParaRPr lang="el-GR" sz="3200" dirty="0"/>
          </a:p>
        </p:txBody>
      </p:sp>
      <p:sp>
        <p:nvSpPr>
          <p:cNvPr id="34" name="Oval 33"/>
          <p:cNvSpPr/>
          <p:nvPr/>
        </p:nvSpPr>
        <p:spPr>
          <a:xfrm>
            <a:off x="4357686"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Oval 43"/>
          <p:cNvSpPr/>
          <p:nvPr/>
        </p:nvSpPr>
        <p:spPr>
          <a:xfrm>
            <a:off x="4143372"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Oval 44"/>
          <p:cNvSpPr/>
          <p:nvPr/>
        </p:nvSpPr>
        <p:spPr>
          <a:xfrm>
            <a:off x="4000496"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Oval 46"/>
          <p:cNvSpPr/>
          <p:nvPr/>
        </p:nvSpPr>
        <p:spPr>
          <a:xfrm>
            <a:off x="4143372"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Oval 48"/>
          <p:cNvSpPr/>
          <p:nvPr/>
        </p:nvSpPr>
        <p:spPr>
          <a:xfrm>
            <a:off x="3786182" y="400050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Rectangle 49"/>
          <p:cNvSpPr/>
          <p:nvPr/>
        </p:nvSpPr>
        <p:spPr>
          <a:xfrm>
            <a:off x="3071802" y="3714752"/>
            <a:ext cx="389850" cy="584775"/>
          </a:xfrm>
          <a:prstGeom prst="rect">
            <a:avLst/>
          </a:prstGeom>
        </p:spPr>
        <p:txBody>
          <a:bodyPr wrap="none">
            <a:spAutoFit/>
          </a:bodyPr>
          <a:lstStyle/>
          <a:p>
            <a:r>
              <a:rPr lang="en-US" sz="3200" b="1" dirty="0" smtClean="0"/>
              <a:t>+</a:t>
            </a:r>
            <a:endParaRPr lang="el-GR" sz="3200" dirty="0"/>
          </a:p>
        </p:txBody>
      </p:sp>
      <p:sp>
        <p:nvSpPr>
          <p:cNvPr id="51" name="Oval 50"/>
          <p:cNvSpPr/>
          <p:nvPr/>
        </p:nvSpPr>
        <p:spPr>
          <a:xfrm>
            <a:off x="4000496"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Rectangle 51"/>
          <p:cNvSpPr/>
          <p:nvPr/>
        </p:nvSpPr>
        <p:spPr>
          <a:xfrm>
            <a:off x="4643438" y="3714752"/>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53" name="Rectangle 52"/>
          <p:cNvSpPr/>
          <p:nvPr/>
        </p:nvSpPr>
        <p:spPr>
          <a:xfrm>
            <a:off x="5286380" y="3714752"/>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54" name="Rectangle 53"/>
          <p:cNvSpPr/>
          <p:nvPr/>
        </p:nvSpPr>
        <p:spPr>
          <a:xfrm>
            <a:off x="5786446" y="3714752"/>
            <a:ext cx="461986" cy="584775"/>
          </a:xfrm>
          <a:prstGeom prst="rect">
            <a:avLst/>
          </a:prstGeom>
        </p:spPr>
        <p:txBody>
          <a:bodyPr wrap="none">
            <a:spAutoFit/>
          </a:bodyPr>
          <a:lstStyle/>
          <a:p>
            <a:r>
              <a:rPr lang="en-US" sz="3200" b="1" dirty="0" smtClean="0"/>
              <a:t>O</a:t>
            </a:r>
            <a:endParaRPr lang="el-GR" sz="3200" dirty="0"/>
          </a:p>
        </p:txBody>
      </p:sp>
      <p:sp>
        <p:nvSpPr>
          <p:cNvPr id="55" name="Oval 54"/>
          <p:cNvSpPr/>
          <p:nvPr/>
        </p:nvSpPr>
        <p:spPr>
          <a:xfrm>
            <a:off x="6286512"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Oval 55"/>
          <p:cNvSpPr/>
          <p:nvPr/>
        </p:nvSpPr>
        <p:spPr>
          <a:xfrm>
            <a:off x="6286512" y="400050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Oval 56"/>
          <p:cNvSpPr/>
          <p:nvPr/>
        </p:nvSpPr>
        <p:spPr>
          <a:xfrm>
            <a:off x="6072198"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8" name="Oval 57"/>
          <p:cNvSpPr/>
          <p:nvPr/>
        </p:nvSpPr>
        <p:spPr>
          <a:xfrm>
            <a:off x="5929322"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Oval 58"/>
          <p:cNvSpPr/>
          <p:nvPr/>
        </p:nvSpPr>
        <p:spPr>
          <a:xfrm>
            <a:off x="6072198"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0" name="Oval 59"/>
          <p:cNvSpPr/>
          <p:nvPr/>
        </p:nvSpPr>
        <p:spPr>
          <a:xfrm>
            <a:off x="5715008" y="400050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 name="Oval 60"/>
          <p:cNvSpPr/>
          <p:nvPr/>
        </p:nvSpPr>
        <p:spPr>
          <a:xfrm>
            <a:off x="5929322"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Oval 61"/>
          <p:cNvSpPr/>
          <p:nvPr/>
        </p:nvSpPr>
        <p:spPr>
          <a:xfrm>
            <a:off x="5715008"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Rectangle 62"/>
          <p:cNvSpPr/>
          <p:nvPr/>
        </p:nvSpPr>
        <p:spPr>
          <a:xfrm>
            <a:off x="6357950" y="3714752"/>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64" name="Oval 63"/>
          <p:cNvSpPr/>
          <p:nvPr/>
        </p:nvSpPr>
        <p:spPr>
          <a:xfrm>
            <a:off x="5643570" y="3643314"/>
            <a:ext cx="214314" cy="64294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Oval 64"/>
          <p:cNvSpPr/>
          <p:nvPr/>
        </p:nvSpPr>
        <p:spPr>
          <a:xfrm>
            <a:off x="6215074" y="3643314"/>
            <a:ext cx="214314" cy="64294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dissolve">
                                      <p:cBhvr>
                                        <p:cTn id="7" dur="500"/>
                                        <p:tgtEl>
                                          <p:spTgt spid="3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dissolve">
                                      <p:cBhvr>
                                        <p:cTn id="10" dur="500"/>
                                        <p:tgtEl>
                                          <p:spTgt spid="32"/>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dissolve">
                                      <p:cBhvr>
                                        <p:cTn id="13" dur="500"/>
                                        <p:tgtEl>
                                          <p:spTgt spid="33"/>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dissolve">
                                      <p:cBhvr>
                                        <p:cTn id="16" dur="500"/>
                                        <p:tgtEl>
                                          <p:spTgt spid="34"/>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dissolve">
                                      <p:cBhvr>
                                        <p:cTn id="19" dur="500"/>
                                        <p:tgtEl>
                                          <p:spTgt spid="44"/>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dissolve">
                                      <p:cBhvr>
                                        <p:cTn id="22" dur="500"/>
                                        <p:tgtEl>
                                          <p:spTgt spid="45"/>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dissolve">
                                      <p:cBhvr>
                                        <p:cTn id="25" dur="500"/>
                                        <p:tgtEl>
                                          <p:spTgt spid="47"/>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49"/>
                                        </p:tgtEl>
                                        <p:attrNameLst>
                                          <p:attrName>style.visibility</p:attrName>
                                        </p:attrNameLst>
                                      </p:cBhvr>
                                      <p:to>
                                        <p:strVal val="visible"/>
                                      </p:to>
                                    </p:set>
                                    <p:animEffect transition="in" filter="dissolve">
                                      <p:cBhvr>
                                        <p:cTn id="28" dur="500"/>
                                        <p:tgtEl>
                                          <p:spTgt spid="49"/>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animEffect transition="in" filter="dissolve">
                                      <p:cBhvr>
                                        <p:cTn id="31" dur="500"/>
                                        <p:tgtEl>
                                          <p:spTgt spid="50"/>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51"/>
                                        </p:tgtEl>
                                        <p:attrNameLst>
                                          <p:attrName>style.visibility</p:attrName>
                                        </p:attrNameLst>
                                      </p:cBhvr>
                                      <p:to>
                                        <p:strVal val="visible"/>
                                      </p:to>
                                    </p:set>
                                    <p:animEffect transition="in" filter="dissolve">
                                      <p:cBhvr>
                                        <p:cTn id="34" dur="500"/>
                                        <p:tgtEl>
                                          <p:spTgt spid="51"/>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dissolve">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dissolve">
                                      <p:cBhvr>
                                        <p:cTn id="42" dur="500"/>
                                        <p:tgtEl>
                                          <p:spTgt spid="53"/>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54"/>
                                        </p:tgtEl>
                                        <p:attrNameLst>
                                          <p:attrName>style.visibility</p:attrName>
                                        </p:attrNameLst>
                                      </p:cBhvr>
                                      <p:to>
                                        <p:strVal val="visible"/>
                                      </p:to>
                                    </p:set>
                                    <p:animEffect transition="in" filter="dissolve">
                                      <p:cBhvr>
                                        <p:cTn id="45" dur="500"/>
                                        <p:tgtEl>
                                          <p:spTgt spid="54"/>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55"/>
                                        </p:tgtEl>
                                        <p:attrNameLst>
                                          <p:attrName>style.visibility</p:attrName>
                                        </p:attrNameLst>
                                      </p:cBhvr>
                                      <p:to>
                                        <p:strVal val="visible"/>
                                      </p:to>
                                    </p:set>
                                    <p:animEffect transition="in" filter="dissolve">
                                      <p:cBhvr>
                                        <p:cTn id="48" dur="500"/>
                                        <p:tgtEl>
                                          <p:spTgt spid="55"/>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56"/>
                                        </p:tgtEl>
                                        <p:attrNameLst>
                                          <p:attrName>style.visibility</p:attrName>
                                        </p:attrNameLst>
                                      </p:cBhvr>
                                      <p:to>
                                        <p:strVal val="visible"/>
                                      </p:to>
                                    </p:set>
                                    <p:animEffect transition="in" filter="dissolve">
                                      <p:cBhvr>
                                        <p:cTn id="51" dur="500"/>
                                        <p:tgtEl>
                                          <p:spTgt spid="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57"/>
                                        </p:tgtEl>
                                        <p:attrNameLst>
                                          <p:attrName>style.visibility</p:attrName>
                                        </p:attrNameLst>
                                      </p:cBhvr>
                                      <p:to>
                                        <p:strVal val="visible"/>
                                      </p:to>
                                    </p:set>
                                    <p:animEffect transition="in" filter="dissolve">
                                      <p:cBhvr>
                                        <p:cTn id="54" dur="500"/>
                                        <p:tgtEl>
                                          <p:spTgt spid="57"/>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58"/>
                                        </p:tgtEl>
                                        <p:attrNameLst>
                                          <p:attrName>style.visibility</p:attrName>
                                        </p:attrNameLst>
                                      </p:cBhvr>
                                      <p:to>
                                        <p:strVal val="visible"/>
                                      </p:to>
                                    </p:set>
                                    <p:animEffect transition="in" filter="dissolve">
                                      <p:cBhvr>
                                        <p:cTn id="57" dur="500"/>
                                        <p:tgtEl>
                                          <p:spTgt spid="58"/>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dissolve">
                                      <p:cBhvr>
                                        <p:cTn id="60" dur="500"/>
                                        <p:tgtEl>
                                          <p:spTgt spid="59"/>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60"/>
                                        </p:tgtEl>
                                        <p:attrNameLst>
                                          <p:attrName>style.visibility</p:attrName>
                                        </p:attrNameLst>
                                      </p:cBhvr>
                                      <p:to>
                                        <p:strVal val="visible"/>
                                      </p:to>
                                    </p:set>
                                    <p:animEffect transition="in" filter="dissolve">
                                      <p:cBhvr>
                                        <p:cTn id="63" dur="500"/>
                                        <p:tgtEl>
                                          <p:spTgt spid="60"/>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61"/>
                                        </p:tgtEl>
                                        <p:attrNameLst>
                                          <p:attrName>style.visibility</p:attrName>
                                        </p:attrNameLst>
                                      </p:cBhvr>
                                      <p:to>
                                        <p:strVal val="visible"/>
                                      </p:to>
                                    </p:set>
                                    <p:animEffect transition="in" filter="dissolve">
                                      <p:cBhvr>
                                        <p:cTn id="66" dur="500"/>
                                        <p:tgtEl>
                                          <p:spTgt spid="61"/>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animEffect transition="in" filter="dissolve">
                                      <p:cBhvr>
                                        <p:cTn id="69" dur="500"/>
                                        <p:tgtEl>
                                          <p:spTgt spid="62"/>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dissolve">
                                      <p:cBhvr>
                                        <p:cTn id="72" dur="5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1" nodeType="clickEffect">
                                  <p:stCondLst>
                                    <p:cond delay="0"/>
                                  </p:stCondLst>
                                  <p:childTnLst>
                                    <p:set>
                                      <p:cBhvr>
                                        <p:cTn id="76" dur="1" fill="hold">
                                          <p:stCondLst>
                                            <p:cond delay="0"/>
                                          </p:stCondLst>
                                        </p:cTn>
                                        <p:tgtEl>
                                          <p:spTgt spid="64"/>
                                        </p:tgtEl>
                                        <p:attrNameLst>
                                          <p:attrName>style.visibility</p:attrName>
                                        </p:attrNameLst>
                                      </p:cBhvr>
                                      <p:to>
                                        <p:strVal val="visible"/>
                                      </p:to>
                                    </p:set>
                                  </p:childTnLst>
                                </p:cTn>
                              </p:par>
                              <p:par>
                                <p:cTn id="77" presetID="1" presetClass="entr" presetSubtype="0" fill="hold" grpId="1" nodeType="withEffect">
                                  <p:stCondLst>
                                    <p:cond delay="0"/>
                                  </p:stCondLst>
                                  <p:childTnLst>
                                    <p:set>
                                      <p:cBhvr>
                                        <p:cTn id="78" dur="1" fill="hold">
                                          <p:stCondLst>
                                            <p:cond delay="0"/>
                                          </p:stCondLst>
                                        </p:cTn>
                                        <p:tgtEl>
                                          <p:spTgt spid="65"/>
                                        </p:tgtEl>
                                        <p:attrNameLst>
                                          <p:attrName>style.visibility</p:attrName>
                                        </p:attrNameLst>
                                      </p:cBhvr>
                                      <p:to>
                                        <p:strVal val="visible"/>
                                      </p:to>
                                    </p:set>
                                  </p:childTnLst>
                                </p:cTn>
                              </p:par>
                            </p:childTnLst>
                          </p:cTn>
                        </p:par>
                        <p:par>
                          <p:cTn id="79" fill="hold">
                            <p:stCondLst>
                              <p:cond delay="0"/>
                            </p:stCondLst>
                            <p:childTnLst>
                              <p:par>
                                <p:cTn id="80" presetID="26" presetClass="emph" presetSubtype="0" repeatCount="4000" fill="hold" grpId="0" nodeType="afterEffect">
                                  <p:stCondLst>
                                    <p:cond delay="0"/>
                                  </p:stCondLst>
                                  <p:childTnLst>
                                    <p:animEffect transition="out" filter="fade">
                                      <p:cBhvr>
                                        <p:cTn id="81" dur="500" tmFilter="0, 0; .2, .5; .8, .5; 1, 0"/>
                                        <p:tgtEl>
                                          <p:spTgt spid="64"/>
                                        </p:tgtEl>
                                      </p:cBhvr>
                                    </p:animEffect>
                                    <p:animScale>
                                      <p:cBhvr>
                                        <p:cTn id="82" dur="250" autoRev="1" fill="hold"/>
                                        <p:tgtEl>
                                          <p:spTgt spid="64"/>
                                        </p:tgtEl>
                                      </p:cBhvr>
                                      <p:by x="105000" y="105000"/>
                                    </p:animScale>
                                  </p:childTnLst>
                                  <p:subTnLst>
                                    <p:set>
                                      <p:cBhvr override="childStyle">
                                        <p:cTn dur="1" fill="hold" display="0" masterRel="sameClick" afterEffect="1">
                                          <p:stCondLst>
                                            <p:cond evt="end" delay="0">
                                              <p:tn val="80"/>
                                            </p:cond>
                                          </p:stCondLst>
                                        </p:cTn>
                                        <p:tgtEl>
                                          <p:spTgt spid="64"/>
                                        </p:tgtEl>
                                        <p:attrNameLst>
                                          <p:attrName>style.visibility</p:attrName>
                                        </p:attrNameLst>
                                      </p:cBhvr>
                                      <p:to>
                                        <p:strVal val="hidden"/>
                                      </p:to>
                                    </p:set>
                                  </p:subTnLst>
                                </p:cTn>
                              </p:par>
                              <p:par>
                                <p:cTn id="83" presetID="26" presetClass="emph" presetSubtype="0" repeatCount="4000" fill="hold" grpId="0" nodeType="withEffect">
                                  <p:stCondLst>
                                    <p:cond delay="0"/>
                                  </p:stCondLst>
                                  <p:childTnLst>
                                    <p:animEffect transition="out" filter="fade">
                                      <p:cBhvr>
                                        <p:cTn id="84" dur="500" tmFilter="0, 0; .2, .5; .8, .5; 1, 0"/>
                                        <p:tgtEl>
                                          <p:spTgt spid="65"/>
                                        </p:tgtEl>
                                      </p:cBhvr>
                                    </p:animEffect>
                                    <p:animScale>
                                      <p:cBhvr>
                                        <p:cTn id="85" dur="250" autoRev="1" fill="hold"/>
                                        <p:tgtEl>
                                          <p:spTgt spid="65"/>
                                        </p:tgtEl>
                                      </p:cBhvr>
                                      <p:by x="105000" y="105000"/>
                                    </p:animScale>
                                  </p:childTnLst>
                                  <p:subTnLst>
                                    <p:set>
                                      <p:cBhvr override="childStyle">
                                        <p:cTn dur="1" fill="hold" display="0" masterRel="sameClick" afterEffect="1">
                                          <p:stCondLst>
                                            <p:cond evt="end" delay="0">
                                              <p:tn val="83"/>
                                            </p:cond>
                                          </p:stCondLst>
                                        </p:cTn>
                                        <p:tgtEl>
                                          <p:spTgt spid="6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animBg="1"/>
      <p:bldP spid="33" grpId="0"/>
      <p:bldP spid="34" grpId="0" animBg="1"/>
      <p:bldP spid="44" grpId="0" animBg="1"/>
      <p:bldP spid="45" grpId="0" animBg="1"/>
      <p:bldP spid="47" grpId="0" animBg="1"/>
      <p:bldP spid="49" grpId="0" animBg="1"/>
      <p:bldP spid="50" grpId="0"/>
      <p:bldP spid="51" grpId="0" animBg="1"/>
      <p:bldP spid="52" grpId="0"/>
      <p:bldP spid="53" grpId="0"/>
      <p:bldP spid="54" grpId="0"/>
      <p:bldP spid="55" grpId="0" animBg="1"/>
      <p:bldP spid="56" grpId="0" animBg="1"/>
      <p:bldP spid="57" grpId="0" animBg="1"/>
      <p:bldP spid="58" grpId="0" animBg="1"/>
      <p:bldP spid="59" grpId="0" animBg="1"/>
      <p:bldP spid="60" grpId="0" animBg="1"/>
      <p:bldP spid="61" grpId="0" animBg="1"/>
      <p:bldP spid="62" grpId="0" animBg="1"/>
      <p:bldP spid="63" grpId="0"/>
      <p:bldP spid="64" grpId="0" animBg="1"/>
      <p:bldP spid="64" grpId="1" animBg="1"/>
      <p:bldP spid="65" grpId="0" animBg="1"/>
      <p:bldP spid="6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42852"/>
            <a:ext cx="9144000" cy="461665"/>
          </a:xfrm>
          <a:prstGeom prst="rect">
            <a:avLst/>
          </a:prstGeom>
        </p:spPr>
        <p:txBody>
          <a:bodyPr wrap="square">
            <a:spAutoFit/>
          </a:bodyPr>
          <a:lstStyle/>
          <a:p>
            <a:pPr algn="ctr"/>
            <a:r>
              <a:rPr lang="el-GR" sz="2400" b="1" u="sng" dirty="0" smtClean="0">
                <a:solidFill>
                  <a:srgbClr val="C00000"/>
                </a:solidFill>
              </a:rPr>
              <a:t>Ημιπολικός δεσμό</a:t>
            </a:r>
            <a:r>
              <a:rPr lang="en-GB" sz="2400" b="1" u="sng" dirty="0" smtClean="0">
                <a:solidFill>
                  <a:srgbClr val="C00000"/>
                </a:solidFill>
              </a:rPr>
              <a:t>ς</a:t>
            </a:r>
            <a:endParaRPr lang="el-GR" sz="2400" u="sng" dirty="0">
              <a:solidFill>
                <a:srgbClr val="C00000"/>
              </a:solidFill>
            </a:endParaRPr>
          </a:p>
        </p:txBody>
      </p:sp>
      <p:sp>
        <p:nvSpPr>
          <p:cNvPr id="16" name="Rectangle 15"/>
          <p:cNvSpPr/>
          <p:nvPr/>
        </p:nvSpPr>
        <p:spPr>
          <a:xfrm>
            <a:off x="0" y="714356"/>
            <a:ext cx="9144000" cy="461665"/>
          </a:xfrm>
          <a:prstGeom prst="rect">
            <a:avLst/>
          </a:prstGeom>
        </p:spPr>
        <p:txBody>
          <a:bodyPr wrap="square">
            <a:spAutoFit/>
          </a:bodyPr>
          <a:lstStyle/>
          <a:p>
            <a:pPr algn="ctr"/>
            <a:r>
              <a:rPr lang="el-GR" sz="2400" dirty="0" smtClean="0"/>
              <a:t>Σ</a:t>
            </a:r>
            <a:r>
              <a:rPr lang="en-GB" sz="2400" dirty="0" err="1" smtClean="0"/>
              <a:t>χηματισμό</a:t>
            </a:r>
            <a:r>
              <a:rPr lang="el-GR" sz="2400" dirty="0" smtClean="0"/>
              <a:t>ς</a:t>
            </a:r>
            <a:r>
              <a:rPr lang="en-GB" sz="2400" dirty="0" smtClean="0"/>
              <a:t> </a:t>
            </a:r>
            <a:r>
              <a:rPr lang="en-GB" sz="2400" dirty="0" err="1" smtClean="0"/>
              <a:t>χλωριούχου</a:t>
            </a:r>
            <a:r>
              <a:rPr lang="en-GB" sz="2400" dirty="0" smtClean="0"/>
              <a:t> </a:t>
            </a:r>
            <a:r>
              <a:rPr lang="en-GB" sz="2400" dirty="0" err="1" smtClean="0"/>
              <a:t>αμμωνίου</a:t>
            </a:r>
            <a:r>
              <a:rPr lang="en-GB" sz="2400" dirty="0" smtClean="0"/>
              <a:t> (ΝΗ</a:t>
            </a:r>
            <a:r>
              <a:rPr lang="en-GB" sz="2400" baseline="-25000" dirty="0" smtClean="0"/>
              <a:t>4</a:t>
            </a:r>
            <a:r>
              <a:rPr lang="en-US" sz="2400" dirty="0" err="1" smtClean="0"/>
              <a:t>Cl</a:t>
            </a:r>
            <a:r>
              <a:rPr lang="en-GB" sz="2400" dirty="0" smtClean="0"/>
              <a:t>) </a:t>
            </a:r>
            <a:r>
              <a:rPr lang="en-GB" sz="2400" dirty="0" err="1" smtClean="0"/>
              <a:t>από</a:t>
            </a:r>
            <a:r>
              <a:rPr lang="en-GB" sz="2400" dirty="0" smtClean="0"/>
              <a:t> ΝΗ</a:t>
            </a:r>
            <a:r>
              <a:rPr lang="en-GB" sz="2400" baseline="-25000" dirty="0" smtClean="0"/>
              <a:t>3</a:t>
            </a:r>
            <a:r>
              <a:rPr lang="en-GB" sz="2400" dirty="0" smtClean="0"/>
              <a:t> </a:t>
            </a:r>
            <a:r>
              <a:rPr lang="en-GB" sz="2400" dirty="0" err="1" smtClean="0"/>
              <a:t>και</a:t>
            </a:r>
            <a:r>
              <a:rPr lang="en-GB" sz="2400" dirty="0" smtClean="0"/>
              <a:t> </a:t>
            </a:r>
            <a:r>
              <a:rPr lang="en-US" sz="2400" dirty="0" err="1" smtClean="0"/>
              <a:t>HCl</a:t>
            </a:r>
            <a:r>
              <a:rPr lang="en-GB" sz="2400" dirty="0" smtClean="0"/>
              <a:t>:</a:t>
            </a:r>
            <a:endParaRPr lang="el-GR" sz="2400" dirty="0"/>
          </a:p>
        </p:txBody>
      </p:sp>
      <p:sp>
        <p:nvSpPr>
          <p:cNvPr id="14" name="Rectangle 13"/>
          <p:cNvSpPr/>
          <p:nvPr/>
        </p:nvSpPr>
        <p:spPr>
          <a:xfrm>
            <a:off x="3071802" y="2714620"/>
            <a:ext cx="444352" cy="584775"/>
          </a:xfrm>
          <a:prstGeom prst="rect">
            <a:avLst/>
          </a:prstGeom>
        </p:spPr>
        <p:txBody>
          <a:bodyPr wrap="none">
            <a:spAutoFit/>
          </a:bodyPr>
          <a:lstStyle/>
          <a:p>
            <a:r>
              <a:rPr lang="el-GR" sz="3200" b="1" dirty="0" smtClean="0"/>
              <a:t>Η</a:t>
            </a:r>
            <a:endParaRPr lang="el-GR" sz="3200" dirty="0"/>
          </a:p>
        </p:txBody>
      </p:sp>
      <p:sp>
        <p:nvSpPr>
          <p:cNvPr id="15" name="Oval 14"/>
          <p:cNvSpPr/>
          <p:nvPr/>
        </p:nvSpPr>
        <p:spPr>
          <a:xfrm>
            <a:off x="3000364"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071802" y="2214554"/>
            <a:ext cx="455574" cy="584775"/>
          </a:xfrm>
          <a:prstGeom prst="rect">
            <a:avLst/>
          </a:prstGeom>
        </p:spPr>
        <p:txBody>
          <a:bodyPr wrap="none">
            <a:spAutoFit/>
          </a:bodyPr>
          <a:lstStyle/>
          <a:p>
            <a:r>
              <a:rPr lang="el-GR" sz="3200" b="1" dirty="0" smtClean="0"/>
              <a:t>Ν</a:t>
            </a:r>
            <a:endParaRPr lang="el-GR" sz="3200" dirty="0"/>
          </a:p>
        </p:txBody>
      </p:sp>
      <p:sp>
        <p:nvSpPr>
          <p:cNvPr id="18" name="Oval 17"/>
          <p:cNvSpPr/>
          <p:nvPr/>
        </p:nvSpPr>
        <p:spPr>
          <a:xfrm>
            <a:off x="357186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3571868" y="2500306"/>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3357554" y="2214554"/>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3214678"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3357554"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00036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2643174" y="2214554"/>
            <a:ext cx="389850" cy="584775"/>
          </a:xfrm>
          <a:prstGeom prst="rect">
            <a:avLst/>
          </a:prstGeom>
        </p:spPr>
        <p:txBody>
          <a:bodyPr wrap="none">
            <a:spAutoFit/>
          </a:bodyPr>
          <a:lstStyle/>
          <a:p>
            <a:r>
              <a:rPr lang="en-US" sz="3200" b="1" dirty="0" smtClean="0"/>
              <a:t>+</a:t>
            </a:r>
            <a:endParaRPr lang="el-GR" sz="3200" dirty="0"/>
          </a:p>
        </p:txBody>
      </p:sp>
      <p:sp>
        <p:nvSpPr>
          <p:cNvPr id="25" name="Oval 24"/>
          <p:cNvSpPr/>
          <p:nvPr/>
        </p:nvSpPr>
        <p:spPr>
          <a:xfrm>
            <a:off x="3214678" y="2714620"/>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5"/>
          <p:cNvSpPr/>
          <p:nvPr/>
        </p:nvSpPr>
        <p:spPr>
          <a:xfrm>
            <a:off x="4214810" y="2214554"/>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44" name="Rectangle 43"/>
          <p:cNvSpPr/>
          <p:nvPr/>
        </p:nvSpPr>
        <p:spPr>
          <a:xfrm>
            <a:off x="6286512" y="1571612"/>
            <a:ext cx="338554" cy="461665"/>
          </a:xfrm>
          <a:prstGeom prst="rect">
            <a:avLst/>
          </a:prstGeom>
        </p:spPr>
        <p:txBody>
          <a:bodyPr wrap="none">
            <a:spAutoFit/>
          </a:bodyPr>
          <a:lstStyle/>
          <a:p>
            <a:r>
              <a:rPr lang="en-US" sz="2400" b="1" dirty="0" smtClean="0">
                <a:solidFill>
                  <a:srgbClr val="FF0000"/>
                </a:solidFill>
              </a:rPr>
              <a:t>+</a:t>
            </a:r>
            <a:endParaRPr lang="el-GR" sz="2400" dirty="0">
              <a:solidFill>
                <a:srgbClr val="FF0000"/>
              </a:solidFill>
            </a:endParaRPr>
          </a:p>
        </p:txBody>
      </p:sp>
      <p:sp>
        <p:nvSpPr>
          <p:cNvPr id="45" name="Rectangle 44"/>
          <p:cNvSpPr/>
          <p:nvPr/>
        </p:nvSpPr>
        <p:spPr>
          <a:xfrm>
            <a:off x="7858148" y="1571612"/>
            <a:ext cx="279244" cy="461665"/>
          </a:xfrm>
          <a:prstGeom prst="rect">
            <a:avLst/>
          </a:prstGeom>
        </p:spPr>
        <p:txBody>
          <a:bodyPr wrap="none">
            <a:spAutoFit/>
          </a:bodyPr>
          <a:lstStyle/>
          <a:p>
            <a:r>
              <a:rPr lang="en-US" sz="2400" b="1" dirty="0" smtClean="0">
                <a:solidFill>
                  <a:srgbClr val="00B0F0"/>
                </a:solidFill>
              </a:rPr>
              <a:t>-</a:t>
            </a:r>
            <a:endParaRPr lang="el-GR" sz="2400" dirty="0">
              <a:solidFill>
                <a:srgbClr val="00B0F0"/>
              </a:solidFill>
            </a:endParaRPr>
          </a:p>
        </p:txBody>
      </p:sp>
      <p:sp>
        <p:nvSpPr>
          <p:cNvPr id="48" name="Rectangle 47"/>
          <p:cNvSpPr/>
          <p:nvPr/>
        </p:nvSpPr>
        <p:spPr>
          <a:xfrm>
            <a:off x="1571604" y="2214554"/>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49" name="Rectangle 48"/>
          <p:cNvSpPr/>
          <p:nvPr/>
        </p:nvSpPr>
        <p:spPr>
          <a:xfrm>
            <a:off x="2071670" y="2214554"/>
            <a:ext cx="503664" cy="584775"/>
          </a:xfrm>
          <a:prstGeom prst="rect">
            <a:avLst/>
          </a:prstGeom>
        </p:spPr>
        <p:txBody>
          <a:bodyPr wrap="none">
            <a:spAutoFit/>
          </a:bodyPr>
          <a:lstStyle/>
          <a:p>
            <a:r>
              <a:rPr lang="en-US" sz="3200" b="1" dirty="0" err="1" smtClean="0"/>
              <a:t>Cl</a:t>
            </a:r>
            <a:endParaRPr lang="el-GR" sz="3200" dirty="0"/>
          </a:p>
        </p:txBody>
      </p:sp>
      <p:sp>
        <p:nvSpPr>
          <p:cNvPr id="50" name="Oval 49"/>
          <p:cNvSpPr/>
          <p:nvPr/>
        </p:nvSpPr>
        <p:spPr>
          <a:xfrm>
            <a:off x="2571736"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Oval 50"/>
          <p:cNvSpPr/>
          <p:nvPr/>
        </p:nvSpPr>
        <p:spPr>
          <a:xfrm>
            <a:off x="2571736"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Oval 51"/>
          <p:cNvSpPr/>
          <p:nvPr/>
        </p:nvSpPr>
        <p:spPr>
          <a:xfrm>
            <a:off x="2357422"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Oval 52"/>
          <p:cNvSpPr/>
          <p:nvPr/>
        </p:nvSpPr>
        <p:spPr>
          <a:xfrm>
            <a:off x="221454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2357422"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Oval 54"/>
          <p:cNvSpPr/>
          <p:nvPr/>
        </p:nvSpPr>
        <p:spPr>
          <a:xfrm>
            <a:off x="2000232" y="2500306"/>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6" name="Oval 55"/>
          <p:cNvSpPr/>
          <p:nvPr/>
        </p:nvSpPr>
        <p:spPr>
          <a:xfrm>
            <a:off x="2214546"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Oval 56"/>
          <p:cNvSpPr/>
          <p:nvPr/>
        </p:nvSpPr>
        <p:spPr>
          <a:xfrm>
            <a:off x="2000232"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Rectangle 67"/>
          <p:cNvSpPr/>
          <p:nvPr/>
        </p:nvSpPr>
        <p:spPr>
          <a:xfrm>
            <a:off x="3643306" y="2214554"/>
            <a:ext cx="444352" cy="584775"/>
          </a:xfrm>
          <a:prstGeom prst="rect">
            <a:avLst/>
          </a:prstGeom>
        </p:spPr>
        <p:txBody>
          <a:bodyPr wrap="none">
            <a:spAutoFit/>
          </a:bodyPr>
          <a:lstStyle/>
          <a:p>
            <a:r>
              <a:rPr lang="el-GR" sz="3200" b="1" dirty="0" smtClean="0"/>
              <a:t>Η</a:t>
            </a:r>
            <a:endParaRPr lang="el-GR" sz="3200" dirty="0"/>
          </a:p>
        </p:txBody>
      </p:sp>
      <p:sp>
        <p:nvSpPr>
          <p:cNvPr id="69" name="Rectangle 68"/>
          <p:cNvSpPr/>
          <p:nvPr/>
        </p:nvSpPr>
        <p:spPr>
          <a:xfrm>
            <a:off x="3071802" y="1643050"/>
            <a:ext cx="444352" cy="584775"/>
          </a:xfrm>
          <a:prstGeom prst="rect">
            <a:avLst/>
          </a:prstGeom>
        </p:spPr>
        <p:txBody>
          <a:bodyPr wrap="none">
            <a:spAutoFit/>
          </a:bodyPr>
          <a:lstStyle/>
          <a:p>
            <a:r>
              <a:rPr lang="el-GR" sz="3200" b="1" dirty="0" smtClean="0"/>
              <a:t>Η</a:t>
            </a:r>
            <a:endParaRPr lang="el-GR" sz="3200" dirty="0"/>
          </a:p>
        </p:txBody>
      </p:sp>
      <p:sp>
        <p:nvSpPr>
          <p:cNvPr id="70" name="Rectangle 69"/>
          <p:cNvSpPr/>
          <p:nvPr/>
        </p:nvSpPr>
        <p:spPr>
          <a:xfrm>
            <a:off x="5286380" y="2714620"/>
            <a:ext cx="444352" cy="584775"/>
          </a:xfrm>
          <a:prstGeom prst="rect">
            <a:avLst/>
          </a:prstGeom>
        </p:spPr>
        <p:txBody>
          <a:bodyPr wrap="none">
            <a:spAutoFit/>
          </a:bodyPr>
          <a:lstStyle/>
          <a:p>
            <a:r>
              <a:rPr lang="el-GR" sz="3200" b="1" dirty="0" smtClean="0"/>
              <a:t>Η</a:t>
            </a:r>
            <a:endParaRPr lang="el-GR" sz="3200" dirty="0"/>
          </a:p>
        </p:txBody>
      </p:sp>
      <p:sp>
        <p:nvSpPr>
          <p:cNvPr id="71" name="Oval 70"/>
          <p:cNvSpPr/>
          <p:nvPr/>
        </p:nvSpPr>
        <p:spPr>
          <a:xfrm>
            <a:off x="5214942"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Rectangle 71"/>
          <p:cNvSpPr/>
          <p:nvPr/>
        </p:nvSpPr>
        <p:spPr>
          <a:xfrm>
            <a:off x="5286380" y="2214554"/>
            <a:ext cx="455574" cy="584775"/>
          </a:xfrm>
          <a:prstGeom prst="rect">
            <a:avLst/>
          </a:prstGeom>
        </p:spPr>
        <p:txBody>
          <a:bodyPr wrap="none">
            <a:spAutoFit/>
          </a:bodyPr>
          <a:lstStyle/>
          <a:p>
            <a:r>
              <a:rPr lang="el-GR" sz="3200" b="1" dirty="0" smtClean="0"/>
              <a:t>Ν</a:t>
            </a:r>
            <a:endParaRPr lang="el-GR" sz="3200" dirty="0"/>
          </a:p>
        </p:txBody>
      </p:sp>
      <p:sp>
        <p:nvSpPr>
          <p:cNvPr id="73" name="Oval 72"/>
          <p:cNvSpPr/>
          <p:nvPr/>
        </p:nvSpPr>
        <p:spPr>
          <a:xfrm>
            <a:off x="5786446"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Oval 73"/>
          <p:cNvSpPr/>
          <p:nvPr/>
        </p:nvSpPr>
        <p:spPr>
          <a:xfrm>
            <a:off x="5786446" y="2500306"/>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Oval 74"/>
          <p:cNvSpPr/>
          <p:nvPr/>
        </p:nvSpPr>
        <p:spPr>
          <a:xfrm>
            <a:off x="5572132" y="2214554"/>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Oval 75"/>
          <p:cNvSpPr/>
          <p:nvPr/>
        </p:nvSpPr>
        <p:spPr>
          <a:xfrm>
            <a:off x="542925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7" name="Oval 76"/>
          <p:cNvSpPr/>
          <p:nvPr/>
        </p:nvSpPr>
        <p:spPr>
          <a:xfrm>
            <a:off x="5572132"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Oval 77"/>
          <p:cNvSpPr/>
          <p:nvPr/>
        </p:nvSpPr>
        <p:spPr>
          <a:xfrm>
            <a:off x="5214942" y="257174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Rectangle 78"/>
          <p:cNvSpPr/>
          <p:nvPr/>
        </p:nvSpPr>
        <p:spPr>
          <a:xfrm>
            <a:off x="6500826" y="2214554"/>
            <a:ext cx="290464" cy="584775"/>
          </a:xfrm>
          <a:prstGeom prst="rect">
            <a:avLst/>
          </a:prstGeom>
        </p:spPr>
        <p:txBody>
          <a:bodyPr wrap="none">
            <a:spAutoFit/>
          </a:bodyPr>
          <a:lstStyle/>
          <a:p>
            <a:r>
              <a:rPr lang="el-GR" sz="3200" b="1" dirty="0" smtClean="0"/>
              <a:t>,</a:t>
            </a:r>
            <a:endParaRPr lang="el-GR" sz="3200" dirty="0"/>
          </a:p>
        </p:txBody>
      </p:sp>
      <p:sp>
        <p:nvSpPr>
          <p:cNvPr id="80" name="Oval 79"/>
          <p:cNvSpPr/>
          <p:nvPr/>
        </p:nvSpPr>
        <p:spPr>
          <a:xfrm>
            <a:off x="5429256" y="2714620"/>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Rectangle 80"/>
          <p:cNvSpPr/>
          <p:nvPr/>
        </p:nvSpPr>
        <p:spPr>
          <a:xfrm>
            <a:off x="4714876" y="2214554"/>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82" name="Rectangle 81"/>
          <p:cNvSpPr/>
          <p:nvPr/>
        </p:nvSpPr>
        <p:spPr>
          <a:xfrm>
            <a:off x="7215206" y="2214554"/>
            <a:ext cx="503664" cy="584775"/>
          </a:xfrm>
          <a:prstGeom prst="rect">
            <a:avLst/>
          </a:prstGeom>
        </p:spPr>
        <p:txBody>
          <a:bodyPr wrap="none">
            <a:spAutoFit/>
          </a:bodyPr>
          <a:lstStyle/>
          <a:p>
            <a:r>
              <a:rPr lang="en-US" sz="3200" b="1" dirty="0" err="1" smtClean="0"/>
              <a:t>Cl</a:t>
            </a:r>
            <a:endParaRPr lang="el-GR" sz="3200" dirty="0"/>
          </a:p>
        </p:txBody>
      </p:sp>
      <p:sp>
        <p:nvSpPr>
          <p:cNvPr id="83" name="Oval 82"/>
          <p:cNvSpPr/>
          <p:nvPr/>
        </p:nvSpPr>
        <p:spPr>
          <a:xfrm>
            <a:off x="7715272"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Oval 83"/>
          <p:cNvSpPr/>
          <p:nvPr/>
        </p:nvSpPr>
        <p:spPr>
          <a:xfrm>
            <a:off x="7715272"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Oval 84"/>
          <p:cNvSpPr/>
          <p:nvPr/>
        </p:nvSpPr>
        <p:spPr>
          <a:xfrm>
            <a:off x="7500958"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Oval 85"/>
          <p:cNvSpPr/>
          <p:nvPr/>
        </p:nvSpPr>
        <p:spPr>
          <a:xfrm>
            <a:off x="7358082"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7" name="Oval 86"/>
          <p:cNvSpPr/>
          <p:nvPr/>
        </p:nvSpPr>
        <p:spPr>
          <a:xfrm>
            <a:off x="7500958"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Oval 87"/>
          <p:cNvSpPr/>
          <p:nvPr/>
        </p:nvSpPr>
        <p:spPr>
          <a:xfrm>
            <a:off x="7143768" y="2500306"/>
            <a:ext cx="71438" cy="71438"/>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89" name="Oval 88"/>
          <p:cNvSpPr/>
          <p:nvPr/>
        </p:nvSpPr>
        <p:spPr>
          <a:xfrm>
            <a:off x="7358082"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0" name="Oval 89"/>
          <p:cNvSpPr/>
          <p:nvPr/>
        </p:nvSpPr>
        <p:spPr>
          <a:xfrm>
            <a:off x="714376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1" name="Rectangle 90"/>
          <p:cNvSpPr/>
          <p:nvPr/>
        </p:nvSpPr>
        <p:spPr>
          <a:xfrm>
            <a:off x="5857884" y="2214554"/>
            <a:ext cx="444352" cy="584775"/>
          </a:xfrm>
          <a:prstGeom prst="rect">
            <a:avLst/>
          </a:prstGeom>
        </p:spPr>
        <p:txBody>
          <a:bodyPr wrap="none">
            <a:spAutoFit/>
          </a:bodyPr>
          <a:lstStyle/>
          <a:p>
            <a:r>
              <a:rPr lang="el-GR" sz="3200" b="1" dirty="0" smtClean="0"/>
              <a:t>Η</a:t>
            </a:r>
            <a:endParaRPr lang="el-GR" sz="3200" dirty="0"/>
          </a:p>
        </p:txBody>
      </p:sp>
      <p:sp>
        <p:nvSpPr>
          <p:cNvPr id="92" name="Rectangle 91"/>
          <p:cNvSpPr/>
          <p:nvPr/>
        </p:nvSpPr>
        <p:spPr>
          <a:xfrm>
            <a:off x="5286380" y="1643050"/>
            <a:ext cx="444352" cy="584775"/>
          </a:xfrm>
          <a:prstGeom prst="rect">
            <a:avLst/>
          </a:prstGeom>
        </p:spPr>
        <p:txBody>
          <a:bodyPr wrap="none">
            <a:spAutoFit/>
          </a:bodyPr>
          <a:lstStyle/>
          <a:p>
            <a:r>
              <a:rPr lang="el-GR" sz="3200" b="1" dirty="0" smtClean="0"/>
              <a:t>Η</a:t>
            </a:r>
            <a:endParaRPr lang="el-GR" sz="3200" dirty="0"/>
          </a:p>
        </p:txBody>
      </p:sp>
      <p:sp>
        <p:nvSpPr>
          <p:cNvPr id="93" name="Left Bracket 92"/>
          <p:cNvSpPr/>
          <p:nvPr/>
        </p:nvSpPr>
        <p:spPr>
          <a:xfrm>
            <a:off x="4714876" y="1785926"/>
            <a:ext cx="214314" cy="142876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4" name="Left Bracket 93"/>
          <p:cNvSpPr/>
          <p:nvPr/>
        </p:nvSpPr>
        <p:spPr>
          <a:xfrm>
            <a:off x="6929454" y="1785926"/>
            <a:ext cx="214314" cy="142876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5" name="Left Bracket 94"/>
          <p:cNvSpPr/>
          <p:nvPr/>
        </p:nvSpPr>
        <p:spPr>
          <a:xfrm flipH="1">
            <a:off x="6000760" y="1785926"/>
            <a:ext cx="285752" cy="142876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6" name="Left Bracket 95"/>
          <p:cNvSpPr/>
          <p:nvPr/>
        </p:nvSpPr>
        <p:spPr>
          <a:xfrm flipH="1">
            <a:off x="7572396" y="1785926"/>
            <a:ext cx="295276" cy="142876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97" name="Oval 96"/>
          <p:cNvSpPr/>
          <p:nvPr/>
        </p:nvSpPr>
        <p:spPr>
          <a:xfrm>
            <a:off x="5143504" y="2143116"/>
            <a:ext cx="214314" cy="64294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8" name="Rectangle 97"/>
          <p:cNvSpPr/>
          <p:nvPr/>
        </p:nvSpPr>
        <p:spPr>
          <a:xfrm>
            <a:off x="0" y="3500438"/>
            <a:ext cx="9144000" cy="3046988"/>
          </a:xfrm>
          <a:prstGeom prst="rect">
            <a:avLst/>
          </a:prstGeom>
        </p:spPr>
        <p:txBody>
          <a:bodyPr wrap="square">
            <a:spAutoFit/>
          </a:bodyPr>
          <a:lstStyle/>
          <a:p>
            <a:pPr marL="355600" indent="-355600">
              <a:buFont typeface="Arial" pitchFamily="34" charset="0"/>
              <a:buChar char="•"/>
            </a:pPr>
            <a:r>
              <a:rPr lang="el-GR" sz="2400" dirty="0" smtClean="0"/>
              <a:t>ο</a:t>
            </a:r>
            <a:r>
              <a:rPr lang="en-GB" sz="2400" dirty="0" smtClean="0"/>
              <a:t> </a:t>
            </a:r>
            <a:r>
              <a:rPr lang="en-GB" sz="2400" dirty="0" err="1" smtClean="0"/>
              <a:t>δεσμός</a:t>
            </a:r>
            <a:r>
              <a:rPr lang="en-GB" sz="2400" dirty="0" smtClean="0"/>
              <a:t> Ν </a:t>
            </a:r>
            <a:r>
              <a:rPr lang="en-GB" sz="2400" dirty="0" smtClean="0">
                <a:sym typeface="Symbol"/>
              </a:rPr>
              <a:t></a:t>
            </a:r>
            <a:r>
              <a:rPr lang="en-GB" sz="2400" dirty="0" smtClean="0"/>
              <a:t> Η </a:t>
            </a:r>
            <a:r>
              <a:rPr lang="en-GB" sz="2400" dirty="0" err="1" smtClean="0"/>
              <a:t>ονομάζεται</a:t>
            </a:r>
            <a:r>
              <a:rPr lang="en-GB" sz="2400" dirty="0" smtClean="0"/>
              <a:t> </a:t>
            </a:r>
            <a:r>
              <a:rPr lang="en-GB" sz="2400" b="1" dirty="0" err="1" smtClean="0">
                <a:solidFill>
                  <a:srgbClr val="C00000"/>
                </a:solidFill>
              </a:rPr>
              <a:t>ημιπολικός</a:t>
            </a:r>
            <a:r>
              <a:rPr lang="en-GB" sz="2400" b="1" dirty="0" smtClean="0">
                <a:solidFill>
                  <a:srgbClr val="C00000"/>
                </a:solidFill>
              </a:rPr>
              <a:t> ή </a:t>
            </a:r>
            <a:r>
              <a:rPr lang="en-GB" sz="2400" b="1" dirty="0" err="1" smtClean="0">
                <a:solidFill>
                  <a:srgbClr val="C00000"/>
                </a:solidFill>
              </a:rPr>
              <a:t>δοτικός</a:t>
            </a:r>
            <a:r>
              <a:rPr lang="en-GB" sz="2400" b="1" dirty="0" smtClean="0">
                <a:solidFill>
                  <a:srgbClr val="C00000"/>
                </a:solidFill>
              </a:rPr>
              <a:t> </a:t>
            </a:r>
            <a:r>
              <a:rPr lang="en-GB" sz="2400" b="1" dirty="0" err="1" smtClean="0">
                <a:solidFill>
                  <a:srgbClr val="C00000"/>
                </a:solidFill>
              </a:rPr>
              <a:t>ομοιοπολικός</a:t>
            </a:r>
            <a:endParaRPr lang="el-GR" sz="2400" b="1" dirty="0" smtClean="0">
              <a:solidFill>
                <a:srgbClr val="C00000"/>
              </a:solidFill>
            </a:endParaRPr>
          </a:p>
          <a:p>
            <a:pPr marL="355600" indent="-355600">
              <a:buFont typeface="Arial" pitchFamily="34" charset="0"/>
              <a:buChar char="•"/>
            </a:pPr>
            <a:endParaRPr lang="el-GR" sz="2400" b="1" dirty="0" smtClean="0"/>
          </a:p>
          <a:p>
            <a:pPr marL="355600" indent="-355600">
              <a:buFont typeface="Arial" pitchFamily="34" charset="0"/>
              <a:buChar char="•"/>
            </a:pPr>
            <a:r>
              <a:rPr lang="en-GB" sz="2400" dirty="0" err="1" smtClean="0"/>
              <a:t>το</a:t>
            </a:r>
            <a:r>
              <a:rPr lang="en-GB" sz="2400" dirty="0" smtClean="0"/>
              <a:t> </a:t>
            </a:r>
            <a:r>
              <a:rPr lang="en-GB" sz="2400" dirty="0" err="1" smtClean="0"/>
              <a:t>κοινό</a:t>
            </a:r>
            <a:r>
              <a:rPr lang="en-GB" sz="2400" dirty="0" smtClean="0"/>
              <a:t> </a:t>
            </a:r>
            <a:r>
              <a:rPr lang="en-GB" sz="2400" dirty="0" err="1" smtClean="0"/>
              <a:t>ζεύγος</a:t>
            </a:r>
            <a:r>
              <a:rPr lang="en-GB" sz="2400" dirty="0" smtClean="0"/>
              <a:t> </a:t>
            </a:r>
            <a:r>
              <a:rPr lang="en-GB" sz="2400" b="1" dirty="0" smtClean="0"/>
              <a:t>e</a:t>
            </a:r>
            <a:r>
              <a:rPr lang="en-GB" sz="2400" b="1" baseline="30000" dirty="0" smtClean="0"/>
              <a:t>-</a:t>
            </a:r>
            <a:r>
              <a:rPr lang="en-GB" sz="2400" dirty="0" smtClean="0"/>
              <a:t> </a:t>
            </a:r>
            <a:r>
              <a:rPr lang="en-GB" sz="2400" dirty="0" err="1" smtClean="0"/>
              <a:t>προκύπτει</a:t>
            </a:r>
            <a:r>
              <a:rPr lang="en-GB" sz="2400" dirty="0" smtClean="0"/>
              <a:t> </a:t>
            </a:r>
            <a:r>
              <a:rPr lang="en-GB" sz="2400" dirty="0" err="1" smtClean="0"/>
              <a:t>με</a:t>
            </a:r>
            <a:r>
              <a:rPr lang="en-GB" sz="2400" dirty="0" smtClean="0"/>
              <a:t> </a:t>
            </a:r>
            <a:r>
              <a:rPr lang="en-GB" sz="2400" dirty="0" err="1" smtClean="0">
                <a:solidFill>
                  <a:srgbClr val="0070C0"/>
                </a:solidFill>
              </a:rPr>
              <a:t>προσφορά</a:t>
            </a:r>
            <a:r>
              <a:rPr lang="en-GB" sz="2400" dirty="0" smtClean="0">
                <a:solidFill>
                  <a:srgbClr val="0070C0"/>
                </a:solidFill>
              </a:rPr>
              <a:t> </a:t>
            </a:r>
            <a:r>
              <a:rPr lang="en-GB" sz="2400" dirty="0" err="1" smtClean="0">
                <a:solidFill>
                  <a:srgbClr val="0070C0"/>
                </a:solidFill>
              </a:rPr>
              <a:t>του</a:t>
            </a:r>
            <a:r>
              <a:rPr lang="en-GB" sz="2400" dirty="0" smtClean="0">
                <a:solidFill>
                  <a:srgbClr val="0070C0"/>
                </a:solidFill>
              </a:rPr>
              <a:t> </a:t>
            </a:r>
            <a:r>
              <a:rPr lang="en-GB" sz="2400" b="1" dirty="0" err="1" smtClean="0">
                <a:solidFill>
                  <a:srgbClr val="0070C0"/>
                </a:solidFill>
              </a:rPr>
              <a:t>ενός</a:t>
            </a:r>
            <a:r>
              <a:rPr lang="en-GB" sz="2400" b="1" dirty="0" smtClean="0">
                <a:solidFill>
                  <a:srgbClr val="0070C0"/>
                </a:solidFill>
              </a:rPr>
              <a:t> </a:t>
            </a:r>
            <a:r>
              <a:rPr lang="en-GB" sz="2400" b="1" dirty="0" err="1" smtClean="0">
                <a:solidFill>
                  <a:srgbClr val="0070C0"/>
                </a:solidFill>
              </a:rPr>
              <a:t>μόνο</a:t>
            </a:r>
            <a:r>
              <a:rPr lang="en-GB" sz="2400" b="1" dirty="0" smtClean="0">
                <a:solidFill>
                  <a:srgbClr val="0070C0"/>
                </a:solidFill>
              </a:rPr>
              <a:t> </a:t>
            </a:r>
            <a:r>
              <a:rPr lang="en-GB" sz="2400" dirty="0" err="1" smtClean="0">
                <a:solidFill>
                  <a:srgbClr val="0070C0"/>
                </a:solidFill>
              </a:rPr>
              <a:t>ατόμου</a:t>
            </a:r>
            <a:endParaRPr lang="el-GR" sz="2400" dirty="0" smtClean="0">
              <a:solidFill>
                <a:srgbClr val="0070C0"/>
              </a:solidFill>
            </a:endParaRPr>
          </a:p>
          <a:p>
            <a:pPr marL="355600" indent="-355600">
              <a:buFont typeface="Arial" pitchFamily="34" charset="0"/>
              <a:buChar char="•"/>
            </a:pPr>
            <a:endParaRPr lang="en-GB" sz="2400" dirty="0" smtClean="0"/>
          </a:p>
          <a:p>
            <a:pPr marL="355600" indent="-355600">
              <a:buFont typeface="Arial" pitchFamily="34" charset="0"/>
              <a:buChar char="•"/>
            </a:pPr>
            <a:r>
              <a:rPr lang="en-GB" sz="2400" dirty="0" err="1" smtClean="0"/>
              <a:t>θεωρείται</a:t>
            </a:r>
            <a:r>
              <a:rPr lang="en-GB" sz="2400" dirty="0" smtClean="0"/>
              <a:t> </a:t>
            </a:r>
            <a:r>
              <a:rPr lang="en-GB" sz="2400" dirty="0" err="1" smtClean="0"/>
              <a:t>ως</a:t>
            </a:r>
            <a:r>
              <a:rPr lang="en-GB" sz="2400" dirty="0" smtClean="0"/>
              <a:t> </a:t>
            </a:r>
            <a:r>
              <a:rPr lang="en-GB" sz="2400" dirty="0" err="1" smtClean="0"/>
              <a:t>μια</a:t>
            </a:r>
            <a:r>
              <a:rPr lang="en-GB" sz="2400" dirty="0" smtClean="0"/>
              <a:t> </a:t>
            </a:r>
            <a:r>
              <a:rPr lang="en-GB" sz="2400" dirty="0" err="1" smtClean="0"/>
              <a:t>ειδική</a:t>
            </a:r>
            <a:r>
              <a:rPr lang="en-GB" sz="2400" dirty="0" smtClean="0"/>
              <a:t> </a:t>
            </a:r>
            <a:r>
              <a:rPr lang="en-GB" sz="2400" dirty="0" err="1" smtClean="0"/>
              <a:t>περίπτωση</a:t>
            </a:r>
            <a:r>
              <a:rPr lang="en-GB" sz="2400" dirty="0" smtClean="0"/>
              <a:t> </a:t>
            </a:r>
            <a:r>
              <a:rPr lang="en-GB" sz="2400" dirty="0" err="1" smtClean="0"/>
              <a:t>ομοιοπολικού</a:t>
            </a:r>
            <a:r>
              <a:rPr lang="en-GB" sz="2400" dirty="0" smtClean="0"/>
              <a:t> </a:t>
            </a:r>
            <a:r>
              <a:rPr lang="en-GB" sz="2400" dirty="0" err="1" smtClean="0"/>
              <a:t>δεσμού</a:t>
            </a:r>
            <a:r>
              <a:rPr lang="en-GB" sz="2400" dirty="0" smtClean="0"/>
              <a:t>, </a:t>
            </a:r>
            <a:r>
              <a:rPr lang="en-GB" sz="2400" dirty="0" err="1" smtClean="0"/>
              <a:t>καθώς</a:t>
            </a:r>
            <a:r>
              <a:rPr lang="en-GB" sz="2400" dirty="0" smtClean="0"/>
              <a:t>  </a:t>
            </a:r>
            <a:r>
              <a:rPr lang="en-GB" sz="2400" b="1" dirty="0" err="1" smtClean="0">
                <a:solidFill>
                  <a:schemeClr val="accent6">
                    <a:lumMod val="75000"/>
                  </a:schemeClr>
                </a:solidFill>
              </a:rPr>
              <a:t>δε</a:t>
            </a:r>
            <a:r>
              <a:rPr lang="en-GB" sz="2400" b="1" dirty="0" smtClean="0">
                <a:solidFill>
                  <a:schemeClr val="accent6">
                    <a:lumMod val="75000"/>
                  </a:schemeClr>
                </a:solidFill>
              </a:rPr>
              <a:t> </a:t>
            </a:r>
            <a:r>
              <a:rPr lang="en-GB" sz="2400" b="1" dirty="0" err="1" smtClean="0">
                <a:solidFill>
                  <a:schemeClr val="accent6">
                    <a:lumMod val="75000"/>
                  </a:schemeClr>
                </a:solidFill>
              </a:rPr>
              <a:t>διαφέρει</a:t>
            </a:r>
            <a:r>
              <a:rPr lang="en-GB" sz="2400" b="1" dirty="0" smtClean="0">
                <a:solidFill>
                  <a:schemeClr val="accent6">
                    <a:lumMod val="75000"/>
                  </a:schemeClr>
                </a:solidFill>
              </a:rPr>
              <a:t> </a:t>
            </a:r>
            <a:r>
              <a:rPr lang="en-GB" sz="2400" b="1" dirty="0" err="1" smtClean="0">
                <a:solidFill>
                  <a:schemeClr val="accent6">
                    <a:lumMod val="75000"/>
                  </a:schemeClr>
                </a:solidFill>
              </a:rPr>
              <a:t>σε</a:t>
            </a:r>
            <a:r>
              <a:rPr lang="en-GB" sz="2400" b="1" dirty="0" smtClean="0">
                <a:solidFill>
                  <a:schemeClr val="accent6">
                    <a:lumMod val="75000"/>
                  </a:schemeClr>
                </a:solidFill>
              </a:rPr>
              <a:t> </a:t>
            </a:r>
            <a:r>
              <a:rPr lang="en-GB" sz="2400" b="1" dirty="0" err="1" smtClean="0">
                <a:solidFill>
                  <a:schemeClr val="accent6">
                    <a:lumMod val="75000"/>
                  </a:schemeClr>
                </a:solidFill>
              </a:rPr>
              <a:t>κανένα</a:t>
            </a:r>
            <a:r>
              <a:rPr lang="en-GB" sz="2400" b="1" dirty="0" smtClean="0">
                <a:solidFill>
                  <a:schemeClr val="accent6">
                    <a:lumMod val="75000"/>
                  </a:schemeClr>
                </a:solidFill>
              </a:rPr>
              <a:t> </a:t>
            </a:r>
            <a:r>
              <a:rPr lang="en-GB" sz="2400" b="1" dirty="0" err="1" smtClean="0">
                <a:solidFill>
                  <a:schemeClr val="accent6">
                    <a:lumMod val="75000"/>
                  </a:schemeClr>
                </a:solidFill>
              </a:rPr>
              <a:t>ουσιαστικό</a:t>
            </a:r>
            <a:r>
              <a:rPr lang="en-GB" sz="2400" b="1" dirty="0" smtClean="0">
                <a:solidFill>
                  <a:schemeClr val="accent6">
                    <a:lumMod val="75000"/>
                  </a:schemeClr>
                </a:solidFill>
              </a:rPr>
              <a:t> </a:t>
            </a:r>
            <a:r>
              <a:rPr lang="en-GB" sz="2400" b="1" dirty="0" err="1" smtClean="0">
                <a:solidFill>
                  <a:schemeClr val="accent6">
                    <a:lumMod val="75000"/>
                  </a:schemeClr>
                </a:solidFill>
              </a:rPr>
              <a:t>σημείο</a:t>
            </a:r>
            <a:r>
              <a:rPr lang="en-GB" sz="2400" b="1" dirty="0" smtClean="0">
                <a:solidFill>
                  <a:schemeClr val="accent6">
                    <a:lumMod val="75000"/>
                  </a:schemeClr>
                </a:solidFill>
              </a:rPr>
              <a:t> </a:t>
            </a:r>
            <a:r>
              <a:rPr lang="en-GB" sz="2400" dirty="0" err="1" smtClean="0"/>
              <a:t>από</a:t>
            </a:r>
            <a:r>
              <a:rPr lang="en-GB" sz="2400" dirty="0" smtClean="0"/>
              <a:t> </a:t>
            </a:r>
            <a:r>
              <a:rPr lang="el-GR" sz="2400" dirty="0" smtClean="0"/>
              <a:t>αυτόν</a:t>
            </a:r>
          </a:p>
          <a:p>
            <a:pPr marL="355600" indent="-355600">
              <a:buFont typeface="Arial" pitchFamily="34" charset="0"/>
              <a:buChar char="•"/>
            </a:pPr>
            <a:endParaRPr lang="el-GR" sz="2400" dirty="0" smtClean="0"/>
          </a:p>
          <a:p>
            <a:pPr marL="355600" indent="-355600">
              <a:buFont typeface="Arial" pitchFamily="34" charset="0"/>
              <a:buChar char="•"/>
            </a:pPr>
            <a:r>
              <a:rPr lang="en-GB" sz="2400" dirty="0" err="1" smtClean="0"/>
              <a:t>τα</a:t>
            </a:r>
            <a:r>
              <a:rPr lang="en-GB" sz="2400" dirty="0" smtClean="0"/>
              <a:t> 4 </a:t>
            </a:r>
            <a:r>
              <a:rPr lang="en-GB" sz="2400" dirty="0" err="1" smtClean="0"/>
              <a:t>άτομα</a:t>
            </a:r>
            <a:r>
              <a:rPr lang="en-GB" sz="2400" dirty="0" smtClean="0"/>
              <a:t> </a:t>
            </a:r>
            <a:r>
              <a:rPr lang="el-GR" sz="2400" dirty="0" smtClean="0"/>
              <a:t>Η</a:t>
            </a:r>
            <a:r>
              <a:rPr lang="en-GB" sz="2400" dirty="0" smtClean="0"/>
              <a:t> </a:t>
            </a:r>
            <a:r>
              <a:rPr lang="en-GB" sz="2400" dirty="0" err="1" smtClean="0"/>
              <a:t>είναι</a:t>
            </a:r>
            <a:r>
              <a:rPr lang="en-GB" sz="2400" dirty="0" smtClean="0"/>
              <a:t> </a:t>
            </a:r>
            <a:r>
              <a:rPr lang="en-GB" sz="2400" dirty="0" err="1" smtClean="0"/>
              <a:t>συνδεδεμένα</a:t>
            </a:r>
            <a:r>
              <a:rPr lang="en-GB" sz="2400" dirty="0" smtClean="0"/>
              <a:t> </a:t>
            </a:r>
            <a:r>
              <a:rPr lang="en-GB" sz="2400" dirty="0" err="1" smtClean="0"/>
              <a:t>με</a:t>
            </a:r>
            <a:r>
              <a:rPr lang="en-GB" sz="2400" dirty="0" smtClean="0"/>
              <a:t> </a:t>
            </a:r>
            <a:r>
              <a:rPr lang="en-GB" sz="2400" dirty="0" err="1" smtClean="0"/>
              <a:t>το</a:t>
            </a:r>
            <a:r>
              <a:rPr lang="en-GB" sz="2400" dirty="0" smtClean="0"/>
              <a:t> </a:t>
            </a:r>
            <a:r>
              <a:rPr lang="el-GR" sz="2400" dirty="0" smtClean="0"/>
              <a:t>Ν</a:t>
            </a:r>
            <a:r>
              <a:rPr lang="en-GB" sz="2400" dirty="0" smtClean="0"/>
              <a:t> </a:t>
            </a:r>
            <a:r>
              <a:rPr lang="en-GB" sz="2400" dirty="0" err="1" smtClean="0"/>
              <a:t>με</a:t>
            </a:r>
            <a:r>
              <a:rPr lang="en-GB" sz="2400" dirty="0" smtClean="0"/>
              <a:t> </a:t>
            </a:r>
            <a:r>
              <a:rPr lang="en-GB" sz="2400" dirty="0" err="1" smtClean="0"/>
              <a:t>τον</a:t>
            </a:r>
            <a:r>
              <a:rPr lang="en-GB" sz="2400" dirty="0" smtClean="0"/>
              <a:t> </a:t>
            </a:r>
            <a:r>
              <a:rPr lang="en-GB" sz="2400" dirty="0" err="1" smtClean="0"/>
              <a:t>ίδιο</a:t>
            </a:r>
            <a:r>
              <a:rPr lang="en-GB" sz="2400" dirty="0" smtClean="0"/>
              <a:t> </a:t>
            </a:r>
            <a:r>
              <a:rPr lang="en-GB" sz="2400" dirty="0" err="1" smtClean="0"/>
              <a:t>τρόπο</a:t>
            </a:r>
            <a:endParaRPr lang="el-GR" sz="2400" dirty="0"/>
          </a:p>
        </p:txBody>
      </p:sp>
      <p:cxnSp>
        <p:nvCxnSpPr>
          <p:cNvPr id="100" name="Straight Arrow Connector 99"/>
          <p:cNvCxnSpPr/>
          <p:nvPr/>
        </p:nvCxnSpPr>
        <p:spPr>
          <a:xfrm rot="10800000">
            <a:off x="5000628" y="2500306"/>
            <a:ext cx="357190" cy="1588"/>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par>
                                <p:cTn id="8" presetID="9"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dissolve">
                                      <p:cBhvr>
                                        <p:cTn id="10" dur="500"/>
                                        <p:tgtEl>
                                          <p:spTgt spid="15"/>
                                        </p:tgtEl>
                                      </p:cBhvr>
                                    </p:animEffect>
                                  </p:childTnLst>
                                </p:cTn>
                              </p:par>
                              <p:par>
                                <p:cTn id="11" presetID="9"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dissolve">
                                      <p:cBhvr>
                                        <p:cTn id="13" dur="500"/>
                                        <p:tgtEl>
                                          <p:spTgt spid="17"/>
                                        </p:tgtEl>
                                      </p:cBhvr>
                                    </p:animEffect>
                                  </p:childTnLst>
                                </p:cTn>
                              </p:par>
                              <p:par>
                                <p:cTn id="14" presetID="9" presetClass="entr" presetSubtype="0"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par>
                                <p:cTn id="17" presetID="9"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ssolve">
                                      <p:cBhvr>
                                        <p:cTn id="19" dur="500"/>
                                        <p:tgtEl>
                                          <p:spTgt spid="19"/>
                                        </p:tgtEl>
                                      </p:cBhvr>
                                    </p:animEffect>
                                  </p:childTnLst>
                                </p:cTn>
                              </p:par>
                              <p:par>
                                <p:cTn id="20" presetID="9" presetClass="entr" presetSubtype="0" fill="hold"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par>
                                <p:cTn id="23" presetID="9"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dissolve">
                                      <p:cBhvr>
                                        <p:cTn id="25" dur="500"/>
                                        <p:tgtEl>
                                          <p:spTgt spid="21"/>
                                        </p:tgtEl>
                                      </p:cBhvr>
                                    </p:animEffect>
                                  </p:childTnLst>
                                </p:cTn>
                              </p:par>
                              <p:par>
                                <p:cTn id="26" presetID="9" presetClass="entr" presetSubtype="0" fill="hold"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dissolve">
                                      <p:cBhvr>
                                        <p:cTn id="28" dur="500"/>
                                        <p:tgtEl>
                                          <p:spTgt spid="22"/>
                                        </p:tgtEl>
                                      </p:cBhvr>
                                    </p:animEffect>
                                  </p:childTnLst>
                                </p:cTn>
                              </p:par>
                              <p:par>
                                <p:cTn id="29" presetID="9"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par>
                                <p:cTn id="32" presetID="9" presetClass="entr" presetSubtype="0" fill="hold"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dissolve">
                                      <p:cBhvr>
                                        <p:cTn id="34" dur="500"/>
                                        <p:tgtEl>
                                          <p:spTgt spid="25"/>
                                        </p:tgtEl>
                                      </p:cBhvr>
                                    </p:animEffect>
                                  </p:childTnLst>
                                </p:cTn>
                              </p:par>
                              <p:par>
                                <p:cTn id="35" presetID="9" presetClass="entr" presetSubtype="0" fill="hold" nodeType="withEffect">
                                  <p:stCondLst>
                                    <p:cond delay="0"/>
                                  </p:stCondLst>
                                  <p:childTnLst>
                                    <p:set>
                                      <p:cBhvr>
                                        <p:cTn id="36" dur="1" fill="hold">
                                          <p:stCondLst>
                                            <p:cond delay="0"/>
                                          </p:stCondLst>
                                        </p:cTn>
                                        <p:tgtEl>
                                          <p:spTgt spid="68"/>
                                        </p:tgtEl>
                                        <p:attrNameLst>
                                          <p:attrName>style.visibility</p:attrName>
                                        </p:attrNameLst>
                                      </p:cBhvr>
                                      <p:to>
                                        <p:strVal val="visible"/>
                                      </p:to>
                                    </p:set>
                                    <p:animEffect transition="in" filter="dissolve">
                                      <p:cBhvr>
                                        <p:cTn id="37" dur="500"/>
                                        <p:tgtEl>
                                          <p:spTgt spid="68"/>
                                        </p:tgtEl>
                                      </p:cBhvr>
                                    </p:animEffect>
                                  </p:childTnLst>
                                </p:cTn>
                              </p:par>
                              <p:par>
                                <p:cTn id="38" presetID="9" presetClass="entr" presetSubtype="0" fill="hold" nodeType="withEffect">
                                  <p:stCondLst>
                                    <p:cond delay="0"/>
                                  </p:stCondLst>
                                  <p:childTnLst>
                                    <p:set>
                                      <p:cBhvr>
                                        <p:cTn id="39" dur="1" fill="hold">
                                          <p:stCondLst>
                                            <p:cond delay="0"/>
                                          </p:stCondLst>
                                        </p:cTn>
                                        <p:tgtEl>
                                          <p:spTgt spid="69"/>
                                        </p:tgtEl>
                                        <p:attrNameLst>
                                          <p:attrName>style.visibility</p:attrName>
                                        </p:attrNameLst>
                                      </p:cBhvr>
                                      <p:to>
                                        <p:strVal val="visible"/>
                                      </p:to>
                                    </p:set>
                                    <p:animEffect transition="in" filter="dissolve">
                                      <p:cBhvr>
                                        <p:cTn id="40" dur="500"/>
                                        <p:tgtEl>
                                          <p:spTgt spid="69"/>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dissolve">
                                      <p:cBhvr>
                                        <p:cTn id="45" dur="500"/>
                                        <p:tgtEl>
                                          <p:spTgt spid="26"/>
                                        </p:tgtEl>
                                      </p:cBhvr>
                                    </p:animEffect>
                                  </p:childTnLst>
                                </p:cTn>
                              </p:par>
                              <p:par>
                                <p:cTn id="46" presetID="9" presetClass="entr" presetSubtype="0" fill="hold" nodeType="withEffect">
                                  <p:stCondLst>
                                    <p:cond delay="0"/>
                                  </p:stCondLst>
                                  <p:childTnLst>
                                    <p:set>
                                      <p:cBhvr>
                                        <p:cTn id="47" dur="1" fill="hold">
                                          <p:stCondLst>
                                            <p:cond delay="0"/>
                                          </p:stCondLst>
                                        </p:cTn>
                                        <p:tgtEl>
                                          <p:spTgt spid="44"/>
                                        </p:tgtEl>
                                        <p:attrNameLst>
                                          <p:attrName>style.visibility</p:attrName>
                                        </p:attrNameLst>
                                      </p:cBhvr>
                                      <p:to>
                                        <p:strVal val="visible"/>
                                      </p:to>
                                    </p:set>
                                    <p:animEffect transition="in" filter="dissolve">
                                      <p:cBhvr>
                                        <p:cTn id="48" dur="500"/>
                                        <p:tgtEl>
                                          <p:spTgt spid="44"/>
                                        </p:tgtEl>
                                      </p:cBhvr>
                                    </p:animEffect>
                                  </p:childTnLst>
                                </p:cTn>
                              </p:par>
                              <p:par>
                                <p:cTn id="49" presetID="9" presetClass="entr" presetSubtype="0" fill="hold" nodeType="with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dissolve">
                                      <p:cBhvr>
                                        <p:cTn id="51" dur="500"/>
                                        <p:tgtEl>
                                          <p:spTgt spid="45"/>
                                        </p:tgtEl>
                                      </p:cBhvr>
                                    </p:animEffect>
                                  </p:childTnLst>
                                </p:cTn>
                              </p:par>
                              <p:par>
                                <p:cTn id="52" presetID="9" presetClass="entr" presetSubtype="0" fill="hold" nodeType="withEffect">
                                  <p:stCondLst>
                                    <p:cond delay="0"/>
                                  </p:stCondLst>
                                  <p:childTnLst>
                                    <p:set>
                                      <p:cBhvr>
                                        <p:cTn id="53" dur="1" fill="hold">
                                          <p:stCondLst>
                                            <p:cond delay="0"/>
                                          </p:stCondLst>
                                        </p:cTn>
                                        <p:tgtEl>
                                          <p:spTgt spid="70"/>
                                        </p:tgtEl>
                                        <p:attrNameLst>
                                          <p:attrName>style.visibility</p:attrName>
                                        </p:attrNameLst>
                                      </p:cBhvr>
                                      <p:to>
                                        <p:strVal val="visible"/>
                                      </p:to>
                                    </p:set>
                                    <p:animEffect transition="in" filter="dissolve">
                                      <p:cBhvr>
                                        <p:cTn id="54" dur="500"/>
                                        <p:tgtEl>
                                          <p:spTgt spid="70"/>
                                        </p:tgtEl>
                                      </p:cBhvr>
                                    </p:animEffect>
                                  </p:childTnLst>
                                </p:cTn>
                              </p:par>
                              <p:par>
                                <p:cTn id="55" presetID="9" presetClass="entr" presetSubtype="0" fill="hold" nodeType="withEffect">
                                  <p:stCondLst>
                                    <p:cond delay="0"/>
                                  </p:stCondLst>
                                  <p:childTnLst>
                                    <p:set>
                                      <p:cBhvr>
                                        <p:cTn id="56" dur="1" fill="hold">
                                          <p:stCondLst>
                                            <p:cond delay="0"/>
                                          </p:stCondLst>
                                        </p:cTn>
                                        <p:tgtEl>
                                          <p:spTgt spid="71"/>
                                        </p:tgtEl>
                                        <p:attrNameLst>
                                          <p:attrName>style.visibility</p:attrName>
                                        </p:attrNameLst>
                                      </p:cBhvr>
                                      <p:to>
                                        <p:strVal val="visible"/>
                                      </p:to>
                                    </p:set>
                                    <p:animEffect transition="in" filter="dissolve">
                                      <p:cBhvr>
                                        <p:cTn id="57" dur="500"/>
                                        <p:tgtEl>
                                          <p:spTgt spid="71"/>
                                        </p:tgtEl>
                                      </p:cBhvr>
                                    </p:animEffect>
                                  </p:childTnLst>
                                </p:cTn>
                              </p:par>
                              <p:par>
                                <p:cTn id="58" presetID="9" presetClass="entr" presetSubtype="0" fill="hold" nodeType="withEffect">
                                  <p:stCondLst>
                                    <p:cond delay="0"/>
                                  </p:stCondLst>
                                  <p:childTnLst>
                                    <p:set>
                                      <p:cBhvr>
                                        <p:cTn id="59" dur="1" fill="hold">
                                          <p:stCondLst>
                                            <p:cond delay="0"/>
                                          </p:stCondLst>
                                        </p:cTn>
                                        <p:tgtEl>
                                          <p:spTgt spid="72"/>
                                        </p:tgtEl>
                                        <p:attrNameLst>
                                          <p:attrName>style.visibility</p:attrName>
                                        </p:attrNameLst>
                                      </p:cBhvr>
                                      <p:to>
                                        <p:strVal val="visible"/>
                                      </p:to>
                                    </p:set>
                                    <p:animEffect transition="in" filter="dissolve">
                                      <p:cBhvr>
                                        <p:cTn id="60" dur="500"/>
                                        <p:tgtEl>
                                          <p:spTgt spid="72"/>
                                        </p:tgtEl>
                                      </p:cBhvr>
                                    </p:animEffect>
                                  </p:childTnLst>
                                </p:cTn>
                              </p:par>
                              <p:par>
                                <p:cTn id="61" presetID="9" presetClass="entr" presetSubtype="0" fill="hold" nodeType="withEffect">
                                  <p:stCondLst>
                                    <p:cond delay="0"/>
                                  </p:stCondLst>
                                  <p:childTnLst>
                                    <p:set>
                                      <p:cBhvr>
                                        <p:cTn id="62" dur="1" fill="hold">
                                          <p:stCondLst>
                                            <p:cond delay="0"/>
                                          </p:stCondLst>
                                        </p:cTn>
                                        <p:tgtEl>
                                          <p:spTgt spid="73"/>
                                        </p:tgtEl>
                                        <p:attrNameLst>
                                          <p:attrName>style.visibility</p:attrName>
                                        </p:attrNameLst>
                                      </p:cBhvr>
                                      <p:to>
                                        <p:strVal val="visible"/>
                                      </p:to>
                                    </p:set>
                                    <p:animEffect transition="in" filter="dissolve">
                                      <p:cBhvr>
                                        <p:cTn id="63" dur="500"/>
                                        <p:tgtEl>
                                          <p:spTgt spid="73"/>
                                        </p:tgtEl>
                                      </p:cBhvr>
                                    </p:animEffect>
                                  </p:childTnLst>
                                </p:cTn>
                              </p:par>
                              <p:par>
                                <p:cTn id="64" presetID="9" presetClass="entr" presetSubtype="0" fill="hold" nodeType="withEffect">
                                  <p:stCondLst>
                                    <p:cond delay="0"/>
                                  </p:stCondLst>
                                  <p:childTnLst>
                                    <p:set>
                                      <p:cBhvr>
                                        <p:cTn id="65" dur="1" fill="hold">
                                          <p:stCondLst>
                                            <p:cond delay="0"/>
                                          </p:stCondLst>
                                        </p:cTn>
                                        <p:tgtEl>
                                          <p:spTgt spid="74"/>
                                        </p:tgtEl>
                                        <p:attrNameLst>
                                          <p:attrName>style.visibility</p:attrName>
                                        </p:attrNameLst>
                                      </p:cBhvr>
                                      <p:to>
                                        <p:strVal val="visible"/>
                                      </p:to>
                                    </p:set>
                                    <p:animEffect transition="in" filter="dissolve">
                                      <p:cBhvr>
                                        <p:cTn id="66" dur="500"/>
                                        <p:tgtEl>
                                          <p:spTgt spid="74"/>
                                        </p:tgtEl>
                                      </p:cBhvr>
                                    </p:animEffect>
                                  </p:childTnLst>
                                </p:cTn>
                              </p:par>
                              <p:par>
                                <p:cTn id="67" presetID="9" presetClass="entr" presetSubtype="0" fill="hold" nodeType="withEffect">
                                  <p:stCondLst>
                                    <p:cond delay="0"/>
                                  </p:stCondLst>
                                  <p:childTnLst>
                                    <p:set>
                                      <p:cBhvr>
                                        <p:cTn id="68" dur="1" fill="hold">
                                          <p:stCondLst>
                                            <p:cond delay="0"/>
                                          </p:stCondLst>
                                        </p:cTn>
                                        <p:tgtEl>
                                          <p:spTgt spid="75"/>
                                        </p:tgtEl>
                                        <p:attrNameLst>
                                          <p:attrName>style.visibility</p:attrName>
                                        </p:attrNameLst>
                                      </p:cBhvr>
                                      <p:to>
                                        <p:strVal val="visible"/>
                                      </p:to>
                                    </p:set>
                                    <p:animEffect transition="in" filter="dissolve">
                                      <p:cBhvr>
                                        <p:cTn id="69" dur="500"/>
                                        <p:tgtEl>
                                          <p:spTgt spid="75"/>
                                        </p:tgtEl>
                                      </p:cBhvr>
                                    </p:animEffect>
                                  </p:childTnLst>
                                </p:cTn>
                              </p:par>
                              <p:par>
                                <p:cTn id="70" presetID="9" presetClass="entr" presetSubtype="0" fill="hold" nodeType="withEffect">
                                  <p:stCondLst>
                                    <p:cond delay="0"/>
                                  </p:stCondLst>
                                  <p:childTnLst>
                                    <p:set>
                                      <p:cBhvr>
                                        <p:cTn id="71" dur="1" fill="hold">
                                          <p:stCondLst>
                                            <p:cond delay="0"/>
                                          </p:stCondLst>
                                        </p:cTn>
                                        <p:tgtEl>
                                          <p:spTgt spid="76"/>
                                        </p:tgtEl>
                                        <p:attrNameLst>
                                          <p:attrName>style.visibility</p:attrName>
                                        </p:attrNameLst>
                                      </p:cBhvr>
                                      <p:to>
                                        <p:strVal val="visible"/>
                                      </p:to>
                                    </p:set>
                                    <p:animEffect transition="in" filter="dissolve">
                                      <p:cBhvr>
                                        <p:cTn id="72" dur="500"/>
                                        <p:tgtEl>
                                          <p:spTgt spid="76"/>
                                        </p:tgtEl>
                                      </p:cBhvr>
                                    </p:animEffect>
                                  </p:childTnLst>
                                </p:cTn>
                              </p:par>
                              <p:par>
                                <p:cTn id="73" presetID="9" presetClass="entr" presetSubtype="0" fill="hold" nodeType="withEffect">
                                  <p:stCondLst>
                                    <p:cond delay="0"/>
                                  </p:stCondLst>
                                  <p:childTnLst>
                                    <p:set>
                                      <p:cBhvr>
                                        <p:cTn id="74" dur="1" fill="hold">
                                          <p:stCondLst>
                                            <p:cond delay="0"/>
                                          </p:stCondLst>
                                        </p:cTn>
                                        <p:tgtEl>
                                          <p:spTgt spid="77"/>
                                        </p:tgtEl>
                                        <p:attrNameLst>
                                          <p:attrName>style.visibility</p:attrName>
                                        </p:attrNameLst>
                                      </p:cBhvr>
                                      <p:to>
                                        <p:strVal val="visible"/>
                                      </p:to>
                                    </p:set>
                                    <p:animEffect transition="in" filter="dissolve">
                                      <p:cBhvr>
                                        <p:cTn id="75" dur="500"/>
                                        <p:tgtEl>
                                          <p:spTgt spid="77"/>
                                        </p:tgtEl>
                                      </p:cBhvr>
                                    </p:animEffect>
                                  </p:childTnLst>
                                </p:cTn>
                              </p:par>
                              <p:par>
                                <p:cTn id="76" presetID="9" presetClass="entr" presetSubtype="0" fill="hold" nodeType="withEffect">
                                  <p:stCondLst>
                                    <p:cond delay="0"/>
                                  </p:stCondLst>
                                  <p:childTnLst>
                                    <p:set>
                                      <p:cBhvr>
                                        <p:cTn id="77" dur="1" fill="hold">
                                          <p:stCondLst>
                                            <p:cond delay="0"/>
                                          </p:stCondLst>
                                        </p:cTn>
                                        <p:tgtEl>
                                          <p:spTgt spid="78"/>
                                        </p:tgtEl>
                                        <p:attrNameLst>
                                          <p:attrName>style.visibility</p:attrName>
                                        </p:attrNameLst>
                                      </p:cBhvr>
                                      <p:to>
                                        <p:strVal val="visible"/>
                                      </p:to>
                                    </p:set>
                                    <p:animEffect transition="in" filter="dissolve">
                                      <p:cBhvr>
                                        <p:cTn id="78" dur="500"/>
                                        <p:tgtEl>
                                          <p:spTgt spid="78"/>
                                        </p:tgtEl>
                                      </p:cBhvr>
                                    </p:animEffect>
                                  </p:childTnLst>
                                </p:cTn>
                              </p:par>
                              <p:par>
                                <p:cTn id="79" presetID="9" presetClass="entr" presetSubtype="0" fill="hold" nodeType="withEffect">
                                  <p:stCondLst>
                                    <p:cond delay="0"/>
                                  </p:stCondLst>
                                  <p:childTnLst>
                                    <p:set>
                                      <p:cBhvr>
                                        <p:cTn id="80" dur="1" fill="hold">
                                          <p:stCondLst>
                                            <p:cond delay="0"/>
                                          </p:stCondLst>
                                        </p:cTn>
                                        <p:tgtEl>
                                          <p:spTgt spid="79"/>
                                        </p:tgtEl>
                                        <p:attrNameLst>
                                          <p:attrName>style.visibility</p:attrName>
                                        </p:attrNameLst>
                                      </p:cBhvr>
                                      <p:to>
                                        <p:strVal val="visible"/>
                                      </p:to>
                                    </p:set>
                                    <p:animEffect transition="in" filter="dissolve">
                                      <p:cBhvr>
                                        <p:cTn id="81" dur="500"/>
                                        <p:tgtEl>
                                          <p:spTgt spid="79"/>
                                        </p:tgtEl>
                                      </p:cBhvr>
                                    </p:animEffect>
                                  </p:childTnLst>
                                </p:cTn>
                              </p:par>
                              <p:par>
                                <p:cTn id="82" presetID="9" presetClass="entr" presetSubtype="0" fill="hold" nodeType="withEffect">
                                  <p:stCondLst>
                                    <p:cond delay="0"/>
                                  </p:stCondLst>
                                  <p:childTnLst>
                                    <p:set>
                                      <p:cBhvr>
                                        <p:cTn id="83" dur="1" fill="hold">
                                          <p:stCondLst>
                                            <p:cond delay="0"/>
                                          </p:stCondLst>
                                        </p:cTn>
                                        <p:tgtEl>
                                          <p:spTgt spid="80"/>
                                        </p:tgtEl>
                                        <p:attrNameLst>
                                          <p:attrName>style.visibility</p:attrName>
                                        </p:attrNameLst>
                                      </p:cBhvr>
                                      <p:to>
                                        <p:strVal val="visible"/>
                                      </p:to>
                                    </p:set>
                                    <p:animEffect transition="in" filter="dissolve">
                                      <p:cBhvr>
                                        <p:cTn id="84" dur="500"/>
                                        <p:tgtEl>
                                          <p:spTgt spid="80"/>
                                        </p:tgtEl>
                                      </p:cBhvr>
                                    </p:animEffect>
                                  </p:childTnLst>
                                </p:cTn>
                              </p:par>
                              <p:par>
                                <p:cTn id="85" presetID="9" presetClass="entr" presetSubtype="0" fill="hold" nodeType="withEffect">
                                  <p:stCondLst>
                                    <p:cond delay="0"/>
                                  </p:stCondLst>
                                  <p:childTnLst>
                                    <p:set>
                                      <p:cBhvr>
                                        <p:cTn id="86" dur="1" fill="hold">
                                          <p:stCondLst>
                                            <p:cond delay="0"/>
                                          </p:stCondLst>
                                        </p:cTn>
                                        <p:tgtEl>
                                          <p:spTgt spid="81"/>
                                        </p:tgtEl>
                                        <p:attrNameLst>
                                          <p:attrName>style.visibility</p:attrName>
                                        </p:attrNameLst>
                                      </p:cBhvr>
                                      <p:to>
                                        <p:strVal val="visible"/>
                                      </p:to>
                                    </p:set>
                                    <p:animEffect transition="in" filter="dissolve">
                                      <p:cBhvr>
                                        <p:cTn id="87" dur="500"/>
                                        <p:tgtEl>
                                          <p:spTgt spid="81"/>
                                        </p:tgtEl>
                                      </p:cBhvr>
                                    </p:animEffect>
                                  </p:childTnLst>
                                </p:cTn>
                              </p:par>
                              <p:par>
                                <p:cTn id="88" presetID="9" presetClass="entr" presetSubtype="0" fill="hold" nodeType="withEffect">
                                  <p:stCondLst>
                                    <p:cond delay="0"/>
                                  </p:stCondLst>
                                  <p:childTnLst>
                                    <p:set>
                                      <p:cBhvr>
                                        <p:cTn id="89" dur="1" fill="hold">
                                          <p:stCondLst>
                                            <p:cond delay="0"/>
                                          </p:stCondLst>
                                        </p:cTn>
                                        <p:tgtEl>
                                          <p:spTgt spid="82"/>
                                        </p:tgtEl>
                                        <p:attrNameLst>
                                          <p:attrName>style.visibility</p:attrName>
                                        </p:attrNameLst>
                                      </p:cBhvr>
                                      <p:to>
                                        <p:strVal val="visible"/>
                                      </p:to>
                                    </p:set>
                                    <p:animEffect transition="in" filter="dissolve">
                                      <p:cBhvr>
                                        <p:cTn id="90" dur="500"/>
                                        <p:tgtEl>
                                          <p:spTgt spid="82"/>
                                        </p:tgtEl>
                                      </p:cBhvr>
                                    </p:animEffect>
                                  </p:childTnLst>
                                </p:cTn>
                              </p:par>
                              <p:par>
                                <p:cTn id="91" presetID="9" presetClass="entr" presetSubtype="0" fill="hold" nodeType="withEffect">
                                  <p:stCondLst>
                                    <p:cond delay="0"/>
                                  </p:stCondLst>
                                  <p:childTnLst>
                                    <p:set>
                                      <p:cBhvr>
                                        <p:cTn id="92" dur="1" fill="hold">
                                          <p:stCondLst>
                                            <p:cond delay="0"/>
                                          </p:stCondLst>
                                        </p:cTn>
                                        <p:tgtEl>
                                          <p:spTgt spid="83"/>
                                        </p:tgtEl>
                                        <p:attrNameLst>
                                          <p:attrName>style.visibility</p:attrName>
                                        </p:attrNameLst>
                                      </p:cBhvr>
                                      <p:to>
                                        <p:strVal val="visible"/>
                                      </p:to>
                                    </p:set>
                                    <p:animEffect transition="in" filter="dissolve">
                                      <p:cBhvr>
                                        <p:cTn id="93" dur="500"/>
                                        <p:tgtEl>
                                          <p:spTgt spid="83"/>
                                        </p:tgtEl>
                                      </p:cBhvr>
                                    </p:animEffect>
                                  </p:childTnLst>
                                </p:cTn>
                              </p:par>
                              <p:par>
                                <p:cTn id="94" presetID="9" presetClass="entr" presetSubtype="0" fill="hold" nodeType="withEffect">
                                  <p:stCondLst>
                                    <p:cond delay="0"/>
                                  </p:stCondLst>
                                  <p:childTnLst>
                                    <p:set>
                                      <p:cBhvr>
                                        <p:cTn id="95" dur="1" fill="hold">
                                          <p:stCondLst>
                                            <p:cond delay="0"/>
                                          </p:stCondLst>
                                        </p:cTn>
                                        <p:tgtEl>
                                          <p:spTgt spid="84"/>
                                        </p:tgtEl>
                                        <p:attrNameLst>
                                          <p:attrName>style.visibility</p:attrName>
                                        </p:attrNameLst>
                                      </p:cBhvr>
                                      <p:to>
                                        <p:strVal val="visible"/>
                                      </p:to>
                                    </p:set>
                                    <p:animEffect transition="in" filter="dissolve">
                                      <p:cBhvr>
                                        <p:cTn id="96" dur="500"/>
                                        <p:tgtEl>
                                          <p:spTgt spid="84"/>
                                        </p:tgtEl>
                                      </p:cBhvr>
                                    </p:animEffect>
                                  </p:childTnLst>
                                </p:cTn>
                              </p:par>
                              <p:par>
                                <p:cTn id="97" presetID="9" presetClass="entr" presetSubtype="0" fill="hold" nodeType="withEffect">
                                  <p:stCondLst>
                                    <p:cond delay="0"/>
                                  </p:stCondLst>
                                  <p:childTnLst>
                                    <p:set>
                                      <p:cBhvr>
                                        <p:cTn id="98" dur="1" fill="hold">
                                          <p:stCondLst>
                                            <p:cond delay="0"/>
                                          </p:stCondLst>
                                        </p:cTn>
                                        <p:tgtEl>
                                          <p:spTgt spid="85"/>
                                        </p:tgtEl>
                                        <p:attrNameLst>
                                          <p:attrName>style.visibility</p:attrName>
                                        </p:attrNameLst>
                                      </p:cBhvr>
                                      <p:to>
                                        <p:strVal val="visible"/>
                                      </p:to>
                                    </p:set>
                                    <p:animEffect transition="in" filter="dissolve">
                                      <p:cBhvr>
                                        <p:cTn id="99" dur="500"/>
                                        <p:tgtEl>
                                          <p:spTgt spid="85"/>
                                        </p:tgtEl>
                                      </p:cBhvr>
                                    </p:animEffect>
                                  </p:childTnLst>
                                </p:cTn>
                              </p:par>
                              <p:par>
                                <p:cTn id="100" presetID="9" presetClass="entr" presetSubtype="0" fill="hold" nodeType="withEffect">
                                  <p:stCondLst>
                                    <p:cond delay="0"/>
                                  </p:stCondLst>
                                  <p:childTnLst>
                                    <p:set>
                                      <p:cBhvr>
                                        <p:cTn id="101" dur="1" fill="hold">
                                          <p:stCondLst>
                                            <p:cond delay="0"/>
                                          </p:stCondLst>
                                        </p:cTn>
                                        <p:tgtEl>
                                          <p:spTgt spid="86"/>
                                        </p:tgtEl>
                                        <p:attrNameLst>
                                          <p:attrName>style.visibility</p:attrName>
                                        </p:attrNameLst>
                                      </p:cBhvr>
                                      <p:to>
                                        <p:strVal val="visible"/>
                                      </p:to>
                                    </p:set>
                                    <p:animEffect transition="in" filter="dissolve">
                                      <p:cBhvr>
                                        <p:cTn id="102" dur="500"/>
                                        <p:tgtEl>
                                          <p:spTgt spid="86"/>
                                        </p:tgtEl>
                                      </p:cBhvr>
                                    </p:animEffect>
                                  </p:childTnLst>
                                </p:cTn>
                              </p:par>
                              <p:par>
                                <p:cTn id="103" presetID="9" presetClass="entr" presetSubtype="0" fill="hold" nodeType="withEffect">
                                  <p:stCondLst>
                                    <p:cond delay="0"/>
                                  </p:stCondLst>
                                  <p:childTnLst>
                                    <p:set>
                                      <p:cBhvr>
                                        <p:cTn id="104" dur="1" fill="hold">
                                          <p:stCondLst>
                                            <p:cond delay="0"/>
                                          </p:stCondLst>
                                        </p:cTn>
                                        <p:tgtEl>
                                          <p:spTgt spid="87"/>
                                        </p:tgtEl>
                                        <p:attrNameLst>
                                          <p:attrName>style.visibility</p:attrName>
                                        </p:attrNameLst>
                                      </p:cBhvr>
                                      <p:to>
                                        <p:strVal val="visible"/>
                                      </p:to>
                                    </p:set>
                                    <p:animEffect transition="in" filter="dissolve">
                                      <p:cBhvr>
                                        <p:cTn id="105" dur="500"/>
                                        <p:tgtEl>
                                          <p:spTgt spid="87"/>
                                        </p:tgtEl>
                                      </p:cBhvr>
                                    </p:animEffect>
                                  </p:childTnLst>
                                </p:cTn>
                              </p:par>
                              <p:par>
                                <p:cTn id="106" presetID="9" presetClass="entr" presetSubtype="0" fill="hold" nodeType="withEffect">
                                  <p:stCondLst>
                                    <p:cond delay="0"/>
                                  </p:stCondLst>
                                  <p:childTnLst>
                                    <p:set>
                                      <p:cBhvr>
                                        <p:cTn id="107" dur="1" fill="hold">
                                          <p:stCondLst>
                                            <p:cond delay="0"/>
                                          </p:stCondLst>
                                        </p:cTn>
                                        <p:tgtEl>
                                          <p:spTgt spid="88"/>
                                        </p:tgtEl>
                                        <p:attrNameLst>
                                          <p:attrName>style.visibility</p:attrName>
                                        </p:attrNameLst>
                                      </p:cBhvr>
                                      <p:to>
                                        <p:strVal val="visible"/>
                                      </p:to>
                                    </p:set>
                                    <p:animEffect transition="in" filter="dissolve">
                                      <p:cBhvr>
                                        <p:cTn id="108" dur="500"/>
                                        <p:tgtEl>
                                          <p:spTgt spid="88"/>
                                        </p:tgtEl>
                                      </p:cBhvr>
                                    </p:animEffect>
                                  </p:childTnLst>
                                </p:cTn>
                              </p:par>
                              <p:par>
                                <p:cTn id="109" presetID="9" presetClass="entr" presetSubtype="0" fill="hold" nodeType="withEffect">
                                  <p:stCondLst>
                                    <p:cond delay="0"/>
                                  </p:stCondLst>
                                  <p:childTnLst>
                                    <p:set>
                                      <p:cBhvr>
                                        <p:cTn id="110" dur="1" fill="hold">
                                          <p:stCondLst>
                                            <p:cond delay="0"/>
                                          </p:stCondLst>
                                        </p:cTn>
                                        <p:tgtEl>
                                          <p:spTgt spid="89"/>
                                        </p:tgtEl>
                                        <p:attrNameLst>
                                          <p:attrName>style.visibility</p:attrName>
                                        </p:attrNameLst>
                                      </p:cBhvr>
                                      <p:to>
                                        <p:strVal val="visible"/>
                                      </p:to>
                                    </p:set>
                                    <p:animEffect transition="in" filter="dissolve">
                                      <p:cBhvr>
                                        <p:cTn id="111" dur="500"/>
                                        <p:tgtEl>
                                          <p:spTgt spid="89"/>
                                        </p:tgtEl>
                                      </p:cBhvr>
                                    </p:animEffect>
                                  </p:childTnLst>
                                </p:cTn>
                              </p:par>
                              <p:par>
                                <p:cTn id="112" presetID="9" presetClass="entr" presetSubtype="0" fill="hold" nodeType="withEffect">
                                  <p:stCondLst>
                                    <p:cond delay="0"/>
                                  </p:stCondLst>
                                  <p:childTnLst>
                                    <p:set>
                                      <p:cBhvr>
                                        <p:cTn id="113" dur="1" fill="hold">
                                          <p:stCondLst>
                                            <p:cond delay="0"/>
                                          </p:stCondLst>
                                        </p:cTn>
                                        <p:tgtEl>
                                          <p:spTgt spid="90"/>
                                        </p:tgtEl>
                                        <p:attrNameLst>
                                          <p:attrName>style.visibility</p:attrName>
                                        </p:attrNameLst>
                                      </p:cBhvr>
                                      <p:to>
                                        <p:strVal val="visible"/>
                                      </p:to>
                                    </p:set>
                                    <p:animEffect transition="in" filter="dissolve">
                                      <p:cBhvr>
                                        <p:cTn id="114" dur="500"/>
                                        <p:tgtEl>
                                          <p:spTgt spid="90"/>
                                        </p:tgtEl>
                                      </p:cBhvr>
                                    </p:animEffect>
                                  </p:childTnLst>
                                </p:cTn>
                              </p:par>
                              <p:par>
                                <p:cTn id="115" presetID="9" presetClass="entr" presetSubtype="0" fill="hold" nodeType="withEffect">
                                  <p:stCondLst>
                                    <p:cond delay="0"/>
                                  </p:stCondLst>
                                  <p:childTnLst>
                                    <p:set>
                                      <p:cBhvr>
                                        <p:cTn id="116" dur="1" fill="hold">
                                          <p:stCondLst>
                                            <p:cond delay="0"/>
                                          </p:stCondLst>
                                        </p:cTn>
                                        <p:tgtEl>
                                          <p:spTgt spid="91"/>
                                        </p:tgtEl>
                                        <p:attrNameLst>
                                          <p:attrName>style.visibility</p:attrName>
                                        </p:attrNameLst>
                                      </p:cBhvr>
                                      <p:to>
                                        <p:strVal val="visible"/>
                                      </p:to>
                                    </p:set>
                                    <p:animEffect transition="in" filter="dissolve">
                                      <p:cBhvr>
                                        <p:cTn id="117" dur="500"/>
                                        <p:tgtEl>
                                          <p:spTgt spid="91"/>
                                        </p:tgtEl>
                                      </p:cBhvr>
                                    </p:animEffect>
                                  </p:childTnLst>
                                </p:cTn>
                              </p:par>
                              <p:par>
                                <p:cTn id="118" presetID="9" presetClass="entr" presetSubtype="0" fill="hold" nodeType="withEffect">
                                  <p:stCondLst>
                                    <p:cond delay="0"/>
                                  </p:stCondLst>
                                  <p:childTnLst>
                                    <p:set>
                                      <p:cBhvr>
                                        <p:cTn id="119" dur="1" fill="hold">
                                          <p:stCondLst>
                                            <p:cond delay="0"/>
                                          </p:stCondLst>
                                        </p:cTn>
                                        <p:tgtEl>
                                          <p:spTgt spid="92"/>
                                        </p:tgtEl>
                                        <p:attrNameLst>
                                          <p:attrName>style.visibility</p:attrName>
                                        </p:attrNameLst>
                                      </p:cBhvr>
                                      <p:to>
                                        <p:strVal val="visible"/>
                                      </p:to>
                                    </p:set>
                                    <p:animEffect transition="in" filter="dissolve">
                                      <p:cBhvr>
                                        <p:cTn id="120" dur="500"/>
                                        <p:tgtEl>
                                          <p:spTgt spid="92"/>
                                        </p:tgtEl>
                                      </p:cBhvr>
                                    </p:animEffect>
                                  </p:childTnLst>
                                </p:cTn>
                              </p:par>
                              <p:par>
                                <p:cTn id="121" presetID="9" presetClass="entr" presetSubtype="0" fill="hold" nodeType="withEffect">
                                  <p:stCondLst>
                                    <p:cond delay="0"/>
                                  </p:stCondLst>
                                  <p:childTnLst>
                                    <p:set>
                                      <p:cBhvr>
                                        <p:cTn id="122" dur="1" fill="hold">
                                          <p:stCondLst>
                                            <p:cond delay="0"/>
                                          </p:stCondLst>
                                        </p:cTn>
                                        <p:tgtEl>
                                          <p:spTgt spid="93"/>
                                        </p:tgtEl>
                                        <p:attrNameLst>
                                          <p:attrName>style.visibility</p:attrName>
                                        </p:attrNameLst>
                                      </p:cBhvr>
                                      <p:to>
                                        <p:strVal val="visible"/>
                                      </p:to>
                                    </p:set>
                                    <p:animEffect transition="in" filter="dissolve">
                                      <p:cBhvr>
                                        <p:cTn id="123" dur="500"/>
                                        <p:tgtEl>
                                          <p:spTgt spid="93"/>
                                        </p:tgtEl>
                                      </p:cBhvr>
                                    </p:animEffect>
                                  </p:childTnLst>
                                </p:cTn>
                              </p:par>
                              <p:par>
                                <p:cTn id="124" presetID="9" presetClass="entr" presetSubtype="0" fill="hold" nodeType="withEffect">
                                  <p:stCondLst>
                                    <p:cond delay="0"/>
                                  </p:stCondLst>
                                  <p:childTnLst>
                                    <p:set>
                                      <p:cBhvr>
                                        <p:cTn id="125" dur="1" fill="hold">
                                          <p:stCondLst>
                                            <p:cond delay="0"/>
                                          </p:stCondLst>
                                        </p:cTn>
                                        <p:tgtEl>
                                          <p:spTgt spid="94"/>
                                        </p:tgtEl>
                                        <p:attrNameLst>
                                          <p:attrName>style.visibility</p:attrName>
                                        </p:attrNameLst>
                                      </p:cBhvr>
                                      <p:to>
                                        <p:strVal val="visible"/>
                                      </p:to>
                                    </p:set>
                                    <p:animEffect transition="in" filter="dissolve">
                                      <p:cBhvr>
                                        <p:cTn id="126" dur="500"/>
                                        <p:tgtEl>
                                          <p:spTgt spid="94"/>
                                        </p:tgtEl>
                                      </p:cBhvr>
                                    </p:animEffect>
                                  </p:childTnLst>
                                </p:cTn>
                              </p:par>
                              <p:par>
                                <p:cTn id="127" presetID="9" presetClass="entr" presetSubtype="0" fill="hold" nodeType="withEffect">
                                  <p:stCondLst>
                                    <p:cond delay="0"/>
                                  </p:stCondLst>
                                  <p:childTnLst>
                                    <p:set>
                                      <p:cBhvr>
                                        <p:cTn id="128" dur="1" fill="hold">
                                          <p:stCondLst>
                                            <p:cond delay="0"/>
                                          </p:stCondLst>
                                        </p:cTn>
                                        <p:tgtEl>
                                          <p:spTgt spid="95"/>
                                        </p:tgtEl>
                                        <p:attrNameLst>
                                          <p:attrName>style.visibility</p:attrName>
                                        </p:attrNameLst>
                                      </p:cBhvr>
                                      <p:to>
                                        <p:strVal val="visible"/>
                                      </p:to>
                                    </p:set>
                                    <p:animEffect transition="in" filter="dissolve">
                                      <p:cBhvr>
                                        <p:cTn id="129" dur="500"/>
                                        <p:tgtEl>
                                          <p:spTgt spid="95"/>
                                        </p:tgtEl>
                                      </p:cBhvr>
                                    </p:animEffect>
                                  </p:childTnLst>
                                </p:cTn>
                              </p:par>
                              <p:par>
                                <p:cTn id="130" presetID="9" presetClass="entr" presetSubtype="0" fill="hold" nodeType="withEffect">
                                  <p:stCondLst>
                                    <p:cond delay="0"/>
                                  </p:stCondLst>
                                  <p:childTnLst>
                                    <p:set>
                                      <p:cBhvr>
                                        <p:cTn id="131" dur="1" fill="hold">
                                          <p:stCondLst>
                                            <p:cond delay="0"/>
                                          </p:stCondLst>
                                        </p:cTn>
                                        <p:tgtEl>
                                          <p:spTgt spid="96"/>
                                        </p:tgtEl>
                                        <p:attrNameLst>
                                          <p:attrName>style.visibility</p:attrName>
                                        </p:attrNameLst>
                                      </p:cBhvr>
                                      <p:to>
                                        <p:strVal val="visible"/>
                                      </p:to>
                                    </p:set>
                                    <p:animEffect transition="in" filter="dissolve">
                                      <p:cBhvr>
                                        <p:cTn id="132" dur="500"/>
                                        <p:tgtEl>
                                          <p:spTgt spid="96"/>
                                        </p:tgtEl>
                                      </p:cBhvr>
                                    </p:animEffec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1" nodeType="clickEffect">
                                  <p:stCondLst>
                                    <p:cond delay="0"/>
                                  </p:stCondLst>
                                  <p:childTnLst>
                                    <p:set>
                                      <p:cBhvr>
                                        <p:cTn id="136" dur="1" fill="hold">
                                          <p:stCondLst>
                                            <p:cond delay="0"/>
                                          </p:stCondLst>
                                        </p:cTn>
                                        <p:tgtEl>
                                          <p:spTgt spid="97"/>
                                        </p:tgtEl>
                                        <p:attrNameLst>
                                          <p:attrName>style.visibility</p:attrName>
                                        </p:attrNameLst>
                                      </p:cBhvr>
                                      <p:to>
                                        <p:strVal val="visible"/>
                                      </p:to>
                                    </p:set>
                                  </p:childTnLst>
                                </p:cTn>
                              </p:par>
                            </p:childTnLst>
                          </p:cTn>
                        </p:par>
                        <p:par>
                          <p:cTn id="137" fill="hold">
                            <p:stCondLst>
                              <p:cond delay="0"/>
                            </p:stCondLst>
                            <p:childTnLst>
                              <p:par>
                                <p:cTn id="138" presetID="26" presetClass="emph" presetSubtype="0" repeatCount="4000" fill="hold" grpId="0" nodeType="afterEffect">
                                  <p:stCondLst>
                                    <p:cond delay="0"/>
                                  </p:stCondLst>
                                  <p:childTnLst>
                                    <p:animEffect transition="out" filter="fade">
                                      <p:cBhvr>
                                        <p:cTn id="139" dur="500" tmFilter="0, 0; .2, .5; .8, .5; 1, 0"/>
                                        <p:tgtEl>
                                          <p:spTgt spid="97"/>
                                        </p:tgtEl>
                                      </p:cBhvr>
                                    </p:animEffect>
                                    <p:animScale>
                                      <p:cBhvr>
                                        <p:cTn id="140" dur="250" autoRev="1" fill="hold"/>
                                        <p:tgtEl>
                                          <p:spTgt spid="97"/>
                                        </p:tgtEl>
                                      </p:cBhvr>
                                      <p:by x="105000" y="105000"/>
                                    </p:animScale>
                                  </p:childTnLst>
                                  <p:subTnLst>
                                    <p:set>
                                      <p:cBhvr override="childStyle">
                                        <p:cTn dur="1" fill="hold" display="0" masterRel="sameClick" afterEffect="1">
                                          <p:stCondLst>
                                            <p:cond evt="end" delay="0">
                                              <p:tn val="138"/>
                                            </p:cond>
                                          </p:stCondLst>
                                        </p:cTn>
                                        <p:tgtEl>
                                          <p:spTgt spid="97"/>
                                        </p:tgtEl>
                                        <p:attrNameLst>
                                          <p:attrName>style.visibility</p:attrName>
                                        </p:attrNameLst>
                                      </p:cBhvr>
                                      <p:to>
                                        <p:strVal val="hidden"/>
                                      </p:to>
                                    </p:set>
                                  </p:subTnLst>
                                </p:cTn>
                              </p:par>
                            </p:childTnLst>
                          </p:cTn>
                        </p:par>
                        <p:par>
                          <p:cTn id="141" fill="hold">
                            <p:stCondLst>
                              <p:cond delay="2000"/>
                            </p:stCondLst>
                            <p:childTnLst>
                              <p:par>
                                <p:cTn id="142" presetID="9" presetClass="entr" presetSubtype="0" fill="hold" nodeType="afterEffect">
                                  <p:stCondLst>
                                    <p:cond delay="0"/>
                                  </p:stCondLst>
                                  <p:childTnLst>
                                    <p:set>
                                      <p:cBhvr>
                                        <p:cTn id="143" dur="1" fill="hold">
                                          <p:stCondLst>
                                            <p:cond delay="0"/>
                                          </p:stCondLst>
                                        </p:cTn>
                                        <p:tgtEl>
                                          <p:spTgt spid="100"/>
                                        </p:tgtEl>
                                        <p:attrNameLst>
                                          <p:attrName>style.visibility</p:attrName>
                                        </p:attrNameLst>
                                      </p:cBhvr>
                                      <p:to>
                                        <p:strVal val="visible"/>
                                      </p:to>
                                    </p:set>
                                    <p:animEffect transition="in" filter="dissolve">
                                      <p:cBhvr>
                                        <p:cTn id="144" dur="500"/>
                                        <p:tgtEl>
                                          <p:spTgt spid="100"/>
                                        </p:tgtEl>
                                      </p:cBhvr>
                                    </p:animEffect>
                                  </p:childTnLst>
                                </p:cTn>
                              </p:par>
                            </p:childTnLst>
                          </p:cTn>
                        </p:par>
                      </p:childTnLst>
                    </p:cTn>
                  </p:par>
                  <p:par>
                    <p:cTn id="145" fill="hold">
                      <p:stCondLst>
                        <p:cond delay="indefinite"/>
                      </p:stCondLst>
                      <p:childTnLst>
                        <p:par>
                          <p:cTn id="146" fill="hold">
                            <p:stCondLst>
                              <p:cond delay="0"/>
                            </p:stCondLst>
                            <p:childTnLst>
                              <p:par>
                                <p:cTn id="147" presetID="9" presetClass="entr" presetSubtype="0" fill="hold" grpId="0" nodeType="clickEffect">
                                  <p:stCondLst>
                                    <p:cond delay="0"/>
                                  </p:stCondLst>
                                  <p:childTnLst>
                                    <p:set>
                                      <p:cBhvr>
                                        <p:cTn id="148" dur="1" fill="hold">
                                          <p:stCondLst>
                                            <p:cond delay="0"/>
                                          </p:stCondLst>
                                        </p:cTn>
                                        <p:tgtEl>
                                          <p:spTgt spid="11"/>
                                        </p:tgtEl>
                                        <p:attrNameLst>
                                          <p:attrName>style.visibility</p:attrName>
                                        </p:attrNameLst>
                                      </p:cBhvr>
                                      <p:to>
                                        <p:strVal val="visible"/>
                                      </p:to>
                                    </p:set>
                                    <p:animEffect transition="in" filter="dissolve">
                                      <p:cBhvr>
                                        <p:cTn id="149" dur="500"/>
                                        <p:tgtEl>
                                          <p:spTgt spid="11"/>
                                        </p:tgtEl>
                                      </p:cBhvr>
                                    </p:animEffect>
                                  </p:childTnLst>
                                </p:cTn>
                              </p:par>
                            </p:childTnLst>
                          </p:cTn>
                        </p:par>
                      </p:childTnLst>
                    </p:cTn>
                  </p:par>
                  <p:par>
                    <p:cTn id="150" fill="hold">
                      <p:stCondLst>
                        <p:cond delay="indefinite"/>
                      </p:stCondLst>
                      <p:childTnLst>
                        <p:par>
                          <p:cTn id="151" fill="hold">
                            <p:stCondLst>
                              <p:cond delay="0"/>
                            </p:stCondLst>
                            <p:childTnLst>
                              <p:par>
                                <p:cTn id="152" presetID="9" presetClass="entr" presetSubtype="0" fill="hold" grpId="0" nodeType="clickEffect">
                                  <p:stCondLst>
                                    <p:cond delay="0"/>
                                  </p:stCondLst>
                                  <p:childTnLst>
                                    <p:set>
                                      <p:cBhvr>
                                        <p:cTn id="153" dur="1" fill="hold">
                                          <p:stCondLst>
                                            <p:cond delay="0"/>
                                          </p:stCondLst>
                                        </p:cTn>
                                        <p:tgtEl>
                                          <p:spTgt spid="98"/>
                                        </p:tgtEl>
                                        <p:attrNameLst>
                                          <p:attrName>style.visibility</p:attrName>
                                        </p:attrNameLst>
                                      </p:cBhvr>
                                      <p:to>
                                        <p:strVal val="visible"/>
                                      </p:to>
                                    </p:set>
                                    <p:animEffect transition="in" filter="dissolve">
                                      <p:cBhvr>
                                        <p:cTn id="154"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26" grpId="0"/>
      <p:bldP spid="97" grpId="0" animBg="1"/>
      <p:bldP spid="97" grpId="1" animBg="1"/>
      <p:bldP spid="9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28670"/>
            <a:ext cx="9144000" cy="3046988"/>
          </a:xfrm>
          <a:prstGeom prst="rect">
            <a:avLst/>
          </a:prstGeom>
        </p:spPr>
        <p:txBody>
          <a:bodyPr wrap="square">
            <a:spAutoFit/>
          </a:bodyPr>
          <a:lstStyle/>
          <a:p>
            <a:pPr algn="ctr"/>
            <a:r>
              <a:rPr lang="el-GR" sz="2400" dirty="0" smtClean="0"/>
              <a:t>Υ</a:t>
            </a:r>
            <a:r>
              <a:rPr lang="en-GB" sz="2400" dirty="0" err="1" smtClean="0"/>
              <a:t>πάρχουν</a:t>
            </a:r>
            <a:r>
              <a:rPr lang="en-GB" sz="2400" dirty="0" smtClean="0"/>
              <a:t> </a:t>
            </a:r>
            <a:r>
              <a:rPr lang="en-GB" sz="2400" dirty="0" err="1" smtClean="0">
                <a:solidFill>
                  <a:schemeClr val="accent5">
                    <a:lumMod val="75000"/>
                  </a:schemeClr>
                </a:solidFill>
              </a:rPr>
              <a:t>περιπτώσεις</a:t>
            </a:r>
            <a:r>
              <a:rPr lang="en-GB" sz="2400" dirty="0" smtClean="0">
                <a:solidFill>
                  <a:schemeClr val="accent5">
                    <a:lumMod val="75000"/>
                  </a:schemeClr>
                </a:solidFill>
              </a:rPr>
              <a:t> </a:t>
            </a:r>
            <a:r>
              <a:rPr lang="en-GB" sz="2400" dirty="0" err="1" smtClean="0">
                <a:solidFill>
                  <a:schemeClr val="accent5">
                    <a:lumMod val="75000"/>
                  </a:schemeClr>
                </a:solidFill>
              </a:rPr>
              <a:t>ενώσεων</a:t>
            </a:r>
            <a:r>
              <a:rPr lang="en-GB" sz="2400" dirty="0" smtClean="0"/>
              <a:t>, </a:t>
            </a:r>
            <a:endParaRPr lang="el-GR" sz="2400" dirty="0" smtClean="0"/>
          </a:p>
          <a:p>
            <a:pPr algn="ctr"/>
            <a:r>
              <a:rPr lang="en-GB" sz="2400" dirty="0" err="1" smtClean="0"/>
              <a:t>όπου</a:t>
            </a:r>
            <a:r>
              <a:rPr lang="en-GB" sz="2400" dirty="0" smtClean="0"/>
              <a:t> </a:t>
            </a:r>
            <a:r>
              <a:rPr lang="en-GB" sz="2400" dirty="0" err="1" smtClean="0"/>
              <a:t>τα</a:t>
            </a:r>
            <a:r>
              <a:rPr lang="en-GB" sz="2400" dirty="0" smtClean="0"/>
              <a:t> </a:t>
            </a:r>
            <a:r>
              <a:rPr lang="en-GB" sz="2400" dirty="0" err="1" smtClean="0"/>
              <a:t>άτομα</a:t>
            </a:r>
            <a:r>
              <a:rPr lang="en-GB" sz="2400" dirty="0" smtClean="0"/>
              <a:t> </a:t>
            </a:r>
            <a:r>
              <a:rPr lang="en-GB" sz="2400" b="1" dirty="0" err="1" smtClean="0">
                <a:solidFill>
                  <a:schemeClr val="accent5">
                    <a:lumMod val="75000"/>
                  </a:schemeClr>
                </a:solidFill>
              </a:rPr>
              <a:t>δεν</a:t>
            </a:r>
            <a:r>
              <a:rPr lang="en-GB" sz="2400" b="1" dirty="0" smtClean="0">
                <a:solidFill>
                  <a:schemeClr val="accent5">
                    <a:lumMod val="75000"/>
                  </a:schemeClr>
                </a:solidFill>
              </a:rPr>
              <a:t> </a:t>
            </a:r>
            <a:r>
              <a:rPr lang="en-GB" sz="2400" b="1" dirty="0" err="1" smtClean="0">
                <a:solidFill>
                  <a:schemeClr val="accent5">
                    <a:lumMod val="75000"/>
                  </a:schemeClr>
                </a:solidFill>
              </a:rPr>
              <a:t>αποκτούν</a:t>
            </a:r>
            <a:r>
              <a:rPr lang="en-GB" sz="2400" b="1" dirty="0" smtClean="0">
                <a:solidFill>
                  <a:schemeClr val="accent5">
                    <a:lumMod val="75000"/>
                  </a:schemeClr>
                </a:solidFill>
              </a:rPr>
              <a:t> </a:t>
            </a:r>
            <a:r>
              <a:rPr lang="en-GB" sz="2400" b="1" dirty="0" err="1" smtClean="0">
                <a:solidFill>
                  <a:schemeClr val="accent5">
                    <a:lumMod val="75000"/>
                  </a:schemeClr>
                </a:solidFill>
              </a:rPr>
              <a:t>δομή</a:t>
            </a:r>
            <a:r>
              <a:rPr lang="en-GB" sz="2400" b="1" dirty="0" smtClean="0">
                <a:solidFill>
                  <a:schemeClr val="accent5">
                    <a:lumMod val="75000"/>
                  </a:schemeClr>
                </a:solidFill>
              </a:rPr>
              <a:t> </a:t>
            </a:r>
            <a:r>
              <a:rPr lang="en-GB" sz="2400" b="1" dirty="0" err="1" smtClean="0">
                <a:solidFill>
                  <a:schemeClr val="accent5">
                    <a:lumMod val="75000"/>
                  </a:schemeClr>
                </a:solidFill>
              </a:rPr>
              <a:t>ευγενούς</a:t>
            </a:r>
            <a:r>
              <a:rPr lang="en-GB" sz="2400" b="1" dirty="0" smtClean="0">
                <a:solidFill>
                  <a:schemeClr val="accent5">
                    <a:lumMod val="75000"/>
                  </a:schemeClr>
                </a:solidFill>
              </a:rPr>
              <a:t> </a:t>
            </a:r>
            <a:r>
              <a:rPr lang="en-GB" sz="2400" b="1" dirty="0" err="1" smtClean="0">
                <a:solidFill>
                  <a:schemeClr val="accent5">
                    <a:lumMod val="75000"/>
                  </a:schemeClr>
                </a:solidFill>
              </a:rPr>
              <a:t>αερίου</a:t>
            </a:r>
            <a:r>
              <a:rPr lang="en-GB" sz="2400" b="1" dirty="0" smtClean="0">
                <a:solidFill>
                  <a:schemeClr val="accent5">
                    <a:lumMod val="75000"/>
                  </a:schemeClr>
                </a:solidFill>
              </a:rPr>
              <a:t> </a:t>
            </a:r>
            <a:endParaRPr lang="el-GR" sz="2400" b="1" dirty="0" smtClean="0">
              <a:solidFill>
                <a:schemeClr val="accent5">
                  <a:lumMod val="75000"/>
                </a:schemeClr>
              </a:solidFill>
            </a:endParaRPr>
          </a:p>
          <a:p>
            <a:pPr algn="ctr"/>
            <a:endParaRPr lang="el-GR" sz="2400" dirty="0" smtClean="0"/>
          </a:p>
          <a:p>
            <a:pPr algn="ctr"/>
            <a:r>
              <a:rPr lang="en-GB" sz="2400" dirty="0" smtClean="0"/>
              <a:t>(</a:t>
            </a:r>
            <a:r>
              <a:rPr lang="en-GB" sz="2400" dirty="0" err="1" smtClean="0">
                <a:solidFill>
                  <a:srgbClr val="00B0F0"/>
                </a:solidFill>
              </a:rPr>
              <a:t>δεν</a:t>
            </a:r>
            <a:r>
              <a:rPr lang="en-GB" sz="2400" dirty="0" smtClean="0">
                <a:solidFill>
                  <a:srgbClr val="00B0F0"/>
                </a:solidFill>
              </a:rPr>
              <a:t> </a:t>
            </a:r>
            <a:r>
              <a:rPr lang="en-GB" sz="2400" dirty="0" err="1" smtClean="0">
                <a:solidFill>
                  <a:srgbClr val="00B0F0"/>
                </a:solidFill>
              </a:rPr>
              <a:t>ισχύει</a:t>
            </a:r>
            <a:r>
              <a:rPr lang="en-GB" sz="2400" dirty="0" smtClean="0">
                <a:solidFill>
                  <a:srgbClr val="00B0F0"/>
                </a:solidFill>
              </a:rPr>
              <a:t> ο </a:t>
            </a:r>
            <a:r>
              <a:rPr lang="en-GB" sz="2400" dirty="0" err="1" smtClean="0">
                <a:solidFill>
                  <a:srgbClr val="00B0F0"/>
                </a:solidFill>
              </a:rPr>
              <a:t>κανόνας</a:t>
            </a:r>
            <a:r>
              <a:rPr lang="en-GB" sz="2400" dirty="0" smtClean="0">
                <a:solidFill>
                  <a:srgbClr val="00B0F0"/>
                </a:solidFill>
              </a:rPr>
              <a:t> </a:t>
            </a:r>
            <a:r>
              <a:rPr lang="en-GB" sz="2400" dirty="0" err="1" smtClean="0">
                <a:solidFill>
                  <a:srgbClr val="00B0F0"/>
                </a:solidFill>
              </a:rPr>
              <a:t>της</a:t>
            </a:r>
            <a:r>
              <a:rPr lang="en-GB" sz="2400" dirty="0" smtClean="0">
                <a:solidFill>
                  <a:srgbClr val="00B0F0"/>
                </a:solidFill>
              </a:rPr>
              <a:t> </a:t>
            </a:r>
            <a:r>
              <a:rPr lang="en-GB" sz="2400" dirty="0" err="1" smtClean="0">
                <a:solidFill>
                  <a:srgbClr val="00B0F0"/>
                </a:solidFill>
              </a:rPr>
              <a:t>οκτάδας</a:t>
            </a:r>
            <a:r>
              <a:rPr lang="en-GB" sz="2400" dirty="0" smtClean="0"/>
              <a:t>)</a:t>
            </a:r>
            <a:endParaRPr lang="el-GR" sz="2400" dirty="0" smtClean="0"/>
          </a:p>
          <a:p>
            <a:pPr algn="ctr"/>
            <a:endParaRPr lang="el-GR" sz="2400" dirty="0" smtClean="0"/>
          </a:p>
          <a:p>
            <a:pPr algn="ctr"/>
            <a:endParaRPr lang="el-GR" sz="2400" dirty="0" smtClean="0"/>
          </a:p>
          <a:p>
            <a:pPr algn="ctr"/>
            <a:r>
              <a:rPr lang="el-GR" sz="2400" b="1" dirty="0" smtClean="0">
                <a:solidFill>
                  <a:schemeClr val="accent6">
                    <a:lumMod val="75000"/>
                  </a:schemeClr>
                </a:solidFill>
              </a:rPr>
              <a:t>Σ</a:t>
            </a:r>
            <a:r>
              <a:rPr lang="en-GB" sz="2400" b="1" dirty="0" smtClean="0">
                <a:solidFill>
                  <a:schemeClr val="accent6">
                    <a:lumMod val="75000"/>
                  </a:schemeClr>
                </a:solidFill>
              </a:rPr>
              <a:t>ε </a:t>
            </a:r>
            <a:r>
              <a:rPr lang="en-GB" sz="2400" b="1" dirty="0" err="1" smtClean="0">
                <a:solidFill>
                  <a:schemeClr val="accent6">
                    <a:lumMod val="75000"/>
                  </a:schemeClr>
                </a:solidFill>
              </a:rPr>
              <a:t>κάθε</a:t>
            </a:r>
            <a:r>
              <a:rPr lang="en-GB" sz="2400" b="1" dirty="0" smtClean="0">
                <a:solidFill>
                  <a:schemeClr val="accent6">
                    <a:lumMod val="75000"/>
                  </a:schemeClr>
                </a:solidFill>
              </a:rPr>
              <a:t> </a:t>
            </a:r>
            <a:r>
              <a:rPr lang="en-GB" sz="2400" b="1" dirty="0" err="1" smtClean="0">
                <a:solidFill>
                  <a:schemeClr val="accent6">
                    <a:lumMod val="75000"/>
                  </a:schemeClr>
                </a:solidFill>
              </a:rPr>
              <a:t>περίπτωση</a:t>
            </a:r>
            <a:r>
              <a:rPr lang="en-GB" sz="2400" dirty="0" smtClean="0"/>
              <a:t>, </a:t>
            </a:r>
            <a:r>
              <a:rPr lang="en-GB" sz="2400" dirty="0" err="1" smtClean="0"/>
              <a:t>όταν</a:t>
            </a:r>
            <a:r>
              <a:rPr lang="en-GB" sz="2400" dirty="0" smtClean="0"/>
              <a:t> </a:t>
            </a:r>
            <a:r>
              <a:rPr lang="en-GB" sz="2400" dirty="0" err="1" smtClean="0"/>
              <a:t>δημιουργείται</a:t>
            </a:r>
            <a:r>
              <a:rPr lang="en-GB" sz="2400" dirty="0" smtClean="0"/>
              <a:t> </a:t>
            </a:r>
            <a:r>
              <a:rPr lang="en-GB" sz="2400" dirty="0" err="1" smtClean="0"/>
              <a:t>χημικός</a:t>
            </a:r>
            <a:r>
              <a:rPr lang="en-GB" sz="2400" dirty="0" smtClean="0"/>
              <a:t> </a:t>
            </a:r>
            <a:r>
              <a:rPr lang="en-GB" sz="2400" dirty="0" err="1" smtClean="0"/>
              <a:t>δεσμός</a:t>
            </a:r>
            <a:r>
              <a:rPr lang="en-GB" sz="2400" dirty="0" smtClean="0"/>
              <a:t> </a:t>
            </a:r>
            <a:endParaRPr lang="el-GR" sz="2400" dirty="0" smtClean="0"/>
          </a:p>
          <a:p>
            <a:pPr algn="ctr"/>
            <a:r>
              <a:rPr lang="en-GB" sz="2400" dirty="0" err="1" smtClean="0"/>
              <a:t>το</a:t>
            </a:r>
            <a:r>
              <a:rPr lang="en-GB" sz="2400" dirty="0" smtClean="0"/>
              <a:t> </a:t>
            </a:r>
            <a:r>
              <a:rPr lang="en-GB" sz="2400" dirty="0" err="1" smtClean="0"/>
              <a:t>σύστημα</a:t>
            </a:r>
            <a:r>
              <a:rPr lang="en-GB" sz="2400" dirty="0" smtClean="0"/>
              <a:t> </a:t>
            </a:r>
            <a:r>
              <a:rPr lang="en-GB" sz="2400" dirty="0" err="1" smtClean="0"/>
              <a:t>οδηγείται</a:t>
            </a:r>
            <a:r>
              <a:rPr lang="en-GB" sz="2400" dirty="0" smtClean="0"/>
              <a:t> </a:t>
            </a:r>
            <a:r>
              <a:rPr lang="en-GB" sz="2400" dirty="0" err="1" smtClean="0"/>
              <a:t>σε</a:t>
            </a:r>
            <a:r>
              <a:rPr lang="en-GB" sz="2400" dirty="0" smtClean="0"/>
              <a:t> </a:t>
            </a:r>
            <a:r>
              <a:rPr lang="en-GB" sz="2400" b="1" dirty="0" err="1" smtClean="0">
                <a:solidFill>
                  <a:schemeClr val="accent6">
                    <a:lumMod val="75000"/>
                  </a:schemeClr>
                </a:solidFill>
              </a:rPr>
              <a:t>σταθερότερη</a:t>
            </a:r>
            <a:r>
              <a:rPr lang="en-GB" sz="2400" b="1" dirty="0" smtClean="0">
                <a:solidFill>
                  <a:schemeClr val="accent6">
                    <a:lumMod val="75000"/>
                  </a:schemeClr>
                </a:solidFill>
              </a:rPr>
              <a:t> </a:t>
            </a:r>
            <a:r>
              <a:rPr lang="en-GB" sz="2400" b="1" dirty="0" err="1" smtClean="0">
                <a:solidFill>
                  <a:schemeClr val="accent6">
                    <a:lumMod val="75000"/>
                  </a:schemeClr>
                </a:solidFill>
              </a:rPr>
              <a:t>κατάσταση</a:t>
            </a:r>
            <a:endParaRPr lang="el-GR" sz="2400" b="1"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4" name="Rectangle 3"/>
          <p:cNvSpPr/>
          <p:nvPr/>
        </p:nvSpPr>
        <p:spPr>
          <a:xfrm>
            <a:off x="0" y="785794"/>
            <a:ext cx="9144000" cy="4524315"/>
          </a:xfrm>
          <a:prstGeom prst="rect">
            <a:avLst/>
          </a:prstGeom>
        </p:spPr>
        <p:txBody>
          <a:bodyPr wrap="square">
            <a:spAutoFit/>
          </a:bodyPr>
          <a:lstStyle/>
          <a:p>
            <a:pPr marL="457200" lvl="0" indent="-457200">
              <a:buAutoNum type="arabicPeriod"/>
            </a:pPr>
            <a:r>
              <a:rPr lang="el-GR" sz="2400" b="1" dirty="0" smtClean="0">
                <a:solidFill>
                  <a:srgbClr val="00B0F0"/>
                </a:solidFill>
              </a:rPr>
              <a:t>Προσθέτουμε </a:t>
            </a:r>
            <a:r>
              <a:rPr lang="el-GR" sz="2400" b="1" dirty="0">
                <a:solidFill>
                  <a:srgbClr val="00B0F0"/>
                </a:solidFill>
              </a:rPr>
              <a:t>τα ηλεκτρόνια σθένους </a:t>
            </a:r>
            <a:r>
              <a:rPr lang="el-GR" sz="2400" dirty="0"/>
              <a:t>των ατόμων </a:t>
            </a:r>
            <a:r>
              <a:rPr lang="el-GR" sz="2400" dirty="0" smtClean="0"/>
              <a:t>του μορίου</a:t>
            </a:r>
          </a:p>
          <a:p>
            <a:pPr lvl="0" algn="ctr"/>
            <a:endParaRPr lang="el-GR" sz="2400" dirty="0" smtClean="0"/>
          </a:p>
          <a:p>
            <a:pPr lvl="0" algn="ctr"/>
            <a:r>
              <a:rPr lang="el-GR" sz="2400" dirty="0" smtClean="0"/>
              <a:t>Αν </a:t>
            </a:r>
            <a:r>
              <a:rPr lang="el-GR" sz="2400" dirty="0"/>
              <a:t>έχουμε ανιόν, προσθέτουμε τόσα ηλεκτρόνια επί </a:t>
            </a:r>
            <a:r>
              <a:rPr lang="el-GR" sz="2400" dirty="0" smtClean="0"/>
              <a:t>πλέον</a:t>
            </a:r>
          </a:p>
          <a:p>
            <a:pPr lvl="0" algn="ctr"/>
            <a:endParaRPr lang="el-GR" sz="2400" dirty="0" smtClean="0"/>
          </a:p>
          <a:p>
            <a:pPr lvl="0" algn="ctr"/>
            <a:r>
              <a:rPr lang="el-GR" sz="2400" dirty="0" smtClean="0"/>
              <a:t>αν </a:t>
            </a:r>
            <a:r>
              <a:rPr lang="el-GR" sz="2400" dirty="0"/>
              <a:t>έχουμε κατιόν αφαιρούμε τόσα </a:t>
            </a:r>
            <a:r>
              <a:rPr lang="el-GR" sz="2400" dirty="0" smtClean="0"/>
              <a:t>ηλεκτρόνια</a:t>
            </a:r>
            <a:endParaRPr lang="el-GR" sz="2400" dirty="0"/>
          </a:p>
          <a:p>
            <a:endParaRPr lang="el-GR" sz="2400" dirty="0" smtClean="0"/>
          </a:p>
          <a:p>
            <a:endParaRPr lang="el-GR" sz="2400" dirty="0" smtClean="0"/>
          </a:p>
          <a:p>
            <a:pPr marL="2238375"/>
            <a:r>
              <a:rPr lang="el-GR" sz="2400" b="1" dirty="0" smtClean="0"/>
              <a:t>π.χ</a:t>
            </a:r>
            <a:r>
              <a:rPr lang="el-GR" sz="2400" b="1" dirty="0"/>
              <a:t>. </a:t>
            </a:r>
            <a:r>
              <a:rPr lang="el-GR" sz="2400" dirty="0"/>
              <a:t>στο SO</a:t>
            </a:r>
            <a:r>
              <a:rPr lang="el-GR" sz="2400" baseline="-25000" dirty="0"/>
              <a:t>2</a:t>
            </a:r>
            <a:r>
              <a:rPr lang="el-GR" sz="2400" dirty="0"/>
              <a:t> </a:t>
            </a:r>
            <a:r>
              <a:rPr lang="el-GR" sz="2400" dirty="0" smtClean="0"/>
              <a:t>:</a:t>
            </a:r>
          </a:p>
          <a:p>
            <a:pPr marL="2238375"/>
            <a:endParaRPr lang="el-GR" sz="2400" dirty="0"/>
          </a:p>
          <a:p>
            <a:pPr marL="2784475"/>
            <a:r>
              <a:rPr lang="el-GR" sz="2400" dirty="0" smtClean="0"/>
              <a:t>στο </a:t>
            </a:r>
            <a:r>
              <a:rPr lang="en-US" sz="2400" dirty="0"/>
              <a:t>SO</a:t>
            </a:r>
            <a:r>
              <a:rPr lang="el-GR" sz="2400" baseline="-25000" dirty="0"/>
              <a:t>4</a:t>
            </a:r>
            <a:r>
              <a:rPr lang="el-GR" sz="2400" baseline="30000" dirty="0"/>
              <a:t>2-</a:t>
            </a:r>
            <a:r>
              <a:rPr lang="el-GR" sz="2400" dirty="0" smtClean="0"/>
              <a:t>:</a:t>
            </a:r>
          </a:p>
          <a:p>
            <a:pPr marL="2784475"/>
            <a:endParaRPr lang="el-GR" sz="2400" dirty="0"/>
          </a:p>
          <a:p>
            <a:pPr marL="2784475"/>
            <a:r>
              <a:rPr lang="en-GB" sz="2400" dirty="0" err="1" smtClean="0"/>
              <a:t>στο</a:t>
            </a:r>
            <a:r>
              <a:rPr lang="en-GB" sz="2400" dirty="0" smtClean="0"/>
              <a:t> </a:t>
            </a:r>
            <a:r>
              <a:rPr lang="en-GB" sz="2400" dirty="0"/>
              <a:t>ΝΗ</a:t>
            </a:r>
            <a:r>
              <a:rPr lang="en-GB" sz="2400" baseline="-25000" dirty="0"/>
              <a:t>4</a:t>
            </a:r>
            <a:r>
              <a:rPr lang="en-GB" sz="2400" baseline="30000" dirty="0" smtClean="0"/>
              <a:t>+</a:t>
            </a:r>
            <a:r>
              <a:rPr lang="en-GB" sz="2400" dirty="0" smtClean="0"/>
              <a:t>:</a:t>
            </a:r>
            <a:endParaRPr lang="el-GR" sz="2400" dirty="0"/>
          </a:p>
        </p:txBody>
      </p:sp>
      <p:sp>
        <p:nvSpPr>
          <p:cNvPr id="7" name="Rectangle 6"/>
          <p:cNvSpPr/>
          <p:nvPr/>
        </p:nvSpPr>
        <p:spPr>
          <a:xfrm>
            <a:off x="4214810" y="3357562"/>
            <a:ext cx="1760418" cy="461665"/>
          </a:xfrm>
          <a:prstGeom prst="rect">
            <a:avLst/>
          </a:prstGeom>
        </p:spPr>
        <p:txBody>
          <a:bodyPr wrap="none">
            <a:spAutoFit/>
          </a:bodyPr>
          <a:lstStyle/>
          <a:p>
            <a:r>
              <a:rPr lang="el-GR" sz="2400" dirty="0" smtClean="0">
                <a:solidFill>
                  <a:prstClr val="black"/>
                </a:solidFill>
              </a:rPr>
              <a:t>6 + 2 · 6 = 18</a:t>
            </a:r>
            <a:endParaRPr lang="el-GR" dirty="0"/>
          </a:p>
        </p:txBody>
      </p:sp>
      <p:sp>
        <p:nvSpPr>
          <p:cNvPr id="8" name="Rectangle 7"/>
          <p:cNvSpPr/>
          <p:nvPr/>
        </p:nvSpPr>
        <p:spPr>
          <a:xfrm>
            <a:off x="4214810" y="4071942"/>
            <a:ext cx="2207656" cy="461665"/>
          </a:xfrm>
          <a:prstGeom prst="rect">
            <a:avLst/>
          </a:prstGeom>
        </p:spPr>
        <p:txBody>
          <a:bodyPr wrap="none">
            <a:spAutoFit/>
          </a:bodyPr>
          <a:lstStyle/>
          <a:p>
            <a:r>
              <a:rPr lang="el-GR" sz="2400" dirty="0" smtClean="0">
                <a:solidFill>
                  <a:prstClr val="black"/>
                </a:solidFill>
              </a:rPr>
              <a:t>6 + 4 · 6 + 2 = 32</a:t>
            </a:r>
            <a:endParaRPr lang="el-GR" dirty="0"/>
          </a:p>
        </p:txBody>
      </p:sp>
      <p:sp>
        <p:nvSpPr>
          <p:cNvPr id="9" name="Rectangle 8"/>
          <p:cNvSpPr/>
          <p:nvPr/>
        </p:nvSpPr>
        <p:spPr>
          <a:xfrm>
            <a:off x="4214810" y="4857760"/>
            <a:ext cx="1992853" cy="461665"/>
          </a:xfrm>
          <a:prstGeom prst="rect">
            <a:avLst/>
          </a:prstGeom>
        </p:spPr>
        <p:txBody>
          <a:bodyPr wrap="none">
            <a:spAutoFit/>
          </a:bodyPr>
          <a:lstStyle/>
          <a:p>
            <a:r>
              <a:rPr lang="en-GB" sz="2400" dirty="0" smtClean="0">
                <a:solidFill>
                  <a:prstClr val="black"/>
                </a:solidFill>
              </a:rPr>
              <a:t>5 + 4 · 1 - 1 = 8</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5" name="Rectangle 4"/>
          <p:cNvSpPr/>
          <p:nvPr/>
        </p:nvSpPr>
        <p:spPr>
          <a:xfrm>
            <a:off x="0" y="785794"/>
            <a:ext cx="9144000" cy="1569660"/>
          </a:xfrm>
          <a:prstGeom prst="rect">
            <a:avLst/>
          </a:prstGeom>
        </p:spPr>
        <p:txBody>
          <a:bodyPr wrap="square">
            <a:spAutoFit/>
          </a:bodyPr>
          <a:lstStyle/>
          <a:p>
            <a:pPr marL="457200" lvl="0" indent="-457200">
              <a:buFont typeface="+mj-lt"/>
              <a:buAutoNum type="arabicPeriod" startAt="2"/>
            </a:pPr>
            <a:r>
              <a:rPr lang="el-GR" sz="2400" b="1" dirty="0" smtClean="0">
                <a:solidFill>
                  <a:srgbClr val="00B050"/>
                </a:solidFill>
              </a:rPr>
              <a:t>Βρίσκουμε </a:t>
            </a:r>
            <a:r>
              <a:rPr lang="el-GR" sz="2400" b="1" dirty="0">
                <a:solidFill>
                  <a:srgbClr val="00B050"/>
                </a:solidFill>
              </a:rPr>
              <a:t>το κεντρικό άτομο </a:t>
            </a:r>
            <a:r>
              <a:rPr lang="el-GR" sz="2400" dirty="0"/>
              <a:t>της </a:t>
            </a:r>
            <a:r>
              <a:rPr lang="el-GR" sz="2400" dirty="0" smtClean="0"/>
              <a:t>ένωσης (</a:t>
            </a:r>
            <a:r>
              <a:rPr lang="en-GB" sz="2400" dirty="0" err="1" smtClean="0"/>
              <a:t>έχει</a:t>
            </a:r>
            <a:r>
              <a:rPr lang="en-GB" sz="2400" dirty="0" smtClean="0"/>
              <a:t> </a:t>
            </a:r>
            <a:r>
              <a:rPr lang="en-GB" sz="2400" dirty="0" err="1" smtClean="0"/>
              <a:t>δείκτη</a:t>
            </a:r>
            <a:r>
              <a:rPr lang="en-GB" sz="2400" dirty="0" smtClean="0"/>
              <a:t> 1</a:t>
            </a:r>
            <a:r>
              <a:rPr lang="el-GR" sz="2400" dirty="0" smtClean="0"/>
              <a:t>)</a:t>
            </a:r>
            <a:r>
              <a:rPr lang="en-GB" sz="2400" dirty="0" smtClean="0"/>
              <a:t> </a:t>
            </a:r>
            <a:endParaRPr lang="el-GR" sz="2400" dirty="0" smtClean="0"/>
          </a:p>
          <a:p>
            <a:pPr lvl="0"/>
            <a:endParaRPr lang="el-GR" sz="2400" dirty="0" smtClean="0"/>
          </a:p>
          <a:p>
            <a:pPr lvl="0" algn="ctr"/>
            <a:r>
              <a:rPr lang="en-GB" sz="2400" dirty="0" err="1" smtClean="0"/>
              <a:t>Αν</a:t>
            </a:r>
            <a:r>
              <a:rPr lang="en-GB" sz="2400" dirty="0" smtClean="0"/>
              <a:t> </a:t>
            </a:r>
            <a:r>
              <a:rPr lang="en-GB" sz="2400" dirty="0" err="1"/>
              <a:t>υπάρχουν</a:t>
            </a:r>
            <a:r>
              <a:rPr lang="en-GB" sz="2400" dirty="0"/>
              <a:t> </a:t>
            </a:r>
            <a:r>
              <a:rPr lang="en-GB" sz="2400" dirty="0" err="1"/>
              <a:t>δύο</a:t>
            </a:r>
            <a:r>
              <a:rPr lang="en-GB" sz="2400" dirty="0"/>
              <a:t> </a:t>
            </a:r>
            <a:r>
              <a:rPr lang="en-GB" sz="2400" dirty="0" err="1"/>
              <a:t>άτομα</a:t>
            </a:r>
            <a:r>
              <a:rPr lang="en-GB" sz="2400" dirty="0"/>
              <a:t> </a:t>
            </a:r>
            <a:r>
              <a:rPr lang="en-GB" sz="2400" dirty="0" err="1"/>
              <a:t>με</a:t>
            </a:r>
            <a:r>
              <a:rPr lang="en-GB" sz="2400" dirty="0"/>
              <a:t> </a:t>
            </a:r>
            <a:r>
              <a:rPr lang="en-GB" sz="2400" dirty="0" err="1"/>
              <a:t>δείκτη</a:t>
            </a:r>
            <a:r>
              <a:rPr lang="en-GB" sz="2400" dirty="0"/>
              <a:t> 1, </a:t>
            </a:r>
            <a:r>
              <a:rPr lang="en-GB" sz="2400" dirty="0" err="1"/>
              <a:t>διαλέγουμε</a:t>
            </a:r>
            <a:r>
              <a:rPr lang="en-GB" sz="2400" dirty="0"/>
              <a:t> </a:t>
            </a:r>
            <a:r>
              <a:rPr lang="en-GB" sz="2400" dirty="0" err="1"/>
              <a:t>εκείνο</a:t>
            </a:r>
            <a:r>
              <a:rPr lang="en-GB" sz="2400" dirty="0"/>
              <a:t> </a:t>
            </a:r>
            <a:endParaRPr lang="el-GR" sz="2400" dirty="0" smtClean="0"/>
          </a:p>
          <a:p>
            <a:pPr lvl="0" algn="ctr"/>
            <a:r>
              <a:rPr lang="en-GB" sz="2400" dirty="0" err="1" smtClean="0"/>
              <a:t>που</a:t>
            </a:r>
            <a:r>
              <a:rPr lang="en-GB" sz="2400" dirty="0" smtClean="0"/>
              <a:t> </a:t>
            </a:r>
            <a:r>
              <a:rPr lang="en-GB" sz="2400" dirty="0" err="1"/>
              <a:t>είναι</a:t>
            </a:r>
            <a:r>
              <a:rPr lang="en-GB" sz="2400" dirty="0"/>
              <a:t> </a:t>
            </a:r>
            <a:r>
              <a:rPr lang="en-GB" sz="2400" dirty="0" err="1"/>
              <a:t>λιγότερο</a:t>
            </a:r>
            <a:r>
              <a:rPr lang="en-GB" sz="2400" dirty="0"/>
              <a:t> </a:t>
            </a:r>
            <a:r>
              <a:rPr lang="en-GB" sz="2400" dirty="0" err="1" smtClean="0"/>
              <a:t>ηλεκτραρνητικό</a:t>
            </a:r>
            <a:r>
              <a:rPr lang="el-GR" sz="2400" dirty="0" smtClean="0"/>
              <a:t> (όχι το </a:t>
            </a:r>
            <a:r>
              <a:rPr lang="en-GB" sz="2400" dirty="0" err="1" smtClean="0"/>
              <a:t>υδρογόνο</a:t>
            </a:r>
            <a:r>
              <a:rPr lang="el-GR" sz="2400" dirty="0" smtClean="0"/>
              <a:t>)</a:t>
            </a:r>
          </a:p>
        </p:txBody>
      </p:sp>
      <p:sp>
        <p:nvSpPr>
          <p:cNvPr id="7" name="Rectangle 6"/>
          <p:cNvSpPr/>
          <p:nvPr/>
        </p:nvSpPr>
        <p:spPr>
          <a:xfrm>
            <a:off x="1643042" y="3000372"/>
            <a:ext cx="6132532" cy="461665"/>
          </a:xfrm>
          <a:prstGeom prst="rect">
            <a:avLst/>
          </a:prstGeom>
        </p:spPr>
        <p:txBody>
          <a:bodyPr wrap="square">
            <a:spAutoFit/>
          </a:bodyPr>
          <a:lstStyle/>
          <a:p>
            <a:pPr algn="ctr"/>
            <a:r>
              <a:rPr lang="el-GR" sz="2400" b="1" dirty="0" smtClean="0">
                <a:solidFill>
                  <a:srgbClr val="00B050"/>
                </a:solidFill>
              </a:rPr>
              <a:t>Σ</a:t>
            </a:r>
            <a:r>
              <a:rPr lang="en-GB" sz="2400" b="1" dirty="0" err="1" smtClean="0">
                <a:solidFill>
                  <a:srgbClr val="00B050"/>
                </a:solidFill>
              </a:rPr>
              <a:t>το</a:t>
            </a:r>
            <a:r>
              <a:rPr lang="en-GB" sz="2400" b="1" dirty="0" smtClean="0">
                <a:solidFill>
                  <a:srgbClr val="00B050"/>
                </a:solidFill>
              </a:rPr>
              <a:t> </a:t>
            </a:r>
            <a:r>
              <a:rPr lang="en-US" sz="2400" b="1" dirty="0" smtClean="0">
                <a:solidFill>
                  <a:srgbClr val="00B050"/>
                </a:solidFill>
              </a:rPr>
              <a:t>HNO</a:t>
            </a:r>
            <a:r>
              <a:rPr lang="en-US" sz="2400" b="1" baseline="-25000" dirty="0" smtClean="0">
                <a:solidFill>
                  <a:srgbClr val="00B050"/>
                </a:solidFill>
              </a:rPr>
              <a:t>3 </a:t>
            </a:r>
            <a:r>
              <a:rPr lang="el-GR" sz="2400" b="1" dirty="0" smtClean="0">
                <a:solidFill>
                  <a:srgbClr val="00B050"/>
                </a:solidFill>
              </a:rPr>
              <a:t>ποιό είναι το κε</a:t>
            </a:r>
            <a:r>
              <a:rPr lang="en-GB" sz="2400" b="1" dirty="0" err="1" smtClean="0">
                <a:solidFill>
                  <a:srgbClr val="00B050"/>
                </a:solidFill>
              </a:rPr>
              <a:t>ντρικό</a:t>
            </a:r>
            <a:r>
              <a:rPr lang="en-GB" sz="2400" b="1" dirty="0" smtClean="0">
                <a:solidFill>
                  <a:srgbClr val="00B050"/>
                </a:solidFill>
              </a:rPr>
              <a:t> </a:t>
            </a:r>
            <a:r>
              <a:rPr lang="en-GB" sz="2400" b="1" dirty="0" err="1" smtClean="0">
                <a:solidFill>
                  <a:srgbClr val="00B050"/>
                </a:solidFill>
              </a:rPr>
              <a:t>άτομο</a:t>
            </a:r>
            <a:r>
              <a:rPr lang="el-GR" sz="2400" b="1" dirty="0" smtClean="0">
                <a:solidFill>
                  <a:srgbClr val="00B050"/>
                </a:solidFill>
              </a:rPr>
              <a:t>;</a:t>
            </a:r>
            <a:endParaRPr lang="el-GR" b="1" dirty="0">
              <a:solidFill>
                <a:srgbClr val="00B050"/>
              </a:solidFill>
            </a:endParaRPr>
          </a:p>
        </p:txBody>
      </p:sp>
      <p:sp>
        <p:nvSpPr>
          <p:cNvPr id="8" name="Rectangle 7"/>
          <p:cNvSpPr/>
          <p:nvPr/>
        </p:nvSpPr>
        <p:spPr>
          <a:xfrm>
            <a:off x="2714612" y="3857628"/>
            <a:ext cx="784189" cy="461665"/>
          </a:xfrm>
          <a:prstGeom prst="rect">
            <a:avLst/>
          </a:prstGeom>
        </p:spPr>
        <p:txBody>
          <a:bodyPr wrap="none">
            <a:spAutoFit/>
          </a:bodyPr>
          <a:lstStyle/>
          <a:p>
            <a:r>
              <a:rPr lang="el-GR" sz="2400" dirty="0" smtClean="0"/>
              <a:t>SO</a:t>
            </a:r>
            <a:r>
              <a:rPr lang="el-GR" sz="2400" baseline="-25000" dirty="0" smtClean="0"/>
              <a:t>2</a:t>
            </a:r>
            <a:r>
              <a:rPr lang="el-GR" sz="2400" dirty="0" smtClean="0"/>
              <a:t> :</a:t>
            </a:r>
            <a:endParaRPr lang="el-GR" sz="2400" dirty="0"/>
          </a:p>
        </p:txBody>
      </p:sp>
      <p:sp>
        <p:nvSpPr>
          <p:cNvPr id="9" name="Rectangle 8"/>
          <p:cNvSpPr/>
          <p:nvPr/>
        </p:nvSpPr>
        <p:spPr>
          <a:xfrm>
            <a:off x="3571868" y="3857628"/>
            <a:ext cx="1760418" cy="461665"/>
          </a:xfrm>
          <a:prstGeom prst="rect">
            <a:avLst/>
          </a:prstGeom>
        </p:spPr>
        <p:txBody>
          <a:bodyPr wrap="none">
            <a:spAutoFit/>
          </a:bodyPr>
          <a:lstStyle/>
          <a:p>
            <a:r>
              <a:rPr lang="el-GR" sz="2400" dirty="0" smtClean="0">
                <a:solidFill>
                  <a:prstClr val="black"/>
                </a:solidFill>
              </a:rPr>
              <a:t>6 + 2 · 6 = 18</a:t>
            </a:r>
            <a:endParaRPr lang="el-GR" dirty="0"/>
          </a:p>
        </p:txBody>
      </p:sp>
      <p:sp>
        <p:nvSpPr>
          <p:cNvPr id="10" name="Rectangle 9"/>
          <p:cNvSpPr/>
          <p:nvPr/>
        </p:nvSpPr>
        <p:spPr>
          <a:xfrm>
            <a:off x="3571868" y="4643446"/>
            <a:ext cx="790601" cy="584775"/>
          </a:xfrm>
          <a:prstGeom prst="rect">
            <a:avLst/>
          </a:prstGeom>
        </p:spPr>
        <p:txBody>
          <a:bodyPr wrap="none">
            <a:spAutoFit/>
          </a:bodyPr>
          <a:lstStyle/>
          <a:p>
            <a:r>
              <a:rPr lang="el-GR" sz="3200" b="1" dirty="0" smtClean="0">
                <a:solidFill>
                  <a:srgbClr val="FF0000"/>
                </a:solidFill>
              </a:rPr>
              <a:t>S</a:t>
            </a:r>
            <a:r>
              <a:rPr lang="el-GR" sz="3200" dirty="0" smtClean="0"/>
              <a:t>O</a:t>
            </a:r>
            <a:r>
              <a:rPr lang="el-GR" sz="3200" baseline="-25000" dirty="0" smtClean="0"/>
              <a:t>2</a:t>
            </a:r>
            <a:endParaRPr lang="el-G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dissolv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dissolve">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6" name="Rectangle 5"/>
          <p:cNvSpPr/>
          <p:nvPr/>
        </p:nvSpPr>
        <p:spPr>
          <a:xfrm>
            <a:off x="0" y="785794"/>
            <a:ext cx="9144000" cy="1938992"/>
          </a:xfrm>
          <a:prstGeom prst="rect">
            <a:avLst/>
          </a:prstGeom>
        </p:spPr>
        <p:txBody>
          <a:bodyPr wrap="square">
            <a:spAutoFit/>
          </a:bodyPr>
          <a:lstStyle/>
          <a:p>
            <a:pPr marL="457200" lvl="0" indent="-457200">
              <a:buFont typeface="+mj-lt"/>
              <a:buAutoNum type="arabicPeriod" startAt="3"/>
            </a:pPr>
            <a:r>
              <a:rPr lang="el-GR" sz="2400" b="1" dirty="0" smtClean="0">
                <a:solidFill>
                  <a:srgbClr val="FF0000"/>
                </a:solidFill>
              </a:rPr>
              <a:t>Συνδέουμε </a:t>
            </a:r>
            <a:r>
              <a:rPr lang="el-GR" sz="2400" b="1" dirty="0">
                <a:solidFill>
                  <a:srgbClr val="FF0000"/>
                </a:solidFill>
              </a:rPr>
              <a:t>το κεντρικό </a:t>
            </a:r>
            <a:r>
              <a:rPr lang="el-GR" sz="2400" b="1" dirty="0" smtClean="0">
                <a:solidFill>
                  <a:srgbClr val="FF0000"/>
                </a:solidFill>
              </a:rPr>
              <a:t>άτομο </a:t>
            </a:r>
            <a:r>
              <a:rPr lang="el-GR" sz="2400" b="1" dirty="0">
                <a:solidFill>
                  <a:srgbClr val="FF0000"/>
                </a:solidFill>
              </a:rPr>
              <a:t>με τα περιφερειακά </a:t>
            </a:r>
            <a:r>
              <a:rPr lang="el-GR" sz="2400" dirty="0"/>
              <a:t>άτομα με </a:t>
            </a:r>
            <a:r>
              <a:rPr lang="el-GR" sz="2400" dirty="0" smtClean="0"/>
              <a:t>απλούς</a:t>
            </a:r>
            <a:r>
              <a:rPr lang="en-GB" sz="2400" dirty="0" smtClean="0"/>
              <a:t> </a:t>
            </a:r>
            <a:r>
              <a:rPr lang="en-GB" sz="2400" dirty="0" err="1"/>
              <a:t>δεσμούς</a:t>
            </a:r>
            <a:r>
              <a:rPr lang="en-GB" sz="2400" dirty="0"/>
              <a:t> (</a:t>
            </a:r>
            <a:r>
              <a:rPr lang="en-GB" sz="2400" dirty="0" err="1"/>
              <a:t>δεσμικά</a:t>
            </a:r>
            <a:r>
              <a:rPr lang="en-GB" sz="2400" dirty="0"/>
              <a:t> </a:t>
            </a:r>
            <a:r>
              <a:rPr lang="en-GB" sz="2400" dirty="0" err="1"/>
              <a:t>ζεύγη</a:t>
            </a:r>
            <a:r>
              <a:rPr lang="en-GB" sz="2400" dirty="0"/>
              <a:t> </a:t>
            </a:r>
            <a:r>
              <a:rPr lang="en-GB" sz="2400" dirty="0" err="1"/>
              <a:t>ηλεκτρονίων</a:t>
            </a:r>
            <a:r>
              <a:rPr lang="en-GB" sz="2400" dirty="0" smtClean="0"/>
              <a:t>)</a:t>
            </a:r>
            <a:endParaRPr lang="el-GR" sz="2400" dirty="0" smtClean="0"/>
          </a:p>
          <a:p>
            <a:endParaRPr lang="el-GR" sz="2400" dirty="0" smtClean="0"/>
          </a:p>
          <a:p>
            <a:endParaRPr lang="el-GR" sz="2400" dirty="0" smtClean="0"/>
          </a:p>
          <a:p>
            <a:pPr algn="ctr"/>
            <a:r>
              <a:rPr lang="el-GR" sz="2400" dirty="0" smtClean="0"/>
              <a:t>Σ</a:t>
            </a:r>
            <a:r>
              <a:rPr lang="en-GB" sz="2400" dirty="0" err="1" smtClean="0"/>
              <a:t>υνήθως</a:t>
            </a:r>
            <a:r>
              <a:rPr lang="en-GB" sz="2400" dirty="0" smtClean="0"/>
              <a:t> </a:t>
            </a:r>
            <a:r>
              <a:rPr lang="en-GB" sz="2400" dirty="0" err="1" smtClean="0"/>
              <a:t>τα</a:t>
            </a:r>
            <a:r>
              <a:rPr lang="en-GB" sz="2400" dirty="0" smtClean="0"/>
              <a:t> </a:t>
            </a:r>
            <a:r>
              <a:rPr lang="el-GR" sz="2400" dirty="0" smtClean="0"/>
              <a:t>Η συνδέονται μέσω των Ο</a:t>
            </a:r>
            <a:endParaRPr lang="el-GR" sz="2400" dirty="0"/>
          </a:p>
        </p:txBody>
      </p:sp>
      <p:sp>
        <p:nvSpPr>
          <p:cNvPr id="8" name="Rectangle 7"/>
          <p:cNvSpPr/>
          <p:nvPr/>
        </p:nvSpPr>
        <p:spPr>
          <a:xfrm>
            <a:off x="3786182" y="4643446"/>
            <a:ext cx="461986" cy="584775"/>
          </a:xfrm>
          <a:prstGeom prst="rect">
            <a:avLst/>
          </a:prstGeom>
        </p:spPr>
        <p:txBody>
          <a:bodyPr wrap="none">
            <a:spAutoFit/>
          </a:bodyPr>
          <a:lstStyle/>
          <a:p>
            <a:r>
              <a:rPr lang="el-GR" sz="3200" b="1" dirty="0" smtClean="0"/>
              <a:t>Ο</a:t>
            </a:r>
            <a:endParaRPr lang="el-GR" sz="3200" dirty="0"/>
          </a:p>
        </p:txBody>
      </p:sp>
      <p:sp>
        <p:nvSpPr>
          <p:cNvPr id="12" name="Oval 11"/>
          <p:cNvSpPr/>
          <p:nvPr/>
        </p:nvSpPr>
        <p:spPr>
          <a:xfrm>
            <a:off x="3714744"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3714744"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5" name="Straight Connector 14"/>
          <p:cNvCxnSpPr/>
          <p:nvPr/>
        </p:nvCxnSpPr>
        <p:spPr>
          <a:xfrm>
            <a:off x="3643306" y="492919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3286116" y="4643446"/>
            <a:ext cx="378630" cy="584775"/>
          </a:xfrm>
          <a:prstGeom prst="rect">
            <a:avLst/>
          </a:prstGeom>
        </p:spPr>
        <p:txBody>
          <a:bodyPr wrap="none">
            <a:spAutoFit/>
          </a:bodyPr>
          <a:lstStyle/>
          <a:p>
            <a:r>
              <a:rPr lang="en-US" sz="3200" b="1" dirty="0" smtClean="0"/>
              <a:t>S</a:t>
            </a:r>
            <a:endParaRPr lang="el-GR" sz="3200" dirty="0"/>
          </a:p>
        </p:txBody>
      </p:sp>
      <p:sp>
        <p:nvSpPr>
          <p:cNvPr id="20" name="Oval 19"/>
          <p:cNvSpPr/>
          <p:nvPr/>
        </p:nvSpPr>
        <p:spPr>
          <a:xfrm>
            <a:off x="3214678"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3214678"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3" name="Straight Connector 22"/>
          <p:cNvCxnSpPr/>
          <p:nvPr/>
        </p:nvCxnSpPr>
        <p:spPr>
          <a:xfrm>
            <a:off x="3143240" y="492919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714612" y="4643446"/>
            <a:ext cx="461986" cy="584775"/>
          </a:xfrm>
          <a:prstGeom prst="rect">
            <a:avLst/>
          </a:prstGeom>
        </p:spPr>
        <p:txBody>
          <a:bodyPr wrap="none">
            <a:spAutoFit/>
          </a:bodyPr>
          <a:lstStyle/>
          <a:p>
            <a:r>
              <a:rPr lang="en-US" sz="3200" b="1" dirty="0" smtClean="0"/>
              <a:t>O</a:t>
            </a:r>
            <a:endParaRPr lang="el-GR" sz="3200" dirty="0"/>
          </a:p>
        </p:txBody>
      </p:sp>
      <p:sp>
        <p:nvSpPr>
          <p:cNvPr id="34" name="Rectangle 33"/>
          <p:cNvSpPr/>
          <p:nvPr/>
        </p:nvSpPr>
        <p:spPr>
          <a:xfrm>
            <a:off x="2714612" y="3857628"/>
            <a:ext cx="784189" cy="461665"/>
          </a:xfrm>
          <a:prstGeom prst="rect">
            <a:avLst/>
          </a:prstGeom>
        </p:spPr>
        <p:txBody>
          <a:bodyPr wrap="none">
            <a:spAutoFit/>
          </a:bodyPr>
          <a:lstStyle/>
          <a:p>
            <a:r>
              <a:rPr lang="el-GR" sz="2400" dirty="0" smtClean="0"/>
              <a:t>SO</a:t>
            </a:r>
            <a:r>
              <a:rPr lang="el-GR" sz="2400" baseline="-25000" dirty="0" smtClean="0"/>
              <a:t>2</a:t>
            </a:r>
            <a:r>
              <a:rPr lang="el-GR" sz="2400" dirty="0" smtClean="0"/>
              <a:t> :</a:t>
            </a:r>
            <a:endParaRPr lang="el-GR" sz="2400" dirty="0"/>
          </a:p>
        </p:txBody>
      </p:sp>
      <p:sp>
        <p:nvSpPr>
          <p:cNvPr id="35" name="Rectangle 34"/>
          <p:cNvSpPr/>
          <p:nvPr/>
        </p:nvSpPr>
        <p:spPr>
          <a:xfrm>
            <a:off x="3571868" y="3857628"/>
            <a:ext cx="1760418" cy="461665"/>
          </a:xfrm>
          <a:prstGeom prst="rect">
            <a:avLst/>
          </a:prstGeom>
        </p:spPr>
        <p:txBody>
          <a:bodyPr wrap="none">
            <a:spAutoFit/>
          </a:bodyPr>
          <a:lstStyle/>
          <a:p>
            <a:r>
              <a:rPr lang="el-GR" sz="2400" dirty="0" smtClean="0">
                <a:solidFill>
                  <a:prstClr val="black"/>
                </a:solidFill>
              </a:rPr>
              <a:t>6 + 2 · 6 = 18</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dissolve">
                                      <p:cBhvr>
                                        <p:cTn id="10" dur="500"/>
                                        <p:tgtEl>
                                          <p:spTgt spid="1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dissolve">
                                      <p:cBhvr>
                                        <p:cTn id="13" dur="500"/>
                                        <p:tgtEl>
                                          <p:spTgt spid="16"/>
                                        </p:tgtEl>
                                      </p:cBhvr>
                                    </p:animEffect>
                                  </p:childTnLst>
                                </p:cTn>
                              </p:par>
                              <p:par>
                                <p:cTn id="14" presetID="9" presetClass="entr" presetSubtype="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dissolve">
                                      <p:cBhvr>
                                        <p:cTn id="16" dur="500"/>
                                        <p:tgtEl>
                                          <p:spTgt spid="23"/>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dissolve">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dissolve">
                                      <p:cBhvr>
                                        <p:cTn id="24" dur="500"/>
                                        <p:tgtEl>
                                          <p:spTgt spid="12"/>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dissolve">
                                      <p:cBhvr>
                                        <p:cTn id="30" dur="500"/>
                                        <p:tgtEl>
                                          <p:spTgt spid="20"/>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dissolve">
                                      <p:cBhvr>
                                        <p:cTn id="3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animBg="1"/>
      <p:bldP spid="14" grpId="0" animBg="1"/>
      <p:bldP spid="16" grpId="0"/>
      <p:bldP spid="20" grpId="0" animBg="1"/>
      <p:bldP spid="22" grpId="0" animBg="1"/>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1938992"/>
          </a:xfrm>
          <a:prstGeom prst="rect">
            <a:avLst/>
          </a:prstGeom>
        </p:spPr>
        <p:txBody>
          <a:bodyPr wrap="square">
            <a:spAutoFit/>
          </a:bodyPr>
          <a:lstStyle/>
          <a:p>
            <a:pPr marL="457200" lvl="0" indent="-457200">
              <a:buFont typeface="+mj-lt"/>
              <a:buAutoNum type="arabicPeriod" startAt="4"/>
            </a:pPr>
            <a:r>
              <a:rPr lang="el-GR" sz="2400" b="1" dirty="0" smtClean="0">
                <a:solidFill>
                  <a:srgbClr val="0070C0"/>
                </a:solidFill>
              </a:rPr>
              <a:t>Τα </a:t>
            </a:r>
            <a:r>
              <a:rPr lang="el-GR" sz="2400" b="1" dirty="0">
                <a:solidFill>
                  <a:srgbClr val="0070C0"/>
                </a:solidFill>
              </a:rPr>
              <a:t>υπόλοιπα ηλεκτρόνια τοποθετούνται ανά ζεύγη </a:t>
            </a:r>
            <a:r>
              <a:rPr lang="el-GR" sz="2400" dirty="0"/>
              <a:t>(μη δεσμικά </a:t>
            </a:r>
            <a:r>
              <a:rPr lang="el-GR" sz="2400" dirty="0" smtClean="0"/>
              <a:t>ζεύγη</a:t>
            </a:r>
            <a:r>
              <a:rPr lang="en-GB" sz="2400" dirty="0" smtClean="0"/>
              <a:t> </a:t>
            </a:r>
            <a:r>
              <a:rPr lang="en-GB" sz="2400" dirty="0" err="1"/>
              <a:t>ηλεκτρονίων</a:t>
            </a:r>
            <a:r>
              <a:rPr lang="en-GB" sz="2400" dirty="0"/>
              <a:t>) </a:t>
            </a:r>
            <a:r>
              <a:rPr lang="en-GB" sz="2400" dirty="0" err="1"/>
              <a:t>στα</a:t>
            </a:r>
            <a:r>
              <a:rPr lang="en-GB" sz="2400" dirty="0"/>
              <a:t> </a:t>
            </a:r>
            <a:r>
              <a:rPr lang="en-GB" sz="2400" dirty="0" err="1"/>
              <a:t>περιφερειακά</a:t>
            </a:r>
            <a:r>
              <a:rPr lang="en-GB" sz="2400" dirty="0"/>
              <a:t> </a:t>
            </a:r>
            <a:r>
              <a:rPr lang="en-GB" sz="2400" dirty="0" err="1" smtClean="0"/>
              <a:t>άτομα</a:t>
            </a:r>
            <a:r>
              <a:rPr lang="el-GR" sz="2400" dirty="0" smtClean="0"/>
              <a:t> (μέχρι</a:t>
            </a:r>
            <a:r>
              <a:rPr lang="en-GB" sz="2400" dirty="0" smtClean="0"/>
              <a:t> 8</a:t>
            </a:r>
            <a:r>
              <a:rPr lang="el-GR" sz="2400" dirty="0" smtClean="0"/>
              <a:t> – 2 για το Η)</a:t>
            </a:r>
            <a:r>
              <a:rPr lang="en-GB" sz="2400" dirty="0" smtClean="0"/>
              <a:t> </a:t>
            </a:r>
            <a:endParaRPr lang="el-GR" sz="2400" dirty="0" smtClean="0"/>
          </a:p>
          <a:p>
            <a:pPr marL="457200" lvl="0" indent="-6350"/>
            <a:endParaRPr lang="el-GR" sz="2400" dirty="0" smtClean="0"/>
          </a:p>
          <a:p>
            <a:pPr marL="6350" lvl="0" indent="-6350" algn="ctr"/>
            <a:r>
              <a:rPr lang="en-GB" sz="2400" dirty="0" err="1" smtClean="0"/>
              <a:t>Στο</a:t>
            </a:r>
            <a:r>
              <a:rPr lang="en-GB" sz="2400" dirty="0" smtClean="0"/>
              <a:t> </a:t>
            </a:r>
            <a:r>
              <a:rPr lang="en-GB" sz="2400" dirty="0" err="1"/>
              <a:t>κεντρικό</a:t>
            </a:r>
            <a:r>
              <a:rPr lang="en-GB" sz="2400" dirty="0"/>
              <a:t> </a:t>
            </a:r>
            <a:r>
              <a:rPr lang="en-GB" sz="2400" dirty="0" err="1"/>
              <a:t>άτομο</a:t>
            </a:r>
            <a:r>
              <a:rPr lang="en-GB" sz="2400" dirty="0"/>
              <a:t> </a:t>
            </a:r>
            <a:r>
              <a:rPr lang="en-GB" sz="2400" dirty="0" err="1"/>
              <a:t>βάζουμε</a:t>
            </a:r>
            <a:r>
              <a:rPr lang="en-GB" sz="2400" dirty="0"/>
              <a:t> </a:t>
            </a:r>
            <a:r>
              <a:rPr lang="en-GB" sz="2400" dirty="0" err="1"/>
              <a:t>όσα</a:t>
            </a:r>
            <a:r>
              <a:rPr lang="en-GB" sz="2400" dirty="0"/>
              <a:t> </a:t>
            </a:r>
            <a:r>
              <a:rPr lang="en-GB" sz="2400" dirty="0" err="1" smtClean="0"/>
              <a:t>περισσεύουν</a:t>
            </a:r>
            <a:r>
              <a:rPr lang="el-GR" sz="2400" dirty="0" smtClean="0"/>
              <a:t> </a:t>
            </a:r>
          </a:p>
          <a:p>
            <a:pPr marL="6350" lvl="0" indent="-6350" algn="ctr"/>
            <a:r>
              <a:rPr lang="el-GR" sz="2400" dirty="0" smtClean="0"/>
              <a:t>(ίσως περισσότερα από 8)</a:t>
            </a:r>
            <a:endParaRPr lang="el-GR" sz="2400" dirty="0"/>
          </a:p>
        </p:txBody>
      </p:sp>
      <p:sp>
        <p:nvSpPr>
          <p:cNvPr id="9" name="Rectangle 8"/>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10" name="Rectangle 9"/>
          <p:cNvSpPr/>
          <p:nvPr/>
        </p:nvSpPr>
        <p:spPr>
          <a:xfrm>
            <a:off x="3786182" y="4643446"/>
            <a:ext cx="461986" cy="584775"/>
          </a:xfrm>
          <a:prstGeom prst="rect">
            <a:avLst/>
          </a:prstGeom>
        </p:spPr>
        <p:txBody>
          <a:bodyPr wrap="none">
            <a:spAutoFit/>
          </a:bodyPr>
          <a:lstStyle/>
          <a:p>
            <a:r>
              <a:rPr lang="el-GR" sz="3200" b="1" dirty="0" smtClean="0"/>
              <a:t>Ο</a:t>
            </a:r>
            <a:endParaRPr lang="el-GR" sz="3200" dirty="0"/>
          </a:p>
        </p:txBody>
      </p:sp>
      <p:sp>
        <p:nvSpPr>
          <p:cNvPr id="11" name="Oval 10"/>
          <p:cNvSpPr/>
          <p:nvPr/>
        </p:nvSpPr>
        <p:spPr>
          <a:xfrm>
            <a:off x="3714744"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3714744"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 name="Straight Connector 12"/>
          <p:cNvCxnSpPr/>
          <p:nvPr/>
        </p:nvCxnSpPr>
        <p:spPr>
          <a:xfrm>
            <a:off x="3643306" y="492919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286116" y="4643446"/>
            <a:ext cx="378630" cy="584775"/>
          </a:xfrm>
          <a:prstGeom prst="rect">
            <a:avLst/>
          </a:prstGeom>
        </p:spPr>
        <p:txBody>
          <a:bodyPr wrap="none">
            <a:spAutoFit/>
          </a:bodyPr>
          <a:lstStyle/>
          <a:p>
            <a:r>
              <a:rPr lang="en-US" sz="3200" b="1" dirty="0" smtClean="0"/>
              <a:t>S</a:t>
            </a:r>
            <a:endParaRPr lang="el-GR" sz="3200" dirty="0"/>
          </a:p>
        </p:txBody>
      </p:sp>
      <p:sp>
        <p:nvSpPr>
          <p:cNvPr id="15" name="Oval 14"/>
          <p:cNvSpPr/>
          <p:nvPr/>
        </p:nvSpPr>
        <p:spPr>
          <a:xfrm>
            <a:off x="3214678"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Oval 15"/>
          <p:cNvSpPr/>
          <p:nvPr/>
        </p:nvSpPr>
        <p:spPr>
          <a:xfrm>
            <a:off x="3214678"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 name="Straight Connector 16"/>
          <p:cNvCxnSpPr/>
          <p:nvPr/>
        </p:nvCxnSpPr>
        <p:spPr>
          <a:xfrm>
            <a:off x="3143240" y="492919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2714612" y="4643446"/>
            <a:ext cx="461986" cy="584775"/>
          </a:xfrm>
          <a:prstGeom prst="rect">
            <a:avLst/>
          </a:prstGeom>
        </p:spPr>
        <p:txBody>
          <a:bodyPr wrap="none">
            <a:spAutoFit/>
          </a:bodyPr>
          <a:lstStyle/>
          <a:p>
            <a:r>
              <a:rPr lang="en-US" sz="3200" b="1" dirty="0" smtClean="0"/>
              <a:t>O</a:t>
            </a:r>
            <a:endParaRPr lang="el-GR" sz="3200" dirty="0"/>
          </a:p>
        </p:txBody>
      </p:sp>
      <p:sp>
        <p:nvSpPr>
          <p:cNvPr id="19" name="Rectangle 18"/>
          <p:cNvSpPr/>
          <p:nvPr/>
        </p:nvSpPr>
        <p:spPr>
          <a:xfrm>
            <a:off x="2714612" y="3857628"/>
            <a:ext cx="784189" cy="461665"/>
          </a:xfrm>
          <a:prstGeom prst="rect">
            <a:avLst/>
          </a:prstGeom>
        </p:spPr>
        <p:txBody>
          <a:bodyPr wrap="none">
            <a:spAutoFit/>
          </a:bodyPr>
          <a:lstStyle/>
          <a:p>
            <a:r>
              <a:rPr lang="el-GR" sz="2400" dirty="0" smtClean="0"/>
              <a:t>SO</a:t>
            </a:r>
            <a:r>
              <a:rPr lang="el-GR" sz="2400" baseline="-25000" dirty="0" smtClean="0"/>
              <a:t>2</a:t>
            </a:r>
            <a:r>
              <a:rPr lang="el-GR" sz="2400" dirty="0" smtClean="0"/>
              <a:t> :</a:t>
            </a:r>
            <a:endParaRPr lang="el-GR" sz="2400" dirty="0"/>
          </a:p>
        </p:txBody>
      </p:sp>
      <p:sp>
        <p:nvSpPr>
          <p:cNvPr id="20" name="Rectangle 19"/>
          <p:cNvSpPr/>
          <p:nvPr/>
        </p:nvSpPr>
        <p:spPr>
          <a:xfrm>
            <a:off x="3571868" y="3857628"/>
            <a:ext cx="1760418" cy="461665"/>
          </a:xfrm>
          <a:prstGeom prst="rect">
            <a:avLst/>
          </a:prstGeom>
        </p:spPr>
        <p:txBody>
          <a:bodyPr wrap="none">
            <a:spAutoFit/>
          </a:bodyPr>
          <a:lstStyle/>
          <a:p>
            <a:r>
              <a:rPr lang="el-GR" sz="2400" dirty="0" smtClean="0">
                <a:solidFill>
                  <a:prstClr val="black"/>
                </a:solidFill>
              </a:rPr>
              <a:t>6 + 2 · 6 = 18</a:t>
            </a:r>
            <a:endParaRPr lang="el-GR" dirty="0"/>
          </a:p>
        </p:txBody>
      </p:sp>
      <p:sp>
        <p:nvSpPr>
          <p:cNvPr id="21" name="Oval 20"/>
          <p:cNvSpPr/>
          <p:nvPr/>
        </p:nvSpPr>
        <p:spPr>
          <a:xfrm>
            <a:off x="3929058" y="464344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4071934" y="464344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929058"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4071934"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Oval 24"/>
          <p:cNvSpPr/>
          <p:nvPr/>
        </p:nvSpPr>
        <p:spPr>
          <a:xfrm>
            <a:off x="4214810"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4214810" y="485776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Oval 26"/>
          <p:cNvSpPr/>
          <p:nvPr/>
        </p:nvSpPr>
        <p:spPr>
          <a:xfrm>
            <a:off x="3000364"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Oval 27"/>
          <p:cNvSpPr/>
          <p:nvPr/>
        </p:nvSpPr>
        <p:spPr>
          <a:xfrm>
            <a:off x="2857488"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Oval 28"/>
          <p:cNvSpPr/>
          <p:nvPr/>
        </p:nvSpPr>
        <p:spPr>
          <a:xfrm>
            <a:off x="2857488" y="464344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Oval 29"/>
          <p:cNvSpPr/>
          <p:nvPr/>
        </p:nvSpPr>
        <p:spPr>
          <a:xfrm>
            <a:off x="3000364" y="464344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Oval 30"/>
          <p:cNvSpPr/>
          <p:nvPr/>
        </p:nvSpPr>
        <p:spPr>
          <a:xfrm>
            <a:off x="2714612"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Oval 31"/>
          <p:cNvSpPr/>
          <p:nvPr/>
        </p:nvSpPr>
        <p:spPr>
          <a:xfrm>
            <a:off x="2714612" y="492919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Rectangle 32"/>
          <p:cNvSpPr/>
          <p:nvPr/>
        </p:nvSpPr>
        <p:spPr>
          <a:xfrm>
            <a:off x="5643570" y="4643446"/>
            <a:ext cx="2928958" cy="461665"/>
          </a:xfrm>
          <a:prstGeom prst="rect">
            <a:avLst/>
          </a:prstGeom>
        </p:spPr>
        <p:txBody>
          <a:bodyPr wrap="square">
            <a:spAutoFit/>
          </a:bodyPr>
          <a:lstStyle/>
          <a:p>
            <a:pPr algn="ctr"/>
            <a:r>
              <a:rPr lang="el-GR" sz="2400" b="1" dirty="0" smtClean="0">
                <a:solidFill>
                  <a:srgbClr val="00B050"/>
                </a:solidFill>
              </a:rPr>
              <a:t>Πόσα περισσεύουν;</a:t>
            </a:r>
            <a:endParaRPr lang="el-GR" b="1"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dissolve">
                                      <p:cBhvr>
                                        <p:cTn id="7" dur="500"/>
                                        <p:tgtEl>
                                          <p:spTgt spid="30"/>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dissolve">
                                      <p:cBhvr>
                                        <p:cTn id="10" dur="500"/>
                                        <p:tgtEl>
                                          <p:spTgt spid="2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dissolve">
                                      <p:cBhvr>
                                        <p:cTn id="13" dur="500"/>
                                        <p:tgtEl>
                                          <p:spTgt spid="3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dissolve">
                                      <p:cBhvr>
                                        <p:cTn id="16" dur="500"/>
                                        <p:tgtEl>
                                          <p:spTgt spid="32"/>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dissolve">
                                      <p:cBhvr>
                                        <p:cTn id="19" dur="500"/>
                                        <p:tgtEl>
                                          <p:spTgt spid="2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dissolve">
                                      <p:cBhvr>
                                        <p:cTn id="22" dur="500"/>
                                        <p:tgtEl>
                                          <p:spTgt spid="27"/>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dissolve">
                                      <p:cBhvr>
                                        <p:cTn id="25" dur="500"/>
                                        <p:tgtEl>
                                          <p:spTgt spid="23"/>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dissolve">
                                      <p:cBhvr>
                                        <p:cTn id="28" dur="500"/>
                                        <p:tgtEl>
                                          <p:spTgt spid="24"/>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dissolve">
                                      <p:cBhvr>
                                        <p:cTn id="31" dur="500"/>
                                        <p:tgtEl>
                                          <p:spTgt spid="25"/>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dissolve">
                                      <p:cBhvr>
                                        <p:cTn id="34" dur="500"/>
                                        <p:tgtEl>
                                          <p:spTgt spid="26"/>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dissolve">
                                      <p:cBhvr>
                                        <p:cTn id="37" dur="500"/>
                                        <p:tgtEl>
                                          <p:spTgt spid="22"/>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dissolve">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dissolve">
                                      <p:cBhvr>
                                        <p:cTn id="4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1200329"/>
          </a:xfrm>
          <a:prstGeom prst="rect">
            <a:avLst/>
          </a:prstGeom>
        </p:spPr>
        <p:txBody>
          <a:bodyPr wrap="square">
            <a:spAutoFit/>
          </a:bodyPr>
          <a:lstStyle/>
          <a:p>
            <a:pPr marL="457200" indent="-457200">
              <a:buFont typeface="+mj-lt"/>
              <a:buAutoNum type="arabicPeriod" startAt="5"/>
            </a:pPr>
            <a:r>
              <a:rPr lang="el-GR" sz="2400" b="1" dirty="0" smtClean="0">
                <a:solidFill>
                  <a:schemeClr val="accent6">
                    <a:lumMod val="75000"/>
                  </a:schemeClr>
                </a:solidFill>
              </a:rPr>
              <a:t>Τ</a:t>
            </a:r>
            <a:r>
              <a:rPr lang="en-GB" sz="2400" b="1" dirty="0" smtClean="0">
                <a:solidFill>
                  <a:schemeClr val="accent6">
                    <a:lumMod val="75000"/>
                  </a:schemeClr>
                </a:solidFill>
              </a:rPr>
              <a:t>α </a:t>
            </a:r>
            <a:r>
              <a:rPr lang="en-GB" sz="2400" b="1" dirty="0" err="1" smtClean="0">
                <a:solidFill>
                  <a:schemeClr val="accent6">
                    <a:lumMod val="75000"/>
                  </a:schemeClr>
                </a:solidFill>
              </a:rPr>
              <a:t>αλογόνα</a:t>
            </a:r>
            <a:r>
              <a:rPr lang="en-GB" sz="2400" b="1" dirty="0" smtClean="0">
                <a:solidFill>
                  <a:schemeClr val="accent6">
                    <a:lumMod val="75000"/>
                  </a:schemeClr>
                </a:solidFill>
              </a:rPr>
              <a:t> </a:t>
            </a:r>
            <a:r>
              <a:rPr lang="en-GB" sz="2400" dirty="0" err="1" smtClean="0"/>
              <a:t>στην</a:t>
            </a:r>
            <a:r>
              <a:rPr lang="en-GB" sz="2400" dirty="0" smtClean="0"/>
              <a:t> </a:t>
            </a:r>
            <a:r>
              <a:rPr lang="en-GB" sz="2400" dirty="0" err="1" smtClean="0"/>
              <a:t>άκρη</a:t>
            </a:r>
            <a:r>
              <a:rPr lang="en-GB" sz="2400" dirty="0" smtClean="0"/>
              <a:t> </a:t>
            </a:r>
            <a:r>
              <a:rPr lang="en-GB" sz="2400" dirty="0" err="1" smtClean="0"/>
              <a:t>του</a:t>
            </a:r>
            <a:r>
              <a:rPr lang="en-GB" sz="2400" dirty="0" smtClean="0"/>
              <a:t> </a:t>
            </a:r>
            <a:r>
              <a:rPr lang="en-GB" sz="2400" dirty="0" err="1" smtClean="0"/>
              <a:t>μορίου</a:t>
            </a:r>
            <a:r>
              <a:rPr lang="en-GB" sz="2400" dirty="0" smtClean="0"/>
              <a:t> </a:t>
            </a:r>
            <a:r>
              <a:rPr lang="en-GB" sz="2400" dirty="0" err="1" smtClean="0"/>
              <a:t>έχουν</a:t>
            </a:r>
            <a:r>
              <a:rPr lang="en-GB" sz="2400" dirty="0" smtClean="0"/>
              <a:t> </a:t>
            </a:r>
            <a:endParaRPr lang="el-GR" sz="2400" dirty="0" smtClean="0"/>
          </a:p>
          <a:p>
            <a:pPr marL="457200" indent="-457200">
              <a:buFont typeface="+mj-lt"/>
              <a:buAutoNum type="arabicPeriod" startAt="5"/>
            </a:pPr>
            <a:endParaRPr lang="el-GR" sz="2400" dirty="0" smtClean="0"/>
          </a:p>
          <a:p>
            <a:pPr marL="2511425" indent="-368300">
              <a:buFont typeface="Arial" pitchFamily="34" charset="0"/>
              <a:buChar char="•"/>
            </a:pPr>
            <a:r>
              <a:rPr lang="en-GB" sz="2400" dirty="0" err="1" smtClean="0">
                <a:solidFill>
                  <a:schemeClr val="accent6">
                    <a:lumMod val="75000"/>
                  </a:schemeClr>
                </a:solidFill>
              </a:rPr>
              <a:t>τρία</a:t>
            </a:r>
            <a:r>
              <a:rPr lang="en-GB" sz="2400" dirty="0" smtClean="0">
                <a:solidFill>
                  <a:schemeClr val="accent6">
                    <a:lumMod val="75000"/>
                  </a:schemeClr>
                </a:solidFill>
              </a:rPr>
              <a:t> </a:t>
            </a:r>
            <a:r>
              <a:rPr lang="en-GB" sz="2400" dirty="0" err="1" smtClean="0">
                <a:solidFill>
                  <a:schemeClr val="accent6">
                    <a:lumMod val="75000"/>
                  </a:schemeClr>
                </a:solidFill>
              </a:rPr>
              <a:t>μη</a:t>
            </a:r>
            <a:r>
              <a:rPr lang="en-GB" sz="2400" dirty="0" smtClean="0">
                <a:solidFill>
                  <a:schemeClr val="accent6">
                    <a:lumMod val="75000"/>
                  </a:schemeClr>
                </a:solidFill>
              </a:rPr>
              <a:t> </a:t>
            </a:r>
            <a:r>
              <a:rPr lang="en-GB" sz="2400" dirty="0" err="1" smtClean="0">
                <a:solidFill>
                  <a:schemeClr val="accent6">
                    <a:lumMod val="75000"/>
                  </a:schemeClr>
                </a:solidFill>
              </a:rPr>
              <a:t>δεσμικά</a:t>
            </a:r>
            <a:r>
              <a:rPr lang="en-GB" sz="2400" dirty="0" smtClean="0">
                <a:solidFill>
                  <a:schemeClr val="accent6">
                    <a:lumMod val="75000"/>
                  </a:schemeClr>
                </a:solidFill>
              </a:rPr>
              <a:t> </a:t>
            </a:r>
            <a:r>
              <a:rPr lang="en-GB" sz="2400" dirty="0" err="1" smtClean="0">
                <a:solidFill>
                  <a:schemeClr val="accent6">
                    <a:lumMod val="75000"/>
                  </a:schemeClr>
                </a:solidFill>
              </a:rPr>
              <a:t>ζεύγη</a:t>
            </a:r>
            <a:r>
              <a:rPr lang="en-GB" sz="2400" dirty="0" smtClean="0">
                <a:solidFill>
                  <a:schemeClr val="accent6">
                    <a:lumMod val="75000"/>
                  </a:schemeClr>
                </a:solidFill>
              </a:rPr>
              <a:t> </a:t>
            </a:r>
            <a:r>
              <a:rPr lang="el-GR" sz="2400" dirty="0" smtClean="0">
                <a:solidFill>
                  <a:schemeClr val="accent6">
                    <a:lumMod val="75000"/>
                  </a:schemeClr>
                </a:solidFill>
              </a:rPr>
              <a:t>και </a:t>
            </a:r>
            <a:r>
              <a:rPr lang="en-GB" sz="2400" dirty="0" err="1" smtClean="0">
                <a:solidFill>
                  <a:schemeClr val="accent6">
                    <a:lumMod val="75000"/>
                  </a:schemeClr>
                </a:solidFill>
              </a:rPr>
              <a:t>ένα</a:t>
            </a:r>
            <a:r>
              <a:rPr lang="en-GB" sz="2400" dirty="0" smtClean="0">
                <a:solidFill>
                  <a:schemeClr val="accent6">
                    <a:lumMod val="75000"/>
                  </a:schemeClr>
                </a:solidFill>
              </a:rPr>
              <a:t> </a:t>
            </a:r>
            <a:r>
              <a:rPr lang="en-GB" sz="2400" dirty="0" err="1" smtClean="0">
                <a:solidFill>
                  <a:schemeClr val="accent6">
                    <a:lumMod val="75000"/>
                  </a:schemeClr>
                </a:solidFill>
              </a:rPr>
              <a:t>απλό</a:t>
            </a:r>
            <a:r>
              <a:rPr lang="en-GB" sz="2400" dirty="0" smtClean="0">
                <a:solidFill>
                  <a:schemeClr val="accent6">
                    <a:lumMod val="75000"/>
                  </a:schemeClr>
                </a:solidFill>
              </a:rPr>
              <a:t> </a:t>
            </a:r>
            <a:r>
              <a:rPr lang="en-GB" sz="2400" dirty="0" err="1" smtClean="0">
                <a:solidFill>
                  <a:schemeClr val="accent6">
                    <a:lumMod val="75000"/>
                  </a:schemeClr>
                </a:solidFill>
              </a:rPr>
              <a:t>δεσμικό</a:t>
            </a:r>
            <a:r>
              <a:rPr lang="en-GB" sz="2400" dirty="0" smtClean="0">
                <a:solidFill>
                  <a:schemeClr val="accent6">
                    <a:lumMod val="75000"/>
                  </a:schemeClr>
                </a:solidFill>
              </a:rPr>
              <a:t> </a:t>
            </a:r>
            <a:r>
              <a:rPr lang="en-GB" sz="2400" dirty="0" err="1" smtClean="0">
                <a:solidFill>
                  <a:schemeClr val="accent6">
                    <a:lumMod val="75000"/>
                  </a:schemeClr>
                </a:solidFill>
              </a:rPr>
              <a:t>ζεύγος</a:t>
            </a:r>
            <a:endParaRPr lang="el-GR" sz="2400" dirty="0"/>
          </a:p>
        </p:txBody>
      </p:sp>
      <p:sp>
        <p:nvSpPr>
          <p:cNvPr id="9" name="Rectangle 8"/>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10" name="Rectangle 9"/>
          <p:cNvSpPr/>
          <p:nvPr/>
        </p:nvSpPr>
        <p:spPr>
          <a:xfrm>
            <a:off x="3071802" y="2285992"/>
            <a:ext cx="373820" cy="584775"/>
          </a:xfrm>
          <a:prstGeom prst="rect">
            <a:avLst/>
          </a:prstGeom>
        </p:spPr>
        <p:txBody>
          <a:bodyPr wrap="none">
            <a:spAutoFit/>
          </a:bodyPr>
          <a:lstStyle/>
          <a:p>
            <a:r>
              <a:rPr lang="en-US" sz="3200" b="1" dirty="0" smtClean="0"/>
              <a:t>F</a:t>
            </a:r>
            <a:endParaRPr lang="el-GR" sz="3200" dirty="0"/>
          </a:p>
        </p:txBody>
      </p:sp>
      <p:sp>
        <p:nvSpPr>
          <p:cNvPr id="11" name="Oval 10"/>
          <p:cNvSpPr/>
          <p:nvPr/>
        </p:nvSpPr>
        <p:spPr>
          <a:xfrm>
            <a:off x="3500430"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3500430" y="257174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3286116"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3143240"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3286116"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3143240"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Rectangle 18"/>
          <p:cNvSpPr/>
          <p:nvPr/>
        </p:nvSpPr>
        <p:spPr>
          <a:xfrm>
            <a:off x="4143372" y="2285992"/>
            <a:ext cx="503664" cy="584775"/>
          </a:xfrm>
          <a:prstGeom prst="rect">
            <a:avLst/>
          </a:prstGeom>
        </p:spPr>
        <p:txBody>
          <a:bodyPr wrap="none">
            <a:spAutoFit/>
          </a:bodyPr>
          <a:lstStyle/>
          <a:p>
            <a:r>
              <a:rPr lang="en-US" sz="3200" b="1" dirty="0" err="1" smtClean="0"/>
              <a:t>Cl</a:t>
            </a:r>
            <a:endParaRPr lang="el-GR" sz="3200" dirty="0"/>
          </a:p>
        </p:txBody>
      </p:sp>
      <p:sp>
        <p:nvSpPr>
          <p:cNvPr id="20" name="Oval 19"/>
          <p:cNvSpPr/>
          <p:nvPr/>
        </p:nvSpPr>
        <p:spPr>
          <a:xfrm>
            <a:off x="4643438"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4643438" y="257174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4429124"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4286248"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4429124"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4286248"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Rectangle 27"/>
          <p:cNvSpPr/>
          <p:nvPr/>
        </p:nvSpPr>
        <p:spPr>
          <a:xfrm>
            <a:off x="5286380" y="2285992"/>
            <a:ext cx="561372" cy="584775"/>
          </a:xfrm>
          <a:prstGeom prst="rect">
            <a:avLst/>
          </a:prstGeom>
        </p:spPr>
        <p:txBody>
          <a:bodyPr wrap="none">
            <a:spAutoFit/>
          </a:bodyPr>
          <a:lstStyle/>
          <a:p>
            <a:r>
              <a:rPr lang="en-US" sz="3200" b="1" dirty="0" smtClean="0"/>
              <a:t>Br</a:t>
            </a:r>
            <a:endParaRPr lang="el-GR" sz="3200" dirty="0"/>
          </a:p>
        </p:txBody>
      </p:sp>
      <p:sp>
        <p:nvSpPr>
          <p:cNvPr id="29" name="Oval 28"/>
          <p:cNvSpPr/>
          <p:nvPr/>
        </p:nvSpPr>
        <p:spPr>
          <a:xfrm>
            <a:off x="5786446"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Oval 29"/>
          <p:cNvSpPr/>
          <p:nvPr/>
        </p:nvSpPr>
        <p:spPr>
          <a:xfrm>
            <a:off x="5786446" y="257174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Oval 30"/>
          <p:cNvSpPr/>
          <p:nvPr/>
        </p:nvSpPr>
        <p:spPr>
          <a:xfrm>
            <a:off x="5572132"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Oval 31"/>
          <p:cNvSpPr/>
          <p:nvPr/>
        </p:nvSpPr>
        <p:spPr>
          <a:xfrm>
            <a:off x="5429256"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Oval 32"/>
          <p:cNvSpPr/>
          <p:nvPr/>
        </p:nvSpPr>
        <p:spPr>
          <a:xfrm>
            <a:off x="5572132"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Oval 34"/>
          <p:cNvSpPr/>
          <p:nvPr/>
        </p:nvSpPr>
        <p:spPr>
          <a:xfrm>
            <a:off x="5429256"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Rectangle 36"/>
          <p:cNvSpPr/>
          <p:nvPr/>
        </p:nvSpPr>
        <p:spPr>
          <a:xfrm>
            <a:off x="6572264" y="2285992"/>
            <a:ext cx="293670" cy="584775"/>
          </a:xfrm>
          <a:prstGeom prst="rect">
            <a:avLst/>
          </a:prstGeom>
        </p:spPr>
        <p:txBody>
          <a:bodyPr wrap="none">
            <a:spAutoFit/>
          </a:bodyPr>
          <a:lstStyle/>
          <a:p>
            <a:r>
              <a:rPr lang="en-US" sz="3200" b="1" dirty="0" smtClean="0"/>
              <a:t>I</a:t>
            </a:r>
            <a:endParaRPr lang="el-GR" sz="3200" dirty="0"/>
          </a:p>
        </p:txBody>
      </p:sp>
      <p:sp>
        <p:nvSpPr>
          <p:cNvPr id="38" name="Oval 37"/>
          <p:cNvSpPr/>
          <p:nvPr/>
        </p:nvSpPr>
        <p:spPr>
          <a:xfrm>
            <a:off x="6929454"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6929454" y="257174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6715140"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6572264"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6715140"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Oval 43"/>
          <p:cNvSpPr/>
          <p:nvPr/>
        </p:nvSpPr>
        <p:spPr>
          <a:xfrm>
            <a:off x="6572264" y="278605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7" name="Straight Connector 46"/>
          <p:cNvCxnSpPr/>
          <p:nvPr/>
        </p:nvCxnSpPr>
        <p:spPr>
          <a:xfrm>
            <a:off x="2928926" y="257174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000496" y="257174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143504" y="257174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6429388" y="257174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2308324"/>
          </a:xfrm>
          <a:prstGeom prst="rect">
            <a:avLst/>
          </a:prstGeom>
        </p:spPr>
        <p:txBody>
          <a:bodyPr wrap="square">
            <a:spAutoFit/>
          </a:bodyPr>
          <a:lstStyle/>
          <a:p>
            <a:pPr marL="457200" indent="-457200">
              <a:buFont typeface="+mj-lt"/>
              <a:buAutoNum type="arabicPeriod" startAt="6"/>
            </a:pPr>
            <a:r>
              <a:rPr lang="el-GR" sz="2400" b="1" dirty="0" smtClean="0">
                <a:solidFill>
                  <a:srgbClr val="FF0000"/>
                </a:solidFill>
              </a:rPr>
              <a:t>Τ</a:t>
            </a:r>
            <a:r>
              <a:rPr lang="en-GB" sz="2400" b="1" dirty="0" smtClean="0">
                <a:solidFill>
                  <a:srgbClr val="FF0000"/>
                </a:solidFill>
              </a:rPr>
              <a:t>α </a:t>
            </a:r>
            <a:r>
              <a:rPr lang="en-GB" sz="2400" b="1" dirty="0" err="1" smtClean="0">
                <a:solidFill>
                  <a:srgbClr val="FF0000"/>
                </a:solidFill>
              </a:rPr>
              <a:t>άτομα</a:t>
            </a:r>
            <a:r>
              <a:rPr lang="en-GB" sz="2400" b="1" dirty="0" smtClean="0">
                <a:solidFill>
                  <a:srgbClr val="FF0000"/>
                </a:solidFill>
              </a:rPr>
              <a:t> Ο ή S </a:t>
            </a:r>
            <a:r>
              <a:rPr lang="en-GB" sz="2400" dirty="0" err="1" smtClean="0"/>
              <a:t>στην</a:t>
            </a:r>
            <a:r>
              <a:rPr lang="en-GB" sz="2400" dirty="0" smtClean="0"/>
              <a:t> </a:t>
            </a:r>
            <a:r>
              <a:rPr lang="en-GB" sz="2400" dirty="0" err="1" smtClean="0"/>
              <a:t>άκρη</a:t>
            </a:r>
            <a:r>
              <a:rPr lang="en-GB" sz="2400" dirty="0" smtClean="0"/>
              <a:t> </a:t>
            </a:r>
            <a:r>
              <a:rPr lang="en-GB" sz="2400" dirty="0" err="1" smtClean="0"/>
              <a:t>του</a:t>
            </a:r>
            <a:r>
              <a:rPr lang="en-GB" sz="2400" dirty="0" smtClean="0"/>
              <a:t> </a:t>
            </a:r>
            <a:r>
              <a:rPr lang="en-GB" sz="2400" dirty="0" err="1" smtClean="0"/>
              <a:t>μορίου</a:t>
            </a:r>
            <a:r>
              <a:rPr lang="en-GB" sz="2400" dirty="0" smtClean="0"/>
              <a:t> </a:t>
            </a:r>
            <a:r>
              <a:rPr lang="en-GB" sz="2400" dirty="0" err="1" smtClean="0"/>
              <a:t>έχουν</a:t>
            </a:r>
            <a:r>
              <a:rPr lang="el-GR" sz="2400" dirty="0" smtClean="0"/>
              <a:t> </a:t>
            </a:r>
            <a:r>
              <a:rPr lang="en-GB" sz="2400" dirty="0" err="1" smtClean="0"/>
              <a:t>είτε</a:t>
            </a:r>
            <a:r>
              <a:rPr lang="el-GR" sz="2400" dirty="0" smtClean="0"/>
              <a:t>:</a:t>
            </a:r>
          </a:p>
          <a:p>
            <a:pPr marL="457200" indent="-457200">
              <a:buFont typeface="+mj-lt"/>
              <a:buAutoNum type="arabicPeriod" startAt="6"/>
            </a:pPr>
            <a:endParaRPr lang="el-GR" sz="2400" dirty="0" smtClean="0"/>
          </a:p>
          <a:p>
            <a:pPr marL="2511425" indent="-368300">
              <a:buFont typeface="Arial" pitchFamily="34" charset="0"/>
              <a:buChar char="•"/>
            </a:pPr>
            <a:r>
              <a:rPr lang="en-GB" sz="2400" dirty="0" err="1" smtClean="0">
                <a:solidFill>
                  <a:srgbClr val="FF0000"/>
                </a:solidFill>
              </a:rPr>
              <a:t>ένα</a:t>
            </a:r>
            <a:r>
              <a:rPr lang="en-GB" sz="2400" dirty="0" smtClean="0">
                <a:solidFill>
                  <a:srgbClr val="FF0000"/>
                </a:solidFill>
              </a:rPr>
              <a:t> </a:t>
            </a:r>
            <a:r>
              <a:rPr lang="en-GB" sz="2400" dirty="0" err="1" smtClean="0">
                <a:solidFill>
                  <a:srgbClr val="FF0000"/>
                </a:solidFill>
              </a:rPr>
              <a:t>απλό</a:t>
            </a:r>
            <a:r>
              <a:rPr lang="en-GB" sz="2400" dirty="0" smtClean="0">
                <a:solidFill>
                  <a:srgbClr val="FF0000"/>
                </a:solidFill>
              </a:rPr>
              <a:t> </a:t>
            </a:r>
            <a:r>
              <a:rPr lang="en-GB" sz="2400" dirty="0" err="1" smtClean="0">
                <a:solidFill>
                  <a:srgbClr val="FF0000"/>
                </a:solidFill>
              </a:rPr>
              <a:t>δεσμό</a:t>
            </a:r>
            <a:r>
              <a:rPr lang="en-GB" sz="2400" dirty="0" smtClean="0">
                <a:solidFill>
                  <a:srgbClr val="FF0000"/>
                </a:solidFill>
              </a:rPr>
              <a:t> </a:t>
            </a:r>
            <a:r>
              <a:rPr lang="en-GB" sz="2400" dirty="0" err="1" smtClean="0">
                <a:solidFill>
                  <a:srgbClr val="FF0000"/>
                </a:solidFill>
              </a:rPr>
              <a:t>και</a:t>
            </a:r>
            <a:r>
              <a:rPr lang="en-GB" sz="2400" dirty="0" smtClean="0">
                <a:solidFill>
                  <a:srgbClr val="FF0000"/>
                </a:solidFill>
              </a:rPr>
              <a:t> </a:t>
            </a:r>
            <a:r>
              <a:rPr lang="en-GB" sz="2400" dirty="0" err="1" smtClean="0">
                <a:solidFill>
                  <a:srgbClr val="FF0000"/>
                </a:solidFill>
              </a:rPr>
              <a:t>τρία</a:t>
            </a:r>
            <a:r>
              <a:rPr lang="en-GB" sz="2400" dirty="0" smtClean="0">
                <a:solidFill>
                  <a:srgbClr val="FF0000"/>
                </a:solidFill>
              </a:rPr>
              <a:t> </a:t>
            </a:r>
            <a:r>
              <a:rPr lang="en-GB" sz="2400" dirty="0" err="1" smtClean="0">
                <a:solidFill>
                  <a:srgbClr val="FF0000"/>
                </a:solidFill>
              </a:rPr>
              <a:t>μη</a:t>
            </a:r>
            <a:r>
              <a:rPr lang="en-GB" sz="2400" dirty="0" smtClean="0">
                <a:solidFill>
                  <a:srgbClr val="FF0000"/>
                </a:solidFill>
              </a:rPr>
              <a:t> </a:t>
            </a:r>
            <a:r>
              <a:rPr lang="en-GB" sz="2400" dirty="0" err="1" smtClean="0">
                <a:solidFill>
                  <a:srgbClr val="FF0000"/>
                </a:solidFill>
              </a:rPr>
              <a:t>δεσμικά</a:t>
            </a:r>
            <a:r>
              <a:rPr lang="en-GB" sz="2400" dirty="0" smtClean="0">
                <a:solidFill>
                  <a:srgbClr val="FF0000"/>
                </a:solidFill>
              </a:rPr>
              <a:t> </a:t>
            </a:r>
            <a:r>
              <a:rPr lang="en-GB" sz="2400" dirty="0" err="1" smtClean="0">
                <a:solidFill>
                  <a:srgbClr val="FF0000"/>
                </a:solidFill>
              </a:rPr>
              <a:t>ζεύγη</a:t>
            </a:r>
            <a:endParaRPr lang="el-GR" sz="2400" dirty="0" smtClean="0">
              <a:solidFill>
                <a:srgbClr val="FF0000"/>
              </a:solidFill>
            </a:endParaRPr>
          </a:p>
          <a:p>
            <a:pPr marL="2511425" indent="-368300">
              <a:buFont typeface="Arial" pitchFamily="34" charset="0"/>
              <a:buChar char="•"/>
            </a:pPr>
            <a:endParaRPr lang="el-GR" sz="2400" dirty="0" smtClean="0">
              <a:solidFill>
                <a:srgbClr val="FF0000"/>
              </a:solidFill>
            </a:endParaRPr>
          </a:p>
          <a:p>
            <a:pPr marL="2511425" indent="-368300">
              <a:buFont typeface="Arial" pitchFamily="34" charset="0"/>
              <a:buChar char="•"/>
            </a:pPr>
            <a:endParaRPr lang="el-GR" sz="2400" dirty="0" smtClean="0">
              <a:solidFill>
                <a:srgbClr val="FF0000"/>
              </a:solidFill>
            </a:endParaRPr>
          </a:p>
          <a:p>
            <a:pPr marL="2511425" indent="-368300">
              <a:buFont typeface="Arial" pitchFamily="34" charset="0"/>
              <a:buChar char="•"/>
            </a:pPr>
            <a:r>
              <a:rPr lang="en-GB" sz="2400" dirty="0" err="1" smtClean="0">
                <a:solidFill>
                  <a:srgbClr val="FF0000"/>
                </a:solidFill>
              </a:rPr>
              <a:t>δύο</a:t>
            </a:r>
            <a:r>
              <a:rPr lang="en-GB" sz="2400" dirty="0" smtClean="0">
                <a:solidFill>
                  <a:srgbClr val="FF0000"/>
                </a:solidFill>
              </a:rPr>
              <a:t> </a:t>
            </a:r>
            <a:r>
              <a:rPr lang="en-GB" sz="2400" dirty="0" err="1" smtClean="0">
                <a:solidFill>
                  <a:srgbClr val="FF0000"/>
                </a:solidFill>
              </a:rPr>
              <a:t>απλούς</a:t>
            </a:r>
            <a:r>
              <a:rPr lang="en-GB" sz="2400" dirty="0" smtClean="0">
                <a:solidFill>
                  <a:srgbClr val="FF0000"/>
                </a:solidFill>
              </a:rPr>
              <a:t> </a:t>
            </a:r>
            <a:r>
              <a:rPr lang="en-GB" sz="2400" dirty="0" err="1" smtClean="0">
                <a:solidFill>
                  <a:srgbClr val="FF0000"/>
                </a:solidFill>
              </a:rPr>
              <a:t>δεσμούς</a:t>
            </a:r>
            <a:r>
              <a:rPr lang="en-GB" sz="2400" dirty="0" smtClean="0">
                <a:solidFill>
                  <a:srgbClr val="FF0000"/>
                </a:solidFill>
              </a:rPr>
              <a:t> </a:t>
            </a:r>
            <a:r>
              <a:rPr lang="en-GB" sz="2400" dirty="0" err="1" smtClean="0">
                <a:solidFill>
                  <a:srgbClr val="FF0000"/>
                </a:solidFill>
              </a:rPr>
              <a:t>και</a:t>
            </a:r>
            <a:r>
              <a:rPr lang="en-GB" sz="2400" dirty="0" smtClean="0">
                <a:solidFill>
                  <a:srgbClr val="FF0000"/>
                </a:solidFill>
              </a:rPr>
              <a:t> </a:t>
            </a:r>
            <a:r>
              <a:rPr lang="en-GB" sz="2400" dirty="0" err="1" smtClean="0">
                <a:solidFill>
                  <a:srgbClr val="FF0000"/>
                </a:solidFill>
              </a:rPr>
              <a:t>δύο</a:t>
            </a:r>
            <a:r>
              <a:rPr lang="en-GB" sz="2400" dirty="0" smtClean="0">
                <a:solidFill>
                  <a:srgbClr val="FF0000"/>
                </a:solidFill>
              </a:rPr>
              <a:t> </a:t>
            </a:r>
            <a:r>
              <a:rPr lang="en-GB" sz="2400" dirty="0" err="1" smtClean="0">
                <a:solidFill>
                  <a:srgbClr val="FF0000"/>
                </a:solidFill>
              </a:rPr>
              <a:t>μη</a:t>
            </a:r>
            <a:r>
              <a:rPr lang="en-GB" sz="2400" dirty="0" smtClean="0">
                <a:solidFill>
                  <a:srgbClr val="FF0000"/>
                </a:solidFill>
              </a:rPr>
              <a:t> </a:t>
            </a:r>
            <a:r>
              <a:rPr lang="en-GB" sz="2400" dirty="0" err="1" smtClean="0">
                <a:solidFill>
                  <a:srgbClr val="FF0000"/>
                </a:solidFill>
              </a:rPr>
              <a:t>δεσμικά</a:t>
            </a:r>
            <a:r>
              <a:rPr lang="en-GB" sz="2400" dirty="0" smtClean="0">
                <a:solidFill>
                  <a:srgbClr val="FF0000"/>
                </a:solidFill>
              </a:rPr>
              <a:t> </a:t>
            </a:r>
            <a:r>
              <a:rPr lang="en-GB" sz="2400" dirty="0" err="1" smtClean="0">
                <a:solidFill>
                  <a:srgbClr val="FF0000"/>
                </a:solidFill>
              </a:rPr>
              <a:t>ζεύγη</a:t>
            </a:r>
            <a:endParaRPr lang="el-GR" sz="2400" dirty="0">
              <a:solidFill>
                <a:srgbClr val="FF0000"/>
              </a:solidFill>
            </a:endParaRPr>
          </a:p>
        </p:txBody>
      </p:sp>
      <p:sp>
        <p:nvSpPr>
          <p:cNvPr id="9" name="Rectangle 8"/>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10" name="Rectangle 9"/>
          <p:cNvSpPr/>
          <p:nvPr/>
        </p:nvSpPr>
        <p:spPr>
          <a:xfrm>
            <a:off x="4071934" y="2000240"/>
            <a:ext cx="461986" cy="584775"/>
          </a:xfrm>
          <a:prstGeom prst="rect">
            <a:avLst/>
          </a:prstGeom>
        </p:spPr>
        <p:txBody>
          <a:bodyPr wrap="none">
            <a:spAutoFit/>
          </a:bodyPr>
          <a:lstStyle/>
          <a:p>
            <a:r>
              <a:rPr lang="en-US" sz="3200" b="1" dirty="0" smtClean="0"/>
              <a:t>O</a:t>
            </a:r>
            <a:endParaRPr lang="el-GR" sz="3200" dirty="0"/>
          </a:p>
        </p:txBody>
      </p:sp>
      <p:sp>
        <p:nvSpPr>
          <p:cNvPr id="11" name="Oval 10"/>
          <p:cNvSpPr/>
          <p:nvPr/>
        </p:nvSpPr>
        <p:spPr>
          <a:xfrm>
            <a:off x="4500562"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4500562"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4286248"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4143372"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4286248"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4143372"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Rectangle 18"/>
          <p:cNvSpPr/>
          <p:nvPr/>
        </p:nvSpPr>
        <p:spPr>
          <a:xfrm>
            <a:off x="5429256" y="2000240"/>
            <a:ext cx="378630" cy="584775"/>
          </a:xfrm>
          <a:prstGeom prst="rect">
            <a:avLst/>
          </a:prstGeom>
        </p:spPr>
        <p:txBody>
          <a:bodyPr wrap="none">
            <a:spAutoFit/>
          </a:bodyPr>
          <a:lstStyle/>
          <a:p>
            <a:r>
              <a:rPr lang="en-US" sz="3200" b="1" dirty="0" smtClean="0"/>
              <a:t>S</a:t>
            </a:r>
            <a:endParaRPr lang="el-GR" sz="3200" dirty="0"/>
          </a:p>
        </p:txBody>
      </p:sp>
      <p:sp>
        <p:nvSpPr>
          <p:cNvPr id="20" name="Oval 19"/>
          <p:cNvSpPr/>
          <p:nvPr/>
        </p:nvSpPr>
        <p:spPr>
          <a:xfrm>
            <a:off x="5857884"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5857884" y="228599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5643570"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5500694"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5643570"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50069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Rectangle 36"/>
          <p:cNvSpPr/>
          <p:nvPr/>
        </p:nvSpPr>
        <p:spPr>
          <a:xfrm>
            <a:off x="5929322" y="3357562"/>
            <a:ext cx="444352" cy="584775"/>
          </a:xfrm>
          <a:prstGeom prst="rect">
            <a:avLst/>
          </a:prstGeom>
        </p:spPr>
        <p:txBody>
          <a:bodyPr wrap="none">
            <a:spAutoFit/>
          </a:bodyPr>
          <a:lstStyle/>
          <a:p>
            <a:r>
              <a:rPr lang="en-US" sz="3200" b="1" dirty="0" smtClean="0"/>
              <a:t>H</a:t>
            </a:r>
            <a:endParaRPr lang="el-GR" sz="3200" dirty="0"/>
          </a:p>
        </p:txBody>
      </p:sp>
      <p:cxnSp>
        <p:nvCxnSpPr>
          <p:cNvPr id="47" name="Straight Connector 46"/>
          <p:cNvCxnSpPr/>
          <p:nvPr/>
        </p:nvCxnSpPr>
        <p:spPr>
          <a:xfrm>
            <a:off x="3929058" y="228599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5214942" y="228599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214942" y="3429000"/>
            <a:ext cx="214314" cy="7302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071934" y="3357562"/>
            <a:ext cx="461986" cy="584775"/>
          </a:xfrm>
          <a:prstGeom prst="rect">
            <a:avLst/>
          </a:prstGeom>
        </p:spPr>
        <p:txBody>
          <a:bodyPr wrap="none">
            <a:spAutoFit/>
          </a:bodyPr>
          <a:lstStyle/>
          <a:p>
            <a:r>
              <a:rPr lang="en-US" sz="3200" b="1" dirty="0" smtClean="0"/>
              <a:t>O</a:t>
            </a:r>
            <a:endParaRPr lang="el-GR" sz="3200" dirty="0"/>
          </a:p>
        </p:txBody>
      </p:sp>
      <p:sp>
        <p:nvSpPr>
          <p:cNvPr id="45" name="Oval 44"/>
          <p:cNvSpPr/>
          <p:nvPr/>
        </p:nvSpPr>
        <p:spPr>
          <a:xfrm>
            <a:off x="4500562" y="350043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Oval 45"/>
          <p:cNvSpPr/>
          <p:nvPr/>
        </p:nvSpPr>
        <p:spPr>
          <a:xfrm>
            <a:off x="4500562" y="364331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Oval 52"/>
          <p:cNvSpPr/>
          <p:nvPr/>
        </p:nvSpPr>
        <p:spPr>
          <a:xfrm>
            <a:off x="4286248"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4143372"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Rectangle 54"/>
          <p:cNvSpPr/>
          <p:nvPr/>
        </p:nvSpPr>
        <p:spPr>
          <a:xfrm>
            <a:off x="5429256" y="3357562"/>
            <a:ext cx="378630" cy="584775"/>
          </a:xfrm>
          <a:prstGeom prst="rect">
            <a:avLst/>
          </a:prstGeom>
        </p:spPr>
        <p:txBody>
          <a:bodyPr wrap="none">
            <a:spAutoFit/>
          </a:bodyPr>
          <a:lstStyle/>
          <a:p>
            <a:r>
              <a:rPr lang="en-US" sz="3200" b="1" dirty="0" smtClean="0"/>
              <a:t>S</a:t>
            </a:r>
            <a:endParaRPr lang="el-GR" sz="3200" dirty="0"/>
          </a:p>
        </p:txBody>
      </p:sp>
      <p:sp>
        <p:nvSpPr>
          <p:cNvPr id="56" name="Oval 55"/>
          <p:cNvSpPr/>
          <p:nvPr/>
        </p:nvSpPr>
        <p:spPr>
          <a:xfrm>
            <a:off x="5857884" y="350043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Oval 56"/>
          <p:cNvSpPr/>
          <p:nvPr/>
        </p:nvSpPr>
        <p:spPr>
          <a:xfrm>
            <a:off x="5857884" y="364331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0" name="Oval 59"/>
          <p:cNvSpPr/>
          <p:nvPr/>
        </p:nvSpPr>
        <p:spPr>
          <a:xfrm>
            <a:off x="5643570"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 name="Oval 60"/>
          <p:cNvSpPr/>
          <p:nvPr/>
        </p:nvSpPr>
        <p:spPr>
          <a:xfrm>
            <a:off x="5500694" y="385762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2" name="Straight Connector 61"/>
          <p:cNvCxnSpPr/>
          <p:nvPr/>
        </p:nvCxnSpPr>
        <p:spPr>
          <a:xfrm>
            <a:off x="3929058" y="364331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214942" y="364331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929058" y="3429000"/>
            <a:ext cx="214314" cy="7302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461665"/>
          </a:xfrm>
          <a:prstGeom prst="rect">
            <a:avLst/>
          </a:prstGeom>
        </p:spPr>
        <p:txBody>
          <a:bodyPr wrap="square">
            <a:spAutoFit/>
          </a:bodyPr>
          <a:lstStyle/>
          <a:p>
            <a:pPr marL="457200" indent="-457200">
              <a:buFont typeface="+mj-lt"/>
              <a:buAutoNum type="arabicPeriod" startAt="7"/>
            </a:pPr>
            <a:r>
              <a:rPr lang="el-GR" sz="2400" b="1" dirty="0" smtClean="0">
                <a:solidFill>
                  <a:schemeClr val="accent3">
                    <a:lumMod val="50000"/>
                  </a:schemeClr>
                </a:solidFill>
              </a:rPr>
              <a:t>Τ</a:t>
            </a:r>
            <a:r>
              <a:rPr lang="en-GB" sz="2400" b="1" dirty="0" smtClean="0">
                <a:solidFill>
                  <a:schemeClr val="accent3">
                    <a:lumMod val="50000"/>
                  </a:schemeClr>
                </a:solidFill>
              </a:rPr>
              <a:t>o </a:t>
            </a:r>
            <a:r>
              <a:rPr lang="el-GR" sz="2400" b="1" dirty="0" smtClean="0">
                <a:solidFill>
                  <a:schemeClr val="accent3">
                    <a:lumMod val="50000"/>
                  </a:schemeClr>
                </a:solidFill>
              </a:rPr>
              <a:t>άτομο Ν </a:t>
            </a:r>
            <a:r>
              <a:rPr lang="el-GR" sz="2400" dirty="0" smtClean="0"/>
              <a:t>στην άκρη του μορίου έχει</a:t>
            </a:r>
          </a:p>
        </p:txBody>
      </p:sp>
      <p:sp>
        <p:nvSpPr>
          <p:cNvPr id="9" name="Rectangle 8"/>
          <p:cNvSpPr/>
          <p:nvPr/>
        </p:nvSpPr>
        <p:spPr>
          <a:xfrm>
            <a:off x="0" y="214290"/>
            <a:ext cx="9144000" cy="461665"/>
          </a:xfrm>
          <a:prstGeom prst="rect">
            <a:avLst/>
          </a:prstGeom>
        </p:spPr>
        <p:txBody>
          <a:bodyPr wrap="square">
            <a:spAutoFit/>
          </a:bodyPr>
          <a:lstStyle/>
          <a:p>
            <a:pPr algn="ctr"/>
            <a:r>
              <a:rPr lang="en-GB" sz="2400" b="1" u="sng" dirty="0" err="1"/>
              <a:t>Κανόνες</a:t>
            </a:r>
            <a:r>
              <a:rPr lang="en-GB" sz="2400" b="1" u="sng" dirty="0"/>
              <a:t> </a:t>
            </a:r>
            <a:r>
              <a:rPr lang="en-GB" sz="2400" b="1" u="sng" dirty="0" err="1"/>
              <a:t>για</a:t>
            </a:r>
            <a:r>
              <a:rPr lang="en-GB" sz="2400" b="1" u="sng" dirty="0"/>
              <a:t> </a:t>
            </a:r>
            <a:r>
              <a:rPr lang="en-GB" sz="2400" b="1" u="sng" dirty="0" err="1"/>
              <a:t>τη</a:t>
            </a:r>
            <a:r>
              <a:rPr lang="en-GB" sz="2400" b="1" u="sng" dirty="0"/>
              <a:t> </a:t>
            </a:r>
            <a:r>
              <a:rPr lang="en-GB" sz="2400" b="1" u="sng" dirty="0" err="1"/>
              <a:t>γραφή</a:t>
            </a:r>
            <a:r>
              <a:rPr lang="en-GB" sz="2400" b="1" u="sng" dirty="0"/>
              <a:t> </a:t>
            </a:r>
            <a:r>
              <a:rPr lang="en-GB" sz="2400" b="1" u="sng" dirty="0" err="1"/>
              <a:t>των</a:t>
            </a:r>
            <a:r>
              <a:rPr lang="en-GB" sz="2400" b="1" u="sng" dirty="0"/>
              <a:t> </a:t>
            </a:r>
            <a:r>
              <a:rPr lang="en-GB" sz="2400" b="1" u="sng" dirty="0" err="1"/>
              <a:t>τύπων</a:t>
            </a:r>
            <a:r>
              <a:rPr lang="en-GB" sz="2400" b="1" u="sng" dirty="0"/>
              <a:t> </a:t>
            </a:r>
            <a:r>
              <a:rPr lang="en-GB" sz="2400" b="1" u="sng" dirty="0" err="1"/>
              <a:t>κατά</a:t>
            </a:r>
            <a:r>
              <a:rPr lang="en-GB" sz="2400" b="1" u="sng" dirty="0"/>
              <a:t> </a:t>
            </a:r>
            <a:r>
              <a:rPr lang="en-US" sz="2400" b="1" u="sng" dirty="0"/>
              <a:t>Lewis</a:t>
            </a:r>
            <a:endParaRPr lang="el-GR" sz="2400" u="sng" dirty="0"/>
          </a:p>
        </p:txBody>
      </p:sp>
      <p:sp>
        <p:nvSpPr>
          <p:cNvPr id="10" name="Rectangle 9"/>
          <p:cNvSpPr/>
          <p:nvPr/>
        </p:nvSpPr>
        <p:spPr>
          <a:xfrm>
            <a:off x="2285984" y="1714488"/>
            <a:ext cx="461986" cy="584775"/>
          </a:xfrm>
          <a:prstGeom prst="rect">
            <a:avLst/>
          </a:prstGeom>
        </p:spPr>
        <p:txBody>
          <a:bodyPr wrap="none">
            <a:spAutoFit/>
          </a:bodyPr>
          <a:lstStyle/>
          <a:p>
            <a:r>
              <a:rPr lang="el-GR" sz="3200" b="1" dirty="0" smtClean="0"/>
              <a:t>Ν</a:t>
            </a:r>
            <a:endParaRPr lang="el-GR" sz="3200" dirty="0"/>
          </a:p>
        </p:txBody>
      </p:sp>
      <p:sp>
        <p:nvSpPr>
          <p:cNvPr id="11" name="Oval 10"/>
          <p:cNvSpPr/>
          <p:nvPr/>
        </p:nvSpPr>
        <p:spPr>
          <a:xfrm>
            <a:off x="2714612" y="185736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2714612"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2500298" y="17144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2357422" y="17144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2500298"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2357422"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7" name="Straight Connector 46"/>
          <p:cNvCxnSpPr/>
          <p:nvPr/>
        </p:nvCxnSpPr>
        <p:spPr>
          <a:xfrm>
            <a:off x="2143108" y="2000240"/>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143372" y="1714488"/>
            <a:ext cx="461986" cy="584775"/>
          </a:xfrm>
          <a:prstGeom prst="rect">
            <a:avLst/>
          </a:prstGeom>
        </p:spPr>
        <p:txBody>
          <a:bodyPr wrap="none">
            <a:spAutoFit/>
          </a:bodyPr>
          <a:lstStyle/>
          <a:p>
            <a:r>
              <a:rPr lang="el-GR" sz="3200" b="1" dirty="0" smtClean="0"/>
              <a:t>Ν</a:t>
            </a:r>
            <a:endParaRPr lang="el-GR" sz="3200" dirty="0"/>
          </a:p>
        </p:txBody>
      </p:sp>
      <p:sp>
        <p:nvSpPr>
          <p:cNvPr id="45" name="Oval 44"/>
          <p:cNvSpPr/>
          <p:nvPr/>
        </p:nvSpPr>
        <p:spPr>
          <a:xfrm>
            <a:off x="4572000" y="185736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Oval 45"/>
          <p:cNvSpPr/>
          <p:nvPr/>
        </p:nvSpPr>
        <p:spPr>
          <a:xfrm>
            <a:off x="4572000"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Oval 52"/>
          <p:cNvSpPr/>
          <p:nvPr/>
        </p:nvSpPr>
        <p:spPr>
          <a:xfrm>
            <a:off x="435768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421481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2" name="Straight Connector 61"/>
          <p:cNvCxnSpPr/>
          <p:nvPr/>
        </p:nvCxnSpPr>
        <p:spPr>
          <a:xfrm>
            <a:off x="4000496" y="2000240"/>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4000496" y="1785926"/>
            <a:ext cx="214314" cy="7302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5857884" y="1714488"/>
            <a:ext cx="461986" cy="584775"/>
          </a:xfrm>
          <a:prstGeom prst="rect">
            <a:avLst/>
          </a:prstGeom>
        </p:spPr>
        <p:txBody>
          <a:bodyPr wrap="none">
            <a:spAutoFit/>
          </a:bodyPr>
          <a:lstStyle/>
          <a:p>
            <a:r>
              <a:rPr lang="el-GR" sz="3200" b="1" dirty="0" smtClean="0"/>
              <a:t>Ν</a:t>
            </a:r>
            <a:endParaRPr lang="el-GR" sz="3200" dirty="0"/>
          </a:p>
        </p:txBody>
      </p:sp>
      <p:sp>
        <p:nvSpPr>
          <p:cNvPr id="39" name="Oval 38"/>
          <p:cNvSpPr/>
          <p:nvPr/>
        </p:nvSpPr>
        <p:spPr>
          <a:xfrm>
            <a:off x="6286512" y="185736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6286512"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4" name="Straight Connector 43"/>
          <p:cNvCxnSpPr/>
          <p:nvPr/>
        </p:nvCxnSpPr>
        <p:spPr>
          <a:xfrm>
            <a:off x="5715008" y="2000240"/>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715008" y="1785926"/>
            <a:ext cx="214314" cy="7302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715008" y="2144704"/>
            <a:ext cx="214314" cy="1412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461665"/>
          </a:xfrm>
          <a:prstGeom prst="rect">
            <a:avLst/>
          </a:prstGeom>
        </p:spPr>
        <p:txBody>
          <a:bodyPr wrap="square">
            <a:spAutoFit/>
          </a:bodyPr>
          <a:lstStyle/>
          <a:p>
            <a:pPr algn="ctr"/>
            <a:r>
              <a:rPr lang="en-GB" sz="2400" b="1" u="sng" dirty="0" err="1"/>
              <a:t>Ηλεκτρονιακοί</a:t>
            </a:r>
            <a:r>
              <a:rPr lang="en-GB" sz="2400" b="1" u="sng" dirty="0"/>
              <a:t> </a:t>
            </a:r>
            <a:r>
              <a:rPr lang="en-GB" sz="2400" b="1" u="sng" dirty="0" err="1"/>
              <a:t>τύποι</a:t>
            </a:r>
            <a:r>
              <a:rPr lang="en-GB" sz="2400" b="1" u="sng" dirty="0"/>
              <a:t> </a:t>
            </a:r>
            <a:r>
              <a:rPr lang="en-GB" sz="2400" b="1" u="sng" dirty="0" err="1"/>
              <a:t>κατά</a:t>
            </a:r>
            <a:r>
              <a:rPr lang="en-GB" sz="2400" b="1" u="sng" dirty="0"/>
              <a:t> Lewis</a:t>
            </a:r>
            <a:endParaRPr lang="el-GR" sz="2400" b="1" u="sng" dirty="0"/>
          </a:p>
        </p:txBody>
      </p:sp>
      <p:sp>
        <p:nvSpPr>
          <p:cNvPr id="3" name="Rectangle 2"/>
          <p:cNvSpPr/>
          <p:nvPr/>
        </p:nvSpPr>
        <p:spPr>
          <a:xfrm>
            <a:off x="0" y="785794"/>
            <a:ext cx="9144000" cy="3416320"/>
          </a:xfrm>
          <a:prstGeom prst="rect">
            <a:avLst/>
          </a:prstGeom>
        </p:spPr>
        <p:txBody>
          <a:bodyPr wrap="square">
            <a:spAutoFit/>
          </a:bodyPr>
          <a:lstStyle/>
          <a:p>
            <a:pPr algn="ctr"/>
            <a:r>
              <a:rPr lang="el-GR" sz="2400" dirty="0" smtClean="0"/>
              <a:t>Τ</a:t>
            </a:r>
            <a:r>
              <a:rPr lang="en-GB" sz="2400" dirty="0" smtClean="0"/>
              <a:t>α </a:t>
            </a:r>
            <a:r>
              <a:rPr lang="en-GB" sz="2400" b="1" dirty="0" err="1">
                <a:solidFill>
                  <a:srgbClr val="0070C0"/>
                </a:solidFill>
              </a:rPr>
              <a:t>ηλεκτρόνια</a:t>
            </a:r>
            <a:r>
              <a:rPr lang="en-GB" sz="2400" b="1" dirty="0">
                <a:solidFill>
                  <a:srgbClr val="0070C0"/>
                </a:solidFill>
              </a:rPr>
              <a:t> </a:t>
            </a:r>
            <a:r>
              <a:rPr lang="en-GB" sz="2400" b="1" dirty="0" err="1">
                <a:solidFill>
                  <a:srgbClr val="0070C0"/>
                </a:solidFill>
              </a:rPr>
              <a:t>σθένους</a:t>
            </a:r>
            <a:r>
              <a:rPr lang="en-GB" sz="2400" b="1" dirty="0">
                <a:solidFill>
                  <a:srgbClr val="0070C0"/>
                </a:solidFill>
              </a:rPr>
              <a:t> </a:t>
            </a:r>
            <a:r>
              <a:rPr lang="el-GR" sz="2400" dirty="0" smtClean="0"/>
              <a:t>καθορίζουν </a:t>
            </a:r>
            <a:r>
              <a:rPr lang="en-GB" sz="2400" dirty="0" err="1" smtClean="0"/>
              <a:t>τη</a:t>
            </a:r>
            <a:r>
              <a:rPr lang="en-GB" sz="2400" dirty="0" smtClean="0"/>
              <a:t> </a:t>
            </a:r>
            <a:r>
              <a:rPr lang="en-GB" sz="2400" dirty="0" err="1" smtClean="0"/>
              <a:t>χημική</a:t>
            </a:r>
            <a:r>
              <a:rPr lang="en-GB" sz="2400" dirty="0" smtClean="0"/>
              <a:t> </a:t>
            </a:r>
            <a:r>
              <a:rPr lang="en-GB" sz="2400" dirty="0" err="1" smtClean="0"/>
              <a:t>συμπεριφορά</a:t>
            </a:r>
            <a:r>
              <a:rPr lang="en-GB" sz="2400" dirty="0" smtClean="0"/>
              <a:t> </a:t>
            </a:r>
            <a:r>
              <a:rPr lang="en-GB" sz="2400" dirty="0" err="1"/>
              <a:t>των</a:t>
            </a:r>
            <a:r>
              <a:rPr lang="en-GB" sz="2400" dirty="0"/>
              <a:t> </a:t>
            </a:r>
            <a:r>
              <a:rPr lang="en-GB" sz="2400" dirty="0" err="1" smtClean="0"/>
              <a:t>στοιχείων</a:t>
            </a:r>
            <a:endParaRPr lang="el-GR" sz="2400" dirty="0" smtClean="0"/>
          </a:p>
          <a:p>
            <a:pPr algn="ctr"/>
            <a:endParaRPr lang="el-GR" sz="2400" dirty="0" smtClean="0"/>
          </a:p>
          <a:p>
            <a:pPr algn="ctr"/>
            <a:r>
              <a:rPr lang="el-GR" sz="2400" b="1" dirty="0" smtClean="0"/>
              <a:t>Η</a:t>
            </a:r>
            <a:r>
              <a:rPr lang="en-GB" sz="2400" b="1" dirty="0" err="1" smtClean="0"/>
              <a:t>λεκτρονιακή</a:t>
            </a:r>
            <a:r>
              <a:rPr lang="en-GB" sz="2400" b="1" dirty="0" smtClean="0"/>
              <a:t> </a:t>
            </a:r>
            <a:r>
              <a:rPr lang="en-GB" sz="2400" b="1" dirty="0" err="1"/>
              <a:t>θεωρία</a:t>
            </a:r>
            <a:r>
              <a:rPr lang="en-GB" sz="2400" b="1" dirty="0"/>
              <a:t> </a:t>
            </a:r>
            <a:r>
              <a:rPr lang="en-GB" sz="2400" b="1" dirty="0" err="1"/>
              <a:t>του</a:t>
            </a:r>
            <a:r>
              <a:rPr lang="en-GB" sz="2400" b="1" dirty="0"/>
              <a:t> </a:t>
            </a:r>
            <a:r>
              <a:rPr lang="en-GB" sz="2400" b="1" dirty="0" err="1"/>
              <a:t>σθένους</a:t>
            </a:r>
            <a:r>
              <a:rPr lang="en-GB" sz="2400" b="1" dirty="0"/>
              <a:t> </a:t>
            </a:r>
            <a:r>
              <a:rPr lang="en-GB" sz="2400" dirty="0"/>
              <a:t>(</a:t>
            </a:r>
            <a:r>
              <a:rPr lang="en-US" sz="2400" dirty="0"/>
              <a:t>Kossel</a:t>
            </a:r>
            <a:r>
              <a:rPr lang="el-GR" sz="2400" dirty="0"/>
              <a:t>, </a:t>
            </a:r>
            <a:r>
              <a:rPr lang="en-US" sz="2400" dirty="0"/>
              <a:t>Lewis</a:t>
            </a:r>
            <a:r>
              <a:rPr lang="el-GR" sz="2400" dirty="0" smtClean="0"/>
              <a:t>)</a:t>
            </a:r>
          </a:p>
          <a:p>
            <a:pPr algn="ctr"/>
            <a:endParaRPr lang="el-GR" sz="2400" dirty="0" smtClean="0"/>
          </a:p>
          <a:p>
            <a:pPr algn="ctr"/>
            <a:endParaRPr lang="en-GB" sz="2400" dirty="0"/>
          </a:p>
          <a:p>
            <a:pPr algn="ctr"/>
            <a:r>
              <a:rPr lang="en-GB" sz="2400" dirty="0" err="1"/>
              <a:t>Στους</a:t>
            </a:r>
            <a:r>
              <a:rPr lang="en-GB" sz="2400" dirty="0"/>
              <a:t> </a:t>
            </a:r>
            <a:r>
              <a:rPr lang="en-GB" sz="2400" dirty="0" err="1"/>
              <a:t>δεσμούς</a:t>
            </a:r>
            <a:r>
              <a:rPr lang="en-GB" sz="2400" dirty="0"/>
              <a:t> </a:t>
            </a:r>
            <a:r>
              <a:rPr lang="en-GB" sz="2400" dirty="0" err="1"/>
              <a:t>συμμετέχουν</a:t>
            </a:r>
            <a:r>
              <a:rPr lang="en-GB" sz="2400" dirty="0"/>
              <a:t> </a:t>
            </a:r>
            <a:r>
              <a:rPr lang="en-GB" sz="2400" dirty="0" err="1"/>
              <a:t>μόνο</a:t>
            </a:r>
            <a:r>
              <a:rPr lang="en-GB" sz="2400" dirty="0"/>
              <a:t> </a:t>
            </a:r>
            <a:r>
              <a:rPr lang="en-GB" sz="2400" dirty="0" err="1"/>
              <a:t>τα</a:t>
            </a:r>
            <a:r>
              <a:rPr lang="en-GB" sz="2400" dirty="0"/>
              <a:t> </a:t>
            </a:r>
            <a:r>
              <a:rPr lang="en-GB" sz="2400" dirty="0" err="1"/>
              <a:t>ηλεκτρόνια</a:t>
            </a:r>
            <a:r>
              <a:rPr lang="en-GB" sz="2400" dirty="0"/>
              <a:t> </a:t>
            </a:r>
            <a:r>
              <a:rPr lang="en-GB" sz="2400" dirty="0" err="1" smtClean="0"/>
              <a:t>σθένους</a:t>
            </a:r>
            <a:r>
              <a:rPr lang="el-GR" sz="2400" dirty="0" smtClean="0"/>
              <a:t> </a:t>
            </a:r>
          </a:p>
          <a:p>
            <a:pPr algn="ctr"/>
            <a:r>
              <a:rPr lang="el-GR" sz="2400" dirty="0" smtClean="0"/>
              <a:t>που </a:t>
            </a:r>
            <a:r>
              <a:rPr lang="en-GB" sz="2400" dirty="0" err="1" smtClean="0"/>
              <a:t>συμβολίζονται</a:t>
            </a:r>
            <a:r>
              <a:rPr lang="en-GB" sz="2400" dirty="0" smtClean="0"/>
              <a:t> </a:t>
            </a:r>
            <a:r>
              <a:rPr lang="en-GB" sz="2400" dirty="0" err="1" smtClean="0"/>
              <a:t>με</a:t>
            </a:r>
            <a:r>
              <a:rPr lang="en-GB" sz="2400" dirty="0" smtClean="0"/>
              <a:t> </a:t>
            </a:r>
            <a:r>
              <a:rPr lang="en-GB" sz="2400" dirty="0" err="1" smtClean="0"/>
              <a:t>τελείες</a:t>
            </a:r>
            <a:endParaRPr lang="el-GR" sz="2400" dirty="0" smtClean="0"/>
          </a:p>
          <a:p>
            <a:pPr algn="ctr"/>
            <a:endParaRPr lang="el-GR" sz="2400" dirty="0"/>
          </a:p>
        </p:txBody>
      </p:sp>
      <p:sp>
        <p:nvSpPr>
          <p:cNvPr id="5" name="Rectangle 4"/>
          <p:cNvSpPr/>
          <p:nvPr/>
        </p:nvSpPr>
        <p:spPr>
          <a:xfrm>
            <a:off x="2357422" y="4643446"/>
            <a:ext cx="444352" cy="584775"/>
          </a:xfrm>
          <a:prstGeom prst="rect">
            <a:avLst/>
          </a:prstGeom>
        </p:spPr>
        <p:txBody>
          <a:bodyPr wrap="none">
            <a:spAutoFit/>
          </a:bodyPr>
          <a:lstStyle/>
          <a:p>
            <a:r>
              <a:rPr lang="el-GR" sz="3200" b="1" dirty="0" smtClean="0"/>
              <a:t>Η</a:t>
            </a:r>
            <a:endParaRPr lang="el-GR" sz="3200" dirty="0"/>
          </a:p>
        </p:txBody>
      </p:sp>
      <p:sp>
        <p:nvSpPr>
          <p:cNvPr id="6" name="Oval 5"/>
          <p:cNvSpPr/>
          <p:nvPr/>
        </p:nvSpPr>
        <p:spPr>
          <a:xfrm>
            <a:off x="2714612"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3857620" y="4643446"/>
            <a:ext cx="461986" cy="584775"/>
          </a:xfrm>
          <a:prstGeom prst="rect">
            <a:avLst/>
          </a:prstGeom>
        </p:spPr>
        <p:txBody>
          <a:bodyPr wrap="none">
            <a:spAutoFit/>
          </a:bodyPr>
          <a:lstStyle/>
          <a:p>
            <a:r>
              <a:rPr lang="el-GR" sz="3200" b="1" dirty="0" smtClean="0"/>
              <a:t>Ο</a:t>
            </a:r>
            <a:endParaRPr lang="el-GR" sz="3200" dirty="0"/>
          </a:p>
        </p:txBody>
      </p:sp>
      <p:sp>
        <p:nvSpPr>
          <p:cNvPr id="8" name="Oval 7"/>
          <p:cNvSpPr/>
          <p:nvPr/>
        </p:nvSpPr>
        <p:spPr>
          <a:xfrm>
            <a:off x="4286248"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Oval 8"/>
          <p:cNvSpPr/>
          <p:nvPr/>
        </p:nvSpPr>
        <p:spPr>
          <a:xfrm>
            <a:off x="4286248" y="492919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Oval 9"/>
          <p:cNvSpPr/>
          <p:nvPr/>
        </p:nvSpPr>
        <p:spPr>
          <a:xfrm>
            <a:off x="3786182" y="478632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Oval 10"/>
          <p:cNvSpPr/>
          <p:nvPr/>
        </p:nvSpPr>
        <p:spPr>
          <a:xfrm>
            <a:off x="4000496" y="464344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4071934"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3786182" y="492919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p:nvSpPr>
        <p:spPr>
          <a:xfrm>
            <a:off x="5572132" y="4572008"/>
            <a:ext cx="402674" cy="584775"/>
          </a:xfrm>
          <a:prstGeom prst="rect">
            <a:avLst/>
          </a:prstGeom>
        </p:spPr>
        <p:txBody>
          <a:bodyPr wrap="none">
            <a:spAutoFit/>
          </a:bodyPr>
          <a:lstStyle/>
          <a:p>
            <a:r>
              <a:rPr lang="en-US" sz="3200" b="1" dirty="0" smtClean="0"/>
              <a:t>C</a:t>
            </a:r>
            <a:endParaRPr lang="el-GR" sz="3200" dirty="0"/>
          </a:p>
        </p:txBody>
      </p:sp>
      <p:sp>
        <p:nvSpPr>
          <p:cNvPr id="16" name="Oval 15"/>
          <p:cNvSpPr/>
          <p:nvPr/>
        </p:nvSpPr>
        <p:spPr>
          <a:xfrm>
            <a:off x="6000760" y="485776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Oval 17"/>
          <p:cNvSpPr/>
          <p:nvPr/>
        </p:nvSpPr>
        <p:spPr>
          <a:xfrm>
            <a:off x="5715008" y="457200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5786446" y="507207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5500694" y="485776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dissolve">
                                      <p:cBhvr>
                                        <p:cTn id="16" dur="500"/>
                                        <p:tgtEl>
                                          <p:spTgt spid="8"/>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500"/>
                                        <p:tgtEl>
                                          <p:spTgt spid="1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dissolve">
                                      <p:cBhvr>
                                        <p:cTn id="25" dur="500"/>
                                        <p:tgtEl>
                                          <p:spTgt spid="11"/>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dissolve">
                                      <p:cBhvr>
                                        <p:cTn id="28" dur="500"/>
                                        <p:tgtEl>
                                          <p:spTgt spid="12"/>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dissolve">
                                      <p:cBhvr>
                                        <p:cTn id="31" dur="500"/>
                                        <p:tgtEl>
                                          <p:spTgt spid="13"/>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dissolve">
                                      <p:cBhvr>
                                        <p:cTn id="34" dur="500"/>
                                        <p:tgtEl>
                                          <p:spTgt spid="14"/>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dissolve">
                                      <p:cBhvr>
                                        <p:cTn id="37" dur="500"/>
                                        <p:tgtEl>
                                          <p:spTgt spid="16"/>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dissolve">
                                      <p:cBhvr>
                                        <p:cTn id="40" dur="500"/>
                                        <p:tgtEl>
                                          <p:spTgt spid="18"/>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dissolve">
                                      <p:cBhvr>
                                        <p:cTn id="43" dur="500"/>
                                        <p:tgtEl>
                                          <p:spTgt spid="19"/>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dissolve">
                                      <p:cBhvr>
                                        <p:cTn id="4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9" grpId="0" animBg="1"/>
      <p:bldP spid="10" grpId="0" animBg="1"/>
      <p:bldP spid="11" grpId="0" animBg="1"/>
      <p:bldP spid="12" grpId="0" animBg="1"/>
      <p:bldP spid="13" grpId="0" animBg="1"/>
      <p:bldP spid="14" grpId="0"/>
      <p:bldP spid="16" grpId="0" animBg="1"/>
      <p:bldP spid="18" grpId="0" animBg="1"/>
      <p:bldP spid="19" grpId="0" animBg="1"/>
      <p:bldP spid="2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0232" y="1643050"/>
            <a:ext cx="461986" cy="584775"/>
          </a:xfrm>
          <a:prstGeom prst="rect">
            <a:avLst/>
          </a:prstGeom>
        </p:spPr>
        <p:txBody>
          <a:bodyPr wrap="none">
            <a:spAutoFit/>
          </a:bodyPr>
          <a:lstStyle/>
          <a:p>
            <a:r>
              <a:rPr lang="el-GR" sz="3200" b="1" dirty="0" smtClean="0"/>
              <a:t>Ο</a:t>
            </a:r>
            <a:endParaRPr lang="el-GR" sz="3200" dirty="0"/>
          </a:p>
        </p:txBody>
      </p:sp>
      <p:sp>
        <p:nvSpPr>
          <p:cNvPr id="3" name="Oval 2"/>
          <p:cNvSpPr/>
          <p:nvPr/>
        </p:nvSpPr>
        <p:spPr>
          <a:xfrm>
            <a:off x="1928794" y="178592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Oval 3"/>
          <p:cNvSpPr/>
          <p:nvPr/>
        </p:nvSpPr>
        <p:spPr>
          <a:xfrm>
            <a:off x="1928794"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 name="Straight Connector 4"/>
          <p:cNvCxnSpPr/>
          <p:nvPr/>
        </p:nvCxnSpPr>
        <p:spPr>
          <a:xfrm>
            <a:off x="1857356" y="192880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500166" y="1643050"/>
            <a:ext cx="378630" cy="584775"/>
          </a:xfrm>
          <a:prstGeom prst="rect">
            <a:avLst/>
          </a:prstGeom>
        </p:spPr>
        <p:txBody>
          <a:bodyPr wrap="none">
            <a:spAutoFit/>
          </a:bodyPr>
          <a:lstStyle/>
          <a:p>
            <a:r>
              <a:rPr lang="en-US" sz="3200" b="1" dirty="0" smtClean="0"/>
              <a:t>S</a:t>
            </a:r>
            <a:endParaRPr lang="el-GR" sz="3200" dirty="0"/>
          </a:p>
        </p:txBody>
      </p:sp>
      <p:sp>
        <p:nvSpPr>
          <p:cNvPr id="7" name="Oval 6"/>
          <p:cNvSpPr/>
          <p:nvPr/>
        </p:nvSpPr>
        <p:spPr>
          <a:xfrm>
            <a:off x="1428728" y="178592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Oval 7"/>
          <p:cNvSpPr/>
          <p:nvPr/>
        </p:nvSpPr>
        <p:spPr>
          <a:xfrm>
            <a:off x="1428728"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9" name="Straight Connector 8"/>
          <p:cNvCxnSpPr/>
          <p:nvPr/>
        </p:nvCxnSpPr>
        <p:spPr>
          <a:xfrm>
            <a:off x="1357290" y="192880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28662" y="1643050"/>
            <a:ext cx="461986" cy="584775"/>
          </a:xfrm>
          <a:prstGeom prst="rect">
            <a:avLst/>
          </a:prstGeom>
        </p:spPr>
        <p:txBody>
          <a:bodyPr wrap="none">
            <a:spAutoFit/>
          </a:bodyPr>
          <a:lstStyle/>
          <a:p>
            <a:r>
              <a:rPr lang="en-US" sz="3200" b="1" dirty="0" smtClean="0"/>
              <a:t>O</a:t>
            </a:r>
            <a:endParaRPr lang="el-GR" sz="3200" dirty="0"/>
          </a:p>
        </p:txBody>
      </p:sp>
      <p:sp>
        <p:nvSpPr>
          <p:cNvPr id="11" name="Rectangle 10"/>
          <p:cNvSpPr/>
          <p:nvPr/>
        </p:nvSpPr>
        <p:spPr>
          <a:xfrm>
            <a:off x="928662" y="857232"/>
            <a:ext cx="784189" cy="461665"/>
          </a:xfrm>
          <a:prstGeom prst="rect">
            <a:avLst/>
          </a:prstGeom>
        </p:spPr>
        <p:txBody>
          <a:bodyPr wrap="none">
            <a:spAutoFit/>
          </a:bodyPr>
          <a:lstStyle/>
          <a:p>
            <a:r>
              <a:rPr lang="el-GR" sz="2400" dirty="0" smtClean="0"/>
              <a:t>SO</a:t>
            </a:r>
            <a:r>
              <a:rPr lang="el-GR" sz="2400" baseline="-25000" dirty="0" smtClean="0"/>
              <a:t>2</a:t>
            </a:r>
            <a:r>
              <a:rPr lang="el-GR" sz="2400" dirty="0" smtClean="0"/>
              <a:t> :</a:t>
            </a:r>
            <a:endParaRPr lang="el-GR" sz="2400" dirty="0"/>
          </a:p>
        </p:txBody>
      </p:sp>
      <p:sp>
        <p:nvSpPr>
          <p:cNvPr id="12" name="Rectangle 11"/>
          <p:cNvSpPr/>
          <p:nvPr/>
        </p:nvSpPr>
        <p:spPr>
          <a:xfrm>
            <a:off x="1785918" y="857232"/>
            <a:ext cx="1760418" cy="461665"/>
          </a:xfrm>
          <a:prstGeom prst="rect">
            <a:avLst/>
          </a:prstGeom>
        </p:spPr>
        <p:txBody>
          <a:bodyPr wrap="none">
            <a:spAutoFit/>
          </a:bodyPr>
          <a:lstStyle/>
          <a:p>
            <a:r>
              <a:rPr lang="el-GR" sz="2400" dirty="0" smtClean="0">
                <a:solidFill>
                  <a:prstClr val="black"/>
                </a:solidFill>
              </a:rPr>
              <a:t>6 + 2 · 6 = 18</a:t>
            </a:r>
            <a:endParaRPr lang="el-GR" dirty="0"/>
          </a:p>
        </p:txBody>
      </p:sp>
      <p:sp>
        <p:nvSpPr>
          <p:cNvPr id="13" name="Oval 12"/>
          <p:cNvSpPr/>
          <p:nvPr/>
        </p:nvSpPr>
        <p:spPr>
          <a:xfrm>
            <a:off x="2143108" y="164305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2285984" y="164305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2143108"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Oval 15"/>
          <p:cNvSpPr/>
          <p:nvPr/>
        </p:nvSpPr>
        <p:spPr>
          <a:xfrm>
            <a:off x="2285984"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2428860" y="20002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Oval 17"/>
          <p:cNvSpPr/>
          <p:nvPr/>
        </p:nvSpPr>
        <p:spPr>
          <a:xfrm>
            <a:off x="2428860" y="185736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1214414"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1071538" y="214311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1071538" y="164305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1214414" y="164305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928662" y="178592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928662"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Rectangle 24"/>
          <p:cNvSpPr/>
          <p:nvPr/>
        </p:nvSpPr>
        <p:spPr>
          <a:xfrm>
            <a:off x="3857620" y="1643050"/>
            <a:ext cx="2928958" cy="461665"/>
          </a:xfrm>
          <a:prstGeom prst="rect">
            <a:avLst/>
          </a:prstGeom>
        </p:spPr>
        <p:txBody>
          <a:bodyPr wrap="square">
            <a:spAutoFit/>
          </a:bodyPr>
          <a:lstStyle/>
          <a:p>
            <a:pPr algn="ctr"/>
            <a:r>
              <a:rPr lang="el-GR" sz="2400" b="1" dirty="0" smtClean="0">
                <a:solidFill>
                  <a:srgbClr val="00B050"/>
                </a:solidFill>
              </a:rPr>
              <a:t>Πώς συνεχίζω;</a:t>
            </a:r>
            <a:endParaRPr lang="el-GR" b="1" dirty="0">
              <a:solidFill>
                <a:srgbClr val="00B050"/>
              </a:solidFill>
            </a:endParaRPr>
          </a:p>
        </p:txBody>
      </p:sp>
      <p:cxnSp>
        <p:nvCxnSpPr>
          <p:cNvPr id="27" name="Straight Connector 26"/>
          <p:cNvCxnSpPr/>
          <p:nvPr/>
        </p:nvCxnSpPr>
        <p:spPr>
          <a:xfrm>
            <a:off x="785786" y="1500174"/>
            <a:ext cx="2000264" cy="7858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785786" y="1500174"/>
            <a:ext cx="1928826" cy="7143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2000232" y="3214686"/>
            <a:ext cx="461986" cy="584775"/>
          </a:xfrm>
          <a:prstGeom prst="rect">
            <a:avLst/>
          </a:prstGeom>
        </p:spPr>
        <p:txBody>
          <a:bodyPr wrap="none">
            <a:spAutoFit/>
          </a:bodyPr>
          <a:lstStyle/>
          <a:p>
            <a:r>
              <a:rPr lang="el-GR" sz="3200" b="1" dirty="0" smtClean="0"/>
              <a:t>Ο</a:t>
            </a:r>
            <a:endParaRPr lang="el-GR" sz="3200" dirty="0"/>
          </a:p>
        </p:txBody>
      </p:sp>
      <p:cxnSp>
        <p:nvCxnSpPr>
          <p:cNvPr id="33" name="Straight Connector 32"/>
          <p:cNvCxnSpPr/>
          <p:nvPr/>
        </p:nvCxnSpPr>
        <p:spPr>
          <a:xfrm>
            <a:off x="1857356"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1500166" y="3214686"/>
            <a:ext cx="378630" cy="584775"/>
          </a:xfrm>
          <a:prstGeom prst="rect">
            <a:avLst/>
          </a:prstGeom>
        </p:spPr>
        <p:txBody>
          <a:bodyPr wrap="none">
            <a:spAutoFit/>
          </a:bodyPr>
          <a:lstStyle/>
          <a:p>
            <a:r>
              <a:rPr lang="en-US" sz="3200" b="1" dirty="0" smtClean="0"/>
              <a:t>S</a:t>
            </a:r>
            <a:endParaRPr lang="el-GR" sz="3200" dirty="0"/>
          </a:p>
        </p:txBody>
      </p:sp>
      <p:cxnSp>
        <p:nvCxnSpPr>
          <p:cNvPr id="37" name="Straight Connector 36"/>
          <p:cNvCxnSpPr/>
          <p:nvPr/>
        </p:nvCxnSpPr>
        <p:spPr>
          <a:xfrm>
            <a:off x="1357290" y="350043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928662" y="3214686"/>
            <a:ext cx="461986" cy="584775"/>
          </a:xfrm>
          <a:prstGeom prst="rect">
            <a:avLst/>
          </a:prstGeom>
        </p:spPr>
        <p:txBody>
          <a:bodyPr wrap="none">
            <a:spAutoFit/>
          </a:bodyPr>
          <a:lstStyle/>
          <a:p>
            <a:r>
              <a:rPr lang="en-US" sz="3200" b="1" dirty="0" smtClean="0"/>
              <a:t>O</a:t>
            </a:r>
            <a:endParaRPr lang="el-GR" sz="3200" dirty="0"/>
          </a:p>
        </p:txBody>
      </p:sp>
      <p:sp>
        <p:nvSpPr>
          <p:cNvPr id="41" name="Oval 40"/>
          <p:cNvSpPr/>
          <p:nvPr/>
        </p:nvSpPr>
        <p:spPr>
          <a:xfrm>
            <a:off x="2143108"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2285984"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Oval 42"/>
          <p:cNvSpPr/>
          <p:nvPr/>
        </p:nvSpPr>
        <p:spPr>
          <a:xfrm>
            <a:off x="2428860" y="357187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Oval 43"/>
          <p:cNvSpPr/>
          <p:nvPr/>
        </p:nvSpPr>
        <p:spPr>
          <a:xfrm>
            <a:off x="2428860" y="342900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Oval 44"/>
          <p:cNvSpPr/>
          <p:nvPr/>
        </p:nvSpPr>
        <p:spPr>
          <a:xfrm>
            <a:off x="1214414"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Oval 45"/>
          <p:cNvSpPr/>
          <p:nvPr/>
        </p:nvSpPr>
        <p:spPr>
          <a:xfrm>
            <a:off x="1071538"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Oval 46"/>
          <p:cNvSpPr/>
          <p:nvPr/>
        </p:nvSpPr>
        <p:spPr>
          <a:xfrm>
            <a:off x="1071538" y="321468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Oval 47"/>
          <p:cNvSpPr/>
          <p:nvPr/>
        </p:nvSpPr>
        <p:spPr>
          <a:xfrm>
            <a:off x="1214414" y="321468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Oval 48"/>
          <p:cNvSpPr/>
          <p:nvPr/>
        </p:nvSpPr>
        <p:spPr>
          <a:xfrm>
            <a:off x="928662" y="335756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Oval 49"/>
          <p:cNvSpPr/>
          <p:nvPr/>
        </p:nvSpPr>
        <p:spPr>
          <a:xfrm>
            <a:off x="928662" y="350043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3" name="Straight Connector 52"/>
          <p:cNvCxnSpPr/>
          <p:nvPr/>
        </p:nvCxnSpPr>
        <p:spPr>
          <a:xfrm>
            <a:off x="1857356" y="350043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p:cNvSpPr/>
          <p:nvPr/>
        </p:nvSpPr>
        <p:spPr>
          <a:xfrm>
            <a:off x="1571604" y="321468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Oval 54"/>
          <p:cNvSpPr/>
          <p:nvPr/>
        </p:nvSpPr>
        <p:spPr>
          <a:xfrm>
            <a:off x="1714480" y="321468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Rectangle 55"/>
          <p:cNvSpPr/>
          <p:nvPr/>
        </p:nvSpPr>
        <p:spPr>
          <a:xfrm>
            <a:off x="3643306" y="3214686"/>
            <a:ext cx="2928958" cy="461665"/>
          </a:xfrm>
          <a:prstGeom prst="rect">
            <a:avLst/>
          </a:prstGeom>
        </p:spPr>
        <p:txBody>
          <a:bodyPr wrap="square">
            <a:spAutoFit/>
          </a:bodyPr>
          <a:lstStyle/>
          <a:p>
            <a:pPr algn="ctr"/>
            <a:r>
              <a:rPr lang="el-GR" sz="2400" b="1" dirty="0" smtClean="0">
                <a:solidFill>
                  <a:srgbClr val="00B050"/>
                </a:solidFill>
              </a:rPr>
              <a:t>Πόσα περισσεύουν;</a:t>
            </a:r>
            <a:endParaRPr lang="el-GR" b="1"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dissolve">
                                      <p:cBhvr>
                                        <p:cTn id="7" dur="500"/>
                                        <p:tgtEl>
                                          <p:spTgt spid="27"/>
                                        </p:tgtEl>
                                      </p:cBhvr>
                                    </p:animEffect>
                                  </p:childTnLst>
                                </p:cTn>
                              </p:par>
                              <p:par>
                                <p:cTn id="8" presetID="9"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dissolve">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dissolve">
                                      <p:cBhvr>
                                        <p:cTn id="15" dur="500"/>
                                        <p:tgtEl>
                                          <p:spTgt spid="30"/>
                                        </p:tgtEl>
                                      </p:cBhvr>
                                    </p:animEffect>
                                  </p:childTnLst>
                                </p:cTn>
                              </p:par>
                              <p:par>
                                <p:cTn id="16" presetID="9" presetClass="entr" presetSubtype="0" fill="hold"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dissolve">
                                      <p:cBhvr>
                                        <p:cTn id="18" dur="500"/>
                                        <p:tgtEl>
                                          <p:spTgt spid="33"/>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dissolve">
                                      <p:cBhvr>
                                        <p:cTn id="21" dur="500"/>
                                        <p:tgtEl>
                                          <p:spTgt spid="34"/>
                                        </p:tgtEl>
                                      </p:cBhvr>
                                    </p:animEffect>
                                  </p:childTnLst>
                                </p:cTn>
                              </p:par>
                              <p:par>
                                <p:cTn id="22" presetID="9" presetClass="entr" presetSubtype="0" fill="hold" nodeType="with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dissolve">
                                      <p:cBhvr>
                                        <p:cTn id="24" dur="500"/>
                                        <p:tgtEl>
                                          <p:spTgt spid="37"/>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dissolve">
                                      <p:cBhvr>
                                        <p:cTn id="27" dur="500"/>
                                        <p:tgtEl>
                                          <p:spTgt spid="38"/>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41"/>
                                        </p:tgtEl>
                                        <p:attrNameLst>
                                          <p:attrName>style.visibility</p:attrName>
                                        </p:attrNameLst>
                                      </p:cBhvr>
                                      <p:to>
                                        <p:strVal val="visible"/>
                                      </p:to>
                                    </p:set>
                                    <p:animEffect transition="in" filter="dissolve">
                                      <p:cBhvr>
                                        <p:cTn id="30" dur="500"/>
                                        <p:tgtEl>
                                          <p:spTgt spid="4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42"/>
                                        </p:tgtEl>
                                        <p:attrNameLst>
                                          <p:attrName>style.visibility</p:attrName>
                                        </p:attrNameLst>
                                      </p:cBhvr>
                                      <p:to>
                                        <p:strVal val="visible"/>
                                      </p:to>
                                    </p:set>
                                    <p:animEffect transition="in" filter="dissolve">
                                      <p:cBhvr>
                                        <p:cTn id="33" dur="500"/>
                                        <p:tgtEl>
                                          <p:spTgt spid="4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dissolve">
                                      <p:cBhvr>
                                        <p:cTn id="36" dur="500"/>
                                        <p:tgtEl>
                                          <p:spTgt spid="4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dissolve">
                                      <p:cBhvr>
                                        <p:cTn id="39" dur="500"/>
                                        <p:tgtEl>
                                          <p:spTgt spid="4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dissolve">
                                      <p:cBhvr>
                                        <p:cTn id="42" dur="500"/>
                                        <p:tgtEl>
                                          <p:spTgt spid="45"/>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46"/>
                                        </p:tgtEl>
                                        <p:attrNameLst>
                                          <p:attrName>style.visibility</p:attrName>
                                        </p:attrNameLst>
                                      </p:cBhvr>
                                      <p:to>
                                        <p:strVal val="visible"/>
                                      </p:to>
                                    </p:set>
                                    <p:animEffect transition="in" filter="dissolve">
                                      <p:cBhvr>
                                        <p:cTn id="45" dur="500"/>
                                        <p:tgtEl>
                                          <p:spTgt spid="46"/>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dissolve">
                                      <p:cBhvr>
                                        <p:cTn id="48" dur="500"/>
                                        <p:tgtEl>
                                          <p:spTgt spid="47"/>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dissolve">
                                      <p:cBhvr>
                                        <p:cTn id="51" dur="500"/>
                                        <p:tgtEl>
                                          <p:spTgt spid="48"/>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49"/>
                                        </p:tgtEl>
                                        <p:attrNameLst>
                                          <p:attrName>style.visibility</p:attrName>
                                        </p:attrNameLst>
                                      </p:cBhvr>
                                      <p:to>
                                        <p:strVal val="visible"/>
                                      </p:to>
                                    </p:set>
                                    <p:animEffect transition="in" filter="dissolve">
                                      <p:cBhvr>
                                        <p:cTn id="54" dur="500"/>
                                        <p:tgtEl>
                                          <p:spTgt spid="49"/>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dissolve">
                                      <p:cBhvr>
                                        <p:cTn id="57" dur="500"/>
                                        <p:tgtEl>
                                          <p:spTgt spid="50"/>
                                        </p:tgtEl>
                                      </p:cBhvr>
                                    </p:animEffect>
                                  </p:childTnLst>
                                </p:cTn>
                              </p:par>
                              <p:par>
                                <p:cTn id="58" presetID="9" presetClass="entr" presetSubtype="0" fill="hold" nodeType="withEffect">
                                  <p:stCondLst>
                                    <p:cond delay="0"/>
                                  </p:stCondLst>
                                  <p:childTnLst>
                                    <p:set>
                                      <p:cBhvr>
                                        <p:cTn id="59" dur="1" fill="hold">
                                          <p:stCondLst>
                                            <p:cond delay="0"/>
                                          </p:stCondLst>
                                        </p:cTn>
                                        <p:tgtEl>
                                          <p:spTgt spid="53"/>
                                        </p:tgtEl>
                                        <p:attrNameLst>
                                          <p:attrName>style.visibility</p:attrName>
                                        </p:attrNameLst>
                                      </p:cBhvr>
                                      <p:to>
                                        <p:strVal val="visible"/>
                                      </p:to>
                                    </p:set>
                                    <p:animEffect transition="in" filter="dissolve">
                                      <p:cBhvr>
                                        <p:cTn id="60" dur="500"/>
                                        <p:tgtEl>
                                          <p:spTgt spid="53"/>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56"/>
                                        </p:tgtEl>
                                        <p:attrNameLst>
                                          <p:attrName>style.visibility</p:attrName>
                                        </p:attrNameLst>
                                      </p:cBhvr>
                                      <p:to>
                                        <p:strVal val="visible"/>
                                      </p:to>
                                    </p:set>
                                    <p:animEffect transition="in" filter="dissolve">
                                      <p:cBhvr>
                                        <p:cTn id="65" dur="500"/>
                                        <p:tgtEl>
                                          <p:spTgt spid="56"/>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54"/>
                                        </p:tgtEl>
                                        <p:attrNameLst>
                                          <p:attrName>style.visibility</p:attrName>
                                        </p:attrNameLst>
                                      </p:cBhvr>
                                      <p:to>
                                        <p:strVal val="visible"/>
                                      </p:to>
                                    </p:set>
                                    <p:animEffect transition="in" filter="dissolve">
                                      <p:cBhvr>
                                        <p:cTn id="70" dur="500"/>
                                        <p:tgtEl>
                                          <p:spTgt spid="54"/>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55"/>
                                        </p:tgtEl>
                                        <p:attrNameLst>
                                          <p:attrName>style.visibility</p:attrName>
                                        </p:attrNameLst>
                                      </p:cBhvr>
                                      <p:to>
                                        <p:strVal val="visible"/>
                                      </p:to>
                                    </p:set>
                                    <p:animEffect transition="in" filter="dissolve">
                                      <p:cBhvr>
                                        <p:cTn id="73"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4" grpId="0"/>
      <p:bldP spid="38" grpId="0"/>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4" grpId="0" animBg="1"/>
      <p:bldP spid="55" grpId="0" animBg="1"/>
      <p:bldP spid="5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a:solidFill>
                  <a:srgbClr val="FF0000"/>
                </a:solidFill>
              </a:rPr>
              <a:t>Παράδειγμα</a:t>
            </a:r>
            <a:r>
              <a:rPr lang="en-GB" sz="2400" b="1" u="sng" dirty="0">
                <a:solidFill>
                  <a:srgbClr val="FF0000"/>
                </a:solidFill>
              </a:rPr>
              <a:t> 1.1</a:t>
            </a:r>
            <a:endParaRPr lang="el-GR" sz="2400" u="sng" dirty="0">
              <a:solidFill>
                <a:srgbClr val="FF0000"/>
              </a:solidFill>
            </a:endParaRPr>
          </a:p>
        </p:txBody>
      </p:sp>
      <p:sp>
        <p:nvSpPr>
          <p:cNvPr id="20484" name="Rectangle 4"/>
          <p:cNvSpPr>
            <a:spLocks noChangeArrowheads="1"/>
          </p:cNvSpPr>
          <p:nvPr/>
        </p:nvSpPr>
        <p:spPr bwMode="auto">
          <a:xfrm>
            <a:off x="0" y="57148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pPr>
            <a:r>
              <a:rPr kumimoji="0" lang="el-GR" sz="2400" b="0" i="0" u="none" strike="noStrike" cap="none" normalizeH="0" baseline="0" dirty="0" smtClean="0">
                <a:ln>
                  <a:noFill/>
                </a:ln>
                <a:solidFill>
                  <a:schemeClr val="tx1"/>
                </a:solidFill>
                <a:effectLst/>
                <a:cs typeface="Arial" pitchFamily="34" charset="0"/>
              </a:rPr>
              <a:t>Να γραφεί ο ηλεκτρονιακός τύπος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HCN</a:t>
            </a:r>
          </a:p>
          <a:p>
            <a:pPr marR="0" lvl="0" algn="l" defTabSz="914400" rtl="0" eaLnBrk="0" fontAlgn="base" latinLnBrk="0" hangingPunct="0">
              <a:lnSpc>
                <a:spcPct val="100000"/>
              </a:lnSpc>
              <a:spcBef>
                <a:spcPct val="0"/>
              </a:spcBef>
              <a:spcAft>
                <a:spcPct val="0"/>
              </a:spcAft>
              <a:buClrTx/>
              <a:buSzTx/>
              <a:buFontTx/>
              <a:buNone/>
            </a:pPr>
            <a:r>
              <a:rPr kumimoji="0" lang="el-GR" sz="2400" b="1" i="0" u="sng" strike="noStrike" cap="none" normalizeH="0" baseline="0" dirty="0" smtClean="0">
                <a:ln>
                  <a:noFill/>
                </a:ln>
                <a:solidFill>
                  <a:srgbClr val="00B050"/>
                </a:solidFill>
                <a:effectLst/>
                <a:ea typeface="Times New Roman" pitchFamily="18" charset="0"/>
                <a:cs typeface="Arial" pitchFamily="34" charset="0"/>
              </a:rPr>
              <a:t>ΑΠΑΝΤΗΣΗ</a:t>
            </a:r>
            <a:endParaRPr kumimoji="0" lang="el-GR" sz="2400" b="1" i="0" u="sng" strike="noStrike" cap="none" normalizeH="0" baseline="0" dirty="0" smtClean="0">
              <a:ln>
                <a:noFill/>
              </a:ln>
              <a:solidFill>
                <a:srgbClr val="00B050"/>
              </a:solidFill>
              <a:effectLst/>
              <a:cs typeface="Arial" pitchFamily="34" charset="0"/>
            </a:endParaRPr>
          </a:p>
          <a:p>
            <a:pPr lvl="0" eaLnBrk="0" fontAlgn="base" hangingPunct="0">
              <a:spcBef>
                <a:spcPct val="0"/>
              </a:spcBef>
              <a:spcAft>
                <a:spcPct val="0"/>
              </a:spcAft>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α. </a:t>
            </a:r>
            <a:r>
              <a:rPr lang="el-GR" sz="2400" dirty="0" smtClean="0">
                <a:cs typeface="Arial" pitchFamily="34" charset="0"/>
              </a:rPr>
              <a:t>HCN: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1 + 4 + 5 = 10</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β.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ο C είναι λιγότερο ηλεκτραρνητικός από το Ν </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kumimoji="0" lang="el-GR" sz="2400" b="0" i="0" u="none" strike="noStrike" cap="none" normalizeH="0" baseline="0" dirty="0" smtClean="0">
              <a:ln>
                <a:noFill/>
              </a:ln>
              <a:solidFill>
                <a:schemeClr val="tx1"/>
              </a:solidFill>
              <a:effectLst/>
              <a:ea typeface="Times New Roman" pitchFamily="18"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
        <p:nvSpPr>
          <p:cNvPr id="13" name="Rectangle 12"/>
          <p:cNvSpPr/>
          <p:nvPr/>
        </p:nvSpPr>
        <p:spPr>
          <a:xfrm>
            <a:off x="1857356" y="2285992"/>
            <a:ext cx="923651" cy="584775"/>
          </a:xfrm>
          <a:prstGeom prst="rect">
            <a:avLst/>
          </a:prstGeom>
        </p:spPr>
        <p:txBody>
          <a:bodyPr wrap="none">
            <a:spAutoFit/>
          </a:bodyPr>
          <a:lstStyle/>
          <a:p>
            <a:r>
              <a:rPr lang="el-GR" sz="3200" dirty="0" smtClean="0"/>
              <a:t>Η</a:t>
            </a:r>
            <a:r>
              <a:rPr lang="en-US" sz="3200" b="1" dirty="0" smtClean="0">
                <a:solidFill>
                  <a:srgbClr val="FF0000"/>
                </a:solidFill>
              </a:rPr>
              <a:t>C</a:t>
            </a:r>
            <a:r>
              <a:rPr lang="en-US" sz="3200" dirty="0" smtClean="0"/>
              <a:t>N</a:t>
            </a:r>
            <a:endParaRPr lang="el-G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484">
                                            <p:txEl>
                                              <p:pRg st="2" end="2"/>
                                            </p:txEl>
                                          </p:spTgt>
                                        </p:tgtEl>
                                        <p:attrNameLst>
                                          <p:attrName>style.visibility</p:attrName>
                                        </p:attrNameLst>
                                      </p:cBhvr>
                                      <p:to>
                                        <p:strVal val="visible"/>
                                      </p:to>
                                    </p:set>
                                    <p:animEffect transition="in" filter="dissolve">
                                      <p:cBhvr>
                                        <p:cTn id="7" dur="500"/>
                                        <p:tgtEl>
                                          <p:spTgt spid="2048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484">
                                            <p:txEl>
                                              <p:pRg st="3" end="3"/>
                                            </p:txEl>
                                          </p:spTgt>
                                        </p:tgtEl>
                                        <p:attrNameLst>
                                          <p:attrName>style.visibility</p:attrName>
                                        </p:attrNameLst>
                                      </p:cBhvr>
                                      <p:to>
                                        <p:strVal val="visible"/>
                                      </p:to>
                                    </p:set>
                                    <p:animEffect transition="in" filter="dissolve">
                                      <p:cBhvr>
                                        <p:cTn id="12" dur="500"/>
                                        <p:tgtEl>
                                          <p:spTgt spid="20484">
                                            <p:txEl>
                                              <p:pRg st="3" end="3"/>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dissolv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a:solidFill>
                  <a:srgbClr val="FF0000"/>
                </a:solidFill>
              </a:rPr>
              <a:t>Παράδειγμα</a:t>
            </a:r>
            <a:r>
              <a:rPr lang="en-GB" sz="2400" b="1" u="sng" dirty="0">
                <a:solidFill>
                  <a:srgbClr val="FF0000"/>
                </a:solidFill>
              </a:rPr>
              <a:t> 1.1</a:t>
            </a:r>
            <a:endParaRPr lang="el-GR" sz="2400" u="sng" dirty="0">
              <a:solidFill>
                <a:srgbClr val="FF0000"/>
              </a:solidFill>
            </a:endParaRPr>
          </a:p>
        </p:txBody>
      </p:sp>
      <p:sp>
        <p:nvSpPr>
          <p:cNvPr id="20484" name="Rectangle 4"/>
          <p:cNvSpPr>
            <a:spLocks noChangeArrowheads="1"/>
          </p:cNvSpPr>
          <p:nvPr/>
        </p:nvSpPr>
        <p:spPr bwMode="auto">
          <a:xfrm>
            <a:off x="0" y="57148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pPr>
            <a:r>
              <a:rPr kumimoji="0" lang="el-GR" sz="2400" b="0" i="0" u="none" strike="noStrike" cap="none" normalizeH="0" baseline="0" dirty="0" smtClean="0">
                <a:ln>
                  <a:noFill/>
                </a:ln>
                <a:solidFill>
                  <a:schemeClr val="tx1"/>
                </a:solidFill>
                <a:effectLst/>
                <a:cs typeface="Arial" pitchFamily="34" charset="0"/>
              </a:rPr>
              <a:t>Να γραφεί ο ηλεκτρονιακός τύπος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HCN</a:t>
            </a:r>
          </a:p>
          <a:p>
            <a:pPr marR="0" lvl="0" algn="l" defTabSz="914400" rtl="0" eaLnBrk="0" fontAlgn="base" latinLnBrk="0" hangingPunct="0">
              <a:lnSpc>
                <a:spcPct val="100000"/>
              </a:lnSpc>
              <a:spcBef>
                <a:spcPct val="0"/>
              </a:spcBef>
              <a:spcAft>
                <a:spcPct val="0"/>
              </a:spcAft>
              <a:buClrTx/>
              <a:buSzTx/>
              <a:buFontTx/>
              <a:buNone/>
            </a:pPr>
            <a:r>
              <a:rPr kumimoji="0" lang="el-GR" sz="2400" b="1" i="0" u="sng" strike="noStrike" cap="none" normalizeH="0" baseline="0" dirty="0" smtClean="0">
                <a:ln>
                  <a:noFill/>
                </a:ln>
                <a:solidFill>
                  <a:srgbClr val="00B050"/>
                </a:solidFill>
                <a:effectLst/>
                <a:ea typeface="Times New Roman" pitchFamily="18" charset="0"/>
                <a:cs typeface="Arial" pitchFamily="34" charset="0"/>
              </a:rPr>
              <a:t>ΑΠΑΝΤΗΣΗ</a:t>
            </a:r>
            <a:endParaRPr kumimoji="0" lang="el-GR" sz="2400" b="1" i="0" u="sng" strike="noStrike" cap="none" normalizeH="0" baseline="0" dirty="0" smtClean="0">
              <a:ln>
                <a:noFill/>
              </a:ln>
              <a:solidFill>
                <a:srgbClr val="00B050"/>
              </a:solidFill>
              <a:effectLst/>
              <a:cs typeface="Arial" pitchFamily="34" charset="0"/>
            </a:endParaRPr>
          </a:p>
          <a:p>
            <a:pPr lvl="0" eaLnBrk="0" fontAlgn="base" hangingPunct="0">
              <a:spcBef>
                <a:spcPct val="0"/>
              </a:spcBef>
              <a:spcAft>
                <a:spcPct val="0"/>
              </a:spcAft>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α. </a:t>
            </a:r>
            <a:r>
              <a:rPr lang="el-GR" sz="2400" dirty="0" smtClean="0">
                <a:cs typeface="Arial" pitchFamily="34" charset="0"/>
              </a:rPr>
              <a:t>HCN: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1 + 4 + 5 = 10</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β.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ο C είναι λιγότερο ηλεκτραρνητικός από το Ν </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kumimoji="0" lang="el-GR" sz="2400" b="0" i="0" u="none" strike="noStrike" cap="none" normalizeH="0" baseline="0" dirty="0" smtClean="0">
              <a:ln>
                <a:noFill/>
              </a:ln>
              <a:solidFill>
                <a:schemeClr val="tx1"/>
              </a:solidFill>
              <a:effectLst/>
              <a:ea typeface="Times New Roman" pitchFamily="18"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
        <p:nvSpPr>
          <p:cNvPr id="13" name="Rectangle 12"/>
          <p:cNvSpPr/>
          <p:nvPr/>
        </p:nvSpPr>
        <p:spPr>
          <a:xfrm>
            <a:off x="1857356" y="2285992"/>
            <a:ext cx="923651" cy="584775"/>
          </a:xfrm>
          <a:prstGeom prst="rect">
            <a:avLst/>
          </a:prstGeom>
        </p:spPr>
        <p:txBody>
          <a:bodyPr wrap="none">
            <a:spAutoFit/>
          </a:bodyPr>
          <a:lstStyle/>
          <a:p>
            <a:r>
              <a:rPr lang="el-GR" sz="3200" dirty="0" smtClean="0"/>
              <a:t>Η</a:t>
            </a:r>
            <a:r>
              <a:rPr lang="en-US" sz="3200" b="1" dirty="0" smtClean="0">
                <a:solidFill>
                  <a:srgbClr val="FF0000"/>
                </a:solidFill>
              </a:rPr>
              <a:t>C</a:t>
            </a:r>
            <a:r>
              <a:rPr lang="en-US" sz="3200" dirty="0" smtClean="0"/>
              <a:t>N</a:t>
            </a:r>
            <a:endParaRPr lang="el-GR" sz="3200" dirty="0"/>
          </a:p>
        </p:txBody>
      </p:sp>
      <p:sp>
        <p:nvSpPr>
          <p:cNvPr id="15" name="Rectangle 14"/>
          <p:cNvSpPr/>
          <p:nvPr/>
        </p:nvSpPr>
        <p:spPr>
          <a:xfrm>
            <a:off x="4714876" y="3286124"/>
            <a:ext cx="461986" cy="584775"/>
          </a:xfrm>
          <a:prstGeom prst="rect">
            <a:avLst/>
          </a:prstGeom>
        </p:spPr>
        <p:txBody>
          <a:bodyPr wrap="none">
            <a:spAutoFit/>
          </a:bodyPr>
          <a:lstStyle/>
          <a:p>
            <a:r>
              <a:rPr lang="en-US" sz="3200" b="1" dirty="0" smtClean="0"/>
              <a:t>N</a:t>
            </a:r>
            <a:endParaRPr lang="el-GR" sz="3200" dirty="0"/>
          </a:p>
        </p:txBody>
      </p:sp>
      <p:cxnSp>
        <p:nvCxnSpPr>
          <p:cNvPr id="18" name="Straight Connector 17"/>
          <p:cNvCxnSpPr/>
          <p:nvPr/>
        </p:nvCxnSpPr>
        <p:spPr>
          <a:xfrm>
            <a:off x="4572000"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214810" y="3286124"/>
            <a:ext cx="402674" cy="584775"/>
          </a:xfrm>
          <a:prstGeom prst="rect">
            <a:avLst/>
          </a:prstGeom>
        </p:spPr>
        <p:txBody>
          <a:bodyPr wrap="none">
            <a:spAutoFit/>
          </a:bodyPr>
          <a:lstStyle/>
          <a:p>
            <a:r>
              <a:rPr lang="en-US" sz="3200" b="1" dirty="0" smtClean="0"/>
              <a:t>C</a:t>
            </a:r>
            <a:endParaRPr lang="el-GR" sz="3200" dirty="0"/>
          </a:p>
        </p:txBody>
      </p:sp>
      <p:cxnSp>
        <p:nvCxnSpPr>
          <p:cNvPr id="22" name="Straight Connector 21"/>
          <p:cNvCxnSpPr/>
          <p:nvPr/>
        </p:nvCxnSpPr>
        <p:spPr>
          <a:xfrm>
            <a:off x="4071934"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643306" y="3286124"/>
            <a:ext cx="461986" cy="584775"/>
          </a:xfrm>
          <a:prstGeom prst="rect">
            <a:avLst/>
          </a:prstGeom>
        </p:spPr>
        <p:txBody>
          <a:bodyPr wrap="none">
            <a:spAutoFit/>
          </a:bodyPr>
          <a:lstStyle/>
          <a:p>
            <a:r>
              <a:rPr lang="en-US" sz="3200" b="1" dirty="0" smtClean="0"/>
              <a:t>H</a:t>
            </a:r>
            <a:endParaRPr lang="el-GR"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a:solidFill>
                  <a:srgbClr val="FF0000"/>
                </a:solidFill>
              </a:rPr>
              <a:t>Παράδειγμα</a:t>
            </a:r>
            <a:r>
              <a:rPr lang="en-GB" sz="2400" b="1" u="sng" dirty="0">
                <a:solidFill>
                  <a:srgbClr val="FF0000"/>
                </a:solidFill>
              </a:rPr>
              <a:t> 1.1</a:t>
            </a:r>
            <a:endParaRPr lang="el-GR" sz="2400" u="sng" dirty="0">
              <a:solidFill>
                <a:srgbClr val="FF0000"/>
              </a:solidFill>
            </a:endParaRPr>
          </a:p>
        </p:txBody>
      </p:sp>
      <p:sp>
        <p:nvSpPr>
          <p:cNvPr id="20484" name="Rectangle 4"/>
          <p:cNvSpPr>
            <a:spLocks noChangeArrowheads="1"/>
          </p:cNvSpPr>
          <p:nvPr/>
        </p:nvSpPr>
        <p:spPr bwMode="auto">
          <a:xfrm>
            <a:off x="0" y="57148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pPr>
            <a:r>
              <a:rPr kumimoji="0" lang="el-GR" sz="2400" b="0" i="0" u="none" strike="noStrike" cap="none" normalizeH="0" baseline="0" dirty="0" smtClean="0">
                <a:ln>
                  <a:noFill/>
                </a:ln>
                <a:solidFill>
                  <a:schemeClr val="tx1"/>
                </a:solidFill>
                <a:effectLst/>
                <a:cs typeface="Arial" pitchFamily="34" charset="0"/>
              </a:rPr>
              <a:t>Να γραφεί ο ηλεκτρονιακός τύπος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HCN</a:t>
            </a:r>
          </a:p>
          <a:p>
            <a:pPr marR="0" lvl="0" algn="l" defTabSz="914400" rtl="0" eaLnBrk="0" fontAlgn="base" latinLnBrk="0" hangingPunct="0">
              <a:lnSpc>
                <a:spcPct val="100000"/>
              </a:lnSpc>
              <a:spcBef>
                <a:spcPct val="0"/>
              </a:spcBef>
              <a:spcAft>
                <a:spcPct val="0"/>
              </a:spcAft>
              <a:buClrTx/>
              <a:buSzTx/>
              <a:buFontTx/>
              <a:buNone/>
            </a:pPr>
            <a:r>
              <a:rPr kumimoji="0" lang="el-GR" sz="2400" b="1" i="0" u="sng" strike="noStrike" cap="none" normalizeH="0" baseline="0" dirty="0" smtClean="0">
                <a:ln>
                  <a:noFill/>
                </a:ln>
                <a:solidFill>
                  <a:srgbClr val="00B050"/>
                </a:solidFill>
                <a:effectLst/>
                <a:ea typeface="Times New Roman" pitchFamily="18" charset="0"/>
                <a:cs typeface="Arial" pitchFamily="34" charset="0"/>
              </a:rPr>
              <a:t>ΑΠΑΝΤΗΣΗ</a:t>
            </a:r>
            <a:endParaRPr kumimoji="0" lang="el-GR" sz="2400" b="1" i="0" u="sng" strike="noStrike" cap="none" normalizeH="0" baseline="0" dirty="0" smtClean="0">
              <a:ln>
                <a:noFill/>
              </a:ln>
              <a:solidFill>
                <a:srgbClr val="00B050"/>
              </a:solidFill>
              <a:effectLst/>
              <a:cs typeface="Arial" pitchFamily="34" charset="0"/>
            </a:endParaRPr>
          </a:p>
          <a:p>
            <a:pPr lvl="0" eaLnBrk="0" fontAlgn="base" hangingPunct="0">
              <a:spcBef>
                <a:spcPct val="0"/>
              </a:spcBef>
              <a:spcAft>
                <a:spcPct val="0"/>
              </a:spcAft>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α. </a:t>
            </a:r>
            <a:r>
              <a:rPr lang="el-GR" sz="2400" dirty="0" smtClean="0">
                <a:cs typeface="Arial" pitchFamily="34" charset="0"/>
              </a:rPr>
              <a:t>HCN: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1 + 4 + 5 = 10</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β.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ο C είναι λιγότερο ηλεκτραρνητικός από το Ν </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kumimoji="0" lang="el-GR" sz="2400" b="0" i="0" u="none" strike="noStrike" cap="none" normalizeH="0" baseline="0" dirty="0" smtClean="0">
              <a:ln>
                <a:noFill/>
              </a:ln>
              <a:solidFill>
                <a:schemeClr val="tx1"/>
              </a:solidFill>
              <a:effectLst/>
              <a:ea typeface="Times New Roman" pitchFamily="18"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
        <p:nvSpPr>
          <p:cNvPr id="13" name="Rectangle 12"/>
          <p:cNvSpPr/>
          <p:nvPr/>
        </p:nvSpPr>
        <p:spPr>
          <a:xfrm>
            <a:off x="1857356" y="2285992"/>
            <a:ext cx="923651" cy="584775"/>
          </a:xfrm>
          <a:prstGeom prst="rect">
            <a:avLst/>
          </a:prstGeom>
        </p:spPr>
        <p:txBody>
          <a:bodyPr wrap="none">
            <a:spAutoFit/>
          </a:bodyPr>
          <a:lstStyle/>
          <a:p>
            <a:r>
              <a:rPr lang="el-GR" sz="3200" dirty="0" smtClean="0"/>
              <a:t>Η</a:t>
            </a:r>
            <a:r>
              <a:rPr lang="en-US" sz="3200" b="1" dirty="0" smtClean="0">
                <a:solidFill>
                  <a:srgbClr val="FF0000"/>
                </a:solidFill>
              </a:rPr>
              <a:t>C</a:t>
            </a:r>
            <a:r>
              <a:rPr lang="en-US" sz="3200" dirty="0" smtClean="0"/>
              <a:t>N</a:t>
            </a:r>
            <a:endParaRPr lang="el-GR" sz="3200" dirty="0"/>
          </a:p>
        </p:txBody>
      </p:sp>
      <p:sp>
        <p:nvSpPr>
          <p:cNvPr id="15" name="Rectangle 14"/>
          <p:cNvSpPr/>
          <p:nvPr/>
        </p:nvSpPr>
        <p:spPr>
          <a:xfrm>
            <a:off x="4714876" y="3286124"/>
            <a:ext cx="461986" cy="584775"/>
          </a:xfrm>
          <a:prstGeom prst="rect">
            <a:avLst/>
          </a:prstGeom>
        </p:spPr>
        <p:txBody>
          <a:bodyPr wrap="none">
            <a:spAutoFit/>
          </a:bodyPr>
          <a:lstStyle/>
          <a:p>
            <a:r>
              <a:rPr lang="en-US" sz="3200" b="1" dirty="0" smtClean="0"/>
              <a:t>N</a:t>
            </a:r>
            <a:endParaRPr lang="el-GR" sz="3200" dirty="0"/>
          </a:p>
        </p:txBody>
      </p:sp>
      <p:cxnSp>
        <p:nvCxnSpPr>
          <p:cNvPr id="18" name="Straight Connector 17"/>
          <p:cNvCxnSpPr/>
          <p:nvPr/>
        </p:nvCxnSpPr>
        <p:spPr>
          <a:xfrm>
            <a:off x="4572000"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214810" y="3286124"/>
            <a:ext cx="402674" cy="584775"/>
          </a:xfrm>
          <a:prstGeom prst="rect">
            <a:avLst/>
          </a:prstGeom>
        </p:spPr>
        <p:txBody>
          <a:bodyPr wrap="none">
            <a:spAutoFit/>
          </a:bodyPr>
          <a:lstStyle/>
          <a:p>
            <a:r>
              <a:rPr lang="en-US" sz="3200" b="1" dirty="0" smtClean="0"/>
              <a:t>C</a:t>
            </a:r>
            <a:endParaRPr lang="el-GR" sz="3200" dirty="0"/>
          </a:p>
        </p:txBody>
      </p:sp>
      <p:cxnSp>
        <p:nvCxnSpPr>
          <p:cNvPr id="22" name="Straight Connector 21"/>
          <p:cNvCxnSpPr/>
          <p:nvPr/>
        </p:nvCxnSpPr>
        <p:spPr>
          <a:xfrm>
            <a:off x="4071934"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643306" y="3286124"/>
            <a:ext cx="461986" cy="584775"/>
          </a:xfrm>
          <a:prstGeom prst="rect">
            <a:avLst/>
          </a:prstGeom>
        </p:spPr>
        <p:txBody>
          <a:bodyPr wrap="none">
            <a:spAutoFit/>
          </a:bodyPr>
          <a:lstStyle/>
          <a:p>
            <a:r>
              <a:rPr lang="en-US" sz="3200" b="1" dirty="0" smtClean="0"/>
              <a:t>H</a:t>
            </a:r>
            <a:endParaRPr lang="el-GR" sz="3200" dirty="0"/>
          </a:p>
        </p:txBody>
      </p:sp>
      <p:sp>
        <p:nvSpPr>
          <p:cNvPr id="17" name="Oval 16"/>
          <p:cNvSpPr/>
          <p:nvPr/>
        </p:nvSpPr>
        <p:spPr>
          <a:xfrm>
            <a:off x="4857752" y="328612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5000628" y="328612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4857752" y="378619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5000628" y="378619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Oval 24"/>
          <p:cNvSpPr/>
          <p:nvPr/>
        </p:nvSpPr>
        <p:spPr>
          <a:xfrm>
            <a:off x="5143504" y="364331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143504" y="350043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Rectangle 33"/>
          <p:cNvSpPr/>
          <p:nvPr/>
        </p:nvSpPr>
        <p:spPr>
          <a:xfrm>
            <a:off x="5786446" y="3357562"/>
            <a:ext cx="2928958" cy="461665"/>
          </a:xfrm>
          <a:prstGeom prst="rect">
            <a:avLst/>
          </a:prstGeom>
        </p:spPr>
        <p:txBody>
          <a:bodyPr wrap="square">
            <a:spAutoFit/>
          </a:bodyPr>
          <a:lstStyle/>
          <a:p>
            <a:pPr algn="ctr"/>
            <a:r>
              <a:rPr lang="el-GR" sz="2400" b="1" dirty="0" smtClean="0">
                <a:solidFill>
                  <a:srgbClr val="00B050"/>
                </a:solidFill>
              </a:rPr>
              <a:t>Πόσα περισσεύουν;</a:t>
            </a:r>
            <a:endParaRPr lang="el-GR" b="1" dirty="0">
              <a:solidFill>
                <a:srgbClr val="00B050"/>
              </a:solidFill>
            </a:endParaRPr>
          </a:p>
        </p:txBody>
      </p:sp>
      <p:sp>
        <p:nvSpPr>
          <p:cNvPr id="35" name="Rectangle 34"/>
          <p:cNvSpPr/>
          <p:nvPr/>
        </p:nvSpPr>
        <p:spPr>
          <a:xfrm>
            <a:off x="5857884" y="4214818"/>
            <a:ext cx="2928958" cy="461665"/>
          </a:xfrm>
          <a:prstGeom prst="rect">
            <a:avLst/>
          </a:prstGeom>
        </p:spPr>
        <p:txBody>
          <a:bodyPr wrap="square">
            <a:spAutoFit/>
          </a:bodyPr>
          <a:lstStyle/>
          <a:p>
            <a:pPr algn="ctr"/>
            <a:r>
              <a:rPr lang="el-GR" sz="2400" b="1" dirty="0" smtClean="0">
                <a:solidFill>
                  <a:srgbClr val="00B050"/>
                </a:solidFill>
              </a:rPr>
              <a:t>Είναι σωστό;</a:t>
            </a:r>
            <a:endParaRPr lang="el-GR" b="1"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dissolve">
                                      <p:cBhvr>
                                        <p:cTn id="10" dur="500"/>
                                        <p:tgtEl>
                                          <p:spTgt spid="20"/>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dissolve">
                                      <p:cBhvr>
                                        <p:cTn id="13" dur="500"/>
                                        <p:tgtEl>
                                          <p:spTgt spid="2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dissolve">
                                      <p:cBhvr>
                                        <p:cTn id="16" dur="500"/>
                                        <p:tgtEl>
                                          <p:spTgt spid="25"/>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dissolve">
                                      <p:cBhvr>
                                        <p:cTn id="19" dur="500"/>
                                        <p:tgtEl>
                                          <p:spTgt spid="24"/>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dissolv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dissolve">
                                      <p:cBhvr>
                                        <p:cTn id="27" dur="500"/>
                                        <p:tgtEl>
                                          <p:spTgt spid="3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dissolve">
                                      <p:cBhvr>
                                        <p:cTn id="3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1" grpId="0" animBg="1"/>
      <p:bldP spid="24" grpId="0" animBg="1"/>
      <p:bldP spid="25" grpId="0" animBg="1"/>
      <p:bldP spid="26" grpId="0" animBg="1"/>
      <p:bldP spid="34" grpId="0"/>
      <p:bldP spid="3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a:solidFill>
                  <a:srgbClr val="FF0000"/>
                </a:solidFill>
              </a:rPr>
              <a:t>Παράδειγμα</a:t>
            </a:r>
            <a:r>
              <a:rPr lang="en-GB" sz="2400" b="1" u="sng" dirty="0">
                <a:solidFill>
                  <a:srgbClr val="FF0000"/>
                </a:solidFill>
              </a:rPr>
              <a:t> 1.1</a:t>
            </a:r>
            <a:endParaRPr lang="el-GR" sz="2400" u="sng" dirty="0">
              <a:solidFill>
                <a:srgbClr val="FF0000"/>
              </a:solidFill>
            </a:endParaRPr>
          </a:p>
        </p:txBody>
      </p:sp>
      <p:sp>
        <p:nvSpPr>
          <p:cNvPr id="20484" name="Rectangle 4"/>
          <p:cNvSpPr>
            <a:spLocks noChangeArrowheads="1"/>
          </p:cNvSpPr>
          <p:nvPr/>
        </p:nvSpPr>
        <p:spPr bwMode="auto">
          <a:xfrm>
            <a:off x="0" y="57148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pPr>
            <a:r>
              <a:rPr kumimoji="0" lang="el-GR" sz="2400" b="0" i="0" u="none" strike="noStrike" cap="none" normalizeH="0" baseline="0" dirty="0" smtClean="0">
                <a:ln>
                  <a:noFill/>
                </a:ln>
                <a:solidFill>
                  <a:schemeClr val="tx1"/>
                </a:solidFill>
                <a:effectLst/>
                <a:cs typeface="Arial" pitchFamily="34" charset="0"/>
              </a:rPr>
              <a:t>Να γραφεί ο ηλεκτρονιακός τύπος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HCN</a:t>
            </a:r>
          </a:p>
          <a:p>
            <a:pPr marR="0" lvl="0" algn="l" defTabSz="914400" rtl="0" eaLnBrk="0" fontAlgn="base" latinLnBrk="0" hangingPunct="0">
              <a:lnSpc>
                <a:spcPct val="100000"/>
              </a:lnSpc>
              <a:spcBef>
                <a:spcPct val="0"/>
              </a:spcBef>
              <a:spcAft>
                <a:spcPct val="0"/>
              </a:spcAft>
              <a:buClrTx/>
              <a:buSzTx/>
              <a:buFontTx/>
              <a:buNone/>
            </a:pPr>
            <a:r>
              <a:rPr kumimoji="0" lang="el-GR" sz="2400" b="1" i="0" u="sng" strike="noStrike" cap="none" normalizeH="0" baseline="0" dirty="0" smtClean="0">
                <a:ln>
                  <a:noFill/>
                </a:ln>
                <a:solidFill>
                  <a:srgbClr val="00B050"/>
                </a:solidFill>
                <a:effectLst/>
                <a:ea typeface="Times New Roman" pitchFamily="18" charset="0"/>
                <a:cs typeface="Arial" pitchFamily="34" charset="0"/>
              </a:rPr>
              <a:t>ΑΠΑΝΤΗΣΗ</a:t>
            </a:r>
            <a:endParaRPr kumimoji="0" lang="el-GR" sz="2400" b="1" i="0" u="sng" strike="noStrike" cap="none" normalizeH="0" baseline="0" dirty="0" smtClean="0">
              <a:ln>
                <a:noFill/>
              </a:ln>
              <a:solidFill>
                <a:srgbClr val="00B050"/>
              </a:solidFill>
              <a:effectLst/>
              <a:cs typeface="Arial" pitchFamily="34" charset="0"/>
            </a:endParaRPr>
          </a:p>
          <a:p>
            <a:pPr lvl="0" eaLnBrk="0" fontAlgn="base" hangingPunct="0">
              <a:spcBef>
                <a:spcPct val="0"/>
              </a:spcBef>
              <a:spcAft>
                <a:spcPct val="0"/>
              </a:spcAft>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α. </a:t>
            </a:r>
            <a:r>
              <a:rPr lang="el-GR" sz="2400" dirty="0" smtClean="0">
                <a:cs typeface="Arial" pitchFamily="34" charset="0"/>
              </a:rPr>
              <a:t>HCN: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1 + 4 + 5 = 10</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r>
              <a:rPr kumimoji="0" lang="el-GR" sz="2400" b="1" i="0" u="none" strike="noStrike" cap="none" normalizeH="0" baseline="0" dirty="0" smtClean="0">
                <a:ln>
                  <a:noFill/>
                </a:ln>
                <a:solidFill>
                  <a:schemeClr val="tx1"/>
                </a:solidFill>
                <a:effectLst/>
                <a:ea typeface="Times New Roman" pitchFamily="18" charset="0"/>
                <a:cs typeface="Arial" pitchFamily="34" charset="0"/>
              </a:rPr>
              <a:t>β. </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ο C είναι λιγότερο ηλεκτραρνητικός από το Ν </a:t>
            </a:r>
            <a:endParaRPr kumimoji="0" lang="el-GR" sz="2400" b="0" i="0" u="none"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kumimoji="0" lang="el-GR" sz="2400" b="0" i="0" u="none" strike="noStrike" cap="none" normalizeH="0" baseline="0" dirty="0" smtClean="0">
              <a:ln>
                <a:noFill/>
              </a:ln>
              <a:solidFill>
                <a:schemeClr val="tx1"/>
              </a:solidFill>
              <a:effectLst/>
              <a:ea typeface="Times New Roman" pitchFamily="18"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
        <p:nvSpPr>
          <p:cNvPr id="13" name="Rectangle 12"/>
          <p:cNvSpPr/>
          <p:nvPr/>
        </p:nvSpPr>
        <p:spPr>
          <a:xfrm>
            <a:off x="1857356" y="2285992"/>
            <a:ext cx="923651" cy="584775"/>
          </a:xfrm>
          <a:prstGeom prst="rect">
            <a:avLst/>
          </a:prstGeom>
        </p:spPr>
        <p:txBody>
          <a:bodyPr wrap="none">
            <a:spAutoFit/>
          </a:bodyPr>
          <a:lstStyle/>
          <a:p>
            <a:r>
              <a:rPr lang="el-GR" sz="3200" dirty="0" smtClean="0"/>
              <a:t>Η</a:t>
            </a:r>
            <a:r>
              <a:rPr lang="en-US" sz="3200" b="1" dirty="0" smtClean="0">
                <a:solidFill>
                  <a:srgbClr val="FF0000"/>
                </a:solidFill>
              </a:rPr>
              <a:t>C</a:t>
            </a:r>
            <a:r>
              <a:rPr lang="en-US" sz="3200" dirty="0" smtClean="0"/>
              <a:t>N</a:t>
            </a:r>
            <a:endParaRPr lang="el-GR" sz="3200" dirty="0"/>
          </a:p>
        </p:txBody>
      </p:sp>
      <p:sp>
        <p:nvSpPr>
          <p:cNvPr id="15" name="Rectangle 14"/>
          <p:cNvSpPr/>
          <p:nvPr/>
        </p:nvSpPr>
        <p:spPr>
          <a:xfrm>
            <a:off x="4714876" y="3286124"/>
            <a:ext cx="461986" cy="584775"/>
          </a:xfrm>
          <a:prstGeom prst="rect">
            <a:avLst/>
          </a:prstGeom>
        </p:spPr>
        <p:txBody>
          <a:bodyPr wrap="none">
            <a:spAutoFit/>
          </a:bodyPr>
          <a:lstStyle/>
          <a:p>
            <a:r>
              <a:rPr lang="en-US" sz="3200" b="1" dirty="0" smtClean="0"/>
              <a:t>N</a:t>
            </a:r>
            <a:endParaRPr lang="el-GR" sz="3200" dirty="0"/>
          </a:p>
        </p:txBody>
      </p:sp>
      <p:cxnSp>
        <p:nvCxnSpPr>
          <p:cNvPr id="18" name="Straight Connector 17"/>
          <p:cNvCxnSpPr/>
          <p:nvPr/>
        </p:nvCxnSpPr>
        <p:spPr>
          <a:xfrm>
            <a:off x="4572000"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214810" y="3286124"/>
            <a:ext cx="402674" cy="584775"/>
          </a:xfrm>
          <a:prstGeom prst="rect">
            <a:avLst/>
          </a:prstGeom>
        </p:spPr>
        <p:txBody>
          <a:bodyPr wrap="none">
            <a:spAutoFit/>
          </a:bodyPr>
          <a:lstStyle/>
          <a:p>
            <a:r>
              <a:rPr lang="en-US" sz="3200" b="1" dirty="0" smtClean="0"/>
              <a:t>C</a:t>
            </a:r>
            <a:endParaRPr lang="el-GR" sz="3200" dirty="0"/>
          </a:p>
        </p:txBody>
      </p:sp>
      <p:cxnSp>
        <p:nvCxnSpPr>
          <p:cNvPr id="22" name="Straight Connector 21"/>
          <p:cNvCxnSpPr/>
          <p:nvPr/>
        </p:nvCxnSpPr>
        <p:spPr>
          <a:xfrm>
            <a:off x="4071934" y="3571876"/>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643306" y="3286124"/>
            <a:ext cx="461986" cy="584775"/>
          </a:xfrm>
          <a:prstGeom prst="rect">
            <a:avLst/>
          </a:prstGeom>
        </p:spPr>
        <p:txBody>
          <a:bodyPr wrap="none">
            <a:spAutoFit/>
          </a:bodyPr>
          <a:lstStyle/>
          <a:p>
            <a:r>
              <a:rPr lang="en-US" sz="3200" b="1" dirty="0" smtClean="0"/>
              <a:t>H</a:t>
            </a:r>
            <a:endParaRPr lang="el-GR" sz="3200" dirty="0"/>
          </a:p>
        </p:txBody>
      </p:sp>
      <p:sp>
        <p:nvSpPr>
          <p:cNvPr id="17" name="Oval 16"/>
          <p:cNvSpPr/>
          <p:nvPr/>
        </p:nvSpPr>
        <p:spPr>
          <a:xfrm>
            <a:off x="4857752" y="328612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5000628" y="328612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4857752" y="378619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5000628" y="378619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Oval 24"/>
          <p:cNvSpPr/>
          <p:nvPr/>
        </p:nvSpPr>
        <p:spPr>
          <a:xfrm>
            <a:off x="5143504" y="364331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143504" y="350043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7" name="Straight Connector 26"/>
          <p:cNvCxnSpPr/>
          <p:nvPr/>
        </p:nvCxnSpPr>
        <p:spPr>
          <a:xfrm>
            <a:off x="3500430" y="3214686"/>
            <a:ext cx="2000264" cy="7858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3500430" y="3214686"/>
            <a:ext cx="1928826" cy="7143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357554" y="4500570"/>
            <a:ext cx="461986" cy="584775"/>
          </a:xfrm>
          <a:prstGeom prst="rect">
            <a:avLst/>
          </a:prstGeom>
        </p:spPr>
        <p:txBody>
          <a:bodyPr wrap="none">
            <a:spAutoFit/>
          </a:bodyPr>
          <a:lstStyle/>
          <a:p>
            <a:r>
              <a:rPr lang="en-US" sz="3200" b="1" dirty="0" smtClean="0"/>
              <a:t>N</a:t>
            </a:r>
            <a:endParaRPr lang="el-GR" sz="3200" dirty="0"/>
          </a:p>
        </p:txBody>
      </p:sp>
      <p:cxnSp>
        <p:nvCxnSpPr>
          <p:cNvPr id="30" name="Straight Connector 29"/>
          <p:cNvCxnSpPr/>
          <p:nvPr/>
        </p:nvCxnSpPr>
        <p:spPr>
          <a:xfrm>
            <a:off x="3214678" y="478632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857488" y="4500570"/>
            <a:ext cx="402674" cy="584775"/>
          </a:xfrm>
          <a:prstGeom prst="rect">
            <a:avLst/>
          </a:prstGeom>
        </p:spPr>
        <p:txBody>
          <a:bodyPr wrap="none">
            <a:spAutoFit/>
          </a:bodyPr>
          <a:lstStyle/>
          <a:p>
            <a:r>
              <a:rPr lang="en-US" sz="3200" b="1" dirty="0" smtClean="0"/>
              <a:t>C</a:t>
            </a:r>
            <a:endParaRPr lang="el-GR" sz="3200" dirty="0"/>
          </a:p>
        </p:txBody>
      </p:sp>
      <p:cxnSp>
        <p:nvCxnSpPr>
          <p:cNvPr id="32" name="Straight Connector 31"/>
          <p:cNvCxnSpPr/>
          <p:nvPr/>
        </p:nvCxnSpPr>
        <p:spPr>
          <a:xfrm>
            <a:off x="2714612" y="478632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285984" y="4500570"/>
            <a:ext cx="461986" cy="584775"/>
          </a:xfrm>
          <a:prstGeom prst="rect">
            <a:avLst/>
          </a:prstGeom>
        </p:spPr>
        <p:txBody>
          <a:bodyPr wrap="none">
            <a:spAutoFit/>
          </a:bodyPr>
          <a:lstStyle/>
          <a:p>
            <a:r>
              <a:rPr lang="en-US" sz="3200" b="1" dirty="0" smtClean="0"/>
              <a:t>H</a:t>
            </a:r>
            <a:endParaRPr lang="el-GR" sz="3200" dirty="0"/>
          </a:p>
        </p:txBody>
      </p:sp>
      <p:sp>
        <p:nvSpPr>
          <p:cNvPr id="38" name="Oval 37"/>
          <p:cNvSpPr/>
          <p:nvPr/>
        </p:nvSpPr>
        <p:spPr>
          <a:xfrm>
            <a:off x="3500430"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3643306"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3786182" y="485776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3786182" y="471488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Rectangle 41"/>
          <p:cNvSpPr/>
          <p:nvPr/>
        </p:nvSpPr>
        <p:spPr>
          <a:xfrm>
            <a:off x="6215074" y="4500570"/>
            <a:ext cx="461986" cy="584775"/>
          </a:xfrm>
          <a:prstGeom prst="rect">
            <a:avLst/>
          </a:prstGeom>
        </p:spPr>
        <p:txBody>
          <a:bodyPr wrap="none">
            <a:spAutoFit/>
          </a:bodyPr>
          <a:lstStyle/>
          <a:p>
            <a:r>
              <a:rPr lang="en-US" sz="3200" b="1" dirty="0" smtClean="0"/>
              <a:t>N</a:t>
            </a:r>
            <a:endParaRPr lang="el-GR" sz="3200" dirty="0"/>
          </a:p>
        </p:txBody>
      </p:sp>
      <p:cxnSp>
        <p:nvCxnSpPr>
          <p:cNvPr id="43" name="Straight Connector 42"/>
          <p:cNvCxnSpPr/>
          <p:nvPr/>
        </p:nvCxnSpPr>
        <p:spPr>
          <a:xfrm>
            <a:off x="6072198" y="478632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5715008" y="4500570"/>
            <a:ext cx="402674" cy="584775"/>
          </a:xfrm>
          <a:prstGeom prst="rect">
            <a:avLst/>
          </a:prstGeom>
        </p:spPr>
        <p:txBody>
          <a:bodyPr wrap="none">
            <a:spAutoFit/>
          </a:bodyPr>
          <a:lstStyle/>
          <a:p>
            <a:r>
              <a:rPr lang="en-US" sz="3200" b="1" dirty="0" smtClean="0"/>
              <a:t>C</a:t>
            </a:r>
            <a:endParaRPr lang="el-GR" sz="3200" dirty="0"/>
          </a:p>
        </p:txBody>
      </p:sp>
      <p:cxnSp>
        <p:nvCxnSpPr>
          <p:cNvPr id="45" name="Straight Connector 44"/>
          <p:cNvCxnSpPr/>
          <p:nvPr/>
        </p:nvCxnSpPr>
        <p:spPr>
          <a:xfrm>
            <a:off x="5572132" y="4786322"/>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5143504" y="4500570"/>
            <a:ext cx="461986" cy="584775"/>
          </a:xfrm>
          <a:prstGeom prst="rect">
            <a:avLst/>
          </a:prstGeom>
        </p:spPr>
        <p:txBody>
          <a:bodyPr wrap="none">
            <a:spAutoFit/>
          </a:bodyPr>
          <a:lstStyle/>
          <a:p>
            <a:r>
              <a:rPr lang="en-US" sz="3200" b="1" dirty="0" smtClean="0"/>
              <a:t>H</a:t>
            </a:r>
            <a:endParaRPr lang="el-GR" sz="3200" dirty="0"/>
          </a:p>
        </p:txBody>
      </p:sp>
      <p:sp>
        <p:nvSpPr>
          <p:cNvPr id="51" name="Oval 50"/>
          <p:cNvSpPr/>
          <p:nvPr/>
        </p:nvSpPr>
        <p:spPr>
          <a:xfrm>
            <a:off x="6643702" y="485776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Oval 51"/>
          <p:cNvSpPr/>
          <p:nvPr/>
        </p:nvSpPr>
        <p:spPr>
          <a:xfrm>
            <a:off x="6643702" y="471488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3" name="Straight Connector 52"/>
          <p:cNvCxnSpPr/>
          <p:nvPr/>
        </p:nvCxnSpPr>
        <p:spPr>
          <a:xfrm>
            <a:off x="3214678" y="471488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072198" y="471488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6072198" y="4857760"/>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3143240" y="5643578"/>
            <a:ext cx="2928958" cy="461665"/>
          </a:xfrm>
          <a:prstGeom prst="rect">
            <a:avLst/>
          </a:prstGeom>
        </p:spPr>
        <p:txBody>
          <a:bodyPr wrap="square">
            <a:spAutoFit/>
          </a:bodyPr>
          <a:lstStyle/>
          <a:p>
            <a:pPr algn="ctr"/>
            <a:r>
              <a:rPr lang="el-GR" sz="2400" b="1" dirty="0" smtClean="0">
                <a:solidFill>
                  <a:srgbClr val="00B050"/>
                </a:solidFill>
              </a:rPr>
              <a:t>Ποιό είναι το σωστό;</a:t>
            </a:r>
            <a:endParaRPr lang="el-GR" b="1" dirty="0">
              <a:solidFill>
                <a:srgbClr val="00B050"/>
              </a:solidFill>
            </a:endParaRPr>
          </a:p>
        </p:txBody>
      </p:sp>
      <p:cxnSp>
        <p:nvCxnSpPr>
          <p:cNvPr id="57" name="Straight Connector 56"/>
          <p:cNvCxnSpPr/>
          <p:nvPr/>
        </p:nvCxnSpPr>
        <p:spPr>
          <a:xfrm>
            <a:off x="2143108" y="4429132"/>
            <a:ext cx="2000264" cy="7858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2143108" y="4429132"/>
            <a:ext cx="1928826" cy="7143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dissolve">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dissolve">
                                      <p:cBhvr>
                                        <p:cTn id="12" dur="500"/>
                                        <p:tgtEl>
                                          <p:spTgt spid="57"/>
                                        </p:tgtEl>
                                      </p:cBhvr>
                                    </p:animEffect>
                                  </p:childTnLst>
                                </p:cTn>
                              </p:par>
                              <p:par>
                                <p:cTn id="13" presetID="9" presetClass="entr" presetSubtype="0" fill="hold" nodeType="with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dissolve">
                                      <p:cBhvr>
                                        <p:cTn id="15" dur="500"/>
                                        <p:tgtEl>
                                          <p:spTgt spid="58"/>
                                        </p:tgtEl>
                                      </p:cBhvr>
                                    </p:animEffect>
                                  </p:childTnLst>
                                </p:cTn>
                              </p:par>
                              <p:par>
                                <p:cTn id="16" presetID="1" presetClass="exit" presetSubtype="0" fill="hold" grpId="1" nodeType="withEffect">
                                  <p:stCondLst>
                                    <p:cond delay="0"/>
                                  </p:stCondLst>
                                  <p:childTnLst>
                                    <p:set>
                                      <p:cBhvr>
                                        <p:cTn id="17" dur="1" fill="hold">
                                          <p:stCondLst>
                                            <p:cond delay="0"/>
                                          </p:stCondLst>
                                        </p:cTn>
                                        <p:tgtEl>
                                          <p:spTgt spid="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6"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smtClean="0">
                <a:solidFill>
                  <a:srgbClr val="FF0000"/>
                </a:solidFill>
              </a:rPr>
              <a:t>Παράδειγμα</a:t>
            </a:r>
            <a:r>
              <a:rPr lang="en-GB" sz="2400" b="1" u="sng" dirty="0" smtClean="0">
                <a:solidFill>
                  <a:srgbClr val="FF0000"/>
                </a:solidFill>
              </a:rPr>
              <a:t> 1.2</a:t>
            </a:r>
            <a:endParaRPr lang="el-GR" sz="2400" u="sng" dirty="0">
              <a:solidFill>
                <a:srgbClr val="FF0000"/>
              </a:solidFill>
            </a:endParaRPr>
          </a:p>
        </p:txBody>
      </p:sp>
      <p:sp>
        <p:nvSpPr>
          <p:cNvPr id="3" name="Rectangle 2"/>
          <p:cNvSpPr/>
          <p:nvPr/>
        </p:nvSpPr>
        <p:spPr>
          <a:xfrm>
            <a:off x="0" y="571480"/>
            <a:ext cx="9144000" cy="1569660"/>
          </a:xfrm>
          <a:prstGeom prst="rect">
            <a:avLst/>
          </a:prstGeom>
        </p:spPr>
        <p:txBody>
          <a:bodyPr wrap="square">
            <a:spAutoFit/>
          </a:bodyPr>
          <a:lstStyle/>
          <a:p>
            <a:r>
              <a:rPr lang="en-GB" sz="2400" dirty="0" err="1" smtClean="0"/>
              <a:t>Να</a:t>
            </a:r>
            <a:r>
              <a:rPr lang="en-GB" sz="2400" dirty="0" smtClean="0"/>
              <a:t> </a:t>
            </a:r>
            <a:r>
              <a:rPr lang="en-GB" sz="2400" dirty="0" err="1" smtClean="0"/>
              <a:t>γραφεί</a:t>
            </a:r>
            <a:r>
              <a:rPr lang="en-GB" sz="2400" dirty="0" smtClean="0"/>
              <a:t> 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κατά</a:t>
            </a:r>
            <a:r>
              <a:rPr lang="en-GB" sz="2400" dirty="0" smtClean="0"/>
              <a:t> </a:t>
            </a:r>
            <a:r>
              <a:rPr lang="en-US" sz="2400" dirty="0" smtClean="0"/>
              <a:t>Lewis</a:t>
            </a:r>
            <a:r>
              <a:rPr lang="en-GB" sz="2400" dirty="0" smtClean="0"/>
              <a:t> </a:t>
            </a:r>
            <a:r>
              <a:rPr lang="en-GB" sz="2400" dirty="0" err="1" smtClean="0"/>
              <a:t>του</a:t>
            </a:r>
            <a:r>
              <a:rPr lang="en-GB" sz="2400" dirty="0" smtClean="0"/>
              <a:t>  </a:t>
            </a:r>
            <a:r>
              <a:rPr lang="en-GB" sz="2400" dirty="0" err="1" smtClean="0"/>
              <a:t>ΗClO</a:t>
            </a:r>
            <a:endParaRPr lang="el-GR" sz="2400" dirty="0" smtClean="0"/>
          </a:p>
          <a:p>
            <a:r>
              <a:rPr lang="el-GR" sz="2400" b="1" u="sng" dirty="0" smtClean="0">
                <a:solidFill>
                  <a:srgbClr val="00B050"/>
                </a:solidFill>
              </a:rPr>
              <a:t>ΑΠΑΝΤΗΣΗ</a:t>
            </a:r>
          </a:p>
          <a:p>
            <a:r>
              <a:rPr lang="el-GR" sz="2400" b="1" dirty="0" smtClean="0"/>
              <a:t>α. </a:t>
            </a:r>
            <a:r>
              <a:rPr lang="el-GR" sz="2400" dirty="0" smtClean="0"/>
              <a:t>1 + 7 + 6 = 14</a:t>
            </a:r>
          </a:p>
          <a:p>
            <a:r>
              <a:rPr lang="el-GR" sz="2400" b="1" dirty="0" smtClean="0"/>
              <a:t>β. </a:t>
            </a:r>
            <a:r>
              <a:rPr lang="el-GR" sz="2400" dirty="0" smtClean="0"/>
              <a:t>Κεντρικό άτομο είναι το </a:t>
            </a:r>
            <a:r>
              <a:rPr lang="en-US" sz="2400" dirty="0" err="1" smtClean="0"/>
              <a:t>Cl</a:t>
            </a:r>
            <a:endParaRPr lang="el-GR" sz="2400" dirty="0" smtClean="0"/>
          </a:p>
        </p:txBody>
      </p:sp>
      <p:sp>
        <p:nvSpPr>
          <p:cNvPr id="5" name="Rectangle 4"/>
          <p:cNvSpPr/>
          <p:nvPr/>
        </p:nvSpPr>
        <p:spPr>
          <a:xfrm>
            <a:off x="1857356" y="2285992"/>
            <a:ext cx="1032655" cy="584775"/>
          </a:xfrm>
          <a:prstGeom prst="rect">
            <a:avLst/>
          </a:prstGeom>
        </p:spPr>
        <p:txBody>
          <a:bodyPr wrap="none">
            <a:spAutoFit/>
          </a:bodyPr>
          <a:lstStyle/>
          <a:p>
            <a:r>
              <a:rPr lang="el-GR" sz="3200" dirty="0" smtClean="0"/>
              <a:t>ΗΟ</a:t>
            </a:r>
            <a:r>
              <a:rPr lang="en-US" sz="3200" b="1" dirty="0" err="1" smtClean="0">
                <a:solidFill>
                  <a:srgbClr val="FF0000"/>
                </a:solidFill>
              </a:rPr>
              <a:t>Cl</a:t>
            </a:r>
            <a:endParaRPr lang="el-GR" sz="3200" dirty="0"/>
          </a:p>
        </p:txBody>
      </p:sp>
      <p:sp>
        <p:nvSpPr>
          <p:cNvPr id="6" name="Rectangle 5"/>
          <p:cNvSpPr/>
          <p:nvPr/>
        </p:nvSpPr>
        <p:spPr>
          <a:xfrm>
            <a:off x="5357818" y="1928802"/>
            <a:ext cx="2928958" cy="461665"/>
          </a:xfrm>
          <a:prstGeom prst="rect">
            <a:avLst/>
          </a:prstGeom>
        </p:spPr>
        <p:txBody>
          <a:bodyPr wrap="square">
            <a:spAutoFit/>
          </a:bodyPr>
          <a:lstStyle/>
          <a:p>
            <a:pPr algn="ctr"/>
            <a:r>
              <a:rPr lang="el-GR" sz="2400" b="1" dirty="0" smtClean="0">
                <a:solidFill>
                  <a:srgbClr val="00B050"/>
                </a:solidFill>
              </a:rPr>
              <a:t>Πώς είναι δηλαδή;</a:t>
            </a:r>
            <a:endParaRPr lang="el-GR" b="1" dirty="0">
              <a:solidFill>
                <a:srgbClr val="00B050"/>
              </a:solidFill>
            </a:endParaRPr>
          </a:p>
        </p:txBody>
      </p:sp>
      <p:sp>
        <p:nvSpPr>
          <p:cNvPr id="7" name="Rectangle 6"/>
          <p:cNvSpPr/>
          <p:nvPr/>
        </p:nvSpPr>
        <p:spPr>
          <a:xfrm>
            <a:off x="3643306" y="3714752"/>
            <a:ext cx="503664" cy="584775"/>
          </a:xfrm>
          <a:prstGeom prst="rect">
            <a:avLst/>
          </a:prstGeom>
        </p:spPr>
        <p:txBody>
          <a:bodyPr wrap="none">
            <a:spAutoFit/>
          </a:bodyPr>
          <a:lstStyle/>
          <a:p>
            <a:r>
              <a:rPr lang="en-US" sz="3200" b="1" dirty="0" err="1" smtClean="0"/>
              <a:t>Cl</a:t>
            </a:r>
            <a:endParaRPr lang="el-GR" sz="3200" dirty="0"/>
          </a:p>
        </p:txBody>
      </p:sp>
      <p:cxnSp>
        <p:nvCxnSpPr>
          <p:cNvPr id="8" name="Straight Connector 7"/>
          <p:cNvCxnSpPr/>
          <p:nvPr/>
        </p:nvCxnSpPr>
        <p:spPr>
          <a:xfrm>
            <a:off x="3500430" y="400050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143240" y="3714752"/>
            <a:ext cx="461986" cy="584775"/>
          </a:xfrm>
          <a:prstGeom prst="rect">
            <a:avLst/>
          </a:prstGeom>
        </p:spPr>
        <p:txBody>
          <a:bodyPr wrap="none">
            <a:spAutoFit/>
          </a:bodyPr>
          <a:lstStyle/>
          <a:p>
            <a:r>
              <a:rPr lang="el-GR" sz="3200" b="1" dirty="0" smtClean="0"/>
              <a:t>Ο</a:t>
            </a:r>
            <a:endParaRPr lang="el-GR" sz="3200" dirty="0"/>
          </a:p>
        </p:txBody>
      </p:sp>
      <p:cxnSp>
        <p:nvCxnSpPr>
          <p:cNvPr id="10" name="Straight Connector 9"/>
          <p:cNvCxnSpPr/>
          <p:nvPr/>
        </p:nvCxnSpPr>
        <p:spPr>
          <a:xfrm>
            <a:off x="3000364" y="4000504"/>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71736" y="3714752"/>
            <a:ext cx="461986" cy="584775"/>
          </a:xfrm>
          <a:prstGeom prst="rect">
            <a:avLst/>
          </a:prstGeom>
        </p:spPr>
        <p:txBody>
          <a:bodyPr wrap="none">
            <a:spAutoFit/>
          </a:bodyPr>
          <a:lstStyle/>
          <a:p>
            <a:r>
              <a:rPr lang="en-US" sz="3200" b="1" dirty="0" smtClean="0"/>
              <a:t>H</a:t>
            </a:r>
            <a:endParaRPr lang="el-GR" sz="3200" dirty="0"/>
          </a:p>
        </p:txBody>
      </p:sp>
      <p:sp>
        <p:nvSpPr>
          <p:cNvPr id="12" name="Oval 11"/>
          <p:cNvSpPr/>
          <p:nvPr/>
        </p:nvSpPr>
        <p:spPr>
          <a:xfrm>
            <a:off x="3786182"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3929058"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3786182"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3929058"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Oval 15"/>
          <p:cNvSpPr/>
          <p:nvPr/>
        </p:nvSpPr>
        <p:spPr>
          <a:xfrm>
            <a:off x="4071934" y="407194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4071934" y="392906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Rectangle 19"/>
          <p:cNvSpPr/>
          <p:nvPr/>
        </p:nvSpPr>
        <p:spPr>
          <a:xfrm>
            <a:off x="5500694" y="4286256"/>
            <a:ext cx="2928958" cy="461665"/>
          </a:xfrm>
          <a:prstGeom prst="rect">
            <a:avLst/>
          </a:prstGeom>
        </p:spPr>
        <p:txBody>
          <a:bodyPr wrap="square">
            <a:spAutoFit/>
          </a:bodyPr>
          <a:lstStyle/>
          <a:p>
            <a:pPr algn="ctr"/>
            <a:r>
              <a:rPr lang="el-GR" sz="2400" b="1" dirty="0" smtClean="0">
                <a:solidFill>
                  <a:srgbClr val="00B050"/>
                </a:solidFill>
              </a:rPr>
              <a:t>Πόσα περισσεύουν;</a:t>
            </a:r>
            <a:endParaRPr lang="el-GR" b="1" dirty="0">
              <a:solidFill>
                <a:srgbClr val="00B050"/>
              </a:solidFill>
            </a:endParaRPr>
          </a:p>
        </p:txBody>
      </p:sp>
      <p:sp>
        <p:nvSpPr>
          <p:cNvPr id="21" name="Oval 20"/>
          <p:cNvSpPr/>
          <p:nvPr/>
        </p:nvSpPr>
        <p:spPr>
          <a:xfrm>
            <a:off x="3286116"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3428992" y="371475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286116"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3428992" y="421481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6"/>
                                        </p:tgtEl>
                                        <p:attrNameLst>
                                          <p:attrName>style.visibility</p:attrName>
                                        </p:attrNameLst>
                                      </p:cBhvr>
                                      <p:to>
                                        <p:strVal val="hidden"/>
                                      </p:to>
                                    </p:set>
                                  </p:childTnLst>
                                </p:cTn>
                              </p:par>
                              <p:par>
                                <p:cTn id="20" presetID="9"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ssolve">
                                      <p:cBhvr>
                                        <p:cTn id="27" dur="500"/>
                                        <p:tgtEl>
                                          <p:spTgt spid="11"/>
                                        </p:tgtEl>
                                      </p:cBhvr>
                                    </p:animEffect>
                                  </p:childTnLst>
                                </p:cTn>
                              </p:par>
                              <p:par>
                                <p:cTn id="28" presetID="9" presetClass="entr" presetSubtype="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dissolve">
                                      <p:cBhvr>
                                        <p:cTn id="30" dur="500"/>
                                        <p:tgtEl>
                                          <p:spTgt spid="10"/>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dissolve">
                                      <p:cBhvr>
                                        <p:cTn id="33" dur="500"/>
                                        <p:tgtEl>
                                          <p:spTgt spid="9"/>
                                        </p:tgtEl>
                                      </p:cBhvr>
                                    </p:animEffect>
                                  </p:childTnLst>
                                </p:cTn>
                              </p:par>
                              <p:par>
                                <p:cTn id="34" presetID="9" presetClass="entr" presetSubtype="0" fill="hold"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dissolve">
                                      <p:cBhvr>
                                        <p:cTn id="36" dur="500"/>
                                        <p:tgtEl>
                                          <p:spTgt spid="8"/>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dissolve">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dissolve">
                                      <p:cBhvr>
                                        <p:cTn id="44" dur="500"/>
                                        <p:tgtEl>
                                          <p:spTgt spid="13"/>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dissolve">
                                      <p:cBhvr>
                                        <p:cTn id="47" dur="500"/>
                                        <p:tgtEl>
                                          <p:spTgt spid="12"/>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dissolve">
                                      <p:cBhvr>
                                        <p:cTn id="53" dur="500"/>
                                        <p:tgtEl>
                                          <p:spTgt spid="16"/>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dissolve">
                                      <p:cBhvr>
                                        <p:cTn id="56" dur="500"/>
                                        <p:tgtEl>
                                          <p:spTgt spid="15"/>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dissolve">
                                      <p:cBhvr>
                                        <p:cTn id="59" dur="500"/>
                                        <p:tgtEl>
                                          <p:spTgt spid="14"/>
                                        </p:tgtEl>
                                      </p:cBhvr>
                                    </p:animEffect>
                                  </p:childTnLst>
                                </p:cTn>
                              </p:par>
                              <p:par>
                                <p:cTn id="60" presetID="9" presetClass="entr" presetSubtype="0" fill="hold" nodeType="with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dissolv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20"/>
                                        </p:tgtEl>
                                        <p:attrNameLst>
                                          <p:attrName>style.visibility</p:attrName>
                                        </p:attrNameLst>
                                      </p:cBhvr>
                                      <p:to>
                                        <p:strVal val="hidden"/>
                                      </p:to>
                                    </p:set>
                                  </p:childTnLst>
                                </p:cTn>
                              </p:par>
                              <p:par>
                                <p:cTn id="67" presetID="9" presetClass="entr" presetSubtype="0" fill="hold" grpId="0" nodeType="withEffect">
                                  <p:stCondLst>
                                    <p:cond delay="0"/>
                                  </p:stCondLst>
                                  <p:childTnLst>
                                    <p:set>
                                      <p:cBhvr>
                                        <p:cTn id="68" dur="1" fill="hold">
                                          <p:stCondLst>
                                            <p:cond delay="0"/>
                                          </p:stCondLst>
                                        </p:cTn>
                                        <p:tgtEl>
                                          <p:spTgt spid="21"/>
                                        </p:tgtEl>
                                        <p:attrNameLst>
                                          <p:attrName>style.visibility</p:attrName>
                                        </p:attrNameLst>
                                      </p:cBhvr>
                                      <p:to>
                                        <p:strVal val="visible"/>
                                      </p:to>
                                    </p:set>
                                    <p:animEffect transition="in" filter="dissolve">
                                      <p:cBhvr>
                                        <p:cTn id="69" dur="500"/>
                                        <p:tgtEl>
                                          <p:spTgt spid="21"/>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dissolve">
                                      <p:cBhvr>
                                        <p:cTn id="72" dur="500"/>
                                        <p:tgtEl>
                                          <p:spTgt spid="22"/>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dissolve">
                                      <p:cBhvr>
                                        <p:cTn id="75" dur="500"/>
                                        <p:tgtEl>
                                          <p:spTgt spid="23"/>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dissolve">
                                      <p:cBhvr>
                                        <p:cTn id="7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6" grpId="1"/>
      <p:bldP spid="7" grpId="0"/>
      <p:bldP spid="9" grpId="0"/>
      <p:bldP spid="11" grpId="0"/>
      <p:bldP spid="12" grpId="0" animBg="1"/>
      <p:bldP spid="14" grpId="0" animBg="1"/>
      <p:bldP spid="15" grpId="0" animBg="1"/>
      <p:bldP spid="16" grpId="0" animBg="1"/>
      <p:bldP spid="17" grpId="0" animBg="1"/>
      <p:bldP spid="20" grpId="1"/>
      <p:bldP spid="21" grpId="0" animBg="1"/>
      <p:bldP spid="22" grpId="0" animBg="1"/>
      <p:bldP spid="23" grpId="0" animBg="1"/>
      <p:bldP spid="2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461665"/>
          </a:xfrm>
          <a:prstGeom prst="rect">
            <a:avLst/>
          </a:prstGeom>
        </p:spPr>
        <p:txBody>
          <a:bodyPr wrap="square">
            <a:spAutoFit/>
          </a:bodyPr>
          <a:lstStyle/>
          <a:p>
            <a:r>
              <a:rPr lang="en-GB" sz="2400" b="1" u="sng" dirty="0" err="1" smtClean="0">
                <a:solidFill>
                  <a:srgbClr val="FF0000"/>
                </a:solidFill>
              </a:rPr>
              <a:t>Παράδειγμα</a:t>
            </a:r>
            <a:r>
              <a:rPr lang="en-GB" sz="2400" b="1" u="sng" dirty="0" smtClean="0">
                <a:solidFill>
                  <a:srgbClr val="FF0000"/>
                </a:solidFill>
              </a:rPr>
              <a:t> 1.3</a:t>
            </a:r>
            <a:endParaRPr lang="el-GR" sz="2400" u="sng" dirty="0">
              <a:solidFill>
                <a:srgbClr val="FF0000"/>
              </a:solidFill>
            </a:endParaRPr>
          </a:p>
        </p:txBody>
      </p:sp>
      <p:sp>
        <p:nvSpPr>
          <p:cNvPr id="3" name="Rectangle 2"/>
          <p:cNvSpPr/>
          <p:nvPr/>
        </p:nvSpPr>
        <p:spPr>
          <a:xfrm>
            <a:off x="0" y="571480"/>
            <a:ext cx="9144000" cy="2677656"/>
          </a:xfrm>
          <a:prstGeom prst="rect">
            <a:avLst/>
          </a:prstGeom>
        </p:spPr>
        <p:txBody>
          <a:bodyPr wrap="square">
            <a:spAutoFit/>
          </a:bodyPr>
          <a:lstStyle/>
          <a:p>
            <a:r>
              <a:rPr lang="en-GB" sz="2400" dirty="0" err="1" smtClean="0"/>
              <a:t>Να</a:t>
            </a:r>
            <a:r>
              <a:rPr lang="en-GB" sz="2400" dirty="0" smtClean="0"/>
              <a:t> </a:t>
            </a:r>
            <a:r>
              <a:rPr lang="en-GB" sz="2400" dirty="0" err="1" smtClean="0"/>
              <a:t>γραφεί</a:t>
            </a:r>
            <a:r>
              <a:rPr lang="en-GB" sz="2400" dirty="0" smtClean="0"/>
              <a:t> 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κατά</a:t>
            </a:r>
            <a:r>
              <a:rPr lang="en-GB" sz="2400" dirty="0" smtClean="0"/>
              <a:t> </a:t>
            </a:r>
            <a:r>
              <a:rPr lang="en-US" sz="2400" dirty="0" smtClean="0"/>
              <a:t>Lewis</a:t>
            </a:r>
            <a:r>
              <a:rPr lang="en-GB" sz="2400" dirty="0" smtClean="0"/>
              <a:t> </a:t>
            </a:r>
            <a:r>
              <a:rPr lang="en-GB" sz="2400" dirty="0" err="1" smtClean="0"/>
              <a:t>του</a:t>
            </a:r>
            <a:r>
              <a:rPr lang="en-GB" sz="2400" dirty="0" smtClean="0"/>
              <a:t> BF</a:t>
            </a:r>
            <a:r>
              <a:rPr lang="en-GB" sz="2400" baseline="-25000" dirty="0" smtClean="0"/>
              <a:t>3</a:t>
            </a:r>
            <a:endParaRPr lang="el-GR" sz="2400" baseline="-25000" dirty="0" smtClean="0"/>
          </a:p>
          <a:p>
            <a:r>
              <a:rPr lang="en-GB" sz="2400" b="1" u="sng" dirty="0" smtClean="0">
                <a:solidFill>
                  <a:srgbClr val="00B050"/>
                </a:solidFill>
              </a:rPr>
              <a:t>ΑΠΑΝΤΗΣΗ</a:t>
            </a:r>
            <a:endParaRPr lang="el-GR" sz="2400" b="1" u="sng" dirty="0" smtClean="0">
              <a:solidFill>
                <a:srgbClr val="00B050"/>
              </a:solidFill>
            </a:endParaRPr>
          </a:p>
          <a:p>
            <a:r>
              <a:rPr lang="el-GR" sz="2400" b="1" dirty="0" smtClean="0"/>
              <a:t>α. </a:t>
            </a:r>
            <a:r>
              <a:rPr lang="en-GB" sz="2400" dirty="0" smtClean="0"/>
              <a:t>3 + 3 · 7 = 24</a:t>
            </a:r>
            <a:endParaRPr lang="el-GR" sz="2400" i="1" dirty="0" smtClean="0"/>
          </a:p>
          <a:p>
            <a:r>
              <a:rPr lang="en-GB" sz="2400" b="1" dirty="0" smtClean="0"/>
              <a:t>β. </a:t>
            </a:r>
            <a:r>
              <a:rPr lang="el-GR" sz="2400" dirty="0" smtClean="0"/>
              <a:t>Το κεντρικό άτομο είναι το </a:t>
            </a:r>
            <a:r>
              <a:rPr lang="el-GR" sz="2400" i="1" dirty="0" smtClean="0"/>
              <a:t>B</a:t>
            </a:r>
            <a:endParaRPr lang="el-GR" sz="2400" dirty="0" smtClean="0"/>
          </a:p>
          <a:p>
            <a:endParaRPr lang="el-GR" sz="2400" dirty="0" smtClean="0"/>
          </a:p>
          <a:p>
            <a:endParaRPr lang="el-GR" sz="2400" dirty="0" smtClean="0"/>
          </a:p>
          <a:p>
            <a:endParaRPr lang="el-GR" sz="2400" dirty="0" smtClean="0"/>
          </a:p>
        </p:txBody>
      </p:sp>
      <p:sp>
        <p:nvSpPr>
          <p:cNvPr id="4" name="Rectangle 3"/>
          <p:cNvSpPr/>
          <p:nvPr/>
        </p:nvSpPr>
        <p:spPr>
          <a:xfrm>
            <a:off x="0" y="4643446"/>
            <a:ext cx="9144000" cy="830997"/>
          </a:xfrm>
          <a:prstGeom prst="rect">
            <a:avLst/>
          </a:prstGeom>
        </p:spPr>
        <p:txBody>
          <a:bodyPr wrap="square">
            <a:spAutoFit/>
          </a:bodyPr>
          <a:lstStyle/>
          <a:p>
            <a:pPr algn="ctr"/>
            <a:r>
              <a:rPr lang="en-US" sz="2400" dirty="0" smtClean="0">
                <a:solidFill>
                  <a:srgbClr val="FF0000"/>
                </a:solidFill>
              </a:rPr>
              <a:t>T</a:t>
            </a:r>
            <a:r>
              <a:rPr lang="el-GR" sz="2400" dirty="0" smtClean="0">
                <a:solidFill>
                  <a:srgbClr val="FF0000"/>
                </a:solidFill>
              </a:rPr>
              <a:t>ο Β δεν μπορεί να αποκτήσει ηλεκτρονιακή οκτάδα </a:t>
            </a:r>
            <a:endParaRPr lang="en-US" sz="2400" dirty="0" smtClean="0">
              <a:solidFill>
                <a:srgbClr val="FF0000"/>
              </a:solidFill>
            </a:endParaRPr>
          </a:p>
          <a:p>
            <a:pPr algn="ctr"/>
            <a:r>
              <a:rPr lang="el-GR" sz="2400" dirty="0" smtClean="0">
                <a:solidFill>
                  <a:srgbClr val="FF0000"/>
                </a:solidFill>
              </a:rPr>
              <a:t>στη στιβάδα σθένους</a:t>
            </a:r>
            <a:endParaRPr lang="el-GR" sz="2400" dirty="0">
              <a:solidFill>
                <a:srgbClr val="FF0000"/>
              </a:solidFill>
            </a:endParaRPr>
          </a:p>
        </p:txBody>
      </p:sp>
      <p:sp>
        <p:nvSpPr>
          <p:cNvPr id="8" name="Rectangle 7"/>
          <p:cNvSpPr/>
          <p:nvPr/>
        </p:nvSpPr>
        <p:spPr>
          <a:xfrm>
            <a:off x="4572000" y="2500306"/>
            <a:ext cx="373820" cy="584775"/>
          </a:xfrm>
          <a:prstGeom prst="rect">
            <a:avLst/>
          </a:prstGeom>
        </p:spPr>
        <p:txBody>
          <a:bodyPr wrap="none">
            <a:spAutoFit/>
          </a:bodyPr>
          <a:lstStyle/>
          <a:p>
            <a:r>
              <a:rPr lang="en-US" sz="3200" b="1" dirty="0" smtClean="0"/>
              <a:t>F</a:t>
            </a:r>
            <a:endParaRPr lang="el-GR" sz="3200" dirty="0"/>
          </a:p>
        </p:txBody>
      </p:sp>
      <p:cxnSp>
        <p:nvCxnSpPr>
          <p:cNvPr id="9" name="Straight Connector 8"/>
          <p:cNvCxnSpPr/>
          <p:nvPr/>
        </p:nvCxnSpPr>
        <p:spPr>
          <a:xfrm>
            <a:off x="4429124" y="278605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071934" y="2500306"/>
            <a:ext cx="415498" cy="584775"/>
          </a:xfrm>
          <a:prstGeom prst="rect">
            <a:avLst/>
          </a:prstGeom>
        </p:spPr>
        <p:txBody>
          <a:bodyPr wrap="none">
            <a:spAutoFit/>
          </a:bodyPr>
          <a:lstStyle/>
          <a:p>
            <a:r>
              <a:rPr lang="el-GR" sz="3200" b="1" dirty="0" smtClean="0"/>
              <a:t>Β</a:t>
            </a:r>
            <a:endParaRPr lang="el-GR" sz="3200" dirty="0"/>
          </a:p>
        </p:txBody>
      </p:sp>
      <p:cxnSp>
        <p:nvCxnSpPr>
          <p:cNvPr id="11" name="Straight Connector 10"/>
          <p:cNvCxnSpPr/>
          <p:nvPr/>
        </p:nvCxnSpPr>
        <p:spPr>
          <a:xfrm>
            <a:off x="3929058" y="2786058"/>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500430" y="2500306"/>
            <a:ext cx="373820" cy="584775"/>
          </a:xfrm>
          <a:prstGeom prst="rect">
            <a:avLst/>
          </a:prstGeom>
        </p:spPr>
        <p:txBody>
          <a:bodyPr wrap="none">
            <a:spAutoFit/>
          </a:bodyPr>
          <a:lstStyle/>
          <a:p>
            <a:r>
              <a:rPr lang="en-US" sz="3200" b="1" dirty="0" smtClean="0"/>
              <a:t>F</a:t>
            </a:r>
            <a:endParaRPr lang="el-GR" sz="3200" dirty="0"/>
          </a:p>
        </p:txBody>
      </p:sp>
      <p:sp>
        <p:nvSpPr>
          <p:cNvPr id="21" name="Rectangle 20"/>
          <p:cNvSpPr/>
          <p:nvPr/>
        </p:nvSpPr>
        <p:spPr>
          <a:xfrm>
            <a:off x="4071934" y="3143248"/>
            <a:ext cx="373820" cy="584775"/>
          </a:xfrm>
          <a:prstGeom prst="rect">
            <a:avLst/>
          </a:prstGeom>
        </p:spPr>
        <p:txBody>
          <a:bodyPr wrap="none">
            <a:spAutoFit/>
          </a:bodyPr>
          <a:lstStyle/>
          <a:p>
            <a:r>
              <a:rPr lang="en-US" sz="3200" b="1" dirty="0" smtClean="0"/>
              <a:t>F</a:t>
            </a:r>
            <a:endParaRPr lang="el-GR" sz="3200" dirty="0"/>
          </a:p>
        </p:txBody>
      </p:sp>
      <p:cxnSp>
        <p:nvCxnSpPr>
          <p:cNvPr id="22" name="Straight Connector 21"/>
          <p:cNvCxnSpPr/>
          <p:nvPr/>
        </p:nvCxnSpPr>
        <p:spPr>
          <a:xfrm rot="5400000">
            <a:off x="4179885" y="3106735"/>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rot="5400000">
            <a:off x="4107653" y="3250405"/>
            <a:ext cx="357190" cy="571504"/>
            <a:chOff x="4867276" y="2652706"/>
            <a:chExt cx="357190" cy="571504"/>
          </a:xfrm>
        </p:grpSpPr>
        <p:sp>
          <p:nvSpPr>
            <p:cNvPr id="25" name="Oval 24"/>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Oval 26"/>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Oval 27"/>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Oval 28"/>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Oval 29"/>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32" name="Group 31"/>
          <p:cNvGrpSpPr/>
          <p:nvPr/>
        </p:nvGrpSpPr>
        <p:grpSpPr>
          <a:xfrm>
            <a:off x="4643438" y="2500306"/>
            <a:ext cx="357190" cy="571504"/>
            <a:chOff x="4867276" y="2652706"/>
            <a:chExt cx="357190" cy="571504"/>
          </a:xfrm>
        </p:grpSpPr>
        <p:sp>
          <p:nvSpPr>
            <p:cNvPr id="33" name="Oval 32"/>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Oval 33"/>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Oval 34"/>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Oval 35"/>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39" name="Group 38"/>
          <p:cNvGrpSpPr/>
          <p:nvPr/>
        </p:nvGrpSpPr>
        <p:grpSpPr>
          <a:xfrm rot="10800000">
            <a:off x="3500430" y="2500306"/>
            <a:ext cx="357190" cy="571504"/>
            <a:chOff x="4867276" y="2652706"/>
            <a:chExt cx="357190" cy="571504"/>
          </a:xfrm>
        </p:grpSpPr>
        <p:sp>
          <p:nvSpPr>
            <p:cNvPr id="40" name="Oval 39"/>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Oval 42"/>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Oval 43"/>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Oval 44"/>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par>
                                <p:cTn id="18" presetID="9"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dissolve">
                                      <p:cBhvr>
                                        <p:cTn id="20" dur="500"/>
                                        <p:tgtEl>
                                          <p:spTgt spid="11"/>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dissolve">
                                      <p:cBhvr>
                                        <p:cTn id="23" dur="500"/>
                                        <p:tgtEl>
                                          <p:spTgt spid="10"/>
                                        </p:tgtEl>
                                      </p:cBhvr>
                                    </p:animEffect>
                                  </p:childTnLst>
                                </p:cTn>
                              </p:par>
                              <p:par>
                                <p:cTn id="24" presetID="9" presetClass="entr" presetSubtype="0"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dissolve">
                                      <p:cBhvr>
                                        <p:cTn id="26" dur="500"/>
                                        <p:tgtEl>
                                          <p:spTgt spid="9"/>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dissolve">
                                      <p:cBhvr>
                                        <p:cTn id="29" dur="500"/>
                                        <p:tgtEl>
                                          <p:spTgt spid="8"/>
                                        </p:tgtEl>
                                      </p:cBhvr>
                                    </p:animEffect>
                                  </p:childTnLst>
                                </p:cTn>
                              </p:par>
                              <p:par>
                                <p:cTn id="30" presetID="9" presetClass="entr" presetSubtype="0" fill="hold"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dissolve">
                                      <p:cBhvr>
                                        <p:cTn id="32" dur="500"/>
                                        <p:tgtEl>
                                          <p:spTgt spid="22"/>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dissolve">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dissolve">
                                      <p:cBhvr>
                                        <p:cTn id="40" dur="500"/>
                                        <p:tgtEl>
                                          <p:spTgt spid="39"/>
                                        </p:tgtEl>
                                      </p:cBhvr>
                                    </p:animEffect>
                                  </p:childTnLst>
                                </p:cTn>
                              </p:par>
                              <p:par>
                                <p:cTn id="41" presetID="9" presetClass="entr" presetSubtype="0" fill="hold"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dissolve">
                                      <p:cBhvr>
                                        <p:cTn id="43" dur="500"/>
                                        <p:tgtEl>
                                          <p:spTgt spid="31"/>
                                        </p:tgtEl>
                                      </p:cBhvr>
                                    </p:animEffect>
                                  </p:childTnLst>
                                </p:cTn>
                              </p:par>
                              <p:par>
                                <p:cTn id="44" presetID="9" presetClass="entr" presetSubtype="0" fill="hold" nodeType="with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dissolve">
                                      <p:cBhvr>
                                        <p:cTn id="46" dur="500"/>
                                        <p:tgtEl>
                                          <p:spTgt spid="32"/>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dissolve">
                                      <p:cBhvr>
                                        <p:cTn id="5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P spid="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72000" y="3714752"/>
            <a:ext cx="503664" cy="584775"/>
          </a:xfrm>
          <a:prstGeom prst="rect">
            <a:avLst/>
          </a:prstGeom>
        </p:spPr>
        <p:txBody>
          <a:bodyPr wrap="none">
            <a:spAutoFit/>
          </a:bodyPr>
          <a:lstStyle/>
          <a:p>
            <a:r>
              <a:rPr lang="en-US" sz="3200" b="1" dirty="0" err="1" smtClean="0"/>
              <a:t>Cl</a:t>
            </a:r>
            <a:endParaRPr lang="el-GR" sz="3200" dirty="0"/>
          </a:p>
        </p:txBody>
      </p:sp>
      <p:sp>
        <p:nvSpPr>
          <p:cNvPr id="2" name="Rectangle 1"/>
          <p:cNvSpPr/>
          <p:nvPr/>
        </p:nvSpPr>
        <p:spPr>
          <a:xfrm>
            <a:off x="0" y="142852"/>
            <a:ext cx="9144000" cy="461665"/>
          </a:xfrm>
          <a:prstGeom prst="rect">
            <a:avLst/>
          </a:prstGeom>
        </p:spPr>
        <p:txBody>
          <a:bodyPr wrap="square">
            <a:spAutoFit/>
          </a:bodyPr>
          <a:lstStyle/>
          <a:p>
            <a:r>
              <a:rPr lang="en-GB" sz="2400" b="1" u="sng" dirty="0" err="1" smtClean="0">
                <a:solidFill>
                  <a:srgbClr val="FF0000"/>
                </a:solidFill>
              </a:rPr>
              <a:t>Παράδειγμα</a:t>
            </a:r>
            <a:r>
              <a:rPr lang="en-GB" sz="2400" b="1" u="sng" dirty="0" smtClean="0">
                <a:solidFill>
                  <a:srgbClr val="FF0000"/>
                </a:solidFill>
              </a:rPr>
              <a:t> 1.4</a:t>
            </a:r>
            <a:endParaRPr lang="el-GR" sz="2400" u="sng" dirty="0">
              <a:solidFill>
                <a:srgbClr val="FF0000"/>
              </a:solidFill>
            </a:endParaRPr>
          </a:p>
        </p:txBody>
      </p:sp>
      <p:sp>
        <p:nvSpPr>
          <p:cNvPr id="3" name="Rectangle 2"/>
          <p:cNvSpPr/>
          <p:nvPr/>
        </p:nvSpPr>
        <p:spPr>
          <a:xfrm>
            <a:off x="0" y="571480"/>
            <a:ext cx="9144000" cy="1569660"/>
          </a:xfrm>
          <a:prstGeom prst="rect">
            <a:avLst/>
          </a:prstGeom>
        </p:spPr>
        <p:txBody>
          <a:bodyPr wrap="square">
            <a:spAutoFit/>
          </a:bodyPr>
          <a:lstStyle/>
          <a:p>
            <a:r>
              <a:rPr lang="en-GB" sz="2400" dirty="0" err="1" smtClean="0"/>
              <a:t>Να</a:t>
            </a:r>
            <a:r>
              <a:rPr lang="en-GB" sz="2400" dirty="0" smtClean="0"/>
              <a:t> </a:t>
            </a:r>
            <a:r>
              <a:rPr lang="en-GB" sz="2400" dirty="0" err="1" smtClean="0"/>
              <a:t>γραφεί</a:t>
            </a:r>
            <a:r>
              <a:rPr lang="en-GB" sz="2400" dirty="0" smtClean="0"/>
              <a:t> 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κατά</a:t>
            </a:r>
            <a:r>
              <a:rPr lang="en-GB" sz="2400" dirty="0" smtClean="0"/>
              <a:t> </a:t>
            </a:r>
            <a:r>
              <a:rPr lang="en-US" sz="2400" dirty="0" smtClean="0"/>
              <a:t>Lewis</a:t>
            </a:r>
            <a:r>
              <a:rPr lang="en-GB" sz="2400" dirty="0" smtClean="0"/>
              <a:t> </a:t>
            </a:r>
            <a:r>
              <a:rPr lang="en-GB" sz="2400" dirty="0" err="1" smtClean="0"/>
              <a:t>του</a:t>
            </a:r>
            <a:r>
              <a:rPr lang="en-GB" sz="2400" dirty="0" smtClean="0"/>
              <a:t>  </a:t>
            </a:r>
            <a:r>
              <a:rPr lang="en-US" sz="2400" dirty="0" smtClean="0"/>
              <a:t>P</a:t>
            </a:r>
            <a:r>
              <a:rPr lang="en-GB" sz="2400" dirty="0" smtClean="0"/>
              <a:t>Cl</a:t>
            </a:r>
            <a:r>
              <a:rPr lang="en-GB" sz="2400" baseline="-25000" dirty="0" smtClean="0"/>
              <a:t>5</a:t>
            </a:r>
            <a:endParaRPr lang="el-GR" sz="2400" baseline="-25000" dirty="0" smtClean="0"/>
          </a:p>
          <a:p>
            <a:r>
              <a:rPr lang="en-GB" sz="2400" b="1" u="sng" dirty="0" smtClean="0">
                <a:solidFill>
                  <a:srgbClr val="00B050"/>
                </a:solidFill>
              </a:rPr>
              <a:t>ΑΠΑΝΤΗΣΗ</a:t>
            </a:r>
            <a:endParaRPr lang="el-GR" sz="2400" b="1" u="sng" dirty="0" smtClean="0">
              <a:solidFill>
                <a:srgbClr val="00B050"/>
              </a:solidFill>
            </a:endParaRPr>
          </a:p>
          <a:p>
            <a:r>
              <a:rPr lang="el-GR" sz="2400" b="1" dirty="0" smtClean="0"/>
              <a:t>α. </a:t>
            </a:r>
            <a:r>
              <a:rPr lang="en-GB" sz="2400" dirty="0" smtClean="0"/>
              <a:t>5 + 5 · 7 = 40</a:t>
            </a:r>
            <a:endParaRPr lang="el-GR" sz="2400" dirty="0" smtClean="0"/>
          </a:p>
          <a:p>
            <a:r>
              <a:rPr lang="en-GB" sz="2400" b="1" dirty="0" smtClean="0"/>
              <a:t>β. </a:t>
            </a:r>
            <a:r>
              <a:rPr lang="el-GR" sz="2400" dirty="0" smtClean="0"/>
              <a:t>Το κεντρικό  άτομο είναι ο </a:t>
            </a:r>
            <a:r>
              <a:rPr lang="en-US" sz="2400" dirty="0" smtClean="0"/>
              <a:t>P</a:t>
            </a:r>
            <a:endParaRPr lang="el-GR" sz="2400" dirty="0" smtClean="0"/>
          </a:p>
        </p:txBody>
      </p:sp>
      <p:sp>
        <p:nvSpPr>
          <p:cNvPr id="6" name="Rectangle 5"/>
          <p:cNvSpPr/>
          <p:nvPr/>
        </p:nvSpPr>
        <p:spPr>
          <a:xfrm>
            <a:off x="2000232" y="5357826"/>
            <a:ext cx="5286412" cy="830997"/>
          </a:xfrm>
          <a:prstGeom prst="rect">
            <a:avLst/>
          </a:prstGeom>
        </p:spPr>
        <p:txBody>
          <a:bodyPr wrap="square">
            <a:spAutoFit/>
          </a:bodyPr>
          <a:lstStyle/>
          <a:p>
            <a:pPr algn="ctr"/>
            <a:r>
              <a:rPr lang="en-GB" sz="2400" dirty="0" err="1" smtClean="0">
                <a:solidFill>
                  <a:srgbClr val="FF0000"/>
                </a:solidFill>
              </a:rPr>
              <a:t>Στην</a:t>
            </a:r>
            <a:r>
              <a:rPr lang="en-GB" sz="2400" dirty="0" smtClean="0">
                <a:solidFill>
                  <a:srgbClr val="FF0000"/>
                </a:solidFill>
              </a:rPr>
              <a:t> </a:t>
            </a:r>
            <a:r>
              <a:rPr lang="en-GB" sz="2400" dirty="0" err="1" smtClean="0">
                <a:solidFill>
                  <a:srgbClr val="FF0000"/>
                </a:solidFill>
              </a:rPr>
              <a:t>ένωση</a:t>
            </a:r>
            <a:r>
              <a:rPr lang="en-GB" sz="2400" dirty="0" smtClean="0">
                <a:solidFill>
                  <a:srgbClr val="FF0000"/>
                </a:solidFill>
              </a:rPr>
              <a:t> </a:t>
            </a:r>
            <a:r>
              <a:rPr lang="en-US" sz="2400" dirty="0" err="1" smtClean="0">
                <a:solidFill>
                  <a:srgbClr val="FF0000"/>
                </a:solidFill>
              </a:rPr>
              <a:t>PCl</a:t>
            </a:r>
            <a:r>
              <a:rPr lang="el-GR" sz="2400" baseline="-25000" dirty="0" smtClean="0">
                <a:solidFill>
                  <a:srgbClr val="FF0000"/>
                </a:solidFill>
              </a:rPr>
              <a:t>5</a:t>
            </a:r>
            <a:r>
              <a:rPr lang="en-GB" sz="2400" dirty="0" smtClean="0">
                <a:solidFill>
                  <a:srgbClr val="FF0000"/>
                </a:solidFill>
              </a:rPr>
              <a:t> </a:t>
            </a:r>
            <a:r>
              <a:rPr lang="en-GB" sz="2400" dirty="0" err="1" smtClean="0">
                <a:solidFill>
                  <a:srgbClr val="FF0000"/>
                </a:solidFill>
              </a:rPr>
              <a:t>το</a:t>
            </a:r>
            <a:r>
              <a:rPr lang="en-GB" sz="2400" dirty="0" smtClean="0">
                <a:solidFill>
                  <a:srgbClr val="FF0000"/>
                </a:solidFill>
              </a:rPr>
              <a:t>  </a:t>
            </a:r>
            <a:r>
              <a:rPr lang="en-GB" sz="2400" dirty="0" err="1" smtClean="0">
                <a:solidFill>
                  <a:srgbClr val="FF0000"/>
                </a:solidFill>
              </a:rPr>
              <a:t>άτομο</a:t>
            </a:r>
            <a:r>
              <a:rPr lang="en-GB" sz="2400" dirty="0" smtClean="0">
                <a:solidFill>
                  <a:srgbClr val="FF0000"/>
                </a:solidFill>
              </a:rPr>
              <a:t> Ρ </a:t>
            </a:r>
            <a:r>
              <a:rPr lang="en-GB" sz="2400" dirty="0" err="1" smtClean="0">
                <a:solidFill>
                  <a:srgbClr val="FF0000"/>
                </a:solidFill>
              </a:rPr>
              <a:t>έχει</a:t>
            </a:r>
            <a:r>
              <a:rPr lang="en-GB" sz="2400" dirty="0" smtClean="0">
                <a:solidFill>
                  <a:srgbClr val="FF0000"/>
                </a:solidFill>
              </a:rPr>
              <a:t> </a:t>
            </a:r>
          </a:p>
          <a:p>
            <a:pPr algn="ctr"/>
            <a:r>
              <a:rPr lang="en-GB" sz="2400" dirty="0" smtClean="0">
                <a:solidFill>
                  <a:srgbClr val="FF0000"/>
                </a:solidFill>
              </a:rPr>
              <a:t>10 </a:t>
            </a:r>
            <a:r>
              <a:rPr lang="en-GB" sz="2400" dirty="0" err="1" smtClean="0">
                <a:solidFill>
                  <a:srgbClr val="FF0000"/>
                </a:solidFill>
              </a:rPr>
              <a:t>ηλεκτρόνια</a:t>
            </a:r>
            <a:r>
              <a:rPr lang="en-GB" sz="2400" dirty="0" smtClean="0">
                <a:solidFill>
                  <a:srgbClr val="FF0000"/>
                </a:solidFill>
              </a:rPr>
              <a:t> </a:t>
            </a:r>
            <a:r>
              <a:rPr lang="en-GB" sz="2400" dirty="0" err="1" smtClean="0">
                <a:solidFill>
                  <a:srgbClr val="FF0000"/>
                </a:solidFill>
              </a:rPr>
              <a:t>στη</a:t>
            </a:r>
            <a:r>
              <a:rPr lang="en-GB" sz="2400" dirty="0" smtClean="0">
                <a:solidFill>
                  <a:srgbClr val="FF0000"/>
                </a:solidFill>
              </a:rPr>
              <a:t> </a:t>
            </a:r>
            <a:r>
              <a:rPr lang="en-GB" sz="2400" dirty="0" err="1" smtClean="0">
                <a:solidFill>
                  <a:srgbClr val="FF0000"/>
                </a:solidFill>
              </a:rPr>
              <a:t>στιβάδα</a:t>
            </a:r>
            <a:r>
              <a:rPr lang="en-GB" sz="2400" dirty="0" smtClean="0">
                <a:solidFill>
                  <a:srgbClr val="FF0000"/>
                </a:solidFill>
              </a:rPr>
              <a:t> </a:t>
            </a:r>
            <a:r>
              <a:rPr lang="en-GB" sz="2400" dirty="0" err="1" smtClean="0">
                <a:solidFill>
                  <a:srgbClr val="FF0000"/>
                </a:solidFill>
              </a:rPr>
              <a:t>σθένους</a:t>
            </a:r>
            <a:r>
              <a:rPr lang="en-GB" sz="2400" dirty="0" smtClean="0">
                <a:solidFill>
                  <a:srgbClr val="FF0000"/>
                </a:solidFill>
              </a:rPr>
              <a:t> </a:t>
            </a:r>
            <a:r>
              <a:rPr lang="en-GB" sz="2400" dirty="0" err="1" smtClean="0">
                <a:solidFill>
                  <a:srgbClr val="FF0000"/>
                </a:solidFill>
              </a:rPr>
              <a:t>του</a:t>
            </a:r>
            <a:endParaRPr lang="el-GR" sz="2400" dirty="0">
              <a:solidFill>
                <a:srgbClr val="FF0000"/>
              </a:solidFill>
            </a:endParaRPr>
          </a:p>
        </p:txBody>
      </p:sp>
      <p:cxnSp>
        <p:nvCxnSpPr>
          <p:cNvPr id="9" name="Straight Connector 8"/>
          <p:cNvCxnSpPr>
            <a:endCxn id="8" idx="1"/>
          </p:cNvCxnSpPr>
          <p:nvPr/>
        </p:nvCxnSpPr>
        <p:spPr>
          <a:xfrm>
            <a:off x="4357686" y="3857628"/>
            <a:ext cx="214314" cy="149512"/>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000496" y="3571876"/>
            <a:ext cx="415498" cy="584775"/>
          </a:xfrm>
          <a:prstGeom prst="rect">
            <a:avLst/>
          </a:prstGeom>
        </p:spPr>
        <p:txBody>
          <a:bodyPr wrap="none">
            <a:spAutoFit/>
          </a:bodyPr>
          <a:lstStyle/>
          <a:p>
            <a:r>
              <a:rPr lang="en-US" sz="3200" b="1" dirty="0" smtClean="0"/>
              <a:t>P</a:t>
            </a:r>
            <a:endParaRPr lang="el-GR" sz="3200" dirty="0"/>
          </a:p>
        </p:txBody>
      </p:sp>
      <p:cxnSp>
        <p:nvCxnSpPr>
          <p:cNvPr id="11" name="Straight Connector 10"/>
          <p:cNvCxnSpPr>
            <a:stCxn id="12" idx="3"/>
          </p:cNvCxnSpPr>
          <p:nvPr/>
        </p:nvCxnSpPr>
        <p:spPr>
          <a:xfrm flipV="1">
            <a:off x="3861218" y="3859216"/>
            <a:ext cx="139278" cy="147924"/>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357554" y="3714752"/>
            <a:ext cx="503664" cy="584775"/>
          </a:xfrm>
          <a:prstGeom prst="rect">
            <a:avLst/>
          </a:prstGeom>
        </p:spPr>
        <p:txBody>
          <a:bodyPr wrap="none">
            <a:spAutoFit/>
          </a:bodyPr>
          <a:lstStyle/>
          <a:p>
            <a:r>
              <a:rPr lang="en-US" sz="3200" b="1" dirty="0" err="1" smtClean="0"/>
              <a:t>Cl</a:t>
            </a:r>
            <a:endParaRPr lang="el-GR" sz="3200" dirty="0"/>
          </a:p>
        </p:txBody>
      </p:sp>
      <p:sp>
        <p:nvSpPr>
          <p:cNvPr id="13" name="Rectangle 12"/>
          <p:cNvSpPr/>
          <p:nvPr/>
        </p:nvSpPr>
        <p:spPr>
          <a:xfrm>
            <a:off x="3929058" y="4214818"/>
            <a:ext cx="503664" cy="584775"/>
          </a:xfrm>
          <a:prstGeom prst="rect">
            <a:avLst/>
          </a:prstGeom>
        </p:spPr>
        <p:txBody>
          <a:bodyPr wrap="none">
            <a:spAutoFit/>
          </a:bodyPr>
          <a:lstStyle/>
          <a:p>
            <a:r>
              <a:rPr lang="en-US" sz="3200" b="1" dirty="0" err="1" smtClean="0"/>
              <a:t>Cl</a:t>
            </a:r>
            <a:endParaRPr lang="el-GR" sz="3200" dirty="0"/>
          </a:p>
        </p:txBody>
      </p:sp>
      <p:cxnSp>
        <p:nvCxnSpPr>
          <p:cNvPr id="14" name="Straight Connector 13"/>
          <p:cNvCxnSpPr/>
          <p:nvPr/>
        </p:nvCxnSpPr>
        <p:spPr>
          <a:xfrm rot="5400000">
            <a:off x="4108447" y="4178305"/>
            <a:ext cx="214314" cy="158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rot="5400000">
            <a:off x="4036215" y="4321975"/>
            <a:ext cx="357190" cy="571504"/>
            <a:chOff x="4867276" y="2652706"/>
            <a:chExt cx="357190" cy="571504"/>
          </a:xfrm>
        </p:grpSpPr>
        <p:sp>
          <p:nvSpPr>
            <p:cNvPr id="16" name="Oval 15"/>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Oval 17"/>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2" name="Group 21"/>
          <p:cNvGrpSpPr/>
          <p:nvPr/>
        </p:nvGrpSpPr>
        <p:grpSpPr>
          <a:xfrm>
            <a:off x="4714876" y="3714752"/>
            <a:ext cx="357190" cy="571504"/>
            <a:chOff x="4867276" y="2652706"/>
            <a:chExt cx="357190" cy="571504"/>
          </a:xfrm>
        </p:grpSpPr>
        <p:sp>
          <p:nvSpPr>
            <p:cNvPr id="23" name="Oval 22"/>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Oval 24"/>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Oval 26"/>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Oval 27"/>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9" name="Group 28"/>
          <p:cNvGrpSpPr/>
          <p:nvPr/>
        </p:nvGrpSpPr>
        <p:grpSpPr>
          <a:xfrm rot="10800000">
            <a:off x="3357554" y="3714752"/>
            <a:ext cx="357190" cy="571504"/>
            <a:chOff x="4867276" y="2652706"/>
            <a:chExt cx="357190" cy="571504"/>
          </a:xfrm>
        </p:grpSpPr>
        <p:sp>
          <p:nvSpPr>
            <p:cNvPr id="30" name="Oval 29"/>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Oval 30"/>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Oval 31"/>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Oval 32"/>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Oval 33"/>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Oval 34"/>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6" name="Rectangle 35"/>
          <p:cNvSpPr/>
          <p:nvPr/>
        </p:nvSpPr>
        <p:spPr>
          <a:xfrm>
            <a:off x="3643306" y="3000372"/>
            <a:ext cx="503664" cy="584775"/>
          </a:xfrm>
          <a:prstGeom prst="rect">
            <a:avLst/>
          </a:prstGeom>
        </p:spPr>
        <p:txBody>
          <a:bodyPr wrap="none">
            <a:spAutoFit/>
          </a:bodyPr>
          <a:lstStyle/>
          <a:p>
            <a:r>
              <a:rPr lang="en-US" sz="3200" b="1" dirty="0" err="1" smtClean="0"/>
              <a:t>Cl</a:t>
            </a:r>
            <a:endParaRPr lang="el-GR" sz="3200" dirty="0"/>
          </a:p>
        </p:txBody>
      </p:sp>
      <p:sp>
        <p:nvSpPr>
          <p:cNvPr id="37" name="Rectangle 36"/>
          <p:cNvSpPr/>
          <p:nvPr/>
        </p:nvSpPr>
        <p:spPr>
          <a:xfrm>
            <a:off x="4286248" y="3000372"/>
            <a:ext cx="503664" cy="584775"/>
          </a:xfrm>
          <a:prstGeom prst="rect">
            <a:avLst/>
          </a:prstGeom>
        </p:spPr>
        <p:txBody>
          <a:bodyPr wrap="none">
            <a:spAutoFit/>
          </a:bodyPr>
          <a:lstStyle/>
          <a:p>
            <a:r>
              <a:rPr lang="en-US" sz="3200" b="1" dirty="0" err="1" smtClean="0"/>
              <a:t>Cl</a:t>
            </a:r>
            <a:endParaRPr lang="el-GR" sz="3200" dirty="0"/>
          </a:p>
        </p:txBody>
      </p:sp>
      <p:cxnSp>
        <p:nvCxnSpPr>
          <p:cNvPr id="41" name="Straight Connector 40"/>
          <p:cNvCxnSpPr/>
          <p:nvPr/>
        </p:nvCxnSpPr>
        <p:spPr>
          <a:xfrm rot="16200000" flipH="1">
            <a:off x="3925740" y="3503756"/>
            <a:ext cx="149512" cy="14287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flipH="1" flipV="1">
            <a:off x="4357686" y="3500438"/>
            <a:ext cx="142876" cy="14287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5" name="Group 44"/>
          <p:cNvGrpSpPr/>
          <p:nvPr/>
        </p:nvGrpSpPr>
        <p:grpSpPr>
          <a:xfrm rot="16200000">
            <a:off x="4393405" y="2893215"/>
            <a:ext cx="357190" cy="571504"/>
            <a:chOff x="4867276" y="2652706"/>
            <a:chExt cx="357190" cy="571504"/>
          </a:xfrm>
        </p:grpSpPr>
        <p:sp>
          <p:nvSpPr>
            <p:cNvPr id="46" name="Oval 45"/>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Oval 46"/>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Oval 47"/>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9" name="Oval 48"/>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Oval 49"/>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Oval 50"/>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52" name="Group 51"/>
          <p:cNvGrpSpPr/>
          <p:nvPr/>
        </p:nvGrpSpPr>
        <p:grpSpPr>
          <a:xfrm rot="16200000">
            <a:off x="3679025" y="2964653"/>
            <a:ext cx="357190" cy="571504"/>
            <a:chOff x="4867276" y="2652706"/>
            <a:chExt cx="357190" cy="571504"/>
          </a:xfrm>
        </p:grpSpPr>
        <p:sp>
          <p:nvSpPr>
            <p:cNvPr id="53" name="Oval 52"/>
            <p:cNvSpPr/>
            <p:nvPr/>
          </p:nvSpPr>
          <p:spPr>
            <a:xfrm>
              <a:off x="4867276"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5010152" y="26527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Oval 54"/>
            <p:cNvSpPr/>
            <p:nvPr/>
          </p:nvSpPr>
          <p:spPr>
            <a:xfrm>
              <a:off x="4867276"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Oval 55"/>
            <p:cNvSpPr/>
            <p:nvPr/>
          </p:nvSpPr>
          <p:spPr>
            <a:xfrm>
              <a:off x="5010152" y="315277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Oval 56"/>
            <p:cNvSpPr/>
            <p:nvPr/>
          </p:nvSpPr>
          <p:spPr>
            <a:xfrm>
              <a:off x="5153028" y="300989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8" name="Oval 57"/>
            <p:cNvSpPr/>
            <p:nvPr/>
          </p:nvSpPr>
          <p:spPr>
            <a:xfrm>
              <a:off x="5153028" y="28670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ssolve">
                                      <p:cBhvr>
                                        <p:cTn id="13" dur="500"/>
                                        <p:tgtEl>
                                          <p:spTgt spid="14"/>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dissolve">
                                      <p:cBhvr>
                                        <p:cTn id="16" dur="500"/>
                                        <p:tgtEl>
                                          <p:spTgt spid="13"/>
                                        </p:tgtEl>
                                      </p:cBhvr>
                                    </p:animEffect>
                                  </p:childTnLst>
                                </p:cTn>
                              </p:par>
                              <p:par>
                                <p:cTn id="17" presetID="9"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par>
                                <p:cTn id="20" presetID="9" presetClass="entr" presetSubtype="0" fill="hold"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dissolve">
                                      <p:cBhvr>
                                        <p:cTn id="22" dur="500"/>
                                        <p:tgtEl>
                                          <p:spTgt spid="43"/>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dissolve">
                                      <p:cBhvr>
                                        <p:cTn id="25" dur="500"/>
                                        <p:tgtEl>
                                          <p:spTgt spid="37"/>
                                        </p:tgtEl>
                                      </p:cBhvr>
                                    </p:animEffect>
                                  </p:childTnLst>
                                </p:cTn>
                              </p:par>
                              <p:par>
                                <p:cTn id="26" presetID="9" presetClass="entr" presetSubtype="0" fill="hold" nodeType="withEffect">
                                  <p:stCondLst>
                                    <p:cond delay="0"/>
                                  </p:stCondLst>
                                  <p:childTnLst>
                                    <p:set>
                                      <p:cBhvr>
                                        <p:cTn id="27" dur="1" fill="hold">
                                          <p:stCondLst>
                                            <p:cond delay="0"/>
                                          </p:stCondLst>
                                        </p:cTn>
                                        <p:tgtEl>
                                          <p:spTgt spid="41"/>
                                        </p:tgtEl>
                                        <p:attrNameLst>
                                          <p:attrName>style.visibility</p:attrName>
                                        </p:attrNameLst>
                                      </p:cBhvr>
                                      <p:to>
                                        <p:strVal val="visible"/>
                                      </p:to>
                                    </p:set>
                                    <p:animEffect transition="in" filter="dissolve">
                                      <p:cBhvr>
                                        <p:cTn id="28" dur="500"/>
                                        <p:tgtEl>
                                          <p:spTgt spid="4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dissolve">
                                      <p:cBhvr>
                                        <p:cTn id="31" dur="500"/>
                                        <p:tgtEl>
                                          <p:spTgt spid="36"/>
                                        </p:tgtEl>
                                      </p:cBhvr>
                                    </p:animEffect>
                                  </p:childTnLst>
                                </p:cTn>
                              </p:par>
                              <p:par>
                                <p:cTn id="32" presetID="9" presetClass="entr" presetSubtype="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dissolve">
                                      <p:cBhvr>
                                        <p:cTn id="34" dur="500"/>
                                        <p:tgtEl>
                                          <p:spTgt spid="11"/>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dissolv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2"/>
                                        </p:tgtEl>
                                        <p:attrNameLst>
                                          <p:attrName>style.visibility</p:attrName>
                                        </p:attrNameLst>
                                      </p:cBhvr>
                                      <p:to>
                                        <p:strVal val="visible"/>
                                      </p:to>
                                    </p:set>
                                    <p:animEffect transition="in" filter="dissolve">
                                      <p:cBhvr>
                                        <p:cTn id="42" dur="500"/>
                                        <p:tgtEl>
                                          <p:spTgt spid="52"/>
                                        </p:tgtEl>
                                      </p:cBhvr>
                                    </p:animEffect>
                                  </p:childTnLst>
                                </p:cTn>
                              </p:par>
                              <p:par>
                                <p:cTn id="43" presetID="9" presetClass="entr" presetSubtype="0" fill="hold" nodeType="withEffect">
                                  <p:stCondLst>
                                    <p:cond delay="0"/>
                                  </p:stCondLst>
                                  <p:childTnLst>
                                    <p:set>
                                      <p:cBhvr>
                                        <p:cTn id="44" dur="1" fill="hold">
                                          <p:stCondLst>
                                            <p:cond delay="0"/>
                                          </p:stCondLst>
                                        </p:cTn>
                                        <p:tgtEl>
                                          <p:spTgt spid="45"/>
                                        </p:tgtEl>
                                        <p:attrNameLst>
                                          <p:attrName>style.visibility</p:attrName>
                                        </p:attrNameLst>
                                      </p:cBhvr>
                                      <p:to>
                                        <p:strVal val="visible"/>
                                      </p:to>
                                    </p:set>
                                    <p:animEffect transition="in" filter="dissolve">
                                      <p:cBhvr>
                                        <p:cTn id="45" dur="500"/>
                                        <p:tgtEl>
                                          <p:spTgt spid="45"/>
                                        </p:tgtEl>
                                      </p:cBhvr>
                                    </p:animEffect>
                                  </p:childTnLst>
                                </p:cTn>
                              </p:par>
                              <p:par>
                                <p:cTn id="46" presetID="9" presetClass="entr" presetSubtype="0" fill="hold" nodeType="with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dissolve">
                                      <p:cBhvr>
                                        <p:cTn id="48" dur="500"/>
                                        <p:tgtEl>
                                          <p:spTgt spid="22"/>
                                        </p:tgtEl>
                                      </p:cBhvr>
                                    </p:animEffect>
                                  </p:childTnLst>
                                </p:cTn>
                              </p:par>
                              <p:par>
                                <p:cTn id="49" presetID="9" presetClass="entr" presetSubtype="0" fill="hold"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dissolve">
                                      <p:cBhvr>
                                        <p:cTn id="51" dur="500"/>
                                        <p:tgtEl>
                                          <p:spTgt spid="15"/>
                                        </p:tgtEl>
                                      </p:cBhvr>
                                    </p:animEffect>
                                  </p:childTnLst>
                                </p:cTn>
                              </p:par>
                              <p:par>
                                <p:cTn id="52" presetID="9" presetClass="entr" presetSubtype="0" fill="hold" nodeType="with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dissolve">
                                      <p:cBhvr>
                                        <p:cTn id="54" dur="500"/>
                                        <p:tgtEl>
                                          <p:spTgt spid="29"/>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dissolve">
                                      <p:cBhvr>
                                        <p:cTn id="5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10" grpId="0"/>
      <p:bldP spid="12" grpId="0"/>
      <p:bldP spid="13" grpId="0"/>
      <p:bldP spid="36" grpId="0"/>
      <p:bldP spid="3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0" y="21429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el-GR" sz="2400" b="1" i="0" u="sng" strike="noStrike" cap="none" normalizeH="0" baseline="0" dirty="0" smtClean="0">
                <a:ln>
                  <a:noFill/>
                </a:ln>
                <a:solidFill>
                  <a:srgbClr val="FF0000"/>
                </a:solidFill>
                <a:effectLst/>
                <a:cs typeface="Arial" pitchFamily="34" charset="0"/>
              </a:rPr>
              <a:t>Εφαρμογές</a:t>
            </a:r>
            <a:endParaRPr kumimoji="0" lang="el-GR" sz="2400" b="0" i="0" u="sng" strike="noStrike" cap="none" normalizeH="0" baseline="0" dirty="0" smtClean="0">
              <a:ln>
                <a:noFill/>
              </a:ln>
              <a:solidFill>
                <a:schemeClr val="tx1"/>
              </a:solidFill>
              <a:effectLst/>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ea typeface="Times New Roman" pitchFamily="18" charset="0"/>
                <a:cs typeface="Arial" pitchFamily="34" charset="0"/>
              </a:rPr>
              <a:t>Να γραφούν οι ηλεκτρονιακοί τύποι κατά Lewis των ενώσεων: HBrO, </a:t>
            </a:r>
            <a:br>
              <a:rPr kumimoji="0" lang="el-GR" sz="2400" b="0" i="0" u="none" strike="noStrike" cap="none" normalizeH="0" baseline="0" dirty="0" smtClean="0">
                <a:ln>
                  <a:noFill/>
                </a:ln>
                <a:solidFill>
                  <a:schemeClr val="tx1"/>
                </a:solidFill>
                <a:effectLst/>
                <a:ea typeface="Times New Roman" pitchFamily="18" charset="0"/>
                <a:cs typeface="Arial" pitchFamily="34" charset="0"/>
              </a:rPr>
            </a:br>
            <a:r>
              <a:rPr kumimoji="0" lang="el-GR" sz="2400" b="0" i="0" u="none" strike="noStrike" cap="none" normalizeH="0" baseline="0" dirty="0" smtClean="0">
                <a:ln>
                  <a:noFill/>
                </a:ln>
                <a:solidFill>
                  <a:schemeClr val="tx1"/>
                </a:solidFill>
                <a:effectLst/>
                <a:ea typeface="Times New Roman" pitchFamily="18" charset="0"/>
                <a:cs typeface="Arial" pitchFamily="34" charset="0"/>
              </a:rPr>
              <a:t>SF</a:t>
            </a:r>
            <a:r>
              <a:rPr kumimoji="0" lang="el-GR" sz="2400" b="0" i="0" u="none" strike="noStrike" cap="none" normalizeH="0" baseline="-30000" dirty="0" smtClean="0">
                <a:ln>
                  <a:noFill/>
                </a:ln>
                <a:solidFill>
                  <a:schemeClr val="tx1"/>
                </a:solidFill>
                <a:effectLst/>
                <a:ea typeface="Times New Roman" pitchFamily="18" charset="0"/>
                <a:cs typeface="Arial" pitchFamily="34" charset="0"/>
              </a:rPr>
              <a:t>6</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 SO</a:t>
            </a:r>
            <a:r>
              <a:rPr kumimoji="0" lang="el-GR" sz="2400" b="0" i="0" u="none" strike="noStrike" cap="none" normalizeH="0" baseline="-30000" dirty="0" smtClean="0">
                <a:ln>
                  <a:noFill/>
                </a:ln>
                <a:solidFill>
                  <a:schemeClr val="tx1"/>
                </a:solidFill>
                <a:effectLst/>
                <a:ea typeface="Times New Roman" pitchFamily="18" charset="0"/>
                <a:cs typeface="Arial" pitchFamily="34" charset="0"/>
              </a:rPr>
              <a:t>3</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 HNO</a:t>
            </a:r>
            <a:r>
              <a:rPr kumimoji="0" lang="el-GR" sz="2400" b="0" i="0" u="none" strike="noStrike" cap="none" normalizeH="0" baseline="-30000" dirty="0" smtClean="0">
                <a:ln>
                  <a:noFill/>
                </a:ln>
                <a:solidFill>
                  <a:schemeClr val="tx1"/>
                </a:solidFill>
                <a:effectLst/>
                <a:ea typeface="Times New Roman" pitchFamily="18" charset="0"/>
                <a:cs typeface="Arial" pitchFamily="34" charset="0"/>
              </a:rPr>
              <a:t>3</a:t>
            </a:r>
            <a:endParaRPr kumimoji="0" lang="el-GR"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60" y="142851"/>
            <a:ext cx="9324528" cy="6370975"/>
          </a:xfrm>
          <a:prstGeom prst="rect">
            <a:avLst/>
          </a:prstGeom>
        </p:spPr>
        <p:txBody>
          <a:bodyPr wrap="square">
            <a:spAutoFit/>
          </a:bodyPr>
          <a:lstStyle/>
          <a:p>
            <a:r>
              <a:rPr lang="el-GR" sz="2400" u="sng" dirty="0" smtClean="0">
                <a:solidFill>
                  <a:srgbClr val="FF0000"/>
                </a:solidFill>
              </a:rPr>
              <a:t>ΘΕΩΡΙΑ </a:t>
            </a:r>
            <a:r>
              <a:rPr lang="en-US" sz="2400" u="sng" dirty="0" smtClean="0">
                <a:solidFill>
                  <a:srgbClr val="FF0000"/>
                </a:solidFill>
              </a:rPr>
              <a:t>VSEPR</a:t>
            </a:r>
          </a:p>
          <a:p>
            <a:endParaRPr lang="en-US" sz="2400" u="sng" dirty="0">
              <a:solidFill>
                <a:srgbClr val="FF0000"/>
              </a:solidFill>
            </a:endParaRPr>
          </a:p>
          <a:p>
            <a:r>
              <a:rPr lang="en-US" sz="2400" u="sng" dirty="0" smtClean="0">
                <a:solidFill>
                  <a:srgbClr val="FF0000"/>
                </a:solidFill>
              </a:rPr>
              <a:t>Valence, Shell, Electron, Pair, Repulsion</a:t>
            </a:r>
          </a:p>
          <a:p>
            <a:endParaRPr lang="en-US" sz="2400" u="sng" dirty="0">
              <a:solidFill>
                <a:srgbClr val="FF0000"/>
              </a:solidFill>
            </a:endParaRPr>
          </a:p>
          <a:p>
            <a:r>
              <a:rPr lang="el-GR" sz="2400" u="sng" dirty="0" smtClean="0">
                <a:solidFill>
                  <a:srgbClr val="FF0000"/>
                </a:solidFill>
              </a:rPr>
              <a:t>Η βασική ιδέα αυτής της θεωρίας είναι ότι τα ζεύγη ηλεκτρονίων γύρω από ένα άτομο απωθούνται και παίρνουν θέση στο χώρο, ώστε να βρίσκονται όσο το δυνατόν πιο μακριά το ένα από το άλλο.</a:t>
            </a:r>
          </a:p>
          <a:p>
            <a:endParaRPr lang="el-GR" sz="2400" u="sng" dirty="0">
              <a:solidFill>
                <a:srgbClr val="FF0000"/>
              </a:solidFill>
            </a:endParaRPr>
          </a:p>
          <a:p>
            <a:endParaRPr lang="el-GR" sz="2400" u="sng" dirty="0">
              <a:solidFill>
                <a:srgbClr val="FF0000"/>
              </a:solidFill>
            </a:endParaRPr>
          </a:p>
          <a:p>
            <a:pPr marL="342900" indent="-342900">
              <a:buFont typeface="Arial" charset="0"/>
              <a:buChar char="•"/>
            </a:pPr>
            <a:r>
              <a:rPr lang="el-GR" sz="2400" b="1" dirty="0" smtClean="0"/>
              <a:t>Όταν το κεντρικό άτομο ενός μορίου</a:t>
            </a:r>
            <a:r>
              <a:rPr lang="el-GR" sz="2400" dirty="0" smtClean="0"/>
              <a:t>, έχει δύο ζεύγη ηλεκτρονίων τότε το μόριο είναι γραμμικό </a:t>
            </a:r>
            <a:r>
              <a:rPr lang="el-GR" sz="2400" dirty="0"/>
              <a:t>και τα ζεύγη ηλεκτρονίων </a:t>
            </a:r>
            <a:r>
              <a:rPr lang="el-GR" sz="2400" dirty="0" smtClean="0"/>
              <a:t>διατάσσονται ευθύγραμμα..</a:t>
            </a:r>
          </a:p>
          <a:p>
            <a:pPr marL="342900" indent="-342900">
              <a:buFont typeface="Arial" charset="0"/>
              <a:buChar char="•"/>
            </a:pPr>
            <a:r>
              <a:rPr lang="el-GR" sz="2400" dirty="0" smtClean="0"/>
              <a:t>Αν διαθέτει τρία ζεύγη ηλεκτρονίων  το μόριο είναι επίπεδο και τα ζεύγη ηλεκτρονίων διατάσσονται τριγωνικά γύρω από το άτομο. </a:t>
            </a:r>
          </a:p>
          <a:p>
            <a:pPr marL="342900" indent="-342900">
              <a:buFont typeface="Arial" charset="0"/>
              <a:buChar char="•"/>
            </a:pPr>
            <a:r>
              <a:rPr lang="el-GR" sz="2400" dirty="0"/>
              <a:t>Αν διαθέτει </a:t>
            </a:r>
            <a:r>
              <a:rPr lang="el-GR" sz="2400" dirty="0" smtClean="0"/>
              <a:t>τέσσερα </a:t>
            </a:r>
            <a:r>
              <a:rPr lang="el-GR" sz="2400" dirty="0"/>
              <a:t>ζεύγη ηλεκτρονίων  το μόριο είναι </a:t>
            </a:r>
            <a:r>
              <a:rPr lang="el-GR" sz="2400" dirty="0" smtClean="0"/>
              <a:t>τετράεδρο </a:t>
            </a:r>
            <a:r>
              <a:rPr lang="el-GR" sz="2400" dirty="0"/>
              <a:t>και τα ζεύγη ηλεκτρονίων διατάσσονται </a:t>
            </a:r>
            <a:r>
              <a:rPr lang="el-GR" sz="2400" dirty="0" err="1" smtClean="0"/>
              <a:t>τετραεδρικά</a:t>
            </a:r>
            <a:r>
              <a:rPr lang="el-GR" sz="2400" dirty="0" smtClean="0"/>
              <a:t> </a:t>
            </a:r>
            <a:r>
              <a:rPr lang="el-GR" sz="2400" dirty="0"/>
              <a:t>γύρω από το άτομο</a:t>
            </a:r>
            <a:endParaRPr lang="el-GR" sz="2400" dirty="0" smtClean="0"/>
          </a:p>
          <a:p>
            <a:pPr marL="342900" indent="-342900">
              <a:buFont typeface="Arial" charset="0"/>
              <a:buChar char="•"/>
            </a:pPr>
            <a:endParaRPr lang="el-GR" sz="2400" dirty="0"/>
          </a:p>
        </p:txBody>
      </p:sp>
      <p:sp>
        <p:nvSpPr>
          <p:cNvPr id="20484" name="Rectangle 4"/>
          <p:cNvSpPr>
            <a:spLocks noChangeArrowheads="1"/>
          </p:cNvSpPr>
          <p:nvPr/>
        </p:nvSpPr>
        <p:spPr bwMode="auto">
          <a:xfrm>
            <a:off x="107504" y="2347546"/>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Tree>
    <p:extLst>
      <p:ext uri="{BB962C8B-B14F-4D97-AF65-F5344CB8AC3E}">
        <p14:creationId xmlns:p14="http://schemas.microsoft.com/office/powerpoint/2010/main" val="396063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908" y="285728"/>
            <a:ext cx="9429816" cy="2677656"/>
          </a:xfrm>
          <a:prstGeom prst="rect">
            <a:avLst/>
          </a:prstGeom>
        </p:spPr>
        <p:txBody>
          <a:bodyPr wrap="square">
            <a:spAutoFit/>
          </a:bodyPr>
          <a:lstStyle/>
          <a:p>
            <a:pPr algn="ctr"/>
            <a:r>
              <a:rPr lang="el-GR" sz="2400" b="1" u="sng" dirty="0" smtClean="0">
                <a:solidFill>
                  <a:srgbClr val="FF0000"/>
                </a:solidFill>
              </a:rPr>
              <a:t>Κ</a:t>
            </a:r>
            <a:r>
              <a:rPr lang="en-GB" sz="2400" b="1" u="sng" dirty="0" err="1" smtClean="0">
                <a:solidFill>
                  <a:srgbClr val="FF0000"/>
                </a:solidFill>
              </a:rPr>
              <a:t>ανόνα</a:t>
            </a:r>
            <a:r>
              <a:rPr lang="el-GR" sz="2400" b="1" u="sng" dirty="0" smtClean="0">
                <a:solidFill>
                  <a:srgbClr val="FF0000"/>
                </a:solidFill>
              </a:rPr>
              <a:t>ς</a:t>
            </a:r>
            <a:r>
              <a:rPr lang="en-GB" sz="2400" b="1" u="sng" dirty="0" smtClean="0">
                <a:solidFill>
                  <a:srgbClr val="FF0000"/>
                </a:solidFill>
              </a:rPr>
              <a:t> </a:t>
            </a:r>
            <a:r>
              <a:rPr lang="en-GB" sz="2400" b="1" u="sng" dirty="0" err="1">
                <a:solidFill>
                  <a:srgbClr val="FF0000"/>
                </a:solidFill>
              </a:rPr>
              <a:t>της</a:t>
            </a:r>
            <a:r>
              <a:rPr lang="en-GB" sz="2400" b="1" u="sng" dirty="0">
                <a:solidFill>
                  <a:srgbClr val="FF0000"/>
                </a:solidFill>
              </a:rPr>
              <a:t> </a:t>
            </a:r>
            <a:r>
              <a:rPr lang="en-GB" sz="2400" b="1" u="sng" dirty="0" err="1" smtClean="0">
                <a:solidFill>
                  <a:srgbClr val="FF0000"/>
                </a:solidFill>
              </a:rPr>
              <a:t>οκτάδας</a:t>
            </a:r>
            <a:endParaRPr lang="el-GR" sz="2400" b="1" u="sng" dirty="0" smtClean="0">
              <a:solidFill>
                <a:srgbClr val="FF0000"/>
              </a:solidFill>
            </a:endParaRPr>
          </a:p>
          <a:p>
            <a:pPr algn="ctr"/>
            <a:endParaRPr lang="el-GR" sz="2400" b="1" dirty="0" smtClean="0"/>
          </a:p>
          <a:p>
            <a:pPr algn="ctr"/>
            <a:r>
              <a:rPr lang="el-GR" sz="2400" dirty="0" smtClean="0"/>
              <a:t>Τ</a:t>
            </a:r>
            <a:r>
              <a:rPr lang="en-GB" sz="2400" dirty="0" smtClean="0"/>
              <a:t>α </a:t>
            </a:r>
            <a:r>
              <a:rPr lang="en-GB" sz="2400" dirty="0" err="1"/>
              <a:t>άτομα</a:t>
            </a:r>
            <a:r>
              <a:rPr lang="en-GB" sz="2400" dirty="0"/>
              <a:t> </a:t>
            </a:r>
            <a:r>
              <a:rPr lang="en-GB" sz="2400" b="1" dirty="0" err="1">
                <a:solidFill>
                  <a:schemeClr val="accent6">
                    <a:lumMod val="50000"/>
                  </a:schemeClr>
                </a:solidFill>
              </a:rPr>
              <a:t>αποβάλλουν</a:t>
            </a:r>
            <a:r>
              <a:rPr lang="en-GB" sz="2400" dirty="0"/>
              <a:t> ή </a:t>
            </a:r>
            <a:r>
              <a:rPr lang="en-GB" sz="2400" b="1" dirty="0" err="1">
                <a:solidFill>
                  <a:schemeClr val="accent6">
                    <a:lumMod val="50000"/>
                  </a:schemeClr>
                </a:solidFill>
              </a:rPr>
              <a:t>προσλαμβάνουν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ετεροπολικός</a:t>
            </a:r>
            <a:r>
              <a:rPr lang="en-GB" sz="2400" dirty="0"/>
              <a:t> </a:t>
            </a:r>
            <a:r>
              <a:rPr lang="en-GB" sz="2400" dirty="0" err="1"/>
              <a:t>δεσμός</a:t>
            </a:r>
            <a:r>
              <a:rPr lang="en-GB" sz="2400" dirty="0"/>
              <a:t>) </a:t>
            </a:r>
            <a:endParaRPr lang="en-GB" sz="2400" dirty="0" smtClean="0"/>
          </a:p>
          <a:p>
            <a:pPr algn="ctr"/>
            <a:r>
              <a:rPr lang="en-GB" sz="2400" dirty="0" smtClean="0"/>
              <a:t>ή </a:t>
            </a:r>
            <a:r>
              <a:rPr lang="en-GB" sz="2400" b="1" dirty="0" err="1">
                <a:solidFill>
                  <a:schemeClr val="accent6">
                    <a:lumMod val="75000"/>
                  </a:schemeClr>
                </a:solidFill>
              </a:rPr>
              <a:t>αμοιβαία</a:t>
            </a:r>
            <a:r>
              <a:rPr lang="en-GB" sz="2400" b="1" dirty="0">
                <a:solidFill>
                  <a:schemeClr val="accent6">
                    <a:lumMod val="75000"/>
                  </a:schemeClr>
                </a:solidFill>
              </a:rPr>
              <a:t> </a:t>
            </a:r>
            <a:r>
              <a:rPr lang="en-GB" sz="2400" b="1" dirty="0" err="1">
                <a:solidFill>
                  <a:schemeClr val="accent6">
                    <a:lumMod val="75000"/>
                  </a:schemeClr>
                </a:solidFill>
              </a:rPr>
              <a:t>συνεισφέρουν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ομοιοπολικός</a:t>
            </a:r>
            <a:r>
              <a:rPr lang="en-GB" sz="2400" dirty="0"/>
              <a:t> </a:t>
            </a:r>
            <a:r>
              <a:rPr lang="en-GB" sz="2400" dirty="0" err="1"/>
              <a:t>δεσμός</a:t>
            </a:r>
            <a:r>
              <a:rPr lang="en-GB" sz="2400" dirty="0"/>
              <a:t>), </a:t>
            </a:r>
            <a:endParaRPr lang="el-GR" sz="2400" dirty="0" smtClean="0"/>
          </a:p>
          <a:p>
            <a:pPr algn="ctr"/>
            <a:r>
              <a:rPr lang="el-GR" sz="2400" dirty="0" smtClean="0"/>
              <a:t>για</a:t>
            </a:r>
            <a:r>
              <a:rPr lang="en-GB" sz="2400" dirty="0" smtClean="0"/>
              <a:t> </a:t>
            </a:r>
            <a:r>
              <a:rPr lang="en-GB" sz="2400" dirty="0" err="1"/>
              <a:t>να</a:t>
            </a:r>
            <a:r>
              <a:rPr lang="en-GB" sz="2400" dirty="0"/>
              <a:t> </a:t>
            </a:r>
            <a:r>
              <a:rPr lang="en-GB" sz="2400" b="1" dirty="0" err="1">
                <a:solidFill>
                  <a:srgbClr val="FF0000"/>
                </a:solidFill>
              </a:rPr>
              <a:t>αποκτήσουν</a:t>
            </a:r>
            <a:r>
              <a:rPr lang="en-GB" sz="2400" b="1" dirty="0">
                <a:solidFill>
                  <a:srgbClr val="FF0000"/>
                </a:solidFill>
              </a:rPr>
              <a:t> </a:t>
            </a:r>
            <a:r>
              <a:rPr lang="en-GB" sz="2400" b="1" dirty="0" err="1">
                <a:solidFill>
                  <a:srgbClr val="FF0000"/>
                </a:solidFill>
              </a:rPr>
              <a:t>δομή</a:t>
            </a:r>
            <a:r>
              <a:rPr lang="en-GB" sz="2400" b="1" dirty="0">
                <a:solidFill>
                  <a:srgbClr val="FF0000"/>
                </a:solidFill>
              </a:rPr>
              <a:t> </a:t>
            </a:r>
            <a:r>
              <a:rPr lang="en-GB" sz="2400" b="1" dirty="0" err="1">
                <a:solidFill>
                  <a:srgbClr val="FF0000"/>
                </a:solidFill>
              </a:rPr>
              <a:t>ευγενούς</a:t>
            </a:r>
            <a:r>
              <a:rPr lang="en-GB" sz="2400" b="1" dirty="0">
                <a:solidFill>
                  <a:srgbClr val="FF0000"/>
                </a:solidFill>
              </a:rPr>
              <a:t> </a:t>
            </a:r>
            <a:r>
              <a:rPr lang="en-GB" sz="2400" b="1" dirty="0" err="1" smtClean="0">
                <a:solidFill>
                  <a:srgbClr val="FF0000"/>
                </a:solidFill>
              </a:rPr>
              <a:t>αερίου</a:t>
            </a:r>
            <a:r>
              <a:rPr lang="el-GR" sz="2400" b="1" dirty="0" smtClean="0">
                <a:solidFill>
                  <a:srgbClr val="FF0000"/>
                </a:solidFill>
              </a:rPr>
              <a:t> </a:t>
            </a:r>
            <a:r>
              <a:rPr lang="el-GR" sz="2400" dirty="0" smtClean="0"/>
              <a:t>(8 </a:t>
            </a:r>
            <a:r>
              <a:rPr lang="en-GB" sz="2400" b="1" dirty="0" smtClean="0">
                <a:solidFill>
                  <a:srgbClr val="0070C0"/>
                </a:solidFill>
              </a:rPr>
              <a:t>e</a:t>
            </a:r>
            <a:r>
              <a:rPr lang="en-GB" sz="2400" b="1" baseline="30000" dirty="0" smtClean="0">
                <a:solidFill>
                  <a:srgbClr val="0070C0"/>
                </a:solidFill>
              </a:rPr>
              <a:t>- </a:t>
            </a:r>
            <a:r>
              <a:rPr lang="en-GB" sz="2400" dirty="0" err="1" smtClean="0"/>
              <a:t>στην</a:t>
            </a:r>
            <a:r>
              <a:rPr lang="en-GB" sz="2400" dirty="0" smtClean="0"/>
              <a:t> </a:t>
            </a:r>
            <a:r>
              <a:rPr lang="el-GR" sz="2400" dirty="0" smtClean="0"/>
              <a:t>εξωτερική </a:t>
            </a:r>
            <a:r>
              <a:rPr lang="en-GB" sz="2400" dirty="0" err="1" smtClean="0"/>
              <a:t>στιβάδα</a:t>
            </a:r>
            <a:r>
              <a:rPr lang="el-GR" sz="2400" dirty="0" smtClean="0"/>
              <a:t>)</a:t>
            </a:r>
          </a:p>
          <a:p>
            <a:pPr algn="ctr"/>
            <a:endParaRPr lang="el-GR" sz="2400" dirty="0" smtClean="0"/>
          </a:p>
          <a:p>
            <a:pPr algn="ctr"/>
            <a:r>
              <a:rPr lang="en-GB" sz="2400" dirty="0" err="1" smtClean="0">
                <a:solidFill>
                  <a:srgbClr val="0070C0"/>
                </a:solidFill>
              </a:rPr>
              <a:t>Εξαιρείται</a:t>
            </a:r>
            <a:r>
              <a:rPr lang="en-GB" sz="2400" dirty="0" smtClean="0"/>
              <a:t> </a:t>
            </a:r>
            <a:r>
              <a:rPr lang="en-GB" sz="2400" dirty="0"/>
              <a:t>η </a:t>
            </a:r>
            <a:r>
              <a:rPr lang="en-GB" sz="2400" b="1" dirty="0" err="1"/>
              <a:t>στιβάδα</a:t>
            </a:r>
            <a:r>
              <a:rPr lang="en-GB" sz="2400" b="1" dirty="0"/>
              <a:t> </a:t>
            </a:r>
            <a:r>
              <a:rPr lang="en-GB" sz="2400" b="1" dirty="0" smtClean="0"/>
              <a:t>Κ</a:t>
            </a:r>
            <a:r>
              <a:rPr lang="en-GB" sz="2400" dirty="0" smtClean="0"/>
              <a:t> </a:t>
            </a:r>
            <a:r>
              <a:rPr lang="en-GB" sz="2400" dirty="0" err="1"/>
              <a:t>που</a:t>
            </a:r>
            <a:r>
              <a:rPr lang="en-GB" sz="2400" dirty="0"/>
              <a:t> </a:t>
            </a:r>
            <a:r>
              <a:rPr lang="en-GB" sz="2400" dirty="0" err="1"/>
              <a:t>συμπληρώνεται</a:t>
            </a:r>
            <a:r>
              <a:rPr lang="en-GB" sz="2400" dirty="0"/>
              <a:t>  </a:t>
            </a:r>
            <a:r>
              <a:rPr lang="en-GB" sz="2400" dirty="0" err="1"/>
              <a:t>με</a:t>
            </a:r>
            <a:r>
              <a:rPr lang="en-GB" sz="2400" dirty="0"/>
              <a:t> </a:t>
            </a:r>
            <a:r>
              <a:rPr lang="en-GB" sz="2400" dirty="0" err="1"/>
              <a:t>δύο</a:t>
            </a:r>
            <a:r>
              <a:rPr lang="en-GB" sz="2400" dirty="0"/>
              <a:t> </a:t>
            </a:r>
            <a:r>
              <a:rPr lang="en-GB" sz="2400" dirty="0" err="1" smtClean="0"/>
              <a:t>ηλεκτρόνια</a:t>
            </a:r>
            <a:endParaRPr lang="el-GR" sz="2400" dirty="0"/>
          </a:p>
        </p:txBody>
      </p:sp>
      <p:sp>
        <p:nvSpPr>
          <p:cNvPr id="5" name="Oval 4"/>
          <p:cNvSpPr/>
          <p:nvPr/>
        </p:nvSpPr>
        <p:spPr>
          <a:xfrm>
            <a:off x="2643174" y="4357694"/>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 Box 10"/>
          <p:cNvSpPr txBox="1">
            <a:spLocks noChangeArrowheads="1"/>
          </p:cNvSpPr>
          <p:nvPr/>
        </p:nvSpPr>
        <p:spPr bwMode="auto">
          <a:xfrm>
            <a:off x="2643174" y="6072206"/>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l-GR" sz="2400" dirty="0" smtClean="0">
                <a:latin typeface="Calibri" pitchFamily="34" charset="0"/>
                <a:cs typeface="Arial" pitchFamily="34" charset="0"/>
              </a:rPr>
              <a:t>Ν</a:t>
            </a:r>
            <a:r>
              <a:rPr lang="en-US" sz="2400" dirty="0" smtClean="0">
                <a:latin typeface="Calibri" pitchFamily="34" charset="0"/>
                <a:cs typeface="Arial" pitchFamily="34" charset="0"/>
              </a:rPr>
              <a:t>a</a:t>
            </a:r>
            <a:endParaRPr kumimoji="0" lang="el-GR" sz="1800" b="0" i="0" u="none" strike="noStrike" cap="none" normalizeH="0" baseline="0" dirty="0" smtClean="0">
              <a:ln>
                <a:noFill/>
              </a:ln>
              <a:effectLst/>
              <a:latin typeface="Arial" pitchFamily="34" charset="0"/>
              <a:cs typeface="Arial" pitchFamily="34" charset="0"/>
            </a:endParaRPr>
          </a:p>
        </p:txBody>
      </p:sp>
      <p:sp>
        <p:nvSpPr>
          <p:cNvPr id="7" name="Oval 6"/>
          <p:cNvSpPr/>
          <p:nvPr/>
        </p:nvSpPr>
        <p:spPr>
          <a:xfrm>
            <a:off x="5929322" y="4357694"/>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 Box 10"/>
          <p:cNvSpPr txBox="1">
            <a:spLocks noChangeArrowheads="1"/>
          </p:cNvSpPr>
          <p:nvPr/>
        </p:nvSpPr>
        <p:spPr bwMode="auto">
          <a:xfrm>
            <a:off x="6000760" y="6000768"/>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err="1" smtClean="0">
                <a:latin typeface="Calibri" pitchFamily="34" charset="0"/>
                <a:cs typeface="Arial" pitchFamily="34" charset="0"/>
              </a:rPr>
              <a:t>Cl</a:t>
            </a:r>
            <a:endParaRPr kumimoji="0" lang="el-GR" sz="1800" b="0" i="0" u="none" strike="noStrike" cap="none" normalizeH="0" baseline="0" dirty="0" smtClean="0">
              <a:ln>
                <a:noFill/>
              </a:ln>
              <a:effectLst/>
              <a:latin typeface="Arial" pitchFamily="34" charset="0"/>
              <a:cs typeface="Arial" pitchFamily="34" charset="0"/>
            </a:endParaRPr>
          </a:p>
        </p:txBody>
      </p:sp>
      <p:sp>
        <p:nvSpPr>
          <p:cNvPr id="9" name="Oval 8"/>
          <p:cNvSpPr/>
          <p:nvPr/>
        </p:nvSpPr>
        <p:spPr>
          <a:xfrm>
            <a:off x="2285984" y="4000504"/>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Oval 9"/>
          <p:cNvSpPr/>
          <p:nvPr/>
        </p:nvSpPr>
        <p:spPr>
          <a:xfrm>
            <a:off x="2000232" y="3714752"/>
            <a:ext cx="1785950" cy="17859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Oval 10"/>
          <p:cNvSpPr/>
          <p:nvPr/>
        </p:nvSpPr>
        <p:spPr>
          <a:xfrm>
            <a:off x="5572132" y="4000504"/>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Oval 11"/>
          <p:cNvSpPr/>
          <p:nvPr/>
        </p:nvSpPr>
        <p:spPr>
          <a:xfrm>
            <a:off x="5286380" y="3714752"/>
            <a:ext cx="1785950" cy="17859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Oval 12"/>
          <p:cNvSpPr/>
          <p:nvPr/>
        </p:nvSpPr>
        <p:spPr>
          <a:xfrm>
            <a:off x="5000628" y="3429000"/>
            <a:ext cx="2357454" cy="23574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Oval 13"/>
          <p:cNvSpPr/>
          <p:nvPr/>
        </p:nvSpPr>
        <p:spPr>
          <a:xfrm>
            <a:off x="3428992"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Oval 14"/>
          <p:cNvSpPr/>
          <p:nvPr/>
        </p:nvSpPr>
        <p:spPr>
          <a:xfrm>
            <a:off x="2214546" y="450057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Oval 15"/>
          <p:cNvSpPr/>
          <p:nvPr/>
        </p:nvSpPr>
        <p:spPr>
          <a:xfrm>
            <a:off x="2928926"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Oval 16"/>
          <p:cNvSpPr/>
          <p:nvPr/>
        </p:nvSpPr>
        <p:spPr>
          <a:xfrm>
            <a:off x="2714612"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Oval 17"/>
          <p:cNvSpPr/>
          <p:nvPr/>
        </p:nvSpPr>
        <p:spPr>
          <a:xfrm>
            <a:off x="3714744"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3714744"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1928794" y="464344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1928794" y="435769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2714612"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1714480" y="3429000"/>
            <a:ext cx="2357454" cy="23574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Oval 23"/>
          <p:cNvSpPr/>
          <p:nvPr/>
        </p:nvSpPr>
        <p:spPr>
          <a:xfrm>
            <a:off x="2928926"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Oval 24"/>
          <p:cNvSpPr/>
          <p:nvPr/>
        </p:nvSpPr>
        <p:spPr>
          <a:xfrm>
            <a:off x="3571868"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Oval 25"/>
          <p:cNvSpPr/>
          <p:nvPr/>
        </p:nvSpPr>
        <p:spPr>
          <a:xfrm>
            <a:off x="5500694"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Oval 26"/>
          <p:cNvSpPr/>
          <p:nvPr/>
        </p:nvSpPr>
        <p:spPr>
          <a:xfrm>
            <a:off x="6715140"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Oval 27"/>
          <p:cNvSpPr/>
          <p:nvPr/>
        </p:nvSpPr>
        <p:spPr>
          <a:xfrm>
            <a:off x="5214942"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Oval 28"/>
          <p:cNvSpPr/>
          <p:nvPr/>
        </p:nvSpPr>
        <p:spPr>
          <a:xfrm>
            <a:off x="5214942" y="464344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Text Box 10"/>
          <p:cNvSpPr txBox="1">
            <a:spLocks noChangeArrowheads="1"/>
          </p:cNvSpPr>
          <p:nvPr/>
        </p:nvSpPr>
        <p:spPr bwMode="auto">
          <a:xfrm>
            <a:off x="2571736" y="4357694"/>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11p</a:t>
            </a:r>
            <a:endParaRPr kumimoji="0" lang="el-GR" sz="1800" b="0" i="0" u="none" strike="noStrike" cap="none" normalizeH="0" baseline="0" dirty="0" smtClean="0">
              <a:ln>
                <a:noFill/>
              </a:ln>
              <a:effectLst/>
              <a:latin typeface="Arial" pitchFamily="34" charset="0"/>
              <a:cs typeface="Arial" pitchFamily="34" charset="0"/>
            </a:endParaRPr>
          </a:p>
        </p:txBody>
      </p:sp>
      <p:sp>
        <p:nvSpPr>
          <p:cNvPr id="31" name="Text Box 10"/>
          <p:cNvSpPr txBox="1">
            <a:spLocks noChangeArrowheads="1"/>
          </p:cNvSpPr>
          <p:nvPr/>
        </p:nvSpPr>
        <p:spPr bwMode="auto">
          <a:xfrm>
            <a:off x="5857884" y="4357694"/>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17p</a:t>
            </a:r>
            <a:endParaRPr kumimoji="0" lang="el-GR" sz="1800" b="0" i="0" u="none" strike="noStrike" cap="none" normalizeH="0" baseline="0" dirty="0" smtClean="0">
              <a:ln>
                <a:noFill/>
              </a:ln>
              <a:effectLst/>
              <a:latin typeface="Arial" pitchFamily="34" charset="0"/>
              <a:cs typeface="Arial" pitchFamily="34" charset="0"/>
            </a:endParaRPr>
          </a:p>
        </p:txBody>
      </p:sp>
      <p:sp>
        <p:nvSpPr>
          <p:cNvPr id="32" name="Oval 31"/>
          <p:cNvSpPr/>
          <p:nvPr/>
        </p:nvSpPr>
        <p:spPr>
          <a:xfrm>
            <a:off x="6000760"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Oval 32"/>
          <p:cNvSpPr/>
          <p:nvPr/>
        </p:nvSpPr>
        <p:spPr>
          <a:xfrm>
            <a:off x="6215074"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Oval 33"/>
          <p:cNvSpPr/>
          <p:nvPr/>
        </p:nvSpPr>
        <p:spPr>
          <a:xfrm>
            <a:off x="6072198"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Oval 34"/>
          <p:cNvSpPr/>
          <p:nvPr/>
        </p:nvSpPr>
        <p:spPr>
          <a:xfrm>
            <a:off x="6286512"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Oval 35"/>
          <p:cNvSpPr/>
          <p:nvPr/>
        </p:nvSpPr>
        <p:spPr>
          <a:xfrm>
            <a:off x="700089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7000892" y="450057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5286380" y="535782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5500694" y="550070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6858016"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7000892" y="52863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7000892" y="378619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Oval 42"/>
          <p:cNvSpPr/>
          <p:nvPr/>
        </p:nvSpPr>
        <p:spPr>
          <a:xfrm>
            <a:off x="6858016" y="36433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Oval 43"/>
          <p:cNvSpPr/>
          <p:nvPr/>
        </p:nvSpPr>
        <p:spPr>
          <a:xfrm>
            <a:off x="5286380" y="371475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Text Box 10"/>
          <p:cNvSpPr txBox="1">
            <a:spLocks noChangeArrowheads="1"/>
          </p:cNvSpPr>
          <p:nvPr/>
        </p:nvSpPr>
        <p:spPr bwMode="auto">
          <a:xfrm>
            <a:off x="2857488" y="4500570"/>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5400" dirty="0" smtClean="0">
                <a:solidFill>
                  <a:srgbClr val="FF0000"/>
                </a:solidFill>
                <a:latin typeface="Calibri" pitchFamily="34" charset="0"/>
                <a:cs typeface="Arial" pitchFamily="34" charset="0"/>
              </a:rPr>
              <a:t>+</a:t>
            </a:r>
            <a:endParaRPr kumimoji="0" lang="el-GR" sz="5400" b="0" i="0" u="none" strike="noStrike" cap="none" normalizeH="0" baseline="0" dirty="0" smtClean="0">
              <a:ln>
                <a:noFill/>
              </a:ln>
              <a:solidFill>
                <a:srgbClr val="FF0000"/>
              </a:solidFill>
              <a:effectLst/>
              <a:latin typeface="Arial" pitchFamily="34" charset="0"/>
              <a:cs typeface="Arial" pitchFamily="34" charset="0"/>
            </a:endParaRPr>
          </a:p>
        </p:txBody>
      </p:sp>
      <p:sp>
        <p:nvSpPr>
          <p:cNvPr id="46" name="Text Box 10"/>
          <p:cNvSpPr txBox="1">
            <a:spLocks noChangeArrowheads="1"/>
          </p:cNvSpPr>
          <p:nvPr/>
        </p:nvSpPr>
        <p:spPr bwMode="auto">
          <a:xfrm>
            <a:off x="5429256" y="2571744"/>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5400" dirty="0" smtClean="0">
                <a:solidFill>
                  <a:srgbClr val="0070C0"/>
                </a:solidFill>
                <a:latin typeface="Calibri" pitchFamily="34" charset="0"/>
                <a:cs typeface="Arial" pitchFamily="34" charset="0"/>
              </a:rPr>
              <a:t>_</a:t>
            </a:r>
            <a:endParaRPr kumimoji="0" lang="el-GR" sz="5400"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2.77778E-6 2.39593E-6 C 0.02396 -0.0229 0.04809 -0.04556 0.08212 -0.04787 C 0.11615 -0.05019 0.18438 -0.01943 0.20451 -0.01388 " pathEditMode="relative" ptsTypes="aaA">
                                      <p:cBhvr>
                                        <p:cTn id="6" dur="3000" fill="hold"/>
                                        <p:tgtEl>
                                          <p:spTgt spid="25"/>
                                        </p:tgtEl>
                                        <p:attrNameLst>
                                          <p:attrName>ppt_x</p:attrName>
                                          <p:attrName>ppt_y</p:attrName>
                                        </p:attrNameLst>
                                      </p:cBhvr>
                                    </p:animMotion>
                                  </p:childTnLst>
                                </p:cTn>
                              </p:par>
                            </p:childTnLst>
                          </p:cTn>
                        </p:par>
                        <p:par>
                          <p:cTn id="7" fill="hold">
                            <p:stCondLst>
                              <p:cond delay="3000"/>
                            </p:stCondLst>
                            <p:childTnLst>
                              <p:par>
                                <p:cTn id="8" presetID="3" presetClass="exit" presetSubtype="10" fill="hold" grpId="0" nodeType="afterEffect">
                                  <p:stCondLst>
                                    <p:cond delay="0"/>
                                  </p:stCondLst>
                                  <p:childTnLst>
                                    <p:animEffect transition="out" filter="blinds(horizontal)">
                                      <p:cBhvr>
                                        <p:cTn id="9" dur="500"/>
                                        <p:tgtEl>
                                          <p:spTgt spid="23"/>
                                        </p:tgtEl>
                                      </p:cBhvr>
                                    </p:animEffect>
                                    <p:set>
                                      <p:cBhvr>
                                        <p:cTn id="10" dur="1" fill="hold">
                                          <p:stCondLst>
                                            <p:cond delay="499"/>
                                          </p:stCondLst>
                                        </p:cTn>
                                        <p:tgtEl>
                                          <p:spTgt spid="23"/>
                                        </p:tgtEl>
                                        <p:attrNameLst>
                                          <p:attrName>style.visibility</p:attrName>
                                        </p:attrNameLst>
                                      </p:cBhvr>
                                      <p:to>
                                        <p:strVal val="hidden"/>
                                      </p:to>
                                    </p:set>
                                  </p:childTnLst>
                                </p:cTn>
                              </p:par>
                              <p:par>
                                <p:cTn id="11" presetID="55" presetClass="entr" presetSubtype="0" fill="hold" grpId="0" nodeType="withEffect">
                                  <p:stCondLst>
                                    <p:cond delay="0"/>
                                  </p:stCondLst>
                                  <p:childTnLst>
                                    <p:set>
                                      <p:cBhvr>
                                        <p:cTn id="12" dur="1" fill="hold">
                                          <p:stCondLst>
                                            <p:cond delay="0"/>
                                          </p:stCondLst>
                                        </p:cTn>
                                        <p:tgtEl>
                                          <p:spTgt spid="45"/>
                                        </p:tgtEl>
                                        <p:attrNameLst>
                                          <p:attrName>style.visibility</p:attrName>
                                        </p:attrNameLst>
                                      </p:cBhvr>
                                      <p:to>
                                        <p:strVal val="visible"/>
                                      </p:to>
                                    </p:set>
                                    <p:anim calcmode="lin" valueType="num">
                                      <p:cBhvr>
                                        <p:cTn id="13" dur="1000" fill="hold"/>
                                        <p:tgtEl>
                                          <p:spTgt spid="45"/>
                                        </p:tgtEl>
                                        <p:attrNameLst>
                                          <p:attrName>ppt_w</p:attrName>
                                        </p:attrNameLst>
                                      </p:cBhvr>
                                      <p:tavLst>
                                        <p:tav tm="0">
                                          <p:val>
                                            <p:strVal val="#ppt_w*0.70"/>
                                          </p:val>
                                        </p:tav>
                                        <p:tav tm="100000">
                                          <p:val>
                                            <p:strVal val="#ppt_w"/>
                                          </p:val>
                                        </p:tav>
                                      </p:tavLst>
                                    </p:anim>
                                    <p:anim calcmode="lin" valueType="num">
                                      <p:cBhvr>
                                        <p:cTn id="14" dur="1000" fill="hold"/>
                                        <p:tgtEl>
                                          <p:spTgt spid="45"/>
                                        </p:tgtEl>
                                        <p:attrNameLst>
                                          <p:attrName>ppt_h</p:attrName>
                                        </p:attrNameLst>
                                      </p:cBhvr>
                                      <p:tavLst>
                                        <p:tav tm="0">
                                          <p:val>
                                            <p:strVal val="#ppt_h"/>
                                          </p:val>
                                        </p:tav>
                                        <p:tav tm="100000">
                                          <p:val>
                                            <p:strVal val="#ppt_h"/>
                                          </p:val>
                                        </p:tav>
                                      </p:tavLst>
                                    </p:anim>
                                    <p:animEffect transition="in" filter="fade">
                                      <p:cBhvr>
                                        <p:cTn id="15" dur="1000"/>
                                        <p:tgtEl>
                                          <p:spTgt spid="45"/>
                                        </p:tgtEl>
                                      </p:cBhvr>
                                    </p:animEffect>
                                  </p:childTnLst>
                                </p:cTn>
                              </p:par>
                            </p:childTnLst>
                          </p:cTn>
                        </p:par>
                        <p:par>
                          <p:cTn id="16" fill="hold">
                            <p:stCondLst>
                              <p:cond delay="4000"/>
                            </p:stCondLst>
                            <p:childTnLst>
                              <p:par>
                                <p:cTn id="17" presetID="55" presetClass="entr" presetSubtype="0" fill="hold" grpId="0" nodeType="afterEffect">
                                  <p:stCondLst>
                                    <p:cond delay="0"/>
                                  </p:stCondLst>
                                  <p:childTnLst>
                                    <p:set>
                                      <p:cBhvr>
                                        <p:cTn id="18" dur="1" fill="hold">
                                          <p:stCondLst>
                                            <p:cond delay="0"/>
                                          </p:stCondLst>
                                        </p:cTn>
                                        <p:tgtEl>
                                          <p:spTgt spid="46"/>
                                        </p:tgtEl>
                                        <p:attrNameLst>
                                          <p:attrName>style.visibility</p:attrName>
                                        </p:attrNameLst>
                                      </p:cBhvr>
                                      <p:to>
                                        <p:strVal val="visible"/>
                                      </p:to>
                                    </p:set>
                                    <p:anim calcmode="lin" valueType="num">
                                      <p:cBhvr>
                                        <p:cTn id="19" dur="1000" fill="hold"/>
                                        <p:tgtEl>
                                          <p:spTgt spid="46"/>
                                        </p:tgtEl>
                                        <p:attrNameLst>
                                          <p:attrName>ppt_w</p:attrName>
                                        </p:attrNameLst>
                                      </p:cBhvr>
                                      <p:tavLst>
                                        <p:tav tm="0">
                                          <p:val>
                                            <p:strVal val="#ppt_w*0.70"/>
                                          </p:val>
                                        </p:tav>
                                        <p:tav tm="100000">
                                          <p:val>
                                            <p:strVal val="#ppt_w"/>
                                          </p:val>
                                        </p:tav>
                                      </p:tavLst>
                                    </p:anim>
                                    <p:anim calcmode="lin" valueType="num">
                                      <p:cBhvr>
                                        <p:cTn id="20" dur="1000" fill="hold"/>
                                        <p:tgtEl>
                                          <p:spTgt spid="46"/>
                                        </p:tgtEl>
                                        <p:attrNameLst>
                                          <p:attrName>ppt_h</p:attrName>
                                        </p:attrNameLst>
                                      </p:cBhvr>
                                      <p:tavLst>
                                        <p:tav tm="0">
                                          <p:val>
                                            <p:strVal val="#ppt_h"/>
                                          </p:val>
                                        </p:tav>
                                        <p:tav tm="100000">
                                          <p:val>
                                            <p:strVal val="#ppt_h"/>
                                          </p:val>
                                        </p:tav>
                                      </p:tavLst>
                                    </p:anim>
                                    <p:animEffect transition="in" filter="fade">
                                      <p:cBhvr>
                                        <p:cTn id="21" dur="1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5" grpId="0" animBg="1"/>
      <p:bldP spid="45" grpId="0"/>
      <p:bldP spid="4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60" y="142851"/>
            <a:ext cx="9324528" cy="6494085"/>
          </a:xfrm>
          <a:prstGeom prst="rect">
            <a:avLst/>
          </a:prstGeom>
        </p:spPr>
        <p:txBody>
          <a:bodyPr wrap="square">
            <a:spAutoFit/>
          </a:bodyPr>
          <a:lstStyle/>
          <a:p>
            <a:r>
              <a:rPr lang="el-GR" sz="2400" u="sng" dirty="0" smtClean="0">
                <a:solidFill>
                  <a:srgbClr val="FF0000"/>
                </a:solidFill>
              </a:rPr>
              <a:t>ΘΕΩΡΙΑ </a:t>
            </a:r>
            <a:r>
              <a:rPr lang="en-US" sz="2400" u="sng" dirty="0" smtClean="0">
                <a:solidFill>
                  <a:srgbClr val="FF0000"/>
                </a:solidFill>
              </a:rPr>
              <a:t>VSEPR</a:t>
            </a:r>
          </a:p>
          <a:p>
            <a:endParaRPr lang="en-US" sz="2400" u="sng" dirty="0">
              <a:solidFill>
                <a:srgbClr val="FF0000"/>
              </a:solidFill>
            </a:endParaRPr>
          </a:p>
          <a:p>
            <a:r>
              <a:rPr lang="en-US" sz="2400" u="sng" dirty="0" smtClean="0">
                <a:solidFill>
                  <a:srgbClr val="FF0000"/>
                </a:solidFill>
              </a:rPr>
              <a:t>Valence, Shell, Electron, Pair, Repulsion</a:t>
            </a:r>
          </a:p>
          <a:p>
            <a:r>
              <a:rPr lang="el-GR" sz="2400" u="sng" dirty="0" smtClean="0">
                <a:solidFill>
                  <a:srgbClr val="FF0000"/>
                </a:solidFill>
              </a:rPr>
              <a:t> ΑΠΟΚΛΙΣΕΙΣ ΑΠΌ ΤΑ ΚΑΝΟΝΙΚΑ ΣΧΗΜΑΤΑ</a:t>
            </a:r>
          </a:p>
          <a:p>
            <a:endParaRPr lang="el-GR" sz="2400" u="sng" dirty="0">
              <a:solidFill>
                <a:srgbClr val="FF0000"/>
              </a:solidFill>
            </a:endParaRPr>
          </a:p>
          <a:p>
            <a:r>
              <a:rPr lang="el-GR" sz="2400" dirty="0" smtClean="0"/>
              <a:t>ΜΕΘΑΝΙΟ  ΓΩΝΊΑ 109,5</a:t>
            </a:r>
            <a:r>
              <a:rPr lang="el-GR" sz="2400" baseline="30000" dirty="0" smtClean="0"/>
              <a:t>0</a:t>
            </a:r>
          </a:p>
          <a:p>
            <a:r>
              <a:rPr lang="el-GR" sz="2400" dirty="0" smtClean="0"/>
              <a:t>ΑΜΜΩΝΙΑ  ΓΩΝΙΑ  107</a:t>
            </a:r>
            <a:r>
              <a:rPr lang="el-GR" sz="2400" baseline="30000" dirty="0"/>
              <a:t>0</a:t>
            </a:r>
          </a:p>
          <a:p>
            <a:endParaRPr lang="el-GR" sz="2400" dirty="0" smtClean="0"/>
          </a:p>
          <a:p>
            <a:endParaRPr lang="el-GR" sz="2400" baseline="30000" dirty="0"/>
          </a:p>
          <a:p>
            <a:endParaRPr lang="el-GR" sz="2400" baseline="30000" dirty="0"/>
          </a:p>
          <a:p>
            <a:r>
              <a:rPr lang="el-GR" sz="2400" dirty="0" smtClean="0"/>
              <a:t>ΝΕΡΟ  105</a:t>
            </a:r>
            <a:r>
              <a:rPr lang="el-GR" sz="2400" baseline="30000" dirty="0"/>
              <a:t>0</a:t>
            </a:r>
          </a:p>
          <a:p>
            <a:endParaRPr lang="el-GR" sz="2400" dirty="0" smtClean="0"/>
          </a:p>
          <a:p>
            <a:endParaRPr lang="el-GR" sz="2400" dirty="0"/>
          </a:p>
          <a:p>
            <a:r>
              <a:rPr lang="el-GR" sz="2400" dirty="0" smtClean="0"/>
              <a:t>ΕΠΙΣΗΣ ΟΙ ΠΟΛΛΑΠΛΟΙ ΔΕΣΜΟΙ ΚΑΙ ΤΑ ΜΗ ΔΕΣΜΙΚΑ ΖΕΥΓΗ  ΚΑΤΑΛΑΜΒΑΝΟΥΝ ΠΕΡΙΣΣΟΤΕΡΟ ΧΩΡΟ ΑΠΌ ΌΤΙ ΟΙ ΑΠΛΟΙΔΕΣΜΟΙ ΚΑΙ ΤΑ ΔΕΣΜΙΚΑ ΖΕΥΓΗ ΗΛΕΚΤΡΟΝΙΩΝ.</a:t>
            </a:r>
          </a:p>
          <a:p>
            <a:endParaRPr lang="el-GR" sz="2400" baseline="30000" dirty="0"/>
          </a:p>
          <a:p>
            <a:endParaRPr lang="el-GR" sz="2400" baseline="30000" dirty="0" smtClean="0"/>
          </a:p>
          <a:p>
            <a:endParaRPr lang="en-US" sz="2400" baseline="30000" dirty="0"/>
          </a:p>
        </p:txBody>
      </p:sp>
      <p:sp>
        <p:nvSpPr>
          <p:cNvPr id="20484" name="Rectangle 4"/>
          <p:cNvSpPr>
            <a:spLocks noChangeArrowheads="1"/>
          </p:cNvSpPr>
          <p:nvPr/>
        </p:nvSpPr>
        <p:spPr bwMode="auto">
          <a:xfrm>
            <a:off x="107504" y="2347546"/>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Tx/>
              <a:buNone/>
            </a:pPr>
            <a:endParaRPr lang="el-GR" sz="2400" dirty="0" smtClean="0">
              <a:ea typeface="Times New Roman" pitchFamily="18" charset="0"/>
              <a:cs typeface="Arial" pitchFamily="34" charset="0"/>
            </a:endParaRPr>
          </a:p>
        </p:txBody>
      </p:sp>
    </p:spTree>
    <p:extLst>
      <p:ext uri="{BB962C8B-B14F-4D97-AF65-F5344CB8AC3E}">
        <p14:creationId xmlns:p14="http://schemas.microsoft.com/office/powerpoint/2010/main" val="28244948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63491" name="Rectangle 3"/>
          <p:cNvSpPr>
            <a:spLocks noChangeArrowheads="1"/>
          </p:cNvSpPr>
          <p:nvPr/>
        </p:nvSpPr>
        <p:spPr bwMode="auto">
          <a:xfrm>
            <a:off x="0" y="378619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0850" marR="0" lvl="0" indent="-45085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cs typeface="Arial" pitchFamily="34" charset="0"/>
              </a:rPr>
              <a:t>Να γράψετε τον ηλεκτρονιακό τύπο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αιθινίου </a:t>
            </a:r>
            <a:r>
              <a:rPr kumimoji="0" lang="en-US" sz="2400" b="1" i="0" u="none" strike="noStrike" cap="none" normalizeH="0" baseline="0" dirty="0" smtClean="0">
                <a:ln>
                  <a:noFill/>
                </a:ln>
                <a:solidFill>
                  <a:schemeClr val="tx1"/>
                </a:solidFill>
                <a:effectLst/>
                <a:cs typeface="Arial" pitchFamily="34" charset="0"/>
              </a:rPr>
              <a:t>HC</a:t>
            </a:r>
            <a:r>
              <a:rPr kumimoji="0" lang="en-US" sz="2400" b="1" i="0" u="none" strike="noStrike" cap="none" normalizeH="0" baseline="0" dirty="0" smtClean="0">
                <a:ln>
                  <a:noFill/>
                </a:ln>
                <a:solidFill>
                  <a:schemeClr val="tx1"/>
                </a:solidFill>
                <a:effectLst/>
                <a:cs typeface="Arial" pitchFamily="34" charset="0"/>
                <a:sym typeface="Symbol" pitchFamily="18" charset="2"/>
              </a:rPr>
              <a:t></a:t>
            </a:r>
            <a:r>
              <a:rPr kumimoji="0" lang="en-US" sz="2400" b="1" i="0" u="none" strike="noStrike" cap="none" normalizeH="0" baseline="0" dirty="0" smtClean="0">
                <a:ln>
                  <a:noFill/>
                </a:ln>
                <a:solidFill>
                  <a:schemeClr val="tx1"/>
                </a:solidFill>
                <a:effectLst/>
                <a:cs typeface="Arial" pitchFamily="34" charset="0"/>
              </a:rPr>
              <a:t>CH</a:t>
            </a:r>
            <a:r>
              <a:rPr kumimoji="0" lang="el-GR" sz="2400" b="1" i="0" u="none" strike="noStrike" cap="none" normalizeH="0" baseline="0" dirty="0" smtClean="0">
                <a:ln>
                  <a:noFill/>
                </a:ln>
                <a:solidFill>
                  <a:schemeClr val="tx1"/>
                </a:solidFill>
                <a:effectLst/>
                <a:cs typeface="Arial" pitchFamily="34" charset="0"/>
                <a:sym typeface="Symbol" pitchFamily="18" charset="2"/>
              </a:rPr>
              <a:t> </a:t>
            </a:r>
            <a:r>
              <a:rPr kumimoji="0" lang="el-GR" sz="2400" b="0" i="0" u="none" strike="noStrike" cap="none" normalizeH="0" baseline="0" dirty="0" smtClean="0">
                <a:ln>
                  <a:noFill/>
                </a:ln>
                <a:solidFill>
                  <a:schemeClr val="bg1">
                    <a:lumMod val="50000"/>
                  </a:schemeClr>
                </a:solidFill>
                <a:effectLst/>
                <a:cs typeface="Arial" pitchFamily="34" charset="0"/>
                <a:sym typeface="Symbol" pitchFamily="18" charset="2"/>
              </a:rPr>
              <a:t>και να προβλέψετε το γεωμετρικό του σχήμα.</a:t>
            </a:r>
          </a:p>
        </p:txBody>
      </p:sp>
      <p:sp>
        <p:nvSpPr>
          <p:cNvPr id="6349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63494" name="Rectangle 6"/>
          <p:cNvSpPr>
            <a:spLocks noChangeArrowheads="1"/>
          </p:cNvSpPr>
          <p:nvPr/>
        </p:nvSpPr>
        <p:spPr bwMode="auto">
          <a:xfrm>
            <a:off x="0" y="5000636"/>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0850" marR="0" lvl="0" indent="-45085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cs typeface="Arial" pitchFamily="34" charset="0"/>
              </a:rPr>
              <a:t> </a:t>
            </a:r>
            <a:r>
              <a:rPr kumimoji="0" lang="el-GR" sz="2400" b="0" i="0" u="none" strike="noStrike" cap="none" normalizeH="0" baseline="0" dirty="0" smtClean="0">
                <a:ln>
                  <a:noFill/>
                </a:ln>
                <a:solidFill>
                  <a:schemeClr val="tx1"/>
                </a:solidFill>
                <a:effectLst/>
                <a:cs typeface="Arial" pitchFamily="34" charset="0"/>
              </a:rPr>
              <a:t>Να γράψετε τον τύπο κατά </a:t>
            </a:r>
            <a:r>
              <a:rPr kumimoji="0" lang="en-US" sz="2400" b="0" i="0" u="none" strike="noStrike" cap="none" normalizeH="0" baseline="0" dirty="0" smtClean="0">
                <a:ln>
                  <a:noFill/>
                </a:ln>
                <a:solidFill>
                  <a:schemeClr val="tx1"/>
                </a:solidFill>
                <a:effectLst/>
                <a:cs typeface="Arial" pitchFamily="34" charset="0"/>
              </a:rPr>
              <a:t>Lewis</a:t>
            </a:r>
            <a:r>
              <a:rPr kumimoji="0" lang="el-GR" sz="2400" b="0" i="0" u="none" strike="noStrike" cap="none" normalizeH="0" baseline="0" dirty="0" smtClean="0">
                <a:ln>
                  <a:noFill/>
                </a:ln>
                <a:solidFill>
                  <a:schemeClr val="tx1"/>
                </a:solidFill>
                <a:effectLst/>
                <a:cs typeface="Arial" pitchFamily="34" charset="0"/>
              </a:rPr>
              <a:t> του </a:t>
            </a:r>
            <a:r>
              <a:rPr kumimoji="0" lang="en-US" sz="2400" b="1" i="0" u="none" strike="noStrike" cap="none" normalizeH="0" baseline="0" dirty="0" smtClean="0">
                <a:ln>
                  <a:noFill/>
                </a:ln>
                <a:solidFill>
                  <a:schemeClr val="tx1"/>
                </a:solidFill>
                <a:effectLst/>
                <a:cs typeface="Arial" pitchFamily="34" charset="0"/>
              </a:rPr>
              <a:t>CF</a:t>
            </a:r>
            <a:r>
              <a:rPr kumimoji="0" lang="el-GR" sz="2400" b="1" i="0" u="none" strike="noStrike" cap="none" normalizeH="0" baseline="-30000" dirty="0" smtClean="0">
                <a:ln>
                  <a:noFill/>
                </a:ln>
                <a:solidFill>
                  <a:schemeClr val="tx1"/>
                </a:solidFill>
                <a:effectLst/>
                <a:cs typeface="Arial" pitchFamily="34" charset="0"/>
              </a:rPr>
              <a:t>4</a:t>
            </a:r>
            <a:r>
              <a:rPr kumimoji="0" lang="el-GR" sz="2400" b="1" i="0" u="none" strike="noStrike" cap="none" normalizeH="0" baseline="0" dirty="0" smtClean="0">
                <a:ln>
                  <a:noFill/>
                </a:ln>
                <a:solidFill>
                  <a:schemeClr val="tx1"/>
                </a:solidFill>
                <a:effectLst/>
                <a:cs typeface="Arial" pitchFamily="34" charset="0"/>
              </a:rPr>
              <a:t> </a:t>
            </a:r>
            <a:r>
              <a:rPr kumimoji="0" lang="el-GR" sz="2400" b="0" i="0" u="none" strike="noStrike" cap="none" normalizeH="0" baseline="0" dirty="0" smtClean="0">
                <a:ln>
                  <a:noFill/>
                </a:ln>
                <a:solidFill>
                  <a:schemeClr val="bg1">
                    <a:lumMod val="50000"/>
                  </a:schemeClr>
                </a:solidFill>
                <a:effectLst/>
                <a:cs typeface="Arial" pitchFamily="34" charset="0"/>
              </a:rPr>
              <a:t>και να προβλέψετε το γεωμετρικό του σχήμα.</a:t>
            </a:r>
          </a:p>
        </p:txBody>
      </p:sp>
      <p:sp>
        <p:nvSpPr>
          <p:cNvPr id="8" name="Rectangle 7"/>
          <p:cNvSpPr/>
          <p:nvPr/>
        </p:nvSpPr>
        <p:spPr>
          <a:xfrm>
            <a:off x="0" y="142852"/>
            <a:ext cx="9144000" cy="461665"/>
          </a:xfrm>
          <a:prstGeom prst="rect">
            <a:avLst/>
          </a:prstGeom>
        </p:spPr>
        <p:txBody>
          <a:bodyPr wrap="square">
            <a:spAutoFit/>
          </a:bodyPr>
          <a:lstStyle/>
          <a:p>
            <a:r>
              <a:rPr lang="el-GR" sz="2400" b="1" u="sng" dirty="0" smtClean="0"/>
              <a:t>Ερωτήσεις</a:t>
            </a:r>
            <a:endParaRPr lang="el-GR" sz="2400" b="1" u="sng" dirty="0"/>
          </a:p>
        </p:txBody>
      </p:sp>
      <p:sp>
        <p:nvSpPr>
          <p:cNvPr id="63495" name="Rectangle 7"/>
          <p:cNvSpPr>
            <a:spLocks noChangeArrowheads="1"/>
          </p:cNvSpPr>
          <p:nvPr/>
        </p:nvSpPr>
        <p:spPr bwMode="auto">
          <a:xfrm>
            <a:off x="0" y="2571744"/>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0850" marR="0" lvl="0" indent="-450850" defTabSz="914400" rtl="0" eaLnBrk="1" fontAlgn="base" latinLnBrk="0" hangingPunct="1">
              <a:lnSpc>
                <a:spcPct val="100000"/>
              </a:lnSpc>
              <a:spcBef>
                <a:spcPct val="0"/>
              </a:spcBef>
              <a:spcAft>
                <a:spcPct val="0"/>
              </a:spcAft>
              <a:buClrTx/>
              <a:buSzTx/>
            </a:pPr>
            <a:r>
              <a:rPr kumimoji="0" lang="el-GR" sz="2400" b="0" i="0" u="none" strike="noStrike" cap="none" normalizeH="0" baseline="0" dirty="0" smtClean="0">
                <a:ln>
                  <a:noFill/>
                </a:ln>
                <a:solidFill>
                  <a:schemeClr val="tx1"/>
                </a:solidFill>
                <a:effectLst/>
                <a:ea typeface="Times New Roman" pitchFamily="18" charset="0"/>
                <a:cs typeface="Arial" pitchFamily="34" charset="0"/>
              </a:rPr>
              <a:t>Να γράψετε τον ηλεκτρονιακό τύπο κατά </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Lewis</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 της ομοιοπολικής ένωσης </a:t>
            </a: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BeH</a:t>
            </a:r>
            <a:r>
              <a:rPr kumimoji="0" lang="el-GR" sz="2400" b="1" i="0" u="none" strike="noStrike" cap="none" normalizeH="0" baseline="-30000" dirty="0" smtClean="0">
                <a:ln>
                  <a:noFill/>
                </a:ln>
                <a:solidFill>
                  <a:schemeClr val="tx1"/>
                </a:solidFill>
                <a:effectLst/>
                <a:ea typeface="Times New Roman" pitchFamily="18" charset="0"/>
                <a:cs typeface="Arial" pitchFamily="34" charset="0"/>
              </a:rPr>
              <a:t>2</a:t>
            </a:r>
            <a:r>
              <a:rPr kumimoji="0" lang="el-GR" sz="2400" b="0" i="0" u="none" strike="noStrike" cap="none" normalizeH="0" baseline="0" dirty="0" smtClean="0">
                <a:ln>
                  <a:noFill/>
                </a:ln>
                <a:solidFill>
                  <a:schemeClr val="tx1"/>
                </a:solidFill>
                <a:effectLst/>
                <a:ea typeface="Times New Roman" pitchFamily="18" charset="0"/>
                <a:cs typeface="Arial" pitchFamily="34" charset="0"/>
              </a:rPr>
              <a:t> </a:t>
            </a:r>
            <a:r>
              <a:rPr kumimoji="0" lang="el-GR" sz="2400" b="0" i="0" u="none" strike="noStrike" cap="none" normalizeH="0" baseline="0" dirty="0" smtClean="0">
                <a:ln>
                  <a:noFill/>
                </a:ln>
                <a:solidFill>
                  <a:schemeClr val="bg1">
                    <a:lumMod val="50000"/>
                  </a:schemeClr>
                </a:solidFill>
                <a:effectLst/>
                <a:ea typeface="Times New Roman" pitchFamily="18" charset="0"/>
                <a:cs typeface="Arial" pitchFamily="34" charset="0"/>
              </a:rPr>
              <a:t>και να περιγράψετε το γεωμετρικό της σχήμα.</a:t>
            </a:r>
            <a:endParaRPr kumimoji="0" lang="el-GR" sz="2400" b="0" i="0" u="none" strike="noStrike" cap="none" normalizeH="0" baseline="0" dirty="0" smtClean="0">
              <a:ln>
                <a:noFill/>
              </a:ln>
              <a:solidFill>
                <a:schemeClr val="bg1">
                  <a:lumMod val="50000"/>
                </a:schemeClr>
              </a:solidFill>
              <a:effectLst/>
              <a:cs typeface="Arial" pitchFamily="34" charset="0"/>
            </a:endParaRPr>
          </a:p>
        </p:txBody>
      </p:sp>
      <p:sp>
        <p:nvSpPr>
          <p:cNvPr id="63496" name="Rectangle 8"/>
          <p:cNvSpPr>
            <a:spLocks noChangeArrowheads="1"/>
          </p:cNvSpPr>
          <p:nvPr/>
        </p:nvSpPr>
        <p:spPr bwMode="auto">
          <a:xfrm>
            <a:off x="0" y="78579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0850" marR="0" lvl="0" indent="-450850" defTabSz="914400" rtl="0" eaLnBrk="1" fontAlgn="base" latinLnBrk="0" hangingPunct="1">
              <a:lnSpc>
                <a:spcPct val="100000"/>
              </a:lnSpc>
              <a:spcBef>
                <a:spcPct val="0"/>
              </a:spcBef>
              <a:spcAft>
                <a:spcPct val="0"/>
              </a:spcAft>
              <a:buClrTx/>
              <a:buSzTx/>
            </a:pPr>
            <a:r>
              <a:rPr kumimoji="0" lang="el-GR" sz="2400" b="0" i="0" u="none" strike="noStrike" cap="none" normalizeH="0" baseline="0" dirty="0" smtClean="0">
                <a:ln>
                  <a:noFill/>
                </a:ln>
                <a:solidFill>
                  <a:schemeClr val="tx1"/>
                </a:solidFill>
                <a:effectLst/>
                <a:ea typeface="Times New Roman" pitchFamily="18" charset="0"/>
                <a:cs typeface="Arial" pitchFamily="34" charset="0"/>
              </a:rPr>
              <a:t>Με βάση τα σύμβολα Lewis να προβλέψετε τα προϊόντα των  αντιδράσεων:</a:t>
            </a:r>
            <a:endParaRPr kumimoji="0" lang="el-GR" sz="2400" b="0" i="0" u="none" strike="noStrike" cap="none" normalizeH="0" baseline="0" dirty="0" smtClean="0">
              <a:ln>
                <a:noFill/>
              </a:ln>
              <a:solidFill>
                <a:schemeClr val="tx1"/>
              </a:solidFill>
              <a:effectLst/>
              <a:cs typeface="Arial" pitchFamily="34" charset="0"/>
            </a:endParaRPr>
          </a:p>
          <a:p>
            <a:pPr marR="0" lvl="0" algn="ctr" defTabSz="914400" rtl="0" eaLnBrk="0" fontAlgn="base" latinLnBrk="0" hangingPunct="0">
              <a:lnSpc>
                <a:spcPct val="100000"/>
              </a:lnSpc>
              <a:spcBef>
                <a:spcPct val="0"/>
              </a:spcBef>
              <a:spcAft>
                <a:spcPct val="0"/>
              </a:spcAft>
              <a:buClrTx/>
              <a:buSzTx/>
              <a:buFontTx/>
              <a:buNone/>
            </a:pPr>
            <a:r>
              <a:rPr kumimoji="0" lang="en-US" sz="2400" b="1" i="0" u="none" strike="noStrike" cap="none" normalizeH="0" baseline="0" dirty="0" smtClean="0">
                <a:ln>
                  <a:noFill/>
                </a:ln>
                <a:solidFill>
                  <a:schemeClr val="tx1"/>
                </a:solidFill>
                <a:effectLst/>
                <a:ea typeface="Times New Roman" pitchFamily="18" charset="0"/>
                <a:cs typeface="Arial" pitchFamily="34" charset="0"/>
              </a:rPr>
              <a:t>1. </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Mg + N		</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2. </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Al + Br	</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3. </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Na + S	</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4. </a:t>
            </a:r>
            <a:r>
              <a:rPr kumimoji="0" lang="en-US" sz="2400" b="0" i="0" u="none" strike="noStrike" cap="none" normalizeH="0" baseline="0" dirty="0" smtClean="0">
                <a:ln>
                  <a:noFill/>
                </a:ln>
                <a:solidFill>
                  <a:schemeClr val="tx1"/>
                </a:solidFill>
                <a:effectLst/>
                <a:ea typeface="Times New Roman" pitchFamily="18" charset="0"/>
                <a:cs typeface="Arial" pitchFamily="34" charset="0"/>
              </a:rPr>
              <a:t>I + </a:t>
            </a:r>
            <a:r>
              <a:rPr kumimoji="0" lang="en-US" sz="2400" b="0" i="0" u="none" strike="noStrike" cap="none" normalizeH="0" baseline="0" dirty="0" err="1" smtClean="0">
                <a:ln>
                  <a:noFill/>
                </a:ln>
                <a:solidFill>
                  <a:schemeClr val="tx1"/>
                </a:solidFill>
                <a:effectLst/>
                <a:ea typeface="Times New Roman" pitchFamily="18" charset="0"/>
                <a:cs typeface="Arial" pitchFamily="34" charset="0"/>
              </a:rPr>
              <a:t>Cl</a:t>
            </a:r>
            <a:endParaRPr kumimoji="0" lang="en-US"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7544" y="2690336"/>
            <a:ext cx="8352928" cy="5078313"/>
          </a:xfrm>
          <a:prstGeom prst="rect">
            <a:avLst/>
          </a:prstGeom>
        </p:spPr>
        <p:txBody>
          <a:bodyPr wrap="square">
            <a:spAutoFit/>
          </a:bodyPr>
          <a:lstStyle/>
          <a:p>
            <a:r>
              <a:rPr lang="el-GR" sz="2000" dirty="0"/>
              <a:t>Τυπικό φορτίο Πώς από τις τρεις πιθανές δομές </a:t>
            </a:r>
            <a:r>
              <a:rPr lang="el-GR" sz="2000" dirty="0" err="1"/>
              <a:t>Lewis</a:t>
            </a:r>
            <a:r>
              <a:rPr lang="el-GR" sz="2000" dirty="0"/>
              <a:t>, που μπορούμε να γράψουμε π.χ. για το καρβονυλοχλωρίδιο, CΟCl2, θα επιλέξουμε τη σωστότερη; Επιλογή μέσω των τυπικών φορτίων. (α) (β) (γ</a:t>
            </a:r>
            <a:r>
              <a:rPr lang="el-GR" sz="2000" dirty="0" smtClean="0"/>
              <a:t>)</a:t>
            </a:r>
            <a:endParaRPr lang="en-US" sz="2000" dirty="0" smtClean="0"/>
          </a:p>
          <a:p>
            <a:endParaRPr lang="en-US" sz="2000" dirty="0"/>
          </a:p>
          <a:p>
            <a:endParaRPr lang="en-US" sz="2000" dirty="0" smtClean="0"/>
          </a:p>
          <a:p>
            <a:r>
              <a:rPr lang="el-GR" sz="2000" dirty="0"/>
              <a:t>Τυπικό φορτίο ενός ατόμου σε δομή </a:t>
            </a:r>
            <a:r>
              <a:rPr lang="el-GR" sz="2000" dirty="0" err="1"/>
              <a:t>Lewis</a:t>
            </a:r>
            <a:r>
              <a:rPr lang="el-GR" sz="2000" dirty="0"/>
              <a:t> είναι το υποθετικό φορτίο που προκύπτει, αν θεωρηθεί ότι τα δεσμικά ηλεκτρόνια μοιράζονται εξίσου μεταξύ των συνδεδεμένων ατόμων και ότι τα ηλεκτρόνια από κάθε μονήρες ζεύγος ανήκουν εξ ολοκλήρου σε ένα άτομο</a:t>
            </a:r>
            <a:r>
              <a:rPr lang="el-GR" sz="2000" dirty="0" smtClean="0"/>
              <a:t>.</a:t>
            </a:r>
            <a:endParaRPr lang="en-US" sz="2000" dirty="0" smtClean="0"/>
          </a:p>
          <a:p>
            <a:r>
              <a:rPr lang="el-GR" dirty="0" smtClean="0"/>
              <a:t>Κανόνες </a:t>
            </a:r>
            <a:r>
              <a:rPr lang="el-GR" dirty="0"/>
              <a:t>εύρεσης τυπικών φορτίων (</a:t>
            </a:r>
            <a:r>
              <a:rPr lang="el-GR" dirty="0" err="1"/>
              <a:t>τ.φ</a:t>
            </a:r>
            <a:r>
              <a:rPr lang="el-GR" dirty="0"/>
              <a:t>.) (1)Κάθε δεσμικό ζεύγος e μοιράζεται εξίσου στα δύο άτομα του δεσμού (2) Κάθε μονήρες ζεύγος e αποδίδεται αυτούσιο στο άτομο που ανήκει  </a:t>
            </a:r>
            <a:r>
              <a:rPr lang="el-GR" dirty="0" err="1"/>
              <a:t>τ.φ</a:t>
            </a:r>
            <a:r>
              <a:rPr lang="el-GR" dirty="0"/>
              <a:t>. = e σθένους ελεύθερου ατόμου – e μονήρων ζευγών – ½ δεσμικά e Άθροισμα </a:t>
            </a:r>
            <a:r>
              <a:rPr lang="el-GR" dirty="0" err="1"/>
              <a:t>τ.φ</a:t>
            </a:r>
            <a:r>
              <a:rPr lang="el-GR" dirty="0"/>
              <a:t>: (α) σε ουδέτερα μόρια: </a:t>
            </a:r>
            <a:r>
              <a:rPr lang="el-GR" dirty="0" err="1"/>
              <a:t>τ.φ</a:t>
            </a:r>
            <a:r>
              <a:rPr lang="el-GR" dirty="0"/>
              <a:t>. = 0, </a:t>
            </a:r>
            <a:endParaRPr lang="en-US" dirty="0" smtClean="0"/>
          </a:p>
          <a:p>
            <a:r>
              <a:rPr lang="el-GR" dirty="0"/>
              <a:t>(β) σε ιόντα: </a:t>
            </a:r>
            <a:r>
              <a:rPr lang="el-GR" dirty="0" err="1"/>
              <a:t>τ.φ</a:t>
            </a:r>
            <a:r>
              <a:rPr lang="el-GR" dirty="0"/>
              <a:t>. = φορτίο ιόντος</a:t>
            </a:r>
            <a:endParaRPr lang="en-US" dirty="0"/>
          </a:p>
          <a:p>
            <a:endParaRPr lang="en-US" dirty="0" smtClean="0"/>
          </a:p>
          <a:p>
            <a:endParaRPr lang="en-US" dirty="0"/>
          </a:p>
          <a:p>
            <a:endParaRPr lang="el-GR" dirty="0"/>
          </a:p>
        </p:txBody>
      </p:sp>
    </p:spTree>
    <p:extLst>
      <p:ext uri="{BB962C8B-B14F-4D97-AF65-F5344CB8AC3E}">
        <p14:creationId xmlns:p14="http://schemas.microsoft.com/office/powerpoint/2010/main" val="3817953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7544" y="1859340"/>
            <a:ext cx="7632848" cy="6832640"/>
          </a:xfrm>
          <a:prstGeom prst="rect">
            <a:avLst/>
          </a:prstGeom>
        </p:spPr>
        <p:txBody>
          <a:bodyPr wrap="square">
            <a:spAutoFit/>
          </a:bodyPr>
          <a:lstStyle/>
          <a:p>
            <a:r>
              <a:rPr lang="el-GR" sz="2400" dirty="0"/>
              <a:t>Ποια από τις τρεις δομές είναι η επικρατέστερη; </a:t>
            </a:r>
            <a:r>
              <a:rPr lang="el-GR" sz="2400" dirty="0" smtClean="0"/>
              <a:t>Κριτήρια επιλογής:</a:t>
            </a:r>
            <a:endParaRPr lang="en-US" sz="2400" dirty="0" smtClean="0"/>
          </a:p>
          <a:p>
            <a:endParaRPr lang="en-US" sz="2400" dirty="0"/>
          </a:p>
          <a:p>
            <a:r>
              <a:rPr lang="el-GR" sz="2400" dirty="0" smtClean="0"/>
              <a:t> (1) Προτιμώμενα είναι τα μικρά </a:t>
            </a:r>
            <a:r>
              <a:rPr lang="el-GR" sz="2400" dirty="0" err="1" smtClean="0"/>
              <a:t>τ.φ</a:t>
            </a:r>
            <a:r>
              <a:rPr lang="el-GR" sz="2400" dirty="0" smtClean="0"/>
              <a:t>. (+1, –1 και καλλίτερα το </a:t>
            </a:r>
            <a:r>
              <a:rPr lang="el-GR" sz="2400" dirty="0"/>
              <a:t>0</a:t>
            </a:r>
            <a:r>
              <a:rPr lang="el-GR" sz="2400" dirty="0" smtClean="0"/>
              <a:t>)</a:t>
            </a:r>
            <a:endParaRPr lang="en-US" sz="2400" dirty="0" smtClean="0"/>
          </a:p>
          <a:p>
            <a:endParaRPr lang="en-US" sz="2400" dirty="0"/>
          </a:p>
          <a:p>
            <a:r>
              <a:rPr lang="el-GR" sz="2400" dirty="0" smtClean="0"/>
              <a:t> </a:t>
            </a:r>
            <a:r>
              <a:rPr lang="el-GR" sz="2400" dirty="0"/>
              <a:t>(2) Όχι ομοειδή φορτία σε γειτονικά </a:t>
            </a:r>
            <a:r>
              <a:rPr lang="el-GR" sz="2400" dirty="0" smtClean="0"/>
              <a:t>άτομα</a:t>
            </a:r>
            <a:endParaRPr lang="en-US" sz="2400" dirty="0" smtClean="0"/>
          </a:p>
          <a:p>
            <a:endParaRPr lang="en-US" sz="2400" dirty="0"/>
          </a:p>
          <a:p>
            <a:r>
              <a:rPr lang="el-GR" sz="2400" dirty="0" smtClean="0"/>
              <a:t> </a:t>
            </a:r>
            <a:r>
              <a:rPr lang="el-GR" sz="2400" dirty="0"/>
              <a:t>(3) Τα αρνητικά </a:t>
            </a:r>
            <a:r>
              <a:rPr lang="el-GR" sz="2400" dirty="0" err="1"/>
              <a:t>τ.φ</a:t>
            </a:r>
            <a:r>
              <a:rPr lang="el-GR" sz="2400" dirty="0"/>
              <a:t>. στα πιο </a:t>
            </a:r>
            <a:r>
              <a:rPr lang="el-GR" sz="2400" dirty="0" err="1"/>
              <a:t>ηλεκτραρνητικά</a:t>
            </a:r>
            <a:r>
              <a:rPr lang="el-GR" sz="2400" dirty="0"/>
              <a:t> άτομα </a:t>
            </a:r>
            <a:r>
              <a:rPr lang="el-GR" sz="2400" dirty="0" smtClean="0"/>
              <a:t></a:t>
            </a:r>
            <a:endParaRPr lang="en-US" sz="2400" dirty="0" smtClean="0"/>
          </a:p>
          <a:p>
            <a:endParaRPr lang="en-US" sz="2400" dirty="0"/>
          </a:p>
          <a:p>
            <a:r>
              <a:rPr lang="el-GR" sz="2400" dirty="0" smtClean="0"/>
              <a:t> Τυπικό φορτίο </a:t>
            </a:r>
            <a:r>
              <a:rPr lang="el-GR" sz="2400" dirty="0" err="1" smtClean="0"/>
              <a:t>τ.φ</a:t>
            </a:r>
            <a:r>
              <a:rPr lang="el-GR" sz="2400" dirty="0" smtClean="0"/>
              <a:t>. Cl: 7– 4 – ½ (4) = +1 </a:t>
            </a:r>
            <a:r>
              <a:rPr lang="el-GR" sz="2400" dirty="0" err="1" smtClean="0"/>
              <a:t>τ.φ</a:t>
            </a:r>
            <a:r>
              <a:rPr lang="el-GR" sz="2400" dirty="0" smtClean="0"/>
              <a:t>. Ο: 6 – 6 – ½ (2) = –1</a:t>
            </a:r>
            <a:endParaRPr lang="en-US" sz="2400" dirty="0" smtClean="0"/>
          </a:p>
          <a:p>
            <a:endParaRPr lang="en-US" dirty="0"/>
          </a:p>
          <a:p>
            <a:r>
              <a:rPr lang="el-GR" dirty="0" smtClean="0"/>
              <a:t> </a:t>
            </a:r>
            <a:r>
              <a:rPr lang="el-GR" sz="2400" dirty="0" smtClean="0"/>
              <a:t>ΠΑΡΑΔΕΙΓΜΑ</a:t>
            </a:r>
            <a:r>
              <a:rPr lang="en-US" sz="2400" dirty="0" smtClean="0"/>
              <a:t>  COCl2</a:t>
            </a:r>
            <a:endParaRPr lang="en-US" dirty="0" smtClean="0"/>
          </a:p>
          <a:p>
            <a:endParaRPr lang="en-US" dirty="0"/>
          </a:p>
          <a:p>
            <a:endParaRPr lang="en-US" dirty="0" smtClean="0"/>
          </a:p>
          <a:p>
            <a:endParaRPr lang="en-US" dirty="0"/>
          </a:p>
          <a:p>
            <a:endParaRPr lang="en-US" dirty="0" smtClean="0"/>
          </a:p>
          <a:p>
            <a:endParaRPr lang="en-US" dirty="0"/>
          </a:p>
          <a:p>
            <a:endParaRPr lang="el-GR" dirty="0"/>
          </a:p>
        </p:txBody>
      </p:sp>
    </p:spTree>
    <p:extLst>
      <p:ext uri="{BB962C8B-B14F-4D97-AF65-F5344CB8AC3E}">
        <p14:creationId xmlns:p14="http://schemas.microsoft.com/office/powerpoint/2010/main" val="2737628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908" y="285728"/>
            <a:ext cx="9429816" cy="2677656"/>
          </a:xfrm>
          <a:prstGeom prst="rect">
            <a:avLst/>
          </a:prstGeom>
        </p:spPr>
        <p:txBody>
          <a:bodyPr wrap="square">
            <a:spAutoFit/>
          </a:bodyPr>
          <a:lstStyle/>
          <a:p>
            <a:pPr algn="ctr"/>
            <a:r>
              <a:rPr lang="el-GR" sz="2400" b="1" u="sng" dirty="0" smtClean="0">
                <a:solidFill>
                  <a:srgbClr val="FF0000"/>
                </a:solidFill>
              </a:rPr>
              <a:t>Κ</a:t>
            </a:r>
            <a:r>
              <a:rPr lang="en-GB" sz="2400" b="1" u="sng" dirty="0" err="1" smtClean="0">
                <a:solidFill>
                  <a:srgbClr val="FF0000"/>
                </a:solidFill>
              </a:rPr>
              <a:t>ανόνα</a:t>
            </a:r>
            <a:r>
              <a:rPr lang="el-GR" sz="2400" b="1" u="sng" dirty="0" smtClean="0">
                <a:solidFill>
                  <a:srgbClr val="FF0000"/>
                </a:solidFill>
              </a:rPr>
              <a:t>ς</a:t>
            </a:r>
            <a:r>
              <a:rPr lang="en-GB" sz="2400" b="1" u="sng" dirty="0" smtClean="0">
                <a:solidFill>
                  <a:srgbClr val="FF0000"/>
                </a:solidFill>
              </a:rPr>
              <a:t> </a:t>
            </a:r>
            <a:r>
              <a:rPr lang="en-GB" sz="2400" b="1" u="sng" dirty="0" err="1">
                <a:solidFill>
                  <a:srgbClr val="FF0000"/>
                </a:solidFill>
              </a:rPr>
              <a:t>της</a:t>
            </a:r>
            <a:r>
              <a:rPr lang="en-GB" sz="2400" b="1" u="sng" dirty="0">
                <a:solidFill>
                  <a:srgbClr val="FF0000"/>
                </a:solidFill>
              </a:rPr>
              <a:t> </a:t>
            </a:r>
            <a:r>
              <a:rPr lang="en-GB" sz="2400" b="1" u="sng" dirty="0" err="1" smtClean="0">
                <a:solidFill>
                  <a:srgbClr val="FF0000"/>
                </a:solidFill>
              </a:rPr>
              <a:t>οκτάδας</a:t>
            </a:r>
            <a:endParaRPr lang="el-GR" sz="2400" b="1" u="sng" dirty="0" smtClean="0">
              <a:solidFill>
                <a:srgbClr val="FF0000"/>
              </a:solidFill>
            </a:endParaRPr>
          </a:p>
          <a:p>
            <a:pPr algn="ctr"/>
            <a:endParaRPr lang="el-GR" sz="2400" b="1" dirty="0" smtClean="0"/>
          </a:p>
          <a:p>
            <a:pPr algn="ctr"/>
            <a:r>
              <a:rPr lang="el-GR" sz="2400" dirty="0" smtClean="0"/>
              <a:t>Τ</a:t>
            </a:r>
            <a:r>
              <a:rPr lang="en-GB" sz="2400" dirty="0" smtClean="0"/>
              <a:t>α </a:t>
            </a:r>
            <a:r>
              <a:rPr lang="en-GB" sz="2400" dirty="0" err="1"/>
              <a:t>άτομα</a:t>
            </a:r>
            <a:r>
              <a:rPr lang="en-GB" sz="2400" dirty="0"/>
              <a:t> </a:t>
            </a:r>
            <a:r>
              <a:rPr lang="en-GB" sz="2400" b="1" dirty="0" err="1">
                <a:solidFill>
                  <a:schemeClr val="accent6">
                    <a:lumMod val="50000"/>
                  </a:schemeClr>
                </a:solidFill>
              </a:rPr>
              <a:t>αποβάλλουν</a:t>
            </a:r>
            <a:r>
              <a:rPr lang="en-GB" sz="2400" dirty="0"/>
              <a:t> ή </a:t>
            </a:r>
            <a:r>
              <a:rPr lang="en-GB" sz="2400" b="1" dirty="0" err="1">
                <a:solidFill>
                  <a:schemeClr val="accent6">
                    <a:lumMod val="50000"/>
                  </a:schemeClr>
                </a:solidFill>
              </a:rPr>
              <a:t>προσλαμβάνουν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ετεροπολικός</a:t>
            </a:r>
            <a:r>
              <a:rPr lang="en-GB" sz="2400" dirty="0"/>
              <a:t> </a:t>
            </a:r>
            <a:r>
              <a:rPr lang="en-GB" sz="2400" dirty="0" err="1"/>
              <a:t>δεσμός</a:t>
            </a:r>
            <a:r>
              <a:rPr lang="en-GB" sz="2400" dirty="0"/>
              <a:t>) </a:t>
            </a:r>
            <a:endParaRPr lang="en-GB" sz="2400" dirty="0" smtClean="0"/>
          </a:p>
          <a:p>
            <a:pPr algn="ctr"/>
            <a:r>
              <a:rPr lang="en-GB" sz="2400" dirty="0" smtClean="0"/>
              <a:t>ή </a:t>
            </a:r>
            <a:r>
              <a:rPr lang="en-GB" sz="2400" b="1" dirty="0" err="1">
                <a:solidFill>
                  <a:schemeClr val="accent6">
                    <a:lumMod val="75000"/>
                  </a:schemeClr>
                </a:solidFill>
              </a:rPr>
              <a:t>αμοιβαία</a:t>
            </a:r>
            <a:r>
              <a:rPr lang="en-GB" sz="2400" b="1" dirty="0">
                <a:solidFill>
                  <a:schemeClr val="accent6">
                    <a:lumMod val="75000"/>
                  </a:schemeClr>
                </a:solidFill>
              </a:rPr>
              <a:t> </a:t>
            </a:r>
            <a:r>
              <a:rPr lang="en-GB" sz="2400" b="1" dirty="0" err="1">
                <a:solidFill>
                  <a:schemeClr val="accent6">
                    <a:lumMod val="75000"/>
                  </a:schemeClr>
                </a:solidFill>
              </a:rPr>
              <a:t>συνεισφέρουν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ομοιοπολικός</a:t>
            </a:r>
            <a:r>
              <a:rPr lang="en-GB" sz="2400" dirty="0"/>
              <a:t> </a:t>
            </a:r>
            <a:r>
              <a:rPr lang="en-GB" sz="2400" dirty="0" err="1"/>
              <a:t>δεσμός</a:t>
            </a:r>
            <a:r>
              <a:rPr lang="en-GB" sz="2400" dirty="0"/>
              <a:t>), </a:t>
            </a:r>
            <a:endParaRPr lang="el-GR" sz="2400" dirty="0" smtClean="0"/>
          </a:p>
          <a:p>
            <a:pPr algn="ctr"/>
            <a:r>
              <a:rPr lang="el-GR" sz="2400" dirty="0" smtClean="0"/>
              <a:t>για</a:t>
            </a:r>
            <a:r>
              <a:rPr lang="en-GB" sz="2400" dirty="0" smtClean="0"/>
              <a:t> </a:t>
            </a:r>
            <a:r>
              <a:rPr lang="en-GB" sz="2400" dirty="0" err="1"/>
              <a:t>να</a:t>
            </a:r>
            <a:r>
              <a:rPr lang="en-GB" sz="2400" dirty="0"/>
              <a:t> </a:t>
            </a:r>
            <a:r>
              <a:rPr lang="en-GB" sz="2400" b="1" dirty="0" err="1">
                <a:solidFill>
                  <a:srgbClr val="FF0000"/>
                </a:solidFill>
              </a:rPr>
              <a:t>αποκτήσουν</a:t>
            </a:r>
            <a:r>
              <a:rPr lang="en-GB" sz="2400" b="1" dirty="0">
                <a:solidFill>
                  <a:srgbClr val="FF0000"/>
                </a:solidFill>
              </a:rPr>
              <a:t> </a:t>
            </a:r>
            <a:r>
              <a:rPr lang="en-GB" sz="2400" b="1" dirty="0" err="1">
                <a:solidFill>
                  <a:srgbClr val="FF0000"/>
                </a:solidFill>
              </a:rPr>
              <a:t>δομή</a:t>
            </a:r>
            <a:r>
              <a:rPr lang="en-GB" sz="2400" b="1" dirty="0">
                <a:solidFill>
                  <a:srgbClr val="FF0000"/>
                </a:solidFill>
              </a:rPr>
              <a:t> </a:t>
            </a:r>
            <a:r>
              <a:rPr lang="en-GB" sz="2400" b="1" dirty="0" err="1">
                <a:solidFill>
                  <a:srgbClr val="FF0000"/>
                </a:solidFill>
              </a:rPr>
              <a:t>ευγενούς</a:t>
            </a:r>
            <a:r>
              <a:rPr lang="en-GB" sz="2400" b="1" dirty="0">
                <a:solidFill>
                  <a:srgbClr val="FF0000"/>
                </a:solidFill>
              </a:rPr>
              <a:t> </a:t>
            </a:r>
            <a:r>
              <a:rPr lang="en-GB" sz="2400" b="1" dirty="0" err="1" smtClean="0">
                <a:solidFill>
                  <a:srgbClr val="FF0000"/>
                </a:solidFill>
              </a:rPr>
              <a:t>αερίου</a:t>
            </a:r>
            <a:r>
              <a:rPr lang="el-GR" sz="2400" b="1" dirty="0" smtClean="0">
                <a:solidFill>
                  <a:srgbClr val="FF0000"/>
                </a:solidFill>
              </a:rPr>
              <a:t> </a:t>
            </a:r>
            <a:r>
              <a:rPr lang="el-GR" sz="2400" dirty="0" smtClean="0"/>
              <a:t>(8 </a:t>
            </a:r>
            <a:r>
              <a:rPr lang="en-GB" sz="2400" b="1" dirty="0" smtClean="0">
                <a:solidFill>
                  <a:srgbClr val="0070C0"/>
                </a:solidFill>
              </a:rPr>
              <a:t>e</a:t>
            </a:r>
            <a:r>
              <a:rPr lang="en-GB" sz="2400" b="1" baseline="30000" dirty="0" smtClean="0">
                <a:solidFill>
                  <a:srgbClr val="0070C0"/>
                </a:solidFill>
              </a:rPr>
              <a:t>- </a:t>
            </a:r>
            <a:r>
              <a:rPr lang="en-GB" sz="2400" dirty="0" err="1" smtClean="0"/>
              <a:t>στην</a:t>
            </a:r>
            <a:r>
              <a:rPr lang="en-GB" sz="2400" dirty="0" smtClean="0"/>
              <a:t> </a:t>
            </a:r>
            <a:r>
              <a:rPr lang="el-GR" sz="2400" dirty="0" smtClean="0"/>
              <a:t>εξωτερική </a:t>
            </a:r>
            <a:r>
              <a:rPr lang="en-GB" sz="2400" dirty="0" err="1" smtClean="0"/>
              <a:t>στιβάδα</a:t>
            </a:r>
            <a:r>
              <a:rPr lang="el-GR" sz="2400" dirty="0" smtClean="0"/>
              <a:t>)</a:t>
            </a:r>
          </a:p>
          <a:p>
            <a:pPr algn="ctr"/>
            <a:endParaRPr lang="el-GR" sz="2400" dirty="0" smtClean="0"/>
          </a:p>
          <a:p>
            <a:pPr algn="ctr"/>
            <a:r>
              <a:rPr lang="en-GB" sz="2400" dirty="0" err="1" smtClean="0">
                <a:solidFill>
                  <a:srgbClr val="0070C0"/>
                </a:solidFill>
              </a:rPr>
              <a:t>Εξαιρείται</a:t>
            </a:r>
            <a:r>
              <a:rPr lang="en-GB" sz="2400" dirty="0" smtClean="0"/>
              <a:t> </a:t>
            </a:r>
            <a:r>
              <a:rPr lang="en-GB" sz="2400" dirty="0"/>
              <a:t>η </a:t>
            </a:r>
            <a:r>
              <a:rPr lang="en-GB" sz="2400" b="1" dirty="0" err="1"/>
              <a:t>στιβάδα</a:t>
            </a:r>
            <a:r>
              <a:rPr lang="en-GB" sz="2400" b="1" dirty="0"/>
              <a:t> </a:t>
            </a:r>
            <a:r>
              <a:rPr lang="en-GB" sz="2400" b="1" dirty="0" smtClean="0"/>
              <a:t>Κ</a:t>
            </a:r>
            <a:r>
              <a:rPr lang="en-GB" sz="2400" dirty="0" smtClean="0"/>
              <a:t> </a:t>
            </a:r>
            <a:r>
              <a:rPr lang="en-GB" sz="2400" dirty="0" err="1"/>
              <a:t>που</a:t>
            </a:r>
            <a:r>
              <a:rPr lang="en-GB" sz="2400" dirty="0"/>
              <a:t> </a:t>
            </a:r>
            <a:r>
              <a:rPr lang="en-GB" sz="2400" dirty="0" err="1"/>
              <a:t>συμπληρώνεται</a:t>
            </a:r>
            <a:r>
              <a:rPr lang="en-GB" sz="2400" dirty="0"/>
              <a:t>  </a:t>
            </a:r>
            <a:r>
              <a:rPr lang="en-GB" sz="2400" dirty="0" err="1"/>
              <a:t>με</a:t>
            </a:r>
            <a:r>
              <a:rPr lang="en-GB" sz="2400" dirty="0"/>
              <a:t> </a:t>
            </a:r>
            <a:r>
              <a:rPr lang="en-GB" sz="2400" dirty="0" err="1"/>
              <a:t>δύο</a:t>
            </a:r>
            <a:r>
              <a:rPr lang="en-GB" sz="2400" dirty="0"/>
              <a:t> </a:t>
            </a:r>
            <a:r>
              <a:rPr lang="en-GB" sz="2400" dirty="0" err="1" smtClean="0"/>
              <a:t>ηλεκτρόνια</a:t>
            </a:r>
            <a:endParaRPr lang="el-GR" sz="2400" dirty="0"/>
          </a:p>
        </p:txBody>
      </p:sp>
      <p:sp>
        <p:nvSpPr>
          <p:cNvPr id="47" name="Text Box 10"/>
          <p:cNvSpPr txBox="1">
            <a:spLocks noChangeArrowheads="1"/>
          </p:cNvSpPr>
          <p:nvPr/>
        </p:nvSpPr>
        <p:spPr bwMode="auto">
          <a:xfrm>
            <a:off x="2857488" y="5686306"/>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err="1" smtClean="0">
                <a:latin typeface="Calibri" pitchFamily="34" charset="0"/>
                <a:cs typeface="Arial" pitchFamily="34" charset="0"/>
              </a:rPr>
              <a:t>Cl</a:t>
            </a:r>
            <a:endParaRPr kumimoji="0" lang="el-GR" sz="1800" b="0" i="0" u="none" strike="noStrike" cap="none" normalizeH="0" baseline="0" dirty="0" smtClean="0">
              <a:ln>
                <a:noFill/>
              </a:ln>
              <a:effectLst/>
              <a:latin typeface="Arial" pitchFamily="34" charset="0"/>
              <a:cs typeface="Arial" pitchFamily="34" charset="0"/>
            </a:endParaRPr>
          </a:p>
        </p:txBody>
      </p:sp>
      <p:grpSp>
        <p:nvGrpSpPr>
          <p:cNvPr id="48" name="Group 274"/>
          <p:cNvGrpSpPr/>
          <p:nvPr/>
        </p:nvGrpSpPr>
        <p:grpSpPr>
          <a:xfrm>
            <a:off x="2000232" y="3185976"/>
            <a:ext cx="2500330" cy="2428892"/>
            <a:chOff x="1000100" y="3714752"/>
            <a:chExt cx="2500330" cy="2428892"/>
          </a:xfrm>
        </p:grpSpPr>
        <p:sp>
          <p:nvSpPr>
            <p:cNvPr id="49" name="Oval 48"/>
            <p:cNvSpPr/>
            <p:nvPr/>
          </p:nvSpPr>
          <p:spPr>
            <a:xfrm>
              <a:off x="2000232" y="4686174"/>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Oval 49"/>
            <p:cNvSpPr/>
            <p:nvPr/>
          </p:nvSpPr>
          <p:spPr>
            <a:xfrm>
              <a:off x="1643042" y="4328984"/>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1" name="Oval 50"/>
            <p:cNvSpPr/>
            <p:nvPr/>
          </p:nvSpPr>
          <p:spPr>
            <a:xfrm>
              <a:off x="1357290" y="4043232"/>
              <a:ext cx="1785950" cy="17859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Oval 51"/>
            <p:cNvSpPr/>
            <p:nvPr/>
          </p:nvSpPr>
          <p:spPr>
            <a:xfrm>
              <a:off x="1071538" y="3757480"/>
              <a:ext cx="2357454" cy="23574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Oval 52"/>
            <p:cNvSpPr/>
            <p:nvPr/>
          </p:nvSpPr>
          <p:spPr>
            <a:xfrm>
              <a:off x="1571604" y="49004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2786050" y="49004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Oval 54"/>
            <p:cNvSpPr/>
            <p:nvPr/>
          </p:nvSpPr>
          <p:spPr>
            <a:xfrm>
              <a:off x="1571604" y="550070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Oval 55"/>
            <p:cNvSpPr/>
            <p:nvPr/>
          </p:nvSpPr>
          <p:spPr>
            <a:xfrm>
              <a:off x="1714480" y="564357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Text Box 10"/>
            <p:cNvSpPr txBox="1">
              <a:spLocks noChangeArrowheads="1"/>
            </p:cNvSpPr>
            <p:nvPr/>
          </p:nvSpPr>
          <p:spPr bwMode="auto">
            <a:xfrm>
              <a:off x="1928794" y="4686174"/>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17p</a:t>
              </a:r>
              <a:endParaRPr kumimoji="0" lang="el-GR" sz="1800" b="0" i="0" u="none" strike="noStrike" cap="none" normalizeH="0" baseline="0" dirty="0" smtClean="0">
                <a:ln>
                  <a:noFill/>
                </a:ln>
                <a:effectLst/>
                <a:latin typeface="Arial" pitchFamily="34" charset="0"/>
                <a:cs typeface="Arial" pitchFamily="34" charset="0"/>
              </a:endParaRPr>
            </a:p>
          </p:txBody>
        </p:sp>
        <p:sp>
          <p:nvSpPr>
            <p:cNvPr id="58" name="Oval 57"/>
            <p:cNvSpPr/>
            <p:nvPr/>
          </p:nvSpPr>
          <p:spPr>
            <a:xfrm>
              <a:off x="1571604" y="421481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Oval 58"/>
            <p:cNvSpPr/>
            <p:nvPr/>
          </p:nvSpPr>
          <p:spPr>
            <a:xfrm>
              <a:off x="1714480" y="407194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0" name="Oval 59"/>
            <p:cNvSpPr/>
            <p:nvPr/>
          </p:nvSpPr>
          <p:spPr>
            <a:xfrm>
              <a:off x="2714612" y="557214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1" name="Oval 60"/>
            <p:cNvSpPr/>
            <p:nvPr/>
          </p:nvSpPr>
          <p:spPr>
            <a:xfrm>
              <a:off x="2857488" y="54292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Oval 61"/>
            <p:cNvSpPr/>
            <p:nvPr/>
          </p:nvSpPr>
          <p:spPr>
            <a:xfrm>
              <a:off x="2928926" y="435769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Oval 62"/>
            <p:cNvSpPr/>
            <p:nvPr/>
          </p:nvSpPr>
          <p:spPr>
            <a:xfrm>
              <a:off x="2786050" y="421481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Oval 63"/>
            <p:cNvSpPr/>
            <p:nvPr/>
          </p:nvSpPr>
          <p:spPr>
            <a:xfrm>
              <a:off x="1000100" y="478632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Oval 64"/>
            <p:cNvSpPr/>
            <p:nvPr/>
          </p:nvSpPr>
          <p:spPr>
            <a:xfrm>
              <a:off x="1000100" y="50006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6" name="Oval 65"/>
            <p:cNvSpPr/>
            <p:nvPr/>
          </p:nvSpPr>
          <p:spPr>
            <a:xfrm>
              <a:off x="2071670" y="600076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7" name="Oval 66"/>
            <p:cNvSpPr/>
            <p:nvPr/>
          </p:nvSpPr>
          <p:spPr>
            <a:xfrm>
              <a:off x="2285984" y="600076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Oval 67"/>
            <p:cNvSpPr/>
            <p:nvPr/>
          </p:nvSpPr>
          <p:spPr>
            <a:xfrm>
              <a:off x="3357554" y="492919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9" name="Oval 68"/>
            <p:cNvSpPr/>
            <p:nvPr/>
          </p:nvSpPr>
          <p:spPr>
            <a:xfrm>
              <a:off x="2357422" y="371475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0" name="Oval 69"/>
            <p:cNvSpPr/>
            <p:nvPr/>
          </p:nvSpPr>
          <p:spPr>
            <a:xfrm>
              <a:off x="2071670" y="371475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71" name="Text Box 10"/>
          <p:cNvSpPr txBox="1">
            <a:spLocks noChangeArrowheads="1"/>
          </p:cNvSpPr>
          <p:nvPr/>
        </p:nvSpPr>
        <p:spPr bwMode="auto">
          <a:xfrm>
            <a:off x="6000760" y="5643578"/>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err="1" smtClean="0">
                <a:latin typeface="Calibri" pitchFamily="34" charset="0"/>
                <a:cs typeface="Arial" pitchFamily="34" charset="0"/>
              </a:rPr>
              <a:t>Cl</a:t>
            </a:r>
            <a:endParaRPr kumimoji="0" lang="el-GR" sz="1800" b="0" i="0" u="none" strike="noStrike" cap="none" normalizeH="0" baseline="0" dirty="0" smtClean="0">
              <a:ln>
                <a:noFill/>
              </a:ln>
              <a:effectLst/>
              <a:latin typeface="Arial" pitchFamily="34" charset="0"/>
              <a:cs typeface="Arial" pitchFamily="34" charset="0"/>
            </a:endParaRPr>
          </a:p>
        </p:txBody>
      </p:sp>
      <p:grpSp>
        <p:nvGrpSpPr>
          <p:cNvPr id="72" name="Group 273"/>
          <p:cNvGrpSpPr/>
          <p:nvPr/>
        </p:nvGrpSpPr>
        <p:grpSpPr>
          <a:xfrm>
            <a:off x="5143504" y="3143248"/>
            <a:ext cx="2500330" cy="2428892"/>
            <a:chOff x="4143372" y="3672024"/>
            <a:chExt cx="2500330" cy="2428892"/>
          </a:xfrm>
        </p:grpSpPr>
        <p:sp>
          <p:nvSpPr>
            <p:cNvPr id="73" name="Oval 72"/>
            <p:cNvSpPr/>
            <p:nvPr/>
          </p:nvSpPr>
          <p:spPr>
            <a:xfrm>
              <a:off x="5143504" y="4643446"/>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Oval 73"/>
            <p:cNvSpPr/>
            <p:nvPr/>
          </p:nvSpPr>
          <p:spPr>
            <a:xfrm>
              <a:off x="4786314" y="4286256"/>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Oval 74"/>
            <p:cNvSpPr/>
            <p:nvPr/>
          </p:nvSpPr>
          <p:spPr>
            <a:xfrm>
              <a:off x="4500562" y="4000504"/>
              <a:ext cx="1785950" cy="17859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Oval 75"/>
            <p:cNvSpPr/>
            <p:nvPr/>
          </p:nvSpPr>
          <p:spPr>
            <a:xfrm>
              <a:off x="4214810" y="3714752"/>
              <a:ext cx="2357454" cy="23574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7" name="Oval 76"/>
            <p:cNvSpPr/>
            <p:nvPr/>
          </p:nvSpPr>
          <p:spPr>
            <a:xfrm>
              <a:off x="4714876" y="485776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Oval 77"/>
            <p:cNvSpPr/>
            <p:nvPr/>
          </p:nvSpPr>
          <p:spPr>
            <a:xfrm>
              <a:off x="5929322" y="485776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Oval 78"/>
            <p:cNvSpPr/>
            <p:nvPr/>
          </p:nvSpPr>
          <p:spPr>
            <a:xfrm>
              <a:off x="4714876" y="545797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Oval 79"/>
            <p:cNvSpPr/>
            <p:nvPr/>
          </p:nvSpPr>
          <p:spPr>
            <a:xfrm>
              <a:off x="4857752" y="560085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Text Box 10"/>
            <p:cNvSpPr txBox="1">
              <a:spLocks noChangeArrowheads="1"/>
            </p:cNvSpPr>
            <p:nvPr/>
          </p:nvSpPr>
          <p:spPr bwMode="auto">
            <a:xfrm>
              <a:off x="5072066" y="4643446"/>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17p</a:t>
              </a:r>
              <a:endParaRPr kumimoji="0" lang="el-GR" sz="1800" b="0" i="0" u="none" strike="noStrike" cap="none" normalizeH="0" baseline="0" dirty="0" smtClean="0">
                <a:ln>
                  <a:noFill/>
                </a:ln>
                <a:effectLst/>
                <a:latin typeface="Arial" pitchFamily="34" charset="0"/>
                <a:cs typeface="Arial" pitchFamily="34" charset="0"/>
              </a:endParaRPr>
            </a:p>
          </p:txBody>
        </p:sp>
        <p:sp>
          <p:nvSpPr>
            <p:cNvPr id="82" name="Oval 81"/>
            <p:cNvSpPr/>
            <p:nvPr/>
          </p:nvSpPr>
          <p:spPr>
            <a:xfrm>
              <a:off x="4714876" y="417209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3" name="Oval 82"/>
            <p:cNvSpPr/>
            <p:nvPr/>
          </p:nvSpPr>
          <p:spPr>
            <a:xfrm>
              <a:off x="4857752" y="40292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Oval 83"/>
            <p:cNvSpPr/>
            <p:nvPr/>
          </p:nvSpPr>
          <p:spPr>
            <a:xfrm>
              <a:off x="5857884" y="552941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Oval 84"/>
            <p:cNvSpPr/>
            <p:nvPr/>
          </p:nvSpPr>
          <p:spPr>
            <a:xfrm>
              <a:off x="6000760" y="53865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Oval 85"/>
            <p:cNvSpPr/>
            <p:nvPr/>
          </p:nvSpPr>
          <p:spPr>
            <a:xfrm>
              <a:off x="6072198" y="43149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7" name="Oval 86"/>
            <p:cNvSpPr/>
            <p:nvPr/>
          </p:nvSpPr>
          <p:spPr>
            <a:xfrm>
              <a:off x="5929322" y="417209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Oval 87"/>
            <p:cNvSpPr/>
            <p:nvPr/>
          </p:nvSpPr>
          <p:spPr>
            <a:xfrm>
              <a:off x="6500826" y="50006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9" name="Oval 88"/>
            <p:cNvSpPr/>
            <p:nvPr/>
          </p:nvSpPr>
          <p:spPr>
            <a:xfrm>
              <a:off x="414337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0" name="Oval 89"/>
            <p:cNvSpPr/>
            <p:nvPr/>
          </p:nvSpPr>
          <p:spPr>
            <a:xfrm>
              <a:off x="5214942" y="595804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1" name="Oval 90"/>
            <p:cNvSpPr/>
            <p:nvPr/>
          </p:nvSpPr>
          <p:spPr>
            <a:xfrm>
              <a:off x="5429256" y="595804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Oval 91"/>
            <p:cNvSpPr/>
            <p:nvPr/>
          </p:nvSpPr>
          <p:spPr>
            <a:xfrm>
              <a:off x="6500826"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3" name="Oval 92"/>
            <p:cNvSpPr/>
            <p:nvPr/>
          </p:nvSpPr>
          <p:spPr>
            <a:xfrm>
              <a:off x="5500694" y="367202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4" name="Oval 93"/>
            <p:cNvSpPr/>
            <p:nvPr/>
          </p:nvSpPr>
          <p:spPr>
            <a:xfrm>
              <a:off x="5214942" y="367202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95" name="Text Box 10"/>
          <p:cNvSpPr txBox="1">
            <a:spLocks noChangeArrowheads="1"/>
          </p:cNvSpPr>
          <p:nvPr/>
        </p:nvSpPr>
        <p:spPr bwMode="auto">
          <a:xfrm>
            <a:off x="4000496" y="5614868"/>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b="1" dirty="0" err="1" smtClean="0">
                <a:latin typeface="Calibri" pitchFamily="34" charset="0"/>
                <a:cs typeface="Arial" pitchFamily="34" charset="0"/>
              </a:rPr>
              <a:t>Cl</a:t>
            </a:r>
            <a:r>
              <a:rPr lang="el-GR" sz="2400" b="1" baseline="-25000" dirty="0" smtClean="0">
                <a:latin typeface="Calibri" pitchFamily="34" charset="0"/>
                <a:cs typeface="Arial" pitchFamily="34" charset="0"/>
              </a:rPr>
              <a:t>2</a:t>
            </a:r>
            <a:endParaRPr kumimoji="0" lang="el-GR" sz="1800" b="1"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par>
                                <p:cTn id="8" presetID="3" presetClass="entr" presetSubtype="10" fill="hold" nodeType="withEffect">
                                  <p:stCondLst>
                                    <p:cond delay="0"/>
                                  </p:stCondLst>
                                  <p:childTnLst>
                                    <p:set>
                                      <p:cBhvr>
                                        <p:cTn id="9" dur="1" fill="hold">
                                          <p:stCondLst>
                                            <p:cond delay="0"/>
                                          </p:stCondLst>
                                        </p:cTn>
                                        <p:tgtEl>
                                          <p:spTgt spid="72"/>
                                        </p:tgtEl>
                                        <p:attrNameLst>
                                          <p:attrName>style.visibility</p:attrName>
                                        </p:attrNameLst>
                                      </p:cBhvr>
                                      <p:to>
                                        <p:strVal val="visible"/>
                                      </p:to>
                                    </p:set>
                                    <p:animEffect transition="in" filter="blinds(horizontal)">
                                      <p:cBhvr>
                                        <p:cTn id="10" dur="500"/>
                                        <p:tgtEl>
                                          <p:spTgt spid="7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blinds(horizontal)">
                                      <p:cBhvr>
                                        <p:cTn id="13" dur="500"/>
                                        <p:tgtEl>
                                          <p:spTgt spid="4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blinds(horizontal)">
                                      <p:cBhvr>
                                        <p:cTn id="16" dur="500"/>
                                        <p:tgtEl>
                                          <p:spTgt spid="71"/>
                                        </p:tgtEl>
                                      </p:cBhvr>
                                    </p:animEffec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nodeType="clickEffect">
                                  <p:stCondLst>
                                    <p:cond delay="0"/>
                                  </p:stCondLst>
                                  <p:childTnLst>
                                    <p:animMotion origin="layout" path="M -7.5E-6 3.9408E-6 L -0.08664 3.9408E-6 " pathEditMode="relative" ptsTypes="AA">
                                      <p:cBhvr>
                                        <p:cTn id="20" dur="2000" fill="hold"/>
                                        <p:tgtEl>
                                          <p:spTgt spid="72"/>
                                        </p:tgtEl>
                                        <p:attrNameLst>
                                          <p:attrName>ppt_x</p:attrName>
                                          <p:attrName>ppt_y</p:attrName>
                                        </p:attrNameLst>
                                      </p:cBhvr>
                                    </p:animMotion>
                                  </p:childTnLst>
                                </p:cTn>
                              </p:par>
                            </p:childTnLst>
                          </p:cTn>
                        </p:par>
                        <p:par>
                          <p:cTn id="21" fill="hold">
                            <p:stCondLst>
                              <p:cond delay="2000"/>
                            </p:stCondLst>
                            <p:childTnLst>
                              <p:par>
                                <p:cTn id="22" presetID="3" presetClass="exit" presetSubtype="10" fill="hold" grpId="1" nodeType="afterEffect">
                                  <p:stCondLst>
                                    <p:cond delay="0"/>
                                  </p:stCondLst>
                                  <p:childTnLst>
                                    <p:animEffect transition="out" filter="blinds(horizontal)">
                                      <p:cBhvr>
                                        <p:cTn id="23" dur="500"/>
                                        <p:tgtEl>
                                          <p:spTgt spid="71"/>
                                        </p:tgtEl>
                                      </p:cBhvr>
                                    </p:animEffect>
                                    <p:set>
                                      <p:cBhvr>
                                        <p:cTn id="24" dur="1" fill="hold">
                                          <p:stCondLst>
                                            <p:cond delay="499"/>
                                          </p:stCondLst>
                                        </p:cTn>
                                        <p:tgtEl>
                                          <p:spTgt spid="71"/>
                                        </p:tgtEl>
                                        <p:attrNameLst>
                                          <p:attrName>style.visibility</p:attrName>
                                        </p:attrNameLst>
                                      </p:cBhvr>
                                      <p:to>
                                        <p:strVal val="hidden"/>
                                      </p:to>
                                    </p:set>
                                  </p:childTnLst>
                                </p:cTn>
                              </p:par>
                              <p:par>
                                <p:cTn id="25" presetID="3" presetClass="exit" presetSubtype="10" fill="hold" grpId="1" nodeType="withEffect">
                                  <p:stCondLst>
                                    <p:cond delay="0"/>
                                  </p:stCondLst>
                                  <p:childTnLst>
                                    <p:animEffect transition="out" filter="blinds(horizontal)">
                                      <p:cBhvr>
                                        <p:cTn id="26" dur="500"/>
                                        <p:tgtEl>
                                          <p:spTgt spid="47"/>
                                        </p:tgtEl>
                                      </p:cBhvr>
                                    </p:animEffect>
                                    <p:set>
                                      <p:cBhvr>
                                        <p:cTn id="27" dur="1" fill="hold">
                                          <p:stCondLst>
                                            <p:cond delay="499"/>
                                          </p:stCondLst>
                                        </p:cTn>
                                        <p:tgtEl>
                                          <p:spTgt spid="47"/>
                                        </p:tgtEl>
                                        <p:attrNameLst>
                                          <p:attrName>style.visibility</p:attrName>
                                        </p:attrNameLst>
                                      </p:cBhvr>
                                      <p:to>
                                        <p:strVal val="hidden"/>
                                      </p:to>
                                    </p:set>
                                  </p:childTnLst>
                                </p:cTn>
                              </p:par>
                            </p:childTnLst>
                          </p:cTn>
                        </p:par>
                        <p:par>
                          <p:cTn id="28" fill="hold">
                            <p:stCondLst>
                              <p:cond delay="2500"/>
                            </p:stCondLst>
                            <p:childTnLst>
                              <p:par>
                                <p:cTn id="29" presetID="3" presetClass="entr" presetSubtype="10" fill="hold" grpId="0" nodeType="afterEffect">
                                  <p:stCondLst>
                                    <p:cond delay="0"/>
                                  </p:stCondLst>
                                  <p:childTnLst>
                                    <p:set>
                                      <p:cBhvr>
                                        <p:cTn id="30" dur="1" fill="hold">
                                          <p:stCondLst>
                                            <p:cond delay="0"/>
                                          </p:stCondLst>
                                        </p:cTn>
                                        <p:tgtEl>
                                          <p:spTgt spid="95"/>
                                        </p:tgtEl>
                                        <p:attrNameLst>
                                          <p:attrName>style.visibility</p:attrName>
                                        </p:attrNameLst>
                                      </p:cBhvr>
                                      <p:to>
                                        <p:strVal val="visible"/>
                                      </p:to>
                                    </p:set>
                                    <p:animEffect transition="in" filter="blinds(horizontal)">
                                      <p:cBhvr>
                                        <p:cTn id="31"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47" grpId="1"/>
      <p:bldP spid="71" grpId="0"/>
      <p:bldP spid="71" grpId="1"/>
      <p:bldP spid="9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908" y="285728"/>
            <a:ext cx="9429816" cy="2677656"/>
          </a:xfrm>
          <a:prstGeom prst="rect">
            <a:avLst/>
          </a:prstGeom>
        </p:spPr>
        <p:txBody>
          <a:bodyPr wrap="square">
            <a:spAutoFit/>
          </a:bodyPr>
          <a:lstStyle/>
          <a:p>
            <a:pPr algn="ctr"/>
            <a:r>
              <a:rPr lang="el-GR" sz="2400" b="1" u="sng" dirty="0" smtClean="0">
                <a:solidFill>
                  <a:srgbClr val="FF0000"/>
                </a:solidFill>
              </a:rPr>
              <a:t>Κ</a:t>
            </a:r>
            <a:r>
              <a:rPr lang="en-GB" sz="2400" b="1" u="sng" dirty="0" err="1" smtClean="0">
                <a:solidFill>
                  <a:srgbClr val="FF0000"/>
                </a:solidFill>
              </a:rPr>
              <a:t>ανόνα</a:t>
            </a:r>
            <a:r>
              <a:rPr lang="el-GR" sz="2400" b="1" u="sng" dirty="0" smtClean="0">
                <a:solidFill>
                  <a:srgbClr val="FF0000"/>
                </a:solidFill>
              </a:rPr>
              <a:t>ς</a:t>
            </a:r>
            <a:r>
              <a:rPr lang="en-GB" sz="2400" b="1" u="sng" dirty="0" smtClean="0">
                <a:solidFill>
                  <a:srgbClr val="FF0000"/>
                </a:solidFill>
              </a:rPr>
              <a:t> </a:t>
            </a:r>
            <a:r>
              <a:rPr lang="en-GB" sz="2400" b="1" u="sng" dirty="0" err="1">
                <a:solidFill>
                  <a:srgbClr val="FF0000"/>
                </a:solidFill>
              </a:rPr>
              <a:t>της</a:t>
            </a:r>
            <a:r>
              <a:rPr lang="en-GB" sz="2400" b="1" u="sng" dirty="0">
                <a:solidFill>
                  <a:srgbClr val="FF0000"/>
                </a:solidFill>
              </a:rPr>
              <a:t> </a:t>
            </a:r>
            <a:r>
              <a:rPr lang="en-GB" sz="2400" b="1" u="sng" dirty="0" err="1" smtClean="0">
                <a:solidFill>
                  <a:srgbClr val="FF0000"/>
                </a:solidFill>
              </a:rPr>
              <a:t>οκτάδας</a:t>
            </a:r>
            <a:endParaRPr lang="el-GR" sz="2400" b="1" u="sng" dirty="0" smtClean="0">
              <a:solidFill>
                <a:srgbClr val="FF0000"/>
              </a:solidFill>
            </a:endParaRPr>
          </a:p>
          <a:p>
            <a:pPr algn="ctr"/>
            <a:endParaRPr lang="el-GR" sz="2400" b="1" dirty="0" smtClean="0"/>
          </a:p>
          <a:p>
            <a:pPr algn="ctr"/>
            <a:r>
              <a:rPr lang="el-GR" sz="2400" dirty="0" smtClean="0"/>
              <a:t>Τ</a:t>
            </a:r>
            <a:r>
              <a:rPr lang="en-GB" sz="2400" dirty="0" smtClean="0"/>
              <a:t>α </a:t>
            </a:r>
            <a:r>
              <a:rPr lang="en-GB" sz="2400" dirty="0" err="1"/>
              <a:t>άτομα</a:t>
            </a:r>
            <a:r>
              <a:rPr lang="en-GB" sz="2400" dirty="0"/>
              <a:t> </a:t>
            </a:r>
            <a:r>
              <a:rPr lang="en-GB" sz="2400" b="1" dirty="0" err="1">
                <a:solidFill>
                  <a:schemeClr val="accent6">
                    <a:lumMod val="50000"/>
                  </a:schemeClr>
                </a:solidFill>
              </a:rPr>
              <a:t>αποβάλλουν</a:t>
            </a:r>
            <a:r>
              <a:rPr lang="en-GB" sz="2400" dirty="0"/>
              <a:t> ή </a:t>
            </a:r>
            <a:r>
              <a:rPr lang="en-GB" sz="2400" b="1" dirty="0" err="1">
                <a:solidFill>
                  <a:schemeClr val="accent6">
                    <a:lumMod val="50000"/>
                  </a:schemeClr>
                </a:solidFill>
              </a:rPr>
              <a:t>προσλαμβάνουν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ετεροπολικός</a:t>
            </a:r>
            <a:r>
              <a:rPr lang="en-GB" sz="2400" dirty="0"/>
              <a:t> </a:t>
            </a:r>
            <a:r>
              <a:rPr lang="en-GB" sz="2400" dirty="0" err="1"/>
              <a:t>δεσμός</a:t>
            </a:r>
            <a:r>
              <a:rPr lang="en-GB" sz="2400" dirty="0"/>
              <a:t>) </a:t>
            </a:r>
            <a:endParaRPr lang="en-GB" sz="2400" dirty="0" smtClean="0"/>
          </a:p>
          <a:p>
            <a:pPr algn="ctr"/>
            <a:r>
              <a:rPr lang="en-GB" sz="2400" dirty="0" smtClean="0"/>
              <a:t>ή </a:t>
            </a:r>
            <a:r>
              <a:rPr lang="en-GB" sz="2400" b="1" dirty="0" err="1">
                <a:solidFill>
                  <a:schemeClr val="accent6">
                    <a:lumMod val="75000"/>
                  </a:schemeClr>
                </a:solidFill>
              </a:rPr>
              <a:t>αμοιβαία</a:t>
            </a:r>
            <a:r>
              <a:rPr lang="en-GB" sz="2400" b="1" dirty="0">
                <a:solidFill>
                  <a:schemeClr val="accent6">
                    <a:lumMod val="75000"/>
                  </a:schemeClr>
                </a:solidFill>
              </a:rPr>
              <a:t> </a:t>
            </a:r>
            <a:r>
              <a:rPr lang="en-GB" sz="2400" b="1" dirty="0" err="1">
                <a:solidFill>
                  <a:schemeClr val="accent6">
                    <a:lumMod val="75000"/>
                  </a:schemeClr>
                </a:solidFill>
              </a:rPr>
              <a:t>συνεισφέρουν</a:t>
            </a:r>
            <a:r>
              <a:rPr lang="en-GB" sz="2400" dirty="0"/>
              <a:t> </a:t>
            </a:r>
            <a:r>
              <a:rPr lang="en-GB" sz="2400" b="1" dirty="0" smtClean="0">
                <a:solidFill>
                  <a:srgbClr val="0070C0"/>
                </a:solidFill>
              </a:rPr>
              <a:t>e</a:t>
            </a:r>
            <a:r>
              <a:rPr lang="en-GB" sz="2400" b="1" baseline="30000" dirty="0" smtClean="0">
                <a:solidFill>
                  <a:srgbClr val="0070C0"/>
                </a:solidFill>
              </a:rPr>
              <a:t>-</a:t>
            </a:r>
            <a:r>
              <a:rPr lang="en-GB" sz="2400" dirty="0" smtClean="0"/>
              <a:t> </a:t>
            </a:r>
            <a:r>
              <a:rPr lang="en-GB" sz="2400" dirty="0"/>
              <a:t>(</a:t>
            </a:r>
            <a:r>
              <a:rPr lang="en-GB" sz="2400" dirty="0" err="1"/>
              <a:t>ομοιοπολικός</a:t>
            </a:r>
            <a:r>
              <a:rPr lang="en-GB" sz="2400" dirty="0"/>
              <a:t> </a:t>
            </a:r>
            <a:r>
              <a:rPr lang="en-GB" sz="2400" dirty="0" err="1"/>
              <a:t>δεσμός</a:t>
            </a:r>
            <a:r>
              <a:rPr lang="en-GB" sz="2400" dirty="0"/>
              <a:t>), </a:t>
            </a:r>
            <a:endParaRPr lang="el-GR" sz="2400" dirty="0" smtClean="0"/>
          </a:p>
          <a:p>
            <a:pPr algn="ctr"/>
            <a:r>
              <a:rPr lang="el-GR" sz="2400" dirty="0" smtClean="0"/>
              <a:t>για</a:t>
            </a:r>
            <a:r>
              <a:rPr lang="en-GB" sz="2400" dirty="0" smtClean="0"/>
              <a:t> </a:t>
            </a:r>
            <a:r>
              <a:rPr lang="en-GB" sz="2400" dirty="0" err="1"/>
              <a:t>να</a:t>
            </a:r>
            <a:r>
              <a:rPr lang="en-GB" sz="2400" dirty="0"/>
              <a:t> </a:t>
            </a:r>
            <a:r>
              <a:rPr lang="en-GB" sz="2400" b="1" dirty="0" err="1">
                <a:solidFill>
                  <a:srgbClr val="FF0000"/>
                </a:solidFill>
              </a:rPr>
              <a:t>αποκτήσουν</a:t>
            </a:r>
            <a:r>
              <a:rPr lang="en-GB" sz="2400" b="1" dirty="0">
                <a:solidFill>
                  <a:srgbClr val="FF0000"/>
                </a:solidFill>
              </a:rPr>
              <a:t> </a:t>
            </a:r>
            <a:r>
              <a:rPr lang="en-GB" sz="2400" b="1" dirty="0" err="1">
                <a:solidFill>
                  <a:srgbClr val="FF0000"/>
                </a:solidFill>
              </a:rPr>
              <a:t>δομή</a:t>
            </a:r>
            <a:r>
              <a:rPr lang="en-GB" sz="2400" b="1" dirty="0">
                <a:solidFill>
                  <a:srgbClr val="FF0000"/>
                </a:solidFill>
              </a:rPr>
              <a:t> </a:t>
            </a:r>
            <a:r>
              <a:rPr lang="en-GB" sz="2400" b="1" dirty="0" err="1">
                <a:solidFill>
                  <a:srgbClr val="FF0000"/>
                </a:solidFill>
              </a:rPr>
              <a:t>ευγενούς</a:t>
            </a:r>
            <a:r>
              <a:rPr lang="en-GB" sz="2400" b="1" dirty="0">
                <a:solidFill>
                  <a:srgbClr val="FF0000"/>
                </a:solidFill>
              </a:rPr>
              <a:t> </a:t>
            </a:r>
            <a:r>
              <a:rPr lang="en-GB" sz="2400" b="1" dirty="0" err="1" smtClean="0">
                <a:solidFill>
                  <a:srgbClr val="FF0000"/>
                </a:solidFill>
              </a:rPr>
              <a:t>αερίου</a:t>
            </a:r>
            <a:r>
              <a:rPr lang="el-GR" sz="2400" b="1" dirty="0" smtClean="0">
                <a:solidFill>
                  <a:srgbClr val="FF0000"/>
                </a:solidFill>
              </a:rPr>
              <a:t> </a:t>
            </a:r>
            <a:r>
              <a:rPr lang="el-GR" sz="2400" dirty="0" smtClean="0"/>
              <a:t>(8 </a:t>
            </a:r>
            <a:r>
              <a:rPr lang="en-GB" sz="2400" b="1" dirty="0" smtClean="0">
                <a:solidFill>
                  <a:srgbClr val="0070C0"/>
                </a:solidFill>
              </a:rPr>
              <a:t>e</a:t>
            </a:r>
            <a:r>
              <a:rPr lang="en-GB" sz="2400" b="1" baseline="30000" dirty="0" smtClean="0">
                <a:solidFill>
                  <a:srgbClr val="0070C0"/>
                </a:solidFill>
              </a:rPr>
              <a:t>- </a:t>
            </a:r>
            <a:r>
              <a:rPr lang="en-GB" sz="2400" dirty="0" err="1" smtClean="0"/>
              <a:t>στην</a:t>
            </a:r>
            <a:r>
              <a:rPr lang="en-GB" sz="2400" dirty="0" smtClean="0"/>
              <a:t> </a:t>
            </a:r>
            <a:r>
              <a:rPr lang="el-GR" sz="2400" dirty="0" smtClean="0"/>
              <a:t>εξωτερική </a:t>
            </a:r>
            <a:r>
              <a:rPr lang="en-GB" sz="2400" dirty="0" err="1" smtClean="0"/>
              <a:t>στιβάδα</a:t>
            </a:r>
            <a:r>
              <a:rPr lang="el-GR" sz="2400" dirty="0" smtClean="0"/>
              <a:t>)</a:t>
            </a:r>
          </a:p>
          <a:p>
            <a:pPr algn="ctr"/>
            <a:endParaRPr lang="el-GR" sz="2400" dirty="0" smtClean="0"/>
          </a:p>
          <a:p>
            <a:pPr algn="ctr"/>
            <a:r>
              <a:rPr lang="en-GB" sz="2400" dirty="0" err="1" smtClean="0">
                <a:solidFill>
                  <a:srgbClr val="0070C0"/>
                </a:solidFill>
              </a:rPr>
              <a:t>Εξαιρείται</a:t>
            </a:r>
            <a:r>
              <a:rPr lang="en-GB" sz="2400" dirty="0" smtClean="0"/>
              <a:t> </a:t>
            </a:r>
            <a:r>
              <a:rPr lang="en-GB" sz="2400" dirty="0"/>
              <a:t>η </a:t>
            </a:r>
            <a:r>
              <a:rPr lang="en-GB" sz="2400" b="1" dirty="0" err="1"/>
              <a:t>στιβάδα</a:t>
            </a:r>
            <a:r>
              <a:rPr lang="en-GB" sz="2400" b="1" dirty="0"/>
              <a:t> </a:t>
            </a:r>
            <a:r>
              <a:rPr lang="en-GB" sz="2400" b="1" dirty="0" smtClean="0"/>
              <a:t>Κ</a:t>
            </a:r>
            <a:r>
              <a:rPr lang="en-GB" sz="2400" dirty="0" smtClean="0"/>
              <a:t> </a:t>
            </a:r>
            <a:r>
              <a:rPr lang="en-GB" sz="2400" dirty="0" err="1"/>
              <a:t>που</a:t>
            </a:r>
            <a:r>
              <a:rPr lang="en-GB" sz="2400" dirty="0"/>
              <a:t> </a:t>
            </a:r>
            <a:r>
              <a:rPr lang="en-GB" sz="2400" dirty="0" err="1"/>
              <a:t>συμπληρώνεται</a:t>
            </a:r>
            <a:r>
              <a:rPr lang="en-GB" sz="2400" dirty="0"/>
              <a:t>  </a:t>
            </a:r>
            <a:r>
              <a:rPr lang="en-GB" sz="2400" dirty="0" err="1"/>
              <a:t>με</a:t>
            </a:r>
            <a:r>
              <a:rPr lang="en-GB" sz="2400" dirty="0"/>
              <a:t> </a:t>
            </a:r>
            <a:r>
              <a:rPr lang="en-GB" sz="2400" dirty="0" err="1"/>
              <a:t>δύο</a:t>
            </a:r>
            <a:r>
              <a:rPr lang="en-GB" sz="2400" dirty="0"/>
              <a:t> </a:t>
            </a:r>
            <a:r>
              <a:rPr lang="en-GB" sz="2400" dirty="0" err="1" smtClean="0"/>
              <a:t>ηλεκτρόνια</a:t>
            </a:r>
            <a:endParaRPr lang="el-GR" sz="2400" dirty="0"/>
          </a:p>
        </p:txBody>
      </p:sp>
      <p:sp>
        <p:nvSpPr>
          <p:cNvPr id="47" name="Text Box 10"/>
          <p:cNvSpPr txBox="1">
            <a:spLocks noChangeArrowheads="1"/>
          </p:cNvSpPr>
          <p:nvPr/>
        </p:nvSpPr>
        <p:spPr bwMode="auto">
          <a:xfrm>
            <a:off x="2857488" y="5686306"/>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H</a:t>
            </a:r>
            <a:endParaRPr kumimoji="0" lang="el-GR" sz="1800" b="0" i="0" u="none" strike="noStrike" cap="none" normalizeH="0" baseline="0" dirty="0" smtClean="0">
              <a:ln>
                <a:noFill/>
              </a:ln>
              <a:effectLst/>
              <a:latin typeface="Arial" pitchFamily="34" charset="0"/>
              <a:cs typeface="Arial" pitchFamily="34" charset="0"/>
            </a:endParaRPr>
          </a:p>
        </p:txBody>
      </p:sp>
      <p:grpSp>
        <p:nvGrpSpPr>
          <p:cNvPr id="2" name="Group 274"/>
          <p:cNvGrpSpPr/>
          <p:nvPr/>
        </p:nvGrpSpPr>
        <p:grpSpPr>
          <a:xfrm>
            <a:off x="2643174" y="3800208"/>
            <a:ext cx="1285884" cy="1214446"/>
            <a:chOff x="1643042" y="4328984"/>
            <a:chExt cx="1285884" cy="1214446"/>
          </a:xfrm>
        </p:grpSpPr>
        <p:sp>
          <p:nvSpPr>
            <p:cNvPr id="49" name="Oval 48"/>
            <p:cNvSpPr/>
            <p:nvPr/>
          </p:nvSpPr>
          <p:spPr>
            <a:xfrm>
              <a:off x="2000232" y="4686174"/>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Oval 49"/>
            <p:cNvSpPr/>
            <p:nvPr/>
          </p:nvSpPr>
          <p:spPr>
            <a:xfrm>
              <a:off x="1643042" y="4328984"/>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2786050" y="49579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Text Box 10"/>
            <p:cNvSpPr txBox="1">
              <a:spLocks noChangeArrowheads="1"/>
            </p:cNvSpPr>
            <p:nvPr/>
          </p:nvSpPr>
          <p:spPr bwMode="auto">
            <a:xfrm>
              <a:off x="2000232" y="4686174"/>
              <a:ext cx="928694"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1p</a:t>
              </a:r>
              <a:endParaRPr kumimoji="0" lang="el-GR" sz="1800" b="0" i="0" u="none" strike="noStrike" cap="none" normalizeH="0" baseline="0" dirty="0" smtClean="0">
                <a:ln>
                  <a:noFill/>
                </a:ln>
                <a:effectLst/>
                <a:latin typeface="Arial" pitchFamily="34" charset="0"/>
                <a:cs typeface="Arial" pitchFamily="34" charset="0"/>
              </a:endParaRPr>
            </a:p>
          </p:txBody>
        </p:sp>
      </p:grpSp>
      <p:sp>
        <p:nvSpPr>
          <p:cNvPr id="71" name="Text Box 10"/>
          <p:cNvSpPr txBox="1">
            <a:spLocks noChangeArrowheads="1"/>
          </p:cNvSpPr>
          <p:nvPr/>
        </p:nvSpPr>
        <p:spPr bwMode="auto">
          <a:xfrm>
            <a:off x="6000760" y="5643578"/>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err="1" smtClean="0">
                <a:latin typeface="Calibri" pitchFamily="34" charset="0"/>
                <a:cs typeface="Arial" pitchFamily="34" charset="0"/>
              </a:rPr>
              <a:t>Cl</a:t>
            </a:r>
            <a:endParaRPr kumimoji="0" lang="el-GR" sz="1800" b="0" i="0" u="none" strike="noStrike" cap="none" normalizeH="0" baseline="0" dirty="0" smtClean="0">
              <a:ln>
                <a:noFill/>
              </a:ln>
              <a:effectLst/>
              <a:latin typeface="Arial" pitchFamily="34" charset="0"/>
              <a:cs typeface="Arial" pitchFamily="34" charset="0"/>
            </a:endParaRPr>
          </a:p>
        </p:txBody>
      </p:sp>
      <p:grpSp>
        <p:nvGrpSpPr>
          <p:cNvPr id="3" name="Group 273"/>
          <p:cNvGrpSpPr/>
          <p:nvPr/>
        </p:nvGrpSpPr>
        <p:grpSpPr>
          <a:xfrm>
            <a:off x="5143504" y="3143248"/>
            <a:ext cx="2500330" cy="2428892"/>
            <a:chOff x="4143372" y="3672024"/>
            <a:chExt cx="2500330" cy="2428892"/>
          </a:xfrm>
        </p:grpSpPr>
        <p:sp>
          <p:nvSpPr>
            <p:cNvPr id="73" name="Oval 72"/>
            <p:cNvSpPr/>
            <p:nvPr/>
          </p:nvSpPr>
          <p:spPr>
            <a:xfrm>
              <a:off x="5143504" y="4643446"/>
              <a:ext cx="500066" cy="500066"/>
            </a:xfrm>
            <a:prstGeom prst="ellipse">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Oval 73"/>
            <p:cNvSpPr/>
            <p:nvPr/>
          </p:nvSpPr>
          <p:spPr>
            <a:xfrm>
              <a:off x="4786314" y="4286256"/>
              <a:ext cx="1214446" cy="12144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Oval 74"/>
            <p:cNvSpPr/>
            <p:nvPr/>
          </p:nvSpPr>
          <p:spPr>
            <a:xfrm>
              <a:off x="4500562" y="4000504"/>
              <a:ext cx="1785950" cy="17859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Oval 75"/>
            <p:cNvSpPr/>
            <p:nvPr/>
          </p:nvSpPr>
          <p:spPr>
            <a:xfrm>
              <a:off x="4214810" y="3714752"/>
              <a:ext cx="2357454" cy="23574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7" name="Oval 76"/>
            <p:cNvSpPr/>
            <p:nvPr/>
          </p:nvSpPr>
          <p:spPr>
            <a:xfrm>
              <a:off x="4714876" y="485776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8" name="Oval 77"/>
            <p:cNvSpPr/>
            <p:nvPr/>
          </p:nvSpPr>
          <p:spPr>
            <a:xfrm>
              <a:off x="5929322" y="485776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Oval 78"/>
            <p:cNvSpPr/>
            <p:nvPr/>
          </p:nvSpPr>
          <p:spPr>
            <a:xfrm>
              <a:off x="4714876" y="545797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Oval 79"/>
            <p:cNvSpPr/>
            <p:nvPr/>
          </p:nvSpPr>
          <p:spPr>
            <a:xfrm>
              <a:off x="4857752" y="560085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1" name="Text Box 10"/>
            <p:cNvSpPr txBox="1">
              <a:spLocks noChangeArrowheads="1"/>
            </p:cNvSpPr>
            <p:nvPr/>
          </p:nvSpPr>
          <p:spPr bwMode="auto">
            <a:xfrm>
              <a:off x="5072066" y="4643446"/>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dirty="0" smtClean="0">
                  <a:latin typeface="Calibri" pitchFamily="34" charset="0"/>
                  <a:cs typeface="Arial" pitchFamily="34" charset="0"/>
                </a:rPr>
                <a:t>17p</a:t>
              </a:r>
              <a:endParaRPr kumimoji="0" lang="el-GR" sz="1800" b="0" i="0" u="none" strike="noStrike" cap="none" normalizeH="0" baseline="0" dirty="0" smtClean="0">
                <a:ln>
                  <a:noFill/>
                </a:ln>
                <a:effectLst/>
                <a:latin typeface="Arial" pitchFamily="34" charset="0"/>
                <a:cs typeface="Arial" pitchFamily="34" charset="0"/>
              </a:endParaRPr>
            </a:p>
          </p:txBody>
        </p:sp>
        <p:sp>
          <p:nvSpPr>
            <p:cNvPr id="82" name="Oval 81"/>
            <p:cNvSpPr/>
            <p:nvPr/>
          </p:nvSpPr>
          <p:spPr>
            <a:xfrm>
              <a:off x="4714876" y="417209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3" name="Oval 82"/>
            <p:cNvSpPr/>
            <p:nvPr/>
          </p:nvSpPr>
          <p:spPr>
            <a:xfrm>
              <a:off x="4857752" y="402921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4" name="Oval 83"/>
            <p:cNvSpPr/>
            <p:nvPr/>
          </p:nvSpPr>
          <p:spPr>
            <a:xfrm>
              <a:off x="5857884" y="552941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Oval 84"/>
            <p:cNvSpPr/>
            <p:nvPr/>
          </p:nvSpPr>
          <p:spPr>
            <a:xfrm>
              <a:off x="6000760" y="53865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6" name="Oval 85"/>
            <p:cNvSpPr/>
            <p:nvPr/>
          </p:nvSpPr>
          <p:spPr>
            <a:xfrm>
              <a:off x="6072198" y="43149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7" name="Oval 86"/>
            <p:cNvSpPr/>
            <p:nvPr/>
          </p:nvSpPr>
          <p:spPr>
            <a:xfrm>
              <a:off x="5929322" y="417209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8" name="Oval 87"/>
            <p:cNvSpPr/>
            <p:nvPr/>
          </p:nvSpPr>
          <p:spPr>
            <a:xfrm>
              <a:off x="6500826" y="50006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9" name="Oval 88"/>
            <p:cNvSpPr/>
            <p:nvPr/>
          </p:nvSpPr>
          <p:spPr>
            <a:xfrm>
              <a:off x="4143372"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0" name="Oval 89"/>
            <p:cNvSpPr/>
            <p:nvPr/>
          </p:nvSpPr>
          <p:spPr>
            <a:xfrm>
              <a:off x="5214942" y="595804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1" name="Oval 90"/>
            <p:cNvSpPr/>
            <p:nvPr/>
          </p:nvSpPr>
          <p:spPr>
            <a:xfrm>
              <a:off x="5429256" y="595804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Oval 91"/>
            <p:cNvSpPr/>
            <p:nvPr/>
          </p:nvSpPr>
          <p:spPr>
            <a:xfrm>
              <a:off x="6500826" y="47148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3" name="Oval 92"/>
            <p:cNvSpPr/>
            <p:nvPr/>
          </p:nvSpPr>
          <p:spPr>
            <a:xfrm>
              <a:off x="5500694" y="367202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4" name="Oval 93"/>
            <p:cNvSpPr/>
            <p:nvPr/>
          </p:nvSpPr>
          <p:spPr>
            <a:xfrm>
              <a:off x="5214942" y="367202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95" name="Text Box 10"/>
          <p:cNvSpPr txBox="1">
            <a:spLocks noChangeArrowheads="1"/>
          </p:cNvSpPr>
          <p:nvPr/>
        </p:nvSpPr>
        <p:spPr bwMode="auto">
          <a:xfrm>
            <a:off x="4000496" y="5614868"/>
            <a:ext cx="1000132" cy="4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en-US" sz="2400" b="1" dirty="0" err="1" smtClean="0">
                <a:latin typeface="Calibri" pitchFamily="34" charset="0"/>
                <a:cs typeface="Arial" pitchFamily="34" charset="0"/>
              </a:rPr>
              <a:t>HCl</a:t>
            </a:r>
            <a:endParaRPr kumimoji="0" lang="el-GR" sz="1800" b="1"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blinds(horizontal)">
                                      <p:cBhvr>
                                        <p:cTn id="13" dur="500"/>
                                        <p:tgtEl>
                                          <p:spTgt spid="4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blinds(horizontal)">
                                      <p:cBhvr>
                                        <p:cTn id="16" dur="500"/>
                                        <p:tgtEl>
                                          <p:spTgt spid="71"/>
                                        </p:tgtEl>
                                      </p:cBhvr>
                                    </p:animEffec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nodeType="clickEffect">
                                  <p:stCondLst>
                                    <p:cond delay="0"/>
                                  </p:stCondLst>
                                  <p:childTnLst>
                                    <p:animMotion origin="layout" path="M -1.94444E-6 1.13784E-6 L -0.15191 0.00116 " pathEditMode="relative" rAng="0" ptsTypes="AA">
                                      <p:cBhvr>
                                        <p:cTn id="20" dur="2000" fill="hold"/>
                                        <p:tgtEl>
                                          <p:spTgt spid="3"/>
                                        </p:tgtEl>
                                        <p:attrNameLst>
                                          <p:attrName>ppt_x</p:attrName>
                                          <p:attrName>ppt_y</p:attrName>
                                        </p:attrNameLst>
                                      </p:cBhvr>
                                      <p:rCtr x="-76" y="0"/>
                                    </p:animMotion>
                                  </p:childTnLst>
                                </p:cTn>
                              </p:par>
                            </p:childTnLst>
                          </p:cTn>
                        </p:par>
                        <p:par>
                          <p:cTn id="21" fill="hold">
                            <p:stCondLst>
                              <p:cond delay="2000"/>
                            </p:stCondLst>
                            <p:childTnLst>
                              <p:par>
                                <p:cTn id="22" presetID="3" presetClass="exit" presetSubtype="10" fill="hold" grpId="1" nodeType="afterEffect">
                                  <p:stCondLst>
                                    <p:cond delay="0"/>
                                  </p:stCondLst>
                                  <p:childTnLst>
                                    <p:animEffect transition="out" filter="blinds(horizontal)">
                                      <p:cBhvr>
                                        <p:cTn id="23" dur="500"/>
                                        <p:tgtEl>
                                          <p:spTgt spid="71"/>
                                        </p:tgtEl>
                                      </p:cBhvr>
                                    </p:animEffect>
                                    <p:set>
                                      <p:cBhvr>
                                        <p:cTn id="24" dur="1" fill="hold">
                                          <p:stCondLst>
                                            <p:cond delay="499"/>
                                          </p:stCondLst>
                                        </p:cTn>
                                        <p:tgtEl>
                                          <p:spTgt spid="71"/>
                                        </p:tgtEl>
                                        <p:attrNameLst>
                                          <p:attrName>style.visibility</p:attrName>
                                        </p:attrNameLst>
                                      </p:cBhvr>
                                      <p:to>
                                        <p:strVal val="hidden"/>
                                      </p:to>
                                    </p:set>
                                  </p:childTnLst>
                                </p:cTn>
                              </p:par>
                              <p:par>
                                <p:cTn id="25" presetID="3" presetClass="exit" presetSubtype="10" fill="hold" grpId="1" nodeType="withEffect">
                                  <p:stCondLst>
                                    <p:cond delay="0"/>
                                  </p:stCondLst>
                                  <p:childTnLst>
                                    <p:animEffect transition="out" filter="blinds(horizontal)">
                                      <p:cBhvr>
                                        <p:cTn id="26" dur="500"/>
                                        <p:tgtEl>
                                          <p:spTgt spid="47"/>
                                        </p:tgtEl>
                                      </p:cBhvr>
                                    </p:animEffect>
                                    <p:set>
                                      <p:cBhvr>
                                        <p:cTn id="27" dur="1" fill="hold">
                                          <p:stCondLst>
                                            <p:cond delay="499"/>
                                          </p:stCondLst>
                                        </p:cTn>
                                        <p:tgtEl>
                                          <p:spTgt spid="47"/>
                                        </p:tgtEl>
                                        <p:attrNameLst>
                                          <p:attrName>style.visibility</p:attrName>
                                        </p:attrNameLst>
                                      </p:cBhvr>
                                      <p:to>
                                        <p:strVal val="hidden"/>
                                      </p:to>
                                    </p:set>
                                  </p:childTnLst>
                                </p:cTn>
                              </p:par>
                            </p:childTnLst>
                          </p:cTn>
                        </p:par>
                        <p:par>
                          <p:cTn id="28" fill="hold">
                            <p:stCondLst>
                              <p:cond delay="2500"/>
                            </p:stCondLst>
                            <p:childTnLst>
                              <p:par>
                                <p:cTn id="29" presetID="3" presetClass="entr" presetSubtype="10" fill="hold" grpId="0" nodeType="afterEffect">
                                  <p:stCondLst>
                                    <p:cond delay="0"/>
                                  </p:stCondLst>
                                  <p:childTnLst>
                                    <p:set>
                                      <p:cBhvr>
                                        <p:cTn id="30" dur="1" fill="hold">
                                          <p:stCondLst>
                                            <p:cond delay="0"/>
                                          </p:stCondLst>
                                        </p:cTn>
                                        <p:tgtEl>
                                          <p:spTgt spid="95"/>
                                        </p:tgtEl>
                                        <p:attrNameLst>
                                          <p:attrName>style.visibility</p:attrName>
                                        </p:attrNameLst>
                                      </p:cBhvr>
                                      <p:to>
                                        <p:strVal val="visible"/>
                                      </p:to>
                                    </p:set>
                                    <p:animEffect transition="in" filter="blinds(horizontal)">
                                      <p:cBhvr>
                                        <p:cTn id="31"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47" grpId="1"/>
      <p:bldP spid="71" grpId="0"/>
      <p:bldP spid="71" grpId="1"/>
      <p:bldP spid="9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4286256"/>
            <a:ext cx="9144000" cy="1569660"/>
          </a:xfrm>
          <a:prstGeom prst="rect">
            <a:avLst/>
          </a:prstGeom>
        </p:spPr>
        <p:txBody>
          <a:bodyPr wrap="square">
            <a:spAutoFit/>
          </a:bodyPr>
          <a:lstStyle/>
          <a:p>
            <a:pPr marL="723900" indent="-355600">
              <a:buFont typeface="Arial" pitchFamily="34" charset="0"/>
              <a:buChar char="•"/>
            </a:pPr>
            <a:r>
              <a:rPr lang="el-GR" sz="2400" dirty="0" smtClean="0"/>
              <a:t>η</a:t>
            </a:r>
            <a:r>
              <a:rPr lang="en-GB" sz="2400" dirty="0" smtClean="0"/>
              <a:t> </a:t>
            </a:r>
            <a:r>
              <a:rPr lang="en-GB" sz="2400" b="1" dirty="0" err="1" smtClean="0">
                <a:solidFill>
                  <a:srgbClr val="00B050"/>
                </a:solidFill>
              </a:rPr>
              <a:t>πληρέστερη</a:t>
            </a:r>
            <a:r>
              <a:rPr lang="en-GB" sz="2400" b="1" dirty="0" smtClean="0">
                <a:solidFill>
                  <a:srgbClr val="00B050"/>
                </a:solidFill>
              </a:rPr>
              <a:t> </a:t>
            </a:r>
            <a:r>
              <a:rPr lang="en-GB" sz="2400" b="1" dirty="0" err="1">
                <a:solidFill>
                  <a:srgbClr val="00B050"/>
                </a:solidFill>
              </a:rPr>
              <a:t>προ-κβαντική</a:t>
            </a:r>
            <a:r>
              <a:rPr lang="en-GB" sz="2400" b="1" dirty="0">
                <a:solidFill>
                  <a:srgbClr val="00B050"/>
                </a:solidFill>
              </a:rPr>
              <a:t> </a:t>
            </a:r>
            <a:r>
              <a:rPr lang="en-GB" sz="2400" b="1" dirty="0" err="1">
                <a:solidFill>
                  <a:srgbClr val="00B050"/>
                </a:solidFill>
              </a:rPr>
              <a:t>θεωρία</a:t>
            </a:r>
            <a:r>
              <a:rPr lang="en-GB" sz="2400" b="1" dirty="0">
                <a:solidFill>
                  <a:srgbClr val="00B050"/>
                </a:solidFill>
              </a:rPr>
              <a:t> </a:t>
            </a:r>
            <a:r>
              <a:rPr lang="en-GB" sz="2400" dirty="0" err="1"/>
              <a:t>για</a:t>
            </a:r>
            <a:r>
              <a:rPr lang="en-GB" sz="2400" dirty="0"/>
              <a:t> </a:t>
            </a:r>
            <a:r>
              <a:rPr lang="el-GR" sz="2400" dirty="0" smtClean="0"/>
              <a:t>τους </a:t>
            </a:r>
            <a:r>
              <a:rPr lang="en-GB" sz="2400" dirty="0" err="1" smtClean="0"/>
              <a:t>χημικ</a:t>
            </a:r>
            <a:r>
              <a:rPr lang="el-GR" sz="2400" dirty="0" smtClean="0"/>
              <a:t>ούς </a:t>
            </a:r>
            <a:r>
              <a:rPr lang="en-GB" sz="2400" dirty="0" err="1" smtClean="0"/>
              <a:t>δεσμ</a:t>
            </a:r>
            <a:r>
              <a:rPr lang="el-GR" sz="2400" dirty="0" smtClean="0"/>
              <a:t>ούς</a:t>
            </a:r>
          </a:p>
          <a:p>
            <a:pPr marL="723900" indent="-355600">
              <a:buFont typeface="Arial" pitchFamily="34" charset="0"/>
              <a:buChar char="•"/>
            </a:pPr>
            <a:r>
              <a:rPr lang="en-GB" sz="2400" dirty="0" err="1" smtClean="0"/>
              <a:t>περιγράφει</a:t>
            </a:r>
            <a:r>
              <a:rPr lang="en-GB" sz="2400" dirty="0" smtClean="0"/>
              <a:t> </a:t>
            </a:r>
            <a:r>
              <a:rPr lang="en-GB" sz="2400" dirty="0" err="1"/>
              <a:t>το</a:t>
            </a:r>
            <a:r>
              <a:rPr lang="en-GB" sz="2400" dirty="0"/>
              <a:t> </a:t>
            </a:r>
            <a:r>
              <a:rPr lang="en-GB" sz="2400" dirty="0" err="1"/>
              <a:t>σχηματισμό</a:t>
            </a:r>
            <a:r>
              <a:rPr lang="en-GB" sz="2400" dirty="0"/>
              <a:t> </a:t>
            </a:r>
            <a:r>
              <a:rPr lang="en-GB" sz="2400" dirty="0" err="1"/>
              <a:t>του</a:t>
            </a:r>
            <a:r>
              <a:rPr lang="en-GB" sz="2400" dirty="0"/>
              <a:t> </a:t>
            </a:r>
            <a:r>
              <a:rPr lang="en-GB" sz="2400" b="1" dirty="0" err="1">
                <a:solidFill>
                  <a:srgbClr val="00B0F0"/>
                </a:solidFill>
              </a:rPr>
              <a:t>ομοιοπολικού</a:t>
            </a:r>
            <a:r>
              <a:rPr lang="en-GB" sz="2400" b="1" dirty="0">
                <a:solidFill>
                  <a:srgbClr val="00B0F0"/>
                </a:solidFill>
              </a:rPr>
              <a:t> </a:t>
            </a:r>
            <a:r>
              <a:rPr lang="en-GB" sz="2400" b="1" dirty="0" err="1" smtClean="0">
                <a:solidFill>
                  <a:srgbClr val="00B0F0"/>
                </a:solidFill>
              </a:rPr>
              <a:t>δεσμού</a:t>
            </a:r>
            <a:endParaRPr lang="el-GR" sz="2400" b="1" dirty="0" smtClean="0">
              <a:solidFill>
                <a:srgbClr val="00B0F0"/>
              </a:solidFill>
            </a:endParaRPr>
          </a:p>
          <a:p>
            <a:pPr marL="723900" indent="-355600">
              <a:buFont typeface="Arial" pitchFamily="34" charset="0"/>
              <a:buChar char="•"/>
            </a:pPr>
            <a:r>
              <a:rPr lang="en-GB" sz="2400" dirty="0" err="1" smtClean="0"/>
              <a:t>υπάρχουν</a:t>
            </a:r>
            <a:r>
              <a:rPr lang="en-GB" sz="2400" dirty="0" smtClean="0"/>
              <a:t> </a:t>
            </a:r>
            <a:r>
              <a:rPr lang="en-GB" sz="2400" b="1" dirty="0" err="1">
                <a:solidFill>
                  <a:srgbClr val="FF0000"/>
                </a:solidFill>
              </a:rPr>
              <a:t>συχνά</a:t>
            </a:r>
            <a:r>
              <a:rPr lang="en-GB" sz="2400" b="1" dirty="0">
                <a:solidFill>
                  <a:srgbClr val="FF0000"/>
                </a:solidFill>
              </a:rPr>
              <a:t> </a:t>
            </a:r>
            <a:r>
              <a:rPr lang="en-GB" sz="2400" b="1" dirty="0" err="1">
                <a:solidFill>
                  <a:srgbClr val="FF0000"/>
                </a:solidFill>
              </a:rPr>
              <a:t>αποκλίσεις</a:t>
            </a:r>
            <a:r>
              <a:rPr lang="en-GB" sz="2400" b="1" dirty="0">
                <a:solidFill>
                  <a:srgbClr val="FF0000"/>
                </a:solidFill>
              </a:rPr>
              <a:t> </a:t>
            </a:r>
            <a:r>
              <a:rPr lang="en-GB" sz="2400" dirty="0" err="1"/>
              <a:t>από</a:t>
            </a:r>
            <a:r>
              <a:rPr lang="en-GB" sz="2400" dirty="0"/>
              <a:t> </a:t>
            </a:r>
            <a:r>
              <a:rPr lang="en-GB" sz="2400" dirty="0" err="1"/>
              <a:t>τον</a:t>
            </a:r>
            <a:r>
              <a:rPr lang="en-GB" sz="2400" dirty="0"/>
              <a:t> </a:t>
            </a:r>
            <a:r>
              <a:rPr lang="en-GB" sz="2400" dirty="0" err="1"/>
              <a:t>κανόνα</a:t>
            </a:r>
            <a:r>
              <a:rPr lang="en-GB" sz="2400" dirty="0"/>
              <a:t> </a:t>
            </a:r>
            <a:r>
              <a:rPr lang="en-GB" sz="2400" dirty="0" err="1"/>
              <a:t>της</a:t>
            </a:r>
            <a:r>
              <a:rPr lang="en-GB" sz="2400" dirty="0"/>
              <a:t> </a:t>
            </a:r>
            <a:r>
              <a:rPr lang="en-GB" sz="2400" dirty="0" err="1" smtClean="0"/>
              <a:t>οκτάδας</a:t>
            </a:r>
            <a:endParaRPr lang="el-GR" sz="2400" dirty="0" smtClean="0"/>
          </a:p>
          <a:p>
            <a:pPr marL="723900" indent="-355600">
              <a:buFont typeface="Arial" pitchFamily="34" charset="0"/>
              <a:buChar char="•"/>
            </a:pPr>
            <a:r>
              <a:rPr lang="en-US" sz="2400" b="1" dirty="0" smtClean="0"/>
              <a:t> </a:t>
            </a:r>
            <a:r>
              <a:rPr lang="el-GR" sz="2400" b="1" dirty="0" smtClean="0">
                <a:solidFill>
                  <a:schemeClr val="accent6">
                    <a:lumMod val="75000"/>
                  </a:schemeClr>
                </a:solidFill>
              </a:rPr>
              <a:t>λειτουργεί </a:t>
            </a:r>
            <a:r>
              <a:rPr lang="en-GB" sz="2400" b="1" dirty="0" err="1" smtClean="0">
                <a:solidFill>
                  <a:schemeClr val="accent6">
                    <a:lumMod val="75000"/>
                  </a:schemeClr>
                </a:solidFill>
              </a:rPr>
              <a:t>μόνο</a:t>
            </a:r>
            <a:r>
              <a:rPr lang="en-GB" sz="2400" b="1" dirty="0" smtClean="0">
                <a:solidFill>
                  <a:srgbClr val="FFC000"/>
                </a:solidFill>
              </a:rPr>
              <a:t> </a:t>
            </a:r>
            <a:r>
              <a:rPr lang="en-GB" sz="2400" dirty="0" err="1"/>
              <a:t>για</a:t>
            </a:r>
            <a:r>
              <a:rPr lang="en-GB" sz="2400" dirty="0"/>
              <a:t> </a:t>
            </a:r>
            <a:r>
              <a:rPr lang="en-GB" sz="2400" dirty="0" err="1" smtClean="0"/>
              <a:t>ενώσεις</a:t>
            </a:r>
            <a:r>
              <a:rPr lang="en-GB" sz="2400" dirty="0" smtClean="0"/>
              <a:t> </a:t>
            </a:r>
            <a:r>
              <a:rPr lang="en-GB" sz="2400" dirty="0" err="1"/>
              <a:t>στοιχείων</a:t>
            </a:r>
            <a:r>
              <a:rPr lang="en-GB" sz="2400" dirty="0"/>
              <a:t> </a:t>
            </a:r>
            <a:r>
              <a:rPr lang="el-GR" sz="2400" dirty="0" smtClean="0"/>
              <a:t>των</a:t>
            </a:r>
            <a:r>
              <a:rPr lang="en-GB" sz="2400" dirty="0" smtClean="0"/>
              <a:t> </a:t>
            </a:r>
            <a:r>
              <a:rPr lang="el-GR" sz="2400" b="1" dirty="0" smtClean="0">
                <a:solidFill>
                  <a:schemeClr val="accent6">
                    <a:lumMod val="75000"/>
                  </a:schemeClr>
                </a:solidFill>
              </a:rPr>
              <a:t>3 </a:t>
            </a:r>
            <a:r>
              <a:rPr lang="en-GB" sz="2400" b="1" dirty="0" err="1" smtClean="0">
                <a:solidFill>
                  <a:schemeClr val="accent6">
                    <a:lumMod val="75000"/>
                  </a:schemeClr>
                </a:solidFill>
              </a:rPr>
              <a:t>πρώτ</a:t>
            </a:r>
            <a:r>
              <a:rPr lang="el-GR" sz="2400" b="1" dirty="0" smtClean="0">
                <a:solidFill>
                  <a:schemeClr val="accent6">
                    <a:lumMod val="75000"/>
                  </a:schemeClr>
                </a:solidFill>
              </a:rPr>
              <a:t>ων</a:t>
            </a:r>
            <a:r>
              <a:rPr lang="en-GB" sz="2400" b="1" dirty="0" smtClean="0">
                <a:solidFill>
                  <a:schemeClr val="accent6">
                    <a:lumMod val="75000"/>
                  </a:schemeClr>
                </a:solidFill>
              </a:rPr>
              <a:t> </a:t>
            </a:r>
            <a:r>
              <a:rPr lang="en-GB" sz="2400" b="1" dirty="0" err="1" smtClean="0">
                <a:solidFill>
                  <a:schemeClr val="accent6">
                    <a:lumMod val="75000"/>
                  </a:schemeClr>
                </a:solidFill>
              </a:rPr>
              <a:t>περιόδ</a:t>
            </a:r>
            <a:r>
              <a:rPr lang="el-GR" sz="2400" b="1" dirty="0" smtClean="0">
                <a:solidFill>
                  <a:schemeClr val="accent6">
                    <a:lumMod val="75000"/>
                  </a:schemeClr>
                </a:solidFill>
              </a:rPr>
              <a:t>ων</a:t>
            </a:r>
          </a:p>
        </p:txBody>
      </p:sp>
      <p:pic>
        <p:nvPicPr>
          <p:cNvPr id="4" name="Picture 1" descr="1"/>
          <p:cNvPicPr>
            <a:picLocks noChangeAspect="1" noChangeArrowheads="1"/>
          </p:cNvPicPr>
          <p:nvPr/>
        </p:nvPicPr>
        <p:blipFill>
          <a:blip r:embed="rId2"/>
          <a:srcRect/>
          <a:stretch>
            <a:fillRect/>
          </a:stretch>
        </p:blipFill>
        <p:spPr bwMode="auto">
          <a:xfrm>
            <a:off x="428596" y="-1"/>
            <a:ext cx="8501122" cy="40131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42852"/>
            <a:ext cx="9144000" cy="461665"/>
          </a:xfrm>
          <a:prstGeom prst="rect">
            <a:avLst/>
          </a:prstGeom>
        </p:spPr>
        <p:txBody>
          <a:bodyPr wrap="square">
            <a:spAutoFit/>
          </a:bodyPr>
          <a:lstStyle/>
          <a:p>
            <a:pPr algn="ctr"/>
            <a:r>
              <a:rPr lang="en-GB" sz="2400" b="1" u="sng" dirty="0" err="1" smtClean="0"/>
              <a:t>Ιοντικές</a:t>
            </a:r>
            <a:r>
              <a:rPr lang="en-GB" sz="2400" b="1" u="sng" dirty="0" smtClean="0"/>
              <a:t> </a:t>
            </a:r>
            <a:r>
              <a:rPr lang="en-GB" sz="2400" b="1" u="sng" dirty="0" err="1" smtClean="0"/>
              <a:t>ενώσεις</a:t>
            </a:r>
            <a:endParaRPr lang="el-GR" sz="2400" u="sng" dirty="0"/>
          </a:p>
        </p:txBody>
      </p:sp>
      <p:sp>
        <p:nvSpPr>
          <p:cNvPr id="7" name="Rectangle 6"/>
          <p:cNvSpPr/>
          <p:nvPr/>
        </p:nvSpPr>
        <p:spPr>
          <a:xfrm>
            <a:off x="0" y="714356"/>
            <a:ext cx="9144000" cy="1569660"/>
          </a:xfrm>
          <a:prstGeom prst="rect">
            <a:avLst/>
          </a:prstGeom>
        </p:spPr>
        <p:txBody>
          <a:bodyPr wrap="square">
            <a:spAutoFit/>
          </a:bodyPr>
          <a:lstStyle/>
          <a:p>
            <a:pPr algn="ctr"/>
            <a:r>
              <a:rPr lang="en-GB" sz="2400" dirty="0" smtClean="0"/>
              <a:t>Η </a:t>
            </a:r>
            <a:r>
              <a:rPr lang="en-GB" sz="2400" dirty="0" err="1" smtClean="0"/>
              <a:t>ηλεκτρονιακή</a:t>
            </a:r>
            <a:r>
              <a:rPr lang="en-GB" sz="2400" dirty="0" smtClean="0"/>
              <a:t> </a:t>
            </a:r>
            <a:r>
              <a:rPr lang="en-GB" sz="2400" dirty="0" err="1" smtClean="0"/>
              <a:t>δομή</a:t>
            </a:r>
            <a:r>
              <a:rPr lang="en-GB" sz="2400" dirty="0" smtClean="0"/>
              <a:t>  </a:t>
            </a:r>
            <a:r>
              <a:rPr lang="en-GB" sz="2400" dirty="0" err="1" smtClean="0"/>
              <a:t>του</a:t>
            </a:r>
            <a:r>
              <a:rPr lang="en-GB" sz="2400" dirty="0" smtClean="0"/>
              <a:t> </a:t>
            </a:r>
            <a:r>
              <a:rPr lang="en-GB" sz="2400" b="1" dirty="0" err="1" smtClean="0"/>
              <a:t>NaCl</a:t>
            </a:r>
            <a:r>
              <a:rPr lang="en-GB" sz="2400" dirty="0" smtClean="0"/>
              <a:t> </a:t>
            </a:r>
            <a:r>
              <a:rPr lang="en-GB" sz="2400" dirty="0" err="1" smtClean="0"/>
              <a:t>είναι</a:t>
            </a:r>
            <a:r>
              <a:rPr lang="en-GB" sz="2400" dirty="0" smtClean="0"/>
              <a:t>:</a:t>
            </a:r>
            <a:endParaRPr lang="el-GR" sz="2400" dirty="0" smtClean="0"/>
          </a:p>
          <a:p>
            <a:pPr algn="ctr"/>
            <a:r>
              <a:rPr lang="en-US" sz="2400" baseline="-25000" dirty="0" smtClean="0"/>
              <a:t>11</a:t>
            </a:r>
            <a:r>
              <a:rPr lang="en-US" sz="2400" dirty="0" smtClean="0"/>
              <a:t>Na (K</a:t>
            </a:r>
            <a:r>
              <a:rPr lang="en-US" sz="2400" baseline="30000" dirty="0" smtClean="0"/>
              <a:t>2</a:t>
            </a:r>
            <a:r>
              <a:rPr lang="en-US" sz="2400" dirty="0" smtClean="0"/>
              <a:t> L</a:t>
            </a:r>
            <a:r>
              <a:rPr lang="en-US" sz="2400" baseline="30000" dirty="0" smtClean="0"/>
              <a:t>8</a:t>
            </a:r>
            <a:r>
              <a:rPr lang="en-US" sz="2400" dirty="0" smtClean="0"/>
              <a:t> M</a:t>
            </a:r>
            <a:r>
              <a:rPr lang="en-US" sz="2400" baseline="30000" dirty="0" smtClean="0"/>
              <a:t>1</a:t>
            </a:r>
            <a:r>
              <a:rPr lang="en-US" sz="2400" dirty="0" smtClean="0"/>
              <a:t>)</a:t>
            </a:r>
            <a:endParaRPr lang="el-GR" sz="2400" dirty="0" smtClean="0"/>
          </a:p>
          <a:p>
            <a:pPr algn="ctr"/>
            <a:r>
              <a:rPr lang="en-US" sz="2400" baseline="-25000" dirty="0" smtClean="0"/>
              <a:t>17</a:t>
            </a:r>
            <a:r>
              <a:rPr lang="en-US" sz="2400" dirty="0" smtClean="0"/>
              <a:t>Cl (K</a:t>
            </a:r>
            <a:r>
              <a:rPr lang="en-US" sz="2400" baseline="30000" dirty="0" smtClean="0"/>
              <a:t>2</a:t>
            </a:r>
            <a:r>
              <a:rPr lang="en-US" sz="2400" dirty="0" smtClean="0"/>
              <a:t> L</a:t>
            </a:r>
            <a:r>
              <a:rPr lang="en-US" sz="2400" baseline="30000" dirty="0" smtClean="0"/>
              <a:t>8 </a:t>
            </a:r>
            <a:r>
              <a:rPr lang="en-US" sz="2400" dirty="0" smtClean="0"/>
              <a:t>M</a:t>
            </a:r>
            <a:r>
              <a:rPr lang="en-US" sz="2400" baseline="30000" dirty="0" smtClean="0"/>
              <a:t>7</a:t>
            </a:r>
            <a:r>
              <a:rPr lang="en-US" sz="2400" dirty="0" smtClean="0"/>
              <a:t>)</a:t>
            </a:r>
            <a:endParaRPr lang="el-GR" sz="2400" dirty="0" smtClean="0"/>
          </a:p>
          <a:p>
            <a:pPr algn="ctr"/>
            <a:endParaRPr lang="el-GR" sz="2400" dirty="0"/>
          </a:p>
        </p:txBody>
      </p:sp>
      <p:sp>
        <p:nvSpPr>
          <p:cNvPr id="14" name="Rectangle 13"/>
          <p:cNvSpPr/>
          <p:nvPr/>
        </p:nvSpPr>
        <p:spPr>
          <a:xfrm>
            <a:off x="1714480" y="2214554"/>
            <a:ext cx="657552" cy="584775"/>
          </a:xfrm>
          <a:prstGeom prst="rect">
            <a:avLst/>
          </a:prstGeom>
        </p:spPr>
        <p:txBody>
          <a:bodyPr wrap="none">
            <a:spAutoFit/>
          </a:bodyPr>
          <a:lstStyle/>
          <a:p>
            <a:r>
              <a:rPr lang="en-US" sz="3200" b="1" dirty="0" smtClean="0"/>
              <a:t>Na</a:t>
            </a:r>
            <a:endParaRPr lang="el-GR" sz="3200" dirty="0"/>
          </a:p>
        </p:txBody>
      </p:sp>
      <p:sp>
        <p:nvSpPr>
          <p:cNvPr id="15" name="Oval 14"/>
          <p:cNvSpPr/>
          <p:nvPr/>
        </p:nvSpPr>
        <p:spPr>
          <a:xfrm>
            <a:off x="2357422"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428992" y="2214554"/>
            <a:ext cx="503664" cy="584775"/>
          </a:xfrm>
          <a:prstGeom prst="rect">
            <a:avLst/>
          </a:prstGeom>
        </p:spPr>
        <p:txBody>
          <a:bodyPr wrap="none">
            <a:spAutoFit/>
          </a:bodyPr>
          <a:lstStyle/>
          <a:p>
            <a:r>
              <a:rPr lang="en-US" sz="3200" b="1" dirty="0" err="1" smtClean="0"/>
              <a:t>Cl</a:t>
            </a:r>
            <a:endParaRPr lang="el-GR" sz="3200" dirty="0"/>
          </a:p>
        </p:txBody>
      </p:sp>
      <p:sp>
        <p:nvSpPr>
          <p:cNvPr id="18" name="Oval 17"/>
          <p:cNvSpPr/>
          <p:nvPr/>
        </p:nvSpPr>
        <p:spPr>
          <a:xfrm>
            <a:off x="392905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3929058"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3714744"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3571868"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3714744"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35755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2643174" y="2214554"/>
            <a:ext cx="389850" cy="584775"/>
          </a:xfrm>
          <a:prstGeom prst="rect">
            <a:avLst/>
          </a:prstGeom>
        </p:spPr>
        <p:txBody>
          <a:bodyPr wrap="none">
            <a:spAutoFit/>
          </a:bodyPr>
          <a:lstStyle/>
          <a:p>
            <a:r>
              <a:rPr lang="en-US" sz="3200" b="1" dirty="0" smtClean="0"/>
              <a:t>+</a:t>
            </a:r>
            <a:endParaRPr lang="el-GR" sz="3200" dirty="0"/>
          </a:p>
        </p:txBody>
      </p:sp>
      <p:sp>
        <p:nvSpPr>
          <p:cNvPr id="25" name="Oval 24"/>
          <p:cNvSpPr/>
          <p:nvPr/>
        </p:nvSpPr>
        <p:spPr>
          <a:xfrm>
            <a:off x="3571868"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5"/>
          <p:cNvSpPr/>
          <p:nvPr/>
        </p:nvSpPr>
        <p:spPr>
          <a:xfrm>
            <a:off x="4214810" y="2214554"/>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27" name="Rectangle 26"/>
          <p:cNvSpPr/>
          <p:nvPr/>
        </p:nvSpPr>
        <p:spPr>
          <a:xfrm>
            <a:off x="5000628" y="2214554"/>
            <a:ext cx="657552" cy="584775"/>
          </a:xfrm>
          <a:prstGeom prst="rect">
            <a:avLst/>
          </a:prstGeom>
        </p:spPr>
        <p:txBody>
          <a:bodyPr wrap="none">
            <a:spAutoFit/>
          </a:bodyPr>
          <a:lstStyle/>
          <a:p>
            <a:r>
              <a:rPr lang="en-US" sz="3200" b="1" dirty="0" smtClean="0"/>
              <a:t>Na</a:t>
            </a:r>
            <a:endParaRPr lang="el-GR" sz="3200" baseline="30000" dirty="0">
              <a:solidFill>
                <a:srgbClr val="FF0000"/>
              </a:solidFill>
            </a:endParaRPr>
          </a:p>
        </p:txBody>
      </p:sp>
      <p:sp>
        <p:nvSpPr>
          <p:cNvPr id="28" name="Oval 27"/>
          <p:cNvSpPr/>
          <p:nvPr/>
        </p:nvSpPr>
        <p:spPr>
          <a:xfrm>
            <a:off x="5643570"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Oval 28"/>
          <p:cNvSpPr/>
          <p:nvPr/>
        </p:nvSpPr>
        <p:spPr>
          <a:xfrm>
            <a:off x="5643570"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Oval 29"/>
          <p:cNvSpPr/>
          <p:nvPr/>
        </p:nvSpPr>
        <p:spPr>
          <a:xfrm>
            <a:off x="542925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Oval 30"/>
          <p:cNvSpPr/>
          <p:nvPr/>
        </p:nvSpPr>
        <p:spPr>
          <a:xfrm>
            <a:off x="528638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Oval 31"/>
          <p:cNvSpPr/>
          <p:nvPr/>
        </p:nvSpPr>
        <p:spPr>
          <a:xfrm>
            <a:off x="5429256"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Oval 32"/>
          <p:cNvSpPr/>
          <p:nvPr/>
        </p:nvSpPr>
        <p:spPr>
          <a:xfrm>
            <a:off x="5000628"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Oval 33"/>
          <p:cNvSpPr/>
          <p:nvPr/>
        </p:nvSpPr>
        <p:spPr>
          <a:xfrm>
            <a:off x="5286380"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Rectangle 34"/>
          <p:cNvSpPr/>
          <p:nvPr/>
        </p:nvSpPr>
        <p:spPr>
          <a:xfrm>
            <a:off x="6072198" y="2214554"/>
            <a:ext cx="503664" cy="584775"/>
          </a:xfrm>
          <a:prstGeom prst="rect">
            <a:avLst/>
          </a:prstGeom>
        </p:spPr>
        <p:txBody>
          <a:bodyPr wrap="none">
            <a:spAutoFit/>
          </a:bodyPr>
          <a:lstStyle/>
          <a:p>
            <a:r>
              <a:rPr lang="en-US" sz="3200" b="1" dirty="0" err="1" smtClean="0"/>
              <a:t>Cl</a:t>
            </a:r>
            <a:endParaRPr lang="el-GR" sz="3200" dirty="0"/>
          </a:p>
        </p:txBody>
      </p:sp>
      <p:sp>
        <p:nvSpPr>
          <p:cNvPr id="36" name="Oval 35"/>
          <p:cNvSpPr/>
          <p:nvPr/>
        </p:nvSpPr>
        <p:spPr>
          <a:xfrm>
            <a:off x="6572264"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657226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635795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6215074"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6357950"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6000760"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6215074"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Oval 42"/>
          <p:cNvSpPr/>
          <p:nvPr/>
        </p:nvSpPr>
        <p:spPr>
          <a:xfrm>
            <a:off x="500062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Rectangle 43"/>
          <p:cNvSpPr/>
          <p:nvPr/>
        </p:nvSpPr>
        <p:spPr>
          <a:xfrm>
            <a:off x="5500694" y="2000240"/>
            <a:ext cx="338554" cy="461665"/>
          </a:xfrm>
          <a:prstGeom prst="rect">
            <a:avLst/>
          </a:prstGeom>
        </p:spPr>
        <p:txBody>
          <a:bodyPr wrap="none">
            <a:spAutoFit/>
          </a:bodyPr>
          <a:lstStyle/>
          <a:p>
            <a:r>
              <a:rPr lang="en-US" sz="2400" b="1" dirty="0" smtClean="0">
                <a:solidFill>
                  <a:srgbClr val="FF0000"/>
                </a:solidFill>
              </a:rPr>
              <a:t>+</a:t>
            </a:r>
            <a:endParaRPr lang="el-GR" sz="2400" dirty="0">
              <a:solidFill>
                <a:srgbClr val="FF0000"/>
              </a:solidFill>
            </a:endParaRPr>
          </a:p>
        </p:txBody>
      </p:sp>
      <p:sp>
        <p:nvSpPr>
          <p:cNvPr id="45" name="Rectangle 44"/>
          <p:cNvSpPr/>
          <p:nvPr/>
        </p:nvSpPr>
        <p:spPr>
          <a:xfrm>
            <a:off x="6429388" y="2000240"/>
            <a:ext cx="279244" cy="461665"/>
          </a:xfrm>
          <a:prstGeom prst="rect">
            <a:avLst/>
          </a:prstGeom>
        </p:spPr>
        <p:txBody>
          <a:bodyPr wrap="none">
            <a:spAutoFit/>
          </a:bodyPr>
          <a:lstStyle/>
          <a:p>
            <a:r>
              <a:rPr lang="en-US" sz="2400" b="1" dirty="0" smtClean="0">
                <a:solidFill>
                  <a:srgbClr val="00B0F0"/>
                </a:solidFill>
              </a:rPr>
              <a:t>-</a:t>
            </a:r>
            <a:endParaRPr lang="el-GR" sz="2400" dirty="0">
              <a:solidFill>
                <a:srgbClr val="00B0F0"/>
              </a:solidFill>
            </a:endParaRPr>
          </a:p>
        </p:txBody>
      </p:sp>
      <p:sp>
        <p:nvSpPr>
          <p:cNvPr id="46" name="Oval 45"/>
          <p:cNvSpPr/>
          <p:nvPr/>
        </p:nvSpPr>
        <p:spPr>
          <a:xfrm>
            <a:off x="6000760"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Rectangle 46"/>
          <p:cNvSpPr/>
          <p:nvPr/>
        </p:nvSpPr>
        <p:spPr>
          <a:xfrm>
            <a:off x="5715008" y="2285992"/>
            <a:ext cx="290464" cy="584775"/>
          </a:xfrm>
          <a:prstGeom prst="rect">
            <a:avLst/>
          </a:prstGeom>
        </p:spPr>
        <p:txBody>
          <a:bodyPr wrap="none">
            <a:spAutoFit/>
          </a:bodyPr>
          <a:lstStyle/>
          <a:p>
            <a:r>
              <a:rPr lang="en-US" sz="3200" b="1" dirty="0" smtClean="0"/>
              <a:t>,</a:t>
            </a:r>
            <a:endParaRPr lang="el-G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dissolve">
                                      <p:cBhvr>
                                        <p:cTn id="10" dur="500"/>
                                        <p:tgtEl>
                                          <p:spTgt spid="1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dissolve">
                                      <p:cBhvr>
                                        <p:cTn id="13" dur="500"/>
                                        <p:tgtEl>
                                          <p:spTgt spid="1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ssolve">
                                      <p:cBhvr>
                                        <p:cTn id="19" dur="500"/>
                                        <p:tgtEl>
                                          <p:spTgt spid="1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dissolve">
                                      <p:cBhvr>
                                        <p:cTn id="25" dur="500"/>
                                        <p:tgtEl>
                                          <p:spTgt spid="21"/>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dissolve">
                                      <p:cBhvr>
                                        <p:cTn id="28" dur="500"/>
                                        <p:tgtEl>
                                          <p:spTgt spid="22"/>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dissolve">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dissolve">
                                      <p:cBhvr>
                                        <p:cTn id="39" dur="500"/>
                                        <p:tgtEl>
                                          <p:spTgt spid="2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dissolve">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dissolve">
                                      <p:cBhvr>
                                        <p:cTn id="47" dur="500"/>
                                        <p:tgtEl>
                                          <p:spTgt spid="27"/>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dissolve">
                                      <p:cBhvr>
                                        <p:cTn id="50" dur="500"/>
                                        <p:tgtEl>
                                          <p:spTgt spid="28"/>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dissolve">
                                      <p:cBhvr>
                                        <p:cTn id="53" dur="500"/>
                                        <p:tgtEl>
                                          <p:spTgt spid="29"/>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dissolve">
                                      <p:cBhvr>
                                        <p:cTn id="56" dur="500"/>
                                        <p:tgtEl>
                                          <p:spTgt spid="30"/>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dissolve">
                                      <p:cBhvr>
                                        <p:cTn id="59" dur="500"/>
                                        <p:tgtEl>
                                          <p:spTgt spid="31"/>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dissolve">
                                      <p:cBhvr>
                                        <p:cTn id="62" dur="500"/>
                                        <p:tgtEl>
                                          <p:spTgt spid="32"/>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dissolve">
                                      <p:cBhvr>
                                        <p:cTn id="65" dur="500"/>
                                        <p:tgtEl>
                                          <p:spTgt spid="33"/>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34"/>
                                        </p:tgtEl>
                                        <p:attrNameLst>
                                          <p:attrName>style.visibility</p:attrName>
                                        </p:attrNameLst>
                                      </p:cBhvr>
                                      <p:to>
                                        <p:strVal val="visible"/>
                                      </p:to>
                                    </p:set>
                                    <p:animEffect transition="in" filter="dissolve">
                                      <p:cBhvr>
                                        <p:cTn id="68" dur="500"/>
                                        <p:tgtEl>
                                          <p:spTgt spid="34"/>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35"/>
                                        </p:tgtEl>
                                        <p:attrNameLst>
                                          <p:attrName>style.visibility</p:attrName>
                                        </p:attrNameLst>
                                      </p:cBhvr>
                                      <p:to>
                                        <p:strVal val="visible"/>
                                      </p:to>
                                    </p:set>
                                    <p:animEffect transition="in" filter="dissolve">
                                      <p:cBhvr>
                                        <p:cTn id="71" dur="500"/>
                                        <p:tgtEl>
                                          <p:spTgt spid="35"/>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36"/>
                                        </p:tgtEl>
                                        <p:attrNameLst>
                                          <p:attrName>style.visibility</p:attrName>
                                        </p:attrNameLst>
                                      </p:cBhvr>
                                      <p:to>
                                        <p:strVal val="visible"/>
                                      </p:to>
                                    </p:set>
                                    <p:animEffect transition="in" filter="dissolve">
                                      <p:cBhvr>
                                        <p:cTn id="74" dur="500"/>
                                        <p:tgtEl>
                                          <p:spTgt spid="36"/>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37"/>
                                        </p:tgtEl>
                                        <p:attrNameLst>
                                          <p:attrName>style.visibility</p:attrName>
                                        </p:attrNameLst>
                                      </p:cBhvr>
                                      <p:to>
                                        <p:strVal val="visible"/>
                                      </p:to>
                                    </p:set>
                                    <p:animEffect transition="in" filter="dissolve">
                                      <p:cBhvr>
                                        <p:cTn id="77" dur="500"/>
                                        <p:tgtEl>
                                          <p:spTgt spid="37"/>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dissolve">
                                      <p:cBhvr>
                                        <p:cTn id="80" dur="500"/>
                                        <p:tgtEl>
                                          <p:spTgt spid="38"/>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dissolve">
                                      <p:cBhvr>
                                        <p:cTn id="83" dur="500"/>
                                        <p:tgtEl>
                                          <p:spTgt spid="39"/>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dissolve">
                                      <p:cBhvr>
                                        <p:cTn id="86" dur="500"/>
                                        <p:tgtEl>
                                          <p:spTgt spid="40"/>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41"/>
                                        </p:tgtEl>
                                        <p:attrNameLst>
                                          <p:attrName>style.visibility</p:attrName>
                                        </p:attrNameLst>
                                      </p:cBhvr>
                                      <p:to>
                                        <p:strVal val="visible"/>
                                      </p:to>
                                    </p:set>
                                    <p:animEffect transition="in" filter="dissolve">
                                      <p:cBhvr>
                                        <p:cTn id="89" dur="500"/>
                                        <p:tgtEl>
                                          <p:spTgt spid="41"/>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42"/>
                                        </p:tgtEl>
                                        <p:attrNameLst>
                                          <p:attrName>style.visibility</p:attrName>
                                        </p:attrNameLst>
                                      </p:cBhvr>
                                      <p:to>
                                        <p:strVal val="visible"/>
                                      </p:to>
                                    </p:set>
                                    <p:animEffect transition="in" filter="dissolve">
                                      <p:cBhvr>
                                        <p:cTn id="92" dur="500"/>
                                        <p:tgtEl>
                                          <p:spTgt spid="42"/>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43"/>
                                        </p:tgtEl>
                                        <p:attrNameLst>
                                          <p:attrName>style.visibility</p:attrName>
                                        </p:attrNameLst>
                                      </p:cBhvr>
                                      <p:to>
                                        <p:strVal val="visible"/>
                                      </p:to>
                                    </p:set>
                                    <p:animEffect transition="in" filter="dissolve">
                                      <p:cBhvr>
                                        <p:cTn id="95" dur="500"/>
                                        <p:tgtEl>
                                          <p:spTgt spid="43"/>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46"/>
                                        </p:tgtEl>
                                        <p:attrNameLst>
                                          <p:attrName>style.visibility</p:attrName>
                                        </p:attrNameLst>
                                      </p:cBhvr>
                                      <p:to>
                                        <p:strVal val="visible"/>
                                      </p:to>
                                    </p:set>
                                    <p:animEffect transition="in" filter="dissolve">
                                      <p:cBhvr>
                                        <p:cTn id="98" dur="500"/>
                                        <p:tgtEl>
                                          <p:spTgt spid="46"/>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47"/>
                                        </p:tgtEl>
                                        <p:attrNameLst>
                                          <p:attrName>style.visibility</p:attrName>
                                        </p:attrNameLst>
                                      </p:cBhvr>
                                      <p:to>
                                        <p:strVal val="visible"/>
                                      </p:to>
                                    </p:set>
                                    <p:animEffect transition="in" filter="dissolve">
                                      <p:cBhvr>
                                        <p:cTn id="101" dur="500"/>
                                        <p:tgtEl>
                                          <p:spTgt spid="47"/>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44"/>
                                        </p:tgtEl>
                                        <p:attrNameLst>
                                          <p:attrName>style.visibility</p:attrName>
                                        </p:attrNameLst>
                                      </p:cBhvr>
                                      <p:to>
                                        <p:strVal val="visible"/>
                                      </p:to>
                                    </p:set>
                                    <p:animEffect transition="in" filter="dissolve">
                                      <p:cBhvr>
                                        <p:cTn id="106" dur="500"/>
                                        <p:tgtEl>
                                          <p:spTgt spid="44"/>
                                        </p:tgtEl>
                                      </p:cBhvr>
                                    </p:animEffect>
                                  </p:childTnLst>
                                </p:cTn>
                              </p:par>
                              <p:par>
                                <p:cTn id="107" presetID="9" presetClass="entr" presetSubtype="0" fill="hold" grpId="0" nodeType="withEffect">
                                  <p:stCondLst>
                                    <p:cond delay="0"/>
                                  </p:stCondLst>
                                  <p:childTnLst>
                                    <p:set>
                                      <p:cBhvr>
                                        <p:cTn id="108" dur="1" fill="hold">
                                          <p:stCondLst>
                                            <p:cond delay="0"/>
                                          </p:stCondLst>
                                        </p:cTn>
                                        <p:tgtEl>
                                          <p:spTgt spid="45"/>
                                        </p:tgtEl>
                                        <p:attrNameLst>
                                          <p:attrName>style.visibility</p:attrName>
                                        </p:attrNameLst>
                                      </p:cBhvr>
                                      <p:to>
                                        <p:strVal val="visible"/>
                                      </p:to>
                                    </p:set>
                                    <p:animEffect transition="in" filter="dissolve">
                                      <p:cBhvr>
                                        <p:cTn id="109"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P spid="17" grpId="0"/>
      <p:bldP spid="18" grpId="0" animBg="1"/>
      <p:bldP spid="19" grpId="0" animBg="1"/>
      <p:bldP spid="20" grpId="0" animBg="1"/>
      <p:bldP spid="21" grpId="0" animBg="1"/>
      <p:bldP spid="22" grpId="0" animBg="1"/>
      <p:bldP spid="23" grpId="0" animBg="1"/>
      <p:bldP spid="24" grpId="0"/>
      <p:bldP spid="25" grpId="0" animBg="1"/>
      <p:bldP spid="26" grpId="0"/>
      <p:bldP spid="27" grpId="0"/>
      <p:bldP spid="28" grpId="0" animBg="1"/>
      <p:bldP spid="29" grpId="0" animBg="1"/>
      <p:bldP spid="30" grpId="0" animBg="1"/>
      <p:bldP spid="31" grpId="0" animBg="1"/>
      <p:bldP spid="32" grpId="0" animBg="1"/>
      <p:bldP spid="33" grpId="0" animBg="1"/>
      <p:bldP spid="34" grpId="0" animBg="1"/>
      <p:bldP spid="35" grpId="0"/>
      <p:bldP spid="36" grpId="0" animBg="1"/>
      <p:bldP spid="37" grpId="0" animBg="1"/>
      <p:bldP spid="38" grpId="0" animBg="1"/>
      <p:bldP spid="39" grpId="0" animBg="1"/>
      <p:bldP spid="40" grpId="0" animBg="1"/>
      <p:bldP spid="41" grpId="0" animBg="1"/>
      <p:bldP spid="42" grpId="0" animBg="1"/>
      <p:bldP spid="43" grpId="0" animBg="1"/>
      <p:bldP spid="44" grpId="0"/>
      <p:bldP spid="45" grpId="0"/>
      <p:bldP spid="46" grpId="0" animBg="1"/>
      <p:bldP spid="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42852"/>
            <a:ext cx="9144000" cy="461665"/>
          </a:xfrm>
          <a:prstGeom prst="rect">
            <a:avLst/>
          </a:prstGeom>
        </p:spPr>
        <p:txBody>
          <a:bodyPr wrap="square">
            <a:spAutoFit/>
          </a:bodyPr>
          <a:lstStyle/>
          <a:p>
            <a:pPr algn="ctr"/>
            <a:r>
              <a:rPr lang="en-GB" sz="2400" b="1" u="sng" dirty="0" err="1" smtClean="0"/>
              <a:t>Ιοντικές</a:t>
            </a:r>
            <a:r>
              <a:rPr lang="en-GB" sz="2400" b="1" u="sng" dirty="0" smtClean="0"/>
              <a:t> </a:t>
            </a:r>
            <a:r>
              <a:rPr lang="en-GB" sz="2400" b="1" u="sng" dirty="0" err="1" smtClean="0"/>
              <a:t>ενώσεις</a:t>
            </a:r>
            <a:endParaRPr lang="el-GR" sz="2400" u="sng" dirty="0"/>
          </a:p>
        </p:txBody>
      </p:sp>
      <p:sp>
        <p:nvSpPr>
          <p:cNvPr id="7" name="Rectangle 6"/>
          <p:cNvSpPr/>
          <p:nvPr/>
        </p:nvSpPr>
        <p:spPr>
          <a:xfrm>
            <a:off x="0" y="714356"/>
            <a:ext cx="9144000" cy="1569660"/>
          </a:xfrm>
          <a:prstGeom prst="rect">
            <a:avLst/>
          </a:prstGeom>
        </p:spPr>
        <p:txBody>
          <a:bodyPr wrap="square">
            <a:spAutoFit/>
          </a:bodyPr>
          <a:lstStyle/>
          <a:p>
            <a:pPr algn="ctr"/>
            <a:r>
              <a:rPr lang="en-GB" sz="2400" dirty="0" smtClean="0"/>
              <a:t>Η </a:t>
            </a:r>
            <a:r>
              <a:rPr lang="en-GB" sz="2400" dirty="0" err="1" smtClean="0"/>
              <a:t>ηλεκτρονιακή</a:t>
            </a:r>
            <a:r>
              <a:rPr lang="en-GB" sz="2400" dirty="0" smtClean="0"/>
              <a:t> </a:t>
            </a:r>
            <a:r>
              <a:rPr lang="en-GB" sz="2400" dirty="0" err="1" smtClean="0"/>
              <a:t>δομή</a:t>
            </a:r>
            <a:r>
              <a:rPr lang="en-GB" sz="2400" dirty="0" smtClean="0"/>
              <a:t>  </a:t>
            </a:r>
            <a:r>
              <a:rPr lang="en-GB" sz="2400" dirty="0" err="1" smtClean="0"/>
              <a:t>του</a:t>
            </a:r>
            <a:r>
              <a:rPr lang="en-GB" sz="2400" dirty="0" smtClean="0"/>
              <a:t> </a:t>
            </a:r>
            <a:r>
              <a:rPr lang="en-GB" sz="2400" b="1" dirty="0" err="1" smtClean="0"/>
              <a:t>NaCl</a:t>
            </a:r>
            <a:r>
              <a:rPr lang="en-GB" sz="2400" dirty="0" smtClean="0"/>
              <a:t> </a:t>
            </a:r>
            <a:r>
              <a:rPr lang="en-GB" sz="2400" dirty="0" err="1" smtClean="0"/>
              <a:t>είναι</a:t>
            </a:r>
            <a:r>
              <a:rPr lang="en-GB" sz="2400" dirty="0" smtClean="0"/>
              <a:t>:</a:t>
            </a:r>
            <a:endParaRPr lang="el-GR" sz="2400" dirty="0" smtClean="0"/>
          </a:p>
          <a:p>
            <a:pPr algn="ctr"/>
            <a:r>
              <a:rPr lang="en-US" sz="2400" baseline="-25000" dirty="0" smtClean="0"/>
              <a:t>11</a:t>
            </a:r>
            <a:r>
              <a:rPr lang="en-US" sz="2400" dirty="0" smtClean="0"/>
              <a:t>Na (K</a:t>
            </a:r>
            <a:r>
              <a:rPr lang="en-US" sz="2400" baseline="30000" dirty="0" smtClean="0"/>
              <a:t>2</a:t>
            </a:r>
            <a:r>
              <a:rPr lang="en-US" sz="2400" dirty="0" smtClean="0"/>
              <a:t> L</a:t>
            </a:r>
            <a:r>
              <a:rPr lang="en-US" sz="2400" baseline="30000" dirty="0" smtClean="0"/>
              <a:t>8</a:t>
            </a:r>
            <a:r>
              <a:rPr lang="en-US" sz="2400" dirty="0" smtClean="0"/>
              <a:t> M</a:t>
            </a:r>
            <a:r>
              <a:rPr lang="en-US" sz="2400" baseline="30000" dirty="0" smtClean="0"/>
              <a:t>1</a:t>
            </a:r>
            <a:r>
              <a:rPr lang="en-US" sz="2400" dirty="0" smtClean="0"/>
              <a:t>)</a:t>
            </a:r>
            <a:endParaRPr lang="el-GR" sz="2400" dirty="0" smtClean="0"/>
          </a:p>
          <a:p>
            <a:pPr algn="ctr"/>
            <a:r>
              <a:rPr lang="en-US" sz="2400" baseline="-25000" dirty="0" smtClean="0"/>
              <a:t>17</a:t>
            </a:r>
            <a:r>
              <a:rPr lang="en-US" sz="2400" dirty="0" smtClean="0"/>
              <a:t>Cl (K</a:t>
            </a:r>
            <a:r>
              <a:rPr lang="en-US" sz="2400" baseline="30000" dirty="0" smtClean="0"/>
              <a:t>2</a:t>
            </a:r>
            <a:r>
              <a:rPr lang="en-US" sz="2400" dirty="0" smtClean="0"/>
              <a:t> L</a:t>
            </a:r>
            <a:r>
              <a:rPr lang="en-US" sz="2400" baseline="30000" dirty="0" smtClean="0"/>
              <a:t>8 </a:t>
            </a:r>
            <a:r>
              <a:rPr lang="en-US" sz="2400" dirty="0" smtClean="0"/>
              <a:t>M</a:t>
            </a:r>
            <a:r>
              <a:rPr lang="en-US" sz="2400" baseline="30000" dirty="0" smtClean="0"/>
              <a:t>7</a:t>
            </a:r>
            <a:r>
              <a:rPr lang="en-US" sz="2400" dirty="0" smtClean="0"/>
              <a:t>)</a:t>
            </a:r>
            <a:endParaRPr lang="el-GR" sz="2400" dirty="0" smtClean="0"/>
          </a:p>
          <a:p>
            <a:pPr algn="ctr"/>
            <a:endParaRPr lang="el-GR" sz="2400" dirty="0"/>
          </a:p>
        </p:txBody>
      </p:sp>
      <p:sp>
        <p:nvSpPr>
          <p:cNvPr id="9" name="Rectangle 8"/>
          <p:cNvSpPr/>
          <p:nvPr/>
        </p:nvSpPr>
        <p:spPr>
          <a:xfrm>
            <a:off x="0" y="3500438"/>
            <a:ext cx="9144000" cy="1200329"/>
          </a:xfrm>
          <a:prstGeom prst="rect">
            <a:avLst/>
          </a:prstGeom>
        </p:spPr>
        <p:txBody>
          <a:bodyPr wrap="square">
            <a:spAutoFit/>
          </a:bodyPr>
          <a:lstStyle/>
          <a:p>
            <a:pPr algn="ctr"/>
            <a:r>
              <a:rPr lang="en-GB" sz="2400" dirty="0" smtClean="0"/>
              <a:t>Η </a:t>
            </a:r>
            <a:r>
              <a:rPr lang="en-GB" sz="2400" dirty="0" err="1" smtClean="0"/>
              <a:t>ηλεκτρονιακή</a:t>
            </a:r>
            <a:r>
              <a:rPr lang="en-GB" sz="2400" dirty="0" smtClean="0"/>
              <a:t> </a:t>
            </a:r>
            <a:r>
              <a:rPr lang="en-GB" sz="2400" dirty="0" err="1" smtClean="0"/>
              <a:t>δομή</a:t>
            </a:r>
            <a:r>
              <a:rPr lang="en-GB" sz="2400" dirty="0" smtClean="0"/>
              <a:t> </a:t>
            </a:r>
            <a:r>
              <a:rPr lang="en-GB" sz="2400" dirty="0" err="1" smtClean="0"/>
              <a:t>του</a:t>
            </a:r>
            <a:r>
              <a:rPr lang="en-GB" sz="2400" dirty="0" smtClean="0"/>
              <a:t> </a:t>
            </a:r>
            <a:r>
              <a:rPr lang="en-US" sz="2400" b="1" dirty="0" smtClean="0"/>
              <a:t>Al</a:t>
            </a:r>
            <a:r>
              <a:rPr lang="en-GB" sz="2400" b="1" baseline="-25000" dirty="0" smtClean="0"/>
              <a:t>2</a:t>
            </a:r>
            <a:r>
              <a:rPr lang="en-US" sz="2400" b="1" dirty="0" smtClean="0"/>
              <a:t>O</a:t>
            </a:r>
            <a:r>
              <a:rPr lang="en-GB" sz="2400" b="1" baseline="-25000" dirty="0" smtClean="0"/>
              <a:t>3  </a:t>
            </a:r>
            <a:r>
              <a:rPr lang="en-GB" sz="2400" dirty="0" err="1" smtClean="0"/>
              <a:t>είναι</a:t>
            </a:r>
            <a:r>
              <a:rPr lang="en-GB" sz="2400" baseline="-25000" dirty="0" smtClean="0"/>
              <a:t> </a:t>
            </a:r>
            <a:r>
              <a:rPr lang="en-GB" sz="2400" dirty="0" smtClean="0"/>
              <a:t>:</a:t>
            </a:r>
            <a:endParaRPr lang="el-GR" sz="2400" dirty="0" smtClean="0"/>
          </a:p>
          <a:p>
            <a:pPr algn="ctr"/>
            <a:r>
              <a:rPr lang="el-GR" sz="2400" baseline="-25000" dirty="0" smtClean="0"/>
              <a:t>13</a:t>
            </a:r>
            <a:r>
              <a:rPr lang="en-US" sz="2400" dirty="0" smtClean="0"/>
              <a:t>Al</a:t>
            </a:r>
            <a:r>
              <a:rPr lang="el-GR" sz="2400" dirty="0" smtClean="0"/>
              <a:t> (</a:t>
            </a:r>
            <a:r>
              <a:rPr lang="en-US" sz="2400" dirty="0" smtClean="0"/>
              <a:t>K</a:t>
            </a:r>
            <a:r>
              <a:rPr lang="el-GR" sz="2400" baseline="30000" dirty="0" smtClean="0"/>
              <a:t>2</a:t>
            </a:r>
            <a:r>
              <a:rPr lang="el-GR" sz="2400" dirty="0" smtClean="0"/>
              <a:t> </a:t>
            </a:r>
            <a:r>
              <a:rPr lang="en-US" sz="2400" dirty="0" smtClean="0"/>
              <a:t>L</a:t>
            </a:r>
            <a:r>
              <a:rPr lang="el-GR" sz="2400" baseline="30000" dirty="0" smtClean="0"/>
              <a:t>8</a:t>
            </a:r>
            <a:r>
              <a:rPr lang="el-GR" sz="2400" dirty="0" smtClean="0"/>
              <a:t> </a:t>
            </a:r>
            <a:r>
              <a:rPr lang="en-US" sz="2400" dirty="0" smtClean="0"/>
              <a:t>M</a:t>
            </a:r>
            <a:r>
              <a:rPr lang="el-GR" sz="2400" baseline="30000" dirty="0" smtClean="0"/>
              <a:t>3</a:t>
            </a:r>
            <a:r>
              <a:rPr lang="el-GR" sz="2400" dirty="0" smtClean="0"/>
              <a:t>)</a:t>
            </a:r>
          </a:p>
          <a:p>
            <a:pPr algn="ctr"/>
            <a:r>
              <a:rPr lang="el-GR" sz="2400" baseline="-25000" dirty="0" smtClean="0"/>
              <a:t>8</a:t>
            </a:r>
            <a:r>
              <a:rPr lang="en-US" sz="2400" dirty="0" smtClean="0"/>
              <a:t>O</a:t>
            </a:r>
            <a:r>
              <a:rPr lang="el-GR" sz="2400" dirty="0" smtClean="0"/>
              <a:t>  (</a:t>
            </a:r>
            <a:r>
              <a:rPr lang="en-US" sz="2400" dirty="0" smtClean="0"/>
              <a:t>K</a:t>
            </a:r>
            <a:r>
              <a:rPr lang="el-GR" sz="2400" baseline="30000" dirty="0" smtClean="0"/>
              <a:t>2</a:t>
            </a:r>
            <a:r>
              <a:rPr lang="el-GR" sz="2400" dirty="0" smtClean="0"/>
              <a:t> </a:t>
            </a:r>
            <a:r>
              <a:rPr lang="en-US" sz="2400" dirty="0" smtClean="0"/>
              <a:t>L</a:t>
            </a:r>
            <a:r>
              <a:rPr lang="el-GR" sz="2400" baseline="30000" dirty="0" smtClean="0"/>
              <a:t>6</a:t>
            </a:r>
            <a:r>
              <a:rPr lang="el-GR" sz="2400" dirty="0" smtClean="0"/>
              <a:t>)</a:t>
            </a:r>
            <a:endParaRPr lang="el-GR" sz="2400" dirty="0"/>
          </a:p>
        </p:txBody>
      </p:sp>
      <p:sp>
        <p:nvSpPr>
          <p:cNvPr id="14" name="Rectangle 13"/>
          <p:cNvSpPr/>
          <p:nvPr/>
        </p:nvSpPr>
        <p:spPr>
          <a:xfrm>
            <a:off x="1714480" y="2214554"/>
            <a:ext cx="657552" cy="584775"/>
          </a:xfrm>
          <a:prstGeom prst="rect">
            <a:avLst/>
          </a:prstGeom>
        </p:spPr>
        <p:txBody>
          <a:bodyPr wrap="none">
            <a:spAutoFit/>
          </a:bodyPr>
          <a:lstStyle/>
          <a:p>
            <a:r>
              <a:rPr lang="en-US" sz="3200" b="1" dirty="0" smtClean="0"/>
              <a:t>Na</a:t>
            </a:r>
            <a:endParaRPr lang="el-GR" sz="3200" dirty="0"/>
          </a:p>
        </p:txBody>
      </p:sp>
      <p:sp>
        <p:nvSpPr>
          <p:cNvPr id="15" name="Oval 14"/>
          <p:cNvSpPr/>
          <p:nvPr/>
        </p:nvSpPr>
        <p:spPr>
          <a:xfrm>
            <a:off x="2357422"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428992" y="2214554"/>
            <a:ext cx="503664" cy="584775"/>
          </a:xfrm>
          <a:prstGeom prst="rect">
            <a:avLst/>
          </a:prstGeom>
        </p:spPr>
        <p:txBody>
          <a:bodyPr wrap="none">
            <a:spAutoFit/>
          </a:bodyPr>
          <a:lstStyle/>
          <a:p>
            <a:r>
              <a:rPr lang="en-US" sz="3200" b="1" dirty="0" err="1" smtClean="0"/>
              <a:t>Cl</a:t>
            </a:r>
            <a:endParaRPr lang="el-GR" sz="3200" dirty="0"/>
          </a:p>
        </p:txBody>
      </p:sp>
      <p:sp>
        <p:nvSpPr>
          <p:cNvPr id="18" name="Oval 17"/>
          <p:cNvSpPr/>
          <p:nvPr/>
        </p:nvSpPr>
        <p:spPr>
          <a:xfrm>
            <a:off x="392905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3929058"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3714744"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3571868"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3714744"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35755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2643174" y="2214554"/>
            <a:ext cx="389850" cy="584775"/>
          </a:xfrm>
          <a:prstGeom prst="rect">
            <a:avLst/>
          </a:prstGeom>
        </p:spPr>
        <p:txBody>
          <a:bodyPr wrap="none">
            <a:spAutoFit/>
          </a:bodyPr>
          <a:lstStyle/>
          <a:p>
            <a:r>
              <a:rPr lang="en-US" sz="3200" b="1" dirty="0" smtClean="0"/>
              <a:t>+</a:t>
            </a:r>
            <a:endParaRPr lang="el-GR" sz="3200" dirty="0"/>
          </a:p>
        </p:txBody>
      </p:sp>
      <p:sp>
        <p:nvSpPr>
          <p:cNvPr id="25" name="Oval 24"/>
          <p:cNvSpPr/>
          <p:nvPr/>
        </p:nvSpPr>
        <p:spPr>
          <a:xfrm>
            <a:off x="3571868"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5"/>
          <p:cNvSpPr/>
          <p:nvPr/>
        </p:nvSpPr>
        <p:spPr>
          <a:xfrm>
            <a:off x="4214810" y="2214554"/>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27" name="Rectangle 26"/>
          <p:cNvSpPr/>
          <p:nvPr/>
        </p:nvSpPr>
        <p:spPr>
          <a:xfrm>
            <a:off x="5000628" y="2214554"/>
            <a:ext cx="657552" cy="584775"/>
          </a:xfrm>
          <a:prstGeom prst="rect">
            <a:avLst/>
          </a:prstGeom>
        </p:spPr>
        <p:txBody>
          <a:bodyPr wrap="none">
            <a:spAutoFit/>
          </a:bodyPr>
          <a:lstStyle/>
          <a:p>
            <a:r>
              <a:rPr lang="en-US" sz="3200" b="1" dirty="0" smtClean="0"/>
              <a:t>Na</a:t>
            </a:r>
            <a:endParaRPr lang="el-GR" sz="3200" baseline="30000" dirty="0">
              <a:solidFill>
                <a:srgbClr val="FF0000"/>
              </a:solidFill>
            </a:endParaRPr>
          </a:p>
        </p:txBody>
      </p:sp>
      <p:sp>
        <p:nvSpPr>
          <p:cNvPr id="28" name="Oval 27"/>
          <p:cNvSpPr/>
          <p:nvPr/>
        </p:nvSpPr>
        <p:spPr>
          <a:xfrm>
            <a:off x="5643570"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Oval 28"/>
          <p:cNvSpPr/>
          <p:nvPr/>
        </p:nvSpPr>
        <p:spPr>
          <a:xfrm>
            <a:off x="5643570"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0" name="Oval 29"/>
          <p:cNvSpPr/>
          <p:nvPr/>
        </p:nvSpPr>
        <p:spPr>
          <a:xfrm>
            <a:off x="542925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Oval 30"/>
          <p:cNvSpPr/>
          <p:nvPr/>
        </p:nvSpPr>
        <p:spPr>
          <a:xfrm>
            <a:off x="528638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Oval 31"/>
          <p:cNvSpPr/>
          <p:nvPr/>
        </p:nvSpPr>
        <p:spPr>
          <a:xfrm>
            <a:off x="5429256"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Oval 32"/>
          <p:cNvSpPr/>
          <p:nvPr/>
        </p:nvSpPr>
        <p:spPr>
          <a:xfrm>
            <a:off x="5000628"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Oval 33"/>
          <p:cNvSpPr/>
          <p:nvPr/>
        </p:nvSpPr>
        <p:spPr>
          <a:xfrm>
            <a:off x="5286380"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Rectangle 34"/>
          <p:cNvSpPr/>
          <p:nvPr/>
        </p:nvSpPr>
        <p:spPr>
          <a:xfrm>
            <a:off x="6072198" y="2214554"/>
            <a:ext cx="503664" cy="584775"/>
          </a:xfrm>
          <a:prstGeom prst="rect">
            <a:avLst/>
          </a:prstGeom>
        </p:spPr>
        <p:txBody>
          <a:bodyPr wrap="none">
            <a:spAutoFit/>
          </a:bodyPr>
          <a:lstStyle/>
          <a:p>
            <a:r>
              <a:rPr lang="en-US" sz="3200" b="1" dirty="0" err="1" smtClean="0"/>
              <a:t>Cl</a:t>
            </a:r>
            <a:endParaRPr lang="el-GR" sz="3200" dirty="0"/>
          </a:p>
        </p:txBody>
      </p:sp>
      <p:sp>
        <p:nvSpPr>
          <p:cNvPr id="36" name="Oval 35"/>
          <p:cNvSpPr/>
          <p:nvPr/>
        </p:nvSpPr>
        <p:spPr>
          <a:xfrm>
            <a:off x="6572264"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6572264"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635795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6215074"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6357950"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6000760" y="250030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6215074" y="271462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3" name="Oval 42"/>
          <p:cNvSpPr/>
          <p:nvPr/>
        </p:nvSpPr>
        <p:spPr>
          <a:xfrm>
            <a:off x="5000628"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4" name="Rectangle 43"/>
          <p:cNvSpPr/>
          <p:nvPr/>
        </p:nvSpPr>
        <p:spPr>
          <a:xfrm>
            <a:off x="5500694" y="2000240"/>
            <a:ext cx="338554" cy="461665"/>
          </a:xfrm>
          <a:prstGeom prst="rect">
            <a:avLst/>
          </a:prstGeom>
        </p:spPr>
        <p:txBody>
          <a:bodyPr wrap="none">
            <a:spAutoFit/>
          </a:bodyPr>
          <a:lstStyle/>
          <a:p>
            <a:r>
              <a:rPr lang="en-US" sz="2400" b="1" dirty="0" smtClean="0">
                <a:solidFill>
                  <a:srgbClr val="FF0000"/>
                </a:solidFill>
              </a:rPr>
              <a:t>+</a:t>
            </a:r>
            <a:endParaRPr lang="el-GR" sz="2400" dirty="0">
              <a:solidFill>
                <a:srgbClr val="FF0000"/>
              </a:solidFill>
            </a:endParaRPr>
          </a:p>
        </p:txBody>
      </p:sp>
      <p:sp>
        <p:nvSpPr>
          <p:cNvPr id="45" name="Rectangle 44"/>
          <p:cNvSpPr/>
          <p:nvPr/>
        </p:nvSpPr>
        <p:spPr>
          <a:xfrm>
            <a:off x="6429388" y="2000240"/>
            <a:ext cx="279244" cy="461665"/>
          </a:xfrm>
          <a:prstGeom prst="rect">
            <a:avLst/>
          </a:prstGeom>
        </p:spPr>
        <p:txBody>
          <a:bodyPr wrap="none">
            <a:spAutoFit/>
          </a:bodyPr>
          <a:lstStyle/>
          <a:p>
            <a:r>
              <a:rPr lang="en-US" sz="2400" b="1" dirty="0" smtClean="0">
                <a:solidFill>
                  <a:srgbClr val="00B0F0"/>
                </a:solidFill>
              </a:rPr>
              <a:t>-</a:t>
            </a:r>
            <a:endParaRPr lang="el-GR" sz="2400" dirty="0">
              <a:solidFill>
                <a:srgbClr val="00B0F0"/>
              </a:solidFill>
            </a:endParaRPr>
          </a:p>
        </p:txBody>
      </p:sp>
      <p:sp>
        <p:nvSpPr>
          <p:cNvPr id="46" name="Oval 45"/>
          <p:cNvSpPr/>
          <p:nvPr/>
        </p:nvSpPr>
        <p:spPr>
          <a:xfrm>
            <a:off x="6000760" y="235743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7" name="Rectangle 46"/>
          <p:cNvSpPr/>
          <p:nvPr/>
        </p:nvSpPr>
        <p:spPr>
          <a:xfrm>
            <a:off x="5715008" y="2285992"/>
            <a:ext cx="290464" cy="584775"/>
          </a:xfrm>
          <a:prstGeom prst="rect">
            <a:avLst/>
          </a:prstGeom>
        </p:spPr>
        <p:txBody>
          <a:bodyPr wrap="none">
            <a:spAutoFit/>
          </a:bodyPr>
          <a:lstStyle/>
          <a:p>
            <a:r>
              <a:rPr lang="en-US" sz="3200" b="1" dirty="0" smtClean="0"/>
              <a:t>,</a:t>
            </a:r>
            <a:endParaRPr lang="el-GR" sz="3200" dirty="0"/>
          </a:p>
        </p:txBody>
      </p:sp>
      <p:sp>
        <p:nvSpPr>
          <p:cNvPr id="48" name="Rectangle 47"/>
          <p:cNvSpPr/>
          <p:nvPr/>
        </p:nvSpPr>
        <p:spPr>
          <a:xfrm>
            <a:off x="2000232" y="5000636"/>
            <a:ext cx="534121" cy="584775"/>
          </a:xfrm>
          <a:prstGeom prst="rect">
            <a:avLst/>
          </a:prstGeom>
        </p:spPr>
        <p:txBody>
          <a:bodyPr wrap="none">
            <a:spAutoFit/>
          </a:bodyPr>
          <a:lstStyle/>
          <a:p>
            <a:r>
              <a:rPr lang="en-US" sz="3200" b="1" dirty="0" smtClean="0"/>
              <a:t>Al</a:t>
            </a:r>
            <a:endParaRPr lang="el-GR" sz="3200" dirty="0"/>
          </a:p>
        </p:txBody>
      </p:sp>
      <p:sp>
        <p:nvSpPr>
          <p:cNvPr id="49" name="Oval 48"/>
          <p:cNvSpPr/>
          <p:nvPr/>
        </p:nvSpPr>
        <p:spPr>
          <a:xfrm>
            <a:off x="2500298"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Rectangle 49"/>
          <p:cNvSpPr/>
          <p:nvPr/>
        </p:nvSpPr>
        <p:spPr>
          <a:xfrm>
            <a:off x="3571868" y="5000636"/>
            <a:ext cx="461986" cy="584775"/>
          </a:xfrm>
          <a:prstGeom prst="rect">
            <a:avLst/>
          </a:prstGeom>
        </p:spPr>
        <p:txBody>
          <a:bodyPr wrap="none">
            <a:spAutoFit/>
          </a:bodyPr>
          <a:lstStyle/>
          <a:p>
            <a:r>
              <a:rPr lang="en-US" sz="3200" b="1" dirty="0" smtClean="0"/>
              <a:t>O</a:t>
            </a:r>
            <a:endParaRPr lang="el-GR" sz="3200" dirty="0"/>
          </a:p>
        </p:txBody>
      </p:sp>
      <p:sp>
        <p:nvSpPr>
          <p:cNvPr id="51" name="Oval 50"/>
          <p:cNvSpPr/>
          <p:nvPr/>
        </p:nvSpPr>
        <p:spPr>
          <a:xfrm>
            <a:off x="4000496"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2" name="Oval 51"/>
          <p:cNvSpPr/>
          <p:nvPr/>
        </p:nvSpPr>
        <p:spPr>
          <a:xfrm>
            <a:off x="2285984"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Oval 52"/>
          <p:cNvSpPr/>
          <p:nvPr/>
        </p:nvSpPr>
        <p:spPr>
          <a:xfrm>
            <a:off x="3857620"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4" name="Oval 53"/>
          <p:cNvSpPr/>
          <p:nvPr/>
        </p:nvSpPr>
        <p:spPr>
          <a:xfrm>
            <a:off x="3714744"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5" name="Oval 54"/>
          <p:cNvSpPr/>
          <p:nvPr/>
        </p:nvSpPr>
        <p:spPr>
          <a:xfrm>
            <a:off x="3857620"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Oval 55"/>
          <p:cNvSpPr/>
          <p:nvPr/>
        </p:nvSpPr>
        <p:spPr>
          <a:xfrm>
            <a:off x="3571868" y="52863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7" name="Rectangle 56"/>
          <p:cNvSpPr/>
          <p:nvPr/>
        </p:nvSpPr>
        <p:spPr>
          <a:xfrm>
            <a:off x="2786050" y="5000636"/>
            <a:ext cx="389850" cy="584775"/>
          </a:xfrm>
          <a:prstGeom prst="rect">
            <a:avLst/>
          </a:prstGeom>
        </p:spPr>
        <p:txBody>
          <a:bodyPr wrap="none">
            <a:spAutoFit/>
          </a:bodyPr>
          <a:lstStyle/>
          <a:p>
            <a:r>
              <a:rPr lang="en-US" sz="3200" b="1" dirty="0" smtClean="0"/>
              <a:t>+</a:t>
            </a:r>
            <a:endParaRPr lang="el-GR" sz="3200" dirty="0"/>
          </a:p>
        </p:txBody>
      </p:sp>
      <p:sp>
        <p:nvSpPr>
          <p:cNvPr id="58" name="Oval 57"/>
          <p:cNvSpPr/>
          <p:nvPr/>
        </p:nvSpPr>
        <p:spPr>
          <a:xfrm>
            <a:off x="3714744"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9" name="Rectangle 58"/>
          <p:cNvSpPr/>
          <p:nvPr/>
        </p:nvSpPr>
        <p:spPr>
          <a:xfrm>
            <a:off x="4357686" y="5000636"/>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60" name="Rectangle 59"/>
          <p:cNvSpPr/>
          <p:nvPr/>
        </p:nvSpPr>
        <p:spPr>
          <a:xfrm>
            <a:off x="4857752" y="5000636"/>
            <a:ext cx="928459" cy="584775"/>
          </a:xfrm>
          <a:prstGeom prst="rect">
            <a:avLst/>
          </a:prstGeom>
        </p:spPr>
        <p:txBody>
          <a:bodyPr wrap="none">
            <a:spAutoFit/>
          </a:bodyPr>
          <a:lstStyle/>
          <a:p>
            <a:r>
              <a:rPr lang="en-US" sz="3200" b="1" dirty="0" smtClean="0"/>
              <a:t>2  Al</a:t>
            </a:r>
            <a:endParaRPr lang="el-GR" sz="3200" baseline="30000" dirty="0">
              <a:solidFill>
                <a:srgbClr val="FF0000"/>
              </a:solidFill>
            </a:endParaRPr>
          </a:p>
        </p:txBody>
      </p:sp>
      <p:sp>
        <p:nvSpPr>
          <p:cNvPr id="61" name="Oval 60"/>
          <p:cNvSpPr/>
          <p:nvPr/>
        </p:nvSpPr>
        <p:spPr>
          <a:xfrm>
            <a:off x="5786446"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Oval 61"/>
          <p:cNvSpPr/>
          <p:nvPr/>
        </p:nvSpPr>
        <p:spPr>
          <a:xfrm>
            <a:off x="5786446" y="52863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3" name="Oval 62"/>
          <p:cNvSpPr/>
          <p:nvPr/>
        </p:nvSpPr>
        <p:spPr>
          <a:xfrm>
            <a:off x="5572132"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4" name="Oval 63"/>
          <p:cNvSpPr/>
          <p:nvPr/>
        </p:nvSpPr>
        <p:spPr>
          <a:xfrm>
            <a:off x="5429256"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5" name="Oval 64"/>
          <p:cNvSpPr/>
          <p:nvPr/>
        </p:nvSpPr>
        <p:spPr>
          <a:xfrm>
            <a:off x="5572132"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6" name="Oval 65"/>
          <p:cNvSpPr/>
          <p:nvPr/>
        </p:nvSpPr>
        <p:spPr>
          <a:xfrm>
            <a:off x="5214942" y="52863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7" name="Oval 66"/>
          <p:cNvSpPr/>
          <p:nvPr/>
        </p:nvSpPr>
        <p:spPr>
          <a:xfrm>
            <a:off x="5429256"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Rectangle 67"/>
          <p:cNvSpPr/>
          <p:nvPr/>
        </p:nvSpPr>
        <p:spPr>
          <a:xfrm>
            <a:off x="6143636" y="5000636"/>
            <a:ext cx="856325" cy="584775"/>
          </a:xfrm>
          <a:prstGeom prst="rect">
            <a:avLst/>
          </a:prstGeom>
        </p:spPr>
        <p:txBody>
          <a:bodyPr wrap="none">
            <a:spAutoFit/>
          </a:bodyPr>
          <a:lstStyle/>
          <a:p>
            <a:r>
              <a:rPr lang="en-US" sz="3200" b="1" dirty="0" smtClean="0"/>
              <a:t>3  O</a:t>
            </a:r>
            <a:endParaRPr lang="el-GR" sz="3200" dirty="0"/>
          </a:p>
        </p:txBody>
      </p:sp>
      <p:sp>
        <p:nvSpPr>
          <p:cNvPr id="69" name="Oval 68"/>
          <p:cNvSpPr/>
          <p:nvPr/>
        </p:nvSpPr>
        <p:spPr>
          <a:xfrm>
            <a:off x="6929454"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0" name="Oval 69"/>
          <p:cNvSpPr/>
          <p:nvPr/>
        </p:nvSpPr>
        <p:spPr>
          <a:xfrm>
            <a:off x="6929454" y="52863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Oval 70"/>
          <p:cNvSpPr/>
          <p:nvPr/>
        </p:nvSpPr>
        <p:spPr>
          <a:xfrm>
            <a:off x="6786578"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Oval 71"/>
          <p:cNvSpPr/>
          <p:nvPr/>
        </p:nvSpPr>
        <p:spPr>
          <a:xfrm>
            <a:off x="6643702" y="5000636"/>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3" name="Oval 72"/>
          <p:cNvSpPr/>
          <p:nvPr/>
        </p:nvSpPr>
        <p:spPr>
          <a:xfrm>
            <a:off x="6786578"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4" name="Oval 73"/>
          <p:cNvSpPr/>
          <p:nvPr/>
        </p:nvSpPr>
        <p:spPr>
          <a:xfrm>
            <a:off x="6500826" y="528638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5" name="Oval 74"/>
          <p:cNvSpPr/>
          <p:nvPr/>
        </p:nvSpPr>
        <p:spPr>
          <a:xfrm>
            <a:off x="6643702" y="55007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6" name="Oval 75"/>
          <p:cNvSpPr/>
          <p:nvPr/>
        </p:nvSpPr>
        <p:spPr>
          <a:xfrm>
            <a:off x="5214942"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7" name="Rectangle 76"/>
          <p:cNvSpPr/>
          <p:nvPr/>
        </p:nvSpPr>
        <p:spPr>
          <a:xfrm>
            <a:off x="5643570" y="4786322"/>
            <a:ext cx="494046" cy="461665"/>
          </a:xfrm>
          <a:prstGeom prst="rect">
            <a:avLst/>
          </a:prstGeom>
        </p:spPr>
        <p:txBody>
          <a:bodyPr wrap="none">
            <a:spAutoFit/>
          </a:bodyPr>
          <a:lstStyle/>
          <a:p>
            <a:r>
              <a:rPr lang="en-US" sz="2400" b="1" dirty="0" smtClean="0">
                <a:solidFill>
                  <a:srgbClr val="FF0000"/>
                </a:solidFill>
              </a:rPr>
              <a:t>3+</a:t>
            </a:r>
            <a:endParaRPr lang="el-GR" sz="2400" dirty="0">
              <a:solidFill>
                <a:srgbClr val="FF0000"/>
              </a:solidFill>
            </a:endParaRPr>
          </a:p>
        </p:txBody>
      </p:sp>
      <p:sp>
        <p:nvSpPr>
          <p:cNvPr id="78" name="Rectangle 77"/>
          <p:cNvSpPr/>
          <p:nvPr/>
        </p:nvSpPr>
        <p:spPr>
          <a:xfrm>
            <a:off x="6858016" y="4786322"/>
            <a:ext cx="434734" cy="461665"/>
          </a:xfrm>
          <a:prstGeom prst="rect">
            <a:avLst/>
          </a:prstGeom>
        </p:spPr>
        <p:txBody>
          <a:bodyPr wrap="none">
            <a:spAutoFit/>
          </a:bodyPr>
          <a:lstStyle/>
          <a:p>
            <a:r>
              <a:rPr lang="en-US" sz="2400" b="1" dirty="0" smtClean="0">
                <a:solidFill>
                  <a:srgbClr val="00B0F0"/>
                </a:solidFill>
              </a:rPr>
              <a:t>2-</a:t>
            </a:r>
            <a:endParaRPr lang="el-GR" sz="2400" dirty="0">
              <a:solidFill>
                <a:srgbClr val="00B0F0"/>
              </a:solidFill>
            </a:endParaRPr>
          </a:p>
        </p:txBody>
      </p:sp>
      <p:sp>
        <p:nvSpPr>
          <p:cNvPr id="79" name="Oval 78"/>
          <p:cNvSpPr/>
          <p:nvPr/>
        </p:nvSpPr>
        <p:spPr>
          <a:xfrm>
            <a:off x="6500826" y="514351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Rectangle 79"/>
          <p:cNvSpPr/>
          <p:nvPr/>
        </p:nvSpPr>
        <p:spPr>
          <a:xfrm>
            <a:off x="5857884" y="5072074"/>
            <a:ext cx="290464" cy="584775"/>
          </a:xfrm>
          <a:prstGeom prst="rect">
            <a:avLst/>
          </a:prstGeom>
        </p:spPr>
        <p:txBody>
          <a:bodyPr wrap="none">
            <a:spAutoFit/>
          </a:bodyPr>
          <a:lstStyle/>
          <a:p>
            <a:r>
              <a:rPr lang="en-US" sz="3200" b="1" dirty="0" smtClean="0"/>
              <a:t>,</a:t>
            </a:r>
            <a:endParaRPr lang="el-GR" sz="3200" dirty="0"/>
          </a:p>
        </p:txBody>
      </p:sp>
      <p:sp>
        <p:nvSpPr>
          <p:cNvPr id="81" name="Oval 80"/>
          <p:cNvSpPr/>
          <p:nvPr/>
        </p:nvSpPr>
        <p:spPr>
          <a:xfrm>
            <a:off x="2214546" y="5572140"/>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2" name="Rectangle 81"/>
          <p:cNvSpPr/>
          <p:nvPr/>
        </p:nvSpPr>
        <p:spPr>
          <a:xfrm>
            <a:off x="1714480" y="5000636"/>
            <a:ext cx="393056" cy="584775"/>
          </a:xfrm>
          <a:prstGeom prst="rect">
            <a:avLst/>
          </a:prstGeom>
        </p:spPr>
        <p:txBody>
          <a:bodyPr wrap="none">
            <a:spAutoFit/>
          </a:bodyPr>
          <a:lstStyle/>
          <a:p>
            <a:r>
              <a:rPr lang="en-US" sz="3200" b="1" dirty="0" smtClean="0"/>
              <a:t>2</a:t>
            </a:r>
            <a:endParaRPr lang="el-GR" sz="3200" dirty="0"/>
          </a:p>
        </p:txBody>
      </p:sp>
      <p:sp>
        <p:nvSpPr>
          <p:cNvPr id="83" name="Rectangle 82"/>
          <p:cNvSpPr/>
          <p:nvPr/>
        </p:nvSpPr>
        <p:spPr>
          <a:xfrm>
            <a:off x="3143240" y="5000636"/>
            <a:ext cx="393056" cy="584775"/>
          </a:xfrm>
          <a:prstGeom prst="rect">
            <a:avLst/>
          </a:prstGeom>
        </p:spPr>
        <p:txBody>
          <a:bodyPr wrap="none">
            <a:spAutoFit/>
          </a:bodyPr>
          <a:lstStyle/>
          <a:p>
            <a:r>
              <a:rPr lang="en-US" sz="3200" b="1" dirty="0" smtClean="0"/>
              <a:t>3</a:t>
            </a:r>
            <a:endParaRPr lang="el-G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dissolve">
                                      <p:cBhvr>
                                        <p:cTn id="7" dur="500"/>
                                        <p:tgtEl>
                                          <p:spTgt spid="4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dissolve">
                                      <p:cBhvr>
                                        <p:cTn id="10" dur="500"/>
                                        <p:tgtEl>
                                          <p:spTgt spid="4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animEffect transition="in" filter="dissolve">
                                      <p:cBhvr>
                                        <p:cTn id="13" dur="500"/>
                                        <p:tgtEl>
                                          <p:spTgt spid="5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1"/>
                                        </p:tgtEl>
                                        <p:attrNameLst>
                                          <p:attrName>style.visibility</p:attrName>
                                        </p:attrNameLst>
                                      </p:cBhvr>
                                      <p:to>
                                        <p:strVal val="visible"/>
                                      </p:to>
                                    </p:set>
                                    <p:animEffect transition="in" filter="dissolve">
                                      <p:cBhvr>
                                        <p:cTn id="16" dur="500"/>
                                        <p:tgtEl>
                                          <p:spTgt spid="51"/>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dissolve">
                                      <p:cBhvr>
                                        <p:cTn id="19" dur="500"/>
                                        <p:tgtEl>
                                          <p:spTgt spid="52"/>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dissolve">
                                      <p:cBhvr>
                                        <p:cTn id="22" dur="500"/>
                                        <p:tgtEl>
                                          <p:spTgt spid="53"/>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dissolve">
                                      <p:cBhvr>
                                        <p:cTn id="25" dur="500"/>
                                        <p:tgtEl>
                                          <p:spTgt spid="54"/>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55"/>
                                        </p:tgtEl>
                                        <p:attrNameLst>
                                          <p:attrName>style.visibility</p:attrName>
                                        </p:attrNameLst>
                                      </p:cBhvr>
                                      <p:to>
                                        <p:strVal val="visible"/>
                                      </p:to>
                                    </p:set>
                                    <p:animEffect transition="in" filter="dissolve">
                                      <p:cBhvr>
                                        <p:cTn id="28" dur="500"/>
                                        <p:tgtEl>
                                          <p:spTgt spid="55"/>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Effect transition="in" filter="dissolve">
                                      <p:cBhvr>
                                        <p:cTn id="31" dur="500"/>
                                        <p:tgtEl>
                                          <p:spTgt spid="56"/>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dissolve">
                                      <p:cBhvr>
                                        <p:cTn id="34" dur="500"/>
                                        <p:tgtEl>
                                          <p:spTgt spid="57"/>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58"/>
                                        </p:tgtEl>
                                        <p:attrNameLst>
                                          <p:attrName>style.visibility</p:attrName>
                                        </p:attrNameLst>
                                      </p:cBhvr>
                                      <p:to>
                                        <p:strVal val="visible"/>
                                      </p:to>
                                    </p:set>
                                    <p:animEffect transition="in" filter="dissolve">
                                      <p:cBhvr>
                                        <p:cTn id="37" dur="500"/>
                                        <p:tgtEl>
                                          <p:spTgt spid="58"/>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59"/>
                                        </p:tgtEl>
                                        <p:attrNameLst>
                                          <p:attrName>style.visibility</p:attrName>
                                        </p:attrNameLst>
                                      </p:cBhvr>
                                      <p:to>
                                        <p:strVal val="visible"/>
                                      </p:to>
                                    </p:set>
                                    <p:animEffect transition="in" filter="dissolve">
                                      <p:cBhvr>
                                        <p:cTn id="40" dur="500"/>
                                        <p:tgtEl>
                                          <p:spTgt spid="59"/>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81"/>
                                        </p:tgtEl>
                                        <p:attrNameLst>
                                          <p:attrName>style.visibility</p:attrName>
                                        </p:attrNameLst>
                                      </p:cBhvr>
                                      <p:to>
                                        <p:strVal val="visible"/>
                                      </p:to>
                                    </p:set>
                                    <p:animEffect transition="in" filter="dissolve">
                                      <p:cBhvr>
                                        <p:cTn id="43" dur="500"/>
                                        <p:tgtEl>
                                          <p:spTgt spid="81"/>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82"/>
                                        </p:tgtEl>
                                        <p:attrNameLst>
                                          <p:attrName>style.visibility</p:attrName>
                                        </p:attrNameLst>
                                      </p:cBhvr>
                                      <p:to>
                                        <p:strVal val="visible"/>
                                      </p:to>
                                    </p:set>
                                    <p:animEffect transition="in" filter="dissolve">
                                      <p:cBhvr>
                                        <p:cTn id="48" dur="500"/>
                                        <p:tgtEl>
                                          <p:spTgt spid="82"/>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83"/>
                                        </p:tgtEl>
                                        <p:attrNameLst>
                                          <p:attrName>style.visibility</p:attrName>
                                        </p:attrNameLst>
                                      </p:cBhvr>
                                      <p:to>
                                        <p:strVal val="visible"/>
                                      </p:to>
                                    </p:set>
                                    <p:animEffect transition="in" filter="dissolve">
                                      <p:cBhvr>
                                        <p:cTn id="51" dur="500"/>
                                        <p:tgtEl>
                                          <p:spTgt spid="83"/>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60"/>
                                        </p:tgtEl>
                                        <p:attrNameLst>
                                          <p:attrName>style.visibility</p:attrName>
                                        </p:attrNameLst>
                                      </p:cBhvr>
                                      <p:to>
                                        <p:strVal val="visible"/>
                                      </p:to>
                                    </p:set>
                                    <p:animEffect transition="in" filter="dissolve">
                                      <p:cBhvr>
                                        <p:cTn id="56" dur="500"/>
                                        <p:tgtEl>
                                          <p:spTgt spid="60"/>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61"/>
                                        </p:tgtEl>
                                        <p:attrNameLst>
                                          <p:attrName>style.visibility</p:attrName>
                                        </p:attrNameLst>
                                      </p:cBhvr>
                                      <p:to>
                                        <p:strVal val="visible"/>
                                      </p:to>
                                    </p:set>
                                    <p:animEffect transition="in" filter="dissolve">
                                      <p:cBhvr>
                                        <p:cTn id="59" dur="500"/>
                                        <p:tgtEl>
                                          <p:spTgt spid="61"/>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62"/>
                                        </p:tgtEl>
                                        <p:attrNameLst>
                                          <p:attrName>style.visibility</p:attrName>
                                        </p:attrNameLst>
                                      </p:cBhvr>
                                      <p:to>
                                        <p:strVal val="visible"/>
                                      </p:to>
                                    </p:set>
                                    <p:animEffect transition="in" filter="dissolve">
                                      <p:cBhvr>
                                        <p:cTn id="62" dur="500"/>
                                        <p:tgtEl>
                                          <p:spTgt spid="62"/>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63"/>
                                        </p:tgtEl>
                                        <p:attrNameLst>
                                          <p:attrName>style.visibility</p:attrName>
                                        </p:attrNameLst>
                                      </p:cBhvr>
                                      <p:to>
                                        <p:strVal val="visible"/>
                                      </p:to>
                                    </p:set>
                                    <p:animEffect transition="in" filter="dissolve">
                                      <p:cBhvr>
                                        <p:cTn id="65" dur="500"/>
                                        <p:tgtEl>
                                          <p:spTgt spid="63"/>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64"/>
                                        </p:tgtEl>
                                        <p:attrNameLst>
                                          <p:attrName>style.visibility</p:attrName>
                                        </p:attrNameLst>
                                      </p:cBhvr>
                                      <p:to>
                                        <p:strVal val="visible"/>
                                      </p:to>
                                    </p:set>
                                    <p:animEffect transition="in" filter="dissolve">
                                      <p:cBhvr>
                                        <p:cTn id="68" dur="500"/>
                                        <p:tgtEl>
                                          <p:spTgt spid="64"/>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65"/>
                                        </p:tgtEl>
                                        <p:attrNameLst>
                                          <p:attrName>style.visibility</p:attrName>
                                        </p:attrNameLst>
                                      </p:cBhvr>
                                      <p:to>
                                        <p:strVal val="visible"/>
                                      </p:to>
                                    </p:set>
                                    <p:animEffect transition="in" filter="dissolve">
                                      <p:cBhvr>
                                        <p:cTn id="71" dur="500"/>
                                        <p:tgtEl>
                                          <p:spTgt spid="65"/>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66"/>
                                        </p:tgtEl>
                                        <p:attrNameLst>
                                          <p:attrName>style.visibility</p:attrName>
                                        </p:attrNameLst>
                                      </p:cBhvr>
                                      <p:to>
                                        <p:strVal val="visible"/>
                                      </p:to>
                                    </p:set>
                                    <p:animEffect transition="in" filter="dissolve">
                                      <p:cBhvr>
                                        <p:cTn id="74" dur="500"/>
                                        <p:tgtEl>
                                          <p:spTgt spid="66"/>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67"/>
                                        </p:tgtEl>
                                        <p:attrNameLst>
                                          <p:attrName>style.visibility</p:attrName>
                                        </p:attrNameLst>
                                      </p:cBhvr>
                                      <p:to>
                                        <p:strVal val="visible"/>
                                      </p:to>
                                    </p:set>
                                    <p:animEffect transition="in" filter="dissolve">
                                      <p:cBhvr>
                                        <p:cTn id="77" dur="500"/>
                                        <p:tgtEl>
                                          <p:spTgt spid="67"/>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68"/>
                                        </p:tgtEl>
                                        <p:attrNameLst>
                                          <p:attrName>style.visibility</p:attrName>
                                        </p:attrNameLst>
                                      </p:cBhvr>
                                      <p:to>
                                        <p:strVal val="visible"/>
                                      </p:to>
                                    </p:set>
                                    <p:animEffect transition="in" filter="dissolve">
                                      <p:cBhvr>
                                        <p:cTn id="80" dur="500"/>
                                        <p:tgtEl>
                                          <p:spTgt spid="68"/>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69"/>
                                        </p:tgtEl>
                                        <p:attrNameLst>
                                          <p:attrName>style.visibility</p:attrName>
                                        </p:attrNameLst>
                                      </p:cBhvr>
                                      <p:to>
                                        <p:strVal val="visible"/>
                                      </p:to>
                                    </p:set>
                                    <p:animEffect transition="in" filter="dissolve">
                                      <p:cBhvr>
                                        <p:cTn id="83" dur="500"/>
                                        <p:tgtEl>
                                          <p:spTgt spid="69"/>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70"/>
                                        </p:tgtEl>
                                        <p:attrNameLst>
                                          <p:attrName>style.visibility</p:attrName>
                                        </p:attrNameLst>
                                      </p:cBhvr>
                                      <p:to>
                                        <p:strVal val="visible"/>
                                      </p:to>
                                    </p:set>
                                    <p:animEffect transition="in" filter="dissolve">
                                      <p:cBhvr>
                                        <p:cTn id="86" dur="500"/>
                                        <p:tgtEl>
                                          <p:spTgt spid="70"/>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71"/>
                                        </p:tgtEl>
                                        <p:attrNameLst>
                                          <p:attrName>style.visibility</p:attrName>
                                        </p:attrNameLst>
                                      </p:cBhvr>
                                      <p:to>
                                        <p:strVal val="visible"/>
                                      </p:to>
                                    </p:set>
                                    <p:animEffect transition="in" filter="dissolve">
                                      <p:cBhvr>
                                        <p:cTn id="89" dur="500"/>
                                        <p:tgtEl>
                                          <p:spTgt spid="71"/>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72"/>
                                        </p:tgtEl>
                                        <p:attrNameLst>
                                          <p:attrName>style.visibility</p:attrName>
                                        </p:attrNameLst>
                                      </p:cBhvr>
                                      <p:to>
                                        <p:strVal val="visible"/>
                                      </p:to>
                                    </p:set>
                                    <p:animEffect transition="in" filter="dissolve">
                                      <p:cBhvr>
                                        <p:cTn id="92" dur="500"/>
                                        <p:tgtEl>
                                          <p:spTgt spid="72"/>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73"/>
                                        </p:tgtEl>
                                        <p:attrNameLst>
                                          <p:attrName>style.visibility</p:attrName>
                                        </p:attrNameLst>
                                      </p:cBhvr>
                                      <p:to>
                                        <p:strVal val="visible"/>
                                      </p:to>
                                    </p:set>
                                    <p:animEffect transition="in" filter="dissolve">
                                      <p:cBhvr>
                                        <p:cTn id="95" dur="500"/>
                                        <p:tgtEl>
                                          <p:spTgt spid="73"/>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74"/>
                                        </p:tgtEl>
                                        <p:attrNameLst>
                                          <p:attrName>style.visibility</p:attrName>
                                        </p:attrNameLst>
                                      </p:cBhvr>
                                      <p:to>
                                        <p:strVal val="visible"/>
                                      </p:to>
                                    </p:set>
                                    <p:animEffect transition="in" filter="dissolve">
                                      <p:cBhvr>
                                        <p:cTn id="98" dur="500"/>
                                        <p:tgtEl>
                                          <p:spTgt spid="74"/>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75"/>
                                        </p:tgtEl>
                                        <p:attrNameLst>
                                          <p:attrName>style.visibility</p:attrName>
                                        </p:attrNameLst>
                                      </p:cBhvr>
                                      <p:to>
                                        <p:strVal val="visible"/>
                                      </p:to>
                                    </p:set>
                                    <p:animEffect transition="in" filter="dissolve">
                                      <p:cBhvr>
                                        <p:cTn id="101" dur="500"/>
                                        <p:tgtEl>
                                          <p:spTgt spid="75"/>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76"/>
                                        </p:tgtEl>
                                        <p:attrNameLst>
                                          <p:attrName>style.visibility</p:attrName>
                                        </p:attrNameLst>
                                      </p:cBhvr>
                                      <p:to>
                                        <p:strVal val="visible"/>
                                      </p:to>
                                    </p:set>
                                    <p:animEffect transition="in" filter="dissolve">
                                      <p:cBhvr>
                                        <p:cTn id="104" dur="500"/>
                                        <p:tgtEl>
                                          <p:spTgt spid="76"/>
                                        </p:tgtEl>
                                      </p:cBhvr>
                                    </p:animEffect>
                                  </p:childTnLst>
                                </p:cTn>
                              </p:par>
                              <p:par>
                                <p:cTn id="105" presetID="9" presetClass="entr" presetSubtype="0" fill="hold" grpId="0" nodeType="withEffect">
                                  <p:stCondLst>
                                    <p:cond delay="0"/>
                                  </p:stCondLst>
                                  <p:childTnLst>
                                    <p:set>
                                      <p:cBhvr>
                                        <p:cTn id="106" dur="1" fill="hold">
                                          <p:stCondLst>
                                            <p:cond delay="0"/>
                                          </p:stCondLst>
                                        </p:cTn>
                                        <p:tgtEl>
                                          <p:spTgt spid="77"/>
                                        </p:tgtEl>
                                        <p:attrNameLst>
                                          <p:attrName>style.visibility</p:attrName>
                                        </p:attrNameLst>
                                      </p:cBhvr>
                                      <p:to>
                                        <p:strVal val="visible"/>
                                      </p:to>
                                    </p:set>
                                    <p:animEffect transition="in" filter="dissolve">
                                      <p:cBhvr>
                                        <p:cTn id="107" dur="500"/>
                                        <p:tgtEl>
                                          <p:spTgt spid="77"/>
                                        </p:tgtEl>
                                      </p:cBhvr>
                                    </p:animEffect>
                                  </p:childTnLst>
                                </p:cTn>
                              </p:par>
                              <p:par>
                                <p:cTn id="108" presetID="9" presetClass="entr" presetSubtype="0" fill="hold" grpId="0" nodeType="withEffect">
                                  <p:stCondLst>
                                    <p:cond delay="0"/>
                                  </p:stCondLst>
                                  <p:childTnLst>
                                    <p:set>
                                      <p:cBhvr>
                                        <p:cTn id="109" dur="1" fill="hold">
                                          <p:stCondLst>
                                            <p:cond delay="0"/>
                                          </p:stCondLst>
                                        </p:cTn>
                                        <p:tgtEl>
                                          <p:spTgt spid="78"/>
                                        </p:tgtEl>
                                        <p:attrNameLst>
                                          <p:attrName>style.visibility</p:attrName>
                                        </p:attrNameLst>
                                      </p:cBhvr>
                                      <p:to>
                                        <p:strVal val="visible"/>
                                      </p:to>
                                    </p:set>
                                    <p:animEffect transition="in" filter="dissolve">
                                      <p:cBhvr>
                                        <p:cTn id="110" dur="500"/>
                                        <p:tgtEl>
                                          <p:spTgt spid="78"/>
                                        </p:tgtEl>
                                      </p:cBhvr>
                                    </p:animEffect>
                                  </p:childTnLst>
                                </p:cTn>
                              </p:par>
                              <p:par>
                                <p:cTn id="111" presetID="9" presetClass="entr" presetSubtype="0" fill="hold" grpId="0" nodeType="withEffect">
                                  <p:stCondLst>
                                    <p:cond delay="0"/>
                                  </p:stCondLst>
                                  <p:childTnLst>
                                    <p:set>
                                      <p:cBhvr>
                                        <p:cTn id="112" dur="1" fill="hold">
                                          <p:stCondLst>
                                            <p:cond delay="0"/>
                                          </p:stCondLst>
                                        </p:cTn>
                                        <p:tgtEl>
                                          <p:spTgt spid="79"/>
                                        </p:tgtEl>
                                        <p:attrNameLst>
                                          <p:attrName>style.visibility</p:attrName>
                                        </p:attrNameLst>
                                      </p:cBhvr>
                                      <p:to>
                                        <p:strVal val="visible"/>
                                      </p:to>
                                    </p:set>
                                    <p:animEffect transition="in" filter="dissolve">
                                      <p:cBhvr>
                                        <p:cTn id="113" dur="500"/>
                                        <p:tgtEl>
                                          <p:spTgt spid="79"/>
                                        </p:tgtEl>
                                      </p:cBhvr>
                                    </p:animEffect>
                                  </p:childTnLst>
                                </p:cTn>
                              </p:par>
                              <p:par>
                                <p:cTn id="114" presetID="9" presetClass="entr" presetSubtype="0" fill="hold" grpId="0" nodeType="withEffect">
                                  <p:stCondLst>
                                    <p:cond delay="0"/>
                                  </p:stCondLst>
                                  <p:childTnLst>
                                    <p:set>
                                      <p:cBhvr>
                                        <p:cTn id="115" dur="1" fill="hold">
                                          <p:stCondLst>
                                            <p:cond delay="0"/>
                                          </p:stCondLst>
                                        </p:cTn>
                                        <p:tgtEl>
                                          <p:spTgt spid="80"/>
                                        </p:tgtEl>
                                        <p:attrNameLst>
                                          <p:attrName>style.visibility</p:attrName>
                                        </p:attrNameLst>
                                      </p:cBhvr>
                                      <p:to>
                                        <p:strVal val="visible"/>
                                      </p:to>
                                    </p:set>
                                    <p:animEffect transition="in" filter="dissolve">
                                      <p:cBhvr>
                                        <p:cTn id="116"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animBg="1"/>
      <p:bldP spid="50" grpId="0"/>
      <p:bldP spid="51" grpId="0" animBg="1"/>
      <p:bldP spid="52" grpId="0" animBg="1"/>
      <p:bldP spid="53" grpId="0" animBg="1"/>
      <p:bldP spid="54" grpId="0" animBg="1"/>
      <p:bldP spid="55" grpId="0" animBg="1"/>
      <p:bldP spid="56" grpId="0" animBg="1"/>
      <p:bldP spid="57" grpId="0"/>
      <p:bldP spid="58" grpId="0" animBg="1"/>
      <p:bldP spid="59" grpId="0"/>
      <p:bldP spid="60" grpId="0"/>
      <p:bldP spid="61" grpId="0" animBg="1"/>
      <p:bldP spid="62" grpId="0" animBg="1"/>
      <p:bldP spid="63" grpId="0" animBg="1"/>
      <p:bldP spid="64" grpId="0" animBg="1"/>
      <p:bldP spid="65" grpId="0" animBg="1"/>
      <p:bldP spid="66" grpId="0" animBg="1"/>
      <p:bldP spid="67" grpId="0" animBg="1"/>
      <p:bldP spid="68" grpId="0"/>
      <p:bldP spid="69" grpId="0" animBg="1"/>
      <p:bldP spid="70" grpId="0" animBg="1"/>
      <p:bldP spid="71" grpId="0" animBg="1"/>
      <p:bldP spid="72" grpId="0" animBg="1"/>
      <p:bldP spid="73" grpId="0" animBg="1"/>
      <p:bldP spid="74" grpId="0" animBg="1"/>
      <p:bldP spid="75" grpId="0" animBg="1"/>
      <p:bldP spid="76" grpId="0" animBg="1"/>
      <p:bldP spid="77" grpId="0"/>
      <p:bldP spid="78" grpId="0"/>
      <p:bldP spid="79" grpId="0" animBg="1"/>
      <p:bldP spid="80" grpId="0"/>
      <p:bldP spid="81" grpId="0" animBg="1"/>
      <p:bldP spid="82" grpId="0"/>
      <p:bldP spid="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42852"/>
            <a:ext cx="9144000" cy="461665"/>
          </a:xfrm>
          <a:prstGeom prst="rect">
            <a:avLst/>
          </a:prstGeom>
        </p:spPr>
        <p:txBody>
          <a:bodyPr wrap="square">
            <a:spAutoFit/>
          </a:bodyPr>
          <a:lstStyle/>
          <a:p>
            <a:pPr algn="ctr"/>
            <a:r>
              <a:rPr lang="en-GB" sz="2400" b="1" u="sng" dirty="0" err="1" smtClean="0"/>
              <a:t>Ομοιοπολικές</a:t>
            </a:r>
            <a:r>
              <a:rPr lang="en-GB" sz="2400" b="1" u="sng" dirty="0" smtClean="0"/>
              <a:t> </a:t>
            </a:r>
            <a:r>
              <a:rPr lang="en-GB" sz="2400" b="1" u="sng" dirty="0" err="1" smtClean="0"/>
              <a:t>ενώσεις</a:t>
            </a:r>
            <a:endParaRPr lang="el-GR" sz="2400" u="sng" dirty="0"/>
          </a:p>
        </p:txBody>
      </p:sp>
      <p:sp>
        <p:nvSpPr>
          <p:cNvPr id="12" name="Rectangle 11"/>
          <p:cNvSpPr/>
          <p:nvPr/>
        </p:nvSpPr>
        <p:spPr>
          <a:xfrm>
            <a:off x="0" y="785794"/>
            <a:ext cx="9144000" cy="461665"/>
          </a:xfrm>
          <a:prstGeom prst="rect">
            <a:avLst/>
          </a:prstGeom>
        </p:spPr>
        <p:txBody>
          <a:bodyPr wrap="square">
            <a:spAutoFit/>
          </a:bodyPr>
          <a:lstStyle/>
          <a:p>
            <a:pPr algn="ctr"/>
            <a:r>
              <a:rPr lang="en-GB" sz="2400" dirty="0" smtClean="0"/>
              <a:t>Ο </a:t>
            </a:r>
            <a:r>
              <a:rPr lang="en-GB" sz="2400" dirty="0" err="1" smtClean="0"/>
              <a:t>ηλεκτρονιακός</a:t>
            </a:r>
            <a:r>
              <a:rPr lang="en-GB" sz="2400" dirty="0" smtClean="0"/>
              <a:t> </a:t>
            </a:r>
            <a:r>
              <a:rPr lang="en-GB" sz="2400" dirty="0" err="1" smtClean="0"/>
              <a:t>τύπος</a:t>
            </a:r>
            <a:r>
              <a:rPr lang="en-GB" sz="2400" dirty="0" smtClean="0"/>
              <a:t> </a:t>
            </a:r>
            <a:r>
              <a:rPr lang="en-GB" sz="2400" dirty="0" err="1" smtClean="0"/>
              <a:t>του</a:t>
            </a:r>
            <a:r>
              <a:rPr lang="en-GB" sz="2400" dirty="0" smtClean="0"/>
              <a:t> </a:t>
            </a:r>
            <a:r>
              <a:rPr lang="en-GB" sz="2400" b="1" dirty="0" err="1" smtClean="0"/>
              <a:t>HCl</a:t>
            </a:r>
            <a:endParaRPr lang="el-GR" sz="2400" b="1" dirty="0"/>
          </a:p>
        </p:txBody>
      </p:sp>
      <p:sp>
        <p:nvSpPr>
          <p:cNvPr id="14" name="Rectangle 13"/>
          <p:cNvSpPr/>
          <p:nvPr/>
        </p:nvSpPr>
        <p:spPr>
          <a:xfrm>
            <a:off x="2214546" y="1928802"/>
            <a:ext cx="444352" cy="584775"/>
          </a:xfrm>
          <a:prstGeom prst="rect">
            <a:avLst/>
          </a:prstGeom>
        </p:spPr>
        <p:txBody>
          <a:bodyPr wrap="none">
            <a:spAutoFit/>
          </a:bodyPr>
          <a:lstStyle/>
          <a:p>
            <a:r>
              <a:rPr lang="en-US" sz="3200" b="1" dirty="0" smtClean="0"/>
              <a:t>H</a:t>
            </a:r>
            <a:endParaRPr lang="el-GR" sz="3200" dirty="0"/>
          </a:p>
        </p:txBody>
      </p:sp>
      <p:sp>
        <p:nvSpPr>
          <p:cNvPr id="15" name="Oval 14"/>
          <p:cNvSpPr/>
          <p:nvPr/>
        </p:nvSpPr>
        <p:spPr>
          <a:xfrm>
            <a:off x="2643174"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714744" y="1928802"/>
            <a:ext cx="503664" cy="584775"/>
          </a:xfrm>
          <a:prstGeom prst="rect">
            <a:avLst/>
          </a:prstGeom>
        </p:spPr>
        <p:txBody>
          <a:bodyPr wrap="none">
            <a:spAutoFit/>
          </a:bodyPr>
          <a:lstStyle/>
          <a:p>
            <a:r>
              <a:rPr lang="en-US" sz="3200" b="1" dirty="0" err="1" smtClean="0"/>
              <a:t>Cl</a:t>
            </a:r>
            <a:endParaRPr lang="el-GR" sz="3200" dirty="0"/>
          </a:p>
        </p:txBody>
      </p:sp>
      <p:sp>
        <p:nvSpPr>
          <p:cNvPr id="18" name="Oval 17"/>
          <p:cNvSpPr/>
          <p:nvPr/>
        </p:nvSpPr>
        <p:spPr>
          <a:xfrm>
            <a:off x="4214810"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Oval 18"/>
          <p:cNvSpPr/>
          <p:nvPr/>
        </p:nvSpPr>
        <p:spPr>
          <a:xfrm>
            <a:off x="4214810"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Oval 19"/>
          <p:cNvSpPr/>
          <p:nvPr/>
        </p:nvSpPr>
        <p:spPr>
          <a:xfrm>
            <a:off x="4000496"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Oval 20"/>
          <p:cNvSpPr/>
          <p:nvPr/>
        </p:nvSpPr>
        <p:spPr>
          <a:xfrm>
            <a:off x="3857620"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Oval 21"/>
          <p:cNvSpPr/>
          <p:nvPr/>
        </p:nvSpPr>
        <p:spPr>
          <a:xfrm>
            <a:off x="4000496"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Oval 22"/>
          <p:cNvSpPr/>
          <p:nvPr/>
        </p:nvSpPr>
        <p:spPr>
          <a:xfrm>
            <a:off x="364330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2928926" y="1928802"/>
            <a:ext cx="389850" cy="584775"/>
          </a:xfrm>
          <a:prstGeom prst="rect">
            <a:avLst/>
          </a:prstGeom>
        </p:spPr>
        <p:txBody>
          <a:bodyPr wrap="none">
            <a:spAutoFit/>
          </a:bodyPr>
          <a:lstStyle/>
          <a:p>
            <a:r>
              <a:rPr lang="en-US" sz="3200" b="1" dirty="0" smtClean="0"/>
              <a:t>+</a:t>
            </a:r>
            <a:endParaRPr lang="el-GR" sz="3200" dirty="0"/>
          </a:p>
        </p:txBody>
      </p:sp>
      <p:sp>
        <p:nvSpPr>
          <p:cNvPr id="25" name="Oval 24"/>
          <p:cNvSpPr/>
          <p:nvPr/>
        </p:nvSpPr>
        <p:spPr>
          <a:xfrm>
            <a:off x="3857620"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Rectangle 25"/>
          <p:cNvSpPr/>
          <p:nvPr/>
        </p:nvSpPr>
        <p:spPr>
          <a:xfrm>
            <a:off x="4500562" y="1928802"/>
            <a:ext cx="587020" cy="584775"/>
          </a:xfrm>
          <a:prstGeom prst="rect">
            <a:avLst/>
          </a:prstGeom>
        </p:spPr>
        <p:txBody>
          <a:bodyPr wrap="none">
            <a:spAutoFit/>
          </a:bodyPr>
          <a:lstStyle/>
          <a:p>
            <a:r>
              <a:rPr lang="en-US" sz="3200" b="1" dirty="0" smtClean="0">
                <a:sym typeface="Wingdings" pitchFamily="2" charset="2"/>
              </a:rPr>
              <a:t></a:t>
            </a:r>
            <a:endParaRPr lang="el-GR" sz="3200" dirty="0"/>
          </a:p>
        </p:txBody>
      </p:sp>
      <p:sp>
        <p:nvSpPr>
          <p:cNvPr id="27" name="Rectangle 26"/>
          <p:cNvSpPr/>
          <p:nvPr/>
        </p:nvSpPr>
        <p:spPr>
          <a:xfrm>
            <a:off x="5143504" y="1928802"/>
            <a:ext cx="444352" cy="584775"/>
          </a:xfrm>
          <a:prstGeom prst="rect">
            <a:avLst/>
          </a:prstGeom>
        </p:spPr>
        <p:txBody>
          <a:bodyPr wrap="none">
            <a:spAutoFit/>
          </a:bodyPr>
          <a:lstStyle/>
          <a:p>
            <a:r>
              <a:rPr lang="en-US" sz="3200" b="1" dirty="0" smtClean="0"/>
              <a:t>H</a:t>
            </a:r>
            <a:endParaRPr lang="el-GR" sz="3200" baseline="30000" dirty="0">
              <a:solidFill>
                <a:srgbClr val="FF0000"/>
              </a:solidFill>
            </a:endParaRPr>
          </a:p>
        </p:txBody>
      </p:sp>
      <p:sp>
        <p:nvSpPr>
          <p:cNvPr id="35" name="Rectangle 34"/>
          <p:cNvSpPr/>
          <p:nvPr/>
        </p:nvSpPr>
        <p:spPr>
          <a:xfrm>
            <a:off x="5643570" y="1928802"/>
            <a:ext cx="503664" cy="584775"/>
          </a:xfrm>
          <a:prstGeom prst="rect">
            <a:avLst/>
          </a:prstGeom>
        </p:spPr>
        <p:txBody>
          <a:bodyPr wrap="none">
            <a:spAutoFit/>
          </a:bodyPr>
          <a:lstStyle/>
          <a:p>
            <a:r>
              <a:rPr lang="en-US" sz="3200" b="1" dirty="0" err="1" smtClean="0"/>
              <a:t>Cl</a:t>
            </a:r>
            <a:endParaRPr lang="el-GR" sz="3200" dirty="0"/>
          </a:p>
        </p:txBody>
      </p:sp>
      <p:sp>
        <p:nvSpPr>
          <p:cNvPr id="36" name="Oval 35"/>
          <p:cNvSpPr/>
          <p:nvPr/>
        </p:nvSpPr>
        <p:spPr>
          <a:xfrm>
            <a:off x="6143636"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Oval 36"/>
          <p:cNvSpPr/>
          <p:nvPr/>
        </p:nvSpPr>
        <p:spPr>
          <a:xfrm>
            <a:off x="6143636"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Oval 37"/>
          <p:cNvSpPr/>
          <p:nvPr/>
        </p:nvSpPr>
        <p:spPr>
          <a:xfrm>
            <a:off x="5929322"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Oval 38"/>
          <p:cNvSpPr/>
          <p:nvPr/>
        </p:nvSpPr>
        <p:spPr>
          <a:xfrm>
            <a:off x="5786446" y="1928802"/>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Oval 39"/>
          <p:cNvSpPr/>
          <p:nvPr/>
        </p:nvSpPr>
        <p:spPr>
          <a:xfrm>
            <a:off x="5929322"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1" name="Oval 40"/>
          <p:cNvSpPr/>
          <p:nvPr/>
        </p:nvSpPr>
        <p:spPr>
          <a:xfrm>
            <a:off x="5572132" y="2214554"/>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2" name="Oval 41"/>
          <p:cNvSpPr/>
          <p:nvPr/>
        </p:nvSpPr>
        <p:spPr>
          <a:xfrm>
            <a:off x="5786446" y="242886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Oval 45"/>
          <p:cNvSpPr/>
          <p:nvPr/>
        </p:nvSpPr>
        <p:spPr>
          <a:xfrm>
            <a:off x="5572132" y="2071678"/>
            <a:ext cx="71438" cy="71438"/>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8" name="Oval 47"/>
          <p:cNvSpPr/>
          <p:nvPr/>
        </p:nvSpPr>
        <p:spPr>
          <a:xfrm>
            <a:off x="5500694" y="1857364"/>
            <a:ext cx="214314" cy="64294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dissolve">
                                      <p:cBhvr>
                                        <p:cTn id="10" dur="500"/>
                                        <p:tgtEl>
                                          <p:spTgt spid="1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dissolve">
                                      <p:cBhvr>
                                        <p:cTn id="13" dur="500"/>
                                        <p:tgtEl>
                                          <p:spTgt spid="1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ssolve">
                                      <p:cBhvr>
                                        <p:cTn id="19" dur="500"/>
                                        <p:tgtEl>
                                          <p:spTgt spid="19"/>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dissolve">
                                      <p:cBhvr>
                                        <p:cTn id="25" dur="500"/>
                                        <p:tgtEl>
                                          <p:spTgt spid="21"/>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dissolve">
                                      <p:cBhvr>
                                        <p:cTn id="28" dur="500"/>
                                        <p:tgtEl>
                                          <p:spTgt spid="22"/>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dissolve">
                                      <p:cBhvr>
                                        <p:cTn id="34" dur="500"/>
                                        <p:tgtEl>
                                          <p:spTgt spid="24"/>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dissolve">
                                      <p:cBhvr>
                                        <p:cTn id="37" dur="500"/>
                                        <p:tgtEl>
                                          <p:spTgt spid="25"/>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dissolve">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dissolve">
                                      <p:cBhvr>
                                        <p:cTn id="45" dur="500"/>
                                        <p:tgtEl>
                                          <p:spTgt spid="27"/>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35"/>
                                        </p:tgtEl>
                                        <p:attrNameLst>
                                          <p:attrName>style.visibility</p:attrName>
                                        </p:attrNameLst>
                                      </p:cBhvr>
                                      <p:to>
                                        <p:strVal val="visible"/>
                                      </p:to>
                                    </p:set>
                                    <p:animEffect transition="in" filter="dissolve">
                                      <p:cBhvr>
                                        <p:cTn id="48" dur="500"/>
                                        <p:tgtEl>
                                          <p:spTgt spid="35"/>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dissolve">
                                      <p:cBhvr>
                                        <p:cTn id="51" dur="500"/>
                                        <p:tgtEl>
                                          <p:spTgt spid="3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dissolve">
                                      <p:cBhvr>
                                        <p:cTn id="54" dur="500"/>
                                        <p:tgtEl>
                                          <p:spTgt spid="37"/>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38"/>
                                        </p:tgtEl>
                                        <p:attrNameLst>
                                          <p:attrName>style.visibility</p:attrName>
                                        </p:attrNameLst>
                                      </p:cBhvr>
                                      <p:to>
                                        <p:strVal val="visible"/>
                                      </p:to>
                                    </p:set>
                                    <p:animEffect transition="in" filter="dissolve">
                                      <p:cBhvr>
                                        <p:cTn id="57" dur="500"/>
                                        <p:tgtEl>
                                          <p:spTgt spid="38"/>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39"/>
                                        </p:tgtEl>
                                        <p:attrNameLst>
                                          <p:attrName>style.visibility</p:attrName>
                                        </p:attrNameLst>
                                      </p:cBhvr>
                                      <p:to>
                                        <p:strVal val="visible"/>
                                      </p:to>
                                    </p:set>
                                    <p:animEffect transition="in" filter="dissolve">
                                      <p:cBhvr>
                                        <p:cTn id="60" dur="500"/>
                                        <p:tgtEl>
                                          <p:spTgt spid="39"/>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dissolve">
                                      <p:cBhvr>
                                        <p:cTn id="63" dur="500"/>
                                        <p:tgtEl>
                                          <p:spTgt spid="40"/>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41"/>
                                        </p:tgtEl>
                                        <p:attrNameLst>
                                          <p:attrName>style.visibility</p:attrName>
                                        </p:attrNameLst>
                                      </p:cBhvr>
                                      <p:to>
                                        <p:strVal val="visible"/>
                                      </p:to>
                                    </p:set>
                                    <p:animEffect transition="in" filter="dissolve">
                                      <p:cBhvr>
                                        <p:cTn id="66" dur="500"/>
                                        <p:tgtEl>
                                          <p:spTgt spid="41"/>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dissolve">
                                      <p:cBhvr>
                                        <p:cTn id="69" dur="500"/>
                                        <p:tgtEl>
                                          <p:spTgt spid="42"/>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dissolve">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1" nodeType="clickEffect">
                                  <p:stCondLst>
                                    <p:cond delay="0"/>
                                  </p:stCondLst>
                                  <p:childTnLst>
                                    <p:set>
                                      <p:cBhvr>
                                        <p:cTn id="76" dur="1" fill="hold">
                                          <p:stCondLst>
                                            <p:cond delay="0"/>
                                          </p:stCondLst>
                                        </p:cTn>
                                        <p:tgtEl>
                                          <p:spTgt spid="48"/>
                                        </p:tgtEl>
                                        <p:attrNameLst>
                                          <p:attrName>style.visibility</p:attrName>
                                        </p:attrNameLst>
                                      </p:cBhvr>
                                      <p:to>
                                        <p:strVal val="visible"/>
                                      </p:to>
                                    </p:set>
                                  </p:childTnLst>
                                </p:cTn>
                              </p:par>
                            </p:childTnLst>
                          </p:cTn>
                        </p:par>
                        <p:par>
                          <p:cTn id="77" fill="hold">
                            <p:stCondLst>
                              <p:cond delay="0"/>
                            </p:stCondLst>
                            <p:childTnLst>
                              <p:par>
                                <p:cTn id="78" presetID="26" presetClass="emph" presetSubtype="0" repeatCount="4000" fill="hold" grpId="0" nodeType="afterEffect">
                                  <p:stCondLst>
                                    <p:cond delay="0"/>
                                  </p:stCondLst>
                                  <p:childTnLst>
                                    <p:animEffect transition="out" filter="fade">
                                      <p:cBhvr>
                                        <p:cTn id="79" dur="500" tmFilter="0, 0; .2, .5; .8, .5; 1, 0"/>
                                        <p:tgtEl>
                                          <p:spTgt spid="48"/>
                                        </p:tgtEl>
                                      </p:cBhvr>
                                    </p:animEffect>
                                    <p:animScale>
                                      <p:cBhvr>
                                        <p:cTn id="80" dur="250" autoRev="1" fill="hold"/>
                                        <p:tgtEl>
                                          <p:spTgt spid="48"/>
                                        </p:tgtEl>
                                      </p:cBhvr>
                                      <p:by x="105000" y="105000"/>
                                    </p:animScale>
                                  </p:childTnLst>
                                  <p:subTnLst>
                                    <p:set>
                                      <p:cBhvr override="childStyle">
                                        <p:cTn dur="1" fill="hold" display="0" masterRel="sameClick" afterEffect="1">
                                          <p:stCondLst>
                                            <p:cond evt="end" delay="0">
                                              <p:tn val="78"/>
                                            </p:cond>
                                          </p:stCondLst>
                                        </p:cTn>
                                        <p:tgtEl>
                                          <p:spTgt spid="4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P spid="17" grpId="0"/>
      <p:bldP spid="18" grpId="0" animBg="1"/>
      <p:bldP spid="19" grpId="0" animBg="1"/>
      <p:bldP spid="20" grpId="0" animBg="1"/>
      <p:bldP spid="21" grpId="0" animBg="1"/>
      <p:bldP spid="22" grpId="0" animBg="1"/>
      <p:bldP spid="23" grpId="0" animBg="1"/>
      <p:bldP spid="24" grpId="0"/>
      <p:bldP spid="25" grpId="0" animBg="1"/>
      <p:bldP spid="26" grpId="0"/>
      <p:bldP spid="27" grpId="0"/>
      <p:bldP spid="35" grpId="0"/>
      <p:bldP spid="36" grpId="0" animBg="1"/>
      <p:bldP spid="37" grpId="0" animBg="1"/>
      <p:bldP spid="38" grpId="0" animBg="1"/>
      <p:bldP spid="39" grpId="0" animBg="1"/>
      <p:bldP spid="40" grpId="0" animBg="1"/>
      <p:bldP spid="41" grpId="0" animBg="1"/>
      <p:bldP spid="42" grpId="0" animBg="1"/>
      <p:bldP spid="46" grpId="0" animBg="1"/>
      <p:bldP spid="48" grpId="0" animBg="1"/>
      <p:bldP spid="48"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TotalTime>
  <Words>1698</Words>
  <Application>Microsoft Office PowerPoint</Application>
  <PresentationFormat>Προβολή στην οθόνη (4:3)</PresentationFormat>
  <Paragraphs>387</Paragraphs>
  <Slides>33</Slides>
  <Notes>10</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kostas</dc:creator>
  <cp:lastModifiedBy>User</cp:lastModifiedBy>
  <cp:revision>44</cp:revision>
  <dcterms:created xsi:type="dcterms:W3CDTF">2010-09-29T13:12:41Z</dcterms:created>
  <dcterms:modified xsi:type="dcterms:W3CDTF">2018-11-03T06:44:29Z</dcterms:modified>
</cp:coreProperties>
</file>