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58" r:id="rId4"/>
    <p:sldId id="269" r:id="rId5"/>
    <p:sldId id="270" r:id="rId6"/>
    <p:sldId id="274" r:id="rId7"/>
    <p:sldId id="276" r:id="rId8"/>
    <p:sldId id="282" r:id="rId9"/>
    <p:sldId id="260" r:id="rId10"/>
    <p:sldId id="275" r:id="rId11"/>
    <p:sldId id="272" r:id="rId12"/>
    <p:sldId id="271" r:id="rId13"/>
    <p:sldId id="279" r:id="rId14"/>
    <p:sldId id="280" r:id="rId15"/>
    <p:sldId id="278" r:id="rId16"/>
    <p:sldId id="281" r:id="rId17"/>
    <p:sldId id="262" r:id="rId18"/>
    <p:sldId id="283" r:id="rId19"/>
    <p:sldId id="284" r:id="rId20"/>
    <p:sldId id="263" r:id="rId21"/>
    <p:sldId id="264" r:id="rId22"/>
    <p:sldId id="285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66" r:id="rId37"/>
    <p:sldId id="306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316" r:id="rId46"/>
    <p:sldId id="317" r:id="rId47"/>
    <p:sldId id="365" r:id="rId48"/>
    <p:sldId id="318" r:id="rId49"/>
    <p:sldId id="319" r:id="rId50"/>
    <p:sldId id="320" r:id="rId51"/>
    <p:sldId id="321" r:id="rId52"/>
    <p:sldId id="322" r:id="rId53"/>
    <p:sldId id="326" r:id="rId54"/>
    <p:sldId id="327" r:id="rId55"/>
    <p:sldId id="328" r:id="rId56"/>
    <p:sldId id="329" r:id="rId57"/>
    <p:sldId id="330" r:id="rId58"/>
    <p:sldId id="359" r:id="rId59"/>
    <p:sldId id="360" r:id="rId60"/>
    <p:sldId id="361" r:id="rId61"/>
    <p:sldId id="362" r:id="rId62"/>
    <p:sldId id="363" r:id="rId63"/>
    <p:sldId id="347" r:id="rId64"/>
    <p:sldId id="348" r:id="rId65"/>
    <p:sldId id="349" r:id="rId6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91" autoAdjust="0"/>
    <p:restoredTop sz="94660"/>
  </p:normalViewPr>
  <p:slideViewPr>
    <p:cSldViewPr>
      <p:cViewPr varScale="1">
        <p:scale>
          <a:sx n="47" d="100"/>
          <a:sy n="47" d="100"/>
        </p:scale>
        <p:origin x="-10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4" Type="http://schemas.openxmlformats.org/officeDocument/2006/relationships/image" Target="../media/image47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4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6" Type="http://schemas.openxmlformats.org/officeDocument/2006/relationships/image" Target="../media/image69.wmf"/><Relationship Id="rId5" Type="http://schemas.openxmlformats.org/officeDocument/2006/relationships/image" Target="../media/image58.wmf"/><Relationship Id="rId4" Type="http://schemas.openxmlformats.org/officeDocument/2006/relationships/image" Target="../media/image6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E00B5-952D-4EFB-8146-3AFCA0387029}" type="datetimeFigureOut">
              <a:rPr lang="el-GR" smtClean="0"/>
              <a:pPr/>
              <a:t>18/12/2018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29FBC-D7A2-4333-B8B6-F6FE1576D5F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4512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dirty="0" err="1" smtClean="0"/>
              <a:t>διάσπαση</a:t>
            </a:r>
            <a:r>
              <a:rPr lang="en-GB" sz="1200" dirty="0" smtClean="0"/>
              <a:t> </a:t>
            </a:r>
            <a:r>
              <a:rPr lang="en-GB" sz="1200" dirty="0" err="1" smtClean="0"/>
              <a:t>του</a:t>
            </a:r>
            <a:r>
              <a:rPr lang="en-GB" sz="1200" dirty="0" smtClean="0"/>
              <a:t> Η</a:t>
            </a:r>
            <a:r>
              <a:rPr lang="en-US" sz="1200" dirty="0" smtClean="0"/>
              <a:t>I</a:t>
            </a:r>
            <a:r>
              <a:rPr lang="el-GR" sz="1200" baseline="0" dirty="0" smtClean="0"/>
              <a:t> - </a:t>
            </a:r>
            <a:r>
              <a:rPr lang="en-GB" sz="1200" dirty="0" err="1" smtClean="0"/>
              <a:t>εστεροποίηση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29FBC-D7A2-4333-B8B6-F6FE1576D5F8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Θά έπρεπε να είναι ίδιες αφού είναι η ιδια</a:t>
            </a:r>
            <a:r>
              <a:rPr lang="el-GR" baseline="0" dirty="0" smtClean="0"/>
              <a:t> αντίδραση αλλά η ταχύτητα ορίζεται με βάση την αντιδραση και οι συντελεστές της παίζουν καθοριστικό ρόλο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29FBC-D7A2-4333-B8B6-F6FE1576D5F8}" type="slidenum">
              <a:rPr lang="el-GR" smtClean="0"/>
              <a:pPr/>
              <a:t>16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την περίοδο 0 - 20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s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υ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l-GR" sz="1200" b="0" i="0" u="none" strike="noStrike" cap="none" normalizeH="0" baseline="-3000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Β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=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Δ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[B] /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Δ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t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=(46-0) /20 = 2,3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mmol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L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-1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s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-1</a:t>
            </a:r>
            <a:endParaRPr kumimoji="0" lang="el-GR" sz="1200" b="0" i="0" u="none" strike="noStrike" cap="none" normalizeH="0" baseline="3000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την περίοδο 20 - 40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s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υ</a:t>
            </a:r>
            <a:r>
              <a:rPr kumimoji="0" lang="el-GR" sz="1200" b="0" i="0" u="none" strike="noStrike" cap="none" normalizeH="0" baseline="-3000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Β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=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Δ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[B] /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Δ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t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=(70-46) /20 = 1,2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mmol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L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-1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s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-1</a:t>
            </a:r>
            <a:endParaRPr kumimoji="0" lang="el-GR" sz="1200" b="0" i="0" u="none" strike="noStrike" cap="none" normalizeH="0" baseline="3000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την περίοδο 0 - 40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s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υ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l-GR" sz="1200" b="0" i="0" u="none" strike="noStrike" cap="none" normalizeH="0" baseline="-3000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Β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=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Δ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[B] /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Δ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t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=(70-0) /40 =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1,75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mmol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L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-1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s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-1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29FBC-D7A2-4333-B8B6-F6FE1576D5F8}" type="slidenum">
              <a:rPr lang="el-GR" smtClean="0"/>
              <a:pPr/>
              <a:t>17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0" lang="en-GB" sz="12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έμμεσα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12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με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12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μέτρηση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12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της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12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μάζας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12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του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12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αντιδρώντος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12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συστήματος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, η </a:t>
            </a:r>
            <a:r>
              <a:rPr kumimoji="0" lang="en-GB" sz="12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οποία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12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μειώνεται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12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με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12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την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12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πάροδο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12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του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12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χρόνου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, </a:t>
            </a:r>
            <a:r>
              <a:rPr kumimoji="0" lang="en-GB" sz="12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λόγω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12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έκλυσης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12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του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Ο</a:t>
            </a:r>
            <a:r>
              <a:rPr kumimoji="0" lang="en-GB" sz="1200" i="0" u="none" strike="noStrike" cap="none" normalizeH="0" baseline="-3000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29FBC-D7A2-4333-B8B6-F6FE1576D5F8}" type="slidenum">
              <a:rPr lang="el-GR" smtClean="0"/>
              <a:pPr/>
              <a:t>20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dirty="0" err="1" smtClean="0"/>
              <a:t>ένα</a:t>
            </a:r>
            <a:r>
              <a:rPr lang="en-GB" sz="1200" dirty="0" smtClean="0"/>
              <a:t> </a:t>
            </a:r>
            <a:r>
              <a:rPr lang="en-GB" sz="1200" dirty="0" err="1" smtClean="0"/>
              <a:t>φάρμακό</a:t>
            </a:r>
            <a:r>
              <a:rPr lang="en-GB" sz="1200" dirty="0" smtClean="0"/>
              <a:t> </a:t>
            </a:r>
            <a:r>
              <a:rPr lang="en-GB" sz="1200" dirty="0" err="1" smtClean="0"/>
              <a:t>δρα</a:t>
            </a:r>
            <a:r>
              <a:rPr lang="en-GB" sz="1200" dirty="0" smtClean="0"/>
              <a:t> </a:t>
            </a:r>
            <a:r>
              <a:rPr lang="en-GB" sz="1200" dirty="0" err="1" smtClean="0"/>
              <a:t>πιο</a:t>
            </a:r>
            <a:r>
              <a:rPr lang="en-GB" sz="1200" dirty="0" smtClean="0"/>
              <a:t> </a:t>
            </a:r>
            <a:r>
              <a:rPr lang="en-GB" sz="1200" dirty="0" err="1" smtClean="0"/>
              <a:t>αργά</a:t>
            </a:r>
            <a:r>
              <a:rPr lang="en-GB" sz="1200" dirty="0" smtClean="0"/>
              <a:t> </a:t>
            </a:r>
            <a:r>
              <a:rPr lang="en-GB" sz="1200" dirty="0" err="1" smtClean="0"/>
              <a:t>όταν</a:t>
            </a:r>
            <a:r>
              <a:rPr lang="en-GB" sz="1200" dirty="0" smtClean="0"/>
              <a:t> </a:t>
            </a:r>
            <a:r>
              <a:rPr lang="en-GB" sz="1200" dirty="0" err="1" smtClean="0"/>
              <a:t>είναι</a:t>
            </a:r>
            <a:r>
              <a:rPr lang="en-GB" sz="1200" dirty="0" smtClean="0"/>
              <a:t> </a:t>
            </a:r>
            <a:r>
              <a:rPr lang="en-GB" sz="1200" dirty="0" err="1" smtClean="0"/>
              <a:t>σε</a:t>
            </a:r>
            <a:r>
              <a:rPr lang="en-GB" sz="1200" dirty="0" smtClean="0"/>
              <a:t> </a:t>
            </a:r>
            <a:r>
              <a:rPr lang="en-GB" sz="1200" dirty="0" err="1" smtClean="0"/>
              <a:t>μορφή</a:t>
            </a:r>
            <a:r>
              <a:rPr lang="en-GB" sz="1200" dirty="0" smtClean="0"/>
              <a:t> </a:t>
            </a:r>
            <a:r>
              <a:rPr lang="en-GB" sz="1200" dirty="0" err="1" smtClean="0"/>
              <a:t>ταμπλέτας</a:t>
            </a:r>
            <a:r>
              <a:rPr lang="en-GB" sz="1200" dirty="0" smtClean="0"/>
              <a:t>, </a:t>
            </a:r>
            <a:r>
              <a:rPr lang="en-GB" sz="1200" dirty="0" err="1" smtClean="0"/>
              <a:t>απ</a:t>
            </a:r>
            <a:r>
              <a:rPr lang="en-GB" sz="1200" dirty="0" smtClean="0"/>
              <a:t>’ </a:t>
            </a:r>
            <a:r>
              <a:rPr lang="en-GB" sz="1200" dirty="0" err="1" smtClean="0"/>
              <a:t>ότι</a:t>
            </a:r>
            <a:r>
              <a:rPr lang="en-GB" sz="1200" dirty="0" smtClean="0"/>
              <a:t> </a:t>
            </a:r>
            <a:r>
              <a:rPr lang="en-GB" sz="1200" dirty="0" err="1" smtClean="0"/>
              <a:t>αν</a:t>
            </a:r>
            <a:r>
              <a:rPr lang="en-GB" sz="1200" dirty="0" smtClean="0"/>
              <a:t> </a:t>
            </a:r>
            <a:r>
              <a:rPr lang="en-GB" sz="1200" dirty="0" err="1" smtClean="0"/>
              <a:t>είναι</a:t>
            </a:r>
            <a:r>
              <a:rPr lang="en-GB" sz="1200" dirty="0" smtClean="0"/>
              <a:t> </a:t>
            </a:r>
            <a:r>
              <a:rPr lang="en-GB" sz="1200" dirty="0" err="1" smtClean="0"/>
              <a:t>σε</a:t>
            </a:r>
            <a:r>
              <a:rPr lang="en-GB" sz="1200" dirty="0" smtClean="0"/>
              <a:t> </a:t>
            </a:r>
            <a:r>
              <a:rPr lang="en-GB" sz="1200" dirty="0" err="1" smtClean="0"/>
              <a:t>μορφή</a:t>
            </a:r>
            <a:r>
              <a:rPr lang="en-GB" sz="1200" dirty="0" smtClean="0"/>
              <a:t> </a:t>
            </a:r>
            <a:r>
              <a:rPr lang="en-GB" sz="1200" dirty="0" err="1" smtClean="0"/>
              <a:t>σκόνης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C01B-AA63-47A9-8DE9-F47816CE81D0}" type="slidenum">
              <a:rPr lang="el-GR" smtClean="0"/>
              <a:pPr/>
              <a:t>29</a:t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dirty="0" err="1" smtClean="0"/>
              <a:t>ένα</a:t>
            </a:r>
            <a:r>
              <a:rPr lang="en-GB" sz="1200" dirty="0" smtClean="0"/>
              <a:t> </a:t>
            </a:r>
            <a:r>
              <a:rPr lang="en-GB" sz="1200" dirty="0" err="1" smtClean="0"/>
              <a:t>φάρμακό</a:t>
            </a:r>
            <a:r>
              <a:rPr lang="en-GB" sz="1200" dirty="0" smtClean="0"/>
              <a:t> </a:t>
            </a:r>
            <a:r>
              <a:rPr lang="en-GB" sz="1200" dirty="0" err="1" smtClean="0"/>
              <a:t>δρα</a:t>
            </a:r>
            <a:r>
              <a:rPr lang="en-GB" sz="1200" dirty="0" smtClean="0"/>
              <a:t> </a:t>
            </a:r>
            <a:r>
              <a:rPr lang="en-GB" sz="1200" dirty="0" err="1" smtClean="0"/>
              <a:t>πιο</a:t>
            </a:r>
            <a:r>
              <a:rPr lang="en-GB" sz="1200" dirty="0" smtClean="0"/>
              <a:t> </a:t>
            </a:r>
            <a:r>
              <a:rPr lang="en-GB" sz="1200" dirty="0" err="1" smtClean="0"/>
              <a:t>αργά</a:t>
            </a:r>
            <a:r>
              <a:rPr lang="en-GB" sz="1200" dirty="0" smtClean="0"/>
              <a:t> </a:t>
            </a:r>
            <a:r>
              <a:rPr lang="en-GB" sz="1200" dirty="0" err="1" smtClean="0"/>
              <a:t>όταν</a:t>
            </a:r>
            <a:r>
              <a:rPr lang="en-GB" sz="1200" dirty="0" smtClean="0"/>
              <a:t> </a:t>
            </a:r>
            <a:r>
              <a:rPr lang="en-GB" sz="1200" dirty="0" err="1" smtClean="0"/>
              <a:t>είναι</a:t>
            </a:r>
            <a:r>
              <a:rPr lang="en-GB" sz="1200" dirty="0" smtClean="0"/>
              <a:t> </a:t>
            </a:r>
            <a:r>
              <a:rPr lang="en-GB" sz="1200" dirty="0" err="1" smtClean="0"/>
              <a:t>σε</a:t>
            </a:r>
            <a:r>
              <a:rPr lang="en-GB" sz="1200" dirty="0" smtClean="0"/>
              <a:t> </a:t>
            </a:r>
            <a:r>
              <a:rPr lang="en-GB" sz="1200" dirty="0" err="1" smtClean="0"/>
              <a:t>μορφή</a:t>
            </a:r>
            <a:r>
              <a:rPr lang="en-GB" sz="1200" dirty="0" smtClean="0"/>
              <a:t> </a:t>
            </a:r>
            <a:r>
              <a:rPr lang="en-GB" sz="1200" dirty="0" err="1" smtClean="0"/>
              <a:t>ταμπλέτας</a:t>
            </a:r>
            <a:r>
              <a:rPr lang="en-GB" sz="1200" dirty="0" smtClean="0"/>
              <a:t>, </a:t>
            </a:r>
            <a:r>
              <a:rPr lang="en-GB" sz="1200" dirty="0" err="1" smtClean="0"/>
              <a:t>απ</a:t>
            </a:r>
            <a:r>
              <a:rPr lang="en-GB" sz="1200" dirty="0" smtClean="0"/>
              <a:t>’ </a:t>
            </a:r>
            <a:r>
              <a:rPr lang="en-GB" sz="1200" dirty="0" err="1" smtClean="0"/>
              <a:t>ότι</a:t>
            </a:r>
            <a:r>
              <a:rPr lang="en-GB" sz="1200" dirty="0" smtClean="0"/>
              <a:t> </a:t>
            </a:r>
            <a:r>
              <a:rPr lang="en-GB" sz="1200" dirty="0" err="1" smtClean="0"/>
              <a:t>αν</a:t>
            </a:r>
            <a:r>
              <a:rPr lang="en-GB" sz="1200" dirty="0" smtClean="0"/>
              <a:t> </a:t>
            </a:r>
            <a:r>
              <a:rPr lang="en-GB" sz="1200" dirty="0" err="1" smtClean="0"/>
              <a:t>είναι</a:t>
            </a:r>
            <a:r>
              <a:rPr lang="en-GB" sz="1200" dirty="0" smtClean="0"/>
              <a:t> </a:t>
            </a:r>
            <a:r>
              <a:rPr lang="en-GB" sz="1200" dirty="0" err="1" smtClean="0"/>
              <a:t>σε</a:t>
            </a:r>
            <a:r>
              <a:rPr lang="en-GB" sz="1200" dirty="0" smtClean="0"/>
              <a:t> </a:t>
            </a:r>
            <a:r>
              <a:rPr lang="en-GB" sz="1200" dirty="0" err="1" smtClean="0"/>
              <a:t>μορφή</a:t>
            </a:r>
            <a:r>
              <a:rPr lang="en-GB" sz="1200" dirty="0" smtClean="0"/>
              <a:t> </a:t>
            </a:r>
            <a:r>
              <a:rPr lang="en-GB" sz="1200" dirty="0" err="1" smtClean="0"/>
              <a:t>σκόνης</a:t>
            </a:r>
            <a:r>
              <a:rPr lang="el-GR" sz="1200" dirty="0" smtClean="0"/>
              <a:t> / </a:t>
            </a:r>
            <a:r>
              <a:rPr lang="en-GB" sz="1200" dirty="0" err="1" smtClean="0"/>
              <a:t>τα</a:t>
            </a:r>
            <a:r>
              <a:rPr lang="en-GB" sz="1200" dirty="0" smtClean="0"/>
              <a:t> </a:t>
            </a:r>
            <a:r>
              <a:rPr lang="en-GB" sz="1200" dirty="0" err="1" smtClean="0"/>
              <a:t>άλευρα</a:t>
            </a:r>
            <a:r>
              <a:rPr lang="en-GB" sz="1200" dirty="0" smtClean="0"/>
              <a:t> </a:t>
            </a:r>
            <a:r>
              <a:rPr lang="en-GB" sz="1200" dirty="0" err="1" smtClean="0"/>
              <a:t>είναι</a:t>
            </a:r>
            <a:r>
              <a:rPr lang="en-GB" sz="1200" dirty="0" smtClean="0"/>
              <a:t> </a:t>
            </a:r>
            <a:r>
              <a:rPr lang="en-GB" sz="1200" dirty="0" err="1" smtClean="0"/>
              <a:t>σε</a:t>
            </a:r>
            <a:r>
              <a:rPr lang="en-GB" sz="1200" dirty="0" smtClean="0"/>
              <a:t> </a:t>
            </a:r>
            <a:r>
              <a:rPr lang="en-GB" sz="1200" dirty="0" err="1" smtClean="0"/>
              <a:t>μορφή</a:t>
            </a:r>
            <a:r>
              <a:rPr lang="en-GB" sz="1200" dirty="0" smtClean="0"/>
              <a:t> </a:t>
            </a:r>
            <a:r>
              <a:rPr lang="en-GB" sz="1200" dirty="0" err="1" smtClean="0"/>
              <a:t>σκόνης</a:t>
            </a:r>
            <a:r>
              <a:rPr lang="en-GB" sz="1200" dirty="0" smtClean="0"/>
              <a:t> </a:t>
            </a:r>
            <a:r>
              <a:rPr lang="en-GB" sz="1200" dirty="0" err="1" smtClean="0"/>
              <a:t>και</a:t>
            </a:r>
            <a:r>
              <a:rPr lang="en-GB" sz="1200" dirty="0" smtClean="0"/>
              <a:t> </a:t>
            </a:r>
          </a:p>
          <a:p>
            <a:r>
              <a:rPr lang="en-GB" sz="1200" dirty="0" err="1" smtClean="0"/>
              <a:t>αναφλέγονται</a:t>
            </a:r>
            <a:r>
              <a:rPr lang="en-GB" sz="1200" dirty="0" smtClean="0"/>
              <a:t> </a:t>
            </a:r>
            <a:r>
              <a:rPr lang="en-GB" sz="1200" dirty="0" err="1" smtClean="0"/>
              <a:t>με</a:t>
            </a:r>
            <a:r>
              <a:rPr lang="el-GR" sz="1200" dirty="0" smtClean="0"/>
              <a:t> πολύ μεγάλες ταχύτητες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C01B-AA63-47A9-8DE9-F47816CE81D0}" type="slidenum">
              <a:rPr lang="el-GR" smtClean="0"/>
              <a:pPr/>
              <a:t>30</a:t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C01B-AA63-47A9-8DE9-F47816CE81D0}" type="slidenum">
              <a:rPr lang="el-GR" smtClean="0"/>
              <a:pPr/>
              <a:t>31</a:t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sz="1200" dirty="0" smtClean="0">
                <a:solidFill>
                  <a:prstClr val="black"/>
                </a:solidFill>
                <a:cs typeface="Arial" pitchFamily="34" charset="0"/>
              </a:rPr>
              <a:t>Αύξηση της θερμοκρασίας κατά 10 </a:t>
            </a:r>
            <a:r>
              <a:rPr lang="el-GR" sz="1200" baseline="30000" dirty="0" smtClean="0">
                <a:solidFill>
                  <a:prstClr val="black"/>
                </a:solidFill>
                <a:cs typeface="Arial" pitchFamily="34" charset="0"/>
              </a:rPr>
              <a:t>ο</a:t>
            </a:r>
            <a:r>
              <a:rPr lang="en-US" sz="1200" dirty="0" smtClean="0">
                <a:solidFill>
                  <a:prstClr val="black"/>
                </a:solidFill>
                <a:cs typeface="Arial" pitchFamily="34" charset="0"/>
              </a:rPr>
              <a:t>C</a:t>
            </a:r>
            <a:r>
              <a:rPr lang="el-GR" sz="1200" dirty="0" smtClean="0">
                <a:solidFill>
                  <a:prstClr val="black"/>
                </a:solidFill>
                <a:cs typeface="Arial" pitchFamily="34" charset="0"/>
              </a:rPr>
              <a:t> προκαλεί αύξηση </a:t>
            </a:r>
            <a:r>
              <a:rPr lang="el-GR" sz="1200" smtClean="0">
                <a:solidFill>
                  <a:prstClr val="black"/>
                </a:solidFill>
                <a:cs typeface="Arial" pitchFamily="34" charset="0"/>
              </a:rPr>
              <a:t>της ταχύτητας </a:t>
            </a:r>
            <a:r>
              <a:rPr lang="el-GR" sz="1200" dirty="0" smtClean="0">
                <a:solidFill>
                  <a:prstClr val="black"/>
                </a:solidFill>
                <a:cs typeface="Arial" pitchFamily="34" charset="0"/>
              </a:rPr>
              <a:t>από 1,5 έως 4 φορές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C01B-AA63-47A9-8DE9-F47816CE81D0}" type="slidenum">
              <a:rPr lang="el-GR" smtClean="0"/>
              <a:pPr/>
              <a:t>32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/>
              <a:t>Φάση</a:t>
            </a:r>
            <a:r>
              <a:rPr lang="en-GB" dirty="0" smtClean="0"/>
              <a:t>: </a:t>
            </a:r>
            <a:r>
              <a:rPr lang="en-GB" dirty="0" err="1" smtClean="0"/>
              <a:t>τμήμα</a:t>
            </a:r>
            <a:r>
              <a:rPr lang="en-GB" dirty="0" smtClean="0"/>
              <a:t> </a:t>
            </a:r>
            <a:r>
              <a:rPr lang="en-GB" dirty="0" err="1" smtClean="0"/>
              <a:t>της</a:t>
            </a:r>
            <a:r>
              <a:rPr lang="en-GB" dirty="0" smtClean="0"/>
              <a:t> </a:t>
            </a:r>
            <a:r>
              <a:rPr lang="en-GB" dirty="0" err="1" smtClean="0"/>
              <a:t>ύλης</a:t>
            </a:r>
            <a:r>
              <a:rPr lang="en-GB" dirty="0" smtClean="0"/>
              <a:t> </a:t>
            </a:r>
            <a:r>
              <a:rPr lang="en-GB" dirty="0" err="1" smtClean="0"/>
              <a:t>ομογενές</a:t>
            </a:r>
            <a:r>
              <a:rPr lang="en-GB" dirty="0" smtClean="0"/>
              <a:t> </a:t>
            </a:r>
            <a:r>
              <a:rPr lang="en-GB" dirty="0" err="1" smtClean="0"/>
              <a:t>που</a:t>
            </a:r>
            <a:r>
              <a:rPr lang="en-GB" dirty="0" smtClean="0"/>
              <a:t> </a:t>
            </a:r>
            <a:r>
              <a:rPr lang="en-GB" dirty="0" err="1" smtClean="0"/>
              <a:t>διαχωρίζεται</a:t>
            </a:r>
            <a:r>
              <a:rPr lang="en-GB" dirty="0" smtClean="0"/>
              <a:t> </a:t>
            </a:r>
            <a:r>
              <a:rPr lang="en-GB" dirty="0" err="1" smtClean="0"/>
              <a:t>από</a:t>
            </a:r>
            <a:r>
              <a:rPr lang="en-GB" dirty="0" smtClean="0"/>
              <a:t> </a:t>
            </a:r>
            <a:r>
              <a:rPr lang="en-GB" dirty="0" err="1" smtClean="0"/>
              <a:t>τα</a:t>
            </a:r>
            <a:r>
              <a:rPr lang="en-GB" dirty="0" smtClean="0"/>
              <a:t> </a:t>
            </a:r>
            <a:r>
              <a:rPr lang="en-GB" dirty="0" err="1" smtClean="0"/>
              <a:t>άλλα</a:t>
            </a:r>
            <a:r>
              <a:rPr lang="en-GB" dirty="0" smtClean="0"/>
              <a:t> </a:t>
            </a:r>
            <a:r>
              <a:rPr lang="en-GB" dirty="0" err="1" smtClean="0"/>
              <a:t>συστατικά</a:t>
            </a:r>
            <a:r>
              <a:rPr lang="en-GB" dirty="0" smtClean="0"/>
              <a:t> </a:t>
            </a:r>
            <a:r>
              <a:rPr lang="en-GB" dirty="0" err="1" smtClean="0"/>
              <a:t>του</a:t>
            </a:r>
            <a:r>
              <a:rPr lang="en-GB" dirty="0" smtClean="0"/>
              <a:t> </a:t>
            </a:r>
            <a:r>
              <a:rPr lang="en-GB" dirty="0" err="1" smtClean="0"/>
              <a:t>συστήματος</a:t>
            </a:r>
            <a:r>
              <a:rPr lang="en-GB" dirty="0" smtClean="0"/>
              <a:t> </a:t>
            </a:r>
            <a:r>
              <a:rPr lang="en-GB" dirty="0" err="1" smtClean="0"/>
              <a:t>με</a:t>
            </a:r>
            <a:r>
              <a:rPr lang="en-GB" dirty="0" smtClean="0"/>
              <a:t> </a:t>
            </a:r>
            <a:r>
              <a:rPr lang="en-GB" dirty="0" err="1" smtClean="0"/>
              <a:t>σαφή</a:t>
            </a:r>
            <a:r>
              <a:rPr lang="en-GB" dirty="0" smtClean="0"/>
              <a:t> </a:t>
            </a:r>
            <a:r>
              <a:rPr lang="en-GB" dirty="0" err="1" smtClean="0"/>
              <a:t>όρια</a:t>
            </a:r>
            <a:r>
              <a:rPr lang="en-GB" dirty="0" smtClean="0"/>
              <a:t>.</a:t>
            </a:r>
            <a:endParaRPr lang="el-GR" dirty="0" smtClean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C01B-AA63-47A9-8DE9-F47816CE81D0}" type="slidenum">
              <a:rPr lang="el-GR" smtClean="0"/>
              <a:pPr/>
              <a:t>41</a:t>
            </a:fld>
            <a:endParaRPr 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C01B-AA63-47A9-8DE9-F47816CE81D0}" type="slidenum">
              <a:rPr lang="el-GR" smtClean="0"/>
              <a:pPr/>
              <a:t>42</a:t>
            </a:fld>
            <a:endParaRPr lang="el-G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τελικά</a:t>
            </a:r>
            <a:r>
              <a:rPr lang="en-GB" dirty="0" smtClean="0"/>
              <a:t> </a:t>
            </a:r>
            <a:r>
              <a:rPr lang="en-GB" dirty="0" err="1" smtClean="0"/>
              <a:t>οδηγεί</a:t>
            </a:r>
            <a:r>
              <a:rPr lang="en-GB" dirty="0" smtClean="0"/>
              <a:t> </a:t>
            </a:r>
            <a:r>
              <a:rPr lang="en-GB" dirty="0" err="1" smtClean="0"/>
              <a:t>στην</a:t>
            </a:r>
            <a:r>
              <a:rPr lang="en-GB" dirty="0" smtClean="0"/>
              <a:t> </a:t>
            </a:r>
            <a:r>
              <a:rPr lang="en-GB" dirty="0" err="1" smtClean="0"/>
              <a:t>πλήρη</a:t>
            </a:r>
            <a:r>
              <a:rPr lang="en-GB" dirty="0" smtClean="0"/>
              <a:t> </a:t>
            </a:r>
            <a:r>
              <a:rPr lang="en-GB" dirty="0" err="1" smtClean="0"/>
              <a:t>μετατροπή</a:t>
            </a:r>
            <a:r>
              <a:rPr lang="en-GB" dirty="0" smtClean="0"/>
              <a:t> </a:t>
            </a:r>
            <a:r>
              <a:rPr lang="en-GB" dirty="0" err="1" smtClean="0"/>
              <a:t>του</a:t>
            </a:r>
            <a:r>
              <a:rPr lang="en-GB" dirty="0" smtClean="0"/>
              <a:t> </a:t>
            </a:r>
            <a:r>
              <a:rPr lang="en-GB" dirty="0" err="1" smtClean="0"/>
              <a:t>μετάλλου</a:t>
            </a:r>
            <a:r>
              <a:rPr lang="en-GB" dirty="0" smtClean="0"/>
              <a:t> </a:t>
            </a:r>
            <a:r>
              <a:rPr lang="en-GB" dirty="0" err="1" smtClean="0"/>
              <a:t>σε</a:t>
            </a:r>
            <a:r>
              <a:rPr lang="en-GB" dirty="0" smtClean="0"/>
              <a:t> </a:t>
            </a:r>
            <a:r>
              <a:rPr lang="en-GB" dirty="0" err="1" smtClean="0"/>
              <a:t>οξείδιο</a:t>
            </a:r>
            <a:r>
              <a:rPr lang="en-GB" dirty="0" smtClean="0"/>
              <a:t> (</a:t>
            </a:r>
            <a:r>
              <a:rPr lang="en-GB" dirty="0" err="1" smtClean="0"/>
              <a:t>διάβρωση</a:t>
            </a:r>
            <a:r>
              <a:rPr lang="en-GB" dirty="0" smtClean="0"/>
              <a:t>), </a:t>
            </a:r>
            <a:r>
              <a:rPr lang="en-GB" dirty="0" err="1" smtClean="0"/>
              <a:t>αν</a:t>
            </a:r>
            <a:r>
              <a:rPr lang="en-GB" dirty="0" smtClean="0"/>
              <a:t> </a:t>
            </a:r>
            <a:r>
              <a:rPr lang="en-GB" dirty="0" err="1" smtClean="0"/>
              <a:t>δεν</a:t>
            </a:r>
            <a:r>
              <a:rPr lang="en-GB" dirty="0" smtClean="0"/>
              <a:t> </a:t>
            </a:r>
            <a:r>
              <a:rPr lang="en-GB" dirty="0" err="1" smtClean="0"/>
              <a:t>ληφθούν</a:t>
            </a:r>
            <a:r>
              <a:rPr lang="en-GB" dirty="0" smtClean="0"/>
              <a:t> </a:t>
            </a:r>
            <a:r>
              <a:rPr lang="en-GB" dirty="0" err="1" smtClean="0"/>
              <a:t>τα</a:t>
            </a:r>
            <a:r>
              <a:rPr lang="en-GB" dirty="0" smtClean="0"/>
              <a:t> </a:t>
            </a:r>
            <a:r>
              <a:rPr lang="en-GB" dirty="0" err="1" smtClean="0"/>
              <a:t>κατάλληλα</a:t>
            </a:r>
            <a:r>
              <a:rPr lang="en-GB" dirty="0" smtClean="0"/>
              <a:t> </a:t>
            </a:r>
            <a:r>
              <a:rPr lang="en-GB" dirty="0" err="1" smtClean="0"/>
              <a:t>μέτρα</a:t>
            </a:r>
            <a:r>
              <a:rPr lang="en-GB" dirty="0" smtClean="0"/>
              <a:t> </a:t>
            </a:r>
            <a:r>
              <a:rPr lang="en-GB" dirty="0" err="1" smtClean="0"/>
              <a:t>προστασίας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C01B-AA63-47A9-8DE9-F47816CE81D0}" type="slidenum">
              <a:rPr lang="el-GR" smtClean="0"/>
              <a:pPr/>
              <a:t>43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dirty="0" err="1" smtClean="0"/>
              <a:t>τη</a:t>
            </a:r>
            <a:r>
              <a:rPr lang="en-GB" sz="1200" dirty="0" smtClean="0"/>
              <a:t> </a:t>
            </a:r>
            <a:r>
              <a:rPr lang="en-GB" sz="1200" dirty="0" err="1" smtClean="0"/>
              <a:t>θεωρία</a:t>
            </a:r>
            <a:r>
              <a:rPr lang="en-GB" sz="1200" dirty="0" smtClean="0"/>
              <a:t> </a:t>
            </a:r>
            <a:r>
              <a:rPr lang="en-GB" sz="1200" dirty="0" err="1" smtClean="0"/>
              <a:t>αυτή</a:t>
            </a:r>
            <a:r>
              <a:rPr lang="el-GR" sz="1200" dirty="0" smtClean="0"/>
              <a:t> την </a:t>
            </a:r>
            <a:r>
              <a:rPr lang="en-GB" sz="1200" dirty="0" err="1" smtClean="0"/>
              <a:t>πρότεινε</a:t>
            </a:r>
            <a:r>
              <a:rPr lang="en-GB" sz="1200" dirty="0" smtClean="0"/>
              <a:t> ο Arrhenius </a:t>
            </a:r>
            <a:r>
              <a:rPr lang="en-GB" sz="1200" dirty="0" err="1" smtClean="0"/>
              <a:t>το</a:t>
            </a:r>
            <a:r>
              <a:rPr lang="en-GB" sz="1200" dirty="0" smtClean="0"/>
              <a:t> 1889</a:t>
            </a:r>
            <a:r>
              <a:rPr lang="el-GR" sz="1200" dirty="0" smtClean="0"/>
              <a:t> </a:t>
            </a:r>
            <a:r>
              <a:rPr lang="en-GB" dirty="0" err="1" smtClean="0"/>
              <a:t>Όταν</a:t>
            </a:r>
            <a:r>
              <a:rPr lang="en-GB" dirty="0" smtClean="0"/>
              <a:t> </a:t>
            </a:r>
            <a:r>
              <a:rPr lang="en-GB" dirty="0" err="1" smtClean="0"/>
              <a:t>δύο</a:t>
            </a:r>
            <a:r>
              <a:rPr lang="en-GB" dirty="0" smtClean="0"/>
              <a:t> </a:t>
            </a:r>
            <a:r>
              <a:rPr lang="en-GB" dirty="0" err="1" smtClean="0"/>
              <a:t>αέρια</a:t>
            </a:r>
            <a:r>
              <a:rPr lang="en-GB" dirty="0" smtClean="0"/>
              <a:t> </a:t>
            </a:r>
            <a:r>
              <a:rPr lang="en-GB" dirty="0" err="1" smtClean="0"/>
              <a:t>αναμιχθούν</a:t>
            </a:r>
            <a:r>
              <a:rPr lang="en-GB" dirty="0" smtClean="0"/>
              <a:t> </a:t>
            </a:r>
            <a:r>
              <a:rPr lang="en-GB" dirty="0" err="1" smtClean="0"/>
              <a:t>σε</a:t>
            </a:r>
            <a:r>
              <a:rPr lang="en-GB" dirty="0" smtClean="0"/>
              <a:t> </a:t>
            </a:r>
            <a:r>
              <a:rPr lang="en-GB" dirty="0" err="1" smtClean="0"/>
              <a:t>ένα</a:t>
            </a:r>
            <a:r>
              <a:rPr lang="en-GB" dirty="0" smtClean="0"/>
              <a:t> </a:t>
            </a:r>
            <a:r>
              <a:rPr lang="en-GB" dirty="0" err="1" smtClean="0"/>
              <a:t>δοχείο</a:t>
            </a:r>
            <a:r>
              <a:rPr lang="en-GB" dirty="0" smtClean="0"/>
              <a:t>, </a:t>
            </a:r>
            <a:r>
              <a:rPr lang="en-GB" dirty="0" err="1" smtClean="0"/>
              <a:t>τότε</a:t>
            </a:r>
            <a:r>
              <a:rPr lang="en-GB" dirty="0" smtClean="0"/>
              <a:t> ο </a:t>
            </a:r>
            <a:r>
              <a:rPr lang="en-GB" dirty="0" err="1" smtClean="0"/>
              <a:t>αριθμός</a:t>
            </a:r>
            <a:r>
              <a:rPr lang="en-GB" dirty="0" smtClean="0"/>
              <a:t> </a:t>
            </a:r>
            <a:r>
              <a:rPr lang="en-GB" dirty="0" err="1" smtClean="0"/>
              <a:t>των</a:t>
            </a:r>
            <a:r>
              <a:rPr lang="en-GB" dirty="0" smtClean="0"/>
              <a:t> </a:t>
            </a:r>
            <a:r>
              <a:rPr lang="en-GB" dirty="0" err="1" smtClean="0"/>
              <a:t>συγκρούσεων</a:t>
            </a:r>
            <a:r>
              <a:rPr lang="en-GB" dirty="0" smtClean="0"/>
              <a:t> </a:t>
            </a:r>
            <a:r>
              <a:rPr lang="en-GB" dirty="0" err="1" smtClean="0"/>
              <a:t>μεταξύ</a:t>
            </a:r>
            <a:r>
              <a:rPr lang="en-GB" dirty="0" smtClean="0"/>
              <a:t> </a:t>
            </a:r>
            <a:r>
              <a:rPr lang="en-GB" dirty="0" err="1" smtClean="0"/>
              <a:t>των</a:t>
            </a:r>
            <a:r>
              <a:rPr lang="en-GB" dirty="0" smtClean="0"/>
              <a:t> </a:t>
            </a:r>
            <a:r>
              <a:rPr lang="en-GB" dirty="0" err="1" smtClean="0"/>
              <a:t>μορίων</a:t>
            </a:r>
            <a:r>
              <a:rPr lang="en-GB" dirty="0" smtClean="0"/>
              <a:t> </a:t>
            </a:r>
            <a:r>
              <a:rPr lang="en-GB" dirty="0" err="1" smtClean="0"/>
              <a:t>είναι</a:t>
            </a:r>
            <a:r>
              <a:rPr lang="en-GB" dirty="0" smtClean="0"/>
              <a:t> </a:t>
            </a:r>
            <a:r>
              <a:rPr lang="en-GB" dirty="0" err="1" smtClean="0"/>
              <a:t>τεράστιος</a:t>
            </a:r>
            <a:r>
              <a:rPr lang="en-GB" dirty="0" smtClean="0"/>
              <a:t>.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29FBC-D7A2-4333-B8B6-F6FE1576D5F8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το</a:t>
            </a:r>
            <a:r>
              <a:rPr lang="en-GB" dirty="0" smtClean="0"/>
              <a:t> </a:t>
            </a:r>
            <a:r>
              <a:rPr lang="en-US" dirty="0" err="1" smtClean="0"/>
              <a:t>MnO</a:t>
            </a:r>
            <a:r>
              <a:rPr lang="en-GB" baseline="-25000" dirty="0" smtClean="0"/>
              <a:t>4</a:t>
            </a:r>
            <a:r>
              <a:rPr lang="en-GB" baseline="30000" dirty="0" smtClean="0"/>
              <a:t>-</a:t>
            </a:r>
            <a:r>
              <a:rPr lang="en-GB" baseline="-25000" dirty="0" smtClean="0"/>
              <a:t> </a:t>
            </a:r>
            <a:r>
              <a:rPr lang="en-GB" dirty="0" err="1" smtClean="0"/>
              <a:t>είναι</a:t>
            </a:r>
            <a:r>
              <a:rPr lang="en-GB" dirty="0" smtClean="0"/>
              <a:t> </a:t>
            </a:r>
            <a:r>
              <a:rPr lang="en-GB" dirty="0" err="1" smtClean="0"/>
              <a:t>ροδόχρωμο</a:t>
            </a:r>
            <a:r>
              <a:rPr lang="el-GR" smtClean="0"/>
              <a:t> και όσο προχωρά η αντίδραση αποχρωματίζεται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C01B-AA63-47A9-8DE9-F47816CE81D0}" type="slidenum">
              <a:rPr lang="el-GR" smtClean="0"/>
              <a:pPr/>
              <a:t>44</a:t>
            </a:fld>
            <a:endParaRPr lang="el-G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το</a:t>
            </a:r>
            <a:r>
              <a:rPr lang="en-GB" dirty="0" smtClean="0"/>
              <a:t> </a:t>
            </a:r>
            <a:r>
              <a:rPr lang="en-US" dirty="0" err="1" smtClean="0"/>
              <a:t>MnO</a:t>
            </a:r>
            <a:r>
              <a:rPr lang="en-GB" baseline="-25000" dirty="0" smtClean="0"/>
              <a:t>4</a:t>
            </a:r>
            <a:r>
              <a:rPr lang="en-GB" baseline="30000" dirty="0" smtClean="0"/>
              <a:t>-</a:t>
            </a:r>
            <a:r>
              <a:rPr lang="en-GB" baseline="-25000" dirty="0" smtClean="0"/>
              <a:t> </a:t>
            </a:r>
            <a:r>
              <a:rPr lang="en-GB" dirty="0" err="1" smtClean="0"/>
              <a:t>είναι</a:t>
            </a:r>
            <a:r>
              <a:rPr lang="en-GB" dirty="0" smtClean="0"/>
              <a:t> </a:t>
            </a:r>
            <a:r>
              <a:rPr lang="en-GB" dirty="0" err="1" smtClean="0"/>
              <a:t>ροδόχρωμο</a:t>
            </a:r>
            <a:r>
              <a:rPr lang="el-GR" smtClean="0"/>
              <a:t> και όσο προχωρά η αντίδραση αποχρωματίζεται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C01B-AA63-47A9-8DE9-F47816CE81D0}" type="slidenum">
              <a:rPr lang="el-GR" smtClean="0"/>
              <a:pPr/>
              <a:t>45</a:t>
            </a:fld>
            <a:endParaRPr lang="el-G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sz="1200" dirty="0" smtClean="0"/>
              <a:t>Λ</a:t>
            </a:r>
            <a:r>
              <a:rPr lang="en-GB" sz="1200" dirty="0" err="1" smtClean="0"/>
              <a:t>ευκόχρυσο</a:t>
            </a:r>
            <a:r>
              <a:rPr lang="el-GR" sz="1200" dirty="0" smtClean="0"/>
              <a:t> –</a:t>
            </a:r>
            <a:r>
              <a:rPr lang="en-GB" sz="1200" dirty="0" err="1" smtClean="0"/>
              <a:t>παλλ</a:t>
            </a:r>
            <a:r>
              <a:rPr lang="el-GR" sz="1200" dirty="0" smtClean="0"/>
              <a:t>ά</a:t>
            </a:r>
            <a:r>
              <a:rPr lang="en-GB" sz="1200" dirty="0" smtClean="0"/>
              <a:t>δ</a:t>
            </a:r>
            <a:r>
              <a:rPr lang="el-GR" sz="1200" dirty="0" smtClean="0"/>
              <a:t>ι</a:t>
            </a:r>
            <a:r>
              <a:rPr lang="en-GB" sz="1200" dirty="0" smtClean="0"/>
              <a:t>ο</a:t>
            </a:r>
            <a:r>
              <a:rPr lang="el-GR" sz="1200" dirty="0" smtClean="0"/>
              <a:t> / </a:t>
            </a:r>
            <a:r>
              <a:rPr lang="en-GB" sz="1200" dirty="0" err="1" smtClean="0"/>
              <a:t>ρόδιο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C01B-AA63-47A9-8DE9-F47816CE81D0}" type="slidenum">
              <a:rPr lang="el-GR" smtClean="0"/>
              <a:pPr/>
              <a:t>46</a:t>
            </a:fld>
            <a:endParaRPr lang="el-G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dirty="0" err="1" smtClean="0"/>
              <a:t>σχέση</a:t>
            </a:r>
            <a:r>
              <a:rPr lang="en-GB" sz="1200" dirty="0" smtClean="0"/>
              <a:t> </a:t>
            </a:r>
            <a:r>
              <a:rPr lang="en-GB" sz="1200" dirty="0" err="1" smtClean="0"/>
              <a:t>κλειδί-κλειδαριά</a:t>
            </a:r>
            <a:r>
              <a:rPr lang="el-GR" sz="1200" dirty="0" smtClean="0"/>
              <a:t> </a:t>
            </a:r>
            <a:r>
              <a:rPr lang="en-GB" sz="1200" dirty="0" err="1" smtClean="0"/>
              <a:t>Τα</a:t>
            </a:r>
            <a:r>
              <a:rPr lang="en-GB" sz="1200" dirty="0" smtClean="0"/>
              <a:t> </a:t>
            </a:r>
            <a:r>
              <a:rPr lang="en-GB" sz="1200" dirty="0" err="1" smtClean="0"/>
              <a:t>πρωτεϊνικής</a:t>
            </a:r>
            <a:r>
              <a:rPr lang="en-GB" sz="1200" dirty="0" smtClean="0"/>
              <a:t> </a:t>
            </a:r>
            <a:r>
              <a:rPr lang="en-GB" sz="1200" dirty="0" err="1" smtClean="0"/>
              <a:t>φύσης</a:t>
            </a:r>
            <a:r>
              <a:rPr lang="en-GB" sz="1200" dirty="0" smtClean="0"/>
              <a:t> </a:t>
            </a:r>
            <a:r>
              <a:rPr lang="en-GB" sz="1200" dirty="0" err="1" smtClean="0"/>
              <a:t>ένζυμα</a:t>
            </a:r>
            <a:r>
              <a:rPr lang="en-GB" sz="1200" dirty="0" smtClean="0"/>
              <a:t> </a:t>
            </a:r>
            <a:r>
              <a:rPr lang="en-GB" sz="1200" dirty="0" err="1" smtClean="0"/>
              <a:t>αδρανοποιούνται</a:t>
            </a:r>
            <a:r>
              <a:rPr lang="en-GB" sz="1200" dirty="0" smtClean="0"/>
              <a:t> </a:t>
            </a:r>
            <a:r>
              <a:rPr lang="en-GB" sz="1200" dirty="0" err="1" smtClean="0"/>
              <a:t>σε</a:t>
            </a:r>
            <a:r>
              <a:rPr lang="en-GB" sz="1200" dirty="0" smtClean="0"/>
              <a:t> </a:t>
            </a:r>
            <a:r>
              <a:rPr lang="en-GB" sz="1200" dirty="0" err="1" smtClean="0"/>
              <a:t>θερμοκρασίες</a:t>
            </a:r>
            <a:r>
              <a:rPr lang="en-GB" sz="1200" dirty="0" smtClean="0"/>
              <a:t> </a:t>
            </a:r>
            <a:r>
              <a:rPr lang="en-GB" sz="1200" dirty="0" err="1" smtClean="0"/>
              <a:t>πάνω</a:t>
            </a:r>
            <a:r>
              <a:rPr lang="en-GB" sz="1200" dirty="0" smtClean="0"/>
              <a:t> </a:t>
            </a:r>
            <a:r>
              <a:rPr lang="en-GB" sz="1200" dirty="0" err="1" smtClean="0"/>
              <a:t>από</a:t>
            </a:r>
            <a:r>
              <a:rPr lang="en-GB" sz="1200" dirty="0" smtClean="0"/>
              <a:t> 50 </a:t>
            </a:r>
            <a:r>
              <a:rPr lang="en-US" sz="1200" baseline="30000" dirty="0" err="1" smtClean="0"/>
              <a:t>o</a:t>
            </a:r>
            <a:r>
              <a:rPr lang="en-US" sz="1200" dirty="0" err="1" smtClean="0"/>
              <a:t>C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C01B-AA63-47A9-8DE9-F47816CE81D0}" type="slidenum">
              <a:rPr lang="el-GR" smtClean="0"/>
              <a:pPr/>
              <a:t>48</a:t>
            </a:fld>
            <a:endParaRPr lang="el-G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αν</a:t>
            </a:r>
            <a:r>
              <a:rPr lang="en-GB" dirty="0" smtClean="0"/>
              <a:t> </a:t>
            </a:r>
            <a:r>
              <a:rPr lang="en-GB" dirty="0" err="1" smtClean="0"/>
              <a:t>μια</a:t>
            </a:r>
            <a:r>
              <a:rPr lang="en-GB" dirty="0" smtClean="0"/>
              <a:t> </a:t>
            </a:r>
            <a:r>
              <a:rPr lang="en-GB" dirty="0" err="1" smtClean="0"/>
              <a:t>αντίδραση</a:t>
            </a:r>
            <a:r>
              <a:rPr lang="en-GB" dirty="0" smtClean="0"/>
              <a:t> </a:t>
            </a:r>
            <a:r>
              <a:rPr lang="en-GB" dirty="0" err="1" smtClean="0"/>
              <a:t>γίνει</a:t>
            </a:r>
            <a:r>
              <a:rPr lang="en-GB" dirty="0" smtClean="0"/>
              <a:t> </a:t>
            </a:r>
            <a:r>
              <a:rPr lang="en-GB" dirty="0" err="1" smtClean="0"/>
              <a:t>παρουσία</a:t>
            </a:r>
            <a:r>
              <a:rPr lang="en-GB" dirty="0" smtClean="0"/>
              <a:t> </a:t>
            </a:r>
            <a:r>
              <a:rPr lang="en-GB" dirty="0" err="1" smtClean="0"/>
              <a:t>ουσίας</a:t>
            </a:r>
            <a:r>
              <a:rPr lang="en-GB" dirty="0" smtClean="0"/>
              <a:t> </a:t>
            </a:r>
            <a:r>
              <a:rPr lang="en-GB" dirty="0" err="1" smtClean="0"/>
              <a:t>που</a:t>
            </a:r>
            <a:r>
              <a:rPr lang="en-GB" dirty="0" smtClean="0"/>
              <a:t> </a:t>
            </a:r>
            <a:r>
              <a:rPr lang="en-GB" dirty="0" err="1" smtClean="0"/>
              <a:t>δημιουργεί</a:t>
            </a:r>
            <a:r>
              <a:rPr lang="en-GB" dirty="0" smtClean="0"/>
              <a:t> </a:t>
            </a:r>
            <a:r>
              <a:rPr lang="en-GB" dirty="0" err="1" smtClean="0"/>
              <a:t>μεγαλύτερ</a:t>
            </a:r>
            <a:r>
              <a:rPr lang="en-GB" dirty="0" smtClean="0"/>
              <a:t> </a:t>
            </a:r>
            <a:r>
              <a:rPr lang="en-GB" dirty="0" err="1" smtClean="0"/>
              <a:t>ενέργεια</a:t>
            </a:r>
            <a:r>
              <a:rPr lang="en-GB" dirty="0" smtClean="0"/>
              <a:t> </a:t>
            </a:r>
            <a:r>
              <a:rPr lang="en-GB" dirty="0" err="1" smtClean="0"/>
              <a:t>ενεργοποίηση</a:t>
            </a:r>
            <a:r>
              <a:rPr lang="en-GB" dirty="0" smtClean="0"/>
              <a:t> </a:t>
            </a:r>
            <a:r>
              <a:rPr lang="en-GB" dirty="0" err="1" smtClean="0"/>
              <a:t>από</a:t>
            </a:r>
            <a:r>
              <a:rPr lang="en-GB" dirty="0" smtClean="0"/>
              <a:t> </a:t>
            </a:r>
            <a:r>
              <a:rPr lang="el-GR" dirty="0" smtClean="0"/>
              <a:t>ότι </a:t>
            </a:r>
            <a:r>
              <a:rPr lang="en-GB" dirty="0" err="1" smtClean="0"/>
              <a:t>χωρίς</a:t>
            </a:r>
            <a:r>
              <a:rPr lang="en-GB" dirty="0" smtClean="0"/>
              <a:t> </a:t>
            </a:r>
            <a:r>
              <a:rPr lang="en-GB" dirty="0" err="1" smtClean="0"/>
              <a:t>καταλύτη</a:t>
            </a:r>
            <a:r>
              <a:rPr lang="en-GB" dirty="0" smtClean="0"/>
              <a:t>,</a:t>
            </a:r>
            <a:endParaRPr lang="el-GR" dirty="0" smtClean="0"/>
          </a:p>
          <a:p>
            <a:r>
              <a:rPr lang="en-GB" dirty="0" smtClean="0"/>
              <a:t> </a:t>
            </a:r>
            <a:r>
              <a:rPr lang="en-GB" dirty="0" err="1" smtClean="0"/>
              <a:t>τότε</a:t>
            </a:r>
            <a:r>
              <a:rPr lang="en-GB" dirty="0" smtClean="0"/>
              <a:t> </a:t>
            </a:r>
            <a:r>
              <a:rPr lang="en-GB" dirty="0" err="1" smtClean="0"/>
              <a:t>το</a:t>
            </a:r>
            <a:r>
              <a:rPr lang="en-GB" dirty="0" smtClean="0"/>
              <a:t> </a:t>
            </a:r>
            <a:r>
              <a:rPr lang="en-GB" dirty="0" err="1" smtClean="0"/>
              <a:t>σύστημα</a:t>
            </a:r>
            <a:r>
              <a:rPr lang="en-GB" dirty="0" smtClean="0"/>
              <a:t> </a:t>
            </a:r>
            <a:r>
              <a:rPr lang="en-GB" dirty="0" err="1" smtClean="0"/>
              <a:t>δεν</a:t>
            </a:r>
            <a:r>
              <a:rPr lang="en-GB" dirty="0" smtClean="0"/>
              <a:t> </a:t>
            </a:r>
            <a:r>
              <a:rPr lang="en-GB" dirty="0" err="1" smtClean="0"/>
              <a:t>ακολουθεί</a:t>
            </a:r>
            <a:r>
              <a:rPr lang="en-GB" dirty="0" smtClean="0"/>
              <a:t> </a:t>
            </a:r>
            <a:r>
              <a:rPr lang="en-GB" dirty="0" err="1" smtClean="0"/>
              <a:t>αυτή</a:t>
            </a:r>
            <a:r>
              <a:rPr lang="en-GB" dirty="0" smtClean="0"/>
              <a:t> </a:t>
            </a:r>
            <a:r>
              <a:rPr lang="en-GB" dirty="0" err="1" smtClean="0"/>
              <a:t>την</a:t>
            </a:r>
            <a:r>
              <a:rPr lang="en-GB" dirty="0" smtClean="0"/>
              <a:t> </a:t>
            </a:r>
            <a:r>
              <a:rPr lang="en-GB" dirty="0" err="1" smtClean="0"/>
              <a:t>πορεία</a:t>
            </a:r>
            <a:r>
              <a:rPr lang="en-GB" dirty="0" smtClean="0"/>
              <a:t>, </a:t>
            </a:r>
            <a:r>
              <a:rPr lang="en-GB" dirty="0" err="1" smtClean="0"/>
              <a:t>αλλά</a:t>
            </a:r>
            <a:r>
              <a:rPr lang="en-GB" dirty="0" smtClean="0"/>
              <a:t> </a:t>
            </a:r>
            <a:r>
              <a:rPr lang="en-GB" dirty="0" err="1" smtClean="0"/>
              <a:t>τη</a:t>
            </a:r>
            <a:r>
              <a:rPr lang="en-GB" dirty="0" smtClean="0"/>
              <a:t> «</a:t>
            </a:r>
            <a:r>
              <a:rPr lang="en-GB" dirty="0" err="1" smtClean="0"/>
              <a:t>συντομότερη</a:t>
            </a:r>
            <a:r>
              <a:rPr lang="en-GB" dirty="0" smtClean="0"/>
              <a:t>», </a:t>
            </a:r>
            <a:r>
              <a:rPr lang="en-GB" dirty="0" err="1" smtClean="0"/>
              <a:t>χωρίς</a:t>
            </a:r>
            <a:r>
              <a:rPr lang="en-GB" dirty="0" smtClean="0"/>
              <a:t> </a:t>
            </a:r>
            <a:r>
              <a:rPr lang="en-GB" dirty="0" err="1" smtClean="0"/>
              <a:t>τον</a:t>
            </a:r>
            <a:r>
              <a:rPr lang="en-GB" dirty="0" smtClean="0"/>
              <a:t> </a:t>
            </a:r>
            <a:r>
              <a:rPr lang="en-GB" dirty="0" err="1" smtClean="0"/>
              <a:t>καταλύτη</a:t>
            </a:r>
            <a:r>
              <a:rPr lang="en-GB" dirty="0" smtClean="0"/>
              <a:t>.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C01B-AA63-47A9-8DE9-F47816CE81D0}" type="slidenum">
              <a:rPr lang="el-GR" smtClean="0"/>
              <a:pPr/>
              <a:t>49</a:t>
            </a:fld>
            <a:endParaRPr lang="el-G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dirty="0" smtClean="0"/>
              <a:t>ο </a:t>
            </a:r>
            <a:r>
              <a:rPr lang="en-GB" sz="1200" dirty="0" err="1" smtClean="0"/>
              <a:t>καταλύτης</a:t>
            </a:r>
            <a:r>
              <a:rPr lang="en-GB" sz="1200" dirty="0" smtClean="0"/>
              <a:t> </a:t>
            </a:r>
            <a:r>
              <a:rPr lang="en-GB" sz="1200" dirty="0" err="1" smtClean="0"/>
              <a:t>καταναλώνεται</a:t>
            </a:r>
            <a:r>
              <a:rPr lang="en-GB" sz="1200" dirty="0" smtClean="0"/>
              <a:t> </a:t>
            </a:r>
            <a:r>
              <a:rPr lang="en-GB" sz="1200" dirty="0" err="1" smtClean="0"/>
              <a:t>στο</a:t>
            </a:r>
            <a:r>
              <a:rPr lang="en-GB" sz="1200" dirty="0" smtClean="0"/>
              <a:t> </a:t>
            </a:r>
            <a:r>
              <a:rPr lang="en-GB" sz="1200" dirty="0" err="1" smtClean="0"/>
              <a:t>πρώτο</a:t>
            </a:r>
            <a:r>
              <a:rPr lang="en-GB" sz="1200" dirty="0" smtClean="0"/>
              <a:t> </a:t>
            </a:r>
            <a:r>
              <a:rPr lang="en-GB" sz="1200" dirty="0" err="1" smtClean="0"/>
              <a:t>στάδιο</a:t>
            </a:r>
            <a:r>
              <a:rPr lang="en-GB" sz="1200" dirty="0" smtClean="0"/>
              <a:t> </a:t>
            </a:r>
            <a:r>
              <a:rPr lang="en-GB" sz="1200" dirty="0" err="1" smtClean="0"/>
              <a:t>για</a:t>
            </a:r>
            <a:r>
              <a:rPr lang="en-GB" sz="1200" dirty="0" smtClean="0"/>
              <a:t> </a:t>
            </a:r>
            <a:r>
              <a:rPr lang="en-GB" sz="1200" dirty="0" err="1" smtClean="0"/>
              <a:t>να</a:t>
            </a:r>
            <a:r>
              <a:rPr lang="en-GB" sz="1200" dirty="0" smtClean="0"/>
              <a:t> </a:t>
            </a:r>
            <a:r>
              <a:rPr lang="en-GB" sz="1200" dirty="0" err="1" smtClean="0"/>
              <a:t>σχηματίσει</a:t>
            </a:r>
            <a:r>
              <a:rPr lang="en-GB" sz="1200" dirty="0" smtClean="0"/>
              <a:t> </a:t>
            </a:r>
            <a:r>
              <a:rPr lang="en-GB" sz="1200" dirty="0" err="1" smtClean="0"/>
              <a:t>ένα</a:t>
            </a:r>
            <a:r>
              <a:rPr lang="en-GB" sz="1200" dirty="0" smtClean="0"/>
              <a:t> </a:t>
            </a:r>
            <a:r>
              <a:rPr lang="en-GB" sz="1200" dirty="0" err="1" smtClean="0"/>
              <a:t>ενδιάμεσο</a:t>
            </a:r>
            <a:r>
              <a:rPr lang="en-GB" sz="1200" dirty="0" smtClean="0"/>
              <a:t> </a:t>
            </a:r>
            <a:r>
              <a:rPr lang="en-GB" sz="1200" dirty="0" err="1" smtClean="0"/>
              <a:t>προϊόν</a:t>
            </a:r>
            <a:r>
              <a:rPr lang="en-GB" sz="1200" dirty="0" smtClean="0"/>
              <a:t> </a:t>
            </a:r>
            <a:r>
              <a:rPr lang="en-GB" sz="1200" dirty="0" err="1" smtClean="0"/>
              <a:t>και</a:t>
            </a:r>
            <a:r>
              <a:rPr lang="en-GB" sz="1200" dirty="0" smtClean="0"/>
              <a:t> </a:t>
            </a:r>
            <a:r>
              <a:rPr lang="en-GB" sz="1200" dirty="0" err="1" smtClean="0"/>
              <a:t>αναγεννάτα</a:t>
            </a:r>
            <a:endParaRPr lang="el-GR" sz="1200" dirty="0" smtClean="0"/>
          </a:p>
          <a:p>
            <a:r>
              <a:rPr lang="en-GB" sz="1200" dirty="0" err="1" smtClean="0"/>
              <a:t>μικρή</a:t>
            </a:r>
            <a:r>
              <a:rPr lang="en-GB" sz="1200" dirty="0" smtClean="0"/>
              <a:t> </a:t>
            </a:r>
            <a:r>
              <a:rPr lang="en-GB" sz="1200" dirty="0" err="1" smtClean="0"/>
              <a:t>ποσότητα</a:t>
            </a:r>
            <a:r>
              <a:rPr lang="en-GB" sz="1200" dirty="0" smtClean="0"/>
              <a:t> </a:t>
            </a:r>
            <a:r>
              <a:rPr lang="en-GB" sz="1200" dirty="0" err="1" smtClean="0"/>
              <a:t>καταλύτη</a:t>
            </a:r>
            <a:r>
              <a:rPr lang="en-GB" sz="1200" dirty="0" smtClean="0"/>
              <a:t> </a:t>
            </a:r>
            <a:r>
              <a:rPr lang="en-GB" sz="1200" dirty="0" err="1" smtClean="0"/>
              <a:t>είναι</a:t>
            </a:r>
            <a:r>
              <a:rPr lang="en-GB" sz="1200" dirty="0" smtClean="0"/>
              <a:t> </a:t>
            </a:r>
            <a:r>
              <a:rPr lang="en-GB" sz="1200" dirty="0" err="1" smtClean="0"/>
              <a:t>απαραίτητη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C01B-AA63-47A9-8DE9-F47816CE81D0}" type="slidenum">
              <a:rPr lang="el-GR" smtClean="0"/>
              <a:pPr/>
              <a:t>51</a:t>
            </a:fld>
            <a:endParaRPr lang="el-G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dirty="0" smtClean="0"/>
              <a:t>η </a:t>
            </a:r>
            <a:r>
              <a:rPr lang="en-GB" sz="1200" dirty="0" err="1" smtClean="0"/>
              <a:t>καταλυτική</a:t>
            </a:r>
            <a:r>
              <a:rPr lang="en-GB" sz="1200" dirty="0" smtClean="0"/>
              <a:t> </a:t>
            </a:r>
            <a:r>
              <a:rPr lang="en-GB" sz="1200" dirty="0" err="1" smtClean="0"/>
              <a:t>δράση</a:t>
            </a:r>
            <a:r>
              <a:rPr lang="en-GB" sz="1200" dirty="0" smtClean="0"/>
              <a:t> </a:t>
            </a:r>
            <a:r>
              <a:rPr lang="en-GB" sz="1200" dirty="0" err="1" smtClean="0"/>
              <a:t>δεν</a:t>
            </a:r>
            <a:r>
              <a:rPr lang="en-GB" sz="1200" dirty="0" smtClean="0"/>
              <a:t> </a:t>
            </a:r>
            <a:r>
              <a:rPr lang="en-GB" sz="1200" dirty="0" err="1" smtClean="0"/>
              <a:t>εκτείνεται</a:t>
            </a:r>
            <a:r>
              <a:rPr lang="en-GB" sz="1200" dirty="0" smtClean="0"/>
              <a:t> </a:t>
            </a:r>
            <a:r>
              <a:rPr lang="en-GB" sz="1200" dirty="0" err="1" smtClean="0"/>
              <a:t>σε</a:t>
            </a:r>
            <a:r>
              <a:rPr lang="en-GB" sz="1200" dirty="0" smtClean="0"/>
              <a:t> </a:t>
            </a:r>
            <a:r>
              <a:rPr lang="en-GB" sz="1200" dirty="0" err="1" smtClean="0"/>
              <a:t>όλα</a:t>
            </a:r>
            <a:r>
              <a:rPr lang="en-GB" sz="1200" dirty="0" smtClean="0"/>
              <a:t> </a:t>
            </a:r>
            <a:r>
              <a:rPr lang="en-GB" sz="1200" dirty="0" err="1" smtClean="0"/>
              <a:t>τα</a:t>
            </a:r>
            <a:r>
              <a:rPr lang="en-GB" sz="1200" dirty="0" smtClean="0"/>
              <a:t> </a:t>
            </a:r>
            <a:r>
              <a:rPr lang="en-GB" sz="1200" dirty="0" err="1" smtClean="0"/>
              <a:t>σημεία</a:t>
            </a:r>
            <a:r>
              <a:rPr lang="en-GB" sz="1200" dirty="0" smtClean="0"/>
              <a:t> </a:t>
            </a:r>
            <a:r>
              <a:rPr lang="en-GB" sz="1200" dirty="0" err="1" smtClean="0"/>
              <a:t>του</a:t>
            </a:r>
            <a:r>
              <a:rPr lang="en-GB" sz="1200" dirty="0" smtClean="0"/>
              <a:t> </a:t>
            </a:r>
            <a:r>
              <a:rPr lang="en-GB" sz="1200" dirty="0" err="1" smtClean="0"/>
              <a:t>καταλύτη</a:t>
            </a:r>
            <a:r>
              <a:rPr lang="en-GB" sz="1200" dirty="0" smtClean="0"/>
              <a:t>, </a:t>
            </a:r>
            <a:r>
              <a:rPr lang="en-GB" sz="1200" dirty="0" err="1" smtClean="0"/>
              <a:t>αλλά</a:t>
            </a:r>
            <a:r>
              <a:rPr lang="en-GB" sz="1200" dirty="0" smtClean="0"/>
              <a:t> </a:t>
            </a:r>
            <a:r>
              <a:rPr lang="en-GB" sz="1200" dirty="0" err="1" smtClean="0"/>
              <a:t>σε</a:t>
            </a:r>
            <a:r>
              <a:rPr lang="en-GB" sz="1200" dirty="0" smtClean="0"/>
              <a:t> </a:t>
            </a:r>
            <a:r>
              <a:rPr lang="en-GB" sz="1200" dirty="0" err="1" smtClean="0"/>
              <a:t>ένα</a:t>
            </a:r>
            <a:r>
              <a:rPr lang="en-GB" sz="1200" dirty="0" smtClean="0"/>
              <a:t>  </a:t>
            </a:r>
            <a:r>
              <a:rPr lang="en-GB" sz="1200" dirty="0" err="1" smtClean="0"/>
              <a:t>σχετικά</a:t>
            </a:r>
            <a:r>
              <a:rPr lang="en-GB" sz="1200" dirty="0" smtClean="0"/>
              <a:t> </a:t>
            </a:r>
            <a:r>
              <a:rPr lang="en-GB" sz="1200" dirty="0" err="1" smtClean="0"/>
              <a:t>πολύ</a:t>
            </a:r>
            <a:r>
              <a:rPr lang="en-GB" sz="1200" dirty="0" smtClean="0"/>
              <a:t> </a:t>
            </a:r>
            <a:r>
              <a:rPr lang="en-GB" sz="1200" dirty="0" err="1" smtClean="0"/>
              <a:t>μικρό</a:t>
            </a:r>
            <a:r>
              <a:rPr lang="en-GB" sz="1200" dirty="0" smtClean="0"/>
              <a:t> </a:t>
            </a:r>
            <a:r>
              <a:rPr lang="en-GB" sz="1200" dirty="0" err="1" smtClean="0"/>
              <a:t>αριθμό</a:t>
            </a:r>
            <a:r>
              <a:rPr lang="en-GB" sz="1200" dirty="0" smtClean="0"/>
              <a:t> </a:t>
            </a:r>
            <a:r>
              <a:rPr lang="en-GB" sz="1200" dirty="0" err="1" smtClean="0"/>
              <a:t>σημείων</a:t>
            </a:r>
            <a:r>
              <a:rPr lang="en-GB" sz="1200" dirty="0" smtClean="0"/>
              <a:t>, </a:t>
            </a:r>
            <a:r>
              <a:rPr lang="en-GB" sz="1200" dirty="0" err="1" smtClean="0"/>
              <a:t>που</a:t>
            </a:r>
            <a:r>
              <a:rPr lang="en-GB" sz="1200" dirty="0" smtClean="0"/>
              <a:t> </a:t>
            </a:r>
            <a:r>
              <a:rPr lang="en-GB" sz="1200" dirty="0" err="1" smtClean="0"/>
              <a:t>ονομάζονται</a:t>
            </a:r>
            <a:r>
              <a:rPr lang="en-GB" sz="1200" dirty="0" smtClean="0"/>
              <a:t> </a:t>
            </a:r>
            <a:r>
              <a:rPr lang="en-GB" sz="1200" dirty="0" err="1" smtClean="0"/>
              <a:t>ενεργά</a:t>
            </a:r>
            <a:r>
              <a:rPr lang="en-GB" sz="1200" dirty="0" smtClean="0"/>
              <a:t> </a:t>
            </a:r>
            <a:r>
              <a:rPr lang="en-GB" sz="1200" dirty="0" err="1" smtClean="0"/>
              <a:t>κέντρα</a:t>
            </a:r>
            <a:r>
              <a:rPr lang="en-GB" sz="1200" dirty="0" smtClean="0"/>
              <a:t> </a:t>
            </a:r>
            <a:r>
              <a:rPr lang="en-GB" sz="1200" dirty="0" err="1" smtClean="0"/>
              <a:t>του</a:t>
            </a:r>
            <a:r>
              <a:rPr lang="en-GB" sz="1200" dirty="0" smtClean="0"/>
              <a:t> </a:t>
            </a:r>
            <a:r>
              <a:rPr lang="en-GB" sz="1200" dirty="0" err="1" smtClean="0"/>
              <a:t>καταλύτη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EC01B-AA63-47A9-8DE9-F47816CE81D0}" type="slidenum">
              <a:rPr lang="el-GR" smtClean="0"/>
              <a:pPr/>
              <a:t>52</a:t>
            </a:fld>
            <a:endParaRPr lang="el-G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τα</a:t>
            </a:r>
            <a:r>
              <a:rPr lang="en-GB" dirty="0" smtClean="0"/>
              <a:t> </a:t>
            </a:r>
            <a:r>
              <a:rPr lang="en-GB" dirty="0" err="1" smtClean="0"/>
              <a:t>στερεά</a:t>
            </a:r>
            <a:r>
              <a:rPr lang="en-GB" dirty="0" smtClean="0"/>
              <a:t> </a:t>
            </a:r>
            <a:r>
              <a:rPr lang="en-GB" dirty="0" err="1" smtClean="0"/>
              <a:t>αντιδρούν</a:t>
            </a:r>
            <a:r>
              <a:rPr lang="en-GB" dirty="0" smtClean="0"/>
              <a:t> </a:t>
            </a:r>
            <a:r>
              <a:rPr lang="en-GB" dirty="0" err="1" smtClean="0"/>
              <a:t>μόνο</a:t>
            </a:r>
            <a:r>
              <a:rPr lang="en-GB" dirty="0" smtClean="0"/>
              <a:t> </a:t>
            </a:r>
            <a:r>
              <a:rPr lang="en-GB" dirty="0" err="1" smtClean="0"/>
              <a:t>επιφανειακά</a:t>
            </a:r>
            <a:r>
              <a:rPr lang="en-GB" dirty="0" smtClean="0"/>
              <a:t> </a:t>
            </a:r>
            <a:r>
              <a:rPr lang="en-GB" dirty="0" err="1" smtClean="0"/>
              <a:t>και</a:t>
            </a:r>
            <a:r>
              <a:rPr lang="en-GB" dirty="0" smtClean="0"/>
              <a:t> </a:t>
            </a:r>
            <a:r>
              <a:rPr lang="en-GB" dirty="0" err="1" smtClean="0"/>
              <a:t>επομένως</a:t>
            </a:r>
            <a:r>
              <a:rPr lang="en-GB" dirty="0" smtClean="0"/>
              <a:t> η </a:t>
            </a:r>
            <a:r>
              <a:rPr lang="en-GB" dirty="0" err="1" smtClean="0"/>
              <a:t>ταχύτητα</a:t>
            </a:r>
            <a:r>
              <a:rPr lang="en-GB" dirty="0" smtClean="0"/>
              <a:t> </a:t>
            </a:r>
            <a:r>
              <a:rPr lang="en-GB" dirty="0" err="1" smtClean="0"/>
              <a:t>εξαρτάται</a:t>
            </a:r>
            <a:r>
              <a:rPr lang="en-GB" dirty="0" smtClean="0"/>
              <a:t> </a:t>
            </a:r>
            <a:r>
              <a:rPr lang="en-GB" dirty="0" err="1" smtClean="0"/>
              <a:t>απ</a:t>
            </a:r>
            <a:r>
              <a:rPr lang="en-GB" dirty="0" smtClean="0"/>
              <a:t>΄ </a:t>
            </a:r>
            <a:r>
              <a:rPr lang="en-GB" dirty="0" err="1" smtClean="0"/>
              <a:t>το</a:t>
            </a:r>
            <a:r>
              <a:rPr lang="en-GB" dirty="0" smtClean="0"/>
              <a:t> </a:t>
            </a:r>
            <a:r>
              <a:rPr lang="en-GB" dirty="0" err="1" smtClean="0"/>
              <a:t>εμβαδόν</a:t>
            </a:r>
            <a:r>
              <a:rPr lang="en-GB" dirty="0" smtClean="0"/>
              <a:t> </a:t>
            </a:r>
            <a:r>
              <a:rPr lang="en-GB" dirty="0" err="1" smtClean="0"/>
              <a:t>της</a:t>
            </a:r>
            <a:r>
              <a:rPr lang="en-GB" dirty="0" smtClean="0"/>
              <a:t> </a:t>
            </a:r>
            <a:r>
              <a:rPr lang="en-GB" dirty="0" err="1" smtClean="0"/>
              <a:t>επιφάνειας</a:t>
            </a:r>
            <a:r>
              <a:rPr lang="en-GB" dirty="0" smtClean="0"/>
              <a:t> </a:t>
            </a:r>
            <a:r>
              <a:rPr lang="en-GB" dirty="0" err="1" smtClean="0"/>
              <a:t>τους</a:t>
            </a:r>
            <a:r>
              <a:rPr lang="en-GB" dirty="0" smtClean="0"/>
              <a:t> </a:t>
            </a:r>
            <a:r>
              <a:rPr lang="en-GB" dirty="0" err="1" smtClean="0"/>
              <a:t>και</a:t>
            </a:r>
            <a:r>
              <a:rPr lang="en-GB" dirty="0" smtClean="0"/>
              <a:t> </a:t>
            </a:r>
            <a:r>
              <a:rPr lang="en-GB" dirty="0" err="1" smtClean="0"/>
              <a:t>όχι</a:t>
            </a:r>
            <a:r>
              <a:rPr lang="en-GB" dirty="0" smtClean="0"/>
              <a:t> </a:t>
            </a:r>
            <a:r>
              <a:rPr lang="en-GB" dirty="0" err="1" smtClean="0"/>
              <a:t>από</a:t>
            </a:r>
            <a:r>
              <a:rPr lang="en-GB" dirty="0" smtClean="0"/>
              <a:t> </a:t>
            </a:r>
            <a:r>
              <a:rPr lang="en-GB" dirty="0" err="1" smtClean="0"/>
              <a:t>τη</a:t>
            </a:r>
            <a:r>
              <a:rPr lang="en-GB" dirty="0" smtClean="0"/>
              <a:t> </a:t>
            </a:r>
            <a:r>
              <a:rPr lang="en-GB" dirty="0" err="1" smtClean="0"/>
              <a:t>συνολική</a:t>
            </a:r>
            <a:r>
              <a:rPr lang="en-GB" dirty="0" smtClean="0"/>
              <a:t> </a:t>
            </a:r>
            <a:r>
              <a:rPr lang="en-GB" dirty="0" err="1" smtClean="0"/>
              <a:t>μάζα</a:t>
            </a:r>
            <a:r>
              <a:rPr lang="en-GB" dirty="0" smtClean="0"/>
              <a:t> </a:t>
            </a:r>
            <a:r>
              <a:rPr lang="en-GB" dirty="0" err="1" smtClean="0"/>
              <a:t>τους</a:t>
            </a:r>
            <a:r>
              <a:rPr lang="en-GB" dirty="0" smtClean="0"/>
              <a:t>.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DE0-EEB1-4798-8100-E1BF76CCE318}" type="slidenum">
              <a:rPr lang="el-GR" smtClean="0"/>
              <a:pPr/>
              <a:t>58</a:t>
            </a:fld>
            <a:endParaRPr lang="el-G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 smtClean="0"/>
              <a:t>π.χ</a:t>
            </a:r>
            <a:r>
              <a:rPr lang="en-GB" sz="1200" dirty="0" smtClean="0"/>
              <a:t>. </a:t>
            </a:r>
            <a:r>
              <a:rPr lang="en-GB" sz="1200" dirty="0" err="1" smtClean="0"/>
              <a:t>σε</a:t>
            </a:r>
            <a:r>
              <a:rPr lang="en-GB" sz="1200" dirty="0" smtClean="0"/>
              <a:t> </a:t>
            </a:r>
            <a:r>
              <a:rPr lang="en-GB" sz="1200" dirty="0" err="1" smtClean="0"/>
              <a:t>μια</a:t>
            </a:r>
            <a:r>
              <a:rPr lang="en-GB" sz="1200" dirty="0" smtClean="0"/>
              <a:t> </a:t>
            </a:r>
            <a:r>
              <a:rPr lang="en-GB" sz="1200" dirty="0" err="1" smtClean="0"/>
              <a:t>αντίδραση</a:t>
            </a:r>
            <a:r>
              <a:rPr lang="en-GB" sz="1200" dirty="0" smtClean="0"/>
              <a:t> </a:t>
            </a:r>
            <a:r>
              <a:rPr lang="el-GR" sz="1200" dirty="0" smtClean="0"/>
              <a:t>1</a:t>
            </a:r>
            <a:r>
              <a:rPr lang="en-GB" sz="1200" baseline="30000" dirty="0" err="1" smtClean="0"/>
              <a:t>ης</a:t>
            </a:r>
            <a:r>
              <a:rPr lang="en-GB" sz="1200" dirty="0" smtClean="0"/>
              <a:t> </a:t>
            </a:r>
            <a:r>
              <a:rPr lang="en-GB" sz="1200" dirty="0" err="1" smtClean="0"/>
              <a:t>τάξης</a:t>
            </a:r>
            <a:r>
              <a:rPr lang="en-GB" sz="1200" dirty="0" smtClean="0"/>
              <a:t> </a:t>
            </a:r>
            <a:r>
              <a:rPr lang="en-GB" sz="1200" dirty="0" err="1" smtClean="0"/>
              <a:t>οι</a:t>
            </a:r>
            <a:r>
              <a:rPr lang="en-GB" sz="1200" dirty="0" smtClean="0"/>
              <a:t> </a:t>
            </a:r>
            <a:r>
              <a:rPr lang="en-GB" sz="1200" dirty="0" err="1" smtClean="0"/>
              <a:t>μονάδες</a:t>
            </a:r>
            <a:r>
              <a:rPr lang="en-GB" sz="1200" dirty="0" smtClean="0"/>
              <a:t> </a:t>
            </a:r>
            <a:r>
              <a:rPr lang="en-GB" sz="1200" dirty="0" err="1" smtClean="0"/>
              <a:t>του</a:t>
            </a:r>
            <a:r>
              <a:rPr lang="en-GB" sz="1200" dirty="0" smtClean="0"/>
              <a:t> </a:t>
            </a:r>
            <a:r>
              <a:rPr lang="en-US" sz="1200" i="1" dirty="0" smtClean="0"/>
              <a:t>k</a:t>
            </a:r>
            <a:r>
              <a:rPr lang="en-US" sz="1200" dirty="0" smtClean="0"/>
              <a:t> </a:t>
            </a:r>
            <a:r>
              <a:rPr lang="en-GB" sz="1200" dirty="0" err="1" smtClean="0"/>
              <a:t>είναι</a:t>
            </a:r>
            <a:r>
              <a:rPr lang="en-GB" sz="1200" dirty="0" smtClean="0"/>
              <a:t> </a:t>
            </a:r>
            <a:r>
              <a:rPr lang="en-US" sz="1200" dirty="0" smtClean="0"/>
              <a:t>s</a:t>
            </a:r>
            <a:r>
              <a:rPr lang="en-GB" sz="1200" baseline="30000" dirty="0" smtClean="0"/>
              <a:t>-1</a:t>
            </a:r>
            <a:r>
              <a:rPr lang="el-GR" sz="1200" baseline="30000" dirty="0" smtClean="0"/>
              <a:t> </a:t>
            </a:r>
            <a:r>
              <a:rPr lang="el-GR" sz="1200" baseline="0" dirty="0" smtClean="0"/>
              <a:t> - </a:t>
            </a:r>
            <a:r>
              <a:rPr lang="el-GR" sz="1200" dirty="0" smtClean="0"/>
              <a:t>2</a:t>
            </a:r>
            <a:r>
              <a:rPr lang="en-GB" sz="1200" baseline="30000" dirty="0" err="1" smtClean="0"/>
              <a:t>ης</a:t>
            </a:r>
            <a:r>
              <a:rPr lang="en-GB" sz="1200" dirty="0" smtClean="0"/>
              <a:t> </a:t>
            </a:r>
            <a:r>
              <a:rPr lang="en-GB" sz="1200" dirty="0" err="1" smtClean="0"/>
              <a:t>τάξης</a:t>
            </a:r>
            <a:r>
              <a:rPr lang="en-GB" sz="1200" dirty="0" smtClean="0"/>
              <a:t> </a:t>
            </a:r>
            <a:r>
              <a:rPr lang="en-GB" sz="1200" dirty="0" err="1" smtClean="0"/>
              <a:t>οι</a:t>
            </a:r>
            <a:r>
              <a:rPr lang="en-GB" sz="1200" dirty="0" smtClean="0"/>
              <a:t> </a:t>
            </a:r>
            <a:r>
              <a:rPr lang="en-GB" sz="1200" dirty="0" err="1" smtClean="0"/>
              <a:t>μονάδες</a:t>
            </a:r>
            <a:r>
              <a:rPr lang="en-GB" sz="1200" dirty="0" smtClean="0"/>
              <a:t> </a:t>
            </a:r>
            <a:r>
              <a:rPr lang="en-GB" sz="1200" dirty="0" err="1" smtClean="0"/>
              <a:t>του</a:t>
            </a:r>
            <a:r>
              <a:rPr lang="en-GB" sz="1200" dirty="0" smtClean="0"/>
              <a:t> </a:t>
            </a:r>
            <a:r>
              <a:rPr lang="en-US" sz="1200" i="1" dirty="0" smtClean="0"/>
              <a:t>k</a:t>
            </a:r>
            <a:r>
              <a:rPr lang="en-US" sz="1200" dirty="0" smtClean="0"/>
              <a:t> </a:t>
            </a:r>
            <a:r>
              <a:rPr lang="en-GB" sz="1200" dirty="0" err="1" smtClean="0"/>
              <a:t>είναι</a:t>
            </a:r>
            <a:r>
              <a:rPr lang="en-GB" sz="1200" dirty="0" smtClean="0"/>
              <a:t> </a:t>
            </a:r>
            <a:r>
              <a:rPr lang="en-US" sz="1200" dirty="0" smtClean="0"/>
              <a:t>mol</a:t>
            </a:r>
            <a:r>
              <a:rPr lang="en-GB" sz="1200" baseline="30000" dirty="0" smtClean="0"/>
              <a:t>-1</a:t>
            </a:r>
            <a:r>
              <a:rPr lang="en-US" sz="1200" dirty="0" smtClean="0"/>
              <a:t> L</a:t>
            </a:r>
            <a:r>
              <a:rPr lang="en-GB" sz="1200" dirty="0" smtClean="0"/>
              <a:t> </a:t>
            </a:r>
            <a:r>
              <a:rPr lang="en-US" sz="1200" dirty="0" smtClean="0"/>
              <a:t>s</a:t>
            </a:r>
            <a:r>
              <a:rPr lang="en-GB" sz="1200" baseline="30000" dirty="0" smtClean="0"/>
              <a:t>-1</a:t>
            </a:r>
            <a:endParaRPr lang="el-GR" sz="1200" baseline="30000" dirty="0" smtClean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DE0-EEB1-4798-8100-E1BF76CCE318}" type="slidenum">
              <a:rPr lang="el-GR" smtClean="0"/>
              <a:pPr/>
              <a:t>59</a:t>
            </a:fld>
            <a:endParaRPr lang="el-G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DE0-EEB1-4798-8100-E1BF76CCE318}" type="slidenum">
              <a:rPr lang="el-GR" smtClean="0"/>
              <a:pPr/>
              <a:t>60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29FBC-D7A2-4333-B8B6-F6FE1576D5F8}" type="slidenum">
              <a:rPr lang="el-GR" smtClean="0"/>
              <a:pPr/>
              <a:t>5</a:t>
            </a:fld>
            <a:endParaRPr lang="el-G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A9DE0-EEB1-4798-8100-E1BF76CCE318}" type="slidenum">
              <a:rPr lang="el-GR" smtClean="0"/>
              <a:pPr/>
              <a:t>61</a:t>
            </a:fld>
            <a:endParaRPr lang="el-G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ED1082F-93C5-4BE5-8DE7-5AAD61889F58}" type="slidenum">
              <a:rPr lang="el-GR" smtClean="0"/>
              <a:pPr eaLnBrk="1" hangingPunct="1"/>
              <a:t>63</a:t>
            </a:fld>
            <a:endParaRPr lang="el-G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29FBC-D7A2-4333-B8B6-F6FE1576D5F8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29FBC-D7A2-4333-B8B6-F6FE1576D5F8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29FBC-D7A2-4333-B8B6-F6FE1576D5F8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Το</a:t>
            </a:r>
            <a:r>
              <a:rPr lang="en-GB" dirty="0" smtClean="0"/>
              <a:t> </a:t>
            </a:r>
            <a:r>
              <a:rPr lang="en-GB" dirty="0" err="1" smtClean="0"/>
              <a:t>αρνητικό</a:t>
            </a:r>
            <a:r>
              <a:rPr lang="en-GB" dirty="0" smtClean="0"/>
              <a:t> </a:t>
            </a:r>
            <a:r>
              <a:rPr lang="en-GB" dirty="0" err="1" smtClean="0"/>
              <a:t>πρόσημο</a:t>
            </a:r>
            <a:r>
              <a:rPr lang="en-GB" dirty="0" smtClean="0"/>
              <a:t> </a:t>
            </a:r>
            <a:r>
              <a:rPr lang="en-GB" dirty="0" err="1" smtClean="0"/>
              <a:t>εισάγεται</a:t>
            </a:r>
            <a:r>
              <a:rPr lang="en-GB" dirty="0" smtClean="0"/>
              <a:t>, </a:t>
            </a:r>
            <a:r>
              <a:rPr lang="en-GB" dirty="0" err="1" smtClean="0"/>
              <a:t>ώστε</a:t>
            </a:r>
            <a:r>
              <a:rPr lang="en-GB" dirty="0" smtClean="0"/>
              <a:t> η </a:t>
            </a:r>
            <a:r>
              <a:rPr lang="en-GB" dirty="0" err="1" smtClean="0"/>
              <a:t>ταχύτητα</a:t>
            </a:r>
            <a:r>
              <a:rPr lang="en-GB" dirty="0" smtClean="0"/>
              <a:t> </a:t>
            </a:r>
            <a:r>
              <a:rPr lang="en-GB" dirty="0" err="1" smtClean="0"/>
              <a:t>διάσπασης</a:t>
            </a:r>
            <a:r>
              <a:rPr lang="en-GB" dirty="0" smtClean="0"/>
              <a:t>, </a:t>
            </a:r>
            <a:r>
              <a:rPr lang="en-GB" dirty="0" err="1" smtClean="0"/>
              <a:t>δηλαδή</a:t>
            </a:r>
            <a:r>
              <a:rPr lang="en-GB" dirty="0" smtClean="0"/>
              <a:t> ο </a:t>
            </a:r>
            <a:r>
              <a:rPr lang="en-GB" b="1" dirty="0" err="1" smtClean="0"/>
              <a:t>ρυθμός</a:t>
            </a:r>
            <a:r>
              <a:rPr lang="en-GB" dirty="0" smtClean="0"/>
              <a:t> </a:t>
            </a:r>
            <a:r>
              <a:rPr lang="en-GB" dirty="0" err="1" smtClean="0"/>
              <a:t>μεταβολής</a:t>
            </a:r>
            <a:r>
              <a:rPr lang="en-GB" dirty="0" smtClean="0"/>
              <a:t> </a:t>
            </a:r>
            <a:r>
              <a:rPr lang="en-GB" dirty="0" err="1" smtClean="0"/>
              <a:t>της</a:t>
            </a:r>
            <a:r>
              <a:rPr lang="en-GB" dirty="0" smtClean="0"/>
              <a:t> </a:t>
            </a:r>
            <a:r>
              <a:rPr lang="en-GB" dirty="0" err="1" smtClean="0"/>
              <a:t>συγκέντρωσης</a:t>
            </a:r>
            <a:r>
              <a:rPr lang="en-GB" dirty="0" smtClean="0"/>
              <a:t> </a:t>
            </a:r>
            <a:r>
              <a:rPr lang="en-GB" dirty="0" err="1" smtClean="0"/>
              <a:t>του</a:t>
            </a:r>
            <a:r>
              <a:rPr lang="en-GB" dirty="0" smtClean="0"/>
              <a:t> ΗΙ, </a:t>
            </a:r>
            <a:r>
              <a:rPr lang="en-GB" dirty="0" err="1" smtClean="0"/>
              <a:t>να</a:t>
            </a:r>
            <a:r>
              <a:rPr lang="en-GB" dirty="0" smtClean="0"/>
              <a:t> </a:t>
            </a:r>
            <a:r>
              <a:rPr lang="en-GB" dirty="0" err="1" smtClean="0"/>
              <a:t>πάρει</a:t>
            </a:r>
            <a:r>
              <a:rPr lang="en-GB" dirty="0" smtClean="0"/>
              <a:t> </a:t>
            </a:r>
            <a:r>
              <a:rPr lang="en-GB" dirty="0" err="1" smtClean="0"/>
              <a:t>θετικές</a:t>
            </a:r>
            <a:r>
              <a:rPr lang="en-GB" dirty="0" smtClean="0"/>
              <a:t> </a:t>
            </a:r>
            <a:r>
              <a:rPr lang="en-GB" dirty="0" err="1" smtClean="0"/>
              <a:t>τιμές</a:t>
            </a:r>
            <a:r>
              <a:rPr lang="en-GB" dirty="0" smtClean="0"/>
              <a:t> . </a:t>
            </a:r>
            <a:r>
              <a:rPr lang="el-GR" dirty="0" smtClean="0"/>
              <a:t>Στην</a:t>
            </a:r>
            <a:r>
              <a:rPr lang="el-GR" baseline="0" dirty="0" smtClean="0"/>
              <a:t> εικόνα έχω διάσπαση Ο2 ή Η2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29FBC-D7A2-4333-B8B6-F6FE1576D5F8}" type="slidenum">
              <a:rPr lang="el-GR" smtClean="0"/>
              <a:pPr/>
              <a:t>13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Το</a:t>
            </a:r>
            <a:r>
              <a:rPr lang="en-GB" dirty="0" smtClean="0"/>
              <a:t> </a:t>
            </a:r>
            <a:r>
              <a:rPr lang="en-GB" dirty="0" err="1" smtClean="0"/>
              <a:t>αρνητικό</a:t>
            </a:r>
            <a:r>
              <a:rPr lang="en-GB" dirty="0" smtClean="0"/>
              <a:t> </a:t>
            </a:r>
            <a:r>
              <a:rPr lang="en-GB" dirty="0" err="1" smtClean="0"/>
              <a:t>πρόσημο</a:t>
            </a:r>
            <a:r>
              <a:rPr lang="en-GB" dirty="0" smtClean="0"/>
              <a:t> </a:t>
            </a:r>
            <a:r>
              <a:rPr lang="en-GB" dirty="0" err="1" smtClean="0"/>
              <a:t>εισάγεται</a:t>
            </a:r>
            <a:r>
              <a:rPr lang="en-GB" dirty="0" smtClean="0"/>
              <a:t>, </a:t>
            </a:r>
            <a:r>
              <a:rPr lang="en-GB" dirty="0" err="1" smtClean="0"/>
              <a:t>ώστε</a:t>
            </a:r>
            <a:r>
              <a:rPr lang="en-GB" dirty="0" smtClean="0"/>
              <a:t> η </a:t>
            </a:r>
            <a:r>
              <a:rPr lang="en-GB" dirty="0" err="1" smtClean="0"/>
              <a:t>ταχύτητα</a:t>
            </a:r>
            <a:r>
              <a:rPr lang="en-GB" dirty="0" smtClean="0"/>
              <a:t> </a:t>
            </a:r>
            <a:r>
              <a:rPr lang="en-GB" dirty="0" err="1" smtClean="0"/>
              <a:t>διάσπασης</a:t>
            </a:r>
            <a:r>
              <a:rPr lang="en-GB" dirty="0" smtClean="0"/>
              <a:t>, </a:t>
            </a:r>
            <a:r>
              <a:rPr lang="en-GB" dirty="0" err="1" smtClean="0"/>
              <a:t>δηλαδή</a:t>
            </a:r>
            <a:r>
              <a:rPr lang="en-GB" dirty="0" smtClean="0"/>
              <a:t> ο </a:t>
            </a:r>
            <a:r>
              <a:rPr lang="en-GB" b="1" dirty="0" err="1" smtClean="0"/>
              <a:t>ρυθμός</a:t>
            </a:r>
            <a:r>
              <a:rPr lang="en-GB" dirty="0" smtClean="0"/>
              <a:t> </a:t>
            </a:r>
            <a:r>
              <a:rPr lang="en-GB" dirty="0" err="1" smtClean="0"/>
              <a:t>μεταβολής</a:t>
            </a:r>
            <a:r>
              <a:rPr lang="en-GB" dirty="0" smtClean="0"/>
              <a:t> </a:t>
            </a:r>
            <a:r>
              <a:rPr lang="en-GB" dirty="0" err="1" smtClean="0"/>
              <a:t>της</a:t>
            </a:r>
            <a:r>
              <a:rPr lang="en-GB" dirty="0" smtClean="0"/>
              <a:t> </a:t>
            </a:r>
            <a:r>
              <a:rPr lang="en-GB" dirty="0" err="1" smtClean="0"/>
              <a:t>συγκέντρωσης</a:t>
            </a:r>
            <a:r>
              <a:rPr lang="en-GB" dirty="0" smtClean="0"/>
              <a:t> </a:t>
            </a:r>
            <a:r>
              <a:rPr lang="en-GB" dirty="0" err="1" smtClean="0"/>
              <a:t>του</a:t>
            </a:r>
            <a:r>
              <a:rPr lang="en-GB" dirty="0" smtClean="0"/>
              <a:t> ΗΙ, </a:t>
            </a:r>
            <a:r>
              <a:rPr lang="en-GB" dirty="0" err="1" smtClean="0"/>
              <a:t>να</a:t>
            </a:r>
            <a:r>
              <a:rPr lang="en-GB" dirty="0" smtClean="0"/>
              <a:t> </a:t>
            </a:r>
            <a:r>
              <a:rPr lang="en-GB" dirty="0" err="1" smtClean="0"/>
              <a:t>πάρει</a:t>
            </a:r>
            <a:r>
              <a:rPr lang="en-GB" dirty="0" smtClean="0"/>
              <a:t> </a:t>
            </a:r>
            <a:r>
              <a:rPr lang="en-GB" dirty="0" err="1" smtClean="0"/>
              <a:t>θετικές</a:t>
            </a:r>
            <a:r>
              <a:rPr lang="en-GB" dirty="0" smtClean="0"/>
              <a:t> </a:t>
            </a:r>
            <a:r>
              <a:rPr lang="en-GB" dirty="0" err="1" smtClean="0"/>
              <a:t>τιμές</a:t>
            </a:r>
            <a:r>
              <a:rPr lang="en-GB" dirty="0" smtClean="0"/>
              <a:t> . </a:t>
            </a:r>
            <a:r>
              <a:rPr lang="el-GR" dirty="0" smtClean="0"/>
              <a:t>Στην</a:t>
            </a:r>
            <a:r>
              <a:rPr lang="el-GR" baseline="0" dirty="0" smtClean="0"/>
              <a:t> εικόνα έχω διάσπαση Ο2 ή Η2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29FBC-D7A2-4333-B8B6-F6FE1576D5F8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η </a:t>
            </a:r>
            <a:r>
              <a:rPr lang="en-GB" dirty="0" err="1" smtClean="0"/>
              <a:t>ταχύτητα</a:t>
            </a:r>
            <a:r>
              <a:rPr lang="en-GB" dirty="0" smtClean="0"/>
              <a:t> </a:t>
            </a:r>
            <a:r>
              <a:rPr lang="en-GB" dirty="0" err="1" smtClean="0"/>
              <a:t>διάσπασης</a:t>
            </a:r>
            <a:r>
              <a:rPr lang="en-GB" dirty="0" smtClean="0"/>
              <a:t> </a:t>
            </a:r>
            <a:r>
              <a:rPr lang="el-GR" dirty="0" smtClean="0"/>
              <a:t>είναι</a:t>
            </a:r>
            <a:r>
              <a:rPr lang="el-GR" baseline="0" dirty="0" smtClean="0"/>
              <a:t> διπλάσια από την ταχύτητα σχηματισμού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A29FBC-D7A2-4333-B8B6-F6FE1576D5F8}" type="slidenum">
              <a:rPr lang="el-GR" smtClean="0"/>
              <a:pPr/>
              <a:t>15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A701-B09A-4810-B705-62A037D8EB22}" type="datetimeFigureOut">
              <a:rPr lang="el-GR" smtClean="0"/>
              <a:pPr/>
              <a:t>18/12/2018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AEBA-2A18-48D2-81E8-64233517142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A701-B09A-4810-B705-62A037D8EB22}" type="datetimeFigureOut">
              <a:rPr lang="el-GR" smtClean="0"/>
              <a:pPr/>
              <a:t>18/12/2018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AEBA-2A18-48D2-81E8-64233517142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A701-B09A-4810-B705-62A037D8EB22}" type="datetimeFigureOut">
              <a:rPr lang="el-GR" smtClean="0"/>
              <a:pPr/>
              <a:t>18/12/2018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AEBA-2A18-48D2-81E8-64233517142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A701-B09A-4810-B705-62A037D8EB22}" type="datetimeFigureOut">
              <a:rPr lang="el-GR" smtClean="0"/>
              <a:pPr/>
              <a:t>18/12/2018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AEBA-2A18-48D2-81E8-64233517142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A701-B09A-4810-B705-62A037D8EB22}" type="datetimeFigureOut">
              <a:rPr lang="el-GR" smtClean="0"/>
              <a:pPr/>
              <a:t>18/12/2018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AEBA-2A18-48D2-81E8-64233517142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A701-B09A-4810-B705-62A037D8EB22}" type="datetimeFigureOut">
              <a:rPr lang="el-GR" smtClean="0"/>
              <a:pPr/>
              <a:t>18/12/2018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AEBA-2A18-48D2-81E8-64233517142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A701-B09A-4810-B705-62A037D8EB22}" type="datetimeFigureOut">
              <a:rPr lang="el-GR" smtClean="0"/>
              <a:pPr/>
              <a:t>18/12/2018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AEBA-2A18-48D2-81E8-64233517142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A701-B09A-4810-B705-62A037D8EB22}" type="datetimeFigureOut">
              <a:rPr lang="el-GR" smtClean="0"/>
              <a:pPr/>
              <a:t>18/12/2018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AEBA-2A18-48D2-81E8-64233517142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A701-B09A-4810-B705-62A037D8EB22}" type="datetimeFigureOut">
              <a:rPr lang="el-GR" smtClean="0"/>
              <a:pPr/>
              <a:t>18/12/2018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AEBA-2A18-48D2-81E8-64233517142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A701-B09A-4810-B705-62A037D8EB22}" type="datetimeFigureOut">
              <a:rPr lang="el-GR" smtClean="0"/>
              <a:pPr/>
              <a:t>18/12/2018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AEBA-2A18-48D2-81E8-64233517142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A701-B09A-4810-B705-62A037D8EB22}" type="datetimeFigureOut">
              <a:rPr lang="el-GR" smtClean="0"/>
              <a:pPr/>
              <a:t>18/12/2018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7AEBA-2A18-48D2-81E8-64233517142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EA701-B09A-4810-B705-62A037D8EB22}" type="datetimeFigureOut">
              <a:rPr lang="el-GR" smtClean="0"/>
              <a:pPr/>
              <a:t>18/12/2018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7AEBA-2A18-48D2-81E8-642335171429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gif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9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1.png"/><Relationship Id="rId4" Type="http://schemas.openxmlformats.org/officeDocument/2006/relationships/oleObject" Target="../embeddings/oleObject5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7.png"/><Relationship Id="rId4" Type="http://schemas.openxmlformats.org/officeDocument/2006/relationships/image" Target="../media/image9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8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9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1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2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47.png"/><Relationship Id="rId5" Type="http://schemas.openxmlformats.org/officeDocument/2006/relationships/image" Target="../media/image44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46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7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19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62.wmf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26.bin"/><Relationship Id="rId17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8.bin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61.wmf"/><Relationship Id="rId5" Type="http://schemas.openxmlformats.org/officeDocument/2006/relationships/image" Target="../media/image58.wmf"/><Relationship Id="rId15" Type="http://schemas.openxmlformats.org/officeDocument/2006/relationships/image" Target="../media/image63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60.wmf"/><Relationship Id="rId14" Type="http://schemas.openxmlformats.org/officeDocument/2006/relationships/oleObject" Target="../embeddings/oleObject27.bin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13" Type="http://schemas.openxmlformats.org/officeDocument/2006/relationships/oleObject" Target="../embeddings/oleObject34.bin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7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68.wmf"/><Relationship Id="rId4" Type="http://schemas.openxmlformats.org/officeDocument/2006/relationships/image" Target="../media/image66.wmf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6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57166"/>
            <a:ext cx="9144000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l-GR" sz="2400" b="1" u="sng" dirty="0"/>
              <a:t>Στόχοι μαθήματος</a:t>
            </a:r>
          </a:p>
          <a:p>
            <a:pPr lvl="0" algn="ctr">
              <a:spcBef>
                <a:spcPct val="20000"/>
              </a:spcBef>
              <a:defRPr/>
            </a:pPr>
            <a:endParaRPr lang="el-GR" sz="2400" u="sng" dirty="0">
              <a:solidFill>
                <a:srgbClr val="00B050"/>
              </a:solidFill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en-US" sz="2400" dirty="0" smtClean="0"/>
              <a:t>M</a:t>
            </a:r>
            <a:r>
              <a:rPr lang="el-GR" sz="2400" dirty="0" smtClean="0"/>
              <a:t>ε τί ασχολείται η χημική κινητική;</a:t>
            </a:r>
          </a:p>
          <a:p>
            <a:pPr lvl="0" algn="ctr">
              <a:spcBef>
                <a:spcPct val="20000"/>
              </a:spcBef>
              <a:defRPr/>
            </a:pPr>
            <a:endParaRPr lang="el-GR" sz="2400" dirty="0" smtClean="0"/>
          </a:p>
          <a:p>
            <a:pPr algn="ctr"/>
            <a:r>
              <a:rPr lang="el-GR" sz="2400" dirty="0" smtClean="0"/>
              <a:t>Τί είναι ο μηχανησμός μιας αντίδρασης;</a:t>
            </a:r>
            <a:endParaRPr lang="en-US" sz="2400" dirty="0" smtClean="0"/>
          </a:p>
          <a:p>
            <a:pPr algn="ctr"/>
            <a:endParaRPr lang="el-GR" sz="2400" dirty="0" smtClean="0"/>
          </a:p>
          <a:p>
            <a:pPr algn="ctr"/>
            <a:r>
              <a:rPr lang="el-GR" sz="2400" dirty="0" smtClean="0"/>
              <a:t>Τί είναι η ενέργεια ενεργοποίησης;</a:t>
            </a:r>
          </a:p>
          <a:p>
            <a:pPr algn="ctr"/>
            <a:endParaRPr lang="el-GR" sz="2400" dirty="0"/>
          </a:p>
          <a:p>
            <a:pPr algn="ctr"/>
            <a:r>
              <a:rPr lang="el-GR" sz="2400" dirty="0" smtClean="0"/>
              <a:t>Τί είναι η ταχύτητα αντίδρασης;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429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u="sng" dirty="0" smtClean="0">
                <a:solidFill>
                  <a:schemeClr val="accent5">
                    <a:lumMod val="50000"/>
                  </a:schemeClr>
                </a:solidFill>
              </a:rPr>
              <a:t>2. Θ</a:t>
            </a:r>
            <a:r>
              <a:rPr lang="en-GB" sz="2400" b="1" u="sng" dirty="0" err="1" smtClean="0">
                <a:solidFill>
                  <a:schemeClr val="accent5">
                    <a:lumMod val="50000"/>
                  </a:schemeClr>
                </a:solidFill>
              </a:rPr>
              <a:t>εωρία</a:t>
            </a:r>
            <a:r>
              <a:rPr lang="en-GB" sz="2400" b="1" u="sng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b="1" u="sng" dirty="0" err="1">
                <a:solidFill>
                  <a:schemeClr val="accent5">
                    <a:lumMod val="50000"/>
                  </a:schemeClr>
                </a:solidFill>
              </a:rPr>
              <a:t>της</a:t>
            </a:r>
            <a:r>
              <a:rPr lang="en-GB" sz="2400" b="1" u="sng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b="1" u="sng" dirty="0" err="1">
                <a:solidFill>
                  <a:schemeClr val="accent5">
                    <a:lumMod val="50000"/>
                  </a:schemeClr>
                </a:solidFill>
              </a:rPr>
              <a:t>μεταβατικής</a:t>
            </a:r>
            <a:r>
              <a:rPr lang="en-GB" sz="2400" b="1" u="sng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b="1" u="sng" dirty="0" err="1" smtClean="0">
                <a:solidFill>
                  <a:schemeClr val="accent5">
                    <a:lumMod val="50000"/>
                  </a:schemeClr>
                </a:solidFill>
              </a:rPr>
              <a:t>κατάστασης</a:t>
            </a:r>
            <a:endParaRPr lang="el-GR" sz="2400" b="1" u="sng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l-GR" sz="2400" dirty="0" smtClean="0">
                <a:solidFill>
                  <a:srgbClr val="0070C0"/>
                </a:solidFill>
              </a:rPr>
              <a:t>Γ</a:t>
            </a:r>
            <a:r>
              <a:rPr lang="en-GB" sz="2400" dirty="0" err="1" smtClean="0">
                <a:solidFill>
                  <a:srgbClr val="0070C0"/>
                </a:solidFill>
              </a:rPr>
              <a:t>ια</a:t>
            </a:r>
            <a:r>
              <a:rPr lang="en-GB" sz="2400" dirty="0" smtClean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να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πραγματοποιηθεί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μια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αντίδραση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θα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πρέπει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να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σχηματιστεί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κατά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τη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σύγκρουση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των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αντιδρώντων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b="1" dirty="0" err="1">
                <a:solidFill>
                  <a:srgbClr val="0070C0"/>
                </a:solidFill>
              </a:rPr>
              <a:t>ένα</a:t>
            </a:r>
            <a:r>
              <a:rPr lang="en-GB" sz="2400" b="1" dirty="0">
                <a:solidFill>
                  <a:srgbClr val="0070C0"/>
                </a:solidFill>
              </a:rPr>
              <a:t> </a:t>
            </a:r>
            <a:r>
              <a:rPr lang="en-GB" sz="2400" b="1" dirty="0" err="1">
                <a:solidFill>
                  <a:srgbClr val="0070C0"/>
                </a:solidFill>
              </a:rPr>
              <a:t>ενδιάμεσο</a:t>
            </a:r>
            <a:r>
              <a:rPr lang="en-GB" sz="2400" b="1" dirty="0">
                <a:solidFill>
                  <a:srgbClr val="0070C0"/>
                </a:solidFill>
              </a:rPr>
              <a:t> </a:t>
            </a:r>
            <a:r>
              <a:rPr lang="en-GB" sz="2400" b="1" dirty="0" err="1" smtClean="0">
                <a:solidFill>
                  <a:srgbClr val="0070C0"/>
                </a:solidFill>
              </a:rPr>
              <a:t>προϊόν</a:t>
            </a:r>
            <a:endParaRPr lang="el-GR" sz="2400" b="1" dirty="0" smtClean="0">
              <a:solidFill>
                <a:srgbClr val="0070C0"/>
              </a:solidFill>
            </a:endParaRPr>
          </a:p>
          <a:p>
            <a:pPr algn="ctr"/>
            <a:endParaRPr lang="el-GR" sz="2400" dirty="0"/>
          </a:p>
          <a:p>
            <a:pPr algn="ctr"/>
            <a:r>
              <a:rPr lang="en-GB" sz="2400" dirty="0" err="1" smtClean="0">
                <a:solidFill>
                  <a:srgbClr val="00B0F0"/>
                </a:solidFill>
              </a:rPr>
              <a:t>Το</a:t>
            </a:r>
            <a:r>
              <a:rPr lang="en-GB" sz="2400" dirty="0" smtClean="0">
                <a:solidFill>
                  <a:srgbClr val="00B0F0"/>
                </a:solidFill>
              </a:rPr>
              <a:t>  </a:t>
            </a:r>
            <a:r>
              <a:rPr lang="en-GB" sz="2400" dirty="0" err="1">
                <a:solidFill>
                  <a:srgbClr val="00B0F0"/>
                </a:solidFill>
              </a:rPr>
              <a:t>προϊόν</a:t>
            </a:r>
            <a:r>
              <a:rPr lang="en-GB" sz="2400" dirty="0">
                <a:solidFill>
                  <a:srgbClr val="00B0F0"/>
                </a:solidFill>
              </a:rPr>
              <a:t> </a:t>
            </a:r>
            <a:r>
              <a:rPr lang="en-GB" sz="2400" dirty="0" err="1">
                <a:solidFill>
                  <a:srgbClr val="00B0F0"/>
                </a:solidFill>
              </a:rPr>
              <a:t>αυτό</a:t>
            </a:r>
            <a:r>
              <a:rPr lang="en-GB" sz="2400" dirty="0">
                <a:solidFill>
                  <a:srgbClr val="00B0F0"/>
                </a:solidFill>
              </a:rPr>
              <a:t> </a:t>
            </a:r>
            <a:r>
              <a:rPr lang="en-GB" sz="2400" dirty="0" err="1">
                <a:solidFill>
                  <a:srgbClr val="00B0F0"/>
                </a:solidFill>
              </a:rPr>
              <a:t>απορροφά</a:t>
            </a:r>
            <a:r>
              <a:rPr lang="en-GB" sz="2400" dirty="0">
                <a:solidFill>
                  <a:srgbClr val="00B0F0"/>
                </a:solidFill>
              </a:rPr>
              <a:t> </a:t>
            </a:r>
            <a:r>
              <a:rPr lang="en-GB" sz="2400" dirty="0" err="1">
                <a:solidFill>
                  <a:srgbClr val="00B0F0"/>
                </a:solidFill>
              </a:rPr>
              <a:t>την</a:t>
            </a:r>
            <a:r>
              <a:rPr lang="en-GB" sz="2400" dirty="0">
                <a:solidFill>
                  <a:srgbClr val="00B0F0"/>
                </a:solidFill>
              </a:rPr>
              <a:t> </a:t>
            </a:r>
            <a:r>
              <a:rPr lang="en-GB" sz="2400" dirty="0" err="1">
                <a:solidFill>
                  <a:srgbClr val="00B0F0"/>
                </a:solidFill>
              </a:rPr>
              <a:t>ενέργεια</a:t>
            </a:r>
            <a:r>
              <a:rPr lang="en-GB" sz="2400" dirty="0">
                <a:solidFill>
                  <a:srgbClr val="00B0F0"/>
                </a:solidFill>
              </a:rPr>
              <a:t> </a:t>
            </a:r>
            <a:r>
              <a:rPr lang="en-GB" sz="2400" dirty="0" err="1">
                <a:solidFill>
                  <a:srgbClr val="00B0F0"/>
                </a:solidFill>
              </a:rPr>
              <a:t>ενεργοποίησης</a:t>
            </a:r>
            <a:r>
              <a:rPr lang="en-GB" sz="2400" dirty="0">
                <a:solidFill>
                  <a:srgbClr val="00B0F0"/>
                </a:solidFill>
              </a:rPr>
              <a:t> </a:t>
            </a:r>
            <a:endParaRPr lang="el-GR" sz="2400" dirty="0" smtClean="0">
              <a:solidFill>
                <a:srgbClr val="00B0F0"/>
              </a:solidFill>
            </a:endParaRPr>
          </a:p>
          <a:p>
            <a:pPr algn="ctr"/>
            <a:r>
              <a:rPr lang="en-GB" sz="2400" dirty="0" err="1" smtClean="0">
                <a:solidFill>
                  <a:srgbClr val="00B0F0"/>
                </a:solidFill>
              </a:rPr>
              <a:t>και</a:t>
            </a:r>
            <a:r>
              <a:rPr lang="en-GB" sz="2400" dirty="0" smtClean="0">
                <a:solidFill>
                  <a:srgbClr val="00B0F0"/>
                </a:solidFill>
              </a:rPr>
              <a:t> </a:t>
            </a:r>
            <a:r>
              <a:rPr lang="en-GB" sz="2400" dirty="0" err="1">
                <a:solidFill>
                  <a:srgbClr val="00B0F0"/>
                </a:solidFill>
              </a:rPr>
              <a:t>ονομάζεται</a:t>
            </a:r>
            <a:r>
              <a:rPr lang="en-GB" sz="2400" b="1" dirty="0">
                <a:solidFill>
                  <a:srgbClr val="00B0F0"/>
                </a:solidFill>
              </a:rPr>
              <a:t> </a:t>
            </a:r>
            <a:r>
              <a:rPr lang="en-GB" sz="2400" b="1" dirty="0" err="1">
                <a:solidFill>
                  <a:srgbClr val="00B0F0"/>
                </a:solidFill>
              </a:rPr>
              <a:t>ενεργοποιημένο</a:t>
            </a:r>
            <a:r>
              <a:rPr lang="en-GB" sz="2400" b="1" dirty="0">
                <a:solidFill>
                  <a:srgbClr val="00B0F0"/>
                </a:solidFill>
              </a:rPr>
              <a:t> </a:t>
            </a:r>
            <a:r>
              <a:rPr lang="en-GB" sz="2400" b="1" dirty="0" err="1" smtClean="0">
                <a:solidFill>
                  <a:srgbClr val="00B0F0"/>
                </a:solidFill>
              </a:rPr>
              <a:t>σύμπλοκο</a:t>
            </a:r>
            <a:endParaRPr lang="el-GR" sz="2400" dirty="0"/>
          </a:p>
        </p:txBody>
      </p:sp>
      <p:pic>
        <p:nvPicPr>
          <p:cNvPr id="17412" name="Picture 4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49123"/>
            <a:ext cx="2786050" cy="4408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17413" name="Object 5"/>
          <p:cNvGraphicFramePr>
            <a:graphicFrameLocks noChangeAspect="1"/>
          </p:cNvGraphicFramePr>
          <p:nvPr/>
        </p:nvGraphicFramePr>
        <p:xfrm>
          <a:off x="4857752" y="4714884"/>
          <a:ext cx="2143140" cy="190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6" r:id="rId4" imgW="1554404" imgH="1828844" progId="">
                  <p:embed/>
                </p:oleObj>
              </mc:Choice>
              <mc:Fallback>
                <p:oleObj r:id="rId4" imgW="1554404" imgH="1828844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2" y="4714884"/>
                        <a:ext cx="2143140" cy="1905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3000364" y="3071810"/>
            <a:ext cx="61436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dirty="0">
                <a:solidFill>
                  <a:srgbClr val="002060"/>
                </a:solidFill>
              </a:rPr>
              <a:t>Η </a:t>
            </a:r>
            <a:r>
              <a:rPr lang="en-GB" sz="2400" dirty="0" err="1">
                <a:solidFill>
                  <a:srgbClr val="002060"/>
                </a:solidFill>
              </a:rPr>
              <a:t>ελάχιστη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τιμή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ενέργειας</a:t>
            </a:r>
            <a:r>
              <a:rPr lang="en-GB" sz="2400" dirty="0">
                <a:solidFill>
                  <a:srgbClr val="002060"/>
                </a:solidFill>
              </a:rPr>
              <a:t>, </a:t>
            </a:r>
            <a:r>
              <a:rPr lang="en-GB" sz="2400" dirty="0" err="1">
                <a:solidFill>
                  <a:srgbClr val="002060"/>
                </a:solidFill>
              </a:rPr>
              <a:t>που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πρέπει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να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έχουν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τα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μόρια</a:t>
            </a:r>
            <a:r>
              <a:rPr lang="en-GB" sz="2400" dirty="0">
                <a:solidFill>
                  <a:srgbClr val="002060"/>
                </a:solidFill>
              </a:rPr>
              <a:t>, </a:t>
            </a:r>
            <a:r>
              <a:rPr lang="en-GB" sz="2400" dirty="0" err="1">
                <a:solidFill>
                  <a:srgbClr val="002060"/>
                </a:solidFill>
              </a:rPr>
              <a:t>ώστε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να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αντιδράσουν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αποτελεσματικά</a:t>
            </a:r>
            <a:r>
              <a:rPr lang="en-GB" sz="2400" dirty="0">
                <a:solidFill>
                  <a:srgbClr val="002060"/>
                </a:solidFill>
              </a:rPr>
              <a:t>, </a:t>
            </a:r>
            <a:r>
              <a:rPr lang="en-GB" sz="2400" dirty="0" err="1">
                <a:solidFill>
                  <a:srgbClr val="002060"/>
                </a:solidFill>
              </a:rPr>
              <a:t>ονομάζεται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b="1" dirty="0" err="1">
                <a:solidFill>
                  <a:srgbClr val="002060"/>
                </a:solidFill>
              </a:rPr>
              <a:t>ενέργεια</a:t>
            </a:r>
            <a:r>
              <a:rPr lang="en-GB" sz="2400" b="1" dirty="0">
                <a:solidFill>
                  <a:srgbClr val="002060"/>
                </a:solidFill>
              </a:rPr>
              <a:t> </a:t>
            </a:r>
            <a:r>
              <a:rPr lang="en-GB" sz="2400" b="1" dirty="0" err="1">
                <a:solidFill>
                  <a:srgbClr val="002060"/>
                </a:solidFill>
              </a:rPr>
              <a:t>ενεργοποίησης</a:t>
            </a:r>
            <a:endParaRPr lang="el-GR" sz="2400" dirty="0">
              <a:solidFill>
                <a:srgbClr val="002060"/>
              </a:solidFill>
            </a:endParaRPr>
          </a:p>
        </p:txBody>
      </p:sp>
      <p:pic>
        <p:nvPicPr>
          <p:cNvPr id="17415" name="Picture 7" descr="C:\Users\kostas\Desktop\aromaticsub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2" y="2714620"/>
            <a:ext cx="3276600" cy="2933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857208"/>
            <a:ext cx="800105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0" y="21429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u="sng" dirty="0" smtClean="0">
                <a:solidFill>
                  <a:schemeClr val="accent5">
                    <a:lumMod val="50000"/>
                  </a:schemeClr>
                </a:solidFill>
              </a:rPr>
              <a:t>2. Θ</a:t>
            </a:r>
            <a:r>
              <a:rPr lang="en-GB" sz="2400" b="1" u="sng" dirty="0" err="1" smtClean="0">
                <a:solidFill>
                  <a:schemeClr val="accent5">
                    <a:lumMod val="50000"/>
                  </a:schemeClr>
                </a:solidFill>
              </a:rPr>
              <a:t>εωρία</a:t>
            </a:r>
            <a:r>
              <a:rPr lang="en-GB" sz="2400" b="1" u="sng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b="1" u="sng" dirty="0" err="1">
                <a:solidFill>
                  <a:schemeClr val="accent5">
                    <a:lumMod val="50000"/>
                  </a:schemeClr>
                </a:solidFill>
              </a:rPr>
              <a:t>της</a:t>
            </a:r>
            <a:r>
              <a:rPr lang="en-GB" sz="2400" b="1" u="sng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b="1" u="sng" dirty="0" err="1">
                <a:solidFill>
                  <a:schemeClr val="accent5">
                    <a:lumMod val="50000"/>
                  </a:schemeClr>
                </a:solidFill>
              </a:rPr>
              <a:t>μεταβατικής</a:t>
            </a:r>
            <a:r>
              <a:rPr lang="en-GB" sz="2400" b="1" u="sng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b="1" u="sng" dirty="0" err="1" smtClean="0">
                <a:solidFill>
                  <a:schemeClr val="accent5">
                    <a:lumMod val="50000"/>
                  </a:schemeClr>
                </a:solidFill>
              </a:rPr>
              <a:t>κατάστασης</a:t>
            </a:r>
            <a:endParaRPr lang="el-GR" sz="2400" b="1" u="sng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l-GR" sz="2400" dirty="0" smtClean="0">
                <a:solidFill>
                  <a:srgbClr val="0070C0"/>
                </a:solidFill>
              </a:rPr>
              <a:t>Γ</a:t>
            </a:r>
            <a:r>
              <a:rPr lang="en-GB" sz="2400" dirty="0" err="1" smtClean="0">
                <a:solidFill>
                  <a:srgbClr val="0070C0"/>
                </a:solidFill>
              </a:rPr>
              <a:t>ια</a:t>
            </a:r>
            <a:r>
              <a:rPr lang="en-GB" sz="2400" dirty="0" smtClean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να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πραγματοποιηθεί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μια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αντίδραση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θα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πρέπει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να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σχηματιστεί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κατά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τη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σύγκρουση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των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αντιδρώντων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b="1" dirty="0" err="1">
                <a:solidFill>
                  <a:srgbClr val="0070C0"/>
                </a:solidFill>
              </a:rPr>
              <a:t>ένα</a:t>
            </a:r>
            <a:r>
              <a:rPr lang="en-GB" sz="2400" b="1" dirty="0">
                <a:solidFill>
                  <a:srgbClr val="0070C0"/>
                </a:solidFill>
              </a:rPr>
              <a:t> </a:t>
            </a:r>
            <a:r>
              <a:rPr lang="en-GB" sz="2400" b="1" dirty="0" err="1">
                <a:solidFill>
                  <a:srgbClr val="0070C0"/>
                </a:solidFill>
              </a:rPr>
              <a:t>ενδιάμεσο</a:t>
            </a:r>
            <a:r>
              <a:rPr lang="en-GB" sz="2400" b="1" dirty="0">
                <a:solidFill>
                  <a:srgbClr val="0070C0"/>
                </a:solidFill>
              </a:rPr>
              <a:t> </a:t>
            </a:r>
            <a:r>
              <a:rPr lang="en-GB" sz="2400" b="1" dirty="0" err="1" smtClean="0">
                <a:solidFill>
                  <a:srgbClr val="0070C0"/>
                </a:solidFill>
              </a:rPr>
              <a:t>προϊόν</a:t>
            </a:r>
            <a:endParaRPr lang="el-GR" sz="2400" b="1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857208"/>
            <a:ext cx="800105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21429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u="sng" dirty="0" smtClean="0">
                <a:solidFill>
                  <a:schemeClr val="accent5">
                    <a:lumMod val="50000"/>
                  </a:schemeClr>
                </a:solidFill>
              </a:rPr>
              <a:t>2. Θ</a:t>
            </a:r>
            <a:r>
              <a:rPr lang="en-GB" sz="2400" b="1" u="sng" dirty="0" err="1" smtClean="0">
                <a:solidFill>
                  <a:schemeClr val="accent5">
                    <a:lumMod val="50000"/>
                  </a:schemeClr>
                </a:solidFill>
              </a:rPr>
              <a:t>εωρία</a:t>
            </a:r>
            <a:r>
              <a:rPr lang="en-GB" sz="2400" b="1" u="sng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b="1" u="sng" dirty="0" err="1">
                <a:solidFill>
                  <a:schemeClr val="accent5">
                    <a:lumMod val="50000"/>
                  </a:schemeClr>
                </a:solidFill>
              </a:rPr>
              <a:t>της</a:t>
            </a:r>
            <a:r>
              <a:rPr lang="en-GB" sz="2400" b="1" u="sng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b="1" u="sng" dirty="0" err="1">
                <a:solidFill>
                  <a:schemeClr val="accent5">
                    <a:lumMod val="50000"/>
                  </a:schemeClr>
                </a:solidFill>
              </a:rPr>
              <a:t>μεταβατικής</a:t>
            </a:r>
            <a:r>
              <a:rPr lang="en-GB" sz="2400" b="1" u="sng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b="1" u="sng" dirty="0" err="1" smtClean="0">
                <a:solidFill>
                  <a:schemeClr val="accent5">
                    <a:lumMod val="50000"/>
                  </a:schemeClr>
                </a:solidFill>
              </a:rPr>
              <a:t>κατάστασης</a:t>
            </a:r>
            <a:endParaRPr lang="el-GR" sz="2400" b="1" u="sng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l-GR" sz="2400" dirty="0" smtClean="0">
                <a:solidFill>
                  <a:srgbClr val="0070C0"/>
                </a:solidFill>
              </a:rPr>
              <a:t>Γ</a:t>
            </a:r>
            <a:r>
              <a:rPr lang="en-GB" sz="2400" dirty="0" err="1" smtClean="0">
                <a:solidFill>
                  <a:srgbClr val="0070C0"/>
                </a:solidFill>
              </a:rPr>
              <a:t>ια</a:t>
            </a:r>
            <a:r>
              <a:rPr lang="en-GB" sz="2400" dirty="0" smtClean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να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πραγματοποιηθεί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μια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αντίδραση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θα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πρέπει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να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σχηματιστεί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κατά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τη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σύγκρουση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των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αντιδρώντων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b="1" dirty="0" err="1">
                <a:solidFill>
                  <a:srgbClr val="0070C0"/>
                </a:solidFill>
              </a:rPr>
              <a:t>ένα</a:t>
            </a:r>
            <a:r>
              <a:rPr lang="en-GB" sz="2400" b="1" dirty="0">
                <a:solidFill>
                  <a:srgbClr val="0070C0"/>
                </a:solidFill>
              </a:rPr>
              <a:t> </a:t>
            </a:r>
            <a:r>
              <a:rPr lang="en-GB" sz="2400" b="1" dirty="0" err="1">
                <a:solidFill>
                  <a:srgbClr val="0070C0"/>
                </a:solidFill>
              </a:rPr>
              <a:t>ενδιάμεσο</a:t>
            </a:r>
            <a:r>
              <a:rPr lang="en-GB" sz="2400" b="1" dirty="0">
                <a:solidFill>
                  <a:srgbClr val="0070C0"/>
                </a:solidFill>
              </a:rPr>
              <a:t> </a:t>
            </a:r>
            <a:r>
              <a:rPr lang="en-GB" sz="2400" b="1" dirty="0" err="1" smtClean="0">
                <a:solidFill>
                  <a:srgbClr val="0070C0"/>
                </a:solidFill>
              </a:rPr>
              <a:t>προϊόν</a:t>
            </a:r>
            <a:endParaRPr lang="el-GR" sz="2400" b="1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FF0000"/>
                </a:solidFill>
              </a:rPr>
              <a:t>Ταχύτητα</a:t>
            </a:r>
            <a:r>
              <a:rPr lang="en-GB" sz="2400" b="1" u="sng" dirty="0">
                <a:solidFill>
                  <a:srgbClr val="FF0000"/>
                </a:solidFill>
              </a:rPr>
              <a:t> </a:t>
            </a:r>
            <a:r>
              <a:rPr lang="en-GB" sz="2400" b="1" u="sng" dirty="0" err="1">
                <a:solidFill>
                  <a:srgbClr val="FF0000"/>
                </a:solidFill>
              </a:rPr>
              <a:t>αντίδρασης</a:t>
            </a:r>
            <a:endParaRPr lang="el-GR" sz="2400" b="1" u="sng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488" y="1000108"/>
            <a:ext cx="2811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accent6">
                    <a:lumMod val="75000"/>
                  </a:schemeClr>
                </a:solidFill>
              </a:rPr>
              <a:t>2Η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l-GR" sz="2800" b="1" i="1" baseline="-250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2800" b="1" i="1" baseline="-25000" dirty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l-GR" sz="2800" b="1" i="1" baseline="-250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el-GR" sz="2800" b="1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sym typeface="Symbol"/>
              </a:rPr>
              <a:t>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l-GR" sz="28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l-GR" sz="2800" b="1" i="1" baseline="-250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2800" b="1" i="1" baseline="-25000" dirty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l-GR" sz="2800" b="1" i="1" baseline="-25000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l-GR" sz="28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l-GR" sz="2800" b="1" i="1" baseline="-250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2800" b="1" i="1" baseline="-25000" dirty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l-GR" sz="2800" b="1" i="1" baseline="-250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l-GR" sz="2800" b="1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71448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/>
              <a:t>Ο</a:t>
            </a:r>
            <a:r>
              <a:rPr lang="en-GB" sz="2400" dirty="0" smtClean="0"/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ρυθμός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μεταβολής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της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συγκέντρωσης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dirty="0" err="1"/>
              <a:t>του</a:t>
            </a:r>
            <a:r>
              <a:rPr lang="en-GB" sz="2400" dirty="0"/>
              <a:t> Η</a:t>
            </a:r>
            <a:r>
              <a:rPr lang="en-US" sz="2400" dirty="0" smtClean="0"/>
              <a:t>I</a:t>
            </a:r>
            <a:r>
              <a:rPr lang="el-GR" sz="2400" dirty="0" smtClean="0"/>
              <a:t> (</a:t>
            </a:r>
            <a:r>
              <a:rPr lang="en-GB" sz="2400" b="1" dirty="0" err="1" smtClean="0">
                <a:solidFill>
                  <a:srgbClr val="FF0000"/>
                </a:solidFill>
              </a:rPr>
              <a:t>ταχύτητα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</a:rPr>
              <a:t>διάσπασης</a:t>
            </a:r>
            <a:r>
              <a:rPr lang="el-GR" sz="2400" dirty="0" smtClean="0"/>
              <a:t>)</a:t>
            </a:r>
            <a:r>
              <a:rPr lang="en-GB" sz="2400" dirty="0" smtClean="0"/>
              <a:t>  </a:t>
            </a:r>
            <a:endParaRPr lang="el-GR" sz="2400" dirty="0" smtClean="0"/>
          </a:p>
          <a:p>
            <a:r>
              <a:rPr lang="en-GB" sz="2400" dirty="0" err="1" smtClean="0"/>
              <a:t>δίνεται</a:t>
            </a:r>
            <a:r>
              <a:rPr lang="en-GB" sz="2400" dirty="0" smtClean="0"/>
              <a:t> </a:t>
            </a:r>
            <a:r>
              <a:rPr lang="en-GB" sz="2400" dirty="0" err="1"/>
              <a:t>από</a:t>
            </a:r>
            <a:r>
              <a:rPr lang="en-GB" sz="2400" dirty="0"/>
              <a:t> </a:t>
            </a:r>
            <a:r>
              <a:rPr lang="en-GB" sz="2400" dirty="0" err="1"/>
              <a:t>τη</a:t>
            </a:r>
            <a:r>
              <a:rPr lang="en-GB" sz="2400" dirty="0"/>
              <a:t> </a:t>
            </a:r>
            <a:r>
              <a:rPr lang="en-GB" sz="2400" dirty="0" err="1"/>
              <a:t>σχέση</a:t>
            </a:r>
            <a:r>
              <a:rPr lang="en-GB" sz="2400" dirty="0"/>
              <a:t>:</a:t>
            </a:r>
            <a:endParaRPr lang="el-GR" sz="2400" dirty="0"/>
          </a:p>
        </p:txBody>
      </p:sp>
      <p:sp>
        <p:nvSpPr>
          <p:cNvPr id="10" name="Rectangle 9"/>
          <p:cNvSpPr/>
          <p:nvPr/>
        </p:nvSpPr>
        <p:spPr>
          <a:xfrm>
            <a:off x="0" y="300037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.</a:t>
            </a:r>
            <a:endParaRPr lang="el-GR" dirty="0"/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60429" name="Object 1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85720" y="5929330"/>
          <a:ext cx="21986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1" name="Package" showAsIcon="1" r:id="rId4" imgW="2199240" imgH="685440" progId="Package">
                  <p:embed/>
                </p:oleObj>
              </mc:Choice>
              <mc:Fallback>
                <p:oleObj name="Package" showAsIcon="1" r:id="rId4" imgW="2199240" imgH="685440" progId="Package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5929330"/>
                        <a:ext cx="219868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3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1802" y="2571744"/>
            <a:ext cx="2652136" cy="1071570"/>
          </a:xfrm>
          <a:prstGeom prst="rect">
            <a:avLst/>
          </a:prstGeom>
          <a:noFill/>
        </p:spPr>
      </p:pic>
      <p:sp>
        <p:nvSpPr>
          <p:cNvPr id="6043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60432" name="Picture 1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0562" y="4143380"/>
            <a:ext cx="4357686" cy="484187"/>
          </a:xfrm>
          <a:prstGeom prst="rect">
            <a:avLst/>
          </a:prstGeom>
          <a:noFill/>
        </p:spPr>
      </p:pic>
      <p:sp>
        <p:nvSpPr>
          <p:cNvPr id="30" name="Rectangle 29"/>
          <p:cNvSpPr/>
          <p:nvPr/>
        </p:nvSpPr>
        <p:spPr>
          <a:xfrm>
            <a:off x="4071934" y="4143380"/>
            <a:ext cx="3714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00B050"/>
                </a:solidFill>
              </a:rPr>
              <a:t>Γιατί υπάρχει το μείον;</a:t>
            </a:r>
            <a:endParaRPr lang="el-GR" sz="2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FF0000"/>
                </a:solidFill>
              </a:rPr>
              <a:t>Ταχύτητα</a:t>
            </a:r>
            <a:r>
              <a:rPr lang="en-GB" sz="2400" b="1" u="sng" dirty="0">
                <a:solidFill>
                  <a:srgbClr val="FF0000"/>
                </a:solidFill>
              </a:rPr>
              <a:t> </a:t>
            </a:r>
            <a:r>
              <a:rPr lang="en-GB" sz="2400" b="1" u="sng" dirty="0" err="1">
                <a:solidFill>
                  <a:srgbClr val="FF0000"/>
                </a:solidFill>
              </a:rPr>
              <a:t>αντίδρασης</a:t>
            </a:r>
            <a:endParaRPr lang="el-GR" sz="2400" b="1" u="sng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488" y="1000108"/>
            <a:ext cx="2811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accent6">
                    <a:lumMod val="75000"/>
                  </a:schemeClr>
                </a:solidFill>
              </a:rPr>
              <a:t>2Η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l-GR" sz="2800" b="1" i="1" baseline="-250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2800" b="1" i="1" baseline="-25000" dirty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l-GR" sz="2800" b="1" i="1" baseline="-250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el-GR" sz="2800" b="1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sym typeface="Symbol"/>
              </a:rPr>
              <a:t>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l-GR" sz="28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l-GR" sz="2800" b="1" i="1" baseline="-250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2800" b="1" i="1" baseline="-25000" dirty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l-GR" sz="2800" b="1" i="1" baseline="-25000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l-GR" sz="28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l-GR" sz="2800" b="1" i="1" baseline="-250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2800" b="1" i="1" baseline="-25000" dirty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l-GR" sz="2800" b="1" i="1" baseline="-250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l-GR" sz="2800" b="1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71448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/>
              <a:t>Ο</a:t>
            </a:r>
            <a:r>
              <a:rPr lang="en-GB" sz="2400" dirty="0" smtClean="0"/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ρυθμός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μεταβολής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της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συγκέντρωσης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dirty="0" err="1"/>
              <a:t>του</a:t>
            </a:r>
            <a:r>
              <a:rPr lang="en-GB" sz="2400" dirty="0"/>
              <a:t> Η</a:t>
            </a:r>
            <a:r>
              <a:rPr lang="en-US" sz="2400" dirty="0" smtClean="0"/>
              <a:t>I</a:t>
            </a:r>
            <a:r>
              <a:rPr lang="el-GR" sz="2400" dirty="0" smtClean="0"/>
              <a:t> (</a:t>
            </a:r>
            <a:r>
              <a:rPr lang="en-GB" sz="2400" b="1" dirty="0" err="1" smtClean="0">
                <a:solidFill>
                  <a:srgbClr val="FF0000"/>
                </a:solidFill>
              </a:rPr>
              <a:t>ταχύτητα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</a:rPr>
              <a:t>διάσπασης</a:t>
            </a:r>
            <a:r>
              <a:rPr lang="el-GR" sz="2400" dirty="0" smtClean="0"/>
              <a:t>)</a:t>
            </a:r>
            <a:r>
              <a:rPr lang="en-GB" sz="2400" dirty="0" smtClean="0"/>
              <a:t>  </a:t>
            </a:r>
            <a:endParaRPr lang="el-GR" sz="2400" dirty="0" smtClean="0"/>
          </a:p>
          <a:p>
            <a:r>
              <a:rPr lang="en-GB" sz="2400" dirty="0" err="1" smtClean="0"/>
              <a:t>δίνεται</a:t>
            </a:r>
            <a:r>
              <a:rPr lang="en-GB" sz="2400" dirty="0" smtClean="0"/>
              <a:t> </a:t>
            </a:r>
            <a:r>
              <a:rPr lang="en-GB" sz="2400" dirty="0" err="1"/>
              <a:t>από</a:t>
            </a:r>
            <a:r>
              <a:rPr lang="en-GB" sz="2400" dirty="0"/>
              <a:t> </a:t>
            </a:r>
            <a:r>
              <a:rPr lang="en-GB" sz="2400" dirty="0" err="1"/>
              <a:t>τη</a:t>
            </a:r>
            <a:r>
              <a:rPr lang="en-GB" sz="2400" dirty="0"/>
              <a:t> </a:t>
            </a:r>
            <a:r>
              <a:rPr lang="en-GB" sz="2400" dirty="0" err="1"/>
              <a:t>σχέση</a:t>
            </a:r>
            <a:r>
              <a:rPr lang="en-GB" sz="2400" dirty="0"/>
              <a:t>:</a:t>
            </a:r>
            <a:endParaRPr lang="el-GR" sz="2400" dirty="0"/>
          </a:p>
        </p:txBody>
      </p:sp>
      <p:sp>
        <p:nvSpPr>
          <p:cNvPr id="10" name="Rectangle 9"/>
          <p:cNvSpPr/>
          <p:nvPr/>
        </p:nvSpPr>
        <p:spPr>
          <a:xfrm>
            <a:off x="0" y="300037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.</a:t>
            </a:r>
            <a:endParaRPr lang="el-GR" dirty="0"/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60429" name="Object 1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85720" y="5929330"/>
          <a:ext cx="21986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8" name="Package" showAsIcon="1" r:id="rId4" imgW="2199240" imgH="685440" progId="Package">
                  <p:embed/>
                </p:oleObj>
              </mc:Choice>
              <mc:Fallback>
                <p:oleObj name="Package" showAsIcon="1" r:id="rId4" imgW="2199240" imgH="685440" progId="Package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5929330"/>
                        <a:ext cx="219868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3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1802" y="2571744"/>
            <a:ext cx="2652136" cy="1071570"/>
          </a:xfrm>
          <a:prstGeom prst="rect">
            <a:avLst/>
          </a:prstGeom>
          <a:noFill/>
        </p:spPr>
      </p:pic>
      <p:sp>
        <p:nvSpPr>
          <p:cNvPr id="6043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30" name="Rectangle 29"/>
          <p:cNvSpPr/>
          <p:nvPr/>
        </p:nvSpPr>
        <p:spPr>
          <a:xfrm>
            <a:off x="5429256" y="5786454"/>
            <a:ext cx="3429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00B050"/>
                </a:solidFill>
              </a:rPr>
              <a:t>Ποιά η σχέση ανάμεσα στις 3 ταχύτητες;</a:t>
            </a:r>
            <a:endParaRPr lang="el-GR" sz="2400" b="1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92906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/>
              <a:t>Ο</a:t>
            </a:r>
            <a:r>
              <a:rPr lang="en-GB" sz="2400" dirty="0" smtClean="0"/>
              <a:t> </a:t>
            </a:r>
            <a:r>
              <a:rPr lang="en-GB" sz="2400" b="1" dirty="0" err="1">
                <a:solidFill>
                  <a:srgbClr val="0070C0"/>
                </a:solidFill>
              </a:rPr>
              <a:t>ρυθμός</a:t>
            </a:r>
            <a:r>
              <a:rPr lang="en-GB" sz="2400" b="1" dirty="0">
                <a:solidFill>
                  <a:srgbClr val="0070C0"/>
                </a:solidFill>
              </a:rPr>
              <a:t> </a:t>
            </a:r>
            <a:r>
              <a:rPr lang="en-GB" sz="2400" b="1" dirty="0" err="1">
                <a:solidFill>
                  <a:srgbClr val="0070C0"/>
                </a:solidFill>
              </a:rPr>
              <a:t>μεταβολής</a:t>
            </a:r>
            <a:r>
              <a:rPr lang="en-GB" sz="2400" b="1" dirty="0">
                <a:solidFill>
                  <a:srgbClr val="0070C0"/>
                </a:solidFill>
              </a:rPr>
              <a:t> </a:t>
            </a:r>
            <a:r>
              <a:rPr lang="en-GB" sz="2400" b="1" dirty="0" err="1">
                <a:solidFill>
                  <a:srgbClr val="0070C0"/>
                </a:solidFill>
              </a:rPr>
              <a:t>της</a:t>
            </a:r>
            <a:r>
              <a:rPr lang="en-GB" sz="2400" b="1" dirty="0">
                <a:solidFill>
                  <a:srgbClr val="0070C0"/>
                </a:solidFill>
              </a:rPr>
              <a:t> </a:t>
            </a:r>
            <a:r>
              <a:rPr lang="en-GB" sz="2400" b="1" dirty="0" err="1">
                <a:solidFill>
                  <a:srgbClr val="0070C0"/>
                </a:solidFill>
              </a:rPr>
              <a:t>συγκέντρωσης</a:t>
            </a:r>
            <a:r>
              <a:rPr lang="en-GB" sz="2400" b="1" dirty="0">
                <a:solidFill>
                  <a:srgbClr val="0070C0"/>
                </a:solidFill>
              </a:rPr>
              <a:t> </a:t>
            </a:r>
            <a:r>
              <a:rPr lang="en-GB" sz="2400" dirty="0" smtClean="0"/>
              <a:t>τ</a:t>
            </a:r>
            <a:r>
              <a:rPr lang="el-GR" sz="2400" dirty="0" smtClean="0"/>
              <a:t>ων</a:t>
            </a:r>
            <a:r>
              <a:rPr lang="en-GB" sz="2400" dirty="0" smtClean="0"/>
              <a:t> Η</a:t>
            </a:r>
            <a:r>
              <a:rPr lang="el-GR" sz="2400" baseline="-25000" dirty="0" smtClean="0"/>
              <a:t>2</a:t>
            </a:r>
            <a:r>
              <a:rPr lang="el-GR" sz="2400" dirty="0" smtClean="0"/>
              <a:t> και </a:t>
            </a:r>
            <a:r>
              <a:rPr lang="en-US" sz="2400" dirty="0" smtClean="0"/>
              <a:t>I</a:t>
            </a:r>
            <a:r>
              <a:rPr lang="el-GR" sz="2400" baseline="-25000" dirty="0" smtClean="0"/>
              <a:t>2</a:t>
            </a:r>
            <a:r>
              <a:rPr lang="el-GR" sz="2400" dirty="0" smtClean="0"/>
              <a:t> (</a:t>
            </a:r>
            <a:r>
              <a:rPr lang="en-GB" sz="2400" b="1" dirty="0" err="1" smtClean="0">
                <a:solidFill>
                  <a:srgbClr val="0070C0"/>
                </a:solidFill>
              </a:rPr>
              <a:t>ταχύτητα</a:t>
            </a:r>
            <a:r>
              <a:rPr lang="en-GB" sz="2400" b="1" dirty="0" smtClean="0">
                <a:solidFill>
                  <a:srgbClr val="0070C0"/>
                </a:solidFill>
              </a:rPr>
              <a:t> </a:t>
            </a:r>
            <a:r>
              <a:rPr lang="el-GR" sz="2400" b="1" dirty="0" smtClean="0">
                <a:solidFill>
                  <a:srgbClr val="0070C0"/>
                </a:solidFill>
              </a:rPr>
              <a:t>σχηματισμού</a:t>
            </a:r>
            <a:r>
              <a:rPr lang="el-GR" sz="2400" dirty="0" smtClean="0"/>
              <a:t>)</a:t>
            </a:r>
            <a:r>
              <a:rPr lang="en-GB" sz="2400" dirty="0" smtClean="0"/>
              <a:t> </a:t>
            </a:r>
            <a:r>
              <a:rPr lang="en-GB" sz="2400" dirty="0" err="1" smtClean="0"/>
              <a:t>δίνεται</a:t>
            </a:r>
            <a:r>
              <a:rPr lang="en-GB" sz="2400" dirty="0" smtClean="0"/>
              <a:t> </a:t>
            </a:r>
            <a:r>
              <a:rPr lang="en-GB" sz="2400" dirty="0" err="1"/>
              <a:t>από</a:t>
            </a:r>
            <a:r>
              <a:rPr lang="en-GB" sz="2400" dirty="0"/>
              <a:t> </a:t>
            </a:r>
            <a:r>
              <a:rPr lang="en-GB" sz="2400" dirty="0" err="1"/>
              <a:t>τη</a:t>
            </a:r>
            <a:r>
              <a:rPr lang="en-GB" sz="2400" dirty="0"/>
              <a:t> </a:t>
            </a:r>
            <a:r>
              <a:rPr lang="en-GB" sz="2400" dirty="0" err="1"/>
              <a:t>σχέση</a:t>
            </a:r>
            <a:r>
              <a:rPr lang="en-GB" sz="2400" dirty="0"/>
              <a:t>:</a:t>
            </a:r>
            <a:endParaRPr lang="el-GR" sz="2400" dirty="0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14612" y="4857760"/>
            <a:ext cx="4376470" cy="928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FF0000"/>
                </a:solidFill>
              </a:rPr>
              <a:t>Ταχύτητα</a:t>
            </a:r>
            <a:r>
              <a:rPr lang="en-GB" sz="2400" b="1" u="sng" dirty="0">
                <a:solidFill>
                  <a:srgbClr val="FF0000"/>
                </a:solidFill>
              </a:rPr>
              <a:t> </a:t>
            </a:r>
            <a:r>
              <a:rPr lang="en-GB" sz="2400" b="1" u="sng" dirty="0" err="1">
                <a:solidFill>
                  <a:srgbClr val="FF0000"/>
                </a:solidFill>
              </a:rPr>
              <a:t>αντίδρασης</a:t>
            </a:r>
            <a:endParaRPr lang="el-GR" sz="2400" b="1" u="sng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488" y="1000108"/>
            <a:ext cx="2811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accent6">
                    <a:lumMod val="75000"/>
                  </a:schemeClr>
                </a:solidFill>
              </a:rPr>
              <a:t>2Η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l-GR" sz="2800" b="1" i="1" baseline="-250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2800" b="1" i="1" baseline="-25000" dirty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l-GR" sz="2800" b="1" i="1" baseline="-250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el-GR" sz="2800" b="1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sym typeface="Symbol"/>
              </a:rPr>
              <a:t>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l-GR" sz="28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l-GR" sz="2800" b="1" i="1" baseline="-250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2800" b="1" i="1" baseline="-25000" dirty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l-GR" sz="2800" b="1" i="1" baseline="-25000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l-GR" sz="2800" b="1" dirty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l-GR" sz="28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l-GR" sz="2800" b="1" i="1" baseline="-250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2800" b="1" i="1" baseline="-25000" dirty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l-GR" sz="2800" b="1" i="1" baseline="-250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l-GR" sz="2800" b="1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71448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err="1" smtClean="0">
                <a:solidFill>
                  <a:srgbClr val="FF0000"/>
                </a:solidFill>
              </a:rPr>
              <a:t>ταχύτητα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</a:rPr>
              <a:t>διάσπασης</a:t>
            </a:r>
            <a:endParaRPr lang="el-GR" sz="2400" dirty="0"/>
          </a:p>
        </p:txBody>
      </p:sp>
      <p:sp>
        <p:nvSpPr>
          <p:cNvPr id="10" name="Rectangle 9"/>
          <p:cNvSpPr/>
          <p:nvPr/>
        </p:nvSpPr>
        <p:spPr>
          <a:xfrm>
            <a:off x="0" y="300037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.</a:t>
            </a:r>
            <a:endParaRPr lang="el-GR" dirty="0"/>
          </a:p>
        </p:txBody>
      </p:sp>
      <p:sp>
        <p:nvSpPr>
          <p:cNvPr id="14" name="Rectangle 13"/>
          <p:cNvSpPr/>
          <p:nvPr/>
        </p:nvSpPr>
        <p:spPr>
          <a:xfrm>
            <a:off x="0" y="414338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/>
              <a:t>Α</a:t>
            </a:r>
            <a:r>
              <a:rPr lang="en-GB" sz="2400" dirty="0" smtClean="0"/>
              <a:t>ν </a:t>
            </a:r>
            <a:r>
              <a:rPr lang="en-GB" sz="2400" dirty="0" err="1"/>
              <a:t>σε</a:t>
            </a:r>
            <a:r>
              <a:rPr lang="en-GB" sz="2400" dirty="0"/>
              <a:t> </a:t>
            </a:r>
            <a:r>
              <a:rPr lang="en-GB" sz="2400" dirty="0" err="1" smtClean="0"/>
              <a:t>Δt</a:t>
            </a:r>
            <a:r>
              <a:rPr lang="en-GB" sz="2400" dirty="0" smtClean="0"/>
              <a:t> </a:t>
            </a:r>
            <a:r>
              <a:rPr lang="en-GB" sz="2400" dirty="0" err="1"/>
              <a:t>αντιδράσουν</a:t>
            </a:r>
            <a:r>
              <a:rPr lang="en-GB" sz="2400" dirty="0"/>
              <a:t> </a:t>
            </a:r>
            <a:r>
              <a:rPr lang="en-GB" sz="2400" dirty="0" smtClean="0"/>
              <a:t>2x </a:t>
            </a:r>
            <a:r>
              <a:rPr lang="en-US" sz="2400" dirty="0"/>
              <a:t>mol</a:t>
            </a:r>
            <a:r>
              <a:rPr lang="en-GB" sz="2400" dirty="0"/>
              <a:t> </a:t>
            </a:r>
            <a:r>
              <a:rPr lang="en-GB" sz="2400" dirty="0" smtClean="0"/>
              <a:t>HI, </a:t>
            </a:r>
            <a:r>
              <a:rPr lang="en-GB" sz="2400" dirty="0" err="1"/>
              <a:t>σχηματίζονται</a:t>
            </a:r>
            <a:r>
              <a:rPr lang="en-GB" sz="2400" dirty="0"/>
              <a:t> </a:t>
            </a:r>
            <a:r>
              <a:rPr lang="en-GB" sz="2400" dirty="0" smtClean="0"/>
              <a:t>x </a:t>
            </a:r>
            <a:r>
              <a:rPr lang="en-US" sz="2400" dirty="0"/>
              <a:t>mol</a:t>
            </a:r>
            <a:r>
              <a:rPr lang="en-GB" sz="2400" dirty="0"/>
              <a:t> H</a:t>
            </a:r>
            <a:r>
              <a:rPr lang="en-GB" sz="2400" baseline="-25000" dirty="0"/>
              <a:t>2</a:t>
            </a:r>
            <a:r>
              <a:rPr lang="en-GB" sz="2400" dirty="0"/>
              <a:t> </a:t>
            </a:r>
            <a:r>
              <a:rPr lang="en-GB" sz="2400" dirty="0" err="1"/>
              <a:t>και</a:t>
            </a:r>
            <a:r>
              <a:rPr lang="en-GB" sz="2400" dirty="0"/>
              <a:t> </a:t>
            </a:r>
            <a:r>
              <a:rPr lang="en-GB" sz="2400" dirty="0" smtClean="0"/>
              <a:t>x </a:t>
            </a:r>
            <a:r>
              <a:rPr lang="en-US" sz="2400" dirty="0"/>
              <a:t>mol</a:t>
            </a:r>
            <a:r>
              <a:rPr lang="en-GB" sz="2400" dirty="0"/>
              <a:t> </a:t>
            </a:r>
            <a:r>
              <a:rPr lang="en-GB" sz="2400" dirty="0" smtClean="0"/>
              <a:t>I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 </a:t>
            </a:r>
          </a:p>
          <a:p>
            <a:endParaRPr lang="en-GB" sz="2400" dirty="0" smtClean="0"/>
          </a:p>
          <a:p>
            <a:r>
              <a:rPr lang="el-GR" sz="2400" dirty="0" smtClean="0"/>
              <a:t>Άρα:</a:t>
            </a:r>
            <a:endParaRPr lang="el-GR" sz="2400" dirty="0"/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2571744"/>
            <a:ext cx="2652136" cy="107157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5072066" y="1714488"/>
            <a:ext cx="40719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err="1" smtClean="0">
                <a:solidFill>
                  <a:srgbClr val="0070C0"/>
                </a:solidFill>
              </a:rPr>
              <a:t>ταχύτητα</a:t>
            </a:r>
            <a:r>
              <a:rPr lang="en-GB" sz="2400" b="1" dirty="0" smtClean="0">
                <a:solidFill>
                  <a:srgbClr val="0070C0"/>
                </a:solidFill>
              </a:rPr>
              <a:t> </a:t>
            </a:r>
            <a:r>
              <a:rPr lang="el-GR" sz="2400" b="1" dirty="0" smtClean="0">
                <a:solidFill>
                  <a:srgbClr val="0070C0"/>
                </a:solidFill>
              </a:rPr>
              <a:t>σχηματισμού</a:t>
            </a:r>
            <a:endParaRPr lang="el-GR" sz="2400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9124" y="2500306"/>
            <a:ext cx="4376470" cy="928694"/>
          </a:xfrm>
          <a:prstGeom prst="rect">
            <a:avLst/>
          </a:prstGeom>
          <a:noFill/>
        </p:spPr>
      </p:pic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28860" y="4857760"/>
            <a:ext cx="3625099" cy="642942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0" y="578645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>
                <a:solidFill>
                  <a:srgbClr val="7030A0"/>
                </a:solidFill>
              </a:rPr>
              <a:t>Ο</a:t>
            </a:r>
            <a:r>
              <a:rPr lang="en-GB" sz="2400" dirty="0" smtClean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ρυθμός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μεταβολής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της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συγκέντρωσης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του</a:t>
            </a:r>
            <a:r>
              <a:rPr lang="en-GB" sz="2400" dirty="0">
                <a:solidFill>
                  <a:srgbClr val="7030A0"/>
                </a:solidFill>
              </a:rPr>
              <a:t> ΗΙ </a:t>
            </a:r>
            <a:endParaRPr lang="el-GR" sz="2400" dirty="0" smtClean="0">
              <a:solidFill>
                <a:srgbClr val="7030A0"/>
              </a:solidFill>
            </a:endParaRPr>
          </a:p>
          <a:p>
            <a:pPr algn="ctr"/>
            <a:r>
              <a:rPr lang="en-GB" sz="2400" dirty="0" err="1" smtClean="0">
                <a:solidFill>
                  <a:srgbClr val="7030A0"/>
                </a:solidFill>
              </a:rPr>
              <a:t>είναι</a:t>
            </a:r>
            <a:r>
              <a:rPr lang="en-GB" sz="2400" dirty="0" smtClean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διπλάσιος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του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αντίστοιχου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του</a:t>
            </a:r>
            <a:r>
              <a:rPr lang="en-GB" sz="2400" dirty="0">
                <a:solidFill>
                  <a:srgbClr val="7030A0"/>
                </a:solidFill>
              </a:rPr>
              <a:t> Η</a:t>
            </a:r>
            <a:r>
              <a:rPr lang="en-GB" sz="2400" baseline="-25000" dirty="0">
                <a:solidFill>
                  <a:srgbClr val="7030A0"/>
                </a:solidFill>
              </a:rPr>
              <a:t>2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και</a:t>
            </a:r>
            <a:r>
              <a:rPr lang="en-GB" sz="2400" dirty="0">
                <a:solidFill>
                  <a:srgbClr val="7030A0"/>
                </a:solidFill>
              </a:rPr>
              <a:t> Ι</a:t>
            </a:r>
            <a:r>
              <a:rPr lang="en-GB" sz="2400" baseline="-25000" dirty="0">
                <a:solidFill>
                  <a:srgbClr val="7030A0"/>
                </a:solidFill>
              </a:rPr>
              <a:t>2</a:t>
            </a:r>
            <a:endParaRPr lang="el-GR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8579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err="1"/>
              <a:t>Γενικά</a:t>
            </a:r>
            <a:r>
              <a:rPr lang="en-GB" sz="2400" dirty="0"/>
              <a:t> </a:t>
            </a:r>
            <a:r>
              <a:rPr lang="en-GB" sz="2400" b="1" i="1" dirty="0" err="1" smtClean="0">
                <a:solidFill>
                  <a:srgbClr val="92D050"/>
                </a:solidFill>
              </a:rPr>
              <a:t>ταχύτητα</a:t>
            </a:r>
            <a:r>
              <a:rPr lang="en-GB" sz="2400" b="1" i="1" dirty="0" smtClean="0">
                <a:solidFill>
                  <a:srgbClr val="92D050"/>
                </a:solidFill>
              </a:rPr>
              <a:t> </a:t>
            </a:r>
            <a:r>
              <a:rPr lang="en-GB" sz="2400" b="1" i="1" dirty="0">
                <a:solidFill>
                  <a:srgbClr val="92D050"/>
                </a:solidFill>
              </a:rPr>
              <a:t>υ </a:t>
            </a:r>
            <a:r>
              <a:rPr lang="en-GB" sz="2400" b="1" i="1" dirty="0" err="1">
                <a:solidFill>
                  <a:srgbClr val="92D050"/>
                </a:solidFill>
              </a:rPr>
              <a:t>μιας</a:t>
            </a:r>
            <a:r>
              <a:rPr lang="en-GB" sz="2400" b="1" i="1" dirty="0">
                <a:solidFill>
                  <a:srgbClr val="92D050"/>
                </a:solidFill>
              </a:rPr>
              <a:t> </a:t>
            </a:r>
            <a:r>
              <a:rPr lang="en-GB" sz="2400" b="1" i="1" dirty="0" err="1">
                <a:solidFill>
                  <a:srgbClr val="92D050"/>
                </a:solidFill>
              </a:rPr>
              <a:t>χημικής</a:t>
            </a:r>
            <a:r>
              <a:rPr lang="en-GB" sz="2400" b="1" i="1" dirty="0">
                <a:solidFill>
                  <a:srgbClr val="92D050"/>
                </a:solidFill>
              </a:rPr>
              <a:t> </a:t>
            </a:r>
            <a:r>
              <a:rPr lang="en-GB" sz="2400" b="1" i="1" dirty="0" err="1">
                <a:solidFill>
                  <a:srgbClr val="92D050"/>
                </a:solidFill>
              </a:rPr>
              <a:t>αντίδρασης</a:t>
            </a:r>
            <a:r>
              <a:rPr lang="en-GB" sz="2400" dirty="0">
                <a:solidFill>
                  <a:srgbClr val="92D050"/>
                </a:solidFill>
              </a:rPr>
              <a:t> </a:t>
            </a:r>
            <a:r>
              <a:rPr lang="el-GR" sz="2400" dirty="0" smtClean="0"/>
              <a:t>είναι:</a:t>
            </a:r>
            <a:endParaRPr lang="el-GR" sz="2400" dirty="0"/>
          </a:p>
        </p:txBody>
      </p:sp>
      <p:sp>
        <p:nvSpPr>
          <p:cNvPr id="4" name="Rectangle 3"/>
          <p:cNvSpPr/>
          <p:nvPr/>
        </p:nvSpPr>
        <p:spPr>
          <a:xfrm>
            <a:off x="2786050" y="1428736"/>
            <a:ext cx="3092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 err="1">
                <a:solidFill>
                  <a:srgbClr val="92D050"/>
                </a:solidFill>
              </a:rPr>
              <a:t>α</a:t>
            </a:r>
            <a:r>
              <a:rPr lang="en-GB" sz="2800" b="1" dirty="0" err="1">
                <a:solidFill>
                  <a:srgbClr val="92D050"/>
                </a:solidFill>
              </a:rPr>
              <a:t>Α</a:t>
            </a:r>
            <a:r>
              <a:rPr lang="en-GB" sz="2800" b="1" dirty="0">
                <a:solidFill>
                  <a:srgbClr val="92D050"/>
                </a:solidFill>
              </a:rPr>
              <a:t> + </a:t>
            </a:r>
            <a:r>
              <a:rPr lang="en-GB" sz="2800" dirty="0" err="1">
                <a:solidFill>
                  <a:srgbClr val="92D050"/>
                </a:solidFill>
              </a:rPr>
              <a:t>β</a:t>
            </a:r>
            <a:r>
              <a:rPr lang="en-GB" sz="2800" b="1" dirty="0" err="1">
                <a:solidFill>
                  <a:srgbClr val="92D050"/>
                </a:solidFill>
              </a:rPr>
              <a:t>Β</a:t>
            </a:r>
            <a:r>
              <a:rPr lang="en-GB" sz="2800" b="1" dirty="0">
                <a:solidFill>
                  <a:srgbClr val="92D050"/>
                </a:solidFill>
              </a:rPr>
              <a:t>  </a:t>
            </a:r>
            <a:r>
              <a:rPr lang="en-GB" sz="2800" b="1" dirty="0">
                <a:solidFill>
                  <a:srgbClr val="92D050"/>
                </a:solidFill>
                <a:sym typeface="Symbol"/>
              </a:rPr>
              <a:t></a:t>
            </a:r>
            <a:r>
              <a:rPr lang="en-GB" sz="2800" b="1" dirty="0">
                <a:solidFill>
                  <a:srgbClr val="92D050"/>
                </a:solidFill>
              </a:rPr>
              <a:t>  </a:t>
            </a:r>
            <a:r>
              <a:rPr lang="en-GB" sz="2800" dirty="0" err="1">
                <a:solidFill>
                  <a:srgbClr val="92D050"/>
                </a:solidFill>
              </a:rPr>
              <a:t>γ</a:t>
            </a:r>
            <a:r>
              <a:rPr lang="en-GB" sz="2800" b="1" dirty="0" err="1">
                <a:solidFill>
                  <a:srgbClr val="92D050"/>
                </a:solidFill>
              </a:rPr>
              <a:t>Γ</a:t>
            </a:r>
            <a:r>
              <a:rPr lang="en-GB" sz="2800" b="1" dirty="0">
                <a:solidFill>
                  <a:srgbClr val="92D050"/>
                </a:solidFill>
              </a:rPr>
              <a:t> + </a:t>
            </a:r>
            <a:r>
              <a:rPr lang="en-GB" sz="2800" dirty="0" err="1">
                <a:solidFill>
                  <a:srgbClr val="92D050"/>
                </a:solidFill>
              </a:rPr>
              <a:t>δ</a:t>
            </a:r>
            <a:r>
              <a:rPr lang="en-GB" sz="2800" b="1" dirty="0" err="1">
                <a:solidFill>
                  <a:srgbClr val="92D050"/>
                </a:solidFill>
              </a:rPr>
              <a:t>Δ</a:t>
            </a:r>
            <a:endParaRPr lang="el-GR" sz="2800" dirty="0">
              <a:solidFill>
                <a:srgbClr val="92D050"/>
              </a:solidFill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0" y="4357694"/>
            <a:ext cx="58578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 smtClean="0"/>
              <a:t>Π.χ.    </a:t>
            </a:r>
            <a:r>
              <a:rPr lang="en-GB" sz="2800" dirty="0" smtClean="0"/>
              <a:t> </a:t>
            </a:r>
            <a:r>
              <a:rPr lang="en-GB" sz="28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ΗΙ</a:t>
            </a:r>
            <a:r>
              <a:rPr lang="en-GB" sz="2800" b="1" i="1" baseline="-25000" dirty="0">
                <a:solidFill>
                  <a:schemeClr val="accent6">
                    <a:lumMod val="50000"/>
                  </a:schemeClr>
                </a:solidFill>
              </a:rPr>
              <a:t>(g)</a:t>
            </a:r>
            <a:r>
              <a:rPr lang="en-GB" sz="2800" b="1" baseline="-25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→ H</a:t>
            </a:r>
            <a:r>
              <a:rPr lang="en-GB" sz="2800" b="1" baseline="-25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GB" sz="2800" b="1" i="1" baseline="-25000" dirty="0">
                <a:solidFill>
                  <a:schemeClr val="accent6">
                    <a:lumMod val="50000"/>
                  </a:schemeClr>
                </a:solidFill>
              </a:rPr>
              <a:t>(g)</a:t>
            </a:r>
            <a:r>
              <a:rPr lang="en-GB" sz="2800" b="1" baseline="-25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+ I</a:t>
            </a:r>
            <a:r>
              <a:rPr lang="en-GB" sz="2800" b="1" baseline="-25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GB" sz="2800" b="1" i="1" baseline="-25000" dirty="0">
                <a:solidFill>
                  <a:schemeClr val="accent6">
                    <a:lumMod val="50000"/>
                  </a:schemeClr>
                </a:solidFill>
              </a:rPr>
              <a:t>(g</a:t>
            </a:r>
            <a:r>
              <a:rPr lang="en-GB" sz="2800" b="1" i="1" baseline="-250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l-GR" sz="2800" b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FF0000"/>
                </a:solidFill>
              </a:rPr>
              <a:t>Ταχύτητα</a:t>
            </a:r>
            <a:r>
              <a:rPr lang="en-GB" sz="2400" b="1" u="sng" dirty="0">
                <a:solidFill>
                  <a:srgbClr val="FF0000"/>
                </a:solidFill>
              </a:rPr>
              <a:t> </a:t>
            </a:r>
            <a:r>
              <a:rPr lang="en-GB" sz="2400" b="1" u="sng" dirty="0" err="1">
                <a:solidFill>
                  <a:srgbClr val="FF0000"/>
                </a:solidFill>
              </a:rPr>
              <a:t>αντίδρασης</a:t>
            </a:r>
            <a:endParaRPr lang="el-GR" sz="2400" b="1" u="sng" dirty="0">
              <a:solidFill>
                <a:srgbClr val="FF0000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5357826"/>
            <a:ext cx="4704192" cy="857256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5714976" y="4000504"/>
            <a:ext cx="34290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00B050"/>
                </a:solidFill>
              </a:rPr>
              <a:t>Είναι ίδιες οι ταχύτητες των 2 αντιδράσεων;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l-GR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l-GR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GB" sz="2400" b="1" dirty="0" smtClean="0">
                <a:solidFill>
                  <a:schemeClr val="accent3">
                    <a:lumMod val="50000"/>
                  </a:schemeClr>
                </a:solidFill>
              </a:rPr>
              <a:t>ΗΙ</a:t>
            </a:r>
            <a:r>
              <a:rPr lang="en-GB" sz="2400" b="1" i="1" baseline="-25000" dirty="0" smtClean="0">
                <a:solidFill>
                  <a:schemeClr val="accent3">
                    <a:lumMod val="50000"/>
                  </a:schemeClr>
                </a:solidFill>
              </a:rPr>
              <a:t>(g)</a:t>
            </a:r>
            <a:r>
              <a:rPr lang="en-GB" sz="2400" b="1" baseline="-25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400" b="1" dirty="0" smtClean="0">
                <a:solidFill>
                  <a:schemeClr val="accent3">
                    <a:lumMod val="50000"/>
                  </a:schemeClr>
                </a:solidFill>
              </a:rPr>
              <a:t>→ H</a:t>
            </a:r>
            <a:r>
              <a:rPr lang="en-GB" sz="2400" b="1" baseline="-25000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GB" sz="2400" b="1" i="1" baseline="-25000" dirty="0" smtClean="0">
                <a:solidFill>
                  <a:schemeClr val="accent3">
                    <a:lumMod val="50000"/>
                  </a:schemeClr>
                </a:solidFill>
              </a:rPr>
              <a:t>(g)</a:t>
            </a:r>
            <a:r>
              <a:rPr lang="en-GB" sz="2400" b="1" baseline="-25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400" b="1" dirty="0" smtClean="0">
                <a:solidFill>
                  <a:schemeClr val="accent3">
                    <a:lumMod val="50000"/>
                  </a:schemeClr>
                </a:solidFill>
              </a:rPr>
              <a:t>+ I</a:t>
            </a:r>
            <a:r>
              <a:rPr lang="en-GB" sz="2400" b="1" baseline="-25000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GB" sz="2400" b="1" i="1" baseline="-25000" dirty="0" smtClean="0">
                <a:solidFill>
                  <a:schemeClr val="accent3">
                    <a:lumMod val="50000"/>
                  </a:schemeClr>
                </a:solidFill>
              </a:rPr>
              <a:t>(g)</a:t>
            </a:r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l-GR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el-GR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GB" sz="2400" b="1" dirty="0" smtClean="0">
                <a:solidFill>
                  <a:schemeClr val="accent3">
                    <a:lumMod val="50000"/>
                  </a:schemeClr>
                </a:solidFill>
              </a:rPr>
              <a:t>ΗΙ</a:t>
            </a:r>
            <a:r>
              <a:rPr lang="en-GB" sz="2400" b="1" i="1" baseline="-25000" dirty="0" smtClean="0">
                <a:solidFill>
                  <a:schemeClr val="accent3">
                    <a:lumMod val="50000"/>
                  </a:schemeClr>
                </a:solidFill>
              </a:rPr>
              <a:t>(g)</a:t>
            </a:r>
            <a:r>
              <a:rPr lang="en-GB" sz="2400" b="1" baseline="-25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400" b="1" dirty="0" smtClean="0">
                <a:solidFill>
                  <a:schemeClr val="accent3">
                    <a:lumMod val="50000"/>
                  </a:schemeClr>
                </a:solidFill>
              </a:rPr>
              <a:t>→ </a:t>
            </a:r>
            <a:r>
              <a:rPr lang="el-GR" sz="2400" dirty="0" smtClean="0">
                <a:solidFill>
                  <a:schemeClr val="accent3">
                    <a:lumMod val="50000"/>
                  </a:schemeClr>
                </a:solidFill>
              </a:rPr>
              <a:t>1/2</a:t>
            </a:r>
            <a:r>
              <a:rPr lang="en-GB" sz="2400" b="1" dirty="0" smtClean="0">
                <a:solidFill>
                  <a:schemeClr val="accent3">
                    <a:lumMod val="50000"/>
                  </a:schemeClr>
                </a:solidFill>
              </a:rPr>
              <a:t>H</a:t>
            </a:r>
            <a:r>
              <a:rPr lang="en-GB" sz="2400" b="1" baseline="-25000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GB" sz="2400" b="1" i="1" baseline="-25000" dirty="0" smtClean="0">
                <a:solidFill>
                  <a:schemeClr val="accent3">
                    <a:lumMod val="50000"/>
                  </a:schemeClr>
                </a:solidFill>
              </a:rPr>
              <a:t>(g)</a:t>
            </a:r>
            <a:r>
              <a:rPr lang="en-GB" sz="2400" b="1" baseline="-25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400" b="1" dirty="0" smtClean="0">
                <a:solidFill>
                  <a:schemeClr val="accent3">
                    <a:lumMod val="50000"/>
                  </a:schemeClr>
                </a:solidFill>
              </a:rPr>
              <a:t>+ </a:t>
            </a:r>
            <a:r>
              <a:rPr lang="el-GR" sz="2400" dirty="0" smtClean="0">
                <a:solidFill>
                  <a:schemeClr val="accent3">
                    <a:lumMod val="50000"/>
                  </a:schemeClr>
                </a:solidFill>
              </a:rPr>
              <a:t>1/2 </a:t>
            </a:r>
            <a:r>
              <a:rPr lang="en-GB" sz="2400" b="1" dirty="0" smtClean="0">
                <a:solidFill>
                  <a:schemeClr val="accent3">
                    <a:lumMod val="50000"/>
                  </a:schemeClr>
                </a:solidFill>
              </a:rPr>
              <a:t>I</a:t>
            </a:r>
            <a:r>
              <a:rPr lang="en-GB" sz="2400" b="1" baseline="-25000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GB" sz="2400" b="1" i="1" baseline="-25000" dirty="0" smtClean="0">
                <a:solidFill>
                  <a:schemeClr val="accent3">
                    <a:lumMod val="50000"/>
                  </a:schemeClr>
                </a:solidFill>
              </a:rPr>
              <a:t>(g)</a:t>
            </a:r>
            <a:endParaRPr lang="el-G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42" y="2571744"/>
            <a:ext cx="6539554" cy="928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714356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Διαγραμματική απεικόνιση της πορείας μιας υποθετικής αντίδρασης της μορφής:</a:t>
            </a:r>
            <a:endParaRPr kumimoji="0" lang="el-GR" sz="2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2060575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Α</a:t>
            </a:r>
            <a:r>
              <a:rPr kumimoji="0" lang="el-GR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g</a:t>
            </a:r>
            <a:r>
              <a:rPr kumimoji="0" lang="el-GR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)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l-GR" sz="24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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Β</a:t>
            </a:r>
            <a:r>
              <a:rPr kumimoji="0" lang="el-GR" sz="24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g</a:t>
            </a:r>
            <a:r>
              <a:rPr kumimoji="0" lang="el-GR" sz="24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endParaRPr kumimoji="0" lang="en-GB" sz="24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9463" name="Picture 7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00306"/>
            <a:ext cx="1857356" cy="263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2643182"/>
            <a:ext cx="1785950" cy="2479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2643182"/>
            <a:ext cx="1785950" cy="242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0" y="5643578"/>
            <a:ext cx="69294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ea typeface="Times New Roman" pitchFamily="18" charset="0"/>
                <a:cs typeface="Times New Roman" pitchFamily="18" charset="0"/>
              </a:rPr>
              <a:t>Ποιός</a:t>
            </a:r>
            <a:r>
              <a:rPr kumimoji="0" lang="el-GR" sz="2400" b="1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ea typeface="Times New Roman" pitchFamily="18" charset="0"/>
                <a:cs typeface="Times New Roman" pitchFamily="18" charset="0"/>
              </a:rPr>
              <a:t> είναι ο ρυθμός μεταβολής της συγκέντρωσης του Β για τα 3 χρονικά διαστήματα;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FF0000"/>
                </a:solidFill>
              </a:rPr>
              <a:t>Ταχύτητα</a:t>
            </a:r>
            <a:r>
              <a:rPr lang="en-GB" sz="2400" b="1" u="sng" dirty="0">
                <a:solidFill>
                  <a:srgbClr val="FF0000"/>
                </a:solidFill>
              </a:rPr>
              <a:t> </a:t>
            </a:r>
            <a:r>
              <a:rPr lang="en-GB" sz="2400" b="1" u="sng" dirty="0" err="1">
                <a:solidFill>
                  <a:srgbClr val="FF0000"/>
                </a:solidFill>
              </a:rPr>
              <a:t>αντίδρασης</a:t>
            </a:r>
            <a:endParaRPr lang="el-GR" sz="2400" b="1" u="sng" dirty="0">
              <a:solidFill>
                <a:srgbClr val="FF0000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7" name="Rectangle 16"/>
          <p:cNvSpPr/>
          <p:nvPr/>
        </p:nvSpPr>
        <p:spPr>
          <a:xfrm>
            <a:off x="6215074" y="3286124"/>
            <a:ext cx="29289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 smtClean="0">
                <a:ea typeface="Times New Roman" pitchFamily="18" charset="0"/>
                <a:cs typeface="Times New Roman" pitchFamily="18" charset="0"/>
              </a:rPr>
              <a:t>Για 0 - 20 </a:t>
            </a:r>
            <a:r>
              <a:rPr lang="en-US" sz="2400" b="1" dirty="0" smtClean="0">
                <a:ea typeface="Times New Roman" pitchFamily="18" charset="0"/>
                <a:cs typeface="Times New Roman" pitchFamily="18" charset="0"/>
              </a:rPr>
              <a:t>s</a:t>
            </a:r>
            <a:r>
              <a:rPr lang="el-GR" sz="2400" b="1" dirty="0" smtClean="0">
                <a:ea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 smtClean="0">
                <a:ea typeface="Times New Roman" pitchFamily="18" charset="0"/>
                <a:cs typeface="Times New Roman" pitchFamily="18" charset="0"/>
              </a:rPr>
              <a:t> </a:t>
            </a:r>
            <a:endParaRPr lang="el-GR" sz="2400" b="1" dirty="0" smtClean="0">
              <a:ea typeface="Times New Roman" pitchFamily="18" charset="0"/>
              <a:cs typeface="Times New Roman" pitchFamily="18" charset="0"/>
            </a:endParaRPr>
          </a:p>
          <a:p>
            <a:pPr marL="365125" lvl="0" fontAlgn="base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>
                <a:ea typeface="Times New Roman" pitchFamily="18" charset="0"/>
                <a:cs typeface="Times New Roman" pitchFamily="18" charset="0"/>
              </a:rPr>
              <a:t>υ</a:t>
            </a:r>
            <a:r>
              <a:rPr lang="el-GR" sz="2400" baseline="-30000" dirty="0" smtClean="0">
                <a:ea typeface="Times New Roman" pitchFamily="18" charset="0"/>
                <a:cs typeface="Times New Roman" pitchFamily="18" charset="0"/>
              </a:rPr>
              <a:t>Β</a:t>
            </a:r>
            <a:r>
              <a:rPr lang="en-US" sz="2400" dirty="0" smtClean="0">
                <a:ea typeface="Times New Roman" pitchFamily="18" charset="0"/>
                <a:cs typeface="Times New Roman" pitchFamily="18" charset="0"/>
              </a:rPr>
              <a:t>=2,3 </a:t>
            </a:r>
            <a:r>
              <a:rPr lang="en-US" sz="2400" dirty="0" err="1" smtClean="0">
                <a:ea typeface="Times New Roman" pitchFamily="18" charset="0"/>
                <a:cs typeface="Times New Roman" pitchFamily="18" charset="0"/>
              </a:rPr>
              <a:t>mmol</a:t>
            </a:r>
            <a:r>
              <a:rPr lang="en-US" sz="2400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smtClean="0">
                <a:ea typeface="Times New Roman" pitchFamily="18" charset="0"/>
                <a:cs typeface="Times New Roman" pitchFamily="18" charset="0"/>
              </a:rPr>
              <a:t>/</a:t>
            </a:r>
            <a:r>
              <a:rPr lang="en-US" sz="2400" dirty="0" smtClean="0">
                <a:ea typeface="Times New Roman" pitchFamily="18" charset="0"/>
                <a:cs typeface="Times New Roman" pitchFamily="18" charset="0"/>
              </a:rPr>
              <a:t>L s</a:t>
            </a:r>
            <a:endParaRPr lang="el-GR" sz="2400" baseline="30000" dirty="0" smtClean="0"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 smtClean="0">
                <a:ea typeface="Times New Roman" pitchFamily="18" charset="0"/>
                <a:cs typeface="Times New Roman" pitchFamily="18" charset="0"/>
              </a:rPr>
              <a:t>Για 20 - 40 </a:t>
            </a:r>
            <a:r>
              <a:rPr lang="en-US" sz="2400" b="1" dirty="0" smtClean="0">
                <a:ea typeface="Times New Roman" pitchFamily="18" charset="0"/>
                <a:cs typeface="Times New Roman" pitchFamily="18" charset="0"/>
              </a:rPr>
              <a:t>s</a:t>
            </a:r>
            <a:r>
              <a:rPr lang="el-GR" sz="2400" b="1" dirty="0" smtClean="0">
                <a:ea typeface="Times New Roman" pitchFamily="18" charset="0"/>
                <a:cs typeface="Times New Roman" pitchFamily="18" charset="0"/>
              </a:rPr>
              <a:t>: </a:t>
            </a:r>
          </a:p>
          <a:p>
            <a:pPr marL="365125" lvl="0" fontAlgn="base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>
                <a:ea typeface="Times New Roman" pitchFamily="18" charset="0"/>
                <a:cs typeface="Times New Roman" pitchFamily="18" charset="0"/>
              </a:rPr>
              <a:t>υ</a:t>
            </a:r>
            <a:r>
              <a:rPr lang="el-GR" sz="2400" baseline="-30000" dirty="0" smtClean="0">
                <a:ea typeface="Times New Roman" pitchFamily="18" charset="0"/>
                <a:cs typeface="Times New Roman" pitchFamily="18" charset="0"/>
              </a:rPr>
              <a:t>Β</a:t>
            </a:r>
            <a:r>
              <a:rPr lang="en-US" sz="2400" dirty="0" smtClean="0">
                <a:ea typeface="Times New Roman" pitchFamily="18" charset="0"/>
                <a:cs typeface="Times New Roman" pitchFamily="18" charset="0"/>
              </a:rPr>
              <a:t>=1,2 </a:t>
            </a:r>
            <a:r>
              <a:rPr lang="en-US" sz="2400" dirty="0" err="1" smtClean="0">
                <a:ea typeface="Times New Roman" pitchFamily="18" charset="0"/>
                <a:cs typeface="Times New Roman" pitchFamily="18" charset="0"/>
              </a:rPr>
              <a:t>mmol</a:t>
            </a:r>
            <a:r>
              <a:rPr lang="en-US" sz="2400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el-GR" sz="2400" dirty="0" smtClean="0">
                <a:ea typeface="Times New Roman" pitchFamily="18" charset="0"/>
                <a:cs typeface="Times New Roman" pitchFamily="18" charset="0"/>
              </a:rPr>
              <a:t>/</a:t>
            </a:r>
            <a:r>
              <a:rPr lang="en-US" sz="2400" dirty="0" smtClean="0">
                <a:ea typeface="Times New Roman" pitchFamily="18" charset="0"/>
                <a:cs typeface="Times New Roman" pitchFamily="18" charset="0"/>
              </a:rPr>
              <a:t>L s</a:t>
            </a:r>
            <a:endParaRPr lang="el-GR" sz="2400" baseline="30000" dirty="0" smtClean="0"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dirty="0" smtClean="0">
                <a:ea typeface="Times New Roman" pitchFamily="18" charset="0"/>
                <a:cs typeface="Times New Roman" pitchFamily="18" charset="0"/>
              </a:rPr>
              <a:t>Για 0 - 40 </a:t>
            </a:r>
            <a:r>
              <a:rPr lang="en-US" sz="2400" b="1" dirty="0" smtClean="0">
                <a:ea typeface="Times New Roman" pitchFamily="18" charset="0"/>
                <a:cs typeface="Times New Roman" pitchFamily="18" charset="0"/>
              </a:rPr>
              <a:t>s</a:t>
            </a:r>
            <a:r>
              <a:rPr lang="el-GR" sz="2400" b="1" dirty="0" smtClean="0">
                <a:ea typeface="Times New Roman" pitchFamily="18" charset="0"/>
                <a:cs typeface="Times New Roman" pitchFamily="18" charset="0"/>
              </a:rPr>
              <a:t>: </a:t>
            </a:r>
          </a:p>
          <a:p>
            <a:pPr marL="450850" lvl="0" fontAlgn="base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>
                <a:ea typeface="Times New Roman" pitchFamily="18" charset="0"/>
                <a:cs typeface="Times New Roman" pitchFamily="18" charset="0"/>
              </a:rPr>
              <a:t>υ</a:t>
            </a:r>
            <a:r>
              <a:rPr lang="el-GR" sz="2400" baseline="-30000" dirty="0" smtClean="0">
                <a:ea typeface="Times New Roman" pitchFamily="18" charset="0"/>
                <a:cs typeface="Times New Roman" pitchFamily="18" charset="0"/>
              </a:rPr>
              <a:t>Β</a:t>
            </a:r>
            <a:r>
              <a:rPr lang="en-US" sz="2400" dirty="0" smtClean="0">
                <a:ea typeface="Times New Roman" pitchFamily="18" charset="0"/>
                <a:cs typeface="Times New Roman" pitchFamily="18" charset="0"/>
              </a:rPr>
              <a:t>=</a:t>
            </a:r>
            <a:r>
              <a:rPr lang="en-US" sz="2400" dirty="0" smtClean="0">
                <a:ea typeface="Times New Roman" pitchFamily="18" charset="0"/>
                <a:cs typeface="Arial" pitchFamily="34" charset="0"/>
              </a:rPr>
              <a:t>1,75 </a:t>
            </a:r>
            <a:r>
              <a:rPr lang="en-US" sz="2400" dirty="0" err="1" smtClean="0">
                <a:ea typeface="Times New Roman" pitchFamily="18" charset="0"/>
                <a:cs typeface="Arial" pitchFamily="34" charset="0"/>
              </a:rPr>
              <a:t>mmol</a:t>
            </a:r>
            <a:r>
              <a:rPr lang="en-US" sz="2400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lang="el-GR" sz="2400" dirty="0" smtClean="0">
                <a:ea typeface="Times New Roman" pitchFamily="18" charset="0"/>
                <a:cs typeface="Times New Roman" pitchFamily="18" charset="0"/>
              </a:rPr>
              <a:t>/</a:t>
            </a:r>
            <a:r>
              <a:rPr lang="en-US" sz="2400" dirty="0" smtClean="0">
                <a:ea typeface="Times New Roman" pitchFamily="18" charset="0"/>
                <a:cs typeface="Times New Roman" pitchFamily="18" charset="0"/>
              </a:rPr>
              <a:t>L s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2918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>
                <a:solidFill>
                  <a:srgbClr val="C00000"/>
                </a:solidFill>
              </a:rPr>
              <a:t>Η </a:t>
            </a:r>
            <a:r>
              <a:rPr lang="en-GB" sz="2400" dirty="0" err="1" smtClean="0">
                <a:solidFill>
                  <a:srgbClr val="C00000"/>
                </a:solidFill>
              </a:rPr>
              <a:t>ταχύτητα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της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αντίδρασης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δεν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είναι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σταθερή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endParaRPr lang="el-GR" sz="2400" b="1" dirty="0" smtClean="0">
              <a:solidFill>
                <a:srgbClr val="C00000"/>
              </a:solidFill>
            </a:endParaRPr>
          </a:p>
          <a:p>
            <a:pPr algn="ctr"/>
            <a:endParaRPr lang="el-GR" sz="2400" dirty="0" smtClean="0"/>
          </a:p>
          <a:p>
            <a:pPr algn="ctr"/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</a:rPr>
              <a:t>Στην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</a:rPr>
              <a:t>αρχή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εκτός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ελαχίστων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εξαιρέσεων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) η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ταχύτητα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είναι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η </a:t>
            </a:r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</a:rPr>
              <a:t>μέγιστη</a:t>
            </a:r>
            <a:endParaRPr lang="el-GR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</a:rPr>
              <a:t>Ελαττώνεται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καθώς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μειώνεται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η 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συγκέντρωση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των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αντιδρώντων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ώσπου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</a:rPr>
              <a:t>στο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</a:rPr>
              <a:t>τέλος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</a:rPr>
              <a:t>να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</a:rPr>
              <a:t>μηδενιστεί</a:t>
            </a:r>
            <a:endParaRPr lang="el-GR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r>
              <a:rPr lang="el-GR" sz="2400" dirty="0" smtClean="0"/>
              <a:t>Μ</a:t>
            </a:r>
            <a:r>
              <a:rPr lang="en-GB" sz="2400" dirty="0" err="1" smtClean="0"/>
              <a:t>ετρήσεις</a:t>
            </a:r>
            <a:r>
              <a:rPr lang="en-GB" sz="2400" dirty="0" smtClean="0"/>
              <a:t> </a:t>
            </a:r>
            <a:r>
              <a:rPr lang="en-GB" sz="2400" dirty="0" err="1"/>
              <a:t>μεταβολών</a:t>
            </a:r>
            <a:r>
              <a:rPr lang="en-GB" sz="2400" dirty="0"/>
              <a:t> </a:t>
            </a:r>
            <a:r>
              <a:rPr lang="en-GB" sz="2400" dirty="0" err="1"/>
              <a:t>συγκεντρώσεων</a:t>
            </a:r>
            <a:r>
              <a:rPr lang="en-GB" sz="2400" dirty="0"/>
              <a:t> </a:t>
            </a:r>
            <a:r>
              <a:rPr lang="en-GB" sz="2400" dirty="0" err="1" smtClean="0"/>
              <a:t>σε</a:t>
            </a:r>
            <a:r>
              <a:rPr lang="en-GB" sz="2400" dirty="0" smtClean="0"/>
              <a:t> </a:t>
            </a:r>
            <a:r>
              <a:rPr lang="en-GB" sz="2400" dirty="0" err="1"/>
              <a:t>κάποιο</a:t>
            </a:r>
            <a:r>
              <a:rPr lang="en-GB" sz="2400" dirty="0"/>
              <a:t> </a:t>
            </a:r>
            <a:r>
              <a:rPr lang="en-GB" sz="2400" dirty="0" smtClean="0"/>
              <a:t>Δ</a:t>
            </a:r>
            <a:r>
              <a:rPr lang="en-US" sz="2400" i="1" dirty="0"/>
              <a:t>t</a:t>
            </a:r>
            <a:r>
              <a:rPr lang="en-GB" sz="2400" dirty="0"/>
              <a:t>, </a:t>
            </a:r>
            <a:endParaRPr lang="el-GR" sz="2400" dirty="0" smtClean="0"/>
          </a:p>
          <a:p>
            <a:pPr algn="ctr"/>
            <a:r>
              <a:rPr lang="el-GR" sz="2400" dirty="0" smtClean="0"/>
              <a:t>α</a:t>
            </a:r>
            <a:r>
              <a:rPr lang="en-GB" sz="2400" dirty="0" err="1" smtClean="0"/>
              <a:t>φορούν</a:t>
            </a:r>
            <a:r>
              <a:rPr lang="en-GB" sz="2400" dirty="0" smtClean="0"/>
              <a:t> </a:t>
            </a:r>
            <a:r>
              <a:rPr lang="en-GB" sz="2400" dirty="0" err="1" smtClean="0"/>
              <a:t>τη</a:t>
            </a:r>
            <a:r>
              <a:rPr lang="en-GB" sz="2400" dirty="0" smtClean="0"/>
              <a:t> </a:t>
            </a:r>
            <a:r>
              <a:rPr lang="en-GB" sz="2400" b="1" dirty="0" err="1" smtClean="0">
                <a:solidFill>
                  <a:srgbClr val="FF0000"/>
                </a:solidFill>
              </a:rPr>
              <a:t>μέση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</a:rPr>
              <a:t>ταχύτητα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/>
              <a:t>της</a:t>
            </a:r>
            <a:r>
              <a:rPr lang="en-GB" sz="2400" dirty="0"/>
              <a:t> </a:t>
            </a:r>
            <a:r>
              <a:rPr lang="en-GB" sz="2400" dirty="0" err="1"/>
              <a:t>αντίδρασης</a:t>
            </a:r>
            <a:r>
              <a:rPr lang="en-GB" sz="2400" dirty="0"/>
              <a:t> </a:t>
            </a:r>
            <a:r>
              <a:rPr lang="en-GB" sz="2400" dirty="0" err="1"/>
              <a:t>για</a:t>
            </a:r>
            <a:r>
              <a:rPr lang="en-GB" sz="2400" dirty="0"/>
              <a:t> </a:t>
            </a:r>
            <a:r>
              <a:rPr lang="en-GB" sz="2400" dirty="0" err="1" smtClean="0"/>
              <a:t>αυτό</a:t>
            </a:r>
            <a:r>
              <a:rPr lang="el-GR" sz="2400" dirty="0" smtClean="0"/>
              <a:t> </a:t>
            </a:r>
            <a:r>
              <a:rPr lang="en-GB" sz="2400" dirty="0" err="1" smtClean="0"/>
              <a:t>το</a:t>
            </a:r>
            <a:r>
              <a:rPr lang="en-GB" sz="2400" dirty="0" smtClean="0"/>
              <a:t> </a:t>
            </a:r>
            <a:r>
              <a:rPr lang="el-GR" sz="2400" dirty="0" smtClean="0"/>
              <a:t>Δ</a:t>
            </a:r>
            <a:r>
              <a:rPr lang="en-US" sz="2400" dirty="0" smtClean="0"/>
              <a:t>t</a:t>
            </a:r>
            <a:endParaRPr lang="el-GR" sz="2400" dirty="0"/>
          </a:p>
        </p:txBody>
      </p:sp>
      <p:sp>
        <p:nvSpPr>
          <p:cNvPr id="9" name="Rectangle 8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FF0000"/>
                </a:solidFill>
              </a:rPr>
              <a:t>Ταχύτητα</a:t>
            </a:r>
            <a:r>
              <a:rPr lang="en-GB" sz="2400" b="1" u="sng" dirty="0">
                <a:solidFill>
                  <a:srgbClr val="FF0000"/>
                </a:solidFill>
              </a:rPr>
              <a:t> </a:t>
            </a:r>
            <a:r>
              <a:rPr lang="en-GB" sz="2400" b="1" u="sng" dirty="0" err="1">
                <a:solidFill>
                  <a:srgbClr val="FF0000"/>
                </a:solidFill>
              </a:rPr>
              <a:t>αντίδρασης</a:t>
            </a:r>
            <a:endParaRPr lang="el-GR" sz="2400" b="1" u="sng" dirty="0">
              <a:solidFill>
                <a:srgbClr val="FF0000"/>
              </a:solidFill>
            </a:endParaRPr>
          </a:p>
        </p:txBody>
      </p:sp>
      <p:graphicFrame>
        <p:nvGraphicFramePr>
          <p:cNvPr id="65539" name="Object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85750" y="5929313"/>
          <a:ext cx="21986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1" name="Package" showAsIcon="1" r:id="rId3" imgW="2199240" imgH="685440" progId="Package">
                  <p:embed/>
                </p:oleObj>
              </mc:Choice>
              <mc:Fallback>
                <p:oleObj name="Package" showAsIcon="1" r:id="rId3" imgW="2199240" imgH="685440" progId="Packag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5929313"/>
                        <a:ext cx="219868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291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>
                <a:solidFill>
                  <a:srgbClr val="C00000"/>
                </a:solidFill>
              </a:rPr>
              <a:t>Η </a:t>
            </a:r>
            <a:r>
              <a:rPr lang="en-GB" sz="2400" dirty="0" err="1" smtClean="0">
                <a:solidFill>
                  <a:srgbClr val="C00000"/>
                </a:solidFill>
              </a:rPr>
              <a:t>ταχύτητα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της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αντίδρασης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δεν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είναι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σταθερή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endParaRPr lang="el-GR" sz="2400" b="1" dirty="0" smtClean="0">
              <a:solidFill>
                <a:srgbClr val="C00000"/>
              </a:solidFill>
            </a:endParaRPr>
          </a:p>
          <a:p>
            <a:pPr algn="ctr"/>
            <a:endParaRPr lang="el-GR" sz="24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FF0000"/>
                </a:solidFill>
              </a:rPr>
              <a:t>Ταχύτητα</a:t>
            </a:r>
            <a:r>
              <a:rPr lang="en-GB" sz="2400" b="1" u="sng" dirty="0">
                <a:solidFill>
                  <a:srgbClr val="FF0000"/>
                </a:solidFill>
              </a:rPr>
              <a:t> </a:t>
            </a:r>
            <a:r>
              <a:rPr lang="en-GB" sz="2400" b="1" u="sng" dirty="0" err="1">
                <a:solidFill>
                  <a:srgbClr val="FF0000"/>
                </a:solidFill>
              </a:rPr>
              <a:t>αντίδρασης</a:t>
            </a:r>
            <a:endParaRPr lang="el-GR" sz="2400" b="1" u="sng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4305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u="sng" dirty="0" err="1">
                <a:solidFill>
                  <a:srgbClr val="0070C0"/>
                </a:solidFill>
              </a:rPr>
              <a:t>Στιγμιαία</a:t>
            </a:r>
            <a:r>
              <a:rPr lang="en-GB" sz="2400" u="sng" dirty="0">
                <a:solidFill>
                  <a:srgbClr val="0070C0"/>
                </a:solidFill>
              </a:rPr>
              <a:t> </a:t>
            </a:r>
            <a:r>
              <a:rPr lang="en-GB" sz="2400" u="sng" dirty="0" err="1">
                <a:solidFill>
                  <a:srgbClr val="0070C0"/>
                </a:solidFill>
              </a:rPr>
              <a:t>ταχύτητα</a:t>
            </a:r>
            <a:r>
              <a:rPr lang="en-GB" sz="2400" u="sng" dirty="0">
                <a:solidFill>
                  <a:srgbClr val="0070C0"/>
                </a:solidFill>
              </a:rPr>
              <a:t>  </a:t>
            </a:r>
            <a:r>
              <a:rPr lang="en-GB" sz="2400" u="sng" dirty="0" err="1">
                <a:solidFill>
                  <a:srgbClr val="0070C0"/>
                </a:solidFill>
              </a:rPr>
              <a:t>χημικής</a:t>
            </a:r>
            <a:r>
              <a:rPr lang="en-GB" sz="2400" u="sng" dirty="0">
                <a:solidFill>
                  <a:srgbClr val="0070C0"/>
                </a:solidFill>
              </a:rPr>
              <a:t> </a:t>
            </a:r>
            <a:r>
              <a:rPr lang="en-GB" sz="2400" u="sng" dirty="0" err="1" smtClean="0">
                <a:solidFill>
                  <a:srgbClr val="0070C0"/>
                </a:solidFill>
              </a:rPr>
              <a:t>αντίδρασης</a:t>
            </a:r>
            <a:endParaRPr lang="el-GR" sz="2400" u="sng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1802" y="2428868"/>
            <a:ext cx="29290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solidFill>
                  <a:srgbClr val="0070C0"/>
                </a:solidFill>
              </a:rPr>
              <a:t>α</a:t>
            </a:r>
            <a:r>
              <a:rPr lang="en-GB" sz="2800" b="1" dirty="0" err="1">
                <a:solidFill>
                  <a:srgbClr val="0070C0"/>
                </a:solidFill>
              </a:rPr>
              <a:t>Α</a:t>
            </a:r>
            <a:r>
              <a:rPr lang="en-GB" sz="2800" b="1" dirty="0">
                <a:solidFill>
                  <a:srgbClr val="0070C0"/>
                </a:solidFill>
              </a:rPr>
              <a:t> + </a:t>
            </a:r>
            <a:r>
              <a:rPr lang="en-GB" sz="2800" dirty="0" err="1">
                <a:solidFill>
                  <a:srgbClr val="0070C0"/>
                </a:solidFill>
              </a:rPr>
              <a:t>β</a:t>
            </a:r>
            <a:r>
              <a:rPr lang="en-GB" sz="2800" b="1" dirty="0" err="1">
                <a:solidFill>
                  <a:srgbClr val="0070C0"/>
                </a:solidFill>
              </a:rPr>
              <a:t>Β</a:t>
            </a:r>
            <a:r>
              <a:rPr lang="en-GB" sz="2800" b="1" dirty="0">
                <a:solidFill>
                  <a:srgbClr val="0070C0"/>
                </a:solidFill>
              </a:rPr>
              <a:t> </a:t>
            </a:r>
            <a:r>
              <a:rPr lang="en-GB" sz="2800" b="1" dirty="0">
                <a:solidFill>
                  <a:srgbClr val="0070C0"/>
                </a:solidFill>
                <a:sym typeface="Symbol"/>
              </a:rPr>
              <a:t></a:t>
            </a:r>
            <a:r>
              <a:rPr lang="en-GB" sz="2800" b="1" dirty="0">
                <a:solidFill>
                  <a:srgbClr val="0070C0"/>
                </a:solidFill>
              </a:rPr>
              <a:t> </a:t>
            </a:r>
            <a:r>
              <a:rPr lang="en-GB" sz="2800" dirty="0" err="1">
                <a:solidFill>
                  <a:srgbClr val="0070C0"/>
                </a:solidFill>
              </a:rPr>
              <a:t>γ</a:t>
            </a:r>
            <a:r>
              <a:rPr lang="en-GB" sz="2800" b="1" dirty="0" err="1">
                <a:solidFill>
                  <a:srgbClr val="0070C0"/>
                </a:solidFill>
              </a:rPr>
              <a:t>Γ</a:t>
            </a:r>
            <a:r>
              <a:rPr lang="en-GB" sz="2800" b="1" dirty="0">
                <a:solidFill>
                  <a:srgbClr val="0070C0"/>
                </a:solidFill>
              </a:rPr>
              <a:t> + </a:t>
            </a:r>
            <a:r>
              <a:rPr lang="en-GB" sz="2800" dirty="0" err="1">
                <a:solidFill>
                  <a:srgbClr val="0070C0"/>
                </a:solidFill>
              </a:rPr>
              <a:t>δ</a:t>
            </a:r>
            <a:r>
              <a:rPr lang="en-GB" sz="2800" b="1" dirty="0" err="1">
                <a:solidFill>
                  <a:srgbClr val="0070C0"/>
                </a:solidFill>
              </a:rPr>
              <a:t>Δ</a:t>
            </a:r>
            <a:endParaRPr lang="el-GR" sz="2800" dirty="0">
              <a:solidFill>
                <a:srgbClr val="0070C0"/>
              </a:solidFill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42" y="3571876"/>
            <a:ext cx="5988886" cy="857256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471488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3900" indent="-723900"/>
            <a:r>
              <a:rPr lang="en-GB" sz="2400" dirty="0" err="1"/>
              <a:t>όπου</a:t>
            </a:r>
            <a:r>
              <a:rPr lang="en-GB" sz="2400" dirty="0"/>
              <a:t> </a:t>
            </a:r>
            <a:r>
              <a:rPr lang="en-US" sz="2400" b="1" dirty="0">
                <a:solidFill>
                  <a:srgbClr val="0070C0"/>
                </a:solidFill>
              </a:rPr>
              <a:t>d</a:t>
            </a:r>
            <a:r>
              <a:rPr lang="en-US" sz="2400" b="1" i="1" dirty="0">
                <a:solidFill>
                  <a:srgbClr val="0070C0"/>
                </a:solidFill>
              </a:rPr>
              <a:t>c</a:t>
            </a:r>
            <a:r>
              <a:rPr lang="en-US" sz="2400" i="1" dirty="0"/>
              <a:t> </a:t>
            </a:r>
            <a:r>
              <a:rPr lang="en-GB" sz="2400" dirty="0" err="1"/>
              <a:t>είναι</a:t>
            </a:r>
            <a:r>
              <a:rPr lang="en-GB" sz="2400" dirty="0"/>
              <a:t> </a:t>
            </a:r>
            <a:r>
              <a:rPr lang="en-GB" sz="2400" dirty="0" err="1"/>
              <a:t>μια</a:t>
            </a:r>
            <a:r>
              <a:rPr lang="en-GB" sz="2400" dirty="0"/>
              <a:t> </a:t>
            </a:r>
            <a:r>
              <a:rPr lang="en-GB" sz="2400" dirty="0" err="1"/>
              <a:t>απειροελάχιστη</a:t>
            </a:r>
            <a:r>
              <a:rPr lang="en-GB" sz="2400" dirty="0"/>
              <a:t> </a:t>
            </a:r>
            <a:r>
              <a:rPr lang="en-GB" sz="2400" dirty="0" err="1"/>
              <a:t>μεταβολή</a:t>
            </a:r>
            <a:r>
              <a:rPr lang="en-GB" sz="2400" dirty="0"/>
              <a:t> </a:t>
            </a:r>
            <a:r>
              <a:rPr lang="en-GB" sz="2400" dirty="0" err="1"/>
              <a:t>της</a:t>
            </a:r>
            <a:r>
              <a:rPr lang="en-GB" sz="2400" dirty="0"/>
              <a:t> </a:t>
            </a:r>
            <a:r>
              <a:rPr lang="en-GB" sz="2400" dirty="0" err="1"/>
              <a:t>συγκέντρωσης</a:t>
            </a:r>
            <a:r>
              <a:rPr lang="en-GB" sz="2400" dirty="0"/>
              <a:t> </a:t>
            </a:r>
            <a:r>
              <a:rPr lang="en-US" sz="2400" b="1" i="1" dirty="0">
                <a:solidFill>
                  <a:srgbClr val="0070C0"/>
                </a:solidFill>
              </a:rPr>
              <a:t>c</a:t>
            </a:r>
            <a:r>
              <a:rPr lang="en-GB" sz="2400" dirty="0"/>
              <a:t>, </a:t>
            </a:r>
            <a:r>
              <a:rPr lang="en-GB" sz="2400" dirty="0" err="1"/>
              <a:t>κατά</a:t>
            </a:r>
            <a:r>
              <a:rPr lang="en-GB" sz="2400" dirty="0"/>
              <a:t> </a:t>
            </a:r>
            <a:r>
              <a:rPr lang="en-GB" sz="2400" dirty="0" err="1"/>
              <a:t>την</a:t>
            </a:r>
            <a:r>
              <a:rPr lang="en-GB" sz="2400" dirty="0"/>
              <a:t> </a:t>
            </a:r>
            <a:r>
              <a:rPr lang="en-GB" sz="2400" dirty="0" err="1"/>
              <a:t>απειροελάχιστη</a:t>
            </a:r>
            <a:r>
              <a:rPr lang="en-GB" sz="2400" dirty="0"/>
              <a:t> </a:t>
            </a:r>
            <a:r>
              <a:rPr lang="en-GB" sz="2400" dirty="0" err="1"/>
              <a:t>μεταβολή</a:t>
            </a:r>
            <a:r>
              <a:rPr lang="en-GB" sz="2400" dirty="0"/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</a:t>
            </a:r>
            <a:r>
              <a:rPr lang="en-US" sz="2400" b="1" i="1" dirty="0" err="1">
                <a:solidFill>
                  <a:srgbClr val="0070C0"/>
                </a:solidFill>
              </a:rPr>
              <a:t>t</a:t>
            </a:r>
            <a:r>
              <a:rPr lang="en-US" sz="2400" i="1" dirty="0"/>
              <a:t> </a:t>
            </a:r>
            <a:r>
              <a:rPr lang="en-GB" sz="2400" dirty="0" err="1"/>
              <a:t>του</a:t>
            </a:r>
            <a:r>
              <a:rPr lang="en-GB" sz="2400" dirty="0"/>
              <a:t> </a:t>
            </a:r>
            <a:r>
              <a:rPr lang="en-GB" sz="2400" dirty="0" err="1"/>
              <a:t>χρόνου</a:t>
            </a:r>
            <a:r>
              <a:rPr lang="en-GB" sz="2400" dirty="0"/>
              <a:t> </a:t>
            </a:r>
            <a:r>
              <a:rPr lang="en-GB" sz="2400" dirty="0" err="1"/>
              <a:t>στη</a:t>
            </a:r>
            <a:r>
              <a:rPr lang="en-GB" sz="2400" dirty="0"/>
              <a:t> </a:t>
            </a:r>
            <a:r>
              <a:rPr lang="en-GB" sz="2400" dirty="0" err="1"/>
              <a:t>χρονική</a:t>
            </a:r>
            <a:r>
              <a:rPr lang="en-GB" sz="2400" dirty="0"/>
              <a:t> </a:t>
            </a:r>
            <a:r>
              <a:rPr lang="en-GB" sz="2400" dirty="0" err="1"/>
              <a:t>στιγμή</a:t>
            </a:r>
            <a:r>
              <a:rPr lang="en-GB" sz="2400" dirty="0"/>
              <a:t> </a:t>
            </a:r>
            <a:r>
              <a:rPr lang="en-US" sz="2400" b="1" i="1" dirty="0" smtClean="0">
                <a:solidFill>
                  <a:srgbClr val="0070C0"/>
                </a:solidFill>
              </a:rPr>
              <a:t>t</a:t>
            </a:r>
            <a:endParaRPr lang="el-GR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35756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00B050"/>
                </a:solidFill>
              </a:rPr>
              <a:t>Π</a:t>
            </a:r>
            <a:r>
              <a:rPr lang="en-GB" sz="2400" b="1" dirty="0" err="1" smtClean="0">
                <a:solidFill>
                  <a:srgbClr val="00B050"/>
                </a:solidFill>
              </a:rPr>
              <a:t>όσο</a:t>
            </a:r>
            <a:r>
              <a:rPr lang="en-GB" sz="2400" b="1" dirty="0" smtClean="0">
                <a:solidFill>
                  <a:srgbClr val="00B050"/>
                </a:solidFill>
              </a:rPr>
              <a:t> </a:t>
            </a:r>
            <a:r>
              <a:rPr lang="en-GB" sz="2400" b="1" dirty="0" err="1">
                <a:solidFill>
                  <a:srgbClr val="00B050"/>
                </a:solidFill>
              </a:rPr>
              <a:t>γρήγορα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  <a:r>
              <a:rPr lang="el-GR" sz="2400" b="1" dirty="0" smtClean="0">
                <a:solidFill>
                  <a:srgbClr val="00B050"/>
                </a:solidFill>
              </a:rPr>
              <a:t>γίνονται οι αντιδράσεις; </a:t>
            </a:r>
          </a:p>
          <a:p>
            <a:pPr algn="ctr"/>
            <a:endParaRPr lang="el-GR" sz="2400" b="1" dirty="0" smtClean="0">
              <a:solidFill>
                <a:srgbClr val="00B050"/>
              </a:solidFill>
            </a:endParaRPr>
          </a:p>
          <a:p>
            <a:pPr algn="ctr"/>
            <a:r>
              <a:rPr lang="el-GR" sz="2400" b="1" dirty="0" smtClean="0">
                <a:solidFill>
                  <a:srgbClr val="00B050"/>
                </a:solidFill>
              </a:rPr>
              <a:t>Π</a:t>
            </a:r>
            <a:r>
              <a:rPr lang="en-GB" sz="2400" b="1" dirty="0" err="1" smtClean="0">
                <a:solidFill>
                  <a:srgbClr val="00B050"/>
                </a:solidFill>
              </a:rPr>
              <a:t>οι</a:t>
            </a:r>
            <a:r>
              <a:rPr lang="el-GR" sz="2400" b="1" dirty="0" smtClean="0">
                <a:solidFill>
                  <a:srgbClr val="00B050"/>
                </a:solidFill>
              </a:rPr>
              <a:t>οί</a:t>
            </a:r>
            <a:r>
              <a:rPr lang="en-GB" sz="2400" b="1" dirty="0" smtClean="0">
                <a:solidFill>
                  <a:srgbClr val="00B050"/>
                </a:solidFill>
              </a:rPr>
              <a:t> </a:t>
            </a:r>
            <a:r>
              <a:rPr lang="en-GB" sz="2400" b="1" dirty="0" err="1">
                <a:solidFill>
                  <a:srgbClr val="00B050"/>
                </a:solidFill>
              </a:rPr>
              <a:t>παράγοντες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  <a:r>
              <a:rPr lang="en-GB" sz="2400" b="1" dirty="0" err="1" smtClean="0">
                <a:solidFill>
                  <a:srgbClr val="00B050"/>
                </a:solidFill>
              </a:rPr>
              <a:t>επηρεάζ</a:t>
            </a:r>
            <a:r>
              <a:rPr lang="el-GR" sz="2400" b="1" dirty="0" smtClean="0">
                <a:solidFill>
                  <a:srgbClr val="00B050"/>
                </a:solidFill>
              </a:rPr>
              <a:t>ουν</a:t>
            </a:r>
            <a:r>
              <a:rPr lang="en-GB" sz="2400" b="1" dirty="0" smtClean="0">
                <a:solidFill>
                  <a:srgbClr val="00B050"/>
                </a:solidFill>
              </a:rPr>
              <a:t> </a:t>
            </a:r>
            <a:r>
              <a:rPr lang="el-GR" sz="2400" b="1" dirty="0" smtClean="0">
                <a:solidFill>
                  <a:srgbClr val="00B050"/>
                </a:solidFill>
              </a:rPr>
              <a:t>τ</a:t>
            </a:r>
            <a:r>
              <a:rPr lang="en-GB" sz="2400" b="1" dirty="0" smtClean="0">
                <a:solidFill>
                  <a:srgbClr val="00B050"/>
                </a:solidFill>
              </a:rPr>
              <a:t>η</a:t>
            </a:r>
            <a:r>
              <a:rPr lang="el-GR" sz="2400" b="1" dirty="0" smtClean="0">
                <a:solidFill>
                  <a:srgbClr val="00B050"/>
                </a:solidFill>
              </a:rPr>
              <a:t>ν</a:t>
            </a:r>
            <a:r>
              <a:rPr lang="en-GB" sz="2400" b="1" dirty="0" smtClean="0">
                <a:solidFill>
                  <a:srgbClr val="00B050"/>
                </a:solidFill>
              </a:rPr>
              <a:t> </a:t>
            </a:r>
            <a:r>
              <a:rPr lang="en-GB" sz="2400" b="1" dirty="0" err="1">
                <a:solidFill>
                  <a:srgbClr val="00B050"/>
                </a:solidFill>
              </a:rPr>
              <a:t>ταχύτητα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  <a:r>
              <a:rPr lang="en-GB" sz="2400" b="1" dirty="0" err="1">
                <a:solidFill>
                  <a:srgbClr val="00B050"/>
                </a:solidFill>
              </a:rPr>
              <a:t>μιας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  <a:r>
              <a:rPr lang="en-GB" sz="2400" b="1" dirty="0" err="1" smtClean="0">
                <a:solidFill>
                  <a:srgbClr val="00B050"/>
                </a:solidFill>
              </a:rPr>
              <a:t>αντίδρασης</a:t>
            </a:r>
            <a:r>
              <a:rPr lang="el-GR" sz="2400" b="1" dirty="0" smtClean="0">
                <a:solidFill>
                  <a:srgbClr val="00B050"/>
                </a:solidFill>
              </a:rPr>
              <a:t>;</a:t>
            </a:r>
          </a:p>
          <a:p>
            <a:pPr algn="ctr"/>
            <a:endParaRPr lang="el-GR" sz="2400" b="1" dirty="0">
              <a:solidFill>
                <a:srgbClr val="00B050"/>
              </a:solidFill>
            </a:endParaRPr>
          </a:p>
          <a:p>
            <a:pPr algn="ctr"/>
            <a:r>
              <a:rPr lang="el-GR" sz="2400" b="1" dirty="0" smtClean="0">
                <a:solidFill>
                  <a:srgbClr val="00B050"/>
                </a:solidFill>
              </a:rPr>
              <a:t>Τί εννοούμε με την έκφραση «μηχανισμός της αντίδρασης»;</a:t>
            </a:r>
            <a:endParaRPr lang="el-GR" sz="2400" b="1" dirty="0">
              <a:solidFill>
                <a:srgbClr val="00B050"/>
              </a:solidFill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500042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077913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Η </a:t>
            </a: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χημική κινητική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μελετά </a:t>
            </a:r>
            <a:endParaRPr kumimoji="0" lang="el-GR" sz="2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2232025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την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ταχύτητα (ή το ρυθμό)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της χημικής αντίδρασης  </a:t>
            </a:r>
            <a:endParaRPr kumimoji="0" lang="el-GR" sz="2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2232025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τους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  <a:cs typeface="Times New Roman" pitchFamily="18" charset="0"/>
              </a:rPr>
              <a:t>παράγοντες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που την επηρεάζουν</a:t>
            </a:r>
            <a:endParaRPr kumimoji="0" lang="en-GB" sz="2400" b="0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Arial" pitchFamily="34" charset="0"/>
            </a:endParaRPr>
          </a:p>
          <a:p>
            <a:pPr marL="2232025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τ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ο </a:t>
            </a:r>
            <a:r>
              <a:rPr kumimoji="0" lang="en-GB" sz="24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μηχανισμό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2400" b="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της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2400" b="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αντίδρασης</a:t>
            </a:r>
            <a:endParaRPr kumimoji="0" lang="el-GR" sz="2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14324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/>
              <a:t>Η </a:t>
            </a:r>
            <a:r>
              <a:rPr lang="en-GB" sz="2400" b="1" dirty="0" err="1">
                <a:solidFill>
                  <a:srgbClr val="FFC000"/>
                </a:solidFill>
              </a:rPr>
              <a:t>χημική</a:t>
            </a:r>
            <a:r>
              <a:rPr lang="en-GB" sz="2400" b="1" dirty="0">
                <a:solidFill>
                  <a:srgbClr val="FFC000"/>
                </a:solidFill>
              </a:rPr>
              <a:t> </a:t>
            </a:r>
            <a:r>
              <a:rPr lang="en-GB" sz="2400" b="1" dirty="0" err="1">
                <a:solidFill>
                  <a:srgbClr val="FFC000"/>
                </a:solidFill>
              </a:rPr>
              <a:t>κινητική</a:t>
            </a:r>
            <a:r>
              <a:rPr lang="en-GB" sz="2400" b="1" dirty="0">
                <a:solidFill>
                  <a:srgbClr val="FFC000"/>
                </a:solidFill>
              </a:rPr>
              <a:t> </a:t>
            </a:r>
            <a:r>
              <a:rPr lang="en-GB" sz="2400" dirty="0" err="1" smtClean="0"/>
              <a:t>μελετά</a:t>
            </a:r>
            <a:r>
              <a:rPr lang="en-GB" sz="2400" dirty="0" smtClean="0"/>
              <a:t> </a:t>
            </a:r>
            <a:r>
              <a:rPr lang="en-GB" sz="2400" dirty="0" err="1"/>
              <a:t>την</a:t>
            </a:r>
            <a:r>
              <a:rPr lang="en-GB" sz="2400" dirty="0"/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πορεία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της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αντίδρασης</a:t>
            </a:r>
            <a:r>
              <a:rPr lang="en-GB" sz="2400" dirty="0"/>
              <a:t>, </a:t>
            </a:r>
            <a:endParaRPr lang="el-GR" sz="2400" dirty="0" smtClean="0"/>
          </a:p>
          <a:p>
            <a:pPr algn="ctr"/>
            <a:r>
              <a:rPr lang="en-GB" sz="2400" dirty="0" err="1" smtClean="0"/>
              <a:t>δηλαδή</a:t>
            </a:r>
            <a:r>
              <a:rPr lang="en-GB" sz="2400" dirty="0" smtClean="0"/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τα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βήματα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/>
              <a:t>που</a:t>
            </a:r>
            <a:r>
              <a:rPr lang="en-GB" sz="2400" dirty="0"/>
              <a:t> </a:t>
            </a:r>
            <a:r>
              <a:rPr lang="en-GB" sz="2400" dirty="0" err="1"/>
              <a:t>ακολουθεί</a:t>
            </a:r>
            <a:r>
              <a:rPr lang="en-GB" sz="2400" dirty="0"/>
              <a:t> η </a:t>
            </a:r>
            <a:r>
              <a:rPr lang="en-GB" sz="2400" dirty="0" err="1"/>
              <a:t>αντίδραση</a:t>
            </a:r>
            <a:r>
              <a:rPr lang="en-GB" sz="2400" dirty="0"/>
              <a:t>, </a:t>
            </a:r>
            <a:endParaRPr lang="el-GR" sz="2400" dirty="0" smtClean="0"/>
          </a:p>
          <a:p>
            <a:pPr algn="ctr"/>
            <a:r>
              <a:rPr lang="en-GB" sz="2400" dirty="0" err="1" smtClean="0"/>
              <a:t>ώστε</a:t>
            </a:r>
            <a:r>
              <a:rPr lang="en-GB" sz="2400" dirty="0" smtClean="0"/>
              <a:t> </a:t>
            </a:r>
            <a:r>
              <a:rPr lang="el-GR" sz="2400" dirty="0" smtClean="0"/>
              <a:t>από </a:t>
            </a:r>
            <a:r>
              <a:rPr lang="en-GB" sz="2400" dirty="0" err="1" smtClean="0"/>
              <a:t>τα</a:t>
            </a:r>
            <a:r>
              <a:rPr lang="en-GB" sz="2400" dirty="0" smtClean="0"/>
              <a:t> </a:t>
            </a:r>
            <a:r>
              <a:rPr lang="en-GB" sz="2400" dirty="0" err="1"/>
              <a:t>αντιδρώντα</a:t>
            </a:r>
            <a:r>
              <a:rPr lang="en-GB" sz="2400" dirty="0"/>
              <a:t> </a:t>
            </a:r>
            <a:r>
              <a:rPr lang="en-GB" sz="2400" dirty="0" err="1"/>
              <a:t>να</a:t>
            </a:r>
            <a:r>
              <a:rPr lang="en-GB" sz="2400" dirty="0"/>
              <a:t> </a:t>
            </a:r>
            <a:r>
              <a:rPr lang="el-GR" sz="2400" dirty="0" smtClean="0"/>
              <a:t>πάρω</a:t>
            </a:r>
            <a:r>
              <a:rPr lang="en-GB" sz="2400" dirty="0" smtClean="0"/>
              <a:t> </a:t>
            </a:r>
            <a:r>
              <a:rPr lang="en-GB" sz="2400" dirty="0" err="1" smtClean="0"/>
              <a:t>τα</a:t>
            </a:r>
            <a:r>
              <a:rPr lang="en-GB" sz="2400" dirty="0" smtClean="0"/>
              <a:t> </a:t>
            </a:r>
            <a:r>
              <a:rPr lang="en-GB" sz="2400" dirty="0" err="1" smtClean="0"/>
              <a:t>προϊόντα</a:t>
            </a:r>
            <a:r>
              <a:rPr lang="en-GB" sz="2400" dirty="0" smtClean="0"/>
              <a:t> </a:t>
            </a:r>
            <a:endParaRPr lang="el-GR" sz="2400" dirty="0" smtClean="0"/>
          </a:p>
          <a:p>
            <a:pPr algn="ctr"/>
            <a:endParaRPr lang="el-GR" sz="2400" dirty="0"/>
          </a:p>
          <a:p>
            <a:pPr algn="ctr"/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Τα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βήματα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αυτά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ονομάζονται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i="1" dirty="0" err="1">
                <a:solidFill>
                  <a:schemeClr val="accent6">
                    <a:lumMod val="50000"/>
                  </a:schemeClr>
                </a:solidFill>
              </a:rPr>
              <a:t>στοιχειώδεις</a:t>
            </a:r>
            <a:r>
              <a:rPr lang="en-GB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i="1" dirty="0" err="1">
                <a:solidFill>
                  <a:schemeClr val="accent6">
                    <a:lumMod val="50000"/>
                  </a:schemeClr>
                </a:solidFill>
              </a:rPr>
              <a:t>αντιδράσεις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ή </a:t>
            </a:r>
            <a:r>
              <a:rPr lang="en-GB" sz="2400" i="1" dirty="0" err="1">
                <a:solidFill>
                  <a:schemeClr val="accent6">
                    <a:lumMod val="50000"/>
                  </a:schemeClr>
                </a:solidFill>
              </a:rPr>
              <a:t>ενδιάμεσα</a:t>
            </a:r>
            <a:r>
              <a:rPr lang="en-GB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i="1" dirty="0" err="1">
                <a:solidFill>
                  <a:schemeClr val="accent6">
                    <a:lumMod val="50000"/>
                  </a:schemeClr>
                </a:solidFill>
              </a:rPr>
              <a:t>στάδια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και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το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σύνολό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τους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αποτελεί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το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i="1" dirty="0" err="1">
                <a:solidFill>
                  <a:schemeClr val="accent6">
                    <a:lumMod val="50000"/>
                  </a:schemeClr>
                </a:solidFill>
              </a:rPr>
              <a:t>μηχανισμό</a:t>
            </a:r>
            <a:r>
              <a:rPr lang="en-GB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i="1" dirty="0" err="1">
                <a:solidFill>
                  <a:schemeClr val="accent6">
                    <a:lumMod val="50000"/>
                  </a:schemeClr>
                </a:solidFill>
              </a:rPr>
              <a:t>της</a:t>
            </a:r>
            <a:r>
              <a:rPr lang="en-GB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i="1" dirty="0" err="1">
                <a:solidFill>
                  <a:schemeClr val="accent6">
                    <a:lumMod val="50000"/>
                  </a:schemeClr>
                </a:solidFill>
              </a:rPr>
              <a:t>αντίδρασης</a:t>
            </a:r>
            <a:endParaRPr lang="el-G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FF0000"/>
                </a:solidFill>
              </a:rPr>
              <a:t>Ταχύτητα</a:t>
            </a:r>
            <a:r>
              <a:rPr lang="en-GB" sz="2400" b="1" u="sng" dirty="0">
                <a:solidFill>
                  <a:srgbClr val="FF0000"/>
                </a:solidFill>
              </a:rPr>
              <a:t> </a:t>
            </a:r>
            <a:r>
              <a:rPr lang="en-GB" sz="2400" b="1" u="sng" dirty="0" err="1">
                <a:solidFill>
                  <a:srgbClr val="FF0000"/>
                </a:solidFill>
              </a:rPr>
              <a:t>αντίδρασης</a:t>
            </a:r>
            <a:endParaRPr lang="el-GR" sz="2400" b="1" u="sng" dirty="0">
              <a:solidFill>
                <a:srgbClr val="FF0000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785794"/>
            <a:ext cx="9144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Πειραματικός προσδιορισμός της ταχύτητας</a:t>
            </a:r>
            <a:endParaRPr kumimoji="0" lang="el-GR" sz="240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ea typeface="Times New Roman" pitchFamily="18" charset="0"/>
                <a:cs typeface="Times New Roman" pitchFamily="18" charset="0"/>
              </a:rPr>
              <a:t>2H</a:t>
            </a:r>
            <a:r>
              <a:rPr kumimoji="0" lang="el-GR" sz="2800" b="1" i="0" u="none" strike="noStrike" cap="none" normalizeH="0" baseline="-30000" dirty="0" smtClean="0">
                <a:ln>
                  <a:noFill/>
                </a:ln>
                <a:solidFill>
                  <a:srgbClr val="00B0F0"/>
                </a:solidFill>
                <a:effectLst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ea typeface="Times New Roman" pitchFamily="18" charset="0"/>
                <a:cs typeface="Times New Roman" pitchFamily="18" charset="0"/>
              </a:rPr>
              <a:t>O</a:t>
            </a:r>
            <a:r>
              <a:rPr kumimoji="0" lang="el-GR" sz="2800" b="1" i="0" u="none" strike="noStrike" cap="none" normalizeH="0" baseline="-30000" dirty="0" smtClean="0">
                <a:ln>
                  <a:noFill/>
                </a:ln>
                <a:solidFill>
                  <a:srgbClr val="00B0F0"/>
                </a:solidFill>
                <a:effectLst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el-GR" sz="2800" b="1" i="1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ea typeface="Times New Roman" pitchFamily="18" charset="0"/>
                <a:cs typeface="Times New Roman" pitchFamily="18" charset="0"/>
              </a:rPr>
              <a:t>(l)</a:t>
            </a:r>
            <a:r>
              <a:rPr kumimoji="0" lang="el-GR" sz="2800" b="1" i="0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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ea typeface="Times New Roman" pitchFamily="18" charset="0"/>
                <a:cs typeface="Times New Roman" pitchFamily="18" charset="0"/>
              </a:rPr>
              <a:t> 2H</a:t>
            </a:r>
            <a:r>
              <a:rPr kumimoji="0" lang="el-GR" sz="2800" b="1" i="0" u="none" strike="noStrike" cap="none" normalizeH="0" baseline="-30000" dirty="0" smtClean="0">
                <a:ln>
                  <a:noFill/>
                </a:ln>
                <a:solidFill>
                  <a:srgbClr val="00B0F0"/>
                </a:solidFill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O</a:t>
            </a:r>
            <a:r>
              <a:rPr kumimoji="0" lang="el-GR" sz="2800" b="1" i="1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(l) </a:t>
            </a:r>
            <a:r>
              <a:rPr kumimoji="0" lang="el-GR" sz="28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+ O</a:t>
            </a:r>
            <a:r>
              <a:rPr kumimoji="0" lang="el-GR" sz="2800" b="1" i="1" u="none" strike="noStrike" cap="none" normalizeH="0" baseline="-30000" dirty="0" smtClean="0">
                <a:ln>
                  <a:noFill/>
                </a:ln>
                <a:solidFill>
                  <a:srgbClr val="00B0F0"/>
                </a:solidFill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kumimoji="0" lang="el-GR" sz="2800" b="1" i="1" u="none" strike="noStrike" cap="none" normalizeH="0" baseline="-25000" dirty="0" smtClean="0">
                <a:ln>
                  <a:noFill/>
                </a:ln>
                <a:solidFill>
                  <a:srgbClr val="00B0F0"/>
                </a:solidFill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(g)</a:t>
            </a:r>
            <a:endParaRPr kumimoji="0" lang="en-GB" sz="2800" b="1" i="0" u="none" strike="noStrike" cap="none" normalizeH="0" baseline="-25000" dirty="0" smtClean="0">
              <a:ln>
                <a:noFill/>
              </a:ln>
              <a:solidFill>
                <a:srgbClr val="00B0F0"/>
              </a:solidFill>
              <a:effectLst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sz="2400" dirty="0" smtClean="0"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sz="2400" dirty="0" smtClean="0"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sz="2400" dirty="0" smtClean="0"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sz="2400" dirty="0" smtClean="0"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sz="2400" dirty="0" smtClean="0"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sz="2400" dirty="0" smtClean="0"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sz="2400" dirty="0" smtClean="0"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Μ</a:t>
            </a:r>
            <a:r>
              <a:rPr kumimoji="0" lang="en-GB" sz="24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έτρηση</a:t>
            </a:r>
            <a:r>
              <a:rPr kumimoji="0" lang="en-GB" sz="24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24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της</a:t>
            </a:r>
            <a:r>
              <a:rPr kumimoji="0" lang="en-GB" sz="24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24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μάζας</a:t>
            </a:r>
            <a:r>
              <a:rPr kumimoji="0" lang="en-GB" sz="24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24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του</a:t>
            </a:r>
            <a:r>
              <a:rPr kumimoji="0" lang="en-GB" sz="24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24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ελευθερωμένου</a:t>
            </a:r>
            <a:r>
              <a:rPr kumimoji="0" lang="el-GR" sz="24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24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O</a:t>
            </a:r>
            <a:r>
              <a:rPr kumimoji="0" lang="en-GB" sz="2400" i="0" u="none" strike="noStrike" cap="none" normalizeH="0" baseline="-3000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kumimoji="0" lang="en-GB" sz="24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24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σε</a:t>
            </a:r>
            <a:r>
              <a:rPr kumimoji="0" lang="en-GB" sz="24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24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συνάρτηση</a:t>
            </a:r>
            <a:r>
              <a:rPr kumimoji="0" lang="en-GB" sz="24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24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με</a:t>
            </a:r>
            <a:r>
              <a:rPr kumimoji="0" lang="en-GB" sz="24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24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το</a:t>
            </a:r>
            <a:r>
              <a:rPr kumimoji="0" lang="en-GB" sz="24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240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χρόνο</a:t>
            </a:r>
            <a:r>
              <a:rPr kumimoji="0" lang="el-GR" sz="240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και κατασκευή γραφικής παράστασης</a:t>
            </a:r>
          </a:p>
        </p:txBody>
      </p:sp>
      <p:graphicFrame>
        <p:nvGraphicFramePr>
          <p:cNvPr id="11" name="Object 4"/>
          <p:cNvGraphicFramePr>
            <a:graphicFrameLocks noChangeAspect="1"/>
          </p:cNvGraphicFramePr>
          <p:nvPr/>
        </p:nvGraphicFramePr>
        <p:xfrm>
          <a:off x="1428728" y="2285992"/>
          <a:ext cx="2428892" cy="238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" r:id="rId4" imgW="3677163" imgH="3600000" progId="">
                  <p:embed/>
                </p:oleObj>
              </mc:Choice>
              <mc:Fallback>
                <p:oleObj r:id="rId4" imgW="3677163" imgH="36000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28" y="2285992"/>
                        <a:ext cx="2428892" cy="2383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000100" y="4786322"/>
            <a:ext cx="33858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/>
              <a:t>α</a:t>
            </a:r>
            <a:r>
              <a:rPr lang="en-US" sz="2400" b="1" dirty="0"/>
              <a:t>.</a:t>
            </a:r>
            <a:r>
              <a:rPr lang="en-US" sz="2400" dirty="0"/>
              <a:t>  t = 0 s, m = 1246,050 g</a:t>
            </a:r>
            <a:endParaRPr lang="el-GR" sz="2400" dirty="0"/>
          </a:p>
        </p:txBody>
      </p:sp>
      <p:graphicFrame>
        <p:nvGraphicFramePr>
          <p:cNvPr id="13" name="Object 6"/>
          <p:cNvGraphicFramePr>
            <a:graphicFrameLocks noChangeAspect="1"/>
          </p:cNvGraphicFramePr>
          <p:nvPr/>
        </p:nvGraphicFramePr>
        <p:xfrm>
          <a:off x="5072066" y="2285992"/>
          <a:ext cx="2426144" cy="233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r:id="rId6" imgW="3723810" imgH="3572374" progId="">
                  <p:embed/>
                </p:oleObj>
              </mc:Choice>
              <mc:Fallback>
                <p:oleObj r:id="rId6" imgW="3723810" imgH="3572374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2285992"/>
                        <a:ext cx="2426144" cy="233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4857752" y="4786322"/>
            <a:ext cx="34596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/>
              <a:t>β</a:t>
            </a:r>
            <a:r>
              <a:rPr lang="en-US" sz="2400" b="1" dirty="0"/>
              <a:t>.</a:t>
            </a:r>
            <a:r>
              <a:rPr lang="en-US" sz="2400" dirty="0"/>
              <a:t> t = 60 s, m = 1243,090 g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0" y="1785926"/>
            <a:ext cx="4572000" cy="5072075"/>
            <a:chOff x="0" y="1785926"/>
            <a:chExt cx="4572000" cy="5072075"/>
          </a:xfrm>
        </p:grpSpPr>
        <p:grpSp>
          <p:nvGrpSpPr>
            <p:cNvPr id="19" name="Group 18"/>
            <p:cNvGrpSpPr/>
            <p:nvPr/>
          </p:nvGrpSpPr>
          <p:grpSpPr>
            <a:xfrm>
              <a:off x="0" y="1785926"/>
              <a:ext cx="4572000" cy="5072075"/>
              <a:chOff x="0" y="1785926"/>
              <a:chExt cx="4572000" cy="5072075"/>
            </a:xfrm>
          </p:grpSpPr>
          <p:pic>
            <p:nvPicPr>
              <p:cNvPr id="11" name="Picture 2" descr="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1989271"/>
                <a:ext cx="3357554" cy="48687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Right Triangle 11"/>
              <p:cNvSpPr/>
              <p:nvPr/>
            </p:nvSpPr>
            <p:spPr>
              <a:xfrm flipV="1">
                <a:off x="571472" y="1785926"/>
                <a:ext cx="1428760" cy="2714644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3" name="Right Triangle 12"/>
              <p:cNvSpPr/>
              <p:nvPr/>
            </p:nvSpPr>
            <p:spPr>
              <a:xfrm flipV="1">
                <a:off x="1214414" y="2143116"/>
                <a:ext cx="1214446" cy="1000132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4" name="Right Triangle 13"/>
              <p:cNvSpPr/>
              <p:nvPr/>
            </p:nvSpPr>
            <p:spPr>
              <a:xfrm flipV="1">
                <a:off x="714348" y="3643314"/>
                <a:ext cx="285752" cy="1214446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214414" y="2500306"/>
                <a:ext cx="3357586" cy="2286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6" name="Right Triangle 15"/>
              <p:cNvSpPr/>
              <p:nvPr/>
            </p:nvSpPr>
            <p:spPr>
              <a:xfrm rot="10800000" flipV="1">
                <a:off x="642910" y="4429132"/>
                <a:ext cx="214314" cy="1643074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14348" y="5572140"/>
                <a:ext cx="1714512" cy="857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071538" y="4143380"/>
                <a:ext cx="928694" cy="16430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357158" y="2571744"/>
              <a:ext cx="142876" cy="4381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0" y="71435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FFC000"/>
                </a:solidFill>
              </a:rPr>
              <a:t>Κ</a:t>
            </a:r>
            <a:r>
              <a:rPr lang="en-GB" sz="2400" b="1" dirty="0" err="1" smtClean="0">
                <a:solidFill>
                  <a:srgbClr val="FFC000"/>
                </a:solidFill>
              </a:rPr>
              <a:t>αμπύλη</a:t>
            </a:r>
            <a:r>
              <a:rPr lang="en-GB" sz="2400" b="1" dirty="0" smtClean="0">
                <a:solidFill>
                  <a:srgbClr val="FFC000"/>
                </a:solidFill>
              </a:rPr>
              <a:t> </a:t>
            </a:r>
            <a:r>
              <a:rPr lang="en-GB" sz="2400" b="1" dirty="0" err="1">
                <a:solidFill>
                  <a:srgbClr val="FFC000"/>
                </a:solidFill>
              </a:rPr>
              <a:t>αντίδρασης</a:t>
            </a:r>
            <a:r>
              <a:rPr lang="en-GB" sz="2400" dirty="0">
                <a:solidFill>
                  <a:srgbClr val="FFC000"/>
                </a:solidFill>
              </a:rPr>
              <a:t> </a:t>
            </a:r>
            <a:endParaRPr lang="el-GR" sz="2400" dirty="0" smtClean="0">
              <a:solidFill>
                <a:srgbClr val="FFC000"/>
              </a:solidFill>
            </a:endParaRPr>
          </a:p>
          <a:p>
            <a:pPr algn="ctr"/>
            <a:r>
              <a:rPr lang="en-GB" sz="2400" dirty="0" err="1" smtClean="0"/>
              <a:t>προκύπτει</a:t>
            </a:r>
            <a:r>
              <a:rPr lang="en-GB" sz="2400" dirty="0" smtClean="0"/>
              <a:t> </a:t>
            </a:r>
            <a:r>
              <a:rPr lang="en-GB" sz="2400" dirty="0" err="1" smtClean="0"/>
              <a:t>πειραματικά</a:t>
            </a:r>
            <a:r>
              <a:rPr lang="el-GR" sz="2400" dirty="0" smtClean="0"/>
              <a:t> και </a:t>
            </a:r>
            <a:r>
              <a:rPr lang="en-GB" sz="2400" dirty="0" err="1" smtClean="0"/>
              <a:t>μας</a:t>
            </a:r>
            <a:r>
              <a:rPr lang="en-GB" sz="2400" dirty="0" smtClean="0"/>
              <a:t> </a:t>
            </a:r>
            <a:r>
              <a:rPr lang="en-GB" sz="2400" dirty="0" err="1"/>
              <a:t>δείχνει</a:t>
            </a:r>
            <a:r>
              <a:rPr lang="en-GB" sz="2400" dirty="0"/>
              <a:t> </a:t>
            </a:r>
            <a:r>
              <a:rPr lang="en-GB" sz="2400" dirty="0" err="1"/>
              <a:t>πως</a:t>
            </a:r>
            <a:r>
              <a:rPr lang="en-GB" sz="2400" dirty="0"/>
              <a:t> </a:t>
            </a:r>
            <a:r>
              <a:rPr lang="en-GB" sz="2400" dirty="0" err="1"/>
              <a:t>μεταβάλλεται</a:t>
            </a:r>
            <a:r>
              <a:rPr lang="en-GB" sz="2400" dirty="0"/>
              <a:t> </a:t>
            </a:r>
            <a:endParaRPr lang="el-GR" sz="2400" dirty="0" smtClean="0"/>
          </a:p>
          <a:p>
            <a:pPr algn="ctr"/>
            <a:r>
              <a:rPr lang="en-GB" sz="2400" dirty="0" smtClean="0"/>
              <a:t>η </a:t>
            </a:r>
            <a:r>
              <a:rPr lang="en-GB" sz="2400" dirty="0" err="1"/>
              <a:t>συγκέντρωση</a:t>
            </a:r>
            <a:r>
              <a:rPr lang="en-GB" sz="2400" dirty="0"/>
              <a:t> </a:t>
            </a:r>
            <a:r>
              <a:rPr lang="en-GB" sz="2400" dirty="0" err="1" smtClean="0"/>
              <a:t>ενός</a:t>
            </a:r>
            <a:r>
              <a:rPr lang="en-GB" sz="2400" dirty="0" smtClean="0"/>
              <a:t> </a:t>
            </a:r>
            <a:r>
              <a:rPr lang="en-GB" sz="2400" dirty="0" err="1" smtClean="0"/>
              <a:t>από</a:t>
            </a:r>
            <a:r>
              <a:rPr lang="en-GB" sz="2400" dirty="0" smtClean="0"/>
              <a:t> </a:t>
            </a:r>
            <a:r>
              <a:rPr lang="en-GB" sz="2400" dirty="0" err="1"/>
              <a:t>τα</a:t>
            </a:r>
            <a:r>
              <a:rPr lang="en-GB" sz="2400" dirty="0"/>
              <a:t> </a:t>
            </a:r>
            <a:r>
              <a:rPr lang="en-GB" sz="2400" dirty="0" err="1"/>
              <a:t>αντιδρώντα</a:t>
            </a:r>
            <a:r>
              <a:rPr lang="en-GB" sz="2400" dirty="0"/>
              <a:t> ή </a:t>
            </a:r>
            <a:r>
              <a:rPr lang="en-GB" sz="2400" dirty="0" err="1"/>
              <a:t>τα</a:t>
            </a:r>
            <a:r>
              <a:rPr lang="en-GB" sz="2400" dirty="0"/>
              <a:t> </a:t>
            </a:r>
            <a:r>
              <a:rPr lang="en-GB" sz="2400" dirty="0" err="1"/>
              <a:t>προϊόντα</a:t>
            </a:r>
            <a:r>
              <a:rPr lang="en-GB" sz="2400" dirty="0"/>
              <a:t> </a:t>
            </a:r>
            <a:r>
              <a:rPr lang="en-GB" sz="2400" dirty="0" err="1"/>
              <a:t>με</a:t>
            </a:r>
            <a:r>
              <a:rPr lang="en-GB" sz="2400" dirty="0"/>
              <a:t> </a:t>
            </a:r>
            <a:r>
              <a:rPr lang="en-GB" sz="2400" dirty="0" err="1"/>
              <a:t>το</a:t>
            </a:r>
            <a:r>
              <a:rPr lang="en-GB" sz="2400" dirty="0"/>
              <a:t> </a:t>
            </a:r>
            <a:r>
              <a:rPr lang="en-GB" sz="2400" dirty="0" err="1" smtClean="0"/>
              <a:t>χρόνο</a:t>
            </a:r>
            <a:endParaRPr lang="el-GR" sz="2400" dirty="0" smtClean="0"/>
          </a:p>
          <a:p>
            <a:endParaRPr lang="el-GR" sz="2400" dirty="0" smtClean="0"/>
          </a:p>
          <a:p>
            <a:pPr marL="3316288" algn="ctr"/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Με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βάση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την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καμπύλη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αντίδρασης</a:t>
            </a:r>
            <a:r>
              <a:rPr lang="el-GR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μπορούμε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να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υπολογίσουμε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τη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στιγμιαία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ταχύτητα</a:t>
            </a:r>
            <a:endParaRPr lang="el-GR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FF0000"/>
                </a:solidFill>
              </a:rPr>
              <a:t>Ταχύτητα</a:t>
            </a:r>
            <a:r>
              <a:rPr lang="en-GB" sz="2400" b="1" u="sng" dirty="0">
                <a:solidFill>
                  <a:srgbClr val="FF0000"/>
                </a:solidFill>
              </a:rPr>
              <a:t> </a:t>
            </a:r>
            <a:r>
              <a:rPr lang="en-GB" sz="2400" b="1" u="sng" dirty="0" err="1">
                <a:solidFill>
                  <a:srgbClr val="FF0000"/>
                </a:solidFill>
              </a:rPr>
              <a:t>αντίδρασης</a:t>
            </a:r>
            <a:endParaRPr lang="el-GR" sz="24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71435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FFC000"/>
                </a:solidFill>
              </a:rPr>
              <a:t>Κ</a:t>
            </a:r>
            <a:r>
              <a:rPr lang="en-GB" sz="2400" b="1" dirty="0" err="1" smtClean="0">
                <a:solidFill>
                  <a:srgbClr val="FFC000"/>
                </a:solidFill>
              </a:rPr>
              <a:t>αμπύλη</a:t>
            </a:r>
            <a:r>
              <a:rPr lang="en-GB" sz="2400" b="1" dirty="0" smtClean="0">
                <a:solidFill>
                  <a:srgbClr val="FFC000"/>
                </a:solidFill>
              </a:rPr>
              <a:t> </a:t>
            </a:r>
            <a:r>
              <a:rPr lang="en-GB" sz="2400" b="1" dirty="0" err="1">
                <a:solidFill>
                  <a:srgbClr val="FFC000"/>
                </a:solidFill>
              </a:rPr>
              <a:t>αντίδρασης</a:t>
            </a:r>
            <a:r>
              <a:rPr lang="en-GB" sz="2400" dirty="0">
                <a:solidFill>
                  <a:srgbClr val="FFC000"/>
                </a:solidFill>
              </a:rPr>
              <a:t> </a:t>
            </a:r>
            <a:endParaRPr lang="el-GR" sz="2400" dirty="0" smtClean="0">
              <a:solidFill>
                <a:srgbClr val="FFC000"/>
              </a:solidFill>
            </a:endParaRPr>
          </a:p>
          <a:p>
            <a:pPr algn="ctr"/>
            <a:r>
              <a:rPr lang="en-GB" sz="2400" dirty="0" err="1" smtClean="0"/>
              <a:t>προκύπτει</a:t>
            </a:r>
            <a:r>
              <a:rPr lang="en-GB" sz="2400" dirty="0" smtClean="0"/>
              <a:t> </a:t>
            </a:r>
            <a:r>
              <a:rPr lang="en-GB" sz="2400" dirty="0" err="1" smtClean="0"/>
              <a:t>πειραματικά</a:t>
            </a:r>
            <a:r>
              <a:rPr lang="el-GR" sz="2400" dirty="0" smtClean="0"/>
              <a:t> και </a:t>
            </a:r>
            <a:r>
              <a:rPr lang="en-GB" sz="2400" dirty="0" err="1" smtClean="0"/>
              <a:t>μας</a:t>
            </a:r>
            <a:r>
              <a:rPr lang="en-GB" sz="2400" dirty="0" smtClean="0"/>
              <a:t> </a:t>
            </a:r>
            <a:r>
              <a:rPr lang="en-GB" sz="2400" dirty="0" err="1"/>
              <a:t>δείχνει</a:t>
            </a:r>
            <a:r>
              <a:rPr lang="en-GB" sz="2400" dirty="0"/>
              <a:t> </a:t>
            </a:r>
            <a:r>
              <a:rPr lang="en-GB" sz="2400" dirty="0" err="1"/>
              <a:t>πως</a:t>
            </a:r>
            <a:r>
              <a:rPr lang="en-GB" sz="2400" dirty="0"/>
              <a:t> </a:t>
            </a:r>
            <a:r>
              <a:rPr lang="en-GB" sz="2400" dirty="0" err="1"/>
              <a:t>μεταβάλλεται</a:t>
            </a:r>
            <a:r>
              <a:rPr lang="en-GB" sz="2400" dirty="0"/>
              <a:t> </a:t>
            </a:r>
            <a:endParaRPr lang="el-GR" sz="2400" dirty="0" smtClean="0"/>
          </a:p>
          <a:p>
            <a:pPr algn="ctr"/>
            <a:r>
              <a:rPr lang="en-GB" sz="2400" dirty="0" smtClean="0"/>
              <a:t>η </a:t>
            </a:r>
            <a:r>
              <a:rPr lang="en-GB" sz="2400" dirty="0" err="1"/>
              <a:t>συγκέντρωση</a:t>
            </a:r>
            <a:r>
              <a:rPr lang="en-GB" sz="2400" dirty="0"/>
              <a:t> </a:t>
            </a:r>
            <a:r>
              <a:rPr lang="en-GB" sz="2400" dirty="0" err="1" smtClean="0"/>
              <a:t>ενός</a:t>
            </a:r>
            <a:r>
              <a:rPr lang="en-GB" sz="2400" dirty="0" smtClean="0"/>
              <a:t> </a:t>
            </a:r>
            <a:r>
              <a:rPr lang="en-GB" sz="2400" dirty="0" err="1" smtClean="0"/>
              <a:t>από</a:t>
            </a:r>
            <a:r>
              <a:rPr lang="en-GB" sz="2400" dirty="0" smtClean="0"/>
              <a:t> </a:t>
            </a:r>
            <a:r>
              <a:rPr lang="en-GB" sz="2400" dirty="0" err="1"/>
              <a:t>τα</a:t>
            </a:r>
            <a:r>
              <a:rPr lang="en-GB" sz="2400" dirty="0"/>
              <a:t> </a:t>
            </a:r>
            <a:r>
              <a:rPr lang="en-GB" sz="2400" dirty="0" err="1"/>
              <a:t>αντιδρώντα</a:t>
            </a:r>
            <a:r>
              <a:rPr lang="en-GB" sz="2400" dirty="0"/>
              <a:t> ή </a:t>
            </a:r>
            <a:r>
              <a:rPr lang="en-GB" sz="2400" dirty="0" err="1"/>
              <a:t>τα</a:t>
            </a:r>
            <a:r>
              <a:rPr lang="en-GB" sz="2400" dirty="0"/>
              <a:t> </a:t>
            </a:r>
            <a:r>
              <a:rPr lang="en-GB" sz="2400" dirty="0" err="1"/>
              <a:t>προϊόντα</a:t>
            </a:r>
            <a:r>
              <a:rPr lang="en-GB" sz="2400" dirty="0"/>
              <a:t> </a:t>
            </a:r>
            <a:r>
              <a:rPr lang="en-GB" sz="2400" dirty="0" err="1"/>
              <a:t>με</a:t>
            </a:r>
            <a:r>
              <a:rPr lang="en-GB" sz="2400" dirty="0"/>
              <a:t> </a:t>
            </a:r>
            <a:r>
              <a:rPr lang="en-GB" sz="2400" dirty="0" err="1"/>
              <a:t>το</a:t>
            </a:r>
            <a:r>
              <a:rPr lang="en-GB" sz="2400" dirty="0"/>
              <a:t> </a:t>
            </a:r>
            <a:r>
              <a:rPr lang="en-GB" sz="2400" dirty="0" err="1" smtClean="0"/>
              <a:t>χρόνο</a:t>
            </a:r>
            <a:endParaRPr lang="el-GR" sz="2400" dirty="0" smtClean="0"/>
          </a:p>
          <a:p>
            <a:endParaRPr lang="el-GR" sz="2400" dirty="0" smtClean="0"/>
          </a:p>
          <a:p>
            <a:pPr marL="3316288" algn="ctr"/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Με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βάση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την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καμπύλη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αντίδρασης</a:t>
            </a:r>
            <a:r>
              <a:rPr lang="el-GR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μπορούμε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να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υπολογίσουμε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τη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στιγμιαία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ταχύτητα</a:t>
            </a:r>
            <a:endParaRPr lang="el-GR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FF0000"/>
                </a:solidFill>
              </a:rPr>
              <a:t>Ταχύτητα</a:t>
            </a:r>
            <a:r>
              <a:rPr lang="en-GB" sz="2400" b="1" u="sng" dirty="0">
                <a:solidFill>
                  <a:srgbClr val="FF0000"/>
                </a:solidFill>
              </a:rPr>
              <a:t> </a:t>
            </a:r>
            <a:r>
              <a:rPr lang="en-GB" sz="2400" b="1" u="sng" dirty="0" err="1">
                <a:solidFill>
                  <a:srgbClr val="FF0000"/>
                </a:solidFill>
              </a:rPr>
              <a:t>αντίδρασης</a:t>
            </a:r>
            <a:endParaRPr lang="el-GR" sz="2400" b="1" u="sng" dirty="0">
              <a:solidFill>
                <a:srgbClr val="FF0000"/>
              </a:solidFill>
            </a:endParaRPr>
          </a:p>
        </p:txBody>
      </p:sp>
      <p:pic>
        <p:nvPicPr>
          <p:cNvPr id="4" name="Picture 2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9271"/>
            <a:ext cx="3357554" cy="486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357522" y="3286124"/>
            <a:ext cx="578647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/>
              <a:t>Η</a:t>
            </a:r>
            <a:r>
              <a:rPr lang="en-GB" sz="2400" dirty="0" smtClean="0"/>
              <a:t> </a:t>
            </a:r>
            <a:r>
              <a:rPr lang="en-GB" sz="2400" b="1" dirty="0" err="1">
                <a:solidFill>
                  <a:srgbClr val="FFC000"/>
                </a:solidFill>
              </a:rPr>
              <a:t>εφαπτομένη</a:t>
            </a:r>
            <a:r>
              <a:rPr lang="en-GB" sz="2400" dirty="0"/>
              <a:t> </a:t>
            </a:r>
            <a:r>
              <a:rPr lang="en-GB" sz="2400" dirty="0" err="1" smtClean="0"/>
              <a:t>στο</a:t>
            </a:r>
            <a:r>
              <a:rPr lang="en-GB" sz="2400" dirty="0" smtClean="0"/>
              <a:t> </a:t>
            </a:r>
            <a:r>
              <a:rPr lang="en-GB" sz="2400" dirty="0" err="1"/>
              <a:t>σημείο</a:t>
            </a:r>
            <a:r>
              <a:rPr lang="en-GB" sz="2400" dirty="0"/>
              <a:t> </a:t>
            </a:r>
            <a:r>
              <a:rPr lang="en-US" sz="2400" i="1" dirty="0"/>
              <a:t>t</a:t>
            </a:r>
            <a:r>
              <a:rPr lang="en-GB" sz="2400" baseline="-25000" dirty="0"/>
              <a:t>1 </a:t>
            </a:r>
            <a:r>
              <a:rPr lang="el-GR" sz="2400" dirty="0" smtClean="0"/>
              <a:t>είναι </a:t>
            </a:r>
            <a:r>
              <a:rPr lang="el-GR" sz="2400" b="1" dirty="0" smtClean="0">
                <a:solidFill>
                  <a:srgbClr val="FFC000"/>
                </a:solidFill>
              </a:rPr>
              <a:t>ίση με τη</a:t>
            </a:r>
            <a:r>
              <a:rPr lang="en-GB" sz="2400" b="1" dirty="0" smtClean="0">
                <a:solidFill>
                  <a:srgbClr val="FFC000"/>
                </a:solidFill>
              </a:rPr>
              <a:t> </a:t>
            </a:r>
            <a:r>
              <a:rPr lang="en-GB" sz="2400" b="1" dirty="0" err="1" smtClean="0">
                <a:solidFill>
                  <a:srgbClr val="FFC000"/>
                </a:solidFill>
              </a:rPr>
              <a:t>στιγμιαία</a:t>
            </a:r>
            <a:r>
              <a:rPr lang="en-GB" sz="2400" b="1" dirty="0" smtClean="0">
                <a:solidFill>
                  <a:srgbClr val="FFC000"/>
                </a:solidFill>
              </a:rPr>
              <a:t> </a:t>
            </a:r>
            <a:r>
              <a:rPr lang="en-GB" sz="2400" b="1" dirty="0" err="1" smtClean="0">
                <a:solidFill>
                  <a:srgbClr val="FFC000"/>
                </a:solidFill>
              </a:rPr>
              <a:t>ταχύτητα</a:t>
            </a:r>
            <a:r>
              <a:rPr lang="en-GB" sz="2400" b="1" dirty="0" smtClean="0">
                <a:solidFill>
                  <a:srgbClr val="FFC000"/>
                </a:solidFill>
              </a:rPr>
              <a:t> </a:t>
            </a:r>
            <a:r>
              <a:rPr lang="en-GB" sz="2400" b="1" i="1" dirty="0" smtClean="0">
                <a:solidFill>
                  <a:srgbClr val="FFC000"/>
                </a:solidFill>
              </a:rPr>
              <a:t>υ</a:t>
            </a:r>
            <a:r>
              <a:rPr lang="en-GB" sz="2400" b="1" baseline="-25000" dirty="0" smtClean="0">
                <a:solidFill>
                  <a:srgbClr val="FFC000"/>
                </a:solidFill>
              </a:rPr>
              <a:t>t1</a:t>
            </a:r>
            <a:r>
              <a:rPr lang="en-GB" sz="2400" dirty="0" smtClean="0"/>
              <a:t> </a:t>
            </a:r>
            <a:r>
              <a:rPr lang="en-GB" sz="2400" dirty="0" err="1" smtClean="0"/>
              <a:t>τη</a:t>
            </a:r>
            <a:r>
              <a:rPr lang="en-GB" sz="2400" dirty="0" smtClean="0"/>
              <a:t> </a:t>
            </a:r>
            <a:r>
              <a:rPr lang="en-GB" sz="2400" dirty="0" err="1" smtClean="0"/>
              <a:t>χρονική</a:t>
            </a:r>
            <a:r>
              <a:rPr lang="en-GB" sz="2400" dirty="0" smtClean="0"/>
              <a:t> </a:t>
            </a:r>
            <a:r>
              <a:rPr lang="en-GB" sz="2400" dirty="0" err="1" smtClean="0"/>
              <a:t>στιγμή</a:t>
            </a:r>
            <a:r>
              <a:rPr lang="en-GB" sz="2400" dirty="0" smtClean="0"/>
              <a:t>  </a:t>
            </a:r>
            <a:r>
              <a:rPr lang="en-GB" sz="2400" i="1" dirty="0" smtClean="0"/>
              <a:t>t</a:t>
            </a:r>
            <a:r>
              <a:rPr lang="en-GB" sz="2400" baseline="-25000" dirty="0" smtClean="0"/>
              <a:t>1</a:t>
            </a:r>
            <a:endParaRPr lang="el-GR" sz="2400" baseline="-25000" dirty="0" smtClean="0"/>
          </a:p>
          <a:p>
            <a:pPr algn="ctr"/>
            <a:endParaRPr lang="el-GR" sz="2400" baseline="-25000" dirty="0" smtClean="0"/>
          </a:p>
          <a:p>
            <a:pPr algn="ctr"/>
            <a:r>
              <a:rPr lang="en-GB" sz="2400" dirty="0" smtClean="0"/>
              <a:t> </a:t>
            </a:r>
            <a:endParaRPr lang="el-GR" sz="2400" dirty="0" smtClean="0"/>
          </a:p>
          <a:p>
            <a:pPr algn="ctr"/>
            <a:r>
              <a:rPr lang="el-GR" sz="2400" dirty="0" smtClean="0"/>
              <a:t>Υ</a:t>
            </a:r>
            <a:r>
              <a:rPr lang="en-GB" sz="2400" dirty="0" err="1" smtClean="0"/>
              <a:t>πολογίζουμε</a:t>
            </a:r>
            <a:r>
              <a:rPr lang="en-GB" sz="2400" dirty="0" smtClean="0"/>
              <a:t> </a:t>
            </a:r>
            <a:r>
              <a:rPr lang="en-GB" sz="2400" dirty="0" err="1"/>
              <a:t>τη</a:t>
            </a:r>
            <a:r>
              <a:rPr lang="en-GB" sz="2400" dirty="0"/>
              <a:t> </a:t>
            </a:r>
            <a:r>
              <a:rPr lang="en-GB" sz="2400" dirty="0" err="1"/>
              <a:t>κλίση</a:t>
            </a:r>
            <a:r>
              <a:rPr lang="en-GB" sz="2400" dirty="0"/>
              <a:t> </a:t>
            </a:r>
            <a:r>
              <a:rPr lang="en-GB" sz="2400" dirty="0" err="1" smtClean="0"/>
              <a:t>της</a:t>
            </a:r>
            <a:r>
              <a:rPr lang="el-GR" sz="2400" dirty="0" smtClean="0"/>
              <a:t> </a:t>
            </a:r>
            <a:r>
              <a:rPr lang="en-GB" sz="2400" dirty="0" err="1" smtClean="0"/>
              <a:t>αν</a:t>
            </a:r>
            <a:r>
              <a:rPr lang="en-GB" sz="2400" dirty="0" smtClean="0"/>
              <a:t> </a:t>
            </a:r>
            <a:r>
              <a:rPr lang="en-GB" sz="2400" dirty="0" err="1"/>
              <a:t>πάρουμε</a:t>
            </a:r>
            <a:r>
              <a:rPr lang="en-GB" sz="2400" dirty="0"/>
              <a:t> </a:t>
            </a:r>
            <a:r>
              <a:rPr lang="en-GB" sz="2400" dirty="0" err="1"/>
              <a:t>δύο</a:t>
            </a:r>
            <a:r>
              <a:rPr lang="en-GB" sz="2400" dirty="0"/>
              <a:t> </a:t>
            </a:r>
            <a:r>
              <a:rPr lang="en-GB" sz="2400" dirty="0" err="1"/>
              <a:t>σημεία</a:t>
            </a:r>
            <a:r>
              <a:rPr lang="en-GB" sz="2400" dirty="0"/>
              <a:t> </a:t>
            </a:r>
            <a:r>
              <a:rPr lang="en-GB" sz="2400" dirty="0" err="1"/>
              <a:t>της</a:t>
            </a:r>
            <a:r>
              <a:rPr lang="en-GB" sz="2400" dirty="0"/>
              <a:t> Α </a:t>
            </a:r>
            <a:r>
              <a:rPr lang="en-GB" sz="2400" dirty="0" err="1"/>
              <a:t>και</a:t>
            </a:r>
            <a:r>
              <a:rPr lang="en-GB" sz="2400" dirty="0"/>
              <a:t> Β </a:t>
            </a:r>
            <a:r>
              <a:rPr lang="en-GB" sz="2400" dirty="0" err="1"/>
              <a:t>και</a:t>
            </a:r>
            <a:r>
              <a:rPr lang="en-GB" sz="2400" dirty="0"/>
              <a:t> </a:t>
            </a:r>
            <a:r>
              <a:rPr lang="el-GR" sz="2400" dirty="0" smtClean="0"/>
              <a:t>βρ</a:t>
            </a:r>
            <a:r>
              <a:rPr lang="en-GB" sz="2400" dirty="0" smtClean="0"/>
              <a:t>ο</a:t>
            </a:r>
            <a:r>
              <a:rPr lang="el-GR" sz="2400" dirty="0" smtClean="0"/>
              <a:t>ύ</a:t>
            </a:r>
            <a:r>
              <a:rPr lang="en-GB" sz="2400" dirty="0" err="1" smtClean="0"/>
              <a:t>με</a:t>
            </a:r>
            <a:r>
              <a:rPr lang="en-GB" sz="2400" dirty="0" smtClean="0"/>
              <a:t> </a:t>
            </a:r>
            <a:r>
              <a:rPr lang="en-GB" sz="2400" dirty="0" err="1"/>
              <a:t>το</a:t>
            </a:r>
            <a:r>
              <a:rPr lang="en-GB" sz="2400" dirty="0"/>
              <a:t> Δ</a:t>
            </a:r>
            <a:r>
              <a:rPr lang="en-US" sz="2400" i="1" dirty="0"/>
              <a:t>c </a:t>
            </a:r>
            <a:r>
              <a:rPr lang="en-GB" sz="2400" dirty="0" err="1"/>
              <a:t>και</a:t>
            </a:r>
            <a:r>
              <a:rPr lang="en-GB" sz="2400" dirty="0"/>
              <a:t> </a:t>
            </a:r>
            <a:r>
              <a:rPr lang="en-GB" sz="2400" dirty="0" err="1" smtClean="0"/>
              <a:t>Δ</a:t>
            </a:r>
            <a:r>
              <a:rPr lang="en-GB" sz="2400" i="1" dirty="0" err="1" smtClean="0"/>
              <a:t>t</a:t>
            </a:r>
            <a:r>
              <a:rPr lang="en-GB" sz="2400" dirty="0" smtClean="0"/>
              <a:t>:</a:t>
            </a:r>
            <a:r>
              <a:rPr lang="en-GB" sz="2400" b="1" i="1" dirty="0" smtClean="0"/>
              <a:t> </a:t>
            </a:r>
            <a:endParaRPr lang="el-GR" sz="2400" b="1" i="1" dirty="0" smtClean="0"/>
          </a:p>
        </p:txBody>
      </p:sp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8" y="5500702"/>
            <a:ext cx="1500198" cy="9591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2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7030A0"/>
                </a:solidFill>
              </a:rPr>
              <a:t>Παράγοντες</a:t>
            </a:r>
            <a:r>
              <a:rPr lang="en-GB" sz="2400" b="1" u="sng" dirty="0">
                <a:solidFill>
                  <a:srgbClr val="7030A0"/>
                </a:solidFill>
              </a:rPr>
              <a:t> </a:t>
            </a:r>
            <a:r>
              <a:rPr lang="en-GB" sz="2400" b="1" u="sng" dirty="0" err="1">
                <a:solidFill>
                  <a:srgbClr val="7030A0"/>
                </a:solidFill>
              </a:rPr>
              <a:t>που</a:t>
            </a:r>
            <a:r>
              <a:rPr lang="en-GB" sz="2400" b="1" u="sng" dirty="0">
                <a:solidFill>
                  <a:srgbClr val="7030A0"/>
                </a:solidFill>
              </a:rPr>
              <a:t> </a:t>
            </a:r>
            <a:r>
              <a:rPr lang="en-GB" sz="2400" b="1" u="sng" dirty="0" err="1">
                <a:solidFill>
                  <a:srgbClr val="7030A0"/>
                </a:solidFill>
              </a:rPr>
              <a:t>επηρεάζουν</a:t>
            </a:r>
            <a:r>
              <a:rPr lang="en-GB" sz="2400" b="1" u="sng" dirty="0">
                <a:solidFill>
                  <a:srgbClr val="7030A0"/>
                </a:solidFill>
              </a:rPr>
              <a:t> </a:t>
            </a:r>
            <a:r>
              <a:rPr lang="en-GB" sz="2400" b="1" u="sng" dirty="0" err="1">
                <a:solidFill>
                  <a:srgbClr val="7030A0"/>
                </a:solidFill>
              </a:rPr>
              <a:t>την</a:t>
            </a:r>
            <a:r>
              <a:rPr lang="en-GB" sz="2400" b="1" u="sng" dirty="0">
                <a:solidFill>
                  <a:srgbClr val="7030A0"/>
                </a:solidFill>
              </a:rPr>
              <a:t> </a:t>
            </a:r>
            <a:r>
              <a:rPr lang="en-GB" sz="2400" b="1" u="sng" dirty="0" err="1" smtClean="0">
                <a:solidFill>
                  <a:srgbClr val="7030A0"/>
                </a:solidFill>
              </a:rPr>
              <a:t>ταχύτητα</a:t>
            </a:r>
            <a:r>
              <a:rPr lang="en-GB" sz="2400" b="1" u="sng" dirty="0">
                <a:solidFill>
                  <a:srgbClr val="7030A0"/>
                </a:solidFill>
              </a:rPr>
              <a:t> </a:t>
            </a:r>
            <a:r>
              <a:rPr lang="en-GB" sz="2400" b="1" u="sng" dirty="0" err="1">
                <a:solidFill>
                  <a:srgbClr val="7030A0"/>
                </a:solidFill>
              </a:rPr>
              <a:t>αντίδρασης</a:t>
            </a:r>
            <a:endParaRPr lang="el-GR" sz="2400" b="1" u="sng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4356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/>
              <a:t>Η</a:t>
            </a:r>
            <a:r>
              <a:rPr lang="en-GB" sz="2400" dirty="0" smtClean="0"/>
              <a:t> </a:t>
            </a:r>
            <a:r>
              <a:rPr lang="en-GB" sz="2400" dirty="0" err="1"/>
              <a:t>ταχύτητα</a:t>
            </a:r>
            <a:r>
              <a:rPr lang="en-GB" sz="2400" dirty="0"/>
              <a:t> </a:t>
            </a:r>
            <a:r>
              <a:rPr lang="en-GB" sz="2400" dirty="0" err="1"/>
              <a:t>μιας</a:t>
            </a:r>
            <a:r>
              <a:rPr lang="en-GB" sz="2400" dirty="0"/>
              <a:t> </a:t>
            </a:r>
            <a:r>
              <a:rPr lang="en-GB" sz="2400" dirty="0" err="1"/>
              <a:t>αντίδρασης</a:t>
            </a:r>
            <a:r>
              <a:rPr lang="en-GB" sz="2400" dirty="0"/>
              <a:t> </a:t>
            </a:r>
            <a:r>
              <a:rPr lang="en-GB" sz="2400" dirty="0" err="1"/>
              <a:t>εξαρτάται</a:t>
            </a:r>
            <a:r>
              <a:rPr lang="en-GB" sz="2400" dirty="0"/>
              <a:t> </a:t>
            </a:r>
            <a:r>
              <a:rPr lang="en-GB" sz="2400" dirty="0" err="1"/>
              <a:t>από</a:t>
            </a:r>
            <a:r>
              <a:rPr lang="en-GB" sz="2400" dirty="0"/>
              <a:t> </a:t>
            </a:r>
            <a:r>
              <a:rPr lang="el-GR" sz="2400" b="1" dirty="0" smtClean="0">
                <a:solidFill>
                  <a:srgbClr val="7030A0"/>
                </a:solidFill>
              </a:rPr>
              <a:t>ότι επιδρά σ</a:t>
            </a:r>
            <a:r>
              <a:rPr lang="en-GB" sz="2400" b="1" dirty="0" err="1" smtClean="0">
                <a:solidFill>
                  <a:srgbClr val="7030A0"/>
                </a:solidFill>
              </a:rPr>
              <a:t>τον</a:t>
            </a:r>
            <a:r>
              <a:rPr lang="en-GB" sz="2400" b="1" dirty="0" smtClean="0">
                <a:solidFill>
                  <a:srgbClr val="7030A0"/>
                </a:solidFill>
              </a:rPr>
              <a:t> </a:t>
            </a:r>
            <a:r>
              <a:rPr lang="en-GB" sz="2400" b="1" dirty="0" err="1">
                <a:solidFill>
                  <a:srgbClr val="7030A0"/>
                </a:solidFill>
              </a:rPr>
              <a:t>αριθμό</a:t>
            </a:r>
            <a:r>
              <a:rPr lang="en-GB" sz="2400" b="1" dirty="0">
                <a:solidFill>
                  <a:srgbClr val="7030A0"/>
                </a:solidFill>
              </a:rPr>
              <a:t> </a:t>
            </a:r>
            <a:r>
              <a:rPr lang="en-GB" sz="2400" b="1" dirty="0" err="1">
                <a:solidFill>
                  <a:srgbClr val="7030A0"/>
                </a:solidFill>
              </a:rPr>
              <a:t>των</a:t>
            </a:r>
            <a:r>
              <a:rPr lang="en-GB" sz="2400" b="1" dirty="0">
                <a:solidFill>
                  <a:srgbClr val="7030A0"/>
                </a:solidFill>
              </a:rPr>
              <a:t> </a:t>
            </a:r>
            <a:r>
              <a:rPr lang="en-GB" sz="2400" b="1" dirty="0" err="1">
                <a:solidFill>
                  <a:srgbClr val="7030A0"/>
                </a:solidFill>
              </a:rPr>
              <a:t>αποτελεσματικών</a:t>
            </a:r>
            <a:r>
              <a:rPr lang="en-GB" sz="2400" b="1" dirty="0">
                <a:solidFill>
                  <a:srgbClr val="7030A0"/>
                </a:solidFill>
              </a:rPr>
              <a:t> </a:t>
            </a:r>
            <a:r>
              <a:rPr lang="en-GB" sz="2400" b="1" dirty="0" err="1">
                <a:solidFill>
                  <a:srgbClr val="7030A0"/>
                </a:solidFill>
              </a:rPr>
              <a:t>συγκρούσεων</a:t>
            </a:r>
            <a:r>
              <a:rPr lang="en-GB" sz="2400" dirty="0"/>
              <a:t> </a:t>
            </a:r>
            <a:r>
              <a:rPr lang="en-GB" sz="2400" dirty="0" err="1"/>
              <a:t>μεταξύ</a:t>
            </a:r>
            <a:r>
              <a:rPr lang="en-GB" sz="2400" dirty="0"/>
              <a:t> </a:t>
            </a:r>
            <a:r>
              <a:rPr lang="en-GB" sz="2400" dirty="0" err="1"/>
              <a:t>των</a:t>
            </a:r>
            <a:r>
              <a:rPr lang="en-GB" sz="2400" dirty="0"/>
              <a:t> </a:t>
            </a:r>
            <a:r>
              <a:rPr lang="en-GB" sz="2400" dirty="0" err="1"/>
              <a:t>αντιδρώντων</a:t>
            </a:r>
            <a:r>
              <a:rPr lang="en-GB" sz="2400" dirty="0"/>
              <a:t> </a:t>
            </a:r>
            <a:r>
              <a:rPr lang="en-GB" sz="2400" dirty="0" err="1" smtClean="0"/>
              <a:t>μορίων</a:t>
            </a:r>
            <a:endParaRPr lang="el-GR" sz="2400" dirty="0" smtClean="0"/>
          </a:p>
          <a:p>
            <a:endParaRPr lang="el-GR" sz="2400" dirty="0" smtClean="0"/>
          </a:p>
          <a:p>
            <a:r>
              <a:rPr lang="en-GB" sz="2400" dirty="0" err="1" smtClean="0">
                <a:solidFill>
                  <a:srgbClr val="7030A0"/>
                </a:solidFill>
              </a:rPr>
              <a:t>Οι</a:t>
            </a:r>
            <a:r>
              <a:rPr lang="en-GB" sz="2400" dirty="0" smtClean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παράγοντες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αυτοί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είναι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οι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εξής</a:t>
            </a:r>
            <a:r>
              <a:rPr lang="en-GB" sz="2400" dirty="0" smtClean="0"/>
              <a:t>:</a:t>
            </a:r>
          </a:p>
          <a:p>
            <a:pPr marL="723900" indent="-355600">
              <a:buFont typeface="Arial" pitchFamily="34" charset="0"/>
              <a:buChar char="•"/>
            </a:pPr>
            <a:endParaRPr lang="el-GR" sz="2400" dirty="0" smtClean="0"/>
          </a:p>
          <a:p>
            <a:pPr marL="723900" indent="-355600">
              <a:buFont typeface="Arial" pitchFamily="34" charset="0"/>
              <a:buChar char="•"/>
            </a:pPr>
            <a:r>
              <a:rPr lang="en-GB" sz="2400" dirty="0" smtClean="0"/>
              <a:t>η </a:t>
            </a:r>
            <a:r>
              <a:rPr lang="en-GB" sz="2400" b="1" dirty="0" err="1">
                <a:solidFill>
                  <a:srgbClr val="FFC000"/>
                </a:solidFill>
              </a:rPr>
              <a:t>συγκέντρωση</a:t>
            </a:r>
            <a:r>
              <a:rPr lang="en-GB" sz="2400" dirty="0"/>
              <a:t> </a:t>
            </a:r>
            <a:r>
              <a:rPr lang="en-GB" sz="2400" dirty="0" err="1"/>
              <a:t>των</a:t>
            </a:r>
            <a:r>
              <a:rPr lang="en-GB" sz="2400" dirty="0"/>
              <a:t> </a:t>
            </a:r>
            <a:r>
              <a:rPr lang="en-GB" sz="2400" dirty="0" err="1" smtClean="0"/>
              <a:t>αντιδρώντων</a:t>
            </a:r>
            <a:endParaRPr lang="en-GB" sz="2400" dirty="0" smtClean="0"/>
          </a:p>
          <a:p>
            <a:pPr marL="723900" indent="-355600">
              <a:buFont typeface="Arial" pitchFamily="34" charset="0"/>
              <a:buChar char="•"/>
            </a:pPr>
            <a:r>
              <a:rPr lang="en-GB" sz="2400" dirty="0"/>
              <a:t>η </a:t>
            </a:r>
            <a:r>
              <a:rPr lang="en-GB" sz="2400" b="1" dirty="0" err="1" smtClean="0">
                <a:solidFill>
                  <a:srgbClr val="00B0F0"/>
                </a:solidFill>
              </a:rPr>
              <a:t>πίεση</a:t>
            </a:r>
            <a:r>
              <a:rPr lang="en-GB" sz="2400" dirty="0" smtClean="0"/>
              <a:t> </a:t>
            </a:r>
            <a:r>
              <a:rPr lang="el-GR" sz="2400" dirty="0" smtClean="0"/>
              <a:t>αν κάποιο </a:t>
            </a:r>
            <a:r>
              <a:rPr lang="en-GB" sz="2400" dirty="0" err="1" smtClean="0"/>
              <a:t>απ</a:t>
            </a:r>
            <a:r>
              <a:rPr lang="el-GR" sz="2400" dirty="0" smtClean="0"/>
              <a:t>ο</a:t>
            </a:r>
            <a:r>
              <a:rPr lang="en-GB" sz="2400" dirty="0" smtClean="0"/>
              <a:t> </a:t>
            </a:r>
            <a:r>
              <a:rPr lang="en-GB" sz="2400" dirty="0" err="1"/>
              <a:t>τα</a:t>
            </a:r>
            <a:r>
              <a:rPr lang="en-GB" sz="2400" dirty="0"/>
              <a:t> </a:t>
            </a:r>
            <a:r>
              <a:rPr lang="en-GB" sz="2400" dirty="0" err="1"/>
              <a:t>αντιδρώντα</a:t>
            </a:r>
            <a:r>
              <a:rPr lang="en-GB" sz="2400" dirty="0"/>
              <a:t> </a:t>
            </a:r>
            <a:r>
              <a:rPr lang="en-GB" sz="2400" dirty="0" err="1" smtClean="0"/>
              <a:t>σώματα</a:t>
            </a:r>
            <a:r>
              <a:rPr lang="en-GB" sz="2400" dirty="0" smtClean="0"/>
              <a:t> </a:t>
            </a:r>
            <a:r>
              <a:rPr lang="en-GB" sz="2400" dirty="0" err="1"/>
              <a:t>είναι</a:t>
            </a:r>
            <a:r>
              <a:rPr lang="en-GB" sz="2400" dirty="0"/>
              <a:t> </a:t>
            </a:r>
            <a:r>
              <a:rPr lang="en-GB" sz="2400" dirty="0" err="1" smtClean="0"/>
              <a:t>αέριο</a:t>
            </a:r>
            <a:endParaRPr lang="en-GB" sz="2400" dirty="0" smtClean="0"/>
          </a:p>
          <a:p>
            <a:pPr marL="723900" indent="-355600">
              <a:buFont typeface="Arial" pitchFamily="34" charset="0"/>
              <a:buChar char="•"/>
            </a:pPr>
            <a:r>
              <a:rPr lang="en-GB" sz="2400" dirty="0"/>
              <a:t>η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επιφάνεια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επαφής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/>
              <a:t>των</a:t>
            </a:r>
            <a:r>
              <a:rPr lang="en-GB" sz="2400" dirty="0"/>
              <a:t> </a:t>
            </a:r>
            <a:r>
              <a:rPr lang="en-GB" sz="2400" dirty="0" err="1" smtClean="0"/>
              <a:t>στερεών</a:t>
            </a:r>
            <a:endParaRPr lang="en-GB" sz="2400" dirty="0" smtClean="0"/>
          </a:p>
          <a:p>
            <a:pPr marL="723900" indent="-355600">
              <a:buFont typeface="Arial" pitchFamily="34" charset="0"/>
              <a:buChar char="•"/>
            </a:pPr>
            <a:r>
              <a:rPr lang="en-GB" sz="2400" dirty="0"/>
              <a:t>η </a:t>
            </a:r>
            <a:r>
              <a:rPr lang="en-GB" sz="2400" b="1" dirty="0" err="1" smtClean="0">
                <a:solidFill>
                  <a:srgbClr val="FF0000"/>
                </a:solidFill>
              </a:rPr>
              <a:t>θερμοκρασία</a:t>
            </a:r>
            <a:endParaRPr lang="en-GB" sz="2400" b="1" dirty="0" smtClean="0">
              <a:solidFill>
                <a:srgbClr val="FF0000"/>
              </a:solidFill>
            </a:endParaRPr>
          </a:p>
          <a:p>
            <a:pPr marL="723900" indent="-355600">
              <a:buFont typeface="Arial" pitchFamily="34" charset="0"/>
              <a:buChar char="•"/>
            </a:pPr>
            <a:r>
              <a:rPr lang="en-GB" sz="2400" dirty="0" err="1"/>
              <a:t>οι</a:t>
            </a:r>
            <a:r>
              <a:rPr lang="en-GB" sz="2400" dirty="0"/>
              <a:t> </a:t>
            </a:r>
            <a:r>
              <a:rPr lang="en-GB" sz="2400" b="1" dirty="0" err="1" smtClean="0">
                <a:solidFill>
                  <a:srgbClr val="0070C0"/>
                </a:solidFill>
              </a:rPr>
              <a:t>ακτινοβολίες</a:t>
            </a:r>
            <a:endParaRPr lang="en-GB" sz="2400" b="1" dirty="0" smtClean="0">
              <a:solidFill>
                <a:srgbClr val="0070C0"/>
              </a:solidFill>
            </a:endParaRPr>
          </a:p>
          <a:p>
            <a:pPr marL="723900" indent="-355600">
              <a:buFont typeface="Arial" pitchFamily="34" charset="0"/>
              <a:buChar char="•"/>
            </a:pPr>
            <a:r>
              <a:rPr lang="en-GB" sz="2400" dirty="0" err="1"/>
              <a:t>οι</a:t>
            </a:r>
            <a:r>
              <a:rPr lang="en-GB" sz="2400" dirty="0"/>
              <a:t> </a:t>
            </a:r>
            <a:r>
              <a:rPr lang="en-GB" sz="2400" b="1" dirty="0" err="1">
                <a:solidFill>
                  <a:schemeClr val="accent3">
                    <a:lumMod val="50000"/>
                  </a:schemeClr>
                </a:solidFill>
              </a:rPr>
              <a:t>καταλύτες</a:t>
            </a:r>
            <a:endParaRPr lang="el-G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FFC000"/>
                </a:solidFill>
              </a:rPr>
              <a:t>Συγκέντρωση</a:t>
            </a:r>
            <a:endParaRPr lang="el-GR" sz="2400" b="1" u="sng" dirty="0">
              <a:solidFill>
                <a:srgbClr val="FFC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1435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err="1">
                <a:solidFill>
                  <a:schemeClr val="accent6"/>
                </a:solidFill>
              </a:rPr>
              <a:t>Αύξηση</a:t>
            </a:r>
            <a:r>
              <a:rPr lang="en-GB" sz="2400" b="1" dirty="0">
                <a:solidFill>
                  <a:schemeClr val="accent6"/>
                </a:solidFill>
              </a:rPr>
              <a:t> </a:t>
            </a:r>
            <a:r>
              <a:rPr lang="en-GB" sz="2400" b="1" dirty="0" err="1">
                <a:solidFill>
                  <a:schemeClr val="accent6"/>
                </a:solidFill>
              </a:rPr>
              <a:t>της</a:t>
            </a:r>
            <a:r>
              <a:rPr lang="en-GB" sz="2400" b="1" dirty="0">
                <a:solidFill>
                  <a:schemeClr val="accent6"/>
                </a:solidFill>
              </a:rPr>
              <a:t> </a:t>
            </a:r>
            <a:r>
              <a:rPr lang="en-GB" sz="2400" b="1" dirty="0" err="1">
                <a:solidFill>
                  <a:schemeClr val="accent6"/>
                </a:solidFill>
              </a:rPr>
              <a:t>συγκέντρωσης</a:t>
            </a:r>
            <a:r>
              <a:rPr lang="en-GB" sz="2400" b="1" dirty="0">
                <a:solidFill>
                  <a:srgbClr val="FFC000"/>
                </a:solidFill>
              </a:rPr>
              <a:t> </a:t>
            </a:r>
            <a:r>
              <a:rPr lang="en-GB" sz="2400" dirty="0" err="1" smtClean="0"/>
              <a:t>συνεπάγεται</a:t>
            </a:r>
            <a:endParaRPr lang="el-GR" sz="2400" dirty="0" smtClean="0"/>
          </a:p>
          <a:p>
            <a:pPr algn="ctr"/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</a:rPr>
              <a:t>αύξηση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</a:rPr>
              <a:t>του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</a:rPr>
              <a:t>αριθμού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</a:rPr>
              <a:t>των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</a:rPr>
              <a:t>αποτελεσματικών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/>
              <a:t>συγκρούσεων</a:t>
            </a:r>
            <a:r>
              <a:rPr lang="en-GB" sz="2400" dirty="0"/>
              <a:t>, </a:t>
            </a:r>
            <a:endParaRPr lang="el-GR" sz="2400" dirty="0" smtClean="0"/>
          </a:p>
          <a:p>
            <a:pPr algn="ctr"/>
            <a:r>
              <a:rPr lang="en-GB" sz="2400" dirty="0" err="1" smtClean="0"/>
              <a:t>δηλαδή</a:t>
            </a:r>
            <a:r>
              <a:rPr lang="en-GB" sz="2400" dirty="0" smtClean="0"/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αύξηση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της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ταχύτητας</a:t>
            </a:r>
            <a:r>
              <a:rPr lang="en-GB" sz="2400" dirty="0"/>
              <a:t> </a:t>
            </a:r>
            <a:r>
              <a:rPr lang="en-GB" sz="2400" dirty="0" err="1"/>
              <a:t>της</a:t>
            </a:r>
            <a:r>
              <a:rPr lang="en-GB" sz="2400" dirty="0"/>
              <a:t> </a:t>
            </a:r>
            <a:r>
              <a:rPr lang="en-GB" sz="2400" dirty="0" err="1" smtClean="0"/>
              <a:t>αντίδρασης</a:t>
            </a:r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endParaRPr lang="el-GR" sz="2400" dirty="0" smtClean="0"/>
          </a:p>
        </p:txBody>
      </p:sp>
      <p:pic>
        <p:nvPicPr>
          <p:cNvPr id="12" name="Picture 2" descr="C:\Users\Kostas\Desktop\2286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643182"/>
            <a:ext cx="2857500" cy="2505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432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FFC000"/>
                </a:solidFill>
              </a:rPr>
              <a:t>Συγκέντρωση</a:t>
            </a:r>
            <a:endParaRPr lang="el-GR" sz="2400" b="1" u="sng" dirty="0">
              <a:solidFill>
                <a:srgbClr val="FFC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1435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err="1">
                <a:solidFill>
                  <a:schemeClr val="accent6"/>
                </a:solidFill>
              </a:rPr>
              <a:t>Αύξηση</a:t>
            </a:r>
            <a:r>
              <a:rPr lang="en-GB" sz="2400" b="1" dirty="0">
                <a:solidFill>
                  <a:schemeClr val="accent6"/>
                </a:solidFill>
              </a:rPr>
              <a:t> </a:t>
            </a:r>
            <a:r>
              <a:rPr lang="en-GB" sz="2400" b="1" dirty="0" err="1">
                <a:solidFill>
                  <a:schemeClr val="accent6"/>
                </a:solidFill>
              </a:rPr>
              <a:t>της</a:t>
            </a:r>
            <a:r>
              <a:rPr lang="en-GB" sz="2400" b="1" dirty="0">
                <a:solidFill>
                  <a:schemeClr val="accent6"/>
                </a:solidFill>
              </a:rPr>
              <a:t> </a:t>
            </a:r>
            <a:r>
              <a:rPr lang="en-GB" sz="2400" b="1" dirty="0" err="1">
                <a:solidFill>
                  <a:schemeClr val="accent6"/>
                </a:solidFill>
              </a:rPr>
              <a:t>συγκέντρωσης</a:t>
            </a:r>
            <a:r>
              <a:rPr lang="en-GB" sz="2400" b="1" dirty="0">
                <a:solidFill>
                  <a:srgbClr val="FFC000"/>
                </a:solidFill>
              </a:rPr>
              <a:t> </a:t>
            </a:r>
            <a:r>
              <a:rPr lang="en-GB" sz="2400" dirty="0" err="1" smtClean="0"/>
              <a:t>συνεπάγεται</a:t>
            </a:r>
            <a:endParaRPr lang="el-GR" sz="2400" dirty="0" smtClean="0"/>
          </a:p>
          <a:p>
            <a:pPr algn="ctr"/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</a:rPr>
              <a:t>αύξηση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</a:rPr>
              <a:t>του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</a:rPr>
              <a:t>αριθμού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</a:rPr>
              <a:t>των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</a:rPr>
              <a:t>αποτελεσματικών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/>
              <a:t>συγκρούσεων</a:t>
            </a:r>
            <a:r>
              <a:rPr lang="en-GB" sz="2400" dirty="0"/>
              <a:t>, </a:t>
            </a:r>
            <a:endParaRPr lang="el-GR" sz="2400" dirty="0" smtClean="0"/>
          </a:p>
          <a:p>
            <a:pPr algn="ctr"/>
            <a:r>
              <a:rPr lang="en-GB" sz="2400" dirty="0" err="1" smtClean="0"/>
              <a:t>δηλαδή</a:t>
            </a:r>
            <a:r>
              <a:rPr lang="en-GB" sz="2400" dirty="0" smtClean="0"/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αύξηση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της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ταχύτητας</a:t>
            </a:r>
            <a:r>
              <a:rPr lang="en-GB" sz="2400" dirty="0"/>
              <a:t> </a:t>
            </a:r>
            <a:r>
              <a:rPr lang="en-GB" sz="2400" dirty="0" err="1"/>
              <a:t>της</a:t>
            </a:r>
            <a:r>
              <a:rPr lang="en-GB" sz="2400" dirty="0"/>
              <a:t> </a:t>
            </a:r>
            <a:r>
              <a:rPr lang="en-GB" sz="2400" dirty="0" err="1" smtClean="0"/>
              <a:t>αντίδρασης</a:t>
            </a:r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endParaRPr lang="el-GR" sz="2400" dirty="0" smtClean="0"/>
          </a:p>
        </p:txBody>
      </p:sp>
      <p:pic>
        <p:nvPicPr>
          <p:cNvPr id="11" name="Picture 2" descr="C:\Users\Kostas\Desktop\boyles law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2928934"/>
            <a:ext cx="3429000" cy="2543175"/>
          </a:xfrm>
          <a:prstGeom prst="rect">
            <a:avLst/>
          </a:prstGeom>
          <a:noFill/>
        </p:spPr>
      </p:pic>
      <p:pic>
        <p:nvPicPr>
          <p:cNvPr id="12" name="Picture 2" descr="C:\Users\Kostas\Desktop\2286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643182"/>
            <a:ext cx="2857500" cy="2505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321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FFC000"/>
                </a:solidFill>
              </a:rPr>
              <a:t>Συγκέντρωση</a:t>
            </a:r>
            <a:endParaRPr lang="el-GR" sz="2400" b="1" u="sng" dirty="0">
              <a:solidFill>
                <a:srgbClr val="FFC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14356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err="1">
                <a:solidFill>
                  <a:schemeClr val="accent6"/>
                </a:solidFill>
              </a:rPr>
              <a:t>Αύξηση</a:t>
            </a:r>
            <a:r>
              <a:rPr lang="en-GB" sz="2400" b="1" dirty="0">
                <a:solidFill>
                  <a:schemeClr val="accent6"/>
                </a:solidFill>
              </a:rPr>
              <a:t> </a:t>
            </a:r>
            <a:r>
              <a:rPr lang="en-GB" sz="2400" b="1" dirty="0" err="1">
                <a:solidFill>
                  <a:schemeClr val="accent6"/>
                </a:solidFill>
              </a:rPr>
              <a:t>της</a:t>
            </a:r>
            <a:r>
              <a:rPr lang="en-GB" sz="2400" b="1" dirty="0">
                <a:solidFill>
                  <a:schemeClr val="accent6"/>
                </a:solidFill>
              </a:rPr>
              <a:t> </a:t>
            </a:r>
            <a:r>
              <a:rPr lang="en-GB" sz="2400" b="1" dirty="0" err="1">
                <a:solidFill>
                  <a:schemeClr val="accent6"/>
                </a:solidFill>
              </a:rPr>
              <a:t>συγκέντρωσης</a:t>
            </a:r>
            <a:r>
              <a:rPr lang="en-GB" sz="2400" b="1" dirty="0">
                <a:solidFill>
                  <a:srgbClr val="FFC000"/>
                </a:solidFill>
              </a:rPr>
              <a:t> </a:t>
            </a:r>
            <a:r>
              <a:rPr lang="en-GB" sz="2400" dirty="0" err="1" smtClean="0"/>
              <a:t>συνεπάγεται</a:t>
            </a:r>
            <a:endParaRPr lang="el-GR" sz="2400" dirty="0" smtClean="0"/>
          </a:p>
          <a:p>
            <a:pPr algn="ctr"/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</a:rPr>
              <a:t>αύξηση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</a:rPr>
              <a:t>του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</a:rPr>
              <a:t>αριθμού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</a:rPr>
              <a:t>των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</a:rPr>
              <a:t>αποτελεσματικών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/>
              <a:t>συγκρούσεων</a:t>
            </a:r>
            <a:r>
              <a:rPr lang="en-GB" sz="2400" dirty="0"/>
              <a:t>, </a:t>
            </a:r>
            <a:endParaRPr lang="el-GR" sz="2400" dirty="0" smtClean="0"/>
          </a:p>
          <a:p>
            <a:pPr algn="ctr"/>
            <a:r>
              <a:rPr lang="en-GB" sz="2400" dirty="0" err="1" smtClean="0"/>
              <a:t>δηλαδή</a:t>
            </a:r>
            <a:r>
              <a:rPr lang="en-GB" sz="2400" dirty="0" smtClean="0"/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αύξηση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της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ταχύτητας</a:t>
            </a:r>
            <a:r>
              <a:rPr lang="en-GB" sz="2400" dirty="0"/>
              <a:t> </a:t>
            </a:r>
            <a:r>
              <a:rPr lang="en-GB" sz="2400" dirty="0" err="1"/>
              <a:t>της</a:t>
            </a:r>
            <a:r>
              <a:rPr lang="en-GB" sz="2400" dirty="0"/>
              <a:t> </a:t>
            </a:r>
            <a:r>
              <a:rPr lang="en-GB" sz="2400" dirty="0" err="1" smtClean="0"/>
              <a:t>αντίδρασης</a:t>
            </a:r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Ό</a:t>
            </a:r>
            <a:r>
              <a:rPr lang="en-GB" sz="2400" b="1" dirty="0" err="1" smtClean="0">
                <a:solidFill>
                  <a:srgbClr val="C00000"/>
                </a:solidFill>
              </a:rPr>
              <a:t>σο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προχωράει</a:t>
            </a:r>
            <a:r>
              <a:rPr lang="en-GB" sz="2400" b="1" dirty="0" smtClean="0">
                <a:solidFill>
                  <a:srgbClr val="C00000"/>
                </a:solidFill>
              </a:rPr>
              <a:t> η </a:t>
            </a:r>
            <a:r>
              <a:rPr lang="en-GB" sz="2400" b="1" dirty="0" err="1" smtClean="0">
                <a:solidFill>
                  <a:srgbClr val="C00000"/>
                </a:solidFill>
              </a:rPr>
              <a:t>αντίδραση</a:t>
            </a:r>
            <a:r>
              <a:rPr lang="el-GR" sz="2400" b="1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ελαττώνεται</a:t>
            </a:r>
            <a:r>
              <a:rPr lang="en-GB" sz="2400" dirty="0" smtClean="0">
                <a:solidFill>
                  <a:srgbClr val="C00000"/>
                </a:solidFill>
              </a:rPr>
              <a:t> η </a:t>
            </a:r>
            <a:r>
              <a:rPr lang="en-GB" sz="2400" dirty="0" err="1" smtClean="0">
                <a:solidFill>
                  <a:srgbClr val="C00000"/>
                </a:solidFill>
              </a:rPr>
              <a:t>συγκέντρωση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των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αντιδρώντων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l-GR" sz="2400" dirty="0" smtClean="0">
                <a:solidFill>
                  <a:srgbClr val="C00000"/>
                </a:solidFill>
              </a:rPr>
              <a:t>και </a:t>
            </a:r>
            <a:r>
              <a:rPr lang="el-GR" sz="2400" b="1" dirty="0" smtClean="0">
                <a:solidFill>
                  <a:srgbClr val="C00000"/>
                </a:solidFill>
              </a:rPr>
              <a:t>μειώνεται </a:t>
            </a:r>
            <a:r>
              <a:rPr lang="en-GB" sz="2400" b="1" dirty="0" smtClean="0">
                <a:solidFill>
                  <a:srgbClr val="C00000"/>
                </a:solidFill>
              </a:rPr>
              <a:t>η </a:t>
            </a:r>
            <a:r>
              <a:rPr lang="en-GB" sz="2400" b="1" dirty="0" err="1">
                <a:solidFill>
                  <a:srgbClr val="C00000"/>
                </a:solidFill>
              </a:rPr>
              <a:t>αρχική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ταχύτητα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της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αντίδρασης</a:t>
            </a:r>
            <a:endParaRPr lang="el-GR" sz="2400" dirty="0">
              <a:solidFill>
                <a:srgbClr val="C00000"/>
              </a:solidFill>
            </a:endParaRPr>
          </a:p>
        </p:txBody>
      </p:sp>
      <p:graphicFrame>
        <p:nvGraphicFramePr>
          <p:cNvPr id="18433" name="Object 1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85720" y="4929198"/>
          <a:ext cx="21986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1" name="Package" showAsIcon="1" r:id="rId3" imgW="2199240" imgH="685440" progId="Package">
                  <p:embed/>
                </p:oleObj>
              </mc:Choice>
              <mc:Fallback>
                <p:oleObj name="Package" showAsIcon="1" r:id="rId3" imgW="2199240" imgH="68544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4929198"/>
                        <a:ext cx="219868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/>
          <a:srcRect b="13793"/>
          <a:stretch>
            <a:fillRect/>
          </a:stretch>
        </p:blipFill>
        <p:spPr bwMode="auto">
          <a:xfrm>
            <a:off x="2928926" y="3857628"/>
            <a:ext cx="621510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2178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00B0F0"/>
                </a:solidFill>
              </a:rPr>
              <a:t>Πίεση</a:t>
            </a:r>
            <a:endParaRPr lang="el-GR" sz="2400" b="1" u="sng" dirty="0">
              <a:solidFill>
                <a:srgbClr val="00B0F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2918"/>
            <a:ext cx="9144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0070C0"/>
                </a:solidFill>
              </a:rPr>
              <a:t>Η </a:t>
            </a:r>
            <a:r>
              <a:rPr lang="en-GB" sz="2400" dirty="0" err="1">
                <a:solidFill>
                  <a:srgbClr val="0070C0"/>
                </a:solidFill>
              </a:rPr>
              <a:t>πίεση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επηρεάζει</a:t>
            </a:r>
            <a:r>
              <a:rPr lang="en-GB" sz="2400" dirty="0">
                <a:solidFill>
                  <a:srgbClr val="0070C0"/>
                </a:solidFill>
              </a:rPr>
              <a:t>  </a:t>
            </a:r>
            <a:r>
              <a:rPr lang="en-GB" sz="2400" dirty="0" err="1">
                <a:solidFill>
                  <a:srgbClr val="0070C0"/>
                </a:solidFill>
              </a:rPr>
              <a:t>την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ταχύτητα</a:t>
            </a:r>
            <a:r>
              <a:rPr lang="en-GB" sz="2400" dirty="0">
                <a:solidFill>
                  <a:srgbClr val="0070C0"/>
                </a:solidFill>
              </a:rPr>
              <a:t>  </a:t>
            </a:r>
            <a:r>
              <a:rPr lang="en-GB" sz="2400" dirty="0" err="1"/>
              <a:t>της</a:t>
            </a:r>
            <a:r>
              <a:rPr lang="en-GB" sz="2400" dirty="0"/>
              <a:t> </a:t>
            </a:r>
            <a:r>
              <a:rPr lang="en-GB" sz="2400" dirty="0" err="1"/>
              <a:t>αντίδρασης</a:t>
            </a:r>
            <a:r>
              <a:rPr lang="en-GB" sz="2400" dirty="0"/>
              <a:t>, </a:t>
            </a:r>
            <a:endParaRPr lang="en-GB" sz="2400" dirty="0" smtClean="0"/>
          </a:p>
          <a:p>
            <a:pPr algn="ctr"/>
            <a:r>
              <a:rPr lang="el-GR" sz="2400" b="1" dirty="0" smtClean="0">
                <a:solidFill>
                  <a:srgbClr val="0070C0"/>
                </a:solidFill>
              </a:rPr>
              <a:t>αν </a:t>
            </a:r>
            <a:r>
              <a:rPr lang="en-GB" sz="2400" b="1" dirty="0" err="1" smtClean="0">
                <a:solidFill>
                  <a:srgbClr val="0070C0"/>
                </a:solidFill>
              </a:rPr>
              <a:t>υπάρχουν</a:t>
            </a:r>
            <a:r>
              <a:rPr lang="en-GB" sz="2400" b="1" dirty="0" smtClean="0">
                <a:solidFill>
                  <a:srgbClr val="0070C0"/>
                </a:solidFill>
              </a:rPr>
              <a:t> </a:t>
            </a:r>
            <a:r>
              <a:rPr lang="en-GB" sz="2400" b="1" dirty="0" err="1" smtClean="0">
                <a:solidFill>
                  <a:srgbClr val="0070C0"/>
                </a:solidFill>
              </a:rPr>
              <a:t>αέρια</a:t>
            </a:r>
            <a:r>
              <a:rPr lang="el-GR" sz="2400" b="1" dirty="0" smtClean="0">
                <a:solidFill>
                  <a:srgbClr val="0070C0"/>
                </a:solidFill>
              </a:rPr>
              <a:t> </a:t>
            </a:r>
            <a:r>
              <a:rPr lang="en-GB" sz="2400" dirty="0" err="1" smtClean="0"/>
              <a:t>μεταξύ</a:t>
            </a:r>
            <a:r>
              <a:rPr lang="en-GB" sz="2400" dirty="0" smtClean="0"/>
              <a:t> </a:t>
            </a:r>
            <a:r>
              <a:rPr lang="en-GB" sz="2400" dirty="0" err="1"/>
              <a:t>των</a:t>
            </a:r>
            <a:r>
              <a:rPr lang="en-GB" sz="2400" dirty="0"/>
              <a:t> </a:t>
            </a:r>
            <a:r>
              <a:rPr lang="en-GB" sz="2400" dirty="0" err="1" smtClean="0"/>
              <a:t>αντιδρώντων</a:t>
            </a:r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r>
              <a:rPr lang="el-GR" sz="2400" dirty="0" smtClean="0"/>
              <a:t>Η</a:t>
            </a:r>
            <a:r>
              <a:rPr lang="en-GB" sz="2400" dirty="0" smtClean="0"/>
              <a:t> </a:t>
            </a:r>
            <a:r>
              <a:rPr lang="en-GB" sz="2400" b="1" dirty="0" err="1" smtClean="0"/>
              <a:t>πίεση</a:t>
            </a:r>
            <a:r>
              <a:rPr lang="en-GB" sz="2400" b="1" dirty="0" smtClean="0"/>
              <a:t> </a:t>
            </a:r>
            <a:r>
              <a:rPr lang="el-GR" sz="2400" b="1" dirty="0" smtClean="0"/>
              <a:t>είναι ανάλογη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της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συγκέντρωσης</a:t>
            </a:r>
            <a:r>
              <a:rPr lang="en-GB" sz="2400" b="1" dirty="0" smtClean="0"/>
              <a:t> </a:t>
            </a:r>
            <a:r>
              <a:rPr lang="en-GB" sz="2400" dirty="0" err="1" smtClean="0"/>
              <a:t>του</a:t>
            </a:r>
            <a:r>
              <a:rPr lang="en-GB" sz="2400" dirty="0" smtClean="0"/>
              <a:t> </a:t>
            </a:r>
            <a:r>
              <a:rPr lang="en-GB" sz="2400" dirty="0" err="1" smtClean="0"/>
              <a:t>αερίου</a:t>
            </a:r>
            <a:r>
              <a:rPr lang="en-GB" sz="2400" dirty="0" smtClean="0"/>
              <a:t>, </a:t>
            </a:r>
            <a:endParaRPr lang="el-GR" sz="2400" dirty="0" smtClean="0"/>
          </a:p>
          <a:p>
            <a:pPr algn="ctr"/>
            <a:r>
              <a:rPr lang="en-GB" sz="2400" dirty="0" err="1" smtClean="0"/>
              <a:t>όταν</a:t>
            </a:r>
            <a:r>
              <a:rPr lang="en-GB" sz="2400" dirty="0" smtClean="0"/>
              <a:t> η </a:t>
            </a:r>
            <a:r>
              <a:rPr lang="en-GB" sz="2400" dirty="0" err="1" smtClean="0"/>
              <a:t>θερμοκρασία</a:t>
            </a:r>
            <a:r>
              <a:rPr lang="en-GB" sz="2400" dirty="0" smtClean="0"/>
              <a:t> </a:t>
            </a:r>
            <a:r>
              <a:rPr lang="en-GB" sz="2400" dirty="0" err="1" smtClean="0"/>
              <a:t>παραμένει</a:t>
            </a:r>
            <a:r>
              <a:rPr lang="en-GB" sz="2400" dirty="0" smtClean="0"/>
              <a:t> </a:t>
            </a:r>
            <a:r>
              <a:rPr lang="en-GB" sz="2400" dirty="0" err="1" smtClean="0"/>
              <a:t>σταθερή</a:t>
            </a:r>
            <a:r>
              <a:rPr lang="en-GB" sz="2400" dirty="0" smtClean="0"/>
              <a:t> </a:t>
            </a:r>
            <a:endParaRPr lang="el-GR" sz="2400" dirty="0" smtClean="0"/>
          </a:p>
          <a:p>
            <a:pPr algn="ctr"/>
            <a:r>
              <a:rPr lang="el-GR" sz="2800" b="1" i="1" dirty="0" smtClean="0">
                <a:solidFill>
                  <a:srgbClr val="0070C0"/>
                </a:solidFill>
              </a:rPr>
              <a:t>Ρ</a:t>
            </a:r>
            <a:r>
              <a:rPr lang="en-GB" sz="2800" b="1" dirty="0" smtClean="0">
                <a:solidFill>
                  <a:srgbClr val="0070C0"/>
                </a:solidFill>
              </a:rPr>
              <a:t> =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cRT</a:t>
            </a:r>
            <a:endParaRPr lang="el-GR" sz="28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9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00B0F0"/>
                </a:solidFill>
              </a:rPr>
              <a:t>Πίεση</a:t>
            </a:r>
            <a:endParaRPr lang="el-GR" sz="2400" b="1" u="sng" dirty="0">
              <a:solidFill>
                <a:srgbClr val="00B0F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2918"/>
            <a:ext cx="91440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0070C0"/>
                </a:solidFill>
              </a:rPr>
              <a:t>Η </a:t>
            </a:r>
            <a:r>
              <a:rPr lang="en-GB" sz="2400" dirty="0" err="1">
                <a:solidFill>
                  <a:srgbClr val="0070C0"/>
                </a:solidFill>
              </a:rPr>
              <a:t>πίεση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επηρεάζει</a:t>
            </a:r>
            <a:r>
              <a:rPr lang="en-GB" sz="2400" dirty="0">
                <a:solidFill>
                  <a:srgbClr val="0070C0"/>
                </a:solidFill>
              </a:rPr>
              <a:t>  </a:t>
            </a:r>
            <a:r>
              <a:rPr lang="en-GB" sz="2400" dirty="0" err="1">
                <a:solidFill>
                  <a:srgbClr val="0070C0"/>
                </a:solidFill>
              </a:rPr>
              <a:t>την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ταχύτητα</a:t>
            </a:r>
            <a:r>
              <a:rPr lang="en-GB" sz="2400" dirty="0">
                <a:solidFill>
                  <a:srgbClr val="0070C0"/>
                </a:solidFill>
              </a:rPr>
              <a:t>  </a:t>
            </a:r>
            <a:r>
              <a:rPr lang="en-GB" sz="2400" dirty="0" err="1"/>
              <a:t>της</a:t>
            </a:r>
            <a:r>
              <a:rPr lang="en-GB" sz="2400" dirty="0"/>
              <a:t> </a:t>
            </a:r>
            <a:r>
              <a:rPr lang="en-GB" sz="2400" dirty="0" err="1"/>
              <a:t>αντίδρασης</a:t>
            </a:r>
            <a:r>
              <a:rPr lang="en-GB" sz="2400" dirty="0"/>
              <a:t>, </a:t>
            </a:r>
            <a:endParaRPr lang="en-GB" sz="2400" dirty="0" smtClean="0"/>
          </a:p>
          <a:p>
            <a:pPr algn="ctr"/>
            <a:r>
              <a:rPr lang="el-GR" sz="2400" b="1" dirty="0" smtClean="0">
                <a:solidFill>
                  <a:srgbClr val="0070C0"/>
                </a:solidFill>
              </a:rPr>
              <a:t>αν </a:t>
            </a:r>
            <a:r>
              <a:rPr lang="en-GB" sz="2400" b="1" dirty="0" err="1" smtClean="0">
                <a:solidFill>
                  <a:srgbClr val="0070C0"/>
                </a:solidFill>
              </a:rPr>
              <a:t>υπάρχουν</a:t>
            </a:r>
            <a:r>
              <a:rPr lang="en-GB" sz="2400" b="1" dirty="0" smtClean="0">
                <a:solidFill>
                  <a:srgbClr val="0070C0"/>
                </a:solidFill>
              </a:rPr>
              <a:t> </a:t>
            </a:r>
            <a:r>
              <a:rPr lang="en-GB" sz="2400" b="1" dirty="0" err="1" smtClean="0">
                <a:solidFill>
                  <a:srgbClr val="0070C0"/>
                </a:solidFill>
              </a:rPr>
              <a:t>αέρια</a:t>
            </a:r>
            <a:r>
              <a:rPr lang="el-GR" sz="2400" b="1" dirty="0" smtClean="0">
                <a:solidFill>
                  <a:srgbClr val="0070C0"/>
                </a:solidFill>
              </a:rPr>
              <a:t> </a:t>
            </a:r>
            <a:r>
              <a:rPr lang="en-GB" sz="2400" dirty="0" err="1" smtClean="0"/>
              <a:t>μεταξύ</a:t>
            </a:r>
            <a:r>
              <a:rPr lang="en-GB" sz="2400" dirty="0" smtClean="0"/>
              <a:t> </a:t>
            </a:r>
            <a:r>
              <a:rPr lang="en-GB" sz="2400" dirty="0" err="1"/>
              <a:t>των</a:t>
            </a:r>
            <a:r>
              <a:rPr lang="en-GB" sz="2400" dirty="0"/>
              <a:t> </a:t>
            </a:r>
            <a:r>
              <a:rPr lang="en-GB" sz="2400" dirty="0" err="1" smtClean="0"/>
              <a:t>αντιδρώντων</a:t>
            </a:r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r>
              <a:rPr lang="el-GR" sz="2400" dirty="0" smtClean="0"/>
              <a:t>Η</a:t>
            </a:r>
            <a:r>
              <a:rPr lang="en-GB" sz="2400" dirty="0" smtClean="0"/>
              <a:t> </a:t>
            </a:r>
            <a:r>
              <a:rPr lang="en-GB" sz="2400" b="1" dirty="0" err="1" smtClean="0"/>
              <a:t>πίεση</a:t>
            </a:r>
            <a:r>
              <a:rPr lang="en-GB" sz="2400" b="1" dirty="0" smtClean="0"/>
              <a:t> </a:t>
            </a:r>
            <a:r>
              <a:rPr lang="el-GR" sz="2400" b="1" dirty="0" smtClean="0"/>
              <a:t>είναι ανάλογη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της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συγκέντρωσης</a:t>
            </a:r>
            <a:r>
              <a:rPr lang="en-GB" sz="2400" b="1" dirty="0" smtClean="0"/>
              <a:t> </a:t>
            </a:r>
            <a:r>
              <a:rPr lang="en-GB" sz="2400" dirty="0" err="1" smtClean="0"/>
              <a:t>του</a:t>
            </a:r>
            <a:r>
              <a:rPr lang="en-GB" sz="2400" dirty="0" smtClean="0"/>
              <a:t> </a:t>
            </a:r>
            <a:r>
              <a:rPr lang="en-GB" sz="2400" dirty="0" err="1" smtClean="0"/>
              <a:t>αερίου</a:t>
            </a:r>
            <a:r>
              <a:rPr lang="en-GB" sz="2400" dirty="0" smtClean="0"/>
              <a:t>, </a:t>
            </a:r>
            <a:endParaRPr lang="el-GR" sz="2400" dirty="0" smtClean="0"/>
          </a:p>
          <a:p>
            <a:pPr algn="ctr"/>
            <a:r>
              <a:rPr lang="en-GB" sz="2400" dirty="0" err="1" smtClean="0"/>
              <a:t>όταν</a:t>
            </a:r>
            <a:r>
              <a:rPr lang="en-GB" sz="2400" dirty="0" smtClean="0"/>
              <a:t> η </a:t>
            </a:r>
            <a:r>
              <a:rPr lang="en-GB" sz="2400" dirty="0" err="1" smtClean="0"/>
              <a:t>θερμοκρασία</a:t>
            </a:r>
            <a:r>
              <a:rPr lang="en-GB" sz="2400" dirty="0" smtClean="0"/>
              <a:t> </a:t>
            </a:r>
            <a:r>
              <a:rPr lang="en-GB" sz="2400" dirty="0" err="1" smtClean="0"/>
              <a:t>παραμένει</a:t>
            </a:r>
            <a:r>
              <a:rPr lang="en-GB" sz="2400" dirty="0" smtClean="0"/>
              <a:t> </a:t>
            </a:r>
            <a:r>
              <a:rPr lang="en-GB" sz="2400" dirty="0" err="1" smtClean="0"/>
              <a:t>σταθερή</a:t>
            </a:r>
            <a:r>
              <a:rPr lang="en-GB" sz="2400" dirty="0" smtClean="0"/>
              <a:t> </a:t>
            </a:r>
            <a:endParaRPr lang="el-GR" sz="2400" dirty="0" smtClean="0"/>
          </a:p>
          <a:p>
            <a:pPr algn="ctr"/>
            <a:r>
              <a:rPr lang="el-GR" sz="2800" b="1" i="1" dirty="0" smtClean="0">
                <a:solidFill>
                  <a:srgbClr val="0070C0"/>
                </a:solidFill>
              </a:rPr>
              <a:t>Ρ</a:t>
            </a:r>
            <a:r>
              <a:rPr lang="en-GB" sz="2800" b="1" dirty="0" smtClean="0">
                <a:solidFill>
                  <a:srgbClr val="0070C0"/>
                </a:solidFill>
              </a:rPr>
              <a:t> = </a:t>
            </a:r>
            <a:r>
              <a:rPr lang="en-US" sz="2800" b="1" i="1" dirty="0" err="1" smtClean="0">
                <a:solidFill>
                  <a:srgbClr val="0070C0"/>
                </a:solidFill>
              </a:rPr>
              <a:t>cRT</a:t>
            </a:r>
            <a:endParaRPr lang="el-GR" sz="2800" b="1" dirty="0" smtClean="0">
              <a:solidFill>
                <a:srgbClr val="0070C0"/>
              </a:solidFill>
            </a:endParaRPr>
          </a:p>
          <a:p>
            <a:pPr algn="ctr"/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r>
              <a:rPr lang="el-GR" sz="2400" dirty="0" smtClean="0"/>
              <a:t>Α</a:t>
            </a:r>
            <a:r>
              <a:rPr lang="en-GB" sz="2400" dirty="0" err="1" smtClean="0"/>
              <a:t>ύξηση</a:t>
            </a:r>
            <a:r>
              <a:rPr lang="en-GB" sz="2400" dirty="0" smtClean="0"/>
              <a:t> </a:t>
            </a:r>
            <a:r>
              <a:rPr lang="en-GB" sz="2400" dirty="0" err="1"/>
              <a:t>της</a:t>
            </a:r>
            <a:r>
              <a:rPr lang="en-GB" sz="2400" dirty="0"/>
              <a:t> </a:t>
            </a:r>
            <a:r>
              <a:rPr lang="en-GB" sz="2400" dirty="0" err="1"/>
              <a:t>πίεσης</a:t>
            </a:r>
            <a:r>
              <a:rPr lang="en-GB" sz="2400" dirty="0"/>
              <a:t> </a:t>
            </a:r>
            <a:r>
              <a:rPr lang="en-GB" sz="2400" dirty="0" err="1"/>
              <a:t>με</a:t>
            </a:r>
            <a:r>
              <a:rPr lang="en-GB" sz="2400" dirty="0"/>
              <a:t> </a:t>
            </a:r>
            <a:r>
              <a:rPr lang="en-GB" sz="2400" dirty="0" err="1"/>
              <a:t>ελάττωση</a:t>
            </a:r>
            <a:r>
              <a:rPr lang="en-GB" sz="2400" dirty="0"/>
              <a:t> </a:t>
            </a:r>
            <a:r>
              <a:rPr lang="en-GB" sz="2400" dirty="0" err="1"/>
              <a:t>του</a:t>
            </a:r>
            <a:r>
              <a:rPr lang="en-GB" sz="2400" dirty="0"/>
              <a:t> </a:t>
            </a:r>
            <a:r>
              <a:rPr lang="en-GB" sz="2400" dirty="0" err="1" smtClean="0"/>
              <a:t>όγκου</a:t>
            </a:r>
            <a:r>
              <a:rPr lang="en-GB" sz="2400" dirty="0" smtClean="0"/>
              <a:t>, </a:t>
            </a:r>
            <a:endParaRPr lang="el-GR" sz="2400" dirty="0" smtClean="0"/>
          </a:p>
          <a:p>
            <a:pPr algn="ctr"/>
            <a:r>
              <a:rPr lang="en-GB" sz="2400" dirty="0" err="1" smtClean="0"/>
              <a:t>προκαλεί</a:t>
            </a:r>
            <a:r>
              <a:rPr lang="en-GB" sz="2400" dirty="0" smtClean="0"/>
              <a:t> </a:t>
            </a:r>
            <a:r>
              <a:rPr lang="en-GB" sz="2400" dirty="0" err="1"/>
              <a:t>αύξηση</a:t>
            </a:r>
            <a:r>
              <a:rPr lang="en-GB" sz="2400" dirty="0"/>
              <a:t> </a:t>
            </a:r>
            <a:r>
              <a:rPr lang="en-GB" sz="2400" dirty="0" err="1"/>
              <a:t>της</a:t>
            </a:r>
            <a:r>
              <a:rPr lang="en-GB" sz="2400" dirty="0"/>
              <a:t> </a:t>
            </a:r>
            <a:r>
              <a:rPr lang="en-GB" sz="2400" dirty="0" err="1"/>
              <a:t>ταχύτητας</a:t>
            </a:r>
            <a:r>
              <a:rPr lang="en-GB" sz="2400" dirty="0"/>
              <a:t> </a:t>
            </a:r>
            <a:r>
              <a:rPr lang="en-GB" sz="2400" dirty="0" err="1"/>
              <a:t>της</a:t>
            </a:r>
            <a:r>
              <a:rPr lang="en-GB" sz="2400" dirty="0"/>
              <a:t> </a:t>
            </a:r>
            <a:r>
              <a:rPr lang="en-GB" sz="2400" dirty="0" err="1"/>
              <a:t>αντίδρασης</a:t>
            </a:r>
            <a:r>
              <a:rPr lang="en-GB" sz="2400" dirty="0"/>
              <a:t>, </a:t>
            </a:r>
            <a:endParaRPr lang="el-GR" sz="2400" dirty="0" smtClean="0"/>
          </a:p>
          <a:p>
            <a:pPr algn="ctr"/>
            <a:r>
              <a:rPr lang="en-GB" sz="2400" dirty="0" err="1" smtClean="0"/>
              <a:t>καθώς</a:t>
            </a:r>
            <a:r>
              <a:rPr lang="en-GB" sz="2400" dirty="0" smtClean="0"/>
              <a:t> </a:t>
            </a:r>
            <a:r>
              <a:rPr lang="en-GB" sz="2400" dirty="0" err="1"/>
              <a:t>αυξάνεται</a:t>
            </a:r>
            <a:r>
              <a:rPr lang="en-GB" sz="2400" dirty="0"/>
              <a:t> η </a:t>
            </a:r>
            <a:r>
              <a:rPr lang="en-GB" sz="2400" dirty="0" err="1"/>
              <a:t>συγκέντρωση</a:t>
            </a:r>
            <a:r>
              <a:rPr lang="en-GB" sz="2400" dirty="0"/>
              <a:t> </a:t>
            </a:r>
            <a:r>
              <a:rPr lang="en-GB" sz="2400" dirty="0" err="1"/>
              <a:t>των</a:t>
            </a:r>
            <a:r>
              <a:rPr lang="en-GB" sz="2400" dirty="0"/>
              <a:t> </a:t>
            </a:r>
            <a:r>
              <a:rPr lang="en-GB" sz="2400" dirty="0" err="1" smtClean="0"/>
              <a:t>αντιδρώντων</a:t>
            </a:r>
            <a:endParaRPr lang="el-GR" sz="2400" dirty="0"/>
          </a:p>
        </p:txBody>
      </p:sp>
      <p:pic>
        <p:nvPicPr>
          <p:cNvPr id="8" name="Picture 2" descr="C:\Users\Kostas\Desktop\boyles law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2928934"/>
            <a:ext cx="3429000" cy="2543175"/>
          </a:xfrm>
          <a:prstGeom prst="rect">
            <a:avLst/>
          </a:prstGeom>
          <a:noFill/>
        </p:spPr>
      </p:pic>
      <p:graphicFrame>
        <p:nvGraphicFramePr>
          <p:cNvPr id="45058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42910" y="3714752"/>
          <a:ext cx="19192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5" name="Package" showAsIcon="1" r:id="rId4" imgW="1919520" imgH="685440" progId="Package">
                  <p:embed/>
                </p:oleObj>
              </mc:Choice>
              <mc:Fallback>
                <p:oleObj name="Package" showAsIcon="1" r:id="rId4" imgW="1919520" imgH="68544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3714752"/>
                        <a:ext cx="191928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6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chemeClr val="accent6">
                    <a:lumMod val="50000"/>
                  </a:schemeClr>
                </a:solidFill>
              </a:rPr>
              <a:t>Επιφάνεια</a:t>
            </a:r>
            <a:r>
              <a:rPr lang="en-GB" sz="2400" b="1" u="sng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u="sng" dirty="0" err="1">
                <a:solidFill>
                  <a:schemeClr val="accent6">
                    <a:lumMod val="50000"/>
                  </a:schemeClr>
                </a:solidFill>
              </a:rPr>
              <a:t>επαφής</a:t>
            </a:r>
            <a:r>
              <a:rPr lang="en-GB" sz="2400" b="1" u="sng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u="sng" dirty="0" err="1">
                <a:solidFill>
                  <a:schemeClr val="accent6">
                    <a:lumMod val="50000"/>
                  </a:schemeClr>
                </a:solidFill>
              </a:rPr>
              <a:t>στερεών</a:t>
            </a:r>
            <a:endParaRPr lang="el-GR" sz="24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2918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>
                <a:solidFill>
                  <a:schemeClr val="accent6">
                    <a:lumMod val="50000"/>
                  </a:schemeClr>
                </a:solidFill>
              </a:rPr>
              <a:t>Η</a:t>
            </a:r>
            <a:r>
              <a:rPr lang="en-GB" sz="2400" dirty="0" smtClean="0"/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αύξηση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της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επιφάνειας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επαφής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sz="2400" dirty="0" smtClean="0"/>
              <a:t>του</a:t>
            </a:r>
            <a:r>
              <a:rPr lang="en-GB" sz="2400" dirty="0" smtClean="0"/>
              <a:t> </a:t>
            </a:r>
            <a:r>
              <a:rPr lang="en-GB" sz="2400" dirty="0" err="1" smtClean="0"/>
              <a:t>προκαλεί</a:t>
            </a:r>
            <a:r>
              <a:rPr lang="en-GB" sz="2400" dirty="0" smtClean="0"/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αύξηση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της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ταχύτητας</a:t>
            </a:r>
            <a:r>
              <a:rPr lang="en-GB" sz="2400" dirty="0"/>
              <a:t>, </a:t>
            </a:r>
            <a:r>
              <a:rPr lang="en-GB" sz="2400" dirty="0" err="1"/>
              <a:t>καθώς</a:t>
            </a:r>
            <a:r>
              <a:rPr lang="en-GB" sz="2400" dirty="0"/>
              <a:t> </a:t>
            </a:r>
            <a:r>
              <a:rPr lang="en-GB" sz="2400" dirty="0" err="1" smtClean="0"/>
              <a:t>μεγαλώνει</a:t>
            </a:r>
            <a:r>
              <a:rPr lang="en-GB" sz="2400" dirty="0" smtClean="0"/>
              <a:t> </a:t>
            </a:r>
            <a:r>
              <a:rPr lang="en-GB" sz="2400" dirty="0"/>
              <a:t>ο </a:t>
            </a:r>
            <a:r>
              <a:rPr lang="en-GB" sz="2400" dirty="0" err="1"/>
              <a:t>αριθμός</a:t>
            </a:r>
            <a:r>
              <a:rPr lang="en-GB" sz="2400" dirty="0"/>
              <a:t> </a:t>
            </a:r>
            <a:r>
              <a:rPr lang="en-GB" sz="2400" dirty="0" err="1"/>
              <a:t>των</a:t>
            </a:r>
            <a:r>
              <a:rPr lang="en-GB" sz="2400" dirty="0"/>
              <a:t> </a:t>
            </a:r>
            <a:r>
              <a:rPr lang="en-GB" sz="2400" dirty="0" err="1"/>
              <a:t>ενεργών</a:t>
            </a:r>
            <a:r>
              <a:rPr lang="en-GB" sz="2400" dirty="0"/>
              <a:t> </a:t>
            </a:r>
            <a:r>
              <a:rPr lang="en-GB" sz="2400" dirty="0" err="1"/>
              <a:t>συγκρούσεων</a:t>
            </a:r>
            <a:r>
              <a:rPr lang="en-GB" sz="2400" dirty="0"/>
              <a:t> </a:t>
            </a:r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r>
              <a:rPr lang="en-GB" sz="2400" dirty="0" err="1" smtClean="0"/>
              <a:t>Γι</a:t>
            </a:r>
            <a:r>
              <a:rPr lang="en-GB" sz="2400" dirty="0"/>
              <a:t>’ </a:t>
            </a:r>
            <a:r>
              <a:rPr lang="en-GB" sz="2400" dirty="0" err="1"/>
              <a:t>αυτό</a:t>
            </a:r>
            <a:r>
              <a:rPr lang="en-GB" sz="2400" dirty="0"/>
              <a:t> </a:t>
            </a:r>
            <a:r>
              <a:rPr lang="el-GR" sz="2400" dirty="0" smtClean="0"/>
              <a:t>αυξάνουμε την ταχύτητα αν</a:t>
            </a:r>
            <a:r>
              <a:rPr lang="en-GB" sz="2400" dirty="0" smtClean="0"/>
              <a:t> </a:t>
            </a:r>
            <a:r>
              <a:rPr lang="en-GB" sz="2400" dirty="0" err="1"/>
              <a:t>τα</a:t>
            </a:r>
            <a:r>
              <a:rPr lang="en-GB" sz="2400" dirty="0"/>
              <a:t> </a:t>
            </a:r>
            <a:r>
              <a:rPr lang="en-GB" sz="2400" dirty="0" err="1"/>
              <a:t>στερεά</a:t>
            </a:r>
            <a:r>
              <a:rPr lang="en-GB" sz="2400" dirty="0"/>
              <a:t> </a:t>
            </a:r>
            <a:endParaRPr lang="el-GR" sz="2400" dirty="0" smtClean="0"/>
          </a:p>
          <a:p>
            <a:pPr algn="ctr"/>
            <a:r>
              <a:rPr lang="en-GB" sz="2400" dirty="0" err="1" smtClean="0"/>
              <a:t>που</a:t>
            </a:r>
            <a:r>
              <a:rPr lang="en-GB" sz="2400" dirty="0" smtClean="0"/>
              <a:t> </a:t>
            </a:r>
            <a:r>
              <a:rPr lang="en-GB" sz="2400" dirty="0" err="1"/>
              <a:t>συμμετέχουν</a:t>
            </a:r>
            <a:r>
              <a:rPr lang="en-GB" sz="2400" dirty="0"/>
              <a:t> </a:t>
            </a:r>
            <a:r>
              <a:rPr lang="en-GB" sz="2400" dirty="0" err="1"/>
              <a:t>σε</a:t>
            </a:r>
            <a:r>
              <a:rPr lang="en-GB" sz="2400" dirty="0"/>
              <a:t> </a:t>
            </a:r>
            <a:r>
              <a:rPr lang="en-GB" sz="2400" dirty="0" err="1"/>
              <a:t>αντιδράσεις</a:t>
            </a:r>
            <a:r>
              <a:rPr lang="en-GB" sz="2400" dirty="0"/>
              <a:t> </a:t>
            </a:r>
            <a:r>
              <a:rPr lang="en-GB" sz="2400" dirty="0" err="1" smtClean="0"/>
              <a:t>είναι</a:t>
            </a:r>
            <a:r>
              <a:rPr lang="en-GB" sz="2400" dirty="0" smtClean="0"/>
              <a:t> </a:t>
            </a:r>
            <a:r>
              <a:rPr lang="en-GB" sz="2400" dirty="0" err="1"/>
              <a:t>σε</a:t>
            </a:r>
            <a:r>
              <a:rPr lang="en-GB" sz="2400" dirty="0"/>
              <a:t> </a:t>
            </a:r>
            <a:r>
              <a:rPr lang="en-GB" sz="2400" dirty="0" err="1" smtClean="0"/>
              <a:t>σκόνη</a:t>
            </a:r>
            <a:endParaRPr lang="el-GR" sz="2400" dirty="0" smtClean="0"/>
          </a:p>
        </p:txBody>
      </p:sp>
      <p:sp>
        <p:nvSpPr>
          <p:cNvPr id="8" name="Oval 7"/>
          <p:cNvSpPr/>
          <p:nvPr/>
        </p:nvSpPr>
        <p:spPr>
          <a:xfrm>
            <a:off x="2000232" y="2928934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Oval 8"/>
          <p:cNvSpPr/>
          <p:nvPr/>
        </p:nvSpPr>
        <p:spPr>
          <a:xfrm>
            <a:off x="2143108" y="2857496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Oval 9"/>
          <p:cNvSpPr/>
          <p:nvPr/>
        </p:nvSpPr>
        <p:spPr>
          <a:xfrm>
            <a:off x="2071670" y="3000372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Oval 10"/>
          <p:cNvSpPr/>
          <p:nvPr/>
        </p:nvSpPr>
        <p:spPr>
          <a:xfrm>
            <a:off x="2214546" y="2928934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Oval 11"/>
          <p:cNvSpPr/>
          <p:nvPr/>
        </p:nvSpPr>
        <p:spPr>
          <a:xfrm>
            <a:off x="2143108" y="3000372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Oval 12"/>
          <p:cNvSpPr/>
          <p:nvPr/>
        </p:nvSpPr>
        <p:spPr>
          <a:xfrm>
            <a:off x="2000232" y="3000372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Oval 13"/>
          <p:cNvSpPr/>
          <p:nvPr/>
        </p:nvSpPr>
        <p:spPr>
          <a:xfrm>
            <a:off x="2071670" y="3071810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Oval 14"/>
          <p:cNvSpPr/>
          <p:nvPr/>
        </p:nvSpPr>
        <p:spPr>
          <a:xfrm>
            <a:off x="2214546" y="3071810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Oval 15"/>
          <p:cNvSpPr/>
          <p:nvPr/>
        </p:nvSpPr>
        <p:spPr>
          <a:xfrm>
            <a:off x="2285984" y="3000372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Oval 16"/>
          <p:cNvSpPr/>
          <p:nvPr/>
        </p:nvSpPr>
        <p:spPr>
          <a:xfrm>
            <a:off x="2285984" y="2857496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Oval 17"/>
          <p:cNvSpPr/>
          <p:nvPr/>
        </p:nvSpPr>
        <p:spPr>
          <a:xfrm>
            <a:off x="2143108" y="3071810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Oval 18"/>
          <p:cNvSpPr/>
          <p:nvPr/>
        </p:nvSpPr>
        <p:spPr>
          <a:xfrm>
            <a:off x="2071670" y="2786058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Oval 19"/>
          <p:cNvSpPr/>
          <p:nvPr/>
        </p:nvSpPr>
        <p:spPr>
          <a:xfrm>
            <a:off x="2357422" y="2928934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Oval 20"/>
          <p:cNvSpPr/>
          <p:nvPr/>
        </p:nvSpPr>
        <p:spPr>
          <a:xfrm>
            <a:off x="2214546" y="2786058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Oval 21"/>
          <p:cNvSpPr/>
          <p:nvPr/>
        </p:nvSpPr>
        <p:spPr>
          <a:xfrm>
            <a:off x="2357422" y="3071810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Oval 22"/>
          <p:cNvSpPr/>
          <p:nvPr/>
        </p:nvSpPr>
        <p:spPr>
          <a:xfrm>
            <a:off x="2143108" y="3143248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Oval 23"/>
          <p:cNvSpPr/>
          <p:nvPr/>
        </p:nvSpPr>
        <p:spPr>
          <a:xfrm>
            <a:off x="2285984" y="3143248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Oval 24"/>
          <p:cNvSpPr/>
          <p:nvPr/>
        </p:nvSpPr>
        <p:spPr>
          <a:xfrm>
            <a:off x="2357422" y="2928934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Oval 25"/>
          <p:cNvSpPr/>
          <p:nvPr/>
        </p:nvSpPr>
        <p:spPr>
          <a:xfrm>
            <a:off x="2000232" y="2857496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Oval 26"/>
          <p:cNvSpPr/>
          <p:nvPr/>
        </p:nvSpPr>
        <p:spPr>
          <a:xfrm>
            <a:off x="2143108" y="2714620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Oval 27"/>
          <p:cNvSpPr/>
          <p:nvPr/>
        </p:nvSpPr>
        <p:spPr>
          <a:xfrm>
            <a:off x="2071670" y="2928934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9" name="Oval 28"/>
          <p:cNvSpPr/>
          <p:nvPr/>
        </p:nvSpPr>
        <p:spPr>
          <a:xfrm>
            <a:off x="2428860" y="3000372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Oval 29"/>
          <p:cNvSpPr/>
          <p:nvPr/>
        </p:nvSpPr>
        <p:spPr>
          <a:xfrm>
            <a:off x="2214546" y="3214686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Oval 30"/>
          <p:cNvSpPr/>
          <p:nvPr/>
        </p:nvSpPr>
        <p:spPr>
          <a:xfrm>
            <a:off x="2357422" y="3143248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Oval 31"/>
          <p:cNvSpPr/>
          <p:nvPr/>
        </p:nvSpPr>
        <p:spPr>
          <a:xfrm>
            <a:off x="2500298" y="3071810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3" name="Oval 32"/>
          <p:cNvSpPr/>
          <p:nvPr/>
        </p:nvSpPr>
        <p:spPr>
          <a:xfrm>
            <a:off x="2428860" y="3143248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4" name="Oval 33"/>
          <p:cNvSpPr/>
          <p:nvPr/>
        </p:nvSpPr>
        <p:spPr>
          <a:xfrm>
            <a:off x="5500694" y="3214686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5" name="Oval 34"/>
          <p:cNvSpPr/>
          <p:nvPr/>
        </p:nvSpPr>
        <p:spPr>
          <a:xfrm>
            <a:off x="5715008" y="2500306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6" name="Oval 35"/>
          <p:cNvSpPr/>
          <p:nvPr/>
        </p:nvSpPr>
        <p:spPr>
          <a:xfrm>
            <a:off x="6215074" y="2714620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7" name="Oval 36"/>
          <p:cNvSpPr/>
          <p:nvPr/>
        </p:nvSpPr>
        <p:spPr>
          <a:xfrm>
            <a:off x="5429256" y="2643182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8" name="Oval 37"/>
          <p:cNvSpPr/>
          <p:nvPr/>
        </p:nvSpPr>
        <p:spPr>
          <a:xfrm>
            <a:off x="5143504" y="2857496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9" name="Oval 38"/>
          <p:cNvSpPr/>
          <p:nvPr/>
        </p:nvSpPr>
        <p:spPr>
          <a:xfrm>
            <a:off x="5429256" y="2938458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0" name="Oval 39"/>
          <p:cNvSpPr/>
          <p:nvPr/>
        </p:nvSpPr>
        <p:spPr>
          <a:xfrm>
            <a:off x="5214942" y="3000372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1" name="Oval 40"/>
          <p:cNvSpPr/>
          <p:nvPr/>
        </p:nvSpPr>
        <p:spPr>
          <a:xfrm>
            <a:off x="5643570" y="2928934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2" name="Oval 41"/>
          <p:cNvSpPr/>
          <p:nvPr/>
        </p:nvSpPr>
        <p:spPr>
          <a:xfrm>
            <a:off x="6072198" y="2643182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3" name="Oval 42"/>
          <p:cNvSpPr/>
          <p:nvPr/>
        </p:nvSpPr>
        <p:spPr>
          <a:xfrm>
            <a:off x="5715008" y="2795582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4" name="Oval 43"/>
          <p:cNvSpPr/>
          <p:nvPr/>
        </p:nvSpPr>
        <p:spPr>
          <a:xfrm>
            <a:off x="5857884" y="3214686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5" name="Oval 44"/>
          <p:cNvSpPr/>
          <p:nvPr/>
        </p:nvSpPr>
        <p:spPr>
          <a:xfrm>
            <a:off x="5643570" y="3357562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6" name="Oval 45"/>
          <p:cNvSpPr/>
          <p:nvPr/>
        </p:nvSpPr>
        <p:spPr>
          <a:xfrm>
            <a:off x="6429388" y="2714620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7" name="Oval 46"/>
          <p:cNvSpPr/>
          <p:nvPr/>
        </p:nvSpPr>
        <p:spPr>
          <a:xfrm>
            <a:off x="5357818" y="2428868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8" name="Oval 47"/>
          <p:cNvSpPr/>
          <p:nvPr/>
        </p:nvSpPr>
        <p:spPr>
          <a:xfrm>
            <a:off x="6000760" y="3071810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9" name="Oval 48"/>
          <p:cNvSpPr/>
          <p:nvPr/>
        </p:nvSpPr>
        <p:spPr>
          <a:xfrm>
            <a:off x="5572132" y="3081334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0" name="Oval 49"/>
          <p:cNvSpPr/>
          <p:nvPr/>
        </p:nvSpPr>
        <p:spPr>
          <a:xfrm>
            <a:off x="5715008" y="3081334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1" name="Oval 50"/>
          <p:cNvSpPr/>
          <p:nvPr/>
        </p:nvSpPr>
        <p:spPr>
          <a:xfrm>
            <a:off x="5929322" y="2571744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2" name="Oval 51"/>
          <p:cNvSpPr/>
          <p:nvPr/>
        </p:nvSpPr>
        <p:spPr>
          <a:xfrm>
            <a:off x="5286380" y="2714620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3" name="Oval 52"/>
          <p:cNvSpPr/>
          <p:nvPr/>
        </p:nvSpPr>
        <p:spPr>
          <a:xfrm>
            <a:off x="5572132" y="2652706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4" name="Oval 53"/>
          <p:cNvSpPr/>
          <p:nvPr/>
        </p:nvSpPr>
        <p:spPr>
          <a:xfrm>
            <a:off x="6143636" y="3071810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5" name="Oval 54"/>
          <p:cNvSpPr/>
          <p:nvPr/>
        </p:nvSpPr>
        <p:spPr>
          <a:xfrm>
            <a:off x="6072198" y="2857496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6" name="Oval 55"/>
          <p:cNvSpPr/>
          <p:nvPr/>
        </p:nvSpPr>
        <p:spPr>
          <a:xfrm>
            <a:off x="5357818" y="3214686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7" name="Oval 56"/>
          <p:cNvSpPr/>
          <p:nvPr/>
        </p:nvSpPr>
        <p:spPr>
          <a:xfrm>
            <a:off x="5929322" y="2928934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8" name="Oval 57"/>
          <p:cNvSpPr/>
          <p:nvPr/>
        </p:nvSpPr>
        <p:spPr>
          <a:xfrm>
            <a:off x="6357950" y="2928934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9" name="Oval 58"/>
          <p:cNvSpPr/>
          <p:nvPr/>
        </p:nvSpPr>
        <p:spPr>
          <a:xfrm>
            <a:off x="6072198" y="3286124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6" name="Oval 85"/>
          <p:cNvSpPr/>
          <p:nvPr/>
        </p:nvSpPr>
        <p:spPr>
          <a:xfrm>
            <a:off x="2857488" y="292893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7" name="Oval 86"/>
          <p:cNvSpPr/>
          <p:nvPr/>
        </p:nvSpPr>
        <p:spPr>
          <a:xfrm>
            <a:off x="2071670" y="2428868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8" name="Oval 87"/>
          <p:cNvSpPr/>
          <p:nvPr/>
        </p:nvSpPr>
        <p:spPr>
          <a:xfrm>
            <a:off x="1785918" y="321468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9" name="Oval 88"/>
          <p:cNvSpPr/>
          <p:nvPr/>
        </p:nvSpPr>
        <p:spPr>
          <a:xfrm>
            <a:off x="2000232" y="3143248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0" name="Oval 89"/>
          <p:cNvSpPr/>
          <p:nvPr/>
        </p:nvSpPr>
        <p:spPr>
          <a:xfrm>
            <a:off x="2500298" y="257174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1" name="Oval 90"/>
          <p:cNvSpPr/>
          <p:nvPr/>
        </p:nvSpPr>
        <p:spPr>
          <a:xfrm>
            <a:off x="2786050" y="265270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2" name="Oval 91"/>
          <p:cNvSpPr/>
          <p:nvPr/>
        </p:nvSpPr>
        <p:spPr>
          <a:xfrm>
            <a:off x="2571736" y="2714620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3" name="Oval 92"/>
          <p:cNvSpPr/>
          <p:nvPr/>
        </p:nvSpPr>
        <p:spPr>
          <a:xfrm>
            <a:off x="1785918" y="357187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4" name="Oval 93"/>
          <p:cNvSpPr/>
          <p:nvPr/>
        </p:nvSpPr>
        <p:spPr>
          <a:xfrm>
            <a:off x="2214546" y="257174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5" name="Oval 94"/>
          <p:cNvSpPr/>
          <p:nvPr/>
        </p:nvSpPr>
        <p:spPr>
          <a:xfrm>
            <a:off x="2500298" y="357187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6" name="Oval 95"/>
          <p:cNvSpPr/>
          <p:nvPr/>
        </p:nvSpPr>
        <p:spPr>
          <a:xfrm>
            <a:off x="2643174" y="321468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7" name="Oval 96"/>
          <p:cNvSpPr/>
          <p:nvPr/>
        </p:nvSpPr>
        <p:spPr>
          <a:xfrm>
            <a:off x="2428860" y="2786058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8" name="Oval 97"/>
          <p:cNvSpPr/>
          <p:nvPr/>
        </p:nvSpPr>
        <p:spPr>
          <a:xfrm>
            <a:off x="2285984" y="3500438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9" name="Oval 98"/>
          <p:cNvSpPr/>
          <p:nvPr/>
        </p:nvSpPr>
        <p:spPr>
          <a:xfrm>
            <a:off x="2357422" y="2428868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0" name="Oval 99"/>
          <p:cNvSpPr/>
          <p:nvPr/>
        </p:nvSpPr>
        <p:spPr>
          <a:xfrm>
            <a:off x="2214546" y="3357562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1" name="Oval 100"/>
          <p:cNvSpPr/>
          <p:nvPr/>
        </p:nvSpPr>
        <p:spPr>
          <a:xfrm>
            <a:off x="1571604" y="3071810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2" name="Oval 101"/>
          <p:cNvSpPr/>
          <p:nvPr/>
        </p:nvSpPr>
        <p:spPr>
          <a:xfrm>
            <a:off x="2857488" y="3143248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3" name="Oval 102"/>
          <p:cNvSpPr/>
          <p:nvPr/>
        </p:nvSpPr>
        <p:spPr>
          <a:xfrm>
            <a:off x="1857356" y="3000372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4" name="Oval 103"/>
          <p:cNvSpPr/>
          <p:nvPr/>
        </p:nvSpPr>
        <p:spPr>
          <a:xfrm>
            <a:off x="2643174" y="2428868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5" name="Oval 104"/>
          <p:cNvSpPr/>
          <p:nvPr/>
        </p:nvSpPr>
        <p:spPr>
          <a:xfrm>
            <a:off x="2071670" y="364331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6" name="Oval 105"/>
          <p:cNvSpPr/>
          <p:nvPr/>
        </p:nvSpPr>
        <p:spPr>
          <a:xfrm>
            <a:off x="2500298" y="328612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7" name="Oval 106"/>
          <p:cNvSpPr/>
          <p:nvPr/>
        </p:nvSpPr>
        <p:spPr>
          <a:xfrm>
            <a:off x="1785918" y="2786058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8" name="Oval 107"/>
          <p:cNvSpPr/>
          <p:nvPr/>
        </p:nvSpPr>
        <p:spPr>
          <a:xfrm>
            <a:off x="2714612" y="292893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9" name="Oval 108"/>
          <p:cNvSpPr/>
          <p:nvPr/>
        </p:nvSpPr>
        <p:spPr>
          <a:xfrm>
            <a:off x="2000232" y="3357562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0" name="Oval 109"/>
          <p:cNvSpPr/>
          <p:nvPr/>
        </p:nvSpPr>
        <p:spPr>
          <a:xfrm>
            <a:off x="1928794" y="257174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1" name="Oval 110"/>
          <p:cNvSpPr/>
          <p:nvPr/>
        </p:nvSpPr>
        <p:spPr>
          <a:xfrm>
            <a:off x="2643174" y="3429000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2" name="Oval 111"/>
          <p:cNvSpPr/>
          <p:nvPr/>
        </p:nvSpPr>
        <p:spPr>
          <a:xfrm>
            <a:off x="6072198" y="3429000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3" name="Oval 112"/>
          <p:cNvSpPr/>
          <p:nvPr/>
        </p:nvSpPr>
        <p:spPr>
          <a:xfrm>
            <a:off x="5143504" y="2643182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4" name="Oval 113"/>
          <p:cNvSpPr/>
          <p:nvPr/>
        </p:nvSpPr>
        <p:spPr>
          <a:xfrm>
            <a:off x="5429256" y="3071810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5" name="Oval 114"/>
          <p:cNvSpPr/>
          <p:nvPr/>
        </p:nvSpPr>
        <p:spPr>
          <a:xfrm>
            <a:off x="5143504" y="308133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6" name="Oval 115"/>
          <p:cNvSpPr/>
          <p:nvPr/>
        </p:nvSpPr>
        <p:spPr>
          <a:xfrm>
            <a:off x="5572132" y="250030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Oval 116"/>
          <p:cNvSpPr/>
          <p:nvPr/>
        </p:nvSpPr>
        <p:spPr>
          <a:xfrm>
            <a:off x="6072198" y="250030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8" name="Oval 117"/>
          <p:cNvSpPr/>
          <p:nvPr/>
        </p:nvSpPr>
        <p:spPr>
          <a:xfrm>
            <a:off x="5715008" y="265270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9" name="Oval 118"/>
          <p:cNvSpPr/>
          <p:nvPr/>
        </p:nvSpPr>
        <p:spPr>
          <a:xfrm>
            <a:off x="5286380" y="285749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0" name="Oval 119"/>
          <p:cNvSpPr/>
          <p:nvPr/>
        </p:nvSpPr>
        <p:spPr>
          <a:xfrm>
            <a:off x="5357818" y="2509830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1" name="Oval 120"/>
          <p:cNvSpPr/>
          <p:nvPr/>
        </p:nvSpPr>
        <p:spPr>
          <a:xfrm>
            <a:off x="5643570" y="3509962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2" name="Oval 121"/>
          <p:cNvSpPr/>
          <p:nvPr/>
        </p:nvSpPr>
        <p:spPr>
          <a:xfrm>
            <a:off x="5786446" y="3000372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3" name="Oval 122"/>
          <p:cNvSpPr/>
          <p:nvPr/>
        </p:nvSpPr>
        <p:spPr>
          <a:xfrm>
            <a:off x="5572132" y="2786058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4" name="Oval 123"/>
          <p:cNvSpPr/>
          <p:nvPr/>
        </p:nvSpPr>
        <p:spPr>
          <a:xfrm>
            <a:off x="5429256" y="343852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5" name="Oval 124"/>
          <p:cNvSpPr/>
          <p:nvPr/>
        </p:nvSpPr>
        <p:spPr>
          <a:xfrm>
            <a:off x="5500694" y="236695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6" name="Oval 125"/>
          <p:cNvSpPr/>
          <p:nvPr/>
        </p:nvSpPr>
        <p:spPr>
          <a:xfrm>
            <a:off x="5214942" y="328612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7" name="Oval 126"/>
          <p:cNvSpPr/>
          <p:nvPr/>
        </p:nvSpPr>
        <p:spPr>
          <a:xfrm>
            <a:off x="5429256" y="2786058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8" name="Oval 127"/>
          <p:cNvSpPr/>
          <p:nvPr/>
        </p:nvSpPr>
        <p:spPr>
          <a:xfrm>
            <a:off x="6000760" y="308133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9" name="Oval 128"/>
          <p:cNvSpPr/>
          <p:nvPr/>
        </p:nvSpPr>
        <p:spPr>
          <a:xfrm>
            <a:off x="6500826" y="285749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0" name="Oval 129"/>
          <p:cNvSpPr/>
          <p:nvPr/>
        </p:nvSpPr>
        <p:spPr>
          <a:xfrm>
            <a:off x="5786446" y="236695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1" name="Oval 130"/>
          <p:cNvSpPr/>
          <p:nvPr/>
        </p:nvSpPr>
        <p:spPr>
          <a:xfrm>
            <a:off x="6357950" y="321468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2" name="Oval 131"/>
          <p:cNvSpPr/>
          <p:nvPr/>
        </p:nvSpPr>
        <p:spPr>
          <a:xfrm>
            <a:off x="5643570" y="3224210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3" name="Oval 132"/>
          <p:cNvSpPr/>
          <p:nvPr/>
        </p:nvSpPr>
        <p:spPr>
          <a:xfrm>
            <a:off x="5929322" y="2714620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4" name="Oval 133"/>
          <p:cNvSpPr/>
          <p:nvPr/>
        </p:nvSpPr>
        <p:spPr>
          <a:xfrm>
            <a:off x="5857884" y="2867020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5" name="Oval 134"/>
          <p:cNvSpPr/>
          <p:nvPr/>
        </p:nvSpPr>
        <p:spPr>
          <a:xfrm>
            <a:off x="6357950" y="257174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6" name="Oval 135"/>
          <p:cNvSpPr/>
          <p:nvPr/>
        </p:nvSpPr>
        <p:spPr>
          <a:xfrm>
            <a:off x="6215074" y="285749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7" name="Oval 136"/>
          <p:cNvSpPr/>
          <p:nvPr/>
        </p:nvSpPr>
        <p:spPr>
          <a:xfrm>
            <a:off x="5786446" y="336708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8801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429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l-GR" sz="2400" dirty="0" smtClean="0">
                <a:solidFill>
                  <a:schemeClr val="accent6">
                    <a:lumMod val="50000"/>
                  </a:schemeClr>
                </a:solidFill>
              </a:rPr>
              <a:t>Α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ντιδράσεις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που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γίνονται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ακαριαία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l-GR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12700"/>
            <a:r>
              <a:rPr lang="el-GR" sz="2400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δύσκολα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παρακολουθ</a:t>
            </a:r>
            <a:r>
              <a:rPr lang="el-GR" sz="2400" dirty="0" smtClean="0">
                <a:solidFill>
                  <a:schemeClr val="accent6">
                    <a:lumMod val="50000"/>
                  </a:schemeClr>
                </a:solidFill>
              </a:rPr>
              <a:t>είται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sz="2400" dirty="0" smtClean="0">
                <a:solidFill>
                  <a:schemeClr val="accent6">
                    <a:lumMod val="50000"/>
                  </a:schemeClr>
                </a:solidFill>
              </a:rPr>
              <a:t>η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πορεία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τους</a:t>
            </a:r>
            <a:r>
              <a:rPr lang="el-GR" sz="24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endParaRPr lang="el-GR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8662" y="1357298"/>
            <a:ext cx="50193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sz="28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US" sz="2800" baseline="-25000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n-US" sz="2800" i="1" baseline="-25000" dirty="0">
                <a:solidFill>
                  <a:schemeClr val="accent6">
                    <a:lumMod val="75000"/>
                  </a:schemeClr>
                </a:solidFill>
              </a:rPr>
              <a:t>(g)</a:t>
            </a:r>
            <a:r>
              <a:rPr lang="en-US" sz="2800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+ 5O</a:t>
            </a:r>
            <a:r>
              <a:rPr lang="en-US" sz="2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800" i="1" baseline="-25000" dirty="0">
                <a:solidFill>
                  <a:schemeClr val="accent6">
                    <a:lumMod val="75000"/>
                  </a:schemeClr>
                </a:solidFill>
              </a:rPr>
              <a:t>(g)</a:t>
            </a:r>
            <a:r>
              <a:rPr lang="en-US" sz="2800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sym typeface="Symbol"/>
              </a:rPr>
              <a:t>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3CO</a:t>
            </a:r>
            <a:r>
              <a:rPr lang="en-US" sz="2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800" i="1" baseline="-25000" dirty="0">
                <a:solidFill>
                  <a:schemeClr val="accent6">
                    <a:lumMod val="75000"/>
                  </a:schemeClr>
                </a:solidFill>
              </a:rPr>
              <a:t>(g)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+ 4H</a:t>
            </a:r>
            <a:r>
              <a:rPr lang="en-US" sz="2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Ο</a:t>
            </a:r>
            <a:r>
              <a:rPr lang="en-US" sz="2800" i="1" baseline="-25000" dirty="0">
                <a:solidFill>
                  <a:schemeClr val="accent6">
                    <a:lumMod val="75000"/>
                  </a:schemeClr>
                </a:solidFill>
              </a:rPr>
              <a:t>(g)</a:t>
            </a:r>
            <a:endParaRPr lang="el-GR" sz="2800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14311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l-GR" sz="2400" dirty="0" smtClean="0">
                <a:solidFill>
                  <a:srgbClr val="7030A0"/>
                </a:solidFill>
              </a:rPr>
              <a:t>Αντιδράσεις που </a:t>
            </a:r>
            <a:r>
              <a:rPr lang="en-GB" sz="2400" b="1" dirty="0" err="1" smtClean="0">
                <a:solidFill>
                  <a:srgbClr val="7030A0"/>
                </a:solidFill>
              </a:rPr>
              <a:t>πραγματοποιούνται</a:t>
            </a:r>
            <a:r>
              <a:rPr lang="en-GB" sz="2400" b="1" dirty="0" smtClean="0">
                <a:solidFill>
                  <a:srgbClr val="7030A0"/>
                </a:solidFill>
              </a:rPr>
              <a:t> </a:t>
            </a:r>
            <a:r>
              <a:rPr lang="en-GB" sz="2400" b="1" dirty="0" err="1">
                <a:solidFill>
                  <a:srgbClr val="7030A0"/>
                </a:solidFill>
              </a:rPr>
              <a:t>σε</a:t>
            </a:r>
            <a:r>
              <a:rPr lang="en-GB" sz="2400" b="1" dirty="0">
                <a:solidFill>
                  <a:srgbClr val="7030A0"/>
                </a:solidFill>
              </a:rPr>
              <a:t> </a:t>
            </a:r>
            <a:r>
              <a:rPr lang="en-GB" sz="2400" b="1" dirty="0" err="1">
                <a:solidFill>
                  <a:srgbClr val="7030A0"/>
                </a:solidFill>
              </a:rPr>
              <a:t>χιλιάδες</a:t>
            </a:r>
            <a:r>
              <a:rPr lang="en-GB" sz="2400" b="1" dirty="0">
                <a:solidFill>
                  <a:srgbClr val="7030A0"/>
                </a:solidFill>
              </a:rPr>
              <a:t> </a:t>
            </a:r>
            <a:r>
              <a:rPr lang="en-GB" sz="2400" b="1" dirty="0" err="1" smtClean="0">
                <a:solidFill>
                  <a:srgbClr val="7030A0"/>
                </a:solidFill>
              </a:rPr>
              <a:t>χρόνια</a:t>
            </a:r>
            <a:r>
              <a:rPr lang="el-GR" sz="2400" dirty="0" smtClean="0">
                <a:solidFill>
                  <a:srgbClr val="7030A0"/>
                </a:solidFill>
              </a:rPr>
              <a:t>:</a:t>
            </a:r>
          </a:p>
          <a:p>
            <a:pPr marL="342900" indent="-342900">
              <a:buFont typeface="+mj-lt"/>
              <a:buAutoNum type="arabicPeriod" startAt="2"/>
            </a:pPr>
            <a:endParaRPr lang="el-GR" sz="2400" dirty="0"/>
          </a:p>
          <a:p>
            <a:pPr marL="342900" indent="12700"/>
            <a:r>
              <a:rPr lang="el-GR" sz="2400" dirty="0" smtClean="0">
                <a:solidFill>
                  <a:srgbClr val="7030A0"/>
                </a:solidFill>
              </a:rPr>
              <a:t>Σχηματισμός πετρομάτων</a:t>
            </a:r>
          </a:p>
          <a:p>
            <a:pPr marL="342900" indent="-342900">
              <a:buFont typeface="+mj-lt"/>
              <a:buAutoNum type="arabicPeriod" startAt="2"/>
            </a:pPr>
            <a:endParaRPr lang="el-GR" sz="2400" dirty="0"/>
          </a:p>
          <a:p>
            <a:pPr marL="457200" indent="-457200">
              <a:buFont typeface="+mj-lt"/>
              <a:buAutoNum type="arabicPeriod" startAt="3"/>
            </a:pPr>
            <a:r>
              <a:rPr lang="el-GR" sz="2400" dirty="0" smtClean="0">
                <a:solidFill>
                  <a:srgbClr val="00B050"/>
                </a:solidFill>
              </a:rPr>
              <a:t>Α</a:t>
            </a:r>
            <a:r>
              <a:rPr lang="en-GB" sz="2400" dirty="0" err="1" smtClean="0">
                <a:solidFill>
                  <a:srgbClr val="00B050"/>
                </a:solidFill>
              </a:rPr>
              <a:t>ντιδράσεις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n-GB" sz="2400" dirty="0" err="1">
                <a:solidFill>
                  <a:srgbClr val="00B050"/>
                </a:solidFill>
              </a:rPr>
              <a:t>που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b="1" dirty="0" err="1">
                <a:solidFill>
                  <a:srgbClr val="00B050"/>
                </a:solidFill>
              </a:rPr>
              <a:t>γίνονται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  <a:r>
              <a:rPr lang="en-GB" sz="2400" b="1" dirty="0" err="1">
                <a:solidFill>
                  <a:srgbClr val="00B050"/>
                </a:solidFill>
              </a:rPr>
              <a:t>σχετικά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  <a:r>
              <a:rPr lang="en-GB" sz="2400" b="1" dirty="0" err="1" smtClean="0">
                <a:solidFill>
                  <a:srgbClr val="00B050"/>
                </a:solidFill>
              </a:rPr>
              <a:t>αργά</a:t>
            </a:r>
            <a:r>
              <a:rPr lang="el-GR" sz="2400" dirty="0" smtClean="0">
                <a:solidFill>
                  <a:srgbClr val="00B050"/>
                </a:solidFill>
              </a:rPr>
              <a:t> και είναι δυνατή </a:t>
            </a:r>
            <a:r>
              <a:rPr lang="en-GB" sz="2400" dirty="0" smtClean="0">
                <a:solidFill>
                  <a:srgbClr val="00B050"/>
                </a:solidFill>
              </a:rPr>
              <a:t>η </a:t>
            </a:r>
            <a:r>
              <a:rPr lang="en-GB" sz="2400" dirty="0" err="1">
                <a:solidFill>
                  <a:srgbClr val="00B050"/>
                </a:solidFill>
              </a:rPr>
              <a:t>μελέτη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 err="1" smtClean="0">
                <a:solidFill>
                  <a:srgbClr val="00B050"/>
                </a:solidFill>
              </a:rPr>
              <a:t>τους</a:t>
            </a:r>
            <a:r>
              <a:rPr lang="en-GB" sz="2400" dirty="0" smtClean="0">
                <a:solidFill>
                  <a:srgbClr val="00B050"/>
                </a:solidFill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1538" y="4714884"/>
            <a:ext cx="2848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HI</a:t>
            </a:r>
            <a:r>
              <a:rPr lang="el-GR" sz="2800" i="1" baseline="-25000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2800" i="1" baseline="-25000" dirty="0">
                <a:solidFill>
                  <a:schemeClr val="accent3">
                    <a:lumMod val="50000"/>
                  </a:schemeClr>
                </a:solidFill>
              </a:rPr>
              <a:t>g</a:t>
            </a:r>
            <a:r>
              <a:rPr lang="el-GR" sz="2800" i="1" baseline="-25000" dirty="0">
                <a:solidFill>
                  <a:schemeClr val="accent3">
                    <a:lumMod val="50000"/>
                  </a:schemeClr>
                </a:solidFill>
              </a:rPr>
              <a:t>) </a:t>
            </a:r>
            <a:r>
              <a:rPr lang="en-GB" sz="2800" dirty="0">
                <a:solidFill>
                  <a:schemeClr val="accent3">
                    <a:lumMod val="50000"/>
                  </a:schemeClr>
                </a:solidFill>
                <a:sym typeface="Symbol"/>
              </a:rPr>
              <a:t></a:t>
            </a:r>
            <a:r>
              <a:rPr lang="en-GB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H</a:t>
            </a:r>
            <a:r>
              <a:rPr lang="el-GR" sz="2800" baseline="-25000" dirty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l-GR" sz="2800" i="1" baseline="-250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2800" i="1" baseline="-25000" dirty="0">
                <a:solidFill>
                  <a:schemeClr val="accent3">
                    <a:lumMod val="50000"/>
                  </a:schemeClr>
                </a:solidFill>
              </a:rPr>
              <a:t>g</a:t>
            </a:r>
            <a:r>
              <a:rPr lang="el-GR" sz="2800" i="1" baseline="-250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el-GR" sz="2800" baseline="-25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l-GR" sz="2800" dirty="0">
                <a:solidFill>
                  <a:schemeClr val="accent3">
                    <a:lumMod val="50000"/>
                  </a:schemeClr>
                </a:solidFill>
              </a:rPr>
              <a:t>+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I</a:t>
            </a:r>
            <a:r>
              <a:rPr lang="el-GR" sz="2800" baseline="-25000" dirty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l-GR" sz="2800" i="1" baseline="-250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2800" i="1" baseline="-25000" dirty="0">
                <a:solidFill>
                  <a:schemeClr val="accent3">
                    <a:lumMod val="50000"/>
                  </a:schemeClr>
                </a:solidFill>
              </a:rPr>
              <a:t>g</a:t>
            </a:r>
            <a:r>
              <a:rPr lang="el-GR" sz="2800" i="1" baseline="-250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l-GR" sz="2800" baseline="-25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0100" y="5929330"/>
            <a:ext cx="6699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CH</a:t>
            </a:r>
            <a:r>
              <a:rPr lang="el-GR" sz="2800" baseline="-25000" dirty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COOH</a:t>
            </a:r>
            <a:r>
              <a:rPr lang="el-GR" sz="2800" i="1" baseline="-250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2800" i="1" baseline="-25000" dirty="0">
                <a:solidFill>
                  <a:schemeClr val="accent3">
                    <a:lumMod val="50000"/>
                  </a:schemeClr>
                </a:solidFill>
              </a:rPr>
              <a:t>l</a:t>
            </a:r>
            <a:r>
              <a:rPr lang="el-GR" sz="2800" i="1" baseline="-250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el-GR" sz="2800" dirty="0">
                <a:solidFill>
                  <a:schemeClr val="accent3">
                    <a:lumMod val="50000"/>
                  </a:schemeClr>
                </a:solidFill>
              </a:rPr>
              <a:t>+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CH</a:t>
            </a:r>
            <a:r>
              <a:rPr lang="el-GR" sz="2800" baseline="-25000" dirty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OH</a:t>
            </a:r>
            <a:r>
              <a:rPr lang="el-GR" sz="2800" i="1" baseline="-250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2800" i="1" baseline="-25000" dirty="0">
                <a:solidFill>
                  <a:schemeClr val="accent3">
                    <a:lumMod val="50000"/>
                  </a:schemeClr>
                </a:solidFill>
              </a:rPr>
              <a:t>l</a:t>
            </a:r>
            <a:r>
              <a:rPr lang="el-GR" sz="2800" i="1" baseline="-250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sym typeface="Symbol"/>
              </a:rPr>
              <a:t>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CH</a:t>
            </a:r>
            <a:r>
              <a:rPr lang="el-GR" sz="2800" baseline="-25000" dirty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COOCH</a:t>
            </a:r>
            <a:r>
              <a:rPr lang="el-GR" sz="2800" baseline="-25000" dirty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el-GR" sz="2800" i="1" baseline="-250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2800" i="1" baseline="-25000" dirty="0">
                <a:solidFill>
                  <a:schemeClr val="accent3">
                    <a:lumMod val="50000"/>
                  </a:schemeClr>
                </a:solidFill>
              </a:rPr>
              <a:t>l</a:t>
            </a:r>
            <a:r>
              <a:rPr lang="el-GR" sz="2800" i="1" baseline="-250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el-GR" sz="2800" dirty="0">
                <a:solidFill>
                  <a:schemeClr val="accent3">
                    <a:lumMod val="50000"/>
                  </a:schemeClr>
                </a:solidFill>
              </a:rPr>
              <a:t>+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H</a:t>
            </a:r>
            <a:r>
              <a:rPr lang="el-GR" sz="2800" baseline="-25000" dirty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O</a:t>
            </a:r>
            <a:r>
              <a:rPr lang="el-GR" sz="2800" i="1" baseline="-250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2800" i="1" baseline="-25000" dirty="0">
                <a:solidFill>
                  <a:schemeClr val="accent3">
                    <a:lumMod val="50000"/>
                  </a:schemeClr>
                </a:solidFill>
              </a:rPr>
              <a:t>l</a:t>
            </a:r>
            <a:r>
              <a:rPr lang="el-GR" sz="2800" i="1" baseline="-25000" dirty="0">
                <a:solidFill>
                  <a:schemeClr val="accent3">
                    <a:lumMod val="50000"/>
                  </a:schemeClr>
                </a:solidFill>
              </a:rPr>
              <a:t>) </a:t>
            </a:r>
            <a:endParaRPr lang="el-GR" sz="2800" baseline="-25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chemeClr val="accent6">
                    <a:lumMod val="50000"/>
                  </a:schemeClr>
                </a:solidFill>
              </a:rPr>
              <a:t>Επιφάνεια</a:t>
            </a:r>
            <a:r>
              <a:rPr lang="en-GB" sz="2400" b="1" u="sng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u="sng" dirty="0" err="1">
                <a:solidFill>
                  <a:schemeClr val="accent6">
                    <a:lumMod val="50000"/>
                  </a:schemeClr>
                </a:solidFill>
              </a:rPr>
              <a:t>επαφής</a:t>
            </a:r>
            <a:r>
              <a:rPr lang="en-GB" sz="2400" b="1" u="sng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u="sng" dirty="0" err="1">
                <a:solidFill>
                  <a:schemeClr val="accent6">
                    <a:lumMod val="50000"/>
                  </a:schemeClr>
                </a:solidFill>
              </a:rPr>
              <a:t>στερεών</a:t>
            </a:r>
            <a:endParaRPr lang="el-GR" sz="24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291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>
                <a:solidFill>
                  <a:schemeClr val="accent6">
                    <a:lumMod val="50000"/>
                  </a:schemeClr>
                </a:solidFill>
              </a:rPr>
              <a:t>Η</a:t>
            </a:r>
            <a:r>
              <a:rPr lang="en-GB" sz="2400" dirty="0" smtClean="0"/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αύξηση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της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επιφάνειας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επαφής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sz="2400" dirty="0" smtClean="0"/>
              <a:t>του</a:t>
            </a:r>
            <a:r>
              <a:rPr lang="en-GB" sz="2400" dirty="0" smtClean="0"/>
              <a:t> </a:t>
            </a:r>
            <a:r>
              <a:rPr lang="en-GB" sz="2400" dirty="0" err="1" smtClean="0"/>
              <a:t>προκαλεί</a:t>
            </a:r>
            <a:r>
              <a:rPr lang="en-GB" sz="2400" dirty="0" smtClean="0"/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αύξηση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της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ταχύτητας</a:t>
            </a:r>
            <a:r>
              <a:rPr lang="en-GB" sz="2400" dirty="0"/>
              <a:t>, </a:t>
            </a:r>
            <a:r>
              <a:rPr lang="en-GB" sz="2400" dirty="0" err="1"/>
              <a:t>καθώς</a:t>
            </a:r>
            <a:r>
              <a:rPr lang="en-GB" sz="2400" dirty="0"/>
              <a:t> </a:t>
            </a:r>
            <a:r>
              <a:rPr lang="en-GB" sz="2400" dirty="0" err="1" smtClean="0"/>
              <a:t>μεγαλώνει</a:t>
            </a:r>
            <a:r>
              <a:rPr lang="en-GB" sz="2400" dirty="0" smtClean="0"/>
              <a:t> </a:t>
            </a:r>
            <a:r>
              <a:rPr lang="en-GB" sz="2400" dirty="0"/>
              <a:t>ο </a:t>
            </a:r>
            <a:r>
              <a:rPr lang="en-GB" sz="2400" dirty="0" err="1"/>
              <a:t>αριθμός</a:t>
            </a:r>
            <a:r>
              <a:rPr lang="en-GB" sz="2400" dirty="0"/>
              <a:t> </a:t>
            </a:r>
            <a:r>
              <a:rPr lang="en-GB" sz="2400" dirty="0" err="1"/>
              <a:t>των</a:t>
            </a:r>
            <a:r>
              <a:rPr lang="en-GB" sz="2400" dirty="0"/>
              <a:t> </a:t>
            </a:r>
            <a:r>
              <a:rPr lang="en-GB" sz="2400" dirty="0" err="1"/>
              <a:t>ενεργών</a:t>
            </a:r>
            <a:r>
              <a:rPr lang="en-GB" sz="2400" dirty="0"/>
              <a:t> </a:t>
            </a:r>
            <a:r>
              <a:rPr lang="en-GB" sz="2400" dirty="0" err="1" smtClean="0"/>
              <a:t>συγκρούσεων</a:t>
            </a:r>
            <a:endParaRPr lang="el-GR" sz="2400" dirty="0" smtClean="0"/>
          </a:p>
        </p:txBody>
      </p:sp>
      <p:sp>
        <p:nvSpPr>
          <p:cNvPr id="8" name="Oval 7"/>
          <p:cNvSpPr/>
          <p:nvPr/>
        </p:nvSpPr>
        <p:spPr>
          <a:xfrm>
            <a:off x="2000232" y="2928934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Oval 8"/>
          <p:cNvSpPr/>
          <p:nvPr/>
        </p:nvSpPr>
        <p:spPr>
          <a:xfrm>
            <a:off x="2143108" y="2857496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Oval 9"/>
          <p:cNvSpPr/>
          <p:nvPr/>
        </p:nvSpPr>
        <p:spPr>
          <a:xfrm>
            <a:off x="2071670" y="3000372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Oval 10"/>
          <p:cNvSpPr/>
          <p:nvPr/>
        </p:nvSpPr>
        <p:spPr>
          <a:xfrm>
            <a:off x="2214546" y="2928934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Oval 11"/>
          <p:cNvSpPr/>
          <p:nvPr/>
        </p:nvSpPr>
        <p:spPr>
          <a:xfrm>
            <a:off x="2143108" y="3000372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Oval 12"/>
          <p:cNvSpPr/>
          <p:nvPr/>
        </p:nvSpPr>
        <p:spPr>
          <a:xfrm>
            <a:off x="2000232" y="3000372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Oval 13"/>
          <p:cNvSpPr/>
          <p:nvPr/>
        </p:nvSpPr>
        <p:spPr>
          <a:xfrm>
            <a:off x="2071670" y="3071810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Oval 14"/>
          <p:cNvSpPr/>
          <p:nvPr/>
        </p:nvSpPr>
        <p:spPr>
          <a:xfrm>
            <a:off x="2214546" y="3071810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Oval 15"/>
          <p:cNvSpPr/>
          <p:nvPr/>
        </p:nvSpPr>
        <p:spPr>
          <a:xfrm>
            <a:off x="2285984" y="3000372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Oval 16"/>
          <p:cNvSpPr/>
          <p:nvPr/>
        </p:nvSpPr>
        <p:spPr>
          <a:xfrm>
            <a:off x="2285984" y="2857496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Oval 17"/>
          <p:cNvSpPr/>
          <p:nvPr/>
        </p:nvSpPr>
        <p:spPr>
          <a:xfrm>
            <a:off x="2143108" y="3071810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Oval 18"/>
          <p:cNvSpPr/>
          <p:nvPr/>
        </p:nvSpPr>
        <p:spPr>
          <a:xfrm>
            <a:off x="2071670" y="2786058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Oval 19"/>
          <p:cNvSpPr/>
          <p:nvPr/>
        </p:nvSpPr>
        <p:spPr>
          <a:xfrm>
            <a:off x="2357422" y="2928934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Oval 20"/>
          <p:cNvSpPr/>
          <p:nvPr/>
        </p:nvSpPr>
        <p:spPr>
          <a:xfrm>
            <a:off x="2214546" y="2786058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Oval 21"/>
          <p:cNvSpPr/>
          <p:nvPr/>
        </p:nvSpPr>
        <p:spPr>
          <a:xfrm>
            <a:off x="2357422" y="3071810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Oval 22"/>
          <p:cNvSpPr/>
          <p:nvPr/>
        </p:nvSpPr>
        <p:spPr>
          <a:xfrm>
            <a:off x="2143108" y="3143248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Oval 23"/>
          <p:cNvSpPr/>
          <p:nvPr/>
        </p:nvSpPr>
        <p:spPr>
          <a:xfrm>
            <a:off x="2285984" y="3143248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Oval 24"/>
          <p:cNvSpPr/>
          <p:nvPr/>
        </p:nvSpPr>
        <p:spPr>
          <a:xfrm>
            <a:off x="2357422" y="2928934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Oval 25"/>
          <p:cNvSpPr/>
          <p:nvPr/>
        </p:nvSpPr>
        <p:spPr>
          <a:xfrm>
            <a:off x="2000232" y="2857496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Oval 26"/>
          <p:cNvSpPr/>
          <p:nvPr/>
        </p:nvSpPr>
        <p:spPr>
          <a:xfrm>
            <a:off x="2143108" y="2714620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Oval 27"/>
          <p:cNvSpPr/>
          <p:nvPr/>
        </p:nvSpPr>
        <p:spPr>
          <a:xfrm>
            <a:off x="2071670" y="2928934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9" name="Oval 28"/>
          <p:cNvSpPr/>
          <p:nvPr/>
        </p:nvSpPr>
        <p:spPr>
          <a:xfrm>
            <a:off x="2428860" y="3000372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Oval 29"/>
          <p:cNvSpPr/>
          <p:nvPr/>
        </p:nvSpPr>
        <p:spPr>
          <a:xfrm>
            <a:off x="2214546" y="3214686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Oval 30"/>
          <p:cNvSpPr/>
          <p:nvPr/>
        </p:nvSpPr>
        <p:spPr>
          <a:xfrm>
            <a:off x="2357422" y="3143248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Oval 31"/>
          <p:cNvSpPr/>
          <p:nvPr/>
        </p:nvSpPr>
        <p:spPr>
          <a:xfrm>
            <a:off x="2500298" y="3071810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3" name="Oval 32"/>
          <p:cNvSpPr/>
          <p:nvPr/>
        </p:nvSpPr>
        <p:spPr>
          <a:xfrm>
            <a:off x="2428860" y="3143248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4" name="Oval 33"/>
          <p:cNvSpPr/>
          <p:nvPr/>
        </p:nvSpPr>
        <p:spPr>
          <a:xfrm>
            <a:off x="5500694" y="3214686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5" name="Oval 34"/>
          <p:cNvSpPr/>
          <p:nvPr/>
        </p:nvSpPr>
        <p:spPr>
          <a:xfrm>
            <a:off x="5715008" y="2500306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6" name="Oval 35"/>
          <p:cNvSpPr/>
          <p:nvPr/>
        </p:nvSpPr>
        <p:spPr>
          <a:xfrm>
            <a:off x="6215074" y="2714620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7" name="Oval 36"/>
          <p:cNvSpPr/>
          <p:nvPr/>
        </p:nvSpPr>
        <p:spPr>
          <a:xfrm>
            <a:off x="5429256" y="2643182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8" name="Oval 37"/>
          <p:cNvSpPr/>
          <p:nvPr/>
        </p:nvSpPr>
        <p:spPr>
          <a:xfrm>
            <a:off x="5143504" y="2857496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9" name="Oval 38"/>
          <p:cNvSpPr/>
          <p:nvPr/>
        </p:nvSpPr>
        <p:spPr>
          <a:xfrm>
            <a:off x="5429256" y="2938458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0" name="Oval 39"/>
          <p:cNvSpPr/>
          <p:nvPr/>
        </p:nvSpPr>
        <p:spPr>
          <a:xfrm>
            <a:off x="5214942" y="3000372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1" name="Oval 40"/>
          <p:cNvSpPr/>
          <p:nvPr/>
        </p:nvSpPr>
        <p:spPr>
          <a:xfrm>
            <a:off x="5643570" y="2928934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2" name="Oval 41"/>
          <p:cNvSpPr/>
          <p:nvPr/>
        </p:nvSpPr>
        <p:spPr>
          <a:xfrm>
            <a:off x="6072198" y="2643182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3" name="Oval 42"/>
          <p:cNvSpPr/>
          <p:nvPr/>
        </p:nvSpPr>
        <p:spPr>
          <a:xfrm>
            <a:off x="5715008" y="2795582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4" name="Oval 43"/>
          <p:cNvSpPr/>
          <p:nvPr/>
        </p:nvSpPr>
        <p:spPr>
          <a:xfrm>
            <a:off x="5857884" y="3214686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5" name="Oval 44"/>
          <p:cNvSpPr/>
          <p:nvPr/>
        </p:nvSpPr>
        <p:spPr>
          <a:xfrm>
            <a:off x="5643570" y="3357562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6" name="Oval 45"/>
          <p:cNvSpPr/>
          <p:nvPr/>
        </p:nvSpPr>
        <p:spPr>
          <a:xfrm>
            <a:off x="6429388" y="2714620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7" name="Oval 46"/>
          <p:cNvSpPr/>
          <p:nvPr/>
        </p:nvSpPr>
        <p:spPr>
          <a:xfrm>
            <a:off x="5357818" y="2428868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8" name="Oval 47"/>
          <p:cNvSpPr/>
          <p:nvPr/>
        </p:nvSpPr>
        <p:spPr>
          <a:xfrm>
            <a:off x="6000760" y="3071810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9" name="Oval 48"/>
          <p:cNvSpPr/>
          <p:nvPr/>
        </p:nvSpPr>
        <p:spPr>
          <a:xfrm>
            <a:off x="5572132" y="3081334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0" name="Oval 49"/>
          <p:cNvSpPr/>
          <p:nvPr/>
        </p:nvSpPr>
        <p:spPr>
          <a:xfrm>
            <a:off x="5715008" y="3081334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1" name="Oval 50"/>
          <p:cNvSpPr/>
          <p:nvPr/>
        </p:nvSpPr>
        <p:spPr>
          <a:xfrm>
            <a:off x="5929322" y="2571744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2" name="Oval 51"/>
          <p:cNvSpPr/>
          <p:nvPr/>
        </p:nvSpPr>
        <p:spPr>
          <a:xfrm>
            <a:off x="5286380" y="2714620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3" name="Oval 52"/>
          <p:cNvSpPr/>
          <p:nvPr/>
        </p:nvSpPr>
        <p:spPr>
          <a:xfrm>
            <a:off x="5572132" y="2652706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4" name="Oval 53"/>
          <p:cNvSpPr/>
          <p:nvPr/>
        </p:nvSpPr>
        <p:spPr>
          <a:xfrm>
            <a:off x="6143636" y="3071810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5" name="Oval 54"/>
          <p:cNvSpPr/>
          <p:nvPr/>
        </p:nvSpPr>
        <p:spPr>
          <a:xfrm>
            <a:off x="6072198" y="2857496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6" name="Oval 55"/>
          <p:cNvSpPr/>
          <p:nvPr/>
        </p:nvSpPr>
        <p:spPr>
          <a:xfrm>
            <a:off x="5357818" y="3214686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7" name="Oval 56"/>
          <p:cNvSpPr/>
          <p:nvPr/>
        </p:nvSpPr>
        <p:spPr>
          <a:xfrm>
            <a:off x="5929322" y="2928934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8" name="Oval 57"/>
          <p:cNvSpPr/>
          <p:nvPr/>
        </p:nvSpPr>
        <p:spPr>
          <a:xfrm>
            <a:off x="6357950" y="2928934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9" name="Oval 58"/>
          <p:cNvSpPr/>
          <p:nvPr/>
        </p:nvSpPr>
        <p:spPr>
          <a:xfrm>
            <a:off x="6072198" y="3286124"/>
            <a:ext cx="71438" cy="714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6" name="Oval 85"/>
          <p:cNvSpPr/>
          <p:nvPr/>
        </p:nvSpPr>
        <p:spPr>
          <a:xfrm>
            <a:off x="2857488" y="292893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7" name="Oval 86"/>
          <p:cNvSpPr/>
          <p:nvPr/>
        </p:nvSpPr>
        <p:spPr>
          <a:xfrm>
            <a:off x="2071670" y="2428868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8" name="Oval 87"/>
          <p:cNvSpPr/>
          <p:nvPr/>
        </p:nvSpPr>
        <p:spPr>
          <a:xfrm>
            <a:off x="1785918" y="321468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9" name="Oval 88"/>
          <p:cNvSpPr/>
          <p:nvPr/>
        </p:nvSpPr>
        <p:spPr>
          <a:xfrm>
            <a:off x="2000232" y="3143248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0" name="Oval 89"/>
          <p:cNvSpPr/>
          <p:nvPr/>
        </p:nvSpPr>
        <p:spPr>
          <a:xfrm>
            <a:off x="2500298" y="257174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1" name="Oval 90"/>
          <p:cNvSpPr/>
          <p:nvPr/>
        </p:nvSpPr>
        <p:spPr>
          <a:xfrm>
            <a:off x="2786050" y="265270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2" name="Oval 91"/>
          <p:cNvSpPr/>
          <p:nvPr/>
        </p:nvSpPr>
        <p:spPr>
          <a:xfrm>
            <a:off x="2571736" y="2714620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3" name="Oval 92"/>
          <p:cNvSpPr/>
          <p:nvPr/>
        </p:nvSpPr>
        <p:spPr>
          <a:xfrm>
            <a:off x="1785918" y="357187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4" name="Oval 93"/>
          <p:cNvSpPr/>
          <p:nvPr/>
        </p:nvSpPr>
        <p:spPr>
          <a:xfrm>
            <a:off x="2214546" y="257174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5" name="Oval 94"/>
          <p:cNvSpPr/>
          <p:nvPr/>
        </p:nvSpPr>
        <p:spPr>
          <a:xfrm>
            <a:off x="2500298" y="357187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6" name="Oval 95"/>
          <p:cNvSpPr/>
          <p:nvPr/>
        </p:nvSpPr>
        <p:spPr>
          <a:xfrm>
            <a:off x="2643174" y="321468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7" name="Oval 96"/>
          <p:cNvSpPr/>
          <p:nvPr/>
        </p:nvSpPr>
        <p:spPr>
          <a:xfrm>
            <a:off x="2428860" y="2786058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8" name="Oval 97"/>
          <p:cNvSpPr/>
          <p:nvPr/>
        </p:nvSpPr>
        <p:spPr>
          <a:xfrm>
            <a:off x="2285984" y="3500438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9" name="Oval 98"/>
          <p:cNvSpPr/>
          <p:nvPr/>
        </p:nvSpPr>
        <p:spPr>
          <a:xfrm>
            <a:off x="2357422" y="2428868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0" name="Oval 99"/>
          <p:cNvSpPr/>
          <p:nvPr/>
        </p:nvSpPr>
        <p:spPr>
          <a:xfrm>
            <a:off x="2214546" y="3357562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1" name="Oval 100"/>
          <p:cNvSpPr/>
          <p:nvPr/>
        </p:nvSpPr>
        <p:spPr>
          <a:xfrm>
            <a:off x="1571604" y="3071810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2" name="Oval 101"/>
          <p:cNvSpPr/>
          <p:nvPr/>
        </p:nvSpPr>
        <p:spPr>
          <a:xfrm>
            <a:off x="2857488" y="3143248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3" name="Oval 102"/>
          <p:cNvSpPr/>
          <p:nvPr/>
        </p:nvSpPr>
        <p:spPr>
          <a:xfrm>
            <a:off x="1857356" y="3000372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4" name="Oval 103"/>
          <p:cNvSpPr/>
          <p:nvPr/>
        </p:nvSpPr>
        <p:spPr>
          <a:xfrm>
            <a:off x="2643174" y="2428868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5" name="Oval 104"/>
          <p:cNvSpPr/>
          <p:nvPr/>
        </p:nvSpPr>
        <p:spPr>
          <a:xfrm>
            <a:off x="2071670" y="364331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6" name="Oval 105"/>
          <p:cNvSpPr/>
          <p:nvPr/>
        </p:nvSpPr>
        <p:spPr>
          <a:xfrm>
            <a:off x="2500298" y="328612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7" name="Oval 106"/>
          <p:cNvSpPr/>
          <p:nvPr/>
        </p:nvSpPr>
        <p:spPr>
          <a:xfrm>
            <a:off x="1785918" y="2786058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8" name="Oval 107"/>
          <p:cNvSpPr/>
          <p:nvPr/>
        </p:nvSpPr>
        <p:spPr>
          <a:xfrm>
            <a:off x="2714612" y="292893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9" name="Oval 108"/>
          <p:cNvSpPr/>
          <p:nvPr/>
        </p:nvSpPr>
        <p:spPr>
          <a:xfrm>
            <a:off x="2000232" y="3357562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0" name="Oval 109"/>
          <p:cNvSpPr/>
          <p:nvPr/>
        </p:nvSpPr>
        <p:spPr>
          <a:xfrm>
            <a:off x="1928794" y="257174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1" name="Oval 110"/>
          <p:cNvSpPr/>
          <p:nvPr/>
        </p:nvSpPr>
        <p:spPr>
          <a:xfrm>
            <a:off x="2643174" y="3429000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2" name="Oval 111"/>
          <p:cNvSpPr/>
          <p:nvPr/>
        </p:nvSpPr>
        <p:spPr>
          <a:xfrm>
            <a:off x="6072198" y="3429000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3" name="Oval 112"/>
          <p:cNvSpPr/>
          <p:nvPr/>
        </p:nvSpPr>
        <p:spPr>
          <a:xfrm>
            <a:off x="5143504" y="2643182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4" name="Oval 113"/>
          <p:cNvSpPr/>
          <p:nvPr/>
        </p:nvSpPr>
        <p:spPr>
          <a:xfrm>
            <a:off x="5429256" y="3071810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5" name="Oval 114"/>
          <p:cNvSpPr/>
          <p:nvPr/>
        </p:nvSpPr>
        <p:spPr>
          <a:xfrm>
            <a:off x="5143504" y="308133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6" name="Oval 115"/>
          <p:cNvSpPr/>
          <p:nvPr/>
        </p:nvSpPr>
        <p:spPr>
          <a:xfrm>
            <a:off x="5572132" y="250030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7" name="Oval 116"/>
          <p:cNvSpPr/>
          <p:nvPr/>
        </p:nvSpPr>
        <p:spPr>
          <a:xfrm>
            <a:off x="6072198" y="250030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8" name="Oval 117"/>
          <p:cNvSpPr/>
          <p:nvPr/>
        </p:nvSpPr>
        <p:spPr>
          <a:xfrm>
            <a:off x="5715008" y="265270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9" name="Oval 118"/>
          <p:cNvSpPr/>
          <p:nvPr/>
        </p:nvSpPr>
        <p:spPr>
          <a:xfrm>
            <a:off x="5286380" y="285749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0" name="Oval 119"/>
          <p:cNvSpPr/>
          <p:nvPr/>
        </p:nvSpPr>
        <p:spPr>
          <a:xfrm>
            <a:off x="5357818" y="2509830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1" name="Oval 120"/>
          <p:cNvSpPr/>
          <p:nvPr/>
        </p:nvSpPr>
        <p:spPr>
          <a:xfrm>
            <a:off x="5643570" y="3509962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2" name="Oval 121"/>
          <p:cNvSpPr/>
          <p:nvPr/>
        </p:nvSpPr>
        <p:spPr>
          <a:xfrm>
            <a:off x="5786446" y="3000372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3" name="Oval 122"/>
          <p:cNvSpPr/>
          <p:nvPr/>
        </p:nvSpPr>
        <p:spPr>
          <a:xfrm>
            <a:off x="5572132" y="2786058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4" name="Oval 123"/>
          <p:cNvSpPr/>
          <p:nvPr/>
        </p:nvSpPr>
        <p:spPr>
          <a:xfrm>
            <a:off x="5429256" y="343852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5" name="Oval 124"/>
          <p:cNvSpPr/>
          <p:nvPr/>
        </p:nvSpPr>
        <p:spPr>
          <a:xfrm>
            <a:off x="5500694" y="236695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6" name="Oval 125"/>
          <p:cNvSpPr/>
          <p:nvPr/>
        </p:nvSpPr>
        <p:spPr>
          <a:xfrm>
            <a:off x="5214942" y="328612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7" name="Oval 126"/>
          <p:cNvSpPr/>
          <p:nvPr/>
        </p:nvSpPr>
        <p:spPr>
          <a:xfrm>
            <a:off x="5429256" y="2786058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8" name="Oval 127"/>
          <p:cNvSpPr/>
          <p:nvPr/>
        </p:nvSpPr>
        <p:spPr>
          <a:xfrm>
            <a:off x="6000760" y="308133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9" name="Oval 128"/>
          <p:cNvSpPr/>
          <p:nvPr/>
        </p:nvSpPr>
        <p:spPr>
          <a:xfrm>
            <a:off x="6500826" y="285749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0" name="Oval 129"/>
          <p:cNvSpPr/>
          <p:nvPr/>
        </p:nvSpPr>
        <p:spPr>
          <a:xfrm>
            <a:off x="5786446" y="236695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1" name="Oval 130"/>
          <p:cNvSpPr/>
          <p:nvPr/>
        </p:nvSpPr>
        <p:spPr>
          <a:xfrm>
            <a:off x="6357950" y="321468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2" name="Oval 131"/>
          <p:cNvSpPr/>
          <p:nvPr/>
        </p:nvSpPr>
        <p:spPr>
          <a:xfrm>
            <a:off x="5643570" y="3224210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3" name="Oval 132"/>
          <p:cNvSpPr/>
          <p:nvPr/>
        </p:nvSpPr>
        <p:spPr>
          <a:xfrm>
            <a:off x="5929322" y="2714620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4" name="Oval 133"/>
          <p:cNvSpPr/>
          <p:nvPr/>
        </p:nvSpPr>
        <p:spPr>
          <a:xfrm>
            <a:off x="5857884" y="2867020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5" name="Oval 134"/>
          <p:cNvSpPr/>
          <p:nvPr/>
        </p:nvSpPr>
        <p:spPr>
          <a:xfrm>
            <a:off x="6357950" y="2571744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6" name="Oval 135"/>
          <p:cNvSpPr/>
          <p:nvPr/>
        </p:nvSpPr>
        <p:spPr>
          <a:xfrm>
            <a:off x="6215074" y="285749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7" name="Oval 136"/>
          <p:cNvSpPr/>
          <p:nvPr/>
        </p:nvSpPr>
        <p:spPr>
          <a:xfrm>
            <a:off x="5786446" y="3367086"/>
            <a:ext cx="71438" cy="71438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38" name="Picture 3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6190"/>
            <a:ext cx="1714480" cy="240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" name="Rectangle 138"/>
          <p:cNvSpPr/>
          <p:nvPr/>
        </p:nvSpPr>
        <p:spPr>
          <a:xfrm>
            <a:off x="1571604" y="4143380"/>
            <a:ext cx="45005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/>
              <a:t>Με </a:t>
            </a:r>
            <a:r>
              <a:rPr lang="en-GB" sz="2400" dirty="0" err="1" smtClean="0"/>
              <a:t>αλλεπάλληλες</a:t>
            </a:r>
            <a:r>
              <a:rPr lang="en-GB" sz="2400" dirty="0" smtClean="0"/>
              <a:t> </a:t>
            </a:r>
            <a:r>
              <a:rPr lang="en-GB" sz="2400" dirty="0" err="1"/>
              <a:t>διακλαδώσεις</a:t>
            </a:r>
            <a:r>
              <a:rPr lang="en-GB" sz="2400" dirty="0"/>
              <a:t> </a:t>
            </a:r>
            <a:r>
              <a:rPr lang="en-GB" sz="2400" dirty="0" err="1"/>
              <a:t>των</a:t>
            </a:r>
            <a:r>
              <a:rPr lang="en-GB" sz="2400" dirty="0"/>
              <a:t> </a:t>
            </a:r>
            <a:r>
              <a:rPr lang="en-GB" sz="2400" dirty="0" err="1" smtClean="0"/>
              <a:t>βρόγχων</a:t>
            </a:r>
            <a:r>
              <a:rPr lang="el-GR" sz="2400" dirty="0" smtClean="0"/>
              <a:t> αυξάνεται </a:t>
            </a:r>
            <a:r>
              <a:rPr lang="en-GB" sz="2400" dirty="0" smtClean="0"/>
              <a:t>η </a:t>
            </a:r>
            <a:r>
              <a:rPr lang="en-GB" sz="2400" dirty="0" err="1"/>
              <a:t>επιφάνεια</a:t>
            </a:r>
            <a:r>
              <a:rPr lang="en-GB" sz="2400" dirty="0"/>
              <a:t> </a:t>
            </a:r>
            <a:r>
              <a:rPr lang="en-GB" sz="2400" dirty="0" err="1" smtClean="0"/>
              <a:t>επαφής</a:t>
            </a:r>
            <a:endParaRPr lang="el-GR" sz="2400" dirty="0"/>
          </a:p>
        </p:txBody>
      </p:sp>
      <p:pic>
        <p:nvPicPr>
          <p:cNvPr id="140" name="Picture 4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00950" y="4657725"/>
            <a:ext cx="154305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" name="Rectangle 140"/>
          <p:cNvSpPr/>
          <p:nvPr/>
        </p:nvSpPr>
        <p:spPr>
          <a:xfrm>
            <a:off x="3571868" y="5429264"/>
            <a:ext cx="4000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00B050"/>
                </a:solidFill>
              </a:rPr>
              <a:t>Γιατί ο</a:t>
            </a:r>
            <a:r>
              <a:rPr lang="en-GB" sz="2400" b="1" dirty="0" smtClean="0">
                <a:solidFill>
                  <a:srgbClr val="00B050"/>
                </a:solidFill>
              </a:rPr>
              <a:t>ι </a:t>
            </a:r>
            <a:r>
              <a:rPr lang="en-GB" sz="2400" b="1" dirty="0" err="1">
                <a:solidFill>
                  <a:srgbClr val="00B050"/>
                </a:solidFill>
              </a:rPr>
              <a:t>πυρκαγιές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  <a:r>
              <a:rPr lang="en-GB" sz="2400" b="1" dirty="0" err="1">
                <a:solidFill>
                  <a:srgbClr val="00B050"/>
                </a:solidFill>
              </a:rPr>
              <a:t>σε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  <a:r>
              <a:rPr lang="en-GB" sz="2400" b="1" dirty="0" err="1">
                <a:solidFill>
                  <a:srgbClr val="00B050"/>
                </a:solidFill>
              </a:rPr>
              <a:t>αλευρόμυλους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  <a:r>
              <a:rPr lang="en-GB" sz="2400" b="1" dirty="0" err="1">
                <a:solidFill>
                  <a:srgbClr val="00B050"/>
                </a:solidFill>
              </a:rPr>
              <a:t>είναι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  <a:r>
              <a:rPr lang="en-GB" sz="2400" b="1" dirty="0" err="1">
                <a:solidFill>
                  <a:srgbClr val="00B050"/>
                </a:solidFill>
              </a:rPr>
              <a:t>από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  <a:r>
              <a:rPr lang="en-GB" sz="2400" b="1" dirty="0" err="1">
                <a:solidFill>
                  <a:srgbClr val="00B050"/>
                </a:solidFill>
              </a:rPr>
              <a:t>τις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  <a:r>
              <a:rPr lang="en-GB" sz="2400" b="1" dirty="0" err="1">
                <a:solidFill>
                  <a:srgbClr val="00B050"/>
                </a:solidFill>
              </a:rPr>
              <a:t>πλέον</a:t>
            </a:r>
            <a:r>
              <a:rPr lang="en-GB" sz="2400" b="1" dirty="0">
                <a:solidFill>
                  <a:srgbClr val="00B050"/>
                </a:solidFill>
              </a:rPr>
              <a:t> </a:t>
            </a:r>
            <a:r>
              <a:rPr lang="en-GB" sz="2400" b="1" dirty="0" err="1" smtClean="0">
                <a:solidFill>
                  <a:srgbClr val="00B050"/>
                </a:solidFill>
              </a:rPr>
              <a:t>επικίνδυνες</a:t>
            </a:r>
            <a:r>
              <a:rPr lang="el-GR" sz="2400" b="1" dirty="0" smtClean="0">
                <a:solidFill>
                  <a:srgbClr val="00B050"/>
                </a:solidFill>
              </a:rPr>
              <a:t>;</a:t>
            </a:r>
            <a:r>
              <a:rPr lang="en-GB" sz="2400" b="1" dirty="0" smtClean="0">
                <a:solidFill>
                  <a:srgbClr val="00B050"/>
                </a:solidFill>
              </a:rPr>
              <a:t> </a:t>
            </a:r>
            <a:endParaRPr lang="el-GR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06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FF0000"/>
                </a:solidFill>
              </a:rPr>
              <a:t>Θερμοκρασία</a:t>
            </a:r>
            <a:endParaRPr lang="el-GR" sz="2400" u="sng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2918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/>
              <a:t>Γ</a:t>
            </a:r>
            <a:r>
              <a:rPr lang="en-GB" sz="2400" dirty="0" err="1" smtClean="0"/>
              <a:t>ενικ</a:t>
            </a:r>
            <a:r>
              <a:rPr lang="el-GR" sz="2400" dirty="0" smtClean="0"/>
              <a:t>ά </a:t>
            </a:r>
            <a:r>
              <a:rPr lang="en-GB" sz="2400" b="1" dirty="0" err="1" smtClean="0">
                <a:solidFill>
                  <a:srgbClr val="C00000"/>
                </a:solidFill>
              </a:rPr>
              <a:t>αύξηση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της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θερμοκρασίας</a:t>
            </a:r>
            <a:r>
              <a:rPr lang="el-GR" sz="2400" b="1" dirty="0" smtClean="0">
                <a:solidFill>
                  <a:srgbClr val="C00000"/>
                </a:solidFill>
              </a:rPr>
              <a:t> </a:t>
            </a:r>
            <a:r>
              <a:rPr lang="el-GR" sz="2400" dirty="0" smtClean="0"/>
              <a:t>προκαλεί </a:t>
            </a:r>
          </a:p>
          <a:p>
            <a:pPr algn="ctr"/>
            <a:r>
              <a:rPr lang="el-GR" sz="2400" dirty="0" smtClean="0">
                <a:solidFill>
                  <a:srgbClr val="C00000"/>
                </a:solidFill>
              </a:rPr>
              <a:t>αύξηση της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ταχύτητα</a:t>
            </a:r>
            <a:r>
              <a:rPr lang="el-GR" sz="2400" dirty="0" smtClean="0">
                <a:solidFill>
                  <a:srgbClr val="C00000"/>
                </a:solidFill>
              </a:rPr>
              <a:t>ς</a:t>
            </a:r>
            <a:r>
              <a:rPr lang="en-GB" sz="2400" dirty="0" smtClean="0"/>
              <a:t> </a:t>
            </a:r>
            <a:r>
              <a:rPr lang="el-GR" sz="2400" dirty="0" smtClean="0"/>
              <a:t>της</a:t>
            </a:r>
            <a:r>
              <a:rPr lang="en-GB" sz="2400" dirty="0" smtClean="0"/>
              <a:t> </a:t>
            </a:r>
            <a:r>
              <a:rPr lang="en-GB" sz="2400" dirty="0" err="1" smtClean="0"/>
              <a:t>αντίδρασης</a:t>
            </a:r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r>
              <a:rPr lang="el-GR" sz="2400" dirty="0" smtClean="0">
                <a:solidFill>
                  <a:schemeClr val="accent6">
                    <a:lumMod val="50000"/>
                  </a:schemeClr>
                </a:solidFill>
              </a:rPr>
              <a:t>Π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ροκαλεί</a:t>
            </a:r>
            <a:r>
              <a:rPr lang="el-GR" sz="2400" dirty="0" smtClean="0">
                <a:solidFill>
                  <a:schemeClr val="accent6">
                    <a:lumMod val="50000"/>
                  </a:schemeClr>
                </a:solidFill>
              </a:rPr>
              <a:t>ται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αύξηση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της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μέσης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κινητικής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ενέργειας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των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αντιδρώντων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μορίων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sz="2400" dirty="0" smtClean="0">
                <a:solidFill>
                  <a:schemeClr val="accent6">
                    <a:lumMod val="50000"/>
                  </a:schemeClr>
                </a:solidFill>
              </a:rPr>
              <a:t>και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αυξάνει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ο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αριθμός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των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αποτελεσματικών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συγκρούσεων</a:t>
            </a:r>
            <a:endParaRPr lang="el-GR" sz="24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5841" name="Object 1"/>
          <p:cNvGraphicFramePr>
            <a:graphicFrameLocks noChangeAspect="1"/>
          </p:cNvGraphicFramePr>
          <p:nvPr/>
        </p:nvGraphicFramePr>
        <p:xfrm>
          <a:off x="6054725" y="1428736"/>
          <a:ext cx="30892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899" name="Package" showAsIcon="1" r:id="rId4" imgW="3089160" imgH="685440" progId="Package">
                  <p:embed/>
                </p:oleObj>
              </mc:Choice>
              <mc:Fallback>
                <p:oleObj name="Package" showAsIcon="1" r:id="rId4" imgW="3089160" imgH="68544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4725" y="1428736"/>
                        <a:ext cx="30892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273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FF0000"/>
                </a:solidFill>
              </a:rPr>
              <a:t>Θερμοκρασία</a:t>
            </a:r>
            <a:endParaRPr lang="el-GR" sz="2400" u="sng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2918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/>
              <a:t>Γ</a:t>
            </a:r>
            <a:r>
              <a:rPr lang="en-GB" sz="2400" dirty="0" err="1" smtClean="0"/>
              <a:t>ενικ</a:t>
            </a:r>
            <a:r>
              <a:rPr lang="el-GR" sz="2400" dirty="0" smtClean="0"/>
              <a:t>ά </a:t>
            </a:r>
            <a:r>
              <a:rPr lang="en-GB" sz="2400" b="1" dirty="0" err="1" smtClean="0">
                <a:solidFill>
                  <a:srgbClr val="C00000"/>
                </a:solidFill>
              </a:rPr>
              <a:t>αύξηση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της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θερμοκρασίας</a:t>
            </a:r>
            <a:r>
              <a:rPr lang="el-GR" sz="2400" b="1" dirty="0" smtClean="0">
                <a:solidFill>
                  <a:srgbClr val="C00000"/>
                </a:solidFill>
              </a:rPr>
              <a:t> </a:t>
            </a:r>
            <a:r>
              <a:rPr lang="el-GR" sz="2400" dirty="0" smtClean="0"/>
              <a:t>προκαλεί </a:t>
            </a:r>
          </a:p>
          <a:p>
            <a:pPr algn="ctr"/>
            <a:r>
              <a:rPr lang="el-GR" sz="2400" dirty="0" smtClean="0">
                <a:solidFill>
                  <a:srgbClr val="C00000"/>
                </a:solidFill>
              </a:rPr>
              <a:t>αύξηση της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ταχύτητα</a:t>
            </a:r>
            <a:r>
              <a:rPr lang="el-GR" sz="2400" dirty="0" smtClean="0">
                <a:solidFill>
                  <a:srgbClr val="C00000"/>
                </a:solidFill>
              </a:rPr>
              <a:t>ς</a:t>
            </a:r>
            <a:r>
              <a:rPr lang="en-GB" sz="2400" dirty="0" smtClean="0"/>
              <a:t> </a:t>
            </a:r>
            <a:r>
              <a:rPr lang="el-GR" sz="2400" dirty="0" smtClean="0"/>
              <a:t>της</a:t>
            </a:r>
            <a:r>
              <a:rPr lang="en-GB" sz="2400" dirty="0" smtClean="0"/>
              <a:t> </a:t>
            </a:r>
            <a:r>
              <a:rPr lang="en-GB" sz="2400" dirty="0" err="1" smtClean="0"/>
              <a:t>αντίδρασης</a:t>
            </a:r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r>
              <a:rPr lang="el-GR" sz="2400" dirty="0" smtClean="0">
                <a:solidFill>
                  <a:schemeClr val="accent6">
                    <a:lumMod val="50000"/>
                  </a:schemeClr>
                </a:solidFill>
              </a:rPr>
              <a:t>Π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ροκαλεί</a:t>
            </a:r>
            <a:r>
              <a:rPr lang="el-GR" sz="2400" dirty="0" smtClean="0">
                <a:solidFill>
                  <a:schemeClr val="accent6">
                    <a:lumMod val="50000"/>
                  </a:schemeClr>
                </a:solidFill>
              </a:rPr>
              <a:t>ται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αύξηση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της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μέσης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κινητικής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ενέργειας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των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αντιδρώντων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μορίων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sz="2400" dirty="0" smtClean="0">
                <a:solidFill>
                  <a:schemeClr val="accent6">
                    <a:lumMod val="50000"/>
                  </a:schemeClr>
                </a:solidFill>
              </a:rPr>
              <a:t>και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αυξάνει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ο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αριθμός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των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αποτελεσματικών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συγκρούσεων</a:t>
            </a:r>
            <a:endParaRPr lang="el-GR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l-GR" sz="2400" dirty="0" smtClean="0"/>
          </a:p>
          <a:p>
            <a:pPr marL="4040188" algn="ctr"/>
            <a:r>
              <a:rPr lang="en-GB" sz="2400" dirty="0" err="1" smtClean="0"/>
              <a:t>Σε</a:t>
            </a:r>
            <a:r>
              <a:rPr lang="en-GB" sz="2400" dirty="0" smtClean="0"/>
              <a:t> </a:t>
            </a:r>
            <a:r>
              <a:rPr lang="en-GB" sz="2400" dirty="0" err="1"/>
              <a:t>πολλές</a:t>
            </a:r>
            <a:r>
              <a:rPr lang="en-GB" sz="2400" dirty="0"/>
              <a:t> </a:t>
            </a:r>
            <a:r>
              <a:rPr lang="en-GB" sz="2400" dirty="0" err="1"/>
              <a:t>περιπτώσεις</a:t>
            </a:r>
            <a:r>
              <a:rPr lang="en-GB" sz="2400" dirty="0"/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αύξηση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της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θερμοκρασίας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κατά</a:t>
            </a:r>
            <a:r>
              <a:rPr lang="en-GB" sz="2400" b="1" dirty="0">
                <a:solidFill>
                  <a:srgbClr val="C00000"/>
                </a:solidFill>
              </a:rPr>
              <a:t> 10 ºC </a:t>
            </a:r>
            <a:r>
              <a:rPr lang="en-GB" sz="2400" dirty="0" err="1" smtClean="0"/>
              <a:t>προκαλεί</a:t>
            </a:r>
            <a:r>
              <a:rPr lang="en-GB" sz="2400" dirty="0" smtClean="0"/>
              <a:t> </a:t>
            </a:r>
            <a:r>
              <a:rPr lang="en-GB" sz="2400" dirty="0" err="1">
                <a:solidFill>
                  <a:srgbClr val="C00000"/>
                </a:solidFill>
              </a:rPr>
              <a:t>διπλασιασμό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στην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ταχύτητα</a:t>
            </a:r>
            <a:r>
              <a:rPr lang="en-GB" sz="2400" dirty="0"/>
              <a:t> </a:t>
            </a:r>
            <a:r>
              <a:rPr lang="en-GB" sz="2400" dirty="0" err="1"/>
              <a:t>της</a:t>
            </a:r>
            <a:r>
              <a:rPr lang="en-GB" sz="2400" dirty="0"/>
              <a:t> </a:t>
            </a:r>
            <a:r>
              <a:rPr lang="en-GB" sz="2400" dirty="0" err="1" smtClean="0"/>
              <a:t>αντίδρασης</a:t>
            </a:r>
            <a:endParaRPr lang="el-GR" sz="2400" dirty="0" smtClean="0"/>
          </a:p>
        </p:txBody>
      </p:sp>
      <p:pic>
        <p:nvPicPr>
          <p:cNvPr id="18436" name="Picture 4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4071942"/>
            <a:ext cx="4258435" cy="2636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5841" name="Object 1"/>
          <p:cNvGraphicFramePr>
            <a:graphicFrameLocks noChangeAspect="1"/>
          </p:cNvGraphicFramePr>
          <p:nvPr/>
        </p:nvGraphicFramePr>
        <p:xfrm>
          <a:off x="6054725" y="1428736"/>
          <a:ext cx="30892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3" name="Package" showAsIcon="1" r:id="rId5" imgW="3089160" imgH="685440" progId="Package">
                  <p:embed/>
                </p:oleObj>
              </mc:Choice>
              <mc:Fallback>
                <p:oleObj name="Package" showAsIcon="1" r:id="rId5" imgW="3089160" imgH="68544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4725" y="1428736"/>
                        <a:ext cx="30892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4643438" y="5786454"/>
            <a:ext cx="37861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>
                <a:solidFill>
                  <a:srgbClr val="0070C0"/>
                </a:solidFill>
                <a:cs typeface="Arial" pitchFamily="34" charset="0"/>
              </a:rPr>
              <a:t>Η ταχύτητα μεταβάλλεται εκθετικά με τη θερμοκρασία </a:t>
            </a:r>
            <a:endParaRPr lang="el-G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25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FF0000"/>
                </a:solidFill>
              </a:rPr>
              <a:t>Θερμοκρασία</a:t>
            </a:r>
            <a:endParaRPr lang="el-GR" sz="2400" u="sng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1435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/>
              <a:t>Η</a:t>
            </a:r>
            <a:r>
              <a:rPr lang="en-GB" sz="2400" dirty="0" smtClean="0"/>
              <a:t> </a:t>
            </a:r>
            <a:r>
              <a:rPr lang="en-GB" sz="2400" dirty="0" err="1">
                <a:solidFill>
                  <a:srgbClr val="C00000"/>
                </a:solidFill>
              </a:rPr>
              <a:t>κατανομή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των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μορίων</a:t>
            </a:r>
            <a:r>
              <a:rPr lang="en-GB" sz="2400" dirty="0"/>
              <a:t> </a:t>
            </a:r>
            <a:r>
              <a:rPr lang="en-GB" sz="2400" dirty="0" err="1"/>
              <a:t>αερίων</a:t>
            </a:r>
            <a:r>
              <a:rPr lang="en-GB" sz="2400" dirty="0"/>
              <a:t> </a:t>
            </a:r>
            <a:r>
              <a:rPr lang="en-GB" sz="2400" dirty="0" err="1">
                <a:solidFill>
                  <a:srgbClr val="C00000"/>
                </a:solidFill>
              </a:rPr>
              <a:t>σε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σχέση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με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την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κινητική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τους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ενέργεια</a:t>
            </a:r>
            <a:r>
              <a:rPr lang="el-GR" sz="2400" dirty="0" smtClean="0">
                <a:solidFill>
                  <a:srgbClr val="C00000"/>
                </a:solidFill>
              </a:rPr>
              <a:t> </a:t>
            </a:r>
            <a:r>
              <a:rPr lang="el-GR" sz="2400" dirty="0" smtClean="0"/>
              <a:t>δίνεται από την </a:t>
            </a:r>
            <a:r>
              <a:rPr lang="en-GB" sz="2400" b="1" dirty="0" err="1" smtClean="0">
                <a:solidFill>
                  <a:schemeClr val="accent6">
                    <a:lumMod val="50000"/>
                  </a:schemeClr>
                </a:solidFill>
              </a:rPr>
              <a:t>κατανομή</a:t>
            </a: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 Maxwell-Boltzmann</a:t>
            </a:r>
            <a:endParaRPr lang="el-GR" sz="24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1643050"/>
            <a:ext cx="5000660" cy="26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3" y="1857364"/>
            <a:ext cx="4287578" cy="240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4257675"/>
            <a:ext cx="39814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5892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FF0000"/>
                </a:solidFill>
              </a:rPr>
              <a:t>Θερμοκρασία</a:t>
            </a:r>
            <a:endParaRPr lang="el-GR" sz="2400" u="sng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1435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/>
              <a:t>Η</a:t>
            </a:r>
            <a:r>
              <a:rPr lang="en-GB" sz="2400" dirty="0" smtClean="0"/>
              <a:t> </a:t>
            </a:r>
            <a:r>
              <a:rPr lang="en-GB" sz="2400" dirty="0" err="1">
                <a:solidFill>
                  <a:srgbClr val="C00000"/>
                </a:solidFill>
              </a:rPr>
              <a:t>κατανομή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των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μορίων</a:t>
            </a:r>
            <a:r>
              <a:rPr lang="en-GB" sz="2400" dirty="0"/>
              <a:t> </a:t>
            </a:r>
            <a:r>
              <a:rPr lang="en-GB" sz="2400" dirty="0" err="1"/>
              <a:t>αερίων</a:t>
            </a:r>
            <a:r>
              <a:rPr lang="en-GB" sz="2400" dirty="0"/>
              <a:t> </a:t>
            </a:r>
            <a:r>
              <a:rPr lang="en-GB" sz="2400" dirty="0" err="1">
                <a:solidFill>
                  <a:srgbClr val="C00000"/>
                </a:solidFill>
              </a:rPr>
              <a:t>σε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σχέση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με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την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κινητική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τους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ενέργεια</a:t>
            </a:r>
            <a:r>
              <a:rPr lang="el-GR" sz="2400" dirty="0" smtClean="0">
                <a:solidFill>
                  <a:srgbClr val="C00000"/>
                </a:solidFill>
              </a:rPr>
              <a:t> </a:t>
            </a:r>
            <a:r>
              <a:rPr lang="el-GR" sz="2400" dirty="0" smtClean="0"/>
              <a:t>δίνεται από την </a:t>
            </a:r>
            <a:r>
              <a:rPr lang="en-GB" sz="2400" b="1" dirty="0" err="1" smtClean="0">
                <a:solidFill>
                  <a:schemeClr val="accent6">
                    <a:lumMod val="50000"/>
                  </a:schemeClr>
                </a:solidFill>
              </a:rPr>
              <a:t>κατανομή</a:t>
            </a: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 Maxwell-Boltzmann</a:t>
            </a:r>
            <a:endParaRPr lang="el-GR" sz="24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437" name="Picture 5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93040"/>
            <a:ext cx="3786182" cy="484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714744" y="2143116"/>
            <a:ext cx="54292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dirty="0" err="1" smtClean="0">
                <a:solidFill>
                  <a:prstClr val="black"/>
                </a:solidFill>
              </a:rPr>
              <a:t>Το</a:t>
            </a:r>
            <a:r>
              <a:rPr lang="en-GB" sz="2400" dirty="0" smtClean="0">
                <a:solidFill>
                  <a:prstClr val="black"/>
                </a:solidFill>
              </a:rPr>
              <a:t> </a:t>
            </a:r>
            <a:r>
              <a:rPr lang="en-GB" sz="2400" b="1" dirty="0" err="1" smtClean="0">
                <a:solidFill>
                  <a:schemeClr val="accent6">
                    <a:lumMod val="50000"/>
                  </a:schemeClr>
                </a:solidFill>
              </a:rPr>
              <a:t>εμβαδόν</a:t>
            </a:r>
            <a:r>
              <a:rPr lang="en-GB" sz="2400" dirty="0" smtClean="0">
                <a:solidFill>
                  <a:prstClr val="black"/>
                </a:solidFill>
              </a:rPr>
              <a:t> </a:t>
            </a:r>
            <a:r>
              <a:rPr lang="en-GB" sz="2400" dirty="0" err="1" smtClean="0">
                <a:solidFill>
                  <a:prstClr val="black"/>
                </a:solidFill>
              </a:rPr>
              <a:t>της</a:t>
            </a:r>
            <a:r>
              <a:rPr lang="en-GB" sz="2400" dirty="0" smtClean="0">
                <a:solidFill>
                  <a:prstClr val="black"/>
                </a:solidFill>
              </a:rPr>
              <a:t> </a:t>
            </a:r>
            <a:r>
              <a:rPr lang="en-GB" sz="2400" dirty="0" err="1" smtClean="0">
                <a:solidFill>
                  <a:prstClr val="black"/>
                </a:solidFill>
              </a:rPr>
              <a:t>γραμμοσκιασμένης</a:t>
            </a:r>
            <a:r>
              <a:rPr lang="en-GB" sz="2400" dirty="0" smtClean="0">
                <a:solidFill>
                  <a:prstClr val="black"/>
                </a:solidFill>
              </a:rPr>
              <a:t> </a:t>
            </a:r>
            <a:r>
              <a:rPr lang="en-GB" sz="2400" dirty="0" err="1" smtClean="0">
                <a:solidFill>
                  <a:prstClr val="black"/>
                </a:solidFill>
              </a:rPr>
              <a:t>περιοχής</a:t>
            </a:r>
            <a:r>
              <a:rPr lang="en-GB" sz="2400" dirty="0" smtClean="0">
                <a:solidFill>
                  <a:prstClr val="black"/>
                </a:solidFill>
              </a:rPr>
              <a:t> </a:t>
            </a:r>
            <a:r>
              <a:rPr lang="en-GB" sz="2400" dirty="0" err="1" smtClean="0">
                <a:solidFill>
                  <a:prstClr val="black"/>
                </a:solidFill>
              </a:rPr>
              <a:t>αντιπροσωπεύει</a:t>
            </a:r>
            <a:r>
              <a:rPr lang="en-GB" sz="2400" dirty="0" smtClean="0">
                <a:solidFill>
                  <a:prstClr val="black"/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τον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αριθμό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των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μορίων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που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έχουν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ενέργεια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μεγαλύτερη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της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ενέργειας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ενεργοποίησης</a:t>
            </a:r>
            <a:endParaRPr lang="el-GR" sz="2400" dirty="0" smtClean="0">
              <a:solidFill>
                <a:prstClr val="black"/>
              </a:solidFill>
            </a:endParaRPr>
          </a:p>
          <a:p>
            <a:pPr lvl="0" algn="ctr"/>
            <a:endParaRPr lang="el-GR" sz="2400" dirty="0" smtClean="0">
              <a:solidFill>
                <a:prstClr val="black"/>
              </a:solidFill>
            </a:endParaRPr>
          </a:p>
          <a:p>
            <a:pPr lvl="0" algn="ctr"/>
            <a:endParaRPr lang="el-GR" sz="2400" dirty="0" smtClean="0">
              <a:solidFill>
                <a:prstClr val="black"/>
              </a:solidFill>
            </a:endParaRPr>
          </a:p>
          <a:p>
            <a:pPr lvl="0" algn="ctr"/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Όσο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η </a:t>
            </a:r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</a:rPr>
              <a:t>θερμοκρασία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</a:rPr>
              <a:t>αυξάνει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το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εμβαδόν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της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γραμμοσκιασμένης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επιφάνειας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lvl="0" algn="ctr"/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ο 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αριθμός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των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μορίων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που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οδηγούνται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σε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αντίδραση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αυξάνει</a:t>
            </a:r>
            <a:endParaRPr lang="el-GR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47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FF0000"/>
                </a:solidFill>
              </a:rPr>
              <a:t>Θερμοκρασία</a:t>
            </a:r>
            <a:endParaRPr lang="el-GR" sz="2400" u="sng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1435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/>
              <a:t>Η</a:t>
            </a:r>
            <a:r>
              <a:rPr lang="en-GB" sz="2400" dirty="0" smtClean="0"/>
              <a:t> </a:t>
            </a:r>
            <a:r>
              <a:rPr lang="en-GB" sz="2400" dirty="0" err="1">
                <a:solidFill>
                  <a:srgbClr val="C00000"/>
                </a:solidFill>
              </a:rPr>
              <a:t>κατανομή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των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μορίων</a:t>
            </a:r>
            <a:r>
              <a:rPr lang="en-GB" sz="2400" dirty="0"/>
              <a:t> </a:t>
            </a:r>
            <a:r>
              <a:rPr lang="en-GB" sz="2400" dirty="0" err="1"/>
              <a:t>αερίων</a:t>
            </a:r>
            <a:r>
              <a:rPr lang="en-GB" sz="2400" dirty="0"/>
              <a:t> </a:t>
            </a:r>
            <a:r>
              <a:rPr lang="en-GB" sz="2400" dirty="0" err="1">
                <a:solidFill>
                  <a:srgbClr val="C00000"/>
                </a:solidFill>
              </a:rPr>
              <a:t>σε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σχέση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με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την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κινητική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τους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ενέργεια</a:t>
            </a:r>
            <a:r>
              <a:rPr lang="el-GR" sz="2400" dirty="0" smtClean="0">
                <a:solidFill>
                  <a:srgbClr val="C00000"/>
                </a:solidFill>
              </a:rPr>
              <a:t> </a:t>
            </a:r>
            <a:r>
              <a:rPr lang="el-GR" sz="2400" dirty="0" smtClean="0"/>
              <a:t>δίνεται από την </a:t>
            </a:r>
            <a:r>
              <a:rPr lang="en-GB" sz="2400" b="1" dirty="0" err="1" smtClean="0">
                <a:solidFill>
                  <a:schemeClr val="accent6">
                    <a:lumMod val="50000"/>
                  </a:schemeClr>
                </a:solidFill>
              </a:rPr>
              <a:t>κατανομή</a:t>
            </a: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 Maxwell-Boltzmann</a:t>
            </a:r>
            <a:endParaRPr lang="el-GR" sz="24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437" name="Picture 5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93040"/>
            <a:ext cx="3786182" cy="484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1"/>
          <p:cNvGraphicFramePr>
            <a:graphicFrameLocks noChangeAspect="1"/>
          </p:cNvGraphicFramePr>
          <p:nvPr/>
        </p:nvGraphicFramePr>
        <p:xfrm>
          <a:off x="5357818" y="1643050"/>
          <a:ext cx="2204065" cy="3502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7" r:id="rId4" imgW="1725179" imgH="3209524" progId="">
                  <p:embed/>
                </p:oleObj>
              </mc:Choice>
              <mc:Fallback>
                <p:oleObj r:id="rId4" imgW="1725179" imgH="32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8" y="1643050"/>
                        <a:ext cx="2204065" cy="35021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3786182" y="5288340"/>
            <a:ext cx="53578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err="1"/>
              <a:t>Στα</a:t>
            </a:r>
            <a:r>
              <a:rPr lang="en-GB" sz="2400" dirty="0"/>
              <a:t> </a:t>
            </a:r>
            <a:r>
              <a:rPr lang="en-GB" sz="2400" dirty="0" err="1"/>
              <a:t>χειρουργεία</a:t>
            </a:r>
            <a:r>
              <a:rPr lang="en-GB" sz="2400" dirty="0"/>
              <a:t> </a:t>
            </a:r>
            <a:r>
              <a:rPr lang="en-GB" sz="2400" dirty="0" err="1"/>
              <a:t>χρησιμοποιούνται</a:t>
            </a:r>
            <a:r>
              <a:rPr lang="en-GB" sz="2400" dirty="0"/>
              <a:t> </a:t>
            </a:r>
            <a:r>
              <a:rPr lang="en-GB" sz="2400" dirty="0" err="1"/>
              <a:t>χαμηλές</a:t>
            </a:r>
            <a:r>
              <a:rPr lang="en-GB" sz="2400" dirty="0"/>
              <a:t> </a:t>
            </a:r>
            <a:r>
              <a:rPr lang="en-GB" sz="2400" dirty="0" err="1"/>
              <a:t>θερμοκρασίες</a:t>
            </a:r>
            <a:r>
              <a:rPr lang="en-GB" sz="2400" dirty="0"/>
              <a:t>, </a:t>
            </a:r>
            <a:r>
              <a:rPr lang="en-GB" sz="2400" dirty="0" err="1"/>
              <a:t>ώστε</a:t>
            </a:r>
            <a:r>
              <a:rPr lang="en-GB" sz="2400" dirty="0"/>
              <a:t> </a:t>
            </a:r>
            <a:r>
              <a:rPr lang="en-GB" sz="2400" dirty="0" err="1"/>
              <a:t>να</a:t>
            </a:r>
            <a:r>
              <a:rPr lang="en-GB" sz="2400" dirty="0"/>
              <a:t> </a:t>
            </a:r>
            <a:r>
              <a:rPr lang="en-GB" sz="2400" dirty="0" err="1"/>
              <a:t>ελαττωθούν</a:t>
            </a:r>
            <a:r>
              <a:rPr lang="en-GB" sz="2400" dirty="0"/>
              <a:t> </a:t>
            </a:r>
            <a:r>
              <a:rPr lang="en-GB" sz="2400" dirty="0" err="1"/>
              <a:t>οι</a:t>
            </a:r>
            <a:r>
              <a:rPr lang="en-GB" sz="2400" dirty="0"/>
              <a:t> </a:t>
            </a:r>
            <a:r>
              <a:rPr lang="en-GB" sz="2400" dirty="0" err="1"/>
              <a:t>ταχύτητες</a:t>
            </a:r>
            <a:r>
              <a:rPr lang="en-GB" sz="2400" dirty="0"/>
              <a:t> </a:t>
            </a:r>
            <a:r>
              <a:rPr lang="en-GB" sz="2400" dirty="0" err="1"/>
              <a:t>μεταβολισμού</a:t>
            </a:r>
            <a:r>
              <a:rPr lang="en-GB" sz="2400" dirty="0"/>
              <a:t> </a:t>
            </a:r>
            <a:r>
              <a:rPr lang="en-GB" sz="2400" dirty="0" err="1"/>
              <a:t>του</a:t>
            </a:r>
            <a:r>
              <a:rPr lang="en-GB" sz="2400" dirty="0"/>
              <a:t> </a:t>
            </a:r>
            <a:r>
              <a:rPr lang="en-GB" sz="2400" dirty="0" err="1" smtClean="0"/>
              <a:t>ασθενούς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93716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211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mtClean="0"/>
              <a:t>Επίδραση της θερμοκρασίας στην ταχύτητα αντίδρασης</a:t>
            </a:r>
          </a:p>
        </p:txBody>
      </p:sp>
      <p:pic>
        <p:nvPicPr>
          <p:cNvPr id="7172" name="Picture 5" descr="http://www.chemguide.co.uk/physical/basicrates/arrhenius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708275"/>
            <a:ext cx="4392612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4 - TextBox"/>
          <p:cNvSpPr txBox="1">
            <a:spLocks noChangeArrowheads="1"/>
          </p:cNvSpPr>
          <p:nvPr/>
        </p:nvSpPr>
        <p:spPr bwMode="auto">
          <a:xfrm>
            <a:off x="3059113" y="1700213"/>
            <a:ext cx="28813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sz="2400"/>
              <a:t>Εξίσωση </a:t>
            </a:r>
            <a:r>
              <a:rPr lang="en-US" sz="2400"/>
              <a:t>Arrhenius</a:t>
            </a:r>
            <a:endParaRPr lang="el-GR" sz="2400"/>
          </a:p>
        </p:txBody>
      </p:sp>
      <p:sp>
        <p:nvSpPr>
          <p:cNvPr id="7174" name="5 - Ορθογώνιο"/>
          <p:cNvSpPr>
            <a:spLocks noChangeArrowheads="1"/>
          </p:cNvSpPr>
          <p:nvPr/>
        </p:nvSpPr>
        <p:spPr bwMode="auto">
          <a:xfrm>
            <a:off x="2987675" y="5084763"/>
            <a:ext cx="1017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/>
              <a:t>2</a:t>
            </a:r>
            <a:r>
              <a:rPr lang="en-US"/>
              <a:t>,</a:t>
            </a:r>
            <a:r>
              <a:rPr lang="el-GR"/>
              <a:t>71828</a:t>
            </a:r>
          </a:p>
        </p:txBody>
      </p:sp>
      <p:graphicFrame>
        <p:nvGraphicFramePr>
          <p:cNvPr id="7170" name="Object 6"/>
          <p:cNvGraphicFramePr>
            <a:graphicFrameLocks noChangeAspect="1"/>
          </p:cNvGraphicFramePr>
          <p:nvPr/>
        </p:nvGraphicFramePr>
        <p:xfrm>
          <a:off x="5580063" y="2420938"/>
          <a:ext cx="3000375" cy="114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0" name="Εξίσωση" r:id="rId4" imgW="1028520" imgH="393480" progId="Equation.3">
                  <p:embed/>
                </p:oleObj>
              </mc:Choice>
              <mc:Fallback>
                <p:oleObj name="Εξίσωση" r:id="rId4" imgW="10285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2420938"/>
                        <a:ext cx="3000375" cy="1147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694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0070C0"/>
                </a:solidFill>
              </a:rPr>
              <a:t>Ακτινοβολίες</a:t>
            </a:r>
            <a:endParaRPr lang="el-GR" sz="2400" u="sng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291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err="1" smtClean="0"/>
              <a:t>Οι</a:t>
            </a:r>
            <a:r>
              <a:rPr lang="en-GB" sz="2400" dirty="0" smtClean="0"/>
              <a:t> </a:t>
            </a:r>
            <a:r>
              <a:rPr lang="en-GB" sz="2400" b="1" dirty="0" err="1"/>
              <a:t>ακτινοβολίες</a:t>
            </a:r>
            <a:r>
              <a:rPr lang="en-GB" sz="2400" dirty="0"/>
              <a:t> </a:t>
            </a:r>
            <a:r>
              <a:rPr lang="el-GR" sz="2400" dirty="0" smtClean="0"/>
              <a:t>σε ορισμένες αντιδράσεις </a:t>
            </a:r>
            <a:r>
              <a:rPr lang="en-GB" sz="2400" dirty="0" err="1" smtClean="0"/>
              <a:t>προκαλούν</a:t>
            </a:r>
            <a:r>
              <a:rPr lang="en-GB" sz="2400" dirty="0" smtClean="0"/>
              <a:t> </a:t>
            </a:r>
            <a:r>
              <a:rPr lang="en-GB" sz="2400" dirty="0" err="1"/>
              <a:t>μοριακές</a:t>
            </a:r>
            <a:r>
              <a:rPr lang="en-GB" sz="2400" dirty="0"/>
              <a:t> </a:t>
            </a:r>
            <a:r>
              <a:rPr lang="en-GB" sz="2400" dirty="0" err="1" smtClean="0"/>
              <a:t>μεταβολές</a:t>
            </a:r>
            <a:r>
              <a:rPr lang="en-GB" sz="2400" dirty="0" smtClean="0"/>
              <a:t> </a:t>
            </a:r>
            <a:r>
              <a:rPr lang="en-GB" sz="2400" dirty="0" err="1"/>
              <a:t>στα</a:t>
            </a:r>
            <a:r>
              <a:rPr lang="en-GB" sz="2400" dirty="0"/>
              <a:t> </a:t>
            </a:r>
            <a:r>
              <a:rPr lang="en-GB" sz="2400" dirty="0" err="1"/>
              <a:t>αντιδρώντα</a:t>
            </a:r>
            <a:r>
              <a:rPr lang="en-GB" sz="2400" dirty="0"/>
              <a:t>, </a:t>
            </a:r>
            <a:r>
              <a:rPr lang="en-GB" sz="2400" dirty="0" err="1"/>
              <a:t>με</a:t>
            </a:r>
            <a:r>
              <a:rPr lang="en-GB" sz="2400" dirty="0"/>
              <a:t> </a:t>
            </a:r>
            <a:r>
              <a:rPr lang="en-GB" sz="2400" dirty="0" err="1"/>
              <a:t>αποτέλεσμα</a:t>
            </a:r>
            <a:r>
              <a:rPr lang="en-GB" sz="2400" dirty="0"/>
              <a:t> </a:t>
            </a:r>
            <a:r>
              <a:rPr lang="en-GB" sz="2400" dirty="0" err="1"/>
              <a:t>να</a:t>
            </a:r>
            <a:r>
              <a:rPr lang="en-GB" sz="2400" dirty="0"/>
              <a:t> </a:t>
            </a:r>
            <a:r>
              <a:rPr lang="en-GB" sz="2400" dirty="0" err="1"/>
              <a:t>αλλάζει</a:t>
            </a:r>
            <a:r>
              <a:rPr lang="en-GB" sz="2400" dirty="0"/>
              <a:t> ο </a:t>
            </a:r>
            <a:r>
              <a:rPr lang="en-GB" sz="2400" dirty="0" err="1"/>
              <a:t>μηχανισμός</a:t>
            </a:r>
            <a:r>
              <a:rPr lang="en-GB" sz="2400" dirty="0"/>
              <a:t> </a:t>
            </a:r>
            <a:r>
              <a:rPr lang="en-GB" sz="2400" dirty="0" err="1"/>
              <a:t>της</a:t>
            </a:r>
            <a:r>
              <a:rPr lang="en-GB" sz="2400" dirty="0"/>
              <a:t> </a:t>
            </a:r>
            <a:r>
              <a:rPr lang="en-GB" sz="2400" dirty="0" err="1"/>
              <a:t>αντίδράσης</a:t>
            </a:r>
            <a:r>
              <a:rPr lang="en-GB" sz="2400" dirty="0"/>
              <a:t>, </a:t>
            </a:r>
            <a:r>
              <a:rPr lang="el-GR" sz="2400" dirty="0" smtClean="0"/>
              <a:t>και να</a:t>
            </a:r>
            <a:r>
              <a:rPr lang="en-GB" sz="2400" dirty="0" smtClean="0"/>
              <a:t> </a:t>
            </a:r>
            <a:r>
              <a:rPr lang="en-GB" sz="2400" dirty="0" err="1"/>
              <a:t>αυξάνεται</a:t>
            </a:r>
            <a:r>
              <a:rPr lang="en-GB" sz="2400" dirty="0"/>
              <a:t> η </a:t>
            </a:r>
            <a:r>
              <a:rPr lang="en-GB" sz="2400" dirty="0" err="1"/>
              <a:t>ταχύτητα</a:t>
            </a:r>
            <a:r>
              <a:rPr lang="en-GB" sz="2400" dirty="0"/>
              <a:t> </a:t>
            </a:r>
            <a:r>
              <a:rPr lang="en-GB" sz="2400" dirty="0" err="1"/>
              <a:t>της</a:t>
            </a:r>
            <a:r>
              <a:rPr lang="en-GB" sz="2400" dirty="0"/>
              <a:t> </a:t>
            </a:r>
            <a:r>
              <a:rPr lang="en-GB" sz="2400" dirty="0" err="1" smtClean="0"/>
              <a:t>αντίδρασης</a:t>
            </a:r>
            <a:endParaRPr lang="el-GR" sz="24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000240"/>
            <a:ext cx="1785950" cy="404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1584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285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chemeClr val="accent3">
                    <a:lumMod val="50000"/>
                  </a:schemeClr>
                </a:solidFill>
              </a:rPr>
              <a:t>Καταλύτες</a:t>
            </a:r>
            <a:endParaRPr lang="el-GR" sz="2400" b="1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71480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/>
              <a:t>Ουσίες που </a:t>
            </a:r>
            <a:r>
              <a:rPr lang="el-GR" sz="2400" b="1" dirty="0" smtClean="0">
                <a:solidFill>
                  <a:srgbClr val="00B050"/>
                </a:solidFill>
              </a:rPr>
              <a:t>σε μικρή ποσότητα </a:t>
            </a:r>
            <a:r>
              <a:rPr lang="el-GR" sz="2400" dirty="0" smtClean="0">
                <a:solidFill>
                  <a:srgbClr val="00B050"/>
                </a:solidFill>
              </a:rPr>
              <a:t>αυξάνουν την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n-GB" sz="2400" dirty="0" err="1">
                <a:solidFill>
                  <a:srgbClr val="00B050"/>
                </a:solidFill>
              </a:rPr>
              <a:t>ταχύτητα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 err="1"/>
              <a:t>πολλών</a:t>
            </a:r>
            <a:r>
              <a:rPr lang="en-GB" sz="2400" dirty="0"/>
              <a:t> </a:t>
            </a:r>
            <a:r>
              <a:rPr lang="en-GB" sz="2400" dirty="0" err="1"/>
              <a:t>χημικών</a:t>
            </a:r>
            <a:r>
              <a:rPr lang="en-GB" sz="2400" dirty="0"/>
              <a:t> </a:t>
            </a:r>
            <a:r>
              <a:rPr lang="en-GB" sz="2400" dirty="0" err="1"/>
              <a:t>αντιδράσεων</a:t>
            </a:r>
            <a:r>
              <a:rPr lang="en-GB" sz="2400" dirty="0"/>
              <a:t> </a:t>
            </a:r>
            <a:r>
              <a:rPr lang="el-GR" sz="2400" b="1" dirty="0" smtClean="0">
                <a:solidFill>
                  <a:srgbClr val="00B050"/>
                </a:solidFill>
              </a:rPr>
              <a:t>χωρίς να </a:t>
            </a:r>
            <a:r>
              <a:rPr lang="en-GB" sz="2400" b="1" dirty="0" err="1" smtClean="0">
                <a:solidFill>
                  <a:srgbClr val="00B050"/>
                </a:solidFill>
              </a:rPr>
              <a:t>αλλοιώνονται</a:t>
            </a:r>
            <a:endParaRPr lang="el-GR" sz="2400" b="1" dirty="0" smtClean="0">
              <a:solidFill>
                <a:srgbClr val="00B050"/>
              </a:solidFill>
            </a:endParaRPr>
          </a:p>
          <a:p>
            <a:pPr algn="ctr"/>
            <a:endParaRPr lang="el-GR" sz="2400" dirty="0" smtClean="0"/>
          </a:p>
          <a:p>
            <a:pPr marL="457200" indent="-457200" algn="ctr">
              <a:buFont typeface="+mj-lt"/>
              <a:buAutoNum type="arabicPeriod"/>
            </a:pPr>
            <a:r>
              <a:rPr lang="el-GR" sz="2400" dirty="0" smtClean="0">
                <a:solidFill>
                  <a:schemeClr val="accent3">
                    <a:lumMod val="50000"/>
                  </a:schemeClr>
                </a:solidFill>
              </a:rPr>
              <a:t>Ο</a:t>
            </a:r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</a:rPr>
              <a:t>καταλύτης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3">
                    <a:lumMod val="50000"/>
                  </a:schemeClr>
                </a:solidFill>
              </a:rPr>
              <a:t>παθαίνει</a:t>
            </a:r>
            <a:r>
              <a:rPr lang="en-GB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3">
                    <a:lumMod val="50000"/>
                  </a:schemeClr>
                </a:solidFill>
              </a:rPr>
              <a:t>κάποια</a:t>
            </a:r>
            <a:r>
              <a:rPr lang="en-GB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3">
                    <a:lumMod val="50000"/>
                  </a:schemeClr>
                </a:solidFill>
              </a:rPr>
              <a:t>χημική</a:t>
            </a:r>
            <a:r>
              <a:rPr lang="en-GB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3">
                    <a:lumMod val="50000"/>
                  </a:schemeClr>
                </a:solidFill>
              </a:rPr>
              <a:t>μεταβολή</a:t>
            </a:r>
            <a:r>
              <a:rPr lang="en-GB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</a:rPr>
              <a:t>σε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</a:rPr>
              <a:t>ένα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</a:rPr>
              <a:t>στάδιο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3">
                    <a:lumMod val="50000"/>
                  </a:schemeClr>
                </a:solidFill>
              </a:rPr>
              <a:t>της</a:t>
            </a:r>
            <a:r>
              <a:rPr lang="en-GB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3">
                    <a:lumMod val="50000"/>
                  </a:schemeClr>
                </a:solidFill>
              </a:rPr>
              <a:t>αντίδρασης</a:t>
            </a:r>
            <a:r>
              <a:rPr lang="el-GR" sz="2400" dirty="0" smtClean="0">
                <a:solidFill>
                  <a:schemeClr val="accent3">
                    <a:lumMod val="50000"/>
                  </a:schemeClr>
                </a:solidFill>
              </a:rPr>
              <a:t> και </a:t>
            </a:r>
            <a:r>
              <a:rPr lang="el-GR" sz="2400" b="1" dirty="0" smtClean="0">
                <a:solidFill>
                  <a:schemeClr val="accent3">
                    <a:lumMod val="50000"/>
                  </a:schemeClr>
                </a:solidFill>
              </a:rPr>
              <a:t>στο επόμενο </a:t>
            </a:r>
            <a:r>
              <a:rPr lang="en-GB" sz="2400" b="1" dirty="0" err="1" smtClean="0">
                <a:solidFill>
                  <a:schemeClr val="accent3">
                    <a:lumMod val="50000"/>
                  </a:schemeClr>
                </a:solidFill>
              </a:rPr>
              <a:t>βήμα</a:t>
            </a:r>
            <a:r>
              <a:rPr lang="en-GB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3">
                    <a:lumMod val="50000"/>
                  </a:schemeClr>
                </a:solidFill>
              </a:rPr>
              <a:t>ανακτάται</a:t>
            </a:r>
            <a:endParaRPr lang="en-GB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457200" indent="-457200" algn="ctr">
              <a:buFont typeface="+mj-lt"/>
              <a:buAutoNum type="arabicPeriod"/>
            </a:pPr>
            <a:endParaRPr lang="el-GR" sz="2400" dirty="0" smtClean="0"/>
          </a:p>
          <a:p>
            <a:pPr marL="457200" indent="-457200" algn="ctr">
              <a:buFont typeface="+mj-lt"/>
              <a:buAutoNum type="arabicPeriod"/>
            </a:pPr>
            <a:r>
              <a:rPr lang="el-GR" sz="2400" dirty="0" smtClean="0">
                <a:solidFill>
                  <a:schemeClr val="accent3">
                    <a:lumMod val="75000"/>
                  </a:schemeClr>
                </a:solidFill>
              </a:rPr>
              <a:t>Ε</a:t>
            </a:r>
            <a:r>
              <a:rPr lang="en-GB" sz="2400" dirty="0" err="1" smtClean="0">
                <a:solidFill>
                  <a:schemeClr val="accent3">
                    <a:lumMod val="75000"/>
                  </a:schemeClr>
                </a:solidFill>
              </a:rPr>
              <a:t>πεμβαίνει</a:t>
            </a:r>
            <a:r>
              <a:rPr lang="en-GB" sz="2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3">
                    <a:lumMod val="75000"/>
                  </a:schemeClr>
                </a:solidFill>
              </a:rPr>
              <a:t>στο</a:t>
            </a:r>
            <a:r>
              <a:rPr lang="en-GB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3">
                    <a:lumMod val="75000"/>
                  </a:schemeClr>
                </a:solidFill>
              </a:rPr>
              <a:t>μηχανισμό</a:t>
            </a:r>
            <a:r>
              <a:rPr lang="en-GB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3">
                    <a:lumMod val="75000"/>
                  </a:schemeClr>
                </a:solidFill>
              </a:rPr>
              <a:t>της</a:t>
            </a:r>
            <a:r>
              <a:rPr lang="en-GB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3">
                    <a:lumMod val="75000"/>
                  </a:schemeClr>
                </a:solidFill>
              </a:rPr>
              <a:t>αντίδρασης</a:t>
            </a:r>
            <a:r>
              <a:rPr lang="en-GB" sz="24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3">
                    <a:lumMod val="75000"/>
                  </a:schemeClr>
                </a:solidFill>
              </a:rPr>
              <a:t>προσφέροντας</a:t>
            </a:r>
            <a:r>
              <a:rPr lang="en-GB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3">
                    <a:lumMod val="75000"/>
                  </a:schemeClr>
                </a:solidFill>
              </a:rPr>
              <a:t>ένα</a:t>
            </a:r>
            <a:r>
              <a:rPr lang="en-GB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3">
                    <a:lumMod val="75000"/>
                  </a:schemeClr>
                </a:solidFill>
              </a:rPr>
              <a:t>ευκολότερο</a:t>
            </a:r>
            <a:r>
              <a:rPr lang="en-GB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3">
                    <a:lumMod val="75000"/>
                  </a:schemeClr>
                </a:solidFill>
              </a:rPr>
              <a:t>δρόμο</a:t>
            </a:r>
            <a:r>
              <a:rPr lang="en-GB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3">
                    <a:lumMod val="75000"/>
                  </a:schemeClr>
                </a:solidFill>
              </a:rPr>
              <a:t>για</a:t>
            </a:r>
            <a:r>
              <a:rPr lang="en-GB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3">
                    <a:lumMod val="75000"/>
                  </a:schemeClr>
                </a:solidFill>
              </a:rPr>
              <a:t>την</a:t>
            </a:r>
            <a:r>
              <a:rPr lang="en-GB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3">
                    <a:lumMod val="75000"/>
                  </a:schemeClr>
                </a:solidFill>
              </a:rPr>
              <a:t>αντίδραση</a:t>
            </a:r>
            <a:endParaRPr lang="el-GR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457200" indent="-457200" algn="ctr">
              <a:buFont typeface="+mj-lt"/>
              <a:buAutoNum type="arabicPeriod"/>
            </a:pPr>
            <a:endParaRPr lang="el-GR" sz="2400" dirty="0" smtClean="0"/>
          </a:p>
          <a:p>
            <a:pPr marL="457200" indent="-457200" algn="ctr">
              <a:buFont typeface="+mj-lt"/>
              <a:buAutoNum type="arabicPeriod"/>
            </a:pPr>
            <a:r>
              <a:rPr lang="en-GB" sz="2400" dirty="0" err="1" smtClean="0">
                <a:solidFill>
                  <a:srgbClr val="00B050"/>
                </a:solidFill>
              </a:rPr>
              <a:t>Στην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n-GB" sz="2400" dirty="0" err="1" smtClean="0">
                <a:solidFill>
                  <a:srgbClr val="00B050"/>
                </a:solidFill>
              </a:rPr>
              <a:t>πράξη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l-GR" sz="2400" b="1" dirty="0" smtClean="0">
                <a:solidFill>
                  <a:srgbClr val="00B050"/>
                </a:solidFill>
              </a:rPr>
              <a:t>δε λειτουργεί επ’ απειρο </a:t>
            </a:r>
            <a:r>
              <a:rPr lang="el-GR" sz="2400" dirty="0" smtClean="0">
                <a:solidFill>
                  <a:srgbClr val="00B050"/>
                </a:solidFill>
              </a:rPr>
              <a:t>λόγω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n-GB" sz="2400" dirty="0" err="1" smtClean="0">
                <a:solidFill>
                  <a:srgbClr val="00B050"/>
                </a:solidFill>
              </a:rPr>
              <a:t>παράπλευρ</a:t>
            </a:r>
            <a:r>
              <a:rPr lang="el-GR" sz="2400" dirty="0" smtClean="0">
                <a:solidFill>
                  <a:srgbClr val="00B050"/>
                </a:solidFill>
              </a:rPr>
              <a:t>ων </a:t>
            </a:r>
            <a:r>
              <a:rPr lang="en-GB" sz="2400" dirty="0" err="1" smtClean="0">
                <a:solidFill>
                  <a:srgbClr val="00B050"/>
                </a:solidFill>
              </a:rPr>
              <a:t>αντιδράσε</a:t>
            </a:r>
            <a:r>
              <a:rPr lang="el-GR" sz="2400" dirty="0" smtClean="0">
                <a:solidFill>
                  <a:srgbClr val="00B050"/>
                </a:solidFill>
              </a:rPr>
              <a:t>ων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n-GB" sz="2400" dirty="0" err="1" smtClean="0">
                <a:solidFill>
                  <a:srgbClr val="00B050"/>
                </a:solidFill>
              </a:rPr>
              <a:t>που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n-GB" sz="2400" dirty="0" err="1" smtClean="0">
                <a:solidFill>
                  <a:srgbClr val="00B050"/>
                </a:solidFill>
              </a:rPr>
              <a:t>βαθμιαία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n-GB" sz="2400" dirty="0" err="1" smtClean="0">
                <a:solidFill>
                  <a:srgbClr val="00B050"/>
                </a:solidFill>
              </a:rPr>
              <a:t>τον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n-GB" sz="2400" dirty="0" err="1" smtClean="0">
                <a:solidFill>
                  <a:srgbClr val="00B050"/>
                </a:solidFill>
              </a:rPr>
              <a:t>αδρανοποιούν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endParaRPr lang="el-GR" sz="2400" dirty="0" smtClean="0">
              <a:solidFill>
                <a:srgbClr val="00B050"/>
              </a:solidFill>
            </a:endParaRPr>
          </a:p>
          <a:p>
            <a:pPr algn="ctr"/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28978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285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chemeClr val="accent3">
                    <a:lumMod val="50000"/>
                  </a:schemeClr>
                </a:solidFill>
              </a:rPr>
              <a:t>Καταλύτες</a:t>
            </a:r>
            <a:endParaRPr lang="el-GR" sz="2400" b="1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714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/>
              <a:t>Ουσίες που </a:t>
            </a:r>
            <a:r>
              <a:rPr lang="el-GR" sz="2400" b="1" dirty="0" smtClean="0">
                <a:solidFill>
                  <a:srgbClr val="00B050"/>
                </a:solidFill>
              </a:rPr>
              <a:t>σε μικρή ποσότητα </a:t>
            </a:r>
            <a:r>
              <a:rPr lang="el-GR" sz="2400" dirty="0" smtClean="0">
                <a:solidFill>
                  <a:srgbClr val="00B050"/>
                </a:solidFill>
              </a:rPr>
              <a:t>αυξάνουν την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n-GB" sz="2400" dirty="0" err="1">
                <a:solidFill>
                  <a:srgbClr val="00B050"/>
                </a:solidFill>
              </a:rPr>
              <a:t>ταχύτητα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 err="1"/>
              <a:t>πολλών</a:t>
            </a:r>
            <a:r>
              <a:rPr lang="en-GB" sz="2400" dirty="0"/>
              <a:t> </a:t>
            </a:r>
            <a:r>
              <a:rPr lang="en-GB" sz="2400" dirty="0" err="1"/>
              <a:t>χημικών</a:t>
            </a:r>
            <a:r>
              <a:rPr lang="en-GB" sz="2400" dirty="0"/>
              <a:t> </a:t>
            </a:r>
            <a:r>
              <a:rPr lang="en-GB" sz="2400" dirty="0" err="1"/>
              <a:t>αντιδράσεων</a:t>
            </a:r>
            <a:r>
              <a:rPr lang="en-GB" sz="2400" dirty="0"/>
              <a:t> </a:t>
            </a:r>
            <a:r>
              <a:rPr lang="el-GR" sz="2400" b="1" dirty="0" smtClean="0">
                <a:solidFill>
                  <a:srgbClr val="00B050"/>
                </a:solidFill>
              </a:rPr>
              <a:t>χωρίς να </a:t>
            </a:r>
            <a:r>
              <a:rPr lang="en-GB" sz="2400" b="1" dirty="0" err="1" smtClean="0">
                <a:solidFill>
                  <a:srgbClr val="00B050"/>
                </a:solidFill>
              </a:rPr>
              <a:t>αλλοιώνονται</a:t>
            </a:r>
            <a:endParaRPr lang="el-GR" sz="2400" b="1" dirty="0" smtClean="0">
              <a:solidFill>
                <a:srgbClr val="00B050"/>
              </a:solidFill>
            </a:endParaRPr>
          </a:p>
        </p:txBody>
      </p:sp>
      <p:pic>
        <p:nvPicPr>
          <p:cNvPr id="68610" name="Picture 2" descr="C:\Users\kostas\Desktop\Q1_new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857364"/>
            <a:ext cx="4507295" cy="41909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858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1429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u="sng" dirty="0" smtClean="0">
                <a:solidFill>
                  <a:srgbClr val="FF0000"/>
                </a:solidFill>
              </a:rPr>
              <a:t>1. Θ</a:t>
            </a:r>
            <a:r>
              <a:rPr lang="en-GB" sz="2400" b="1" u="sng" dirty="0" err="1" smtClean="0">
                <a:solidFill>
                  <a:srgbClr val="FF0000"/>
                </a:solidFill>
              </a:rPr>
              <a:t>εωρία</a:t>
            </a:r>
            <a:r>
              <a:rPr lang="en-GB" sz="2400" b="1" u="sng" dirty="0" smtClean="0">
                <a:solidFill>
                  <a:srgbClr val="FF0000"/>
                </a:solidFill>
              </a:rPr>
              <a:t> </a:t>
            </a:r>
            <a:r>
              <a:rPr lang="en-GB" sz="2400" b="1" u="sng" dirty="0" err="1">
                <a:solidFill>
                  <a:srgbClr val="FF0000"/>
                </a:solidFill>
              </a:rPr>
              <a:t>των</a:t>
            </a:r>
            <a:r>
              <a:rPr lang="en-GB" sz="2400" b="1" u="sng" dirty="0">
                <a:solidFill>
                  <a:srgbClr val="FF0000"/>
                </a:solidFill>
              </a:rPr>
              <a:t> </a:t>
            </a:r>
            <a:r>
              <a:rPr lang="en-GB" sz="2400" b="1" u="sng" dirty="0" err="1" smtClean="0">
                <a:solidFill>
                  <a:srgbClr val="FF0000"/>
                </a:solidFill>
              </a:rPr>
              <a:t>συγκρούσεων</a:t>
            </a:r>
            <a:endParaRPr lang="el-GR" sz="2400" b="1" u="sng" dirty="0" smtClean="0">
              <a:solidFill>
                <a:srgbClr val="FF0000"/>
              </a:solidFill>
            </a:endParaRPr>
          </a:p>
          <a:p>
            <a:pPr algn="ctr"/>
            <a:r>
              <a:rPr lang="el-GR" sz="2400" dirty="0" smtClean="0">
                <a:solidFill>
                  <a:srgbClr val="C00000"/>
                </a:solidFill>
              </a:rPr>
              <a:t>Γ</a:t>
            </a:r>
            <a:r>
              <a:rPr lang="en-GB" sz="2400" dirty="0" err="1" smtClean="0">
                <a:solidFill>
                  <a:srgbClr val="C00000"/>
                </a:solidFill>
              </a:rPr>
              <a:t>ια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να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αντιδράσουν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δύο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μόρια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πρέπει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να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συγκρουστούν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l-GR" sz="2400" b="1" dirty="0" smtClean="0">
                <a:solidFill>
                  <a:srgbClr val="C00000"/>
                </a:solidFill>
              </a:rPr>
              <a:t>α</a:t>
            </a:r>
            <a:r>
              <a:rPr lang="en-GB" sz="2400" b="1" dirty="0" err="1" smtClean="0">
                <a:solidFill>
                  <a:srgbClr val="C00000"/>
                </a:solidFill>
              </a:rPr>
              <a:t>ποτελεσματικά</a:t>
            </a:r>
            <a:r>
              <a:rPr lang="el-GR" sz="2400" dirty="0" smtClean="0">
                <a:solidFill>
                  <a:srgbClr val="C00000"/>
                </a:solidFill>
              </a:rPr>
              <a:t>, με </a:t>
            </a:r>
            <a:r>
              <a:rPr lang="en-GB" sz="2400" b="1" dirty="0" err="1" smtClean="0">
                <a:solidFill>
                  <a:srgbClr val="C00000"/>
                </a:solidFill>
              </a:rPr>
              <a:t>κατάλληλη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ταχύτητα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l-GR" sz="2400" b="1" dirty="0" smtClean="0">
                <a:solidFill>
                  <a:srgbClr val="C00000"/>
                </a:solidFill>
              </a:rPr>
              <a:t>και </a:t>
            </a:r>
            <a:r>
              <a:rPr lang="en-GB" sz="2400" b="1" dirty="0" err="1" smtClean="0">
                <a:solidFill>
                  <a:srgbClr val="C00000"/>
                </a:solidFill>
              </a:rPr>
              <a:t>σωστό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προσανατολισμό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endParaRPr lang="el-GR" sz="2400" dirty="0" smtClean="0">
              <a:solidFill>
                <a:srgbClr val="C00000"/>
              </a:solidFill>
            </a:endParaRPr>
          </a:p>
          <a:p>
            <a:pPr algn="ctr"/>
            <a:endParaRPr lang="el-GR" sz="2400" dirty="0"/>
          </a:p>
          <a:p>
            <a:pPr algn="ctr"/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Έτσι 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σπά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νε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»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οι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αρχικοί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δεσμοί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των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μορίων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αντιδρώντων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endParaRPr lang="el-GR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και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δημιουργ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ούνται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νέοι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των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προϊόντων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l-GR" sz="24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43306" y="5286388"/>
            <a:ext cx="5500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>
                <a:solidFill>
                  <a:schemeClr val="accent6">
                    <a:lumMod val="50000"/>
                  </a:schemeClr>
                </a:solidFill>
              </a:rPr>
              <a:t>Από τις συγκρούσεις αυτές </a:t>
            </a:r>
            <a:r>
              <a:rPr lang="en-GB" sz="2400" dirty="0" err="1" smtClean="0">
                <a:solidFill>
                  <a:schemeClr val="accent6">
                    <a:lumMod val="50000"/>
                  </a:schemeClr>
                </a:solidFill>
              </a:rPr>
              <a:t>μόνο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sz="2400" dirty="0" smtClean="0">
                <a:solidFill>
                  <a:schemeClr val="accent6">
                    <a:lumMod val="50000"/>
                  </a:schemeClr>
                </a:solidFill>
              </a:rPr>
              <a:t>μια στις 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10</a:t>
            </a:r>
            <a:r>
              <a:rPr lang="en-GB" sz="2400" baseline="30000" dirty="0" smtClean="0">
                <a:solidFill>
                  <a:schemeClr val="accent6">
                    <a:lumMod val="50000"/>
                  </a:schemeClr>
                </a:solidFill>
              </a:rPr>
              <a:t>8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</a:rPr>
              <a:t>είναι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i="1" dirty="0" err="1" smtClean="0">
                <a:solidFill>
                  <a:schemeClr val="accent6">
                    <a:lumMod val="50000"/>
                  </a:schemeClr>
                </a:solidFill>
              </a:rPr>
              <a:t>αποτελεσματικ</a:t>
            </a:r>
            <a:r>
              <a:rPr lang="el-GR" sz="2400" b="1" i="1" dirty="0" smtClean="0">
                <a:solidFill>
                  <a:schemeClr val="accent6">
                    <a:lumMod val="50000"/>
                  </a:schemeClr>
                </a:solidFill>
              </a:rPr>
              <a:t>ή</a:t>
            </a:r>
            <a:r>
              <a:rPr lang="en-GB" sz="2400" b="1" i="1" dirty="0" smtClean="0">
                <a:solidFill>
                  <a:schemeClr val="accent6">
                    <a:lumMod val="50000"/>
                  </a:schemeClr>
                </a:solidFill>
              </a:rPr>
              <a:t> σ</a:t>
            </a:r>
            <a:r>
              <a:rPr lang="el-GR" sz="2400" b="1" i="1" dirty="0" smtClean="0">
                <a:solidFill>
                  <a:schemeClr val="accent6">
                    <a:lumMod val="50000"/>
                  </a:schemeClr>
                </a:solidFill>
              </a:rPr>
              <a:t>ύ</a:t>
            </a:r>
            <a:r>
              <a:rPr lang="en-GB" sz="2400" b="1" i="1" dirty="0" err="1" smtClean="0">
                <a:solidFill>
                  <a:schemeClr val="accent6">
                    <a:lumMod val="50000"/>
                  </a:schemeClr>
                </a:solidFill>
              </a:rPr>
              <a:t>γκρο</a:t>
            </a:r>
            <a:r>
              <a:rPr lang="el-GR" sz="2400" b="1" i="1" dirty="0" smtClean="0">
                <a:solidFill>
                  <a:schemeClr val="accent6">
                    <a:lumMod val="50000"/>
                  </a:schemeClr>
                </a:solidFill>
              </a:rPr>
              <a:t>υση</a:t>
            </a:r>
            <a:endParaRPr lang="el-GR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643314"/>
            <a:ext cx="6143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>
                <a:solidFill>
                  <a:srgbClr val="7030A0"/>
                </a:solidFill>
              </a:rPr>
              <a:t>Σ</a:t>
            </a:r>
            <a:r>
              <a:rPr lang="en-GB" sz="2400" dirty="0" smtClean="0">
                <a:solidFill>
                  <a:srgbClr val="7030A0"/>
                </a:solidFill>
              </a:rPr>
              <a:t>ε </a:t>
            </a:r>
            <a:r>
              <a:rPr lang="en-GB" sz="2400" dirty="0" err="1" smtClean="0">
                <a:solidFill>
                  <a:srgbClr val="7030A0"/>
                </a:solidFill>
              </a:rPr>
              <a:t>αέρια</a:t>
            </a:r>
            <a:r>
              <a:rPr lang="en-GB" sz="2400" dirty="0" smtClean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όγκου</a:t>
            </a:r>
            <a:r>
              <a:rPr lang="en-GB" sz="2400" dirty="0">
                <a:solidFill>
                  <a:srgbClr val="7030A0"/>
                </a:solidFill>
              </a:rPr>
              <a:t> 1</a:t>
            </a:r>
            <a:r>
              <a:rPr lang="en-US" sz="2400" dirty="0">
                <a:solidFill>
                  <a:srgbClr val="7030A0"/>
                </a:solidFill>
              </a:rPr>
              <a:t>L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σε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</a:rPr>
              <a:t>STP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συνθήκες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γίνονται</a:t>
            </a:r>
            <a:r>
              <a:rPr lang="en-GB" sz="2400" dirty="0">
                <a:solidFill>
                  <a:srgbClr val="7030A0"/>
                </a:solidFill>
              </a:rPr>
              <a:t>  </a:t>
            </a:r>
            <a:r>
              <a:rPr lang="en-GB" sz="2400" dirty="0" err="1">
                <a:solidFill>
                  <a:srgbClr val="7030A0"/>
                </a:solidFill>
              </a:rPr>
              <a:t>περίπου</a:t>
            </a:r>
            <a:r>
              <a:rPr lang="en-GB" sz="2400" dirty="0">
                <a:solidFill>
                  <a:srgbClr val="7030A0"/>
                </a:solidFill>
              </a:rPr>
              <a:t> 10</a:t>
            </a:r>
            <a:r>
              <a:rPr lang="en-GB" sz="2400" baseline="30000" dirty="0">
                <a:solidFill>
                  <a:srgbClr val="7030A0"/>
                </a:solidFill>
              </a:rPr>
              <a:t>32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συγκρούσεις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μορίων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το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 smtClean="0">
                <a:solidFill>
                  <a:srgbClr val="7030A0"/>
                </a:solidFill>
              </a:rPr>
              <a:t>δευτερόλεπτο</a:t>
            </a:r>
            <a:endParaRPr lang="el-GR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285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chemeClr val="accent3">
                    <a:lumMod val="50000"/>
                  </a:schemeClr>
                </a:solidFill>
              </a:rPr>
              <a:t>Καταλύτες</a:t>
            </a:r>
            <a:endParaRPr lang="el-GR" sz="2400" b="1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714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/>
              <a:t>Ουσίες που </a:t>
            </a:r>
            <a:r>
              <a:rPr lang="el-GR" sz="2400" b="1" dirty="0" smtClean="0">
                <a:solidFill>
                  <a:srgbClr val="00B050"/>
                </a:solidFill>
              </a:rPr>
              <a:t>σε μικρή ποσότητα </a:t>
            </a:r>
            <a:r>
              <a:rPr lang="el-GR" sz="2400" dirty="0" smtClean="0">
                <a:solidFill>
                  <a:srgbClr val="00B050"/>
                </a:solidFill>
              </a:rPr>
              <a:t>αυξάνουν την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n-GB" sz="2400" dirty="0" err="1">
                <a:solidFill>
                  <a:srgbClr val="00B050"/>
                </a:solidFill>
              </a:rPr>
              <a:t>ταχύτητα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 err="1"/>
              <a:t>πολλών</a:t>
            </a:r>
            <a:r>
              <a:rPr lang="en-GB" sz="2400" dirty="0"/>
              <a:t> </a:t>
            </a:r>
            <a:r>
              <a:rPr lang="en-GB" sz="2400" dirty="0" err="1"/>
              <a:t>χημικών</a:t>
            </a:r>
            <a:r>
              <a:rPr lang="en-GB" sz="2400" dirty="0"/>
              <a:t> </a:t>
            </a:r>
            <a:r>
              <a:rPr lang="en-GB" sz="2400" dirty="0" err="1"/>
              <a:t>αντιδράσεων</a:t>
            </a:r>
            <a:r>
              <a:rPr lang="en-GB" sz="2400" dirty="0"/>
              <a:t> </a:t>
            </a:r>
            <a:r>
              <a:rPr lang="el-GR" sz="2400" b="1" dirty="0" smtClean="0">
                <a:solidFill>
                  <a:srgbClr val="00B050"/>
                </a:solidFill>
              </a:rPr>
              <a:t>χωρίς να </a:t>
            </a:r>
            <a:r>
              <a:rPr lang="en-GB" sz="2400" b="1" dirty="0" err="1" smtClean="0">
                <a:solidFill>
                  <a:srgbClr val="00B050"/>
                </a:solidFill>
              </a:rPr>
              <a:t>αλλοιώνονται</a:t>
            </a:r>
            <a:endParaRPr lang="el-GR" sz="2400" b="1" dirty="0" smtClean="0">
              <a:solidFill>
                <a:srgbClr val="00B050"/>
              </a:solidFill>
            </a:endParaRPr>
          </a:p>
        </p:txBody>
      </p:sp>
      <p:pic>
        <p:nvPicPr>
          <p:cNvPr id="6" name="Picture 4" descr="C:\Users\kostas\Desktop\Image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1428736"/>
            <a:ext cx="3262310" cy="4944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267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43174" y="1785926"/>
            <a:ext cx="4643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2KClO</a:t>
            </a:r>
            <a:r>
              <a:rPr lang="en-US" sz="2800" b="1" baseline="-25000" dirty="0" smtClean="0"/>
              <a:t>3</a:t>
            </a:r>
            <a:r>
              <a:rPr lang="en-US" sz="2800" b="1" dirty="0"/>
              <a:t> </a:t>
            </a:r>
            <a:r>
              <a:rPr lang="el-GR" sz="2800" b="1" dirty="0" smtClean="0"/>
              <a:t>            </a:t>
            </a:r>
            <a:r>
              <a:rPr lang="en-US" sz="2800" b="1" dirty="0" smtClean="0"/>
              <a:t>          2KCl </a:t>
            </a:r>
            <a:r>
              <a:rPr lang="en-US" sz="2800" b="1" dirty="0"/>
              <a:t>+ 3O</a:t>
            </a:r>
            <a:r>
              <a:rPr lang="en-US" sz="2800" b="1" baseline="-25000" dirty="0"/>
              <a:t>2</a:t>
            </a:r>
            <a:endParaRPr lang="el-GR" sz="2800" b="1" dirty="0"/>
          </a:p>
        </p:txBody>
      </p:sp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3929058" y="1785926"/>
          <a:ext cx="1452573" cy="50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8" name="Equation" r:id="rId4" imgW="583947" imgH="203112" progId="Equation.3">
                  <p:embed/>
                </p:oleObj>
              </mc:Choice>
              <mc:Fallback>
                <p:oleObj name="Equation" r:id="rId4" imgW="583947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1785926"/>
                        <a:ext cx="1452573" cy="5000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307181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9225" indent="-2689225"/>
            <a:r>
              <a:rPr lang="el-GR" sz="2400" b="1" dirty="0" smtClean="0">
                <a:solidFill>
                  <a:schemeClr val="accent3">
                    <a:lumMod val="50000"/>
                  </a:schemeClr>
                </a:solidFill>
              </a:rPr>
              <a:t>Ο</a:t>
            </a:r>
            <a:r>
              <a:rPr lang="en-GB" sz="2400" b="1" dirty="0" err="1" smtClean="0">
                <a:solidFill>
                  <a:schemeClr val="accent3">
                    <a:lumMod val="50000"/>
                  </a:schemeClr>
                </a:solidFill>
              </a:rPr>
              <a:t>μογενής</a:t>
            </a:r>
            <a:r>
              <a:rPr lang="el-GR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3">
                    <a:lumMod val="50000"/>
                  </a:schemeClr>
                </a:solidFill>
              </a:rPr>
              <a:t>κατάλυση</a:t>
            </a:r>
            <a:r>
              <a:rPr lang="el-GR" sz="2400" dirty="0" smtClean="0">
                <a:solidFill>
                  <a:schemeClr val="accent3">
                    <a:lumMod val="50000"/>
                  </a:schemeClr>
                </a:solidFill>
              </a:rPr>
              <a:t>: </a:t>
            </a:r>
            <a:r>
              <a:rPr lang="en-GB" sz="2400" dirty="0" err="1" smtClean="0"/>
              <a:t>Όταν</a:t>
            </a:r>
            <a:r>
              <a:rPr lang="en-GB" sz="2400" dirty="0" smtClean="0"/>
              <a:t> </a:t>
            </a:r>
            <a:r>
              <a:rPr lang="en-GB" sz="2400" dirty="0"/>
              <a:t>ο </a:t>
            </a:r>
            <a:r>
              <a:rPr lang="en-GB" sz="2400" dirty="0" err="1"/>
              <a:t>καταλύτης</a:t>
            </a:r>
            <a:r>
              <a:rPr lang="en-GB" sz="2400" dirty="0"/>
              <a:t> </a:t>
            </a:r>
            <a:r>
              <a:rPr lang="en-GB" sz="2400" dirty="0" err="1"/>
              <a:t>και</a:t>
            </a:r>
            <a:r>
              <a:rPr lang="en-GB" sz="2400" dirty="0"/>
              <a:t> </a:t>
            </a:r>
            <a:r>
              <a:rPr lang="en-GB" sz="2400" dirty="0" err="1" smtClean="0"/>
              <a:t>τα</a:t>
            </a:r>
            <a:r>
              <a:rPr lang="en-GB" sz="2400" dirty="0" smtClean="0"/>
              <a:t> </a:t>
            </a:r>
            <a:r>
              <a:rPr lang="en-GB" sz="2400" dirty="0" err="1"/>
              <a:t>αντιδρώντα</a:t>
            </a:r>
            <a:r>
              <a:rPr lang="en-GB" sz="2400" dirty="0"/>
              <a:t> </a:t>
            </a:r>
            <a:r>
              <a:rPr lang="en-GB" sz="2400" dirty="0" err="1" smtClean="0"/>
              <a:t>σώματα</a:t>
            </a:r>
            <a:r>
              <a:rPr lang="en-GB" sz="2400" dirty="0" smtClean="0"/>
              <a:t> </a:t>
            </a:r>
            <a:r>
              <a:rPr lang="en-GB" sz="2400" b="1" dirty="0" err="1"/>
              <a:t>βρίσκονται</a:t>
            </a:r>
            <a:r>
              <a:rPr lang="en-GB" sz="2400" b="1" dirty="0"/>
              <a:t> </a:t>
            </a:r>
            <a:r>
              <a:rPr lang="en-GB" sz="2400" b="1" dirty="0" err="1"/>
              <a:t>στην</a:t>
            </a:r>
            <a:r>
              <a:rPr lang="en-GB" sz="2400" b="1" dirty="0"/>
              <a:t> </a:t>
            </a:r>
            <a:r>
              <a:rPr lang="en-GB" sz="2400" b="1" dirty="0" err="1"/>
              <a:t>ίδια</a:t>
            </a:r>
            <a:r>
              <a:rPr lang="en-GB" sz="2400" b="1" dirty="0"/>
              <a:t> </a:t>
            </a:r>
            <a:r>
              <a:rPr lang="en-GB" sz="2400" b="1" dirty="0" err="1" smtClean="0"/>
              <a:t>φάση</a:t>
            </a:r>
            <a:endParaRPr lang="el-GR" sz="2400" b="1" dirty="0"/>
          </a:p>
        </p:txBody>
      </p:sp>
      <p:graphicFrame>
        <p:nvGraphicFramePr>
          <p:cNvPr id="19462" name="Object 6"/>
          <p:cNvGraphicFramePr>
            <a:graphicFrameLocks noChangeAspect="1"/>
          </p:cNvGraphicFramePr>
          <p:nvPr/>
        </p:nvGraphicFramePr>
        <p:xfrm>
          <a:off x="2428860" y="3857628"/>
          <a:ext cx="4643470" cy="62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9" name="Equation" r:id="rId6" imgW="1916868" imgH="253890" progId="Equation.3">
                  <p:embed/>
                </p:oleObj>
              </mc:Choice>
              <mc:Fallback>
                <p:oleObj name="Equation" r:id="rId6" imgW="1916868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60" y="3857628"/>
                        <a:ext cx="4643470" cy="623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0" y="471488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65438" indent="-2865438"/>
            <a:r>
              <a:rPr lang="el-GR" sz="2400" b="1" dirty="0" smtClean="0">
                <a:solidFill>
                  <a:schemeClr val="accent3">
                    <a:lumMod val="75000"/>
                  </a:schemeClr>
                </a:solidFill>
              </a:rPr>
              <a:t>Ε</a:t>
            </a:r>
            <a:r>
              <a:rPr lang="en-GB" sz="2400" b="1" dirty="0" err="1" smtClean="0">
                <a:solidFill>
                  <a:schemeClr val="accent3">
                    <a:lumMod val="75000"/>
                  </a:schemeClr>
                </a:solidFill>
              </a:rPr>
              <a:t>τερογενής</a:t>
            </a:r>
            <a:r>
              <a:rPr lang="en-GB" sz="24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3">
                    <a:lumMod val="75000"/>
                  </a:schemeClr>
                </a:solidFill>
              </a:rPr>
              <a:t>κατάλυση</a:t>
            </a:r>
            <a:r>
              <a:rPr lang="el-GR" sz="2400" b="1" dirty="0" smtClean="0">
                <a:solidFill>
                  <a:schemeClr val="accent3">
                    <a:lumMod val="75000"/>
                  </a:schemeClr>
                </a:solidFill>
              </a:rPr>
              <a:t>:</a:t>
            </a:r>
            <a:r>
              <a:rPr lang="en-GB" sz="24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l-GR" sz="2400" dirty="0" smtClean="0"/>
              <a:t>Ό</a:t>
            </a:r>
            <a:r>
              <a:rPr lang="en-GB" sz="2400" dirty="0" err="1" smtClean="0"/>
              <a:t>ταν</a:t>
            </a:r>
            <a:r>
              <a:rPr lang="en-GB" sz="2400" dirty="0" smtClean="0"/>
              <a:t> </a:t>
            </a:r>
            <a:r>
              <a:rPr lang="en-GB" sz="2400" dirty="0" err="1" smtClean="0"/>
              <a:t>τα</a:t>
            </a:r>
            <a:r>
              <a:rPr lang="en-GB" sz="2400" dirty="0" smtClean="0"/>
              <a:t> </a:t>
            </a:r>
            <a:r>
              <a:rPr lang="en-GB" sz="2400" dirty="0" err="1"/>
              <a:t>αντιδρώντα</a:t>
            </a:r>
            <a:r>
              <a:rPr lang="en-GB" sz="2400" dirty="0"/>
              <a:t> </a:t>
            </a:r>
            <a:r>
              <a:rPr lang="en-GB" sz="2400" dirty="0" err="1"/>
              <a:t>σώματα</a:t>
            </a:r>
            <a:r>
              <a:rPr lang="en-GB" sz="2400" dirty="0"/>
              <a:t> </a:t>
            </a:r>
            <a:r>
              <a:rPr lang="en-GB" sz="2400" dirty="0" err="1"/>
              <a:t>και</a:t>
            </a:r>
            <a:r>
              <a:rPr lang="en-GB" sz="2400" dirty="0"/>
              <a:t> </a:t>
            </a:r>
            <a:r>
              <a:rPr lang="en-GB" sz="2400" dirty="0" smtClean="0"/>
              <a:t>ο </a:t>
            </a:r>
            <a:r>
              <a:rPr lang="en-GB" sz="2400" dirty="0" err="1" smtClean="0"/>
              <a:t>καταλύτης</a:t>
            </a:r>
            <a:r>
              <a:rPr lang="el-GR" sz="2400" dirty="0" smtClean="0"/>
              <a:t> </a:t>
            </a:r>
            <a:r>
              <a:rPr lang="en-GB" sz="2400" b="1" dirty="0" err="1" smtClean="0"/>
              <a:t>βρίσκονται</a:t>
            </a:r>
            <a:r>
              <a:rPr lang="el-GR" sz="2400" b="1" dirty="0" smtClean="0"/>
              <a:t> </a:t>
            </a:r>
            <a:r>
              <a:rPr lang="en-GB" sz="2400" b="1" dirty="0" err="1" smtClean="0"/>
              <a:t>σε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άλλη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φάση</a:t>
            </a:r>
            <a:r>
              <a:rPr lang="en-GB" sz="2400" b="1" dirty="0" smtClean="0"/>
              <a:t> </a:t>
            </a:r>
            <a:endParaRPr lang="el-GR" sz="2400" b="1" dirty="0"/>
          </a:p>
        </p:txBody>
      </p:sp>
      <p:graphicFrame>
        <p:nvGraphicFramePr>
          <p:cNvPr id="19464" name="Object 8"/>
          <p:cNvGraphicFramePr>
            <a:graphicFrameLocks noChangeAspect="1"/>
          </p:cNvGraphicFramePr>
          <p:nvPr/>
        </p:nvGraphicFramePr>
        <p:xfrm>
          <a:off x="2571736" y="5786454"/>
          <a:ext cx="4594892" cy="571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0" name="Equation" r:id="rId8" imgW="1917700" imgH="241300" progId="Equation.3">
                  <p:embed/>
                </p:oleObj>
              </mc:Choice>
              <mc:Fallback>
                <p:oleObj name="Equation" r:id="rId8" imgW="1917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36" y="5786454"/>
                        <a:ext cx="4594892" cy="5715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6" name="Object 10"/>
          <p:cNvGraphicFramePr>
            <a:graphicFrameLocks noChangeAspect="1"/>
          </p:cNvGraphicFramePr>
          <p:nvPr/>
        </p:nvGraphicFramePr>
        <p:xfrm>
          <a:off x="0" y="285728"/>
          <a:ext cx="1543050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1" r:id="rId10" imgW="1569767" imgH="2666667" progId="">
                  <p:embed/>
                </p:oleObj>
              </mc:Choice>
              <mc:Fallback>
                <p:oleObj r:id="rId10" imgW="1569767" imgH="26666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85728"/>
                        <a:ext cx="1543050" cy="2628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1857356" y="642918"/>
            <a:ext cx="59293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/>
              <a:t>Η </a:t>
            </a:r>
            <a:r>
              <a:rPr lang="en-GB" sz="2400" dirty="0" err="1" smtClean="0"/>
              <a:t>διάσπαση</a:t>
            </a:r>
            <a:r>
              <a:rPr lang="en-GB" sz="2400" dirty="0" smtClean="0"/>
              <a:t> </a:t>
            </a:r>
            <a:r>
              <a:rPr lang="en-GB" sz="2400" dirty="0" err="1" smtClean="0"/>
              <a:t>του</a:t>
            </a:r>
            <a:r>
              <a:rPr lang="en-GB" sz="2400" dirty="0" smtClean="0"/>
              <a:t>  KClO</a:t>
            </a:r>
            <a:r>
              <a:rPr lang="en-GB" sz="2400" baseline="-25000" dirty="0" smtClean="0"/>
              <a:t>3 </a:t>
            </a:r>
            <a:r>
              <a:rPr lang="en-GB" sz="2400" dirty="0" err="1" smtClean="0"/>
              <a:t>καταλύεται</a:t>
            </a:r>
            <a:r>
              <a:rPr lang="en-GB" sz="2400" dirty="0" smtClean="0"/>
              <a:t> </a:t>
            </a:r>
            <a:r>
              <a:rPr lang="en-GB" sz="2400" dirty="0" err="1" smtClean="0"/>
              <a:t>με</a:t>
            </a:r>
            <a:r>
              <a:rPr lang="en-GB" sz="2400" baseline="-25000" dirty="0" smtClean="0"/>
              <a:t> </a:t>
            </a:r>
            <a:r>
              <a:rPr lang="en-US" sz="2400" dirty="0" err="1" smtClean="0"/>
              <a:t>MnO</a:t>
            </a:r>
            <a:r>
              <a:rPr lang="en-GB" sz="2400" baseline="-25000" dirty="0" smtClean="0"/>
              <a:t>2 </a:t>
            </a:r>
            <a:endParaRPr lang="el-GR" sz="2400" baseline="-25000" dirty="0" smtClean="0"/>
          </a:p>
          <a:p>
            <a:pPr algn="ctr"/>
            <a:r>
              <a:rPr lang="en-GB" sz="2400" dirty="0" smtClean="0"/>
              <a:t>( </a:t>
            </a:r>
            <a:r>
              <a:rPr lang="en-GB" sz="2400" dirty="0" err="1" smtClean="0"/>
              <a:t>το</a:t>
            </a:r>
            <a:r>
              <a:rPr lang="en-GB" sz="2400" dirty="0" smtClean="0"/>
              <a:t> </a:t>
            </a:r>
            <a:r>
              <a:rPr lang="en-GB" sz="2400" dirty="0" err="1" smtClean="0"/>
              <a:t>μαύρο</a:t>
            </a:r>
            <a:r>
              <a:rPr lang="en-GB" sz="2400" dirty="0" smtClean="0"/>
              <a:t> </a:t>
            </a:r>
            <a:r>
              <a:rPr lang="en-GB" sz="2400" dirty="0" err="1" smtClean="0"/>
              <a:t>στερεό</a:t>
            </a:r>
            <a:r>
              <a:rPr lang="en-GB" sz="2400" dirty="0" smtClean="0"/>
              <a:t> </a:t>
            </a:r>
            <a:r>
              <a:rPr lang="en-GB" sz="2400" dirty="0" err="1" smtClean="0"/>
              <a:t>είναι</a:t>
            </a:r>
            <a:r>
              <a:rPr lang="en-GB" sz="2400" dirty="0" smtClean="0"/>
              <a:t> </a:t>
            </a:r>
            <a:r>
              <a:rPr lang="en-GB" sz="2400" dirty="0" err="1" smtClean="0"/>
              <a:t>το</a:t>
            </a:r>
            <a:r>
              <a:rPr lang="en-GB" sz="2400" dirty="0" smtClean="0"/>
              <a:t> </a:t>
            </a:r>
            <a:r>
              <a:rPr lang="en-US" sz="2400" dirty="0" err="1" smtClean="0"/>
              <a:t>MnO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)</a:t>
            </a:r>
            <a:endParaRPr lang="el-GR" sz="2400" dirty="0"/>
          </a:p>
        </p:txBody>
      </p:sp>
      <p:sp>
        <p:nvSpPr>
          <p:cNvPr id="18" name="Rectangle 17"/>
          <p:cNvSpPr/>
          <p:nvPr/>
        </p:nvSpPr>
        <p:spPr>
          <a:xfrm>
            <a:off x="0" y="14285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chemeClr val="accent3">
                    <a:lumMod val="50000"/>
                  </a:schemeClr>
                </a:solidFill>
              </a:rPr>
              <a:t>Καταλύτες</a:t>
            </a:r>
            <a:endParaRPr lang="el-GR" sz="2400" b="1" u="sng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4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43174" y="1785926"/>
            <a:ext cx="4643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2KClO</a:t>
            </a:r>
            <a:r>
              <a:rPr lang="en-US" sz="2800" b="1" baseline="-25000" dirty="0" smtClean="0"/>
              <a:t>3</a:t>
            </a:r>
            <a:r>
              <a:rPr lang="en-US" sz="2800" b="1" dirty="0"/>
              <a:t> </a:t>
            </a:r>
            <a:r>
              <a:rPr lang="el-GR" sz="2800" b="1" dirty="0" smtClean="0"/>
              <a:t>            </a:t>
            </a:r>
            <a:r>
              <a:rPr lang="en-US" sz="2800" b="1" dirty="0" smtClean="0"/>
              <a:t>          2KCl </a:t>
            </a:r>
            <a:r>
              <a:rPr lang="en-US" sz="2800" b="1" dirty="0"/>
              <a:t>+ 3O</a:t>
            </a:r>
            <a:r>
              <a:rPr lang="en-US" sz="2800" b="1" baseline="-25000" dirty="0"/>
              <a:t>2</a:t>
            </a:r>
            <a:endParaRPr lang="el-GR" sz="2800" b="1" dirty="0"/>
          </a:p>
        </p:txBody>
      </p:sp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3929058" y="1785926"/>
          <a:ext cx="1452573" cy="50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0" name="Equation" r:id="rId4" imgW="583947" imgH="203112" progId="Equation.3">
                  <p:embed/>
                </p:oleObj>
              </mc:Choice>
              <mc:Fallback>
                <p:oleObj name="Equation" r:id="rId4" imgW="583947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1785926"/>
                        <a:ext cx="1452573" cy="5000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6" name="Object 10"/>
          <p:cNvGraphicFramePr>
            <a:graphicFrameLocks noChangeAspect="1"/>
          </p:cNvGraphicFramePr>
          <p:nvPr/>
        </p:nvGraphicFramePr>
        <p:xfrm>
          <a:off x="0" y="285728"/>
          <a:ext cx="1543050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1" r:id="rId6" imgW="1569767" imgH="2666667" progId="">
                  <p:embed/>
                </p:oleObj>
              </mc:Choice>
              <mc:Fallback>
                <p:oleObj r:id="rId6" imgW="1569767" imgH="26666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85728"/>
                        <a:ext cx="1543050" cy="2628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1857356" y="642918"/>
            <a:ext cx="59293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/>
              <a:t>Η </a:t>
            </a:r>
            <a:r>
              <a:rPr lang="en-GB" sz="2400" dirty="0" err="1" smtClean="0"/>
              <a:t>διάσπαση</a:t>
            </a:r>
            <a:r>
              <a:rPr lang="en-GB" sz="2400" dirty="0" smtClean="0"/>
              <a:t> </a:t>
            </a:r>
            <a:r>
              <a:rPr lang="en-GB" sz="2400" dirty="0" err="1" smtClean="0"/>
              <a:t>του</a:t>
            </a:r>
            <a:r>
              <a:rPr lang="en-GB" sz="2400" dirty="0" smtClean="0"/>
              <a:t>  KClO</a:t>
            </a:r>
            <a:r>
              <a:rPr lang="en-GB" sz="2400" baseline="-25000" dirty="0" smtClean="0"/>
              <a:t>3 </a:t>
            </a:r>
            <a:r>
              <a:rPr lang="en-GB" sz="2400" dirty="0" err="1" smtClean="0"/>
              <a:t>καταλύεται</a:t>
            </a:r>
            <a:r>
              <a:rPr lang="en-GB" sz="2400" dirty="0" smtClean="0"/>
              <a:t> </a:t>
            </a:r>
            <a:r>
              <a:rPr lang="en-GB" sz="2400" dirty="0" err="1" smtClean="0"/>
              <a:t>με</a:t>
            </a:r>
            <a:r>
              <a:rPr lang="en-GB" sz="2400" baseline="-25000" dirty="0" smtClean="0"/>
              <a:t> </a:t>
            </a:r>
            <a:r>
              <a:rPr lang="en-US" sz="2400" dirty="0" err="1" smtClean="0"/>
              <a:t>MnO</a:t>
            </a:r>
            <a:r>
              <a:rPr lang="en-GB" sz="2400" baseline="-25000" dirty="0" smtClean="0"/>
              <a:t>2 </a:t>
            </a:r>
            <a:endParaRPr lang="el-GR" sz="2400" baseline="-25000" dirty="0" smtClean="0"/>
          </a:p>
          <a:p>
            <a:pPr algn="ctr"/>
            <a:r>
              <a:rPr lang="en-GB" sz="2400" dirty="0" smtClean="0"/>
              <a:t>( </a:t>
            </a:r>
            <a:r>
              <a:rPr lang="en-GB" sz="2400" dirty="0" err="1" smtClean="0"/>
              <a:t>το</a:t>
            </a:r>
            <a:r>
              <a:rPr lang="en-GB" sz="2400" dirty="0" smtClean="0"/>
              <a:t> </a:t>
            </a:r>
            <a:r>
              <a:rPr lang="en-GB" sz="2400" dirty="0" err="1" smtClean="0"/>
              <a:t>μαύρο</a:t>
            </a:r>
            <a:r>
              <a:rPr lang="en-GB" sz="2400" dirty="0" smtClean="0"/>
              <a:t> </a:t>
            </a:r>
            <a:r>
              <a:rPr lang="en-GB" sz="2400" dirty="0" err="1" smtClean="0"/>
              <a:t>στερεό</a:t>
            </a:r>
            <a:r>
              <a:rPr lang="en-GB" sz="2400" dirty="0" smtClean="0"/>
              <a:t> </a:t>
            </a:r>
            <a:r>
              <a:rPr lang="en-GB" sz="2400" dirty="0" err="1" smtClean="0"/>
              <a:t>είναι</a:t>
            </a:r>
            <a:r>
              <a:rPr lang="en-GB" sz="2400" dirty="0" smtClean="0"/>
              <a:t> </a:t>
            </a:r>
            <a:r>
              <a:rPr lang="en-GB" sz="2400" dirty="0" err="1" smtClean="0"/>
              <a:t>το</a:t>
            </a:r>
            <a:r>
              <a:rPr lang="en-GB" sz="2400" dirty="0" smtClean="0"/>
              <a:t> </a:t>
            </a:r>
            <a:r>
              <a:rPr lang="en-US" sz="2400" dirty="0" err="1" smtClean="0"/>
              <a:t>MnO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)</a:t>
            </a:r>
            <a:endParaRPr lang="el-GR" sz="2400" dirty="0"/>
          </a:p>
        </p:txBody>
      </p:sp>
      <p:sp>
        <p:nvSpPr>
          <p:cNvPr id="18" name="Rectangle 17"/>
          <p:cNvSpPr/>
          <p:nvPr/>
        </p:nvSpPr>
        <p:spPr>
          <a:xfrm>
            <a:off x="0" y="14285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chemeClr val="accent3">
                    <a:lumMod val="50000"/>
                  </a:schemeClr>
                </a:solidFill>
              </a:rPr>
              <a:t>Καταλύτες</a:t>
            </a:r>
            <a:endParaRPr lang="el-GR" sz="2400" b="1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57290" y="4929198"/>
            <a:ext cx="6286480" cy="157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428728" y="3786190"/>
            <a:ext cx="59293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00B050"/>
                </a:solidFill>
              </a:rPr>
              <a:t>Η παρακάτω κατάλυση είναι ετερογενής ή ομογενής;</a:t>
            </a:r>
            <a:endParaRPr lang="el-GR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6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0004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60575" indent="-2060575"/>
            <a:r>
              <a:rPr lang="en-GB" sz="2400" b="1" dirty="0" err="1" smtClean="0">
                <a:solidFill>
                  <a:schemeClr val="accent3">
                    <a:lumMod val="75000"/>
                  </a:schemeClr>
                </a:solidFill>
              </a:rPr>
              <a:t>Aυτοκατάλυση</a:t>
            </a:r>
            <a:r>
              <a:rPr lang="el-GR" sz="2400" b="1" dirty="0" smtClean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n-GB" sz="2400" b="1" dirty="0" err="1" smtClean="0"/>
              <a:t>ένα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από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τα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προϊόντα</a:t>
            </a:r>
            <a:r>
              <a:rPr lang="en-GB" sz="2400" b="1" dirty="0" smtClean="0"/>
              <a:t> </a:t>
            </a:r>
            <a:r>
              <a:rPr lang="en-GB" sz="2400" dirty="0" err="1" smtClean="0"/>
              <a:t>μιας</a:t>
            </a:r>
            <a:r>
              <a:rPr lang="en-GB" sz="2400" dirty="0" smtClean="0"/>
              <a:t> </a:t>
            </a:r>
            <a:r>
              <a:rPr lang="en-GB" sz="2400" dirty="0" err="1" smtClean="0"/>
              <a:t>αντίδρασης</a:t>
            </a:r>
            <a:r>
              <a:rPr lang="en-GB" sz="2400" dirty="0" smtClean="0"/>
              <a:t> </a:t>
            </a:r>
            <a:r>
              <a:rPr lang="en-GB" sz="2400" dirty="0" err="1" smtClean="0"/>
              <a:t>να</a:t>
            </a:r>
            <a:r>
              <a:rPr lang="en-GB" sz="2400" dirty="0" smtClean="0"/>
              <a:t> </a:t>
            </a:r>
            <a:r>
              <a:rPr lang="en-GB" sz="2400" dirty="0" err="1" smtClean="0"/>
              <a:t>δρα</a:t>
            </a:r>
            <a:r>
              <a:rPr lang="en-GB" sz="2400" dirty="0" smtClean="0"/>
              <a:t> </a:t>
            </a:r>
            <a:r>
              <a:rPr lang="en-GB" sz="2400" dirty="0" err="1" smtClean="0"/>
              <a:t>ως</a:t>
            </a:r>
            <a:r>
              <a:rPr lang="en-GB" sz="2400" dirty="0" smtClean="0"/>
              <a:t> </a:t>
            </a:r>
            <a:r>
              <a:rPr lang="en-GB" sz="2400" b="1" dirty="0" err="1" smtClean="0"/>
              <a:t>καταλύτης</a:t>
            </a:r>
            <a:r>
              <a:rPr lang="en-GB" sz="2400" dirty="0" smtClean="0"/>
              <a:t> </a:t>
            </a:r>
          </a:p>
          <a:p>
            <a:endParaRPr lang="el-GR" sz="2400" dirty="0" smtClean="0"/>
          </a:p>
          <a:p>
            <a:r>
              <a:rPr lang="el-GR" sz="2400" u="sng" dirty="0" smtClean="0"/>
              <a:t>Π</a:t>
            </a:r>
            <a:r>
              <a:rPr lang="en-GB" sz="2400" u="sng" dirty="0" err="1" smtClean="0"/>
              <a:t>αράδειγμα</a:t>
            </a:r>
            <a:r>
              <a:rPr lang="en-GB" sz="2400" u="sng" dirty="0" smtClean="0"/>
              <a:t> </a:t>
            </a:r>
            <a:r>
              <a:rPr lang="en-GB" sz="2400" u="sng" dirty="0" err="1" smtClean="0"/>
              <a:t>αυτοκατάλυσης</a:t>
            </a:r>
            <a:endParaRPr lang="el-GR" sz="2400" u="sng" dirty="0" smtClean="0"/>
          </a:p>
          <a:p>
            <a:pPr algn="ctr"/>
            <a:r>
              <a:rPr lang="el-GR" sz="2400" dirty="0" smtClean="0"/>
              <a:t>Ο</a:t>
            </a:r>
            <a:r>
              <a:rPr lang="en-GB" sz="2400" dirty="0" err="1" smtClean="0"/>
              <a:t>ξείδωση</a:t>
            </a:r>
            <a:r>
              <a:rPr lang="en-GB" sz="2400" dirty="0" smtClean="0"/>
              <a:t> </a:t>
            </a:r>
            <a:r>
              <a:rPr lang="en-GB" sz="2400" dirty="0" err="1" smtClean="0"/>
              <a:t>του</a:t>
            </a:r>
            <a:r>
              <a:rPr lang="en-GB" sz="2400" dirty="0" smtClean="0"/>
              <a:t> </a:t>
            </a:r>
            <a:r>
              <a:rPr lang="en-GB" sz="2400" dirty="0" err="1" smtClean="0"/>
              <a:t>οξαλικού</a:t>
            </a:r>
            <a:r>
              <a:rPr lang="en-GB" sz="2400" dirty="0" smtClean="0"/>
              <a:t> </a:t>
            </a:r>
            <a:r>
              <a:rPr lang="en-GB" sz="2400" dirty="0" err="1" smtClean="0"/>
              <a:t>οξέος</a:t>
            </a:r>
            <a:r>
              <a:rPr lang="en-GB" sz="2400" dirty="0" smtClean="0"/>
              <a:t> (</a:t>
            </a:r>
            <a:r>
              <a:rPr lang="en-US" sz="2400" dirty="0" smtClean="0"/>
              <a:t>COOH</a:t>
            </a:r>
            <a:r>
              <a:rPr lang="en-GB" sz="2400" dirty="0" smtClean="0"/>
              <a:t>)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 </a:t>
            </a:r>
            <a:r>
              <a:rPr lang="en-GB" sz="2400" dirty="0" err="1" smtClean="0"/>
              <a:t>με</a:t>
            </a:r>
            <a:r>
              <a:rPr lang="en-GB" sz="2400" dirty="0" smtClean="0"/>
              <a:t> </a:t>
            </a:r>
            <a:r>
              <a:rPr lang="en-GB" sz="2400" dirty="0" err="1" smtClean="0"/>
              <a:t>υπερμαγγανικό</a:t>
            </a:r>
            <a:r>
              <a:rPr lang="en-GB" sz="2400" dirty="0" smtClean="0"/>
              <a:t> </a:t>
            </a:r>
            <a:r>
              <a:rPr lang="en-GB" sz="2400" dirty="0" err="1" smtClean="0"/>
              <a:t>κάλιο</a:t>
            </a:r>
            <a:r>
              <a:rPr lang="en-GB" sz="2400" dirty="0" smtClean="0"/>
              <a:t> </a:t>
            </a:r>
            <a:r>
              <a:rPr lang="en-US" sz="2400" dirty="0" err="1" smtClean="0"/>
              <a:t>KMnO</a:t>
            </a:r>
            <a:r>
              <a:rPr lang="en-GB" sz="2400" baseline="-25000" dirty="0" smtClean="0"/>
              <a:t>4</a:t>
            </a:r>
            <a:r>
              <a:rPr lang="en-GB" sz="2400" dirty="0" smtClean="0"/>
              <a:t> </a:t>
            </a:r>
            <a:r>
              <a:rPr lang="en-GB" sz="2400" dirty="0" err="1" smtClean="0"/>
              <a:t>παρουσία</a:t>
            </a:r>
            <a:r>
              <a:rPr lang="en-GB" sz="2400" dirty="0" smtClean="0"/>
              <a:t> </a:t>
            </a:r>
            <a:r>
              <a:rPr lang="en-GB" sz="2400" dirty="0" err="1" smtClean="0"/>
              <a:t>θεϊκού</a:t>
            </a:r>
            <a:r>
              <a:rPr lang="en-GB" sz="2400" dirty="0" smtClean="0"/>
              <a:t> </a:t>
            </a:r>
            <a:r>
              <a:rPr lang="en-GB" sz="2400" dirty="0" err="1" smtClean="0"/>
              <a:t>οξέος</a:t>
            </a:r>
            <a:endParaRPr lang="el-GR" sz="2400" dirty="0"/>
          </a:p>
        </p:txBody>
      </p:sp>
      <p:sp>
        <p:nvSpPr>
          <p:cNvPr id="3" name="Rectangle 2"/>
          <p:cNvSpPr/>
          <p:nvPr/>
        </p:nvSpPr>
        <p:spPr>
          <a:xfrm>
            <a:off x="0" y="285749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2</a:t>
            </a:r>
            <a:r>
              <a:rPr lang="en-US" sz="2400" b="1" dirty="0"/>
              <a:t>KMnO</a:t>
            </a:r>
            <a:r>
              <a:rPr lang="en-US" sz="2400" b="1" baseline="-25000" dirty="0"/>
              <a:t>4 </a:t>
            </a:r>
            <a:r>
              <a:rPr lang="en-US" sz="2400" b="1" dirty="0"/>
              <a:t>+ </a:t>
            </a:r>
            <a:r>
              <a:rPr lang="en-US" sz="2400" dirty="0"/>
              <a:t>5</a:t>
            </a:r>
            <a:r>
              <a:rPr lang="en-US" sz="2400" b="1" dirty="0"/>
              <a:t>(COOH)</a:t>
            </a:r>
            <a:r>
              <a:rPr lang="en-US" sz="2400" b="1" baseline="-25000" dirty="0"/>
              <a:t>2 </a:t>
            </a:r>
            <a:r>
              <a:rPr lang="en-US" sz="2400" b="1" dirty="0"/>
              <a:t>+</a:t>
            </a:r>
            <a:r>
              <a:rPr lang="en-US" sz="2400" dirty="0"/>
              <a:t>3</a:t>
            </a:r>
            <a:r>
              <a:rPr lang="en-US" sz="2400" b="1" dirty="0"/>
              <a:t>H</a:t>
            </a:r>
            <a:r>
              <a:rPr lang="en-US" sz="2400" b="1" baseline="-25000" dirty="0"/>
              <a:t>2</a:t>
            </a:r>
            <a:r>
              <a:rPr lang="en-US" sz="2400" b="1" dirty="0"/>
              <a:t>SO</a:t>
            </a:r>
            <a:r>
              <a:rPr lang="en-US" sz="2400" b="1" baseline="-25000" dirty="0"/>
              <a:t>4</a:t>
            </a:r>
            <a:r>
              <a:rPr lang="en-US" sz="2400" b="1" dirty="0">
                <a:sym typeface="Symbol"/>
              </a:rPr>
              <a:t></a:t>
            </a:r>
            <a:r>
              <a:rPr lang="en-US" sz="2400" b="1" dirty="0"/>
              <a:t>K</a:t>
            </a:r>
            <a:r>
              <a:rPr lang="en-US" sz="2400" b="1" baseline="-25000" dirty="0"/>
              <a:t>2</a:t>
            </a:r>
            <a:r>
              <a:rPr lang="en-US" sz="2400" b="1" dirty="0"/>
              <a:t>SO</a:t>
            </a:r>
            <a:r>
              <a:rPr lang="en-US" sz="2400" b="1" baseline="-25000" dirty="0"/>
              <a:t>4 </a:t>
            </a:r>
            <a:r>
              <a:rPr lang="en-US" sz="2400" b="1" dirty="0"/>
              <a:t>+ </a:t>
            </a:r>
            <a:r>
              <a:rPr lang="en-US" sz="2400" dirty="0"/>
              <a:t>2</a:t>
            </a:r>
            <a:r>
              <a:rPr lang="en-US" sz="2400" b="1" dirty="0">
                <a:solidFill>
                  <a:srgbClr val="00B050"/>
                </a:solidFill>
              </a:rPr>
              <a:t>Mn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SO</a:t>
            </a:r>
            <a:r>
              <a:rPr lang="en-US" sz="2400" b="1" baseline="-25000" dirty="0">
                <a:solidFill>
                  <a:schemeClr val="accent3">
                    <a:lumMod val="50000"/>
                  </a:schemeClr>
                </a:solidFill>
              </a:rPr>
              <a:t>4</a:t>
            </a:r>
            <a:r>
              <a:rPr lang="en-US" sz="2400" b="1" baseline="-25000" dirty="0"/>
              <a:t> </a:t>
            </a:r>
            <a:r>
              <a:rPr lang="en-US" sz="2400" b="1" dirty="0"/>
              <a:t>+</a:t>
            </a:r>
            <a:r>
              <a:rPr lang="en-US" sz="2400" dirty="0"/>
              <a:t>10</a:t>
            </a:r>
            <a:r>
              <a:rPr lang="en-US" sz="2400" b="1" dirty="0"/>
              <a:t>CO</a:t>
            </a:r>
            <a:r>
              <a:rPr lang="en-US" sz="2400" b="1" baseline="-25000" dirty="0"/>
              <a:t>2 </a:t>
            </a:r>
            <a:r>
              <a:rPr lang="en-US" sz="2400" b="1" dirty="0"/>
              <a:t>+</a:t>
            </a:r>
            <a:r>
              <a:rPr lang="en-US" sz="2400" dirty="0"/>
              <a:t>8</a:t>
            </a:r>
            <a:r>
              <a:rPr lang="en-US" sz="2400" b="1" dirty="0"/>
              <a:t>H</a:t>
            </a:r>
            <a:r>
              <a:rPr lang="en-US" sz="2400" b="1" baseline="-25000" dirty="0"/>
              <a:t>2</a:t>
            </a:r>
            <a:r>
              <a:rPr lang="en-US" sz="2400" b="1" dirty="0"/>
              <a:t>Ο</a:t>
            </a:r>
            <a:endParaRPr lang="el-GR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0" y="14285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chemeClr val="accent3">
                    <a:lumMod val="50000"/>
                  </a:schemeClr>
                </a:solidFill>
              </a:rPr>
              <a:t>Καταλύτες</a:t>
            </a:r>
            <a:endParaRPr lang="el-GR" sz="2400" b="1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429132"/>
            <a:ext cx="6429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err="1" smtClean="0"/>
              <a:t>Oξείδωση</a:t>
            </a:r>
            <a:r>
              <a:rPr lang="en-GB" sz="2400" dirty="0" smtClean="0"/>
              <a:t> </a:t>
            </a:r>
            <a:r>
              <a:rPr lang="en-GB" sz="2400" dirty="0" err="1" smtClean="0"/>
              <a:t>σιδερένιου</a:t>
            </a:r>
            <a:r>
              <a:rPr lang="en-GB" sz="2400" dirty="0" smtClean="0"/>
              <a:t> </a:t>
            </a:r>
            <a:r>
              <a:rPr lang="en-GB" sz="2400" dirty="0" err="1" smtClean="0"/>
              <a:t>αντικειμένου</a:t>
            </a:r>
            <a:r>
              <a:rPr lang="en-GB" sz="2400" dirty="0" smtClean="0"/>
              <a:t> </a:t>
            </a:r>
            <a:r>
              <a:rPr lang="en-GB" sz="2400" dirty="0" err="1" smtClean="0"/>
              <a:t>επιταχύνεται</a:t>
            </a:r>
            <a:r>
              <a:rPr lang="en-GB" sz="2400" dirty="0" smtClean="0"/>
              <a:t> </a:t>
            </a:r>
          </a:p>
          <a:p>
            <a:pPr algn="ctr"/>
            <a:r>
              <a:rPr lang="en-GB" sz="2400" dirty="0" err="1" smtClean="0"/>
              <a:t>από</a:t>
            </a:r>
            <a:r>
              <a:rPr lang="en-GB" sz="2400" dirty="0" smtClean="0"/>
              <a:t> </a:t>
            </a:r>
            <a:r>
              <a:rPr lang="en-GB" sz="2400" dirty="0" err="1" smtClean="0"/>
              <a:t>τη</a:t>
            </a:r>
            <a:r>
              <a:rPr lang="en-GB" sz="2400" dirty="0" smtClean="0"/>
              <a:t> </a:t>
            </a:r>
            <a:r>
              <a:rPr lang="en-GB" sz="2400" dirty="0" err="1"/>
              <a:t>σκουριά</a:t>
            </a:r>
            <a:r>
              <a:rPr lang="en-GB" sz="2400" dirty="0"/>
              <a:t> (</a:t>
            </a:r>
            <a:r>
              <a:rPr lang="en-US" sz="2400" dirty="0"/>
              <a:t>Fe</a:t>
            </a:r>
            <a:r>
              <a:rPr lang="en-GB" sz="2400" baseline="-25000" dirty="0"/>
              <a:t>2</a:t>
            </a:r>
            <a:r>
              <a:rPr lang="en-US" sz="2400" dirty="0"/>
              <a:t>O</a:t>
            </a:r>
            <a:r>
              <a:rPr lang="en-GB" sz="2400" baseline="-25000" dirty="0"/>
              <a:t>3</a:t>
            </a:r>
            <a:r>
              <a:rPr lang="en-GB" sz="2400" dirty="0"/>
              <a:t>.</a:t>
            </a:r>
            <a:r>
              <a:rPr lang="en-US" sz="2400" dirty="0" err="1"/>
              <a:t>xH</a:t>
            </a:r>
            <a:r>
              <a:rPr lang="en-GB" sz="2400" baseline="-25000" dirty="0"/>
              <a:t>2</a:t>
            </a:r>
            <a:r>
              <a:rPr lang="en-US" sz="2400" dirty="0"/>
              <a:t>O</a:t>
            </a:r>
            <a:r>
              <a:rPr lang="en-GB" sz="2400" dirty="0" smtClean="0"/>
              <a:t>)</a:t>
            </a:r>
            <a:endParaRPr lang="el-GR" sz="2400" dirty="0"/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7145" y="4205282"/>
            <a:ext cx="2706855" cy="2652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8072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2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0004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60575" indent="-2060575"/>
            <a:r>
              <a:rPr lang="en-GB" sz="2400" b="1" dirty="0" err="1" smtClean="0">
                <a:solidFill>
                  <a:schemeClr val="accent3">
                    <a:lumMod val="75000"/>
                  </a:schemeClr>
                </a:solidFill>
              </a:rPr>
              <a:t>Aυτοκατάλυση</a:t>
            </a:r>
            <a:r>
              <a:rPr lang="el-GR" sz="2400" b="1" dirty="0" smtClean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n-GB" sz="2400" b="1" dirty="0" err="1" smtClean="0"/>
              <a:t>ένα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από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τα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προϊόντα</a:t>
            </a:r>
            <a:r>
              <a:rPr lang="en-GB" sz="2400" b="1" dirty="0" smtClean="0"/>
              <a:t> </a:t>
            </a:r>
            <a:r>
              <a:rPr lang="en-GB" sz="2400" dirty="0" err="1" smtClean="0"/>
              <a:t>μιας</a:t>
            </a:r>
            <a:r>
              <a:rPr lang="en-GB" sz="2400" dirty="0" smtClean="0"/>
              <a:t> </a:t>
            </a:r>
            <a:r>
              <a:rPr lang="en-GB" sz="2400" dirty="0" err="1" smtClean="0"/>
              <a:t>αντίδρασης</a:t>
            </a:r>
            <a:r>
              <a:rPr lang="en-GB" sz="2400" dirty="0" smtClean="0"/>
              <a:t> </a:t>
            </a:r>
            <a:r>
              <a:rPr lang="en-GB" sz="2400" dirty="0" err="1" smtClean="0"/>
              <a:t>να</a:t>
            </a:r>
            <a:r>
              <a:rPr lang="en-GB" sz="2400" dirty="0" smtClean="0"/>
              <a:t> </a:t>
            </a:r>
            <a:r>
              <a:rPr lang="en-GB" sz="2400" dirty="0" err="1" smtClean="0"/>
              <a:t>δρα</a:t>
            </a:r>
            <a:r>
              <a:rPr lang="en-GB" sz="2400" dirty="0" smtClean="0"/>
              <a:t> </a:t>
            </a:r>
            <a:r>
              <a:rPr lang="en-GB" sz="2400" dirty="0" err="1" smtClean="0"/>
              <a:t>ως</a:t>
            </a:r>
            <a:r>
              <a:rPr lang="en-GB" sz="2400" dirty="0" smtClean="0"/>
              <a:t> </a:t>
            </a:r>
            <a:r>
              <a:rPr lang="en-GB" sz="2400" b="1" dirty="0" err="1" smtClean="0"/>
              <a:t>καταλύτης</a:t>
            </a:r>
            <a:r>
              <a:rPr lang="en-GB" sz="2400" dirty="0" smtClean="0"/>
              <a:t> </a:t>
            </a:r>
            <a:endParaRPr lang="el-GR" sz="24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0" y="142873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2</a:t>
            </a:r>
            <a:r>
              <a:rPr lang="en-US" sz="2400" b="1" dirty="0"/>
              <a:t>KMnO</a:t>
            </a:r>
            <a:r>
              <a:rPr lang="en-US" sz="2400" b="1" baseline="-25000" dirty="0"/>
              <a:t>4 </a:t>
            </a:r>
            <a:r>
              <a:rPr lang="en-US" sz="2400" b="1" dirty="0"/>
              <a:t>+ </a:t>
            </a:r>
            <a:r>
              <a:rPr lang="en-US" sz="2400" dirty="0"/>
              <a:t>5</a:t>
            </a:r>
            <a:r>
              <a:rPr lang="en-US" sz="2400" b="1" dirty="0"/>
              <a:t>(COOH)</a:t>
            </a:r>
            <a:r>
              <a:rPr lang="en-US" sz="2400" b="1" baseline="-25000" dirty="0"/>
              <a:t>2 </a:t>
            </a:r>
            <a:r>
              <a:rPr lang="en-US" sz="2400" b="1" dirty="0"/>
              <a:t>+</a:t>
            </a:r>
            <a:r>
              <a:rPr lang="en-US" sz="2400" dirty="0"/>
              <a:t>3</a:t>
            </a:r>
            <a:r>
              <a:rPr lang="en-US" sz="2400" b="1" dirty="0"/>
              <a:t>H</a:t>
            </a:r>
            <a:r>
              <a:rPr lang="en-US" sz="2400" b="1" baseline="-25000" dirty="0"/>
              <a:t>2</a:t>
            </a:r>
            <a:r>
              <a:rPr lang="en-US" sz="2400" b="1" dirty="0"/>
              <a:t>SO</a:t>
            </a:r>
            <a:r>
              <a:rPr lang="en-US" sz="2400" b="1" baseline="-25000" dirty="0"/>
              <a:t>4</a:t>
            </a:r>
            <a:r>
              <a:rPr lang="en-US" sz="2400" b="1" dirty="0">
                <a:sym typeface="Symbol"/>
              </a:rPr>
              <a:t></a:t>
            </a:r>
            <a:r>
              <a:rPr lang="en-US" sz="2400" b="1" dirty="0"/>
              <a:t>K</a:t>
            </a:r>
            <a:r>
              <a:rPr lang="en-US" sz="2400" b="1" baseline="-25000" dirty="0"/>
              <a:t>2</a:t>
            </a:r>
            <a:r>
              <a:rPr lang="en-US" sz="2400" b="1" dirty="0"/>
              <a:t>SO</a:t>
            </a:r>
            <a:r>
              <a:rPr lang="en-US" sz="2400" b="1" baseline="-25000" dirty="0"/>
              <a:t>4 </a:t>
            </a:r>
            <a:r>
              <a:rPr lang="en-US" sz="2400" b="1" dirty="0"/>
              <a:t>+ </a:t>
            </a:r>
            <a:r>
              <a:rPr lang="en-US" sz="2400" dirty="0"/>
              <a:t>2</a:t>
            </a:r>
            <a:r>
              <a:rPr lang="en-US" sz="2400" b="1" dirty="0">
                <a:solidFill>
                  <a:srgbClr val="00B050"/>
                </a:solidFill>
              </a:rPr>
              <a:t>Mn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SO</a:t>
            </a:r>
            <a:r>
              <a:rPr lang="en-US" sz="2400" b="1" baseline="-25000" dirty="0">
                <a:solidFill>
                  <a:schemeClr val="accent3">
                    <a:lumMod val="50000"/>
                  </a:schemeClr>
                </a:solidFill>
              </a:rPr>
              <a:t>4</a:t>
            </a:r>
            <a:r>
              <a:rPr lang="en-US" sz="2400" b="1" baseline="-25000" dirty="0"/>
              <a:t> </a:t>
            </a:r>
            <a:r>
              <a:rPr lang="en-US" sz="2400" b="1" dirty="0"/>
              <a:t>+</a:t>
            </a:r>
            <a:r>
              <a:rPr lang="en-US" sz="2400" dirty="0"/>
              <a:t>10</a:t>
            </a:r>
            <a:r>
              <a:rPr lang="en-US" sz="2400" b="1" dirty="0"/>
              <a:t>CO</a:t>
            </a:r>
            <a:r>
              <a:rPr lang="en-US" sz="2400" b="1" baseline="-25000" dirty="0"/>
              <a:t>2 </a:t>
            </a:r>
            <a:r>
              <a:rPr lang="en-US" sz="2400" b="1" dirty="0"/>
              <a:t>+</a:t>
            </a:r>
            <a:r>
              <a:rPr lang="en-US" sz="2400" dirty="0"/>
              <a:t>8</a:t>
            </a:r>
            <a:r>
              <a:rPr lang="en-US" sz="2400" b="1" dirty="0"/>
              <a:t>H</a:t>
            </a:r>
            <a:r>
              <a:rPr lang="en-US" sz="2400" b="1" baseline="-25000" dirty="0"/>
              <a:t>2</a:t>
            </a:r>
            <a:r>
              <a:rPr lang="en-US" sz="2400" b="1" dirty="0"/>
              <a:t>Ο</a:t>
            </a:r>
            <a:endParaRPr lang="el-GR" sz="2400" b="1" dirty="0"/>
          </a:p>
        </p:txBody>
      </p:sp>
      <p:pic>
        <p:nvPicPr>
          <p:cNvPr id="21508" name="Picture 4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143116"/>
            <a:ext cx="4429124" cy="295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14285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chemeClr val="accent3">
                    <a:lumMod val="50000"/>
                  </a:schemeClr>
                </a:solidFill>
              </a:rPr>
              <a:t>Καταλύτες</a:t>
            </a:r>
            <a:endParaRPr lang="el-GR" sz="2400" b="1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85776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buFont typeface="Arial" pitchFamily="34" charset="0"/>
              <a:buChar char="•"/>
            </a:pPr>
            <a:r>
              <a:rPr lang="en-GB" sz="2400" b="1" dirty="0" err="1" smtClean="0">
                <a:solidFill>
                  <a:srgbClr val="C00000"/>
                </a:solidFill>
              </a:rPr>
              <a:t>Στην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αρχή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l-GR" sz="2400" dirty="0" smtClean="0"/>
              <a:t>η </a:t>
            </a:r>
            <a:r>
              <a:rPr lang="en-GB" sz="2400" dirty="0" err="1" smtClean="0"/>
              <a:t>αντίδραση</a:t>
            </a:r>
            <a:r>
              <a:rPr lang="el-GR" sz="2400" dirty="0" smtClean="0"/>
              <a:t> </a:t>
            </a:r>
            <a:r>
              <a:rPr lang="en-GB" sz="2400" dirty="0" err="1" smtClean="0"/>
              <a:t>γίνεται</a:t>
            </a:r>
            <a:r>
              <a:rPr lang="en-GB" sz="2400" dirty="0" smtClean="0"/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αργά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endParaRPr lang="el-GR" sz="2400" dirty="0" smtClean="0">
              <a:solidFill>
                <a:srgbClr val="C00000"/>
              </a:solidFill>
            </a:endParaRPr>
          </a:p>
          <a:p>
            <a:pPr marL="355600"/>
            <a:r>
              <a:rPr lang="el-GR" sz="2400" dirty="0" smtClean="0"/>
              <a:t>(</a:t>
            </a:r>
            <a:r>
              <a:rPr lang="el-GR" sz="2400" dirty="0" smtClean="0">
                <a:solidFill>
                  <a:srgbClr val="C00000"/>
                </a:solidFill>
              </a:rPr>
              <a:t>η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συγκέντρωση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του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MnO</a:t>
            </a:r>
            <a:r>
              <a:rPr lang="en-GB" sz="2400" baseline="-25000" dirty="0" smtClean="0">
                <a:solidFill>
                  <a:srgbClr val="C00000"/>
                </a:solidFill>
              </a:rPr>
              <a:t>4</a:t>
            </a:r>
            <a:r>
              <a:rPr lang="en-GB" sz="2400" baseline="30000" dirty="0" smtClean="0">
                <a:solidFill>
                  <a:srgbClr val="C00000"/>
                </a:solidFill>
              </a:rPr>
              <a:t>-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/>
              <a:t>είναι</a:t>
            </a:r>
            <a:r>
              <a:rPr lang="en-GB" sz="2400" dirty="0" smtClean="0"/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σχεδόν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σταθερή</a:t>
            </a:r>
            <a:r>
              <a:rPr lang="el-GR" sz="2400" dirty="0" smtClean="0"/>
              <a:t>)</a:t>
            </a:r>
          </a:p>
          <a:p>
            <a:pPr marL="355600" indent="-355600">
              <a:buFont typeface="Arial" pitchFamily="34" charset="0"/>
              <a:buChar char="•"/>
            </a:pPr>
            <a:r>
              <a:rPr lang="en-GB" sz="2400" dirty="0" err="1" smtClean="0"/>
              <a:t>Μόλις</a:t>
            </a:r>
            <a:r>
              <a:rPr lang="en-GB" sz="2400" dirty="0" smtClean="0"/>
              <a:t> </a:t>
            </a:r>
            <a:r>
              <a:rPr lang="en-GB" sz="2400" dirty="0" err="1" smtClean="0"/>
              <a:t>σχηματιστεί</a:t>
            </a:r>
            <a:r>
              <a:rPr lang="en-GB" sz="2400" dirty="0" smtClean="0"/>
              <a:t> </a:t>
            </a:r>
            <a:r>
              <a:rPr lang="en-GB" sz="2400" dirty="0" err="1"/>
              <a:t>το</a:t>
            </a:r>
            <a:r>
              <a:rPr lang="en-GB" sz="2400" dirty="0"/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Mn</a:t>
            </a:r>
            <a:r>
              <a:rPr lang="en-GB" sz="2400" b="1" baseline="30000" dirty="0">
                <a:solidFill>
                  <a:srgbClr val="C00000"/>
                </a:solidFill>
              </a:rPr>
              <a:t>2</a:t>
            </a:r>
            <a:r>
              <a:rPr lang="en-GB" sz="2400" b="1" baseline="30000" dirty="0" smtClean="0">
                <a:solidFill>
                  <a:srgbClr val="C00000"/>
                </a:solidFill>
              </a:rPr>
              <a:t>+</a:t>
            </a:r>
            <a:r>
              <a:rPr lang="el-GR" sz="2400" baseline="30000" dirty="0" smtClean="0"/>
              <a:t> </a:t>
            </a:r>
            <a:r>
              <a:rPr lang="el-GR" sz="2400" dirty="0" smtClean="0"/>
              <a:t>(</a:t>
            </a:r>
            <a:r>
              <a:rPr lang="en-GB" sz="2400" b="1" dirty="0" err="1" smtClean="0">
                <a:solidFill>
                  <a:srgbClr val="C00000"/>
                </a:solidFill>
              </a:rPr>
              <a:t>καταλύτης</a:t>
            </a:r>
            <a:r>
              <a:rPr lang="el-GR" sz="2400" dirty="0" smtClean="0"/>
              <a:t>)</a:t>
            </a:r>
            <a:r>
              <a:rPr lang="en-GB" sz="2400" dirty="0" smtClean="0"/>
              <a:t> </a:t>
            </a:r>
            <a:r>
              <a:rPr lang="el-GR" sz="2400" dirty="0" smtClean="0"/>
              <a:t>η αντίδραση </a:t>
            </a:r>
            <a:r>
              <a:rPr lang="en-GB" sz="2400" b="1" dirty="0" err="1" smtClean="0">
                <a:solidFill>
                  <a:srgbClr val="FF0000"/>
                </a:solidFill>
              </a:rPr>
              <a:t>επιταχύνεται</a:t>
            </a:r>
            <a:r>
              <a:rPr lang="el-GR" sz="2400" dirty="0" smtClean="0"/>
              <a:t> </a:t>
            </a:r>
          </a:p>
          <a:p>
            <a:pPr marL="355600" indent="-355600">
              <a:buFont typeface="Arial" pitchFamily="34" charset="0"/>
              <a:buChar char="•"/>
            </a:pPr>
            <a:r>
              <a:rPr lang="el-GR" sz="2400" dirty="0" smtClean="0"/>
              <a:t>Στην </a:t>
            </a:r>
            <a:r>
              <a:rPr lang="el-GR" sz="2400" b="1" dirty="0" smtClean="0">
                <a:solidFill>
                  <a:srgbClr val="00B050"/>
                </a:solidFill>
              </a:rPr>
              <a:t>απλή κατάλυση </a:t>
            </a:r>
            <a:r>
              <a:rPr lang="el-GR" sz="2400" dirty="0" smtClean="0"/>
              <a:t>έχουμε </a:t>
            </a:r>
            <a:r>
              <a:rPr lang="en-GB" sz="2400" dirty="0" err="1" smtClean="0"/>
              <a:t>απότομη</a:t>
            </a:r>
            <a:r>
              <a:rPr lang="en-GB" sz="2400" dirty="0" smtClean="0"/>
              <a:t> </a:t>
            </a:r>
            <a:r>
              <a:rPr lang="en-GB" sz="2400" dirty="0" err="1"/>
              <a:t>πτώση</a:t>
            </a:r>
            <a:r>
              <a:rPr lang="en-GB" sz="2400" dirty="0"/>
              <a:t> </a:t>
            </a:r>
            <a:r>
              <a:rPr lang="en-GB" sz="2400" dirty="0" err="1" smtClean="0"/>
              <a:t>της</a:t>
            </a:r>
            <a:r>
              <a:rPr lang="en-GB" sz="2400" dirty="0" smtClean="0"/>
              <a:t> c </a:t>
            </a:r>
            <a:r>
              <a:rPr lang="en-GB" sz="2400" dirty="0" err="1" smtClean="0"/>
              <a:t>του</a:t>
            </a:r>
            <a:r>
              <a:rPr lang="en-GB" sz="2400" dirty="0" smtClean="0"/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MnO</a:t>
            </a:r>
            <a:r>
              <a:rPr lang="en-GB" sz="2400" b="1" baseline="-25000" dirty="0" smtClean="0">
                <a:solidFill>
                  <a:srgbClr val="00B050"/>
                </a:solidFill>
              </a:rPr>
              <a:t>4</a:t>
            </a:r>
            <a:r>
              <a:rPr lang="en-GB" sz="2400" b="1" baseline="30000" dirty="0" smtClean="0">
                <a:solidFill>
                  <a:srgbClr val="00B050"/>
                </a:solidFill>
              </a:rPr>
              <a:t>-</a:t>
            </a:r>
            <a:endParaRPr lang="el-GR" sz="2400" b="1" baseline="30000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61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285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chemeClr val="accent3">
                    <a:lumMod val="50000"/>
                  </a:schemeClr>
                </a:solidFill>
              </a:rPr>
              <a:t>Καταλύτες</a:t>
            </a:r>
            <a:endParaRPr lang="el-GR" sz="2400" b="1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291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err="1"/>
              <a:t>Στις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</a:rPr>
              <a:t>αμφίδρομες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</a:rPr>
              <a:t>αντιδράσεις</a:t>
            </a:r>
            <a:r>
              <a:rPr lang="el-GR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smtClean="0"/>
              <a:t>ο </a:t>
            </a:r>
            <a:r>
              <a:rPr lang="en-GB" sz="2400" dirty="0" err="1"/>
              <a:t>καταλύτης</a:t>
            </a:r>
            <a:r>
              <a:rPr lang="en-GB" sz="2400" dirty="0"/>
              <a:t> </a:t>
            </a:r>
            <a:r>
              <a:rPr lang="en-GB" sz="2400" dirty="0" err="1"/>
              <a:t>αυξάνει</a:t>
            </a:r>
            <a:r>
              <a:rPr lang="en-GB" sz="2400" dirty="0"/>
              <a:t> </a:t>
            </a:r>
            <a:r>
              <a:rPr lang="en-GB" sz="2400" dirty="0" err="1"/>
              <a:t>την</a:t>
            </a:r>
            <a:r>
              <a:rPr lang="en-GB" sz="2400" dirty="0"/>
              <a:t> </a:t>
            </a:r>
            <a:r>
              <a:rPr lang="en-GB" sz="2400" dirty="0" err="1"/>
              <a:t>ταχύτητα</a:t>
            </a:r>
            <a:r>
              <a:rPr lang="en-GB" sz="2400" dirty="0"/>
              <a:t> </a:t>
            </a:r>
            <a:endParaRPr lang="el-GR" sz="2400" dirty="0" smtClean="0"/>
          </a:p>
          <a:p>
            <a:pPr algn="ctr"/>
            <a:r>
              <a:rPr lang="en-GB" sz="2400" dirty="0" err="1" smtClean="0"/>
              <a:t>της</a:t>
            </a:r>
            <a:r>
              <a:rPr lang="en-GB" sz="2400" dirty="0" smtClean="0"/>
              <a:t> </a:t>
            </a:r>
            <a:r>
              <a:rPr lang="en-GB" sz="2400" dirty="0" err="1"/>
              <a:t>αντίδρασης</a:t>
            </a:r>
            <a:r>
              <a:rPr lang="en-GB" sz="2400" dirty="0"/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και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προς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τις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δύο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50000"/>
                  </a:schemeClr>
                </a:solidFill>
              </a:rPr>
              <a:t>κατευθύνσεις</a:t>
            </a:r>
            <a:endParaRPr lang="el-G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61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1435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rgbClr val="00B050"/>
                </a:solidFill>
              </a:rPr>
              <a:t>H</a:t>
            </a:r>
            <a:r>
              <a:rPr lang="el-GR" sz="2400" dirty="0" smtClean="0">
                <a:solidFill>
                  <a:srgbClr val="00B050"/>
                </a:solidFill>
              </a:rPr>
              <a:t> </a:t>
            </a:r>
            <a:r>
              <a:rPr lang="en-GB" sz="2400" dirty="0" err="1" smtClean="0">
                <a:solidFill>
                  <a:srgbClr val="00B050"/>
                </a:solidFill>
              </a:rPr>
              <a:t>δράση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n-GB" sz="2400" dirty="0" err="1">
                <a:solidFill>
                  <a:srgbClr val="00B050"/>
                </a:solidFill>
              </a:rPr>
              <a:t>των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 err="1">
                <a:solidFill>
                  <a:srgbClr val="00B050"/>
                </a:solidFill>
              </a:rPr>
              <a:t>καταλυτών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 err="1"/>
              <a:t>μπορεί</a:t>
            </a:r>
            <a:r>
              <a:rPr lang="en-GB" sz="2400" dirty="0"/>
              <a:t> </a:t>
            </a:r>
            <a:r>
              <a:rPr lang="en-GB" sz="2400" dirty="0" err="1"/>
              <a:t>να</a:t>
            </a:r>
            <a:r>
              <a:rPr lang="en-GB" sz="2400" dirty="0"/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ανασταλεί</a:t>
            </a:r>
            <a:r>
              <a:rPr lang="en-GB" sz="2400" dirty="0"/>
              <a:t> </a:t>
            </a:r>
            <a:endParaRPr lang="el-GR" sz="2400" dirty="0" smtClean="0"/>
          </a:p>
          <a:p>
            <a:pPr algn="ctr"/>
            <a:r>
              <a:rPr lang="en-GB" sz="2400" dirty="0" err="1" smtClean="0"/>
              <a:t>από</a:t>
            </a:r>
            <a:r>
              <a:rPr lang="en-GB" sz="2400" dirty="0" smtClean="0"/>
              <a:t> </a:t>
            </a:r>
            <a:r>
              <a:rPr lang="en-GB" sz="2400" dirty="0" err="1"/>
              <a:t>την</a:t>
            </a:r>
            <a:r>
              <a:rPr lang="en-GB" sz="2400" dirty="0"/>
              <a:t> </a:t>
            </a:r>
            <a:r>
              <a:rPr lang="en-GB" sz="2400" dirty="0" err="1"/>
              <a:t>παρουσία</a:t>
            </a:r>
            <a:r>
              <a:rPr lang="en-GB" sz="2400" dirty="0"/>
              <a:t> </a:t>
            </a:r>
            <a:r>
              <a:rPr lang="en-GB" sz="2400" dirty="0" err="1"/>
              <a:t>ορισμένων</a:t>
            </a:r>
            <a:r>
              <a:rPr lang="en-GB" sz="2400" dirty="0"/>
              <a:t> </a:t>
            </a:r>
            <a:r>
              <a:rPr lang="en-GB" sz="2400" dirty="0" err="1"/>
              <a:t>ουσιών</a:t>
            </a:r>
            <a:r>
              <a:rPr lang="en-GB" sz="2400" dirty="0"/>
              <a:t>, </a:t>
            </a:r>
            <a:r>
              <a:rPr lang="el-GR" sz="2400" dirty="0" smtClean="0"/>
              <a:t>τα</a:t>
            </a:r>
            <a:r>
              <a:rPr lang="en-GB" sz="2400" dirty="0" smtClean="0"/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δηλητήρια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καταλυτών</a:t>
            </a:r>
            <a:r>
              <a:rPr lang="el-GR" sz="24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l-GR" sz="2400" dirty="0" smtClean="0"/>
              <a:t>(</a:t>
            </a:r>
            <a:r>
              <a:rPr lang="en-GB" sz="2400" dirty="0" err="1" smtClean="0"/>
              <a:t>το</a:t>
            </a:r>
            <a:r>
              <a:rPr lang="en-GB" sz="2400" dirty="0" smtClean="0"/>
              <a:t> </a:t>
            </a:r>
            <a:r>
              <a:rPr lang="en-US" sz="2400" b="1" dirty="0"/>
              <a:t>HCN</a:t>
            </a:r>
            <a:r>
              <a:rPr lang="en-GB" sz="2400" dirty="0"/>
              <a:t>, </a:t>
            </a:r>
            <a:r>
              <a:rPr lang="en-GB" sz="2400" dirty="0" err="1"/>
              <a:t>το</a:t>
            </a:r>
            <a:r>
              <a:rPr lang="en-GB" sz="2400" dirty="0"/>
              <a:t> </a:t>
            </a:r>
            <a:r>
              <a:rPr lang="en-US" sz="2400" b="1" dirty="0"/>
              <a:t>H</a:t>
            </a:r>
            <a:r>
              <a:rPr lang="en-GB" sz="2400" b="1" baseline="-25000" dirty="0"/>
              <a:t>2</a:t>
            </a:r>
            <a:r>
              <a:rPr lang="en-US" sz="2400" b="1" dirty="0"/>
              <a:t>S</a:t>
            </a:r>
            <a:r>
              <a:rPr lang="en-GB" sz="2400" dirty="0"/>
              <a:t> </a:t>
            </a:r>
            <a:r>
              <a:rPr lang="en-GB" sz="2400" dirty="0" err="1"/>
              <a:t>και</a:t>
            </a:r>
            <a:r>
              <a:rPr lang="en-GB" sz="2400" dirty="0"/>
              <a:t> </a:t>
            </a:r>
            <a:r>
              <a:rPr lang="en-GB" sz="2400" dirty="0" err="1"/>
              <a:t>ορισμένα</a:t>
            </a:r>
            <a:r>
              <a:rPr lang="en-GB" sz="2400" dirty="0"/>
              <a:t> </a:t>
            </a:r>
            <a:r>
              <a:rPr lang="en-GB" sz="2400" b="1" dirty="0" err="1"/>
              <a:t>βαρέα</a:t>
            </a:r>
            <a:r>
              <a:rPr lang="en-GB" sz="2400" b="1" dirty="0"/>
              <a:t> </a:t>
            </a:r>
            <a:r>
              <a:rPr lang="en-GB" sz="2400" b="1" dirty="0" err="1" smtClean="0"/>
              <a:t>μέταλλα</a:t>
            </a:r>
            <a:r>
              <a:rPr lang="el-GR" sz="2400" b="1" dirty="0" smtClean="0"/>
              <a:t> - </a:t>
            </a:r>
            <a:r>
              <a:rPr lang="en-US" sz="2400" b="1" dirty="0" err="1" smtClean="0"/>
              <a:t>Pb</a:t>
            </a:r>
            <a:r>
              <a:rPr lang="el-GR" sz="2400" dirty="0" smtClean="0"/>
              <a:t>, </a:t>
            </a:r>
            <a:r>
              <a:rPr lang="en-US" sz="2400" b="1" dirty="0" smtClean="0"/>
              <a:t>Hg</a:t>
            </a:r>
            <a:r>
              <a:rPr lang="el-GR" sz="2400" dirty="0" smtClean="0"/>
              <a:t>)</a:t>
            </a:r>
            <a:endParaRPr lang="el-GR" sz="2400" dirty="0"/>
          </a:p>
        </p:txBody>
      </p:sp>
      <p:pic>
        <p:nvPicPr>
          <p:cNvPr id="22530" name="Picture 2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2285992"/>
            <a:ext cx="2071670" cy="404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2428868"/>
            <a:ext cx="72152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/>
              <a:t>Οι</a:t>
            </a:r>
            <a:r>
              <a:rPr lang="en-GB" sz="2400" dirty="0"/>
              <a:t> </a:t>
            </a:r>
            <a:r>
              <a:rPr lang="en-GB" sz="2400" dirty="0" err="1"/>
              <a:t>καταλύτες</a:t>
            </a:r>
            <a:r>
              <a:rPr lang="en-GB" sz="2400" dirty="0"/>
              <a:t> </a:t>
            </a:r>
            <a:r>
              <a:rPr lang="en-GB" sz="2400" dirty="0" err="1"/>
              <a:t>αυτοκινήτου</a:t>
            </a:r>
            <a:r>
              <a:rPr lang="en-GB" sz="2400" dirty="0"/>
              <a:t> </a:t>
            </a:r>
            <a:r>
              <a:rPr lang="el-GR" sz="2400" dirty="0" smtClean="0"/>
              <a:t>διαθέτουν</a:t>
            </a:r>
          </a:p>
          <a:p>
            <a:pPr marL="633413"/>
            <a:r>
              <a:rPr lang="en-GB" sz="2400" dirty="0" smtClean="0"/>
              <a:t> </a:t>
            </a:r>
            <a:r>
              <a:rPr lang="en-GB" sz="2400" b="1" dirty="0" smtClean="0"/>
              <a:t>Pt ή Pd</a:t>
            </a:r>
            <a:r>
              <a:rPr lang="el-GR" sz="2400" dirty="0" smtClean="0"/>
              <a:t>:</a:t>
            </a:r>
            <a:r>
              <a:rPr lang="en-GB" sz="2400" dirty="0" smtClean="0"/>
              <a:t> </a:t>
            </a:r>
            <a:r>
              <a:rPr lang="el-GR" sz="2400" dirty="0" smtClean="0"/>
              <a:t>για</a:t>
            </a:r>
            <a:r>
              <a:rPr lang="en-GB" sz="2400" dirty="0" smtClean="0"/>
              <a:t> </a:t>
            </a:r>
            <a:r>
              <a:rPr lang="en-GB" sz="2400" dirty="0" err="1"/>
              <a:t>καύση</a:t>
            </a:r>
            <a:r>
              <a:rPr lang="en-GB" sz="2400" dirty="0"/>
              <a:t> </a:t>
            </a:r>
            <a:r>
              <a:rPr lang="en-GB" sz="2400" dirty="0" err="1"/>
              <a:t>του</a:t>
            </a:r>
            <a:r>
              <a:rPr lang="en-GB" sz="2400" dirty="0"/>
              <a:t> CO </a:t>
            </a:r>
            <a:r>
              <a:rPr lang="en-GB" sz="2400" dirty="0" err="1"/>
              <a:t>και</a:t>
            </a:r>
            <a:r>
              <a:rPr lang="en-GB" sz="2400" dirty="0"/>
              <a:t> </a:t>
            </a:r>
            <a:r>
              <a:rPr lang="en-GB" sz="2400" dirty="0" err="1" smtClean="0"/>
              <a:t>υδρογονανθράκων</a:t>
            </a:r>
            <a:r>
              <a:rPr lang="en-GB" sz="2400" dirty="0" smtClean="0"/>
              <a:t> </a:t>
            </a:r>
            <a:endParaRPr lang="el-GR" sz="2400" dirty="0" smtClean="0"/>
          </a:p>
          <a:p>
            <a:pPr marL="633413"/>
            <a:r>
              <a:rPr lang="en-GB" sz="2400" dirty="0" smtClean="0"/>
              <a:t> </a:t>
            </a:r>
            <a:r>
              <a:rPr lang="en-GB" sz="2400" b="1" dirty="0" err="1" smtClean="0"/>
              <a:t>Rh</a:t>
            </a:r>
            <a:r>
              <a:rPr lang="el-GR" sz="2400" dirty="0" smtClean="0"/>
              <a:t>: για </a:t>
            </a:r>
            <a:r>
              <a:rPr lang="en-GB" sz="2400" dirty="0" err="1" smtClean="0"/>
              <a:t>αναγωγή</a:t>
            </a:r>
            <a:r>
              <a:rPr lang="en-GB" sz="2400" dirty="0" smtClean="0"/>
              <a:t> </a:t>
            </a:r>
            <a:r>
              <a:rPr lang="en-GB" sz="2400" dirty="0" err="1"/>
              <a:t>οξειδίων</a:t>
            </a:r>
            <a:r>
              <a:rPr lang="en-GB" sz="2400" dirty="0"/>
              <a:t> </a:t>
            </a:r>
            <a:r>
              <a:rPr lang="en-GB" sz="2400" dirty="0" err="1"/>
              <a:t>του</a:t>
            </a:r>
            <a:r>
              <a:rPr lang="en-GB" sz="2400" dirty="0"/>
              <a:t> </a:t>
            </a:r>
            <a:r>
              <a:rPr lang="en-GB" sz="2400" dirty="0" err="1"/>
              <a:t>αζώτου</a:t>
            </a:r>
            <a:r>
              <a:rPr lang="en-GB" sz="2400" dirty="0"/>
              <a:t> </a:t>
            </a:r>
            <a:endParaRPr lang="el-GR" sz="2400" dirty="0" smtClean="0"/>
          </a:p>
          <a:p>
            <a:endParaRPr lang="el-GR" sz="2400" dirty="0" smtClean="0"/>
          </a:p>
          <a:p>
            <a:pPr algn="ctr"/>
            <a:r>
              <a:rPr lang="en-GB" sz="2400" dirty="0" err="1" smtClean="0">
                <a:solidFill>
                  <a:srgbClr val="C00000"/>
                </a:solidFill>
              </a:rPr>
              <a:t>Οι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καταλύτες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αυτοί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δηλητηριάζονται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με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</a:rPr>
              <a:t>μόλυβδο</a:t>
            </a:r>
            <a:endParaRPr lang="el-GR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4285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chemeClr val="accent3">
                    <a:lumMod val="50000"/>
                  </a:schemeClr>
                </a:solidFill>
              </a:rPr>
              <a:t>Καταλύτες</a:t>
            </a:r>
            <a:endParaRPr lang="el-GR" sz="2400" b="1" u="sng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7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211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mtClean="0"/>
              <a:t>Επίδραση καταλυτών στην ταχύτητα αντίδρασης</a:t>
            </a:r>
          </a:p>
        </p:txBody>
      </p:sp>
      <p:sp>
        <p:nvSpPr>
          <p:cNvPr id="16387" name="7 - TextBox"/>
          <p:cNvSpPr txBox="1">
            <a:spLocks noChangeArrowheads="1"/>
          </p:cNvSpPr>
          <p:nvPr/>
        </p:nvSpPr>
        <p:spPr bwMode="auto">
          <a:xfrm>
            <a:off x="827088" y="1989138"/>
            <a:ext cx="75612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l-GR" sz="2800"/>
              <a:t> Καταλύτης</a:t>
            </a:r>
          </a:p>
        </p:txBody>
      </p:sp>
      <p:pic>
        <p:nvPicPr>
          <p:cNvPr id="16388" name="Picture 4" descr="http://chemed.chem.purdue.edu/genchem/topicreview/bp/ch22/graphics/22_14fi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636838"/>
            <a:ext cx="5183188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4066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285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7030A0"/>
                </a:solidFill>
              </a:rPr>
              <a:t>Ένζυμα</a:t>
            </a:r>
            <a:r>
              <a:rPr lang="en-GB" sz="2400" b="1" u="sng" dirty="0">
                <a:solidFill>
                  <a:srgbClr val="7030A0"/>
                </a:solidFill>
              </a:rPr>
              <a:t> ή </a:t>
            </a:r>
            <a:r>
              <a:rPr lang="en-GB" sz="2400" b="1" u="sng" dirty="0" err="1">
                <a:solidFill>
                  <a:srgbClr val="7030A0"/>
                </a:solidFill>
              </a:rPr>
              <a:t>βιοκαταλύτες</a:t>
            </a:r>
            <a:endParaRPr lang="el-GR" sz="2400" u="sng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14351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err="1" smtClean="0">
                <a:solidFill>
                  <a:srgbClr val="7030A0"/>
                </a:solidFill>
              </a:rPr>
              <a:t>Πολλά</a:t>
            </a:r>
            <a:r>
              <a:rPr lang="en-GB" sz="2400" dirty="0" smtClean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ένζυμα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βρίσκουν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σήμερα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εφαρμογή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στη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βιομηχανική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παραγωγή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διαφόρων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προϊόντων</a:t>
            </a:r>
            <a:r>
              <a:rPr lang="en-GB" sz="2400" dirty="0">
                <a:solidFill>
                  <a:srgbClr val="7030A0"/>
                </a:solidFill>
              </a:rPr>
              <a:t>, </a:t>
            </a:r>
            <a:r>
              <a:rPr lang="en-GB" sz="2400" dirty="0" err="1">
                <a:solidFill>
                  <a:srgbClr val="7030A0"/>
                </a:solidFill>
              </a:rPr>
              <a:t>όπως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 err="1">
                <a:solidFill>
                  <a:srgbClr val="7030A0"/>
                </a:solidFill>
              </a:rPr>
              <a:t>π.χ</a:t>
            </a:r>
            <a:r>
              <a:rPr lang="en-GB" sz="2400" dirty="0">
                <a:solidFill>
                  <a:srgbClr val="7030A0"/>
                </a:solidFill>
              </a:rPr>
              <a:t>. </a:t>
            </a:r>
            <a:r>
              <a:rPr lang="en-GB" sz="2400" dirty="0" err="1" smtClean="0">
                <a:solidFill>
                  <a:srgbClr val="7030A0"/>
                </a:solidFill>
              </a:rPr>
              <a:t>αντιβιοτικών</a:t>
            </a:r>
            <a:r>
              <a:rPr lang="en-GB" sz="2400" dirty="0" smtClean="0">
                <a:solidFill>
                  <a:srgbClr val="7030A0"/>
                </a:solidFill>
              </a:rPr>
              <a:t> </a:t>
            </a:r>
            <a:endParaRPr lang="el-GR" sz="2400" dirty="0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57422" y="4500570"/>
            <a:ext cx="4364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C</a:t>
            </a:r>
            <a:r>
              <a:rPr lang="el-GR" sz="2400" b="1" baseline="-25000" dirty="0"/>
              <a:t>6</a:t>
            </a:r>
            <a:r>
              <a:rPr lang="en-US" sz="2400" b="1" dirty="0"/>
              <a:t>H</a:t>
            </a:r>
            <a:r>
              <a:rPr lang="el-GR" sz="2400" b="1" baseline="-25000" dirty="0"/>
              <a:t>12</a:t>
            </a:r>
            <a:r>
              <a:rPr lang="en-US" sz="2400" b="1" dirty="0"/>
              <a:t>O</a:t>
            </a:r>
            <a:r>
              <a:rPr lang="el-GR" sz="2400" b="1" baseline="-25000" dirty="0" smtClean="0"/>
              <a:t>6</a:t>
            </a:r>
            <a:r>
              <a:rPr lang="el-GR" sz="2400" b="1" dirty="0"/>
              <a:t> </a:t>
            </a:r>
            <a:r>
              <a:rPr lang="en-US" sz="2400" b="1" dirty="0" smtClean="0"/>
              <a:t>                </a:t>
            </a:r>
            <a:r>
              <a:rPr lang="el-GR" sz="2400" b="1" dirty="0" smtClean="0"/>
              <a:t>2</a:t>
            </a:r>
            <a:r>
              <a:rPr lang="en-US" sz="2400" b="1" dirty="0"/>
              <a:t>C</a:t>
            </a:r>
            <a:r>
              <a:rPr lang="el-GR" sz="2400" b="1" baseline="-25000" dirty="0"/>
              <a:t>2</a:t>
            </a:r>
            <a:r>
              <a:rPr lang="en-US" sz="2400" b="1" dirty="0"/>
              <a:t>H</a:t>
            </a:r>
            <a:r>
              <a:rPr lang="el-GR" sz="2400" b="1" baseline="-25000" dirty="0"/>
              <a:t>5</a:t>
            </a:r>
            <a:r>
              <a:rPr lang="en-US" sz="2400" b="1" dirty="0"/>
              <a:t>OH</a:t>
            </a:r>
            <a:r>
              <a:rPr lang="el-GR" sz="2400" b="1" dirty="0"/>
              <a:t> + 2</a:t>
            </a:r>
            <a:r>
              <a:rPr lang="en-US" sz="2400" b="1" dirty="0"/>
              <a:t>CO</a:t>
            </a:r>
            <a:r>
              <a:rPr lang="el-GR" sz="2400" b="1" baseline="-25000" dirty="0"/>
              <a:t>2</a:t>
            </a:r>
            <a:endParaRPr lang="el-GR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3571868" y="4429132"/>
            <a:ext cx="8102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aseline="30000" dirty="0"/>
              <a:t>ζυμάση</a:t>
            </a:r>
            <a:endParaRPr lang="el-GR" sz="2400" dirty="0"/>
          </a:p>
        </p:txBody>
      </p:sp>
      <p:sp>
        <p:nvSpPr>
          <p:cNvPr id="23554" name="Line 2"/>
          <p:cNvSpPr>
            <a:spLocks noChangeShapeType="1"/>
          </p:cNvSpPr>
          <p:nvPr/>
        </p:nvSpPr>
        <p:spPr bwMode="auto">
          <a:xfrm>
            <a:off x="3571868" y="4786322"/>
            <a:ext cx="9000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0" y="714356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buFont typeface="Arial" pitchFamily="34" charset="0"/>
              <a:buChar char="•"/>
            </a:pPr>
            <a:r>
              <a:rPr lang="el-GR" sz="2400" dirty="0" smtClean="0"/>
              <a:t>έχουν </a:t>
            </a:r>
            <a:r>
              <a:rPr lang="el-GR" sz="2400" b="1" dirty="0" smtClean="0"/>
              <a:t>π</a:t>
            </a:r>
            <a:r>
              <a:rPr lang="en-GB" sz="2400" b="1" dirty="0" err="1" smtClean="0"/>
              <a:t>ολύπλοκη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δομή</a:t>
            </a:r>
            <a:r>
              <a:rPr lang="en-GB" sz="2400" b="1" dirty="0" smtClean="0"/>
              <a:t> </a:t>
            </a:r>
            <a:r>
              <a:rPr lang="el-GR" sz="2400" dirty="0" smtClean="0"/>
              <a:t>(τ</a:t>
            </a:r>
            <a:r>
              <a:rPr lang="en-GB" sz="2400" dirty="0" smtClean="0"/>
              <a:t>α </a:t>
            </a:r>
            <a:r>
              <a:rPr lang="en-GB" sz="2400" dirty="0" err="1"/>
              <a:t>περισσότερα</a:t>
            </a:r>
            <a:r>
              <a:rPr lang="en-GB" sz="2400" dirty="0"/>
              <a:t> </a:t>
            </a:r>
            <a:r>
              <a:rPr lang="en-GB" sz="2400" dirty="0" err="1"/>
              <a:t>είναι</a:t>
            </a:r>
            <a:r>
              <a:rPr lang="en-GB" sz="2400" dirty="0"/>
              <a:t> </a:t>
            </a:r>
            <a:r>
              <a:rPr lang="en-GB" sz="2400" dirty="0" err="1"/>
              <a:t>πρωτεϊνικής</a:t>
            </a:r>
            <a:r>
              <a:rPr lang="en-GB" sz="2400" dirty="0"/>
              <a:t> </a:t>
            </a:r>
            <a:r>
              <a:rPr lang="en-GB" sz="2400" dirty="0" err="1" smtClean="0"/>
              <a:t>φύσης</a:t>
            </a:r>
            <a:r>
              <a:rPr lang="el-GR" sz="2400" dirty="0" smtClean="0"/>
              <a:t>)</a:t>
            </a:r>
          </a:p>
          <a:p>
            <a:pPr marL="355600" indent="-355600">
              <a:buFont typeface="Arial" pitchFamily="34" charset="0"/>
              <a:buChar char="•"/>
            </a:pPr>
            <a:endParaRPr lang="en-GB" sz="2400" dirty="0" smtClean="0"/>
          </a:p>
          <a:p>
            <a:pPr marL="355600" indent="-355600">
              <a:buFont typeface="Arial" pitchFamily="34" charset="0"/>
              <a:buChar char="•"/>
            </a:pPr>
            <a:r>
              <a:rPr lang="en-GB" sz="2400" dirty="0" err="1" smtClean="0"/>
              <a:t>πολύ</a:t>
            </a:r>
            <a:r>
              <a:rPr lang="en-GB" sz="2400" dirty="0" smtClean="0"/>
              <a:t> </a:t>
            </a:r>
            <a:r>
              <a:rPr lang="en-GB" sz="2400" b="1" dirty="0" err="1"/>
              <a:t>εξειδικευμένη</a:t>
            </a:r>
            <a:r>
              <a:rPr lang="en-GB" sz="2400" b="1" dirty="0"/>
              <a:t> </a:t>
            </a:r>
            <a:r>
              <a:rPr lang="en-GB" sz="2400" b="1" dirty="0" err="1" smtClean="0"/>
              <a:t>δράση</a:t>
            </a:r>
            <a:r>
              <a:rPr lang="en-GB" sz="2400" b="1" dirty="0" smtClean="0"/>
              <a:t> </a:t>
            </a:r>
            <a:r>
              <a:rPr lang="el-GR" sz="2400" dirty="0" smtClean="0"/>
              <a:t>(ο</a:t>
            </a:r>
            <a:r>
              <a:rPr lang="en-GB" sz="2400" dirty="0" err="1" smtClean="0"/>
              <a:t>ρισμένα</a:t>
            </a:r>
            <a:r>
              <a:rPr lang="en-GB" sz="2400" dirty="0" smtClean="0"/>
              <a:t> </a:t>
            </a:r>
            <a:r>
              <a:rPr lang="el-GR" sz="2400" dirty="0" smtClean="0"/>
              <a:t>με </a:t>
            </a:r>
            <a:r>
              <a:rPr lang="en-GB" sz="2400" dirty="0" err="1" smtClean="0"/>
              <a:t>απόλυτη</a:t>
            </a:r>
            <a:r>
              <a:rPr lang="en-GB" sz="2400" dirty="0" smtClean="0"/>
              <a:t> </a:t>
            </a:r>
            <a:r>
              <a:rPr lang="en-GB" sz="2400" dirty="0" err="1" smtClean="0"/>
              <a:t>εξειδίκευση</a:t>
            </a:r>
            <a:r>
              <a:rPr lang="el-GR" sz="2400" dirty="0" smtClean="0"/>
              <a:t>)</a:t>
            </a:r>
          </a:p>
          <a:p>
            <a:pPr marL="355600" indent="-355600">
              <a:buFont typeface="Arial" pitchFamily="34" charset="0"/>
              <a:buChar char="•"/>
            </a:pPr>
            <a:endParaRPr lang="en-GB" sz="2400" dirty="0" smtClean="0"/>
          </a:p>
          <a:p>
            <a:pPr marL="355600" indent="-355600">
              <a:buFont typeface="Arial" pitchFamily="34" charset="0"/>
              <a:buChar char="•"/>
            </a:pPr>
            <a:r>
              <a:rPr lang="en-GB" sz="2400" dirty="0" smtClean="0"/>
              <a:t>η </a:t>
            </a:r>
            <a:r>
              <a:rPr lang="en-GB" sz="2400" dirty="0" err="1"/>
              <a:t>δράση</a:t>
            </a:r>
            <a:r>
              <a:rPr lang="en-GB" sz="2400" dirty="0"/>
              <a:t> </a:t>
            </a:r>
            <a:r>
              <a:rPr lang="en-GB" sz="2400" dirty="0" err="1"/>
              <a:t>τους</a:t>
            </a:r>
            <a:r>
              <a:rPr lang="en-GB" sz="2400" dirty="0"/>
              <a:t> </a:t>
            </a:r>
            <a:r>
              <a:rPr lang="en-GB" sz="2400" dirty="0" err="1"/>
              <a:t>επηρεάζεται</a:t>
            </a:r>
            <a:r>
              <a:rPr lang="en-GB" sz="2400" dirty="0"/>
              <a:t> </a:t>
            </a:r>
            <a:r>
              <a:rPr lang="en-GB" sz="2400" dirty="0" err="1"/>
              <a:t>από</a:t>
            </a:r>
            <a:r>
              <a:rPr lang="en-GB" sz="2400" dirty="0"/>
              <a:t> </a:t>
            </a:r>
            <a:r>
              <a:rPr lang="en-GB" sz="2400" dirty="0" err="1"/>
              <a:t>τη</a:t>
            </a:r>
            <a:r>
              <a:rPr lang="en-GB" sz="2400" dirty="0"/>
              <a:t> </a:t>
            </a:r>
            <a:r>
              <a:rPr lang="en-GB" sz="2400" b="1" dirty="0" err="1"/>
              <a:t>θερμοκρασία</a:t>
            </a:r>
            <a:r>
              <a:rPr lang="en-GB" sz="2400" b="1" dirty="0"/>
              <a:t> </a:t>
            </a:r>
            <a:r>
              <a:rPr lang="en-GB" sz="2400" dirty="0" err="1"/>
              <a:t>και</a:t>
            </a:r>
            <a:r>
              <a:rPr lang="en-GB" sz="2400" dirty="0"/>
              <a:t> </a:t>
            </a:r>
            <a:r>
              <a:rPr lang="el-GR" sz="2400" dirty="0" smtClean="0"/>
              <a:t>το </a:t>
            </a:r>
            <a:r>
              <a:rPr lang="en-US" sz="2400" b="1" dirty="0" smtClean="0"/>
              <a:t>pH</a:t>
            </a:r>
            <a:endParaRPr lang="el-GR" sz="2400" b="1" dirty="0" smtClean="0"/>
          </a:p>
          <a:p>
            <a:pPr marL="355600" indent="-355600"/>
            <a:endParaRPr lang="en-GB" sz="2400" dirty="0" smtClean="0"/>
          </a:p>
          <a:p>
            <a:pPr marL="355600" indent="-355600">
              <a:buFont typeface="Arial" pitchFamily="34" charset="0"/>
              <a:buChar char="•"/>
            </a:pPr>
            <a:r>
              <a:rPr lang="en-GB" sz="2400" dirty="0" err="1" smtClean="0"/>
              <a:t>είναι</a:t>
            </a:r>
            <a:r>
              <a:rPr lang="en-GB" sz="2400" dirty="0" smtClean="0"/>
              <a:t> </a:t>
            </a:r>
            <a:r>
              <a:rPr lang="en-GB" sz="2400" b="1" dirty="0" err="1"/>
              <a:t>πολύ</a:t>
            </a:r>
            <a:r>
              <a:rPr lang="en-GB" sz="2400" b="1" dirty="0"/>
              <a:t> </a:t>
            </a:r>
            <a:r>
              <a:rPr lang="en-GB" sz="2400" b="1" dirty="0" err="1"/>
              <a:t>πιο</a:t>
            </a:r>
            <a:r>
              <a:rPr lang="en-GB" sz="2400" b="1" dirty="0"/>
              <a:t> </a:t>
            </a:r>
            <a:r>
              <a:rPr lang="en-GB" sz="2400" b="1" dirty="0" err="1"/>
              <a:t>αποτελεσματικά</a:t>
            </a:r>
            <a:r>
              <a:rPr lang="en-GB" sz="2400" b="1" dirty="0"/>
              <a:t> </a:t>
            </a:r>
            <a:r>
              <a:rPr lang="en-GB" sz="2400" dirty="0" err="1"/>
              <a:t>από</a:t>
            </a:r>
            <a:r>
              <a:rPr lang="en-GB" sz="2400" dirty="0"/>
              <a:t> </a:t>
            </a:r>
            <a:r>
              <a:rPr lang="en-GB" sz="2400" dirty="0" err="1"/>
              <a:t>τους</a:t>
            </a:r>
            <a:r>
              <a:rPr lang="en-GB" sz="2400" dirty="0"/>
              <a:t> </a:t>
            </a:r>
            <a:r>
              <a:rPr lang="en-GB" sz="2400" dirty="0" err="1"/>
              <a:t>μη</a:t>
            </a:r>
            <a:r>
              <a:rPr lang="en-GB" sz="2400" dirty="0"/>
              <a:t> </a:t>
            </a:r>
            <a:r>
              <a:rPr lang="en-GB" sz="2400" dirty="0" err="1"/>
              <a:t>βιοχημικούς</a:t>
            </a:r>
            <a:r>
              <a:rPr lang="en-GB" sz="2400" dirty="0"/>
              <a:t> </a:t>
            </a:r>
            <a:r>
              <a:rPr lang="en-GB" sz="2400" dirty="0" err="1" smtClean="0"/>
              <a:t>καταλύτες</a:t>
            </a:r>
            <a:endParaRPr lang="el-GR" sz="2400" dirty="0" smtClean="0"/>
          </a:p>
          <a:p>
            <a:pPr marL="355600" indent="-355600">
              <a:buFont typeface="Arial" pitchFamily="34" charset="0"/>
              <a:buChar char="•"/>
            </a:pPr>
            <a:endParaRPr lang="el-GR" sz="2400" dirty="0" smtClean="0"/>
          </a:p>
          <a:p>
            <a:pPr marL="355600" indent="-355600">
              <a:buFont typeface="Arial" pitchFamily="34" charset="0"/>
              <a:buChar char="•"/>
            </a:pPr>
            <a:r>
              <a:rPr lang="en-GB" sz="2400" dirty="0" err="1" smtClean="0"/>
              <a:t>δρουν</a:t>
            </a:r>
            <a:r>
              <a:rPr lang="en-GB" sz="2400" dirty="0" smtClean="0"/>
              <a:t> </a:t>
            </a:r>
            <a:r>
              <a:rPr lang="en-GB" sz="2400" dirty="0" err="1" smtClean="0"/>
              <a:t>καταλυτικά</a:t>
            </a:r>
            <a:r>
              <a:rPr lang="en-GB" sz="2400" dirty="0" smtClean="0"/>
              <a:t> </a:t>
            </a:r>
            <a:r>
              <a:rPr lang="en-GB" sz="2400" dirty="0" err="1" smtClean="0"/>
              <a:t>σε</a:t>
            </a:r>
            <a:r>
              <a:rPr lang="en-GB" sz="2400" dirty="0" smtClean="0"/>
              <a:t> </a:t>
            </a:r>
            <a:r>
              <a:rPr lang="en-GB" sz="2400" b="1" dirty="0" err="1" smtClean="0"/>
              <a:t>βιοχημικές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αντιδράσεις</a:t>
            </a:r>
            <a:r>
              <a:rPr lang="en-GB" sz="2400" b="1" dirty="0" smtClean="0"/>
              <a:t> </a:t>
            </a:r>
            <a:endParaRPr lang="el-GR" sz="2400" b="1" dirty="0"/>
          </a:p>
        </p:txBody>
      </p:sp>
      <p:graphicFrame>
        <p:nvGraphicFramePr>
          <p:cNvPr id="70657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0" y="5929330"/>
          <a:ext cx="25685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4" name="Package" showAsIcon="1" r:id="rId4" imgW="2567880" imgH="685440" progId="Package">
                  <p:embed/>
                </p:oleObj>
              </mc:Choice>
              <mc:Fallback>
                <p:oleObj name="Package" showAsIcon="1" r:id="rId4" imgW="2567880" imgH="68544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929330"/>
                        <a:ext cx="25685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58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321425" y="5929330"/>
          <a:ext cx="28225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5" name="Package" showAsIcon="1" r:id="rId6" imgW="2822040" imgH="685440" progId="Package">
                  <p:embed/>
                </p:oleObj>
              </mc:Choice>
              <mc:Fallback>
                <p:oleObj name="Package" showAsIcon="1" r:id="rId6" imgW="2822040" imgH="68544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1425" y="5929330"/>
                        <a:ext cx="28225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012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355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285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0070C0"/>
                </a:solidFill>
              </a:rPr>
              <a:t>Ερμηνεία</a:t>
            </a:r>
            <a:r>
              <a:rPr lang="en-GB" sz="2400" b="1" u="sng" dirty="0">
                <a:solidFill>
                  <a:srgbClr val="0070C0"/>
                </a:solidFill>
              </a:rPr>
              <a:t> </a:t>
            </a:r>
            <a:r>
              <a:rPr lang="en-GB" sz="2400" b="1" u="sng" dirty="0" err="1">
                <a:solidFill>
                  <a:srgbClr val="0070C0"/>
                </a:solidFill>
              </a:rPr>
              <a:t>της</a:t>
            </a:r>
            <a:r>
              <a:rPr lang="en-GB" sz="2400" b="1" u="sng" dirty="0">
                <a:solidFill>
                  <a:srgbClr val="0070C0"/>
                </a:solidFill>
              </a:rPr>
              <a:t> </a:t>
            </a:r>
            <a:r>
              <a:rPr lang="en-GB" sz="2400" b="1" u="sng" dirty="0" err="1">
                <a:solidFill>
                  <a:srgbClr val="0070C0"/>
                </a:solidFill>
              </a:rPr>
              <a:t>δράσης</a:t>
            </a:r>
            <a:r>
              <a:rPr lang="en-GB" sz="2400" b="1" u="sng" dirty="0">
                <a:solidFill>
                  <a:srgbClr val="0070C0"/>
                </a:solidFill>
              </a:rPr>
              <a:t> </a:t>
            </a:r>
            <a:r>
              <a:rPr lang="en-GB" sz="2400" b="1" u="sng" dirty="0" err="1">
                <a:solidFill>
                  <a:srgbClr val="0070C0"/>
                </a:solidFill>
              </a:rPr>
              <a:t>του</a:t>
            </a:r>
            <a:r>
              <a:rPr lang="en-GB" sz="2400" b="1" u="sng" dirty="0">
                <a:solidFill>
                  <a:srgbClr val="0070C0"/>
                </a:solidFill>
              </a:rPr>
              <a:t> </a:t>
            </a:r>
            <a:r>
              <a:rPr lang="en-GB" sz="2400" b="1" u="sng" dirty="0" err="1">
                <a:solidFill>
                  <a:srgbClr val="0070C0"/>
                </a:solidFill>
              </a:rPr>
              <a:t>καταλύτη</a:t>
            </a:r>
            <a:endParaRPr lang="el-GR" sz="2400" b="1" u="sng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7148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Ο </a:t>
            </a:r>
            <a:r>
              <a:rPr lang="en-GB" sz="2400" dirty="0" err="1"/>
              <a:t>καταλύτης</a:t>
            </a:r>
            <a:r>
              <a:rPr lang="en-GB" sz="2400" dirty="0"/>
              <a:t> </a:t>
            </a:r>
            <a:r>
              <a:rPr lang="en-GB" sz="2400" b="1" dirty="0" err="1" smtClean="0">
                <a:solidFill>
                  <a:srgbClr val="00B0F0"/>
                </a:solidFill>
              </a:rPr>
              <a:t>δημιουργεί</a:t>
            </a:r>
            <a:r>
              <a:rPr lang="en-GB" sz="2400" b="1" dirty="0" smtClean="0">
                <a:solidFill>
                  <a:srgbClr val="00B0F0"/>
                </a:solidFill>
              </a:rPr>
              <a:t> </a:t>
            </a:r>
            <a:r>
              <a:rPr lang="en-GB" sz="2400" b="1" dirty="0" err="1">
                <a:solidFill>
                  <a:srgbClr val="00B0F0"/>
                </a:solidFill>
              </a:rPr>
              <a:t>μια</a:t>
            </a:r>
            <a:r>
              <a:rPr lang="en-GB" sz="2400" b="1" dirty="0">
                <a:solidFill>
                  <a:srgbClr val="00B0F0"/>
                </a:solidFill>
              </a:rPr>
              <a:t> </a:t>
            </a:r>
            <a:r>
              <a:rPr lang="en-GB" sz="2400" b="1" dirty="0" err="1">
                <a:solidFill>
                  <a:srgbClr val="00B0F0"/>
                </a:solidFill>
              </a:rPr>
              <a:t>νέα</a:t>
            </a:r>
            <a:r>
              <a:rPr lang="en-GB" sz="2400" b="1" dirty="0">
                <a:solidFill>
                  <a:srgbClr val="00B0F0"/>
                </a:solidFill>
              </a:rPr>
              <a:t> </a:t>
            </a:r>
            <a:r>
              <a:rPr lang="en-GB" sz="2400" b="1" dirty="0" err="1">
                <a:solidFill>
                  <a:srgbClr val="00B0F0"/>
                </a:solidFill>
              </a:rPr>
              <a:t>πορεία</a:t>
            </a:r>
            <a:r>
              <a:rPr lang="en-GB" sz="2400" b="1" dirty="0">
                <a:solidFill>
                  <a:srgbClr val="00B0F0"/>
                </a:solidFill>
              </a:rPr>
              <a:t> </a:t>
            </a:r>
            <a:r>
              <a:rPr lang="en-GB" sz="2400" dirty="0" err="1"/>
              <a:t>για</a:t>
            </a:r>
            <a:r>
              <a:rPr lang="en-GB" sz="2400" dirty="0"/>
              <a:t> </a:t>
            </a:r>
            <a:r>
              <a:rPr lang="en-GB" sz="2400" dirty="0" err="1"/>
              <a:t>την</a:t>
            </a:r>
            <a:r>
              <a:rPr lang="en-GB" sz="2400" dirty="0"/>
              <a:t> </a:t>
            </a:r>
            <a:r>
              <a:rPr lang="en-GB" sz="2400" dirty="0" err="1"/>
              <a:t>πραγματοποίηση</a:t>
            </a:r>
            <a:r>
              <a:rPr lang="en-GB" sz="2400" dirty="0"/>
              <a:t> </a:t>
            </a:r>
            <a:r>
              <a:rPr lang="en-GB" sz="2400" dirty="0" err="1"/>
              <a:t>της</a:t>
            </a:r>
            <a:r>
              <a:rPr lang="en-GB" sz="2400" dirty="0"/>
              <a:t> </a:t>
            </a:r>
            <a:r>
              <a:rPr lang="en-GB" sz="2400" dirty="0" err="1"/>
              <a:t>αντίδρασης</a:t>
            </a:r>
            <a:r>
              <a:rPr lang="en-GB" sz="2400" dirty="0"/>
              <a:t>, </a:t>
            </a:r>
            <a:r>
              <a:rPr lang="el-GR" sz="2400" b="1" dirty="0" smtClean="0">
                <a:solidFill>
                  <a:srgbClr val="00B0F0"/>
                </a:solidFill>
              </a:rPr>
              <a:t>με </a:t>
            </a:r>
            <a:r>
              <a:rPr lang="en-GB" sz="2400" b="1" dirty="0" err="1" smtClean="0">
                <a:solidFill>
                  <a:srgbClr val="00B0F0"/>
                </a:solidFill>
              </a:rPr>
              <a:t>μικρότερη</a:t>
            </a:r>
            <a:r>
              <a:rPr lang="en-GB" sz="2400" b="1" dirty="0" smtClean="0">
                <a:solidFill>
                  <a:srgbClr val="00B0F0"/>
                </a:solidFill>
              </a:rPr>
              <a:t> </a:t>
            </a:r>
            <a:r>
              <a:rPr lang="en-GB" sz="2400" b="1" dirty="0" err="1">
                <a:solidFill>
                  <a:srgbClr val="00B0F0"/>
                </a:solidFill>
              </a:rPr>
              <a:t>ενέργεια</a:t>
            </a:r>
            <a:r>
              <a:rPr lang="en-GB" sz="2400" b="1" dirty="0">
                <a:solidFill>
                  <a:srgbClr val="00B0F0"/>
                </a:solidFill>
              </a:rPr>
              <a:t> </a:t>
            </a:r>
            <a:r>
              <a:rPr lang="en-GB" sz="2400" b="1" dirty="0" err="1" smtClean="0">
                <a:solidFill>
                  <a:srgbClr val="00B0F0"/>
                </a:solidFill>
              </a:rPr>
              <a:t>ενεργοποίησης</a:t>
            </a:r>
            <a:endParaRPr lang="el-GR" sz="2400" b="1" dirty="0" smtClean="0">
              <a:solidFill>
                <a:srgbClr val="00B0F0"/>
              </a:solidFill>
            </a:endParaRPr>
          </a:p>
          <a:p>
            <a:pPr marL="2962275" algn="ctr"/>
            <a:endParaRPr lang="el-GR" sz="2400" dirty="0" smtClean="0"/>
          </a:p>
          <a:p>
            <a:pPr marL="2962275" algn="ctr"/>
            <a:endParaRPr lang="el-GR" sz="2400" dirty="0" smtClean="0"/>
          </a:p>
          <a:p>
            <a:pPr marL="2962275" algn="ctr"/>
            <a:r>
              <a:rPr lang="en-GB" sz="2400" dirty="0" err="1" smtClean="0"/>
              <a:t>Έτσι</a:t>
            </a:r>
            <a:r>
              <a:rPr lang="en-GB" sz="2400" dirty="0" smtClean="0"/>
              <a:t>, </a:t>
            </a:r>
            <a:r>
              <a:rPr lang="en-GB" sz="2400" dirty="0" err="1" smtClean="0"/>
              <a:t>στην</a:t>
            </a:r>
            <a:r>
              <a:rPr lang="en-GB" sz="2400" dirty="0" smtClean="0"/>
              <a:t> </a:t>
            </a:r>
            <a:r>
              <a:rPr lang="en-GB" sz="2400" dirty="0" err="1"/>
              <a:t>ίδια</a:t>
            </a:r>
            <a:r>
              <a:rPr lang="en-GB" sz="2400" dirty="0"/>
              <a:t> </a:t>
            </a:r>
            <a:r>
              <a:rPr lang="en-GB" sz="2400" dirty="0" err="1"/>
              <a:t>θερμοκρασία</a:t>
            </a:r>
            <a:r>
              <a:rPr lang="en-GB" sz="2400" dirty="0"/>
              <a:t> </a:t>
            </a:r>
            <a:r>
              <a:rPr lang="en-GB" sz="2400" dirty="0" err="1"/>
              <a:t>περισσότερα</a:t>
            </a:r>
            <a:r>
              <a:rPr lang="en-GB" sz="2400" dirty="0"/>
              <a:t> </a:t>
            </a:r>
            <a:r>
              <a:rPr lang="en-GB" sz="2400" dirty="0" err="1"/>
              <a:t>μόρια</a:t>
            </a:r>
            <a:r>
              <a:rPr lang="en-GB" sz="2400" dirty="0"/>
              <a:t> </a:t>
            </a:r>
            <a:r>
              <a:rPr lang="en-GB" sz="2400" dirty="0" err="1" smtClean="0"/>
              <a:t>ξεπερ</a:t>
            </a:r>
            <a:r>
              <a:rPr lang="el-GR" sz="2400" dirty="0" smtClean="0"/>
              <a:t>ν</a:t>
            </a:r>
            <a:r>
              <a:rPr lang="en-GB" sz="2400" dirty="0" smtClean="0"/>
              <a:t>ο</a:t>
            </a:r>
            <a:r>
              <a:rPr lang="el-GR" sz="2400" dirty="0" smtClean="0"/>
              <a:t>ύ</a:t>
            </a:r>
            <a:r>
              <a:rPr lang="en-GB" sz="2400" dirty="0" smtClean="0"/>
              <a:t>ν </a:t>
            </a:r>
            <a:r>
              <a:rPr lang="en-GB" sz="2400" dirty="0" err="1" smtClean="0"/>
              <a:t>τη</a:t>
            </a:r>
            <a:r>
              <a:rPr lang="el-GR" sz="2400" dirty="0" smtClean="0"/>
              <a:t>ν </a:t>
            </a:r>
            <a:r>
              <a:rPr lang="en-GB" sz="2400" dirty="0" err="1" smtClean="0"/>
              <a:t>ενέργεια</a:t>
            </a:r>
            <a:r>
              <a:rPr lang="en-GB" sz="2400" dirty="0" smtClean="0"/>
              <a:t> </a:t>
            </a:r>
            <a:r>
              <a:rPr lang="en-GB" sz="2400" dirty="0" err="1" smtClean="0"/>
              <a:t>ενεργοποίησης</a:t>
            </a:r>
            <a:r>
              <a:rPr lang="el-GR" sz="2400" dirty="0" smtClean="0"/>
              <a:t> (μεγαλώνει </a:t>
            </a:r>
            <a:r>
              <a:rPr lang="en-GB" sz="2400" dirty="0" smtClean="0"/>
              <a:t>ο </a:t>
            </a:r>
            <a:r>
              <a:rPr lang="en-GB" sz="2400" dirty="0" err="1"/>
              <a:t>αριθμός</a:t>
            </a:r>
            <a:r>
              <a:rPr lang="en-GB" sz="2400" dirty="0"/>
              <a:t> </a:t>
            </a:r>
            <a:r>
              <a:rPr lang="en-GB" sz="2400" dirty="0" err="1"/>
              <a:t>των</a:t>
            </a:r>
            <a:r>
              <a:rPr lang="en-GB" sz="2400" dirty="0"/>
              <a:t> </a:t>
            </a:r>
            <a:r>
              <a:rPr lang="en-GB" sz="2400" dirty="0" err="1"/>
              <a:t>αποτελεσματικών</a:t>
            </a:r>
            <a:r>
              <a:rPr lang="en-GB" sz="2400" dirty="0"/>
              <a:t> </a:t>
            </a:r>
            <a:r>
              <a:rPr lang="en-GB" sz="2400" dirty="0" err="1" smtClean="0"/>
              <a:t>συγκρούσεων</a:t>
            </a:r>
            <a:r>
              <a:rPr lang="el-GR" sz="2400" dirty="0" smtClean="0"/>
              <a:t>)</a:t>
            </a:r>
            <a:endParaRPr lang="el-GR" sz="2400" dirty="0"/>
          </a:p>
        </p:txBody>
      </p:sp>
      <p:pic>
        <p:nvPicPr>
          <p:cNvPr id="24578" name="Picture 2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28802"/>
            <a:ext cx="3022286" cy="457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000496" y="4286256"/>
            <a:ext cx="45844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Δ</a:t>
            </a:r>
            <a:r>
              <a:rPr lang="en-GB" sz="2400" dirty="0" err="1" smtClean="0">
                <a:solidFill>
                  <a:srgbClr val="FF0000"/>
                </a:solidFill>
              </a:rPr>
              <a:t>εν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υπάρχουν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αρνητικοί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καταλύτες</a:t>
            </a:r>
            <a:endParaRPr lang="el-G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53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1429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u="sng" dirty="0" smtClean="0">
                <a:solidFill>
                  <a:srgbClr val="FF0000"/>
                </a:solidFill>
              </a:rPr>
              <a:t>1. Θ</a:t>
            </a:r>
            <a:r>
              <a:rPr lang="en-GB" sz="2400" b="1" u="sng" dirty="0" err="1" smtClean="0">
                <a:solidFill>
                  <a:srgbClr val="FF0000"/>
                </a:solidFill>
              </a:rPr>
              <a:t>εωρία</a:t>
            </a:r>
            <a:r>
              <a:rPr lang="en-GB" sz="2400" b="1" u="sng" dirty="0" smtClean="0">
                <a:solidFill>
                  <a:srgbClr val="FF0000"/>
                </a:solidFill>
              </a:rPr>
              <a:t> </a:t>
            </a:r>
            <a:r>
              <a:rPr lang="en-GB" sz="2400" b="1" u="sng" dirty="0" err="1">
                <a:solidFill>
                  <a:srgbClr val="FF0000"/>
                </a:solidFill>
              </a:rPr>
              <a:t>των</a:t>
            </a:r>
            <a:r>
              <a:rPr lang="en-GB" sz="2400" b="1" u="sng" dirty="0">
                <a:solidFill>
                  <a:srgbClr val="FF0000"/>
                </a:solidFill>
              </a:rPr>
              <a:t> </a:t>
            </a:r>
            <a:r>
              <a:rPr lang="en-GB" sz="2400" b="1" u="sng" dirty="0" err="1" smtClean="0">
                <a:solidFill>
                  <a:srgbClr val="FF0000"/>
                </a:solidFill>
              </a:rPr>
              <a:t>συγκρούσεων</a:t>
            </a:r>
            <a:endParaRPr lang="el-GR" sz="2400" b="1" u="sng" dirty="0" smtClean="0">
              <a:solidFill>
                <a:srgbClr val="FF0000"/>
              </a:solidFill>
            </a:endParaRPr>
          </a:p>
          <a:p>
            <a:pPr algn="ctr"/>
            <a:r>
              <a:rPr lang="el-GR" sz="2400" dirty="0" smtClean="0">
                <a:solidFill>
                  <a:srgbClr val="C00000"/>
                </a:solidFill>
              </a:rPr>
              <a:t>Γ</a:t>
            </a:r>
            <a:r>
              <a:rPr lang="en-GB" sz="2400" dirty="0" err="1" smtClean="0">
                <a:solidFill>
                  <a:srgbClr val="C00000"/>
                </a:solidFill>
              </a:rPr>
              <a:t>ια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να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αντιδράσουν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δύο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μόρια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πρέπει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να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συγκρουστούν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l-GR" sz="2400" b="1" dirty="0" smtClean="0">
                <a:solidFill>
                  <a:srgbClr val="C00000"/>
                </a:solidFill>
              </a:rPr>
              <a:t>α</a:t>
            </a:r>
            <a:r>
              <a:rPr lang="en-GB" sz="2400" b="1" dirty="0" err="1" smtClean="0">
                <a:solidFill>
                  <a:srgbClr val="C00000"/>
                </a:solidFill>
              </a:rPr>
              <a:t>ποτελεσματικά</a:t>
            </a:r>
            <a:r>
              <a:rPr lang="el-GR" sz="2400" dirty="0" smtClean="0">
                <a:solidFill>
                  <a:srgbClr val="C00000"/>
                </a:solidFill>
              </a:rPr>
              <a:t>, με </a:t>
            </a:r>
            <a:r>
              <a:rPr lang="en-GB" sz="2400" b="1" dirty="0" err="1" smtClean="0">
                <a:solidFill>
                  <a:srgbClr val="C00000"/>
                </a:solidFill>
              </a:rPr>
              <a:t>κατάλληλη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ταχύτητα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l-GR" sz="2400" b="1" dirty="0" smtClean="0">
                <a:solidFill>
                  <a:srgbClr val="C00000"/>
                </a:solidFill>
              </a:rPr>
              <a:t>και </a:t>
            </a:r>
            <a:r>
              <a:rPr lang="en-GB" sz="2400" b="1" dirty="0" err="1" smtClean="0">
                <a:solidFill>
                  <a:srgbClr val="C00000"/>
                </a:solidFill>
              </a:rPr>
              <a:t>σωστό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προσανατολισμό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endParaRPr lang="el-GR" sz="2400" dirty="0" smtClean="0">
              <a:solidFill>
                <a:srgbClr val="C00000"/>
              </a:solidFill>
            </a:endParaRPr>
          </a:p>
          <a:p>
            <a:pPr algn="ctr"/>
            <a:endParaRPr lang="el-GR" sz="2400" dirty="0"/>
          </a:p>
          <a:p>
            <a:pPr algn="ctr"/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Έτσι 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σπά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νε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»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οι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αρχικοί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δεσμοί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των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μορίων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αντιδρώντων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endParaRPr lang="el-GR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και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δημιουργ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ούνται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νέοι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των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προϊόντων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l-GR" sz="24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2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2571744"/>
            <a:ext cx="4286248" cy="231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00562" y="2643182"/>
            <a:ext cx="30003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α: </a:t>
            </a:r>
            <a:r>
              <a:rPr kumimoji="0" lang="en-GB" sz="2400" b="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αποτελεσματική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  <a:endParaRPr kumimoji="0" lang="el-GR" sz="2400" b="0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β: </a:t>
            </a:r>
            <a:r>
              <a:rPr kumimoji="0" lang="en-GB" sz="2400" b="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μη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2400" b="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αποτελεσματική</a:t>
            </a:r>
            <a:endParaRPr kumimoji="0" lang="el-GR" sz="2400" b="0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" name="Oval 5"/>
          <p:cNvSpPr/>
          <p:nvPr/>
        </p:nvSpPr>
        <p:spPr>
          <a:xfrm>
            <a:off x="4143372" y="5286388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Oval 7"/>
          <p:cNvSpPr/>
          <p:nvPr/>
        </p:nvSpPr>
        <p:spPr>
          <a:xfrm>
            <a:off x="4214810" y="5429264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Oval 8"/>
          <p:cNvSpPr/>
          <p:nvPr/>
        </p:nvSpPr>
        <p:spPr>
          <a:xfrm>
            <a:off x="5072066" y="5143512"/>
            <a:ext cx="142876" cy="1428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Oval 9"/>
          <p:cNvSpPr/>
          <p:nvPr/>
        </p:nvSpPr>
        <p:spPr>
          <a:xfrm>
            <a:off x="5143504" y="5214950"/>
            <a:ext cx="142876" cy="1428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Oval 10"/>
          <p:cNvSpPr/>
          <p:nvPr/>
        </p:nvSpPr>
        <p:spPr>
          <a:xfrm>
            <a:off x="7000892" y="5286388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Oval 11"/>
          <p:cNvSpPr/>
          <p:nvPr/>
        </p:nvSpPr>
        <p:spPr>
          <a:xfrm>
            <a:off x="7072330" y="5429264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Oval 12"/>
          <p:cNvSpPr/>
          <p:nvPr/>
        </p:nvSpPr>
        <p:spPr>
          <a:xfrm>
            <a:off x="7929586" y="5143512"/>
            <a:ext cx="142876" cy="1428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Oval 13"/>
          <p:cNvSpPr/>
          <p:nvPr/>
        </p:nvSpPr>
        <p:spPr>
          <a:xfrm>
            <a:off x="8001024" y="5214950"/>
            <a:ext cx="142876" cy="1428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903 -0.00208 -0.01823 -0.00416 -0.02691 -0.0081 C -0.03195 -0.0074 -0.03698 -0.00694 -0.04184 -0.00601 C -0.04341 -0.00578 -0.04532 -0.00555 -0.04636 -0.00416 C -0.0474 -0.00278 -0.04688 0 -0.04775 0.00185 C -0.04844 0.00347 -0.04983 0.00439 -0.05087 0.00578 C -0.04983 0.01711 -0.05157 0.0259 -0.04341 0.02983 C -0.04237 0.03168 -0.04184 0.03446 -0.04028 0.03561 C -0.03299 0.04163 -0.02171 0.04371 -0.01355 0.04764 C -0.0125 0.04903 -0.01077 0.04972 -0.01042 0.05157 C -0.01007 0.05365 -0.01129 0.05573 -0.01198 0.05758 C -0.0165 0.06845 -0.02084 0.07562 -0.02987 0.07955 C -0.04202 0.08487 -0.02674 0.07794 -0.03889 0.08349 C -0.0408 0.07955 -0.04289 0.07539 -0.0448 0.07146 C -0.04584 0.06938 -0.04775 0.06545 -0.04775 0.06545 C -0.04618 0.0518 -0.04393 0.03446 -0.03282 0.02983 C -0.02796 0.02313 -0.02032 0.01503 -0.01355 0.01179 C -0.0099 0.00717 -0.00504 0 0 0 Z " pathEditMode="relative" ptsTypes="ffffffffffffffffff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903 -0.00208 -0.01823 -0.00416 -0.02691 -0.0081 C -0.03195 -0.0074 -0.03698 -0.00694 -0.04184 -0.00601 C -0.04341 -0.00578 -0.04532 -0.00555 -0.04636 -0.00416 C -0.0474 -0.00278 -0.04688 0 -0.04775 0.00185 C -0.04844 0.00347 -0.04983 0.00439 -0.05087 0.00578 C -0.04983 0.01711 -0.05157 0.0259 -0.04341 0.02983 C -0.04237 0.03168 -0.04184 0.03446 -0.04028 0.03561 C -0.03299 0.04163 -0.02171 0.04371 -0.01355 0.04764 C -0.0125 0.04903 -0.01077 0.04972 -0.01042 0.05157 C -0.01007 0.05365 -0.01129 0.05573 -0.01198 0.05758 C -0.0165 0.06845 -0.02084 0.07562 -0.02987 0.07955 C -0.04202 0.08487 -0.02674 0.07794 -0.03889 0.08349 C -0.0408 0.07955 -0.04289 0.07539 -0.0448 0.07146 C -0.04584 0.06938 -0.04775 0.06545 -0.04775 0.06545 C -0.04618 0.0518 -0.04393 0.03446 -0.03282 0.02983 C -0.02796 0.02313 -0.02032 0.01503 -0.01355 0.01179 C -0.0099 0.00717 -0.00504 0 0 0 Z " pathEditMode="relative" ptsTypes="ffffffffffffffffff">
                                      <p:cBhvr>
                                        <p:cTn id="3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08 -0.00925 0.00659 -0.01318 0.01336 -0.01596 C 0.02013 -0.02174 0.01996 -0.02359 0.03125 -0.01804 C 0.03593 -0.01572 0.03732 0 0.03732 0 C 0.0368 0.00393 0.03697 0.0081 0.03576 0.0118 C 0.03229 0.02313 0.02395 0.02845 0.02083 0.03978 C 0.01927 0.04579 0.01788 0.05157 0.01631 0.05759 C 0.0177 0.07563 0.01684 0.08395 0.02986 0.08927 C 0.03958 0.08765 0.04253 0.08835 0.04913 0.07956 C 0.05017 0.07563 0.05277 0.0717 0.05225 0.06753 C 0.04878 0.04071 0.04392 0.02729 0.02673 0.0118 C 0.025 0.01018 0.02413 0.0074 0.02239 0.00578 C 0.01979 0.00347 0.01614 0.0037 0.01336 0.00185 C 0.0118 0.0007 0.01059 -0.00185 0.00885 -0.00208 C 0.0059 -0.00254 0.00295 -0.00069 0 0 Z " pathEditMode="relative" ptsTypes="fffffffffffffff">
                                      <p:cBhvr>
                                        <p:cTn id="3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08 -0.00925 0.00659 -0.01318 0.01336 -0.01596 C 0.02013 -0.02174 0.01996 -0.02359 0.03125 -0.01804 C 0.03593 -0.01572 0.03732 0 0.03732 0 C 0.0368 0.00393 0.03697 0.0081 0.03576 0.0118 C 0.03229 0.02313 0.02395 0.02845 0.02083 0.03978 C 0.01927 0.04579 0.01788 0.05157 0.01631 0.05759 C 0.0177 0.07563 0.01684 0.08395 0.02986 0.08927 C 0.03958 0.08765 0.04253 0.08835 0.04913 0.07956 C 0.05017 0.07563 0.05277 0.0717 0.05225 0.06753 C 0.04878 0.04071 0.04392 0.02729 0.02673 0.0118 C 0.025 0.01018 0.02413 0.0074 0.02239 0.00578 C 0.01979 0.00347 0.01614 0.0037 0.01336 0.00185 C 0.0118 0.0007 0.01059 -0.00185 0.00885 -0.00208 C 0.0059 -0.00254 0.00295 -0.00069 0 0 Z " pathEditMode="relative" ptsTypes="fffffffffffffff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56 -0.0074 -0.01007 -0.01411 -0.01493 -0.02197 C -0.01597 -0.02382 -0.01632 -0.0266 -0.01788 -0.02775 C -0.02049 -0.03006 -0.02674 -0.03191 -0.02674 -0.03191 C -0.02986 -0.04371 -0.03368 -0.05111 -0.02378 -0.05967 C -0.00139 -0.05735 0.00885 -0.0555 0.02691 -0.03978 C 0.03281 -0.02775 0.03715 -0.01573 0.04028 -0.00208 C 0.03976 0.00532 0.03976 0.01272 0.03889 0.01989 C 0.03576 0.04371 0.02569 0.0451 0.00903 0.04764 C -0.00208 0.04487 0.00451 0.04695 -0.00747 0.04163 C -0.00885 0.04093 -0.01181 0.03978 -0.01181 0.03978 C -0.01476 0.03608 -0.01892 0.03007 -0.0224 0.02775 C -0.02517 0.0259 -0.03125 0.02382 -0.03125 0.02382 C -0.03785 0.02613 -0.03524 0.0259 -0.03872 0.0259 " pathEditMode="relative" ptsTypes="fffffffffffffA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56 -0.0074 -0.01007 -0.01411 -0.01493 -0.02197 C -0.01597 -0.02382 -0.01632 -0.0266 -0.01788 -0.02775 C -0.02049 -0.03006 -0.02674 -0.03191 -0.02674 -0.03191 C -0.02986 -0.04371 -0.03368 -0.05111 -0.02378 -0.05967 C -0.00139 -0.05735 0.00885 -0.0555 0.02691 -0.03978 C 0.03281 -0.02775 0.03715 -0.01573 0.04028 -0.00208 C 0.03976 0.00532 0.03976 0.01272 0.03889 0.01989 C 0.03576 0.04371 0.02569 0.0451 0.00903 0.04764 C -0.00208 0.04487 0.00451 0.04695 -0.00747 0.04163 C -0.00885 0.04093 -0.01181 0.03978 -0.01181 0.03978 C -0.01476 0.03608 -0.01892 0.03007 -0.0224 0.02775 C -0.02517 0.0259 -0.03125 0.02382 -0.03125 0.02382 C -0.03785 0.02613 -0.03524 0.0259 -0.03872 0.0259 " pathEditMode="relative" ptsTypes="fffffffffffffA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29 0.00232 -0.01319 0.0044 -0.02083 0.00578 C -0.03663 0.0044 -0.04149 0.0074 -0.05225 -0.00208 C -0.05521 -0.01364 -0.05868 -0.03145 -0.04774 -0.03584 C -0.04323 -0.03978 -0.03628 -0.04556 -0.03142 -0.04787 C -0.02864 -0.05134 -0.02031 -0.05504 -0.02534 -0.06175 C -0.02639 -0.06313 -0.0283 -0.0629 -0.02986 -0.0636 C -0.03021 -0.06336 -0.03854 -0.06013 -0.03889 -0.05966 C -0.04392 -0.05296 -0.04444 -0.04926 -0.04635 -0.04186 C -0.04618 -0.04001 -0.04496 -0.01017 -0.04184 -0.00601 C -0.03368 0.00486 -0.0243 0.00787 -0.01337 0.00995 C -0.00104 0.00856 0.00764 0.00602 0.01945 0.00393 C 0.02674 0.00139 0.03091 0 0.03872 0 " pathEditMode="relative" ptsTypes="ffffffffffffA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29 0.00232 -0.01319 0.0044 -0.02083 0.00578 C -0.03663 0.0044 -0.04149 0.0074 -0.05225 -0.00208 C -0.05521 -0.01364 -0.05868 -0.03145 -0.04774 -0.03584 C -0.04323 -0.03978 -0.03628 -0.04556 -0.03142 -0.04787 C -0.02864 -0.05134 -0.02031 -0.05504 -0.02534 -0.06175 C -0.02639 -0.06313 -0.0283 -0.0629 -0.02986 -0.0636 C -0.03021 -0.06336 -0.03854 -0.06013 -0.03889 -0.05966 C -0.04392 -0.05296 -0.04444 -0.04926 -0.04635 -0.04186 C -0.04618 -0.04001 -0.04496 -0.01017 -0.04184 -0.00601 C -0.03368 0.00486 -0.0243 0.00787 -0.01337 0.00995 C -0.00104 0.00856 0.00764 0.00602 0.01945 0.00393 C 0.02674 0.00139 0.03091 0 0.03872 0 " pathEditMode="relative" ptsTypes="ffffffffffffA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22 -0.02082 C 0.05504 -0.01342 0.0566 -0.00532 0.05869 0.003 C 0.05973 0.00693 0.06164 0.0148 0.06164 0.01503 C 0.05973 0.03399 0.06164 0.02312 0.05869 0.03469 C 0.05764 0.03862 0.05573 0.04671 0.05573 0.04694 " pathEditMode="relative" rAng="0" ptsTypes="ffffA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" y="34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03 -2.95097E-6 C 0.06198 -0.00578 0.06476 -0.00925 0.06649 -0.01572 C 0.06545 -0.02914 0.06632 -0.04371 0.05747 -0.05157 C 0.05382 -0.06545 0.05886 -0.04903 0.05156 -0.0636 C 0.0507 -0.06521 0.05 -0.06938 0.05 -0.06915 " pathEditMode="relative" rAng="0" ptsTypes="ffffA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35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53 0.01549 C -0.04497 0.01688 -0.0434 0.01781 -0.04201 0.01943 C -0.04097 0.02058 -0.04028 0.02243 -0.03906 0.02359 C -0.03611 0.02636 -0.03004 0.03145 -0.03004 0.03168 C -0.02622 0.04787 -0.02014 0.05759 -0.00764 0.06337 C 0.00052 0.06105 0.00469 0.06105 0.01163 0.0673 C 0.01215 0.06938 0.01319 0.07331 0.01319 0.07354 " pathEditMode="relative" rAng="0" ptsTypes="ffffffA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" y="290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71 0.0259 C -0.0342 0.02382 -0.02986 0.02197 -0.02534 0.01989 C -0.0217 0.01249 -0.01944 0.01272 -0.01336 0.00994 C -0.0026 0.0148 0.0066 0.02151 0.01789 0.02382 C 0.02309 0.02174 0.02691 0.01989 0.03143 0.01596 C 0.03334 0.00439 0.03091 -0.00046 0.0224 -0.00393 C 0.01737 -0.00833 0.01789 -0.00555 0.01789 -0.00994 " pathEditMode="relative" rAng="0" ptsTypes="ffffffA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" y="-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9 0.07354 C 0.01441 0.08233 0.01562 0.08927 0.0177 0.09759 C 0.0158 0.11864 0.0184 0.11401 0.00729 0.11933 C 0.00104 0.11656 -0.00452 0.1124 -0.01077 0.10939 C -0.02032 0.11286 -0.02917 0.12211 -0.03611 0.13136 C -0.04375 0.12766 -0.0441 0.1228 -0.04653 0.11332 C -0.04532 0.10893 -0.04358 0.1043 -0.04358 0.09944 " pathEditMode="relative" rAng="0" ptsTypes="ffffffA">
                                      <p:cBhvr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290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40426E-6 C -0.00226 -0.003 -0.00365 -0.00717 -0.00608 -0.00994 C -0.00868 -0.01272 -0.01216 -0.01341 -0.01493 -0.01595 C -0.01945 -0.01387 -0.02396 -0.01202 -0.02847 -0.00994 C -0.02952 -0.00786 -0.03004 -0.00532 -0.03143 -0.00393 C -0.03264 -0.00254 -0.0349 -0.00347 -0.03594 -0.00208 C -0.04393 0.00856 -0.04132 0.02105 -0.04775 0.03169 C -0.05278 0.04001 -0.0658 0.04418 -0.07327 0.04764 C -0.07622 0.05343 -0.07691 0.05875 -0.08073 0.0636 C -0.08403 0.07817 -0.08594 0.09344 -0.07327 0.09945 C -0.06528 0.09714 -0.04879 0.09552 -0.04879 0.08997 " pathEditMode="relative" rAng="0" ptsTypes="fffffffffff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0" y="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28802"/>
            <a:ext cx="3022286" cy="457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643306" y="2571744"/>
            <a:ext cx="55006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002060"/>
                </a:solidFill>
              </a:rPr>
              <a:t>Θ</a:t>
            </a:r>
            <a:r>
              <a:rPr lang="en-GB" sz="2400" b="1" dirty="0" err="1" smtClean="0">
                <a:solidFill>
                  <a:srgbClr val="002060"/>
                </a:solidFill>
              </a:rPr>
              <a:t>εωρίες</a:t>
            </a:r>
            <a:r>
              <a:rPr lang="en-GB" sz="2400" b="1" dirty="0" smtClean="0">
                <a:solidFill>
                  <a:srgbClr val="002060"/>
                </a:solidFill>
              </a:rPr>
              <a:t> </a:t>
            </a:r>
            <a:r>
              <a:rPr lang="el-GR" sz="2400" b="1" dirty="0" smtClean="0">
                <a:solidFill>
                  <a:srgbClr val="002060"/>
                </a:solidFill>
              </a:rPr>
              <a:t>για </a:t>
            </a:r>
            <a:r>
              <a:rPr lang="en-GB" sz="2400" b="1" dirty="0" err="1" smtClean="0">
                <a:solidFill>
                  <a:srgbClr val="002060"/>
                </a:solidFill>
              </a:rPr>
              <a:t>τη</a:t>
            </a:r>
            <a:r>
              <a:rPr lang="en-GB" sz="2400" b="1" dirty="0" smtClean="0">
                <a:solidFill>
                  <a:srgbClr val="002060"/>
                </a:solidFill>
              </a:rPr>
              <a:t> </a:t>
            </a:r>
            <a:r>
              <a:rPr lang="en-GB" sz="2400" b="1" dirty="0" err="1">
                <a:solidFill>
                  <a:srgbClr val="002060"/>
                </a:solidFill>
              </a:rPr>
              <a:t>δράση</a:t>
            </a:r>
            <a:r>
              <a:rPr lang="en-GB" sz="2400" b="1" dirty="0">
                <a:solidFill>
                  <a:srgbClr val="002060"/>
                </a:solidFill>
              </a:rPr>
              <a:t> </a:t>
            </a:r>
            <a:r>
              <a:rPr lang="en-GB" sz="2400" b="1" dirty="0" err="1">
                <a:solidFill>
                  <a:srgbClr val="002060"/>
                </a:solidFill>
              </a:rPr>
              <a:t>των</a:t>
            </a:r>
            <a:r>
              <a:rPr lang="en-GB" sz="2400" b="1" dirty="0">
                <a:solidFill>
                  <a:srgbClr val="002060"/>
                </a:solidFill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</a:rPr>
              <a:t>καταλυτών</a:t>
            </a:r>
            <a:endParaRPr lang="el-GR" sz="2400" b="1" dirty="0" smtClean="0">
              <a:solidFill>
                <a:srgbClr val="002060"/>
              </a:solidFill>
            </a:endParaRPr>
          </a:p>
          <a:p>
            <a:pPr algn="ctr"/>
            <a:endParaRPr lang="en-GB" sz="2400" b="1" dirty="0" smtClean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η </a:t>
            </a:r>
            <a:r>
              <a:rPr lang="en-GB" sz="2400" dirty="0" err="1"/>
              <a:t>θεωρία</a:t>
            </a:r>
            <a:r>
              <a:rPr lang="en-GB" sz="2400" dirty="0"/>
              <a:t> </a:t>
            </a:r>
            <a:r>
              <a:rPr lang="en-GB" sz="2400" dirty="0" err="1"/>
              <a:t>των</a:t>
            </a:r>
            <a:r>
              <a:rPr lang="en-GB" sz="2400" dirty="0"/>
              <a:t> </a:t>
            </a:r>
            <a:r>
              <a:rPr lang="en-GB" sz="2400" dirty="0" err="1"/>
              <a:t>ενδιάμεσων</a:t>
            </a:r>
            <a:r>
              <a:rPr lang="en-GB" sz="2400" dirty="0"/>
              <a:t> </a:t>
            </a:r>
            <a:r>
              <a:rPr lang="en-GB" sz="2400" dirty="0" err="1" smtClean="0"/>
              <a:t>προϊόντων</a:t>
            </a:r>
            <a:endParaRPr lang="en-GB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η </a:t>
            </a:r>
            <a:r>
              <a:rPr lang="en-GB" sz="2400" dirty="0" err="1"/>
              <a:t>θεωρία</a:t>
            </a:r>
            <a:r>
              <a:rPr lang="en-GB" sz="2400" dirty="0"/>
              <a:t> </a:t>
            </a:r>
            <a:r>
              <a:rPr lang="en-GB" sz="2400" dirty="0" err="1"/>
              <a:t>της</a:t>
            </a:r>
            <a:r>
              <a:rPr lang="en-GB" sz="2400" dirty="0"/>
              <a:t> </a:t>
            </a:r>
            <a:r>
              <a:rPr lang="en-GB" sz="2400" dirty="0" err="1" smtClean="0"/>
              <a:t>προσρόφησης</a:t>
            </a:r>
            <a:endParaRPr lang="en-GB" sz="24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0" y="14285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0070C0"/>
                </a:solidFill>
              </a:rPr>
              <a:t>Ερμηνεία</a:t>
            </a:r>
            <a:r>
              <a:rPr lang="en-GB" sz="2400" b="1" u="sng" dirty="0">
                <a:solidFill>
                  <a:srgbClr val="0070C0"/>
                </a:solidFill>
              </a:rPr>
              <a:t> </a:t>
            </a:r>
            <a:r>
              <a:rPr lang="en-GB" sz="2400" b="1" u="sng" dirty="0" err="1">
                <a:solidFill>
                  <a:srgbClr val="0070C0"/>
                </a:solidFill>
              </a:rPr>
              <a:t>της</a:t>
            </a:r>
            <a:r>
              <a:rPr lang="en-GB" sz="2400" b="1" u="sng" dirty="0">
                <a:solidFill>
                  <a:srgbClr val="0070C0"/>
                </a:solidFill>
              </a:rPr>
              <a:t> </a:t>
            </a:r>
            <a:r>
              <a:rPr lang="en-GB" sz="2400" b="1" u="sng" dirty="0" err="1">
                <a:solidFill>
                  <a:srgbClr val="0070C0"/>
                </a:solidFill>
              </a:rPr>
              <a:t>δράσης</a:t>
            </a:r>
            <a:r>
              <a:rPr lang="en-GB" sz="2400" b="1" u="sng" dirty="0">
                <a:solidFill>
                  <a:srgbClr val="0070C0"/>
                </a:solidFill>
              </a:rPr>
              <a:t> </a:t>
            </a:r>
            <a:r>
              <a:rPr lang="en-GB" sz="2400" b="1" u="sng" dirty="0" err="1">
                <a:solidFill>
                  <a:srgbClr val="0070C0"/>
                </a:solidFill>
              </a:rPr>
              <a:t>του</a:t>
            </a:r>
            <a:r>
              <a:rPr lang="en-GB" sz="2400" b="1" u="sng" dirty="0">
                <a:solidFill>
                  <a:srgbClr val="0070C0"/>
                </a:solidFill>
              </a:rPr>
              <a:t> </a:t>
            </a:r>
            <a:r>
              <a:rPr lang="en-GB" sz="2400" b="1" u="sng" dirty="0" err="1">
                <a:solidFill>
                  <a:srgbClr val="0070C0"/>
                </a:solidFill>
              </a:rPr>
              <a:t>καταλύτη</a:t>
            </a:r>
            <a:endParaRPr lang="el-GR" sz="2400" b="1" u="sng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714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Ο </a:t>
            </a:r>
            <a:r>
              <a:rPr lang="en-GB" sz="2400" dirty="0" err="1"/>
              <a:t>καταλύτης</a:t>
            </a:r>
            <a:r>
              <a:rPr lang="en-GB" sz="2400" dirty="0"/>
              <a:t> </a:t>
            </a:r>
            <a:r>
              <a:rPr lang="en-GB" sz="2400" b="1" dirty="0" err="1" smtClean="0">
                <a:solidFill>
                  <a:srgbClr val="00B0F0"/>
                </a:solidFill>
              </a:rPr>
              <a:t>δημιουργεί</a:t>
            </a:r>
            <a:r>
              <a:rPr lang="en-GB" sz="2400" b="1" dirty="0" smtClean="0">
                <a:solidFill>
                  <a:srgbClr val="00B0F0"/>
                </a:solidFill>
              </a:rPr>
              <a:t> </a:t>
            </a:r>
            <a:r>
              <a:rPr lang="en-GB" sz="2400" b="1" dirty="0" err="1">
                <a:solidFill>
                  <a:srgbClr val="00B0F0"/>
                </a:solidFill>
              </a:rPr>
              <a:t>μια</a:t>
            </a:r>
            <a:r>
              <a:rPr lang="en-GB" sz="2400" b="1" dirty="0">
                <a:solidFill>
                  <a:srgbClr val="00B0F0"/>
                </a:solidFill>
              </a:rPr>
              <a:t> </a:t>
            </a:r>
            <a:r>
              <a:rPr lang="en-GB" sz="2400" b="1" dirty="0" err="1">
                <a:solidFill>
                  <a:srgbClr val="00B0F0"/>
                </a:solidFill>
              </a:rPr>
              <a:t>νέα</a:t>
            </a:r>
            <a:r>
              <a:rPr lang="en-GB" sz="2400" b="1" dirty="0">
                <a:solidFill>
                  <a:srgbClr val="00B0F0"/>
                </a:solidFill>
              </a:rPr>
              <a:t> </a:t>
            </a:r>
            <a:r>
              <a:rPr lang="en-GB" sz="2400" b="1" dirty="0" err="1">
                <a:solidFill>
                  <a:srgbClr val="00B0F0"/>
                </a:solidFill>
              </a:rPr>
              <a:t>πορεία</a:t>
            </a:r>
            <a:r>
              <a:rPr lang="en-GB" sz="2400" b="1" dirty="0">
                <a:solidFill>
                  <a:srgbClr val="00B0F0"/>
                </a:solidFill>
              </a:rPr>
              <a:t> </a:t>
            </a:r>
            <a:r>
              <a:rPr lang="en-GB" sz="2400" dirty="0" err="1"/>
              <a:t>για</a:t>
            </a:r>
            <a:r>
              <a:rPr lang="en-GB" sz="2400" dirty="0"/>
              <a:t> </a:t>
            </a:r>
            <a:r>
              <a:rPr lang="en-GB" sz="2400" dirty="0" err="1"/>
              <a:t>την</a:t>
            </a:r>
            <a:r>
              <a:rPr lang="en-GB" sz="2400" dirty="0"/>
              <a:t> </a:t>
            </a:r>
            <a:r>
              <a:rPr lang="en-GB" sz="2400" dirty="0" err="1"/>
              <a:t>πραγματοποίηση</a:t>
            </a:r>
            <a:r>
              <a:rPr lang="en-GB" sz="2400" dirty="0"/>
              <a:t> </a:t>
            </a:r>
            <a:r>
              <a:rPr lang="en-GB" sz="2400" dirty="0" err="1"/>
              <a:t>της</a:t>
            </a:r>
            <a:r>
              <a:rPr lang="en-GB" sz="2400" dirty="0"/>
              <a:t> </a:t>
            </a:r>
            <a:r>
              <a:rPr lang="en-GB" sz="2400" dirty="0" err="1"/>
              <a:t>αντίδρασης</a:t>
            </a:r>
            <a:r>
              <a:rPr lang="en-GB" sz="2400" dirty="0"/>
              <a:t>, </a:t>
            </a:r>
            <a:r>
              <a:rPr lang="el-GR" sz="2400" b="1" dirty="0" smtClean="0">
                <a:solidFill>
                  <a:srgbClr val="00B0F0"/>
                </a:solidFill>
              </a:rPr>
              <a:t>με </a:t>
            </a:r>
            <a:r>
              <a:rPr lang="en-GB" sz="2400" b="1" dirty="0" err="1" smtClean="0">
                <a:solidFill>
                  <a:srgbClr val="00B0F0"/>
                </a:solidFill>
              </a:rPr>
              <a:t>μικρότερη</a:t>
            </a:r>
            <a:r>
              <a:rPr lang="en-GB" sz="2400" b="1" dirty="0" smtClean="0">
                <a:solidFill>
                  <a:srgbClr val="00B0F0"/>
                </a:solidFill>
              </a:rPr>
              <a:t> </a:t>
            </a:r>
            <a:r>
              <a:rPr lang="en-GB" sz="2400" b="1" dirty="0" err="1">
                <a:solidFill>
                  <a:srgbClr val="00B0F0"/>
                </a:solidFill>
              </a:rPr>
              <a:t>ενέργεια</a:t>
            </a:r>
            <a:r>
              <a:rPr lang="en-GB" sz="2400" b="1" dirty="0">
                <a:solidFill>
                  <a:srgbClr val="00B0F0"/>
                </a:solidFill>
              </a:rPr>
              <a:t> </a:t>
            </a:r>
            <a:r>
              <a:rPr lang="en-GB" sz="2400" b="1" dirty="0" err="1" smtClean="0">
                <a:solidFill>
                  <a:srgbClr val="00B0F0"/>
                </a:solidFill>
              </a:rPr>
              <a:t>ενεργοποίησης</a:t>
            </a:r>
            <a:endParaRPr lang="el-GR" sz="2400" b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4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71480"/>
            <a:ext cx="9144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00B0F0"/>
                </a:solidFill>
              </a:rPr>
              <a:t>Θ</a:t>
            </a:r>
            <a:r>
              <a:rPr lang="en-GB" sz="2400" b="1" dirty="0" err="1" smtClean="0">
                <a:solidFill>
                  <a:srgbClr val="00B0F0"/>
                </a:solidFill>
              </a:rPr>
              <a:t>εωρία</a:t>
            </a:r>
            <a:r>
              <a:rPr lang="en-GB" sz="2400" b="1" dirty="0" smtClean="0">
                <a:solidFill>
                  <a:srgbClr val="00B0F0"/>
                </a:solidFill>
              </a:rPr>
              <a:t> </a:t>
            </a:r>
            <a:r>
              <a:rPr lang="en-GB" sz="2400" b="1" dirty="0" err="1">
                <a:solidFill>
                  <a:srgbClr val="00B0F0"/>
                </a:solidFill>
              </a:rPr>
              <a:t>των</a:t>
            </a:r>
            <a:r>
              <a:rPr lang="en-GB" sz="2400" b="1" dirty="0">
                <a:solidFill>
                  <a:srgbClr val="00B0F0"/>
                </a:solidFill>
              </a:rPr>
              <a:t> </a:t>
            </a:r>
            <a:r>
              <a:rPr lang="en-GB" sz="2400" b="1" dirty="0" err="1">
                <a:solidFill>
                  <a:srgbClr val="00B0F0"/>
                </a:solidFill>
              </a:rPr>
              <a:t>ενδιάμεσων</a:t>
            </a:r>
            <a:r>
              <a:rPr lang="en-GB" sz="2400" b="1" dirty="0">
                <a:solidFill>
                  <a:srgbClr val="00B0F0"/>
                </a:solidFill>
              </a:rPr>
              <a:t> </a:t>
            </a:r>
            <a:r>
              <a:rPr lang="en-GB" sz="2400" b="1" dirty="0" err="1" smtClean="0">
                <a:solidFill>
                  <a:srgbClr val="00B0F0"/>
                </a:solidFill>
              </a:rPr>
              <a:t>προϊόντων</a:t>
            </a:r>
            <a:endParaRPr lang="el-GR" sz="2400" b="1" dirty="0" smtClean="0">
              <a:solidFill>
                <a:srgbClr val="00B0F0"/>
              </a:solidFill>
            </a:endParaRPr>
          </a:p>
          <a:p>
            <a:endParaRPr lang="el-GR" sz="2400" dirty="0" smtClean="0"/>
          </a:p>
          <a:p>
            <a:r>
              <a:rPr lang="el-GR" sz="2400" dirty="0" smtClean="0"/>
              <a:t>Η</a:t>
            </a:r>
            <a:r>
              <a:rPr lang="en-GB" sz="2400" dirty="0" smtClean="0"/>
              <a:t> </a:t>
            </a:r>
            <a:r>
              <a:rPr lang="en-GB" sz="2400" dirty="0" err="1"/>
              <a:t>αντίδραση</a:t>
            </a:r>
            <a:r>
              <a:rPr lang="en-GB" sz="2400" dirty="0" smtClean="0"/>
              <a:t>:</a:t>
            </a:r>
            <a:r>
              <a:rPr lang="en-GB" sz="2400" dirty="0"/>
              <a:t> </a:t>
            </a:r>
            <a:r>
              <a:rPr lang="el-GR" sz="2400" dirty="0" smtClean="0"/>
              <a:t>          </a:t>
            </a:r>
            <a:r>
              <a:rPr lang="en-GB" sz="2400" b="1" dirty="0" smtClean="0"/>
              <a:t>Α+Β </a:t>
            </a:r>
            <a:r>
              <a:rPr lang="en-GB" sz="2400" b="1" dirty="0">
                <a:sym typeface="Symbol"/>
              </a:rPr>
              <a:t></a:t>
            </a:r>
            <a:r>
              <a:rPr lang="en-GB" sz="2400" b="1" dirty="0"/>
              <a:t> ΑΒ (</a:t>
            </a:r>
            <a:r>
              <a:rPr lang="en-GB" sz="2400" b="1" dirty="0" err="1"/>
              <a:t>αργή</a:t>
            </a:r>
            <a:r>
              <a:rPr lang="en-GB" sz="2400" b="1" dirty="0"/>
              <a:t> </a:t>
            </a:r>
            <a:r>
              <a:rPr lang="en-GB" sz="2400" b="1" dirty="0" err="1"/>
              <a:t>αντίδραση</a:t>
            </a:r>
            <a:r>
              <a:rPr lang="en-GB" sz="2400" b="1" dirty="0"/>
              <a:t>)</a:t>
            </a:r>
            <a:r>
              <a:rPr lang="en-GB" sz="2400" dirty="0"/>
              <a:t>  </a:t>
            </a:r>
            <a:endParaRPr lang="el-GR" sz="2400" dirty="0" smtClean="0"/>
          </a:p>
          <a:p>
            <a:endParaRPr lang="el-GR" sz="2400" dirty="0" smtClean="0"/>
          </a:p>
          <a:p>
            <a:endParaRPr lang="el-GR" sz="2400" dirty="0" smtClean="0"/>
          </a:p>
          <a:p>
            <a:r>
              <a:rPr lang="en-GB" sz="2400" dirty="0" err="1" smtClean="0"/>
              <a:t>ακολουθεί</a:t>
            </a:r>
            <a:r>
              <a:rPr lang="en-GB" sz="2400" dirty="0" smtClean="0"/>
              <a:t> </a:t>
            </a:r>
            <a:r>
              <a:rPr lang="en-GB" sz="2400" dirty="0" err="1"/>
              <a:t>ένα</a:t>
            </a:r>
            <a:r>
              <a:rPr lang="en-GB" sz="2400" dirty="0"/>
              <a:t> </a:t>
            </a:r>
            <a:r>
              <a:rPr lang="en-GB" sz="2400" dirty="0" err="1">
                <a:solidFill>
                  <a:srgbClr val="00B0F0"/>
                </a:solidFill>
              </a:rPr>
              <a:t>μηχανισμό</a:t>
            </a:r>
            <a:r>
              <a:rPr lang="en-GB" sz="2400" dirty="0">
                <a:solidFill>
                  <a:srgbClr val="00B0F0"/>
                </a:solidFill>
              </a:rPr>
              <a:t> </a:t>
            </a:r>
            <a:r>
              <a:rPr lang="en-GB" sz="2400" dirty="0" err="1">
                <a:solidFill>
                  <a:srgbClr val="00B0F0"/>
                </a:solidFill>
              </a:rPr>
              <a:t>δύο</a:t>
            </a:r>
            <a:r>
              <a:rPr lang="en-GB" sz="2400" dirty="0">
                <a:solidFill>
                  <a:srgbClr val="00B0F0"/>
                </a:solidFill>
              </a:rPr>
              <a:t> </a:t>
            </a:r>
            <a:r>
              <a:rPr lang="en-GB" sz="2400" dirty="0" err="1" smtClean="0">
                <a:solidFill>
                  <a:srgbClr val="00B0F0"/>
                </a:solidFill>
              </a:rPr>
              <a:t>βημάτων</a:t>
            </a:r>
            <a:r>
              <a:rPr lang="en-GB" sz="2400" dirty="0" smtClean="0"/>
              <a:t>: </a:t>
            </a:r>
            <a:endParaRPr lang="el-GR" sz="2400" dirty="0" smtClean="0"/>
          </a:p>
          <a:p>
            <a:endParaRPr lang="el-GR" sz="2400" dirty="0" smtClean="0"/>
          </a:p>
          <a:p>
            <a:endParaRPr lang="el-GR" sz="2400" dirty="0" smtClean="0"/>
          </a:p>
          <a:p>
            <a:pPr marL="457200" indent="-457200" algn="ctr">
              <a:buFont typeface="+mj-lt"/>
              <a:buAutoNum type="arabicPeriod"/>
            </a:pPr>
            <a:r>
              <a:rPr lang="en-GB" sz="2400" b="1" dirty="0" smtClean="0"/>
              <a:t>Α+</a:t>
            </a:r>
            <a:r>
              <a:rPr lang="en-GB" sz="2400" b="1" dirty="0" smtClean="0">
                <a:solidFill>
                  <a:srgbClr val="FF0000"/>
                </a:solidFill>
              </a:rPr>
              <a:t>Κ</a:t>
            </a:r>
            <a:r>
              <a:rPr lang="en-GB" sz="2400" b="1" dirty="0">
                <a:sym typeface="Symbol"/>
              </a:rPr>
              <a:t></a:t>
            </a:r>
            <a:r>
              <a:rPr lang="en-GB" sz="2400" b="1" dirty="0"/>
              <a:t>  Α</a:t>
            </a:r>
            <a:r>
              <a:rPr lang="en-GB" sz="2400" b="1" dirty="0">
                <a:solidFill>
                  <a:srgbClr val="FF0000"/>
                </a:solidFill>
              </a:rPr>
              <a:t>Κ</a:t>
            </a:r>
            <a:r>
              <a:rPr lang="en-GB" sz="2400" b="1" dirty="0"/>
              <a:t>    (</a:t>
            </a:r>
            <a:r>
              <a:rPr lang="en-GB" sz="2400" b="1" dirty="0" err="1"/>
              <a:t>γρήγορη</a:t>
            </a:r>
            <a:r>
              <a:rPr lang="en-GB" sz="2400" b="1" dirty="0"/>
              <a:t> </a:t>
            </a:r>
            <a:r>
              <a:rPr lang="en-GB" sz="2400" b="1" dirty="0" err="1"/>
              <a:t>αντίδραση</a:t>
            </a:r>
            <a:r>
              <a:rPr lang="en-GB" sz="2400" b="1" dirty="0"/>
              <a:t>) </a:t>
            </a:r>
            <a:endParaRPr lang="el-GR" sz="2400" b="1" dirty="0" smtClean="0"/>
          </a:p>
          <a:p>
            <a:pPr marL="457200" indent="-457200" algn="ctr">
              <a:buFont typeface="+mj-lt"/>
              <a:buAutoNum type="arabicPeriod"/>
            </a:pPr>
            <a:r>
              <a:rPr lang="en-GB" sz="2400" b="1" dirty="0" smtClean="0"/>
              <a:t>Α</a:t>
            </a:r>
            <a:r>
              <a:rPr lang="en-GB" sz="2400" b="1" dirty="0" smtClean="0">
                <a:solidFill>
                  <a:srgbClr val="FF0000"/>
                </a:solidFill>
              </a:rPr>
              <a:t>Κ</a:t>
            </a:r>
            <a:r>
              <a:rPr lang="en-GB" sz="2400" b="1" dirty="0" smtClean="0"/>
              <a:t>+Β</a:t>
            </a:r>
            <a:r>
              <a:rPr lang="en-GB" sz="2400" b="1" dirty="0">
                <a:sym typeface="Symbol"/>
              </a:rPr>
              <a:t></a:t>
            </a:r>
            <a:r>
              <a:rPr lang="en-GB" sz="2400" b="1" dirty="0"/>
              <a:t> ΑΒ+</a:t>
            </a:r>
            <a:r>
              <a:rPr lang="en-GB" sz="2400" b="1" dirty="0">
                <a:solidFill>
                  <a:srgbClr val="FF0000"/>
                </a:solidFill>
              </a:rPr>
              <a:t>Κ</a:t>
            </a:r>
            <a:r>
              <a:rPr lang="en-GB" sz="2400" b="1" dirty="0"/>
              <a:t>   (</a:t>
            </a:r>
            <a:r>
              <a:rPr lang="en-GB" sz="2400" b="1" dirty="0" err="1"/>
              <a:t>γρήγορη</a:t>
            </a:r>
            <a:r>
              <a:rPr lang="en-GB" sz="2400" b="1" dirty="0"/>
              <a:t> </a:t>
            </a:r>
            <a:r>
              <a:rPr lang="en-GB" sz="2400" b="1" dirty="0" err="1"/>
              <a:t>αντίδραση</a:t>
            </a:r>
            <a:r>
              <a:rPr lang="en-GB" sz="2400" b="1" dirty="0" smtClean="0"/>
              <a:t>)</a:t>
            </a:r>
            <a:r>
              <a:rPr lang="en-GB" sz="2400" b="1" dirty="0"/>
              <a:t> </a:t>
            </a:r>
            <a:endParaRPr lang="el-GR" sz="2400" b="1" dirty="0" smtClean="0"/>
          </a:p>
          <a:p>
            <a:endParaRPr lang="el-GR" sz="2400" dirty="0" smtClean="0"/>
          </a:p>
          <a:p>
            <a:endParaRPr lang="el-GR" sz="2400" dirty="0" smtClean="0"/>
          </a:p>
          <a:p>
            <a:pPr marL="723900"/>
            <a:r>
              <a:rPr lang="en-GB" sz="2400" dirty="0" err="1" smtClean="0"/>
              <a:t>όπου</a:t>
            </a:r>
            <a:r>
              <a:rPr lang="en-GB" sz="2400" dirty="0"/>
              <a:t>, </a:t>
            </a:r>
            <a:r>
              <a:rPr lang="en-GB" sz="2400" dirty="0">
                <a:solidFill>
                  <a:srgbClr val="FF0000"/>
                </a:solidFill>
              </a:rPr>
              <a:t>Κ </a:t>
            </a:r>
            <a:r>
              <a:rPr lang="en-GB" sz="2400" dirty="0" err="1">
                <a:solidFill>
                  <a:srgbClr val="FF0000"/>
                </a:solidFill>
              </a:rPr>
              <a:t>είναι</a:t>
            </a:r>
            <a:r>
              <a:rPr lang="en-GB" sz="2400" dirty="0">
                <a:solidFill>
                  <a:srgbClr val="FF0000"/>
                </a:solidFill>
              </a:rPr>
              <a:t> ο </a:t>
            </a:r>
            <a:r>
              <a:rPr lang="en-GB" sz="2400" dirty="0" err="1" smtClean="0">
                <a:solidFill>
                  <a:srgbClr val="FF0000"/>
                </a:solidFill>
              </a:rPr>
              <a:t>καταλύτης</a:t>
            </a:r>
            <a:endParaRPr lang="el-GR" sz="2400" dirty="0" smtClean="0">
              <a:solidFill>
                <a:srgbClr val="FF0000"/>
              </a:solidFill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0" name="Rectangle 9"/>
          <p:cNvSpPr/>
          <p:nvPr/>
        </p:nvSpPr>
        <p:spPr>
          <a:xfrm>
            <a:off x="0" y="14285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u="sng" dirty="0" smtClean="0">
                <a:solidFill>
                  <a:srgbClr val="002060"/>
                </a:solidFill>
              </a:rPr>
              <a:t>Θ</a:t>
            </a:r>
            <a:r>
              <a:rPr lang="en-GB" sz="2400" b="1" u="sng" dirty="0" err="1" smtClean="0">
                <a:solidFill>
                  <a:srgbClr val="002060"/>
                </a:solidFill>
              </a:rPr>
              <a:t>εωρίες</a:t>
            </a:r>
            <a:r>
              <a:rPr lang="en-GB" sz="2400" b="1" u="sng" dirty="0" smtClean="0">
                <a:solidFill>
                  <a:srgbClr val="002060"/>
                </a:solidFill>
              </a:rPr>
              <a:t> </a:t>
            </a:r>
            <a:r>
              <a:rPr lang="el-GR" sz="2400" b="1" u="sng" dirty="0" smtClean="0">
                <a:solidFill>
                  <a:srgbClr val="002060"/>
                </a:solidFill>
              </a:rPr>
              <a:t>για </a:t>
            </a:r>
            <a:r>
              <a:rPr lang="en-GB" sz="2400" b="1" u="sng" dirty="0" err="1" smtClean="0">
                <a:solidFill>
                  <a:srgbClr val="002060"/>
                </a:solidFill>
              </a:rPr>
              <a:t>τη</a:t>
            </a:r>
            <a:r>
              <a:rPr lang="en-GB" sz="2400" b="1" u="sng" dirty="0" smtClean="0">
                <a:solidFill>
                  <a:srgbClr val="002060"/>
                </a:solidFill>
              </a:rPr>
              <a:t> </a:t>
            </a:r>
            <a:r>
              <a:rPr lang="en-GB" sz="2400" b="1" u="sng" dirty="0" err="1">
                <a:solidFill>
                  <a:srgbClr val="002060"/>
                </a:solidFill>
              </a:rPr>
              <a:t>δράση</a:t>
            </a:r>
            <a:r>
              <a:rPr lang="en-GB" sz="2400" b="1" u="sng" dirty="0">
                <a:solidFill>
                  <a:srgbClr val="002060"/>
                </a:solidFill>
              </a:rPr>
              <a:t> </a:t>
            </a:r>
            <a:r>
              <a:rPr lang="en-GB" sz="2400" b="1" u="sng" dirty="0" err="1">
                <a:solidFill>
                  <a:srgbClr val="002060"/>
                </a:solidFill>
              </a:rPr>
              <a:t>των</a:t>
            </a:r>
            <a:r>
              <a:rPr lang="en-GB" sz="2400" b="1" u="sng" dirty="0">
                <a:solidFill>
                  <a:srgbClr val="002060"/>
                </a:solidFill>
              </a:rPr>
              <a:t> </a:t>
            </a:r>
            <a:r>
              <a:rPr lang="en-GB" sz="2400" b="1" u="sng" dirty="0" err="1" smtClean="0">
                <a:solidFill>
                  <a:srgbClr val="002060"/>
                </a:solidFill>
              </a:rPr>
              <a:t>καταλυτών</a:t>
            </a:r>
            <a:endParaRPr lang="el-GR" sz="2400" b="1" u="sng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07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42918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0070C0"/>
                </a:solidFill>
              </a:rPr>
              <a:t>Θ</a:t>
            </a:r>
            <a:r>
              <a:rPr lang="en-GB" sz="2400" b="1" dirty="0" err="1" smtClean="0">
                <a:solidFill>
                  <a:srgbClr val="0070C0"/>
                </a:solidFill>
              </a:rPr>
              <a:t>εωρία</a:t>
            </a:r>
            <a:r>
              <a:rPr lang="en-GB" sz="2400" b="1" dirty="0" smtClean="0">
                <a:solidFill>
                  <a:srgbClr val="0070C0"/>
                </a:solidFill>
              </a:rPr>
              <a:t> </a:t>
            </a:r>
            <a:r>
              <a:rPr lang="en-GB" sz="2400" b="1" dirty="0" err="1">
                <a:solidFill>
                  <a:srgbClr val="0070C0"/>
                </a:solidFill>
              </a:rPr>
              <a:t>της</a:t>
            </a:r>
            <a:r>
              <a:rPr lang="en-GB" sz="2400" b="1" dirty="0">
                <a:solidFill>
                  <a:srgbClr val="0070C0"/>
                </a:solidFill>
              </a:rPr>
              <a:t> </a:t>
            </a:r>
            <a:r>
              <a:rPr lang="en-GB" sz="2400" b="1" dirty="0" err="1" smtClean="0">
                <a:solidFill>
                  <a:srgbClr val="0070C0"/>
                </a:solidFill>
              </a:rPr>
              <a:t>προσρόφησης</a:t>
            </a:r>
            <a:endParaRPr lang="el-GR" sz="2400" b="1" dirty="0" smtClean="0">
              <a:solidFill>
                <a:srgbClr val="0070C0"/>
              </a:solidFill>
            </a:endParaRPr>
          </a:p>
          <a:p>
            <a:r>
              <a:rPr lang="el-GR" sz="2400" dirty="0" smtClean="0"/>
              <a:t>Για</a:t>
            </a:r>
            <a:r>
              <a:rPr lang="el-GR" sz="2400" b="1" dirty="0" smtClean="0"/>
              <a:t> </a:t>
            </a:r>
            <a:r>
              <a:rPr lang="en-GB" sz="2400" dirty="0" err="1" smtClean="0"/>
              <a:t>την</a:t>
            </a:r>
            <a:r>
              <a:rPr lang="en-GB" sz="2400" dirty="0" smtClean="0"/>
              <a:t> </a:t>
            </a:r>
            <a:r>
              <a:rPr lang="en-GB" sz="2400" dirty="0" err="1">
                <a:solidFill>
                  <a:srgbClr val="0070C0"/>
                </a:solidFill>
              </a:rPr>
              <a:t>ετερογενή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 smtClean="0">
                <a:solidFill>
                  <a:srgbClr val="0070C0"/>
                </a:solidFill>
              </a:rPr>
              <a:t>κατάλυση</a:t>
            </a:r>
            <a:endParaRPr lang="el-GR" sz="2400" dirty="0" smtClean="0">
              <a:solidFill>
                <a:srgbClr val="0070C0"/>
              </a:solidFill>
            </a:endParaRPr>
          </a:p>
          <a:p>
            <a:endParaRPr lang="el-GR" sz="2400" dirty="0" smtClean="0"/>
          </a:p>
          <a:p>
            <a:pPr algn="ctr"/>
            <a:r>
              <a:rPr lang="el-GR" sz="2400" dirty="0" smtClean="0"/>
              <a:t>Τ</a:t>
            </a:r>
            <a:r>
              <a:rPr lang="en-GB" sz="2400" dirty="0" smtClean="0"/>
              <a:t>α </a:t>
            </a:r>
            <a:r>
              <a:rPr lang="en-GB" sz="2400" b="1" dirty="0" err="1">
                <a:solidFill>
                  <a:srgbClr val="00B0F0"/>
                </a:solidFill>
              </a:rPr>
              <a:t>αντιδρώντα</a:t>
            </a:r>
            <a:r>
              <a:rPr lang="en-GB" sz="2400" b="1" dirty="0">
                <a:solidFill>
                  <a:srgbClr val="00B0F0"/>
                </a:solidFill>
              </a:rPr>
              <a:t> </a:t>
            </a:r>
            <a:r>
              <a:rPr lang="en-GB" sz="2400" b="1" dirty="0" err="1">
                <a:solidFill>
                  <a:srgbClr val="00B0F0"/>
                </a:solidFill>
              </a:rPr>
              <a:t>μόρια</a:t>
            </a:r>
            <a:r>
              <a:rPr lang="en-GB" sz="2400" b="1" dirty="0">
                <a:solidFill>
                  <a:srgbClr val="00B0F0"/>
                </a:solidFill>
              </a:rPr>
              <a:t> </a:t>
            </a:r>
            <a:r>
              <a:rPr lang="en-GB" sz="2400" b="1" dirty="0" err="1" smtClean="0">
                <a:solidFill>
                  <a:srgbClr val="00B0F0"/>
                </a:solidFill>
              </a:rPr>
              <a:t>προσροφώνται</a:t>
            </a:r>
            <a:r>
              <a:rPr lang="en-GB" sz="2400" b="1" dirty="0" smtClean="0">
                <a:solidFill>
                  <a:srgbClr val="00B0F0"/>
                </a:solidFill>
              </a:rPr>
              <a:t> </a:t>
            </a:r>
            <a:r>
              <a:rPr lang="en-GB" sz="2400" dirty="0" err="1"/>
              <a:t>στην</a:t>
            </a:r>
            <a:r>
              <a:rPr lang="en-GB" sz="2400" dirty="0"/>
              <a:t> </a:t>
            </a:r>
            <a:r>
              <a:rPr lang="en-GB" sz="2400" dirty="0" err="1"/>
              <a:t>επιφάνεια</a:t>
            </a:r>
            <a:r>
              <a:rPr lang="en-GB" sz="2400" dirty="0"/>
              <a:t> </a:t>
            </a:r>
            <a:endParaRPr lang="el-GR" sz="2400" dirty="0" smtClean="0"/>
          </a:p>
          <a:p>
            <a:pPr algn="ctr"/>
            <a:r>
              <a:rPr lang="en-GB" sz="2400" dirty="0" err="1" smtClean="0"/>
              <a:t>του</a:t>
            </a:r>
            <a:r>
              <a:rPr lang="en-GB" sz="2400" dirty="0" smtClean="0"/>
              <a:t> </a:t>
            </a:r>
            <a:r>
              <a:rPr lang="en-GB" sz="2400" dirty="0" err="1"/>
              <a:t>στερεού</a:t>
            </a:r>
            <a:r>
              <a:rPr lang="en-GB" sz="2400" dirty="0"/>
              <a:t> </a:t>
            </a:r>
            <a:r>
              <a:rPr lang="en-GB" sz="2400" dirty="0" err="1" smtClean="0"/>
              <a:t>καταλύτη</a:t>
            </a:r>
            <a:r>
              <a:rPr lang="el-GR" sz="2400" dirty="0" smtClean="0"/>
              <a:t> (</a:t>
            </a:r>
            <a:r>
              <a:rPr lang="en-GB" sz="2400" dirty="0" err="1" smtClean="0"/>
              <a:t>σε</a:t>
            </a:r>
            <a:r>
              <a:rPr lang="en-GB" sz="2400" dirty="0" smtClean="0"/>
              <a:t> </a:t>
            </a:r>
            <a:r>
              <a:rPr lang="en-GB" sz="2400" dirty="0" err="1"/>
              <a:t>λεπτόκοκκο</a:t>
            </a:r>
            <a:r>
              <a:rPr lang="en-GB" sz="2400" dirty="0"/>
              <a:t> ή </a:t>
            </a:r>
            <a:r>
              <a:rPr lang="en-GB" sz="2400" dirty="0" err="1"/>
              <a:t>σπογγώδη</a:t>
            </a:r>
            <a:r>
              <a:rPr lang="en-GB" sz="2400" dirty="0"/>
              <a:t> </a:t>
            </a:r>
            <a:r>
              <a:rPr lang="en-GB" sz="2400" dirty="0" err="1" smtClean="0"/>
              <a:t>μορφή</a:t>
            </a:r>
            <a:r>
              <a:rPr lang="el-GR" sz="2400" dirty="0" smtClean="0"/>
              <a:t>)</a:t>
            </a:r>
          </a:p>
          <a:p>
            <a:endParaRPr lang="el-GR" sz="2400" dirty="0" smtClean="0"/>
          </a:p>
          <a:p>
            <a:pPr algn="ctr"/>
            <a:r>
              <a:rPr lang="el-GR" sz="2400" dirty="0" smtClean="0"/>
              <a:t>Ο</a:t>
            </a:r>
            <a:r>
              <a:rPr lang="en-GB" sz="2400" dirty="0" smtClean="0"/>
              <a:t>ι </a:t>
            </a:r>
            <a:r>
              <a:rPr lang="en-GB" sz="2400" b="1" dirty="0" err="1">
                <a:solidFill>
                  <a:srgbClr val="00B0F0"/>
                </a:solidFill>
              </a:rPr>
              <a:t>δεσμοί</a:t>
            </a:r>
            <a:r>
              <a:rPr lang="en-GB" sz="2400" b="1" dirty="0">
                <a:solidFill>
                  <a:srgbClr val="00B0F0"/>
                </a:solidFill>
              </a:rPr>
              <a:t> </a:t>
            </a:r>
            <a:r>
              <a:rPr lang="en-GB" sz="2400" b="1" dirty="0" err="1">
                <a:solidFill>
                  <a:srgbClr val="00B0F0"/>
                </a:solidFill>
              </a:rPr>
              <a:t>των</a:t>
            </a:r>
            <a:r>
              <a:rPr lang="en-GB" sz="2400" b="1" dirty="0">
                <a:solidFill>
                  <a:srgbClr val="00B0F0"/>
                </a:solidFill>
              </a:rPr>
              <a:t> </a:t>
            </a:r>
            <a:r>
              <a:rPr lang="en-GB" sz="2400" b="1" dirty="0" err="1">
                <a:solidFill>
                  <a:srgbClr val="00B0F0"/>
                </a:solidFill>
              </a:rPr>
              <a:t>μορίων</a:t>
            </a:r>
            <a:r>
              <a:rPr lang="en-GB" sz="2400" b="1" dirty="0">
                <a:solidFill>
                  <a:srgbClr val="00B0F0"/>
                </a:solidFill>
              </a:rPr>
              <a:t> </a:t>
            </a:r>
            <a:r>
              <a:rPr lang="en-GB" sz="2400" b="1" dirty="0" err="1">
                <a:solidFill>
                  <a:srgbClr val="00B0F0"/>
                </a:solidFill>
              </a:rPr>
              <a:t>εξασθενίζουν</a:t>
            </a:r>
            <a:r>
              <a:rPr lang="en-GB" sz="2400" b="1" dirty="0">
                <a:solidFill>
                  <a:srgbClr val="00B0F0"/>
                </a:solidFill>
              </a:rPr>
              <a:t> </a:t>
            </a:r>
            <a:r>
              <a:rPr lang="en-GB" sz="2400" dirty="0"/>
              <a:t>ή </a:t>
            </a:r>
            <a:r>
              <a:rPr lang="en-GB" sz="2400" dirty="0" err="1"/>
              <a:t>ακόμα</a:t>
            </a:r>
            <a:r>
              <a:rPr lang="en-GB" sz="2400" dirty="0"/>
              <a:t> </a:t>
            </a:r>
            <a:r>
              <a:rPr lang="en-GB" sz="2400" b="1" dirty="0" err="1">
                <a:solidFill>
                  <a:srgbClr val="00B0F0"/>
                </a:solidFill>
              </a:rPr>
              <a:t>διασπώνται</a:t>
            </a:r>
            <a:r>
              <a:rPr lang="en-GB" sz="2400" dirty="0"/>
              <a:t>, </a:t>
            </a:r>
            <a:endParaRPr lang="el-GR" sz="2400" dirty="0" smtClean="0"/>
          </a:p>
          <a:p>
            <a:pPr algn="ctr"/>
            <a:r>
              <a:rPr lang="en-GB" sz="2400" dirty="0" err="1" smtClean="0"/>
              <a:t>οπότε</a:t>
            </a:r>
            <a:r>
              <a:rPr lang="en-GB" sz="2400" dirty="0" smtClean="0"/>
              <a:t> </a:t>
            </a:r>
            <a:r>
              <a:rPr lang="en-GB" sz="2400" dirty="0" err="1"/>
              <a:t>υποβοηθείται</a:t>
            </a:r>
            <a:r>
              <a:rPr lang="en-GB" sz="2400" dirty="0"/>
              <a:t> η </a:t>
            </a:r>
            <a:r>
              <a:rPr lang="en-GB" sz="2400" dirty="0" err="1"/>
              <a:t>αντίδραση</a:t>
            </a:r>
            <a:r>
              <a:rPr lang="en-GB" sz="2400" dirty="0"/>
              <a:t> </a:t>
            </a:r>
            <a:endParaRPr lang="el-GR" sz="2400" dirty="0" smtClean="0"/>
          </a:p>
        </p:txBody>
      </p:sp>
      <p:pic>
        <p:nvPicPr>
          <p:cNvPr id="25602" name="Picture 2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14752"/>
            <a:ext cx="4497387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6215082"/>
            <a:ext cx="4500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/>
              <a:t>Καταλυτική δράση του </a:t>
            </a:r>
            <a:r>
              <a:rPr lang="en-US" sz="2400" dirty="0" smtClean="0"/>
              <a:t>Ni</a:t>
            </a:r>
            <a:endParaRPr lang="el-GR" sz="2400" dirty="0"/>
          </a:p>
        </p:txBody>
      </p:sp>
      <p:sp>
        <p:nvSpPr>
          <p:cNvPr id="9" name="Rectangle 8"/>
          <p:cNvSpPr/>
          <p:nvPr/>
        </p:nvSpPr>
        <p:spPr>
          <a:xfrm>
            <a:off x="4572000" y="4572008"/>
            <a:ext cx="4382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C</a:t>
            </a:r>
            <a:r>
              <a:rPr lang="el-GR" sz="2400" b="1" baseline="-25000" dirty="0"/>
              <a:t>2</a:t>
            </a:r>
            <a:r>
              <a:rPr lang="en-US" sz="2400" b="1" dirty="0"/>
              <a:t>H</a:t>
            </a:r>
            <a:r>
              <a:rPr lang="el-GR" sz="2400" b="1" baseline="-25000" dirty="0"/>
              <a:t>4</a:t>
            </a:r>
            <a:r>
              <a:rPr lang="el-GR" sz="2400" b="1" i="1" dirty="0"/>
              <a:t>(</a:t>
            </a:r>
            <a:r>
              <a:rPr lang="en-US" sz="2400" b="1" i="1" dirty="0"/>
              <a:t>g</a:t>
            </a:r>
            <a:r>
              <a:rPr lang="el-GR" sz="2400" b="1" i="1" dirty="0"/>
              <a:t>)</a:t>
            </a:r>
            <a:r>
              <a:rPr lang="el-GR" sz="2400" b="1" dirty="0"/>
              <a:t> +</a:t>
            </a:r>
            <a:r>
              <a:rPr lang="en-US" sz="2400" b="1" dirty="0"/>
              <a:t>H</a:t>
            </a:r>
            <a:r>
              <a:rPr lang="el-GR" sz="2400" b="1" baseline="-25000" dirty="0"/>
              <a:t>2</a:t>
            </a:r>
            <a:r>
              <a:rPr lang="el-GR" sz="2400" b="1" i="1" dirty="0"/>
              <a:t>(</a:t>
            </a:r>
            <a:r>
              <a:rPr lang="en-US" sz="2400" b="1" i="1" dirty="0"/>
              <a:t>g</a:t>
            </a:r>
            <a:r>
              <a:rPr lang="el-GR" sz="2400" b="1" i="1" dirty="0" smtClean="0"/>
              <a:t>)</a:t>
            </a:r>
            <a:r>
              <a:rPr lang="el-GR" sz="2400" b="1" dirty="0"/>
              <a:t> </a:t>
            </a:r>
            <a:r>
              <a:rPr lang="en-US" sz="2400" b="1" dirty="0" smtClean="0"/>
              <a:t>                    </a:t>
            </a:r>
            <a:r>
              <a:rPr lang="el-GR" sz="2400" b="1" dirty="0" smtClean="0"/>
              <a:t>C</a:t>
            </a:r>
            <a:r>
              <a:rPr lang="el-GR" sz="2400" b="1" baseline="-25000" dirty="0" smtClean="0"/>
              <a:t>2</a:t>
            </a:r>
            <a:r>
              <a:rPr lang="el-GR" sz="2400" b="1" dirty="0" smtClean="0"/>
              <a:t>H</a:t>
            </a:r>
            <a:r>
              <a:rPr lang="el-GR" sz="2400" b="1" baseline="-25000" dirty="0" smtClean="0"/>
              <a:t>6</a:t>
            </a:r>
            <a:r>
              <a:rPr lang="el-GR" sz="2400" b="1" i="1" dirty="0" smtClean="0"/>
              <a:t>(g</a:t>
            </a:r>
            <a:r>
              <a:rPr lang="el-GR" sz="2400" b="1" i="1" dirty="0"/>
              <a:t>)</a:t>
            </a:r>
            <a:r>
              <a:rPr lang="el-GR" sz="2400" b="1" dirty="0"/>
              <a:t> </a:t>
            </a: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25606" name="Object 6"/>
          <p:cNvGraphicFramePr>
            <a:graphicFrameLocks noChangeAspect="1"/>
          </p:cNvGraphicFramePr>
          <p:nvPr/>
        </p:nvGraphicFramePr>
        <p:xfrm>
          <a:off x="6500826" y="4500570"/>
          <a:ext cx="1214451" cy="485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7" name="Equation" r:id="rId5" imgW="545626" imgH="203024" progId="Equation.3">
                  <p:embed/>
                </p:oleObj>
              </mc:Choice>
              <mc:Fallback>
                <p:oleObj name="Equation" r:id="rId5" imgW="545626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26" y="4500570"/>
                        <a:ext cx="1214451" cy="48577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>
                                <a:alpha val="50000"/>
                              </a:srgb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0" y="14285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u="sng" dirty="0" smtClean="0">
                <a:solidFill>
                  <a:srgbClr val="002060"/>
                </a:solidFill>
              </a:rPr>
              <a:t>Θ</a:t>
            </a:r>
            <a:r>
              <a:rPr lang="en-GB" sz="2400" b="1" u="sng" dirty="0" err="1" smtClean="0">
                <a:solidFill>
                  <a:srgbClr val="002060"/>
                </a:solidFill>
              </a:rPr>
              <a:t>εωρίες</a:t>
            </a:r>
            <a:r>
              <a:rPr lang="en-GB" sz="2400" b="1" u="sng" dirty="0" smtClean="0">
                <a:solidFill>
                  <a:srgbClr val="002060"/>
                </a:solidFill>
              </a:rPr>
              <a:t> </a:t>
            </a:r>
            <a:r>
              <a:rPr lang="el-GR" sz="2400" b="1" u="sng" dirty="0" smtClean="0">
                <a:solidFill>
                  <a:srgbClr val="002060"/>
                </a:solidFill>
              </a:rPr>
              <a:t>για </a:t>
            </a:r>
            <a:r>
              <a:rPr lang="en-GB" sz="2400" b="1" u="sng" dirty="0" err="1" smtClean="0">
                <a:solidFill>
                  <a:srgbClr val="002060"/>
                </a:solidFill>
              </a:rPr>
              <a:t>τη</a:t>
            </a:r>
            <a:r>
              <a:rPr lang="en-GB" sz="2400" b="1" u="sng" dirty="0" smtClean="0">
                <a:solidFill>
                  <a:srgbClr val="002060"/>
                </a:solidFill>
              </a:rPr>
              <a:t> </a:t>
            </a:r>
            <a:r>
              <a:rPr lang="en-GB" sz="2400" b="1" u="sng" dirty="0" err="1">
                <a:solidFill>
                  <a:srgbClr val="002060"/>
                </a:solidFill>
              </a:rPr>
              <a:t>δράση</a:t>
            </a:r>
            <a:r>
              <a:rPr lang="en-GB" sz="2400" b="1" u="sng" dirty="0">
                <a:solidFill>
                  <a:srgbClr val="002060"/>
                </a:solidFill>
              </a:rPr>
              <a:t> </a:t>
            </a:r>
            <a:r>
              <a:rPr lang="en-GB" sz="2400" b="1" u="sng" dirty="0" err="1">
                <a:solidFill>
                  <a:srgbClr val="002060"/>
                </a:solidFill>
              </a:rPr>
              <a:t>των</a:t>
            </a:r>
            <a:r>
              <a:rPr lang="en-GB" sz="2400" b="1" u="sng" dirty="0">
                <a:solidFill>
                  <a:srgbClr val="002060"/>
                </a:solidFill>
              </a:rPr>
              <a:t> </a:t>
            </a:r>
            <a:r>
              <a:rPr lang="en-GB" sz="2400" b="1" u="sng" dirty="0" err="1" smtClean="0">
                <a:solidFill>
                  <a:srgbClr val="002060"/>
                </a:solidFill>
              </a:rPr>
              <a:t>καταλυτών</a:t>
            </a:r>
            <a:endParaRPr lang="el-GR" sz="2400" b="1" u="sng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8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7030A0"/>
                </a:solidFill>
              </a:rPr>
              <a:t>Νόμος</a:t>
            </a:r>
            <a:r>
              <a:rPr lang="en-GB" sz="2400" b="1" u="sng" dirty="0">
                <a:solidFill>
                  <a:srgbClr val="7030A0"/>
                </a:solidFill>
              </a:rPr>
              <a:t> </a:t>
            </a:r>
            <a:r>
              <a:rPr lang="en-GB" sz="2400" b="1" u="sng" dirty="0" err="1">
                <a:solidFill>
                  <a:srgbClr val="7030A0"/>
                </a:solidFill>
              </a:rPr>
              <a:t>ταχύτητας</a:t>
            </a:r>
            <a:r>
              <a:rPr lang="en-GB" sz="2400" b="1" u="sng" dirty="0">
                <a:solidFill>
                  <a:srgbClr val="7030A0"/>
                </a:solidFill>
              </a:rPr>
              <a:t> - </a:t>
            </a:r>
            <a:r>
              <a:rPr lang="en-GB" sz="2400" b="1" u="sng" dirty="0" err="1">
                <a:solidFill>
                  <a:srgbClr val="7030A0"/>
                </a:solidFill>
              </a:rPr>
              <a:t>Μηχανισμός</a:t>
            </a:r>
            <a:r>
              <a:rPr lang="en-GB" sz="2400" b="1" u="sng" dirty="0">
                <a:solidFill>
                  <a:srgbClr val="7030A0"/>
                </a:solidFill>
              </a:rPr>
              <a:t> </a:t>
            </a:r>
            <a:r>
              <a:rPr lang="en-GB" sz="2400" b="1" u="sng" dirty="0" err="1">
                <a:solidFill>
                  <a:srgbClr val="7030A0"/>
                </a:solidFill>
              </a:rPr>
              <a:t>αντίδρασης</a:t>
            </a:r>
            <a:endParaRPr lang="el-GR" sz="2400" b="1" u="sng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071546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Δ</a:t>
            </a:r>
            <a:r>
              <a:rPr lang="en-GB" sz="2400" dirty="0" err="1" smtClean="0">
                <a:solidFill>
                  <a:srgbClr val="FF0000"/>
                </a:solidFill>
              </a:rPr>
              <a:t>ύο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>
                <a:solidFill>
                  <a:srgbClr val="FF0000"/>
                </a:solidFill>
              </a:rPr>
              <a:t>κατηγορίες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αντιδράσε</a:t>
            </a:r>
            <a:r>
              <a:rPr lang="el-GR" sz="2400" dirty="0" smtClean="0">
                <a:solidFill>
                  <a:srgbClr val="FF0000"/>
                </a:solidFill>
              </a:rPr>
              <a:t>ων</a:t>
            </a:r>
            <a:r>
              <a:rPr lang="el-GR" sz="2400" dirty="0" smtClean="0"/>
              <a:t>:</a:t>
            </a:r>
          </a:p>
          <a:p>
            <a:endParaRPr lang="el-GR" sz="2400" dirty="0" smtClean="0"/>
          </a:p>
          <a:p>
            <a:pPr marL="711200" indent="-457200">
              <a:buFont typeface="+mj-lt"/>
              <a:buAutoNum type="arabicPeriod"/>
            </a:pPr>
            <a:r>
              <a:rPr lang="el-GR" sz="2400" dirty="0" smtClean="0">
                <a:solidFill>
                  <a:srgbClr val="00B050"/>
                </a:solidFill>
              </a:rPr>
              <a:t>οι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n-GB" sz="2400" b="1" dirty="0" err="1">
                <a:solidFill>
                  <a:srgbClr val="00B050"/>
                </a:solidFill>
              </a:rPr>
              <a:t>απλές</a:t>
            </a:r>
            <a:r>
              <a:rPr lang="en-GB" sz="2400" b="1" dirty="0">
                <a:solidFill>
                  <a:srgbClr val="00B050"/>
                </a:solidFill>
              </a:rPr>
              <a:t> ή </a:t>
            </a:r>
            <a:r>
              <a:rPr lang="en-GB" sz="2400" b="1" dirty="0" err="1" smtClean="0">
                <a:solidFill>
                  <a:srgbClr val="00B050"/>
                </a:solidFill>
              </a:rPr>
              <a:t>στοιχειώδεις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l-GR" sz="2400" dirty="0" smtClean="0"/>
              <a:t>= </a:t>
            </a:r>
            <a:r>
              <a:rPr lang="en-GB" sz="2400" dirty="0" err="1" smtClean="0"/>
              <a:t>πραγματοποιούνται</a:t>
            </a:r>
            <a:r>
              <a:rPr lang="en-GB" sz="2400" dirty="0" smtClean="0"/>
              <a:t> </a:t>
            </a:r>
            <a:r>
              <a:rPr lang="en-GB" sz="2400" b="1" dirty="0"/>
              <a:t>σ’ </a:t>
            </a:r>
            <a:r>
              <a:rPr lang="en-GB" sz="2400" b="1" dirty="0" err="1"/>
              <a:t>ένα</a:t>
            </a:r>
            <a:r>
              <a:rPr lang="en-GB" sz="2400" b="1" dirty="0"/>
              <a:t> </a:t>
            </a:r>
            <a:r>
              <a:rPr lang="en-GB" sz="2400" b="1" dirty="0" err="1"/>
              <a:t>στάδιο</a:t>
            </a:r>
            <a:r>
              <a:rPr lang="en-GB" sz="2400" b="1" dirty="0"/>
              <a:t> </a:t>
            </a:r>
            <a:endParaRPr lang="el-GR" sz="2400" b="1" dirty="0" smtClean="0"/>
          </a:p>
          <a:p>
            <a:pPr marL="711200" indent="-457200">
              <a:buFont typeface="+mj-lt"/>
              <a:buAutoNum type="arabicPeriod"/>
            </a:pPr>
            <a:endParaRPr lang="el-GR" sz="2400" dirty="0" smtClean="0"/>
          </a:p>
          <a:p>
            <a:pPr marL="711200" indent="-457200">
              <a:buFont typeface="+mj-lt"/>
              <a:buAutoNum type="arabicPeriod"/>
            </a:pPr>
            <a:r>
              <a:rPr lang="el-GR" sz="2400" dirty="0" smtClean="0">
                <a:solidFill>
                  <a:srgbClr val="0070C0"/>
                </a:solidFill>
              </a:rPr>
              <a:t>οι</a:t>
            </a:r>
            <a:r>
              <a:rPr lang="en-GB" sz="2400" dirty="0" smtClean="0">
                <a:solidFill>
                  <a:srgbClr val="0070C0"/>
                </a:solidFill>
              </a:rPr>
              <a:t> </a:t>
            </a:r>
            <a:r>
              <a:rPr lang="en-GB" sz="2400" b="1" dirty="0" err="1" smtClean="0">
                <a:solidFill>
                  <a:srgbClr val="0070C0"/>
                </a:solidFill>
              </a:rPr>
              <a:t>πολύπλοκες</a:t>
            </a:r>
            <a:r>
              <a:rPr lang="el-GR" sz="2400" b="1" dirty="0" smtClean="0"/>
              <a:t> </a:t>
            </a:r>
            <a:r>
              <a:rPr lang="el-GR" sz="2400" dirty="0" smtClean="0"/>
              <a:t>=</a:t>
            </a:r>
            <a:r>
              <a:rPr lang="en-GB" sz="2400" dirty="0" smtClean="0"/>
              <a:t> </a:t>
            </a:r>
            <a:r>
              <a:rPr lang="en-GB" sz="2400" dirty="0" err="1"/>
              <a:t>πραγματοποιούνται</a:t>
            </a:r>
            <a:r>
              <a:rPr lang="en-GB" sz="2400" dirty="0"/>
              <a:t> </a:t>
            </a:r>
            <a:r>
              <a:rPr lang="en-GB" sz="2400" b="1" dirty="0" err="1"/>
              <a:t>σε</a:t>
            </a:r>
            <a:r>
              <a:rPr lang="en-GB" sz="2400" b="1" dirty="0"/>
              <a:t> </a:t>
            </a:r>
            <a:r>
              <a:rPr lang="en-GB" sz="2400" b="1" dirty="0" err="1"/>
              <a:t>περισσότερα</a:t>
            </a:r>
            <a:r>
              <a:rPr lang="en-GB" sz="2400" b="1" dirty="0"/>
              <a:t> </a:t>
            </a:r>
            <a:r>
              <a:rPr lang="en-GB" sz="2400" b="1" dirty="0" err="1" smtClean="0"/>
              <a:t>στάδια</a:t>
            </a:r>
            <a:endParaRPr lang="el-GR" sz="2400" b="1" dirty="0" smtClean="0"/>
          </a:p>
          <a:p>
            <a:pPr marL="1252538" indent="-365125">
              <a:buFont typeface="Arial" pitchFamily="34" charset="0"/>
              <a:buChar char="•"/>
            </a:pPr>
            <a:endParaRPr lang="el-GR" sz="2400" dirty="0" smtClean="0"/>
          </a:p>
          <a:p>
            <a:pPr marL="1252538" indent="-365125">
              <a:buFont typeface="Arial" pitchFamily="34" charset="0"/>
              <a:buChar char="•"/>
            </a:pPr>
            <a:r>
              <a:rPr lang="el-GR" sz="2400" dirty="0" smtClean="0">
                <a:solidFill>
                  <a:srgbClr val="00B0F0"/>
                </a:solidFill>
              </a:rPr>
              <a:t>Τ</a:t>
            </a:r>
            <a:r>
              <a:rPr lang="en-GB" sz="2400" dirty="0" smtClean="0">
                <a:solidFill>
                  <a:srgbClr val="00B0F0"/>
                </a:solidFill>
              </a:rPr>
              <a:t>ο </a:t>
            </a:r>
            <a:r>
              <a:rPr lang="en-GB" sz="2400" dirty="0" err="1">
                <a:solidFill>
                  <a:srgbClr val="00B0F0"/>
                </a:solidFill>
              </a:rPr>
              <a:t>βραδύτερο</a:t>
            </a:r>
            <a:r>
              <a:rPr lang="en-GB" sz="2400" dirty="0">
                <a:solidFill>
                  <a:srgbClr val="00B0F0"/>
                </a:solidFill>
              </a:rPr>
              <a:t> </a:t>
            </a:r>
            <a:r>
              <a:rPr lang="en-GB" sz="2400" dirty="0" err="1">
                <a:solidFill>
                  <a:srgbClr val="00B0F0"/>
                </a:solidFill>
              </a:rPr>
              <a:t>στάδιο</a:t>
            </a:r>
            <a:r>
              <a:rPr lang="en-GB" sz="2400" dirty="0">
                <a:solidFill>
                  <a:srgbClr val="00B0F0"/>
                </a:solidFill>
              </a:rPr>
              <a:t> </a:t>
            </a:r>
            <a:r>
              <a:rPr lang="en-GB" sz="2400" dirty="0" err="1">
                <a:solidFill>
                  <a:srgbClr val="00B0F0"/>
                </a:solidFill>
              </a:rPr>
              <a:t>καθορίζει</a:t>
            </a:r>
            <a:r>
              <a:rPr lang="en-GB" sz="2400" dirty="0">
                <a:solidFill>
                  <a:srgbClr val="00B0F0"/>
                </a:solidFill>
              </a:rPr>
              <a:t> </a:t>
            </a:r>
            <a:r>
              <a:rPr lang="en-GB" sz="2400" dirty="0" err="1">
                <a:solidFill>
                  <a:srgbClr val="00B0F0"/>
                </a:solidFill>
              </a:rPr>
              <a:t>την</a:t>
            </a:r>
            <a:r>
              <a:rPr lang="en-GB" sz="2400" dirty="0">
                <a:solidFill>
                  <a:srgbClr val="00B0F0"/>
                </a:solidFill>
              </a:rPr>
              <a:t> </a:t>
            </a:r>
            <a:r>
              <a:rPr lang="en-GB" sz="2400" dirty="0" err="1">
                <a:solidFill>
                  <a:srgbClr val="00B0F0"/>
                </a:solidFill>
              </a:rPr>
              <a:t>ταχύτητα</a:t>
            </a:r>
            <a:r>
              <a:rPr lang="en-GB" sz="2400" dirty="0">
                <a:solidFill>
                  <a:srgbClr val="00B0F0"/>
                </a:solidFill>
              </a:rPr>
              <a:t> </a:t>
            </a:r>
            <a:r>
              <a:rPr lang="en-GB" sz="2400" dirty="0" err="1">
                <a:solidFill>
                  <a:srgbClr val="00B0F0"/>
                </a:solidFill>
              </a:rPr>
              <a:t>της</a:t>
            </a:r>
            <a:r>
              <a:rPr lang="en-GB" sz="2400" dirty="0">
                <a:solidFill>
                  <a:srgbClr val="00B0F0"/>
                </a:solidFill>
              </a:rPr>
              <a:t> </a:t>
            </a:r>
            <a:r>
              <a:rPr lang="en-GB" sz="2400" dirty="0" err="1" smtClean="0">
                <a:solidFill>
                  <a:srgbClr val="00B0F0"/>
                </a:solidFill>
              </a:rPr>
              <a:t>αντίδρασης</a:t>
            </a:r>
            <a:endParaRPr lang="el-GR" sz="2400" dirty="0" smtClean="0">
              <a:solidFill>
                <a:srgbClr val="00B0F0"/>
              </a:solidFill>
            </a:endParaRPr>
          </a:p>
          <a:p>
            <a:endParaRPr lang="el-GR" sz="2400" dirty="0" smtClean="0"/>
          </a:p>
        </p:txBody>
      </p:sp>
    </p:spTree>
    <p:extLst>
      <p:ext uri="{BB962C8B-B14F-4D97-AF65-F5344CB8AC3E}">
        <p14:creationId xmlns:p14="http://schemas.microsoft.com/office/powerpoint/2010/main" val="84908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7030A0"/>
                </a:solidFill>
              </a:rPr>
              <a:t>Νόμος</a:t>
            </a:r>
            <a:r>
              <a:rPr lang="en-GB" sz="2400" b="1" u="sng" dirty="0">
                <a:solidFill>
                  <a:srgbClr val="7030A0"/>
                </a:solidFill>
              </a:rPr>
              <a:t> </a:t>
            </a:r>
            <a:r>
              <a:rPr lang="en-GB" sz="2400" b="1" u="sng" dirty="0" err="1">
                <a:solidFill>
                  <a:srgbClr val="7030A0"/>
                </a:solidFill>
              </a:rPr>
              <a:t>ταχύτητας</a:t>
            </a:r>
            <a:r>
              <a:rPr lang="en-GB" sz="2400" b="1" u="sng" dirty="0">
                <a:solidFill>
                  <a:srgbClr val="7030A0"/>
                </a:solidFill>
              </a:rPr>
              <a:t> - </a:t>
            </a:r>
            <a:r>
              <a:rPr lang="en-GB" sz="2400" b="1" u="sng" dirty="0" err="1">
                <a:solidFill>
                  <a:srgbClr val="7030A0"/>
                </a:solidFill>
              </a:rPr>
              <a:t>Μηχανισμός</a:t>
            </a:r>
            <a:r>
              <a:rPr lang="en-GB" sz="2400" b="1" u="sng" dirty="0">
                <a:solidFill>
                  <a:srgbClr val="7030A0"/>
                </a:solidFill>
              </a:rPr>
              <a:t> </a:t>
            </a:r>
            <a:r>
              <a:rPr lang="en-GB" sz="2400" b="1" u="sng" dirty="0" err="1">
                <a:solidFill>
                  <a:srgbClr val="7030A0"/>
                </a:solidFill>
              </a:rPr>
              <a:t>αντίδρασης</a:t>
            </a:r>
            <a:endParaRPr lang="el-GR" sz="2400" b="1" u="sng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4298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 smtClean="0"/>
              <a:t>Για</a:t>
            </a:r>
            <a:r>
              <a:rPr lang="en-GB" sz="2400" dirty="0" smtClean="0"/>
              <a:t> </a:t>
            </a:r>
            <a:r>
              <a:rPr lang="en-GB" sz="2400" dirty="0" err="1"/>
              <a:t>μια</a:t>
            </a:r>
            <a:r>
              <a:rPr lang="en-GB" sz="2400" dirty="0"/>
              <a:t> </a:t>
            </a:r>
            <a:r>
              <a:rPr lang="en-GB" sz="2400" dirty="0" err="1"/>
              <a:t>αντίδραση</a:t>
            </a:r>
            <a:r>
              <a:rPr lang="en-GB" sz="2400" dirty="0"/>
              <a:t> </a:t>
            </a:r>
            <a:endParaRPr lang="el-GR" sz="2400" dirty="0" smtClean="0"/>
          </a:p>
          <a:p>
            <a:pPr algn="ctr"/>
            <a:r>
              <a:rPr lang="en-GB" sz="2800" b="1" dirty="0" err="1" smtClean="0"/>
              <a:t>αΑ</a:t>
            </a:r>
            <a:r>
              <a:rPr lang="en-GB" sz="2800" b="1" dirty="0" smtClean="0"/>
              <a:t> </a:t>
            </a:r>
            <a:r>
              <a:rPr lang="en-GB" sz="2800" b="1" dirty="0"/>
              <a:t>+ </a:t>
            </a:r>
            <a:r>
              <a:rPr lang="en-GB" sz="2800" b="1" dirty="0" err="1"/>
              <a:t>βΒ</a:t>
            </a:r>
            <a:r>
              <a:rPr lang="en-GB" sz="2800" b="1" dirty="0"/>
              <a:t> → </a:t>
            </a:r>
            <a:r>
              <a:rPr lang="en-GB" sz="2800" b="1" dirty="0" err="1"/>
              <a:t>γΓ</a:t>
            </a:r>
            <a:r>
              <a:rPr lang="en-GB" sz="2800" b="1" dirty="0"/>
              <a:t> + </a:t>
            </a:r>
            <a:r>
              <a:rPr lang="en-GB" sz="2800" b="1" dirty="0" err="1" smtClean="0"/>
              <a:t>δΔ</a:t>
            </a:r>
            <a:endParaRPr lang="el-GR" sz="2800" b="1" dirty="0" smtClean="0"/>
          </a:p>
          <a:p>
            <a:pPr lvl="0"/>
            <a:endParaRPr lang="el-GR" sz="2400" dirty="0" smtClean="0"/>
          </a:p>
          <a:p>
            <a:pPr lvl="0"/>
            <a:r>
              <a:rPr lang="en-GB" sz="2400" dirty="0" err="1" smtClean="0"/>
              <a:t>βρίσκεται</a:t>
            </a:r>
            <a:r>
              <a:rPr lang="en-GB" sz="2400" dirty="0" smtClean="0"/>
              <a:t> </a:t>
            </a:r>
            <a:r>
              <a:rPr lang="en-GB" sz="2400" b="1" dirty="0" err="1" smtClean="0"/>
              <a:t>πειραματικά</a:t>
            </a:r>
            <a:r>
              <a:rPr lang="en-GB" sz="2400" b="1" dirty="0" smtClean="0"/>
              <a:t>:</a:t>
            </a:r>
            <a:endParaRPr lang="el-GR" sz="24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0" y="421481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1813"/>
            <a:r>
              <a:rPr lang="en-GB" sz="2400" dirty="0" err="1"/>
              <a:t>όπου</a:t>
            </a:r>
            <a:r>
              <a:rPr lang="en-GB" sz="2400" dirty="0" smtClean="0"/>
              <a:t>,</a:t>
            </a:r>
            <a:endParaRPr lang="el-GR" sz="2400" dirty="0" smtClean="0"/>
          </a:p>
          <a:p>
            <a:pPr marL="1077913"/>
            <a:r>
              <a:rPr lang="en-US" sz="2400" b="1" i="1" dirty="0">
                <a:solidFill>
                  <a:srgbClr val="FF0000"/>
                </a:solidFill>
              </a:rPr>
              <a:t>k</a:t>
            </a:r>
            <a:r>
              <a:rPr lang="en-GB" sz="2400" b="1" dirty="0">
                <a:solidFill>
                  <a:srgbClr val="FF0000"/>
                </a:solidFill>
              </a:rPr>
              <a:t>: </a:t>
            </a:r>
            <a:r>
              <a:rPr lang="en-GB" sz="2400" dirty="0" err="1"/>
              <a:t>είναι</a:t>
            </a:r>
            <a:r>
              <a:rPr lang="en-GB" sz="2400" dirty="0"/>
              <a:t> η </a:t>
            </a:r>
            <a:r>
              <a:rPr lang="en-GB" sz="2400" b="1" i="1" dirty="0" err="1"/>
              <a:t>σταθερά</a:t>
            </a:r>
            <a:r>
              <a:rPr lang="en-GB" sz="2400" b="1" i="1" dirty="0"/>
              <a:t> </a:t>
            </a:r>
            <a:r>
              <a:rPr lang="en-GB" sz="2400" b="1" i="1" dirty="0" err="1" smtClean="0"/>
              <a:t>ταχύτητας</a:t>
            </a:r>
            <a:r>
              <a:rPr lang="el-GR" sz="2400" dirty="0" smtClean="0"/>
              <a:t> </a:t>
            </a:r>
          </a:p>
          <a:p>
            <a:pPr marL="1077913"/>
            <a:r>
              <a:rPr lang="en-GB" sz="2400" b="1" dirty="0" smtClean="0">
                <a:solidFill>
                  <a:srgbClr val="FF0000"/>
                </a:solidFill>
              </a:rPr>
              <a:t>[</a:t>
            </a:r>
            <a:r>
              <a:rPr lang="en-GB" sz="2400" b="1" dirty="0">
                <a:solidFill>
                  <a:srgbClr val="FF0000"/>
                </a:solidFill>
              </a:rPr>
              <a:t>Α], [Β]:</a:t>
            </a:r>
            <a:r>
              <a:rPr lang="en-GB" sz="2400" dirty="0"/>
              <a:t> </a:t>
            </a:r>
            <a:r>
              <a:rPr lang="en-GB" sz="2400" dirty="0" err="1"/>
              <a:t>οι</a:t>
            </a:r>
            <a:r>
              <a:rPr lang="en-GB" sz="2400" dirty="0"/>
              <a:t> </a:t>
            </a:r>
            <a:r>
              <a:rPr lang="en-GB" sz="2400" dirty="0" err="1"/>
              <a:t>συγκεντρώσεις</a:t>
            </a:r>
            <a:r>
              <a:rPr lang="en-GB" sz="2400" dirty="0"/>
              <a:t> </a:t>
            </a:r>
            <a:r>
              <a:rPr lang="en-GB" sz="2400" dirty="0" err="1"/>
              <a:t>των</a:t>
            </a:r>
            <a:r>
              <a:rPr lang="en-GB" sz="2400" dirty="0"/>
              <a:t> Α </a:t>
            </a:r>
            <a:r>
              <a:rPr lang="en-GB" sz="2400" dirty="0" err="1"/>
              <a:t>και</a:t>
            </a:r>
            <a:r>
              <a:rPr lang="en-GB" sz="2400" dirty="0"/>
              <a:t> Β </a:t>
            </a:r>
            <a:r>
              <a:rPr lang="en-GB" sz="2400" dirty="0" err="1"/>
              <a:t>σε</a:t>
            </a:r>
            <a:r>
              <a:rPr lang="en-GB" sz="2400" dirty="0"/>
              <a:t> </a:t>
            </a:r>
            <a:r>
              <a:rPr lang="en-US" sz="2400" dirty="0"/>
              <a:t>mol L</a:t>
            </a:r>
            <a:r>
              <a:rPr lang="en-GB" sz="2400" baseline="30000" dirty="0" smtClean="0"/>
              <a:t>-1</a:t>
            </a:r>
            <a:endParaRPr lang="el-GR" sz="2400" dirty="0" smtClean="0"/>
          </a:p>
          <a:p>
            <a:pPr marL="1077913"/>
            <a:r>
              <a:rPr lang="en-GB" sz="2400" b="1" i="1" dirty="0">
                <a:solidFill>
                  <a:srgbClr val="FF0000"/>
                </a:solidFill>
              </a:rPr>
              <a:t>χ</a:t>
            </a:r>
            <a:r>
              <a:rPr lang="en-GB" sz="2400" b="1" dirty="0">
                <a:solidFill>
                  <a:srgbClr val="FF0000"/>
                </a:solidFill>
              </a:rPr>
              <a:t>, </a:t>
            </a:r>
            <a:r>
              <a:rPr lang="en-GB" sz="2400" b="1" i="1" dirty="0">
                <a:solidFill>
                  <a:srgbClr val="FF0000"/>
                </a:solidFill>
              </a:rPr>
              <a:t>ψ</a:t>
            </a:r>
            <a:r>
              <a:rPr lang="en-GB" sz="2400" b="1" dirty="0">
                <a:solidFill>
                  <a:srgbClr val="FF0000"/>
                </a:solidFill>
              </a:rPr>
              <a:t>:</a:t>
            </a:r>
            <a:r>
              <a:rPr lang="en-GB" sz="2400" dirty="0"/>
              <a:t> </a:t>
            </a:r>
            <a:r>
              <a:rPr lang="en-GB" sz="2400" dirty="0" err="1"/>
              <a:t>αριθμοί</a:t>
            </a:r>
            <a:r>
              <a:rPr lang="en-GB" sz="2400" dirty="0"/>
              <a:t> </a:t>
            </a:r>
            <a:r>
              <a:rPr lang="en-GB" sz="2400" dirty="0" err="1"/>
              <a:t>που</a:t>
            </a:r>
            <a:r>
              <a:rPr lang="en-GB" sz="2400" dirty="0"/>
              <a:t> </a:t>
            </a:r>
            <a:r>
              <a:rPr lang="en-GB" sz="2400" dirty="0" err="1"/>
              <a:t>προκύπτουν</a:t>
            </a:r>
            <a:r>
              <a:rPr lang="en-GB" sz="2400" b="1" dirty="0"/>
              <a:t> </a:t>
            </a:r>
            <a:r>
              <a:rPr lang="en-GB" sz="2400" dirty="0" err="1" smtClean="0"/>
              <a:t>πειραματικά</a:t>
            </a:r>
            <a:endParaRPr lang="el-GR" sz="2400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2786050" y="3143248"/>
            <a:ext cx="5500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800" b="1" i="1" dirty="0" smtClean="0">
                <a:solidFill>
                  <a:srgbClr val="FF0000"/>
                </a:solidFill>
                <a:cs typeface="Arial" pitchFamily="34" charset="0"/>
              </a:rPr>
              <a:t>υ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 =</a:t>
            </a:r>
            <a:r>
              <a:rPr lang="en-US" sz="2800" b="1" i="1" dirty="0" smtClean="0">
                <a:solidFill>
                  <a:srgbClr val="FF0000"/>
                </a:solidFill>
                <a:cs typeface="Arial" pitchFamily="34" charset="0"/>
              </a:rPr>
              <a:t>k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 [</a:t>
            </a:r>
            <a:r>
              <a:rPr lang="en-US" sz="2800" b="1" dirty="0" smtClean="0">
                <a:solidFill>
                  <a:srgbClr val="FF0000"/>
                </a:solidFill>
                <a:cs typeface="Arial" pitchFamily="34" charset="0"/>
              </a:rPr>
              <a:t>A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]</a:t>
            </a:r>
            <a:r>
              <a:rPr lang="el-GR" sz="2800" b="1" baseline="30000" dirty="0" smtClean="0">
                <a:solidFill>
                  <a:srgbClr val="FF0000"/>
                </a:solidFill>
                <a:cs typeface="Arial" pitchFamily="34" charset="0"/>
              </a:rPr>
              <a:t>χ 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[Β]</a:t>
            </a:r>
            <a:r>
              <a:rPr lang="el-GR" sz="2800" b="1" baseline="30000" dirty="0" smtClean="0">
                <a:solidFill>
                  <a:srgbClr val="FF0000"/>
                </a:solidFill>
                <a:cs typeface="Arial" pitchFamily="34" charset="0"/>
              </a:rPr>
              <a:t>ψ</a:t>
            </a:r>
            <a:r>
              <a:rPr lang="el-GR" sz="2800" baseline="30000" dirty="0" smtClean="0">
                <a:solidFill>
                  <a:prstClr val="black"/>
                </a:solidFill>
                <a:cs typeface="Arial" pitchFamily="34" charset="0"/>
              </a:rPr>
              <a:t>              </a:t>
            </a:r>
            <a:r>
              <a:rPr lang="el-GR" sz="2800" dirty="0" smtClean="0">
                <a:solidFill>
                  <a:srgbClr val="C00000"/>
                </a:solidFill>
                <a:cs typeface="Arial" pitchFamily="34" charset="0"/>
              </a:rPr>
              <a:t>νόμος</a:t>
            </a:r>
            <a:r>
              <a:rPr lang="el-GR" sz="2800" baseline="30000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l-GR" sz="2800" dirty="0" smtClean="0">
                <a:solidFill>
                  <a:srgbClr val="C00000"/>
                </a:solidFill>
                <a:cs typeface="Arial" pitchFamily="34" charset="0"/>
              </a:rPr>
              <a:t>ταχύτητας</a:t>
            </a:r>
          </a:p>
        </p:txBody>
      </p:sp>
    </p:spTree>
    <p:extLst>
      <p:ext uri="{BB962C8B-B14F-4D97-AF65-F5344CB8AC3E}">
        <p14:creationId xmlns:p14="http://schemas.microsoft.com/office/powerpoint/2010/main" val="126266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7030A0"/>
                </a:solidFill>
              </a:rPr>
              <a:t>Νόμος</a:t>
            </a:r>
            <a:r>
              <a:rPr lang="en-GB" sz="2400" b="1" u="sng" dirty="0">
                <a:solidFill>
                  <a:srgbClr val="7030A0"/>
                </a:solidFill>
              </a:rPr>
              <a:t> </a:t>
            </a:r>
            <a:r>
              <a:rPr lang="en-GB" sz="2400" b="1" u="sng" dirty="0" err="1">
                <a:solidFill>
                  <a:srgbClr val="7030A0"/>
                </a:solidFill>
              </a:rPr>
              <a:t>ταχύτητας</a:t>
            </a:r>
            <a:r>
              <a:rPr lang="en-GB" sz="2400" b="1" u="sng" dirty="0">
                <a:solidFill>
                  <a:srgbClr val="7030A0"/>
                </a:solidFill>
              </a:rPr>
              <a:t> - </a:t>
            </a:r>
            <a:r>
              <a:rPr lang="en-GB" sz="2400" b="1" u="sng" dirty="0" err="1">
                <a:solidFill>
                  <a:srgbClr val="7030A0"/>
                </a:solidFill>
              </a:rPr>
              <a:t>Μηχανισμός</a:t>
            </a:r>
            <a:r>
              <a:rPr lang="en-GB" sz="2400" b="1" u="sng" dirty="0">
                <a:solidFill>
                  <a:srgbClr val="7030A0"/>
                </a:solidFill>
              </a:rPr>
              <a:t> </a:t>
            </a:r>
            <a:r>
              <a:rPr lang="en-GB" sz="2400" b="1" u="sng" dirty="0" err="1">
                <a:solidFill>
                  <a:srgbClr val="7030A0"/>
                </a:solidFill>
              </a:rPr>
              <a:t>αντίδρασης</a:t>
            </a:r>
            <a:endParaRPr lang="el-GR" sz="2400" b="1" u="sng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4298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 smtClean="0"/>
              <a:t>Για</a:t>
            </a:r>
            <a:r>
              <a:rPr lang="en-GB" sz="2400" dirty="0" smtClean="0"/>
              <a:t> </a:t>
            </a:r>
            <a:r>
              <a:rPr lang="en-GB" sz="2400" dirty="0" err="1"/>
              <a:t>μια</a:t>
            </a:r>
            <a:r>
              <a:rPr lang="en-GB" sz="2400" dirty="0"/>
              <a:t> </a:t>
            </a:r>
            <a:r>
              <a:rPr lang="en-GB" sz="2400" dirty="0" err="1"/>
              <a:t>αντίδραση</a:t>
            </a:r>
            <a:r>
              <a:rPr lang="en-GB" sz="2400" dirty="0"/>
              <a:t> </a:t>
            </a:r>
            <a:endParaRPr lang="el-GR" sz="2400" dirty="0" smtClean="0"/>
          </a:p>
          <a:p>
            <a:pPr algn="ctr"/>
            <a:r>
              <a:rPr lang="en-GB" sz="2800" b="1" dirty="0" err="1" smtClean="0"/>
              <a:t>αΑ</a:t>
            </a:r>
            <a:r>
              <a:rPr lang="en-GB" sz="2800" b="1" dirty="0" smtClean="0"/>
              <a:t> </a:t>
            </a:r>
            <a:r>
              <a:rPr lang="en-GB" sz="2800" b="1" dirty="0"/>
              <a:t>+ </a:t>
            </a:r>
            <a:r>
              <a:rPr lang="en-GB" sz="2800" b="1" dirty="0" err="1"/>
              <a:t>βΒ</a:t>
            </a:r>
            <a:r>
              <a:rPr lang="en-GB" sz="2800" b="1" dirty="0"/>
              <a:t> → </a:t>
            </a:r>
            <a:r>
              <a:rPr lang="en-GB" sz="2800" b="1" dirty="0" err="1"/>
              <a:t>γΓ</a:t>
            </a:r>
            <a:r>
              <a:rPr lang="en-GB" sz="2800" b="1" dirty="0"/>
              <a:t> + </a:t>
            </a:r>
            <a:r>
              <a:rPr lang="en-GB" sz="2800" b="1" dirty="0" err="1" smtClean="0"/>
              <a:t>δΔ</a:t>
            </a:r>
            <a:endParaRPr lang="el-GR" sz="2800" b="1" dirty="0" smtClean="0"/>
          </a:p>
          <a:p>
            <a:pPr lvl="0"/>
            <a:endParaRPr lang="el-GR" sz="2400" dirty="0" smtClean="0"/>
          </a:p>
          <a:p>
            <a:pPr lvl="0"/>
            <a:r>
              <a:rPr lang="en-GB" sz="2400" dirty="0" err="1" smtClean="0"/>
              <a:t>βρίσκεται</a:t>
            </a:r>
            <a:r>
              <a:rPr lang="en-GB" sz="2400" dirty="0" smtClean="0"/>
              <a:t> </a:t>
            </a:r>
            <a:r>
              <a:rPr lang="en-GB" sz="2400" b="1" dirty="0" err="1" smtClean="0"/>
              <a:t>πειραματικά</a:t>
            </a:r>
            <a:r>
              <a:rPr lang="en-GB" sz="2400" b="1" dirty="0" smtClean="0"/>
              <a:t>:</a:t>
            </a:r>
            <a:endParaRPr lang="el-GR" sz="24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0" y="414338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i="1" u="sng" dirty="0" err="1" smtClean="0">
                <a:solidFill>
                  <a:srgbClr val="C00000"/>
                </a:solidFill>
              </a:rPr>
              <a:t>σταθερά</a:t>
            </a:r>
            <a:r>
              <a:rPr lang="en-GB" sz="2400" b="1" i="1" u="sng" dirty="0" smtClean="0">
                <a:solidFill>
                  <a:srgbClr val="C00000"/>
                </a:solidFill>
              </a:rPr>
              <a:t> </a:t>
            </a:r>
            <a:r>
              <a:rPr lang="en-GB" sz="2400" b="1" i="1" u="sng" dirty="0" err="1" smtClean="0">
                <a:solidFill>
                  <a:srgbClr val="C00000"/>
                </a:solidFill>
              </a:rPr>
              <a:t>ταχύτητας</a:t>
            </a:r>
            <a:r>
              <a:rPr lang="el-GR" sz="2400" u="sng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l-GR" sz="2400" dirty="0" smtClean="0">
                <a:solidFill>
                  <a:srgbClr val="C00000"/>
                </a:solidFill>
              </a:rPr>
              <a:t>Ε</a:t>
            </a:r>
            <a:r>
              <a:rPr lang="en-GB" sz="2400" dirty="0" err="1" smtClean="0">
                <a:solidFill>
                  <a:srgbClr val="C00000"/>
                </a:solidFill>
              </a:rPr>
              <a:t>ξαρτάται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από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τη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</a:rPr>
              <a:t>θερμοκρασία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και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τη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</a:rPr>
              <a:t>φύση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</a:rPr>
              <a:t>των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</a:rPr>
              <a:t>αντιδρώντων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endParaRPr lang="el-GR" sz="2400" b="1" dirty="0" smtClean="0">
              <a:solidFill>
                <a:srgbClr val="FF0000"/>
              </a:solidFill>
            </a:endParaRPr>
          </a:p>
          <a:p>
            <a:pPr algn="ctr"/>
            <a:endParaRPr lang="el-GR" sz="2400" dirty="0" smtClean="0">
              <a:solidFill>
                <a:srgbClr val="C00000"/>
              </a:solidFill>
            </a:endParaRPr>
          </a:p>
          <a:p>
            <a:pPr algn="ctr"/>
            <a:r>
              <a:rPr lang="el-GR" sz="2400" dirty="0" smtClean="0">
                <a:solidFill>
                  <a:srgbClr val="C00000"/>
                </a:solidFill>
              </a:rPr>
              <a:t>Ε</a:t>
            </a:r>
            <a:r>
              <a:rPr lang="en-GB" sz="2400" dirty="0" err="1" smtClean="0">
                <a:solidFill>
                  <a:srgbClr val="C00000"/>
                </a:solidFill>
              </a:rPr>
              <a:t>ίναι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αριθμητικά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ίση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με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την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ταχύτητα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της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αντίδραση</a:t>
            </a:r>
            <a:r>
              <a:rPr lang="el-GR" sz="2400" dirty="0" smtClean="0">
                <a:solidFill>
                  <a:srgbClr val="C00000"/>
                </a:solidFill>
              </a:rPr>
              <a:t>ς</a:t>
            </a:r>
            <a:r>
              <a:rPr lang="en-GB" sz="2400" dirty="0" smtClean="0">
                <a:solidFill>
                  <a:srgbClr val="C00000"/>
                </a:solidFill>
              </a:rPr>
              <a:t>, </a:t>
            </a:r>
            <a:endParaRPr lang="el-GR" sz="2400" dirty="0" smtClean="0">
              <a:solidFill>
                <a:srgbClr val="C00000"/>
              </a:solidFill>
            </a:endParaRPr>
          </a:p>
          <a:p>
            <a:pPr algn="ctr"/>
            <a:r>
              <a:rPr lang="en-GB" sz="2400" dirty="0" err="1" smtClean="0">
                <a:solidFill>
                  <a:srgbClr val="C00000"/>
                </a:solidFill>
              </a:rPr>
              <a:t>όταν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οι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συγκεντρώσεις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καθενός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από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τα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αντιδρώντα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είναι</a:t>
            </a:r>
            <a:r>
              <a:rPr lang="en-GB" sz="2400" dirty="0" smtClean="0">
                <a:solidFill>
                  <a:srgbClr val="C00000"/>
                </a:solidFill>
              </a:rPr>
              <a:t> 1 </a:t>
            </a:r>
            <a:r>
              <a:rPr lang="en-US" sz="2400" dirty="0" smtClean="0">
                <a:solidFill>
                  <a:srgbClr val="C00000"/>
                </a:solidFill>
              </a:rPr>
              <a:t>mol L</a:t>
            </a:r>
            <a:r>
              <a:rPr lang="en-GB" sz="2400" baseline="30000" dirty="0" smtClean="0">
                <a:solidFill>
                  <a:srgbClr val="C00000"/>
                </a:solidFill>
              </a:rPr>
              <a:t>-1</a:t>
            </a:r>
            <a:endParaRPr lang="el-GR" sz="24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86050" y="3143248"/>
            <a:ext cx="5500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800" b="1" i="1" dirty="0" smtClean="0">
                <a:solidFill>
                  <a:srgbClr val="FF0000"/>
                </a:solidFill>
                <a:cs typeface="Arial" pitchFamily="34" charset="0"/>
              </a:rPr>
              <a:t>υ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 =</a:t>
            </a:r>
            <a:r>
              <a:rPr lang="en-US" sz="2800" b="1" i="1" dirty="0" smtClean="0">
                <a:solidFill>
                  <a:srgbClr val="FF0000"/>
                </a:solidFill>
                <a:cs typeface="Arial" pitchFamily="34" charset="0"/>
              </a:rPr>
              <a:t>k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 [</a:t>
            </a:r>
            <a:r>
              <a:rPr lang="en-US" sz="2800" b="1" dirty="0" smtClean="0">
                <a:solidFill>
                  <a:srgbClr val="FF0000"/>
                </a:solidFill>
                <a:cs typeface="Arial" pitchFamily="34" charset="0"/>
              </a:rPr>
              <a:t>A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]</a:t>
            </a:r>
            <a:r>
              <a:rPr lang="el-GR" sz="2800" b="1" baseline="30000" dirty="0" smtClean="0">
                <a:solidFill>
                  <a:srgbClr val="FF0000"/>
                </a:solidFill>
                <a:cs typeface="Arial" pitchFamily="34" charset="0"/>
              </a:rPr>
              <a:t>χ 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[Β]</a:t>
            </a:r>
            <a:r>
              <a:rPr lang="el-GR" sz="2800" b="1" baseline="30000" dirty="0" smtClean="0">
                <a:solidFill>
                  <a:srgbClr val="FF0000"/>
                </a:solidFill>
                <a:cs typeface="Arial" pitchFamily="34" charset="0"/>
              </a:rPr>
              <a:t>ψ</a:t>
            </a:r>
            <a:r>
              <a:rPr lang="el-GR" sz="2800" baseline="30000" dirty="0" smtClean="0">
                <a:solidFill>
                  <a:prstClr val="black"/>
                </a:solidFill>
                <a:cs typeface="Arial" pitchFamily="34" charset="0"/>
              </a:rPr>
              <a:t>              </a:t>
            </a:r>
            <a:r>
              <a:rPr lang="el-GR" sz="2800" dirty="0" smtClean="0">
                <a:solidFill>
                  <a:srgbClr val="C00000"/>
                </a:solidFill>
                <a:cs typeface="Arial" pitchFamily="34" charset="0"/>
              </a:rPr>
              <a:t>νόμος</a:t>
            </a:r>
            <a:r>
              <a:rPr lang="el-GR" sz="2800" baseline="30000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l-GR" sz="2800" dirty="0" smtClean="0">
                <a:solidFill>
                  <a:srgbClr val="C00000"/>
                </a:solidFill>
                <a:cs typeface="Arial" pitchFamily="34" charset="0"/>
              </a:rPr>
              <a:t>ταχύτητας</a:t>
            </a:r>
          </a:p>
        </p:txBody>
      </p:sp>
    </p:spTree>
    <p:extLst>
      <p:ext uri="{BB962C8B-B14F-4D97-AF65-F5344CB8AC3E}">
        <p14:creationId xmlns:p14="http://schemas.microsoft.com/office/powerpoint/2010/main" val="382093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7030A0"/>
                </a:solidFill>
              </a:rPr>
              <a:t>Νόμος</a:t>
            </a:r>
            <a:r>
              <a:rPr lang="en-GB" sz="2400" b="1" u="sng" dirty="0">
                <a:solidFill>
                  <a:srgbClr val="7030A0"/>
                </a:solidFill>
              </a:rPr>
              <a:t> </a:t>
            </a:r>
            <a:r>
              <a:rPr lang="en-GB" sz="2400" b="1" u="sng" dirty="0" err="1">
                <a:solidFill>
                  <a:srgbClr val="7030A0"/>
                </a:solidFill>
              </a:rPr>
              <a:t>ταχύτητας</a:t>
            </a:r>
            <a:r>
              <a:rPr lang="en-GB" sz="2400" b="1" u="sng" dirty="0">
                <a:solidFill>
                  <a:srgbClr val="7030A0"/>
                </a:solidFill>
              </a:rPr>
              <a:t> - </a:t>
            </a:r>
            <a:r>
              <a:rPr lang="en-GB" sz="2400" b="1" u="sng" dirty="0" err="1">
                <a:solidFill>
                  <a:srgbClr val="7030A0"/>
                </a:solidFill>
              </a:rPr>
              <a:t>Μηχανισμός</a:t>
            </a:r>
            <a:r>
              <a:rPr lang="en-GB" sz="2400" b="1" u="sng" dirty="0">
                <a:solidFill>
                  <a:srgbClr val="7030A0"/>
                </a:solidFill>
              </a:rPr>
              <a:t> </a:t>
            </a:r>
            <a:r>
              <a:rPr lang="en-GB" sz="2400" b="1" u="sng" dirty="0" err="1">
                <a:solidFill>
                  <a:srgbClr val="7030A0"/>
                </a:solidFill>
              </a:rPr>
              <a:t>αντίδρασης</a:t>
            </a:r>
            <a:endParaRPr lang="el-GR" sz="2400" b="1" u="sng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4298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 smtClean="0"/>
              <a:t>Για</a:t>
            </a:r>
            <a:r>
              <a:rPr lang="en-GB" sz="2400" dirty="0" smtClean="0"/>
              <a:t> </a:t>
            </a:r>
            <a:r>
              <a:rPr lang="en-GB" sz="2400" dirty="0" err="1"/>
              <a:t>μια</a:t>
            </a:r>
            <a:r>
              <a:rPr lang="en-GB" sz="2400" dirty="0"/>
              <a:t> </a:t>
            </a:r>
            <a:r>
              <a:rPr lang="en-GB" sz="2400" dirty="0" err="1"/>
              <a:t>αντίδραση</a:t>
            </a:r>
            <a:r>
              <a:rPr lang="en-GB" sz="2400" dirty="0"/>
              <a:t> </a:t>
            </a:r>
            <a:endParaRPr lang="el-GR" sz="2400" dirty="0" smtClean="0"/>
          </a:p>
          <a:p>
            <a:pPr algn="ctr"/>
            <a:r>
              <a:rPr lang="en-GB" sz="2800" b="1" dirty="0" err="1" smtClean="0"/>
              <a:t>αΑ</a:t>
            </a:r>
            <a:r>
              <a:rPr lang="en-GB" sz="2800" b="1" dirty="0" smtClean="0"/>
              <a:t> </a:t>
            </a:r>
            <a:r>
              <a:rPr lang="en-GB" sz="2800" b="1" dirty="0"/>
              <a:t>+ </a:t>
            </a:r>
            <a:r>
              <a:rPr lang="en-GB" sz="2800" b="1" dirty="0" err="1"/>
              <a:t>βΒ</a:t>
            </a:r>
            <a:r>
              <a:rPr lang="en-GB" sz="2800" b="1" dirty="0"/>
              <a:t> → </a:t>
            </a:r>
            <a:r>
              <a:rPr lang="en-GB" sz="2800" b="1" dirty="0" err="1"/>
              <a:t>γΓ</a:t>
            </a:r>
            <a:r>
              <a:rPr lang="en-GB" sz="2800" b="1" dirty="0"/>
              <a:t> + </a:t>
            </a:r>
            <a:r>
              <a:rPr lang="en-GB" sz="2800" b="1" dirty="0" err="1" smtClean="0"/>
              <a:t>δΔ</a:t>
            </a:r>
            <a:endParaRPr lang="el-GR" sz="2800" b="1" dirty="0" smtClean="0"/>
          </a:p>
          <a:p>
            <a:pPr lvl="0"/>
            <a:endParaRPr lang="el-GR" sz="2400" dirty="0" smtClean="0"/>
          </a:p>
          <a:p>
            <a:pPr lvl="0"/>
            <a:r>
              <a:rPr lang="en-GB" sz="2400" dirty="0" err="1" smtClean="0"/>
              <a:t>βρίσκεται</a:t>
            </a:r>
            <a:r>
              <a:rPr lang="en-GB" sz="2400" dirty="0" smtClean="0"/>
              <a:t> </a:t>
            </a:r>
            <a:r>
              <a:rPr lang="en-GB" sz="2400" b="1" dirty="0" err="1" smtClean="0"/>
              <a:t>πειραματικά</a:t>
            </a:r>
            <a:r>
              <a:rPr lang="en-GB" sz="2400" b="1" dirty="0" smtClean="0"/>
              <a:t>:</a:t>
            </a:r>
            <a:endParaRPr lang="el-GR" sz="24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400050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3"/>
            <a:r>
              <a:rPr lang="en-GB" sz="2400" dirty="0"/>
              <a:t>Η </a:t>
            </a:r>
            <a:r>
              <a:rPr lang="en-GB" sz="2400" dirty="0" err="1"/>
              <a:t>αντίδραση</a:t>
            </a:r>
            <a:r>
              <a:rPr lang="en-GB" sz="2400" dirty="0"/>
              <a:t> </a:t>
            </a:r>
            <a:r>
              <a:rPr lang="en-GB" sz="2400" dirty="0" err="1"/>
              <a:t>χαρακτηρίζεται</a:t>
            </a:r>
            <a:r>
              <a:rPr lang="en-GB" sz="2400" dirty="0"/>
              <a:t> </a:t>
            </a:r>
            <a:endParaRPr lang="el-GR" sz="2400" dirty="0" smtClean="0"/>
          </a:p>
          <a:p>
            <a:pPr marL="2333625" indent="-355600">
              <a:buFont typeface="Arial" pitchFamily="34" charset="0"/>
              <a:buChar char="•"/>
            </a:pPr>
            <a:r>
              <a:rPr lang="en-GB" sz="2400" b="1" i="1" dirty="0" smtClean="0"/>
              <a:t>χ </a:t>
            </a:r>
            <a:r>
              <a:rPr lang="en-GB" sz="2400" b="1" i="1" dirty="0" err="1"/>
              <a:t>τάξης</a:t>
            </a:r>
            <a:r>
              <a:rPr lang="en-GB" sz="2400" b="1" i="1" dirty="0"/>
              <a:t> </a:t>
            </a:r>
            <a:r>
              <a:rPr lang="en-GB" sz="2400" b="1" i="1" dirty="0" err="1"/>
              <a:t>ως</a:t>
            </a:r>
            <a:r>
              <a:rPr lang="en-GB" sz="2400" b="1" i="1" dirty="0"/>
              <a:t> </a:t>
            </a:r>
            <a:r>
              <a:rPr lang="en-GB" sz="2400" b="1" i="1" dirty="0" err="1"/>
              <a:t>προς</a:t>
            </a:r>
            <a:r>
              <a:rPr lang="en-GB" sz="2400" b="1" i="1" dirty="0"/>
              <a:t> Α</a:t>
            </a:r>
            <a:r>
              <a:rPr lang="en-GB" sz="2400" dirty="0"/>
              <a:t> </a:t>
            </a:r>
            <a:endParaRPr lang="el-GR" sz="2400" dirty="0" smtClean="0"/>
          </a:p>
          <a:p>
            <a:pPr marL="2333625" indent="-355600">
              <a:buFont typeface="Arial" pitchFamily="34" charset="0"/>
              <a:buChar char="•"/>
            </a:pPr>
            <a:r>
              <a:rPr lang="en-GB" sz="2400" b="1" i="1" dirty="0" smtClean="0"/>
              <a:t>ψ </a:t>
            </a:r>
            <a:r>
              <a:rPr lang="en-GB" sz="2400" b="1" i="1" dirty="0" err="1"/>
              <a:t>τάξης</a:t>
            </a:r>
            <a:r>
              <a:rPr lang="en-GB" sz="2400" b="1" i="1" dirty="0"/>
              <a:t> </a:t>
            </a:r>
            <a:r>
              <a:rPr lang="en-GB" sz="2400" b="1" i="1" dirty="0" err="1"/>
              <a:t>ως</a:t>
            </a:r>
            <a:r>
              <a:rPr lang="en-GB" sz="2400" b="1" i="1" dirty="0"/>
              <a:t> </a:t>
            </a:r>
            <a:r>
              <a:rPr lang="en-GB" sz="2400" b="1" i="1" dirty="0" err="1"/>
              <a:t>προς</a:t>
            </a:r>
            <a:r>
              <a:rPr lang="en-GB" sz="2400" b="1" i="1" dirty="0"/>
              <a:t>  </a:t>
            </a:r>
            <a:r>
              <a:rPr lang="en-GB" sz="2400" b="1" i="1" dirty="0" smtClean="0"/>
              <a:t>Β</a:t>
            </a:r>
            <a:endParaRPr lang="el-GR" sz="2400" dirty="0" smtClean="0"/>
          </a:p>
          <a:p>
            <a:pPr marL="2333625" indent="-355600">
              <a:buFont typeface="Arial" pitchFamily="34" charset="0"/>
              <a:buChar char="•"/>
            </a:pPr>
            <a:r>
              <a:rPr lang="en-GB" sz="2400" dirty="0" smtClean="0"/>
              <a:t>η</a:t>
            </a:r>
            <a:r>
              <a:rPr lang="en-GB" sz="2400" b="1" dirty="0" smtClean="0"/>
              <a:t> </a:t>
            </a:r>
            <a:r>
              <a:rPr lang="en-GB" sz="2400" b="1" dirty="0" err="1"/>
              <a:t>ολική</a:t>
            </a:r>
            <a:r>
              <a:rPr lang="en-GB" sz="2400" b="1" dirty="0"/>
              <a:t> </a:t>
            </a:r>
            <a:r>
              <a:rPr lang="en-GB" sz="2400" b="1" dirty="0" err="1"/>
              <a:t>τάξη</a:t>
            </a:r>
            <a:r>
              <a:rPr lang="en-GB" sz="2400" dirty="0"/>
              <a:t> </a:t>
            </a:r>
            <a:r>
              <a:rPr lang="en-GB" sz="2400" dirty="0" err="1"/>
              <a:t>της</a:t>
            </a:r>
            <a:r>
              <a:rPr lang="en-GB" sz="2400" dirty="0"/>
              <a:t> </a:t>
            </a:r>
            <a:r>
              <a:rPr lang="en-GB" sz="2400" dirty="0" err="1"/>
              <a:t>αντίδρασης</a:t>
            </a:r>
            <a:r>
              <a:rPr lang="en-GB" sz="2400" dirty="0"/>
              <a:t> </a:t>
            </a:r>
            <a:r>
              <a:rPr lang="en-GB" sz="2400" dirty="0" err="1"/>
              <a:t>είναι</a:t>
            </a:r>
            <a:r>
              <a:rPr lang="en-GB" sz="2400" dirty="0"/>
              <a:t> </a:t>
            </a:r>
            <a:r>
              <a:rPr lang="en-GB" sz="2400" b="1" i="1" dirty="0"/>
              <a:t>χ</a:t>
            </a:r>
            <a:r>
              <a:rPr lang="en-GB" sz="2400" b="1" dirty="0"/>
              <a:t> + </a:t>
            </a:r>
            <a:r>
              <a:rPr lang="en-GB" sz="2400" b="1" i="1" dirty="0" smtClean="0"/>
              <a:t>ψ</a:t>
            </a:r>
            <a:endParaRPr lang="el-GR" sz="2400" b="1" i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2786050" y="3143248"/>
            <a:ext cx="5500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800" b="1" i="1" dirty="0" smtClean="0">
                <a:solidFill>
                  <a:srgbClr val="FF0000"/>
                </a:solidFill>
                <a:cs typeface="Arial" pitchFamily="34" charset="0"/>
              </a:rPr>
              <a:t>υ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 =</a:t>
            </a:r>
            <a:r>
              <a:rPr lang="en-US" sz="2800" b="1" i="1" dirty="0" smtClean="0">
                <a:solidFill>
                  <a:srgbClr val="FF0000"/>
                </a:solidFill>
                <a:cs typeface="Arial" pitchFamily="34" charset="0"/>
              </a:rPr>
              <a:t>k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 [</a:t>
            </a:r>
            <a:r>
              <a:rPr lang="en-US" sz="2800" b="1" dirty="0" smtClean="0">
                <a:solidFill>
                  <a:srgbClr val="FF0000"/>
                </a:solidFill>
                <a:cs typeface="Arial" pitchFamily="34" charset="0"/>
              </a:rPr>
              <a:t>A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]</a:t>
            </a:r>
            <a:r>
              <a:rPr lang="el-GR" sz="2800" b="1" baseline="30000" dirty="0" smtClean="0">
                <a:solidFill>
                  <a:srgbClr val="FF0000"/>
                </a:solidFill>
                <a:cs typeface="Arial" pitchFamily="34" charset="0"/>
              </a:rPr>
              <a:t>χ 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[Β]</a:t>
            </a:r>
            <a:r>
              <a:rPr lang="el-GR" sz="2800" b="1" baseline="30000" dirty="0" smtClean="0">
                <a:solidFill>
                  <a:srgbClr val="FF0000"/>
                </a:solidFill>
                <a:cs typeface="Arial" pitchFamily="34" charset="0"/>
              </a:rPr>
              <a:t>ψ</a:t>
            </a:r>
            <a:r>
              <a:rPr lang="el-GR" sz="2800" baseline="30000" dirty="0" smtClean="0">
                <a:solidFill>
                  <a:prstClr val="black"/>
                </a:solidFill>
                <a:cs typeface="Arial" pitchFamily="34" charset="0"/>
              </a:rPr>
              <a:t>              </a:t>
            </a:r>
            <a:r>
              <a:rPr lang="el-GR" sz="2800" dirty="0" smtClean="0">
                <a:solidFill>
                  <a:srgbClr val="C00000"/>
                </a:solidFill>
                <a:cs typeface="Arial" pitchFamily="34" charset="0"/>
              </a:rPr>
              <a:t>νόμος</a:t>
            </a:r>
            <a:r>
              <a:rPr lang="el-GR" sz="2800" baseline="30000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l-GR" sz="2800" dirty="0" smtClean="0">
                <a:solidFill>
                  <a:srgbClr val="C00000"/>
                </a:solidFill>
                <a:cs typeface="Arial" pitchFamily="34" charset="0"/>
              </a:rPr>
              <a:t>ταχύτητας</a:t>
            </a:r>
          </a:p>
        </p:txBody>
      </p:sp>
    </p:spTree>
    <p:extLst>
      <p:ext uri="{BB962C8B-B14F-4D97-AF65-F5344CB8AC3E}">
        <p14:creationId xmlns:p14="http://schemas.microsoft.com/office/powerpoint/2010/main" val="19868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7030A0"/>
                </a:solidFill>
              </a:rPr>
              <a:t>Νόμος</a:t>
            </a:r>
            <a:r>
              <a:rPr lang="en-GB" sz="2400" b="1" u="sng" dirty="0">
                <a:solidFill>
                  <a:srgbClr val="7030A0"/>
                </a:solidFill>
              </a:rPr>
              <a:t> </a:t>
            </a:r>
            <a:r>
              <a:rPr lang="en-GB" sz="2400" b="1" u="sng" dirty="0" err="1">
                <a:solidFill>
                  <a:srgbClr val="7030A0"/>
                </a:solidFill>
              </a:rPr>
              <a:t>ταχύτητας</a:t>
            </a:r>
            <a:r>
              <a:rPr lang="en-GB" sz="2400" b="1" u="sng" dirty="0">
                <a:solidFill>
                  <a:srgbClr val="7030A0"/>
                </a:solidFill>
              </a:rPr>
              <a:t> - </a:t>
            </a:r>
            <a:r>
              <a:rPr lang="en-GB" sz="2400" b="1" u="sng" dirty="0" err="1">
                <a:solidFill>
                  <a:srgbClr val="7030A0"/>
                </a:solidFill>
              </a:rPr>
              <a:t>Μηχανισμός</a:t>
            </a:r>
            <a:r>
              <a:rPr lang="en-GB" sz="2400" b="1" u="sng" dirty="0">
                <a:solidFill>
                  <a:srgbClr val="7030A0"/>
                </a:solidFill>
              </a:rPr>
              <a:t> </a:t>
            </a:r>
            <a:r>
              <a:rPr lang="en-GB" sz="2400" b="1" u="sng" dirty="0" err="1">
                <a:solidFill>
                  <a:srgbClr val="7030A0"/>
                </a:solidFill>
              </a:rPr>
              <a:t>αντίδρασης</a:t>
            </a:r>
            <a:endParaRPr lang="el-GR" sz="2400" b="1" u="sng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4298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 smtClean="0"/>
              <a:t>Για</a:t>
            </a:r>
            <a:r>
              <a:rPr lang="en-GB" sz="2400" dirty="0" smtClean="0"/>
              <a:t> </a:t>
            </a:r>
            <a:r>
              <a:rPr lang="en-GB" sz="2400" dirty="0" err="1"/>
              <a:t>μια</a:t>
            </a:r>
            <a:r>
              <a:rPr lang="en-GB" sz="2400" dirty="0"/>
              <a:t> </a:t>
            </a:r>
            <a:r>
              <a:rPr lang="en-GB" sz="2400" dirty="0" err="1"/>
              <a:t>αντίδραση</a:t>
            </a:r>
            <a:r>
              <a:rPr lang="en-GB" sz="2400" dirty="0"/>
              <a:t> </a:t>
            </a:r>
            <a:endParaRPr lang="el-GR" sz="2400" dirty="0" smtClean="0"/>
          </a:p>
          <a:p>
            <a:pPr algn="ctr"/>
            <a:r>
              <a:rPr lang="en-GB" sz="2800" b="1" dirty="0" err="1" smtClean="0"/>
              <a:t>αΑ</a:t>
            </a:r>
            <a:r>
              <a:rPr lang="en-GB" sz="2800" b="1" dirty="0" smtClean="0"/>
              <a:t> </a:t>
            </a:r>
            <a:r>
              <a:rPr lang="en-GB" sz="2800" b="1" dirty="0"/>
              <a:t>+ </a:t>
            </a:r>
            <a:r>
              <a:rPr lang="en-GB" sz="2800" b="1" dirty="0" err="1"/>
              <a:t>βΒ</a:t>
            </a:r>
            <a:r>
              <a:rPr lang="en-GB" sz="2800" b="1" dirty="0"/>
              <a:t> → </a:t>
            </a:r>
            <a:r>
              <a:rPr lang="en-GB" sz="2800" b="1" dirty="0" err="1"/>
              <a:t>γΓ</a:t>
            </a:r>
            <a:r>
              <a:rPr lang="en-GB" sz="2800" b="1" dirty="0"/>
              <a:t> + </a:t>
            </a:r>
            <a:r>
              <a:rPr lang="en-GB" sz="2800" b="1" dirty="0" err="1" smtClean="0"/>
              <a:t>δΔ</a:t>
            </a:r>
            <a:endParaRPr lang="el-GR" sz="2800" b="1" dirty="0" smtClean="0"/>
          </a:p>
          <a:p>
            <a:pPr lvl="0"/>
            <a:endParaRPr lang="el-GR" sz="2400" dirty="0" smtClean="0"/>
          </a:p>
          <a:p>
            <a:pPr lvl="0"/>
            <a:r>
              <a:rPr lang="en-GB" sz="2400" dirty="0" err="1" smtClean="0"/>
              <a:t>βρίσκεται</a:t>
            </a:r>
            <a:r>
              <a:rPr lang="en-GB" sz="2400" dirty="0" smtClean="0"/>
              <a:t> </a:t>
            </a:r>
            <a:r>
              <a:rPr lang="en-GB" sz="2400" b="1" dirty="0" err="1" smtClean="0"/>
              <a:t>πειραματικά</a:t>
            </a:r>
            <a:r>
              <a:rPr lang="en-GB" sz="2400" b="1" dirty="0" smtClean="0"/>
              <a:t>:</a:t>
            </a:r>
            <a:endParaRPr lang="el-GR" sz="24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414338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/>
              <a:t>Αν </a:t>
            </a:r>
            <a:r>
              <a:rPr lang="en-GB" sz="2400" b="1" i="1" dirty="0" smtClean="0">
                <a:solidFill>
                  <a:srgbClr val="00B050"/>
                </a:solidFill>
              </a:rPr>
              <a:t>χ</a:t>
            </a:r>
            <a:r>
              <a:rPr lang="en-GB" sz="2400" b="1" dirty="0" smtClean="0">
                <a:solidFill>
                  <a:srgbClr val="00B050"/>
                </a:solidFill>
              </a:rPr>
              <a:t> </a:t>
            </a:r>
            <a:r>
              <a:rPr lang="en-GB" sz="2400" b="1" dirty="0">
                <a:solidFill>
                  <a:srgbClr val="00B050"/>
                </a:solidFill>
              </a:rPr>
              <a:t>= α </a:t>
            </a:r>
            <a:r>
              <a:rPr lang="en-GB" sz="2400" dirty="0" err="1"/>
              <a:t>και</a:t>
            </a:r>
            <a:r>
              <a:rPr lang="en-GB" sz="2400" dirty="0"/>
              <a:t> </a:t>
            </a:r>
            <a:r>
              <a:rPr lang="en-GB" sz="2400" b="1" i="1" dirty="0">
                <a:solidFill>
                  <a:srgbClr val="00B050"/>
                </a:solidFill>
              </a:rPr>
              <a:t>ψ</a:t>
            </a:r>
            <a:r>
              <a:rPr lang="en-GB" sz="2400" b="1" dirty="0">
                <a:solidFill>
                  <a:srgbClr val="00B050"/>
                </a:solidFill>
              </a:rPr>
              <a:t> = β</a:t>
            </a:r>
            <a:r>
              <a:rPr lang="en-GB" sz="2400" dirty="0"/>
              <a:t>, </a:t>
            </a:r>
            <a:r>
              <a:rPr lang="en-GB" sz="2400" dirty="0" err="1"/>
              <a:t>τότε</a:t>
            </a:r>
            <a:r>
              <a:rPr lang="en-GB" sz="2400" dirty="0"/>
              <a:t> η </a:t>
            </a:r>
            <a:r>
              <a:rPr lang="en-GB" sz="2400" dirty="0" err="1"/>
              <a:t>αντίδραση</a:t>
            </a:r>
            <a:r>
              <a:rPr lang="en-GB" sz="2400" dirty="0"/>
              <a:t> </a:t>
            </a:r>
            <a:r>
              <a:rPr lang="en-GB" sz="2400" dirty="0" err="1"/>
              <a:t>πραγματοποιείται</a:t>
            </a:r>
            <a:r>
              <a:rPr lang="en-GB" sz="2400" dirty="0"/>
              <a:t> </a:t>
            </a:r>
            <a:r>
              <a:rPr lang="el-GR" sz="2400" b="1" dirty="0" smtClean="0">
                <a:solidFill>
                  <a:srgbClr val="00B050"/>
                </a:solidFill>
              </a:rPr>
              <a:t>σε 1 βήμα </a:t>
            </a:r>
            <a:r>
              <a:rPr lang="en-GB" sz="2400" b="1" dirty="0" smtClean="0">
                <a:solidFill>
                  <a:srgbClr val="00B050"/>
                </a:solidFill>
              </a:rPr>
              <a:t> </a:t>
            </a:r>
            <a:r>
              <a:rPr lang="el-GR" sz="2400" dirty="0" smtClean="0"/>
              <a:t>(</a:t>
            </a:r>
            <a:r>
              <a:rPr lang="en-GB" sz="2400" dirty="0" err="1" smtClean="0">
                <a:solidFill>
                  <a:srgbClr val="00B050"/>
                </a:solidFill>
              </a:rPr>
              <a:t>απλό</a:t>
            </a:r>
            <a:r>
              <a:rPr lang="el-GR" sz="2400" dirty="0" smtClean="0">
                <a:solidFill>
                  <a:srgbClr val="00B050"/>
                </a:solidFill>
              </a:rPr>
              <a:t>ς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n-GB" sz="2400" dirty="0" err="1" smtClean="0">
                <a:solidFill>
                  <a:srgbClr val="00B050"/>
                </a:solidFill>
              </a:rPr>
              <a:t>μηχανισμό</a:t>
            </a:r>
            <a:r>
              <a:rPr lang="el-GR" sz="2400" dirty="0" smtClean="0">
                <a:solidFill>
                  <a:srgbClr val="00B050"/>
                </a:solidFill>
              </a:rPr>
              <a:t>ς</a:t>
            </a:r>
            <a:r>
              <a:rPr lang="el-GR" sz="2400" dirty="0" smtClean="0"/>
              <a:t>)</a:t>
            </a:r>
            <a:r>
              <a:rPr lang="en-GB" sz="2400" dirty="0" smtClean="0"/>
              <a:t> </a:t>
            </a:r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r>
              <a:rPr lang="el-GR" sz="2400" dirty="0" smtClean="0"/>
              <a:t>Α</a:t>
            </a:r>
            <a:r>
              <a:rPr lang="en-GB" sz="2400" dirty="0" smtClean="0"/>
              <a:t>ν </a:t>
            </a:r>
            <a:r>
              <a:rPr lang="en-GB" sz="2400" b="1" i="1" dirty="0" smtClean="0">
                <a:solidFill>
                  <a:srgbClr val="0070C0"/>
                </a:solidFill>
              </a:rPr>
              <a:t>χ</a:t>
            </a:r>
            <a:r>
              <a:rPr lang="en-GB" sz="2400" b="1" dirty="0" smtClean="0">
                <a:solidFill>
                  <a:srgbClr val="0070C0"/>
                </a:solidFill>
              </a:rPr>
              <a:t> </a:t>
            </a:r>
            <a:r>
              <a:rPr lang="en-GB" sz="2400" b="1" dirty="0">
                <a:solidFill>
                  <a:srgbClr val="0070C0"/>
                </a:solidFill>
              </a:rPr>
              <a:t>≠ α </a:t>
            </a:r>
            <a:r>
              <a:rPr lang="en-GB" sz="2400" dirty="0"/>
              <a:t>ή </a:t>
            </a:r>
            <a:r>
              <a:rPr lang="en-GB" sz="2400" b="1" i="1" dirty="0">
                <a:solidFill>
                  <a:srgbClr val="0070C0"/>
                </a:solidFill>
              </a:rPr>
              <a:t>ψ</a:t>
            </a:r>
            <a:r>
              <a:rPr lang="en-GB" sz="2400" b="1" dirty="0">
                <a:solidFill>
                  <a:srgbClr val="0070C0"/>
                </a:solidFill>
              </a:rPr>
              <a:t> ≠ β</a:t>
            </a:r>
            <a:r>
              <a:rPr lang="en-GB" sz="2400" dirty="0"/>
              <a:t>, </a:t>
            </a:r>
            <a:r>
              <a:rPr lang="en-GB" sz="2400" dirty="0" err="1"/>
              <a:t>τότε</a:t>
            </a:r>
            <a:r>
              <a:rPr lang="en-GB" sz="2400" dirty="0"/>
              <a:t> η </a:t>
            </a:r>
            <a:r>
              <a:rPr lang="en-GB" sz="2400" dirty="0" err="1"/>
              <a:t>αντίδραση</a:t>
            </a:r>
            <a:r>
              <a:rPr lang="en-GB" sz="2400" dirty="0"/>
              <a:t> </a:t>
            </a:r>
            <a:r>
              <a:rPr lang="en-GB" sz="2400" dirty="0" err="1" smtClean="0"/>
              <a:t>πραγματοποιείται</a:t>
            </a:r>
            <a:r>
              <a:rPr lang="en-GB" sz="2400" dirty="0" smtClean="0"/>
              <a:t> </a:t>
            </a:r>
            <a:r>
              <a:rPr lang="en-GB" sz="2400" b="1" dirty="0" err="1">
                <a:solidFill>
                  <a:srgbClr val="0070C0"/>
                </a:solidFill>
              </a:rPr>
              <a:t>σε</a:t>
            </a:r>
            <a:r>
              <a:rPr lang="en-GB" sz="2400" b="1" dirty="0">
                <a:solidFill>
                  <a:srgbClr val="0070C0"/>
                </a:solidFill>
              </a:rPr>
              <a:t> </a:t>
            </a:r>
            <a:r>
              <a:rPr lang="en-GB" sz="2400" b="1" dirty="0" err="1">
                <a:solidFill>
                  <a:srgbClr val="0070C0"/>
                </a:solidFill>
              </a:rPr>
              <a:t>περισσότερα</a:t>
            </a:r>
            <a:r>
              <a:rPr lang="en-GB" sz="2400" b="1" dirty="0">
                <a:solidFill>
                  <a:srgbClr val="0070C0"/>
                </a:solidFill>
              </a:rPr>
              <a:t> </a:t>
            </a:r>
            <a:r>
              <a:rPr lang="en-GB" sz="2400" b="1" dirty="0" err="1" smtClean="0">
                <a:solidFill>
                  <a:srgbClr val="0070C0"/>
                </a:solidFill>
              </a:rPr>
              <a:t>στάδια</a:t>
            </a:r>
            <a:r>
              <a:rPr lang="en-GB" sz="2400" dirty="0" smtClean="0"/>
              <a:t> </a:t>
            </a:r>
            <a:r>
              <a:rPr lang="el-GR" sz="2400" dirty="0" smtClean="0"/>
              <a:t>(</a:t>
            </a:r>
            <a:r>
              <a:rPr lang="el-GR" sz="2400" dirty="0" smtClean="0">
                <a:solidFill>
                  <a:srgbClr val="0070C0"/>
                </a:solidFill>
              </a:rPr>
              <a:t>πολύπλοκη</a:t>
            </a:r>
            <a:r>
              <a:rPr lang="el-GR" sz="2400" dirty="0" smtClean="0"/>
              <a:t>)</a:t>
            </a:r>
            <a:endParaRPr lang="el-GR" sz="2400" dirty="0"/>
          </a:p>
        </p:txBody>
      </p:sp>
      <p:sp>
        <p:nvSpPr>
          <p:cNvPr id="8" name="Rectangle 7"/>
          <p:cNvSpPr/>
          <p:nvPr/>
        </p:nvSpPr>
        <p:spPr>
          <a:xfrm>
            <a:off x="2786050" y="3143248"/>
            <a:ext cx="5500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800" b="1" i="1" dirty="0" smtClean="0">
                <a:solidFill>
                  <a:srgbClr val="FF0000"/>
                </a:solidFill>
                <a:cs typeface="Arial" pitchFamily="34" charset="0"/>
              </a:rPr>
              <a:t>υ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 =</a:t>
            </a:r>
            <a:r>
              <a:rPr lang="en-US" sz="2800" b="1" i="1" dirty="0" smtClean="0">
                <a:solidFill>
                  <a:srgbClr val="FF0000"/>
                </a:solidFill>
                <a:cs typeface="Arial" pitchFamily="34" charset="0"/>
              </a:rPr>
              <a:t>k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 [</a:t>
            </a:r>
            <a:r>
              <a:rPr lang="en-US" sz="2800" b="1" dirty="0" smtClean="0">
                <a:solidFill>
                  <a:srgbClr val="FF0000"/>
                </a:solidFill>
                <a:cs typeface="Arial" pitchFamily="34" charset="0"/>
              </a:rPr>
              <a:t>A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]</a:t>
            </a:r>
            <a:r>
              <a:rPr lang="el-GR" sz="2800" b="1" baseline="30000" dirty="0" smtClean="0">
                <a:solidFill>
                  <a:srgbClr val="FF0000"/>
                </a:solidFill>
                <a:cs typeface="Arial" pitchFamily="34" charset="0"/>
              </a:rPr>
              <a:t>χ 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[Β]</a:t>
            </a:r>
            <a:r>
              <a:rPr lang="el-GR" sz="2800" b="1" baseline="30000" dirty="0" smtClean="0">
                <a:solidFill>
                  <a:srgbClr val="FF0000"/>
                </a:solidFill>
                <a:cs typeface="Arial" pitchFamily="34" charset="0"/>
              </a:rPr>
              <a:t>ψ</a:t>
            </a:r>
            <a:r>
              <a:rPr lang="el-GR" sz="2800" baseline="30000" dirty="0" smtClean="0">
                <a:solidFill>
                  <a:prstClr val="black"/>
                </a:solidFill>
                <a:cs typeface="Arial" pitchFamily="34" charset="0"/>
              </a:rPr>
              <a:t>              </a:t>
            </a:r>
            <a:r>
              <a:rPr lang="el-GR" sz="2800" dirty="0" smtClean="0">
                <a:solidFill>
                  <a:srgbClr val="C00000"/>
                </a:solidFill>
                <a:cs typeface="Arial" pitchFamily="34" charset="0"/>
              </a:rPr>
              <a:t>νόμος</a:t>
            </a:r>
            <a:r>
              <a:rPr lang="el-GR" sz="2800" baseline="30000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l-GR" sz="2800" dirty="0" smtClean="0">
                <a:solidFill>
                  <a:srgbClr val="C00000"/>
                </a:solidFill>
                <a:cs typeface="Arial" pitchFamily="34" charset="0"/>
              </a:rPr>
              <a:t>ταχύτητας</a:t>
            </a:r>
          </a:p>
        </p:txBody>
      </p:sp>
    </p:spTree>
    <p:extLst>
      <p:ext uri="{BB962C8B-B14F-4D97-AF65-F5344CB8AC3E}">
        <p14:creationId xmlns:p14="http://schemas.microsoft.com/office/powerpoint/2010/main" val="226974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1455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2400" dirty="0" err="1" smtClean="0"/>
              <a:t>Τα</a:t>
            </a:r>
            <a:r>
              <a:rPr lang="en-GB" sz="2400" dirty="0" smtClean="0"/>
              <a:t>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</a:rPr>
              <a:t>στερεά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</a:rPr>
              <a:t>σώματα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/>
              <a:t>παραλείπονται</a:t>
            </a:r>
            <a:r>
              <a:rPr lang="en-GB" sz="2400" dirty="0"/>
              <a:t> </a:t>
            </a:r>
            <a:endParaRPr lang="el-GR" sz="2400" dirty="0" smtClean="0"/>
          </a:p>
          <a:p>
            <a:pPr marL="1257300" indent="-342900"/>
            <a:r>
              <a:rPr lang="en-GB" sz="2400" dirty="0" err="1" smtClean="0"/>
              <a:t>Π.χ</a:t>
            </a:r>
            <a:r>
              <a:rPr lang="en-GB" sz="2400" dirty="0"/>
              <a:t>. </a:t>
            </a:r>
            <a:r>
              <a:rPr lang="en-US" sz="2800" b="1" dirty="0" smtClean="0"/>
              <a:t>C</a:t>
            </a:r>
            <a:r>
              <a:rPr lang="en-GB" sz="2800" b="1" i="1" dirty="0"/>
              <a:t>(</a:t>
            </a:r>
            <a:r>
              <a:rPr lang="en-US" sz="2800" b="1" i="1" dirty="0"/>
              <a:t>s</a:t>
            </a:r>
            <a:r>
              <a:rPr lang="en-GB" sz="2800" b="1" i="1" dirty="0"/>
              <a:t>)</a:t>
            </a:r>
            <a:r>
              <a:rPr lang="en-GB" sz="2800" b="1" dirty="0"/>
              <a:t> + </a:t>
            </a:r>
            <a:r>
              <a:rPr lang="en-US" sz="2800" b="1" dirty="0"/>
              <a:t>O</a:t>
            </a:r>
            <a:r>
              <a:rPr lang="en-GB" sz="2800" b="1" baseline="-25000" dirty="0"/>
              <a:t>2</a:t>
            </a:r>
            <a:r>
              <a:rPr lang="en-GB" sz="2800" b="1" i="1" dirty="0"/>
              <a:t>(</a:t>
            </a:r>
            <a:r>
              <a:rPr lang="en-US" sz="2800" b="1" i="1" dirty="0"/>
              <a:t>g</a:t>
            </a:r>
            <a:r>
              <a:rPr lang="en-GB" sz="2800" b="1" i="1" dirty="0"/>
              <a:t>)</a:t>
            </a:r>
            <a:r>
              <a:rPr lang="en-GB" sz="2800" b="1" dirty="0"/>
              <a:t> </a:t>
            </a:r>
            <a:r>
              <a:rPr lang="en-US" sz="2800" b="1" dirty="0">
                <a:sym typeface="Symbol"/>
              </a:rPr>
              <a:t></a:t>
            </a:r>
            <a:r>
              <a:rPr lang="en-US" sz="2800" b="1" dirty="0"/>
              <a:t> CO</a:t>
            </a:r>
            <a:r>
              <a:rPr lang="en-GB" sz="2800" b="1" baseline="-25000" dirty="0"/>
              <a:t>2</a:t>
            </a:r>
            <a:r>
              <a:rPr lang="en-GB" sz="2800" b="1" i="1" dirty="0"/>
              <a:t>(</a:t>
            </a:r>
            <a:r>
              <a:rPr lang="en-US" sz="2800" b="1" i="1" dirty="0"/>
              <a:t>g</a:t>
            </a:r>
            <a:r>
              <a:rPr lang="en-GB" sz="2800" b="1" i="1" dirty="0"/>
              <a:t>)</a:t>
            </a:r>
            <a:r>
              <a:rPr lang="en-GB" sz="2800" b="1" dirty="0"/>
              <a:t> </a:t>
            </a:r>
            <a:r>
              <a:rPr lang="el-GR" sz="2800" b="1" dirty="0" smtClean="0"/>
              <a:t>             </a:t>
            </a:r>
            <a:r>
              <a:rPr lang="en-GB" sz="2800" b="1" i="1" dirty="0" smtClean="0">
                <a:solidFill>
                  <a:srgbClr val="FF0000"/>
                </a:solidFill>
              </a:rPr>
              <a:t>υ</a:t>
            </a:r>
            <a:r>
              <a:rPr lang="en-GB" sz="2800" b="1" dirty="0" smtClean="0">
                <a:solidFill>
                  <a:srgbClr val="FF0000"/>
                </a:solidFill>
              </a:rPr>
              <a:t> </a:t>
            </a:r>
            <a:r>
              <a:rPr lang="en-GB" sz="2800" b="1" dirty="0">
                <a:solidFill>
                  <a:srgbClr val="FF0000"/>
                </a:solidFill>
              </a:rPr>
              <a:t>= </a:t>
            </a:r>
            <a:r>
              <a:rPr lang="en-US" sz="2800" b="1" i="1" dirty="0">
                <a:solidFill>
                  <a:srgbClr val="FF0000"/>
                </a:solidFill>
              </a:rPr>
              <a:t>k</a:t>
            </a:r>
            <a:r>
              <a:rPr lang="en-GB" sz="2800" b="1" dirty="0">
                <a:solidFill>
                  <a:srgbClr val="FF0000"/>
                </a:solidFill>
              </a:rPr>
              <a:t>[</a:t>
            </a:r>
            <a:r>
              <a:rPr lang="en-US" sz="2800" b="1" dirty="0">
                <a:solidFill>
                  <a:srgbClr val="FF0000"/>
                </a:solidFill>
              </a:rPr>
              <a:t>O</a:t>
            </a:r>
            <a:r>
              <a:rPr lang="en-GB" sz="2800" b="1" baseline="-25000" dirty="0">
                <a:solidFill>
                  <a:srgbClr val="FF0000"/>
                </a:solidFill>
              </a:rPr>
              <a:t>2</a:t>
            </a:r>
            <a:r>
              <a:rPr lang="en-GB" sz="2800" b="1" dirty="0" smtClean="0">
                <a:solidFill>
                  <a:srgbClr val="FF0000"/>
                </a:solidFill>
              </a:rPr>
              <a:t>]</a:t>
            </a:r>
            <a:endParaRPr lang="el-GR" sz="2800" b="1" dirty="0" smtClean="0">
              <a:solidFill>
                <a:srgbClr val="FF0000"/>
              </a:solidFill>
            </a:endParaRPr>
          </a:p>
          <a:p>
            <a:pPr marL="1257300" indent="-342900"/>
            <a:endParaRPr lang="el-GR" sz="2400" dirty="0" smtClean="0"/>
          </a:p>
          <a:p>
            <a:pPr marL="342900" indent="-342900">
              <a:buFont typeface="+mj-lt"/>
              <a:buAutoNum type="arabicPeriod" startAt="2"/>
            </a:pPr>
            <a:endParaRPr lang="el-GR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7030A0"/>
                </a:solidFill>
              </a:rPr>
              <a:t>Νόμος</a:t>
            </a:r>
            <a:r>
              <a:rPr lang="en-GB" sz="2400" b="1" u="sng" dirty="0">
                <a:solidFill>
                  <a:srgbClr val="7030A0"/>
                </a:solidFill>
              </a:rPr>
              <a:t> </a:t>
            </a:r>
            <a:r>
              <a:rPr lang="en-GB" sz="2400" b="1" u="sng" dirty="0" err="1">
                <a:solidFill>
                  <a:srgbClr val="7030A0"/>
                </a:solidFill>
              </a:rPr>
              <a:t>ταχύτητας</a:t>
            </a:r>
            <a:r>
              <a:rPr lang="en-GB" sz="2400" b="1" u="sng" dirty="0">
                <a:solidFill>
                  <a:srgbClr val="7030A0"/>
                </a:solidFill>
              </a:rPr>
              <a:t> - </a:t>
            </a:r>
            <a:r>
              <a:rPr lang="en-GB" sz="2400" b="1" u="sng" dirty="0" err="1">
                <a:solidFill>
                  <a:srgbClr val="7030A0"/>
                </a:solidFill>
              </a:rPr>
              <a:t>Μηχανισμός</a:t>
            </a:r>
            <a:r>
              <a:rPr lang="en-GB" sz="2400" b="1" u="sng" dirty="0">
                <a:solidFill>
                  <a:srgbClr val="7030A0"/>
                </a:solidFill>
              </a:rPr>
              <a:t> </a:t>
            </a:r>
            <a:r>
              <a:rPr lang="en-GB" sz="2400" b="1" u="sng" dirty="0" err="1">
                <a:solidFill>
                  <a:srgbClr val="7030A0"/>
                </a:solidFill>
              </a:rPr>
              <a:t>αντίδρασης</a:t>
            </a:r>
            <a:endParaRPr lang="el-GR" sz="2400" b="1" u="sng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78579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err="1" smtClean="0"/>
              <a:t>αΑ</a:t>
            </a:r>
            <a:r>
              <a:rPr lang="en-GB" sz="2800" b="1" dirty="0" smtClean="0"/>
              <a:t> </a:t>
            </a:r>
            <a:r>
              <a:rPr lang="en-GB" sz="2800" b="1" dirty="0"/>
              <a:t>+ </a:t>
            </a:r>
            <a:r>
              <a:rPr lang="en-GB" sz="2800" b="1" dirty="0" err="1"/>
              <a:t>βΒ</a:t>
            </a:r>
            <a:r>
              <a:rPr lang="en-GB" sz="2800" b="1" dirty="0"/>
              <a:t> → </a:t>
            </a:r>
            <a:r>
              <a:rPr lang="en-GB" sz="2800" b="1" dirty="0" err="1"/>
              <a:t>γΓ</a:t>
            </a:r>
            <a:r>
              <a:rPr lang="en-GB" sz="2800" b="1" dirty="0"/>
              <a:t> + </a:t>
            </a:r>
            <a:r>
              <a:rPr lang="en-GB" sz="2800" b="1" dirty="0" err="1" smtClean="0"/>
              <a:t>δΔ</a:t>
            </a:r>
            <a:endParaRPr lang="el-GR" sz="28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3357554" y="1571612"/>
            <a:ext cx="5500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800" b="1" i="1" dirty="0" smtClean="0">
                <a:solidFill>
                  <a:srgbClr val="FF0000"/>
                </a:solidFill>
                <a:cs typeface="Arial" pitchFamily="34" charset="0"/>
              </a:rPr>
              <a:t>υ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 =</a:t>
            </a:r>
            <a:r>
              <a:rPr lang="en-US" sz="2800" b="1" i="1" dirty="0" smtClean="0">
                <a:solidFill>
                  <a:srgbClr val="FF0000"/>
                </a:solidFill>
                <a:cs typeface="Arial" pitchFamily="34" charset="0"/>
              </a:rPr>
              <a:t>k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 [</a:t>
            </a:r>
            <a:r>
              <a:rPr lang="en-US" sz="2800" b="1" dirty="0" smtClean="0">
                <a:solidFill>
                  <a:srgbClr val="FF0000"/>
                </a:solidFill>
                <a:cs typeface="Arial" pitchFamily="34" charset="0"/>
              </a:rPr>
              <a:t>A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]</a:t>
            </a:r>
            <a:r>
              <a:rPr lang="el-GR" sz="2800" b="1" baseline="30000" dirty="0" smtClean="0">
                <a:solidFill>
                  <a:srgbClr val="FF0000"/>
                </a:solidFill>
                <a:cs typeface="Arial" pitchFamily="34" charset="0"/>
              </a:rPr>
              <a:t>χ 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[Β]</a:t>
            </a:r>
            <a:r>
              <a:rPr lang="el-GR" sz="2800" b="1" baseline="30000" dirty="0" smtClean="0">
                <a:solidFill>
                  <a:srgbClr val="FF0000"/>
                </a:solidFill>
                <a:cs typeface="Arial" pitchFamily="34" charset="0"/>
              </a:rPr>
              <a:t>Ψ</a:t>
            </a:r>
            <a:r>
              <a:rPr lang="el-GR" sz="2800" baseline="30000" dirty="0" smtClean="0">
                <a:solidFill>
                  <a:prstClr val="black"/>
                </a:solidFill>
                <a:cs typeface="Arial" pitchFamily="34" charset="0"/>
              </a:rPr>
              <a:t>              </a:t>
            </a:r>
            <a:r>
              <a:rPr lang="el-GR" sz="2800" dirty="0" smtClean="0">
                <a:solidFill>
                  <a:srgbClr val="C00000"/>
                </a:solidFill>
                <a:cs typeface="Arial" pitchFamily="34" charset="0"/>
              </a:rPr>
              <a:t>νόμος</a:t>
            </a:r>
            <a:r>
              <a:rPr lang="el-GR" sz="2800" baseline="30000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l-GR" sz="2800" dirty="0" smtClean="0">
                <a:solidFill>
                  <a:srgbClr val="C00000"/>
                </a:solidFill>
                <a:cs typeface="Arial" pitchFamily="34" charset="0"/>
              </a:rPr>
              <a:t>ταχύτητας</a:t>
            </a:r>
          </a:p>
        </p:txBody>
      </p:sp>
    </p:spTree>
    <p:extLst>
      <p:ext uri="{BB962C8B-B14F-4D97-AF65-F5344CB8AC3E}">
        <p14:creationId xmlns:p14="http://schemas.microsoft.com/office/powerpoint/2010/main" val="108346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14554"/>
            <a:ext cx="9144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2400" dirty="0" err="1" smtClean="0"/>
              <a:t>Τα</a:t>
            </a:r>
            <a:r>
              <a:rPr lang="en-GB" sz="2400" dirty="0" smtClean="0"/>
              <a:t>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</a:rPr>
              <a:t>στερεά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</a:rPr>
              <a:t>σώματα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/>
              <a:t>παραλείπονται</a:t>
            </a:r>
            <a:r>
              <a:rPr lang="en-GB" sz="2400" dirty="0"/>
              <a:t> </a:t>
            </a:r>
            <a:endParaRPr lang="el-GR" sz="2400" dirty="0" smtClean="0"/>
          </a:p>
          <a:p>
            <a:pPr marL="1257300" indent="-342900"/>
            <a:r>
              <a:rPr lang="en-GB" sz="2400" dirty="0" err="1" smtClean="0"/>
              <a:t>Π.χ</a:t>
            </a:r>
            <a:r>
              <a:rPr lang="en-GB" sz="2400" dirty="0"/>
              <a:t>. </a:t>
            </a:r>
            <a:r>
              <a:rPr lang="en-US" sz="2800" b="1" dirty="0" smtClean="0"/>
              <a:t>C</a:t>
            </a:r>
            <a:r>
              <a:rPr lang="en-GB" sz="2800" b="1" i="1" dirty="0"/>
              <a:t>(</a:t>
            </a:r>
            <a:r>
              <a:rPr lang="en-US" sz="2800" b="1" i="1" dirty="0"/>
              <a:t>s</a:t>
            </a:r>
            <a:r>
              <a:rPr lang="en-GB" sz="2800" b="1" i="1" dirty="0"/>
              <a:t>)</a:t>
            </a:r>
            <a:r>
              <a:rPr lang="en-GB" sz="2800" b="1" dirty="0"/>
              <a:t> + </a:t>
            </a:r>
            <a:r>
              <a:rPr lang="en-US" sz="2800" b="1" dirty="0"/>
              <a:t>O</a:t>
            </a:r>
            <a:r>
              <a:rPr lang="en-GB" sz="2800" b="1" baseline="-25000" dirty="0"/>
              <a:t>2</a:t>
            </a:r>
            <a:r>
              <a:rPr lang="en-GB" sz="2800" b="1" i="1" dirty="0"/>
              <a:t>(</a:t>
            </a:r>
            <a:r>
              <a:rPr lang="en-US" sz="2800" b="1" i="1" dirty="0"/>
              <a:t>g</a:t>
            </a:r>
            <a:r>
              <a:rPr lang="en-GB" sz="2800" b="1" i="1" dirty="0"/>
              <a:t>)</a:t>
            </a:r>
            <a:r>
              <a:rPr lang="en-GB" sz="2800" b="1" dirty="0"/>
              <a:t> </a:t>
            </a:r>
            <a:r>
              <a:rPr lang="en-US" sz="2800" b="1" dirty="0">
                <a:sym typeface="Symbol"/>
              </a:rPr>
              <a:t></a:t>
            </a:r>
            <a:r>
              <a:rPr lang="en-US" sz="2800" b="1" dirty="0"/>
              <a:t> CO</a:t>
            </a:r>
            <a:r>
              <a:rPr lang="en-GB" sz="2800" b="1" baseline="-25000" dirty="0"/>
              <a:t>2</a:t>
            </a:r>
            <a:r>
              <a:rPr lang="en-GB" sz="2800" b="1" i="1" dirty="0"/>
              <a:t>(</a:t>
            </a:r>
            <a:r>
              <a:rPr lang="en-US" sz="2800" b="1" i="1" dirty="0"/>
              <a:t>g</a:t>
            </a:r>
            <a:r>
              <a:rPr lang="en-GB" sz="2800" b="1" i="1" dirty="0"/>
              <a:t>)</a:t>
            </a:r>
            <a:r>
              <a:rPr lang="en-GB" sz="2800" b="1" dirty="0"/>
              <a:t> </a:t>
            </a:r>
            <a:r>
              <a:rPr lang="el-GR" sz="2800" b="1" dirty="0" smtClean="0"/>
              <a:t>             </a:t>
            </a:r>
            <a:r>
              <a:rPr lang="en-GB" sz="2800" b="1" i="1" dirty="0" smtClean="0">
                <a:solidFill>
                  <a:srgbClr val="FF0000"/>
                </a:solidFill>
              </a:rPr>
              <a:t>υ</a:t>
            </a:r>
            <a:r>
              <a:rPr lang="en-GB" sz="2800" b="1" dirty="0" smtClean="0">
                <a:solidFill>
                  <a:srgbClr val="FF0000"/>
                </a:solidFill>
              </a:rPr>
              <a:t> </a:t>
            </a:r>
            <a:r>
              <a:rPr lang="en-GB" sz="2800" b="1" dirty="0">
                <a:solidFill>
                  <a:srgbClr val="FF0000"/>
                </a:solidFill>
              </a:rPr>
              <a:t>= </a:t>
            </a:r>
            <a:r>
              <a:rPr lang="en-US" sz="2800" b="1" i="1" dirty="0">
                <a:solidFill>
                  <a:srgbClr val="FF0000"/>
                </a:solidFill>
              </a:rPr>
              <a:t>k</a:t>
            </a:r>
            <a:r>
              <a:rPr lang="en-GB" sz="2800" b="1" dirty="0">
                <a:solidFill>
                  <a:srgbClr val="FF0000"/>
                </a:solidFill>
              </a:rPr>
              <a:t>[</a:t>
            </a:r>
            <a:r>
              <a:rPr lang="en-US" sz="2800" b="1" dirty="0">
                <a:solidFill>
                  <a:srgbClr val="FF0000"/>
                </a:solidFill>
              </a:rPr>
              <a:t>O</a:t>
            </a:r>
            <a:r>
              <a:rPr lang="en-GB" sz="2800" b="1" baseline="-25000" dirty="0">
                <a:solidFill>
                  <a:srgbClr val="FF0000"/>
                </a:solidFill>
              </a:rPr>
              <a:t>2</a:t>
            </a:r>
            <a:r>
              <a:rPr lang="en-GB" sz="2800" b="1" dirty="0" smtClean="0">
                <a:solidFill>
                  <a:srgbClr val="FF0000"/>
                </a:solidFill>
              </a:rPr>
              <a:t>]</a:t>
            </a:r>
            <a:endParaRPr lang="el-GR" sz="2800" b="1" dirty="0" smtClean="0">
              <a:solidFill>
                <a:srgbClr val="FF0000"/>
              </a:solidFill>
            </a:endParaRPr>
          </a:p>
          <a:p>
            <a:pPr marL="1257300" indent="-342900"/>
            <a:endParaRPr lang="el-GR" sz="2400" dirty="0" smtClean="0"/>
          </a:p>
          <a:p>
            <a:pPr marL="342900" indent="-342900">
              <a:buFont typeface="+mj-lt"/>
              <a:buAutoNum type="arabicPeriod" startAt="2"/>
            </a:pPr>
            <a:r>
              <a:rPr lang="en-GB" sz="2400" dirty="0" err="1" smtClean="0"/>
              <a:t>Οι</a:t>
            </a:r>
            <a:r>
              <a:rPr lang="en-GB" sz="2400" dirty="0" smtClean="0"/>
              <a:t> </a:t>
            </a:r>
            <a:r>
              <a:rPr lang="en-GB" sz="2400" b="1" dirty="0" err="1">
                <a:solidFill>
                  <a:srgbClr val="FFC000"/>
                </a:solidFill>
              </a:rPr>
              <a:t>μονάδες</a:t>
            </a:r>
            <a:r>
              <a:rPr lang="en-GB" sz="2400" b="1" dirty="0">
                <a:solidFill>
                  <a:srgbClr val="FFC000"/>
                </a:solidFill>
              </a:rPr>
              <a:t> </a:t>
            </a:r>
            <a:r>
              <a:rPr lang="en-GB" sz="2400" dirty="0" err="1"/>
              <a:t>σταθεράς</a:t>
            </a:r>
            <a:r>
              <a:rPr lang="en-GB" sz="2400" dirty="0"/>
              <a:t> </a:t>
            </a:r>
            <a:r>
              <a:rPr lang="en-GB" sz="2400" dirty="0" err="1"/>
              <a:t>ταχύτητας</a:t>
            </a:r>
            <a:r>
              <a:rPr lang="en-GB" sz="2400" dirty="0"/>
              <a:t> </a:t>
            </a:r>
            <a:r>
              <a:rPr lang="en-GB" sz="2400" dirty="0" err="1"/>
              <a:t>ποικίλλουν</a:t>
            </a:r>
            <a:r>
              <a:rPr lang="en-GB" sz="2400" dirty="0"/>
              <a:t> </a:t>
            </a:r>
            <a:r>
              <a:rPr lang="en-GB" sz="2400" dirty="0" err="1"/>
              <a:t>ανάλογα</a:t>
            </a:r>
            <a:r>
              <a:rPr lang="en-GB" sz="2400" dirty="0"/>
              <a:t> </a:t>
            </a:r>
            <a:r>
              <a:rPr lang="en-GB" sz="2400" dirty="0" err="1"/>
              <a:t>με</a:t>
            </a:r>
            <a:r>
              <a:rPr lang="en-GB" sz="2400" dirty="0"/>
              <a:t> </a:t>
            </a:r>
            <a:r>
              <a:rPr lang="en-GB" sz="2400" dirty="0" err="1"/>
              <a:t>την</a:t>
            </a:r>
            <a:r>
              <a:rPr lang="en-GB" sz="2400" dirty="0"/>
              <a:t> </a:t>
            </a:r>
            <a:r>
              <a:rPr lang="en-GB" sz="2400" dirty="0" err="1"/>
              <a:t>τάξη</a:t>
            </a:r>
            <a:r>
              <a:rPr lang="en-GB" sz="2400" dirty="0"/>
              <a:t> </a:t>
            </a:r>
            <a:endParaRPr lang="el-GR" sz="2400" dirty="0" smtClean="0"/>
          </a:p>
          <a:p>
            <a:pPr marL="1257300" indent="-342900"/>
            <a:endParaRPr lang="el-GR" sz="2400" baseline="30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7030A0"/>
                </a:solidFill>
              </a:rPr>
              <a:t>Νόμος</a:t>
            </a:r>
            <a:r>
              <a:rPr lang="en-GB" sz="2400" b="1" u="sng" dirty="0">
                <a:solidFill>
                  <a:srgbClr val="7030A0"/>
                </a:solidFill>
              </a:rPr>
              <a:t> </a:t>
            </a:r>
            <a:r>
              <a:rPr lang="en-GB" sz="2400" b="1" u="sng" dirty="0" err="1">
                <a:solidFill>
                  <a:srgbClr val="7030A0"/>
                </a:solidFill>
              </a:rPr>
              <a:t>ταχύτητας</a:t>
            </a:r>
            <a:r>
              <a:rPr lang="en-GB" sz="2400" b="1" u="sng" dirty="0">
                <a:solidFill>
                  <a:srgbClr val="7030A0"/>
                </a:solidFill>
              </a:rPr>
              <a:t> - </a:t>
            </a:r>
            <a:r>
              <a:rPr lang="en-GB" sz="2400" b="1" u="sng" dirty="0" err="1">
                <a:solidFill>
                  <a:srgbClr val="7030A0"/>
                </a:solidFill>
              </a:rPr>
              <a:t>Μηχανισμός</a:t>
            </a:r>
            <a:r>
              <a:rPr lang="en-GB" sz="2400" b="1" u="sng" dirty="0">
                <a:solidFill>
                  <a:srgbClr val="7030A0"/>
                </a:solidFill>
              </a:rPr>
              <a:t> </a:t>
            </a:r>
            <a:r>
              <a:rPr lang="en-GB" sz="2400" b="1" u="sng" dirty="0" err="1">
                <a:solidFill>
                  <a:srgbClr val="7030A0"/>
                </a:solidFill>
              </a:rPr>
              <a:t>αντίδρασης</a:t>
            </a:r>
            <a:endParaRPr lang="el-GR" sz="2400" b="1" u="sng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78579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err="1" smtClean="0"/>
              <a:t>αΑ</a:t>
            </a:r>
            <a:r>
              <a:rPr lang="en-GB" sz="2800" b="1" dirty="0" smtClean="0"/>
              <a:t> </a:t>
            </a:r>
            <a:r>
              <a:rPr lang="en-GB" sz="2800" b="1" dirty="0"/>
              <a:t>+ </a:t>
            </a:r>
            <a:r>
              <a:rPr lang="en-GB" sz="2800" b="1" dirty="0" err="1"/>
              <a:t>βΒ</a:t>
            </a:r>
            <a:r>
              <a:rPr lang="en-GB" sz="2800" b="1" dirty="0"/>
              <a:t> → </a:t>
            </a:r>
            <a:r>
              <a:rPr lang="en-GB" sz="2800" b="1" dirty="0" err="1"/>
              <a:t>γΓ</a:t>
            </a:r>
            <a:r>
              <a:rPr lang="en-GB" sz="2800" b="1" dirty="0"/>
              <a:t> + </a:t>
            </a:r>
            <a:r>
              <a:rPr lang="en-GB" sz="2800" b="1" dirty="0" err="1" smtClean="0"/>
              <a:t>δΔ</a:t>
            </a:r>
            <a:endParaRPr lang="el-GR" sz="28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3357554" y="1571612"/>
            <a:ext cx="5500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800" b="1" i="1" dirty="0" smtClean="0">
                <a:solidFill>
                  <a:srgbClr val="FF0000"/>
                </a:solidFill>
                <a:cs typeface="Arial" pitchFamily="34" charset="0"/>
              </a:rPr>
              <a:t>υ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 =</a:t>
            </a:r>
            <a:r>
              <a:rPr lang="en-US" sz="2800" b="1" i="1" dirty="0" smtClean="0">
                <a:solidFill>
                  <a:srgbClr val="FF0000"/>
                </a:solidFill>
                <a:cs typeface="Arial" pitchFamily="34" charset="0"/>
              </a:rPr>
              <a:t>k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 [</a:t>
            </a:r>
            <a:r>
              <a:rPr lang="en-US" sz="2800" b="1" dirty="0" smtClean="0">
                <a:solidFill>
                  <a:srgbClr val="FF0000"/>
                </a:solidFill>
                <a:cs typeface="Arial" pitchFamily="34" charset="0"/>
              </a:rPr>
              <a:t>A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]</a:t>
            </a:r>
            <a:r>
              <a:rPr lang="el-GR" sz="2800" b="1" baseline="30000" dirty="0" smtClean="0">
                <a:solidFill>
                  <a:srgbClr val="FF0000"/>
                </a:solidFill>
                <a:cs typeface="Arial" pitchFamily="34" charset="0"/>
              </a:rPr>
              <a:t>χ 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[Β]</a:t>
            </a:r>
            <a:r>
              <a:rPr lang="el-GR" sz="2800" b="1" baseline="30000" dirty="0" smtClean="0">
                <a:solidFill>
                  <a:srgbClr val="FF0000"/>
                </a:solidFill>
                <a:cs typeface="Arial" pitchFamily="34" charset="0"/>
              </a:rPr>
              <a:t>Ψ</a:t>
            </a:r>
            <a:r>
              <a:rPr lang="el-GR" sz="2800" baseline="30000" dirty="0" smtClean="0">
                <a:solidFill>
                  <a:prstClr val="black"/>
                </a:solidFill>
                <a:cs typeface="Arial" pitchFamily="34" charset="0"/>
              </a:rPr>
              <a:t>              </a:t>
            </a:r>
            <a:r>
              <a:rPr lang="el-GR" sz="2800" dirty="0" smtClean="0">
                <a:solidFill>
                  <a:srgbClr val="C00000"/>
                </a:solidFill>
                <a:cs typeface="Arial" pitchFamily="34" charset="0"/>
              </a:rPr>
              <a:t>νόμος</a:t>
            </a:r>
            <a:r>
              <a:rPr lang="el-GR" sz="2800" baseline="30000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l-GR" sz="2800" dirty="0" smtClean="0">
                <a:solidFill>
                  <a:srgbClr val="C00000"/>
                </a:solidFill>
                <a:cs typeface="Arial" pitchFamily="34" charset="0"/>
              </a:rPr>
              <a:t>ταχύτητας</a:t>
            </a:r>
          </a:p>
        </p:txBody>
      </p:sp>
    </p:spTree>
    <p:extLst>
      <p:ext uri="{BB962C8B-B14F-4D97-AF65-F5344CB8AC3E}">
        <p14:creationId xmlns:p14="http://schemas.microsoft.com/office/powerpoint/2010/main" val="248931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1429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u="sng" dirty="0" smtClean="0">
                <a:solidFill>
                  <a:srgbClr val="FF0000"/>
                </a:solidFill>
              </a:rPr>
              <a:t>1. Θ</a:t>
            </a:r>
            <a:r>
              <a:rPr lang="en-GB" sz="2400" b="1" u="sng" dirty="0" err="1" smtClean="0">
                <a:solidFill>
                  <a:srgbClr val="FF0000"/>
                </a:solidFill>
              </a:rPr>
              <a:t>εωρία</a:t>
            </a:r>
            <a:r>
              <a:rPr lang="en-GB" sz="2400" b="1" u="sng" dirty="0" smtClean="0">
                <a:solidFill>
                  <a:srgbClr val="FF0000"/>
                </a:solidFill>
              </a:rPr>
              <a:t> </a:t>
            </a:r>
            <a:r>
              <a:rPr lang="en-GB" sz="2400" b="1" u="sng" dirty="0" err="1">
                <a:solidFill>
                  <a:srgbClr val="FF0000"/>
                </a:solidFill>
              </a:rPr>
              <a:t>των</a:t>
            </a:r>
            <a:r>
              <a:rPr lang="en-GB" sz="2400" b="1" u="sng" dirty="0">
                <a:solidFill>
                  <a:srgbClr val="FF0000"/>
                </a:solidFill>
              </a:rPr>
              <a:t> </a:t>
            </a:r>
            <a:r>
              <a:rPr lang="en-GB" sz="2400" b="1" u="sng" dirty="0" err="1" smtClean="0">
                <a:solidFill>
                  <a:srgbClr val="FF0000"/>
                </a:solidFill>
              </a:rPr>
              <a:t>συγκρούσεων</a:t>
            </a:r>
            <a:endParaRPr lang="el-GR" sz="2400" b="1" u="sng" dirty="0" smtClean="0">
              <a:solidFill>
                <a:srgbClr val="FF0000"/>
              </a:solidFill>
            </a:endParaRPr>
          </a:p>
          <a:p>
            <a:pPr algn="ctr"/>
            <a:r>
              <a:rPr lang="el-GR" sz="2400" dirty="0" smtClean="0">
                <a:solidFill>
                  <a:srgbClr val="C00000"/>
                </a:solidFill>
              </a:rPr>
              <a:t>Γ</a:t>
            </a:r>
            <a:r>
              <a:rPr lang="en-GB" sz="2400" dirty="0" err="1" smtClean="0">
                <a:solidFill>
                  <a:srgbClr val="C00000"/>
                </a:solidFill>
              </a:rPr>
              <a:t>ια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να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αντιδράσουν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δύο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μόρια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πρέπει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να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συγκρουστούν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l-GR" sz="2400" b="1" dirty="0" smtClean="0">
                <a:solidFill>
                  <a:srgbClr val="C00000"/>
                </a:solidFill>
              </a:rPr>
              <a:t>α</a:t>
            </a:r>
            <a:r>
              <a:rPr lang="en-GB" sz="2400" b="1" dirty="0" err="1" smtClean="0">
                <a:solidFill>
                  <a:srgbClr val="C00000"/>
                </a:solidFill>
              </a:rPr>
              <a:t>ποτελεσματικά</a:t>
            </a:r>
            <a:r>
              <a:rPr lang="el-GR" sz="2400" dirty="0" smtClean="0">
                <a:solidFill>
                  <a:srgbClr val="C00000"/>
                </a:solidFill>
              </a:rPr>
              <a:t>, με </a:t>
            </a:r>
            <a:r>
              <a:rPr lang="en-GB" sz="2400" b="1" dirty="0" err="1" smtClean="0">
                <a:solidFill>
                  <a:srgbClr val="C00000"/>
                </a:solidFill>
              </a:rPr>
              <a:t>κατάλληλη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ταχύτητα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l-GR" sz="2400" b="1" dirty="0" smtClean="0">
                <a:solidFill>
                  <a:srgbClr val="C00000"/>
                </a:solidFill>
              </a:rPr>
              <a:t>και </a:t>
            </a:r>
            <a:r>
              <a:rPr lang="en-GB" sz="2400" b="1" dirty="0" err="1" smtClean="0">
                <a:solidFill>
                  <a:srgbClr val="C00000"/>
                </a:solidFill>
              </a:rPr>
              <a:t>σωστό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προσανατολισμό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endParaRPr lang="el-GR" sz="2400" dirty="0" smtClean="0">
              <a:solidFill>
                <a:srgbClr val="C00000"/>
              </a:solidFill>
            </a:endParaRPr>
          </a:p>
          <a:p>
            <a:pPr algn="ctr"/>
            <a:endParaRPr lang="el-GR" sz="2400" dirty="0"/>
          </a:p>
          <a:p>
            <a:pPr algn="ctr"/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Έτσι 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σπά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νε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»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οι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αρχικοί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δεσμοί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των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μορίων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αντιδρώντων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endParaRPr lang="el-GR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και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δημιουργ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ούνται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νέοι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των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προϊόντων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l-GR" sz="24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2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2571744"/>
            <a:ext cx="4286248" cy="231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00562" y="2643182"/>
            <a:ext cx="30003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α: </a:t>
            </a:r>
            <a:r>
              <a:rPr kumimoji="0" lang="en-GB" sz="2400" b="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αποτελεσματική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  <a:endParaRPr kumimoji="0" lang="el-GR" sz="2400" b="0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β: </a:t>
            </a:r>
            <a:r>
              <a:rPr kumimoji="0" lang="en-GB" sz="2400" b="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μη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en-GB" sz="2400" b="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sym typeface="Symbol" pitchFamily="18" charset="2"/>
              </a:rPr>
              <a:t>αποτελεσματική</a:t>
            </a:r>
            <a:endParaRPr kumimoji="0" lang="el-GR" sz="2400" b="0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" name="Oval 5"/>
          <p:cNvSpPr/>
          <p:nvPr/>
        </p:nvSpPr>
        <p:spPr>
          <a:xfrm>
            <a:off x="4143372" y="5286388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Oval 7"/>
          <p:cNvSpPr/>
          <p:nvPr/>
        </p:nvSpPr>
        <p:spPr>
          <a:xfrm>
            <a:off x="4214810" y="5429264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Oval 8"/>
          <p:cNvSpPr/>
          <p:nvPr/>
        </p:nvSpPr>
        <p:spPr>
          <a:xfrm>
            <a:off x="5072066" y="5143512"/>
            <a:ext cx="142876" cy="1428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Oval 9"/>
          <p:cNvSpPr/>
          <p:nvPr/>
        </p:nvSpPr>
        <p:spPr>
          <a:xfrm>
            <a:off x="5143504" y="5214950"/>
            <a:ext cx="142876" cy="1428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Oval 10"/>
          <p:cNvSpPr/>
          <p:nvPr/>
        </p:nvSpPr>
        <p:spPr>
          <a:xfrm>
            <a:off x="7000892" y="5286388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Oval 11"/>
          <p:cNvSpPr/>
          <p:nvPr/>
        </p:nvSpPr>
        <p:spPr>
          <a:xfrm>
            <a:off x="7072330" y="5429264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Oval 12"/>
          <p:cNvSpPr/>
          <p:nvPr/>
        </p:nvSpPr>
        <p:spPr>
          <a:xfrm>
            <a:off x="7929586" y="5143512"/>
            <a:ext cx="142876" cy="1428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Oval 13"/>
          <p:cNvSpPr/>
          <p:nvPr/>
        </p:nvSpPr>
        <p:spPr>
          <a:xfrm>
            <a:off x="8001024" y="5214950"/>
            <a:ext cx="142876" cy="1428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903 -0.00208 -0.01823 -0.00416 -0.02691 -0.0081 C -0.03195 -0.0074 -0.03698 -0.00694 -0.04184 -0.00601 C -0.04341 -0.00578 -0.04532 -0.00555 -0.04636 -0.00416 C -0.0474 -0.00278 -0.04688 0 -0.04775 0.00185 C -0.04844 0.00347 -0.04983 0.00439 -0.05087 0.00578 C -0.04983 0.01711 -0.05157 0.0259 -0.04341 0.02983 C -0.04237 0.03168 -0.04184 0.03446 -0.04028 0.03561 C -0.03299 0.04163 -0.02171 0.04371 -0.01355 0.04764 C -0.0125 0.04903 -0.01077 0.04972 -0.01042 0.05157 C -0.01007 0.05365 -0.01129 0.05573 -0.01198 0.05758 C -0.0165 0.06845 -0.02084 0.07562 -0.02987 0.07955 C -0.04202 0.08487 -0.02674 0.07794 -0.03889 0.08349 C -0.0408 0.07955 -0.04289 0.07539 -0.0448 0.07146 C -0.04584 0.06938 -0.04775 0.06545 -0.04775 0.06545 C -0.04618 0.0518 -0.04393 0.03446 -0.03282 0.02983 C -0.02796 0.02313 -0.02032 0.01503 -0.01355 0.01179 C -0.0099 0.00717 -0.00504 0 0 0 Z " pathEditMode="relative" ptsTypes="ffffffffffffffffff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2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903 -0.00208 -0.01823 -0.00416 -0.02691 -0.0081 C -0.03195 -0.0074 -0.03698 -0.00694 -0.04184 -0.00601 C -0.04341 -0.00578 -0.04532 -0.00555 -0.04636 -0.00416 C -0.0474 -0.00278 -0.04688 0 -0.04775 0.00185 C -0.04844 0.00347 -0.04983 0.00439 -0.05087 0.00578 C -0.04983 0.01711 -0.05157 0.0259 -0.04341 0.02983 C -0.04237 0.03168 -0.04184 0.03446 -0.04028 0.03561 C -0.03299 0.04163 -0.02171 0.04371 -0.01355 0.04764 C -0.0125 0.04903 -0.01077 0.04972 -0.01042 0.05157 C -0.01007 0.05365 -0.01129 0.05573 -0.01198 0.05758 C -0.0165 0.06845 -0.02084 0.07562 -0.02987 0.07955 C -0.04202 0.08487 -0.02674 0.07794 -0.03889 0.08349 C -0.0408 0.07955 -0.04289 0.07539 -0.0448 0.07146 C -0.04584 0.06938 -0.04775 0.06545 -0.04775 0.06545 C -0.04618 0.0518 -0.04393 0.03446 -0.03282 0.02983 C -0.02796 0.02313 -0.02032 0.01503 -0.01355 0.01179 C -0.0099 0.00717 -0.00504 0 0 0 Z " pathEditMode="relative" ptsTypes="ffffffffffffffffff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08 -0.00925 0.00659 -0.01318 0.01336 -0.01596 C 0.02013 -0.02174 0.01996 -0.02359 0.03125 -0.01804 C 0.03593 -0.01572 0.03732 0 0.03732 0 C 0.0368 0.00393 0.03697 0.0081 0.03576 0.0118 C 0.03229 0.02313 0.02395 0.02845 0.02083 0.03978 C 0.01927 0.04579 0.01788 0.05157 0.01631 0.05759 C 0.0177 0.07563 0.01684 0.08395 0.02986 0.08927 C 0.03958 0.08765 0.04253 0.08835 0.04913 0.07956 C 0.05017 0.07563 0.05277 0.0717 0.05225 0.06753 C 0.04878 0.04071 0.04392 0.02729 0.02673 0.0118 C 0.025 0.01018 0.02413 0.0074 0.02239 0.00578 C 0.01979 0.00347 0.01614 0.0037 0.01336 0.00185 C 0.0118 0.0007 0.01059 -0.00185 0.00885 -0.00208 C 0.0059 -0.00254 0.00295 -0.00069 0 0 Z " pathEditMode="relative" ptsTypes="fffffffffffffff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2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08 -0.00925 0.00659 -0.01318 0.01336 -0.01596 C 0.02013 -0.02174 0.01996 -0.02359 0.03125 -0.01804 C 0.03593 -0.01572 0.03732 0 0.03732 0 C 0.0368 0.00393 0.03697 0.0081 0.03576 0.0118 C 0.03229 0.02313 0.02395 0.02845 0.02083 0.03978 C 0.01927 0.04579 0.01788 0.05157 0.01631 0.05759 C 0.0177 0.07563 0.01684 0.08395 0.02986 0.08927 C 0.03958 0.08765 0.04253 0.08835 0.04913 0.07956 C 0.05017 0.07563 0.05277 0.0717 0.05225 0.06753 C 0.04878 0.04071 0.04392 0.02729 0.02673 0.0118 C 0.025 0.01018 0.02413 0.0074 0.02239 0.00578 C 0.01979 0.00347 0.01614 0.0037 0.01336 0.00185 C 0.0118 0.0007 0.01059 -0.00185 0.00885 -0.00208 C 0.0059 -0.00254 0.00295 -0.00069 0 0 Z " pathEditMode="relative" ptsTypes="fffffffffffffff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56 -0.0074 -0.01007 -0.01411 -0.01493 -0.02197 C -0.01597 -0.02382 -0.01632 -0.0266 -0.01788 -0.02775 C -0.02049 -0.03006 -0.02674 -0.03191 -0.02674 -0.03191 C -0.02986 -0.04371 -0.03368 -0.05111 -0.02378 -0.05967 C -0.00139 -0.05735 0.00885 -0.0555 0.02691 -0.03978 C 0.03281 -0.02775 0.03715 -0.01573 0.04028 -0.00208 C 0.03976 0.00532 0.03976 0.01272 0.03889 0.01989 C 0.03576 0.04371 0.02569 0.0451 0.00903 0.04764 C -0.00208 0.04487 0.00451 0.04695 -0.00747 0.04163 C -0.00885 0.04093 -0.01181 0.03978 -0.01181 0.03978 C -0.01476 0.03608 -0.01892 0.03007 -0.0224 0.02775 C -0.02517 0.0259 -0.03125 0.02382 -0.03125 0.02382 C -0.03785 0.02613 -0.03524 0.0259 -0.03872 0.0259 " pathEditMode="relative" ptsTypes="fffffffffffffA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56 -0.0074 -0.01007 -0.01411 -0.01493 -0.02197 C -0.01597 -0.02382 -0.01632 -0.0266 -0.01788 -0.02775 C -0.02049 -0.03006 -0.02674 -0.03191 -0.02674 -0.03191 C -0.02986 -0.04371 -0.03368 -0.05111 -0.02378 -0.05967 C -0.00139 -0.05735 0.00885 -0.0555 0.02691 -0.03978 C 0.03281 -0.02775 0.03715 -0.01573 0.04028 -0.00208 C 0.03976 0.00532 0.03976 0.01272 0.03889 0.01989 C 0.03576 0.04371 0.02569 0.0451 0.00903 0.04764 C -0.00208 0.04487 0.00451 0.04695 -0.00747 0.04163 C -0.00885 0.04093 -0.01181 0.03978 -0.01181 0.03978 C -0.01476 0.03608 -0.01892 0.03007 -0.0224 0.02775 C -0.02517 0.0259 -0.03125 0.02382 -0.03125 0.02382 C -0.03785 0.02613 -0.03524 0.0259 -0.03872 0.0259 " pathEditMode="relative" ptsTypes="fffffffffffffA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29 0.00232 -0.01319 0.0044 -0.02083 0.00578 C -0.03663 0.0044 -0.04149 0.0074 -0.05225 -0.00208 C -0.05521 -0.01364 -0.05868 -0.03145 -0.04774 -0.03584 C -0.04323 -0.03978 -0.03628 -0.04556 -0.03142 -0.04787 C -0.02864 -0.05134 -0.02031 -0.05504 -0.02534 -0.06175 C -0.02639 -0.06313 -0.0283 -0.0629 -0.02986 -0.0636 C -0.03021 -0.06336 -0.03854 -0.06013 -0.03889 -0.05966 C -0.04392 -0.05296 -0.04444 -0.04926 -0.04635 -0.04186 C -0.04618 -0.04001 -0.04496 -0.01017 -0.04184 -0.00601 C -0.03368 0.00486 -0.0243 0.00787 -0.01337 0.00995 C -0.00104 0.00856 0.00764 0.00602 0.01945 0.00393 C 0.02674 0.00139 0.03091 0 0.03872 0 " pathEditMode="relative" ptsTypes="ffffffffffffA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29 0.00232 -0.01319 0.0044 -0.02083 0.00578 C -0.03663 0.0044 -0.04149 0.0074 -0.05225 -0.00208 C -0.05521 -0.01364 -0.05868 -0.03145 -0.04774 -0.03584 C -0.04323 -0.03978 -0.03628 -0.04556 -0.03142 -0.04787 C -0.02864 -0.05134 -0.02031 -0.05504 -0.02534 -0.06175 C -0.02639 -0.06313 -0.0283 -0.0629 -0.02986 -0.0636 C -0.03021 -0.06336 -0.03854 -0.06013 -0.03889 -0.05966 C -0.04392 -0.05296 -0.04444 -0.04926 -0.04635 -0.04186 C -0.04618 -0.04001 -0.04496 -0.01017 -0.04184 -0.00601 C -0.03368 0.00486 -0.0243 0.00787 -0.01337 0.00995 C -0.00104 0.00856 0.00764 0.00602 0.01945 0.00393 C 0.02674 0.00139 0.03091 0 0.03872 0 " pathEditMode="relative" ptsTypes="ffffffffffffA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122 -0.02082 C 0.05504 -0.01342 0.0566 -0.00532 0.05869 0.003 C 0.05973 0.00693 0.06164 0.0148 0.06164 0.01503 C 0.05973 0.03399 0.06164 0.02312 0.05869 0.03469 C 0.05764 0.03862 0.05573 0.04671 0.05573 0.04694 " pathEditMode="relative" rAng="0" ptsTypes="ffff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" y="34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903 -2.95097E-6 C 0.06198 -0.00578 0.06476 -0.00925 0.06649 -0.01572 C 0.06545 -0.02914 0.06632 -0.04371 0.05747 -0.05157 C 0.05382 -0.06545 0.05886 -0.04903 0.05156 -0.0636 C 0.0507 -0.06521 0.05 -0.06938 0.05 -0.06915 " pathEditMode="relative" rAng="0" ptsTypes="ffff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35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653 0.01549 C -0.04497 0.01688 -0.0434 0.01781 -0.04201 0.01943 C -0.04097 0.02058 -0.04028 0.02243 -0.03906 0.02359 C -0.03611 0.02636 -0.03004 0.03145 -0.03004 0.03168 C -0.02622 0.04787 -0.02014 0.05759 -0.00764 0.06337 C 0.00052 0.06105 0.00469 0.06105 0.01163 0.0673 C 0.01215 0.06938 0.01319 0.07331 0.01319 0.07354 " pathEditMode="relative" rAng="0" ptsTypes="ffffff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" y="29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871 0.0259 C -0.0342 0.02382 -0.02986 0.02197 -0.02534 0.01989 C -0.0217 0.01249 -0.01944 0.01272 -0.01336 0.00994 C -0.0026 0.0148 0.0066 0.02151 0.01789 0.02382 C 0.02309 0.02174 0.02691 0.01989 0.03143 0.01596 C 0.03334 0.00439 0.03091 -0.00046 0.0224 -0.00393 C 0.01737 -0.00833 0.01789 -0.00555 0.01789 -0.00994 " pathEditMode="relative" rAng="0" ptsTypes="ffffff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" y="-18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1319 0.07354 C 0.01441 0.08233 0.01562 0.08927 0.0177 0.09759 C 0.0158 0.11864 0.0184 0.11401 0.00729 0.11933 C 0.00104 0.11656 -0.00452 0.1124 -0.01077 0.10939 C -0.02032 0.11286 -0.02917 0.12211 -0.03611 0.13136 C -0.04375 0.12766 -0.0441 0.1228 -0.04653 0.11332 C -0.04532 0.10893 -0.04358 0.1043 -0.04358 0.09944 " pathEditMode="relative" rAng="0" ptsTypes="ffffff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29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2.5E-6 -3.40426E-6 C -0.00226 -0.003 -0.00365 -0.00717 -0.00608 -0.00994 C -0.00868 -0.01272 -0.01216 -0.01341 -0.01493 -0.01595 C -0.01945 -0.01387 -0.02396 -0.01202 -0.02847 -0.00994 C -0.02952 -0.00786 -0.03004 -0.00532 -0.03143 -0.00393 C -0.03264 -0.00254 -0.0349 -0.00347 -0.03594 -0.00208 C -0.04393 0.00856 -0.04132 0.02105 -0.04775 0.03169 C -0.05278 0.04001 -0.0658 0.04418 -0.07327 0.04764 C -0.07622 0.05343 -0.07691 0.05875 -0.08073 0.0636 C -0.08403 0.07817 -0.08594 0.09344 -0.07327 0.09945 C -0.06528 0.09714 -0.04879 0.09552 -0.04879 0.08997 " pathEditMode="relative" rAng="0" ptsTypes="fffffffffff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0" y="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14554"/>
            <a:ext cx="91440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2400" dirty="0" err="1" smtClean="0"/>
              <a:t>Τα</a:t>
            </a:r>
            <a:r>
              <a:rPr lang="en-GB" sz="2400" dirty="0" smtClean="0"/>
              <a:t>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</a:rPr>
              <a:t>στερεά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</a:rPr>
              <a:t>σώματα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/>
              <a:t>παραλείπονται</a:t>
            </a:r>
            <a:r>
              <a:rPr lang="en-GB" sz="2400" dirty="0"/>
              <a:t> </a:t>
            </a:r>
            <a:endParaRPr lang="el-GR" sz="2400" dirty="0" smtClean="0"/>
          </a:p>
          <a:p>
            <a:pPr marL="1257300" indent="-342900"/>
            <a:r>
              <a:rPr lang="en-GB" sz="2400" dirty="0" err="1" smtClean="0"/>
              <a:t>Π.χ</a:t>
            </a:r>
            <a:r>
              <a:rPr lang="en-GB" sz="2400" dirty="0"/>
              <a:t>. </a:t>
            </a:r>
            <a:r>
              <a:rPr lang="en-US" sz="2800" b="1" dirty="0" smtClean="0"/>
              <a:t>C</a:t>
            </a:r>
            <a:r>
              <a:rPr lang="en-GB" sz="2800" b="1" i="1" dirty="0"/>
              <a:t>(</a:t>
            </a:r>
            <a:r>
              <a:rPr lang="en-US" sz="2800" b="1" i="1" dirty="0"/>
              <a:t>s</a:t>
            </a:r>
            <a:r>
              <a:rPr lang="en-GB" sz="2800" b="1" i="1" dirty="0"/>
              <a:t>)</a:t>
            </a:r>
            <a:r>
              <a:rPr lang="en-GB" sz="2800" b="1" dirty="0"/>
              <a:t> + </a:t>
            </a:r>
            <a:r>
              <a:rPr lang="en-US" sz="2800" b="1" dirty="0"/>
              <a:t>O</a:t>
            </a:r>
            <a:r>
              <a:rPr lang="en-GB" sz="2800" b="1" baseline="-25000" dirty="0"/>
              <a:t>2</a:t>
            </a:r>
            <a:r>
              <a:rPr lang="en-GB" sz="2800" b="1" i="1" dirty="0"/>
              <a:t>(</a:t>
            </a:r>
            <a:r>
              <a:rPr lang="en-US" sz="2800" b="1" i="1" dirty="0"/>
              <a:t>g</a:t>
            </a:r>
            <a:r>
              <a:rPr lang="en-GB" sz="2800" b="1" i="1" dirty="0"/>
              <a:t>)</a:t>
            </a:r>
            <a:r>
              <a:rPr lang="en-GB" sz="2800" b="1" dirty="0"/>
              <a:t> </a:t>
            </a:r>
            <a:r>
              <a:rPr lang="en-US" sz="2800" b="1" dirty="0">
                <a:sym typeface="Symbol"/>
              </a:rPr>
              <a:t></a:t>
            </a:r>
            <a:r>
              <a:rPr lang="en-US" sz="2800" b="1" dirty="0"/>
              <a:t> CO</a:t>
            </a:r>
            <a:r>
              <a:rPr lang="en-GB" sz="2800" b="1" baseline="-25000" dirty="0"/>
              <a:t>2</a:t>
            </a:r>
            <a:r>
              <a:rPr lang="en-GB" sz="2800" b="1" i="1" dirty="0"/>
              <a:t>(</a:t>
            </a:r>
            <a:r>
              <a:rPr lang="en-US" sz="2800" b="1" i="1" dirty="0"/>
              <a:t>g</a:t>
            </a:r>
            <a:r>
              <a:rPr lang="en-GB" sz="2800" b="1" i="1" dirty="0"/>
              <a:t>)</a:t>
            </a:r>
            <a:r>
              <a:rPr lang="en-GB" sz="2800" b="1" dirty="0"/>
              <a:t> </a:t>
            </a:r>
            <a:r>
              <a:rPr lang="el-GR" sz="2800" b="1" dirty="0" smtClean="0"/>
              <a:t>             </a:t>
            </a:r>
            <a:r>
              <a:rPr lang="en-GB" sz="2800" b="1" i="1" dirty="0" smtClean="0">
                <a:solidFill>
                  <a:srgbClr val="FF0000"/>
                </a:solidFill>
              </a:rPr>
              <a:t>υ</a:t>
            </a:r>
            <a:r>
              <a:rPr lang="en-GB" sz="2800" b="1" dirty="0" smtClean="0">
                <a:solidFill>
                  <a:srgbClr val="FF0000"/>
                </a:solidFill>
              </a:rPr>
              <a:t> </a:t>
            </a:r>
            <a:r>
              <a:rPr lang="en-GB" sz="2800" b="1" dirty="0">
                <a:solidFill>
                  <a:srgbClr val="FF0000"/>
                </a:solidFill>
              </a:rPr>
              <a:t>= </a:t>
            </a:r>
            <a:r>
              <a:rPr lang="en-US" sz="2800" b="1" i="1" dirty="0">
                <a:solidFill>
                  <a:srgbClr val="FF0000"/>
                </a:solidFill>
              </a:rPr>
              <a:t>k</a:t>
            </a:r>
            <a:r>
              <a:rPr lang="en-GB" sz="2800" b="1" dirty="0">
                <a:solidFill>
                  <a:srgbClr val="FF0000"/>
                </a:solidFill>
              </a:rPr>
              <a:t>[</a:t>
            </a:r>
            <a:r>
              <a:rPr lang="en-US" sz="2800" b="1" dirty="0">
                <a:solidFill>
                  <a:srgbClr val="FF0000"/>
                </a:solidFill>
              </a:rPr>
              <a:t>O</a:t>
            </a:r>
            <a:r>
              <a:rPr lang="en-GB" sz="2800" b="1" baseline="-25000" dirty="0">
                <a:solidFill>
                  <a:srgbClr val="FF0000"/>
                </a:solidFill>
              </a:rPr>
              <a:t>2</a:t>
            </a:r>
            <a:r>
              <a:rPr lang="en-GB" sz="2800" b="1" dirty="0" smtClean="0">
                <a:solidFill>
                  <a:srgbClr val="FF0000"/>
                </a:solidFill>
              </a:rPr>
              <a:t>]</a:t>
            </a:r>
            <a:endParaRPr lang="el-GR" sz="2800" b="1" dirty="0" smtClean="0">
              <a:solidFill>
                <a:srgbClr val="FF0000"/>
              </a:solidFill>
            </a:endParaRPr>
          </a:p>
          <a:p>
            <a:pPr marL="1257300" indent="-342900"/>
            <a:endParaRPr lang="el-GR" sz="2400" dirty="0" smtClean="0"/>
          </a:p>
          <a:p>
            <a:pPr marL="342900" indent="-342900">
              <a:buFont typeface="+mj-lt"/>
              <a:buAutoNum type="arabicPeriod" startAt="2"/>
            </a:pPr>
            <a:r>
              <a:rPr lang="en-GB" sz="2400" dirty="0" err="1" smtClean="0"/>
              <a:t>Οι</a:t>
            </a:r>
            <a:r>
              <a:rPr lang="en-GB" sz="2400" dirty="0" smtClean="0"/>
              <a:t> </a:t>
            </a:r>
            <a:r>
              <a:rPr lang="en-GB" sz="2400" b="1" dirty="0" err="1">
                <a:solidFill>
                  <a:srgbClr val="FFC000"/>
                </a:solidFill>
              </a:rPr>
              <a:t>μονάδες</a:t>
            </a:r>
            <a:r>
              <a:rPr lang="en-GB" sz="2400" b="1" dirty="0">
                <a:solidFill>
                  <a:srgbClr val="FFC000"/>
                </a:solidFill>
              </a:rPr>
              <a:t> </a:t>
            </a:r>
            <a:r>
              <a:rPr lang="en-GB" sz="2400" dirty="0" err="1"/>
              <a:t>σταθεράς</a:t>
            </a:r>
            <a:r>
              <a:rPr lang="en-GB" sz="2400" dirty="0"/>
              <a:t> </a:t>
            </a:r>
            <a:r>
              <a:rPr lang="en-GB" sz="2400" dirty="0" err="1"/>
              <a:t>ταχύτητας</a:t>
            </a:r>
            <a:r>
              <a:rPr lang="en-GB" sz="2400" dirty="0"/>
              <a:t> </a:t>
            </a:r>
            <a:r>
              <a:rPr lang="en-GB" sz="2400" dirty="0" err="1"/>
              <a:t>ποικίλλουν</a:t>
            </a:r>
            <a:r>
              <a:rPr lang="en-GB" sz="2400" dirty="0"/>
              <a:t> </a:t>
            </a:r>
            <a:r>
              <a:rPr lang="en-GB" sz="2400" dirty="0" err="1"/>
              <a:t>ανάλογα</a:t>
            </a:r>
            <a:r>
              <a:rPr lang="en-GB" sz="2400" dirty="0"/>
              <a:t> </a:t>
            </a:r>
            <a:r>
              <a:rPr lang="en-GB" sz="2400" dirty="0" err="1"/>
              <a:t>με</a:t>
            </a:r>
            <a:r>
              <a:rPr lang="en-GB" sz="2400" dirty="0"/>
              <a:t> </a:t>
            </a:r>
            <a:r>
              <a:rPr lang="en-GB" sz="2400" dirty="0" err="1"/>
              <a:t>την</a:t>
            </a:r>
            <a:r>
              <a:rPr lang="en-GB" sz="2400" dirty="0"/>
              <a:t> </a:t>
            </a:r>
            <a:r>
              <a:rPr lang="en-GB" sz="2400" dirty="0" err="1"/>
              <a:t>τάξη</a:t>
            </a:r>
            <a:r>
              <a:rPr lang="en-GB" sz="2400" dirty="0"/>
              <a:t> </a:t>
            </a:r>
            <a:endParaRPr lang="el-GR" sz="2400" dirty="0" smtClean="0"/>
          </a:p>
          <a:p>
            <a:pPr marL="342900" indent="-342900">
              <a:buFont typeface="+mj-lt"/>
              <a:buAutoNum type="arabicPeriod" startAt="2"/>
            </a:pPr>
            <a:endParaRPr lang="el-GR" sz="2400" baseline="30000" dirty="0" smtClean="0"/>
          </a:p>
          <a:p>
            <a:pPr marL="342900" indent="-342900">
              <a:buFont typeface="+mj-lt"/>
              <a:buAutoNum type="arabicPeriod" startAt="2"/>
            </a:pPr>
            <a:endParaRPr lang="el-GR" sz="2400" baseline="30000" dirty="0" smtClean="0"/>
          </a:p>
          <a:p>
            <a:pPr marL="342900" indent="-342900">
              <a:buFont typeface="+mj-lt"/>
              <a:buAutoNum type="arabicPeriod" startAt="3"/>
            </a:pPr>
            <a:r>
              <a:rPr lang="en-GB" sz="2400" dirty="0" err="1"/>
              <a:t>Οι</a:t>
            </a:r>
            <a:r>
              <a:rPr lang="en-GB" sz="2400" dirty="0"/>
              <a:t> </a:t>
            </a:r>
            <a:r>
              <a:rPr lang="en-GB" sz="2400" dirty="0" err="1"/>
              <a:t>εκθέτες</a:t>
            </a:r>
            <a:r>
              <a:rPr lang="en-GB" sz="2400" dirty="0"/>
              <a:t>, </a:t>
            </a:r>
            <a:r>
              <a:rPr lang="en-GB" sz="2400" i="1" dirty="0"/>
              <a:t>χ ,ψ</a:t>
            </a:r>
            <a:r>
              <a:rPr lang="en-GB" sz="2400" dirty="0"/>
              <a:t> </a:t>
            </a:r>
            <a:r>
              <a:rPr lang="el-GR" sz="2400" dirty="0" smtClean="0"/>
              <a:t>είναι </a:t>
            </a:r>
            <a:r>
              <a:rPr lang="en-GB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συνήθως</a:t>
            </a:r>
            <a:r>
              <a:rPr lang="en-GB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l-G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ακέραιοι </a:t>
            </a:r>
            <a:r>
              <a:rPr lang="el-GR" sz="2400" dirty="0" smtClean="0"/>
              <a:t>(</a:t>
            </a:r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0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1, 2, </a:t>
            </a:r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r>
              <a:rPr lang="el-GR" sz="2400" dirty="0" smtClean="0"/>
              <a:t>)</a:t>
            </a:r>
            <a:r>
              <a:rPr lang="en-GB" sz="2400" dirty="0" smtClean="0"/>
              <a:t> </a:t>
            </a:r>
            <a:r>
              <a:rPr lang="en-GB" sz="2400" dirty="0" err="1"/>
              <a:t>χωρίς</a:t>
            </a:r>
            <a:r>
              <a:rPr lang="en-GB" sz="2400" dirty="0"/>
              <a:t> </a:t>
            </a:r>
            <a:r>
              <a:rPr lang="en-GB" sz="2400" dirty="0" err="1"/>
              <a:t>όμως</a:t>
            </a:r>
            <a:r>
              <a:rPr lang="en-GB" sz="2400" dirty="0"/>
              <a:t> </a:t>
            </a:r>
            <a:r>
              <a:rPr lang="en-GB" sz="2400" dirty="0" err="1"/>
              <a:t>να</a:t>
            </a:r>
            <a:r>
              <a:rPr lang="en-GB" sz="2400" dirty="0"/>
              <a:t> </a:t>
            </a:r>
            <a:r>
              <a:rPr lang="en-GB" sz="2400" dirty="0" err="1"/>
              <a:t>αποκλείονται</a:t>
            </a:r>
            <a:r>
              <a:rPr lang="en-GB" sz="2400" dirty="0"/>
              <a:t> </a:t>
            </a:r>
            <a:r>
              <a:rPr lang="en-GB" sz="2400" dirty="0" err="1"/>
              <a:t>οι</a:t>
            </a:r>
            <a:r>
              <a:rPr lang="en-GB" sz="2400" dirty="0"/>
              <a:t> </a:t>
            </a:r>
            <a:r>
              <a:rPr lang="en-GB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κλασματικοί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ή </a:t>
            </a:r>
            <a:r>
              <a:rPr lang="en-GB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και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αρνητικοί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αριθμοί</a:t>
            </a:r>
            <a:endParaRPr lang="el-GR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+mj-lt"/>
              <a:buAutoNum type="arabicPeriod" startAt="3"/>
            </a:pPr>
            <a:endParaRPr lang="el-GR" sz="24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7030A0"/>
                </a:solidFill>
              </a:rPr>
              <a:t>Νόμος</a:t>
            </a:r>
            <a:r>
              <a:rPr lang="en-GB" sz="2400" b="1" u="sng" dirty="0">
                <a:solidFill>
                  <a:srgbClr val="7030A0"/>
                </a:solidFill>
              </a:rPr>
              <a:t> </a:t>
            </a:r>
            <a:r>
              <a:rPr lang="en-GB" sz="2400" b="1" u="sng" dirty="0" err="1">
                <a:solidFill>
                  <a:srgbClr val="7030A0"/>
                </a:solidFill>
              </a:rPr>
              <a:t>ταχύτητας</a:t>
            </a:r>
            <a:r>
              <a:rPr lang="en-GB" sz="2400" b="1" u="sng" dirty="0">
                <a:solidFill>
                  <a:srgbClr val="7030A0"/>
                </a:solidFill>
              </a:rPr>
              <a:t> - </a:t>
            </a:r>
            <a:r>
              <a:rPr lang="en-GB" sz="2400" b="1" u="sng" dirty="0" err="1">
                <a:solidFill>
                  <a:srgbClr val="7030A0"/>
                </a:solidFill>
              </a:rPr>
              <a:t>Μηχανισμός</a:t>
            </a:r>
            <a:r>
              <a:rPr lang="en-GB" sz="2400" b="1" u="sng" dirty="0">
                <a:solidFill>
                  <a:srgbClr val="7030A0"/>
                </a:solidFill>
              </a:rPr>
              <a:t> </a:t>
            </a:r>
            <a:r>
              <a:rPr lang="en-GB" sz="2400" b="1" u="sng" dirty="0" err="1">
                <a:solidFill>
                  <a:srgbClr val="7030A0"/>
                </a:solidFill>
              </a:rPr>
              <a:t>αντίδρασης</a:t>
            </a:r>
            <a:endParaRPr lang="el-GR" sz="2400" b="1" u="sng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78579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err="1" smtClean="0"/>
              <a:t>αΑ</a:t>
            </a:r>
            <a:r>
              <a:rPr lang="en-GB" sz="2800" b="1" dirty="0" smtClean="0"/>
              <a:t> </a:t>
            </a:r>
            <a:r>
              <a:rPr lang="en-GB" sz="2800" b="1" dirty="0"/>
              <a:t>+ </a:t>
            </a:r>
            <a:r>
              <a:rPr lang="en-GB" sz="2800" b="1" dirty="0" err="1"/>
              <a:t>βΒ</a:t>
            </a:r>
            <a:r>
              <a:rPr lang="en-GB" sz="2800" b="1" dirty="0"/>
              <a:t> → </a:t>
            </a:r>
            <a:r>
              <a:rPr lang="en-GB" sz="2800" b="1" dirty="0" err="1"/>
              <a:t>γΓ</a:t>
            </a:r>
            <a:r>
              <a:rPr lang="en-GB" sz="2800" b="1" dirty="0"/>
              <a:t> + </a:t>
            </a:r>
            <a:r>
              <a:rPr lang="en-GB" sz="2800" b="1" dirty="0" err="1" smtClean="0"/>
              <a:t>δΔ</a:t>
            </a:r>
            <a:endParaRPr lang="el-GR" sz="28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3357554" y="1571612"/>
            <a:ext cx="5500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800" b="1" i="1" dirty="0" smtClean="0">
                <a:solidFill>
                  <a:srgbClr val="FF0000"/>
                </a:solidFill>
                <a:cs typeface="Arial" pitchFamily="34" charset="0"/>
              </a:rPr>
              <a:t>υ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 =</a:t>
            </a:r>
            <a:r>
              <a:rPr lang="en-US" sz="2800" b="1" i="1" dirty="0" smtClean="0">
                <a:solidFill>
                  <a:srgbClr val="FF0000"/>
                </a:solidFill>
                <a:cs typeface="Arial" pitchFamily="34" charset="0"/>
              </a:rPr>
              <a:t>k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 [</a:t>
            </a:r>
            <a:r>
              <a:rPr lang="en-US" sz="2800" b="1" dirty="0" smtClean="0">
                <a:solidFill>
                  <a:srgbClr val="FF0000"/>
                </a:solidFill>
                <a:cs typeface="Arial" pitchFamily="34" charset="0"/>
              </a:rPr>
              <a:t>A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]</a:t>
            </a:r>
            <a:r>
              <a:rPr lang="el-GR" sz="2800" b="1" baseline="30000" dirty="0" smtClean="0">
                <a:solidFill>
                  <a:srgbClr val="FF0000"/>
                </a:solidFill>
                <a:cs typeface="Arial" pitchFamily="34" charset="0"/>
              </a:rPr>
              <a:t>χ 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[Β]</a:t>
            </a:r>
            <a:r>
              <a:rPr lang="el-GR" sz="2800" b="1" baseline="30000" dirty="0" smtClean="0">
                <a:solidFill>
                  <a:srgbClr val="FF0000"/>
                </a:solidFill>
                <a:cs typeface="Arial" pitchFamily="34" charset="0"/>
              </a:rPr>
              <a:t>Ψ</a:t>
            </a:r>
            <a:r>
              <a:rPr lang="el-GR" sz="2800" baseline="30000" dirty="0" smtClean="0">
                <a:solidFill>
                  <a:prstClr val="black"/>
                </a:solidFill>
                <a:cs typeface="Arial" pitchFamily="34" charset="0"/>
              </a:rPr>
              <a:t>              </a:t>
            </a:r>
            <a:r>
              <a:rPr lang="el-GR" sz="2800" dirty="0" smtClean="0">
                <a:solidFill>
                  <a:srgbClr val="C00000"/>
                </a:solidFill>
                <a:cs typeface="Arial" pitchFamily="34" charset="0"/>
              </a:rPr>
              <a:t>νόμος</a:t>
            </a:r>
            <a:r>
              <a:rPr lang="el-GR" sz="2800" baseline="30000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l-GR" sz="2800" dirty="0" smtClean="0">
                <a:solidFill>
                  <a:srgbClr val="C00000"/>
                </a:solidFill>
                <a:cs typeface="Arial" pitchFamily="34" charset="0"/>
              </a:rPr>
              <a:t>ταχύτητας</a:t>
            </a:r>
          </a:p>
        </p:txBody>
      </p:sp>
    </p:spTree>
    <p:extLst>
      <p:ext uri="{BB962C8B-B14F-4D97-AF65-F5344CB8AC3E}">
        <p14:creationId xmlns:p14="http://schemas.microsoft.com/office/powerpoint/2010/main" val="5650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14554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2400" dirty="0" err="1" smtClean="0"/>
              <a:t>Τα</a:t>
            </a:r>
            <a:r>
              <a:rPr lang="en-GB" sz="2400" dirty="0" smtClean="0"/>
              <a:t>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</a:rPr>
              <a:t>στερεά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</a:rPr>
              <a:t>σώματα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/>
              <a:t>παραλείπονται</a:t>
            </a:r>
            <a:r>
              <a:rPr lang="en-GB" sz="2400" dirty="0"/>
              <a:t> </a:t>
            </a:r>
            <a:endParaRPr lang="el-GR" sz="2400" dirty="0" smtClean="0"/>
          </a:p>
          <a:p>
            <a:pPr marL="1257300" indent="-342900"/>
            <a:r>
              <a:rPr lang="en-GB" sz="2400" dirty="0" err="1" smtClean="0"/>
              <a:t>Π.χ</a:t>
            </a:r>
            <a:r>
              <a:rPr lang="en-GB" sz="2400" dirty="0"/>
              <a:t>. </a:t>
            </a:r>
            <a:r>
              <a:rPr lang="en-US" sz="2800" b="1" dirty="0" smtClean="0"/>
              <a:t>C</a:t>
            </a:r>
            <a:r>
              <a:rPr lang="en-GB" sz="2800" b="1" i="1" dirty="0"/>
              <a:t>(</a:t>
            </a:r>
            <a:r>
              <a:rPr lang="en-US" sz="2800" b="1" i="1" dirty="0"/>
              <a:t>s</a:t>
            </a:r>
            <a:r>
              <a:rPr lang="en-GB" sz="2800" b="1" i="1" dirty="0"/>
              <a:t>)</a:t>
            </a:r>
            <a:r>
              <a:rPr lang="en-GB" sz="2800" b="1" dirty="0"/>
              <a:t> + </a:t>
            </a:r>
            <a:r>
              <a:rPr lang="en-US" sz="2800" b="1" dirty="0"/>
              <a:t>O</a:t>
            </a:r>
            <a:r>
              <a:rPr lang="en-GB" sz="2800" b="1" baseline="-25000" dirty="0"/>
              <a:t>2</a:t>
            </a:r>
            <a:r>
              <a:rPr lang="en-GB" sz="2800" b="1" i="1" dirty="0"/>
              <a:t>(</a:t>
            </a:r>
            <a:r>
              <a:rPr lang="en-US" sz="2800" b="1" i="1" dirty="0"/>
              <a:t>g</a:t>
            </a:r>
            <a:r>
              <a:rPr lang="en-GB" sz="2800" b="1" i="1" dirty="0"/>
              <a:t>)</a:t>
            </a:r>
            <a:r>
              <a:rPr lang="en-GB" sz="2800" b="1" dirty="0"/>
              <a:t> </a:t>
            </a:r>
            <a:r>
              <a:rPr lang="en-US" sz="2800" b="1" dirty="0">
                <a:sym typeface="Symbol"/>
              </a:rPr>
              <a:t></a:t>
            </a:r>
            <a:r>
              <a:rPr lang="en-US" sz="2800" b="1" dirty="0"/>
              <a:t> CO</a:t>
            </a:r>
            <a:r>
              <a:rPr lang="en-GB" sz="2800" b="1" baseline="-25000" dirty="0"/>
              <a:t>2</a:t>
            </a:r>
            <a:r>
              <a:rPr lang="en-GB" sz="2800" b="1" i="1" dirty="0"/>
              <a:t>(</a:t>
            </a:r>
            <a:r>
              <a:rPr lang="en-US" sz="2800" b="1" i="1" dirty="0"/>
              <a:t>g</a:t>
            </a:r>
            <a:r>
              <a:rPr lang="en-GB" sz="2800" b="1" i="1" dirty="0"/>
              <a:t>)</a:t>
            </a:r>
            <a:r>
              <a:rPr lang="en-GB" sz="2800" b="1" dirty="0"/>
              <a:t> </a:t>
            </a:r>
            <a:r>
              <a:rPr lang="el-GR" sz="2800" b="1" dirty="0" smtClean="0"/>
              <a:t>             </a:t>
            </a:r>
            <a:r>
              <a:rPr lang="en-GB" sz="2800" b="1" i="1" dirty="0" smtClean="0">
                <a:solidFill>
                  <a:srgbClr val="FF0000"/>
                </a:solidFill>
              </a:rPr>
              <a:t>υ</a:t>
            </a:r>
            <a:r>
              <a:rPr lang="en-GB" sz="2800" b="1" dirty="0" smtClean="0">
                <a:solidFill>
                  <a:srgbClr val="FF0000"/>
                </a:solidFill>
              </a:rPr>
              <a:t> </a:t>
            </a:r>
            <a:r>
              <a:rPr lang="en-GB" sz="2800" b="1" dirty="0">
                <a:solidFill>
                  <a:srgbClr val="FF0000"/>
                </a:solidFill>
              </a:rPr>
              <a:t>= </a:t>
            </a:r>
            <a:r>
              <a:rPr lang="en-US" sz="2800" b="1" i="1" dirty="0">
                <a:solidFill>
                  <a:srgbClr val="FF0000"/>
                </a:solidFill>
              </a:rPr>
              <a:t>k</a:t>
            </a:r>
            <a:r>
              <a:rPr lang="en-GB" sz="2800" b="1" dirty="0">
                <a:solidFill>
                  <a:srgbClr val="FF0000"/>
                </a:solidFill>
              </a:rPr>
              <a:t>[</a:t>
            </a:r>
            <a:r>
              <a:rPr lang="en-US" sz="2800" b="1" dirty="0">
                <a:solidFill>
                  <a:srgbClr val="FF0000"/>
                </a:solidFill>
              </a:rPr>
              <a:t>O</a:t>
            </a:r>
            <a:r>
              <a:rPr lang="en-GB" sz="2800" b="1" baseline="-25000" dirty="0">
                <a:solidFill>
                  <a:srgbClr val="FF0000"/>
                </a:solidFill>
              </a:rPr>
              <a:t>2</a:t>
            </a:r>
            <a:r>
              <a:rPr lang="en-GB" sz="2800" b="1" dirty="0" smtClean="0">
                <a:solidFill>
                  <a:srgbClr val="FF0000"/>
                </a:solidFill>
              </a:rPr>
              <a:t>]</a:t>
            </a:r>
            <a:endParaRPr lang="el-GR" sz="2800" b="1" dirty="0" smtClean="0">
              <a:solidFill>
                <a:srgbClr val="FF0000"/>
              </a:solidFill>
            </a:endParaRPr>
          </a:p>
          <a:p>
            <a:pPr marL="1257300" indent="-342900"/>
            <a:endParaRPr lang="el-GR" sz="2400" dirty="0" smtClean="0"/>
          </a:p>
          <a:p>
            <a:pPr marL="342900" indent="-342900">
              <a:buFont typeface="+mj-lt"/>
              <a:buAutoNum type="arabicPeriod" startAt="2"/>
            </a:pPr>
            <a:r>
              <a:rPr lang="en-GB" sz="2400" dirty="0" err="1" smtClean="0"/>
              <a:t>Οι</a:t>
            </a:r>
            <a:r>
              <a:rPr lang="en-GB" sz="2400" dirty="0" smtClean="0"/>
              <a:t> </a:t>
            </a:r>
            <a:r>
              <a:rPr lang="en-GB" sz="2400" b="1" dirty="0" err="1">
                <a:solidFill>
                  <a:srgbClr val="FFC000"/>
                </a:solidFill>
              </a:rPr>
              <a:t>μονάδες</a:t>
            </a:r>
            <a:r>
              <a:rPr lang="en-GB" sz="2400" b="1" dirty="0">
                <a:solidFill>
                  <a:srgbClr val="FFC000"/>
                </a:solidFill>
              </a:rPr>
              <a:t> </a:t>
            </a:r>
            <a:r>
              <a:rPr lang="en-GB" sz="2400" dirty="0" err="1"/>
              <a:t>σταθεράς</a:t>
            </a:r>
            <a:r>
              <a:rPr lang="en-GB" sz="2400" dirty="0"/>
              <a:t> </a:t>
            </a:r>
            <a:r>
              <a:rPr lang="en-GB" sz="2400" dirty="0" err="1"/>
              <a:t>ταχύτητας</a:t>
            </a:r>
            <a:r>
              <a:rPr lang="en-GB" sz="2400" dirty="0"/>
              <a:t> </a:t>
            </a:r>
            <a:r>
              <a:rPr lang="en-GB" sz="2400" dirty="0" err="1"/>
              <a:t>ποικίλλουν</a:t>
            </a:r>
            <a:r>
              <a:rPr lang="en-GB" sz="2400" dirty="0"/>
              <a:t> </a:t>
            </a:r>
            <a:r>
              <a:rPr lang="en-GB" sz="2400" dirty="0" err="1"/>
              <a:t>ανάλογα</a:t>
            </a:r>
            <a:r>
              <a:rPr lang="en-GB" sz="2400" dirty="0"/>
              <a:t> </a:t>
            </a:r>
            <a:r>
              <a:rPr lang="en-GB" sz="2400" dirty="0" err="1"/>
              <a:t>με</a:t>
            </a:r>
            <a:r>
              <a:rPr lang="en-GB" sz="2400" dirty="0"/>
              <a:t> </a:t>
            </a:r>
            <a:r>
              <a:rPr lang="en-GB" sz="2400" dirty="0" err="1"/>
              <a:t>την</a:t>
            </a:r>
            <a:r>
              <a:rPr lang="en-GB" sz="2400" dirty="0"/>
              <a:t> </a:t>
            </a:r>
            <a:r>
              <a:rPr lang="en-GB" sz="2400" dirty="0" err="1"/>
              <a:t>τάξη</a:t>
            </a:r>
            <a:r>
              <a:rPr lang="en-GB" sz="2400" dirty="0"/>
              <a:t> </a:t>
            </a:r>
            <a:endParaRPr lang="el-GR" sz="2400" dirty="0" smtClean="0"/>
          </a:p>
          <a:p>
            <a:pPr marL="1257300" indent="-342900"/>
            <a:endParaRPr lang="el-GR" sz="2400" baseline="30000" dirty="0" smtClean="0"/>
          </a:p>
          <a:p>
            <a:pPr marL="1257300" indent="-342900"/>
            <a:endParaRPr lang="el-GR" sz="2400" baseline="30000" dirty="0" smtClean="0"/>
          </a:p>
          <a:p>
            <a:pPr marL="342900" indent="-342900">
              <a:buFont typeface="+mj-lt"/>
              <a:buAutoNum type="arabicPeriod" startAt="3"/>
            </a:pPr>
            <a:r>
              <a:rPr lang="en-GB" sz="2400" dirty="0" err="1"/>
              <a:t>Οι</a:t>
            </a:r>
            <a:r>
              <a:rPr lang="en-GB" sz="2400" dirty="0"/>
              <a:t> </a:t>
            </a:r>
            <a:r>
              <a:rPr lang="en-GB" sz="2400" dirty="0" err="1"/>
              <a:t>εκθέτες</a:t>
            </a:r>
            <a:r>
              <a:rPr lang="en-GB" sz="2400" dirty="0"/>
              <a:t>, </a:t>
            </a:r>
            <a:r>
              <a:rPr lang="en-GB" sz="2400" i="1" dirty="0"/>
              <a:t>χ ,ψ</a:t>
            </a:r>
            <a:r>
              <a:rPr lang="en-GB" sz="2400" dirty="0"/>
              <a:t> </a:t>
            </a:r>
            <a:r>
              <a:rPr lang="el-GR" sz="2400" dirty="0" smtClean="0"/>
              <a:t>είναι </a:t>
            </a:r>
            <a:r>
              <a:rPr lang="en-GB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συνήθως</a:t>
            </a:r>
            <a:r>
              <a:rPr lang="en-GB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l-G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ακέραιοι </a:t>
            </a:r>
            <a:r>
              <a:rPr lang="el-GR" sz="2400" dirty="0" smtClean="0"/>
              <a:t>(</a:t>
            </a:r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0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1, 2, </a:t>
            </a:r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r>
              <a:rPr lang="el-GR" sz="2400" dirty="0" smtClean="0"/>
              <a:t>)</a:t>
            </a:r>
            <a:r>
              <a:rPr lang="en-GB" sz="2400" dirty="0" smtClean="0"/>
              <a:t> </a:t>
            </a:r>
            <a:r>
              <a:rPr lang="en-GB" sz="2400" dirty="0" err="1"/>
              <a:t>χωρίς</a:t>
            </a:r>
            <a:r>
              <a:rPr lang="en-GB" sz="2400" dirty="0"/>
              <a:t> </a:t>
            </a:r>
            <a:r>
              <a:rPr lang="en-GB" sz="2400" dirty="0" err="1"/>
              <a:t>όμως</a:t>
            </a:r>
            <a:r>
              <a:rPr lang="en-GB" sz="2400" dirty="0"/>
              <a:t> </a:t>
            </a:r>
            <a:r>
              <a:rPr lang="en-GB" sz="2400" dirty="0" err="1"/>
              <a:t>να</a:t>
            </a:r>
            <a:r>
              <a:rPr lang="en-GB" sz="2400" dirty="0"/>
              <a:t> </a:t>
            </a:r>
            <a:r>
              <a:rPr lang="en-GB" sz="2400" dirty="0" err="1"/>
              <a:t>αποκλείονται</a:t>
            </a:r>
            <a:r>
              <a:rPr lang="en-GB" sz="2400" dirty="0"/>
              <a:t> </a:t>
            </a:r>
            <a:r>
              <a:rPr lang="en-GB" sz="2400" dirty="0" err="1"/>
              <a:t>οι</a:t>
            </a:r>
            <a:r>
              <a:rPr lang="en-GB" sz="2400" dirty="0"/>
              <a:t> </a:t>
            </a:r>
            <a:r>
              <a:rPr lang="en-GB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κλασματικοί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ή </a:t>
            </a:r>
            <a:r>
              <a:rPr lang="en-GB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και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αρνητικοί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αριθμοί</a:t>
            </a:r>
            <a:endParaRPr lang="el-GR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+mj-lt"/>
              <a:buAutoNum type="arabicPeriod" startAt="3"/>
            </a:pPr>
            <a:endParaRPr lang="el-GR" sz="2400" dirty="0" smtClean="0"/>
          </a:p>
          <a:p>
            <a:pPr marL="342900" indent="-342900">
              <a:buFont typeface="+mj-lt"/>
              <a:buAutoNum type="arabicPeriod" startAt="3"/>
            </a:pPr>
            <a:r>
              <a:rPr lang="en-GB" sz="2400" dirty="0" err="1" smtClean="0"/>
              <a:t>Οι</a:t>
            </a:r>
            <a:r>
              <a:rPr lang="en-GB" sz="2400" dirty="0" smtClean="0"/>
              <a:t> </a:t>
            </a:r>
            <a:r>
              <a:rPr lang="en-GB" sz="2400" dirty="0" err="1" smtClean="0"/>
              <a:t>εκθέτες</a:t>
            </a:r>
            <a:r>
              <a:rPr lang="en-GB" sz="2400" dirty="0" smtClean="0"/>
              <a:t>, </a:t>
            </a:r>
            <a:r>
              <a:rPr lang="en-GB" sz="2400" i="1" dirty="0" smtClean="0"/>
              <a:t>χ ,ψ</a:t>
            </a:r>
            <a:r>
              <a:rPr lang="en-GB" sz="2400" dirty="0" smtClean="0"/>
              <a:t> </a:t>
            </a:r>
            <a:r>
              <a:rPr lang="en-GB" sz="2400" b="1" dirty="0" err="1" smtClean="0">
                <a:solidFill>
                  <a:srgbClr val="FF0000"/>
                </a:solidFill>
              </a:rPr>
              <a:t>ισχύουν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μόνο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για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τις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πειραματικές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συνθήκες</a:t>
            </a:r>
            <a:r>
              <a:rPr lang="en-GB" sz="2400" dirty="0"/>
              <a:t>, </a:t>
            </a:r>
            <a:r>
              <a:rPr lang="en-GB" sz="2400" dirty="0" err="1"/>
              <a:t>κάτω</a:t>
            </a:r>
            <a:r>
              <a:rPr lang="en-GB" sz="2400" dirty="0"/>
              <a:t> </a:t>
            </a:r>
            <a:r>
              <a:rPr lang="en-GB" sz="2400" dirty="0" err="1"/>
              <a:t>από</a:t>
            </a:r>
            <a:r>
              <a:rPr lang="en-GB" sz="2400" dirty="0"/>
              <a:t> </a:t>
            </a:r>
            <a:r>
              <a:rPr lang="en-GB" sz="2400" dirty="0" err="1"/>
              <a:t>τις</a:t>
            </a:r>
            <a:r>
              <a:rPr lang="en-GB" sz="2400" dirty="0"/>
              <a:t> </a:t>
            </a:r>
            <a:r>
              <a:rPr lang="en-GB" sz="2400" dirty="0" err="1"/>
              <a:t>οποίες</a:t>
            </a:r>
            <a:r>
              <a:rPr lang="en-GB" sz="2400" dirty="0"/>
              <a:t> </a:t>
            </a:r>
            <a:r>
              <a:rPr lang="en-GB" sz="2400" dirty="0" err="1"/>
              <a:t>έγινε</a:t>
            </a:r>
            <a:r>
              <a:rPr lang="en-GB" sz="2400" dirty="0"/>
              <a:t> ο </a:t>
            </a:r>
            <a:r>
              <a:rPr lang="en-GB" sz="2400" dirty="0" err="1"/>
              <a:t>προσδιορισμός</a:t>
            </a:r>
            <a:r>
              <a:rPr lang="en-GB" sz="2400" dirty="0"/>
              <a:t> </a:t>
            </a:r>
            <a:r>
              <a:rPr lang="en-GB" sz="2400" dirty="0" err="1" smtClean="0"/>
              <a:t>τους</a:t>
            </a:r>
            <a:endParaRPr lang="el-GR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rgbClr val="7030A0"/>
                </a:solidFill>
              </a:rPr>
              <a:t>Νόμος</a:t>
            </a:r>
            <a:r>
              <a:rPr lang="en-GB" sz="2400" b="1" u="sng" dirty="0">
                <a:solidFill>
                  <a:srgbClr val="7030A0"/>
                </a:solidFill>
              </a:rPr>
              <a:t> </a:t>
            </a:r>
            <a:r>
              <a:rPr lang="en-GB" sz="2400" b="1" u="sng" dirty="0" err="1">
                <a:solidFill>
                  <a:srgbClr val="7030A0"/>
                </a:solidFill>
              </a:rPr>
              <a:t>ταχύτητας</a:t>
            </a:r>
            <a:r>
              <a:rPr lang="en-GB" sz="2400" b="1" u="sng" dirty="0">
                <a:solidFill>
                  <a:srgbClr val="7030A0"/>
                </a:solidFill>
              </a:rPr>
              <a:t> - </a:t>
            </a:r>
            <a:r>
              <a:rPr lang="en-GB" sz="2400" b="1" u="sng" dirty="0" err="1">
                <a:solidFill>
                  <a:srgbClr val="7030A0"/>
                </a:solidFill>
              </a:rPr>
              <a:t>Μηχανισμός</a:t>
            </a:r>
            <a:r>
              <a:rPr lang="en-GB" sz="2400" b="1" u="sng" dirty="0">
                <a:solidFill>
                  <a:srgbClr val="7030A0"/>
                </a:solidFill>
              </a:rPr>
              <a:t> </a:t>
            </a:r>
            <a:r>
              <a:rPr lang="en-GB" sz="2400" b="1" u="sng" dirty="0" err="1">
                <a:solidFill>
                  <a:srgbClr val="7030A0"/>
                </a:solidFill>
              </a:rPr>
              <a:t>αντίδρασης</a:t>
            </a:r>
            <a:endParaRPr lang="el-GR" sz="2400" b="1" u="sng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78579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err="1" smtClean="0"/>
              <a:t>αΑ</a:t>
            </a:r>
            <a:r>
              <a:rPr lang="en-GB" sz="2800" b="1" dirty="0" smtClean="0"/>
              <a:t> </a:t>
            </a:r>
            <a:r>
              <a:rPr lang="en-GB" sz="2800" b="1" dirty="0"/>
              <a:t>+ </a:t>
            </a:r>
            <a:r>
              <a:rPr lang="en-GB" sz="2800" b="1" dirty="0" err="1"/>
              <a:t>βΒ</a:t>
            </a:r>
            <a:r>
              <a:rPr lang="en-GB" sz="2800" b="1" dirty="0"/>
              <a:t> → </a:t>
            </a:r>
            <a:r>
              <a:rPr lang="en-GB" sz="2800" b="1" dirty="0" err="1"/>
              <a:t>γΓ</a:t>
            </a:r>
            <a:r>
              <a:rPr lang="en-GB" sz="2800" b="1" dirty="0"/>
              <a:t> + </a:t>
            </a:r>
            <a:r>
              <a:rPr lang="en-GB" sz="2800" b="1" dirty="0" err="1" smtClean="0"/>
              <a:t>δΔ</a:t>
            </a:r>
            <a:endParaRPr lang="el-GR" sz="28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3357554" y="1571612"/>
            <a:ext cx="5500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800" b="1" i="1" dirty="0" smtClean="0">
                <a:solidFill>
                  <a:srgbClr val="FF0000"/>
                </a:solidFill>
                <a:cs typeface="Arial" pitchFamily="34" charset="0"/>
              </a:rPr>
              <a:t>υ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 =</a:t>
            </a:r>
            <a:r>
              <a:rPr lang="en-US" sz="2800" b="1" i="1" dirty="0" smtClean="0">
                <a:solidFill>
                  <a:srgbClr val="FF0000"/>
                </a:solidFill>
                <a:cs typeface="Arial" pitchFamily="34" charset="0"/>
              </a:rPr>
              <a:t>k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 [</a:t>
            </a:r>
            <a:r>
              <a:rPr lang="en-US" sz="2800" b="1" dirty="0" smtClean="0">
                <a:solidFill>
                  <a:srgbClr val="FF0000"/>
                </a:solidFill>
                <a:cs typeface="Arial" pitchFamily="34" charset="0"/>
              </a:rPr>
              <a:t>A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]</a:t>
            </a:r>
            <a:r>
              <a:rPr lang="el-GR" sz="2800" b="1" baseline="30000" dirty="0" smtClean="0">
                <a:solidFill>
                  <a:srgbClr val="FF0000"/>
                </a:solidFill>
                <a:cs typeface="Arial" pitchFamily="34" charset="0"/>
              </a:rPr>
              <a:t>χ </a:t>
            </a:r>
            <a:r>
              <a:rPr lang="el-GR" sz="2800" b="1" dirty="0" smtClean="0">
                <a:solidFill>
                  <a:srgbClr val="FF0000"/>
                </a:solidFill>
                <a:cs typeface="Arial" pitchFamily="34" charset="0"/>
              </a:rPr>
              <a:t>[Β]</a:t>
            </a:r>
            <a:r>
              <a:rPr lang="el-GR" sz="2800" b="1" baseline="30000" dirty="0" smtClean="0">
                <a:solidFill>
                  <a:srgbClr val="FF0000"/>
                </a:solidFill>
                <a:cs typeface="Arial" pitchFamily="34" charset="0"/>
              </a:rPr>
              <a:t>Ψ</a:t>
            </a:r>
            <a:r>
              <a:rPr lang="el-GR" sz="2800" baseline="30000" dirty="0" smtClean="0">
                <a:solidFill>
                  <a:prstClr val="black"/>
                </a:solidFill>
                <a:cs typeface="Arial" pitchFamily="34" charset="0"/>
              </a:rPr>
              <a:t>              </a:t>
            </a:r>
            <a:r>
              <a:rPr lang="el-GR" sz="2800" dirty="0" smtClean="0">
                <a:solidFill>
                  <a:srgbClr val="C00000"/>
                </a:solidFill>
                <a:cs typeface="Arial" pitchFamily="34" charset="0"/>
              </a:rPr>
              <a:t>νόμος</a:t>
            </a:r>
            <a:r>
              <a:rPr lang="el-GR" sz="2800" baseline="30000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l-GR" sz="2800" dirty="0" smtClean="0">
                <a:solidFill>
                  <a:srgbClr val="C00000"/>
                </a:solidFill>
                <a:cs typeface="Arial" pitchFamily="34" charset="0"/>
              </a:rPr>
              <a:t>ταχύτητας</a:t>
            </a:r>
          </a:p>
        </p:txBody>
      </p:sp>
    </p:spTree>
    <p:extLst>
      <p:ext uri="{BB962C8B-B14F-4D97-AF65-F5344CB8AC3E}">
        <p14:creationId xmlns:p14="http://schemas.microsoft.com/office/powerpoint/2010/main" val="73420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4290"/>
            <a:ext cx="9144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err="1"/>
              <a:t>Έστω</a:t>
            </a:r>
            <a:r>
              <a:rPr lang="en-GB" sz="2400" dirty="0"/>
              <a:t> </a:t>
            </a:r>
            <a:r>
              <a:rPr lang="en-GB" sz="2400" dirty="0" err="1"/>
              <a:t>για</a:t>
            </a:r>
            <a:r>
              <a:rPr lang="en-GB" sz="2400" dirty="0"/>
              <a:t> </a:t>
            </a:r>
            <a:r>
              <a:rPr lang="en-GB" sz="2400" dirty="0" err="1"/>
              <a:t>παράδειγμα</a:t>
            </a:r>
            <a:r>
              <a:rPr lang="en-GB" sz="2400" dirty="0"/>
              <a:t> η </a:t>
            </a:r>
            <a:r>
              <a:rPr lang="en-GB" sz="2400" dirty="0" err="1"/>
              <a:t>αντίδραση</a:t>
            </a:r>
            <a:r>
              <a:rPr lang="en-GB" sz="2400" dirty="0"/>
              <a:t> </a:t>
            </a:r>
            <a:endParaRPr lang="el-GR" sz="2400" dirty="0" smtClean="0"/>
          </a:p>
          <a:p>
            <a:pPr algn="ctr"/>
            <a:endParaRPr lang="el-GR" sz="2400" dirty="0" smtClean="0"/>
          </a:p>
          <a:p>
            <a:pPr algn="ctr"/>
            <a:r>
              <a:rPr lang="en-GB" sz="2800" b="1" dirty="0" smtClean="0"/>
              <a:t>Α </a:t>
            </a:r>
            <a:r>
              <a:rPr lang="en-GB" sz="2800" b="1" dirty="0"/>
              <a:t>+ 2Β </a:t>
            </a:r>
            <a:r>
              <a:rPr lang="en-GB" sz="2800" b="1" dirty="0">
                <a:sym typeface="Symbol"/>
              </a:rPr>
              <a:t></a:t>
            </a:r>
            <a:r>
              <a:rPr lang="en-GB" sz="2800" b="1" dirty="0"/>
              <a:t> Γ + 2Δ  </a:t>
            </a:r>
            <a:endParaRPr lang="el-GR" sz="2800" b="1" dirty="0" smtClean="0"/>
          </a:p>
          <a:p>
            <a:pPr algn="ctr"/>
            <a:r>
              <a:rPr lang="en-GB" sz="2400" dirty="0" err="1" smtClean="0"/>
              <a:t>για</a:t>
            </a:r>
            <a:r>
              <a:rPr lang="en-GB" sz="2400" dirty="0" smtClean="0"/>
              <a:t> </a:t>
            </a:r>
            <a:r>
              <a:rPr lang="en-GB" sz="2400" dirty="0" err="1"/>
              <a:t>την</a:t>
            </a:r>
            <a:r>
              <a:rPr lang="en-GB" sz="2400" dirty="0"/>
              <a:t> </a:t>
            </a:r>
            <a:r>
              <a:rPr lang="en-GB" sz="2400" dirty="0" err="1"/>
              <a:t>οποία</a:t>
            </a:r>
            <a:r>
              <a:rPr lang="en-GB" sz="2400" dirty="0"/>
              <a:t> </a:t>
            </a:r>
            <a:r>
              <a:rPr lang="en-GB" sz="2400" dirty="0" smtClean="0"/>
              <a:t>ο </a:t>
            </a:r>
            <a:r>
              <a:rPr lang="en-GB" sz="2400" dirty="0" err="1"/>
              <a:t>νόμος</a:t>
            </a:r>
            <a:r>
              <a:rPr lang="en-GB" sz="2400" dirty="0"/>
              <a:t> </a:t>
            </a:r>
            <a:r>
              <a:rPr lang="en-GB" sz="2400" dirty="0" err="1"/>
              <a:t>της</a:t>
            </a:r>
            <a:r>
              <a:rPr lang="en-GB" sz="2400" dirty="0"/>
              <a:t> </a:t>
            </a:r>
            <a:r>
              <a:rPr lang="en-GB" sz="2400" dirty="0" err="1"/>
              <a:t>ταχύτητας</a:t>
            </a:r>
            <a:r>
              <a:rPr lang="en-GB" sz="2400" dirty="0"/>
              <a:t> </a:t>
            </a:r>
            <a:r>
              <a:rPr lang="en-GB" sz="2400" dirty="0" err="1"/>
              <a:t>είναι</a:t>
            </a:r>
            <a:r>
              <a:rPr lang="en-GB" sz="2400" dirty="0"/>
              <a:t>:  </a:t>
            </a:r>
            <a:endParaRPr lang="el-GR" sz="2400" dirty="0" smtClean="0"/>
          </a:p>
          <a:p>
            <a:pPr algn="ctr"/>
            <a:endParaRPr lang="el-GR" sz="2400" i="1" dirty="0" smtClean="0"/>
          </a:p>
          <a:p>
            <a:pPr algn="ctr"/>
            <a:r>
              <a:rPr lang="en-GB" sz="2800" b="1" i="1" dirty="0" smtClean="0"/>
              <a:t>υ </a:t>
            </a:r>
            <a:r>
              <a:rPr lang="en-GB" sz="2800" b="1" dirty="0"/>
              <a:t>= </a:t>
            </a:r>
            <a:r>
              <a:rPr lang="en-GB" sz="2800" b="1" i="1" dirty="0"/>
              <a:t>k</a:t>
            </a:r>
            <a:r>
              <a:rPr lang="en-GB" sz="2800" b="1" dirty="0"/>
              <a:t> [Α] [Β]</a:t>
            </a:r>
            <a:endParaRPr lang="el-GR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0" y="314324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0070C0"/>
                </a:solidFill>
              </a:rPr>
              <a:t>Η </a:t>
            </a:r>
            <a:r>
              <a:rPr lang="en-GB" sz="2400" dirty="0" err="1">
                <a:solidFill>
                  <a:srgbClr val="0070C0"/>
                </a:solidFill>
              </a:rPr>
              <a:t>αντίδραση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 smtClean="0">
                <a:solidFill>
                  <a:srgbClr val="0070C0"/>
                </a:solidFill>
              </a:rPr>
              <a:t>δεν</a:t>
            </a:r>
            <a:r>
              <a:rPr lang="en-GB" sz="2400" dirty="0" smtClean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ακολουθεί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 smtClean="0">
                <a:solidFill>
                  <a:srgbClr val="0070C0"/>
                </a:solidFill>
              </a:rPr>
              <a:t>απλό</a:t>
            </a:r>
            <a:r>
              <a:rPr lang="en-GB" sz="2400" dirty="0" smtClean="0">
                <a:solidFill>
                  <a:srgbClr val="0070C0"/>
                </a:solidFill>
              </a:rPr>
              <a:t> </a:t>
            </a:r>
            <a:r>
              <a:rPr lang="en-GB" sz="2400" dirty="0" err="1" smtClean="0">
                <a:solidFill>
                  <a:srgbClr val="0070C0"/>
                </a:solidFill>
              </a:rPr>
              <a:t>μηχανισμό</a:t>
            </a:r>
            <a:endParaRPr lang="el-GR" sz="2400" dirty="0" smtClean="0">
              <a:solidFill>
                <a:srgbClr val="0070C0"/>
              </a:solidFill>
            </a:endParaRPr>
          </a:p>
          <a:p>
            <a:pPr algn="ctr"/>
            <a:r>
              <a:rPr lang="en-GB" sz="2400" dirty="0" smtClean="0">
                <a:solidFill>
                  <a:srgbClr val="00B050"/>
                </a:solidFill>
              </a:rPr>
              <a:t>Ο </a:t>
            </a:r>
            <a:r>
              <a:rPr lang="en-GB" sz="2400" dirty="0" err="1">
                <a:solidFill>
                  <a:srgbClr val="00B050"/>
                </a:solidFill>
              </a:rPr>
              <a:t>προτεινόμενος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 err="1" smtClean="0">
                <a:solidFill>
                  <a:srgbClr val="00B050"/>
                </a:solidFill>
              </a:rPr>
              <a:t>μηχανισμός</a:t>
            </a:r>
            <a:r>
              <a:rPr lang="en-GB" sz="2400" dirty="0" smtClean="0">
                <a:solidFill>
                  <a:srgbClr val="00B050"/>
                </a:solidFill>
              </a:rPr>
              <a:t>:</a:t>
            </a:r>
            <a:endParaRPr lang="el-GR" sz="2400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07194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accent3">
                    <a:lumMod val="50000"/>
                  </a:schemeClr>
                </a:solidFill>
              </a:rPr>
              <a:t>Α+Β </a:t>
            </a:r>
            <a:r>
              <a:rPr lang="en-GB" sz="2800" b="1" dirty="0">
                <a:solidFill>
                  <a:schemeClr val="accent3">
                    <a:lumMod val="50000"/>
                  </a:schemeClr>
                </a:solidFill>
                <a:sym typeface="Symbol"/>
              </a:rPr>
              <a:t></a:t>
            </a:r>
            <a:r>
              <a:rPr lang="en-GB" sz="2800" b="1" dirty="0">
                <a:solidFill>
                  <a:schemeClr val="accent3">
                    <a:lumMod val="50000"/>
                  </a:schemeClr>
                </a:solidFill>
              </a:rPr>
              <a:t>ΑΒ 		(</a:t>
            </a:r>
            <a:r>
              <a:rPr lang="en-GB" sz="2800" b="1" dirty="0" err="1">
                <a:solidFill>
                  <a:schemeClr val="accent3">
                    <a:lumMod val="50000"/>
                  </a:schemeClr>
                </a:solidFill>
              </a:rPr>
              <a:t>αργή</a:t>
            </a:r>
            <a:r>
              <a:rPr lang="en-GB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3">
                    <a:lumMod val="50000"/>
                  </a:schemeClr>
                </a:solidFill>
              </a:rPr>
              <a:t>αντίδραση</a:t>
            </a:r>
            <a:r>
              <a:rPr lang="en-GB" sz="2800" b="1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l-GR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7148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accent3">
                    <a:lumMod val="75000"/>
                  </a:schemeClr>
                </a:solidFill>
              </a:rPr>
              <a:t>Β + </a:t>
            </a:r>
            <a:r>
              <a:rPr lang="en-GB" sz="2800" b="1" dirty="0" smtClean="0">
                <a:solidFill>
                  <a:schemeClr val="accent3">
                    <a:lumMod val="75000"/>
                  </a:schemeClr>
                </a:solidFill>
              </a:rPr>
              <a:t>ΑΒ</a:t>
            </a: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  <a:sym typeface="Symbol"/>
              </a:rPr>
              <a:t></a:t>
            </a: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</a:rPr>
              <a:t> Γ + 2Δ	</a:t>
            </a:r>
            <a:r>
              <a:rPr lang="en-GB" sz="2800" b="1" dirty="0" smtClean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GB" sz="2800" b="1" dirty="0" err="1">
                <a:solidFill>
                  <a:schemeClr val="accent3">
                    <a:lumMod val="75000"/>
                  </a:schemeClr>
                </a:solidFill>
              </a:rPr>
              <a:t>γρήγορη</a:t>
            </a: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3">
                    <a:lumMod val="75000"/>
                  </a:schemeClr>
                </a:solidFill>
              </a:rPr>
              <a:t>αντίδραση</a:t>
            </a:r>
            <a:r>
              <a:rPr lang="en-GB" sz="2800" b="1" dirty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el-GR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572140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solidFill>
                  <a:schemeClr val="accent3">
                    <a:lumMod val="50000"/>
                  </a:schemeClr>
                </a:solidFill>
              </a:rPr>
              <a:t>Η </a:t>
            </a:r>
            <a:r>
              <a:rPr lang="el-GR" sz="2400" dirty="0" smtClean="0">
                <a:solidFill>
                  <a:schemeClr val="accent3">
                    <a:lumMod val="50000"/>
                  </a:schemeClr>
                </a:solidFill>
              </a:rPr>
              <a:t>πειραματική ταχύτητα καθορίζεται </a:t>
            </a:r>
            <a:r>
              <a:rPr lang="el-GR" sz="2400" dirty="0">
                <a:solidFill>
                  <a:schemeClr val="accent3">
                    <a:lumMod val="50000"/>
                  </a:schemeClr>
                </a:solidFill>
              </a:rPr>
              <a:t>από το βραδύ </a:t>
            </a:r>
            <a:r>
              <a:rPr lang="el-GR" sz="2400" dirty="0" smtClean="0">
                <a:solidFill>
                  <a:schemeClr val="accent3">
                    <a:lumMod val="50000"/>
                  </a:schemeClr>
                </a:solidFill>
              </a:rPr>
              <a:t>στάδιο</a:t>
            </a:r>
          </a:p>
          <a:p>
            <a:pPr algn="ctr"/>
            <a:r>
              <a:rPr lang="el-GR" sz="2800" b="1" i="1" dirty="0" smtClean="0">
                <a:solidFill>
                  <a:schemeClr val="accent3">
                    <a:lumMod val="50000"/>
                  </a:schemeClr>
                </a:solidFill>
              </a:rPr>
              <a:t>υ </a:t>
            </a:r>
            <a:r>
              <a:rPr lang="el-GR" sz="2800" b="1" dirty="0">
                <a:solidFill>
                  <a:schemeClr val="accent3">
                    <a:lumMod val="50000"/>
                  </a:schemeClr>
                </a:solidFill>
              </a:rPr>
              <a:t>= k [Α] [Β</a:t>
            </a:r>
            <a:r>
              <a:rPr lang="el-GR" sz="2800" b="1" dirty="0" smtClean="0">
                <a:solidFill>
                  <a:schemeClr val="accent3">
                    <a:lumMod val="50000"/>
                  </a:schemeClr>
                </a:solidFill>
              </a:rPr>
              <a:t>]</a:t>
            </a:r>
            <a:endParaRPr lang="el-GR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54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936625"/>
          </a:xfrm>
        </p:spPr>
        <p:txBody>
          <a:bodyPr/>
          <a:lstStyle/>
          <a:p>
            <a:pPr eaLnBrk="1" hangingPunct="1"/>
            <a:r>
              <a:rPr lang="el-GR" smtClean="0"/>
              <a:t>Τάξη αντίδρασης</a:t>
            </a:r>
          </a:p>
        </p:txBody>
      </p:sp>
      <p:sp>
        <p:nvSpPr>
          <p:cNvPr id="5130" name="TextBox 4"/>
          <p:cNvSpPr txBox="1">
            <a:spLocks noChangeArrowheads="1"/>
          </p:cNvSpPr>
          <p:nvPr/>
        </p:nvSpPr>
        <p:spPr bwMode="auto">
          <a:xfrm>
            <a:off x="611188" y="1268413"/>
            <a:ext cx="3097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l-GR"/>
              <a:t> Αντίδραση μηδενικής τάξης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5003800" y="1252538"/>
          <a:ext cx="754063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4" name="Εξίσωση" r:id="rId4" imgW="355320" imgH="177480" progId="Equation.3">
                  <p:embed/>
                </p:oleObj>
              </mc:Choice>
              <mc:Fallback>
                <p:oleObj name="Εξίσωση" r:id="rId4" imgW="3553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1252538"/>
                        <a:ext cx="754063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1" name="TextBox 6"/>
          <p:cNvSpPr txBox="1">
            <a:spLocks noChangeArrowheads="1"/>
          </p:cNvSpPr>
          <p:nvPr/>
        </p:nvSpPr>
        <p:spPr bwMode="auto">
          <a:xfrm>
            <a:off x="611188" y="2133600"/>
            <a:ext cx="3097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l-GR"/>
              <a:t> Αντίδραση πρώτης τάξης</a:t>
            </a:r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4787900" y="2060575"/>
          <a:ext cx="13176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5" name="Εξίσωση" r:id="rId6" imgW="622080" imgH="203040" progId="Equation.3">
                  <p:embed/>
                </p:oleObj>
              </mc:Choice>
              <mc:Fallback>
                <p:oleObj name="Εξίσωση" r:id="rId6" imgW="622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2060575"/>
                        <a:ext cx="1317625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2" name="TextBox 8"/>
          <p:cNvSpPr txBox="1">
            <a:spLocks noChangeArrowheads="1"/>
          </p:cNvSpPr>
          <p:nvPr/>
        </p:nvSpPr>
        <p:spPr bwMode="auto">
          <a:xfrm>
            <a:off x="611188" y="3284538"/>
            <a:ext cx="3097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l-GR"/>
              <a:t> Αντίδραση δεύτερης τάξης</a:t>
            </a:r>
          </a:p>
        </p:txBody>
      </p:sp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4500563" y="2924175"/>
          <a:ext cx="1881187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6" name="Εξίσωση" r:id="rId8" imgW="888840" imgH="203040" progId="Equation.3">
                  <p:embed/>
                </p:oleObj>
              </mc:Choice>
              <mc:Fallback>
                <p:oleObj name="Εξίσωση" r:id="rId8" imgW="888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2924175"/>
                        <a:ext cx="1881187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4500563" y="3375025"/>
          <a:ext cx="14255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7" name="Εξίσωση" r:id="rId10" imgW="672840" imgH="228600" progId="Equation.3">
                  <p:embed/>
                </p:oleObj>
              </mc:Choice>
              <mc:Fallback>
                <p:oleObj name="Εξίσωση" r:id="rId10" imgW="6728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3375025"/>
                        <a:ext cx="14255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3" name="TextBox 11"/>
          <p:cNvSpPr txBox="1">
            <a:spLocks noChangeArrowheads="1"/>
          </p:cNvSpPr>
          <p:nvPr/>
        </p:nvSpPr>
        <p:spPr bwMode="auto">
          <a:xfrm>
            <a:off x="611188" y="4724400"/>
            <a:ext cx="309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l-GR"/>
              <a:t> Αντίδραση τρίτης τάξης</a:t>
            </a:r>
          </a:p>
        </p:txBody>
      </p:sp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4168775" y="4221163"/>
          <a:ext cx="24193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8" name="Εξίσωση" r:id="rId12" imgW="1143000" imgH="203040" progId="Equation.3">
                  <p:embed/>
                </p:oleObj>
              </mc:Choice>
              <mc:Fallback>
                <p:oleObj name="Εξίσωση" r:id="rId12" imgW="11430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775" y="4221163"/>
                        <a:ext cx="241935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7"/>
          <p:cNvGraphicFramePr>
            <a:graphicFrameLocks noChangeAspect="1"/>
          </p:cNvGraphicFramePr>
          <p:nvPr/>
        </p:nvGraphicFramePr>
        <p:xfrm>
          <a:off x="4140200" y="4652963"/>
          <a:ext cx="20161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9" name="Εξίσωση" r:id="rId14" imgW="952200" imgH="228600" progId="Equation.3">
                  <p:embed/>
                </p:oleObj>
              </mc:Choice>
              <mc:Fallback>
                <p:oleObj name="Εξίσωση" r:id="rId14" imgW="952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4652963"/>
                        <a:ext cx="20161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8" name="Object 8"/>
          <p:cNvGraphicFramePr>
            <a:graphicFrameLocks noChangeAspect="1"/>
          </p:cNvGraphicFramePr>
          <p:nvPr/>
        </p:nvGraphicFramePr>
        <p:xfrm>
          <a:off x="4435475" y="5103813"/>
          <a:ext cx="1423988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0" name="Εξίσωση" r:id="rId16" imgW="672840" imgH="228600" progId="Equation.3">
                  <p:embed/>
                </p:oleObj>
              </mc:Choice>
              <mc:Fallback>
                <p:oleObj name="Εξίσωση" r:id="rId16" imgW="6728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5475" y="5103813"/>
                        <a:ext cx="1423988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36961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elte.prompt.hu/sites/default/files/tananyagok/AtmosphericChemistry/images/m6d7d276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628775"/>
            <a:ext cx="6132513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mtClean="0"/>
              <a:t>Σταθερά της ταχύτητας αντίδρασης, </a:t>
            </a:r>
            <a:r>
              <a:rPr lang="en-US" smtClean="0"/>
              <a:t>k</a:t>
            </a:r>
            <a:endParaRPr lang="el-GR" smtClean="0"/>
          </a:p>
        </p:txBody>
      </p:sp>
      <p:sp>
        <p:nvSpPr>
          <p:cNvPr id="13316" name="5 - TextBox"/>
          <p:cNvSpPr txBox="1">
            <a:spLocks noChangeArrowheads="1"/>
          </p:cNvSpPr>
          <p:nvPr/>
        </p:nvSpPr>
        <p:spPr bwMode="auto">
          <a:xfrm>
            <a:off x="5580063" y="2133600"/>
            <a:ext cx="3313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/>
              <a:t>Γρήγορη ή αργή αντίδραση;</a:t>
            </a:r>
          </a:p>
        </p:txBody>
      </p:sp>
    </p:spTree>
    <p:extLst>
      <p:ext uri="{BB962C8B-B14F-4D97-AF65-F5344CB8AC3E}">
        <p14:creationId xmlns:p14="http://schemas.microsoft.com/office/powerpoint/2010/main" val="6208059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mtClean="0"/>
              <a:t>Σταθερά της ταχύτητας αντίδρασης, </a:t>
            </a:r>
            <a:r>
              <a:rPr lang="en-US" smtClean="0"/>
              <a:t>k</a:t>
            </a:r>
            <a:endParaRPr lang="el-GR" smtClean="0"/>
          </a:p>
        </p:txBody>
      </p:sp>
      <p:grpSp>
        <p:nvGrpSpPr>
          <p:cNvPr id="6153" name="8 - Ομάδα"/>
          <p:cNvGrpSpPr>
            <a:grpSpLocks/>
          </p:cNvGrpSpPr>
          <p:nvPr/>
        </p:nvGrpSpPr>
        <p:grpSpPr bwMode="auto">
          <a:xfrm>
            <a:off x="323850" y="1916113"/>
            <a:ext cx="7442200" cy="1104900"/>
            <a:chOff x="323528" y="1916832"/>
            <a:chExt cx="7442522" cy="1104769"/>
          </a:xfrm>
        </p:grpSpPr>
        <p:graphicFrame>
          <p:nvGraphicFramePr>
            <p:cNvPr id="6146" name="Object 3"/>
            <p:cNvGraphicFramePr>
              <a:graphicFrameLocks noChangeAspect="1"/>
            </p:cNvGraphicFramePr>
            <p:nvPr/>
          </p:nvGraphicFramePr>
          <p:xfrm>
            <a:off x="323528" y="1967494"/>
            <a:ext cx="3176279" cy="10294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258" name="Εξίσωση" r:id="rId3" imgW="1218960" imgH="393480" progId="Equation.3">
                    <p:embed/>
                  </p:oleObj>
                </mc:Choice>
                <mc:Fallback>
                  <p:oleObj name="Εξίσωση" r:id="rId3" imgW="121896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528" y="1967494"/>
                          <a:ext cx="3176279" cy="10294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47" name="Object 3"/>
            <p:cNvGraphicFramePr>
              <a:graphicFrameLocks noChangeAspect="1"/>
            </p:cNvGraphicFramePr>
            <p:nvPr/>
          </p:nvGraphicFramePr>
          <p:xfrm>
            <a:off x="5436096" y="1916832"/>
            <a:ext cx="2329954" cy="11047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259" name="Εξίσωση" r:id="rId5" imgW="914400" imgH="431640" progId="Equation.3">
                    <p:embed/>
                  </p:oleObj>
                </mc:Choice>
                <mc:Fallback>
                  <p:oleObj name="Εξίσωση" r:id="rId5" imgW="91440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36096" y="1916832"/>
                          <a:ext cx="2329954" cy="11047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" name="7 - Ευθύγραμμο βέλος σύνδεσης"/>
            <p:cNvCxnSpPr/>
            <p:nvPr/>
          </p:nvCxnSpPr>
          <p:spPr>
            <a:xfrm>
              <a:off x="3563756" y="2493026"/>
              <a:ext cx="180030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54" name="13 - Ομάδα"/>
          <p:cNvGrpSpPr>
            <a:grpSpLocks/>
          </p:cNvGrpSpPr>
          <p:nvPr/>
        </p:nvGrpSpPr>
        <p:grpSpPr bwMode="auto">
          <a:xfrm>
            <a:off x="755650" y="3284538"/>
            <a:ext cx="6300788" cy="1104900"/>
            <a:chOff x="755576" y="3284538"/>
            <a:chExt cx="6300862" cy="1104900"/>
          </a:xfrm>
        </p:grpSpPr>
        <p:graphicFrame>
          <p:nvGraphicFramePr>
            <p:cNvPr id="6148" name="Object 5"/>
            <p:cNvGraphicFramePr>
              <a:graphicFrameLocks noChangeAspect="1"/>
            </p:cNvGraphicFramePr>
            <p:nvPr/>
          </p:nvGraphicFramePr>
          <p:xfrm>
            <a:off x="755576" y="3501008"/>
            <a:ext cx="1901858" cy="6480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260" name="Εξίσωση" r:id="rId7" imgW="672840" imgH="228600" progId="Equation.3">
                    <p:embed/>
                  </p:oleObj>
                </mc:Choice>
                <mc:Fallback>
                  <p:oleObj name="Εξίσωση" r:id="rId7" imgW="6728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5576" y="3501008"/>
                          <a:ext cx="1901858" cy="6480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49" name="Object 5"/>
            <p:cNvGraphicFramePr>
              <a:graphicFrameLocks noChangeAspect="1"/>
            </p:cNvGraphicFramePr>
            <p:nvPr/>
          </p:nvGraphicFramePr>
          <p:xfrm>
            <a:off x="4273550" y="3284538"/>
            <a:ext cx="2782888" cy="1104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261" name="Εξίσωση" r:id="rId9" imgW="1091880" imgH="431640" progId="Equation.3">
                    <p:embed/>
                  </p:oleObj>
                </mc:Choice>
                <mc:Fallback>
                  <p:oleObj name="Εξίσωση" r:id="rId9" imgW="109188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3550" y="3284538"/>
                          <a:ext cx="2782888" cy="1104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2" name="11 - Ευθύγραμμο βέλος σύνδεσης"/>
            <p:cNvCxnSpPr/>
            <p:nvPr/>
          </p:nvCxnSpPr>
          <p:spPr>
            <a:xfrm>
              <a:off x="2627261" y="3860800"/>
              <a:ext cx="144146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55" name="17 - Ομάδα"/>
          <p:cNvGrpSpPr>
            <a:grpSpLocks/>
          </p:cNvGrpSpPr>
          <p:nvPr/>
        </p:nvGrpSpPr>
        <p:grpSpPr bwMode="auto">
          <a:xfrm>
            <a:off x="1042988" y="5089525"/>
            <a:ext cx="5400675" cy="642938"/>
            <a:chOff x="1043608" y="5089758"/>
            <a:chExt cx="5400600" cy="643497"/>
          </a:xfrm>
        </p:grpSpPr>
        <p:graphicFrame>
          <p:nvGraphicFramePr>
            <p:cNvPr id="6150" name="Object 2"/>
            <p:cNvGraphicFramePr>
              <a:graphicFrameLocks noChangeAspect="1"/>
            </p:cNvGraphicFramePr>
            <p:nvPr/>
          </p:nvGraphicFramePr>
          <p:xfrm>
            <a:off x="1043608" y="5138524"/>
            <a:ext cx="1080120" cy="5389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262" name="Εξίσωση" r:id="rId11" imgW="355320" imgH="177480" progId="Equation.3">
                    <p:embed/>
                  </p:oleObj>
                </mc:Choice>
                <mc:Fallback>
                  <p:oleObj name="Εξίσωση" r:id="rId11" imgW="35532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43608" y="5138524"/>
                          <a:ext cx="1080120" cy="5389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51" name="Object 7"/>
            <p:cNvGraphicFramePr>
              <a:graphicFrameLocks noChangeAspect="1"/>
            </p:cNvGraphicFramePr>
            <p:nvPr/>
          </p:nvGraphicFramePr>
          <p:xfrm>
            <a:off x="3548471" y="5089758"/>
            <a:ext cx="2895737" cy="6434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263" name="Εξίσωση" r:id="rId13" imgW="1028520" imgH="228600" progId="Equation.3">
                    <p:embed/>
                  </p:oleObj>
                </mc:Choice>
                <mc:Fallback>
                  <p:oleObj name="Εξίσωση" r:id="rId13" imgW="10285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48471" y="5089758"/>
                          <a:ext cx="2895737" cy="6434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7" name="16 - Ευθύγραμμο βέλος σύνδεσης"/>
            <p:cNvCxnSpPr/>
            <p:nvPr/>
          </p:nvCxnSpPr>
          <p:spPr>
            <a:xfrm>
              <a:off x="2123093" y="5445667"/>
              <a:ext cx="144143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9095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1429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u="sng" dirty="0" smtClean="0">
                <a:solidFill>
                  <a:srgbClr val="FF0000"/>
                </a:solidFill>
              </a:rPr>
              <a:t>1. Θ</a:t>
            </a:r>
            <a:r>
              <a:rPr lang="en-GB" sz="2400" b="1" u="sng" dirty="0" err="1" smtClean="0">
                <a:solidFill>
                  <a:srgbClr val="FF0000"/>
                </a:solidFill>
              </a:rPr>
              <a:t>εωρία</a:t>
            </a:r>
            <a:r>
              <a:rPr lang="en-GB" sz="2400" b="1" u="sng" dirty="0" smtClean="0">
                <a:solidFill>
                  <a:srgbClr val="FF0000"/>
                </a:solidFill>
              </a:rPr>
              <a:t> </a:t>
            </a:r>
            <a:r>
              <a:rPr lang="en-GB" sz="2400" b="1" u="sng" dirty="0" err="1">
                <a:solidFill>
                  <a:srgbClr val="FF0000"/>
                </a:solidFill>
              </a:rPr>
              <a:t>των</a:t>
            </a:r>
            <a:r>
              <a:rPr lang="en-GB" sz="2400" b="1" u="sng" dirty="0">
                <a:solidFill>
                  <a:srgbClr val="FF0000"/>
                </a:solidFill>
              </a:rPr>
              <a:t> </a:t>
            </a:r>
            <a:r>
              <a:rPr lang="en-GB" sz="2400" b="1" u="sng" dirty="0" err="1" smtClean="0">
                <a:solidFill>
                  <a:srgbClr val="FF0000"/>
                </a:solidFill>
              </a:rPr>
              <a:t>συγκρούσεων</a:t>
            </a:r>
            <a:endParaRPr lang="el-GR" sz="2400" b="1" u="sng" dirty="0" smtClean="0">
              <a:solidFill>
                <a:srgbClr val="FF0000"/>
              </a:solidFill>
            </a:endParaRPr>
          </a:p>
          <a:p>
            <a:pPr algn="ctr"/>
            <a:r>
              <a:rPr lang="el-GR" sz="2400" dirty="0" smtClean="0">
                <a:solidFill>
                  <a:srgbClr val="C00000"/>
                </a:solidFill>
              </a:rPr>
              <a:t>Γ</a:t>
            </a:r>
            <a:r>
              <a:rPr lang="en-GB" sz="2400" dirty="0" err="1" smtClean="0">
                <a:solidFill>
                  <a:srgbClr val="C00000"/>
                </a:solidFill>
              </a:rPr>
              <a:t>ια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να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αντιδράσουν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δύο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μόρια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πρέπει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να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συγκρουστούν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l-GR" sz="2400" b="1" dirty="0" smtClean="0">
                <a:solidFill>
                  <a:srgbClr val="C00000"/>
                </a:solidFill>
              </a:rPr>
              <a:t>α</a:t>
            </a:r>
            <a:r>
              <a:rPr lang="en-GB" sz="2400" b="1" dirty="0" err="1" smtClean="0">
                <a:solidFill>
                  <a:srgbClr val="C00000"/>
                </a:solidFill>
              </a:rPr>
              <a:t>ποτελεσματικά</a:t>
            </a:r>
            <a:r>
              <a:rPr lang="el-GR" sz="2400" dirty="0" smtClean="0">
                <a:solidFill>
                  <a:srgbClr val="C00000"/>
                </a:solidFill>
              </a:rPr>
              <a:t>, με </a:t>
            </a:r>
            <a:r>
              <a:rPr lang="en-GB" sz="2400" b="1" dirty="0" err="1" smtClean="0">
                <a:solidFill>
                  <a:srgbClr val="C00000"/>
                </a:solidFill>
              </a:rPr>
              <a:t>κατάλληλη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ταχύτητα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l-GR" sz="2400" b="1" dirty="0" smtClean="0">
                <a:solidFill>
                  <a:srgbClr val="C00000"/>
                </a:solidFill>
              </a:rPr>
              <a:t>και </a:t>
            </a:r>
            <a:r>
              <a:rPr lang="en-GB" sz="2400" b="1" dirty="0" err="1" smtClean="0">
                <a:solidFill>
                  <a:srgbClr val="C00000"/>
                </a:solidFill>
              </a:rPr>
              <a:t>σωστό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προσανατολισμό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endParaRPr lang="el-GR" sz="2400" dirty="0" smtClean="0">
              <a:solidFill>
                <a:srgbClr val="C00000"/>
              </a:solidFill>
            </a:endParaRPr>
          </a:p>
          <a:p>
            <a:pPr algn="ctr"/>
            <a:endParaRPr lang="el-GR" sz="2400" dirty="0"/>
          </a:p>
          <a:p>
            <a:pPr algn="ctr"/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Έτσι 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σπά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νε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»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οι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αρχικοί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δεσμοί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των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μορίων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αντιδρώντων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endParaRPr lang="el-GR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και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δημιουργ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ούνται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νέοι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των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προϊόντων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l-GR" sz="24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2500306"/>
            <a:ext cx="542928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1429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u="sng" dirty="0" smtClean="0">
                <a:solidFill>
                  <a:srgbClr val="FF0000"/>
                </a:solidFill>
              </a:rPr>
              <a:t>1. Θ</a:t>
            </a:r>
            <a:r>
              <a:rPr lang="en-GB" sz="2400" b="1" u="sng" dirty="0" err="1" smtClean="0">
                <a:solidFill>
                  <a:srgbClr val="FF0000"/>
                </a:solidFill>
              </a:rPr>
              <a:t>εωρία</a:t>
            </a:r>
            <a:r>
              <a:rPr lang="en-GB" sz="2400" b="1" u="sng" dirty="0" smtClean="0">
                <a:solidFill>
                  <a:srgbClr val="FF0000"/>
                </a:solidFill>
              </a:rPr>
              <a:t> </a:t>
            </a:r>
            <a:r>
              <a:rPr lang="en-GB" sz="2400" b="1" u="sng" dirty="0" err="1">
                <a:solidFill>
                  <a:srgbClr val="FF0000"/>
                </a:solidFill>
              </a:rPr>
              <a:t>των</a:t>
            </a:r>
            <a:r>
              <a:rPr lang="en-GB" sz="2400" b="1" u="sng" dirty="0">
                <a:solidFill>
                  <a:srgbClr val="FF0000"/>
                </a:solidFill>
              </a:rPr>
              <a:t> </a:t>
            </a:r>
            <a:r>
              <a:rPr lang="en-GB" sz="2400" b="1" u="sng" dirty="0" err="1" smtClean="0">
                <a:solidFill>
                  <a:srgbClr val="FF0000"/>
                </a:solidFill>
              </a:rPr>
              <a:t>συγκρούσεων</a:t>
            </a:r>
            <a:endParaRPr lang="el-GR" sz="2400" b="1" u="sng" dirty="0" smtClean="0">
              <a:solidFill>
                <a:srgbClr val="FF0000"/>
              </a:solidFill>
            </a:endParaRPr>
          </a:p>
          <a:p>
            <a:pPr algn="ctr"/>
            <a:r>
              <a:rPr lang="el-GR" sz="2400" dirty="0" smtClean="0">
                <a:solidFill>
                  <a:srgbClr val="C00000"/>
                </a:solidFill>
              </a:rPr>
              <a:t>Γ</a:t>
            </a:r>
            <a:r>
              <a:rPr lang="en-GB" sz="2400" dirty="0" err="1" smtClean="0">
                <a:solidFill>
                  <a:srgbClr val="C00000"/>
                </a:solidFill>
              </a:rPr>
              <a:t>ια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να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αντιδράσουν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δύο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μόρια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πρέπει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>
                <a:solidFill>
                  <a:srgbClr val="C00000"/>
                </a:solidFill>
              </a:rPr>
              <a:t>να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συγκρουστούν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l-GR" sz="2400" b="1" dirty="0" smtClean="0">
                <a:solidFill>
                  <a:srgbClr val="C00000"/>
                </a:solidFill>
              </a:rPr>
              <a:t>α</a:t>
            </a:r>
            <a:r>
              <a:rPr lang="en-GB" sz="2400" b="1" dirty="0" err="1" smtClean="0">
                <a:solidFill>
                  <a:srgbClr val="C00000"/>
                </a:solidFill>
              </a:rPr>
              <a:t>ποτελεσματικά</a:t>
            </a:r>
            <a:r>
              <a:rPr lang="el-GR" sz="2400" dirty="0" smtClean="0">
                <a:solidFill>
                  <a:srgbClr val="C00000"/>
                </a:solidFill>
              </a:rPr>
              <a:t>, με </a:t>
            </a:r>
            <a:r>
              <a:rPr lang="en-GB" sz="2400" b="1" dirty="0" err="1" smtClean="0">
                <a:solidFill>
                  <a:srgbClr val="C00000"/>
                </a:solidFill>
              </a:rPr>
              <a:t>κατάλληλη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ταχύτητα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l-GR" sz="2400" b="1" dirty="0" smtClean="0">
                <a:solidFill>
                  <a:srgbClr val="C00000"/>
                </a:solidFill>
              </a:rPr>
              <a:t>και </a:t>
            </a:r>
            <a:r>
              <a:rPr lang="en-GB" sz="2400" b="1" dirty="0" err="1" smtClean="0">
                <a:solidFill>
                  <a:srgbClr val="C00000"/>
                </a:solidFill>
              </a:rPr>
              <a:t>σωστό</a:t>
            </a:r>
            <a:r>
              <a:rPr lang="en-GB" sz="2400" b="1" dirty="0" smtClean="0">
                <a:solidFill>
                  <a:srgbClr val="C00000"/>
                </a:solidFill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</a:rPr>
              <a:t>προσανατολισμό</a:t>
            </a:r>
            <a:r>
              <a:rPr lang="en-GB" sz="2400" dirty="0" smtClean="0">
                <a:solidFill>
                  <a:srgbClr val="C00000"/>
                </a:solidFill>
              </a:rPr>
              <a:t> </a:t>
            </a:r>
            <a:endParaRPr lang="el-GR" sz="2400" dirty="0" smtClean="0">
              <a:solidFill>
                <a:srgbClr val="C00000"/>
              </a:solidFill>
            </a:endParaRPr>
          </a:p>
          <a:p>
            <a:pPr algn="ctr"/>
            <a:endParaRPr lang="el-GR" sz="2400" dirty="0"/>
          </a:p>
          <a:p>
            <a:pPr algn="ctr"/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Έτσι 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σπά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νε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»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οι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αρχικοί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δεσμοί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των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μορίων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αντιδρώντων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endParaRPr lang="el-GR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και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</a:rPr>
              <a:t>δημιουργ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ούνται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νέοι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των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προϊόντων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l-GR" sz="24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6322" name="Picture 2" descr="C:\Users\kostas\Desktop\sn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2857496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429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u="sng" dirty="0" smtClean="0">
                <a:solidFill>
                  <a:schemeClr val="accent5">
                    <a:lumMod val="50000"/>
                  </a:schemeClr>
                </a:solidFill>
              </a:rPr>
              <a:t>2. Θ</a:t>
            </a:r>
            <a:r>
              <a:rPr lang="en-GB" sz="2400" b="1" u="sng" dirty="0" err="1" smtClean="0">
                <a:solidFill>
                  <a:schemeClr val="accent5">
                    <a:lumMod val="50000"/>
                  </a:schemeClr>
                </a:solidFill>
              </a:rPr>
              <a:t>εωρία</a:t>
            </a:r>
            <a:r>
              <a:rPr lang="en-GB" sz="2400" b="1" u="sng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b="1" u="sng" dirty="0" err="1">
                <a:solidFill>
                  <a:schemeClr val="accent5">
                    <a:lumMod val="50000"/>
                  </a:schemeClr>
                </a:solidFill>
              </a:rPr>
              <a:t>της</a:t>
            </a:r>
            <a:r>
              <a:rPr lang="en-GB" sz="2400" b="1" u="sng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b="1" u="sng" dirty="0" err="1">
                <a:solidFill>
                  <a:schemeClr val="accent5">
                    <a:lumMod val="50000"/>
                  </a:schemeClr>
                </a:solidFill>
              </a:rPr>
              <a:t>μεταβατικής</a:t>
            </a:r>
            <a:r>
              <a:rPr lang="en-GB" sz="2400" b="1" u="sng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b="1" u="sng" dirty="0" err="1" smtClean="0">
                <a:solidFill>
                  <a:schemeClr val="accent5">
                    <a:lumMod val="50000"/>
                  </a:schemeClr>
                </a:solidFill>
              </a:rPr>
              <a:t>κατάστασης</a:t>
            </a:r>
            <a:endParaRPr lang="el-GR" sz="2400" b="1" u="sng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l-GR" sz="2400" dirty="0" smtClean="0">
                <a:solidFill>
                  <a:srgbClr val="0070C0"/>
                </a:solidFill>
              </a:rPr>
              <a:t>Γ</a:t>
            </a:r>
            <a:r>
              <a:rPr lang="en-GB" sz="2400" dirty="0" err="1" smtClean="0">
                <a:solidFill>
                  <a:srgbClr val="0070C0"/>
                </a:solidFill>
              </a:rPr>
              <a:t>ια</a:t>
            </a:r>
            <a:r>
              <a:rPr lang="en-GB" sz="2400" dirty="0" smtClean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να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πραγματοποιηθεί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μια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αντίδραση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θα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πρέπει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να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σχηματιστεί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κατά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τη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σύγκρουση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των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 err="1">
                <a:solidFill>
                  <a:srgbClr val="0070C0"/>
                </a:solidFill>
              </a:rPr>
              <a:t>αντιδρώντων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b="1" dirty="0" err="1">
                <a:solidFill>
                  <a:srgbClr val="0070C0"/>
                </a:solidFill>
              </a:rPr>
              <a:t>ένα</a:t>
            </a:r>
            <a:r>
              <a:rPr lang="en-GB" sz="2400" b="1" dirty="0">
                <a:solidFill>
                  <a:srgbClr val="0070C0"/>
                </a:solidFill>
              </a:rPr>
              <a:t> </a:t>
            </a:r>
            <a:r>
              <a:rPr lang="en-GB" sz="2400" b="1" dirty="0" err="1">
                <a:solidFill>
                  <a:srgbClr val="0070C0"/>
                </a:solidFill>
              </a:rPr>
              <a:t>ενδιάμεσο</a:t>
            </a:r>
            <a:r>
              <a:rPr lang="en-GB" sz="2400" b="1" dirty="0">
                <a:solidFill>
                  <a:srgbClr val="0070C0"/>
                </a:solidFill>
              </a:rPr>
              <a:t> </a:t>
            </a:r>
            <a:r>
              <a:rPr lang="en-GB" sz="2400" b="1" dirty="0" err="1" smtClean="0">
                <a:solidFill>
                  <a:srgbClr val="0070C0"/>
                </a:solidFill>
              </a:rPr>
              <a:t>προϊόν</a:t>
            </a:r>
            <a:endParaRPr lang="el-GR" sz="2400" b="1" dirty="0" smtClean="0">
              <a:solidFill>
                <a:srgbClr val="0070C0"/>
              </a:solidFill>
            </a:endParaRPr>
          </a:p>
          <a:p>
            <a:pPr algn="ctr"/>
            <a:endParaRPr lang="el-GR" sz="2400" dirty="0"/>
          </a:p>
          <a:p>
            <a:pPr algn="ctr"/>
            <a:r>
              <a:rPr lang="en-GB" sz="2400" dirty="0" err="1" smtClean="0">
                <a:solidFill>
                  <a:srgbClr val="00B0F0"/>
                </a:solidFill>
              </a:rPr>
              <a:t>Το</a:t>
            </a:r>
            <a:r>
              <a:rPr lang="en-GB" sz="2400" dirty="0" smtClean="0">
                <a:solidFill>
                  <a:srgbClr val="00B0F0"/>
                </a:solidFill>
              </a:rPr>
              <a:t>  </a:t>
            </a:r>
            <a:r>
              <a:rPr lang="en-GB" sz="2400" dirty="0" err="1">
                <a:solidFill>
                  <a:srgbClr val="00B0F0"/>
                </a:solidFill>
              </a:rPr>
              <a:t>προϊόν</a:t>
            </a:r>
            <a:r>
              <a:rPr lang="en-GB" sz="2400" dirty="0">
                <a:solidFill>
                  <a:srgbClr val="00B0F0"/>
                </a:solidFill>
              </a:rPr>
              <a:t> </a:t>
            </a:r>
            <a:r>
              <a:rPr lang="en-GB" sz="2400" dirty="0" err="1">
                <a:solidFill>
                  <a:srgbClr val="00B0F0"/>
                </a:solidFill>
              </a:rPr>
              <a:t>αυτό</a:t>
            </a:r>
            <a:r>
              <a:rPr lang="en-GB" sz="2400" dirty="0">
                <a:solidFill>
                  <a:srgbClr val="00B0F0"/>
                </a:solidFill>
              </a:rPr>
              <a:t> </a:t>
            </a:r>
            <a:r>
              <a:rPr lang="en-GB" sz="2400" dirty="0" err="1">
                <a:solidFill>
                  <a:srgbClr val="00B0F0"/>
                </a:solidFill>
              </a:rPr>
              <a:t>απορροφά</a:t>
            </a:r>
            <a:r>
              <a:rPr lang="en-GB" sz="2400" dirty="0">
                <a:solidFill>
                  <a:srgbClr val="00B0F0"/>
                </a:solidFill>
              </a:rPr>
              <a:t> </a:t>
            </a:r>
            <a:r>
              <a:rPr lang="en-GB" sz="2400" dirty="0" err="1">
                <a:solidFill>
                  <a:srgbClr val="00B0F0"/>
                </a:solidFill>
              </a:rPr>
              <a:t>την</a:t>
            </a:r>
            <a:r>
              <a:rPr lang="en-GB" sz="2400" dirty="0">
                <a:solidFill>
                  <a:srgbClr val="00B0F0"/>
                </a:solidFill>
              </a:rPr>
              <a:t> </a:t>
            </a:r>
            <a:r>
              <a:rPr lang="en-GB" sz="2400" dirty="0" err="1">
                <a:solidFill>
                  <a:srgbClr val="00B0F0"/>
                </a:solidFill>
              </a:rPr>
              <a:t>ενέργεια</a:t>
            </a:r>
            <a:r>
              <a:rPr lang="en-GB" sz="2400" dirty="0">
                <a:solidFill>
                  <a:srgbClr val="00B0F0"/>
                </a:solidFill>
              </a:rPr>
              <a:t> </a:t>
            </a:r>
            <a:r>
              <a:rPr lang="en-GB" sz="2400" dirty="0" err="1">
                <a:solidFill>
                  <a:srgbClr val="00B0F0"/>
                </a:solidFill>
              </a:rPr>
              <a:t>ενεργοποίησης</a:t>
            </a:r>
            <a:r>
              <a:rPr lang="en-GB" sz="2400" dirty="0">
                <a:solidFill>
                  <a:srgbClr val="00B0F0"/>
                </a:solidFill>
              </a:rPr>
              <a:t> </a:t>
            </a:r>
            <a:endParaRPr lang="el-GR" sz="2400" dirty="0" smtClean="0">
              <a:solidFill>
                <a:srgbClr val="00B0F0"/>
              </a:solidFill>
            </a:endParaRPr>
          </a:p>
          <a:p>
            <a:pPr algn="ctr"/>
            <a:r>
              <a:rPr lang="en-GB" sz="2400" dirty="0" err="1" smtClean="0">
                <a:solidFill>
                  <a:srgbClr val="00B0F0"/>
                </a:solidFill>
              </a:rPr>
              <a:t>και</a:t>
            </a:r>
            <a:r>
              <a:rPr lang="en-GB" sz="2400" dirty="0" smtClean="0">
                <a:solidFill>
                  <a:srgbClr val="00B0F0"/>
                </a:solidFill>
              </a:rPr>
              <a:t> </a:t>
            </a:r>
            <a:r>
              <a:rPr lang="en-GB" sz="2400" dirty="0" err="1">
                <a:solidFill>
                  <a:srgbClr val="00B0F0"/>
                </a:solidFill>
              </a:rPr>
              <a:t>ονομάζεται</a:t>
            </a:r>
            <a:r>
              <a:rPr lang="en-GB" sz="2400" b="1" dirty="0">
                <a:solidFill>
                  <a:srgbClr val="00B0F0"/>
                </a:solidFill>
              </a:rPr>
              <a:t> </a:t>
            </a:r>
            <a:r>
              <a:rPr lang="en-GB" sz="2400" b="1" dirty="0" err="1">
                <a:solidFill>
                  <a:srgbClr val="00B0F0"/>
                </a:solidFill>
              </a:rPr>
              <a:t>ενεργοποιημένο</a:t>
            </a:r>
            <a:r>
              <a:rPr lang="en-GB" sz="2400" b="1" dirty="0">
                <a:solidFill>
                  <a:srgbClr val="00B0F0"/>
                </a:solidFill>
              </a:rPr>
              <a:t> </a:t>
            </a:r>
            <a:r>
              <a:rPr lang="en-GB" sz="2400" b="1" dirty="0" err="1" smtClean="0">
                <a:solidFill>
                  <a:srgbClr val="00B0F0"/>
                </a:solidFill>
              </a:rPr>
              <a:t>σύμπλοκο</a:t>
            </a:r>
            <a:endParaRPr lang="el-GR" sz="2400" dirty="0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17417" name="Picture 9" descr="C:\Users\kostas\Desktop\SN21.gif"/>
          <p:cNvPicPr>
            <a:picLocks noChangeAspect="1" noChangeArrowheads="1" noCrop="1"/>
          </p:cNvPicPr>
          <p:nvPr/>
        </p:nvPicPr>
        <p:blipFill>
          <a:blip/>
          <a:srcRect/>
          <a:stretch>
            <a:fillRect/>
          </a:stretch>
        </p:blipFill>
        <p:spPr bwMode="auto">
          <a:xfrm>
            <a:off x="2285984" y="3286124"/>
            <a:ext cx="5238750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3581</Words>
  <Application>Microsoft Office PowerPoint</Application>
  <PresentationFormat>Προβολή στην οθόνη (4:3)</PresentationFormat>
  <Paragraphs>529</Paragraphs>
  <Slides>65</Slides>
  <Notes>31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3</vt:i4>
      </vt:variant>
      <vt:variant>
        <vt:lpstr>Τίτλοι διαφανειών</vt:lpstr>
      </vt:variant>
      <vt:variant>
        <vt:i4>65</vt:i4>
      </vt:variant>
    </vt:vector>
  </HeadingPairs>
  <TitlesOfParts>
    <vt:vector size="69" baseType="lpstr">
      <vt:lpstr>Office Theme</vt:lpstr>
      <vt:lpstr>Package</vt:lpstr>
      <vt:lpstr>Equation</vt:lpstr>
      <vt:lpstr>Microsoft Equation 3.0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Επίδραση της θερμοκρασίας στην ταχύτητα αντίδρασης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Επίδραση καταλυτών στην ταχύτητα αντίδρασης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Τάξη αντίδρασης</vt:lpstr>
      <vt:lpstr>Σταθερά της ταχύτητας αντίδρασης, k</vt:lpstr>
      <vt:lpstr>Σταθερά της ταχύτητας αντίδρασης, 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kostas</dc:creator>
  <cp:lastModifiedBy>User</cp:lastModifiedBy>
  <cp:revision>66</cp:revision>
  <dcterms:created xsi:type="dcterms:W3CDTF">2010-10-16T21:36:05Z</dcterms:created>
  <dcterms:modified xsi:type="dcterms:W3CDTF">2018-12-18T18:33:46Z</dcterms:modified>
</cp:coreProperties>
</file>