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56" r:id="rId29"/>
    <p:sldId id="257" r:id="rId30"/>
    <p:sldId id="277" r:id="rId31"/>
    <p:sldId id="278" r:id="rId32"/>
    <p:sldId id="259" r:id="rId33"/>
    <p:sldId id="260" r:id="rId34"/>
    <p:sldId id="261" r:id="rId35"/>
    <p:sldId id="279" r:id="rId36"/>
    <p:sldId id="280" r:id="rId37"/>
    <p:sldId id="262" r:id="rId38"/>
    <p:sldId id="267" r:id="rId39"/>
    <p:sldId id="287" r:id="rId40"/>
    <p:sldId id="269" r:id="rId41"/>
    <p:sldId id="288" r:id="rId42"/>
    <p:sldId id="270" r:id="rId43"/>
    <p:sldId id="271" r:id="rId44"/>
    <p:sldId id="289" r:id="rId45"/>
    <p:sldId id="291" r:id="rId46"/>
    <p:sldId id="272" r:id="rId47"/>
    <p:sldId id="273" r:id="rId48"/>
    <p:sldId id="275" r:id="rId49"/>
    <p:sldId id="292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2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9.wmf"/><Relationship Id="rId1" Type="http://schemas.openxmlformats.org/officeDocument/2006/relationships/image" Target="../media/image17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D519B-9276-4EAC-9295-5C4303B0DFC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0487A-CCE3-476C-B3AE-984BA4BAB7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02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για</a:t>
            </a:r>
            <a:r>
              <a:rPr lang="en-GB" dirty="0" smtClean="0"/>
              <a:t> </a:t>
            </a:r>
            <a:r>
              <a:rPr lang="en-GB" dirty="0" err="1" smtClean="0"/>
              <a:t>να</a:t>
            </a:r>
            <a:r>
              <a:rPr lang="en-GB" dirty="0" smtClean="0"/>
              <a:t> </a:t>
            </a:r>
            <a:r>
              <a:rPr lang="en-GB" dirty="0" err="1" smtClean="0"/>
              <a:t>διακρίνουμε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n-GB" dirty="0" err="1" smtClean="0"/>
              <a:t>πραγματική</a:t>
            </a:r>
            <a:r>
              <a:rPr lang="en-GB" dirty="0" smtClean="0"/>
              <a:t> </a:t>
            </a:r>
            <a:r>
              <a:rPr lang="en-GB" dirty="0" err="1" smtClean="0"/>
              <a:t>από</a:t>
            </a:r>
            <a:r>
              <a:rPr lang="en-GB" dirty="0" smtClean="0"/>
              <a:t> </a:t>
            </a:r>
            <a:r>
              <a:rPr lang="en-GB" dirty="0" err="1" smtClean="0"/>
              <a:t>τη</a:t>
            </a:r>
            <a:r>
              <a:rPr lang="en-GB" dirty="0" smtClean="0"/>
              <a:t> </a:t>
            </a:r>
            <a:r>
              <a:rPr lang="en-GB" dirty="0" err="1" smtClean="0"/>
              <a:t>φαινομενική</a:t>
            </a:r>
            <a:r>
              <a:rPr lang="en-GB" dirty="0" smtClean="0"/>
              <a:t> </a:t>
            </a:r>
            <a:r>
              <a:rPr lang="en-GB" dirty="0" err="1" smtClean="0"/>
              <a:t>επιταχύνουμε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n-GB" dirty="0" err="1" smtClean="0"/>
              <a:t>αντίδραση</a:t>
            </a:r>
            <a:r>
              <a:rPr lang="en-GB" dirty="0" smtClean="0"/>
              <a:t> </a:t>
            </a:r>
            <a:r>
              <a:rPr lang="en-GB" dirty="0" err="1" smtClean="0"/>
              <a:t>με</a:t>
            </a:r>
            <a:r>
              <a:rPr lang="en-GB" dirty="0" smtClean="0"/>
              <a:t> </a:t>
            </a:r>
            <a:r>
              <a:rPr lang="en-GB" dirty="0" err="1" smtClean="0"/>
              <a:t>τη</a:t>
            </a:r>
            <a:r>
              <a:rPr lang="en-GB" dirty="0" smtClean="0"/>
              <a:t> </a:t>
            </a:r>
            <a:r>
              <a:rPr lang="en-GB" dirty="0" err="1" smtClean="0"/>
              <a:t>χρηση</a:t>
            </a:r>
            <a:r>
              <a:rPr lang="en-GB" dirty="0" smtClean="0"/>
              <a:t> </a:t>
            </a:r>
            <a:r>
              <a:rPr lang="en-GB" dirty="0" err="1" smtClean="0"/>
              <a:t>καταλυτών</a:t>
            </a:r>
            <a:r>
              <a:rPr lang="en-GB" dirty="0" smtClean="0"/>
              <a:t>. </a:t>
            </a:r>
            <a:endParaRPr lang="el-GR" dirty="0" smtClean="0"/>
          </a:p>
          <a:p>
            <a:r>
              <a:rPr lang="en-GB" dirty="0" err="1" smtClean="0"/>
              <a:t>Στην</a:t>
            </a:r>
            <a:r>
              <a:rPr lang="en-GB" dirty="0" smtClean="0"/>
              <a:t> </a:t>
            </a:r>
            <a:r>
              <a:rPr lang="en-GB" dirty="0" err="1" smtClean="0"/>
              <a:t>πρώτη</a:t>
            </a:r>
            <a:r>
              <a:rPr lang="en-GB" dirty="0" smtClean="0"/>
              <a:t> </a:t>
            </a:r>
            <a:r>
              <a:rPr lang="en-GB" dirty="0" err="1" smtClean="0"/>
              <a:t>περίπτωση</a:t>
            </a:r>
            <a:r>
              <a:rPr lang="en-GB" dirty="0" smtClean="0"/>
              <a:t> η </a:t>
            </a:r>
            <a:r>
              <a:rPr lang="en-GB" dirty="0" err="1" smtClean="0"/>
              <a:t>σύσταση</a:t>
            </a:r>
            <a:r>
              <a:rPr lang="en-GB" dirty="0" smtClean="0"/>
              <a:t> </a:t>
            </a:r>
            <a:r>
              <a:rPr lang="en-GB" dirty="0" err="1" smtClean="0"/>
              <a:t>αραμένει</a:t>
            </a:r>
            <a:r>
              <a:rPr lang="en-GB" dirty="0" smtClean="0"/>
              <a:t> </a:t>
            </a:r>
            <a:r>
              <a:rPr lang="en-GB" dirty="0" err="1" smtClean="0"/>
              <a:t>σταθερή</a:t>
            </a:r>
            <a:r>
              <a:rPr lang="en-GB" dirty="0" smtClean="0"/>
              <a:t>, </a:t>
            </a:r>
            <a:r>
              <a:rPr lang="en-GB" dirty="0" err="1" smtClean="0"/>
              <a:t>ενώ</a:t>
            </a:r>
            <a:r>
              <a:rPr lang="en-GB" dirty="0" smtClean="0"/>
              <a:t> </a:t>
            </a:r>
            <a:r>
              <a:rPr lang="en-GB" dirty="0" err="1" smtClean="0"/>
              <a:t>στη</a:t>
            </a:r>
            <a:r>
              <a:rPr lang="en-GB" dirty="0" smtClean="0"/>
              <a:t> </a:t>
            </a:r>
            <a:r>
              <a:rPr lang="en-GB" dirty="0" err="1" smtClean="0"/>
              <a:t>δεύτερη</a:t>
            </a:r>
            <a:r>
              <a:rPr lang="en-GB" dirty="0" smtClean="0"/>
              <a:t> </a:t>
            </a:r>
            <a:r>
              <a:rPr lang="en-GB" dirty="0" err="1" smtClean="0"/>
              <a:t>αλλάζει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E6E1-5976-4B9C-A7A2-BB8096C7568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η </a:t>
            </a:r>
            <a:r>
              <a:rPr lang="en-GB" dirty="0" err="1" smtClean="0"/>
              <a:t>έκφραση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i="1" dirty="0" smtClean="0"/>
              <a:t>Κ</a:t>
            </a:r>
            <a:r>
              <a:rPr lang="en-US" i="1" baseline="-25000" dirty="0" smtClean="0"/>
              <a:t>c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ανεξάρτητη</a:t>
            </a:r>
            <a:r>
              <a:rPr lang="en-GB" dirty="0" smtClean="0"/>
              <a:t> </a:t>
            </a:r>
            <a:r>
              <a:rPr lang="en-GB" dirty="0" err="1" smtClean="0"/>
              <a:t>από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 </a:t>
            </a:r>
            <a:r>
              <a:rPr lang="en-GB" dirty="0" err="1" smtClean="0"/>
              <a:t>ποσότητά</a:t>
            </a:r>
            <a:r>
              <a:rPr lang="en-GB" dirty="0" smtClean="0"/>
              <a:t> </a:t>
            </a:r>
            <a:r>
              <a:rPr lang="el-GR" dirty="0" smtClean="0"/>
              <a:t>των υγρών ή των στερεών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487A-CCE3-476C-B3AE-984BA4BAB749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όσο</a:t>
            </a:r>
            <a:r>
              <a:rPr lang="en-GB" dirty="0" smtClean="0"/>
              <a:t> </a:t>
            </a:r>
            <a:r>
              <a:rPr lang="en-GB" dirty="0" err="1" smtClean="0"/>
              <a:t>μεγαλύτερη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η </a:t>
            </a:r>
            <a:r>
              <a:rPr lang="en-GB" i="1" dirty="0" smtClean="0"/>
              <a:t>Κ</a:t>
            </a:r>
            <a:r>
              <a:rPr lang="en-US" dirty="0" smtClean="0"/>
              <a:t>c</a:t>
            </a:r>
            <a:r>
              <a:rPr lang="en-GB" dirty="0" smtClean="0"/>
              <a:t> </a:t>
            </a:r>
            <a:r>
              <a:rPr lang="en-GB" dirty="0" err="1" smtClean="0"/>
              <a:t>τόσο</a:t>
            </a:r>
            <a:r>
              <a:rPr lang="en-GB" dirty="0" smtClean="0"/>
              <a:t> </a:t>
            </a:r>
            <a:r>
              <a:rPr lang="en-GB" dirty="0" err="1" smtClean="0"/>
              <a:t>περισσότερο</a:t>
            </a:r>
            <a:r>
              <a:rPr lang="en-GB" dirty="0" smtClean="0"/>
              <a:t> η </a:t>
            </a:r>
            <a:r>
              <a:rPr lang="en-GB" dirty="0" err="1" smtClean="0"/>
              <a:t>χημική</a:t>
            </a:r>
            <a:r>
              <a:rPr lang="en-GB" dirty="0" smtClean="0"/>
              <a:t> </a:t>
            </a:r>
            <a:r>
              <a:rPr lang="en-GB" dirty="0" err="1" smtClean="0"/>
              <a:t>ισορροπία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μετατοπισμένη</a:t>
            </a:r>
            <a:r>
              <a:rPr lang="en-GB" dirty="0" smtClean="0"/>
              <a:t> </a:t>
            </a:r>
            <a:r>
              <a:rPr lang="en-GB" dirty="0" err="1" smtClean="0"/>
              <a:t>προς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δεξιά</a:t>
            </a:r>
            <a:r>
              <a:rPr lang="en-GB" dirty="0" smtClean="0"/>
              <a:t> </a:t>
            </a:r>
            <a:r>
              <a:rPr lang="en-GB" dirty="0" err="1" smtClean="0"/>
              <a:t>και</a:t>
            </a:r>
            <a:r>
              <a:rPr lang="en-GB" dirty="0" smtClean="0"/>
              <a:t> </a:t>
            </a:r>
            <a:r>
              <a:rPr lang="en-GB" dirty="0" err="1" smtClean="0"/>
              <a:t>όσο</a:t>
            </a:r>
            <a:r>
              <a:rPr lang="en-GB" dirty="0" smtClean="0"/>
              <a:t> </a:t>
            </a:r>
            <a:r>
              <a:rPr lang="en-GB" dirty="0" err="1" smtClean="0"/>
              <a:t>μικρότερη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η </a:t>
            </a:r>
            <a:r>
              <a:rPr lang="en-GB" dirty="0" err="1" smtClean="0"/>
              <a:t>τιμή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i="1" dirty="0" smtClean="0"/>
              <a:t>Κ</a:t>
            </a:r>
            <a:r>
              <a:rPr lang="en-US" dirty="0" smtClean="0"/>
              <a:t>c</a:t>
            </a:r>
            <a:r>
              <a:rPr lang="en-GB" dirty="0" smtClean="0"/>
              <a:t> </a:t>
            </a:r>
            <a:r>
              <a:rPr lang="en-GB" dirty="0" err="1" smtClean="0"/>
              <a:t>τόσο</a:t>
            </a:r>
            <a:r>
              <a:rPr lang="en-GB" dirty="0" smtClean="0"/>
              <a:t> </a:t>
            </a:r>
            <a:r>
              <a:rPr lang="en-GB" dirty="0" err="1" smtClean="0"/>
              <a:t>περισσότερο</a:t>
            </a:r>
            <a:r>
              <a:rPr lang="en-GB" dirty="0" smtClean="0"/>
              <a:t> η </a:t>
            </a:r>
            <a:r>
              <a:rPr lang="en-GB" dirty="0" err="1" smtClean="0"/>
              <a:t>χημική</a:t>
            </a:r>
            <a:r>
              <a:rPr lang="en-GB" dirty="0" smtClean="0"/>
              <a:t> </a:t>
            </a:r>
            <a:r>
              <a:rPr lang="en-GB" dirty="0" err="1" smtClean="0"/>
              <a:t>ισορροπία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μετατοπισμένη</a:t>
            </a:r>
            <a:r>
              <a:rPr lang="en-GB" dirty="0" smtClean="0"/>
              <a:t> </a:t>
            </a:r>
            <a:r>
              <a:rPr lang="en-GB" dirty="0" err="1" smtClean="0"/>
              <a:t>προς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αριστερά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487A-CCE3-476C-B3AE-984BA4BAB749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Τ</a:t>
            </a:r>
            <a:r>
              <a:rPr lang="en-GB" dirty="0" smtClean="0"/>
              <a:t>ο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το</a:t>
            </a:r>
            <a:r>
              <a:rPr lang="en-GB" dirty="0" smtClean="0"/>
              <a:t> </a:t>
            </a:r>
            <a:r>
              <a:rPr lang="en-GB" dirty="0" err="1" smtClean="0"/>
              <a:t>πηλίκο</a:t>
            </a:r>
            <a:r>
              <a:rPr lang="en-GB" dirty="0" smtClean="0"/>
              <a:t> </a:t>
            </a:r>
            <a:r>
              <a:rPr lang="en-GB" dirty="0" err="1" smtClean="0"/>
              <a:t>των</a:t>
            </a:r>
            <a:r>
              <a:rPr lang="en-GB" dirty="0" smtClean="0"/>
              <a:t> </a:t>
            </a:r>
            <a:r>
              <a:rPr lang="en-GB" dirty="0" err="1" smtClean="0"/>
              <a:t>μερικών</a:t>
            </a:r>
            <a:r>
              <a:rPr lang="en-GB" dirty="0" smtClean="0"/>
              <a:t> </a:t>
            </a:r>
            <a:r>
              <a:rPr lang="en-GB" dirty="0" err="1" smtClean="0"/>
              <a:t>πιέσεων</a:t>
            </a:r>
            <a:r>
              <a:rPr lang="en-GB" dirty="0" smtClean="0"/>
              <a:t>. Η </a:t>
            </a:r>
            <a:r>
              <a:rPr lang="en-GB" dirty="0" err="1" smtClean="0"/>
              <a:t>σύγκριση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με</a:t>
            </a:r>
            <a:r>
              <a:rPr lang="en-GB" dirty="0" smtClean="0"/>
              <a:t> </a:t>
            </a:r>
            <a:r>
              <a:rPr lang="en-GB" dirty="0" err="1" smtClean="0"/>
              <a:t>το</a:t>
            </a:r>
            <a:r>
              <a:rPr lang="en-GB" dirty="0" smtClean="0"/>
              <a:t> </a:t>
            </a:r>
            <a:r>
              <a:rPr lang="en-US" i="1" dirty="0" err="1" smtClean="0"/>
              <a:t>Kp</a:t>
            </a:r>
            <a:r>
              <a:rPr lang="en-US" i="1" dirty="0" smtClean="0"/>
              <a:t> </a:t>
            </a:r>
            <a:r>
              <a:rPr lang="en-GB" dirty="0" err="1" smtClean="0"/>
              <a:t>καθορ</a:t>
            </a:r>
            <a:r>
              <a:rPr lang="el-GR" dirty="0" smtClean="0"/>
              <a:t>ίζει</a:t>
            </a:r>
            <a:r>
              <a:rPr lang="en-GB" dirty="0" smtClean="0"/>
              <a:t> </a:t>
            </a:r>
            <a:r>
              <a:rPr lang="en-GB" dirty="0" err="1" smtClean="0"/>
              <a:t>τη</a:t>
            </a:r>
            <a:r>
              <a:rPr lang="el-GR" dirty="0" smtClean="0"/>
              <a:t>ν</a:t>
            </a:r>
            <a:r>
              <a:rPr lang="en-GB" dirty="0" smtClean="0"/>
              <a:t> </a:t>
            </a:r>
            <a:r>
              <a:rPr lang="en-GB" dirty="0" err="1" smtClean="0"/>
              <a:t>κατεύθυνσης</a:t>
            </a:r>
            <a:r>
              <a:rPr lang="en-GB" dirty="0" smtClean="0"/>
              <a:t> </a:t>
            </a:r>
            <a:r>
              <a:rPr lang="en-GB" dirty="0" err="1" smtClean="0"/>
              <a:t>μιας</a:t>
            </a:r>
            <a:r>
              <a:rPr lang="en-GB" dirty="0" smtClean="0"/>
              <a:t> </a:t>
            </a:r>
            <a:r>
              <a:rPr lang="en-GB" dirty="0" err="1" smtClean="0"/>
              <a:t>αντίδρασης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487A-CCE3-476C-B3AE-984BA4BAB749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c</a:t>
            </a:r>
            <a:r>
              <a:rPr lang="en-GB" dirty="0" smtClean="0"/>
              <a:t>&gt;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c</a:t>
            </a:r>
            <a:r>
              <a:rPr lang="en-GB" dirty="0" smtClean="0"/>
              <a:t>, </a:t>
            </a:r>
            <a:r>
              <a:rPr lang="en-GB" dirty="0" err="1" smtClean="0"/>
              <a:t>συνεπώς</a:t>
            </a:r>
            <a:r>
              <a:rPr lang="en-GB" dirty="0" smtClean="0"/>
              <a:t> </a:t>
            </a:r>
            <a:r>
              <a:rPr lang="en-GB" dirty="0" err="1" smtClean="0"/>
              <a:t>το</a:t>
            </a:r>
            <a:r>
              <a:rPr lang="en-GB" dirty="0" smtClean="0"/>
              <a:t> </a:t>
            </a:r>
            <a:r>
              <a:rPr lang="en-GB" dirty="0" err="1" smtClean="0"/>
              <a:t>σύστημα</a:t>
            </a:r>
            <a:r>
              <a:rPr lang="en-GB" dirty="0" smtClean="0"/>
              <a:t> </a:t>
            </a:r>
            <a:r>
              <a:rPr lang="en-GB" dirty="0" err="1" smtClean="0"/>
              <a:t>δεν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σε</a:t>
            </a:r>
            <a:r>
              <a:rPr lang="en-GB" dirty="0" smtClean="0"/>
              <a:t> </a:t>
            </a:r>
            <a:r>
              <a:rPr lang="en-GB" dirty="0" err="1" smtClean="0"/>
              <a:t>κατάσταση</a:t>
            </a:r>
            <a:r>
              <a:rPr lang="en-GB" dirty="0" smtClean="0"/>
              <a:t> </a:t>
            </a:r>
            <a:r>
              <a:rPr lang="en-GB" dirty="0" err="1" smtClean="0"/>
              <a:t>ισορροπίας</a:t>
            </a:r>
            <a:r>
              <a:rPr lang="en-GB" dirty="0" smtClean="0"/>
              <a:t> </a:t>
            </a:r>
            <a:r>
              <a:rPr lang="en-GB" dirty="0" err="1" smtClean="0"/>
              <a:t>και</a:t>
            </a:r>
            <a:r>
              <a:rPr lang="en-GB" dirty="0" smtClean="0"/>
              <a:t> </a:t>
            </a:r>
            <a:r>
              <a:rPr lang="en-GB" dirty="0" err="1" smtClean="0"/>
              <a:t>μάλιστα</a:t>
            </a:r>
            <a:r>
              <a:rPr lang="en-GB" dirty="0" smtClean="0"/>
              <a:t> η </a:t>
            </a:r>
            <a:r>
              <a:rPr lang="en-GB" dirty="0" err="1" smtClean="0"/>
              <a:t>αντίδραση</a:t>
            </a:r>
            <a:r>
              <a:rPr lang="en-GB" dirty="0" smtClean="0"/>
              <a:t> </a:t>
            </a:r>
            <a:r>
              <a:rPr lang="en-GB" dirty="0" err="1" smtClean="0"/>
              <a:t>οδεύει</a:t>
            </a:r>
            <a:r>
              <a:rPr lang="en-GB" dirty="0" smtClean="0"/>
              <a:t> </a:t>
            </a:r>
            <a:r>
              <a:rPr lang="en-GB" dirty="0" err="1" smtClean="0"/>
              <a:t>προς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αριστερά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487A-CCE3-476C-B3AE-984BA4BAB749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Η </a:t>
            </a:r>
            <a:r>
              <a:rPr lang="en-GB" dirty="0" err="1" smtClean="0"/>
              <a:t>αύξηση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όγκου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δοχείου</a:t>
            </a:r>
            <a:r>
              <a:rPr lang="en-GB" dirty="0" smtClean="0"/>
              <a:t> </a:t>
            </a:r>
            <a:r>
              <a:rPr lang="en-GB" dirty="0" err="1" smtClean="0"/>
              <a:t>ελαττώνει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n-GB" dirty="0" err="1" smtClean="0"/>
              <a:t>πίεση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μίγματος</a:t>
            </a:r>
            <a:r>
              <a:rPr lang="en-US" baseline="0" dirty="0" smtClean="0"/>
              <a:t> </a:t>
            </a:r>
            <a:r>
              <a:rPr lang="el-GR" baseline="0" dirty="0" smtClean="0"/>
              <a:t>άρα</a:t>
            </a:r>
            <a:r>
              <a:rPr lang="en-GB" dirty="0" smtClean="0"/>
              <a:t> η </a:t>
            </a:r>
            <a:r>
              <a:rPr lang="en-GB" dirty="0" err="1" smtClean="0"/>
              <a:t>χημική</a:t>
            </a:r>
            <a:r>
              <a:rPr lang="en-GB" dirty="0" smtClean="0"/>
              <a:t> </a:t>
            </a:r>
            <a:r>
              <a:rPr lang="en-GB" dirty="0" err="1" smtClean="0"/>
              <a:t>ισορροπία</a:t>
            </a:r>
            <a:r>
              <a:rPr lang="en-GB" dirty="0" smtClean="0"/>
              <a:t> </a:t>
            </a:r>
            <a:r>
              <a:rPr lang="en-GB" dirty="0" err="1" smtClean="0"/>
              <a:t>μετατοπίζεται</a:t>
            </a:r>
            <a:r>
              <a:rPr lang="en-GB" dirty="0" smtClean="0"/>
              <a:t> </a:t>
            </a:r>
            <a:r>
              <a:rPr lang="en-GB" dirty="0" err="1" smtClean="0"/>
              <a:t>προς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δεξιά</a:t>
            </a:r>
            <a:r>
              <a:rPr lang="en-GB" dirty="0" smtClean="0"/>
              <a:t>, </a:t>
            </a:r>
            <a:r>
              <a:rPr lang="en-GB" dirty="0" err="1" smtClean="0"/>
              <a:t>όπου</a:t>
            </a:r>
            <a:r>
              <a:rPr lang="en-GB" dirty="0" smtClean="0"/>
              <a:t> </a:t>
            </a:r>
            <a:r>
              <a:rPr lang="en-GB" dirty="0" err="1" smtClean="0"/>
              <a:t>υπάρχουν</a:t>
            </a:r>
            <a:r>
              <a:rPr lang="en-GB" dirty="0" smtClean="0"/>
              <a:t> </a:t>
            </a:r>
            <a:r>
              <a:rPr lang="en-GB" dirty="0" err="1" smtClean="0"/>
              <a:t>περισσότερα</a:t>
            </a:r>
            <a:r>
              <a:rPr lang="en-GB" dirty="0" smtClean="0"/>
              <a:t> </a:t>
            </a:r>
            <a:r>
              <a:rPr lang="en-US" dirty="0" smtClean="0"/>
              <a:t>mol</a:t>
            </a:r>
            <a:r>
              <a:rPr lang="en-GB" dirty="0" smtClean="0"/>
              <a:t> </a:t>
            </a:r>
            <a:r>
              <a:rPr lang="en-GB" dirty="0" err="1" smtClean="0"/>
              <a:t>αερίων</a:t>
            </a:r>
            <a:r>
              <a:rPr lang="en-GB" dirty="0" smtClean="0"/>
              <a:t> </a:t>
            </a:r>
            <a:r>
              <a:rPr lang="en-GB" dirty="0" err="1" smtClean="0"/>
              <a:t>σωμάτων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487A-CCE3-476C-B3AE-984BA4BAB749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με</a:t>
            </a:r>
            <a:r>
              <a:rPr lang="en-GB" dirty="0" smtClean="0"/>
              <a:t> </a:t>
            </a:r>
            <a:r>
              <a:rPr lang="en-GB" dirty="0" err="1" smtClean="0"/>
              <a:t>αύξηση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dirty="0" err="1" smtClean="0"/>
              <a:t>θερμοκρασίας</a:t>
            </a:r>
            <a:r>
              <a:rPr lang="en-GB" dirty="0" smtClean="0"/>
              <a:t> η </a:t>
            </a:r>
            <a:r>
              <a:rPr lang="en-GB" dirty="0" err="1" smtClean="0"/>
              <a:t>αντίδραση</a:t>
            </a:r>
            <a:r>
              <a:rPr lang="en-GB" dirty="0" smtClean="0"/>
              <a:t> </a:t>
            </a:r>
            <a:r>
              <a:rPr lang="en-GB" dirty="0" err="1" smtClean="0"/>
              <a:t>μετατοπίζεται</a:t>
            </a:r>
            <a:r>
              <a:rPr lang="en-GB" dirty="0" smtClean="0"/>
              <a:t> </a:t>
            </a:r>
            <a:r>
              <a:rPr lang="en-GB" dirty="0" err="1" smtClean="0"/>
              <a:t>προς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δεξιά</a:t>
            </a:r>
            <a:r>
              <a:rPr lang="en-GB" dirty="0" smtClean="0"/>
              <a:t>, </a:t>
            </a:r>
            <a:r>
              <a:rPr lang="en-GB" dirty="0" err="1" smtClean="0"/>
              <a:t>άρα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ενδόθερμη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487A-CCE3-476C-B3AE-984BA4BAB749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err="1" smtClean="0"/>
              <a:t>Οι</a:t>
            </a:r>
            <a:r>
              <a:rPr lang="en-GB" sz="1200" dirty="0" smtClean="0"/>
              <a:t> </a:t>
            </a:r>
            <a:r>
              <a:rPr lang="en-GB" sz="1200" dirty="0" err="1" smtClean="0"/>
              <a:t>καταλύτες</a:t>
            </a:r>
            <a:r>
              <a:rPr lang="en-GB" sz="1200" dirty="0" smtClean="0"/>
              <a:t> </a:t>
            </a:r>
            <a:r>
              <a:rPr lang="en-GB" sz="1200" dirty="0" err="1" smtClean="0"/>
              <a:t>επιταχύνουν</a:t>
            </a:r>
            <a:r>
              <a:rPr lang="en-GB" sz="1200" dirty="0" smtClean="0"/>
              <a:t> </a:t>
            </a:r>
            <a:r>
              <a:rPr lang="en-GB" sz="1200" dirty="0" err="1" smtClean="0"/>
              <a:t>και</a:t>
            </a:r>
            <a:r>
              <a:rPr lang="en-GB" sz="1200" dirty="0" smtClean="0"/>
              <a:t> </a:t>
            </a:r>
            <a:r>
              <a:rPr lang="en-GB" sz="1200" dirty="0" err="1" smtClean="0"/>
              <a:t>τις</a:t>
            </a:r>
            <a:r>
              <a:rPr lang="en-GB" sz="1200" dirty="0" smtClean="0"/>
              <a:t> </a:t>
            </a:r>
            <a:r>
              <a:rPr lang="en-GB" sz="1200" dirty="0" err="1" smtClean="0"/>
              <a:t>δύο</a:t>
            </a:r>
            <a:r>
              <a:rPr lang="en-GB" sz="1200" dirty="0" smtClean="0"/>
              <a:t> </a:t>
            </a:r>
            <a:r>
              <a:rPr lang="en-GB" sz="1200" dirty="0" err="1" smtClean="0"/>
              <a:t>αντίθετες</a:t>
            </a:r>
            <a:r>
              <a:rPr lang="en-GB" sz="1200" dirty="0" smtClean="0"/>
              <a:t> </a:t>
            </a:r>
            <a:r>
              <a:rPr lang="en-GB" sz="1200" dirty="0" err="1" smtClean="0"/>
              <a:t>αντιδράσεις</a:t>
            </a:r>
            <a:r>
              <a:rPr lang="en-GB" sz="1200" dirty="0" smtClean="0"/>
              <a:t> </a:t>
            </a:r>
            <a:r>
              <a:rPr lang="en-GB" sz="1200" dirty="0" err="1" smtClean="0"/>
              <a:t>με</a:t>
            </a:r>
            <a:r>
              <a:rPr lang="en-GB" sz="1200" dirty="0" smtClean="0"/>
              <a:t> </a:t>
            </a:r>
            <a:r>
              <a:rPr lang="en-GB" sz="1200" dirty="0" err="1" smtClean="0"/>
              <a:t>τον</a:t>
            </a:r>
            <a:r>
              <a:rPr lang="en-GB" sz="1200" dirty="0" smtClean="0"/>
              <a:t> </a:t>
            </a:r>
            <a:r>
              <a:rPr lang="en-GB" sz="1200" dirty="0" err="1" smtClean="0"/>
              <a:t>ίδιο</a:t>
            </a:r>
            <a:r>
              <a:rPr lang="en-GB" sz="1200" dirty="0" smtClean="0"/>
              <a:t> </a:t>
            </a:r>
            <a:r>
              <a:rPr lang="en-GB" sz="1200" dirty="0" err="1" smtClean="0"/>
              <a:t>ρυθμό</a:t>
            </a:r>
            <a:r>
              <a:rPr lang="en-GB" sz="1200" dirty="0" smtClean="0"/>
              <a:t>, </a:t>
            </a:r>
            <a:r>
              <a:rPr lang="en-GB" sz="1200" dirty="0" err="1" smtClean="0"/>
              <a:t>με</a:t>
            </a:r>
            <a:r>
              <a:rPr lang="en-GB" sz="1200" dirty="0" smtClean="0"/>
              <a:t> </a:t>
            </a:r>
            <a:r>
              <a:rPr lang="en-GB" sz="1200" dirty="0" err="1" smtClean="0"/>
              <a:t>αποτέλεσμα</a:t>
            </a:r>
            <a:r>
              <a:rPr lang="en-GB" sz="1200" dirty="0" smtClean="0"/>
              <a:t> </a:t>
            </a:r>
            <a:r>
              <a:rPr lang="en-GB" sz="1200" dirty="0" err="1" smtClean="0"/>
              <a:t>να</a:t>
            </a:r>
            <a:r>
              <a:rPr lang="en-GB" sz="1200" dirty="0" smtClean="0"/>
              <a:t> </a:t>
            </a:r>
            <a:r>
              <a:rPr lang="en-GB" sz="1200" dirty="0" err="1" smtClean="0"/>
              <a:t>μειώνουν</a:t>
            </a:r>
            <a:r>
              <a:rPr lang="en-GB" sz="1200" dirty="0" smtClean="0"/>
              <a:t> </a:t>
            </a:r>
            <a:r>
              <a:rPr lang="en-GB" sz="1200" dirty="0" err="1" smtClean="0"/>
              <a:t>το</a:t>
            </a:r>
            <a:r>
              <a:rPr lang="en-GB" sz="1200" dirty="0" smtClean="0"/>
              <a:t> </a:t>
            </a:r>
            <a:r>
              <a:rPr lang="en-GB" sz="1200" dirty="0" err="1" smtClean="0"/>
              <a:t>χρόνο</a:t>
            </a:r>
            <a:r>
              <a:rPr lang="en-GB" sz="1200" dirty="0" smtClean="0"/>
              <a:t> </a:t>
            </a:r>
            <a:r>
              <a:rPr lang="en-GB" sz="1200" dirty="0" err="1" smtClean="0"/>
              <a:t>που</a:t>
            </a:r>
            <a:r>
              <a:rPr lang="en-GB" sz="1200" dirty="0" smtClean="0"/>
              <a:t> </a:t>
            </a:r>
            <a:r>
              <a:rPr lang="en-GB" sz="1200" dirty="0" err="1" smtClean="0"/>
              <a:t>χρειάζεται</a:t>
            </a:r>
            <a:r>
              <a:rPr lang="en-GB" sz="1200" dirty="0" smtClean="0"/>
              <a:t> </a:t>
            </a:r>
            <a:r>
              <a:rPr lang="en-GB" sz="1200" dirty="0" err="1" smtClean="0"/>
              <a:t>για</a:t>
            </a:r>
            <a:r>
              <a:rPr lang="en-GB" sz="1200" dirty="0" smtClean="0"/>
              <a:t> </a:t>
            </a:r>
            <a:r>
              <a:rPr lang="en-GB" sz="1200" dirty="0" err="1" smtClean="0"/>
              <a:t>την</a:t>
            </a:r>
            <a:r>
              <a:rPr lang="en-GB" sz="1200" dirty="0" smtClean="0"/>
              <a:t> </a:t>
            </a:r>
            <a:r>
              <a:rPr lang="en-GB" sz="1200" dirty="0" err="1" smtClean="0"/>
              <a:t>αποκατάσταση</a:t>
            </a:r>
            <a:r>
              <a:rPr lang="en-GB" sz="1200" dirty="0" smtClean="0"/>
              <a:t> </a:t>
            </a:r>
            <a:r>
              <a:rPr lang="en-GB" sz="1200" dirty="0" err="1" smtClean="0"/>
              <a:t>της</a:t>
            </a:r>
            <a:r>
              <a:rPr lang="en-GB" sz="1200" dirty="0" smtClean="0"/>
              <a:t> </a:t>
            </a:r>
            <a:r>
              <a:rPr lang="en-GB" sz="1200" dirty="0" err="1" smtClean="0"/>
              <a:t>ισορροπίας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</a:t>
            </a:r>
            <a:r>
              <a:rPr lang="en-GB" dirty="0" err="1" smtClean="0"/>
              <a:t>έγεται</a:t>
            </a:r>
            <a:r>
              <a:rPr lang="el-GR" baseline="0" dirty="0" smtClean="0"/>
              <a:t> και</a:t>
            </a:r>
            <a:r>
              <a:rPr lang="en-GB" dirty="0" smtClean="0"/>
              <a:t> «</a:t>
            </a:r>
            <a:r>
              <a:rPr lang="en-GB" dirty="0" err="1" smtClean="0"/>
              <a:t>αρχή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dirty="0" err="1" smtClean="0"/>
              <a:t>φυγής</a:t>
            </a:r>
            <a:r>
              <a:rPr lang="en-GB" dirty="0" smtClean="0"/>
              <a:t> </a:t>
            </a:r>
            <a:r>
              <a:rPr lang="en-GB" dirty="0" err="1" smtClean="0"/>
              <a:t>προ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dirty="0" err="1" smtClean="0"/>
              <a:t>βίας</a:t>
            </a:r>
            <a:r>
              <a:rPr lang="en-GB" dirty="0" smtClean="0"/>
              <a:t>».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η </a:t>
            </a:r>
            <a:r>
              <a:rPr lang="en-GB" dirty="0" err="1" smtClean="0"/>
              <a:t>ισορροπία</a:t>
            </a:r>
            <a:r>
              <a:rPr lang="en-GB" dirty="0" smtClean="0"/>
              <a:t> </a:t>
            </a:r>
            <a:r>
              <a:rPr lang="en-GB" dirty="0" err="1" smtClean="0"/>
              <a:t>μετατοπίζεται</a:t>
            </a:r>
            <a:r>
              <a:rPr lang="en-GB" dirty="0" smtClean="0"/>
              <a:t> </a:t>
            </a:r>
            <a:r>
              <a:rPr lang="en-GB" dirty="0" err="1" smtClean="0"/>
              <a:t>προς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αριστερά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Με ψύξη το χρώμα του διαλύματος αλλάζει από μπλε σε ροδόχρωμο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Αν αυξήσουμε την θερμοκρασία η ισορροπία μετατοπίζεται προς τα δεξιά άρα αυτή είναι ενδόθερμη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η </a:t>
            </a:r>
            <a:r>
              <a:rPr lang="en-GB" sz="1200" dirty="0" err="1" smtClean="0"/>
              <a:t>αντίδραση</a:t>
            </a:r>
            <a:r>
              <a:rPr lang="en-GB" sz="1200" dirty="0" smtClean="0"/>
              <a:t> </a:t>
            </a:r>
            <a:r>
              <a:rPr lang="en-GB" sz="1200" dirty="0" err="1" smtClean="0"/>
              <a:t>θα</a:t>
            </a:r>
            <a:r>
              <a:rPr lang="en-GB" sz="1200" dirty="0" smtClean="0"/>
              <a:t> </a:t>
            </a:r>
            <a:r>
              <a:rPr lang="en-GB" sz="1200" dirty="0" err="1" smtClean="0"/>
              <a:t>μετατοπιστεί</a:t>
            </a:r>
            <a:r>
              <a:rPr lang="en-GB" sz="1200" dirty="0" smtClean="0"/>
              <a:t> </a:t>
            </a:r>
            <a:r>
              <a:rPr lang="en-GB" sz="1200" dirty="0" err="1" smtClean="0"/>
              <a:t>προς</a:t>
            </a:r>
            <a:r>
              <a:rPr lang="en-GB" sz="1200" dirty="0" smtClean="0"/>
              <a:t> </a:t>
            </a:r>
            <a:r>
              <a:rPr lang="en-GB" sz="1200" dirty="0" err="1" smtClean="0"/>
              <a:t>τα</a:t>
            </a:r>
            <a:r>
              <a:rPr lang="en-GB" sz="1200" dirty="0" smtClean="0"/>
              <a:t> </a:t>
            </a:r>
            <a:r>
              <a:rPr lang="en-GB" sz="1200" dirty="0" err="1" smtClean="0"/>
              <a:t>δεξιά</a:t>
            </a:r>
            <a:r>
              <a:rPr lang="en-GB" sz="1200" dirty="0" smtClean="0"/>
              <a:t>, </a:t>
            </a:r>
            <a:r>
              <a:rPr lang="en-GB" sz="1200" dirty="0" err="1" smtClean="0"/>
              <a:t>οπότε</a:t>
            </a:r>
            <a:r>
              <a:rPr lang="en-GB" sz="1200" dirty="0" smtClean="0"/>
              <a:t> </a:t>
            </a:r>
            <a:r>
              <a:rPr lang="en-GB" sz="1200" dirty="0" err="1" smtClean="0"/>
              <a:t>ελαττών</a:t>
            </a:r>
            <a:r>
              <a:rPr lang="el-GR" sz="1200" dirty="0" smtClean="0"/>
              <a:t>ον</a:t>
            </a:r>
            <a:r>
              <a:rPr lang="en-GB" sz="1200" dirty="0" err="1" smtClean="0"/>
              <a:t>ται</a:t>
            </a:r>
            <a:r>
              <a:rPr lang="en-GB" sz="1200" dirty="0" smtClean="0"/>
              <a:t> </a:t>
            </a:r>
            <a:r>
              <a:rPr lang="el-GR" sz="1200" dirty="0" smtClean="0"/>
              <a:t>τα </a:t>
            </a:r>
            <a:r>
              <a:rPr lang="en-GB" sz="1200" dirty="0" smtClean="0"/>
              <a:t>Ν</a:t>
            </a:r>
            <a:r>
              <a:rPr lang="en-GB" sz="1200" baseline="-25000" dirty="0" smtClean="0"/>
              <a:t>2 </a:t>
            </a:r>
            <a:r>
              <a:rPr lang="en-GB" sz="1200" dirty="0" err="1" smtClean="0"/>
              <a:t>και</a:t>
            </a:r>
            <a:r>
              <a:rPr lang="en-GB" sz="1200" dirty="0" smtClean="0"/>
              <a:t> Η</a:t>
            </a:r>
            <a:r>
              <a:rPr lang="en-GB" sz="1200" baseline="-25000" dirty="0" smtClean="0"/>
              <a:t>2, </a:t>
            </a:r>
            <a:r>
              <a:rPr lang="en-GB" sz="1200" dirty="0" err="1" smtClean="0"/>
              <a:t>ενώ</a:t>
            </a:r>
            <a:r>
              <a:rPr lang="en-GB" sz="1200" dirty="0" smtClean="0"/>
              <a:t> </a:t>
            </a:r>
            <a:r>
              <a:rPr lang="en-GB" sz="1200" dirty="0" err="1" smtClean="0"/>
              <a:t>αυξάνεται</a:t>
            </a:r>
            <a:r>
              <a:rPr lang="en-GB" sz="1200" dirty="0" smtClean="0"/>
              <a:t> η NH</a:t>
            </a:r>
            <a:r>
              <a:rPr lang="en-GB" sz="1200" baseline="-25000" dirty="0" smtClean="0"/>
              <a:t>3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Η </a:t>
            </a:r>
            <a:r>
              <a:rPr lang="en-GB" dirty="0" err="1" smtClean="0"/>
              <a:t>παρουσία</a:t>
            </a:r>
            <a:r>
              <a:rPr lang="en-GB" dirty="0" smtClean="0"/>
              <a:t> </a:t>
            </a:r>
            <a:r>
              <a:rPr lang="en-GB" dirty="0" err="1" smtClean="0"/>
              <a:t>υδρατμών</a:t>
            </a:r>
            <a:r>
              <a:rPr lang="en-GB" dirty="0" smtClean="0"/>
              <a:t> </a:t>
            </a:r>
            <a:r>
              <a:rPr lang="en-GB" dirty="0" err="1" smtClean="0"/>
              <a:t>μετατοπίζει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n-GB" dirty="0" err="1" smtClean="0"/>
              <a:t>ισορροπία</a:t>
            </a:r>
            <a:r>
              <a:rPr lang="el-GR" dirty="0" smtClean="0"/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προς τα δεξιά, από μπλε σε ροδόχρωμο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η </a:t>
            </a:r>
            <a:r>
              <a:rPr lang="en-GB" dirty="0" err="1" smtClean="0"/>
              <a:t>ισορροπία</a:t>
            </a:r>
            <a:r>
              <a:rPr lang="en-GB" dirty="0" smtClean="0"/>
              <a:t> </a:t>
            </a:r>
            <a:r>
              <a:rPr lang="en-GB" dirty="0" err="1" smtClean="0"/>
              <a:t>μετατοπίζεται</a:t>
            </a:r>
            <a:r>
              <a:rPr lang="en-GB" dirty="0" smtClean="0"/>
              <a:t> </a:t>
            </a:r>
            <a:r>
              <a:rPr lang="en-GB" dirty="0" err="1" smtClean="0"/>
              <a:t>δεξιά</a:t>
            </a:r>
            <a:r>
              <a:rPr lang="en-GB" dirty="0" smtClean="0"/>
              <a:t>. </a:t>
            </a:r>
            <a:r>
              <a:rPr lang="en-GB" dirty="0" err="1" smtClean="0"/>
              <a:t>τείνει</a:t>
            </a:r>
            <a:r>
              <a:rPr lang="en-GB" dirty="0" smtClean="0"/>
              <a:t> </a:t>
            </a:r>
            <a:r>
              <a:rPr lang="en-GB" dirty="0" err="1" smtClean="0"/>
              <a:t>να</a:t>
            </a:r>
            <a:r>
              <a:rPr lang="en-GB" dirty="0" smtClean="0"/>
              <a:t> </a:t>
            </a:r>
            <a:r>
              <a:rPr lang="en-GB" dirty="0" err="1" smtClean="0"/>
              <a:t>ελαττ</a:t>
            </a:r>
            <a:r>
              <a:rPr lang="el-GR" dirty="0" smtClean="0"/>
              <a:t>ωθ</a:t>
            </a:r>
            <a:r>
              <a:rPr lang="en-GB" dirty="0" err="1" smtClean="0"/>
              <a:t>ει</a:t>
            </a:r>
            <a:r>
              <a:rPr lang="en-GB" dirty="0" smtClean="0"/>
              <a:t> </a:t>
            </a:r>
            <a:r>
              <a:rPr lang="el-GR" dirty="0" smtClean="0"/>
              <a:t>η</a:t>
            </a:r>
            <a:r>
              <a:rPr lang="en-GB" dirty="0" smtClean="0"/>
              <a:t> </a:t>
            </a:r>
            <a:r>
              <a:rPr lang="en-GB" dirty="0" err="1" smtClean="0"/>
              <a:t>πίεση</a:t>
            </a:r>
            <a:r>
              <a:rPr lang="en-GB" dirty="0" smtClean="0"/>
              <a:t>, </a:t>
            </a:r>
            <a:r>
              <a:rPr lang="el-GR" dirty="0" smtClean="0"/>
              <a:t>αφού </a:t>
            </a:r>
            <a:r>
              <a:rPr lang="en-GB" dirty="0" err="1" smtClean="0"/>
              <a:t>ελαττών</a:t>
            </a:r>
            <a:r>
              <a:rPr lang="el-GR" dirty="0" smtClean="0"/>
              <a:t>ον</a:t>
            </a:r>
            <a:r>
              <a:rPr lang="en-GB" dirty="0" err="1" smtClean="0"/>
              <a:t>ται</a:t>
            </a:r>
            <a:r>
              <a:rPr lang="en-GB" dirty="0" smtClean="0"/>
              <a:t> </a:t>
            </a:r>
            <a:r>
              <a:rPr lang="el-GR" dirty="0" smtClean="0"/>
              <a:t>τα </a:t>
            </a:r>
            <a:r>
              <a:rPr lang="en-GB" dirty="0" smtClean="0"/>
              <a:t>mol </a:t>
            </a:r>
            <a:r>
              <a:rPr lang="en-GB" dirty="0" err="1" smtClean="0"/>
              <a:t>των</a:t>
            </a:r>
            <a:r>
              <a:rPr lang="en-GB" dirty="0" smtClean="0"/>
              <a:t> </a:t>
            </a:r>
            <a:r>
              <a:rPr lang="en-GB" dirty="0" err="1" smtClean="0"/>
              <a:t>αερίων</a:t>
            </a:r>
            <a:r>
              <a:rPr lang="en-GB" dirty="0" smtClean="0"/>
              <a:t> </a:t>
            </a:r>
            <a:r>
              <a:rPr lang="en-GB" dirty="0" err="1" smtClean="0"/>
              <a:t>από</a:t>
            </a:r>
            <a:r>
              <a:rPr lang="en-GB" dirty="0" smtClean="0"/>
              <a:t> 4 </a:t>
            </a:r>
            <a:r>
              <a:rPr lang="en-GB" dirty="0" err="1" smtClean="0"/>
              <a:t>σε</a:t>
            </a:r>
            <a:r>
              <a:rPr lang="en-GB" dirty="0" smtClean="0"/>
              <a:t> 2 </a:t>
            </a:r>
            <a:r>
              <a:rPr lang="en-US" dirty="0" smtClean="0"/>
              <a:t>mol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091E-48C6-4B2A-8A33-E803581B262F}" type="slidenum">
              <a:rPr lang="el-GR" smtClean="0"/>
              <a:t>27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593F4-85F1-4925-B4D6-972065DF7AF6}" type="datetimeFigureOut">
              <a:rPr lang="el-GR" smtClean="0"/>
              <a:pPr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55B3-C19B-4411-AE99-D30989C1C3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png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1.png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4.png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5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1.png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3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66"/>
            <a:ext cx="91440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l-GR" sz="2400" u="sng" dirty="0">
              <a:solidFill>
                <a:srgbClr val="00B05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Ποιές είναι οι αμφίδρομες αντιδράσεις;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algn="ctr"/>
            <a:r>
              <a:rPr lang="el-GR" sz="2400" dirty="0" smtClean="0"/>
              <a:t>Τι είναι η χημική ισορροπία;</a:t>
            </a:r>
            <a:endParaRPr lang="en-US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Τί είναι ομογενής και ετερογενής ισορροπία;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46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24" y="2071678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/>
              <a:t>→ </a:t>
            </a:r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HI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baseline="-25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0364" y="1071546"/>
            <a:ext cx="342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ΗΙ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i="1" baseline="-25000" dirty="0">
                <a:solidFill>
                  <a:srgbClr val="FF0000"/>
                </a:solidFill>
              </a:rPr>
              <a:t>)</a:t>
            </a:r>
            <a:r>
              <a:rPr lang="el-GR" sz="2800" b="1" baseline="-25000" dirty="0">
                <a:solidFill>
                  <a:srgbClr val="FF0000"/>
                </a:solidFill>
              </a:rPr>
              <a:t> </a:t>
            </a:r>
            <a:r>
              <a:rPr lang="el-GR" sz="2800" b="1" dirty="0"/>
              <a:t>→ </a:t>
            </a:r>
            <a:r>
              <a:rPr lang="en-US" sz="2800" b="1" dirty="0">
                <a:solidFill>
                  <a:srgbClr val="0070C0"/>
                </a:solidFill>
              </a:rPr>
              <a:t>H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endParaRPr lang="el-GR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7" name="Picture 2" descr="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50000"/>
          <a:stretch>
            <a:fillRect/>
          </a:stretch>
        </p:blipFill>
        <p:spPr bwMode="auto">
          <a:xfrm>
            <a:off x="500034" y="785794"/>
            <a:ext cx="2214578" cy="211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14324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Η </a:t>
            </a:r>
            <a:r>
              <a:rPr lang="el-GR" sz="2400" b="1" dirty="0" smtClean="0">
                <a:solidFill>
                  <a:srgbClr val="FF0000"/>
                </a:solidFill>
              </a:rPr>
              <a:t>αρχική </a:t>
            </a:r>
            <a:r>
              <a:rPr lang="en-GB" sz="2400" b="1" dirty="0" err="1" smtClean="0">
                <a:solidFill>
                  <a:srgbClr val="FF0000"/>
                </a:solidFill>
              </a:rPr>
              <a:t>ταχύτητα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υ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διάσπασης </a:t>
            </a:r>
            <a:r>
              <a:rPr lang="el-GR" sz="2400" dirty="0" smtClean="0"/>
              <a:t>του ΗΙ</a:t>
            </a:r>
            <a:r>
              <a:rPr lang="en-GB" sz="2400" baseline="-25000" dirty="0" smtClean="0"/>
              <a:t> </a:t>
            </a:r>
            <a:r>
              <a:rPr lang="en-GB" sz="2400" dirty="0" err="1"/>
              <a:t>συνεχώς</a:t>
            </a:r>
            <a:r>
              <a:rPr lang="en-GB" sz="2400" dirty="0"/>
              <a:t> </a:t>
            </a:r>
            <a:r>
              <a:rPr lang="en-GB" sz="2400" dirty="0" err="1"/>
              <a:t>ελαττώνεται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καθώς</a:t>
            </a:r>
            <a:r>
              <a:rPr lang="en-GB" sz="2400" dirty="0" smtClean="0"/>
              <a:t> </a:t>
            </a:r>
            <a:r>
              <a:rPr lang="en-GB" sz="2400" dirty="0" err="1"/>
              <a:t>ελαττώνεται</a:t>
            </a:r>
            <a:r>
              <a:rPr lang="en-GB" sz="2400" dirty="0"/>
              <a:t> η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 smtClean="0"/>
              <a:t>του</a:t>
            </a:r>
            <a:r>
              <a:rPr lang="en-GB" sz="2400" dirty="0" smtClean="0"/>
              <a:t> ΗΙ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err="1" smtClean="0"/>
              <a:t>Μόλις</a:t>
            </a:r>
            <a:r>
              <a:rPr lang="en-GB" sz="2400" dirty="0" smtClean="0"/>
              <a:t> </a:t>
            </a:r>
            <a:r>
              <a:rPr lang="en-GB" sz="2400" dirty="0" err="1"/>
              <a:t>σχηματιστούν</a:t>
            </a:r>
            <a:r>
              <a:rPr lang="en-GB" sz="2400" dirty="0"/>
              <a:t> </a:t>
            </a: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dirty="0" err="1"/>
              <a:t>πρώτες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Η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Ι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αρχίζει</a:t>
            </a:r>
            <a:r>
              <a:rPr lang="en-GB" sz="2400" dirty="0" smtClean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70C0"/>
                </a:solidFill>
              </a:rPr>
              <a:t>η </a:t>
            </a:r>
            <a:r>
              <a:rPr lang="en-GB" sz="2400" b="1" dirty="0" err="1">
                <a:solidFill>
                  <a:srgbClr val="0070C0"/>
                </a:solidFill>
              </a:rPr>
              <a:t>αντίθετη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αντίδραση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μία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ταχύτητα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i="1" dirty="0">
                <a:solidFill>
                  <a:srgbClr val="0070C0"/>
                </a:solidFill>
              </a:rPr>
              <a:t>υ</a:t>
            </a:r>
            <a:r>
              <a:rPr lang="en-GB" sz="2400" b="1" baseline="-25000" dirty="0">
                <a:solidFill>
                  <a:srgbClr val="0070C0"/>
                </a:solidFill>
              </a:rPr>
              <a:t>2</a:t>
            </a:r>
            <a:r>
              <a:rPr lang="en-GB" sz="2400" baseline="-25000" dirty="0"/>
              <a:t>,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smtClean="0"/>
              <a:t>η </a:t>
            </a:r>
            <a:r>
              <a:rPr lang="en-GB" sz="2400" dirty="0" err="1"/>
              <a:t>οποία</a:t>
            </a:r>
            <a:r>
              <a:rPr lang="en-GB" sz="2400" dirty="0"/>
              <a:t> </a:t>
            </a:r>
            <a:r>
              <a:rPr lang="en-GB" sz="2400" dirty="0" err="1" smtClean="0"/>
              <a:t>αυξάνεται</a:t>
            </a:r>
            <a:r>
              <a:rPr lang="en-GB" sz="2400" dirty="0"/>
              <a:t>, </a:t>
            </a:r>
            <a:r>
              <a:rPr lang="en-GB" sz="2400" dirty="0" err="1"/>
              <a:t>όσο</a:t>
            </a:r>
            <a:r>
              <a:rPr lang="en-GB" sz="2400" dirty="0"/>
              <a:t> </a:t>
            </a:r>
            <a:r>
              <a:rPr lang="en-GB" sz="2400" dirty="0" err="1"/>
              <a:t>αυξάνονται</a:t>
            </a:r>
            <a:r>
              <a:rPr lang="en-GB" sz="2400" dirty="0"/>
              <a:t> </a:t>
            </a: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Η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smtClean="0"/>
              <a:t>Ι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b="1" dirty="0" err="1" smtClean="0">
                <a:solidFill>
                  <a:srgbClr val="00B050"/>
                </a:solidFill>
              </a:rPr>
              <a:t>Όταν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>
                <a:solidFill>
                  <a:srgbClr val="00B050"/>
                </a:solidFill>
              </a:rPr>
              <a:t>η </a:t>
            </a:r>
            <a:r>
              <a:rPr lang="en-GB" sz="2400" b="1" i="1" dirty="0">
                <a:solidFill>
                  <a:srgbClr val="00B050"/>
                </a:solidFill>
              </a:rPr>
              <a:t>υ</a:t>
            </a:r>
            <a:r>
              <a:rPr lang="en-GB" sz="2400" b="1" baseline="-25000" dirty="0">
                <a:solidFill>
                  <a:srgbClr val="00B050"/>
                </a:solidFill>
              </a:rPr>
              <a:t>1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γίνει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ίση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με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τη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</a:rPr>
              <a:t>υ</a:t>
            </a:r>
            <a:r>
              <a:rPr lang="en-GB" sz="2400" b="1" baseline="-25000" dirty="0" smtClean="0">
                <a:solidFill>
                  <a:srgbClr val="00B050"/>
                </a:solidFill>
              </a:rPr>
              <a:t>2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έχει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αποκατασταθεί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ισορροπία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endParaRPr lang="el-G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400" dirty="0" smtClean="0"/>
              <a:t>(</a:t>
            </a:r>
            <a:r>
              <a:rPr lang="en-GB" sz="2400" dirty="0" err="1" smtClean="0"/>
              <a:t>ρυθμός</a:t>
            </a:r>
            <a:r>
              <a:rPr lang="en-GB" sz="2400" dirty="0" smtClean="0"/>
              <a:t> </a:t>
            </a:r>
            <a:r>
              <a:rPr lang="en-GB" sz="2400" dirty="0" err="1"/>
              <a:t>διάσπασης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ΗΙ </a:t>
            </a:r>
            <a:r>
              <a:rPr lang="el-GR" sz="2400" dirty="0" smtClean="0"/>
              <a:t>= </a:t>
            </a:r>
            <a:r>
              <a:rPr lang="en-GB" sz="2400" dirty="0" err="1" smtClean="0"/>
              <a:t>ρυθμό</a:t>
            </a:r>
            <a:r>
              <a:rPr lang="el-GR" sz="2400" dirty="0" smtClean="0"/>
              <a:t>ς</a:t>
            </a:r>
            <a:r>
              <a:rPr lang="en-GB" sz="2400" dirty="0" smtClean="0"/>
              <a:t> </a:t>
            </a:r>
            <a:r>
              <a:rPr lang="en-GB" sz="2400" dirty="0" err="1"/>
              <a:t>σχηματισμού</a:t>
            </a:r>
            <a:r>
              <a:rPr lang="en-GB" sz="2400" dirty="0"/>
              <a:t> </a:t>
            </a:r>
            <a:r>
              <a:rPr lang="el-GR" sz="2400" dirty="0" smtClean="0"/>
              <a:t>του ΗΙ)</a:t>
            </a:r>
            <a:endParaRPr lang="el-GR" sz="2400" dirty="0"/>
          </a:p>
        </p:txBody>
      </p:sp>
      <p:pic>
        <p:nvPicPr>
          <p:cNvPr id="10" name="Picture 2" descr="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76" r="91437"/>
          <a:stretch>
            <a:fillRect/>
          </a:stretch>
        </p:blipFill>
        <p:spPr bwMode="auto">
          <a:xfrm>
            <a:off x="142844" y="785794"/>
            <a:ext cx="369096" cy="21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24" y="2071678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/>
              <a:t>→ </a:t>
            </a:r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HI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baseline="-25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0364" y="1071546"/>
            <a:ext cx="342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ΗΙ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i="1" baseline="-25000" dirty="0">
                <a:solidFill>
                  <a:srgbClr val="FF0000"/>
                </a:solidFill>
              </a:rPr>
              <a:t>)</a:t>
            </a:r>
            <a:r>
              <a:rPr lang="el-GR" sz="2800" b="1" baseline="-25000" dirty="0">
                <a:solidFill>
                  <a:srgbClr val="FF0000"/>
                </a:solidFill>
              </a:rPr>
              <a:t> </a:t>
            </a:r>
            <a:r>
              <a:rPr lang="el-GR" sz="2800" b="1" dirty="0"/>
              <a:t>→ </a:t>
            </a:r>
            <a:r>
              <a:rPr lang="en-US" sz="2800" b="1" dirty="0">
                <a:solidFill>
                  <a:srgbClr val="0070C0"/>
                </a:solidFill>
              </a:rPr>
              <a:t>H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endParaRPr lang="el-GR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7" name="Picture 2" descr="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50000"/>
          <a:stretch>
            <a:fillRect/>
          </a:stretch>
        </p:blipFill>
        <p:spPr bwMode="auto">
          <a:xfrm>
            <a:off x="500034" y="785794"/>
            <a:ext cx="2214578" cy="211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76" r="91437"/>
          <a:stretch>
            <a:fillRect/>
          </a:stretch>
        </p:blipFill>
        <p:spPr bwMode="auto">
          <a:xfrm>
            <a:off x="142844" y="785794"/>
            <a:ext cx="369096" cy="21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4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0" y="3000372"/>
            <a:ext cx="43211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4292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2275" indent="-2962275" algn="ctr"/>
            <a:r>
              <a:rPr lang="el-GR" sz="2400" b="1" dirty="0" smtClean="0">
                <a:solidFill>
                  <a:srgbClr val="C00000"/>
                </a:solidFill>
              </a:rPr>
              <a:t>Α</a:t>
            </a:r>
            <a:r>
              <a:rPr lang="en-GB" sz="2400" b="1" dirty="0" err="1" smtClean="0">
                <a:solidFill>
                  <a:srgbClr val="C00000"/>
                </a:solidFill>
              </a:rPr>
              <a:t>μφίδρομες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</a:rPr>
              <a:t>αντιδράσεις</a:t>
            </a:r>
            <a:r>
              <a:rPr lang="el-GR" sz="2400" dirty="0" smtClean="0"/>
              <a:t>: ο</a:t>
            </a:r>
            <a:r>
              <a:rPr lang="en-GB" sz="2400" dirty="0" smtClean="0"/>
              <a:t>ι </a:t>
            </a:r>
            <a:r>
              <a:rPr lang="en-GB" sz="2400" dirty="0" err="1"/>
              <a:t>αντιδράσεις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πραγματοποιούνται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τις</a:t>
            </a:r>
            <a:r>
              <a:rPr lang="en-GB" sz="2400" dirty="0"/>
              <a:t> </a:t>
            </a:r>
            <a:r>
              <a:rPr lang="en-GB" sz="2400" dirty="0" err="1"/>
              <a:t>δύο</a:t>
            </a:r>
            <a:r>
              <a:rPr lang="en-GB" sz="2400" dirty="0"/>
              <a:t> </a:t>
            </a:r>
            <a:r>
              <a:rPr lang="en-GB" sz="2400" dirty="0" err="1"/>
              <a:t>κατευθύνσεις</a:t>
            </a:r>
            <a:r>
              <a:rPr lang="en-GB" sz="2400" dirty="0"/>
              <a:t> </a:t>
            </a:r>
            <a:r>
              <a:rPr lang="en-GB" sz="2400" dirty="0" err="1"/>
              <a:t>ταυτόχρονα</a:t>
            </a:r>
            <a:r>
              <a:rPr lang="en-GB" sz="2400" dirty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/>
              <a:t>καταλήγουν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κατάσταση</a:t>
            </a:r>
            <a:r>
              <a:rPr lang="en-GB" sz="2400" dirty="0"/>
              <a:t> </a:t>
            </a:r>
            <a:r>
              <a:rPr lang="en-GB" sz="2400" dirty="0" err="1"/>
              <a:t>χημικής</a:t>
            </a:r>
            <a:r>
              <a:rPr lang="en-GB" sz="2400" dirty="0"/>
              <a:t> </a:t>
            </a:r>
            <a:r>
              <a:rPr lang="en-GB" sz="2400" dirty="0" err="1" smtClean="0"/>
              <a:t>ισορροπίας</a:t>
            </a:r>
            <a:endParaRPr lang="el-GR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857752" y="3786190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 smtClean="0"/>
              <a:t>         </a:t>
            </a:r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HI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baseline="-250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500825" y="3929066"/>
          <a:ext cx="741337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r:id="rId5" imgW="436680" imgH="167400" progId="">
                  <p:embed/>
                </p:oleObj>
              </mc:Choice>
              <mc:Fallback>
                <p:oleObj r:id="rId5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5" y="3929066"/>
                        <a:ext cx="741337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6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8" name="Picture 2" descr="4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0" y="642918"/>
            <a:ext cx="43211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2861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2275" indent="-2962275" algn="ctr"/>
            <a:r>
              <a:rPr lang="el-GR" sz="2400" b="1" dirty="0" smtClean="0">
                <a:solidFill>
                  <a:srgbClr val="C00000"/>
                </a:solidFill>
              </a:rPr>
              <a:t>Α</a:t>
            </a:r>
            <a:r>
              <a:rPr lang="en-GB" sz="2400" b="1" dirty="0" err="1" smtClean="0">
                <a:solidFill>
                  <a:srgbClr val="C00000"/>
                </a:solidFill>
              </a:rPr>
              <a:t>μφίδρομες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</a:rPr>
              <a:t>αντιδράσεις</a:t>
            </a:r>
            <a:r>
              <a:rPr lang="el-GR" sz="2400" dirty="0" smtClean="0"/>
              <a:t>: ο</a:t>
            </a:r>
            <a:r>
              <a:rPr lang="en-GB" sz="2400" dirty="0" smtClean="0"/>
              <a:t>ι </a:t>
            </a:r>
            <a:r>
              <a:rPr lang="en-GB" sz="2400" dirty="0" err="1"/>
              <a:t>αντιδράσεις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πραγματοποιούνται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τις</a:t>
            </a:r>
            <a:r>
              <a:rPr lang="en-GB" sz="2400" dirty="0"/>
              <a:t> </a:t>
            </a:r>
            <a:r>
              <a:rPr lang="en-GB" sz="2400" dirty="0" err="1"/>
              <a:t>δύο</a:t>
            </a:r>
            <a:r>
              <a:rPr lang="en-GB" sz="2400" dirty="0"/>
              <a:t> </a:t>
            </a:r>
            <a:r>
              <a:rPr lang="en-GB" sz="2400" dirty="0" err="1"/>
              <a:t>κατευθύνσεις</a:t>
            </a:r>
            <a:r>
              <a:rPr lang="en-GB" sz="2400" dirty="0"/>
              <a:t> </a:t>
            </a:r>
            <a:r>
              <a:rPr lang="en-GB" sz="2400" dirty="0" err="1"/>
              <a:t>ταυτόχρονα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καταλήγουν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κατάσταση</a:t>
            </a:r>
            <a:r>
              <a:rPr lang="en-GB" sz="2400" dirty="0"/>
              <a:t> </a:t>
            </a:r>
            <a:r>
              <a:rPr lang="en-GB" sz="2400" dirty="0" err="1"/>
              <a:t>χημικής</a:t>
            </a:r>
            <a:r>
              <a:rPr lang="en-GB" sz="2400" dirty="0"/>
              <a:t> </a:t>
            </a:r>
            <a:r>
              <a:rPr lang="en-GB" sz="2400" dirty="0" err="1" smtClean="0"/>
              <a:t>ισορροπίας</a:t>
            </a:r>
            <a:endParaRPr lang="el-GR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72000" y="857232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 smtClean="0"/>
              <a:t>         </a:t>
            </a:r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HI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baseline="-250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215073" y="1000108"/>
          <a:ext cx="741337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r:id="rId4" imgW="436680" imgH="167400" progId="">
                  <p:embed/>
                </p:oleObj>
              </mc:Choice>
              <mc:Fallback>
                <p:oleObj r:id="rId4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3" y="1000108"/>
                        <a:ext cx="741337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000364" y="4429132"/>
            <a:ext cx="614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</a:rPr>
              <a:t>υ</a:t>
            </a:r>
            <a:r>
              <a:rPr lang="en-GB" sz="2400" b="1" dirty="0" err="1" smtClean="0">
                <a:solidFill>
                  <a:srgbClr val="92D050"/>
                </a:solidFill>
              </a:rPr>
              <a:t>πό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κατάλληλες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συνθήκες</a:t>
            </a:r>
            <a:r>
              <a:rPr lang="en-GB" sz="2400" b="1" dirty="0" smtClean="0">
                <a:solidFill>
                  <a:srgbClr val="92D050"/>
                </a:solidFill>
              </a:rPr>
              <a:t> (</a:t>
            </a:r>
            <a:r>
              <a:rPr lang="en-GB" sz="2400" b="1" dirty="0" err="1" smtClean="0">
                <a:solidFill>
                  <a:srgbClr val="92D050"/>
                </a:solidFill>
              </a:rPr>
              <a:t>κλειστό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σύστημα</a:t>
            </a:r>
            <a:r>
              <a:rPr lang="en-GB" sz="2400" b="1" dirty="0" smtClean="0">
                <a:solidFill>
                  <a:srgbClr val="92D050"/>
                </a:solidFill>
              </a:rPr>
              <a:t>, </a:t>
            </a:r>
            <a:r>
              <a:rPr lang="en-GB" sz="2400" b="1" dirty="0" err="1" smtClean="0">
                <a:solidFill>
                  <a:srgbClr val="92D050"/>
                </a:solidFill>
              </a:rPr>
              <a:t>σταθερές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συνθήκες</a:t>
            </a:r>
            <a:r>
              <a:rPr lang="en-GB" sz="2400" b="1" dirty="0" smtClean="0">
                <a:solidFill>
                  <a:srgbClr val="92D050"/>
                </a:solidFill>
              </a:rPr>
              <a:t>)</a:t>
            </a:r>
            <a:endParaRPr lang="el-GR" sz="2400" b="1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5721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Τί σημαίνει κ</a:t>
            </a:r>
            <a:endParaRPr lang="el-GR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8" name="Picture 2" descr="4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0" y="642918"/>
            <a:ext cx="43211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2861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2275" indent="-2962275" algn="ctr"/>
            <a:r>
              <a:rPr lang="el-GR" sz="2400" b="1" dirty="0" smtClean="0">
                <a:solidFill>
                  <a:srgbClr val="C00000"/>
                </a:solidFill>
              </a:rPr>
              <a:t>Α</a:t>
            </a:r>
            <a:r>
              <a:rPr lang="en-GB" sz="2400" b="1" dirty="0" err="1" smtClean="0">
                <a:solidFill>
                  <a:srgbClr val="C00000"/>
                </a:solidFill>
              </a:rPr>
              <a:t>μφίδρομες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</a:rPr>
              <a:t>αντιδράσεις</a:t>
            </a:r>
            <a:r>
              <a:rPr lang="el-GR" sz="2400" dirty="0" smtClean="0"/>
              <a:t>: ο</a:t>
            </a:r>
            <a:r>
              <a:rPr lang="en-GB" sz="2400" dirty="0" smtClean="0"/>
              <a:t>ι </a:t>
            </a:r>
            <a:r>
              <a:rPr lang="en-GB" sz="2400" dirty="0" err="1"/>
              <a:t>αντιδράσεις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πραγματοποιούνται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τις</a:t>
            </a:r>
            <a:r>
              <a:rPr lang="en-GB" sz="2400" dirty="0"/>
              <a:t> </a:t>
            </a:r>
            <a:r>
              <a:rPr lang="en-GB" sz="2400" dirty="0" err="1"/>
              <a:t>δύο</a:t>
            </a:r>
            <a:r>
              <a:rPr lang="en-GB" sz="2400" dirty="0"/>
              <a:t> </a:t>
            </a:r>
            <a:r>
              <a:rPr lang="en-GB" sz="2400" dirty="0" err="1"/>
              <a:t>κατευθύνσεις</a:t>
            </a:r>
            <a:r>
              <a:rPr lang="en-GB" sz="2400" dirty="0"/>
              <a:t> </a:t>
            </a:r>
            <a:r>
              <a:rPr lang="en-GB" sz="2400" dirty="0" err="1"/>
              <a:t>ταυτόχρονα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καταλήγουν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κατάσταση</a:t>
            </a:r>
            <a:r>
              <a:rPr lang="en-GB" sz="2400" dirty="0"/>
              <a:t> </a:t>
            </a:r>
            <a:r>
              <a:rPr lang="en-GB" sz="2400" dirty="0" err="1"/>
              <a:t>χημικής</a:t>
            </a:r>
            <a:r>
              <a:rPr lang="en-GB" sz="2400" dirty="0"/>
              <a:t> </a:t>
            </a:r>
            <a:r>
              <a:rPr lang="en-GB" sz="2400" dirty="0" err="1" smtClean="0"/>
              <a:t>ισορροπίας</a:t>
            </a:r>
            <a:endParaRPr lang="el-GR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72000" y="857232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 smtClean="0"/>
              <a:t>         </a:t>
            </a:r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HI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baseline="-250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215073" y="1000108"/>
          <a:ext cx="741337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r:id="rId4" imgW="436680" imgH="167400" progId="">
                  <p:embed/>
                </p:oleObj>
              </mc:Choice>
              <mc:Fallback>
                <p:oleObj r:id="rId4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3" y="1000108"/>
                        <a:ext cx="741337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000364" y="4429132"/>
            <a:ext cx="614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</a:rPr>
              <a:t>υ</a:t>
            </a:r>
            <a:r>
              <a:rPr lang="en-GB" sz="2400" b="1" dirty="0" err="1" smtClean="0">
                <a:solidFill>
                  <a:srgbClr val="92D050"/>
                </a:solidFill>
              </a:rPr>
              <a:t>πό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κατάλληλες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συνθήκες</a:t>
            </a:r>
            <a:r>
              <a:rPr lang="en-GB" sz="2400" b="1" dirty="0" smtClean="0">
                <a:solidFill>
                  <a:srgbClr val="92D050"/>
                </a:solidFill>
              </a:rPr>
              <a:t> (</a:t>
            </a:r>
            <a:r>
              <a:rPr lang="en-GB" sz="2400" b="1" dirty="0" err="1" smtClean="0">
                <a:solidFill>
                  <a:srgbClr val="92D050"/>
                </a:solidFill>
              </a:rPr>
              <a:t>κλειστό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σύστημα</a:t>
            </a:r>
            <a:r>
              <a:rPr lang="en-GB" sz="2400" b="1" dirty="0" smtClean="0">
                <a:solidFill>
                  <a:srgbClr val="92D050"/>
                </a:solidFill>
              </a:rPr>
              <a:t>, </a:t>
            </a:r>
            <a:r>
              <a:rPr lang="en-GB" sz="2400" b="1" dirty="0" err="1" smtClean="0">
                <a:solidFill>
                  <a:srgbClr val="92D050"/>
                </a:solidFill>
              </a:rPr>
              <a:t>σταθερές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συνθήκες</a:t>
            </a:r>
            <a:r>
              <a:rPr lang="en-GB" sz="2400" b="1" dirty="0" smtClean="0">
                <a:solidFill>
                  <a:srgbClr val="92D050"/>
                </a:solidFill>
              </a:rPr>
              <a:t>)</a:t>
            </a:r>
            <a:endParaRPr lang="el-GR" sz="2400" b="1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292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Η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μάζα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του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διατηρείται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σταθερή</a:t>
            </a:r>
            <a:r>
              <a:rPr lang="en-GB" sz="2400" dirty="0"/>
              <a:t>, </a:t>
            </a:r>
            <a:r>
              <a:rPr lang="en-GB" sz="2400" dirty="0" err="1"/>
              <a:t>ενώ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η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ενέργεια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του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μεταβάλλεται</a:t>
            </a:r>
            <a:r>
              <a:rPr lang="en-GB" sz="2400" dirty="0"/>
              <a:t>, </a:t>
            </a:r>
            <a:r>
              <a:rPr lang="en-GB" sz="2400" dirty="0" err="1"/>
              <a:t>δηλαδή</a:t>
            </a:r>
            <a:r>
              <a:rPr lang="en-GB" sz="2400" dirty="0"/>
              <a:t> </a:t>
            </a:r>
            <a:r>
              <a:rPr lang="en-GB" sz="2400" dirty="0" err="1"/>
              <a:t>μπορεί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προσλάβει</a:t>
            </a:r>
            <a:r>
              <a:rPr lang="en-GB" sz="2400" dirty="0"/>
              <a:t> ή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αποδώσει</a:t>
            </a:r>
            <a:r>
              <a:rPr lang="en-GB" sz="2400" dirty="0"/>
              <a:t> </a:t>
            </a:r>
            <a:r>
              <a:rPr lang="en-GB" sz="2400" dirty="0" err="1"/>
              <a:t>ενέργεια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π.χ</a:t>
            </a:r>
            <a:r>
              <a:rPr lang="en-GB" sz="2400" dirty="0"/>
              <a:t>. </a:t>
            </a:r>
            <a:r>
              <a:rPr lang="en-GB" sz="2400" dirty="0" err="1"/>
              <a:t>κλειστό</a:t>
            </a:r>
            <a:r>
              <a:rPr lang="en-GB" sz="2400" dirty="0"/>
              <a:t> </a:t>
            </a:r>
            <a:r>
              <a:rPr lang="en-GB" sz="2400" dirty="0" err="1" smtClean="0"/>
              <a:t>δοχείο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975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0017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C00000"/>
                </a:solidFill>
              </a:rPr>
              <a:t>Θεωρητικά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όλες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οι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χημικές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αντιδράσεις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είναι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αμφίδρομες</a:t>
            </a:r>
            <a:endParaRPr lang="el-GR" sz="2400" dirty="0" smtClean="0">
              <a:solidFill>
                <a:srgbClr val="C00000"/>
              </a:solidFill>
            </a:endParaRPr>
          </a:p>
          <a:p>
            <a:pPr algn="ctr"/>
            <a:endParaRPr lang="el-GR" sz="2400" dirty="0" smtClean="0"/>
          </a:p>
          <a:p>
            <a:pPr algn="ctr"/>
            <a:r>
              <a:rPr lang="en-GB" sz="2400" dirty="0" err="1" smtClean="0"/>
              <a:t>Αν</a:t>
            </a:r>
            <a:r>
              <a:rPr lang="en-GB" sz="2400" dirty="0" smtClean="0"/>
              <a:t> </a:t>
            </a:r>
            <a:r>
              <a:rPr lang="en-GB" sz="2400" dirty="0"/>
              <a:t>η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τόσο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πολύ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μετατοπισμένη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προς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τα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δεξιά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l-GR" sz="2400" dirty="0" smtClean="0"/>
              <a:t>(</a:t>
            </a:r>
            <a:r>
              <a:rPr lang="en-GB" sz="2400" dirty="0" err="1" smtClean="0">
                <a:solidFill>
                  <a:srgbClr val="00B0F0"/>
                </a:solidFill>
              </a:rPr>
              <a:t>ένα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τουλάχιστο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από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τα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αντιδρώντα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l-GR" sz="2400" dirty="0" smtClean="0">
                <a:solidFill>
                  <a:srgbClr val="00B0F0"/>
                </a:solidFill>
              </a:rPr>
              <a:t>δεν </a:t>
            </a:r>
            <a:r>
              <a:rPr lang="en-GB" sz="2400" dirty="0" err="1" smtClean="0">
                <a:solidFill>
                  <a:srgbClr val="00B0F0"/>
                </a:solidFill>
              </a:rPr>
              <a:t>ανιχνεύεται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τότε</a:t>
            </a:r>
            <a:r>
              <a:rPr lang="en-GB" sz="2400" dirty="0" smtClean="0"/>
              <a:t> </a:t>
            </a:r>
            <a:r>
              <a:rPr lang="en-GB" sz="2400" dirty="0"/>
              <a:t>η </a:t>
            </a:r>
            <a:r>
              <a:rPr lang="en-GB" sz="2400" dirty="0" err="1"/>
              <a:t>αντίδραση</a:t>
            </a:r>
            <a:r>
              <a:rPr lang="en-GB" sz="2400" dirty="0"/>
              <a:t> </a:t>
            </a:r>
            <a:r>
              <a:rPr lang="en-GB" sz="2400" dirty="0" err="1"/>
              <a:t>χαρακτηρίζεται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μονόδρομη</a:t>
            </a:r>
            <a:r>
              <a:rPr lang="en-GB" sz="2400" b="1" dirty="0">
                <a:solidFill>
                  <a:srgbClr val="0070C0"/>
                </a:solidFill>
              </a:rPr>
              <a:t> ή </a:t>
            </a:r>
            <a:r>
              <a:rPr lang="en-GB" sz="2400" b="1" dirty="0" err="1">
                <a:solidFill>
                  <a:srgbClr val="0070C0"/>
                </a:solidFill>
              </a:rPr>
              <a:t>ποσοτική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14282" y="5000636"/>
          <a:ext cx="2428892" cy="167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Picture" r:id="rId3" imgW="3291840" imgH="2266920" progId="Word.Picture.8">
                  <p:embed/>
                </p:oleObj>
              </mc:Choice>
              <mc:Fallback>
                <p:oleObj name="Picture" r:id="rId3" imgW="3291840" imgH="22669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5000636"/>
                        <a:ext cx="2428892" cy="1673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9286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Η </a:t>
            </a:r>
            <a:r>
              <a:rPr lang="en-GB" sz="2400" dirty="0" err="1"/>
              <a:t>χημική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μπορεί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ομογενής</a:t>
            </a:r>
            <a:r>
              <a:rPr lang="en-GB" sz="2400" dirty="0"/>
              <a:t> ή </a:t>
            </a:r>
            <a:r>
              <a:rPr lang="en-GB" sz="2400" b="1" dirty="0" err="1" smtClean="0">
                <a:solidFill>
                  <a:srgbClr val="7030A0"/>
                </a:solidFill>
              </a:rPr>
              <a:t>ετερογενής</a:t>
            </a: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16430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err="1" smtClean="0">
                <a:solidFill>
                  <a:srgbClr val="00B050"/>
                </a:solidFill>
              </a:rPr>
              <a:t>Ομογενή</a:t>
            </a:r>
            <a:r>
              <a:rPr lang="el-GR" sz="2400" b="1" i="1" dirty="0" smtClean="0">
                <a:solidFill>
                  <a:srgbClr val="00B050"/>
                </a:solidFill>
              </a:rPr>
              <a:t>ς</a:t>
            </a:r>
            <a:r>
              <a:rPr lang="en-GB" sz="2400" b="1" i="1" dirty="0" smtClean="0">
                <a:solidFill>
                  <a:srgbClr val="00B050"/>
                </a:solidFill>
              </a:rPr>
              <a:t> </a:t>
            </a:r>
            <a:r>
              <a:rPr lang="en-GB" sz="2400" b="1" i="1" dirty="0" err="1" smtClean="0">
                <a:solidFill>
                  <a:srgbClr val="00B050"/>
                </a:solidFill>
              </a:rPr>
              <a:t>ισορροπία</a:t>
            </a:r>
            <a:r>
              <a:rPr lang="el-GR" sz="2400" b="1" i="1" dirty="0" smtClean="0">
                <a:solidFill>
                  <a:srgbClr val="00B050"/>
                </a:solidFill>
              </a:rPr>
              <a:t>: </a:t>
            </a:r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n-GB" sz="2400" dirty="0" err="1"/>
              <a:t>αντιδρώντα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προϊόντα</a:t>
            </a:r>
            <a:r>
              <a:rPr lang="en-GB" sz="2400" dirty="0"/>
              <a:t> </a:t>
            </a:r>
            <a:r>
              <a:rPr lang="en-GB" sz="2400" dirty="0" err="1"/>
              <a:t>βρίσκονται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ίδια</a:t>
            </a:r>
            <a:r>
              <a:rPr lang="en-GB" sz="2400" dirty="0"/>
              <a:t> </a:t>
            </a:r>
            <a:r>
              <a:rPr lang="en-GB" sz="2400" dirty="0" err="1"/>
              <a:t>φάση</a:t>
            </a:r>
            <a:r>
              <a:rPr lang="en-GB" sz="2400" dirty="0"/>
              <a:t> (</a:t>
            </a:r>
            <a:r>
              <a:rPr lang="en-GB" sz="2400" dirty="0" err="1"/>
              <a:t>αέρια</a:t>
            </a:r>
            <a:r>
              <a:rPr lang="en-GB" sz="2400" dirty="0"/>
              <a:t> ή </a:t>
            </a:r>
            <a:r>
              <a:rPr lang="en-GB" sz="2400" dirty="0" err="1"/>
              <a:t>υγρά</a:t>
            </a:r>
            <a:r>
              <a:rPr lang="en-GB" sz="2400" dirty="0"/>
              <a:t>)</a:t>
            </a:r>
            <a:endParaRPr lang="el-GR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27146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Ν</a:t>
            </a:r>
            <a:r>
              <a:rPr lang="en-GB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GB" sz="2800" b="1" i="1" baseline="-25000" dirty="0" smtClean="0">
                <a:solidFill>
                  <a:srgbClr val="00B050"/>
                </a:solidFill>
              </a:rPr>
              <a:t>(g</a:t>
            </a:r>
            <a:r>
              <a:rPr lang="en-GB" sz="2800" b="1" i="1" baseline="-25000" dirty="0">
                <a:solidFill>
                  <a:srgbClr val="00B050"/>
                </a:solidFill>
              </a:rPr>
              <a:t>)</a:t>
            </a:r>
            <a:r>
              <a:rPr lang="en-GB" sz="2800" b="1" baseline="-25000" dirty="0">
                <a:solidFill>
                  <a:srgbClr val="00B050"/>
                </a:solidFill>
              </a:rPr>
              <a:t> </a:t>
            </a:r>
            <a:r>
              <a:rPr lang="en-GB" sz="2800" b="1" dirty="0">
                <a:solidFill>
                  <a:srgbClr val="00B050"/>
                </a:solidFill>
              </a:rPr>
              <a:t>+ 3H</a:t>
            </a:r>
            <a:r>
              <a:rPr lang="en-GB" sz="2800" b="1" baseline="-25000" dirty="0">
                <a:solidFill>
                  <a:srgbClr val="00B050"/>
                </a:solidFill>
              </a:rPr>
              <a:t>2</a:t>
            </a:r>
            <a:r>
              <a:rPr lang="en-GB" sz="2800" b="1" i="1" baseline="-25000" dirty="0">
                <a:solidFill>
                  <a:srgbClr val="00B050"/>
                </a:solidFill>
              </a:rPr>
              <a:t>(g)</a:t>
            </a:r>
            <a:r>
              <a:rPr lang="en-GB" sz="2800" b="1" baseline="-25000" dirty="0">
                <a:solidFill>
                  <a:srgbClr val="00B050"/>
                </a:solidFill>
              </a:rPr>
              <a:t> 	  </a:t>
            </a:r>
            <a:r>
              <a:rPr lang="el-GR" sz="2800" b="1" baseline="-25000" dirty="0" smtClean="0">
                <a:solidFill>
                  <a:srgbClr val="00B050"/>
                </a:solidFill>
              </a:rPr>
              <a:t>       </a:t>
            </a:r>
            <a:r>
              <a:rPr lang="en-GB" sz="2800" b="1" baseline="-25000" dirty="0" smtClean="0">
                <a:solidFill>
                  <a:srgbClr val="00B050"/>
                </a:solidFill>
              </a:rPr>
              <a:t>     </a:t>
            </a:r>
            <a:r>
              <a:rPr lang="en-GB" sz="2800" b="1" dirty="0">
                <a:solidFill>
                  <a:srgbClr val="00B050"/>
                </a:solidFill>
              </a:rPr>
              <a:t>2NH</a:t>
            </a:r>
            <a:r>
              <a:rPr lang="en-GB" sz="2800" b="1" baseline="-25000" dirty="0">
                <a:solidFill>
                  <a:srgbClr val="00B050"/>
                </a:solidFill>
              </a:rPr>
              <a:t>3</a:t>
            </a:r>
            <a:r>
              <a:rPr lang="en-GB" sz="2800" b="1" i="1" baseline="-25000" dirty="0">
                <a:solidFill>
                  <a:srgbClr val="00B050"/>
                </a:solidFill>
              </a:rPr>
              <a:t>(g)</a:t>
            </a:r>
            <a:endParaRPr lang="el-GR" sz="2800" b="1" baseline="-25000" dirty="0">
              <a:solidFill>
                <a:srgbClr val="00B05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572000" y="2857496"/>
          <a:ext cx="741339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r:id="rId5" imgW="436680" imgH="167400" progId="">
                  <p:embed/>
                </p:oleObj>
              </mc:Choice>
              <mc:Fallback>
                <p:oleObj r:id="rId5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7496"/>
                        <a:ext cx="741339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59091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err="1" smtClean="0">
                <a:solidFill>
                  <a:srgbClr val="7030A0"/>
                </a:solidFill>
              </a:rPr>
              <a:t>Ετερογενή</a:t>
            </a:r>
            <a:r>
              <a:rPr lang="el-GR" sz="2400" b="1" i="1" dirty="0" smtClean="0">
                <a:solidFill>
                  <a:srgbClr val="7030A0"/>
                </a:solidFill>
              </a:rPr>
              <a:t>ς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ισορροπία</a:t>
            </a:r>
            <a:r>
              <a:rPr lang="el-GR" sz="2400" b="1" i="1" dirty="0" smtClean="0">
                <a:solidFill>
                  <a:srgbClr val="7030A0"/>
                </a:solidFill>
              </a:rPr>
              <a:t>: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σώματα</a:t>
            </a:r>
            <a:r>
              <a:rPr lang="en-GB" sz="2400" dirty="0"/>
              <a:t> </a:t>
            </a:r>
            <a:r>
              <a:rPr lang="en-GB" sz="2400" dirty="0" err="1" smtClean="0"/>
              <a:t>βρίσκονται</a:t>
            </a:r>
            <a:r>
              <a:rPr lang="en-GB" sz="2400" dirty="0" smtClean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περισσότερες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μία</a:t>
            </a:r>
            <a:r>
              <a:rPr lang="en-GB" sz="2400" dirty="0"/>
              <a:t> </a:t>
            </a:r>
            <a:r>
              <a:rPr lang="en-GB" sz="2400" dirty="0" err="1"/>
              <a:t>φάσεις</a:t>
            </a:r>
            <a:r>
              <a:rPr lang="en-GB" sz="2400" dirty="0"/>
              <a:t> 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CaCO</a:t>
            </a:r>
            <a:r>
              <a:rPr lang="en-GB" sz="2800" b="1" baseline="-25000" dirty="0">
                <a:solidFill>
                  <a:srgbClr val="7030A0"/>
                </a:solidFill>
              </a:rPr>
              <a:t>3</a:t>
            </a:r>
            <a:r>
              <a:rPr lang="en-GB" sz="2800" b="1" i="1" baseline="-25000" dirty="0">
                <a:solidFill>
                  <a:srgbClr val="7030A0"/>
                </a:solidFill>
              </a:rPr>
              <a:t>(</a:t>
            </a:r>
            <a:r>
              <a:rPr lang="en-US" sz="2800" b="1" i="1" baseline="-25000" dirty="0">
                <a:solidFill>
                  <a:srgbClr val="7030A0"/>
                </a:solidFill>
              </a:rPr>
              <a:t>s</a:t>
            </a:r>
            <a:r>
              <a:rPr lang="en-GB" sz="2800" b="1" i="1" baseline="-25000" dirty="0">
                <a:solidFill>
                  <a:srgbClr val="7030A0"/>
                </a:solidFill>
              </a:rPr>
              <a:t>)</a:t>
            </a:r>
            <a:r>
              <a:rPr lang="en-GB" sz="2800" b="1" i="1" dirty="0">
                <a:solidFill>
                  <a:srgbClr val="7030A0"/>
                </a:solidFill>
              </a:rPr>
              <a:t>  </a:t>
            </a:r>
            <a:r>
              <a:rPr lang="en-GB" sz="2800" b="1" dirty="0">
                <a:solidFill>
                  <a:srgbClr val="7030A0"/>
                </a:solidFill>
              </a:rPr>
              <a:t>  	  </a:t>
            </a:r>
            <a:r>
              <a:rPr lang="en-US" sz="2800" b="1" dirty="0" err="1" smtClean="0">
                <a:solidFill>
                  <a:srgbClr val="7030A0"/>
                </a:solidFill>
              </a:rPr>
              <a:t>CaO</a:t>
            </a:r>
            <a:r>
              <a:rPr lang="en-GB" sz="2800" b="1" i="1" baseline="-25000" dirty="0">
                <a:solidFill>
                  <a:srgbClr val="7030A0"/>
                </a:solidFill>
              </a:rPr>
              <a:t>(</a:t>
            </a:r>
            <a:r>
              <a:rPr lang="en-US" sz="2800" b="1" i="1" baseline="-25000" dirty="0">
                <a:solidFill>
                  <a:srgbClr val="7030A0"/>
                </a:solidFill>
              </a:rPr>
              <a:t>s</a:t>
            </a:r>
            <a:r>
              <a:rPr lang="en-GB" sz="2800" b="1" i="1" baseline="-25000" dirty="0">
                <a:solidFill>
                  <a:srgbClr val="7030A0"/>
                </a:solidFill>
              </a:rPr>
              <a:t>)</a:t>
            </a:r>
            <a:r>
              <a:rPr lang="en-GB" sz="2800" b="1" dirty="0">
                <a:solidFill>
                  <a:srgbClr val="7030A0"/>
                </a:solidFill>
              </a:rPr>
              <a:t> + </a:t>
            </a:r>
            <a:r>
              <a:rPr lang="en-US" sz="2800" b="1" dirty="0">
                <a:solidFill>
                  <a:srgbClr val="7030A0"/>
                </a:solidFill>
              </a:rPr>
              <a:t>CO</a:t>
            </a:r>
            <a:r>
              <a:rPr lang="en-GB" sz="2800" b="1" baseline="-25000" dirty="0">
                <a:solidFill>
                  <a:srgbClr val="7030A0"/>
                </a:solidFill>
              </a:rPr>
              <a:t>2</a:t>
            </a:r>
            <a:r>
              <a:rPr lang="en-GB" sz="2800" b="1" i="1" baseline="-25000" dirty="0">
                <a:solidFill>
                  <a:srgbClr val="7030A0"/>
                </a:solidFill>
              </a:rPr>
              <a:t>(</a:t>
            </a:r>
            <a:r>
              <a:rPr lang="en-US" sz="2800" b="1" i="1" baseline="-25000" dirty="0">
                <a:solidFill>
                  <a:srgbClr val="7030A0"/>
                </a:solidFill>
              </a:rPr>
              <a:t>g</a:t>
            </a:r>
            <a:r>
              <a:rPr lang="en-GB" sz="2800" b="1" i="1" baseline="-25000" dirty="0">
                <a:solidFill>
                  <a:srgbClr val="7030A0"/>
                </a:solidFill>
              </a:rPr>
              <a:t>)</a:t>
            </a:r>
            <a:endParaRPr lang="el-GR" sz="2800" b="1" baseline="-25000" dirty="0">
              <a:solidFill>
                <a:srgbClr val="7030A0"/>
              </a:solidFill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714744" y="4786322"/>
          <a:ext cx="7413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r:id="rId7" imgW="436680" imgH="167400" progId="">
                  <p:embed/>
                </p:oleObj>
              </mc:Choice>
              <mc:Fallback>
                <p:oleObj r:id="rId7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786322"/>
                        <a:ext cx="7413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0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66"/>
            <a:ext cx="9144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l-GR" sz="2400" u="sng" dirty="0">
              <a:solidFill>
                <a:srgbClr val="00B05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Ποιοί παράγοντες επηρεάζουν τη θέση της χημικής ισορροπίας;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Τί λέει η αρχή </a:t>
            </a:r>
            <a:r>
              <a:rPr lang="en-US" sz="2400" dirty="0" smtClean="0"/>
              <a:t>Le </a:t>
            </a:r>
            <a:r>
              <a:rPr lang="en-US" sz="2400" dirty="0" err="1" smtClean="0"/>
              <a:t>Chatelier</a:t>
            </a:r>
            <a:r>
              <a:rPr lang="el-GR" sz="2400" dirty="0" smtClean="0"/>
              <a:t>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120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2880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Δ</a:t>
            </a:r>
            <a:r>
              <a:rPr lang="en-GB" sz="2400" dirty="0" err="1" smtClean="0"/>
              <a:t>ιαταρά</a:t>
            </a:r>
            <a:r>
              <a:rPr lang="el-GR" sz="2400" dirty="0" smtClean="0"/>
              <a:t>σσ</a:t>
            </a:r>
            <a:r>
              <a:rPr lang="en-GB" sz="2400" dirty="0" err="1" smtClean="0"/>
              <a:t>ουμε</a:t>
            </a:r>
            <a:r>
              <a:rPr lang="en-GB" sz="2400" dirty="0" smtClean="0"/>
              <a:t> </a:t>
            </a:r>
            <a:r>
              <a:rPr lang="el-GR" sz="2400" dirty="0" smtClean="0"/>
              <a:t>ένα </a:t>
            </a:r>
            <a:r>
              <a:rPr lang="en-GB" sz="2400" b="1" dirty="0" err="1" smtClean="0">
                <a:solidFill>
                  <a:srgbClr val="0070C0"/>
                </a:solidFill>
              </a:rPr>
              <a:t>σύστημα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ισορροπίας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μεταβάλλοντας</a:t>
            </a:r>
            <a:r>
              <a:rPr lang="en-GB" sz="2400" dirty="0" smtClean="0"/>
              <a:t> </a:t>
            </a:r>
            <a:r>
              <a:rPr lang="en-GB" sz="2400" dirty="0" err="1"/>
              <a:t>π.χ</a:t>
            </a:r>
            <a:r>
              <a:rPr lang="en-GB" sz="2400" dirty="0"/>
              <a:t>.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 smtClean="0"/>
              <a:t>θερμοκρασία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>
                <a:solidFill>
                  <a:srgbClr val="00B0F0"/>
                </a:solidFill>
              </a:rPr>
              <a:t>ο</a:t>
            </a:r>
            <a:r>
              <a:rPr lang="en-GB" sz="2400" dirty="0" smtClean="0">
                <a:solidFill>
                  <a:srgbClr val="00B0F0"/>
                </a:solidFill>
              </a:rPr>
              <a:t>ι </a:t>
            </a:r>
            <a:r>
              <a:rPr lang="en-GB" sz="2400" dirty="0" err="1">
                <a:solidFill>
                  <a:srgbClr val="00B0F0"/>
                </a:solidFill>
              </a:rPr>
              <a:t>δύο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αντίθετες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αντιδράσεις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δεν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εξελίσσονται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πλέον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με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την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ίδια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ταχύτητα</a:t>
            </a:r>
            <a:r>
              <a:rPr lang="en-GB" sz="2400" dirty="0">
                <a:solidFill>
                  <a:srgbClr val="00B0F0"/>
                </a:solidFill>
              </a:rPr>
              <a:t>, </a:t>
            </a:r>
            <a:r>
              <a:rPr lang="en-GB" sz="2400" dirty="0" err="1">
                <a:solidFill>
                  <a:srgbClr val="00B0F0"/>
                </a:solidFill>
              </a:rPr>
              <a:t>αλλά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επικρατεί</a:t>
            </a:r>
            <a:r>
              <a:rPr lang="en-GB" sz="2400" dirty="0">
                <a:solidFill>
                  <a:srgbClr val="00B0F0"/>
                </a:solidFill>
              </a:rPr>
              <a:t> η </a:t>
            </a:r>
            <a:r>
              <a:rPr lang="en-GB" sz="2400" dirty="0" err="1">
                <a:solidFill>
                  <a:srgbClr val="00B0F0"/>
                </a:solidFill>
              </a:rPr>
              <a:t>μία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από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τις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δύο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</a:rPr>
              <a:t>κατευθύνσεις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err="1" smtClean="0">
                <a:solidFill>
                  <a:srgbClr val="7030A0"/>
                </a:solidFill>
              </a:rPr>
              <a:t>Το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σύστημα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όμως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και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πάλι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θα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οδηγηθεί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σε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ισορροπία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endParaRPr lang="el-GR" sz="2400" dirty="0" smtClean="0">
              <a:solidFill>
                <a:srgbClr val="7030A0"/>
              </a:solidFill>
            </a:endParaRPr>
          </a:p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(</a:t>
            </a:r>
            <a:r>
              <a:rPr lang="en-GB" sz="2400" b="1" dirty="0" err="1">
                <a:solidFill>
                  <a:srgbClr val="7030A0"/>
                </a:solidFill>
              </a:rPr>
              <a:t>νέα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θέση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χημικής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ισορροπίας</a:t>
            </a:r>
            <a:r>
              <a:rPr lang="en-GB" sz="2400" dirty="0">
                <a:solidFill>
                  <a:srgbClr val="7030A0"/>
                </a:solidFill>
              </a:rPr>
              <a:t>)</a:t>
            </a:r>
            <a:endParaRPr lang="el-GR" sz="2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642918"/>
            <a:ext cx="4214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Η</a:t>
            </a:r>
            <a:r>
              <a:rPr lang="en-GB" sz="2800" b="1" baseline="-25000" dirty="0" smtClean="0">
                <a:solidFill>
                  <a:srgbClr val="0070C0"/>
                </a:solidFill>
              </a:rPr>
              <a:t>2</a:t>
            </a:r>
            <a:r>
              <a:rPr lang="en-GB" sz="2800" b="1" i="1" baseline="-25000" dirty="0" smtClean="0">
                <a:solidFill>
                  <a:srgbClr val="0070C0"/>
                </a:solidFill>
              </a:rPr>
              <a:t>(g</a:t>
            </a:r>
            <a:r>
              <a:rPr lang="en-GB" sz="2800" b="1" i="1" baseline="-25000" dirty="0">
                <a:solidFill>
                  <a:srgbClr val="0070C0"/>
                </a:solidFill>
              </a:rPr>
              <a:t>)</a:t>
            </a:r>
            <a:r>
              <a:rPr lang="en-GB" sz="2800" b="1" dirty="0">
                <a:solidFill>
                  <a:srgbClr val="0070C0"/>
                </a:solidFill>
              </a:rPr>
              <a:t> + I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i="1" baseline="-25000" dirty="0">
                <a:solidFill>
                  <a:srgbClr val="0070C0"/>
                </a:solidFill>
              </a:rPr>
              <a:t>(g)</a:t>
            </a:r>
            <a:r>
              <a:rPr lang="en-GB" sz="2800" b="1" baseline="-25000" dirty="0">
                <a:solidFill>
                  <a:srgbClr val="0070C0"/>
                </a:solidFill>
              </a:rPr>
              <a:t>                 </a:t>
            </a:r>
            <a:r>
              <a:rPr lang="en-GB" sz="2800" b="1" dirty="0">
                <a:solidFill>
                  <a:srgbClr val="0070C0"/>
                </a:solidFill>
              </a:rPr>
              <a:t>2HI</a:t>
            </a:r>
            <a:r>
              <a:rPr lang="en-GB" sz="2800" b="1" i="1" baseline="-25000" dirty="0">
                <a:solidFill>
                  <a:srgbClr val="0070C0"/>
                </a:solidFill>
              </a:rPr>
              <a:t>(g</a:t>
            </a:r>
            <a:r>
              <a:rPr lang="en-GB" sz="2800" b="1" i="1" baseline="-25000" dirty="0" smtClean="0">
                <a:solidFill>
                  <a:srgbClr val="0070C0"/>
                </a:solidFill>
              </a:rPr>
              <a:t>)</a:t>
            </a:r>
            <a:endParaRPr lang="el-GR" sz="2800" b="1" baseline="-25000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3438" y="785794"/>
          <a:ext cx="741339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r:id="rId3" imgW="436880" imgH="167640" progId="">
                  <p:embed/>
                </p:oleObj>
              </mc:Choice>
              <mc:Fallback>
                <p:oleObj r:id="rId3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785794"/>
                        <a:ext cx="741339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B0F0"/>
                </a:solidFill>
              </a:rPr>
              <a:t>Παράγοντες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που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επηρεάζουν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τη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 smtClean="0">
                <a:solidFill>
                  <a:srgbClr val="00B0F0"/>
                </a:solidFill>
              </a:rPr>
              <a:t>χημική</a:t>
            </a:r>
            <a:r>
              <a:rPr lang="en-GB" sz="2400" b="1" u="sng" dirty="0" smtClean="0">
                <a:solidFill>
                  <a:srgbClr val="00B0F0"/>
                </a:solidFill>
              </a:rPr>
              <a:t> </a:t>
            </a:r>
            <a:r>
              <a:rPr lang="en-GB" sz="2400" b="1" u="sng" dirty="0" err="1" smtClean="0">
                <a:solidFill>
                  <a:srgbClr val="00B0F0"/>
                </a:solidFill>
              </a:rPr>
              <a:t>ισορροπία</a:t>
            </a:r>
            <a:endParaRPr lang="el-G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8579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/>
            <a:r>
              <a:rPr lang="en-GB" sz="2400" dirty="0"/>
              <a:t>Η </a:t>
            </a:r>
            <a:r>
              <a:rPr lang="en-GB" sz="2400" dirty="0" err="1"/>
              <a:t>θέση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 </a:t>
            </a:r>
            <a:r>
              <a:rPr lang="en-GB" sz="2400" dirty="0" err="1"/>
              <a:t>επηρεάζεται</a:t>
            </a:r>
            <a:r>
              <a:rPr lang="en-GB" sz="2400" dirty="0"/>
              <a:t> </a:t>
            </a:r>
            <a:r>
              <a:rPr lang="en-GB" sz="2400" dirty="0" err="1" smtClean="0"/>
              <a:t>από</a:t>
            </a:r>
            <a:r>
              <a:rPr lang="el-GR" sz="2400" dirty="0" smtClean="0"/>
              <a:t>: </a:t>
            </a:r>
          </a:p>
          <a:p>
            <a:pPr marL="2511425" indent="-355600">
              <a:buFont typeface="Arial" pitchFamily="34" charset="0"/>
              <a:buChar char="•"/>
            </a:pPr>
            <a:r>
              <a:rPr lang="en-GB" sz="2400" dirty="0" err="1" smtClean="0"/>
              <a:t>τη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συγκέντρωση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αντιδρώντων</a:t>
            </a:r>
            <a:r>
              <a:rPr lang="en-GB" sz="2400" dirty="0"/>
              <a:t> ή </a:t>
            </a:r>
            <a:r>
              <a:rPr lang="en-GB" sz="2400" dirty="0" err="1" smtClean="0"/>
              <a:t>προϊόντων</a:t>
            </a:r>
            <a:endParaRPr lang="el-GR" sz="2400" dirty="0" smtClean="0"/>
          </a:p>
          <a:p>
            <a:pPr marL="2511425" indent="-355600">
              <a:buFont typeface="Arial" pitchFamily="34" charset="0"/>
              <a:buChar char="•"/>
            </a:pP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</a:rPr>
              <a:t>πίεση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511425" indent="-355600">
              <a:buFont typeface="Arial" pitchFamily="34" charset="0"/>
              <a:buChar char="•"/>
            </a:pP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θερμοκρασία</a:t>
            </a:r>
            <a:endParaRPr lang="el-GR" sz="2400" b="1" dirty="0" smtClean="0">
              <a:solidFill>
                <a:srgbClr val="7030A0"/>
              </a:solidFill>
            </a:endParaRPr>
          </a:p>
          <a:p>
            <a:endParaRPr lang="el-GR" sz="2400" dirty="0"/>
          </a:p>
          <a:p>
            <a:pPr algn="ctr"/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καταλύτες</a:t>
            </a:r>
            <a:r>
              <a:rPr lang="en-GB" sz="2400" dirty="0"/>
              <a:t> </a:t>
            </a:r>
            <a:r>
              <a:rPr lang="en-GB" sz="2400" dirty="0" err="1"/>
              <a:t>δεν</a:t>
            </a:r>
            <a:r>
              <a:rPr lang="en-GB" sz="2400" dirty="0"/>
              <a:t> </a:t>
            </a:r>
            <a:r>
              <a:rPr lang="en-GB" sz="2400" dirty="0" err="1"/>
              <a:t>επηρεάζουν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 smtClean="0"/>
              <a:t>χημική</a:t>
            </a:r>
            <a:r>
              <a:rPr lang="en-GB" sz="2400" dirty="0" smtClean="0"/>
              <a:t> </a:t>
            </a:r>
            <a:r>
              <a:rPr lang="en-GB" sz="2400" dirty="0" err="1" smtClean="0"/>
              <a:t>ισορροπία</a:t>
            </a:r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4000496" y="3071810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Γιατί;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B0F0"/>
                </a:solidFill>
              </a:rPr>
              <a:t>Παράγοντες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που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επηρεάζουν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τη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 smtClean="0">
                <a:solidFill>
                  <a:srgbClr val="00B0F0"/>
                </a:solidFill>
              </a:rPr>
              <a:t>χημική</a:t>
            </a:r>
            <a:r>
              <a:rPr lang="en-GB" sz="2400" b="1" u="sng" dirty="0" smtClean="0">
                <a:solidFill>
                  <a:srgbClr val="00B0F0"/>
                </a:solidFill>
              </a:rPr>
              <a:t> </a:t>
            </a:r>
            <a:r>
              <a:rPr lang="en-GB" sz="2400" b="1" u="sng" dirty="0" err="1" smtClean="0">
                <a:solidFill>
                  <a:srgbClr val="00B0F0"/>
                </a:solidFill>
              </a:rPr>
              <a:t>ισορροπία</a:t>
            </a:r>
            <a:endParaRPr lang="el-G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/>
            <a:r>
              <a:rPr lang="en-GB" sz="2400" dirty="0"/>
              <a:t>Η </a:t>
            </a:r>
            <a:r>
              <a:rPr lang="en-GB" sz="2400" dirty="0" err="1"/>
              <a:t>θέση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 </a:t>
            </a:r>
            <a:r>
              <a:rPr lang="en-GB" sz="2400" dirty="0" err="1"/>
              <a:t>επηρεάζεται</a:t>
            </a:r>
            <a:r>
              <a:rPr lang="en-GB" sz="2400" dirty="0"/>
              <a:t> </a:t>
            </a:r>
            <a:r>
              <a:rPr lang="en-GB" sz="2400" dirty="0" err="1" smtClean="0"/>
              <a:t>από</a:t>
            </a:r>
            <a:r>
              <a:rPr lang="el-GR" sz="2400" dirty="0" smtClean="0"/>
              <a:t>: </a:t>
            </a:r>
          </a:p>
          <a:p>
            <a:pPr marL="2511425" indent="-355600">
              <a:buFont typeface="Arial" pitchFamily="34" charset="0"/>
              <a:buChar char="•"/>
            </a:pPr>
            <a:r>
              <a:rPr lang="en-GB" sz="2400" dirty="0" err="1" smtClean="0"/>
              <a:t>τη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συγκέντρωση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αντιδρώντων</a:t>
            </a:r>
            <a:r>
              <a:rPr lang="en-GB" sz="2400" dirty="0"/>
              <a:t> ή </a:t>
            </a:r>
            <a:r>
              <a:rPr lang="en-GB" sz="2400" dirty="0" err="1" smtClean="0"/>
              <a:t>προϊόντων</a:t>
            </a:r>
            <a:endParaRPr lang="el-GR" sz="2400" dirty="0" smtClean="0"/>
          </a:p>
          <a:p>
            <a:pPr marL="2511425" indent="-355600">
              <a:buFont typeface="Arial" pitchFamily="34" charset="0"/>
              <a:buChar char="•"/>
            </a:pP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</a:rPr>
              <a:t>πίεση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511425" indent="-355600">
              <a:buFont typeface="Arial" pitchFamily="34" charset="0"/>
              <a:buChar char="•"/>
            </a:pP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θερμοκρασία</a:t>
            </a:r>
            <a:endParaRPr lang="el-GR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146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FF0000"/>
                </a:solidFill>
              </a:rPr>
              <a:t>Αρχή</a:t>
            </a:r>
            <a:r>
              <a:rPr lang="en-GB" sz="2400" b="1" u="sng" dirty="0">
                <a:solidFill>
                  <a:srgbClr val="FF0000"/>
                </a:solidFill>
              </a:rPr>
              <a:t> Le </a:t>
            </a:r>
            <a:r>
              <a:rPr lang="en-GB" sz="2400" b="1" u="sng" dirty="0" err="1">
                <a:solidFill>
                  <a:srgbClr val="FF0000"/>
                </a:solidFill>
              </a:rPr>
              <a:t>Chatelier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861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C00000"/>
                </a:solidFill>
              </a:rPr>
              <a:t>Όταν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μεταβάλλουμε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ένα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από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τους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συντελεστές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ισορροπίας</a:t>
            </a:r>
            <a:r>
              <a:rPr lang="en-GB" sz="2400" dirty="0">
                <a:solidFill>
                  <a:srgbClr val="C00000"/>
                </a:solidFill>
              </a:rPr>
              <a:t> (</a:t>
            </a:r>
            <a:r>
              <a:rPr lang="en-GB" sz="2400" dirty="0" err="1">
                <a:solidFill>
                  <a:srgbClr val="C00000"/>
                </a:solidFill>
              </a:rPr>
              <a:t>συγκέντρωση</a:t>
            </a:r>
            <a:r>
              <a:rPr lang="en-GB" sz="2400" dirty="0">
                <a:solidFill>
                  <a:srgbClr val="C00000"/>
                </a:solidFill>
              </a:rPr>
              <a:t>, </a:t>
            </a:r>
            <a:r>
              <a:rPr lang="en-GB" sz="2400" dirty="0" err="1">
                <a:solidFill>
                  <a:srgbClr val="C00000"/>
                </a:solidFill>
              </a:rPr>
              <a:t>πίεση</a:t>
            </a:r>
            <a:r>
              <a:rPr lang="en-GB" sz="2400" dirty="0">
                <a:solidFill>
                  <a:srgbClr val="C00000"/>
                </a:solidFill>
              </a:rPr>
              <a:t>, </a:t>
            </a:r>
            <a:r>
              <a:rPr lang="en-GB" sz="2400" dirty="0" err="1">
                <a:solidFill>
                  <a:srgbClr val="C00000"/>
                </a:solidFill>
              </a:rPr>
              <a:t>θερμοκρασία</a:t>
            </a:r>
            <a:r>
              <a:rPr lang="en-GB" sz="2400" dirty="0">
                <a:solidFill>
                  <a:srgbClr val="C00000"/>
                </a:solidFill>
              </a:rPr>
              <a:t>)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η </a:t>
            </a:r>
            <a:r>
              <a:rPr lang="en-GB" sz="2400" dirty="0" err="1">
                <a:solidFill>
                  <a:srgbClr val="C00000"/>
                </a:solidFill>
              </a:rPr>
              <a:t>θέση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της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ισορροπίας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μετατοπίζεται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προς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εκείνη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την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κατεύθυνση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endParaRPr lang="el-GR" sz="2400" dirty="0" smtClean="0">
              <a:solidFill>
                <a:srgbClr val="C0000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C00000"/>
                </a:solidFill>
              </a:rPr>
              <a:t>που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τείνει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να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αναιρέσει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τη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μεταβολή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που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επιφέραμε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429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/>
              <a:t>Δυο κατηγορίες αντιδράσεων</a:t>
            </a:r>
          </a:p>
          <a:p>
            <a:pPr marL="457200" indent="-457200">
              <a:buAutoNum type="arabicParenR"/>
            </a:pPr>
            <a:endParaRPr lang="el-GR" sz="2400" dirty="0" smtClean="0"/>
          </a:p>
          <a:p>
            <a:pPr marL="355600" indent="-355600">
              <a:buAutoNum type="arabicParenR"/>
            </a:pPr>
            <a:r>
              <a:rPr lang="el-GR" sz="2400" dirty="0" smtClean="0">
                <a:solidFill>
                  <a:srgbClr val="00B050"/>
                </a:solidFill>
              </a:rPr>
              <a:t>Μ</a:t>
            </a:r>
            <a:r>
              <a:rPr lang="en-GB" sz="2400" dirty="0" err="1" smtClean="0">
                <a:solidFill>
                  <a:srgbClr val="00B050"/>
                </a:solidFill>
              </a:rPr>
              <a:t>ονόδρομ</a:t>
            </a:r>
            <a:r>
              <a:rPr lang="el-GR" sz="2400" dirty="0" smtClean="0">
                <a:solidFill>
                  <a:srgbClr val="00B050"/>
                </a:solidFill>
              </a:rPr>
              <a:t>ες</a:t>
            </a:r>
            <a:r>
              <a:rPr lang="en-GB" sz="2400" dirty="0" smtClean="0">
                <a:solidFill>
                  <a:srgbClr val="00B050"/>
                </a:solidFill>
              </a:rPr>
              <a:t> ή </a:t>
            </a:r>
            <a:r>
              <a:rPr lang="en-GB" sz="2400" dirty="0" err="1" smtClean="0">
                <a:solidFill>
                  <a:srgbClr val="00B050"/>
                </a:solidFill>
              </a:rPr>
              <a:t>ποσοτικ</a:t>
            </a:r>
            <a:r>
              <a:rPr lang="el-GR" sz="2400" dirty="0" smtClean="0">
                <a:solidFill>
                  <a:srgbClr val="00B050"/>
                </a:solidFill>
              </a:rPr>
              <a:t>ές α</a:t>
            </a:r>
            <a:r>
              <a:rPr lang="en-GB" sz="2400" dirty="0" err="1" smtClean="0">
                <a:solidFill>
                  <a:srgbClr val="00B050"/>
                </a:solidFill>
              </a:rPr>
              <a:t>ντιδράσεις</a:t>
            </a:r>
            <a:endParaRPr lang="el-GR" sz="2400" dirty="0" smtClean="0">
              <a:solidFill>
                <a:srgbClr val="00B050"/>
              </a:solidFill>
            </a:endParaRPr>
          </a:p>
          <a:p>
            <a:pPr marL="457200" indent="-457200" algn="ctr"/>
            <a:endParaRPr lang="el-GR" sz="2400" dirty="0" smtClean="0"/>
          </a:p>
          <a:p>
            <a:pPr marL="457200" indent="-457200" algn="ctr"/>
            <a:r>
              <a:rPr lang="el-GR" sz="2800" b="1" dirty="0" smtClean="0"/>
              <a:t>2 </a:t>
            </a:r>
            <a:r>
              <a:rPr lang="en-US" sz="2800" b="1" dirty="0" smtClean="0"/>
              <a:t>Mg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s</a:t>
            </a:r>
            <a:r>
              <a:rPr lang="el-GR" sz="2800" b="1" i="1" baseline="-25000" dirty="0" smtClean="0"/>
              <a:t>)</a:t>
            </a:r>
            <a:r>
              <a:rPr lang="el-GR" sz="2800" b="1" baseline="-25000" dirty="0" smtClean="0"/>
              <a:t> </a:t>
            </a:r>
            <a:r>
              <a:rPr lang="el-GR" sz="2800" b="1" dirty="0" smtClean="0"/>
              <a:t>+ </a:t>
            </a:r>
            <a:r>
              <a:rPr lang="en-US" sz="2800" b="1" dirty="0" smtClean="0"/>
              <a:t>O</a:t>
            </a:r>
            <a:r>
              <a:rPr lang="el-GR" sz="2800" b="1" baseline="-25000" dirty="0" smtClean="0"/>
              <a:t>2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g</a:t>
            </a:r>
            <a:r>
              <a:rPr lang="el-GR" sz="2800" b="1" i="1" baseline="-25000" dirty="0" smtClean="0"/>
              <a:t>)</a:t>
            </a:r>
            <a:r>
              <a:rPr lang="el-GR" sz="2800" b="1" baseline="-25000" dirty="0" smtClean="0"/>
              <a:t> </a:t>
            </a:r>
            <a:r>
              <a:rPr lang="en-US" sz="2800" b="1" dirty="0" smtClean="0">
                <a:sym typeface="Symbol"/>
              </a:rPr>
              <a:t></a:t>
            </a:r>
            <a:r>
              <a:rPr lang="el-GR" sz="2800" b="1" dirty="0" smtClean="0"/>
              <a:t> 2 </a:t>
            </a:r>
            <a:r>
              <a:rPr lang="en-US" sz="2800" b="1" dirty="0" err="1" smtClean="0"/>
              <a:t>MgO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s</a:t>
            </a:r>
            <a:r>
              <a:rPr lang="el-GR" sz="2800" b="1" i="1" baseline="-25000" dirty="0" smtClean="0"/>
              <a:t>)</a:t>
            </a:r>
            <a:endParaRPr lang="el-GR" sz="2800" b="1" baseline="-25000" dirty="0" smtClean="0"/>
          </a:p>
          <a:p>
            <a:pPr marL="457200" indent="-457200"/>
            <a:endParaRPr lang="el-GR" sz="2400" dirty="0" smtClean="0"/>
          </a:p>
          <a:p>
            <a:pPr marL="355600" indent="-355600">
              <a:buFont typeface="+mj-lt"/>
              <a:buAutoNum type="arabicParenR" startAt="2"/>
            </a:pPr>
            <a:r>
              <a:rPr lang="el-GR" sz="2400" dirty="0" smtClean="0">
                <a:solidFill>
                  <a:srgbClr val="FF0000"/>
                </a:solidFill>
              </a:rPr>
              <a:t>Αμφίδρομες αντιδράσεις</a:t>
            </a:r>
          </a:p>
          <a:p>
            <a:pPr marL="457200" indent="-457200">
              <a:buAutoNum type="arabicParenR" startAt="2"/>
            </a:pPr>
            <a:endParaRPr lang="el-GR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71802" y="3357562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 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l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r>
              <a:rPr lang="el-GR" sz="2800" b="1" dirty="0" smtClean="0">
                <a:solidFill>
                  <a:srgbClr val="00B0F0"/>
                </a:solidFill>
              </a:rPr>
              <a:t>	           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g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endParaRPr lang="el-GR" sz="2800" b="1" baseline="-25000" dirty="0">
              <a:solidFill>
                <a:srgbClr val="00B0F0"/>
              </a:solidFill>
            </a:endParaRP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4143372" y="3500438"/>
          <a:ext cx="74403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r:id="rId3" imgW="436680" imgH="167400" progId="">
                  <p:embed/>
                </p:oleObj>
              </mc:Choice>
              <mc:Fallback>
                <p:oleObj r:id="rId3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500438"/>
                        <a:ext cx="74403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5720" y="3857628"/>
          <a:ext cx="15430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r:id="rId5" imgW="1761905" imgH="3237239" progId="">
                  <p:embed/>
                </p:oleObj>
              </mc:Choice>
              <mc:Fallback>
                <p:oleObj r:id="rId5" imgW="1761905" imgH="32372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857628"/>
                        <a:ext cx="154305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786578" y="3571876"/>
          <a:ext cx="15430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r:id="rId7" imgW="1733333" imgH="2076740" progId="">
                  <p:embed/>
                </p:oleObj>
              </mc:Choice>
              <mc:Fallback>
                <p:oleObj r:id="rId7" imgW="1733333" imgH="20767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3571876"/>
                        <a:ext cx="154305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71670" y="49291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Η </a:t>
            </a:r>
            <a:r>
              <a:rPr lang="en-GB" sz="2400" dirty="0" err="1">
                <a:solidFill>
                  <a:srgbClr val="0070C0"/>
                </a:solidFill>
              </a:rPr>
              <a:t>ταχύτητα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εξάτμισης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ισούται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endParaRPr lang="el-GR" sz="2400" dirty="0" smtClean="0">
              <a:solidFill>
                <a:srgbClr val="0070C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0070C0"/>
                </a:solidFill>
              </a:rPr>
              <a:t>με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την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ταχύτητα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υγροποίησης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7030A0"/>
                </a:solidFill>
              </a:rPr>
              <a:t>Μεταβολή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της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θερμοκρασίας</a:t>
            </a:r>
            <a:endParaRPr lang="el-GR" sz="2400" b="1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GB" sz="2400" b="1" dirty="0" err="1" smtClean="0">
                <a:solidFill>
                  <a:srgbClr val="FF0000"/>
                </a:solidFill>
              </a:rPr>
              <a:t>ύξηση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της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θερμοκρασίας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ενδόθερμη αντίδραση (</a:t>
            </a:r>
            <a:r>
              <a:rPr lang="en-GB" sz="2400" b="1" dirty="0" err="1" smtClean="0">
                <a:solidFill>
                  <a:srgbClr val="FF0000"/>
                </a:solidFill>
              </a:rPr>
              <a:t>απορροφάται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Μ</a:t>
            </a:r>
            <a:r>
              <a:rPr lang="en-GB" sz="2400" b="1" dirty="0" err="1" smtClean="0">
                <a:solidFill>
                  <a:srgbClr val="0070C0"/>
                </a:solidFill>
              </a:rPr>
              <a:t>είωση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θερμοκρασίας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εξώθερμη αντίδραση (</a:t>
            </a:r>
            <a:r>
              <a:rPr lang="en-GB" sz="2400" b="1" dirty="0" err="1" smtClean="0">
                <a:solidFill>
                  <a:srgbClr val="0070C0"/>
                </a:solidFill>
              </a:rPr>
              <a:t>εκλύεται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dirty="0" smtClean="0"/>
              <a:t>  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8335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7030A0"/>
                </a:solidFill>
              </a:rPr>
              <a:t>Μεταβολή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της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θερμοκρασίας</a:t>
            </a:r>
            <a:endParaRPr lang="el-GR" sz="2400" b="1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GB" sz="2400" b="1" dirty="0" err="1" smtClean="0">
                <a:solidFill>
                  <a:srgbClr val="FF0000"/>
                </a:solidFill>
              </a:rPr>
              <a:t>ύξηση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της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θερμοκρασίας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ενδόθερμη αντίδραση (</a:t>
            </a:r>
            <a:r>
              <a:rPr lang="en-GB" sz="2400" b="1" dirty="0" err="1" smtClean="0">
                <a:solidFill>
                  <a:srgbClr val="FF0000"/>
                </a:solidFill>
              </a:rPr>
              <a:t>απορροφάται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Μ</a:t>
            </a:r>
            <a:r>
              <a:rPr lang="en-GB" sz="2400" b="1" dirty="0" err="1" smtClean="0">
                <a:solidFill>
                  <a:srgbClr val="0070C0"/>
                </a:solidFill>
              </a:rPr>
              <a:t>είωση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θερμοκρασίας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εξώθερμη αντίδραση (</a:t>
            </a:r>
            <a:r>
              <a:rPr lang="en-GB" sz="2400" b="1" dirty="0" err="1" smtClean="0">
                <a:solidFill>
                  <a:srgbClr val="0070C0"/>
                </a:solidFill>
              </a:rPr>
              <a:t>εκλύεται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dirty="0" smtClean="0"/>
              <a:t>  </a:t>
            </a:r>
            <a:endParaRPr lang="el-GR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00034" y="3143248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2SO</a:t>
            </a:r>
            <a:r>
              <a:rPr lang="en-US" sz="2800" b="1" baseline="-25000" dirty="0"/>
              <a:t>2</a:t>
            </a:r>
            <a:r>
              <a:rPr lang="en-US" sz="2800" b="1" i="1" baseline="-25000" dirty="0"/>
              <a:t>(g) </a:t>
            </a:r>
            <a:r>
              <a:rPr lang="en-US" sz="2800" b="1" dirty="0"/>
              <a:t>+ O</a:t>
            </a:r>
            <a:r>
              <a:rPr lang="en-US" sz="2800" b="1" baseline="-25000" dirty="0"/>
              <a:t>2</a:t>
            </a:r>
            <a:r>
              <a:rPr lang="en-US" sz="2800" b="1" i="1" baseline="-25000" dirty="0"/>
              <a:t>(g)</a:t>
            </a:r>
            <a:r>
              <a:rPr lang="en-US" sz="2800" b="1" baseline="-25000" dirty="0"/>
              <a:t> </a:t>
            </a:r>
            <a:r>
              <a:rPr lang="en-US" sz="2800" b="1" dirty="0"/>
              <a:t>	      </a:t>
            </a:r>
            <a:r>
              <a:rPr lang="en-US" sz="2800" b="1" dirty="0" smtClean="0"/>
              <a:t>2SO</a:t>
            </a:r>
            <a:r>
              <a:rPr lang="en-US" sz="2800" b="1" baseline="-25000" dirty="0" smtClean="0"/>
              <a:t>3</a:t>
            </a:r>
            <a:r>
              <a:rPr lang="en-US" sz="2800" b="1" i="1" baseline="-25000" dirty="0" smtClean="0"/>
              <a:t>(g)</a:t>
            </a:r>
            <a:endParaRPr lang="el-GR" sz="2800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286380" y="3214686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ΔΗ= - </a:t>
            </a:r>
            <a:r>
              <a:rPr lang="en-US" sz="2400" b="1" dirty="0" smtClean="0"/>
              <a:t>198 kJ</a:t>
            </a:r>
            <a:endParaRPr lang="el-GR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4357694"/>
            <a:ext cx="692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ένα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σταθερού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αέρια</a:t>
            </a:r>
            <a:r>
              <a:rPr lang="en-GB" sz="2400" dirty="0"/>
              <a:t> SO</a:t>
            </a:r>
            <a:r>
              <a:rPr lang="en-GB" sz="2400" baseline="-25000" dirty="0"/>
              <a:t>2</a:t>
            </a:r>
            <a:r>
              <a:rPr lang="en-GB" sz="2400" dirty="0"/>
              <a:t>, O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SO</a:t>
            </a:r>
            <a:r>
              <a:rPr lang="en-GB" sz="2400" baseline="-25000" dirty="0"/>
              <a:t>3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αυξ</a:t>
            </a:r>
            <a:r>
              <a:rPr lang="el-GR" sz="2400" b="1" dirty="0" smtClean="0">
                <a:solidFill>
                  <a:srgbClr val="FF0000"/>
                </a:solidFill>
              </a:rPr>
              <a:t>άν</a:t>
            </a:r>
            <a:r>
              <a:rPr lang="en-GB" sz="2400" b="1" dirty="0" err="1" smtClean="0">
                <a:solidFill>
                  <a:srgbClr val="FF0000"/>
                </a:solidFill>
              </a:rPr>
              <a:t>ουμε</a:t>
            </a:r>
            <a:r>
              <a:rPr lang="en-GB" sz="2400" dirty="0" smtClean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 smtClean="0"/>
              <a:t>θερμοκρασία</a:t>
            </a:r>
            <a:endParaRPr lang="el-GR" sz="2400" dirty="0" smtClean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786050" y="3286124"/>
          <a:ext cx="7413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r:id="rId4" imgW="436880" imgH="167640" progId="">
                  <p:embed/>
                </p:oleObj>
              </mc:Choice>
              <mc:Fallback>
                <p:oleObj r:id="rId4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286124"/>
                        <a:ext cx="7413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286512" y="5429264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Τί θα συμβεί;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7030A0"/>
                </a:solidFill>
              </a:rPr>
              <a:t>Μεταβολή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της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θερμοκρασίας</a:t>
            </a:r>
            <a:endParaRPr lang="el-GR" sz="2400" b="1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GB" sz="2400" b="1" dirty="0" err="1" smtClean="0">
                <a:solidFill>
                  <a:srgbClr val="FF0000"/>
                </a:solidFill>
              </a:rPr>
              <a:t>ύξηση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της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θερμοκρασίας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ενδόθερμη αντίδραση (</a:t>
            </a:r>
            <a:r>
              <a:rPr lang="en-GB" sz="2400" b="1" dirty="0" err="1" smtClean="0">
                <a:solidFill>
                  <a:srgbClr val="FF0000"/>
                </a:solidFill>
              </a:rPr>
              <a:t>απορροφάται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Μ</a:t>
            </a:r>
            <a:r>
              <a:rPr lang="en-GB" sz="2400" b="1" dirty="0" err="1" smtClean="0">
                <a:solidFill>
                  <a:srgbClr val="0070C0"/>
                </a:solidFill>
              </a:rPr>
              <a:t>είωση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θερμοκρασίας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εξώθερμη αντίδραση (</a:t>
            </a:r>
            <a:r>
              <a:rPr lang="en-GB" sz="2400" b="1" dirty="0" err="1" smtClean="0">
                <a:solidFill>
                  <a:srgbClr val="0070C0"/>
                </a:solidFill>
              </a:rPr>
              <a:t>εκλύεται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dirty="0" smtClean="0"/>
              <a:t>  </a:t>
            </a:r>
            <a:endParaRPr lang="el-GR" sz="2400" dirty="0" smtClean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0" y="2928934"/>
          <a:ext cx="3000364" cy="294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r:id="rId4" imgW="3048426" imgH="2991268" progId="">
                  <p:embed/>
                </p:oleObj>
              </mc:Choice>
              <mc:Fallback>
                <p:oleObj r:id="rId4" imgW="3048426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8934"/>
                        <a:ext cx="3000364" cy="2944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088243" y="3786190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CoCl</a:t>
            </a:r>
            <a:r>
              <a:rPr lang="en-US" sz="2800" b="1" baseline="-25000" dirty="0">
                <a:solidFill>
                  <a:srgbClr val="0070C0"/>
                </a:solidFill>
              </a:rPr>
              <a:t>4 </a:t>
            </a:r>
            <a:r>
              <a:rPr lang="en-US" sz="2800" b="1" baseline="30000" dirty="0">
                <a:solidFill>
                  <a:srgbClr val="0070C0"/>
                </a:solidFill>
              </a:rPr>
              <a:t>2-</a:t>
            </a:r>
            <a:r>
              <a:rPr lang="en-US" sz="2800" b="1" i="1" dirty="0">
                <a:solidFill>
                  <a:srgbClr val="0070C0"/>
                </a:solidFill>
              </a:rPr>
              <a:t>  </a:t>
            </a:r>
            <a:r>
              <a:rPr lang="en-US" sz="2800" b="1" dirty="0"/>
              <a:t>+ </a:t>
            </a:r>
            <a:r>
              <a:rPr lang="en-US" sz="2800" b="1" dirty="0" smtClean="0"/>
              <a:t>6H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               </a:t>
            </a:r>
            <a:r>
              <a:rPr lang="el-GR" sz="2800" b="1" baseline="-250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Co(H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O)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 </a:t>
            </a:r>
            <a:r>
              <a:rPr lang="en-US" sz="2800" b="1" baseline="30000" dirty="0">
                <a:solidFill>
                  <a:srgbClr val="FF0000"/>
                </a:solidFill>
              </a:rPr>
              <a:t>2+</a:t>
            </a:r>
            <a:r>
              <a:rPr lang="en-US" sz="2800" b="1" i="1" dirty="0"/>
              <a:t>  </a:t>
            </a:r>
            <a:r>
              <a:rPr lang="en-US" sz="2800" b="1" dirty="0"/>
              <a:t>+ </a:t>
            </a:r>
            <a:r>
              <a:rPr lang="en-US" sz="2800" b="1" dirty="0" smtClean="0"/>
              <a:t>4Cl </a:t>
            </a:r>
            <a:r>
              <a:rPr lang="en-US" sz="2800" b="1" baseline="30000" dirty="0" smtClean="0"/>
              <a:t>-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7858148" y="4357694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ΔΗ</a:t>
            </a:r>
            <a:r>
              <a:rPr lang="en-US" sz="2800" b="1" dirty="0"/>
              <a:t> &lt;0</a:t>
            </a:r>
            <a:endParaRPr lang="el-GR" sz="2800" b="1" dirty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445697" y="3929066"/>
          <a:ext cx="7413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r:id="rId6" imgW="436880" imgH="167640" progId="">
                  <p:embed/>
                </p:oleObj>
              </mc:Choice>
              <mc:Fallback>
                <p:oleObj r:id="rId6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697" y="3929066"/>
                        <a:ext cx="7413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159681" y="4357694"/>
            <a:ext cx="537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(μπλε)</a:t>
            </a:r>
            <a:r>
              <a:rPr lang="el-GR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		</a:t>
            </a:r>
            <a:r>
              <a:rPr lang="el-GR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(ροδόχρωμο)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4744" y="4929198"/>
            <a:ext cx="406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Το ΔΗ είναι θετικό ή αρνητικό;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43240" y="3286124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 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l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r>
              <a:rPr lang="el-GR" sz="2800" b="1" dirty="0" smtClean="0">
                <a:solidFill>
                  <a:srgbClr val="00B0F0"/>
                </a:solidFill>
              </a:rPr>
              <a:t>	           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g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endParaRPr lang="el-GR" sz="2800" b="1" baseline="-250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7030A0"/>
                </a:solidFill>
              </a:rPr>
              <a:t>Μεταβολή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της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θερμοκρασίας</a:t>
            </a:r>
            <a:endParaRPr lang="el-GR" sz="2400" b="1" u="sng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572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GB" sz="2400" b="1" dirty="0" err="1" smtClean="0">
                <a:solidFill>
                  <a:srgbClr val="FF0000"/>
                </a:solidFill>
              </a:rPr>
              <a:t>ύξηση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της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θερμοκρασίας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ενδόθερμη αντίδραση (</a:t>
            </a:r>
            <a:r>
              <a:rPr lang="en-GB" sz="2400" b="1" dirty="0" err="1" smtClean="0">
                <a:solidFill>
                  <a:srgbClr val="FF0000"/>
                </a:solidFill>
              </a:rPr>
              <a:t>απορροφάται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Μ</a:t>
            </a:r>
            <a:r>
              <a:rPr lang="en-GB" sz="2400" b="1" dirty="0" err="1" smtClean="0">
                <a:solidFill>
                  <a:srgbClr val="0070C0"/>
                </a:solidFill>
              </a:rPr>
              <a:t>είωση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θερμοκρασίας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l-GR" sz="2400" dirty="0" smtClean="0"/>
              <a:t>εξώθερμη αντίδραση (</a:t>
            </a:r>
            <a:r>
              <a:rPr lang="en-GB" sz="2400" b="1" dirty="0" err="1" smtClean="0">
                <a:solidFill>
                  <a:srgbClr val="0070C0"/>
                </a:solidFill>
              </a:rPr>
              <a:t>εκλύεται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θερμότητα</a:t>
            </a:r>
            <a:r>
              <a:rPr lang="el-GR" sz="2400" dirty="0" smtClean="0"/>
              <a:t>)</a:t>
            </a:r>
            <a:r>
              <a:rPr lang="en-GB" sz="2400" dirty="0" smtClean="0"/>
              <a:t>  </a:t>
            </a:r>
            <a:endParaRPr lang="el-GR" sz="2400" dirty="0" smtClean="0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143372" y="3429000"/>
          <a:ext cx="7413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r:id="rId4" imgW="436880" imgH="167640" progId="">
                  <p:embed/>
                </p:oleObj>
              </mc:Choice>
              <mc:Fallback>
                <p:oleObj r:id="rId4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429000"/>
                        <a:ext cx="7413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000100" y="4214818"/>
            <a:ext cx="753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Ποιά είναι η ενδόθερμη και ποιά η εξώθερμη αντίδραση;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70C0"/>
                </a:solidFill>
              </a:rPr>
              <a:t>Μεταβολή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της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συγκέντρωσης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μιας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ουσίας</a:t>
            </a:r>
            <a:endParaRPr lang="el-GR" sz="2400" b="1" u="sng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1435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μεταβολή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συγκέντρωσης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μετατοπίζει</a:t>
            </a:r>
            <a:r>
              <a:rPr lang="en-GB" sz="2400" dirty="0" smtClean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κατεύθυνση</a:t>
            </a:r>
            <a:r>
              <a:rPr lang="en-GB" sz="2400" dirty="0"/>
              <a:t> </a:t>
            </a:r>
            <a:r>
              <a:rPr lang="en-GB" sz="2400" dirty="0" err="1"/>
              <a:t>εκείνη</a:t>
            </a:r>
            <a:r>
              <a:rPr lang="en-GB" sz="2400" dirty="0"/>
              <a:t> </a:t>
            </a:r>
            <a:r>
              <a:rPr lang="en-GB" sz="2400" dirty="0" err="1" smtClean="0"/>
              <a:t>που</a:t>
            </a:r>
            <a:r>
              <a:rPr lang="el-GR" sz="2400" dirty="0" smtClean="0"/>
              <a:t>: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εξαφανίζονται </a:t>
            </a:r>
            <a:r>
              <a:rPr lang="el-GR" sz="2400" dirty="0" smtClean="0"/>
              <a:t>τα </a:t>
            </a:r>
            <a:r>
              <a:rPr lang="en-GB" sz="2400" dirty="0" smtClean="0"/>
              <a:t>σ</a:t>
            </a:r>
            <a:r>
              <a:rPr lang="el-GR" sz="2400" dirty="0" smtClean="0"/>
              <a:t>ώ</a:t>
            </a:r>
            <a:r>
              <a:rPr lang="en-GB" sz="2400" dirty="0" smtClean="0"/>
              <a:t>μ</a:t>
            </a:r>
            <a:r>
              <a:rPr lang="el-GR" sz="2400" dirty="0" smtClean="0"/>
              <a:t>α</a:t>
            </a:r>
            <a:r>
              <a:rPr lang="en-GB" sz="2400" dirty="0" smtClean="0"/>
              <a:t>τ</a:t>
            </a:r>
            <a:r>
              <a:rPr lang="el-GR" sz="2400" dirty="0" smtClean="0"/>
              <a:t>α,</a:t>
            </a:r>
            <a:r>
              <a:rPr lang="en-GB" sz="2400" dirty="0" smtClean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αυξάνεται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η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συγκέντρωση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GB" sz="2400" b="1" dirty="0" err="1" smtClean="0">
                <a:solidFill>
                  <a:srgbClr val="7030A0"/>
                </a:solidFill>
              </a:rPr>
              <a:t>σχηματίζονται</a:t>
            </a:r>
            <a:r>
              <a:rPr lang="en-GB" sz="2400" dirty="0" smtClean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σώματα</a:t>
            </a:r>
            <a:r>
              <a:rPr lang="en-GB" sz="2400" dirty="0"/>
              <a:t>,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μειώνεται</a:t>
            </a:r>
            <a:r>
              <a:rPr lang="en-GB" sz="2400" b="1" dirty="0">
                <a:solidFill>
                  <a:srgbClr val="7030A0"/>
                </a:solidFill>
              </a:rPr>
              <a:t> η </a:t>
            </a:r>
            <a:r>
              <a:rPr lang="en-GB" sz="2400" b="1" dirty="0" err="1" smtClean="0">
                <a:solidFill>
                  <a:srgbClr val="7030A0"/>
                </a:solidFill>
              </a:rPr>
              <a:t>συγκέντρωση</a:t>
            </a:r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307181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N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baseline="-25000" dirty="0"/>
              <a:t> </a:t>
            </a:r>
            <a:r>
              <a:rPr lang="en-GB" sz="2800" b="1" dirty="0"/>
              <a:t>+ 3H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baseline="-25000" dirty="0"/>
              <a:t>  </a:t>
            </a:r>
            <a:r>
              <a:rPr lang="en-GB" sz="2800" b="1" dirty="0"/>
              <a:t>	2NH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(g</a:t>
            </a:r>
            <a:r>
              <a:rPr lang="en-GB" sz="2800" b="1" i="1" baseline="-25000" dirty="0" smtClean="0"/>
              <a:t>)</a:t>
            </a:r>
            <a:endParaRPr lang="el-GR" sz="2800" b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307181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</a:t>
            </a:r>
            <a:r>
              <a:rPr lang="en-GB" sz="2400" dirty="0" smtClean="0"/>
              <a:t>ε </a:t>
            </a:r>
            <a:r>
              <a:rPr lang="en-GB" sz="2400" dirty="0" err="1" smtClean="0"/>
              <a:t>σταθερ</a:t>
            </a:r>
            <a:r>
              <a:rPr lang="el-GR" sz="2400" dirty="0" smtClean="0"/>
              <a:t>ά</a:t>
            </a:r>
            <a:r>
              <a:rPr lang="en-GB" sz="2400" dirty="0" smtClean="0"/>
              <a:t> </a:t>
            </a:r>
            <a:r>
              <a:rPr lang="el-GR" sz="2400" dirty="0" smtClean="0"/>
              <a:t>Τ</a:t>
            </a:r>
            <a:r>
              <a:rPr lang="en-GB" sz="2400" dirty="0" smtClean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smtClean="0"/>
              <a:t>V </a:t>
            </a:r>
            <a:r>
              <a:rPr lang="en-GB" sz="2400" dirty="0" err="1" smtClean="0"/>
              <a:t>αυξ</a:t>
            </a:r>
            <a:r>
              <a:rPr lang="el-GR" sz="2400" dirty="0" smtClean="0"/>
              <a:t>άν</a:t>
            </a:r>
            <a:r>
              <a:rPr lang="en-GB" sz="2400" dirty="0" err="1" smtClean="0"/>
              <a:t>ουμε</a:t>
            </a:r>
            <a:r>
              <a:rPr lang="en-GB" sz="2400" dirty="0" smtClean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συγκέντρωση</a:t>
            </a:r>
            <a:r>
              <a:rPr lang="en-GB" sz="2400" dirty="0"/>
              <a:t> </a:t>
            </a:r>
            <a:r>
              <a:rPr lang="el-GR" sz="2400" dirty="0" smtClean="0"/>
              <a:t>του </a:t>
            </a:r>
            <a:r>
              <a:rPr lang="en-GB" sz="2400" dirty="0" smtClean="0"/>
              <a:t>N</a:t>
            </a:r>
            <a:r>
              <a:rPr lang="en-GB" sz="2400" baseline="-25000" dirty="0" smtClean="0"/>
              <a:t>2</a:t>
            </a:r>
            <a:endParaRPr lang="el-GR" sz="2400" baseline="-25000" dirty="0" smtClean="0"/>
          </a:p>
          <a:p>
            <a:pPr algn="ctr"/>
            <a:endParaRPr lang="el-GR" sz="2400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357422" y="3214686"/>
          <a:ext cx="7413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r:id="rId4" imgW="436880" imgH="167640" progId="">
                  <p:embed/>
                </p:oleObj>
              </mc:Choice>
              <mc:Fallback>
                <p:oleObj r:id="rId4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214686"/>
                        <a:ext cx="7413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44973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526197" y="4143380"/>
            <a:ext cx="4617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Προς τα που θα πάει η αντίδραση;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3174" y="4143380"/>
            <a:ext cx="1285884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5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70C0"/>
                </a:solidFill>
              </a:rPr>
              <a:t>Μεταβολή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της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συγκέντρωσης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μιας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ουσίας</a:t>
            </a:r>
            <a:endParaRPr lang="el-GR" sz="2400" b="1" u="sng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1435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μεταβολή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συγκέντρωσης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μετατοπίζει</a:t>
            </a:r>
            <a:r>
              <a:rPr lang="en-GB" sz="2400" dirty="0" smtClean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κατεύθυνση</a:t>
            </a:r>
            <a:r>
              <a:rPr lang="en-GB" sz="2400" dirty="0"/>
              <a:t> </a:t>
            </a:r>
            <a:r>
              <a:rPr lang="en-GB" sz="2400" dirty="0" err="1"/>
              <a:t>εκείνη</a:t>
            </a:r>
            <a:r>
              <a:rPr lang="en-GB" sz="2400" dirty="0"/>
              <a:t> </a:t>
            </a:r>
            <a:r>
              <a:rPr lang="en-GB" sz="2400" dirty="0" err="1" smtClean="0"/>
              <a:t>που</a:t>
            </a:r>
            <a:r>
              <a:rPr lang="el-GR" sz="2400" dirty="0" smtClean="0"/>
              <a:t>: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εξαφανίζονται </a:t>
            </a:r>
            <a:r>
              <a:rPr lang="el-GR" sz="2400" dirty="0" smtClean="0"/>
              <a:t>τα </a:t>
            </a:r>
            <a:r>
              <a:rPr lang="en-GB" sz="2400" dirty="0" smtClean="0"/>
              <a:t>σ</a:t>
            </a:r>
            <a:r>
              <a:rPr lang="el-GR" sz="2400" dirty="0" smtClean="0"/>
              <a:t>ώ</a:t>
            </a:r>
            <a:r>
              <a:rPr lang="en-GB" sz="2400" dirty="0" smtClean="0"/>
              <a:t>μ</a:t>
            </a:r>
            <a:r>
              <a:rPr lang="el-GR" sz="2400" dirty="0" smtClean="0"/>
              <a:t>α</a:t>
            </a:r>
            <a:r>
              <a:rPr lang="en-GB" sz="2400" dirty="0" smtClean="0"/>
              <a:t>τ</a:t>
            </a:r>
            <a:r>
              <a:rPr lang="el-GR" sz="2400" dirty="0" smtClean="0"/>
              <a:t>α,</a:t>
            </a:r>
            <a:r>
              <a:rPr lang="en-GB" sz="2400" dirty="0" smtClean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αυξάνεται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η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συγκέντρωση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GB" sz="2400" b="1" dirty="0" err="1" smtClean="0">
                <a:solidFill>
                  <a:srgbClr val="7030A0"/>
                </a:solidFill>
              </a:rPr>
              <a:t>σχηματίζονται</a:t>
            </a:r>
            <a:r>
              <a:rPr lang="en-GB" sz="2400" dirty="0" smtClean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σώματα</a:t>
            </a:r>
            <a:r>
              <a:rPr lang="en-GB" sz="2400" dirty="0"/>
              <a:t>,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μειώνεται</a:t>
            </a:r>
            <a:r>
              <a:rPr lang="en-GB" sz="2400" b="1" dirty="0">
                <a:solidFill>
                  <a:srgbClr val="7030A0"/>
                </a:solidFill>
              </a:rPr>
              <a:t> η </a:t>
            </a:r>
            <a:r>
              <a:rPr lang="en-GB" sz="2400" b="1" dirty="0" err="1" smtClean="0">
                <a:solidFill>
                  <a:srgbClr val="7030A0"/>
                </a:solidFill>
              </a:rPr>
              <a:t>συγκέντρωση</a:t>
            </a:r>
            <a:endParaRPr lang="el-GR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14282" y="2857496"/>
          <a:ext cx="2357422" cy="2095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r:id="rId4" imgW="2790476" imgH="2476190" progId="">
                  <p:embed/>
                </p:oleObj>
              </mc:Choice>
              <mc:Fallback>
                <p:oleObj r:id="rId4" imgW="2790476" imgH="24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857496"/>
                        <a:ext cx="2357422" cy="20954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488" y="3714752"/>
            <a:ext cx="5285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CoCl</a:t>
            </a:r>
            <a:r>
              <a:rPr lang="en-US" sz="2800" b="1" baseline="-25000" dirty="0">
                <a:solidFill>
                  <a:srgbClr val="0070C0"/>
                </a:solidFill>
              </a:rPr>
              <a:t>2</a:t>
            </a:r>
            <a:r>
              <a:rPr lang="en-US" sz="2800" b="1" i="1" dirty="0">
                <a:solidFill>
                  <a:srgbClr val="0070C0"/>
                </a:solidFill>
              </a:rPr>
              <a:t>(s)</a:t>
            </a:r>
            <a:r>
              <a:rPr lang="en-US" sz="2800" b="1" i="1" dirty="0"/>
              <a:t> </a:t>
            </a:r>
            <a:r>
              <a:rPr lang="en-US" sz="2800" b="1" dirty="0"/>
              <a:t>+ </a:t>
            </a:r>
            <a:r>
              <a:rPr lang="en-US" sz="2800" b="1" dirty="0" smtClean="0"/>
              <a:t>6H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l-GR" sz="2800" b="1" dirty="0" smtClean="0"/>
              <a:t>          </a:t>
            </a:r>
            <a:r>
              <a:rPr lang="en-US" sz="2800" b="1" dirty="0">
                <a:solidFill>
                  <a:srgbClr val="FF0000"/>
                </a:solidFill>
              </a:rPr>
              <a:t>CoCl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.6H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i="1" dirty="0">
                <a:solidFill>
                  <a:srgbClr val="FF0000"/>
                </a:solidFill>
              </a:rPr>
              <a:t>(s)</a:t>
            </a:r>
            <a:endParaRPr lang="el-G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214942" y="3857628"/>
          <a:ext cx="7413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r:id="rId6" imgW="436880" imgH="167640" progId="">
                  <p:embed/>
                </p:oleObj>
              </mc:Choice>
              <mc:Fallback>
                <p:oleObj r:id="rId6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3857628"/>
                        <a:ext cx="7413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285852" y="5143512"/>
            <a:ext cx="708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Παρουσία υγρασίας η σκόνη θα είναι μπλέ ή κόκκινη;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B0F0"/>
                </a:solidFill>
              </a:rPr>
              <a:t>Μεταβολή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της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πίεσης</a:t>
            </a:r>
            <a:endParaRPr lang="el-G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Η 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μεταβολή της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πίεσης </a:t>
            </a:r>
            <a:r>
              <a:rPr lang="el-GR" sz="2400" dirty="0" smtClean="0"/>
              <a:t>προκαλείται </a:t>
            </a:r>
          </a:p>
          <a:p>
            <a:pPr algn="ctr"/>
            <a:r>
              <a:rPr lang="el-GR" sz="2400" dirty="0" smtClean="0"/>
              <a:t>με 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μεταβολή του όγκου </a:t>
            </a:r>
            <a:r>
              <a:rPr lang="el-GR" sz="2400" dirty="0"/>
              <a:t>του </a:t>
            </a:r>
            <a:r>
              <a:rPr lang="el-GR" sz="2400" dirty="0" smtClean="0"/>
              <a:t>δοχείου</a:t>
            </a:r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r>
              <a:rPr lang="el-GR" sz="2400" dirty="0" smtClean="0">
                <a:solidFill>
                  <a:srgbClr val="C00000"/>
                </a:solidFill>
              </a:rPr>
              <a:t>Επηρεάζει </a:t>
            </a:r>
            <a:r>
              <a:rPr lang="el-GR" sz="2400" dirty="0">
                <a:solidFill>
                  <a:srgbClr val="C00000"/>
                </a:solidFill>
              </a:rPr>
              <a:t>τη θέση της χημικής ισορροπίας</a:t>
            </a:r>
            <a:r>
              <a:rPr lang="el-GR" sz="2400" dirty="0"/>
              <a:t> μόνο όταν:</a:t>
            </a:r>
          </a:p>
          <a:p>
            <a:pPr marL="723900" indent="-355600">
              <a:buFont typeface="Arial" pitchFamily="34" charset="0"/>
              <a:buChar char="•"/>
            </a:pPr>
            <a:r>
              <a:rPr lang="el-GR" sz="2400" dirty="0" smtClean="0"/>
              <a:t>στην </a:t>
            </a:r>
            <a:r>
              <a:rPr lang="el-GR" sz="2400" dirty="0"/>
              <a:t>ισορροπία </a:t>
            </a:r>
            <a:r>
              <a:rPr lang="el-GR" sz="2400" b="1" dirty="0">
                <a:solidFill>
                  <a:srgbClr val="7030A0"/>
                </a:solidFill>
              </a:rPr>
              <a:t>συμμετέχουν αέριες </a:t>
            </a:r>
            <a:r>
              <a:rPr lang="el-GR" sz="2400" b="1" dirty="0" smtClean="0">
                <a:solidFill>
                  <a:srgbClr val="7030A0"/>
                </a:solidFill>
              </a:rPr>
              <a:t>ουσίες</a:t>
            </a:r>
            <a:endParaRPr lang="el-GR" sz="2400" b="1" dirty="0">
              <a:solidFill>
                <a:srgbClr val="7030A0"/>
              </a:solidFill>
            </a:endParaRPr>
          </a:p>
          <a:p>
            <a:pPr marL="723900" indent="-355600">
              <a:buFont typeface="Arial" pitchFamily="34" charset="0"/>
              <a:buChar char="•"/>
            </a:pPr>
            <a:r>
              <a:rPr lang="en-GB" sz="2400" dirty="0" err="1" smtClean="0"/>
              <a:t>κατά</a:t>
            </a:r>
            <a:r>
              <a:rPr lang="en-GB" sz="2400" dirty="0" smtClean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αντίδραση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παρατηρείται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μεταβολή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</a:rPr>
              <a:t>των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mol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 smtClean="0"/>
              <a:t>αερίων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44291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</a:rPr>
              <a:t>Μεταβολή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πίεσης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προκαλείται</a:t>
            </a:r>
            <a:r>
              <a:rPr lang="en-GB" sz="2400" dirty="0" smtClean="0"/>
              <a:t> </a:t>
            </a:r>
            <a:r>
              <a:rPr lang="el-GR" sz="2400" dirty="0" smtClean="0"/>
              <a:t>και </a:t>
            </a:r>
            <a:r>
              <a:rPr lang="en-GB" sz="2400" b="1" dirty="0" err="1" smtClean="0">
                <a:solidFill>
                  <a:srgbClr val="00B050"/>
                </a:solidFill>
              </a:rPr>
              <a:t>με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εισαγωγή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ευγενούς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αερίου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/>
              <a:t>μίγμα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, </a:t>
            </a:r>
            <a:r>
              <a:rPr lang="en-GB" sz="2400" b="1" dirty="0" err="1">
                <a:solidFill>
                  <a:srgbClr val="00B050"/>
                </a:solidFill>
              </a:rPr>
              <a:t>υπό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σταθερό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όγκο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 smtClean="0"/>
              <a:t>θερμοκρασία</a:t>
            </a:r>
            <a:r>
              <a:rPr lang="en-GB" sz="2400" dirty="0"/>
              <a:t>.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err="1" smtClean="0"/>
              <a:t>Στην</a:t>
            </a:r>
            <a:r>
              <a:rPr lang="en-GB" sz="2400" dirty="0" smtClean="0"/>
              <a:t> </a:t>
            </a:r>
            <a:r>
              <a:rPr lang="en-GB" sz="2400" dirty="0" err="1"/>
              <a:t>περίπτωση</a:t>
            </a:r>
            <a:r>
              <a:rPr lang="en-GB" sz="2400" dirty="0"/>
              <a:t> </a:t>
            </a:r>
            <a:r>
              <a:rPr lang="en-GB" sz="2400" dirty="0" err="1"/>
              <a:t>αυτή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B050"/>
                </a:solidFill>
              </a:rPr>
              <a:t>η </a:t>
            </a:r>
            <a:r>
              <a:rPr lang="en-GB" sz="2400" b="1" dirty="0" err="1">
                <a:solidFill>
                  <a:srgbClr val="00B050"/>
                </a:solidFill>
              </a:rPr>
              <a:t>χημική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ισορροπία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δεν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επηρεάζεται</a:t>
            </a:r>
            <a:endParaRPr lang="el-G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" y="4143380"/>
          <a:ext cx="5143504" cy="175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Picture" r:id="rId4" imgW="4494600" imgH="1530360" progId="Word.Picture.8">
                  <p:embed/>
                </p:oleObj>
              </mc:Choice>
              <mc:Fallback>
                <p:oleObj name="Picture" r:id="rId4" imgW="4494600" imgH="15303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143380"/>
                        <a:ext cx="5143504" cy="175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B0F0"/>
                </a:solidFill>
              </a:rPr>
              <a:t>Μεταβολή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της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πίεσης</a:t>
            </a:r>
            <a:endParaRPr lang="el-GR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Υ</a:t>
            </a:r>
            <a:r>
              <a:rPr lang="en-GB" sz="2400" b="1" dirty="0" err="1" smtClean="0">
                <a:solidFill>
                  <a:srgbClr val="7030A0"/>
                </a:solidFill>
              </a:rPr>
              <a:t>πό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σταθερή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θερμοκρασία</a:t>
            </a:r>
            <a:r>
              <a:rPr lang="el-GR" sz="24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η </a:t>
            </a:r>
            <a:r>
              <a:rPr lang="en-GB" sz="2400" b="1" dirty="0" err="1" smtClean="0">
                <a:solidFill>
                  <a:srgbClr val="FF0000"/>
                </a:solidFill>
              </a:rPr>
              <a:t>αύξηση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της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πίεσης</a:t>
            </a:r>
            <a:r>
              <a:rPr lang="en-GB" sz="2400" dirty="0" smtClean="0"/>
              <a:t> </a:t>
            </a:r>
            <a:r>
              <a:rPr lang="en-GB" sz="2400" dirty="0" err="1"/>
              <a:t>μετατοπίζει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 smtClean="0"/>
              <a:t>προς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λιγότερα</a:t>
            </a:r>
            <a:r>
              <a:rPr lang="en-GB" sz="2400" b="1" dirty="0">
                <a:solidFill>
                  <a:srgbClr val="FF0000"/>
                </a:solidFill>
              </a:rPr>
              <a:t> mol </a:t>
            </a:r>
            <a:r>
              <a:rPr lang="en-GB" sz="2400" b="1" dirty="0" err="1">
                <a:solidFill>
                  <a:srgbClr val="FF0000"/>
                </a:solidFill>
              </a:rPr>
              <a:t>αερίων</a:t>
            </a:r>
            <a:r>
              <a:rPr lang="el-GR" sz="2400" dirty="0"/>
              <a:t> (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λιγότερα</a:t>
            </a:r>
            <a:r>
              <a:rPr lang="en-GB" sz="2400" dirty="0"/>
              <a:t> </a:t>
            </a:r>
            <a:r>
              <a:rPr lang="en-US" sz="2400" dirty="0"/>
              <a:t>mol </a:t>
            </a:r>
            <a:r>
              <a:rPr lang="en-GB" sz="2400" dirty="0" err="1"/>
              <a:t>ασκούν</a:t>
            </a:r>
            <a:r>
              <a:rPr lang="en-GB" sz="2400" dirty="0"/>
              <a:t> </a:t>
            </a:r>
            <a:r>
              <a:rPr lang="en-GB" sz="2400" dirty="0" err="1"/>
              <a:t>μικρότερη</a:t>
            </a:r>
            <a:r>
              <a:rPr lang="en-GB" sz="2400" dirty="0"/>
              <a:t> </a:t>
            </a:r>
            <a:r>
              <a:rPr lang="en-GB" sz="2400" dirty="0" err="1"/>
              <a:t>πίεση</a:t>
            </a:r>
            <a:r>
              <a:rPr lang="en-GB" sz="2400" dirty="0" smtClean="0"/>
              <a:t>)</a:t>
            </a:r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2400" dirty="0" smtClean="0"/>
              <a:t>η </a:t>
            </a:r>
            <a:r>
              <a:rPr lang="en-GB" sz="2400" b="1" dirty="0" err="1">
                <a:solidFill>
                  <a:srgbClr val="00B050"/>
                </a:solidFill>
              </a:rPr>
              <a:t>μείωση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της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πίεσης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 err="1" smtClean="0"/>
              <a:t>μετατοπίζει</a:t>
            </a:r>
            <a:r>
              <a:rPr lang="en-GB" sz="2400" dirty="0" smtClean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περισσότερα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>
                <a:solidFill>
                  <a:srgbClr val="00B050"/>
                </a:solidFill>
              </a:rPr>
              <a:t>mol </a:t>
            </a:r>
            <a:r>
              <a:rPr lang="en-GB" sz="2400" b="1" dirty="0" err="1" smtClean="0">
                <a:solidFill>
                  <a:srgbClr val="00B050"/>
                </a:solidFill>
              </a:rPr>
              <a:t>αερίων</a:t>
            </a:r>
            <a:r>
              <a:rPr lang="en-GB" sz="2400" dirty="0" smtClean="0"/>
              <a:t> </a:t>
            </a:r>
            <a:r>
              <a:rPr lang="en-GB" sz="2400" dirty="0"/>
              <a:t>(</a:t>
            </a:r>
            <a:r>
              <a:rPr lang="en-GB" sz="2400" dirty="0" err="1"/>
              <a:t>ασκούν</a:t>
            </a:r>
            <a:r>
              <a:rPr lang="en-GB" sz="2400" dirty="0"/>
              <a:t> </a:t>
            </a:r>
            <a:r>
              <a:rPr lang="en-GB" sz="2400" dirty="0" err="1"/>
              <a:t>μεγαλύτερη</a:t>
            </a:r>
            <a:r>
              <a:rPr lang="en-GB" sz="2400" dirty="0"/>
              <a:t> </a:t>
            </a:r>
            <a:r>
              <a:rPr lang="en-GB" sz="2400" dirty="0" err="1"/>
              <a:t>πίεση</a:t>
            </a:r>
            <a:r>
              <a:rPr lang="en-GB" sz="2400" dirty="0" smtClean="0"/>
              <a:t>)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2357422" y="3500438"/>
            <a:ext cx="400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N</a:t>
            </a:r>
            <a:r>
              <a:rPr lang="en-GB" sz="2800" b="1" baseline="-25000" dirty="0" smtClean="0"/>
              <a:t>2</a:t>
            </a:r>
            <a:r>
              <a:rPr lang="en-GB" sz="2800" b="1" i="1" baseline="-25000" dirty="0" smtClean="0"/>
              <a:t>(g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+ 3H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dirty="0"/>
              <a:t>            2NH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(g)</a:t>
            </a:r>
            <a:endParaRPr lang="el-GR" sz="2800" b="1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714876" y="4357694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Αν </a:t>
            </a:r>
            <a:r>
              <a:rPr lang="en-GB" sz="2400" b="1" dirty="0" err="1" smtClean="0">
                <a:solidFill>
                  <a:srgbClr val="00B050"/>
                </a:solidFill>
              </a:rPr>
              <a:t>αυξήσουμε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την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πίεση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  <a:r>
              <a:rPr lang="en-GB" sz="2400" b="1" dirty="0" err="1">
                <a:solidFill>
                  <a:srgbClr val="00B050"/>
                </a:solidFill>
              </a:rPr>
              <a:t>ελαττώνοντας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τον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όγκο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του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δοχείου</a:t>
            </a:r>
            <a:r>
              <a:rPr lang="el-GR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σε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σταθερ</a:t>
            </a:r>
            <a:r>
              <a:rPr lang="el-GR" sz="2400" b="1" dirty="0" smtClean="0">
                <a:solidFill>
                  <a:srgbClr val="00B050"/>
                </a:solidFill>
              </a:rPr>
              <a:t>ό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</a:rPr>
              <a:t>Τ</a:t>
            </a:r>
            <a:r>
              <a:rPr lang="en-GB" sz="2400" b="1" dirty="0" smtClean="0">
                <a:solidFill>
                  <a:srgbClr val="00B050"/>
                </a:solidFill>
              </a:rPr>
              <a:t>,</a:t>
            </a:r>
            <a:r>
              <a:rPr lang="el-GR" sz="2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el-G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προς τα που μετατοπίζεται η ισορροπία;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286248" y="3643314"/>
          <a:ext cx="7413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r:id="rId6" imgW="436880" imgH="167640" progId="">
                  <p:embed/>
                </p:oleObj>
              </mc:Choice>
              <mc:Fallback>
                <p:oleObj r:id="rId6" imgW="436880" imgH="16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643314"/>
                        <a:ext cx="7413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57488" y="4214818"/>
            <a:ext cx="164307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7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6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l-GR" sz="2400" u="sng" dirty="0">
              <a:solidFill>
                <a:srgbClr val="00B05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Τί είναι η σταθερά χημικής ισορροπίας και πώς υπολογίζεται;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Πώς μετατρέπεται η σταθερά χημικής ισορροπίας στα αέρια;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Τί είναι το πηλίκο της αντίδρασης και τί πληροφορίες μας δίνει;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1462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Γνωρίζουμε τις </a:t>
            </a:r>
            <a:r>
              <a:rPr lang="el-GR" sz="2400" b="1" dirty="0">
                <a:solidFill>
                  <a:srgbClr val="FF0000"/>
                </a:solidFill>
              </a:rPr>
              <a:t>αρχικές </a:t>
            </a:r>
            <a:r>
              <a:rPr lang="el-GR" sz="2400" b="1" dirty="0" smtClean="0">
                <a:solidFill>
                  <a:srgbClr val="FF0000"/>
                </a:solidFill>
              </a:rPr>
              <a:t>ποσότητες </a:t>
            </a:r>
            <a:r>
              <a:rPr lang="el-GR" sz="2400" dirty="0"/>
              <a:t>των ουσιών </a:t>
            </a:r>
            <a:endParaRPr lang="el-GR" sz="2400" dirty="0" smtClean="0"/>
          </a:p>
          <a:p>
            <a:pPr algn="ctr"/>
            <a:r>
              <a:rPr lang="el-GR" sz="2400" dirty="0" smtClean="0"/>
              <a:t>που </a:t>
            </a:r>
            <a:r>
              <a:rPr lang="el-GR" sz="2400" dirty="0"/>
              <a:t>συμμετέχουν </a:t>
            </a:r>
            <a:r>
              <a:rPr lang="el-GR" sz="2400" dirty="0" smtClean="0"/>
              <a:t>σε μια αντίδραση</a:t>
            </a:r>
            <a:endParaRPr lang="el-GR" sz="2400" b="1" dirty="0" smtClean="0">
              <a:solidFill>
                <a:srgbClr val="00B050"/>
              </a:solidFill>
            </a:endParaRPr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Ποιες </a:t>
            </a:r>
            <a:r>
              <a:rPr lang="el-GR" sz="2400" b="1" dirty="0">
                <a:solidFill>
                  <a:srgbClr val="00B050"/>
                </a:solidFill>
              </a:rPr>
              <a:t>θα είναι </a:t>
            </a:r>
            <a:r>
              <a:rPr lang="el-GR" sz="2400" b="1" dirty="0" smtClean="0">
                <a:solidFill>
                  <a:srgbClr val="00B050"/>
                </a:solidFill>
              </a:rPr>
              <a:t>οι </a:t>
            </a:r>
            <a:r>
              <a:rPr lang="el-GR" sz="2400" b="1" dirty="0">
                <a:solidFill>
                  <a:srgbClr val="00B050"/>
                </a:solidFill>
              </a:rPr>
              <a:t>συγκεντρώσεις αντιδρώντων και προϊόντων </a:t>
            </a:r>
            <a:endParaRPr lang="el-G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στη </a:t>
            </a:r>
            <a:r>
              <a:rPr lang="el-GR" sz="2400" b="1" dirty="0">
                <a:solidFill>
                  <a:srgbClr val="00B050"/>
                </a:solidFill>
              </a:rPr>
              <a:t>θέση χημικής ισορροπίας</a:t>
            </a:r>
            <a:r>
              <a:rPr lang="el-GR" sz="2400" b="1" dirty="0" smtClean="0">
                <a:solidFill>
                  <a:srgbClr val="00B050"/>
                </a:solidFill>
              </a:rPr>
              <a:t>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0" y="7143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</a:t>
            </a:r>
            <a:r>
              <a:rPr lang="en-GB" sz="2400" dirty="0" smtClean="0"/>
              <a:t>ε </a:t>
            </a:r>
            <a:r>
              <a:rPr lang="en-GB" sz="2400" dirty="0" err="1"/>
              <a:t>κενό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 smtClean="0"/>
              <a:t>προσθέτ</a:t>
            </a:r>
            <a:r>
              <a:rPr lang="el-GR" sz="2400" dirty="0" smtClean="0"/>
              <a:t>ω</a:t>
            </a:r>
            <a:r>
              <a:rPr lang="en-GB" sz="2400" dirty="0" smtClean="0"/>
              <a:t> </a:t>
            </a:r>
            <a:r>
              <a:rPr lang="en-GB" sz="2400" b="1" dirty="0">
                <a:solidFill>
                  <a:srgbClr val="00B0F0"/>
                </a:solidFill>
              </a:rPr>
              <a:t>4 </a:t>
            </a:r>
            <a:r>
              <a:rPr lang="en-US" sz="2400" b="1" dirty="0">
                <a:solidFill>
                  <a:srgbClr val="00B0F0"/>
                </a:solidFill>
              </a:rPr>
              <a:t>mol</a:t>
            </a:r>
            <a:r>
              <a:rPr lang="en-GB" sz="2400" b="1" dirty="0">
                <a:solidFill>
                  <a:srgbClr val="00B0F0"/>
                </a:solidFill>
              </a:rPr>
              <a:t> Ν</a:t>
            </a:r>
            <a:r>
              <a:rPr lang="en-GB" sz="2400" b="1" baseline="-25000" dirty="0">
                <a:solidFill>
                  <a:srgbClr val="00B0F0"/>
                </a:solidFill>
              </a:rPr>
              <a:t>2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20 </a:t>
            </a:r>
            <a:r>
              <a:rPr lang="en-US" sz="2400" b="1" dirty="0">
                <a:solidFill>
                  <a:srgbClr val="0070C0"/>
                </a:solidFill>
              </a:rPr>
              <a:t>mol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Η</a:t>
            </a:r>
            <a:r>
              <a:rPr lang="en-GB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rgbClr val="7030A0"/>
                </a:solidFill>
              </a:rPr>
              <a:t>8 </a:t>
            </a:r>
            <a:r>
              <a:rPr lang="en-US" sz="2400" b="1" dirty="0" smtClean="0">
                <a:solidFill>
                  <a:srgbClr val="7030A0"/>
                </a:solidFill>
              </a:rPr>
              <a:t>mol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</a:rPr>
              <a:t>ΝΗ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3</a:t>
            </a:r>
            <a:endParaRPr lang="el-GR" sz="2400" b="1" baseline="-250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84" y="1571612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Ν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baseline="-25000" dirty="0"/>
              <a:t> </a:t>
            </a:r>
            <a:r>
              <a:rPr lang="en-GB" sz="2800" b="1" dirty="0"/>
              <a:t>+ 3H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baseline="-25000" dirty="0"/>
              <a:t> </a:t>
            </a:r>
            <a:r>
              <a:rPr lang="en-GB" sz="2800" b="1" dirty="0" smtClean="0"/>
              <a:t>          </a:t>
            </a:r>
            <a:r>
              <a:rPr lang="en-GB" sz="2800" b="1" dirty="0"/>
              <a:t>2NH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(g)</a:t>
            </a:r>
            <a:endParaRPr lang="el-GR" sz="2800" b="1" baseline="-250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143372" y="1714488"/>
          <a:ext cx="7445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436680" imgH="167400" progId="">
                  <p:embed/>
                </p:oleObj>
              </mc:Choice>
              <mc:Fallback>
                <p:oleObj r:id="rId3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714488"/>
                        <a:ext cx="74453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429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/>
              <a:t>Δυο κατηγορίες αντιδράσεων</a:t>
            </a:r>
          </a:p>
          <a:p>
            <a:pPr marL="457200" indent="-457200">
              <a:buAutoNum type="arabicParenR"/>
            </a:pPr>
            <a:endParaRPr lang="el-GR" sz="2400" dirty="0" smtClean="0"/>
          </a:p>
          <a:p>
            <a:pPr marL="355600" indent="-355600">
              <a:buAutoNum type="arabicParenR"/>
            </a:pPr>
            <a:r>
              <a:rPr lang="el-GR" sz="2400" dirty="0" smtClean="0">
                <a:solidFill>
                  <a:srgbClr val="00B050"/>
                </a:solidFill>
              </a:rPr>
              <a:t>Μ</a:t>
            </a:r>
            <a:r>
              <a:rPr lang="en-GB" sz="2400" dirty="0" err="1" smtClean="0">
                <a:solidFill>
                  <a:srgbClr val="00B050"/>
                </a:solidFill>
              </a:rPr>
              <a:t>ονόδρομ</a:t>
            </a:r>
            <a:r>
              <a:rPr lang="el-GR" sz="2400" dirty="0" smtClean="0">
                <a:solidFill>
                  <a:srgbClr val="00B050"/>
                </a:solidFill>
              </a:rPr>
              <a:t>ες</a:t>
            </a:r>
            <a:r>
              <a:rPr lang="en-GB" sz="2400" dirty="0" smtClean="0">
                <a:solidFill>
                  <a:srgbClr val="00B050"/>
                </a:solidFill>
              </a:rPr>
              <a:t> ή </a:t>
            </a:r>
            <a:r>
              <a:rPr lang="en-GB" sz="2400" dirty="0" err="1" smtClean="0">
                <a:solidFill>
                  <a:srgbClr val="00B050"/>
                </a:solidFill>
              </a:rPr>
              <a:t>ποσοτικ</a:t>
            </a:r>
            <a:r>
              <a:rPr lang="el-GR" sz="2400" dirty="0" smtClean="0">
                <a:solidFill>
                  <a:srgbClr val="00B050"/>
                </a:solidFill>
              </a:rPr>
              <a:t>ές α</a:t>
            </a:r>
            <a:r>
              <a:rPr lang="en-GB" sz="2400" dirty="0" err="1" smtClean="0">
                <a:solidFill>
                  <a:srgbClr val="00B050"/>
                </a:solidFill>
              </a:rPr>
              <a:t>ντιδράσεις</a:t>
            </a:r>
            <a:endParaRPr lang="el-GR" sz="2400" dirty="0" smtClean="0">
              <a:solidFill>
                <a:srgbClr val="00B050"/>
              </a:solidFill>
            </a:endParaRPr>
          </a:p>
          <a:p>
            <a:pPr marL="457200" indent="-457200" algn="ctr"/>
            <a:endParaRPr lang="el-GR" sz="2400" dirty="0" smtClean="0"/>
          </a:p>
          <a:p>
            <a:pPr marL="457200" indent="-457200" algn="ctr"/>
            <a:r>
              <a:rPr lang="el-GR" sz="2800" b="1" dirty="0" smtClean="0"/>
              <a:t>2 </a:t>
            </a:r>
            <a:r>
              <a:rPr lang="en-US" sz="2800" b="1" dirty="0" smtClean="0"/>
              <a:t>Mg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s</a:t>
            </a:r>
            <a:r>
              <a:rPr lang="el-GR" sz="2800" b="1" i="1" baseline="-25000" dirty="0" smtClean="0"/>
              <a:t>)</a:t>
            </a:r>
            <a:r>
              <a:rPr lang="el-GR" sz="2800" b="1" baseline="-25000" dirty="0" smtClean="0"/>
              <a:t> </a:t>
            </a:r>
            <a:r>
              <a:rPr lang="el-GR" sz="2800" b="1" dirty="0" smtClean="0"/>
              <a:t>+ </a:t>
            </a:r>
            <a:r>
              <a:rPr lang="en-US" sz="2800" b="1" dirty="0" smtClean="0"/>
              <a:t>O</a:t>
            </a:r>
            <a:r>
              <a:rPr lang="el-GR" sz="2800" b="1" baseline="-25000" dirty="0" smtClean="0"/>
              <a:t>2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g</a:t>
            </a:r>
            <a:r>
              <a:rPr lang="el-GR" sz="2800" b="1" i="1" baseline="-25000" dirty="0" smtClean="0"/>
              <a:t>)</a:t>
            </a:r>
            <a:r>
              <a:rPr lang="el-GR" sz="2800" b="1" baseline="-25000" dirty="0" smtClean="0"/>
              <a:t> </a:t>
            </a:r>
            <a:r>
              <a:rPr lang="en-US" sz="2800" b="1" dirty="0" smtClean="0">
                <a:sym typeface="Symbol"/>
              </a:rPr>
              <a:t></a:t>
            </a:r>
            <a:r>
              <a:rPr lang="el-GR" sz="2800" b="1" dirty="0" smtClean="0"/>
              <a:t> 2 </a:t>
            </a:r>
            <a:r>
              <a:rPr lang="en-US" sz="2800" b="1" dirty="0" err="1" smtClean="0"/>
              <a:t>MgO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s</a:t>
            </a:r>
            <a:r>
              <a:rPr lang="el-GR" sz="2800" b="1" i="1" baseline="-25000" dirty="0" smtClean="0"/>
              <a:t>)</a:t>
            </a:r>
            <a:endParaRPr lang="el-GR" sz="2800" b="1" baseline="-25000" dirty="0" smtClean="0"/>
          </a:p>
          <a:p>
            <a:pPr marL="457200" indent="-457200"/>
            <a:endParaRPr lang="el-GR" sz="2400" dirty="0" smtClean="0"/>
          </a:p>
          <a:p>
            <a:pPr marL="355600" indent="-355600">
              <a:buFont typeface="+mj-lt"/>
              <a:buAutoNum type="arabicParenR" startAt="2"/>
            </a:pPr>
            <a:r>
              <a:rPr lang="el-GR" sz="2400" dirty="0" smtClean="0">
                <a:solidFill>
                  <a:srgbClr val="FF0000"/>
                </a:solidFill>
              </a:rPr>
              <a:t>Αμφίδρομες αντιδράσεις</a:t>
            </a:r>
          </a:p>
          <a:p>
            <a:pPr marL="457200" indent="-457200">
              <a:buAutoNum type="arabicParenR" startAt="2"/>
            </a:pPr>
            <a:endParaRPr lang="el-G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596" y="3357562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είναι ο</a:t>
            </a:r>
            <a:r>
              <a:rPr lang="en-GB" sz="2400" dirty="0" smtClean="0">
                <a:solidFill>
                  <a:srgbClr val="C00000"/>
                </a:solidFill>
              </a:rPr>
              <a:t>ι </a:t>
            </a:r>
            <a:r>
              <a:rPr lang="en-GB" sz="2400" b="1" dirty="0" err="1">
                <a:solidFill>
                  <a:srgbClr val="C00000"/>
                </a:solidFill>
              </a:rPr>
              <a:t>περισσότερες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οι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δύο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αντίστροφες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αντιδράσεις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γίνονται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ακατάπαυστα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σύστημα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καταλήγει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σε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μια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δυναμική</a:t>
            </a:r>
            <a:r>
              <a:rPr lang="el-GR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χημική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GB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l-GR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την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κατάσταση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ισορροπίας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η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σύσταση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ποιοτική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ποσοτική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των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αντιδρώντων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προϊόντων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παραμένει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σταθερή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9124" y="2857496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 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l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r>
              <a:rPr lang="el-GR" sz="2800" b="1" dirty="0" smtClean="0">
                <a:solidFill>
                  <a:srgbClr val="00B0F0"/>
                </a:solidFill>
              </a:rPr>
              <a:t>	           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g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endParaRPr lang="el-GR" sz="2800" b="1" baseline="-25000" dirty="0">
              <a:solidFill>
                <a:srgbClr val="00B0F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500694" y="3000372"/>
          <a:ext cx="74403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r:id="rId3" imgW="436680" imgH="167400" progId="">
                  <p:embed/>
                </p:oleObj>
              </mc:Choice>
              <mc:Fallback>
                <p:oleObj r:id="rId3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000372"/>
                        <a:ext cx="74403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FF0000"/>
                </a:solidFill>
              </a:rPr>
              <a:t>Σταθερά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χημικής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ισορροπίας</a:t>
            </a:r>
            <a:r>
              <a:rPr lang="en-GB" sz="2400" b="1" u="sng" dirty="0">
                <a:solidFill>
                  <a:srgbClr val="FF0000"/>
                </a:solidFill>
              </a:rPr>
              <a:t> - </a:t>
            </a:r>
            <a:r>
              <a:rPr lang="en-GB" sz="2400" b="1" i="1" u="sng" dirty="0">
                <a:solidFill>
                  <a:srgbClr val="FF0000"/>
                </a:solidFill>
              </a:rPr>
              <a:t>Κ</a:t>
            </a:r>
            <a:r>
              <a:rPr lang="en-US" sz="2400" b="1" baseline="-25000" dirty="0">
                <a:solidFill>
                  <a:srgbClr val="FF0000"/>
                </a:solidFill>
              </a:rPr>
              <a:t>c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28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αΑ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βΒ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 </a:t>
            </a:r>
            <a:r>
              <a:rPr lang="el-GR" sz="2800" b="1" dirty="0"/>
              <a:t>	</a:t>
            </a:r>
            <a:r>
              <a:rPr lang="el-GR" sz="2800" b="1" dirty="0" smtClean="0"/>
              <a:t>         </a:t>
            </a:r>
            <a:r>
              <a:rPr lang="el-GR" sz="2800" b="1" dirty="0"/>
              <a:t>γΓ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δΔ</a:t>
            </a:r>
            <a:r>
              <a:rPr lang="el-GR" sz="2800" b="1" i="1" baseline="-25000" dirty="0"/>
              <a:t>(g)</a:t>
            </a:r>
            <a:endParaRPr lang="el-GR" sz="28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0" y="16430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Στην </a:t>
            </a:r>
            <a:r>
              <a:rPr lang="el-GR" sz="2400" dirty="0"/>
              <a:t>κατάσταση χημικής </a:t>
            </a:r>
            <a:r>
              <a:rPr lang="el-GR" sz="2400" dirty="0" smtClean="0"/>
              <a:t>ισορροπίας</a:t>
            </a:r>
            <a:endParaRPr lang="el-GR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35718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</a:t>
            </a:r>
            <a:r>
              <a:rPr lang="el-GR" sz="2400" b="1" dirty="0">
                <a:solidFill>
                  <a:srgbClr val="0070C0"/>
                </a:solidFill>
              </a:rPr>
              <a:t>σταθερά </a:t>
            </a:r>
            <a:r>
              <a:rPr lang="el-GR" sz="2400" b="1" dirty="0" smtClean="0">
                <a:solidFill>
                  <a:srgbClr val="0070C0"/>
                </a:solidFill>
              </a:rPr>
              <a:t>Κ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c</a:t>
            </a:r>
            <a:r>
              <a:rPr lang="el-GR" sz="2400" dirty="0" smtClean="0"/>
              <a:t> </a:t>
            </a:r>
            <a:r>
              <a:rPr lang="el-GR" sz="2400" dirty="0"/>
              <a:t>ονομάζεται σταθερά χημικής ισορροπίας </a:t>
            </a:r>
            <a:endParaRPr lang="el-GR" sz="2400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714620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όμος χημικής ισορροπίας</a:t>
            </a:r>
            <a:r>
              <a:rPr lang="el-GR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4214810" y="1071546"/>
          <a:ext cx="778939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r:id="rId4" imgW="436680" imgH="167400" progId="">
                  <p:embed/>
                </p:oleObj>
              </mc:Choice>
              <mc:Fallback>
                <p:oleObj r:id="rId4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071546"/>
                        <a:ext cx="778939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357430"/>
            <a:ext cx="3319538" cy="107157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357430"/>
            <a:ext cx="2522072" cy="114300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43576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>
              <a:buFont typeface="Arial" pitchFamily="34" charset="0"/>
              <a:buChar char="•"/>
            </a:pPr>
            <a:r>
              <a:rPr lang="el-GR" sz="2400" dirty="0" smtClean="0"/>
              <a:t>μεταβάλλεται μόνο με τη θερμοκρασία</a:t>
            </a:r>
            <a:endParaRPr lang="en-US" sz="2400" dirty="0" smtClean="0"/>
          </a:p>
          <a:p>
            <a:pPr marL="355600" indent="-355600" algn="ctr">
              <a:buFont typeface="Arial" pitchFamily="34" charset="0"/>
              <a:buChar char="•"/>
            </a:pPr>
            <a:r>
              <a:rPr lang="el-GR" sz="2400" dirty="0" smtClean="0"/>
              <a:t>η</a:t>
            </a:r>
            <a:r>
              <a:rPr lang="en-GB" sz="2400" dirty="0" smtClean="0"/>
              <a:t> </a:t>
            </a:r>
            <a:r>
              <a:rPr lang="en-GB" sz="2400" dirty="0" err="1" smtClean="0"/>
              <a:t>συγκέντρωση</a:t>
            </a:r>
            <a:r>
              <a:rPr lang="en-GB" sz="2400" dirty="0" smtClean="0"/>
              <a:t> </a:t>
            </a:r>
            <a:r>
              <a:rPr lang="en-GB" sz="2400" dirty="0" err="1" smtClean="0"/>
              <a:t>στερε</a:t>
            </a:r>
            <a:r>
              <a:rPr lang="el-GR" sz="2400" dirty="0" smtClean="0"/>
              <a:t>ών ή υγρών </a:t>
            </a:r>
            <a:r>
              <a:rPr lang="en-GB" sz="2400" dirty="0" err="1" smtClean="0"/>
              <a:t>παραλείπεται</a:t>
            </a:r>
            <a:endParaRPr lang="el-GR" sz="2400" dirty="0"/>
          </a:p>
        </p:txBody>
      </p:sp>
      <p:sp>
        <p:nvSpPr>
          <p:cNvPr id="24" name="Rectangle 23"/>
          <p:cNvSpPr/>
          <p:nvPr/>
        </p:nvSpPr>
        <p:spPr>
          <a:xfrm>
            <a:off x="785818" y="5286388"/>
            <a:ext cx="4414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CaCO</a:t>
            </a:r>
            <a:r>
              <a:rPr lang="el-GR" sz="2800" b="1" baseline="-25000" dirty="0"/>
              <a:t>3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s</a:t>
            </a:r>
            <a:r>
              <a:rPr lang="el-GR" sz="2800" b="1" i="1" baseline="-25000" dirty="0" smtClean="0"/>
              <a:t>)</a:t>
            </a:r>
            <a:r>
              <a:rPr lang="el-GR" sz="2800" b="1" i="1" dirty="0" smtClean="0"/>
              <a:t>            </a:t>
            </a:r>
            <a:r>
              <a:rPr lang="en-US" sz="2800" b="1" dirty="0" err="1" smtClean="0"/>
              <a:t>CaO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s</a:t>
            </a:r>
            <a:r>
              <a:rPr lang="el-GR" sz="2800" b="1" i="1" baseline="-25000" dirty="0"/>
              <a:t>)</a:t>
            </a:r>
            <a:r>
              <a:rPr lang="el-GR" sz="2800" b="1" dirty="0"/>
              <a:t>+ </a:t>
            </a:r>
            <a:r>
              <a:rPr lang="en-US" sz="2800" b="1" dirty="0"/>
              <a:t>CO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6429388" y="5357826"/>
            <a:ext cx="1610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err="1"/>
              <a:t>Κ</a:t>
            </a:r>
            <a:r>
              <a:rPr lang="en-GB" sz="2800" b="1" baseline="-25000" dirty="0" err="1"/>
              <a:t>c</a:t>
            </a:r>
            <a:r>
              <a:rPr lang="en-GB" sz="2800" b="1" dirty="0"/>
              <a:t> = [CO</a:t>
            </a:r>
            <a:r>
              <a:rPr lang="en-GB" sz="2800" b="1" baseline="-25000" dirty="0"/>
              <a:t>2</a:t>
            </a:r>
            <a:r>
              <a:rPr lang="en-GB" sz="2800" b="1" dirty="0"/>
              <a:t>]</a:t>
            </a:r>
            <a:endParaRPr lang="el-GR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1071538" y="6143644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PCl</a:t>
            </a:r>
            <a:r>
              <a:rPr lang="en-US" sz="2800" b="1" baseline="-25000" dirty="0"/>
              <a:t>5</a:t>
            </a:r>
            <a:r>
              <a:rPr lang="en-US" sz="2800" b="1" i="1" baseline="-25000" dirty="0"/>
              <a:t>(l)</a:t>
            </a:r>
            <a:r>
              <a:rPr lang="en-US" sz="2800" b="1" dirty="0"/>
              <a:t> </a:t>
            </a:r>
            <a:r>
              <a:rPr lang="el-GR" sz="2800" b="1" dirty="0" smtClean="0"/>
              <a:t>          </a:t>
            </a:r>
            <a:r>
              <a:rPr lang="en-US" sz="2800" b="1" dirty="0" smtClean="0"/>
              <a:t>PCl</a:t>
            </a:r>
            <a:r>
              <a:rPr lang="en-US" sz="2800" b="1" baseline="-25000" dirty="0" smtClean="0"/>
              <a:t>3</a:t>
            </a:r>
            <a:r>
              <a:rPr lang="en-US" sz="2800" b="1" i="1" baseline="-25000" dirty="0" smtClean="0"/>
              <a:t>(l</a:t>
            </a:r>
            <a:r>
              <a:rPr lang="en-US" sz="2800" b="1" i="1" baseline="-25000" dirty="0"/>
              <a:t>)</a:t>
            </a:r>
            <a:r>
              <a:rPr lang="en-US" sz="2800" b="1" i="1" dirty="0"/>
              <a:t> </a:t>
            </a:r>
            <a:r>
              <a:rPr lang="en-US" sz="2800" b="1" dirty="0"/>
              <a:t>+ Cl</a:t>
            </a:r>
            <a:r>
              <a:rPr lang="en-US" sz="2800" b="1" baseline="-25000" dirty="0"/>
              <a:t>2</a:t>
            </a:r>
            <a:r>
              <a:rPr lang="en-US" sz="2800" b="1" i="1" baseline="-25000" dirty="0"/>
              <a:t>(g)</a:t>
            </a:r>
            <a:endParaRPr lang="el-GR" sz="2800" b="1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6429388" y="6143644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err="1"/>
              <a:t>K</a:t>
            </a:r>
            <a:r>
              <a:rPr lang="en-GB" sz="2800" b="1" baseline="-25000" dirty="0" err="1"/>
              <a:t>c</a:t>
            </a:r>
            <a:r>
              <a:rPr lang="en-GB" sz="2800" b="1" dirty="0"/>
              <a:t> = [Cl</a:t>
            </a:r>
            <a:r>
              <a:rPr lang="en-GB" sz="2800" b="1" baseline="-25000" dirty="0"/>
              <a:t>2</a:t>
            </a:r>
            <a:r>
              <a:rPr lang="en-GB" sz="2800" b="1" dirty="0"/>
              <a:t>]</a:t>
            </a:r>
            <a:endParaRPr lang="el-GR" sz="2800" b="1" dirty="0"/>
          </a:p>
        </p:txBody>
      </p:sp>
      <p:graphicFrame>
        <p:nvGraphicFramePr>
          <p:cNvPr id="35851" name="Object 2"/>
          <p:cNvGraphicFramePr>
            <a:graphicFrameLocks noChangeAspect="1"/>
          </p:cNvGraphicFramePr>
          <p:nvPr/>
        </p:nvGraphicFramePr>
        <p:xfrm>
          <a:off x="2000232" y="6286520"/>
          <a:ext cx="7794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r:id="rId8" imgW="436680" imgH="167400" progId="">
                  <p:embed/>
                </p:oleObj>
              </mc:Choice>
              <mc:Fallback>
                <p:oleObj r:id="rId8" imgW="436680" imgH="1674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6286520"/>
                        <a:ext cx="7794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2"/>
          <p:cNvGraphicFramePr>
            <a:graphicFrameLocks noChangeAspect="1"/>
          </p:cNvGraphicFramePr>
          <p:nvPr/>
        </p:nvGraphicFramePr>
        <p:xfrm>
          <a:off x="2143108" y="5429264"/>
          <a:ext cx="7794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r:id="rId9" imgW="436680" imgH="167400" progId="">
                  <p:embed/>
                </p:oleObj>
              </mc:Choice>
              <mc:Fallback>
                <p:oleObj r:id="rId9" imgW="436680" imgH="167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429264"/>
                        <a:ext cx="7794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8" grpId="0"/>
      <p:bldP spid="23" grpId="0"/>
      <p:bldP spid="24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FF0000"/>
                </a:solidFill>
              </a:rPr>
              <a:t>Σταθερά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χημικής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ισορροπίας</a:t>
            </a:r>
            <a:r>
              <a:rPr lang="en-GB" sz="2400" b="1" u="sng" dirty="0">
                <a:solidFill>
                  <a:srgbClr val="FF0000"/>
                </a:solidFill>
              </a:rPr>
              <a:t> - </a:t>
            </a:r>
            <a:r>
              <a:rPr lang="en-GB" sz="2400" b="1" i="1" u="sng" dirty="0">
                <a:solidFill>
                  <a:srgbClr val="FF0000"/>
                </a:solidFill>
              </a:rPr>
              <a:t>Κ</a:t>
            </a:r>
            <a:r>
              <a:rPr lang="en-US" sz="2400" b="1" baseline="-25000" dirty="0">
                <a:solidFill>
                  <a:srgbClr val="FF0000"/>
                </a:solidFill>
              </a:rPr>
              <a:t>c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28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αΑ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βΒ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 </a:t>
            </a:r>
            <a:r>
              <a:rPr lang="el-GR" sz="2800" b="1" dirty="0"/>
              <a:t>	</a:t>
            </a:r>
            <a:r>
              <a:rPr lang="el-GR" sz="2800" b="1" dirty="0" smtClean="0"/>
              <a:t>         </a:t>
            </a:r>
            <a:r>
              <a:rPr lang="el-GR" sz="2800" b="1" dirty="0"/>
              <a:t>γΓ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δΔ</a:t>
            </a:r>
            <a:r>
              <a:rPr lang="el-GR" sz="2800" b="1" i="1" baseline="-25000" dirty="0"/>
              <a:t>(g)</a:t>
            </a:r>
            <a:endParaRPr lang="el-GR" sz="28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0" y="16430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Στην </a:t>
            </a:r>
            <a:r>
              <a:rPr lang="el-GR" sz="2400" dirty="0"/>
              <a:t>κατάσταση χημικής </a:t>
            </a:r>
            <a:r>
              <a:rPr lang="el-GR" sz="2400" dirty="0" smtClean="0"/>
              <a:t>ισορροπίας</a:t>
            </a:r>
            <a:endParaRPr lang="el-GR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43576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Ποιά η διαφορά ανάμεσα σε μια αντίδραση με μεγάλη Κ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c</a:t>
            </a:r>
            <a:r>
              <a:rPr lang="el-GR" sz="2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και σε μια με μικρή Κ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c</a:t>
            </a:r>
            <a:r>
              <a:rPr lang="el-GR" sz="2400" b="1" dirty="0" smtClean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714620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όμος χημικής ισορροπίας</a:t>
            </a:r>
            <a:r>
              <a:rPr lang="el-GR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4214810" y="1071546"/>
          <a:ext cx="778939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r:id="rId4" imgW="436680" imgH="167400" progId="">
                  <p:embed/>
                </p:oleObj>
              </mc:Choice>
              <mc:Fallback>
                <p:oleObj r:id="rId4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071546"/>
                        <a:ext cx="778939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357430"/>
            <a:ext cx="252207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C00000"/>
                </a:solidFill>
              </a:rPr>
              <a:t>Κινητική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απόδειξη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του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νόμου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χημικής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ισορροπίας</a:t>
            </a:r>
            <a:endParaRPr lang="el-GR" sz="2400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Έστω</a:t>
            </a:r>
            <a:r>
              <a:rPr lang="en-GB" sz="2400" dirty="0"/>
              <a:t> η </a:t>
            </a:r>
            <a:r>
              <a:rPr lang="el-GR" sz="2400" dirty="0" smtClean="0"/>
              <a:t>απλή (σε 1 στάδιο) </a:t>
            </a:r>
            <a:r>
              <a:rPr lang="en-GB" sz="2400" dirty="0" err="1" smtClean="0"/>
              <a:t>αμφίδρομη</a:t>
            </a:r>
            <a:r>
              <a:rPr lang="en-GB" sz="2400" dirty="0" smtClean="0"/>
              <a:t> </a:t>
            </a:r>
            <a:r>
              <a:rPr lang="en-GB" sz="2400" dirty="0" err="1"/>
              <a:t>αντίδραση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algn="ctr"/>
            <a:endParaRPr lang="el-GR" sz="2400" dirty="0"/>
          </a:p>
          <a:p>
            <a:pPr algn="ctr"/>
            <a:endParaRPr lang="el-GR" sz="2400" dirty="0" smtClean="0"/>
          </a:p>
          <a:p>
            <a:pPr algn="ctr"/>
            <a:endParaRPr lang="el-GR" sz="2400" dirty="0"/>
          </a:p>
          <a:p>
            <a:r>
              <a:rPr lang="el-GR" sz="2400" dirty="0" smtClean="0"/>
              <a:t>Με </a:t>
            </a:r>
            <a:r>
              <a:rPr lang="el-GR" sz="2400" dirty="0"/>
              <a:t>βάση το </a:t>
            </a:r>
            <a:r>
              <a:rPr lang="el-GR" sz="2400" b="1" dirty="0">
                <a:solidFill>
                  <a:srgbClr val="C00000"/>
                </a:solidFill>
              </a:rPr>
              <a:t>νόμο της ταχύτητας</a:t>
            </a:r>
            <a:r>
              <a:rPr lang="el-GR" sz="2400" dirty="0"/>
              <a:t>,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ταχύτητα της αντίδρασης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προς τα δεξιά  </a:t>
            </a:r>
            <a:r>
              <a:rPr lang="el-GR" sz="2400" dirty="0"/>
              <a:t>είναι:	</a:t>
            </a:r>
            <a:r>
              <a:rPr lang="el-GR" sz="2400" b="1" dirty="0"/>
              <a:t>υ</a:t>
            </a:r>
            <a:r>
              <a:rPr lang="el-GR" sz="2400" b="1" baseline="-25000" dirty="0"/>
              <a:t>1</a:t>
            </a:r>
            <a:r>
              <a:rPr lang="el-GR" sz="2400" b="1" dirty="0"/>
              <a:t> = </a:t>
            </a:r>
            <a:r>
              <a:rPr lang="en-US" sz="2400" b="1" dirty="0"/>
              <a:t>k</a:t>
            </a:r>
            <a:r>
              <a:rPr lang="el-GR" sz="2400" b="1" baseline="-25000" dirty="0"/>
              <a:t>1</a:t>
            </a:r>
            <a:r>
              <a:rPr lang="el-GR" sz="2400" b="1" dirty="0"/>
              <a:t>[A]</a:t>
            </a:r>
            <a:r>
              <a:rPr lang="el-GR" sz="2400" b="1" baseline="30000" dirty="0"/>
              <a:t>2</a:t>
            </a:r>
            <a:r>
              <a:rPr lang="el-GR" sz="2400" b="1" dirty="0"/>
              <a:t>[B</a:t>
            </a:r>
            <a:r>
              <a:rPr lang="el-GR" sz="2400" b="1" dirty="0" smtClean="0"/>
              <a:t>]</a:t>
            </a:r>
          </a:p>
          <a:p>
            <a:endParaRPr lang="el-GR" sz="2400" b="1" dirty="0"/>
          </a:p>
          <a:p>
            <a:pPr marL="2511425"/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προς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τα αριστερά</a:t>
            </a:r>
            <a:r>
              <a:rPr lang="el-GR" sz="2400" dirty="0"/>
              <a:t> είναι</a:t>
            </a:r>
            <a:r>
              <a:rPr lang="el-GR" sz="2400" dirty="0" smtClean="0"/>
              <a:t>:      </a:t>
            </a:r>
            <a:r>
              <a:rPr lang="el-GR" sz="2400" b="1" i="1" dirty="0"/>
              <a:t>υ</a:t>
            </a:r>
            <a:r>
              <a:rPr lang="el-GR" sz="2400" b="1" baseline="-25000" dirty="0"/>
              <a:t>2</a:t>
            </a:r>
            <a:r>
              <a:rPr lang="el-GR" sz="2400" b="1" dirty="0"/>
              <a:t> = </a:t>
            </a:r>
            <a:r>
              <a:rPr lang="el-GR" sz="2400" b="1" i="1" dirty="0"/>
              <a:t>k</a:t>
            </a:r>
            <a:r>
              <a:rPr lang="el-GR" sz="2400" b="1" baseline="-25000" dirty="0"/>
              <a:t>2</a:t>
            </a:r>
            <a:r>
              <a:rPr lang="el-GR" sz="2400" b="1" dirty="0"/>
              <a:t>[A</a:t>
            </a:r>
            <a:r>
              <a:rPr lang="el-GR" sz="2400" b="1" baseline="-25000" dirty="0"/>
              <a:t>2</a:t>
            </a:r>
            <a:r>
              <a:rPr lang="el-GR" sz="2400" b="1" dirty="0"/>
              <a:t>B</a:t>
            </a:r>
            <a:r>
              <a:rPr lang="el-GR" sz="2400" b="1" dirty="0" smtClean="0"/>
              <a:t>]</a:t>
            </a:r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Στην </a:t>
            </a:r>
            <a:r>
              <a:rPr lang="el-GR" sz="2400" b="1" dirty="0">
                <a:solidFill>
                  <a:srgbClr val="C00000"/>
                </a:solidFill>
              </a:rPr>
              <a:t>ισορροπία</a:t>
            </a:r>
            <a:r>
              <a:rPr lang="el-GR" sz="2400" dirty="0"/>
              <a:t> όμως έχουμε: </a:t>
            </a:r>
            <a:r>
              <a:rPr lang="el-GR" sz="2400" dirty="0" smtClean="0"/>
              <a:t>               </a:t>
            </a:r>
            <a:r>
              <a:rPr lang="el-GR" sz="2400" i="1" dirty="0" smtClean="0"/>
              <a:t> </a:t>
            </a:r>
            <a:r>
              <a:rPr lang="el-GR" sz="2400" b="1" dirty="0"/>
              <a:t>υ</a:t>
            </a:r>
            <a:r>
              <a:rPr lang="el-GR" sz="2400" b="1" baseline="-25000" dirty="0"/>
              <a:t>1</a:t>
            </a:r>
            <a:r>
              <a:rPr lang="el-GR" sz="2400" b="1" dirty="0"/>
              <a:t> = </a:t>
            </a:r>
            <a:r>
              <a:rPr lang="el-GR" sz="2400" b="1" dirty="0" smtClean="0"/>
              <a:t>υ</a:t>
            </a:r>
            <a:r>
              <a:rPr lang="el-GR" sz="2400" b="1" baseline="-25000" dirty="0" smtClean="0"/>
              <a:t>2</a:t>
            </a:r>
            <a:endParaRPr lang="el-G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571736" y="1500174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2A</a:t>
            </a:r>
            <a:r>
              <a:rPr lang="en-GB" sz="2800" b="1" i="1" baseline="-25000" dirty="0"/>
              <a:t>(g)</a:t>
            </a:r>
            <a:r>
              <a:rPr lang="en-GB" sz="2800" b="1" baseline="-25000" dirty="0"/>
              <a:t> </a:t>
            </a:r>
            <a:r>
              <a:rPr lang="en-GB" sz="2800" b="1" dirty="0"/>
              <a:t>+ B</a:t>
            </a:r>
            <a:r>
              <a:rPr lang="en-GB" sz="2800" b="1" i="1" baseline="-25000" dirty="0"/>
              <a:t>(g)</a:t>
            </a:r>
            <a:r>
              <a:rPr lang="en-GB" sz="2800" b="1" i="1" dirty="0"/>
              <a:t>	        </a:t>
            </a:r>
            <a:r>
              <a:rPr lang="en-GB" sz="2800" b="1" dirty="0"/>
              <a:t> A</a:t>
            </a:r>
            <a:r>
              <a:rPr lang="en-GB" sz="2800" b="1" baseline="-25000" dirty="0"/>
              <a:t>2</a:t>
            </a:r>
            <a:r>
              <a:rPr lang="en-GB" sz="2800" b="1" dirty="0"/>
              <a:t>B</a:t>
            </a:r>
            <a:r>
              <a:rPr lang="en-GB" sz="2800" b="1" i="1" baseline="-25000" dirty="0"/>
              <a:t>(g)</a:t>
            </a:r>
            <a:endParaRPr lang="el-GR" sz="2800" b="1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4000496" y="4929198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k</a:t>
            </a:r>
            <a:r>
              <a:rPr lang="en-US" sz="2400" b="1" baseline="-25000" dirty="0"/>
              <a:t>1</a:t>
            </a:r>
            <a:r>
              <a:rPr lang="en-US" sz="2400" b="1" dirty="0"/>
              <a:t>[A]</a:t>
            </a:r>
            <a:r>
              <a:rPr lang="en-US" sz="2400" b="1" baseline="30000" dirty="0"/>
              <a:t>2</a:t>
            </a:r>
            <a:r>
              <a:rPr lang="en-US" sz="2400" b="1" dirty="0"/>
              <a:t>[B] = </a:t>
            </a:r>
            <a:r>
              <a:rPr lang="en-US" sz="2400" b="1" i="1" dirty="0"/>
              <a:t>k</a:t>
            </a:r>
            <a:r>
              <a:rPr lang="en-US" sz="2400" b="1" baseline="-25000" dirty="0"/>
              <a:t>2</a:t>
            </a:r>
            <a:r>
              <a:rPr lang="en-US" sz="2400" b="1" dirty="0"/>
              <a:t>[A</a:t>
            </a:r>
            <a:r>
              <a:rPr lang="en-US" sz="2400" b="1" baseline="-25000" dirty="0"/>
              <a:t>2</a:t>
            </a:r>
            <a:r>
              <a:rPr lang="en-US" sz="2400" b="1" dirty="0"/>
              <a:t>B]</a:t>
            </a:r>
            <a:endParaRPr lang="el-GR" sz="24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214810" y="1643050"/>
          <a:ext cx="7794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3" imgW="436680" imgH="167400" progId="">
                  <p:embed/>
                </p:oleObj>
              </mc:Choice>
              <mc:Fallback>
                <p:oleObj r:id="rId3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643050"/>
                        <a:ext cx="7794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715016"/>
            <a:ext cx="24765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Αν </a:t>
            </a:r>
            <a:r>
              <a:rPr lang="el-GR" sz="2400" dirty="0" smtClean="0"/>
              <a:t>έχουμε </a:t>
            </a:r>
            <a:r>
              <a:rPr lang="el-GR" sz="2400" dirty="0"/>
              <a:t>μια αντίδραση </a:t>
            </a:r>
            <a:r>
              <a:rPr lang="el-GR" sz="2400" dirty="0" smtClean="0"/>
              <a:t>σε </a:t>
            </a:r>
            <a:r>
              <a:rPr lang="el-GR" sz="2400" dirty="0"/>
              <a:t>περισσότερα ενδιάμεσα στάδια :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714347" y="1500174"/>
          <a:ext cx="4886359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" imgW="2743200" imgH="762000" progId="Equation.3">
                  <p:embed/>
                </p:oleObj>
              </mc:Choice>
              <mc:Fallback>
                <p:oleObj name="Equation" r:id="rId3" imgW="2743200" imgH="762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7" y="1500174"/>
                        <a:ext cx="4886359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643570" y="2071678"/>
          <a:ext cx="547691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r:id="rId5" imgW="436880" imgH="167640" progId="">
                  <p:embed/>
                </p:oleObj>
              </mc:Choice>
              <mc:Fallback>
                <p:oleObj r:id="rId5" imgW="436880" imgH="167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2071678"/>
                        <a:ext cx="547691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286512" y="1928802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Α</a:t>
            </a:r>
            <a:r>
              <a:rPr lang="el-GR" sz="2400" baseline="-25000" dirty="0"/>
              <a:t>2</a:t>
            </a:r>
            <a:r>
              <a:rPr lang="el-GR" sz="2400" dirty="0"/>
              <a:t>Β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1432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σταθερά χημικής </a:t>
            </a:r>
            <a:r>
              <a:rPr lang="el-GR" sz="2400" dirty="0"/>
              <a:t>ισορροπίας για κάθε στάδιο είναι :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857224" y="3786190"/>
          <a:ext cx="2574809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7" imgW="1155199" imgH="444307" progId="Equation.3">
                  <p:embed/>
                </p:oleObj>
              </mc:Choice>
              <mc:Fallback>
                <p:oleObj name="Equation" r:id="rId7" imgW="1155199" imgH="44430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786190"/>
                        <a:ext cx="2574809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429124" y="3786190"/>
          <a:ext cx="2585247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9" imgW="1308100" imgH="508000" progId="Equation.3">
                  <p:embed/>
                </p:oleObj>
              </mc:Choice>
              <mc:Fallback>
                <p:oleObj name="Equation" r:id="rId9" imgW="1308100" imgH="508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86190"/>
                        <a:ext cx="2585247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28596" y="4929198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Με πολλαπλασιασμό </a:t>
            </a:r>
            <a:r>
              <a:rPr lang="el-GR" sz="2400" dirty="0"/>
              <a:t>κατά μέλη </a:t>
            </a:r>
            <a:r>
              <a:rPr lang="el-GR" sz="2400" dirty="0" smtClean="0"/>
              <a:t>έχουμε</a:t>
            </a:r>
            <a:r>
              <a:rPr lang="el-GR" sz="2400" dirty="0"/>
              <a:t>: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642910" y="5500702"/>
          <a:ext cx="6801189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1" imgW="2959100" imgH="469900" progId="Equation.3">
                  <p:embed/>
                </p:oleObj>
              </mc:Choice>
              <mc:Fallback>
                <p:oleObj name="Equation" r:id="rId11" imgW="2959100" imgH="4699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500702"/>
                        <a:ext cx="6801189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C00000"/>
                </a:solidFill>
              </a:rPr>
              <a:t>Κινητική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απόδειξη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του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νόμου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χημικής</a:t>
            </a:r>
            <a:r>
              <a:rPr lang="en-GB" sz="2400" b="1" u="sng" dirty="0">
                <a:solidFill>
                  <a:srgbClr val="C00000"/>
                </a:solidFill>
              </a:rPr>
              <a:t> </a:t>
            </a:r>
            <a:r>
              <a:rPr lang="en-GB" sz="2400" b="1" u="sng" dirty="0" err="1">
                <a:solidFill>
                  <a:srgbClr val="C00000"/>
                </a:solidFill>
              </a:rPr>
              <a:t>ισορροπίας</a:t>
            </a:r>
            <a:endParaRPr lang="el-GR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0070C0"/>
                </a:solidFill>
              </a:rPr>
              <a:t>Σταθερά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χημικής</a:t>
            </a:r>
            <a:r>
              <a:rPr lang="en-GB" sz="2400" b="1" u="sng" dirty="0">
                <a:solidFill>
                  <a:srgbClr val="0070C0"/>
                </a:solidFill>
              </a:rPr>
              <a:t> </a:t>
            </a:r>
            <a:r>
              <a:rPr lang="en-GB" sz="2400" b="1" u="sng" dirty="0" err="1">
                <a:solidFill>
                  <a:srgbClr val="0070C0"/>
                </a:solidFill>
              </a:rPr>
              <a:t>ισορροπίας</a:t>
            </a:r>
            <a:r>
              <a:rPr lang="en-GB" sz="2400" b="1" u="sng" dirty="0">
                <a:solidFill>
                  <a:srgbClr val="0070C0"/>
                </a:solidFill>
              </a:rPr>
              <a:t> – </a:t>
            </a:r>
            <a:r>
              <a:rPr lang="en-GB" sz="2400" b="1" i="1" u="sng" dirty="0">
                <a:solidFill>
                  <a:srgbClr val="0070C0"/>
                </a:solidFill>
              </a:rPr>
              <a:t>Κ</a:t>
            </a:r>
            <a:r>
              <a:rPr lang="en-US" sz="2400" b="1" baseline="-25000" dirty="0">
                <a:solidFill>
                  <a:srgbClr val="0070C0"/>
                </a:solidFill>
              </a:rPr>
              <a:t>p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 smtClean="0"/>
              <a:t>σύστημα</a:t>
            </a:r>
            <a:r>
              <a:rPr lang="en-GB" sz="2400" dirty="0" smtClean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B0F0"/>
                </a:solidFill>
              </a:rPr>
              <a:t>συμμετέχουν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αέρια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τότε</a:t>
            </a:r>
            <a:r>
              <a:rPr lang="en-GB" sz="2400" dirty="0" smtClean="0"/>
              <a:t> </a:t>
            </a:r>
            <a:r>
              <a:rPr lang="en-GB" sz="2400" dirty="0"/>
              <a:t>ο </a:t>
            </a:r>
            <a:r>
              <a:rPr lang="en-GB" sz="2400" b="1" dirty="0" err="1">
                <a:solidFill>
                  <a:srgbClr val="0070C0"/>
                </a:solidFill>
              </a:rPr>
              <a:t>νόμος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χημικής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ισορροπίας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εκφρ</a:t>
            </a:r>
            <a:r>
              <a:rPr lang="el-GR" sz="2400" dirty="0" smtClean="0"/>
              <a:t>άζεται 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συνάρτηση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/>
              <a:t>τις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μερικές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πιέσεις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των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αερίων</a:t>
            </a:r>
            <a:endParaRPr lang="el-GR" sz="2400" b="1" dirty="0" smtClean="0">
              <a:solidFill>
                <a:srgbClr val="0070C0"/>
              </a:solidFill>
            </a:endParaRPr>
          </a:p>
          <a:p>
            <a:pPr algn="ctr"/>
            <a:endParaRPr lang="el-GR" sz="2400" dirty="0" smtClean="0"/>
          </a:p>
          <a:p>
            <a:pPr algn="ctr"/>
            <a:r>
              <a:rPr lang="en-GB" sz="2400" dirty="0" smtClean="0"/>
              <a:t>Η </a:t>
            </a:r>
            <a:r>
              <a:rPr lang="en-GB" sz="2400" dirty="0" err="1"/>
              <a:t>αντίστοιχη</a:t>
            </a:r>
            <a:r>
              <a:rPr lang="en-GB" sz="2400" dirty="0"/>
              <a:t> </a:t>
            </a:r>
            <a:r>
              <a:rPr lang="en-GB" sz="2400" dirty="0" err="1"/>
              <a:t>σταθερά</a:t>
            </a:r>
            <a:r>
              <a:rPr lang="en-GB" sz="2400" dirty="0"/>
              <a:t> </a:t>
            </a:r>
            <a:r>
              <a:rPr lang="en-GB" sz="2400" dirty="0" err="1"/>
              <a:t>συμβολίζεται</a:t>
            </a:r>
            <a:r>
              <a:rPr lang="en-GB" sz="2400" dirty="0"/>
              <a:t> </a:t>
            </a:r>
            <a:r>
              <a:rPr lang="en-GB" sz="2400" b="1" i="1" dirty="0" err="1">
                <a:solidFill>
                  <a:srgbClr val="0070C0"/>
                </a:solidFill>
              </a:rPr>
              <a:t>Κ</a:t>
            </a:r>
            <a:r>
              <a:rPr lang="en-GB" sz="2400" b="1" baseline="-25000" dirty="0" err="1">
                <a:solidFill>
                  <a:srgbClr val="0070C0"/>
                </a:solidFill>
              </a:rPr>
              <a:t>p</a:t>
            </a:r>
            <a:r>
              <a:rPr lang="en-GB" sz="2400" baseline="-25000" dirty="0"/>
              <a:t> </a:t>
            </a:r>
            <a:endParaRPr lang="el-GR" sz="2400" baseline="-25000" dirty="0" smtClean="0"/>
          </a:p>
          <a:p>
            <a:pPr algn="ctr"/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/>
              <a:t>εξαρτάται</a:t>
            </a:r>
            <a:r>
              <a:rPr lang="en-GB" sz="2400" dirty="0"/>
              <a:t> </a:t>
            </a:r>
            <a:r>
              <a:rPr lang="en-GB" sz="2400" dirty="0" err="1"/>
              <a:t>μόνο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 smtClean="0"/>
              <a:t>θερμοκρασία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2428860" y="3500438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Ν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+ 3</a:t>
            </a:r>
            <a:r>
              <a:rPr lang="en-US" sz="2800" b="1" dirty="0"/>
              <a:t>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2ΝΗ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429124" y="3643314"/>
          <a:ext cx="7794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r:id="rId3" imgW="436680" imgH="167400" progId="">
                  <p:embed/>
                </p:oleObj>
              </mc:Choice>
              <mc:Fallback>
                <p:oleObj r:id="rId3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643314"/>
                        <a:ext cx="7794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572008"/>
            <a:ext cx="275279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14282" y="2143116"/>
          <a:ext cx="8602326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3" imgW="3238500" imgH="457200" progId="Equation.3">
                  <p:embed/>
                </p:oleObj>
              </mc:Choice>
              <mc:Fallback>
                <p:oleObj name="Equation" r:id="rId3" imgW="32385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3116"/>
                        <a:ext cx="8602326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7030A0"/>
                </a:solidFill>
              </a:rPr>
              <a:t>Σχέση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που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συνδέει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την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i="1" u="sng" dirty="0" err="1">
                <a:solidFill>
                  <a:srgbClr val="7030A0"/>
                </a:solidFill>
              </a:rPr>
              <a:t>K</a:t>
            </a:r>
            <a:r>
              <a:rPr lang="en-GB" sz="2400" b="1" baseline="-25000" dirty="0" err="1">
                <a:solidFill>
                  <a:srgbClr val="7030A0"/>
                </a:solidFill>
              </a:rPr>
              <a:t>p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με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u="sng" dirty="0" err="1">
                <a:solidFill>
                  <a:srgbClr val="7030A0"/>
                </a:solidFill>
              </a:rPr>
              <a:t>την</a:t>
            </a:r>
            <a:r>
              <a:rPr lang="en-GB" sz="2400" b="1" u="sng" dirty="0">
                <a:solidFill>
                  <a:srgbClr val="7030A0"/>
                </a:solidFill>
              </a:rPr>
              <a:t> </a:t>
            </a:r>
            <a:r>
              <a:rPr lang="en-GB" sz="2400" b="1" i="1" u="sng" dirty="0" err="1">
                <a:solidFill>
                  <a:srgbClr val="7030A0"/>
                </a:solidFill>
              </a:rPr>
              <a:t>K</a:t>
            </a:r>
            <a:r>
              <a:rPr lang="en-GB" sz="2400" b="1" baseline="-25000" dirty="0" err="1">
                <a:solidFill>
                  <a:srgbClr val="7030A0"/>
                </a:solidFill>
              </a:rPr>
              <a:t>c</a:t>
            </a:r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α Α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β B</a:t>
            </a:r>
            <a:r>
              <a:rPr lang="el-GR" sz="2800" b="1" i="1" baseline="-25000" dirty="0"/>
              <a:t>(g</a:t>
            </a:r>
            <a:r>
              <a:rPr lang="el-GR" sz="2800" b="1" i="1" baseline="-25000" dirty="0" smtClean="0"/>
              <a:t>)</a:t>
            </a:r>
            <a:r>
              <a:rPr lang="el-GR" sz="2800" b="1" i="1" dirty="0" smtClean="0"/>
              <a:t>         </a:t>
            </a:r>
            <a:r>
              <a:rPr lang="el-GR" sz="2800" b="1" dirty="0" smtClean="0"/>
              <a:t> </a:t>
            </a:r>
            <a:r>
              <a:rPr lang="el-GR" sz="2800" b="1" dirty="0"/>
              <a:t>γ Γ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δ Δ</a:t>
            </a:r>
            <a:r>
              <a:rPr lang="el-GR" sz="2800" b="1" i="1" baseline="-25000" dirty="0"/>
              <a:t>(g)</a:t>
            </a:r>
            <a:endParaRPr lang="el-GR" sz="2800" b="1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1714480" y="5000636"/>
            <a:ext cx="354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/>
              <a:t>όπου,  Δ</a:t>
            </a:r>
            <a:r>
              <a:rPr lang="el-GR" sz="2800" baseline="-25000" dirty="0"/>
              <a:t>n</a:t>
            </a:r>
            <a:r>
              <a:rPr lang="el-GR" sz="2800" dirty="0"/>
              <a:t> = γ+δ – (α+β)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14480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Δ</a:t>
            </a:r>
            <a:r>
              <a:rPr lang="en-GB" sz="2400" baseline="-25000" dirty="0" err="1"/>
              <a:t>n</a:t>
            </a:r>
            <a:r>
              <a:rPr lang="en-GB" sz="2400" dirty="0"/>
              <a:t> = 0, </a:t>
            </a:r>
            <a:r>
              <a:rPr lang="en-GB" sz="2400" dirty="0" err="1"/>
              <a:t>τότε</a:t>
            </a:r>
            <a:r>
              <a:rPr lang="en-GB" sz="2400" dirty="0"/>
              <a:t> </a:t>
            </a:r>
            <a:r>
              <a:rPr lang="en-GB" sz="2400" b="1" i="1" dirty="0" err="1"/>
              <a:t>Κ</a:t>
            </a:r>
            <a:r>
              <a:rPr lang="en-GB" sz="2400" b="1" baseline="-25000" dirty="0" err="1"/>
              <a:t>p</a:t>
            </a:r>
            <a:r>
              <a:rPr lang="en-GB" sz="2400" b="1" dirty="0"/>
              <a:t> = </a:t>
            </a:r>
            <a:r>
              <a:rPr lang="en-GB" sz="2400" b="1" i="1" dirty="0" err="1" smtClean="0"/>
              <a:t>K</a:t>
            </a:r>
            <a:r>
              <a:rPr lang="en-GB" sz="2400" b="1" baseline="-25000" dirty="0" err="1" smtClean="0"/>
              <a:t>c</a:t>
            </a:r>
            <a:endParaRPr lang="el-GR" sz="2400" b="1" dirty="0"/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4214810" y="1214422"/>
          <a:ext cx="7794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r:id="rId5" imgW="436680" imgH="167400" progId="">
                  <p:embed/>
                </p:oleObj>
              </mc:Choice>
              <mc:Fallback>
                <p:oleObj r:id="rId5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214422"/>
                        <a:ext cx="7794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929066"/>
            <a:ext cx="4071967" cy="817731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00298" y="2071678"/>
            <a:ext cx="6643702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6000760" y="2071678"/>
            <a:ext cx="314324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0" y="1928802"/>
            <a:ext cx="9144000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Αν δεν ξεκινήσει από τη θέση ισορροπίας </a:t>
            </a: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</a:t>
            </a:r>
            <a:r>
              <a:rPr lang="en-GB" sz="2400" b="1" dirty="0" err="1" smtClean="0">
                <a:solidFill>
                  <a:srgbClr val="00B050"/>
                </a:solidFill>
              </a:rPr>
              <a:t>ρος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ποια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κατεύθυνση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</a:rPr>
              <a:t>θα κινηθεί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μια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αντίδραση</a:t>
            </a:r>
            <a:r>
              <a:rPr lang="en-GB" sz="2400" b="1" dirty="0">
                <a:solidFill>
                  <a:srgbClr val="00B050"/>
                </a:solidFill>
              </a:rPr>
              <a:t>; 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228599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Σε κατάσταση μη ισορροπίας το </a:t>
            </a:r>
            <a:r>
              <a:rPr lang="el-GR" sz="2400" b="1" i="1" dirty="0" smtClean="0"/>
              <a:t>πηλίκο </a:t>
            </a:r>
            <a:r>
              <a:rPr lang="el-GR" sz="2400" b="1" i="1" dirty="0"/>
              <a:t>αντίδρασης</a:t>
            </a:r>
            <a:r>
              <a:rPr lang="el-GR" sz="2400" dirty="0"/>
              <a:t> </a:t>
            </a:r>
            <a:r>
              <a:rPr lang="el-GR" sz="2400" dirty="0" smtClean="0"/>
              <a:t>συμβολίζεται </a:t>
            </a:r>
            <a:r>
              <a:rPr lang="el-GR" sz="2400" dirty="0"/>
              <a:t>με </a:t>
            </a:r>
            <a:r>
              <a:rPr lang="el-GR" sz="2400" b="1" i="1" dirty="0"/>
              <a:t>Q</a:t>
            </a:r>
            <a:r>
              <a:rPr lang="el-GR" sz="2400" b="1" i="1" baseline="-25000" dirty="0"/>
              <a:t>c</a:t>
            </a:r>
            <a:r>
              <a:rPr lang="el-GR" sz="2400" baseline="-25000" dirty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και δεν είναι ίδιο με το </a:t>
            </a:r>
            <a:r>
              <a:rPr lang="el-GR" sz="2400" i="1" dirty="0" smtClean="0"/>
              <a:t>K</a:t>
            </a:r>
            <a:r>
              <a:rPr lang="el-GR" sz="2400" i="1" baseline="-25000" dirty="0" smtClean="0"/>
              <a:t>c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 algn="ctr"/>
            <a:r>
              <a:rPr lang="el-GR" sz="2400" dirty="0" smtClean="0"/>
              <a:t>Με </a:t>
            </a:r>
            <a:r>
              <a:rPr lang="el-GR" sz="2400" dirty="0"/>
              <a:t>βάση </a:t>
            </a:r>
            <a:r>
              <a:rPr lang="el-GR" sz="2400" b="1" dirty="0" smtClean="0">
                <a:solidFill>
                  <a:srgbClr val="FF0000"/>
                </a:solidFill>
              </a:rPr>
              <a:t>το </a:t>
            </a:r>
            <a:r>
              <a:rPr lang="el-GR" sz="2400" b="1" i="1" dirty="0" smtClean="0">
                <a:solidFill>
                  <a:srgbClr val="FF0000"/>
                </a:solidFill>
              </a:rPr>
              <a:t>Q</a:t>
            </a:r>
            <a:r>
              <a:rPr lang="el-GR" sz="2400" b="1" i="1" baseline="-25000" dirty="0" smtClean="0">
                <a:solidFill>
                  <a:srgbClr val="FF0000"/>
                </a:solidFill>
              </a:rPr>
              <a:t>c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μπορούμε να </a:t>
            </a:r>
            <a:r>
              <a:rPr lang="el-GR" sz="2400" dirty="0" smtClean="0"/>
              <a:t>βρούμε που θα πάει η αντίδραση</a:t>
            </a:r>
            <a:endParaRPr lang="el-GR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13572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α Α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β B</a:t>
            </a:r>
            <a:r>
              <a:rPr lang="el-GR" sz="2800" b="1" i="1" baseline="-25000" dirty="0"/>
              <a:t>(g</a:t>
            </a:r>
            <a:r>
              <a:rPr lang="el-GR" sz="2800" b="1" i="1" baseline="-25000" dirty="0" smtClean="0"/>
              <a:t>)</a:t>
            </a:r>
            <a:r>
              <a:rPr lang="el-GR" sz="2800" b="1" i="1" dirty="0" smtClean="0"/>
              <a:t>         </a:t>
            </a:r>
            <a:r>
              <a:rPr lang="el-GR" sz="2800" b="1" dirty="0" smtClean="0"/>
              <a:t> </a:t>
            </a:r>
            <a:r>
              <a:rPr lang="el-GR" sz="2800" b="1" dirty="0"/>
              <a:t>γ Γ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δ Δ</a:t>
            </a:r>
            <a:r>
              <a:rPr lang="el-GR" sz="2800" b="1" i="1" baseline="-25000" dirty="0"/>
              <a:t>(g)</a:t>
            </a:r>
            <a:endParaRPr lang="el-GR" sz="2800" b="1" baseline="-25000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214810" y="1500174"/>
          <a:ext cx="7794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r:id="rId3" imgW="436680" imgH="167400" progId="">
                  <p:embed/>
                </p:oleObj>
              </mc:Choice>
              <mc:Fallback>
                <p:oleObj r:id="rId3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500174"/>
                        <a:ext cx="7794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214686"/>
            <a:ext cx="19145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B050"/>
                </a:solidFill>
              </a:rPr>
              <a:t>Προς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ποια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κατεύθυνση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κινείται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μια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αντίδραση</a:t>
            </a:r>
            <a:r>
              <a:rPr lang="en-GB" sz="2400" b="1" dirty="0">
                <a:solidFill>
                  <a:srgbClr val="00B050"/>
                </a:solidFill>
              </a:rPr>
              <a:t>; 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0" y="250030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indent="-355600">
              <a:buFont typeface="Arial" pitchFamily="34" charset="0"/>
              <a:buChar char="•"/>
            </a:pPr>
            <a:r>
              <a:rPr lang="el-GR" sz="2400" dirty="0" smtClean="0"/>
              <a:t>Αν  </a:t>
            </a:r>
            <a:r>
              <a:rPr lang="el-GR" sz="2400" b="1" i="1" dirty="0">
                <a:solidFill>
                  <a:srgbClr val="00B050"/>
                </a:solidFill>
              </a:rPr>
              <a:t>Q</a:t>
            </a:r>
            <a:r>
              <a:rPr lang="el-GR" sz="2400" b="1" i="1" baseline="-25000" dirty="0">
                <a:solidFill>
                  <a:srgbClr val="00B050"/>
                </a:solidFill>
              </a:rPr>
              <a:t>c</a:t>
            </a:r>
            <a:r>
              <a:rPr lang="el-GR" sz="2400" b="1" dirty="0">
                <a:solidFill>
                  <a:srgbClr val="00B050"/>
                </a:solidFill>
              </a:rPr>
              <a:t> = </a:t>
            </a:r>
            <a:r>
              <a:rPr lang="el-GR" sz="2400" b="1" i="1" dirty="0">
                <a:solidFill>
                  <a:srgbClr val="00B050"/>
                </a:solidFill>
              </a:rPr>
              <a:t>K</a:t>
            </a:r>
            <a:r>
              <a:rPr lang="el-GR" sz="2400" b="1" i="1" baseline="-25000" dirty="0">
                <a:solidFill>
                  <a:srgbClr val="00B050"/>
                </a:solidFill>
              </a:rPr>
              <a:t>c</a:t>
            </a:r>
            <a:r>
              <a:rPr lang="el-GR" sz="2400" b="1" dirty="0">
                <a:solidFill>
                  <a:srgbClr val="00B050"/>
                </a:solidFill>
              </a:rPr>
              <a:t> </a:t>
            </a:r>
            <a:r>
              <a:rPr lang="el-GR" sz="2400" dirty="0"/>
              <a:t>το σύστημα βρίσκεται </a:t>
            </a:r>
            <a:r>
              <a:rPr lang="el-GR" sz="2400" b="1" dirty="0">
                <a:solidFill>
                  <a:srgbClr val="00B050"/>
                </a:solidFill>
              </a:rPr>
              <a:t>σε κατάσταση </a:t>
            </a:r>
            <a:r>
              <a:rPr lang="el-GR" sz="2400" b="1" dirty="0" smtClean="0">
                <a:solidFill>
                  <a:srgbClr val="00B050"/>
                </a:solidFill>
              </a:rPr>
              <a:t>ισορροπίας</a:t>
            </a:r>
          </a:p>
          <a:p>
            <a:pPr marL="1077913" indent="-355600">
              <a:buFont typeface="Arial" pitchFamily="34" charset="0"/>
              <a:buChar char="•"/>
            </a:pPr>
            <a:endParaRPr lang="el-GR" sz="2400" dirty="0" smtClean="0"/>
          </a:p>
          <a:p>
            <a:pPr marL="1077913" indent="-355600">
              <a:buFont typeface="Arial" pitchFamily="34" charset="0"/>
              <a:buChar char="•"/>
            </a:pPr>
            <a:r>
              <a:rPr lang="el-GR" sz="2400" dirty="0" smtClean="0"/>
              <a:t>Αν </a:t>
            </a:r>
            <a:r>
              <a:rPr lang="el-GR" sz="2400" b="1" i="1" dirty="0">
                <a:solidFill>
                  <a:srgbClr val="FF0000"/>
                </a:solidFill>
              </a:rPr>
              <a:t>Q</a:t>
            </a:r>
            <a:r>
              <a:rPr lang="el-GR" sz="2400" b="1" i="1" baseline="-25000" dirty="0">
                <a:solidFill>
                  <a:srgbClr val="FF0000"/>
                </a:solidFill>
              </a:rPr>
              <a:t>c</a:t>
            </a:r>
            <a:r>
              <a:rPr lang="el-GR" sz="2400" b="1" dirty="0">
                <a:solidFill>
                  <a:srgbClr val="FF0000"/>
                </a:solidFill>
              </a:rPr>
              <a:t> &lt; </a:t>
            </a:r>
            <a:r>
              <a:rPr lang="el-GR" sz="2400" b="1" i="1" dirty="0">
                <a:solidFill>
                  <a:srgbClr val="FF0000"/>
                </a:solidFill>
              </a:rPr>
              <a:t>K</a:t>
            </a:r>
            <a:r>
              <a:rPr lang="el-GR" sz="2400" b="1" i="1" baseline="-25000" dirty="0">
                <a:solidFill>
                  <a:srgbClr val="FF0000"/>
                </a:solidFill>
              </a:rPr>
              <a:t>c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η τιμή του </a:t>
            </a:r>
            <a:r>
              <a:rPr lang="el-GR" sz="2400" b="1" dirty="0" smtClean="0">
                <a:solidFill>
                  <a:srgbClr val="FF0000"/>
                </a:solidFill>
              </a:rPr>
              <a:t>Q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c</a:t>
            </a:r>
            <a:r>
              <a:rPr lang="el-GR" sz="2400" b="1" dirty="0" smtClean="0">
                <a:solidFill>
                  <a:srgbClr val="FF0000"/>
                </a:solidFill>
              </a:rPr>
              <a:t> θα μεγαλώσει </a:t>
            </a:r>
            <a:r>
              <a:rPr lang="el-GR" sz="2400" dirty="0" smtClean="0"/>
              <a:t>για να φτάσει την Κ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l-GR" sz="2400" dirty="0" smtClean="0"/>
              <a:t>     </a:t>
            </a:r>
            <a:r>
              <a:rPr lang="en-US" sz="2400" dirty="0" smtClean="0"/>
              <a:t>(</a:t>
            </a:r>
            <a:r>
              <a:rPr lang="el-GR" sz="2400" dirty="0" smtClean="0"/>
              <a:t>η </a:t>
            </a:r>
            <a:r>
              <a:rPr lang="el-GR" sz="2400" dirty="0"/>
              <a:t>αντίδραση πηγαίνει προς τα </a:t>
            </a:r>
            <a:r>
              <a:rPr lang="el-GR" sz="2400" dirty="0" smtClean="0"/>
              <a:t>δεξιά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1077913" indent="-355600">
              <a:buFont typeface="Arial" pitchFamily="34" charset="0"/>
              <a:buChar char="•"/>
            </a:pPr>
            <a:endParaRPr lang="el-GR" sz="2400" i="1" baseline="-25000" dirty="0" smtClean="0"/>
          </a:p>
          <a:p>
            <a:pPr marL="1077913" indent="-355600">
              <a:buFont typeface="Arial" pitchFamily="34" charset="0"/>
              <a:buChar char="•"/>
            </a:pPr>
            <a:r>
              <a:rPr lang="el-GR" sz="2400" dirty="0" smtClean="0"/>
              <a:t>Αν </a:t>
            </a:r>
            <a:r>
              <a:rPr lang="el-GR" sz="2400" b="1" dirty="0">
                <a:solidFill>
                  <a:srgbClr val="0070C0"/>
                </a:solidFill>
              </a:rPr>
              <a:t>Q</a:t>
            </a:r>
            <a:r>
              <a:rPr lang="el-GR" sz="2400" b="1" baseline="-25000" dirty="0">
                <a:solidFill>
                  <a:srgbClr val="0070C0"/>
                </a:solidFill>
              </a:rPr>
              <a:t>c</a:t>
            </a:r>
            <a:r>
              <a:rPr lang="el-GR" sz="2400" b="1" dirty="0">
                <a:solidFill>
                  <a:srgbClr val="0070C0"/>
                </a:solidFill>
              </a:rPr>
              <a:t> &gt; </a:t>
            </a:r>
            <a:r>
              <a:rPr lang="el-GR" sz="2400" b="1" dirty="0" smtClean="0">
                <a:solidFill>
                  <a:srgbClr val="0070C0"/>
                </a:solidFill>
              </a:rPr>
              <a:t>K</a:t>
            </a:r>
            <a:r>
              <a:rPr lang="el-GR" sz="2400" b="1" baseline="-25000" dirty="0" smtClean="0">
                <a:solidFill>
                  <a:srgbClr val="0070C0"/>
                </a:solidFill>
              </a:rPr>
              <a:t>c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dirty="0" smtClean="0"/>
              <a:t>η τιμή του </a:t>
            </a:r>
            <a:r>
              <a:rPr lang="el-GR" sz="2400" b="1" dirty="0" smtClean="0">
                <a:solidFill>
                  <a:srgbClr val="0070C0"/>
                </a:solidFill>
              </a:rPr>
              <a:t>Q</a:t>
            </a:r>
            <a:r>
              <a:rPr lang="el-GR" sz="2400" b="1" baseline="-25000" dirty="0" smtClean="0">
                <a:solidFill>
                  <a:srgbClr val="0070C0"/>
                </a:solidFill>
              </a:rPr>
              <a:t>c</a:t>
            </a:r>
            <a:r>
              <a:rPr lang="el-GR" sz="2400" b="1" dirty="0" smtClean="0">
                <a:solidFill>
                  <a:srgbClr val="0070C0"/>
                </a:solidFill>
              </a:rPr>
              <a:t> θα μειωθεί </a:t>
            </a:r>
            <a:r>
              <a:rPr lang="el-GR" sz="2400" dirty="0" smtClean="0"/>
              <a:t>για να φτάσει την Κ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l-GR" sz="2400" dirty="0" smtClean="0"/>
              <a:t>          (η </a:t>
            </a:r>
            <a:r>
              <a:rPr lang="el-GR" sz="2400" dirty="0"/>
              <a:t>αντίδραση οδεύει προς τα </a:t>
            </a:r>
            <a:r>
              <a:rPr lang="el-GR" sz="2400" dirty="0" smtClean="0"/>
              <a:t>αριστερά)</a:t>
            </a:r>
            <a:endParaRPr lang="el-GR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55721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7030A0"/>
                </a:solidFill>
              </a:rPr>
              <a:t>Α</a:t>
            </a:r>
            <a:r>
              <a:rPr lang="en-GB" sz="2400" dirty="0" err="1" smtClean="0">
                <a:solidFill>
                  <a:srgbClr val="7030A0"/>
                </a:solidFill>
              </a:rPr>
              <a:t>ντ</a:t>
            </a:r>
            <a:r>
              <a:rPr lang="el-GR" sz="2400" dirty="0" smtClean="0">
                <a:solidFill>
                  <a:srgbClr val="7030A0"/>
                </a:solidFill>
              </a:rPr>
              <a:t>ί</a:t>
            </a:r>
            <a:r>
              <a:rPr lang="en-GB" sz="2400" dirty="0" err="1" smtClean="0">
                <a:solidFill>
                  <a:srgbClr val="7030A0"/>
                </a:solidFill>
              </a:rPr>
              <a:t>στοιχα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το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Q</a:t>
            </a:r>
            <a:r>
              <a:rPr lang="en-US" sz="2400" b="1" i="1" baseline="-25000" dirty="0" err="1">
                <a:solidFill>
                  <a:srgbClr val="7030A0"/>
                </a:solidFill>
              </a:rPr>
              <a:t>p</a:t>
            </a:r>
            <a:r>
              <a:rPr lang="en-US" sz="2400" baseline="-250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είναι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το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πηλίκο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των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μερικών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πιέσεων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l-GR" sz="2400" dirty="0" smtClean="0">
                <a:solidFill>
                  <a:srgbClr val="7030A0"/>
                </a:solidFill>
              </a:rPr>
              <a:t>σε μη ισορροπία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el-GR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α Α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β B</a:t>
            </a:r>
            <a:r>
              <a:rPr lang="el-GR" sz="2800" b="1" i="1" baseline="-25000" dirty="0"/>
              <a:t>(g</a:t>
            </a:r>
            <a:r>
              <a:rPr lang="el-GR" sz="2800" b="1" i="1" baseline="-25000" dirty="0" smtClean="0"/>
              <a:t>)</a:t>
            </a:r>
            <a:r>
              <a:rPr lang="el-GR" sz="2800" b="1" i="1" dirty="0" smtClean="0"/>
              <a:t>         </a:t>
            </a:r>
            <a:r>
              <a:rPr lang="el-GR" sz="2800" b="1" dirty="0" smtClean="0"/>
              <a:t> </a:t>
            </a:r>
            <a:r>
              <a:rPr lang="el-GR" sz="2800" b="1" dirty="0"/>
              <a:t>γ Γ</a:t>
            </a:r>
            <a:r>
              <a:rPr lang="el-GR" sz="2800" b="1" i="1" baseline="-25000" dirty="0"/>
              <a:t>(g)</a:t>
            </a:r>
            <a:r>
              <a:rPr lang="el-GR" sz="2800" b="1" baseline="-25000" dirty="0"/>
              <a:t> </a:t>
            </a:r>
            <a:r>
              <a:rPr lang="el-GR" sz="2800" b="1" dirty="0"/>
              <a:t>+ δ Δ</a:t>
            </a:r>
            <a:r>
              <a:rPr lang="el-GR" sz="2800" b="1" i="1" baseline="-25000" dirty="0"/>
              <a:t>(g)</a:t>
            </a:r>
            <a:endParaRPr lang="el-GR" sz="2800" b="1" baseline="-25000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214810" y="1214422"/>
          <a:ext cx="7794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4" imgW="436680" imgH="167400" progId="">
                  <p:embed/>
                </p:oleObj>
              </mc:Choice>
              <mc:Fallback>
                <p:oleObj r:id="rId4" imgW="436680" imgH="167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214422"/>
                        <a:ext cx="7794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928670"/>
            <a:ext cx="19145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1. 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41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7030A0"/>
                </a:solidFill>
              </a:rPr>
              <a:t>2 </a:t>
            </a:r>
            <a:r>
              <a:rPr lang="en-US" sz="2400" b="1" dirty="0">
                <a:solidFill>
                  <a:srgbClr val="7030A0"/>
                </a:solidFill>
              </a:rPr>
              <a:t>mol N</a:t>
            </a:r>
            <a:r>
              <a:rPr lang="en-GB" sz="2400" b="1" baseline="-25000" dirty="0">
                <a:solidFill>
                  <a:srgbClr val="7030A0"/>
                </a:solidFill>
              </a:rPr>
              <a:t>2</a:t>
            </a:r>
            <a:r>
              <a:rPr lang="en-US" sz="2400" b="1" dirty="0">
                <a:solidFill>
                  <a:srgbClr val="7030A0"/>
                </a:solidFill>
              </a:rPr>
              <a:t>O</a:t>
            </a:r>
            <a:r>
              <a:rPr lang="en-GB" sz="2400" b="1" baseline="-25000" dirty="0">
                <a:solidFill>
                  <a:srgbClr val="7030A0"/>
                </a:solidFill>
              </a:rPr>
              <a:t>4</a:t>
            </a:r>
            <a:r>
              <a:rPr lang="en-GB" sz="2400" dirty="0"/>
              <a:t>. </a:t>
            </a:r>
            <a:r>
              <a:rPr lang="en-GB" sz="2400" dirty="0" err="1"/>
              <a:t>Θερμαίνουμε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27 </a:t>
            </a:r>
            <a:r>
              <a:rPr lang="en-GB" sz="2400" dirty="0">
                <a:sym typeface="Symbol"/>
              </a:rPr>
              <a:t></a:t>
            </a:r>
            <a:r>
              <a:rPr lang="en-US" sz="2400" dirty="0"/>
              <a:t>C</a:t>
            </a:r>
            <a:r>
              <a:rPr lang="en-GB" sz="2400" dirty="0"/>
              <a:t> </a:t>
            </a:r>
            <a:r>
              <a:rPr lang="en-GB" sz="2400" dirty="0" err="1"/>
              <a:t>οπότε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US" sz="2400" dirty="0"/>
              <a:t>N</a:t>
            </a:r>
            <a:r>
              <a:rPr lang="en-GB" sz="2400" baseline="-25000" dirty="0"/>
              <a:t>2</a:t>
            </a:r>
            <a:r>
              <a:rPr lang="en-US" sz="2400" dirty="0"/>
              <a:t>O</a:t>
            </a:r>
            <a:r>
              <a:rPr lang="en-GB" sz="2400" baseline="-25000" dirty="0"/>
              <a:t>4 </a:t>
            </a:r>
            <a:r>
              <a:rPr lang="en-GB" sz="2400" dirty="0" err="1"/>
              <a:t>διασπάται</a:t>
            </a:r>
            <a:r>
              <a:rPr lang="en-GB" sz="2400" dirty="0"/>
              <a:t> </a:t>
            </a:r>
            <a:r>
              <a:rPr lang="en-GB" sz="2400" dirty="0" err="1"/>
              <a:t>μερικώς</a:t>
            </a:r>
            <a:r>
              <a:rPr lang="en-GB" sz="2400" dirty="0"/>
              <a:t>, </a:t>
            </a:r>
            <a:r>
              <a:rPr lang="en-GB" sz="2400" dirty="0" err="1"/>
              <a:t>σύμφωνα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αντίδραση</a:t>
            </a:r>
            <a:r>
              <a:rPr lang="en-GB" sz="2400" dirty="0"/>
              <a:t>: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2571736" y="1357298"/>
            <a:ext cx="33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N</a:t>
            </a:r>
            <a:r>
              <a:rPr lang="el-GR" sz="2800" b="1" baseline="-25000" dirty="0"/>
              <a:t>2</a:t>
            </a:r>
            <a:r>
              <a:rPr lang="en-US" sz="2800" b="1" dirty="0"/>
              <a:t>O</a:t>
            </a:r>
            <a:r>
              <a:rPr lang="el-GR" sz="2800" b="1" baseline="-25000" dirty="0"/>
              <a:t>4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 </a:t>
            </a:r>
            <a:r>
              <a:rPr lang="el-GR" sz="2800" b="1" i="1" dirty="0"/>
              <a:t>           </a:t>
            </a:r>
            <a:r>
              <a:rPr lang="el-GR" sz="2800" b="1" dirty="0"/>
              <a:t>  2</a:t>
            </a:r>
            <a:r>
              <a:rPr lang="en-US" sz="2800" b="1" dirty="0"/>
              <a:t>NO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18573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Το αέριο μίγμα ισορροπίας έχει</a:t>
            </a:r>
            <a:r>
              <a:rPr lang="el-GR" sz="2400" i="1" dirty="0"/>
              <a:t> </a:t>
            </a:r>
            <a:r>
              <a:rPr lang="el-GR" sz="2400" dirty="0"/>
              <a:t>ολική πίεση </a:t>
            </a:r>
            <a:r>
              <a:rPr lang="el-GR" sz="2400" i="1" dirty="0"/>
              <a:t> </a:t>
            </a:r>
            <a:r>
              <a:rPr lang="en-US" sz="2400" i="1" dirty="0"/>
              <a:t>P</a:t>
            </a:r>
            <a:r>
              <a:rPr lang="en-US" sz="2400" baseline="-25000" dirty="0"/>
              <a:t> </a:t>
            </a:r>
            <a:r>
              <a:rPr lang="el-GR" sz="2400" dirty="0"/>
              <a:t>=1,8 </a:t>
            </a:r>
            <a:r>
              <a:rPr lang="en-US" sz="2400" dirty="0" err="1"/>
              <a:t>atm</a:t>
            </a:r>
            <a:r>
              <a:rPr lang="el-GR" sz="2400" dirty="0"/>
              <a:t>. Ζητούνται:</a:t>
            </a:r>
          </a:p>
          <a:p>
            <a:r>
              <a:rPr lang="el-GR" sz="2400" dirty="0"/>
              <a:t>α.  Η συνολική ποσότητα σε </a:t>
            </a:r>
            <a:r>
              <a:rPr lang="en-US" sz="2400" dirty="0"/>
              <a:t>mol</a:t>
            </a:r>
            <a:r>
              <a:rPr lang="el-GR" sz="2400" dirty="0"/>
              <a:t> (</a:t>
            </a:r>
            <a:r>
              <a:rPr lang="en-US" sz="2400" i="1" dirty="0"/>
              <a:t>n</a:t>
            </a:r>
            <a:r>
              <a:rPr lang="el-GR" sz="2400" baseline="-25000" dirty="0"/>
              <a:t>ολ</a:t>
            </a:r>
            <a:r>
              <a:rPr lang="el-GR" sz="2400" dirty="0"/>
              <a:t>) των ουσιών στη θέση ισορροπίας</a:t>
            </a:r>
          </a:p>
          <a:p>
            <a:r>
              <a:rPr lang="el-GR" sz="2400" dirty="0"/>
              <a:t>β.  Οι μερικές πιέσεις των αερίων στην ισορροπία</a:t>
            </a:r>
          </a:p>
          <a:p>
            <a:r>
              <a:rPr lang="en-GB" sz="2400" dirty="0"/>
              <a:t>γ.  Η  </a:t>
            </a:r>
            <a:r>
              <a:rPr lang="en-GB" sz="2400" dirty="0" err="1"/>
              <a:t>τιμή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i="1" dirty="0"/>
              <a:t>Κ</a:t>
            </a:r>
            <a:r>
              <a:rPr lang="en-US" sz="2400" baseline="-25000" dirty="0"/>
              <a:t>p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αντίδρασης</a:t>
            </a:r>
            <a:r>
              <a:rPr lang="en-GB" sz="2400" dirty="0"/>
              <a:t>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335756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786182" y="1500174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500174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928794" y="3571876"/>
            <a:ext cx="33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N</a:t>
            </a:r>
            <a:r>
              <a:rPr lang="el-GR" sz="2800" b="1" baseline="-25000" dirty="0"/>
              <a:t>2</a:t>
            </a:r>
            <a:r>
              <a:rPr lang="en-US" sz="2800" b="1" dirty="0"/>
              <a:t>O</a:t>
            </a:r>
            <a:r>
              <a:rPr lang="el-GR" sz="2800" b="1" baseline="-25000" dirty="0"/>
              <a:t>4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 </a:t>
            </a:r>
            <a:r>
              <a:rPr lang="el-GR" sz="2800" b="1" i="1" dirty="0"/>
              <a:t>           </a:t>
            </a:r>
            <a:r>
              <a:rPr lang="el-GR" sz="2800" b="1" dirty="0"/>
              <a:t>  2</a:t>
            </a:r>
            <a:r>
              <a:rPr lang="en-US" sz="2800" b="1" dirty="0"/>
              <a:t>NO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endParaRPr lang="el-GR" sz="2800" b="1" baseline="-25000" dirty="0"/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143240" y="3714752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r:id="rId5" imgW="449580" imgH="167640" progId="">
                  <p:embed/>
                </p:oleObj>
              </mc:Choice>
              <mc:Fallback>
                <p:oleObj r:id="rId5" imgW="449580" imgH="167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714752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500198" y="4143380"/>
            <a:ext cx="464343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   2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   x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                            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2x mol 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2-x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          2x mol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5752" y="4572008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2" y="5000636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52" y="5429264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52" y="5857892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92975" y="503635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608249" y="503556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0034" y="4183500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2" y="4612128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040756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66" y="5429264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14942" y="4000504"/>
            <a:ext cx="38559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b="1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έχουμε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</a:rPr>
              <a:t>o</a:t>
            </a:r>
            <a:r>
              <a:rPr lang="el-GR" sz="2400" baseline="-25000" dirty="0">
                <a:solidFill>
                  <a:srgbClr val="FF0000"/>
                </a:solidFill>
              </a:rPr>
              <a:t>λ </a:t>
            </a:r>
            <a:r>
              <a:rPr lang="en-US" sz="2400" dirty="0">
                <a:solidFill>
                  <a:srgbClr val="FF0000"/>
                </a:solidFill>
              </a:rPr>
              <a:t>= (2-x+2x) mol = (2+x) mol</a:t>
            </a:r>
            <a:endParaRPr lang="el-GR" sz="2400" dirty="0">
              <a:solidFill>
                <a:srgbClr val="FF0000"/>
              </a:solidFill>
            </a:endParaRPr>
          </a:p>
          <a:p>
            <a:r>
              <a:rPr lang="en-US" sz="2400" i="1" dirty="0"/>
              <a:t>P</a:t>
            </a:r>
            <a:r>
              <a:rPr lang="en-US" sz="2400" baseline="-25000" dirty="0"/>
              <a:t> </a:t>
            </a:r>
            <a:r>
              <a:rPr lang="el-GR" sz="2400" dirty="0"/>
              <a:t>= 1,8 </a:t>
            </a:r>
            <a:r>
              <a:rPr lang="en-US" sz="2400" dirty="0" err="1"/>
              <a:t>atm</a:t>
            </a:r>
            <a:endParaRPr lang="el-GR" sz="2400" dirty="0"/>
          </a:p>
          <a:p>
            <a:r>
              <a:rPr lang="en-US" sz="2400" i="1" dirty="0"/>
              <a:t>V</a:t>
            </a:r>
            <a:r>
              <a:rPr lang="el-GR" sz="2400" dirty="0"/>
              <a:t> = 41 </a:t>
            </a:r>
            <a:r>
              <a:rPr lang="en-US" sz="2400" dirty="0"/>
              <a:t>L</a:t>
            </a:r>
            <a:r>
              <a:rPr lang="el-GR" sz="2400" dirty="0"/>
              <a:t> </a:t>
            </a:r>
          </a:p>
          <a:p>
            <a:r>
              <a:rPr lang="en-US" sz="2400" i="1" dirty="0"/>
              <a:t>T</a:t>
            </a:r>
            <a:r>
              <a:rPr lang="el-GR" sz="2400" dirty="0"/>
              <a:t> = </a:t>
            </a:r>
            <a:r>
              <a:rPr lang="el-GR" sz="2400" i="1" dirty="0"/>
              <a:t>θ</a:t>
            </a:r>
            <a:r>
              <a:rPr lang="el-GR" sz="2400" dirty="0"/>
              <a:t> +273 = 300 </a:t>
            </a:r>
            <a:r>
              <a:rPr lang="el-GR" sz="2400" i="1" dirty="0"/>
              <a:t>Κ</a:t>
            </a:r>
            <a:r>
              <a:rPr lang="el-GR" sz="2400" dirty="0"/>
              <a:t> </a:t>
            </a:r>
          </a:p>
          <a:p>
            <a:endParaRPr lang="el-GR" sz="2400" dirty="0"/>
          </a:p>
        </p:txBody>
      </p:sp>
      <p:graphicFrame>
        <p:nvGraphicFramePr>
          <p:cNvPr id="24582" name="Object 3"/>
          <p:cNvGraphicFramePr>
            <a:graphicFrameLocks noChangeAspect="1"/>
          </p:cNvGraphicFramePr>
          <p:nvPr/>
        </p:nvGraphicFramePr>
        <p:xfrm>
          <a:off x="214282" y="6000768"/>
          <a:ext cx="7562574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6" imgW="4152600" imgH="393480" progId="Equation.3">
                  <p:embed/>
                </p:oleObj>
              </mc:Choice>
              <mc:Fallback>
                <p:oleObj name="Equation" r:id="rId6" imgW="4152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6000768"/>
                        <a:ext cx="7562574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8371031" y="6072206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= </a:t>
            </a:r>
            <a:r>
              <a:rPr lang="en-GB" sz="2400" b="1" dirty="0" smtClean="0">
                <a:solidFill>
                  <a:srgbClr val="FF0000"/>
                </a:solidFill>
              </a:rPr>
              <a:t>1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858148" y="6215082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6" grpId="0"/>
      <p:bldP spid="38" grpId="0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28794" y="3571876"/>
            <a:ext cx="33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N</a:t>
            </a:r>
            <a:r>
              <a:rPr lang="el-GR" sz="2800" b="1" baseline="-25000" dirty="0"/>
              <a:t>2</a:t>
            </a:r>
            <a:r>
              <a:rPr lang="en-US" sz="2800" b="1" dirty="0"/>
              <a:t>O</a:t>
            </a:r>
            <a:r>
              <a:rPr lang="el-GR" sz="2800" b="1" baseline="-25000" dirty="0"/>
              <a:t>4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 </a:t>
            </a:r>
            <a:r>
              <a:rPr lang="el-GR" sz="2800" b="1" i="1" dirty="0"/>
              <a:t>           </a:t>
            </a:r>
            <a:r>
              <a:rPr lang="el-GR" sz="2800" b="1" dirty="0"/>
              <a:t>  2</a:t>
            </a:r>
            <a:r>
              <a:rPr lang="en-US" sz="2800" b="1" dirty="0"/>
              <a:t>NO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endParaRPr lang="el-GR" sz="2800" b="1" baseline="-25000" dirty="0"/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143240" y="3714752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714752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500198" y="4143380"/>
            <a:ext cx="464343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   2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   1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                            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2 mol 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1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            2 mol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5752" y="4572008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2" y="5000636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52" y="5429264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52" y="5857892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92975" y="503635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608249" y="503556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0034" y="4183500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2" y="4612128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040756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66" y="5429264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4942" y="4143380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(α</a:t>
            </a:r>
            <a:r>
              <a:rPr lang="el-GR" sz="2400" dirty="0"/>
              <a:t>) </a:t>
            </a:r>
            <a:r>
              <a:rPr lang="en-US" sz="2400" i="1" dirty="0"/>
              <a:t>n</a:t>
            </a:r>
            <a:r>
              <a:rPr lang="en-GB" sz="2400" baseline="-25000" dirty="0" err="1"/>
              <a:t>ολ</a:t>
            </a:r>
            <a:r>
              <a:rPr lang="el-GR" sz="2400" dirty="0"/>
              <a:t> = (2+</a:t>
            </a:r>
            <a:r>
              <a:rPr lang="en-US" sz="2400" dirty="0"/>
              <a:t>x</a:t>
            </a:r>
            <a:r>
              <a:rPr lang="el-GR" sz="2400" dirty="0"/>
              <a:t>) </a:t>
            </a:r>
            <a:r>
              <a:rPr lang="en-US" sz="2400" dirty="0"/>
              <a:t>mol</a:t>
            </a:r>
            <a:r>
              <a:rPr lang="el-GR" sz="2400" dirty="0"/>
              <a:t> = 3 </a:t>
            </a:r>
            <a:r>
              <a:rPr lang="en-US" sz="2400" dirty="0"/>
              <a:t>mol</a:t>
            </a:r>
            <a:endParaRPr lang="el-GR" sz="2400" dirty="0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5218248" y="4714860"/>
          <a:ext cx="3925752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5" imgW="2603160" imgH="1434960" progId="Equation.3">
                  <p:embed/>
                </p:oleObj>
              </mc:Choice>
              <mc:Fallback>
                <p:oleObj name="Equation" r:id="rId5" imgW="2603160" imgH="1434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248" y="4714860"/>
                        <a:ext cx="3925752" cy="2143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429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/>
              <a:t>Δυο κατηγορίες αντιδράσεων</a:t>
            </a:r>
          </a:p>
          <a:p>
            <a:pPr marL="457200" indent="-457200">
              <a:buAutoNum type="arabicParenR"/>
            </a:pPr>
            <a:endParaRPr lang="el-GR" sz="2400" dirty="0" smtClean="0"/>
          </a:p>
          <a:p>
            <a:pPr marL="355600" indent="-355600">
              <a:buAutoNum type="arabicParenR"/>
            </a:pPr>
            <a:r>
              <a:rPr lang="el-GR" sz="2400" dirty="0" smtClean="0">
                <a:solidFill>
                  <a:srgbClr val="00B050"/>
                </a:solidFill>
              </a:rPr>
              <a:t>Μ</a:t>
            </a:r>
            <a:r>
              <a:rPr lang="en-GB" sz="2400" dirty="0" err="1" smtClean="0">
                <a:solidFill>
                  <a:srgbClr val="00B050"/>
                </a:solidFill>
              </a:rPr>
              <a:t>ονόδρομ</a:t>
            </a:r>
            <a:r>
              <a:rPr lang="el-GR" sz="2400" dirty="0" smtClean="0">
                <a:solidFill>
                  <a:srgbClr val="00B050"/>
                </a:solidFill>
              </a:rPr>
              <a:t>ες</a:t>
            </a:r>
            <a:r>
              <a:rPr lang="en-GB" sz="2400" dirty="0" smtClean="0">
                <a:solidFill>
                  <a:srgbClr val="00B050"/>
                </a:solidFill>
              </a:rPr>
              <a:t> ή </a:t>
            </a:r>
            <a:r>
              <a:rPr lang="en-GB" sz="2400" dirty="0" err="1" smtClean="0">
                <a:solidFill>
                  <a:srgbClr val="00B050"/>
                </a:solidFill>
              </a:rPr>
              <a:t>ποσοτικ</a:t>
            </a:r>
            <a:r>
              <a:rPr lang="el-GR" sz="2400" dirty="0" smtClean="0">
                <a:solidFill>
                  <a:srgbClr val="00B050"/>
                </a:solidFill>
              </a:rPr>
              <a:t>ές α</a:t>
            </a:r>
            <a:r>
              <a:rPr lang="en-GB" sz="2400" dirty="0" err="1" smtClean="0">
                <a:solidFill>
                  <a:srgbClr val="00B050"/>
                </a:solidFill>
              </a:rPr>
              <a:t>ντιδράσεις</a:t>
            </a:r>
            <a:endParaRPr lang="el-GR" sz="2400" dirty="0" smtClean="0">
              <a:solidFill>
                <a:srgbClr val="00B050"/>
              </a:solidFill>
            </a:endParaRPr>
          </a:p>
          <a:p>
            <a:pPr marL="457200" indent="-457200" algn="ctr"/>
            <a:endParaRPr lang="el-GR" sz="2400" dirty="0" smtClean="0"/>
          </a:p>
          <a:p>
            <a:pPr marL="457200" indent="-457200" algn="ctr"/>
            <a:r>
              <a:rPr lang="el-GR" sz="2800" b="1" dirty="0" smtClean="0"/>
              <a:t>2 </a:t>
            </a:r>
            <a:r>
              <a:rPr lang="en-US" sz="2800" b="1" dirty="0" smtClean="0"/>
              <a:t>Mg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s</a:t>
            </a:r>
            <a:r>
              <a:rPr lang="el-GR" sz="2800" b="1" i="1" baseline="-25000" dirty="0" smtClean="0"/>
              <a:t>)</a:t>
            </a:r>
            <a:r>
              <a:rPr lang="el-GR" sz="2800" b="1" baseline="-25000" dirty="0" smtClean="0"/>
              <a:t> </a:t>
            </a:r>
            <a:r>
              <a:rPr lang="el-GR" sz="2800" b="1" dirty="0" smtClean="0"/>
              <a:t>+ </a:t>
            </a:r>
            <a:r>
              <a:rPr lang="en-US" sz="2800" b="1" dirty="0" smtClean="0"/>
              <a:t>O</a:t>
            </a:r>
            <a:r>
              <a:rPr lang="el-GR" sz="2800" b="1" baseline="-25000" dirty="0" smtClean="0"/>
              <a:t>2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g</a:t>
            </a:r>
            <a:r>
              <a:rPr lang="el-GR" sz="2800" b="1" i="1" baseline="-25000" dirty="0" smtClean="0"/>
              <a:t>)</a:t>
            </a:r>
            <a:r>
              <a:rPr lang="el-GR" sz="2800" b="1" baseline="-25000" dirty="0" smtClean="0"/>
              <a:t> </a:t>
            </a:r>
            <a:r>
              <a:rPr lang="en-US" sz="2800" b="1" dirty="0" smtClean="0">
                <a:sym typeface="Symbol"/>
              </a:rPr>
              <a:t></a:t>
            </a:r>
            <a:r>
              <a:rPr lang="el-GR" sz="2800" b="1" dirty="0" smtClean="0"/>
              <a:t> 2 </a:t>
            </a:r>
            <a:r>
              <a:rPr lang="en-US" sz="2800" b="1" dirty="0" err="1" smtClean="0"/>
              <a:t>MgO</a:t>
            </a:r>
            <a:r>
              <a:rPr lang="el-GR" sz="2800" b="1" i="1" baseline="-25000" dirty="0" smtClean="0"/>
              <a:t>(</a:t>
            </a:r>
            <a:r>
              <a:rPr lang="en-US" sz="2800" b="1" i="1" baseline="-25000" dirty="0" smtClean="0"/>
              <a:t>s</a:t>
            </a:r>
            <a:r>
              <a:rPr lang="el-GR" sz="2800" b="1" i="1" baseline="-25000" dirty="0" smtClean="0"/>
              <a:t>)</a:t>
            </a:r>
            <a:endParaRPr lang="el-GR" sz="2800" b="1" baseline="-25000" dirty="0" smtClean="0"/>
          </a:p>
          <a:p>
            <a:pPr marL="457200" indent="-457200"/>
            <a:endParaRPr lang="el-GR" sz="2400" dirty="0" smtClean="0"/>
          </a:p>
          <a:p>
            <a:pPr marL="355600" indent="-355600">
              <a:buFont typeface="+mj-lt"/>
              <a:buAutoNum type="arabicParenR" startAt="2"/>
            </a:pPr>
            <a:r>
              <a:rPr lang="el-GR" sz="2400" dirty="0" smtClean="0">
                <a:solidFill>
                  <a:srgbClr val="FF0000"/>
                </a:solidFill>
              </a:rPr>
              <a:t>Αμφίδρομες αντιδράσεις</a:t>
            </a:r>
          </a:p>
          <a:p>
            <a:pPr marL="457200" indent="-457200">
              <a:buAutoNum type="arabicParenR" startAt="2"/>
            </a:pPr>
            <a:endParaRPr lang="el-G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158" y="464344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Πώς ξεχωρίζουμε τις αμφίδρομες αντιδράσεις </a:t>
            </a: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από αυτές που είναι πάρα πολύ αργές;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9124" y="2857496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 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l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r>
              <a:rPr lang="el-GR" sz="2800" b="1" dirty="0" smtClean="0">
                <a:solidFill>
                  <a:srgbClr val="00B0F0"/>
                </a:solidFill>
              </a:rPr>
              <a:t>	           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l-GR" sz="28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</a:rPr>
              <a:t>O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(</a:t>
            </a:r>
            <a:r>
              <a:rPr lang="en-US" sz="2800" b="1" i="1" baseline="-25000" dirty="0" smtClean="0">
                <a:solidFill>
                  <a:srgbClr val="00B0F0"/>
                </a:solidFill>
              </a:rPr>
              <a:t>g</a:t>
            </a:r>
            <a:r>
              <a:rPr lang="el-GR" sz="2800" b="1" i="1" baseline="-25000" dirty="0" smtClean="0">
                <a:solidFill>
                  <a:srgbClr val="00B0F0"/>
                </a:solidFill>
              </a:rPr>
              <a:t>)</a:t>
            </a:r>
            <a:endParaRPr lang="el-GR" sz="2800" b="1" baseline="-25000" dirty="0">
              <a:solidFill>
                <a:srgbClr val="00B0F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500694" y="3000372"/>
          <a:ext cx="74403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r:id="rId4" imgW="436680" imgH="167400" progId="">
                  <p:embed/>
                </p:oleObj>
              </mc:Choice>
              <mc:Fallback>
                <p:oleObj r:id="rId4" imgW="436680" imgH="16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000372"/>
                        <a:ext cx="74403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3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84" y="5640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2. 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</a:t>
            </a:r>
            <a:r>
              <a:rPr lang="en-US" sz="2400" i="1" dirty="0"/>
              <a:t>V</a:t>
            </a:r>
            <a:r>
              <a:rPr lang="en-GB" sz="2400" dirty="0"/>
              <a:t> = 20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500 </a:t>
            </a:r>
            <a:r>
              <a:rPr lang="en-GB" sz="2400" dirty="0">
                <a:sym typeface="Symbol"/>
              </a:rPr>
              <a:t></a:t>
            </a:r>
            <a:r>
              <a:rPr lang="en-US" sz="2400" dirty="0"/>
              <a:t>C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92D050"/>
                </a:solidFill>
              </a:rPr>
              <a:t>4 </a:t>
            </a:r>
            <a:r>
              <a:rPr lang="en-US" sz="2400" b="1" dirty="0">
                <a:solidFill>
                  <a:srgbClr val="92D050"/>
                </a:solidFill>
              </a:rPr>
              <a:t>g H</a:t>
            </a:r>
            <a:r>
              <a:rPr lang="en-GB" sz="2400" b="1" baseline="-25000" dirty="0">
                <a:solidFill>
                  <a:srgbClr val="92D050"/>
                </a:solidFill>
              </a:rPr>
              <a:t>2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00B050"/>
                </a:solidFill>
              </a:rPr>
              <a:t>508 </a:t>
            </a:r>
            <a:r>
              <a:rPr lang="en-US" sz="2400" b="1" dirty="0">
                <a:solidFill>
                  <a:srgbClr val="00B050"/>
                </a:solidFill>
              </a:rPr>
              <a:t>g I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1024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g HI</a:t>
            </a:r>
            <a:r>
              <a:rPr lang="en-GB" sz="2400" dirty="0"/>
              <a:t>.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διερευνήσετε</a:t>
            </a:r>
            <a:r>
              <a:rPr lang="en-GB" sz="2400" dirty="0"/>
              <a:t> </a:t>
            </a:r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σύστημα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. </a:t>
            </a:r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όχι</a:t>
            </a:r>
            <a:r>
              <a:rPr lang="en-GB" sz="2400" dirty="0"/>
              <a:t>,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ποια</a:t>
            </a:r>
            <a:r>
              <a:rPr lang="en-GB" sz="2400" dirty="0"/>
              <a:t> </a:t>
            </a:r>
            <a:r>
              <a:rPr lang="en-GB" sz="2400" dirty="0" err="1"/>
              <a:t>κατεύθυνση</a:t>
            </a:r>
            <a:r>
              <a:rPr lang="en-GB" sz="2400" dirty="0"/>
              <a:t> </a:t>
            </a:r>
            <a:r>
              <a:rPr lang="en-GB" sz="2400" dirty="0" err="1"/>
              <a:t>οδεύει</a:t>
            </a:r>
            <a:r>
              <a:rPr lang="en-GB" sz="2400" dirty="0"/>
              <a:t> η </a:t>
            </a:r>
            <a:r>
              <a:rPr lang="en-GB" sz="2400" dirty="0" err="1"/>
              <a:t>αντίδραση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ποιες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αερίων</a:t>
            </a:r>
            <a:r>
              <a:rPr lang="en-GB" sz="2400" dirty="0"/>
              <a:t> </a:t>
            </a:r>
            <a:r>
              <a:rPr lang="en-GB" sz="2400" dirty="0" err="1"/>
              <a:t>στη</a:t>
            </a:r>
            <a:r>
              <a:rPr lang="en-GB" sz="2400" dirty="0"/>
              <a:t> </a:t>
            </a:r>
            <a:r>
              <a:rPr lang="en-GB" sz="2400" dirty="0" err="1"/>
              <a:t>θέση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; </a:t>
            </a:r>
            <a:r>
              <a:rPr lang="en-GB" sz="2400" dirty="0" err="1"/>
              <a:t>Δίνεται</a:t>
            </a:r>
            <a:r>
              <a:rPr lang="en-GB" sz="2400" dirty="0"/>
              <a:t> </a:t>
            </a:r>
            <a:r>
              <a:rPr lang="en-GB" sz="2400" dirty="0" err="1"/>
              <a:t>ότι</a:t>
            </a:r>
            <a:r>
              <a:rPr lang="en-GB" sz="2400" dirty="0"/>
              <a:t>, η  </a:t>
            </a:r>
            <a:r>
              <a:rPr lang="en-GB" sz="2400" i="1" dirty="0" err="1"/>
              <a:t>K</a:t>
            </a:r>
            <a:r>
              <a:rPr lang="en-GB" sz="2400" baseline="-25000" dirty="0" err="1"/>
              <a:t>c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παρακάτω</a:t>
            </a:r>
            <a:r>
              <a:rPr lang="en-GB" sz="2400" dirty="0"/>
              <a:t> </a:t>
            </a:r>
            <a:r>
              <a:rPr lang="en-GB" sz="2400" dirty="0" err="1"/>
              <a:t>αντίδρασης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500 </a:t>
            </a:r>
            <a:r>
              <a:rPr lang="en-GB" sz="2400" dirty="0">
                <a:sym typeface="Symbol"/>
              </a:rPr>
              <a:t></a:t>
            </a:r>
            <a:r>
              <a:rPr lang="en-US" sz="2400" dirty="0"/>
              <a:t>C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9.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5804624" y="2714620"/>
            <a:ext cx="3384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Η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Ι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2ΗΙ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2428868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1" y="2857496"/>
          <a:ext cx="5559175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4" imgW="2908080" imgH="1206360" progId="Equation.3">
                  <p:embed/>
                </p:oleObj>
              </mc:Choice>
              <mc:Fallback>
                <p:oleObj name="Equation" r:id="rId4" imgW="2908080" imgH="1206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2857496"/>
                        <a:ext cx="5559175" cy="228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00825" y="3500438"/>
          <a:ext cx="2151545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6" imgW="863280" imgH="457200" progId="Equation.3">
                  <p:embed/>
                </p:oleObj>
              </mc:Choice>
              <mc:Fallback>
                <p:oleObj name="Equation" r:id="rId6" imgW="8632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5" y="3500438"/>
                        <a:ext cx="2151545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357950" y="4786322"/>
          <a:ext cx="2214578" cy="17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8" imgW="1104840" imgH="838080" progId="Equation.3">
                  <p:embed/>
                </p:oleObj>
              </mc:Choice>
              <mc:Fallback>
                <p:oleObj name="Equation" r:id="rId8" imgW="110484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4786322"/>
                        <a:ext cx="2214578" cy="17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358082" y="2857496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r:id="rId10" imgW="449580" imgH="167640" progId="">
                  <p:embed/>
                </p:oleObj>
              </mc:Choice>
              <mc:Fallback>
                <p:oleObj r:id="rId10" imgW="4495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2857496"/>
                        <a:ext cx="7461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000100" y="5572140"/>
            <a:ext cx="335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Προς τα που θα πάει η αντίδραση;</a:t>
            </a:r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3. 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</a:t>
            </a:r>
            <a:r>
              <a:rPr lang="en-US" sz="2400" i="1" dirty="0"/>
              <a:t>V</a:t>
            </a:r>
            <a:r>
              <a:rPr lang="en-GB" sz="2400" dirty="0"/>
              <a:t> = 20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500 </a:t>
            </a:r>
            <a:r>
              <a:rPr lang="en-GB" sz="2400" dirty="0">
                <a:sym typeface="Symbol"/>
              </a:rPr>
              <a:t></a:t>
            </a:r>
            <a:r>
              <a:rPr lang="en-US" sz="2400" dirty="0"/>
              <a:t>C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92D050"/>
                </a:solidFill>
              </a:rPr>
              <a:t>4 </a:t>
            </a:r>
            <a:r>
              <a:rPr lang="en-US" sz="2400" b="1" dirty="0">
                <a:solidFill>
                  <a:srgbClr val="92D050"/>
                </a:solidFill>
              </a:rPr>
              <a:t>g H</a:t>
            </a:r>
            <a:r>
              <a:rPr lang="en-GB" sz="2400" b="1" baseline="-25000" dirty="0">
                <a:solidFill>
                  <a:srgbClr val="92D050"/>
                </a:solidFill>
              </a:rPr>
              <a:t>2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00B050"/>
                </a:solidFill>
              </a:rPr>
              <a:t>508 </a:t>
            </a:r>
            <a:r>
              <a:rPr lang="en-US" sz="2400" b="1" dirty="0">
                <a:solidFill>
                  <a:srgbClr val="00B050"/>
                </a:solidFill>
              </a:rPr>
              <a:t>g I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1024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g HI</a:t>
            </a:r>
            <a:r>
              <a:rPr lang="en-GB" sz="2400" dirty="0"/>
              <a:t>.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διερευνήσετε</a:t>
            </a:r>
            <a:r>
              <a:rPr lang="en-GB" sz="2400" dirty="0"/>
              <a:t> </a:t>
            </a:r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σύστημα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. </a:t>
            </a:r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όχι</a:t>
            </a:r>
            <a:r>
              <a:rPr lang="en-GB" sz="2400" dirty="0"/>
              <a:t>, </a:t>
            </a:r>
            <a:r>
              <a:rPr lang="en-GB" sz="2400" dirty="0" err="1"/>
              <a:t>προς</a:t>
            </a:r>
            <a:r>
              <a:rPr lang="en-GB" sz="2400" dirty="0"/>
              <a:t> </a:t>
            </a:r>
            <a:r>
              <a:rPr lang="en-GB" sz="2400" dirty="0" err="1"/>
              <a:t>ποια</a:t>
            </a:r>
            <a:r>
              <a:rPr lang="en-GB" sz="2400" dirty="0"/>
              <a:t> </a:t>
            </a:r>
            <a:r>
              <a:rPr lang="en-GB" sz="2400" dirty="0" err="1"/>
              <a:t>κατεύθυνση</a:t>
            </a:r>
            <a:r>
              <a:rPr lang="en-GB" sz="2400" dirty="0"/>
              <a:t> </a:t>
            </a:r>
            <a:r>
              <a:rPr lang="en-GB" sz="2400" dirty="0" err="1"/>
              <a:t>οδεύει</a:t>
            </a:r>
            <a:r>
              <a:rPr lang="en-GB" sz="2400" dirty="0"/>
              <a:t> η </a:t>
            </a:r>
            <a:r>
              <a:rPr lang="en-GB" sz="2400" dirty="0" err="1"/>
              <a:t>αντίδραση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ποιες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αερίων</a:t>
            </a:r>
            <a:r>
              <a:rPr lang="en-GB" sz="2400" dirty="0"/>
              <a:t> </a:t>
            </a:r>
            <a:r>
              <a:rPr lang="en-GB" sz="2400" dirty="0" err="1"/>
              <a:t>στη</a:t>
            </a:r>
            <a:r>
              <a:rPr lang="en-GB" sz="2400" dirty="0"/>
              <a:t> </a:t>
            </a:r>
            <a:r>
              <a:rPr lang="en-GB" sz="2400" dirty="0" err="1"/>
              <a:t>θέση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; </a:t>
            </a:r>
            <a:r>
              <a:rPr lang="en-GB" sz="2400" dirty="0" err="1"/>
              <a:t>Δίνεται</a:t>
            </a:r>
            <a:r>
              <a:rPr lang="en-GB" sz="2400" dirty="0"/>
              <a:t> </a:t>
            </a:r>
            <a:r>
              <a:rPr lang="en-GB" sz="2400" dirty="0" err="1"/>
              <a:t>ότι</a:t>
            </a:r>
            <a:r>
              <a:rPr lang="en-GB" sz="2400" dirty="0"/>
              <a:t>, η  </a:t>
            </a:r>
            <a:r>
              <a:rPr lang="en-GB" sz="2400" i="1" dirty="0" err="1"/>
              <a:t>K</a:t>
            </a:r>
            <a:r>
              <a:rPr lang="en-GB" sz="2400" baseline="-25000" dirty="0" err="1"/>
              <a:t>c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παρακάτω</a:t>
            </a:r>
            <a:r>
              <a:rPr lang="en-GB" sz="2400" dirty="0"/>
              <a:t> </a:t>
            </a:r>
            <a:r>
              <a:rPr lang="en-GB" sz="2400" dirty="0" err="1"/>
              <a:t>αντίδρασης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500 </a:t>
            </a:r>
            <a:r>
              <a:rPr lang="en-GB" sz="2400" dirty="0">
                <a:sym typeface="Symbol"/>
              </a:rPr>
              <a:t></a:t>
            </a:r>
            <a:r>
              <a:rPr lang="en-US" sz="2400" dirty="0"/>
              <a:t>C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9.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1928794" y="2786058"/>
            <a:ext cx="3656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Η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l-GR" sz="2800" b="1" baseline="-25000" dirty="0" smtClean="0"/>
              <a:t>  </a:t>
            </a:r>
            <a:r>
              <a:rPr lang="en-GB" sz="2800" b="1" dirty="0" smtClean="0"/>
              <a:t>+ </a:t>
            </a:r>
            <a:r>
              <a:rPr lang="el-GR" sz="2800" b="1" dirty="0" smtClean="0"/>
              <a:t> </a:t>
            </a:r>
            <a:r>
              <a:rPr lang="en-GB" sz="2800" b="1" dirty="0" smtClean="0"/>
              <a:t>Ι</a:t>
            </a:r>
            <a:r>
              <a:rPr lang="en-GB" sz="2800" b="1" baseline="-25000" dirty="0" smtClean="0"/>
              <a:t>2</a:t>
            </a:r>
            <a:r>
              <a:rPr lang="en-GB" sz="2800" b="1" i="1" baseline="-25000" dirty="0" smtClean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</a:t>
            </a:r>
            <a:r>
              <a:rPr lang="el-GR" sz="2800" b="1" dirty="0" smtClean="0"/>
              <a:t> </a:t>
            </a:r>
            <a:r>
              <a:rPr lang="en-GB" sz="2800" b="1" dirty="0" smtClean="0"/>
              <a:t>   </a:t>
            </a:r>
            <a:r>
              <a:rPr lang="en-GB" sz="2800" b="1" dirty="0"/>
              <a:t>2ΗΙ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2428868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714744" y="2928934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2928934"/>
                        <a:ext cx="7461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00198" y="3286124"/>
            <a:ext cx="464343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2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2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            8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                                         x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x/2 mol 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x/2 mol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2+x/2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 2+x/2 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8-x mol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5752" y="3714752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5752" y="4143380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5752" y="4572008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752" y="5000636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92975" y="417909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036745" y="417830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394099" y="417830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0034" y="3326244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282" y="3754872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18350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066" y="4572008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357826"/>
            <a:ext cx="1905000" cy="85725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3357554" y="5500702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= </a:t>
            </a:r>
            <a:r>
              <a:rPr lang="en-GB" sz="2400" b="1" dirty="0" smtClean="0">
                <a:solidFill>
                  <a:srgbClr val="FF0000"/>
                </a:solidFill>
              </a:rPr>
              <a:t>0,8 mol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844671" y="564357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6" grpId="0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004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4. 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10 </a:t>
            </a:r>
            <a:r>
              <a:rPr lang="en-US" sz="2400" dirty="0"/>
              <a:t>L</a:t>
            </a:r>
            <a:r>
              <a:rPr lang="el-GR" sz="2400" dirty="0"/>
              <a:t>,</a:t>
            </a:r>
            <a:r>
              <a:rPr lang="en-GB" sz="2400" dirty="0"/>
              <a:t> </a:t>
            </a:r>
            <a:r>
              <a:rPr lang="en-GB" sz="2400" dirty="0" err="1"/>
              <a:t>εισάγουμε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C000"/>
                </a:solidFill>
              </a:rPr>
              <a:t>0,6 </a:t>
            </a:r>
            <a:r>
              <a:rPr lang="en-US" sz="2400" b="1" dirty="0">
                <a:solidFill>
                  <a:srgbClr val="FFC000"/>
                </a:solidFill>
              </a:rPr>
              <a:t>mol N</a:t>
            </a:r>
            <a:r>
              <a:rPr lang="en-GB" sz="2400" b="1" baseline="-25000" dirty="0">
                <a:solidFill>
                  <a:srgbClr val="FFC000"/>
                </a:solidFill>
              </a:rPr>
              <a:t>2</a:t>
            </a:r>
            <a:r>
              <a:rPr lang="en-GB" sz="2400" dirty="0"/>
              <a:t>, </a:t>
            </a:r>
            <a:r>
              <a:rPr lang="en-GB" sz="2400" b="1" dirty="0">
                <a:solidFill>
                  <a:schemeClr val="accent6"/>
                </a:solidFill>
              </a:rPr>
              <a:t>0,4 </a:t>
            </a:r>
            <a:r>
              <a:rPr lang="en-US" sz="2400" b="1" dirty="0">
                <a:solidFill>
                  <a:schemeClr val="accent6"/>
                </a:solidFill>
              </a:rPr>
              <a:t>mol H</a:t>
            </a:r>
            <a:r>
              <a:rPr lang="en-GB" sz="2400" b="1" baseline="-25000" dirty="0">
                <a:solidFill>
                  <a:schemeClr val="accent6"/>
                </a:solidFill>
              </a:rPr>
              <a:t>2</a:t>
            </a:r>
            <a:r>
              <a:rPr lang="en-GB" sz="2400" b="1" dirty="0">
                <a:solidFill>
                  <a:schemeClr val="accent6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0,4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mol NH</a:t>
            </a:r>
            <a:r>
              <a:rPr lang="en-GB" sz="2400" b="1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θερμοκρασία</a:t>
            </a:r>
            <a:r>
              <a:rPr lang="en-GB" sz="2400" dirty="0"/>
              <a:t> 375 </a:t>
            </a:r>
            <a:r>
              <a:rPr lang="en-GB" sz="2400" dirty="0">
                <a:sym typeface="Symbol"/>
              </a:rPr>
              <a:t></a:t>
            </a:r>
            <a:r>
              <a:rPr lang="en-US" sz="2400" dirty="0"/>
              <a:t>C</a:t>
            </a:r>
            <a:r>
              <a:rPr lang="en-GB" sz="2400" dirty="0"/>
              <a:t>. </a:t>
            </a:r>
            <a:r>
              <a:rPr lang="en-GB" sz="2400" dirty="0" err="1"/>
              <a:t>Αν</a:t>
            </a:r>
            <a:r>
              <a:rPr lang="en-GB" sz="2400" dirty="0"/>
              <a:t> η </a:t>
            </a:r>
            <a:r>
              <a:rPr lang="en-GB" sz="2400" i="1" dirty="0"/>
              <a:t>Κ</a:t>
            </a:r>
            <a:r>
              <a:rPr lang="en-US" sz="2400" baseline="-25000" dirty="0"/>
              <a:t>c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 smtClean="0"/>
              <a:t>αντίδρασης</a:t>
            </a:r>
            <a:r>
              <a:rPr lang="en-GB" sz="2400" dirty="0" smtClean="0"/>
              <a:t> </a:t>
            </a:r>
            <a:r>
              <a:rPr lang="en-GB" sz="2400" dirty="0" err="1" smtClean="0"/>
              <a:t>στους</a:t>
            </a:r>
            <a:r>
              <a:rPr lang="en-GB" sz="2400" dirty="0" smtClean="0"/>
              <a:t> 375 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2400" dirty="0" smtClean="0"/>
              <a:t>C</a:t>
            </a:r>
            <a:r>
              <a:rPr lang="en-GB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ίση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1,2, </a:t>
            </a:r>
            <a:r>
              <a:rPr lang="en-GB" sz="2400" dirty="0" err="1" smtClean="0"/>
              <a:t>να</a:t>
            </a:r>
            <a:r>
              <a:rPr lang="en-GB" sz="2400" dirty="0" smtClean="0"/>
              <a:t> </a:t>
            </a:r>
            <a:r>
              <a:rPr lang="en-GB" sz="2400" dirty="0" err="1" smtClean="0"/>
              <a:t>διερευνήσετε</a:t>
            </a:r>
            <a:r>
              <a:rPr lang="en-GB" sz="2400" dirty="0" smtClean="0"/>
              <a:t> </a:t>
            </a:r>
            <a:r>
              <a:rPr lang="en-GB" sz="2400" dirty="0" err="1" smtClean="0"/>
              <a:t>αν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σύστημα</a:t>
            </a:r>
            <a:r>
              <a:rPr lang="en-GB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 smtClean="0"/>
              <a:t>ισορροπία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αν</a:t>
            </a:r>
            <a:r>
              <a:rPr lang="en-GB" sz="2400" dirty="0" smtClean="0"/>
              <a:t> </a:t>
            </a:r>
            <a:r>
              <a:rPr lang="en-GB" sz="2400" dirty="0" err="1" smtClean="0"/>
              <a:t>όχι</a:t>
            </a:r>
            <a:r>
              <a:rPr lang="en-GB" sz="2400" dirty="0" smtClean="0"/>
              <a:t>, </a:t>
            </a:r>
            <a:r>
              <a:rPr lang="en-GB" sz="2400" dirty="0" err="1" smtClean="0"/>
              <a:t>προς</a:t>
            </a:r>
            <a:r>
              <a:rPr lang="en-GB" sz="2400" dirty="0" smtClean="0"/>
              <a:t> </a:t>
            </a:r>
            <a:r>
              <a:rPr lang="en-GB" sz="2400" dirty="0" err="1" smtClean="0"/>
              <a:t>ποια</a:t>
            </a:r>
            <a:r>
              <a:rPr lang="en-GB" sz="2400" dirty="0" smtClean="0"/>
              <a:t> </a:t>
            </a:r>
            <a:r>
              <a:rPr lang="en-GB" sz="2400" dirty="0" err="1" smtClean="0"/>
              <a:t>κατεύθυνση</a:t>
            </a:r>
            <a:r>
              <a:rPr lang="en-GB" sz="2400" dirty="0" smtClean="0"/>
              <a:t> </a:t>
            </a:r>
            <a:r>
              <a:rPr lang="en-GB" sz="2400" dirty="0" err="1" smtClean="0"/>
              <a:t>οδεύει</a:t>
            </a:r>
            <a:r>
              <a:rPr lang="en-GB" sz="2400" dirty="0" smtClean="0"/>
              <a:t> η </a:t>
            </a:r>
            <a:r>
              <a:rPr lang="en-GB" sz="2400" dirty="0" err="1" smtClean="0"/>
              <a:t>αντίδραση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10" name="Rectangle 9"/>
          <p:cNvSpPr/>
          <p:nvPr/>
        </p:nvSpPr>
        <p:spPr>
          <a:xfrm>
            <a:off x="2643174" y="2285992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Ν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+ 3</a:t>
            </a:r>
            <a:r>
              <a:rPr lang="en-US" sz="2800" b="1" dirty="0"/>
              <a:t>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2</a:t>
            </a:r>
            <a:r>
              <a:rPr lang="en-US" sz="2800" b="1" dirty="0"/>
              <a:t>NH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4500562" y="2428868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2428868"/>
                        <a:ext cx="7461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smtClean="0"/>
              <a:t>1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0,8 </a:t>
            </a:r>
            <a:r>
              <a:rPr lang="en-US" sz="2400" b="1" dirty="0">
                <a:solidFill>
                  <a:srgbClr val="FF0000"/>
                </a:solidFill>
              </a:rPr>
              <a:t>mol SO</a:t>
            </a:r>
            <a:r>
              <a:rPr lang="en-GB" sz="2400" b="1" baseline="-25000" dirty="0">
                <a:solidFill>
                  <a:srgbClr val="FF0000"/>
                </a:solidFill>
              </a:rPr>
              <a:t>2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C00000"/>
                </a:solidFill>
              </a:rPr>
              <a:t>0,1 </a:t>
            </a:r>
            <a:r>
              <a:rPr lang="en-US" sz="2400" b="1" dirty="0">
                <a:solidFill>
                  <a:srgbClr val="C00000"/>
                </a:solidFill>
              </a:rPr>
              <a:t>mol NO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GB" sz="2400" dirty="0" smtClean="0"/>
              <a:t>,    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0,6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mol SO</a:t>
            </a:r>
            <a:r>
              <a:rPr lang="en-GB" sz="2400" b="1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2"/>
                </a:solidFill>
              </a:rPr>
              <a:t>0,4 </a:t>
            </a:r>
            <a:r>
              <a:rPr lang="en-US" sz="2400" b="1" dirty="0">
                <a:solidFill>
                  <a:schemeClr val="accent2"/>
                </a:solidFill>
              </a:rPr>
              <a:t>mol NO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dirty="0" err="1"/>
              <a:t>προσθέτουμε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C00000"/>
                </a:solidFill>
              </a:rPr>
              <a:t>0,3 </a:t>
            </a:r>
            <a:r>
              <a:rPr lang="en-US" sz="2400" b="1" dirty="0">
                <a:solidFill>
                  <a:srgbClr val="C00000"/>
                </a:solidFill>
              </a:rPr>
              <a:t>mol NO</a:t>
            </a:r>
            <a:r>
              <a:rPr lang="en-GB" sz="2400" b="1" baseline="-25000" dirty="0">
                <a:solidFill>
                  <a:srgbClr val="C00000"/>
                </a:solidFill>
              </a:rPr>
              <a:t>2</a:t>
            </a:r>
            <a:r>
              <a:rPr lang="en-GB" sz="2400" dirty="0"/>
              <a:t>. </a:t>
            </a:r>
            <a:r>
              <a:rPr lang="en-GB" sz="2400" dirty="0" err="1"/>
              <a:t>Τι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συμβεί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ποια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η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ΝΟ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τελική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;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142852"/>
            <a:ext cx="224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Παράδειγμα</a:t>
            </a:r>
            <a:r>
              <a:rPr lang="en-GB" sz="2400" b="1" u="sng" dirty="0">
                <a:solidFill>
                  <a:srgbClr val="FF0000"/>
                </a:solidFill>
              </a:rPr>
              <a:t> 4.9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2000240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+ </a:t>
            </a:r>
            <a:r>
              <a:rPr lang="en-US" sz="2800" b="1" dirty="0"/>
              <a:t>NO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  </a:t>
            </a:r>
            <a:r>
              <a:rPr lang="en-US" sz="2800" b="1" dirty="0"/>
              <a:t>SO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</a:t>
            </a:r>
            <a:r>
              <a:rPr lang="en-US" sz="2800" b="1" dirty="0"/>
              <a:t>NO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2000240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143372" y="2143116"/>
          <a:ext cx="785818" cy="30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143116"/>
                        <a:ext cx="785818" cy="30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1500198" y="2500306"/>
            <a:ext cx="650082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0,8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0,1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       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0,6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 0,4 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                     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5752" y="2928934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52" y="3357562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52" y="3786190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752" y="4214818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92975" y="339328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036745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79819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034" y="2540426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282" y="2969054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397682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066" y="3786190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180017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smtClean="0"/>
              <a:t>1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0,8 </a:t>
            </a:r>
            <a:r>
              <a:rPr lang="en-US" sz="2400" b="1" dirty="0">
                <a:solidFill>
                  <a:srgbClr val="FF0000"/>
                </a:solidFill>
              </a:rPr>
              <a:t>mol SO</a:t>
            </a:r>
            <a:r>
              <a:rPr lang="en-GB" sz="2400" b="1" baseline="-25000" dirty="0">
                <a:solidFill>
                  <a:srgbClr val="FF0000"/>
                </a:solidFill>
              </a:rPr>
              <a:t>2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C00000"/>
                </a:solidFill>
              </a:rPr>
              <a:t>0,1 </a:t>
            </a:r>
            <a:r>
              <a:rPr lang="en-US" sz="2400" b="1" dirty="0">
                <a:solidFill>
                  <a:srgbClr val="C00000"/>
                </a:solidFill>
              </a:rPr>
              <a:t>mol NO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GB" sz="2400" dirty="0" smtClean="0"/>
              <a:t>,    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0,6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mol SO</a:t>
            </a:r>
            <a:r>
              <a:rPr lang="en-GB" sz="2400" b="1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2"/>
                </a:solidFill>
              </a:rPr>
              <a:t>0,4 </a:t>
            </a:r>
            <a:r>
              <a:rPr lang="en-US" sz="2400" b="1" dirty="0">
                <a:solidFill>
                  <a:schemeClr val="accent2"/>
                </a:solidFill>
              </a:rPr>
              <a:t>mol NO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dirty="0" err="1"/>
              <a:t>προσθέτουμε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C00000"/>
                </a:solidFill>
              </a:rPr>
              <a:t>0,3 </a:t>
            </a:r>
            <a:r>
              <a:rPr lang="en-US" sz="2400" b="1" dirty="0">
                <a:solidFill>
                  <a:srgbClr val="C00000"/>
                </a:solidFill>
              </a:rPr>
              <a:t>mol NO</a:t>
            </a:r>
            <a:r>
              <a:rPr lang="en-GB" sz="2400" b="1" baseline="-25000" dirty="0">
                <a:solidFill>
                  <a:srgbClr val="C00000"/>
                </a:solidFill>
              </a:rPr>
              <a:t>2</a:t>
            </a:r>
            <a:r>
              <a:rPr lang="en-GB" sz="2400" dirty="0"/>
              <a:t>. </a:t>
            </a:r>
            <a:r>
              <a:rPr lang="en-GB" sz="2400" dirty="0" err="1"/>
              <a:t>Τι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συμβεί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ποια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η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ΝΟ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τελική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;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142852"/>
            <a:ext cx="224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Παράδειγμα</a:t>
            </a:r>
            <a:r>
              <a:rPr lang="en-GB" sz="2400" b="1" u="sng" dirty="0">
                <a:solidFill>
                  <a:srgbClr val="FF0000"/>
                </a:solidFill>
              </a:rPr>
              <a:t> 4.9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2000240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+ </a:t>
            </a:r>
            <a:r>
              <a:rPr lang="en-US" sz="2800" b="1" dirty="0"/>
              <a:t>NO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  </a:t>
            </a:r>
            <a:r>
              <a:rPr lang="en-US" sz="2800" b="1" dirty="0"/>
              <a:t>SO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</a:t>
            </a:r>
            <a:r>
              <a:rPr lang="en-US" sz="2800" b="1" dirty="0"/>
              <a:t>NO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2000240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143372" y="2143116"/>
          <a:ext cx="785818" cy="30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143116"/>
                        <a:ext cx="785818" cy="30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1500198" y="2500306"/>
            <a:ext cx="650082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0,8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</a:t>
            </a:r>
            <a:r>
              <a:rPr lang="en-US" sz="2400" b="1" kern="1400" dirty="0" smtClean="0">
                <a:solidFill>
                  <a:srgbClr val="0070C0"/>
                </a:solidFill>
                <a:ea typeface="Times New Roman"/>
              </a:rPr>
              <a:t>0,4</a:t>
            </a:r>
            <a:r>
              <a:rPr lang="el-GR" sz="2400" b="1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b="1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       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0,6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 0,4 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 x mol           x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                                       x mol 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 x mol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0,8-x         0.4-x 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0,6+x mol    0,4+x mol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5752" y="2928934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52" y="3357562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52" y="3786190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752" y="4214818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92975" y="339328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036745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79819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034" y="2540426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282" y="2969054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397682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066" y="3786190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180017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14282" y="4357694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αρχική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υπολογίζουμε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en-GB" sz="2400" dirty="0"/>
              <a:t>:</a:t>
            </a:r>
            <a:endParaRPr lang="el-GR" sz="2400" dirty="0"/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357158" y="4857760"/>
          <a:ext cx="4056913" cy="158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Equation" r:id="rId5" imgW="1854200" imgH="723900" progId="Equation.3">
                  <p:embed/>
                </p:oleObj>
              </mc:Choice>
              <mc:Fallback>
                <p:oleObj name="Equation" r:id="rId5" imgW="1854200" imgH="723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857760"/>
                        <a:ext cx="4056913" cy="1581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smtClean="0"/>
              <a:t>1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0,8 </a:t>
            </a:r>
            <a:r>
              <a:rPr lang="en-US" sz="2400" b="1" dirty="0">
                <a:solidFill>
                  <a:srgbClr val="FF0000"/>
                </a:solidFill>
              </a:rPr>
              <a:t>mol SO</a:t>
            </a:r>
            <a:r>
              <a:rPr lang="en-GB" sz="2400" b="1" baseline="-25000" dirty="0">
                <a:solidFill>
                  <a:srgbClr val="FF0000"/>
                </a:solidFill>
              </a:rPr>
              <a:t>2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C00000"/>
                </a:solidFill>
              </a:rPr>
              <a:t>0,1 </a:t>
            </a:r>
            <a:r>
              <a:rPr lang="en-US" sz="2400" b="1" dirty="0">
                <a:solidFill>
                  <a:srgbClr val="C00000"/>
                </a:solidFill>
              </a:rPr>
              <a:t>mol NO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GB" sz="2400" dirty="0" smtClean="0"/>
              <a:t>,    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0,6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mol SO</a:t>
            </a:r>
            <a:r>
              <a:rPr lang="en-GB" sz="2400" b="1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2"/>
                </a:solidFill>
              </a:rPr>
              <a:t>0,4 </a:t>
            </a:r>
            <a:r>
              <a:rPr lang="en-US" sz="2400" b="1" dirty="0">
                <a:solidFill>
                  <a:schemeClr val="accent2"/>
                </a:solidFill>
              </a:rPr>
              <a:t>mol NO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dirty="0" err="1"/>
              <a:t>προσθέτουμε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C00000"/>
                </a:solidFill>
              </a:rPr>
              <a:t>0,3 </a:t>
            </a:r>
            <a:r>
              <a:rPr lang="en-US" sz="2400" b="1" dirty="0">
                <a:solidFill>
                  <a:srgbClr val="C00000"/>
                </a:solidFill>
              </a:rPr>
              <a:t>mol NO</a:t>
            </a:r>
            <a:r>
              <a:rPr lang="en-GB" sz="2400" b="1" baseline="-25000" dirty="0">
                <a:solidFill>
                  <a:srgbClr val="C00000"/>
                </a:solidFill>
              </a:rPr>
              <a:t>2</a:t>
            </a:r>
            <a:r>
              <a:rPr lang="en-GB" sz="2400" dirty="0"/>
              <a:t>. </a:t>
            </a:r>
            <a:r>
              <a:rPr lang="en-GB" sz="2400" dirty="0" err="1"/>
              <a:t>Τι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συμβεί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ποια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η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ΝΟ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στην</a:t>
            </a:r>
            <a:r>
              <a:rPr lang="en-GB" sz="2400" dirty="0"/>
              <a:t> </a:t>
            </a:r>
            <a:r>
              <a:rPr lang="en-GB" sz="2400" dirty="0" err="1"/>
              <a:t>τελική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;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142852"/>
            <a:ext cx="224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Παράδειγμα</a:t>
            </a:r>
            <a:r>
              <a:rPr lang="en-GB" sz="2400" b="1" u="sng" dirty="0">
                <a:solidFill>
                  <a:srgbClr val="FF0000"/>
                </a:solidFill>
              </a:rPr>
              <a:t> 4.9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2000240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+ </a:t>
            </a:r>
            <a:r>
              <a:rPr lang="en-US" sz="2800" b="1" dirty="0"/>
              <a:t>NO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  </a:t>
            </a:r>
            <a:r>
              <a:rPr lang="en-US" sz="2800" b="1" dirty="0"/>
              <a:t>SO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baseline="-25000" dirty="0"/>
              <a:t> </a:t>
            </a:r>
            <a:r>
              <a:rPr lang="en-GB" sz="2800" b="1" dirty="0"/>
              <a:t>+ </a:t>
            </a:r>
            <a:r>
              <a:rPr lang="en-US" sz="2800" b="1" dirty="0"/>
              <a:t>NO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2000240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143372" y="2143116"/>
          <a:ext cx="785818" cy="30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143116"/>
                        <a:ext cx="785818" cy="30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5752" y="2928934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52" y="3357562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52" y="3786190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752" y="4214818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92975" y="339328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036745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79819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034" y="2540426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282" y="2969054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397682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066" y="3786190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180017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00166" y="2500306"/>
            <a:ext cx="650085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0,8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</a:t>
            </a:r>
            <a:r>
              <a:rPr lang="en-US" sz="2400" b="1" kern="1400" dirty="0" smtClean="0">
                <a:solidFill>
                  <a:srgbClr val="0070C0"/>
                </a:solidFill>
                <a:ea typeface="Times New Roman"/>
              </a:rPr>
              <a:t>0,4</a:t>
            </a:r>
            <a:r>
              <a:rPr lang="el-GR" sz="2400" b="1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b="1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       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0,6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 0,4 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 x mol           x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                                       x mol 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 x mol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0,8-x         0.4-x 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0,6+x mol    0,4+x mol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500034" y="4643446"/>
          <a:ext cx="4518209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Equation" r:id="rId5" imgW="1625600" imgH="698500" progId="Equation.3">
                  <p:embed/>
                </p:oleObj>
              </mc:Choice>
              <mc:Fallback>
                <p:oleObj name="Equation" r:id="rId5" imgW="1625600" imgH="698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643446"/>
                        <a:ext cx="4518209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286380" y="5357826"/>
            <a:ext cx="3643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Η </a:t>
            </a:r>
            <a:r>
              <a:rPr lang="en-GB" sz="2400" dirty="0" err="1"/>
              <a:t>δεκτή</a:t>
            </a:r>
            <a:r>
              <a:rPr lang="en-GB" sz="2400" dirty="0"/>
              <a:t> </a:t>
            </a:r>
            <a:r>
              <a:rPr lang="en-GB" sz="2400" dirty="0" err="1"/>
              <a:t>λύση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GB" sz="2400" b="1" dirty="0">
                <a:solidFill>
                  <a:srgbClr val="FF0000"/>
                </a:solidFill>
              </a:rPr>
              <a:t> = </a:t>
            </a:r>
            <a:r>
              <a:rPr lang="en-GB" sz="2400" b="1" dirty="0" smtClean="0">
                <a:solidFill>
                  <a:srgbClr val="FF0000"/>
                </a:solidFill>
              </a:rPr>
              <a:t>0,17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154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Εφαρμογή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2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έχουμε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4 </a:t>
            </a:r>
            <a:r>
              <a:rPr lang="en-US" sz="2400" dirty="0"/>
              <a:t>mol </a:t>
            </a:r>
            <a:r>
              <a:rPr lang="en-US" sz="2400" dirty="0" err="1"/>
              <a:t>PCl</a:t>
            </a:r>
            <a:r>
              <a:rPr lang="en-GB" sz="2400" baseline="-25000" dirty="0"/>
              <a:t>5</a:t>
            </a:r>
            <a:r>
              <a:rPr lang="en-GB" sz="2400" dirty="0"/>
              <a:t>, 2 </a:t>
            </a:r>
            <a:r>
              <a:rPr lang="en-US" sz="2400" dirty="0"/>
              <a:t>mol </a:t>
            </a:r>
            <a:r>
              <a:rPr lang="en-US" sz="2400" dirty="0" err="1"/>
              <a:t>PCl</a:t>
            </a:r>
            <a:r>
              <a:rPr lang="en-GB" sz="2400" baseline="-25000" dirty="0"/>
              <a:t>3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8 </a:t>
            </a:r>
            <a:r>
              <a:rPr lang="en-US" sz="2400" dirty="0"/>
              <a:t>mol </a:t>
            </a:r>
            <a:r>
              <a:rPr lang="en-US" sz="2400" dirty="0" err="1"/>
              <a:t>Cl</a:t>
            </a:r>
            <a:r>
              <a:rPr lang="en-GB" sz="2400" baseline="-25000" dirty="0"/>
              <a:t>2</a:t>
            </a:r>
            <a:r>
              <a:rPr lang="en-GB" sz="2400" dirty="0"/>
              <a:t>. </a:t>
            </a:r>
            <a:r>
              <a:rPr lang="en-GB" sz="2400" dirty="0" err="1"/>
              <a:t>Προσθέτουμε</a:t>
            </a:r>
            <a:r>
              <a:rPr lang="en-GB" sz="2400" dirty="0"/>
              <a:t> 4 </a:t>
            </a:r>
            <a:r>
              <a:rPr lang="en-US" sz="2400" dirty="0"/>
              <a:t>mol </a:t>
            </a:r>
            <a:r>
              <a:rPr lang="en-US" sz="2400" dirty="0" err="1"/>
              <a:t>PCl</a:t>
            </a:r>
            <a:r>
              <a:rPr lang="en-GB" sz="2400" baseline="-25000" dirty="0"/>
              <a:t>5</a:t>
            </a:r>
            <a:r>
              <a:rPr lang="en-GB" sz="2400" dirty="0"/>
              <a:t>. </a:t>
            </a:r>
            <a:r>
              <a:rPr lang="en-GB" sz="2400" dirty="0" err="1"/>
              <a:t>Ποιες</a:t>
            </a:r>
            <a:r>
              <a:rPr lang="en-GB" sz="2400" dirty="0"/>
              <a:t> </a:t>
            </a: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</a:t>
            </a:r>
            <a:r>
              <a:rPr lang="en-GB" sz="2400" dirty="0" err="1"/>
              <a:t>όλων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αερίων</a:t>
            </a:r>
            <a:r>
              <a:rPr lang="en-GB" sz="2400" dirty="0"/>
              <a:t> </a:t>
            </a:r>
            <a:r>
              <a:rPr lang="en-GB" sz="2400" dirty="0" err="1"/>
              <a:t>στη</a:t>
            </a:r>
            <a:r>
              <a:rPr lang="en-GB" sz="2400" dirty="0"/>
              <a:t> </a:t>
            </a:r>
            <a:r>
              <a:rPr lang="en-GB" sz="2400" dirty="0" err="1"/>
              <a:t>νέα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;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1142976" y="1714488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PCl</a:t>
            </a:r>
            <a:r>
              <a:rPr lang="en-GB" sz="2800" b="1" baseline="-25000" dirty="0"/>
              <a:t>5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        </a:t>
            </a:r>
            <a:r>
              <a:rPr lang="en-US" sz="2800" b="1" dirty="0" err="1"/>
              <a:t>PCl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+ </a:t>
            </a:r>
            <a:r>
              <a:rPr lang="en-US" sz="2800" b="1" dirty="0" err="1"/>
              <a:t>Cl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214546" y="1857364"/>
          <a:ext cx="7858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857364"/>
                        <a:ext cx="78581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240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Παράδειγμα</a:t>
            </a:r>
            <a:r>
              <a:rPr lang="en-GB" sz="2400" b="1" u="sng" dirty="0">
                <a:solidFill>
                  <a:srgbClr val="FF0000"/>
                </a:solidFill>
              </a:rPr>
              <a:t> 4.10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smtClean="0"/>
              <a:t>2 </a:t>
            </a:r>
            <a:r>
              <a:rPr lang="en-US" sz="2400" dirty="0"/>
              <a:t>L</a:t>
            </a:r>
            <a:r>
              <a:rPr lang="en-GB" sz="2400" dirty="0"/>
              <a:t> </a:t>
            </a:r>
            <a:r>
              <a:rPr lang="en-GB" sz="2400" dirty="0" err="1"/>
              <a:t>έχουμε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B0F0"/>
                </a:solidFill>
              </a:rPr>
              <a:t>8 </a:t>
            </a:r>
            <a:r>
              <a:rPr lang="en-US" sz="2400" b="1" dirty="0">
                <a:solidFill>
                  <a:srgbClr val="00B0F0"/>
                </a:solidFill>
              </a:rPr>
              <a:t>mol </a:t>
            </a:r>
            <a:r>
              <a:rPr lang="en-US" sz="2400" b="1" dirty="0" err="1">
                <a:solidFill>
                  <a:srgbClr val="00B0F0"/>
                </a:solidFill>
              </a:rPr>
              <a:t>PCl</a:t>
            </a:r>
            <a:r>
              <a:rPr lang="en-GB" sz="2400" b="1" baseline="-25000" dirty="0">
                <a:solidFill>
                  <a:srgbClr val="00B0F0"/>
                </a:solidFill>
              </a:rPr>
              <a:t>5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0070C0"/>
                </a:solidFill>
              </a:rPr>
              <a:t>4 </a:t>
            </a:r>
            <a:r>
              <a:rPr lang="en-US" sz="2400" b="1" dirty="0">
                <a:solidFill>
                  <a:srgbClr val="0070C0"/>
                </a:solidFill>
              </a:rPr>
              <a:t>mol </a:t>
            </a:r>
            <a:r>
              <a:rPr lang="en-US" sz="2400" b="1" dirty="0" err="1">
                <a:solidFill>
                  <a:srgbClr val="0070C0"/>
                </a:solidFill>
              </a:rPr>
              <a:t>PCl</a:t>
            </a:r>
            <a:r>
              <a:rPr lang="en-GB" sz="2400" b="1" baseline="-25000" dirty="0">
                <a:solidFill>
                  <a:srgbClr val="0070C0"/>
                </a:solidFill>
              </a:rPr>
              <a:t>3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8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mol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Cl</a:t>
            </a:r>
            <a:r>
              <a:rPr lang="en-GB" sz="24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400" dirty="0"/>
              <a:t>. </a:t>
            </a:r>
            <a:r>
              <a:rPr lang="en-GB" sz="2400" dirty="0" err="1"/>
              <a:t>Διπλασιάζουμε</a:t>
            </a:r>
            <a:r>
              <a:rPr lang="en-GB" sz="2400" dirty="0"/>
              <a:t> </a:t>
            </a:r>
            <a:r>
              <a:rPr lang="en-GB" sz="2400" dirty="0" err="1"/>
              <a:t>τον</a:t>
            </a:r>
            <a:r>
              <a:rPr lang="en-GB" sz="2400" dirty="0"/>
              <a:t> </a:t>
            </a:r>
            <a:r>
              <a:rPr lang="en-GB" sz="2400" dirty="0" err="1"/>
              <a:t>όγκο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δοχείου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διατηρούμε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θερμοκρασία</a:t>
            </a:r>
            <a:r>
              <a:rPr lang="en-GB" sz="2400" dirty="0"/>
              <a:t> </a:t>
            </a:r>
            <a:r>
              <a:rPr lang="en-GB" sz="2400" dirty="0" err="1"/>
              <a:t>σταθερή</a:t>
            </a:r>
            <a:r>
              <a:rPr lang="en-GB" sz="2400" dirty="0"/>
              <a:t>. </a:t>
            </a:r>
            <a:r>
              <a:rPr lang="en-GB" sz="2400" dirty="0" err="1"/>
              <a:t>Πόσα</a:t>
            </a:r>
            <a:r>
              <a:rPr lang="en-GB" sz="2400" dirty="0"/>
              <a:t> </a:t>
            </a:r>
            <a:r>
              <a:rPr lang="en-US" sz="2400" dirty="0"/>
              <a:t>mol </a:t>
            </a:r>
            <a:r>
              <a:rPr lang="en-US" sz="2400" dirty="0" err="1"/>
              <a:t>Cl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έχουμε</a:t>
            </a:r>
            <a:r>
              <a:rPr lang="en-GB" sz="2400" dirty="0"/>
              <a:t> </a:t>
            </a:r>
            <a:r>
              <a:rPr lang="en-GB" sz="2400" dirty="0" err="1"/>
              <a:t>στη</a:t>
            </a:r>
            <a:r>
              <a:rPr lang="en-GB" sz="2400" dirty="0"/>
              <a:t> </a:t>
            </a:r>
            <a:r>
              <a:rPr lang="en-GB" sz="2400" dirty="0" err="1"/>
              <a:t>νέα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;</a:t>
            </a:r>
            <a:endParaRPr 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714488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785918" y="2000240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PCl</a:t>
            </a:r>
            <a:r>
              <a:rPr lang="en-GB" sz="2800" b="1" baseline="-25000" dirty="0"/>
              <a:t>5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    </a:t>
            </a:r>
            <a:r>
              <a:rPr lang="en-GB" sz="2800" b="1" dirty="0" smtClean="0"/>
              <a:t>     </a:t>
            </a:r>
            <a:r>
              <a:rPr lang="en-US" sz="2800" b="1" dirty="0" err="1"/>
              <a:t>PCl</a:t>
            </a:r>
            <a:r>
              <a:rPr lang="en-GB" sz="2800" b="1" baseline="-25000" dirty="0"/>
              <a:t>3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r>
              <a:rPr lang="en-GB" sz="2800" b="1" dirty="0"/>
              <a:t> + </a:t>
            </a:r>
            <a:r>
              <a:rPr lang="en-US" sz="2800" b="1" dirty="0" err="1"/>
              <a:t>Cl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n-GB" sz="2800" b="1" i="1" baseline="-25000" dirty="0"/>
              <a:t>)</a:t>
            </a:r>
            <a:endParaRPr lang="el-GR" sz="2800" b="1" baseline="-25000" dirty="0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2714612" y="2143116"/>
          <a:ext cx="7858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r:id="rId4" imgW="449580" imgH="167640" progId="">
                  <p:embed/>
                </p:oleObj>
              </mc:Choice>
              <mc:Fallback>
                <p:oleObj r:id="rId4" imgW="449580" imgH="1676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143116"/>
                        <a:ext cx="78581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6286512" y="2571744"/>
            <a:ext cx="285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Προς τα που θα πάει η αντίδραση;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0198" y="2500306"/>
            <a:ext cx="464343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8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        4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    8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x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                   x mol 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x mol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      </a:t>
            </a:r>
          </a:p>
          <a:p>
            <a:pPr indent="27305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8-x 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 4+x mol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8+x mol</a:t>
            </a:r>
            <a:endParaRPr lang="el-GR" sz="2400" kern="1400" dirty="0">
              <a:solidFill>
                <a:srgbClr val="FF0000"/>
              </a:solidFill>
              <a:ea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85752" y="2928934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752" y="3357562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5752" y="3786190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5752" y="4214818"/>
            <a:ext cx="5500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92975" y="339328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322497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751257" y="339248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0034" y="2540426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282" y="2969054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3397682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0066" y="3786190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4429132"/>
            <a:ext cx="78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αρχική</a:t>
            </a:r>
            <a:r>
              <a:rPr lang="en-GB" sz="2400" dirty="0"/>
              <a:t> </a:t>
            </a:r>
            <a:r>
              <a:rPr lang="en-GB" sz="2400" dirty="0" err="1"/>
              <a:t>ισορροπία</a:t>
            </a:r>
            <a:r>
              <a:rPr lang="en-GB" sz="2400" dirty="0"/>
              <a:t> </a:t>
            </a:r>
            <a:r>
              <a:rPr lang="en-GB" sz="2400" dirty="0" err="1"/>
              <a:t>υπολογίζουμε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τιμή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c</a:t>
            </a:r>
            <a:r>
              <a:rPr lang="en-GB" sz="2400" dirty="0"/>
              <a:t>:</a:t>
            </a:r>
            <a:endParaRPr lang="el-GR" sz="2400" dirty="0"/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500034" y="5000636"/>
          <a:ext cx="37813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6" imgW="1600200" imgH="698500" progId="Equation.3">
                  <p:embed/>
                </p:oleObj>
              </mc:Choice>
              <mc:Fallback>
                <p:oleObj name="Equation" r:id="rId6" imgW="16002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000636"/>
                        <a:ext cx="3781321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357158" y="4857760"/>
          <a:ext cx="4966409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8" imgW="1930400" imgH="698500" progId="Equation.3">
                  <p:embed/>
                </p:oleObj>
              </mc:Choice>
              <mc:Fallback>
                <p:oleObj name="Equation" r:id="rId8" imgW="1930400" imgH="698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857760"/>
                        <a:ext cx="4966409" cy="17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5643538" y="528638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η </a:t>
            </a:r>
            <a:r>
              <a:rPr lang="en-GB" sz="2400" dirty="0" err="1"/>
              <a:t>μόνη</a:t>
            </a:r>
            <a:r>
              <a:rPr lang="en-GB" sz="2400" dirty="0"/>
              <a:t> </a:t>
            </a:r>
            <a:r>
              <a:rPr lang="en-GB" sz="2400" dirty="0" err="1" smtClean="0"/>
              <a:t>λύση</a:t>
            </a:r>
            <a:r>
              <a:rPr lang="en-GB" sz="2400" dirty="0" smtClean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smtClean="0"/>
              <a:t>0&lt;</a:t>
            </a:r>
            <a:r>
              <a:rPr lang="en-US" sz="2400" dirty="0"/>
              <a:t>x</a:t>
            </a:r>
            <a:r>
              <a:rPr lang="en-GB" sz="2400" dirty="0" smtClean="0"/>
              <a:t>&lt;8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41" grpId="0"/>
      <p:bldP spid="42" grpId="0"/>
      <p:bldP spid="43" grpId="0"/>
      <p:bldP spid="44" grpId="0"/>
      <p:bldP spid="44" grpId="1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10 L </a:t>
            </a:r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B0F0"/>
                </a:solidFill>
              </a:rPr>
              <a:t>1 mol H</a:t>
            </a:r>
            <a:r>
              <a:rPr lang="en-GB" sz="2400" b="1" baseline="-25000" dirty="0">
                <a:solidFill>
                  <a:srgbClr val="00B0F0"/>
                </a:solidFill>
              </a:rPr>
              <a:t>2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70C0"/>
                </a:solidFill>
              </a:rPr>
              <a:t>1 mol I</a:t>
            </a:r>
            <a:r>
              <a:rPr lang="en-GB" sz="2400" b="1" baseline="-25000" dirty="0">
                <a:solidFill>
                  <a:srgbClr val="0070C0"/>
                </a:solidFill>
              </a:rPr>
              <a:t>2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450 </a:t>
            </a:r>
            <a:r>
              <a:rPr lang="en-GB" sz="2400" dirty="0">
                <a:sym typeface="Symbol"/>
              </a:rPr>
              <a:t></a:t>
            </a:r>
            <a:r>
              <a:rPr lang="en-GB" sz="2400" dirty="0"/>
              <a:t>C. </a:t>
            </a:r>
            <a:r>
              <a:rPr lang="en-GB" sz="2400" dirty="0" err="1"/>
              <a:t>Μετά</a:t>
            </a:r>
            <a:r>
              <a:rPr lang="en-GB" sz="2400" dirty="0"/>
              <a:t> 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αποκατάσταση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χημικής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450 </a:t>
            </a:r>
            <a:r>
              <a:rPr lang="en-GB" sz="2400" dirty="0">
                <a:sym typeface="Symbol"/>
              </a:rPr>
              <a:t></a:t>
            </a:r>
            <a:r>
              <a:rPr lang="en-GB" sz="2400" dirty="0"/>
              <a:t>C, </a:t>
            </a:r>
            <a:r>
              <a:rPr lang="en-GB" sz="2400" dirty="0" err="1"/>
              <a:t>σύμφωνα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χημική</a:t>
            </a:r>
            <a:r>
              <a:rPr lang="en-GB" sz="2400" dirty="0"/>
              <a:t> </a:t>
            </a:r>
            <a:r>
              <a:rPr lang="en-GB" sz="2400" dirty="0" err="1"/>
              <a:t>εξίσωση</a:t>
            </a:r>
            <a:r>
              <a:rPr lang="en-GB" sz="2400" dirty="0"/>
              <a:t>: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4643438" y="1285860"/>
            <a:ext cx="301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(g) </a:t>
            </a:r>
            <a:r>
              <a:rPr lang="en-GB" sz="2400" dirty="0"/>
              <a:t>+ I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(g)</a:t>
            </a:r>
            <a:r>
              <a:rPr lang="en-GB" sz="2400" i="1" dirty="0"/>
              <a:t>         </a:t>
            </a:r>
            <a:r>
              <a:rPr lang="en-GB" sz="2400" dirty="0"/>
              <a:t>     2HI</a:t>
            </a:r>
            <a:r>
              <a:rPr lang="en-GB" sz="2400" i="1" baseline="-25000" dirty="0"/>
              <a:t>(g)</a:t>
            </a:r>
            <a:endParaRPr lang="el-GR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η ποσότητα του Η</a:t>
            </a:r>
            <a:r>
              <a:rPr lang="el-GR" sz="2400" baseline="-25000" dirty="0"/>
              <a:t>2</a:t>
            </a:r>
            <a:r>
              <a:rPr lang="el-GR" sz="2400" dirty="0"/>
              <a:t> γίνεται 0,4 mol.</a:t>
            </a:r>
          </a:p>
          <a:p>
            <a:r>
              <a:rPr lang="el-GR" sz="2400" dirty="0"/>
              <a:t>α. Ποια είναι η τιμή της </a:t>
            </a:r>
            <a:r>
              <a:rPr lang="el-GR" sz="2400" i="1" dirty="0"/>
              <a:t>K</a:t>
            </a:r>
            <a:r>
              <a:rPr lang="el-GR" sz="2400" i="1" baseline="-25000" dirty="0"/>
              <a:t>c­ </a:t>
            </a:r>
            <a:r>
              <a:rPr lang="el-GR" sz="2400" dirty="0"/>
              <a:t>στους  450 </a:t>
            </a:r>
            <a:r>
              <a:rPr lang="el-GR" sz="2400" dirty="0">
                <a:sym typeface="Symbol"/>
              </a:rPr>
              <a:t></a:t>
            </a:r>
            <a:r>
              <a:rPr lang="el-GR" sz="2400" dirty="0"/>
              <a:t>C</a:t>
            </a:r>
            <a:r>
              <a:rPr lang="el-GR" sz="2400" dirty="0" smtClean="0"/>
              <a:t>;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264318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6000760" y="1428736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r:id="rId3" imgW="449580" imgH="167640" progId="">
                  <p:embed/>
                </p:oleObj>
              </mc:Choice>
              <mc:Fallback>
                <p:oleObj r:id="rId3" imgW="449580" imgH="1676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428736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143512"/>
            <a:ext cx="228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α. </a:t>
            </a:r>
            <a:endParaRPr lang="el-GR" sz="24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85786" y="5072074"/>
          <a:ext cx="3786214" cy="168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5" imgW="1816100" imgH="812800" progId="Equation.3">
                  <p:embed/>
                </p:oleObj>
              </mc:Choice>
              <mc:Fallback>
                <p:oleObj name="Equation" r:id="rId5" imgW="1816100" imgH="812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072074"/>
                        <a:ext cx="3786214" cy="1684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000232" y="271462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 </a:t>
            </a:r>
            <a:r>
              <a:rPr lang="en-GB" sz="2800" b="1" dirty="0"/>
              <a:t>+ I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i="1" dirty="0"/>
              <a:t>         </a:t>
            </a:r>
            <a:r>
              <a:rPr lang="en-GB" sz="2800" b="1" dirty="0"/>
              <a:t>     2HI</a:t>
            </a:r>
            <a:r>
              <a:rPr lang="en-GB" sz="2800" b="1" i="1" baseline="-25000" dirty="0"/>
              <a:t>(g)</a:t>
            </a:r>
            <a:endParaRPr lang="el-GR" sz="2800" b="1" baseline="-25000" dirty="0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3643306" y="2857496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r:id="rId7" imgW="449580" imgH="167640" progId="">
                  <p:embed/>
                </p:oleObj>
              </mc:Choice>
              <mc:Fallback>
                <p:oleObj r:id="rId7" imgW="449580" imgH="167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857496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500198" y="3286124"/>
            <a:ext cx="46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</a:pP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1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1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5752" y="3714752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5752" y="414338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752" y="4572008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2" y="5000636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92975" y="417909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65339" y="417830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4099" y="417830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0034" y="3326244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282" y="3754872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18350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066" y="4572008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480" y="3714752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0,6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 </a:t>
            </a:r>
            <a:endParaRPr lang="el-GR" dirty="0"/>
          </a:p>
        </p:txBody>
      </p:sp>
      <p:sp>
        <p:nvSpPr>
          <p:cNvPr id="28" name="Rectangle 27"/>
          <p:cNvSpPr/>
          <p:nvPr/>
        </p:nvSpPr>
        <p:spPr>
          <a:xfrm>
            <a:off x="1785918" y="371475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x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</a:t>
            </a:r>
            <a:endParaRPr lang="el-GR" dirty="0"/>
          </a:p>
        </p:txBody>
      </p:sp>
      <p:sp>
        <p:nvSpPr>
          <p:cNvPr id="29" name="Rectangle 28"/>
          <p:cNvSpPr/>
          <p:nvPr/>
        </p:nvSpPr>
        <p:spPr>
          <a:xfrm>
            <a:off x="1714480" y="4572008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0,4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mol</a:t>
            </a:r>
            <a:endParaRPr lang="el-GR" dirty="0"/>
          </a:p>
        </p:txBody>
      </p:sp>
      <p:sp>
        <p:nvSpPr>
          <p:cNvPr id="30" name="Rectangle 29"/>
          <p:cNvSpPr/>
          <p:nvPr/>
        </p:nvSpPr>
        <p:spPr>
          <a:xfrm>
            <a:off x="4357686" y="4572008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1,2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mol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2857488" y="3714752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0,6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 </a:t>
            </a:r>
            <a:endParaRPr lang="el-GR" dirty="0"/>
          </a:p>
        </p:txBody>
      </p:sp>
      <p:sp>
        <p:nvSpPr>
          <p:cNvPr id="32" name="Rectangle 31"/>
          <p:cNvSpPr/>
          <p:nvPr/>
        </p:nvSpPr>
        <p:spPr>
          <a:xfrm>
            <a:off x="4357686" y="414338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1,2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mol 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7488" y="4572008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0,4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mol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00166" y="3286124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3050">
              <a:spcBef>
                <a:spcPts val="600"/>
              </a:spcBef>
            </a:pP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0,4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0,4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   </a:t>
            </a:r>
            <a:r>
              <a:rPr lang="el-GR" sz="2400" kern="1400" dirty="0" smtClean="0">
                <a:solidFill>
                  <a:srgbClr val="00B0F0"/>
                </a:solidFill>
                <a:ea typeface="Times New Roman"/>
              </a:rPr>
              <a:t> 1,2 </a:t>
            </a:r>
            <a:r>
              <a:rPr lang="en-US" sz="2400" kern="1400" dirty="0" smtClean="0">
                <a:solidFill>
                  <a:srgbClr val="00B0F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00B0F0"/>
              </a:solidFill>
              <a:ea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4480" y="3714752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0,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2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57488" y="3714752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0,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2</a:t>
            </a:r>
            <a:r>
              <a:rPr lang="el-GR" sz="2400" kern="1400" dirty="0" smtClean="0">
                <a:solidFill>
                  <a:srgbClr val="00B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B050"/>
                </a:solidFill>
                <a:ea typeface="Times New Roman"/>
              </a:rPr>
              <a:t>mol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57686" y="414338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0,4</a:t>
            </a:r>
            <a:r>
              <a:rPr lang="el-GR" sz="2400" kern="1400" dirty="0" smtClean="0">
                <a:solidFill>
                  <a:srgbClr val="92D05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92D050"/>
                </a:solidFill>
                <a:ea typeface="Times New Roman"/>
              </a:rPr>
              <a:t>mol 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14480" y="4572008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0,2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mol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57488" y="4572008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0,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2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mol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57686" y="4572008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1,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  <a:sym typeface="Symbol"/>
              </a:rPr>
              <a:t>6 mol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όγκου</a:t>
            </a:r>
            <a:r>
              <a:rPr lang="en-GB" sz="2400" dirty="0"/>
              <a:t> 10 L </a:t>
            </a:r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B0F0"/>
                </a:solidFill>
              </a:rPr>
              <a:t>1 mol H</a:t>
            </a:r>
            <a:r>
              <a:rPr lang="en-GB" sz="2400" b="1" baseline="-25000" dirty="0">
                <a:solidFill>
                  <a:srgbClr val="00B0F0"/>
                </a:solidFill>
              </a:rPr>
              <a:t>2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dirty="0" err="1"/>
              <a:t>και</a:t>
            </a:r>
            <a:r>
              <a:rPr lang="en-GB" sz="2400" b="1" dirty="0">
                <a:solidFill>
                  <a:srgbClr val="0070C0"/>
                </a:solidFill>
              </a:rPr>
              <a:t> 1 mol I</a:t>
            </a:r>
            <a:r>
              <a:rPr lang="en-GB" sz="2400" b="1" baseline="-25000" dirty="0">
                <a:solidFill>
                  <a:srgbClr val="0070C0"/>
                </a:solidFill>
              </a:rPr>
              <a:t>2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450 </a:t>
            </a:r>
            <a:r>
              <a:rPr lang="en-GB" sz="2400" dirty="0">
                <a:sym typeface="Symbol"/>
              </a:rPr>
              <a:t></a:t>
            </a:r>
            <a:r>
              <a:rPr lang="en-GB" sz="2400" dirty="0"/>
              <a:t>C. </a:t>
            </a:r>
            <a:r>
              <a:rPr lang="en-GB" sz="2400" dirty="0" err="1"/>
              <a:t>Μετά</a:t>
            </a:r>
            <a:r>
              <a:rPr lang="en-GB" sz="2400" dirty="0"/>
              <a:t> 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αποκατάσταση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χημικής</a:t>
            </a:r>
            <a:r>
              <a:rPr lang="en-GB" sz="2400" dirty="0"/>
              <a:t> </a:t>
            </a:r>
            <a:r>
              <a:rPr lang="en-GB" sz="2400" dirty="0" err="1"/>
              <a:t>ισορροπίας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450 </a:t>
            </a:r>
            <a:r>
              <a:rPr lang="en-GB" sz="2400" dirty="0">
                <a:sym typeface="Symbol"/>
              </a:rPr>
              <a:t></a:t>
            </a:r>
            <a:r>
              <a:rPr lang="en-GB" sz="2400" dirty="0"/>
              <a:t>C, </a:t>
            </a:r>
            <a:r>
              <a:rPr lang="en-GB" sz="2400" dirty="0" err="1"/>
              <a:t>σύμφωνα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χημική</a:t>
            </a:r>
            <a:r>
              <a:rPr lang="en-GB" sz="2400" dirty="0"/>
              <a:t> </a:t>
            </a:r>
            <a:r>
              <a:rPr lang="en-GB" sz="2400" dirty="0" err="1"/>
              <a:t>εξίσωση</a:t>
            </a:r>
            <a:r>
              <a:rPr lang="en-GB" sz="2400" dirty="0"/>
              <a:t>: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4643438" y="1285860"/>
            <a:ext cx="301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(g) </a:t>
            </a:r>
            <a:r>
              <a:rPr lang="en-GB" sz="2400" dirty="0"/>
              <a:t>+ I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(g)</a:t>
            </a:r>
            <a:r>
              <a:rPr lang="en-GB" sz="2400" i="1" dirty="0"/>
              <a:t>         </a:t>
            </a:r>
            <a:r>
              <a:rPr lang="en-GB" sz="2400" dirty="0"/>
              <a:t>     2HI</a:t>
            </a:r>
            <a:r>
              <a:rPr lang="en-GB" sz="2400" i="1" baseline="-25000" dirty="0"/>
              <a:t>(g)</a:t>
            </a:r>
            <a:endParaRPr lang="el-GR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0" y="264318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ΛΥΣΗ</a:t>
            </a:r>
            <a:endParaRPr lang="el-GR" sz="2400" dirty="0">
              <a:solidFill>
                <a:srgbClr val="00B050"/>
              </a:solidFill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6000760" y="1428736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r:id="rId4" imgW="449580" imgH="167640" progId="">
                  <p:embed/>
                </p:oleObj>
              </mc:Choice>
              <mc:Fallback>
                <p:oleObj r:id="rId4" imgW="449580" imgH="1676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428736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3000372"/>
            <a:ext cx="228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β</a:t>
            </a:r>
            <a:r>
              <a:rPr lang="en-GB" sz="2400" dirty="0" smtClean="0"/>
              <a:t>. </a:t>
            </a:r>
            <a:endParaRPr lang="el-GR" sz="24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2000232" y="271462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H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 </a:t>
            </a:r>
            <a:r>
              <a:rPr lang="en-GB" sz="2800" b="1" dirty="0"/>
              <a:t>+ I</a:t>
            </a:r>
            <a:r>
              <a:rPr lang="en-GB" sz="2800" b="1" baseline="-25000" dirty="0"/>
              <a:t>2</a:t>
            </a:r>
            <a:r>
              <a:rPr lang="en-GB" sz="2800" b="1" i="1" baseline="-25000" dirty="0"/>
              <a:t>(g)</a:t>
            </a:r>
            <a:r>
              <a:rPr lang="en-GB" sz="2800" b="1" i="1" dirty="0"/>
              <a:t>         </a:t>
            </a:r>
            <a:r>
              <a:rPr lang="en-GB" sz="2800" b="1" dirty="0"/>
              <a:t>     2HI</a:t>
            </a:r>
            <a:r>
              <a:rPr lang="en-GB" sz="2800" b="1" i="1" baseline="-25000" dirty="0"/>
              <a:t>(g)</a:t>
            </a:r>
            <a:endParaRPr lang="el-GR" sz="2800" b="1" baseline="-25000" dirty="0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3643306" y="2857496"/>
          <a:ext cx="74613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r:id="rId6" imgW="449580" imgH="167640" progId="">
                  <p:embed/>
                </p:oleObj>
              </mc:Choice>
              <mc:Fallback>
                <p:oleObj r:id="rId6" imgW="449580" imgH="16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857496"/>
                        <a:ext cx="746130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β</a:t>
            </a:r>
            <a:r>
              <a:rPr lang="el-GR" sz="2400" dirty="0"/>
              <a:t>. </a:t>
            </a:r>
            <a:r>
              <a:rPr lang="el-GR" sz="2400" dirty="0" smtClean="0"/>
              <a:t>Το </a:t>
            </a:r>
            <a:r>
              <a:rPr lang="el-GR" sz="2400" dirty="0"/>
              <a:t>μίγμα ισορροπίας θερμαίνεται στους 600 </a:t>
            </a:r>
            <a:r>
              <a:rPr lang="el-GR" sz="2400" dirty="0">
                <a:sym typeface="Symbol"/>
              </a:rPr>
              <a:t></a:t>
            </a:r>
            <a:r>
              <a:rPr lang="el-GR" sz="2400" dirty="0"/>
              <a:t>C, </a:t>
            </a:r>
            <a:r>
              <a:rPr lang="el-GR" sz="2400" dirty="0" smtClean="0"/>
              <a:t>οπότε στη </a:t>
            </a:r>
            <a:r>
              <a:rPr lang="el-GR" sz="2400" dirty="0"/>
              <a:t>νέα </a:t>
            </a:r>
            <a:r>
              <a:rPr lang="el-GR" sz="2400" dirty="0" smtClean="0"/>
              <a:t>ισορροπία, το 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</a:t>
            </a:r>
            <a:r>
              <a:rPr lang="el-GR" sz="2400" dirty="0"/>
              <a:t>γίνεται 0,2 mol. Να βρεθεί η τιμή της </a:t>
            </a:r>
            <a:r>
              <a:rPr lang="el-GR" sz="2400" i="1" dirty="0" smtClean="0"/>
              <a:t>K</a:t>
            </a:r>
            <a:r>
              <a:rPr lang="el-GR" sz="2400" i="1" baseline="-25000" dirty="0" smtClean="0"/>
              <a:t>c</a:t>
            </a:r>
            <a:r>
              <a:rPr lang="el-GR" sz="2400" dirty="0" smtClean="0"/>
              <a:t> στους </a:t>
            </a:r>
            <a:r>
              <a:rPr lang="el-GR" sz="2400" dirty="0"/>
              <a:t>600 </a:t>
            </a:r>
            <a:r>
              <a:rPr lang="el-GR" sz="2400" dirty="0">
                <a:sym typeface="Symbol"/>
              </a:rPr>
              <a:t></a:t>
            </a:r>
            <a:r>
              <a:rPr lang="el-GR" sz="2400" dirty="0"/>
              <a:t>C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5752" y="3714752"/>
            <a:ext cx="5143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5752" y="4143380"/>
            <a:ext cx="5143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5752" y="4572008"/>
            <a:ext cx="5143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5752" y="5000636"/>
            <a:ext cx="5143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892975" y="417909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036745" y="417830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251191" y="417830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0034" y="3326244"/>
            <a:ext cx="107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αρχικά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4282" y="3754872"/>
            <a:ext cx="152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αντιδρούν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418350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92D050"/>
                </a:solidFill>
              </a:rPr>
              <a:t>παράγονται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066" y="4572008"/>
            <a:ext cx="100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τελικά</a:t>
            </a:r>
            <a:endParaRPr lang="el-GR" b="1" dirty="0">
              <a:solidFill>
                <a:srgbClr val="FF0000"/>
              </a:solidFill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00034" y="5072074"/>
          <a:ext cx="4572032" cy="164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7" imgW="1930400" imgH="812800" progId="Equation.3">
                  <p:embed/>
                </p:oleObj>
              </mc:Choice>
              <mc:Fallback>
                <p:oleObj name="Equation" r:id="rId7" imgW="1930400" imgH="812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072074"/>
                        <a:ext cx="4572032" cy="16451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5857884" y="3357562"/>
            <a:ext cx="3286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H </a:t>
            </a:r>
            <a:r>
              <a:rPr lang="en-GB" sz="2400" b="1" dirty="0" err="1" smtClean="0">
                <a:solidFill>
                  <a:srgbClr val="00B050"/>
                </a:solidFill>
              </a:rPr>
              <a:t>αντίδραση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σχηματισμού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του</a:t>
            </a:r>
            <a:r>
              <a:rPr lang="en-GB" sz="2400" b="1" dirty="0" smtClean="0">
                <a:solidFill>
                  <a:srgbClr val="00B050"/>
                </a:solidFill>
              </a:rPr>
              <a:t> ΗΙ </a:t>
            </a:r>
            <a:r>
              <a:rPr lang="en-GB" sz="2400" b="1" dirty="0" err="1" smtClean="0">
                <a:solidFill>
                  <a:srgbClr val="00B050"/>
                </a:solidFill>
              </a:rPr>
              <a:t>είναι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ενδόθερμη</a:t>
            </a:r>
            <a:r>
              <a:rPr lang="en-GB" sz="2400" b="1" dirty="0" smtClean="0">
                <a:solidFill>
                  <a:srgbClr val="00B050"/>
                </a:solidFill>
              </a:rPr>
              <a:t> ή </a:t>
            </a:r>
            <a:r>
              <a:rPr lang="en-GB" sz="2400" b="1" dirty="0" err="1" smtClean="0">
                <a:solidFill>
                  <a:srgbClr val="00B050"/>
                </a:solidFill>
              </a:rPr>
              <a:t>εξώθερμη</a:t>
            </a:r>
            <a:r>
              <a:rPr lang="el-GR" sz="2400" b="1" dirty="0" smtClean="0">
                <a:solidFill>
                  <a:srgbClr val="00B050"/>
                </a:solidFill>
              </a:rPr>
              <a:t>;</a:t>
            </a:r>
            <a:endParaRPr lang="el-G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1523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err="1"/>
              <a:t>Πείραμα</a:t>
            </a:r>
            <a:r>
              <a:rPr lang="en-GB" sz="2400" u="sng" dirty="0"/>
              <a:t> 1</a:t>
            </a:r>
            <a:endParaRPr lang="el-GR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κλειστό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440 </a:t>
            </a:r>
            <a:r>
              <a:rPr lang="en-GB" sz="2400" dirty="0" smtClean="0"/>
              <a:t>°C </a:t>
            </a:r>
            <a:r>
              <a:rPr lang="en-GB" sz="2400" dirty="0"/>
              <a:t>10 </a:t>
            </a:r>
            <a:r>
              <a:rPr lang="en-US" sz="2400" dirty="0"/>
              <a:t>mol</a:t>
            </a:r>
            <a:r>
              <a:rPr lang="en-GB" sz="2400" dirty="0"/>
              <a:t> Ι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(g)</a:t>
            </a:r>
            <a:r>
              <a:rPr lang="en-GB" sz="2400" baseline="-250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10 </a:t>
            </a:r>
            <a:r>
              <a:rPr lang="en-US" sz="2400" dirty="0"/>
              <a:t>mol</a:t>
            </a:r>
            <a:r>
              <a:rPr lang="en-GB" sz="2400" dirty="0"/>
              <a:t> Η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</a:t>
            </a:r>
            <a:r>
              <a:rPr lang="en-GB" sz="2400" i="1" baseline="-25000" dirty="0" smtClean="0"/>
              <a:t>)</a:t>
            </a:r>
            <a:endParaRPr lang="el-GR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0" y="178592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Η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baseline="-25000" dirty="0"/>
              <a:t> </a:t>
            </a:r>
            <a:r>
              <a:rPr lang="el-GR" sz="2800" b="1" dirty="0"/>
              <a:t>+ </a:t>
            </a:r>
            <a:r>
              <a:rPr lang="en-US" sz="2800" b="1" dirty="0"/>
              <a:t>I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dirty="0"/>
              <a:t> → 2</a:t>
            </a:r>
            <a:r>
              <a:rPr lang="en-US" sz="2800" b="1" dirty="0"/>
              <a:t>HI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baseline="-25000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292893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Πόσα </a:t>
            </a:r>
            <a:r>
              <a:rPr lang="en-US" sz="2400" b="1" dirty="0" smtClean="0">
                <a:solidFill>
                  <a:srgbClr val="00B050"/>
                </a:solidFill>
              </a:rPr>
              <a:t>mol HI </a:t>
            </a:r>
            <a:r>
              <a:rPr lang="el-GR" sz="2400" b="1" dirty="0" smtClean="0">
                <a:solidFill>
                  <a:srgbClr val="00B050"/>
                </a:solidFill>
              </a:rPr>
              <a:t>θα παίρναμε αν η αντίδραση ήταν μονόδρομη;</a:t>
            </a:r>
          </a:p>
        </p:txBody>
      </p:sp>
    </p:spTree>
    <p:extLst>
      <p:ext uri="{BB962C8B-B14F-4D97-AF65-F5344CB8AC3E}">
        <p14:creationId xmlns:p14="http://schemas.microsoft.com/office/powerpoint/2010/main" val="8028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1523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err="1"/>
              <a:t>Πείραμα</a:t>
            </a:r>
            <a:r>
              <a:rPr lang="en-GB" sz="2400" u="sng" dirty="0"/>
              <a:t> 1</a:t>
            </a:r>
            <a:endParaRPr lang="el-GR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κλειστό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440 </a:t>
            </a:r>
            <a:r>
              <a:rPr lang="en-GB" sz="2400" dirty="0" smtClean="0"/>
              <a:t>°C </a:t>
            </a:r>
            <a:r>
              <a:rPr lang="en-GB" sz="2400" dirty="0"/>
              <a:t>10 </a:t>
            </a:r>
            <a:r>
              <a:rPr lang="en-US" sz="2400" dirty="0"/>
              <a:t>mol</a:t>
            </a:r>
            <a:r>
              <a:rPr lang="en-GB" sz="2400" dirty="0"/>
              <a:t> Ι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(g)</a:t>
            </a:r>
            <a:r>
              <a:rPr lang="en-GB" sz="2400" baseline="-250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10 </a:t>
            </a:r>
            <a:r>
              <a:rPr lang="en-US" sz="2400" dirty="0"/>
              <a:t>mol</a:t>
            </a:r>
            <a:r>
              <a:rPr lang="en-GB" sz="2400" dirty="0"/>
              <a:t> Η</a:t>
            </a:r>
            <a:r>
              <a:rPr lang="en-GB" sz="2400" baseline="-25000" dirty="0"/>
              <a:t>2</a:t>
            </a:r>
            <a:r>
              <a:rPr lang="en-GB" sz="2400" i="1" baseline="-25000" dirty="0"/>
              <a:t>(g</a:t>
            </a:r>
            <a:r>
              <a:rPr lang="en-GB" sz="2400" i="1" baseline="-25000" dirty="0" smtClean="0"/>
              <a:t>)</a:t>
            </a:r>
            <a:endParaRPr lang="el-GR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0" y="178592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Η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baseline="-25000" dirty="0"/>
              <a:t> </a:t>
            </a:r>
            <a:r>
              <a:rPr lang="el-GR" sz="2800" b="1" dirty="0"/>
              <a:t>+ </a:t>
            </a:r>
            <a:r>
              <a:rPr lang="en-US" sz="2800" b="1" dirty="0"/>
              <a:t>I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dirty="0"/>
              <a:t> → 2</a:t>
            </a:r>
            <a:r>
              <a:rPr lang="en-US" sz="2800" b="1" dirty="0"/>
              <a:t>HI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baseline="-250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0003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7030A0"/>
                </a:solidFill>
              </a:rPr>
              <a:t>Στην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πράξη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παρατηρείται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ο </a:t>
            </a:r>
            <a:r>
              <a:rPr lang="en-GB" sz="2400" dirty="0" err="1">
                <a:solidFill>
                  <a:srgbClr val="7030A0"/>
                </a:solidFill>
              </a:rPr>
              <a:t>σχηματισμός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μίγματος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el-GR" sz="2400" dirty="0" smtClean="0">
              <a:solidFill>
                <a:srgbClr val="7030A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7030A0"/>
                </a:solidFill>
              </a:rPr>
              <a:t>που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περιέχει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2 </a:t>
            </a:r>
            <a:r>
              <a:rPr lang="en-US" sz="2400" b="1" dirty="0">
                <a:solidFill>
                  <a:srgbClr val="7030A0"/>
                </a:solidFill>
              </a:rPr>
              <a:t>mol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Η</a:t>
            </a:r>
            <a:r>
              <a:rPr lang="en-GB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,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2 </a:t>
            </a:r>
            <a:r>
              <a:rPr lang="en-US" sz="2400" b="1" dirty="0" smtClean="0">
                <a:solidFill>
                  <a:srgbClr val="7030A0"/>
                </a:solidFill>
              </a:rPr>
              <a:t>mol</a:t>
            </a:r>
            <a:r>
              <a:rPr lang="en-GB" sz="2400" b="1" dirty="0" smtClean="0">
                <a:solidFill>
                  <a:srgbClr val="7030A0"/>
                </a:solidFill>
              </a:rPr>
              <a:t> Ι</a:t>
            </a:r>
            <a:r>
              <a:rPr lang="en-GB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και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16 </a:t>
            </a:r>
            <a:r>
              <a:rPr lang="en-US" sz="2400" b="1" dirty="0" smtClean="0">
                <a:solidFill>
                  <a:srgbClr val="7030A0"/>
                </a:solidFill>
              </a:rPr>
              <a:t>mol</a:t>
            </a:r>
            <a:r>
              <a:rPr lang="en-GB" sz="2400" b="1" dirty="0" smtClean="0">
                <a:solidFill>
                  <a:srgbClr val="7030A0"/>
                </a:solidFill>
              </a:rPr>
              <a:t> ΗΙ</a:t>
            </a:r>
            <a:endParaRPr lang="el-GR" sz="2400" b="1" dirty="0" smtClean="0">
              <a:solidFill>
                <a:srgbClr val="7030A0"/>
              </a:solidFill>
            </a:endParaRPr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smtClean="0"/>
              <a:t>Η </a:t>
            </a:r>
            <a:r>
              <a:rPr lang="en-GB" sz="2400" dirty="0" err="1"/>
              <a:t>σύσταση</a:t>
            </a:r>
            <a:r>
              <a:rPr lang="en-GB" sz="2400" dirty="0"/>
              <a:t> </a:t>
            </a:r>
            <a:r>
              <a:rPr lang="en-GB" sz="2400" dirty="0" err="1" smtClean="0"/>
              <a:t>του</a:t>
            </a:r>
            <a:r>
              <a:rPr lang="en-GB" sz="2400" dirty="0" smtClean="0"/>
              <a:t> </a:t>
            </a:r>
            <a:r>
              <a:rPr lang="en-GB" sz="2400" dirty="0" err="1"/>
              <a:t>μίγματος</a:t>
            </a:r>
            <a:r>
              <a:rPr lang="en-GB" sz="2400" dirty="0"/>
              <a:t> </a:t>
            </a:r>
            <a:r>
              <a:rPr lang="en-GB" sz="2400" dirty="0" err="1"/>
              <a:t>παραμένει</a:t>
            </a:r>
            <a:r>
              <a:rPr lang="en-GB" sz="2400" dirty="0"/>
              <a:t> </a:t>
            </a:r>
            <a:r>
              <a:rPr lang="en-GB" sz="2400" dirty="0" err="1"/>
              <a:t>αμετάβλητη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εφόσον</a:t>
            </a:r>
            <a:r>
              <a:rPr lang="en-GB" sz="2400" dirty="0" smtClean="0"/>
              <a:t> </a:t>
            </a: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n-GB" sz="2400" dirty="0" err="1"/>
              <a:t>συνθήκες</a:t>
            </a:r>
            <a:r>
              <a:rPr lang="en-GB" sz="2400" dirty="0"/>
              <a:t> </a:t>
            </a:r>
            <a:r>
              <a:rPr lang="en-GB" sz="2400" dirty="0" err="1" smtClean="0"/>
              <a:t>παραμένουν</a:t>
            </a:r>
            <a:r>
              <a:rPr lang="en-GB" sz="2400" dirty="0" smtClean="0"/>
              <a:t> </a:t>
            </a:r>
            <a:r>
              <a:rPr lang="en-GB" sz="2400" dirty="0" err="1"/>
              <a:t>σταθερές</a:t>
            </a:r>
            <a:r>
              <a:rPr lang="en-GB" sz="2400" dirty="0"/>
              <a:t>. </a:t>
            </a:r>
            <a:endParaRPr lang="el-GR" sz="2400" dirty="0" smtClean="0"/>
          </a:p>
          <a:p>
            <a:pPr algn="ctr"/>
            <a:r>
              <a:rPr lang="el-GR" sz="2400" dirty="0" smtClean="0"/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χημική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ισορροπία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59293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Τί θα συνέβαινε αν έκανα την αντίθετη αντίδραση;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14546" y="4214818"/>
          <a:ext cx="4938712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Picture" r:id="rId3" imgW="4846320" imgH="1329840" progId="Word.Picture.8">
                  <p:embed/>
                </p:oleObj>
              </mc:Choice>
              <mc:Fallback>
                <p:oleObj name="Picture" r:id="rId3" imgW="4846320" imgH="1329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4214818"/>
                        <a:ext cx="4938712" cy="155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6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1523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err="1"/>
              <a:t>Πείραμα</a:t>
            </a:r>
            <a:r>
              <a:rPr lang="en-GB" sz="2400" u="sng" dirty="0"/>
              <a:t> </a:t>
            </a:r>
            <a:r>
              <a:rPr lang="el-GR" sz="2400" u="sng" dirty="0" smtClean="0"/>
              <a:t>2</a:t>
            </a:r>
            <a:endParaRPr lang="el-GR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κλειστό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440 </a:t>
            </a:r>
            <a:r>
              <a:rPr lang="en-GB" sz="2400" dirty="0" smtClean="0"/>
              <a:t>°C </a:t>
            </a:r>
            <a:r>
              <a:rPr lang="el-GR" sz="2400" dirty="0" smtClean="0"/>
              <a:t>2</a:t>
            </a:r>
            <a:r>
              <a:rPr lang="en-GB" sz="2400" dirty="0" smtClean="0"/>
              <a:t>0 </a:t>
            </a:r>
            <a:r>
              <a:rPr lang="en-US" sz="2400" dirty="0"/>
              <a:t>mol</a:t>
            </a:r>
            <a:r>
              <a:rPr lang="en-GB" sz="2400" dirty="0"/>
              <a:t> </a:t>
            </a:r>
            <a:r>
              <a:rPr lang="el-GR" sz="2400" dirty="0" smtClean="0"/>
              <a:t>Η</a:t>
            </a:r>
            <a:r>
              <a:rPr lang="en-GB" sz="2400" dirty="0" smtClean="0"/>
              <a:t>Ι</a:t>
            </a:r>
            <a:r>
              <a:rPr lang="en-GB" sz="2400" i="1" baseline="-25000" dirty="0" smtClean="0"/>
              <a:t>(g)</a:t>
            </a:r>
            <a:endParaRPr lang="el-GR" sz="24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0" y="171448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2</a:t>
            </a:r>
            <a:r>
              <a:rPr lang="en-GB" sz="2800" b="1" dirty="0"/>
              <a:t>ΗΙ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baseline="-25000" dirty="0"/>
              <a:t> </a:t>
            </a:r>
            <a:r>
              <a:rPr lang="el-GR" sz="2800" b="1" dirty="0"/>
              <a:t>→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baseline="-25000" dirty="0"/>
              <a:t> </a:t>
            </a:r>
            <a:r>
              <a:rPr lang="el-GR" sz="2800" b="1" dirty="0"/>
              <a:t>+ </a:t>
            </a:r>
            <a:r>
              <a:rPr lang="en-US" sz="2800" b="1" dirty="0"/>
              <a:t>I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0" y="342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Τί θα πάρουμε;</a:t>
            </a:r>
          </a:p>
        </p:txBody>
      </p:sp>
    </p:spTree>
    <p:extLst>
      <p:ext uri="{BB962C8B-B14F-4D97-AF65-F5344CB8AC3E}">
        <p14:creationId xmlns:p14="http://schemas.microsoft.com/office/powerpoint/2010/main" val="10137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1523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err="1"/>
              <a:t>Πείραμα</a:t>
            </a:r>
            <a:r>
              <a:rPr lang="en-GB" sz="2400" u="sng" dirty="0"/>
              <a:t> </a:t>
            </a:r>
            <a:r>
              <a:rPr lang="el-GR" sz="2400" u="sng" dirty="0" smtClean="0"/>
              <a:t>2</a:t>
            </a:r>
            <a:endParaRPr lang="el-GR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Εισάγονται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κλειστό</a:t>
            </a:r>
            <a:r>
              <a:rPr lang="en-GB" sz="2400" dirty="0"/>
              <a:t> </a:t>
            </a:r>
            <a:r>
              <a:rPr lang="en-GB" sz="2400" dirty="0" err="1"/>
              <a:t>δοχείο</a:t>
            </a:r>
            <a:r>
              <a:rPr lang="en-GB" sz="2400" dirty="0"/>
              <a:t> </a:t>
            </a:r>
            <a:r>
              <a:rPr lang="en-GB" sz="2400" dirty="0" err="1"/>
              <a:t>στους</a:t>
            </a:r>
            <a:r>
              <a:rPr lang="en-GB" sz="2400" dirty="0"/>
              <a:t> 440 </a:t>
            </a:r>
            <a:r>
              <a:rPr lang="en-GB" sz="2400" dirty="0" smtClean="0"/>
              <a:t>°C </a:t>
            </a:r>
            <a:r>
              <a:rPr lang="el-GR" sz="2400" dirty="0" smtClean="0"/>
              <a:t>2</a:t>
            </a:r>
            <a:r>
              <a:rPr lang="en-GB" sz="2400" dirty="0" smtClean="0"/>
              <a:t>0 </a:t>
            </a:r>
            <a:r>
              <a:rPr lang="en-US" sz="2400" dirty="0"/>
              <a:t>mol</a:t>
            </a:r>
            <a:r>
              <a:rPr lang="en-GB" sz="2400" dirty="0"/>
              <a:t> </a:t>
            </a:r>
            <a:r>
              <a:rPr lang="el-GR" sz="2400" dirty="0" smtClean="0"/>
              <a:t>Η</a:t>
            </a:r>
            <a:r>
              <a:rPr lang="en-GB" sz="2400" dirty="0" smtClean="0"/>
              <a:t>Ι</a:t>
            </a:r>
            <a:r>
              <a:rPr lang="en-GB" sz="2400" i="1" baseline="-25000" dirty="0" smtClean="0"/>
              <a:t>(g)</a:t>
            </a:r>
            <a:endParaRPr lang="el-GR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0" y="30003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7030A0"/>
                </a:solidFill>
              </a:rPr>
              <a:t>Στην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πράξη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παρατηρείται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ο </a:t>
            </a:r>
            <a:r>
              <a:rPr lang="en-GB" sz="2400" dirty="0" err="1">
                <a:solidFill>
                  <a:srgbClr val="7030A0"/>
                </a:solidFill>
              </a:rPr>
              <a:t>σχηματισμός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μίγματος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el-GR" sz="2400" dirty="0" smtClean="0">
              <a:solidFill>
                <a:srgbClr val="7030A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7030A0"/>
                </a:solidFill>
              </a:rPr>
              <a:t>που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περιέχει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16 </a:t>
            </a:r>
            <a:r>
              <a:rPr lang="en-US" sz="2400" b="1" dirty="0">
                <a:solidFill>
                  <a:srgbClr val="7030A0"/>
                </a:solidFill>
              </a:rPr>
              <a:t>mol</a:t>
            </a:r>
            <a:r>
              <a:rPr lang="en-GB" sz="2400" b="1" dirty="0">
                <a:solidFill>
                  <a:srgbClr val="7030A0"/>
                </a:solidFill>
              </a:rPr>
              <a:t> ΗΙ</a:t>
            </a:r>
            <a:r>
              <a:rPr lang="en-GB" sz="2400" dirty="0">
                <a:solidFill>
                  <a:srgbClr val="7030A0"/>
                </a:solidFill>
              </a:rPr>
              <a:t>, </a:t>
            </a:r>
            <a:r>
              <a:rPr lang="en-GB" sz="2400" b="1" dirty="0">
                <a:solidFill>
                  <a:srgbClr val="7030A0"/>
                </a:solidFill>
              </a:rPr>
              <a:t>2 </a:t>
            </a:r>
            <a:r>
              <a:rPr lang="en-US" sz="2400" b="1" dirty="0">
                <a:solidFill>
                  <a:srgbClr val="7030A0"/>
                </a:solidFill>
              </a:rPr>
              <a:t>mol</a:t>
            </a:r>
            <a:r>
              <a:rPr lang="en-GB" sz="2400" b="1" dirty="0">
                <a:solidFill>
                  <a:srgbClr val="7030A0"/>
                </a:solidFill>
              </a:rPr>
              <a:t> Η</a:t>
            </a:r>
            <a:r>
              <a:rPr lang="en-GB" sz="2400" b="1" baseline="-25000" dirty="0">
                <a:solidFill>
                  <a:srgbClr val="7030A0"/>
                </a:solidFill>
              </a:rPr>
              <a:t>2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και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2 </a:t>
            </a:r>
            <a:r>
              <a:rPr lang="en-US" sz="2400" b="1" dirty="0">
                <a:solidFill>
                  <a:srgbClr val="7030A0"/>
                </a:solidFill>
              </a:rPr>
              <a:t>mol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Ι</a:t>
            </a:r>
            <a:r>
              <a:rPr lang="en-GB" sz="2400" b="1" baseline="-25000" dirty="0" smtClean="0">
                <a:solidFill>
                  <a:srgbClr val="7030A0"/>
                </a:solidFill>
              </a:rPr>
              <a:t>2</a:t>
            </a:r>
            <a:endParaRPr lang="el-GR" sz="2400" b="1" dirty="0" smtClean="0">
              <a:solidFill>
                <a:srgbClr val="7030A0"/>
              </a:solidFill>
            </a:endParaRPr>
          </a:p>
          <a:p>
            <a:pPr algn="ctr"/>
            <a:endParaRPr lang="el-GR" sz="2400" dirty="0" smtClean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1448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2</a:t>
            </a:r>
            <a:r>
              <a:rPr lang="en-GB" sz="2800" b="1" dirty="0"/>
              <a:t>ΗΙ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baseline="-25000" dirty="0"/>
              <a:t> </a:t>
            </a:r>
            <a:r>
              <a:rPr lang="el-GR" sz="2800" b="1" dirty="0"/>
              <a:t>→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r>
              <a:rPr lang="el-GR" sz="2800" b="1" baseline="-25000" dirty="0"/>
              <a:t> </a:t>
            </a:r>
            <a:r>
              <a:rPr lang="el-GR" sz="2800" b="1" dirty="0"/>
              <a:t>+ </a:t>
            </a:r>
            <a:r>
              <a:rPr lang="en-US" sz="2800" b="1" dirty="0"/>
              <a:t>I</a:t>
            </a:r>
            <a:r>
              <a:rPr lang="el-GR" sz="2800" b="1" baseline="-25000" dirty="0"/>
              <a:t>2</a:t>
            </a:r>
            <a:r>
              <a:rPr lang="el-GR" sz="2800" b="1" i="1" baseline="-25000" dirty="0"/>
              <a:t>(</a:t>
            </a:r>
            <a:r>
              <a:rPr lang="en-US" sz="2800" b="1" i="1" baseline="-25000" dirty="0"/>
              <a:t>g</a:t>
            </a:r>
            <a:r>
              <a:rPr lang="el-GR" sz="2800" b="1" i="1" baseline="-25000" dirty="0"/>
              <a:t>)</a:t>
            </a:r>
            <a:endParaRPr lang="el-GR" sz="2800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0" y="40719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Α</a:t>
            </a:r>
            <a:r>
              <a:rPr lang="en-GB" sz="2400" dirty="0" err="1" smtClean="0">
                <a:solidFill>
                  <a:srgbClr val="FF0000"/>
                </a:solidFill>
              </a:rPr>
              <a:t>ποκαθίσταται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χημική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ισορροπία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με </a:t>
            </a:r>
            <a:r>
              <a:rPr lang="en-GB" sz="2400" dirty="0" err="1" smtClean="0">
                <a:solidFill>
                  <a:srgbClr val="FF0000"/>
                </a:solidFill>
              </a:rPr>
              <a:t>σύσταση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ίδια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με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το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προηγο</a:t>
            </a:r>
            <a:r>
              <a:rPr lang="el-GR" sz="2400" dirty="0" smtClean="0">
                <a:solidFill>
                  <a:srgbClr val="FF0000"/>
                </a:solidFill>
              </a:rPr>
              <a:t>ύ</a:t>
            </a:r>
            <a:r>
              <a:rPr lang="en-GB" sz="2400" dirty="0" smtClean="0">
                <a:solidFill>
                  <a:srgbClr val="FF0000"/>
                </a:solidFill>
              </a:rPr>
              <a:t>μ</a:t>
            </a:r>
            <a:r>
              <a:rPr lang="el-GR" sz="2400" dirty="0" smtClean="0">
                <a:solidFill>
                  <a:srgbClr val="FF0000"/>
                </a:solidFill>
              </a:rPr>
              <a:t>ε</a:t>
            </a:r>
            <a:r>
              <a:rPr lang="en-GB" sz="2400" dirty="0" err="1" smtClean="0">
                <a:solidFill>
                  <a:srgbClr val="FF0000"/>
                </a:solidFill>
              </a:rPr>
              <a:t>νο</a:t>
            </a:r>
            <a:endParaRPr lang="el-GR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-1" y="4786322"/>
          <a:ext cx="4549515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Picture" r:id="rId3" imgW="4846320" imgH="1329840" progId="Word.Picture.8">
                  <p:embed/>
                </p:oleObj>
              </mc:Choice>
              <mc:Fallback>
                <p:oleObj name="Picture" r:id="rId3" imgW="4846320" imgH="1329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4786322"/>
                        <a:ext cx="4549515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4457" y="4786322"/>
            <a:ext cx="439954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3607599" y="5750723"/>
            <a:ext cx="2214554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214422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/>
              <a:t>→ </a:t>
            </a:r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HI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baseline="-250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5000636"/>
          <a:ext cx="4286248" cy="134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Picture" r:id="rId3" imgW="4846320" imgH="1329840" progId="Word.Picture.8">
                  <p:embed/>
                </p:oleObj>
              </mc:Choice>
              <mc:Fallback>
                <p:oleObj name="Picture" r:id="rId3" imgW="4846320" imgH="1329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0636"/>
                        <a:ext cx="4286248" cy="13460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00562" y="1214422"/>
            <a:ext cx="342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ΗΙ</a:t>
            </a:r>
            <a:r>
              <a:rPr lang="el-GR" sz="2800" b="1" i="1" baseline="-25000" dirty="0">
                <a:solidFill>
                  <a:srgbClr val="FF0000"/>
                </a:solidFill>
              </a:rPr>
              <a:t>(</a:t>
            </a:r>
            <a:r>
              <a:rPr lang="en-US" sz="2800" b="1" i="1" baseline="-25000" dirty="0">
                <a:solidFill>
                  <a:srgbClr val="FF0000"/>
                </a:solidFill>
              </a:rPr>
              <a:t>g</a:t>
            </a:r>
            <a:r>
              <a:rPr lang="el-GR" sz="2800" b="1" i="1" baseline="-25000" dirty="0">
                <a:solidFill>
                  <a:srgbClr val="FF0000"/>
                </a:solidFill>
              </a:rPr>
              <a:t>)</a:t>
            </a:r>
            <a:r>
              <a:rPr lang="el-GR" sz="2800" b="1" baseline="-25000" dirty="0">
                <a:solidFill>
                  <a:srgbClr val="FF0000"/>
                </a:solidFill>
              </a:rPr>
              <a:t> </a:t>
            </a:r>
            <a:r>
              <a:rPr lang="el-GR" sz="2800" b="1" dirty="0"/>
              <a:t>→ </a:t>
            </a:r>
            <a:r>
              <a:rPr lang="en-US" sz="2800" b="1" dirty="0">
                <a:solidFill>
                  <a:srgbClr val="0070C0"/>
                </a:solidFill>
              </a:rPr>
              <a:t>H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r>
              <a:rPr lang="el-GR" sz="2800" b="1" baseline="-25000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l-GR" sz="2800" b="1" baseline="-25000" dirty="0">
                <a:solidFill>
                  <a:srgbClr val="0070C0"/>
                </a:solidFill>
              </a:rPr>
              <a:t>2</a:t>
            </a:r>
            <a:r>
              <a:rPr lang="el-GR" sz="2800" b="1" i="1" baseline="-25000" dirty="0">
                <a:solidFill>
                  <a:srgbClr val="0070C0"/>
                </a:solidFill>
              </a:rPr>
              <a:t>(</a:t>
            </a:r>
            <a:r>
              <a:rPr lang="en-US" sz="2800" b="1" i="1" baseline="-25000" dirty="0">
                <a:solidFill>
                  <a:srgbClr val="0070C0"/>
                </a:solidFill>
              </a:rPr>
              <a:t>g</a:t>
            </a:r>
            <a:r>
              <a:rPr lang="el-GR" sz="2800" b="1" i="1" baseline="-25000" dirty="0">
                <a:solidFill>
                  <a:srgbClr val="0070C0"/>
                </a:solidFill>
              </a:rPr>
              <a:t>)</a:t>
            </a:r>
            <a:endParaRPr lang="el-GR" sz="2800" b="1" baseline="-25000" dirty="0">
              <a:solidFill>
                <a:srgbClr val="0070C0"/>
              </a:solidFill>
            </a:endParaRPr>
          </a:p>
        </p:txBody>
      </p:sp>
      <p:pic>
        <p:nvPicPr>
          <p:cNvPr id="5" name="Picture 3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4457" y="5000636"/>
            <a:ext cx="439954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Χ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ημική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ισορροπία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7" name="Picture 2" descr="4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1500166" y="1928802"/>
            <a:ext cx="5857916" cy="28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3394079" y="5749929"/>
            <a:ext cx="2214554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3422</Words>
  <Application>Microsoft Office PowerPoint</Application>
  <PresentationFormat>Προβολή στην οθόνη (4:3)</PresentationFormat>
  <Paragraphs>458</Paragraphs>
  <Slides>49</Slides>
  <Notes>15</Notes>
  <HiddenSlides>1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2" baseType="lpstr">
      <vt:lpstr>Office Theme</vt:lpstr>
      <vt:lpstr>Picture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kostas</dc:creator>
  <cp:lastModifiedBy>User</cp:lastModifiedBy>
  <cp:revision>74</cp:revision>
  <dcterms:created xsi:type="dcterms:W3CDTF">2010-12-27T16:10:31Z</dcterms:created>
  <dcterms:modified xsi:type="dcterms:W3CDTF">2018-12-18T18:52:46Z</dcterms:modified>
</cp:coreProperties>
</file>