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8" r:id="rId4"/>
    <p:sldId id="269" r:id="rId5"/>
    <p:sldId id="270" r:id="rId6"/>
    <p:sldId id="258" r:id="rId7"/>
    <p:sldId id="259" r:id="rId8"/>
    <p:sldId id="272" r:id="rId9"/>
    <p:sldId id="262" r:id="rId10"/>
    <p:sldId id="263" r:id="rId11"/>
    <p:sldId id="275" r:id="rId12"/>
    <p:sldId id="264" r:id="rId13"/>
    <p:sldId id="265" r:id="rId14"/>
    <p:sldId id="266" r:id="rId15"/>
    <p:sldId id="276" r:id="rId16"/>
    <p:sldId id="277" r:id="rId17"/>
    <p:sldId id="268" r:id="rId18"/>
    <p:sldId id="282" r:id="rId19"/>
    <p:sldId id="283" r:id="rId20"/>
    <p:sldId id="284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FA36F-9B47-47B2-81E6-AA3C2C8EC465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CBD9D-FB2C-4556-9593-4EA19726C5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9504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dirty="0" smtClean="0"/>
              <a:t>μεγάλη δηλαδή αντοχή στις μεταβολές του pH που προκαλούνται λόγω προσθήκης οξέος,</a:t>
            </a:r>
            <a:r>
              <a:rPr lang="en-US" sz="1200" dirty="0" smtClean="0"/>
              <a:t> </a:t>
            </a:r>
            <a:r>
              <a:rPr lang="el-GR" sz="1200" dirty="0" smtClean="0"/>
              <a:t>βάσης ή νερού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Μεταβολή pH κατά την προσθήκη 0,01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mol H</a:t>
            </a:r>
            <a:r>
              <a:rPr kumimoji="0" lang="el-GR" sz="1200" b="0" i="0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el-GR" sz="1200" b="0" i="0" u="none" strike="noStrike" cap="none" normalizeH="0" baseline="3000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 ή  0,01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mol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 ΟΗ</a:t>
            </a:r>
            <a:r>
              <a:rPr kumimoji="0" lang="el-GR" sz="1200" b="0" i="0" u="none" strike="noStrike" cap="none" normalizeH="0" baseline="3000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-</a:t>
            </a:r>
            <a:endParaRPr kumimoji="0" lang="el-GR" sz="1200" b="0" i="0" u="none" strike="noStrike" cap="none" normalizeH="0" baseline="3000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α. 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σε 1 L καθαρού νερού και</a:t>
            </a:r>
            <a:endParaRPr kumimoji="0" lang="en-GB" sz="1200" b="1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β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σε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1 L 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ρυθμιστικού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12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διαλύματος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1 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n-GB" sz="1200" b="0" i="0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COOH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/ 1Μ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n-GB" sz="1200" b="0" i="0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COONa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Ένα</a:t>
            </a:r>
            <a:r>
              <a:rPr lang="en-GB" dirty="0" smtClean="0"/>
              <a:t> </a:t>
            </a:r>
            <a:r>
              <a:rPr lang="en-GB" dirty="0" err="1" smtClean="0"/>
              <a:t>ρυθμιστικό</a:t>
            </a:r>
            <a:r>
              <a:rPr lang="en-GB" dirty="0" smtClean="0"/>
              <a:t> </a:t>
            </a:r>
            <a:r>
              <a:rPr lang="en-GB" dirty="0" err="1" smtClean="0"/>
              <a:t>διάλυμα</a:t>
            </a:r>
            <a:r>
              <a:rPr lang="en-GB" dirty="0" smtClean="0"/>
              <a:t> </a:t>
            </a:r>
            <a:r>
              <a:rPr lang="en-GB" dirty="0" err="1" smtClean="0"/>
              <a:t>περιέχει</a:t>
            </a:r>
            <a:r>
              <a:rPr lang="en-GB" dirty="0" smtClean="0"/>
              <a:t> </a:t>
            </a:r>
            <a:r>
              <a:rPr lang="en-GB" dirty="0" err="1" smtClean="0"/>
              <a:t>ένα</a:t>
            </a:r>
            <a:r>
              <a:rPr lang="en-GB" dirty="0" smtClean="0"/>
              <a:t> </a:t>
            </a:r>
            <a:r>
              <a:rPr lang="en-GB" dirty="0" err="1" smtClean="0"/>
              <a:t>συζυγές</a:t>
            </a:r>
            <a:r>
              <a:rPr lang="en-GB" dirty="0" smtClean="0"/>
              <a:t> </a:t>
            </a:r>
            <a:r>
              <a:rPr lang="en-GB" dirty="0" err="1" smtClean="0"/>
              <a:t>ζεύγος</a:t>
            </a:r>
            <a:r>
              <a:rPr lang="en-GB" dirty="0" smtClean="0"/>
              <a:t> </a:t>
            </a:r>
            <a:r>
              <a:rPr lang="en-GB" dirty="0" err="1" smtClean="0"/>
              <a:t>οξύ-βάση</a:t>
            </a:r>
            <a:r>
              <a:rPr lang="en-GB" dirty="0" smtClean="0"/>
              <a:t>. Η </a:t>
            </a:r>
            <a:r>
              <a:rPr lang="en-GB" dirty="0" err="1" smtClean="0"/>
              <a:t>όξινη</a:t>
            </a:r>
            <a:r>
              <a:rPr lang="en-GB" dirty="0" smtClean="0"/>
              <a:t> </a:t>
            </a:r>
            <a:r>
              <a:rPr lang="en-GB" dirty="0" err="1" smtClean="0"/>
              <a:t>μορφή</a:t>
            </a:r>
            <a:r>
              <a:rPr lang="en-GB" dirty="0" smtClean="0"/>
              <a:t> </a:t>
            </a:r>
            <a:r>
              <a:rPr lang="en-GB" dirty="0" err="1" smtClean="0"/>
              <a:t>αυτού</a:t>
            </a:r>
            <a:r>
              <a:rPr lang="en-GB" dirty="0" smtClean="0"/>
              <a:t> </a:t>
            </a:r>
            <a:r>
              <a:rPr lang="en-GB" dirty="0" err="1" smtClean="0"/>
              <a:t>του</a:t>
            </a:r>
            <a:r>
              <a:rPr lang="en-GB" dirty="0" smtClean="0"/>
              <a:t> </a:t>
            </a:r>
            <a:r>
              <a:rPr lang="en-GB" dirty="0" err="1" smtClean="0"/>
              <a:t>ζεύγους</a:t>
            </a:r>
            <a:r>
              <a:rPr lang="en-GB" dirty="0" smtClean="0"/>
              <a:t> </a:t>
            </a:r>
            <a:r>
              <a:rPr lang="en-GB" dirty="0" err="1" smtClean="0"/>
              <a:t>εξουδετερώνει</a:t>
            </a:r>
            <a:r>
              <a:rPr lang="en-GB" dirty="0" smtClean="0"/>
              <a:t> </a:t>
            </a:r>
            <a:r>
              <a:rPr lang="en-GB" dirty="0" err="1" smtClean="0"/>
              <a:t>τις</a:t>
            </a:r>
            <a:r>
              <a:rPr lang="en-GB" dirty="0" smtClean="0"/>
              <a:t> </a:t>
            </a:r>
            <a:r>
              <a:rPr lang="en-GB" dirty="0" err="1" smtClean="0"/>
              <a:t>προστιθέμενες</a:t>
            </a:r>
            <a:r>
              <a:rPr lang="en-GB" dirty="0" smtClean="0"/>
              <a:t> </a:t>
            </a:r>
            <a:r>
              <a:rPr lang="en-GB" dirty="0" err="1" smtClean="0"/>
              <a:t>βάσεις</a:t>
            </a:r>
            <a:r>
              <a:rPr lang="el-GR" dirty="0" smtClean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ενώ</a:t>
            </a:r>
            <a:r>
              <a:rPr lang="en-GB" dirty="0" smtClean="0"/>
              <a:t> η </a:t>
            </a:r>
            <a:r>
              <a:rPr lang="en-GB" dirty="0" err="1" smtClean="0"/>
              <a:t>βασική</a:t>
            </a:r>
            <a:r>
              <a:rPr lang="en-GB" dirty="0" smtClean="0"/>
              <a:t> </a:t>
            </a:r>
            <a:r>
              <a:rPr lang="en-GB" dirty="0" err="1" smtClean="0"/>
              <a:t>μορφή</a:t>
            </a:r>
            <a:r>
              <a:rPr lang="en-GB" dirty="0" smtClean="0"/>
              <a:t> </a:t>
            </a:r>
            <a:r>
              <a:rPr lang="en-GB" dirty="0" err="1" smtClean="0"/>
              <a:t>τα</a:t>
            </a:r>
            <a:r>
              <a:rPr lang="en-GB" dirty="0" smtClean="0"/>
              <a:t> </a:t>
            </a:r>
            <a:r>
              <a:rPr lang="en-GB" dirty="0" err="1" smtClean="0"/>
              <a:t>οξέα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Ένα</a:t>
            </a:r>
            <a:r>
              <a:rPr lang="en-GB" dirty="0" smtClean="0"/>
              <a:t> </a:t>
            </a:r>
            <a:r>
              <a:rPr lang="en-GB" dirty="0" err="1" smtClean="0"/>
              <a:t>ρυθμιστικό</a:t>
            </a:r>
            <a:r>
              <a:rPr lang="en-GB" dirty="0" smtClean="0"/>
              <a:t> </a:t>
            </a:r>
            <a:r>
              <a:rPr lang="en-GB" dirty="0" err="1" smtClean="0"/>
              <a:t>διάλυμα</a:t>
            </a:r>
            <a:r>
              <a:rPr lang="en-GB" dirty="0" smtClean="0"/>
              <a:t> </a:t>
            </a:r>
            <a:r>
              <a:rPr lang="en-GB" dirty="0" err="1" smtClean="0"/>
              <a:t>περιέχει</a:t>
            </a:r>
            <a:r>
              <a:rPr lang="en-GB" dirty="0" smtClean="0"/>
              <a:t> </a:t>
            </a:r>
            <a:r>
              <a:rPr lang="en-GB" dirty="0" err="1" smtClean="0"/>
              <a:t>ένα</a:t>
            </a:r>
            <a:r>
              <a:rPr lang="en-GB" dirty="0" smtClean="0"/>
              <a:t> </a:t>
            </a:r>
            <a:r>
              <a:rPr lang="en-GB" dirty="0" err="1" smtClean="0"/>
              <a:t>συζυγές</a:t>
            </a:r>
            <a:r>
              <a:rPr lang="en-GB" dirty="0" smtClean="0"/>
              <a:t> </a:t>
            </a:r>
            <a:r>
              <a:rPr lang="en-GB" dirty="0" err="1" smtClean="0"/>
              <a:t>ζεύγος</a:t>
            </a:r>
            <a:r>
              <a:rPr lang="en-GB" dirty="0" smtClean="0"/>
              <a:t> </a:t>
            </a:r>
            <a:r>
              <a:rPr lang="en-GB" dirty="0" err="1" smtClean="0"/>
              <a:t>οξύ-βάση</a:t>
            </a:r>
            <a:r>
              <a:rPr lang="en-GB" dirty="0" smtClean="0"/>
              <a:t>. Η </a:t>
            </a:r>
            <a:r>
              <a:rPr lang="en-GB" dirty="0" err="1" smtClean="0"/>
              <a:t>όξινη</a:t>
            </a:r>
            <a:r>
              <a:rPr lang="en-GB" dirty="0" smtClean="0"/>
              <a:t> </a:t>
            </a:r>
            <a:r>
              <a:rPr lang="en-GB" dirty="0" err="1" smtClean="0"/>
              <a:t>μορφή</a:t>
            </a:r>
            <a:r>
              <a:rPr lang="en-GB" dirty="0" smtClean="0"/>
              <a:t> </a:t>
            </a:r>
            <a:r>
              <a:rPr lang="en-GB" dirty="0" err="1" smtClean="0"/>
              <a:t>αυτού</a:t>
            </a:r>
            <a:r>
              <a:rPr lang="en-GB" dirty="0" smtClean="0"/>
              <a:t> </a:t>
            </a:r>
            <a:r>
              <a:rPr lang="en-GB" dirty="0" err="1" smtClean="0"/>
              <a:t>του</a:t>
            </a:r>
            <a:r>
              <a:rPr lang="en-GB" dirty="0" smtClean="0"/>
              <a:t> </a:t>
            </a:r>
            <a:r>
              <a:rPr lang="en-GB" dirty="0" err="1" smtClean="0"/>
              <a:t>ζεύγους</a:t>
            </a:r>
            <a:r>
              <a:rPr lang="en-GB" dirty="0" smtClean="0"/>
              <a:t> </a:t>
            </a:r>
            <a:r>
              <a:rPr lang="en-GB" dirty="0" err="1" smtClean="0"/>
              <a:t>εξουδετερώνει</a:t>
            </a:r>
            <a:r>
              <a:rPr lang="en-GB" dirty="0" smtClean="0"/>
              <a:t> </a:t>
            </a:r>
            <a:r>
              <a:rPr lang="en-GB" dirty="0" err="1" smtClean="0"/>
              <a:t>τις</a:t>
            </a:r>
            <a:r>
              <a:rPr lang="en-GB" dirty="0" smtClean="0"/>
              <a:t> </a:t>
            </a:r>
            <a:r>
              <a:rPr lang="en-GB" dirty="0" err="1" smtClean="0"/>
              <a:t>προστιθέμενες</a:t>
            </a:r>
            <a:r>
              <a:rPr lang="en-GB" dirty="0" smtClean="0"/>
              <a:t> </a:t>
            </a:r>
            <a:r>
              <a:rPr lang="en-GB" dirty="0" err="1" smtClean="0"/>
              <a:t>βάσεις</a:t>
            </a:r>
            <a:r>
              <a:rPr lang="el-GR" dirty="0" smtClean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ενώ</a:t>
            </a:r>
            <a:r>
              <a:rPr lang="en-GB" dirty="0" smtClean="0"/>
              <a:t> η </a:t>
            </a:r>
            <a:r>
              <a:rPr lang="en-GB" dirty="0" err="1" smtClean="0"/>
              <a:t>βασική</a:t>
            </a:r>
            <a:r>
              <a:rPr lang="en-GB" dirty="0" smtClean="0"/>
              <a:t> </a:t>
            </a:r>
            <a:r>
              <a:rPr lang="en-GB" dirty="0" err="1" smtClean="0"/>
              <a:t>μορφή</a:t>
            </a:r>
            <a:r>
              <a:rPr lang="en-GB" dirty="0" smtClean="0"/>
              <a:t> </a:t>
            </a:r>
            <a:r>
              <a:rPr lang="en-GB" dirty="0" err="1" smtClean="0"/>
              <a:t>τα</a:t>
            </a:r>
            <a:r>
              <a:rPr lang="en-GB" dirty="0" smtClean="0"/>
              <a:t> </a:t>
            </a:r>
            <a:r>
              <a:rPr lang="en-GB" dirty="0" err="1" smtClean="0"/>
              <a:t>οξέα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 smtClean="0"/>
              <a:t>Όταν</a:t>
            </a:r>
            <a:r>
              <a:rPr lang="en-GB" sz="1200" dirty="0" smtClean="0"/>
              <a:t>, </a:t>
            </a:r>
            <a:r>
              <a:rPr lang="en-GB" sz="1200" dirty="0" err="1" smtClean="0"/>
              <a:t>με</a:t>
            </a:r>
            <a:r>
              <a:rPr lang="en-GB" sz="1200" dirty="0" smtClean="0"/>
              <a:t> </a:t>
            </a:r>
            <a:r>
              <a:rPr lang="en-GB" sz="1200" dirty="0" err="1" smtClean="0"/>
              <a:t>συνεχή</a:t>
            </a:r>
            <a:r>
              <a:rPr lang="en-GB" sz="1200" dirty="0" smtClean="0"/>
              <a:t> </a:t>
            </a:r>
            <a:r>
              <a:rPr lang="en-GB" sz="1200" dirty="0" err="1" smtClean="0"/>
              <a:t>αραίωση</a:t>
            </a:r>
            <a:r>
              <a:rPr lang="en-GB" sz="1200" dirty="0" smtClean="0"/>
              <a:t>, </a:t>
            </a:r>
            <a:r>
              <a:rPr lang="en-GB" sz="1200" dirty="0" err="1" smtClean="0"/>
              <a:t>φτάσουμε</a:t>
            </a:r>
            <a:r>
              <a:rPr lang="en-GB" sz="1200" dirty="0" smtClean="0"/>
              <a:t> </a:t>
            </a:r>
            <a:r>
              <a:rPr lang="en-GB" sz="1200" dirty="0" err="1" smtClean="0"/>
              <a:t>στο</a:t>
            </a:r>
            <a:r>
              <a:rPr lang="en-GB" sz="1200" dirty="0" smtClean="0"/>
              <a:t> </a:t>
            </a:r>
            <a:r>
              <a:rPr lang="en-GB" sz="1200" dirty="0" err="1" smtClean="0"/>
              <a:t>σημείο</a:t>
            </a:r>
            <a:r>
              <a:rPr lang="en-GB" sz="1200" dirty="0" smtClean="0"/>
              <a:t> </a:t>
            </a:r>
            <a:r>
              <a:rPr lang="en-GB" sz="1200" dirty="0" err="1" smtClean="0"/>
              <a:t>να</a:t>
            </a:r>
            <a:r>
              <a:rPr lang="en-GB" sz="1200" dirty="0" smtClean="0"/>
              <a:t> </a:t>
            </a:r>
            <a:r>
              <a:rPr lang="en-GB" sz="1200" dirty="0" err="1" smtClean="0"/>
              <a:t>μη</a:t>
            </a:r>
            <a:r>
              <a:rPr lang="en-GB" sz="1200" dirty="0" smtClean="0"/>
              <a:t> </a:t>
            </a:r>
            <a:r>
              <a:rPr lang="en-GB" sz="1200" dirty="0" err="1" smtClean="0"/>
              <a:t>ισχύουν</a:t>
            </a:r>
            <a:r>
              <a:rPr lang="en-GB" sz="1200" dirty="0" smtClean="0"/>
              <a:t> </a:t>
            </a:r>
            <a:r>
              <a:rPr lang="en-GB" sz="1200" dirty="0" err="1" smtClean="0"/>
              <a:t>οι</a:t>
            </a:r>
            <a:r>
              <a:rPr lang="en-GB" sz="1200" dirty="0" smtClean="0"/>
              <a:t> </a:t>
            </a:r>
            <a:r>
              <a:rPr lang="en-GB" sz="1200" dirty="0" err="1" smtClean="0"/>
              <a:t>προϋποθέσεις</a:t>
            </a:r>
            <a:r>
              <a:rPr lang="en-GB" sz="1200" dirty="0" smtClean="0"/>
              <a:t> </a:t>
            </a:r>
            <a:r>
              <a:rPr lang="en-GB" sz="1200" dirty="0" err="1" smtClean="0"/>
              <a:t>για</a:t>
            </a:r>
            <a:r>
              <a:rPr lang="en-GB" sz="1200" dirty="0" smtClean="0"/>
              <a:t> </a:t>
            </a:r>
            <a:r>
              <a:rPr lang="en-GB" sz="1200" dirty="0" err="1" smtClean="0"/>
              <a:t>την</a:t>
            </a:r>
            <a:r>
              <a:rPr lang="en-GB" sz="1200" dirty="0" smtClean="0"/>
              <a:t> </a:t>
            </a:r>
            <a:r>
              <a:rPr lang="en-GB" sz="1200" dirty="0" err="1" smtClean="0"/>
              <a:t>εφαρμογή</a:t>
            </a:r>
            <a:r>
              <a:rPr lang="en-GB" sz="1200" dirty="0" smtClean="0"/>
              <a:t> </a:t>
            </a:r>
            <a:r>
              <a:rPr lang="en-GB" sz="1200" dirty="0" err="1" smtClean="0"/>
              <a:t>της</a:t>
            </a:r>
            <a:r>
              <a:rPr lang="en-GB" sz="1200" dirty="0" smtClean="0"/>
              <a:t> </a:t>
            </a:r>
            <a:r>
              <a:rPr lang="en-GB" sz="1200" dirty="0" err="1" smtClean="0"/>
              <a:t>παραπάνω</a:t>
            </a:r>
            <a:r>
              <a:rPr lang="en-GB" sz="1200" dirty="0" smtClean="0"/>
              <a:t> </a:t>
            </a:r>
            <a:r>
              <a:rPr lang="en-GB" sz="1200" dirty="0" err="1" smtClean="0"/>
              <a:t>σχέσης</a:t>
            </a:r>
            <a:r>
              <a:rPr lang="en-GB" sz="1200" dirty="0" smtClean="0"/>
              <a:t>, </a:t>
            </a:r>
            <a:r>
              <a:rPr lang="en-GB" sz="1200" dirty="0" err="1" smtClean="0"/>
              <a:t>τότε</a:t>
            </a:r>
            <a:r>
              <a:rPr lang="en-GB" sz="1200" dirty="0" smtClean="0"/>
              <a:t> </a:t>
            </a:r>
            <a:r>
              <a:rPr lang="en-GB" sz="1200" dirty="0" err="1" smtClean="0"/>
              <a:t>το</a:t>
            </a:r>
            <a:r>
              <a:rPr lang="en-GB" sz="1200" dirty="0" smtClean="0"/>
              <a:t> </a:t>
            </a:r>
            <a:r>
              <a:rPr lang="en-GB" sz="1200" dirty="0" err="1" smtClean="0"/>
              <a:t>διάλυμα</a:t>
            </a:r>
            <a:r>
              <a:rPr lang="en-GB" sz="1200" dirty="0" smtClean="0"/>
              <a:t> </a:t>
            </a:r>
            <a:r>
              <a:rPr lang="en-GB" sz="1200" dirty="0" err="1" smtClean="0"/>
              <a:t>χάνει</a:t>
            </a:r>
            <a:r>
              <a:rPr lang="en-GB" sz="1200" dirty="0" smtClean="0"/>
              <a:t> </a:t>
            </a:r>
            <a:r>
              <a:rPr lang="en-GB" sz="1200" dirty="0" err="1" smtClean="0"/>
              <a:t>τη</a:t>
            </a:r>
            <a:r>
              <a:rPr lang="en-GB" sz="1200" dirty="0" smtClean="0"/>
              <a:t> </a:t>
            </a:r>
            <a:r>
              <a:rPr lang="en-GB" sz="1200" dirty="0" err="1" smtClean="0"/>
              <a:t>ρυθμιστική</a:t>
            </a:r>
            <a:r>
              <a:rPr lang="en-GB" sz="1200" dirty="0" smtClean="0"/>
              <a:t> </a:t>
            </a:r>
            <a:r>
              <a:rPr lang="en-GB" sz="1200" dirty="0" err="1" smtClean="0"/>
              <a:t>του</a:t>
            </a:r>
            <a:r>
              <a:rPr lang="en-GB" sz="1200" dirty="0" smtClean="0"/>
              <a:t> </a:t>
            </a:r>
            <a:r>
              <a:rPr lang="en-GB" sz="1200" dirty="0" err="1" smtClean="0"/>
              <a:t>ικανότητα</a:t>
            </a:r>
            <a:endParaRPr lang="el-GR" sz="1200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</a:t>
            </a:r>
            <a:r>
              <a:rPr lang="en-GB" dirty="0" err="1" smtClean="0"/>
              <a:t>διάλυμα</a:t>
            </a:r>
            <a:r>
              <a:rPr lang="en-GB" dirty="0" smtClean="0"/>
              <a:t> Β </a:t>
            </a:r>
            <a:r>
              <a:rPr lang="en-GB" dirty="0" err="1" smtClean="0"/>
              <a:t>περιέχει</a:t>
            </a:r>
            <a:r>
              <a:rPr lang="en-GB" dirty="0" smtClean="0"/>
              <a:t> </a:t>
            </a:r>
            <a:r>
              <a:rPr lang="en-GB" dirty="0" err="1" smtClean="0"/>
              <a:t>NaCl</a:t>
            </a:r>
            <a:r>
              <a:rPr lang="en-GB" dirty="0" smtClean="0"/>
              <a:t>, </a:t>
            </a:r>
            <a:r>
              <a:rPr lang="en-GB" dirty="0" err="1" smtClean="0"/>
              <a:t>που</a:t>
            </a:r>
            <a:r>
              <a:rPr lang="en-GB" dirty="0" smtClean="0"/>
              <a:t> </a:t>
            </a:r>
            <a:r>
              <a:rPr lang="en-GB" dirty="0" err="1" smtClean="0"/>
              <a:t>δεν</a:t>
            </a:r>
            <a:r>
              <a:rPr lang="en-GB" dirty="0" smtClean="0"/>
              <a:t> </a:t>
            </a:r>
            <a:r>
              <a:rPr lang="en-GB" dirty="0" err="1" smtClean="0"/>
              <a:t>επηρεάζει</a:t>
            </a:r>
            <a:r>
              <a:rPr lang="en-GB" dirty="0" smtClean="0"/>
              <a:t> </a:t>
            </a:r>
            <a:r>
              <a:rPr lang="en-GB" dirty="0" err="1" smtClean="0"/>
              <a:t>το</a:t>
            </a:r>
            <a:r>
              <a:rPr lang="en-GB" i="1" dirty="0" smtClean="0"/>
              <a:t>  </a:t>
            </a:r>
            <a:r>
              <a:rPr lang="en-GB" dirty="0" smtClean="0"/>
              <a:t>pH </a:t>
            </a:r>
            <a:r>
              <a:rPr lang="en-GB" dirty="0" err="1" smtClean="0"/>
              <a:t>του</a:t>
            </a:r>
            <a:r>
              <a:rPr lang="en-GB" dirty="0" smtClean="0"/>
              <a:t> </a:t>
            </a:r>
            <a:r>
              <a:rPr lang="en-GB" dirty="0" err="1" smtClean="0"/>
              <a:t>διαλύματος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</a:t>
            </a:r>
            <a:r>
              <a:rPr lang="en-GB" dirty="0" err="1" smtClean="0"/>
              <a:t>διάλυμα</a:t>
            </a:r>
            <a:r>
              <a:rPr lang="en-GB" dirty="0" smtClean="0"/>
              <a:t> Β </a:t>
            </a:r>
            <a:r>
              <a:rPr lang="en-GB" dirty="0" err="1" smtClean="0"/>
              <a:t>περιέχει</a:t>
            </a:r>
            <a:r>
              <a:rPr lang="en-GB" dirty="0" smtClean="0"/>
              <a:t> </a:t>
            </a:r>
            <a:r>
              <a:rPr lang="en-GB" dirty="0" err="1" smtClean="0"/>
              <a:t>NaCl</a:t>
            </a:r>
            <a:r>
              <a:rPr lang="en-GB" dirty="0" smtClean="0"/>
              <a:t>, </a:t>
            </a:r>
            <a:r>
              <a:rPr lang="en-GB" dirty="0" err="1" smtClean="0"/>
              <a:t>που</a:t>
            </a:r>
            <a:r>
              <a:rPr lang="en-GB" dirty="0" smtClean="0"/>
              <a:t> </a:t>
            </a:r>
            <a:r>
              <a:rPr lang="en-GB" dirty="0" err="1" smtClean="0"/>
              <a:t>δεν</a:t>
            </a:r>
            <a:r>
              <a:rPr lang="en-GB" dirty="0" smtClean="0"/>
              <a:t> </a:t>
            </a:r>
            <a:r>
              <a:rPr lang="en-GB" dirty="0" err="1" smtClean="0"/>
              <a:t>επηρεάζει</a:t>
            </a:r>
            <a:r>
              <a:rPr lang="en-GB" dirty="0" smtClean="0"/>
              <a:t> </a:t>
            </a:r>
            <a:r>
              <a:rPr lang="en-GB" dirty="0" err="1" smtClean="0"/>
              <a:t>το</a:t>
            </a:r>
            <a:r>
              <a:rPr lang="en-GB" i="1" dirty="0" smtClean="0"/>
              <a:t>  </a:t>
            </a:r>
            <a:r>
              <a:rPr lang="en-GB" dirty="0" smtClean="0"/>
              <a:t>pH </a:t>
            </a:r>
            <a:r>
              <a:rPr lang="en-GB" dirty="0" err="1" smtClean="0"/>
              <a:t>του</a:t>
            </a:r>
            <a:r>
              <a:rPr lang="en-GB" dirty="0" smtClean="0"/>
              <a:t> </a:t>
            </a:r>
            <a:r>
              <a:rPr lang="en-GB" smtClean="0"/>
              <a:t>διαλύματος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 smtClean="0"/>
              <a:t>βιολογικοί</a:t>
            </a:r>
            <a:r>
              <a:rPr lang="en-GB" sz="1200" dirty="0" smtClean="0"/>
              <a:t> </a:t>
            </a:r>
            <a:r>
              <a:rPr lang="en-GB" sz="1200" dirty="0" err="1" smtClean="0"/>
              <a:t>καθαρισμοί</a:t>
            </a:r>
            <a:r>
              <a:rPr lang="en-GB" sz="1200" dirty="0" smtClean="0"/>
              <a:t>, </a:t>
            </a:r>
            <a:r>
              <a:rPr lang="en-GB" sz="1200" dirty="0" err="1" smtClean="0"/>
              <a:t>επεξεργασία</a:t>
            </a:r>
            <a:r>
              <a:rPr lang="en-GB" sz="1200" dirty="0" smtClean="0"/>
              <a:t> </a:t>
            </a:r>
            <a:r>
              <a:rPr lang="en-GB" sz="1200" dirty="0" err="1" smtClean="0"/>
              <a:t>δερμάτων</a:t>
            </a:r>
            <a:r>
              <a:rPr lang="en-GB" sz="1200" dirty="0" smtClean="0"/>
              <a:t>, </a:t>
            </a:r>
            <a:r>
              <a:rPr lang="en-GB" sz="1200" dirty="0" err="1" smtClean="0"/>
              <a:t>παραγωγή</a:t>
            </a:r>
            <a:r>
              <a:rPr lang="en-GB" sz="1200" dirty="0" smtClean="0"/>
              <a:t> </a:t>
            </a:r>
            <a:r>
              <a:rPr lang="en-GB" sz="1200" dirty="0" err="1" smtClean="0"/>
              <a:t>χρωμάτων</a:t>
            </a:r>
            <a:r>
              <a:rPr lang="en-GB" sz="1200" dirty="0" smtClean="0"/>
              <a:t>, </a:t>
            </a:r>
            <a:r>
              <a:rPr lang="en-GB" sz="1200" dirty="0" err="1" smtClean="0"/>
              <a:t>λιπασμάτων</a:t>
            </a:r>
            <a:endParaRPr lang="el-GR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dirty="0" smtClean="0"/>
              <a:t>Τ</a:t>
            </a:r>
            <a:r>
              <a:rPr lang="en-GB" sz="1200" dirty="0" smtClean="0"/>
              <a:t>ο </a:t>
            </a:r>
            <a:r>
              <a:rPr lang="en-GB" sz="1200" dirty="0" err="1" smtClean="0"/>
              <a:t>αίμα</a:t>
            </a:r>
            <a:r>
              <a:rPr lang="en-GB" sz="1200" dirty="0" smtClean="0"/>
              <a:t> </a:t>
            </a:r>
            <a:r>
              <a:rPr lang="en-GB" sz="1200" dirty="0" err="1" smtClean="0"/>
              <a:t>είναι</a:t>
            </a:r>
            <a:r>
              <a:rPr lang="en-GB" sz="1200" dirty="0" smtClean="0"/>
              <a:t> </a:t>
            </a:r>
            <a:r>
              <a:rPr lang="en-GB" sz="1200" dirty="0" err="1" smtClean="0"/>
              <a:t>ρυθμιστικό</a:t>
            </a:r>
            <a:r>
              <a:rPr lang="en-GB" sz="1200" dirty="0" smtClean="0"/>
              <a:t> </a:t>
            </a:r>
            <a:r>
              <a:rPr lang="en-GB" sz="1200" dirty="0" err="1" smtClean="0"/>
              <a:t>διάλυμα</a:t>
            </a:r>
            <a:r>
              <a:rPr lang="en-GB" sz="1200" dirty="0" smtClean="0"/>
              <a:t>, </a:t>
            </a:r>
            <a:r>
              <a:rPr lang="en-GB" sz="1200" dirty="0" err="1" smtClean="0"/>
              <a:t>γι</a:t>
            </a:r>
            <a:r>
              <a:rPr lang="en-GB" sz="1200" dirty="0" smtClean="0"/>
              <a:t>’ </a:t>
            </a:r>
            <a:r>
              <a:rPr lang="en-GB" sz="1200" dirty="0" err="1" smtClean="0"/>
              <a:t>αυτό</a:t>
            </a:r>
            <a:r>
              <a:rPr lang="en-GB" sz="1200" dirty="0" smtClean="0"/>
              <a:t> </a:t>
            </a:r>
            <a:r>
              <a:rPr lang="en-GB" sz="1200" dirty="0" err="1" smtClean="0"/>
              <a:t>και</a:t>
            </a:r>
            <a:r>
              <a:rPr lang="en-GB" sz="1200" dirty="0" smtClean="0"/>
              <a:t> </a:t>
            </a:r>
            <a:r>
              <a:rPr lang="en-GB" sz="1200" dirty="0" err="1" smtClean="0"/>
              <a:t>οι</a:t>
            </a:r>
            <a:r>
              <a:rPr lang="en-GB" sz="1200" dirty="0" smtClean="0"/>
              <a:t> </a:t>
            </a:r>
            <a:r>
              <a:rPr lang="en-GB" sz="1200" dirty="0" err="1" smtClean="0"/>
              <a:t>ενδοφλέβιες</a:t>
            </a:r>
            <a:r>
              <a:rPr lang="en-GB" sz="1200" dirty="0" smtClean="0"/>
              <a:t> </a:t>
            </a:r>
            <a:r>
              <a:rPr lang="en-GB" sz="1200" dirty="0" err="1" smtClean="0"/>
              <a:t>ενέσεις</a:t>
            </a:r>
            <a:r>
              <a:rPr lang="en-GB" sz="1200" dirty="0" smtClean="0"/>
              <a:t> </a:t>
            </a:r>
            <a:r>
              <a:rPr lang="en-GB" sz="1200" dirty="0" err="1" smtClean="0"/>
              <a:t>περιέχουν</a:t>
            </a:r>
            <a:r>
              <a:rPr lang="en-GB" sz="1200" dirty="0" smtClean="0"/>
              <a:t> </a:t>
            </a:r>
            <a:r>
              <a:rPr lang="en-GB" sz="1200" dirty="0" err="1" smtClean="0"/>
              <a:t>ρυθμιστικό</a:t>
            </a:r>
            <a:r>
              <a:rPr lang="en-GB" sz="1200" dirty="0" smtClean="0"/>
              <a:t> </a:t>
            </a:r>
            <a:r>
              <a:rPr lang="en-GB" sz="1200" dirty="0" err="1" smtClean="0"/>
              <a:t>διάλυμα</a:t>
            </a:r>
            <a:endParaRPr lang="el-GR" sz="1200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CBD9D-FB2C-4556-9593-4EA19726C54D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CA343-01D6-44FE-87ED-74C0AC6B155E}" type="datetimeFigureOut">
              <a:rPr lang="el-GR" smtClean="0"/>
              <a:pPr/>
              <a:t>21/1/2019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E585B-8D96-4F8B-9522-B8232513626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6.wmf"/><Relationship Id="rId4" Type="http://schemas.openxmlformats.org/officeDocument/2006/relationships/image" Target="../media/image8.png"/><Relationship Id="rId9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71546"/>
            <a:ext cx="9144000" cy="312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l-GR" sz="2400" b="1" u="sng" dirty="0">
                <a:solidFill>
                  <a:schemeClr val="accent6">
                    <a:lumMod val="75000"/>
                  </a:schemeClr>
                </a:solidFill>
              </a:rPr>
              <a:t>Στόχοι μαθήματος</a:t>
            </a:r>
          </a:p>
          <a:p>
            <a:pPr lvl="0" algn="ctr">
              <a:spcBef>
                <a:spcPct val="20000"/>
              </a:spcBef>
              <a:defRPr/>
            </a:pPr>
            <a:endParaRPr lang="el-GR" sz="2400" u="sng" dirty="0">
              <a:solidFill>
                <a:srgbClr val="00B050"/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l-GR" sz="2400" dirty="0" smtClean="0"/>
              <a:t>Ποιά διαλύματα ονομάζονται ρυθμιστικά;</a:t>
            </a:r>
          </a:p>
          <a:p>
            <a:pPr lvl="0" algn="ctr">
              <a:spcBef>
                <a:spcPct val="20000"/>
              </a:spcBef>
              <a:defRPr/>
            </a:pPr>
            <a:endParaRPr lang="el-GR" sz="2400" dirty="0" smtClean="0">
              <a:ea typeface="Times New Roman" pitchFamily="18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el-GR" sz="2400" dirty="0" smtClean="0">
                <a:ea typeface="Times New Roman" pitchFamily="18" charset="0"/>
                <a:cs typeface="Arial" pitchFamily="34" charset="0"/>
              </a:rPr>
              <a:t>Πως παρασκευάζουμε ένα ρυθμιστικό διάλυμα</a:t>
            </a:r>
            <a:r>
              <a:rPr lang="el-GR" sz="2400" dirty="0" smtClean="0"/>
              <a:t>;</a:t>
            </a:r>
          </a:p>
          <a:p>
            <a:pPr lvl="0" algn="ctr">
              <a:spcBef>
                <a:spcPct val="20000"/>
              </a:spcBef>
              <a:defRPr/>
            </a:pPr>
            <a:endParaRPr lang="el-GR" sz="2400" dirty="0" smtClean="0"/>
          </a:p>
          <a:p>
            <a:pPr lvl="0" algn="ctr">
              <a:spcBef>
                <a:spcPct val="20000"/>
              </a:spcBef>
              <a:defRPr/>
            </a:pPr>
            <a:r>
              <a:rPr lang="el-GR" sz="2400" dirty="0" smtClean="0"/>
              <a:t>Ποιές είναι οι ιδιότητες των ρυθμιστικών διαλυμάτων;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1429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en-GB" sz="2400" b="1" dirty="0" err="1" smtClean="0"/>
              <a:t>Ρυθμιστικό</a:t>
            </a:r>
            <a:r>
              <a:rPr lang="en-GB" sz="2400" b="1" dirty="0" smtClean="0"/>
              <a:t> </a:t>
            </a:r>
            <a:r>
              <a:rPr lang="en-GB" sz="2400" b="1" dirty="0" err="1"/>
              <a:t>διάλυμα</a:t>
            </a:r>
            <a:r>
              <a:rPr lang="en-GB" sz="2400" b="1" dirty="0"/>
              <a:t> </a:t>
            </a:r>
            <a:r>
              <a:rPr lang="en-US" sz="2400" b="1" dirty="0"/>
              <a:t>CH</a:t>
            </a:r>
            <a:r>
              <a:rPr lang="en-GB" sz="2400" b="1" baseline="-25000" dirty="0"/>
              <a:t>3</a:t>
            </a:r>
            <a:r>
              <a:rPr lang="en-US" sz="2400" b="1" dirty="0"/>
              <a:t>COOH</a:t>
            </a:r>
            <a:r>
              <a:rPr lang="en-GB" sz="2400" b="1" dirty="0"/>
              <a:t> </a:t>
            </a:r>
            <a:r>
              <a:rPr lang="en-GB" sz="2400" b="1" dirty="0" err="1"/>
              <a:t>και</a:t>
            </a:r>
            <a:r>
              <a:rPr lang="en-GB" sz="2400" b="1" dirty="0"/>
              <a:t> </a:t>
            </a:r>
            <a:r>
              <a:rPr lang="en-US" sz="2400" b="1" dirty="0"/>
              <a:t>CH</a:t>
            </a:r>
            <a:r>
              <a:rPr lang="en-GB" sz="2400" b="1" baseline="-25000" dirty="0"/>
              <a:t>3</a:t>
            </a:r>
            <a:r>
              <a:rPr lang="en-US" sz="2400" b="1" dirty="0"/>
              <a:t>COO</a:t>
            </a:r>
            <a:r>
              <a:rPr lang="en-GB" sz="2400" b="1" dirty="0" smtClean="0"/>
              <a:t>Na</a:t>
            </a:r>
            <a:r>
              <a:rPr lang="el-GR" sz="2400" b="1" dirty="0" smtClean="0"/>
              <a:t> </a:t>
            </a:r>
            <a:r>
              <a:rPr lang="el-GR" sz="2400" dirty="0" smtClean="0"/>
              <a:t>(</a:t>
            </a:r>
            <a:r>
              <a:rPr lang="en-US" sz="2400" dirty="0" smtClean="0"/>
              <a:t>CH</a:t>
            </a:r>
            <a:r>
              <a:rPr lang="en-GB" sz="2400" baseline="-25000" dirty="0" smtClean="0"/>
              <a:t>3</a:t>
            </a:r>
            <a:r>
              <a:rPr lang="en-US" sz="2400" dirty="0" smtClean="0"/>
              <a:t>COO</a:t>
            </a:r>
            <a:r>
              <a:rPr lang="en-GB" sz="2400" baseline="30000" dirty="0" smtClean="0"/>
              <a:t>-</a:t>
            </a:r>
            <a:r>
              <a:rPr lang="el-GR" sz="2400" dirty="0" smtClean="0"/>
              <a:t>)</a:t>
            </a:r>
            <a:r>
              <a:rPr lang="en-GB" sz="2400" dirty="0" smtClean="0"/>
              <a:t> </a:t>
            </a:r>
            <a:endParaRPr lang="en-GB" sz="2400" b="1" dirty="0" smtClean="0"/>
          </a:p>
          <a:p>
            <a:pPr marL="342900" indent="-342900"/>
            <a:endParaRPr lang="el-GR" sz="2400" dirty="0" smtClean="0"/>
          </a:p>
          <a:p>
            <a:pPr marL="450850" indent="-450850"/>
            <a:r>
              <a:rPr lang="el-GR" sz="2400" b="1" dirty="0" smtClean="0"/>
              <a:t>α</a:t>
            </a:r>
            <a:r>
              <a:rPr lang="el-GR" sz="2400" b="1" dirty="0"/>
              <a:t>. </a:t>
            </a:r>
            <a:r>
              <a:rPr lang="el-GR" sz="2400" dirty="0"/>
              <a:t>Αν </a:t>
            </a:r>
            <a:r>
              <a:rPr lang="el-GR" sz="2400" dirty="0" smtClean="0">
                <a:solidFill>
                  <a:srgbClr val="0070C0"/>
                </a:solidFill>
              </a:rPr>
              <a:t>προσθέσουμε</a:t>
            </a:r>
            <a:r>
              <a:rPr lang="el-GR" sz="2400" dirty="0" smtClean="0"/>
              <a:t> </a:t>
            </a:r>
            <a:r>
              <a:rPr lang="el-GR" sz="2400" b="1" dirty="0" smtClean="0">
                <a:solidFill>
                  <a:srgbClr val="0070C0"/>
                </a:solidFill>
              </a:rPr>
              <a:t>οξύ</a:t>
            </a:r>
            <a:r>
              <a:rPr lang="el-GR" sz="2400" dirty="0" smtClean="0"/>
              <a:t> τα </a:t>
            </a:r>
            <a:r>
              <a:rPr lang="el-GR" sz="2400" dirty="0">
                <a:solidFill>
                  <a:srgbClr val="0070C0"/>
                </a:solidFill>
              </a:rPr>
              <a:t>Η</a:t>
            </a:r>
            <a:r>
              <a:rPr lang="el-GR" sz="2400" baseline="-25000" dirty="0">
                <a:solidFill>
                  <a:srgbClr val="0070C0"/>
                </a:solidFill>
              </a:rPr>
              <a:t>3</a:t>
            </a:r>
            <a:r>
              <a:rPr lang="el-GR" sz="2400" dirty="0">
                <a:solidFill>
                  <a:srgbClr val="0070C0"/>
                </a:solidFill>
              </a:rPr>
              <a:t>Ο</a:t>
            </a:r>
            <a:r>
              <a:rPr lang="el-GR" sz="2400" baseline="30000" dirty="0">
                <a:solidFill>
                  <a:srgbClr val="0070C0"/>
                </a:solidFill>
              </a:rPr>
              <a:t>+</a:t>
            </a:r>
            <a:r>
              <a:rPr lang="el-GR" sz="2400" dirty="0"/>
              <a:t> </a:t>
            </a:r>
            <a:r>
              <a:rPr lang="el-GR" sz="2400" dirty="0" smtClean="0"/>
              <a:t>αντιδρούν </a:t>
            </a:r>
            <a:r>
              <a:rPr lang="el-GR" sz="2400" dirty="0"/>
              <a:t>πρακτικά πλήρως με τη βάση  </a:t>
            </a:r>
            <a:r>
              <a:rPr lang="en-US" sz="2400" dirty="0"/>
              <a:t>CH</a:t>
            </a:r>
            <a:r>
              <a:rPr lang="el-GR" sz="2400" baseline="-25000" dirty="0"/>
              <a:t>3</a:t>
            </a:r>
            <a:r>
              <a:rPr lang="en-US" sz="2400" dirty="0"/>
              <a:t>COO</a:t>
            </a:r>
            <a:r>
              <a:rPr lang="el-GR" sz="2400" baseline="30000" dirty="0"/>
              <a:t> </a:t>
            </a:r>
            <a:r>
              <a:rPr lang="el-GR" sz="2400" baseline="30000" dirty="0" smtClean="0"/>
              <a:t>-</a:t>
            </a:r>
            <a:r>
              <a:rPr lang="el-GR" sz="2400" dirty="0" smtClean="0"/>
              <a:t>:</a:t>
            </a:r>
            <a:endParaRPr lang="el-GR" sz="2400" dirty="0"/>
          </a:p>
          <a:p>
            <a:pPr algn="ctr"/>
            <a:r>
              <a:rPr lang="en-US" sz="2800" b="1" dirty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</a:t>
            </a:r>
            <a:r>
              <a:rPr lang="el-GR" sz="2800" b="1" baseline="30000" dirty="0"/>
              <a:t> -</a:t>
            </a:r>
            <a:r>
              <a:rPr lang="el-GR" sz="2800" b="1" dirty="0"/>
              <a:t> + </a:t>
            </a:r>
            <a:r>
              <a:rPr lang="en-US" sz="2800" b="1" dirty="0"/>
              <a:t>H</a:t>
            </a:r>
            <a:r>
              <a:rPr lang="el-GR" sz="2800" b="1" baseline="-25000" dirty="0"/>
              <a:t>3</a:t>
            </a:r>
            <a:r>
              <a:rPr lang="en-US" sz="2800" b="1" dirty="0"/>
              <a:t>O</a:t>
            </a:r>
            <a:r>
              <a:rPr lang="el-GR" sz="2800" b="1" baseline="30000" dirty="0"/>
              <a:t>+</a:t>
            </a:r>
            <a:r>
              <a:rPr lang="el-GR" sz="2800" b="1" dirty="0"/>
              <a:t> </a:t>
            </a:r>
            <a:r>
              <a:rPr lang="en-GB" sz="2800" b="1" dirty="0">
                <a:sym typeface="Symbol"/>
              </a:rPr>
              <a:t></a:t>
            </a:r>
            <a:r>
              <a:rPr lang="en-GB" sz="2800" b="1" dirty="0"/>
              <a:t> </a:t>
            </a:r>
            <a:r>
              <a:rPr lang="en-US" sz="2800" b="1" dirty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COOH</a:t>
            </a:r>
            <a:r>
              <a:rPr lang="el-GR" sz="2800" b="1" dirty="0"/>
              <a:t> + </a:t>
            </a:r>
            <a:r>
              <a:rPr lang="en-US" sz="2800" b="1" dirty="0"/>
              <a:t>H</a:t>
            </a:r>
            <a:r>
              <a:rPr lang="el-GR" sz="2800" b="1" baseline="-25000" dirty="0"/>
              <a:t>2</a:t>
            </a:r>
            <a:r>
              <a:rPr lang="en-US" sz="2800" b="1" dirty="0" smtClean="0"/>
              <a:t>O</a:t>
            </a:r>
            <a:endParaRPr lang="en-GB" sz="2800" b="1" dirty="0" smtClean="0"/>
          </a:p>
          <a:p>
            <a:pPr marL="450850" indent="-450850"/>
            <a:endParaRPr lang="el-GR" sz="2400" b="1" dirty="0" smtClean="0"/>
          </a:p>
          <a:p>
            <a:pPr marL="450850" indent="-450850"/>
            <a:r>
              <a:rPr lang="el-GR" sz="2400" b="1" dirty="0" smtClean="0"/>
              <a:t>β</a:t>
            </a:r>
            <a:r>
              <a:rPr lang="en-GB" sz="2400" b="1" dirty="0" smtClean="0"/>
              <a:t>. </a:t>
            </a:r>
            <a:r>
              <a:rPr lang="el-GR" sz="2400" dirty="0" smtClean="0"/>
              <a:t>Α</a:t>
            </a:r>
            <a:r>
              <a:rPr lang="en-GB" sz="2400" dirty="0" smtClean="0"/>
              <a:t>ν </a:t>
            </a:r>
            <a:r>
              <a:rPr lang="en-GB" sz="2400" dirty="0" err="1">
                <a:solidFill>
                  <a:srgbClr val="FF0000"/>
                </a:solidFill>
              </a:rPr>
              <a:t>προσθέτουμε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</a:rPr>
              <a:t>βάση</a:t>
            </a:r>
            <a:r>
              <a:rPr lang="en-GB" sz="2400" dirty="0" smtClean="0"/>
              <a:t> </a:t>
            </a:r>
            <a:r>
              <a:rPr lang="en-GB" sz="2400" dirty="0" err="1" smtClean="0"/>
              <a:t>τα</a:t>
            </a:r>
            <a:r>
              <a:rPr lang="en-GB" sz="2400" dirty="0" smtClean="0"/>
              <a:t> </a:t>
            </a:r>
            <a:r>
              <a:rPr lang="en-GB" sz="2400" dirty="0">
                <a:solidFill>
                  <a:srgbClr val="FF0000"/>
                </a:solidFill>
              </a:rPr>
              <a:t>ΟΗ</a:t>
            </a:r>
            <a:r>
              <a:rPr lang="en-GB" sz="2400" baseline="30000" dirty="0">
                <a:solidFill>
                  <a:srgbClr val="FF0000"/>
                </a:solidFill>
              </a:rPr>
              <a:t>-</a:t>
            </a:r>
            <a:r>
              <a:rPr lang="en-GB" sz="2400" dirty="0"/>
              <a:t> </a:t>
            </a:r>
            <a:r>
              <a:rPr lang="en-GB" sz="2400" dirty="0" err="1" smtClean="0"/>
              <a:t>δεσμεύονται</a:t>
            </a:r>
            <a:r>
              <a:rPr lang="en-GB" sz="2400" dirty="0" smtClean="0"/>
              <a:t> </a:t>
            </a:r>
            <a:r>
              <a:rPr lang="en-GB" sz="2400" dirty="0" err="1"/>
              <a:t>πρακτικά</a:t>
            </a:r>
            <a:r>
              <a:rPr lang="en-GB" sz="2400" dirty="0"/>
              <a:t> </a:t>
            </a:r>
            <a:r>
              <a:rPr lang="en-GB" sz="2400" dirty="0" err="1"/>
              <a:t>πλήρως</a:t>
            </a:r>
            <a:r>
              <a:rPr lang="en-GB" sz="2400" dirty="0"/>
              <a:t> </a:t>
            </a:r>
            <a:r>
              <a:rPr lang="en-GB" sz="2400" dirty="0" err="1"/>
              <a:t>από</a:t>
            </a:r>
            <a:r>
              <a:rPr lang="en-GB" sz="2400" dirty="0"/>
              <a:t> </a:t>
            </a:r>
            <a:r>
              <a:rPr lang="en-GB" sz="2400" dirty="0" err="1" smtClean="0"/>
              <a:t>το</a:t>
            </a:r>
            <a:r>
              <a:rPr lang="el-GR" sz="2400" dirty="0" smtClean="0"/>
              <a:t> οξύ</a:t>
            </a:r>
            <a:r>
              <a:rPr lang="en-GB" sz="2400" dirty="0" smtClean="0"/>
              <a:t> </a:t>
            </a:r>
            <a:r>
              <a:rPr lang="en-US" sz="2400" dirty="0"/>
              <a:t>CH</a:t>
            </a:r>
            <a:r>
              <a:rPr lang="en-GB" sz="2400" baseline="-25000" dirty="0"/>
              <a:t>3</a:t>
            </a:r>
            <a:r>
              <a:rPr lang="en-US" sz="2400" dirty="0"/>
              <a:t>COO</a:t>
            </a:r>
            <a:r>
              <a:rPr lang="en-GB" sz="2400" dirty="0" smtClean="0"/>
              <a:t>H</a:t>
            </a:r>
            <a:r>
              <a:rPr lang="el-GR" sz="2400" dirty="0" smtClean="0"/>
              <a:t>:</a:t>
            </a:r>
          </a:p>
          <a:p>
            <a:pPr algn="ctr"/>
            <a:r>
              <a:rPr lang="en-US" sz="2800" b="1" dirty="0" smtClean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COOH</a:t>
            </a:r>
            <a:r>
              <a:rPr lang="el-GR" sz="2800" b="1" dirty="0"/>
              <a:t> + </a:t>
            </a:r>
            <a:r>
              <a:rPr lang="en-US" sz="2800" b="1" dirty="0"/>
              <a:t>OH</a:t>
            </a:r>
            <a:r>
              <a:rPr lang="el-GR" sz="2800" b="1" baseline="30000" dirty="0"/>
              <a:t>-</a:t>
            </a:r>
            <a:r>
              <a:rPr lang="el-GR" sz="2800" b="1" dirty="0"/>
              <a:t> </a:t>
            </a:r>
            <a:r>
              <a:rPr lang="en-GB" sz="2800" b="1" dirty="0">
                <a:sym typeface="Symbol"/>
              </a:rPr>
              <a:t></a:t>
            </a:r>
            <a:r>
              <a:rPr lang="en-GB" sz="2800" b="1" dirty="0"/>
              <a:t> </a:t>
            </a:r>
            <a:r>
              <a:rPr lang="en-US" sz="2800" b="1" dirty="0"/>
              <a:t>H</a:t>
            </a:r>
            <a:r>
              <a:rPr lang="el-GR" sz="2800" b="1" baseline="-25000" dirty="0"/>
              <a:t>2</a:t>
            </a:r>
            <a:r>
              <a:rPr lang="en-US" sz="2800" b="1" dirty="0"/>
              <a:t>O</a:t>
            </a:r>
            <a:r>
              <a:rPr lang="el-GR" sz="2800" b="1" dirty="0"/>
              <a:t> + </a:t>
            </a:r>
            <a:r>
              <a:rPr lang="en-US" sz="2800" b="1" dirty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</a:t>
            </a:r>
            <a:r>
              <a:rPr lang="el-GR" sz="2800" b="1" baseline="30000" dirty="0"/>
              <a:t>- </a:t>
            </a:r>
            <a:endParaRPr lang="el-GR" sz="2800" b="1" baseline="300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pPr algn="ctr"/>
            <a:r>
              <a:rPr lang="el-GR" sz="2400" b="1" dirty="0" smtClean="0">
                <a:solidFill>
                  <a:srgbClr val="7030A0"/>
                </a:solidFill>
              </a:rPr>
              <a:t>Τ</a:t>
            </a:r>
            <a:r>
              <a:rPr lang="en-GB" sz="2400" b="1" dirty="0" smtClean="0">
                <a:solidFill>
                  <a:srgbClr val="7030A0"/>
                </a:solidFill>
              </a:rPr>
              <a:t>ο </a:t>
            </a:r>
            <a:r>
              <a:rPr lang="en-US" sz="2400" b="1" dirty="0" smtClean="0">
                <a:solidFill>
                  <a:srgbClr val="7030A0"/>
                </a:solidFill>
              </a:rPr>
              <a:t>p</a:t>
            </a:r>
            <a:r>
              <a:rPr lang="en-GB" sz="2400" b="1" dirty="0" smtClean="0">
                <a:solidFill>
                  <a:srgbClr val="7030A0"/>
                </a:solidFill>
              </a:rPr>
              <a:t>H </a:t>
            </a:r>
            <a:r>
              <a:rPr lang="en-GB" sz="2400" b="1" dirty="0" err="1" smtClean="0">
                <a:solidFill>
                  <a:srgbClr val="7030A0"/>
                </a:solidFill>
              </a:rPr>
              <a:t>του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διαλύματος</a:t>
            </a:r>
            <a:r>
              <a:rPr lang="el-GR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διατηρείται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πρακτικά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σταθερό</a:t>
            </a:r>
            <a:endParaRPr lang="el-GR" sz="2400" b="1" dirty="0" smtClean="0">
              <a:solidFill>
                <a:srgbClr val="7030A0"/>
              </a:solidFill>
            </a:endParaRPr>
          </a:p>
          <a:p>
            <a:endParaRPr lang="el-GR" sz="2400" dirty="0" smtClean="0"/>
          </a:p>
          <a:p>
            <a:pPr algn="ctr"/>
            <a:r>
              <a:rPr lang="el-GR" sz="2400" dirty="0" smtClean="0"/>
              <a:t>Η</a:t>
            </a:r>
            <a:r>
              <a:rPr lang="en-GB" sz="2400" dirty="0" smtClean="0"/>
              <a:t> </a:t>
            </a:r>
            <a:r>
              <a:rPr lang="en-GB" sz="2400" dirty="0" err="1"/>
              <a:t>ποσότητα</a:t>
            </a:r>
            <a:r>
              <a:rPr lang="en-GB" sz="2400" dirty="0"/>
              <a:t> </a:t>
            </a:r>
            <a:r>
              <a:rPr lang="en-GB" sz="2400" dirty="0" err="1" smtClean="0"/>
              <a:t>που</a:t>
            </a:r>
            <a:r>
              <a:rPr lang="en-GB" sz="2400" dirty="0" smtClean="0"/>
              <a:t> </a:t>
            </a:r>
            <a:r>
              <a:rPr lang="en-GB" sz="2400" dirty="0" err="1"/>
              <a:t>προσθέτουμε</a:t>
            </a:r>
            <a:r>
              <a:rPr lang="en-GB" sz="2400" dirty="0"/>
              <a:t> </a:t>
            </a:r>
            <a:r>
              <a:rPr lang="en-GB" sz="2400" dirty="0" err="1" smtClean="0"/>
              <a:t>πρέπει</a:t>
            </a:r>
            <a:r>
              <a:rPr lang="en-GB" sz="2400" dirty="0" smtClean="0"/>
              <a:t>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είναι</a:t>
            </a:r>
            <a:r>
              <a:rPr lang="en-GB" sz="2400" dirty="0"/>
              <a:t> </a:t>
            </a:r>
            <a:r>
              <a:rPr lang="en-GB" sz="2400" dirty="0" err="1"/>
              <a:t>σημαντικά</a:t>
            </a:r>
            <a:r>
              <a:rPr lang="en-GB" sz="2400" dirty="0"/>
              <a:t> </a:t>
            </a:r>
            <a:r>
              <a:rPr lang="en-GB" sz="2400" dirty="0" err="1"/>
              <a:t>μικρότερη</a:t>
            </a:r>
            <a:r>
              <a:rPr lang="en-GB" sz="2400" dirty="0"/>
              <a:t> </a:t>
            </a:r>
            <a:r>
              <a:rPr lang="en-GB" sz="2400" dirty="0" err="1"/>
              <a:t>από</a:t>
            </a:r>
            <a:r>
              <a:rPr lang="en-GB" sz="2400" dirty="0"/>
              <a:t> </a:t>
            </a:r>
            <a:r>
              <a:rPr lang="en-GB" sz="2400" dirty="0" err="1"/>
              <a:t>τις</a:t>
            </a:r>
            <a:r>
              <a:rPr lang="en-GB" sz="2400" dirty="0"/>
              <a:t> </a:t>
            </a:r>
            <a:r>
              <a:rPr lang="en-GB" sz="2400" dirty="0" err="1"/>
              <a:t>ποσότητες</a:t>
            </a:r>
            <a:r>
              <a:rPr lang="en-GB" sz="2400" dirty="0"/>
              <a:t> </a:t>
            </a:r>
            <a:r>
              <a:rPr lang="en-US" sz="2400" dirty="0"/>
              <a:t>CH</a:t>
            </a:r>
            <a:r>
              <a:rPr lang="en-GB" sz="2400" baseline="-25000" dirty="0"/>
              <a:t>3</a:t>
            </a:r>
            <a:r>
              <a:rPr lang="en-US" sz="2400" dirty="0"/>
              <a:t>COO</a:t>
            </a:r>
            <a:r>
              <a:rPr lang="en-GB" sz="2400" dirty="0"/>
              <a:t>Na ή </a:t>
            </a:r>
            <a:r>
              <a:rPr lang="en-US" sz="2400" dirty="0"/>
              <a:t>CH</a:t>
            </a:r>
            <a:r>
              <a:rPr lang="en-GB" sz="2400" baseline="-25000" dirty="0"/>
              <a:t>3</a:t>
            </a:r>
            <a:r>
              <a:rPr lang="en-US" sz="2400" dirty="0"/>
              <a:t>COO</a:t>
            </a:r>
            <a:r>
              <a:rPr lang="en-GB" sz="2400" dirty="0"/>
              <a:t>H, </a:t>
            </a:r>
            <a:r>
              <a:rPr lang="en-GB" sz="2400" dirty="0" err="1"/>
              <a:t>ώστε</a:t>
            </a:r>
            <a:r>
              <a:rPr lang="en-GB" sz="2400" dirty="0"/>
              <a:t>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μη</a:t>
            </a:r>
            <a:r>
              <a:rPr lang="en-GB" sz="2400" dirty="0"/>
              <a:t> </a:t>
            </a:r>
            <a:r>
              <a:rPr lang="en-GB" sz="2400" dirty="0" err="1"/>
              <a:t>δεσμευθεί</a:t>
            </a:r>
            <a:r>
              <a:rPr lang="en-GB" sz="2400" dirty="0"/>
              <a:t> </a:t>
            </a:r>
            <a:r>
              <a:rPr lang="en-GB" sz="2400" dirty="0" err="1"/>
              <a:t>μεγάλη</a:t>
            </a:r>
            <a:r>
              <a:rPr lang="en-GB" sz="2400" dirty="0"/>
              <a:t> </a:t>
            </a:r>
            <a:r>
              <a:rPr lang="en-GB" sz="2400" dirty="0" err="1"/>
              <a:t>ποσότητα</a:t>
            </a:r>
            <a:r>
              <a:rPr lang="en-GB" sz="2400" dirty="0"/>
              <a:t> </a:t>
            </a:r>
            <a:r>
              <a:rPr lang="en-GB" sz="2400" dirty="0" err="1"/>
              <a:t>από</a:t>
            </a:r>
            <a:r>
              <a:rPr lang="en-GB" sz="2400" dirty="0"/>
              <a:t> </a:t>
            </a:r>
            <a:r>
              <a:rPr lang="en-GB" sz="2400" dirty="0" err="1"/>
              <a:t>κάποιο</a:t>
            </a:r>
            <a:r>
              <a:rPr lang="en-GB" sz="2400" dirty="0"/>
              <a:t> </a:t>
            </a:r>
            <a:r>
              <a:rPr lang="en-GB" sz="2400" dirty="0" err="1"/>
              <a:t>συστατικό</a:t>
            </a:r>
            <a:r>
              <a:rPr lang="en-GB" sz="2400" dirty="0"/>
              <a:t> </a:t>
            </a:r>
            <a:r>
              <a:rPr lang="en-GB" sz="2400" dirty="0" err="1"/>
              <a:t>του</a:t>
            </a:r>
            <a:r>
              <a:rPr lang="en-GB" sz="2400" dirty="0"/>
              <a:t> </a:t>
            </a:r>
            <a:r>
              <a:rPr lang="en-GB" sz="2400" dirty="0" err="1" smtClean="0"/>
              <a:t>ρυθμιστικού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14290"/>
            <a:ext cx="9144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en-GB" sz="2400" b="1" dirty="0" err="1" smtClean="0"/>
              <a:t>Ρυθμιστικό</a:t>
            </a:r>
            <a:r>
              <a:rPr lang="en-GB" sz="2400" b="1" dirty="0" smtClean="0"/>
              <a:t> </a:t>
            </a:r>
            <a:r>
              <a:rPr lang="en-GB" sz="2400" b="1" dirty="0" err="1"/>
              <a:t>διάλυμα</a:t>
            </a:r>
            <a:r>
              <a:rPr lang="en-GB" sz="2400" b="1" dirty="0"/>
              <a:t> </a:t>
            </a:r>
            <a:r>
              <a:rPr lang="en-US" sz="2400" b="1" dirty="0"/>
              <a:t>CH</a:t>
            </a:r>
            <a:r>
              <a:rPr lang="en-GB" sz="2400" b="1" baseline="-25000" dirty="0"/>
              <a:t>3</a:t>
            </a:r>
            <a:r>
              <a:rPr lang="en-US" sz="2400" b="1" dirty="0"/>
              <a:t>COOH</a:t>
            </a:r>
            <a:r>
              <a:rPr lang="en-GB" sz="2400" b="1" dirty="0"/>
              <a:t> </a:t>
            </a:r>
            <a:r>
              <a:rPr lang="en-GB" sz="2400" b="1" dirty="0" err="1"/>
              <a:t>και</a:t>
            </a:r>
            <a:r>
              <a:rPr lang="en-GB" sz="2400" b="1" dirty="0"/>
              <a:t> </a:t>
            </a:r>
            <a:r>
              <a:rPr lang="en-US" sz="2400" b="1" dirty="0"/>
              <a:t>CH</a:t>
            </a:r>
            <a:r>
              <a:rPr lang="en-GB" sz="2400" b="1" baseline="-25000" dirty="0"/>
              <a:t>3</a:t>
            </a:r>
            <a:r>
              <a:rPr lang="en-US" sz="2400" b="1" dirty="0"/>
              <a:t>COO</a:t>
            </a:r>
            <a:r>
              <a:rPr lang="en-GB" sz="2400" b="1" dirty="0" smtClean="0"/>
              <a:t>Na</a:t>
            </a:r>
            <a:r>
              <a:rPr lang="el-GR" sz="2400" b="1" dirty="0" smtClean="0"/>
              <a:t> </a:t>
            </a:r>
            <a:r>
              <a:rPr lang="el-GR" sz="2400" dirty="0" smtClean="0"/>
              <a:t>(</a:t>
            </a:r>
            <a:r>
              <a:rPr lang="en-US" sz="2400" dirty="0" smtClean="0"/>
              <a:t>CH</a:t>
            </a:r>
            <a:r>
              <a:rPr lang="en-GB" sz="2400" baseline="-25000" dirty="0" smtClean="0"/>
              <a:t>3</a:t>
            </a:r>
            <a:r>
              <a:rPr lang="en-US" sz="2400" dirty="0" smtClean="0"/>
              <a:t>COO</a:t>
            </a:r>
            <a:r>
              <a:rPr lang="en-GB" sz="2400" baseline="30000" dirty="0" smtClean="0"/>
              <a:t>-</a:t>
            </a:r>
            <a:r>
              <a:rPr lang="el-GR" sz="2400" dirty="0" smtClean="0"/>
              <a:t>)</a:t>
            </a:r>
            <a:r>
              <a:rPr lang="en-GB" sz="2400" dirty="0" smtClean="0"/>
              <a:t> </a:t>
            </a:r>
            <a:endParaRPr lang="en-GB" sz="2400" b="1" dirty="0" smtClean="0"/>
          </a:p>
          <a:p>
            <a:pPr marL="342900" indent="-342900"/>
            <a:endParaRPr lang="el-GR" sz="2400" dirty="0" smtClean="0"/>
          </a:p>
          <a:p>
            <a:pPr marL="450850" indent="-450850"/>
            <a:r>
              <a:rPr lang="el-GR" sz="2400" b="1" dirty="0" smtClean="0"/>
              <a:t>α</a:t>
            </a:r>
            <a:r>
              <a:rPr lang="el-GR" sz="2400" b="1" dirty="0"/>
              <a:t>. </a:t>
            </a:r>
            <a:r>
              <a:rPr lang="el-GR" sz="2400" dirty="0"/>
              <a:t>Αν </a:t>
            </a:r>
            <a:r>
              <a:rPr lang="el-GR" sz="2400" dirty="0" smtClean="0">
                <a:solidFill>
                  <a:srgbClr val="0070C0"/>
                </a:solidFill>
              </a:rPr>
              <a:t>προσθέσουμε</a:t>
            </a:r>
            <a:r>
              <a:rPr lang="el-GR" sz="2400" dirty="0" smtClean="0"/>
              <a:t> </a:t>
            </a:r>
            <a:r>
              <a:rPr lang="el-GR" sz="2400" b="1" dirty="0" smtClean="0">
                <a:solidFill>
                  <a:srgbClr val="0070C0"/>
                </a:solidFill>
              </a:rPr>
              <a:t>οξύ</a:t>
            </a:r>
            <a:r>
              <a:rPr lang="el-GR" sz="2400" dirty="0" smtClean="0"/>
              <a:t> τα </a:t>
            </a:r>
            <a:r>
              <a:rPr lang="el-GR" sz="2400" dirty="0">
                <a:solidFill>
                  <a:srgbClr val="0070C0"/>
                </a:solidFill>
              </a:rPr>
              <a:t>Η</a:t>
            </a:r>
            <a:r>
              <a:rPr lang="el-GR" sz="2400" baseline="-25000" dirty="0">
                <a:solidFill>
                  <a:srgbClr val="0070C0"/>
                </a:solidFill>
              </a:rPr>
              <a:t>3</a:t>
            </a:r>
            <a:r>
              <a:rPr lang="el-GR" sz="2400" dirty="0">
                <a:solidFill>
                  <a:srgbClr val="0070C0"/>
                </a:solidFill>
              </a:rPr>
              <a:t>Ο</a:t>
            </a:r>
            <a:r>
              <a:rPr lang="el-GR" sz="2400" baseline="30000" dirty="0">
                <a:solidFill>
                  <a:srgbClr val="0070C0"/>
                </a:solidFill>
              </a:rPr>
              <a:t>+</a:t>
            </a:r>
            <a:r>
              <a:rPr lang="el-GR" sz="2400" dirty="0"/>
              <a:t> </a:t>
            </a:r>
            <a:r>
              <a:rPr lang="el-GR" sz="2400" dirty="0" smtClean="0"/>
              <a:t>αντιδρούν </a:t>
            </a:r>
            <a:r>
              <a:rPr lang="el-GR" sz="2400" dirty="0"/>
              <a:t>πρακτικά πλήρως με τη βάση  </a:t>
            </a:r>
            <a:r>
              <a:rPr lang="en-US" sz="2400" b="1" dirty="0"/>
              <a:t>CH</a:t>
            </a:r>
            <a:r>
              <a:rPr lang="el-GR" sz="2400" b="1" baseline="-25000" dirty="0"/>
              <a:t>3</a:t>
            </a:r>
            <a:r>
              <a:rPr lang="en-US" sz="2400" b="1" dirty="0"/>
              <a:t>COO</a:t>
            </a:r>
            <a:r>
              <a:rPr lang="el-GR" sz="2400" b="1" baseline="30000" dirty="0"/>
              <a:t> </a:t>
            </a:r>
            <a:r>
              <a:rPr lang="el-GR" sz="2400" b="1" baseline="30000" dirty="0" smtClean="0"/>
              <a:t>-</a:t>
            </a:r>
            <a:r>
              <a:rPr lang="el-GR" sz="2400" dirty="0" smtClean="0"/>
              <a:t>:</a:t>
            </a:r>
            <a:endParaRPr lang="el-GR" sz="2400" dirty="0"/>
          </a:p>
          <a:p>
            <a:pPr algn="ctr"/>
            <a:r>
              <a:rPr lang="en-US" sz="2800" b="1" dirty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</a:t>
            </a:r>
            <a:r>
              <a:rPr lang="el-GR" sz="2800" b="1" baseline="30000" dirty="0"/>
              <a:t> -</a:t>
            </a:r>
            <a:r>
              <a:rPr lang="el-GR" sz="2800" b="1" dirty="0"/>
              <a:t> + </a:t>
            </a:r>
            <a:r>
              <a:rPr lang="en-US" sz="2800" b="1" dirty="0"/>
              <a:t>H</a:t>
            </a:r>
            <a:r>
              <a:rPr lang="el-GR" sz="2800" b="1" baseline="-25000" dirty="0"/>
              <a:t>3</a:t>
            </a:r>
            <a:r>
              <a:rPr lang="en-US" sz="2800" b="1" dirty="0"/>
              <a:t>O</a:t>
            </a:r>
            <a:r>
              <a:rPr lang="el-GR" sz="2800" b="1" baseline="30000" dirty="0"/>
              <a:t>+</a:t>
            </a:r>
            <a:r>
              <a:rPr lang="el-GR" sz="2800" b="1" dirty="0"/>
              <a:t> </a:t>
            </a:r>
            <a:r>
              <a:rPr lang="en-GB" sz="2800" b="1" dirty="0">
                <a:sym typeface="Symbol"/>
              </a:rPr>
              <a:t></a:t>
            </a:r>
            <a:r>
              <a:rPr lang="en-GB" sz="2800" b="1" dirty="0"/>
              <a:t> </a:t>
            </a:r>
            <a:r>
              <a:rPr lang="en-US" sz="2800" b="1" dirty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COOH</a:t>
            </a:r>
            <a:r>
              <a:rPr lang="el-GR" sz="2800" b="1" dirty="0"/>
              <a:t> + </a:t>
            </a:r>
            <a:r>
              <a:rPr lang="en-US" sz="2800" b="1" dirty="0"/>
              <a:t>H</a:t>
            </a:r>
            <a:r>
              <a:rPr lang="el-GR" sz="2800" b="1" baseline="-25000" dirty="0"/>
              <a:t>2</a:t>
            </a:r>
            <a:r>
              <a:rPr lang="en-US" sz="2800" b="1" dirty="0" smtClean="0"/>
              <a:t>O</a:t>
            </a:r>
            <a:endParaRPr lang="en-GB" sz="2800" b="1" dirty="0" smtClean="0"/>
          </a:p>
          <a:p>
            <a:pPr marL="450850" indent="-450850"/>
            <a:endParaRPr lang="el-GR" sz="2400" b="1" dirty="0" smtClean="0"/>
          </a:p>
          <a:p>
            <a:pPr marL="450850" indent="-450850"/>
            <a:r>
              <a:rPr lang="el-GR" sz="2400" b="1" dirty="0" smtClean="0"/>
              <a:t>β</a:t>
            </a:r>
            <a:r>
              <a:rPr lang="en-GB" sz="2400" b="1" dirty="0" smtClean="0"/>
              <a:t>. </a:t>
            </a:r>
            <a:r>
              <a:rPr lang="el-GR" sz="2400" dirty="0" smtClean="0"/>
              <a:t>Α</a:t>
            </a:r>
            <a:r>
              <a:rPr lang="en-GB" sz="2400" dirty="0" smtClean="0"/>
              <a:t>ν </a:t>
            </a:r>
            <a:r>
              <a:rPr lang="en-GB" sz="2400" dirty="0" err="1">
                <a:solidFill>
                  <a:srgbClr val="FF0000"/>
                </a:solidFill>
              </a:rPr>
              <a:t>προσθέτουμε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</a:rPr>
              <a:t>βάση</a:t>
            </a:r>
            <a:r>
              <a:rPr lang="en-GB" sz="2400" dirty="0" smtClean="0"/>
              <a:t> </a:t>
            </a:r>
            <a:r>
              <a:rPr lang="en-GB" sz="2400" dirty="0" err="1" smtClean="0"/>
              <a:t>τα</a:t>
            </a:r>
            <a:r>
              <a:rPr lang="en-GB" sz="2400" dirty="0" smtClean="0"/>
              <a:t> </a:t>
            </a:r>
            <a:r>
              <a:rPr lang="en-GB" sz="2400" dirty="0">
                <a:solidFill>
                  <a:srgbClr val="FF0000"/>
                </a:solidFill>
              </a:rPr>
              <a:t>ΟΗ</a:t>
            </a:r>
            <a:r>
              <a:rPr lang="en-GB" sz="2400" baseline="30000" dirty="0">
                <a:solidFill>
                  <a:srgbClr val="FF0000"/>
                </a:solidFill>
              </a:rPr>
              <a:t>-</a:t>
            </a:r>
            <a:r>
              <a:rPr lang="en-GB" sz="2400" dirty="0"/>
              <a:t> </a:t>
            </a:r>
            <a:r>
              <a:rPr lang="en-GB" sz="2400" dirty="0" err="1" smtClean="0"/>
              <a:t>δεσμεύονται</a:t>
            </a:r>
            <a:r>
              <a:rPr lang="en-GB" sz="2400" dirty="0" smtClean="0"/>
              <a:t> </a:t>
            </a:r>
            <a:r>
              <a:rPr lang="en-GB" sz="2400" dirty="0" err="1"/>
              <a:t>πρακτικά</a:t>
            </a:r>
            <a:r>
              <a:rPr lang="en-GB" sz="2400" dirty="0"/>
              <a:t> </a:t>
            </a:r>
            <a:r>
              <a:rPr lang="en-GB" sz="2400" dirty="0" err="1"/>
              <a:t>πλήρως</a:t>
            </a:r>
            <a:r>
              <a:rPr lang="en-GB" sz="2400" dirty="0"/>
              <a:t> </a:t>
            </a:r>
            <a:r>
              <a:rPr lang="en-GB" sz="2400" dirty="0" err="1"/>
              <a:t>από</a:t>
            </a:r>
            <a:r>
              <a:rPr lang="en-GB" sz="2400" dirty="0"/>
              <a:t> </a:t>
            </a:r>
            <a:r>
              <a:rPr lang="en-GB" sz="2400" dirty="0" err="1" smtClean="0"/>
              <a:t>το</a:t>
            </a:r>
            <a:r>
              <a:rPr lang="el-GR" sz="2400" dirty="0" smtClean="0"/>
              <a:t> οξύ</a:t>
            </a:r>
            <a:r>
              <a:rPr lang="en-GB" sz="2400" b="1" dirty="0" smtClean="0"/>
              <a:t> </a:t>
            </a:r>
            <a:r>
              <a:rPr lang="en-US" sz="2400" b="1" dirty="0"/>
              <a:t>CH</a:t>
            </a:r>
            <a:r>
              <a:rPr lang="en-GB" sz="2400" b="1" baseline="-25000" dirty="0"/>
              <a:t>3</a:t>
            </a:r>
            <a:r>
              <a:rPr lang="en-US" sz="2400" b="1" dirty="0"/>
              <a:t>COO</a:t>
            </a:r>
            <a:r>
              <a:rPr lang="en-GB" sz="2400" b="1" dirty="0" smtClean="0"/>
              <a:t>H</a:t>
            </a:r>
            <a:r>
              <a:rPr lang="el-GR" sz="2400" dirty="0" smtClean="0"/>
              <a:t>:</a:t>
            </a:r>
          </a:p>
          <a:p>
            <a:pPr algn="ctr"/>
            <a:r>
              <a:rPr lang="en-US" sz="2800" b="1" dirty="0" smtClean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COOH</a:t>
            </a:r>
            <a:r>
              <a:rPr lang="el-GR" sz="2800" b="1" dirty="0"/>
              <a:t> + </a:t>
            </a:r>
            <a:r>
              <a:rPr lang="en-US" sz="2800" b="1" dirty="0"/>
              <a:t>OH</a:t>
            </a:r>
            <a:r>
              <a:rPr lang="el-GR" sz="2800" b="1" baseline="30000" dirty="0"/>
              <a:t>-</a:t>
            </a:r>
            <a:r>
              <a:rPr lang="el-GR" sz="2800" b="1" dirty="0"/>
              <a:t> </a:t>
            </a:r>
            <a:r>
              <a:rPr lang="en-GB" sz="2800" b="1" dirty="0">
                <a:sym typeface="Symbol"/>
              </a:rPr>
              <a:t></a:t>
            </a:r>
            <a:r>
              <a:rPr lang="en-GB" sz="2800" b="1" dirty="0"/>
              <a:t> </a:t>
            </a:r>
            <a:r>
              <a:rPr lang="en-US" sz="2800" b="1" dirty="0"/>
              <a:t>H</a:t>
            </a:r>
            <a:r>
              <a:rPr lang="el-GR" sz="2800" b="1" baseline="-25000" dirty="0"/>
              <a:t>2</a:t>
            </a:r>
            <a:r>
              <a:rPr lang="en-US" sz="2800" b="1" dirty="0"/>
              <a:t>O</a:t>
            </a:r>
            <a:r>
              <a:rPr lang="el-GR" sz="2800" b="1" dirty="0"/>
              <a:t> + </a:t>
            </a:r>
            <a:r>
              <a:rPr lang="en-US" sz="2800" b="1" dirty="0"/>
              <a:t>CH</a:t>
            </a:r>
            <a:r>
              <a:rPr lang="el-GR" sz="2800" b="1" baseline="-25000" dirty="0"/>
              <a:t>3</a:t>
            </a:r>
            <a:r>
              <a:rPr lang="en-US" sz="2800" b="1" dirty="0"/>
              <a:t>COO</a:t>
            </a:r>
            <a:r>
              <a:rPr lang="el-GR" sz="2800" b="1" baseline="30000" dirty="0"/>
              <a:t>- </a:t>
            </a:r>
            <a:endParaRPr lang="el-GR" sz="2800" b="1" baseline="30000" dirty="0" smtClean="0"/>
          </a:p>
          <a:p>
            <a:endParaRPr lang="el-GR" sz="2400" dirty="0" smtClean="0"/>
          </a:p>
          <a:p>
            <a:pPr algn="ctr"/>
            <a:r>
              <a:rPr lang="el-GR" sz="2400" b="1" dirty="0" smtClean="0">
                <a:solidFill>
                  <a:srgbClr val="7030A0"/>
                </a:solidFill>
              </a:rPr>
              <a:t>Τ</a:t>
            </a:r>
            <a:r>
              <a:rPr lang="en-GB" sz="2400" b="1" dirty="0" smtClean="0">
                <a:solidFill>
                  <a:srgbClr val="7030A0"/>
                </a:solidFill>
              </a:rPr>
              <a:t>ο </a:t>
            </a:r>
            <a:r>
              <a:rPr lang="en-US" sz="2400" b="1" dirty="0" smtClean="0">
                <a:solidFill>
                  <a:srgbClr val="7030A0"/>
                </a:solidFill>
              </a:rPr>
              <a:t>p</a:t>
            </a:r>
            <a:r>
              <a:rPr lang="en-GB" sz="2400" b="1" dirty="0" smtClean="0">
                <a:solidFill>
                  <a:srgbClr val="7030A0"/>
                </a:solidFill>
              </a:rPr>
              <a:t>H </a:t>
            </a:r>
            <a:r>
              <a:rPr lang="en-GB" sz="2400" b="1" dirty="0" err="1" smtClean="0">
                <a:solidFill>
                  <a:srgbClr val="7030A0"/>
                </a:solidFill>
              </a:rPr>
              <a:t>του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διαλύματος</a:t>
            </a:r>
            <a:r>
              <a:rPr lang="el-GR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διατηρείται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πρακτικά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σταθερό</a:t>
            </a:r>
            <a:endParaRPr lang="el-GR" sz="24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arenR" startAt="2"/>
            </a:pPr>
            <a:r>
              <a:rPr lang="en-GB" sz="2400" b="1" dirty="0" err="1" smtClean="0"/>
              <a:t>Ρυθμιστικό</a:t>
            </a:r>
            <a:r>
              <a:rPr lang="en-GB" sz="2400" b="1" dirty="0" smtClean="0"/>
              <a:t> </a:t>
            </a:r>
            <a:r>
              <a:rPr lang="en-GB" sz="2400" b="1" dirty="0" err="1"/>
              <a:t>διάλυμα</a:t>
            </a:r>
            <a:r>
              <a:rPr lang="en-GB" sz="2400" b="1" dirty="0"/>
              <a:t> ΝΗ</a:t>
            </a:r>
            <a:r>
              <a:rPr lang="en-GB" sz="2400" b="1" baseline="-25000" dirty="0"/>
              <a:t>3</a:t>
            </a:r>
            <a:r>
              <a:rPr lang="en-GB" sz="2400" b="1" dirty="0"/>
              <a:t> </a:t>
            </a:r>
            <a:r>
              <a:rPr lang="en-GB" sz="2400" b="1" dirty="0" err="1"/>
              <a:t>και</a:t>
            </a:r>
            <a:r>
              <a:rPr lang="en-GB" sz="2400" b="1" dirty="0"/>
              <a:t> </a:t>
            </a:r>
            <a:r>
              <a:rPr lang="en-GB" sz="2400" b="1" dirty="0" smtClean="0"/>
              <a:t>ΝΗ</a:t>
            </a:r>
            <a:r>
              <a:rPr lang="en-GB" sz="2400" b="1" baseline="-25000" dirty="0" smtClean="0"/>
              <a:t>4</a:t>
            </a:r>
            <a:r>
              <a:rPr lang="en-GB" sz="2400" b="1" dirty="0" smtClean="0"/>
              <a:t>Cl</a:t>
            </a:r>
            <a:endParaRPr lang="el-GR" sz="2400" b="1" dirty="0" smtClean="0"/>
          </a:p>
          <a:p>
            <a:endParaRPr lang="el-GR" sz="2400" b="1" dirty="0" smtClean="0"/>
          </a:p>
          <a:p>
            <a:pPr marL="450850" indent="-450850"/>
            <a:r>
              <a:rPr lang="en-GB" sz="2400" b="1" dirty="0" smtClean="0"/>
              <a:t>α</a:t>
            </a:r>
            <a:r>
              <a:rPr lang="en-GB" sz="2400" b="1" dirty="0"/>
              <a:t>.</a:t>
            </a:r>
            <a:r>
              <a:rPr lang="en-GB" sz="2400" dirty="0"/>
              <a:t> </a:t>
            </a:r>
            <a:r>
              <a:rPr lang="en-GB" sz="2400" dirty="0" err="1" smtClean="0"/>
              <a:t>Αν</a:t>
            </a:r>
            <a:r>
              <a:rPr lang="el-GR" sz="2400" dirty="0" smtClean="0"/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προσθέσουμε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b="1" dirty="0" err="1" smtClean="0">
                <a:solidFill>
                  <a:srgbClr val="0070C0"/>
                </a:solidFill>
              </a:rPr>
              <a:t>οξύ</a:t>
            </a:r>
            <a:r>
              <a:rPr lang="en-GB" sz="2400" dirty="0" smtClean="0"/>
              <a:t> </a:t>
            </a:r>
            <a:r>
              <a:rPr lang="en-GB" sz="2400" dirty="0" err="1"/>
              <a:t>τα</a:t>
            </a:r>
            <a:r>
              <a:rPr lang="en-GB" sz="2400" dirty="0"/>
              <a:t> </a:t>
            </a:r>
            <a:r>
              <a:rPr lang="en-GB" sz="2400" dirty="0">
                <a:solidFill>
                  <a:srgbClr val="0070C0"/>
                </a:solidFill>
              </a:rPr>
              <a:t>Η</a:t>
            </a:r>
            <a:r>
              <a:rPr lang="en-GB" sz="2400" baseline="-25000" dirty="0">
                <a:solidFill>
                  <a:srgbClr val="0070C0"/>
                </a:solidFill>
              </a:rPr>
              <a:t>3</a:t>
            </a:r>
            <a:r>
              <a:rPr lang="en-GB" sz="2400" dirty="0">
                <a:solidFill>
                  <a:srgbClr val="0070C0"/>
                </a:solidFill>
              </a:rPr>
              <a:t>Ο</a:t>
            </a:r>
            <a:r>
              <a:rPr lang="en-GB" sz="2400" baseline="30000" dirty="0">
                <a:solidFill>
                  <a:srgbClr val="0070C0"/>
                </a:solidFill>
              </a:rPr>
              <a:t>+</a:t>
            </a:r>
            <a:r>
              <a:rPr lang="en-GB" sz="2400" dirty="0"/>
              <a:t> </a:t>
            </a:r>
            <a:r>
              <a:rPr lang="en-GB" sz="2400" dirty="0" err="1" smtClean="0"/>
              <a:t>αντιδρούν</a:t>
            </a:r>
            <a:r>
              <a:rPr lang="en-GB" sz="2400" dirty="0" smtClean="0"/>
              <a:t> </a:t>
            </a:r>
            <a:r>
              <a:rPr lang="en-GB" sz="2400" dirty="0" err="1"/>
              <a:t>πρακτικά</a:t>
            </a:r>
            <a:r>
              <a:rPr lang="en-GB" sz="2400" dirty="0"/>
              <a:t> </a:t>
            </a:r>
            <a:r>
              <a:rPr lang="en-GB" sz="2400" dirty="0" err="1"/>
              <a:t>πλήρως</a:t>
            </a:r>
            <a:r>
              <a:rPr lang="en-GB" sz="2400" dirty="0"/>
              <a:t> </a:t>
            </a:r>
            <a:r>
              <a:rPr lang="en-GB" sz="2400" dirty="0" err="1"/>
              <a:t>με</a:t>
            </a:r>
            <a:r>
              <a:rPr lang="en-GB" sz="2400" dirty="0"/>
              <a:t> </a:t>
            </a:r>
            <a:r>
              <a:rPr lang="en-GB" sz="2400" dirty="0" err="1"/>
              <a:t>τη</a:t>
            </a:r>
            <a:r>
              <a:rPr lang="en-GB" sz="2400" dirty="0"/>
              <a:t> </a:t>
            </a:r>
            <a:r>
              <a:rPr lang="en-GB" sz="2400" dirty="0" err="1"/>
              <a:t>βάση</a:t>
            </a:r>
            <a:r>
              <a:rPr lang="en-GB" sz="2400" dirty="0"/>
              <a:t> </a:t>
            </a:r>
            <a:r>
              <a:rPr lang="en-GB" sz="2400" b="1" dirty="0" smtClean="0"/>
              <a:t>ΝΗ</a:t>
            </a:r>
            <a:r>
              <a:rPr lang="en-GB" sz="2400" b="1" baseline="-25000" dirty="0" smtClean="0"/>
              <a:t>3</a:t>
            </a:r>
            <a:r>
              <a:rPr lang="en-GB" sz="2400" dirty="0" smtClean="0"/>
              <a:t>:</a:t>
            </a:r>
            <a:r>
              <a:rPr lang="el-GR" sz="2400" dirty="0" smtClean="0"/>
              <a:t>    </a:t>
            </a:r>
          </a:p>
          <a:p>
            <a:pPr marL="450850" indent="-450850" algn="ctr"/>
            <a:r>
              <a:rPr lang="en-GB" sz="2800" b="1" dirty="0" smtClean="0"/>
              <a:t>Η</a:t>
            </a:r>
            <a:r>
              <a:rPr lang="en-GB" sz="2800" b="1" baseline="-25000" dirty="0" smtClean="0"/>
              <a:t>3</a:t>
            </a:r>
            <a:r>
              <a:rPr lang="en-GB" sz="2800" b="1" dirty="0" smtClean="0"/>
              <a:t>Ο</a:t>
            </a:r>
            <a:r>
              <a:rPr lang="en-GB" sz="2800" b="1" baseline="30000" dirty="0"/>
              <a:t>+</a:t>
            </a:r>
            <a:r>
              <a:rPr lang="en-GB" sz="2800" b="1" dirty="0"/>
              <a:t> + ΝΗ</a:t>
            </a:r>
            <a:r>
              <a:rPr lang="en-GB" sz="2800" b="1" baseline="-25000" dirty="0"/>
              <a:t>3</a:t>
            </a:r>
            <a:r>
              <a:rPr lang="en-GB" sz="2800" b="1" dirty="0"/>
              <a:t> </a:t>
            </a:r>
            <a:r>
              <a:rPr lang="en-GB" sz="2800" b="1" dirty="0">
                <a:sym typeface="Symbol"/>
              </a:rPr>
              <a:t></a:t>
            </a:r>
            <a:r>
              <a:rPr lang="en-GB" sz="2800" b="1" dirty="0"/>
              <a:t> ΝΗ</a:t>
            </a:r>
            <a:r>
              <a:rPr lang="en-GB" sz="2800" b="1" baseline="-25000" dirty="0"/>
              <a:t>4</a:t>
            </a:r>
            <a:r>
              <a:rPr lang="en-GB" sz="2800" b="1" baseline="30000" dirty="0"/>
              <a:t>+</a:t>
            </a:r>
            <a:r>
              <a:rPr lang="en-GB" sz="2800" b="1" dirty="0"/>
              <a:t> + </a:t>
            </a:r>
            <a:r>
              <a:rPr lang="en-GB" sz="2800" b="1" dirty="0" smtClean="0"/>
              <a:t>Η</a:t>
            </a:r>
            <a:r>
              <a:rPr lang="en-GB" sz="2800" b="1" baseline="-25000" dirty="0" smtClean="0"/>
              <a:t>2</a:t>
            </a:r>
            <a:r>
              <a:rPr lang="en-GB" sz="2800" b="1" dirty="0" smtClean="0"/>
              <a:t>Ο</a:t>
            </a:r>
            <a:endParaRPr lang="el-GR" sz="2800" b="1" dirty="0" smtClean="0"/>
          </a:p>
          <a:p>
            <a:endParaRPr lang="el-GR" sz="2400" b="1" dirty="0" smtClean="0"/>
          </a:p>
          <a:p>
            <a:pPr marL="450850" indent="-450850"/>
            <a:r>
              <a:rPr lang="en-GB" sz="2400" b="1" dirty="0" smtClean="0"/>
              <a:t>β</a:t>
            </a:r>
            <a:r>
              <a:rPr lang="en-GB" sz="2400" b="1" dirty="0"/>
              <a:t>.</a:t>
            </a:r>
            <a:r>
              <a:rPr lang="en-GB" sz="2400" dirty="0"/>
              <a:t> </a:t>
            </a:r>
            <a:r>
              <a:rPr lang="el-GR" sz="2400" dirty="0" smtClean="0"/>
              <a:t>Α</a:t>
            </a:r>
            <a:r>
              <a:rPr lang="en-GB" sz="2400" dirty="0" smtClean="0"/>
              <a:t>ν </a:t>
            </a:r>
            <a:r>
              <a:rPr lang="en-GB" sz="2400" dirty="0" err="1">
                <a:solidFill>
                  <a:srgbClr val="FF0000"/>
                </a:solidFill>
              </a:rPr>
              <a:t>προσθέσουμε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</a:rPr>
              <a:t>βάση</a:t>
            </a:r>
            <a:r>
              <a:rPr lang="en-GB" sz="2400" dirty="0" smtClean="0"/>
              <a:t> </a:t>
            </a:r>
            <a:r>
              <a:rPr lang="en-GB" sz="2400" dirty="0" err="1"/>
              <a:t>τα</a:t>
            </a:r>
            <a:r>
              <a:rPr lang="en-GB" sz="2400" dirty="0"/>
              <a:t> </a:t>
            </a:r>
            <a:r>
              <a:rPr lang="en-GB" sz="2400" dirty="0">
                <a:solidFill>
                  <a:srgbClr val="FF0000"/>
                </a:solidFill>
              </a:rPr>
              <a:t>ΟΗ</a:t>
            </a:r>
            <a:r>
              <a:rPr lang="en-GB" sz="2400" baseline="30000" dirty="0">
                <a:solidFill>
                  <a:srgbClr val="FF0000"/>
                </a:solidFill>
              </a:rPr>
              <a:t>-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 err="1" smtClean="0"/>
              <a:t>αντιδρούν</a:t>
            </a:r>
            <a:r>
              <a:rPr lang="en-GB" sz="2400" dirty="0" smtClean="0"/>
              <a:t> </a:t>
            </a:r>
            <a:r>
              <a:rPr lang="en-GB" sz="2400" dirty="0" err="1"/>
              <a:t>πρακτικά</a:t>
            </a:r>
            <a:r>
              <a:rPr lang="en-GB" sz="2400" dirty="0"/>
              <a:t> </a:t>
            </a:r>
            <a:r>
              <a:rPr lang="en-GB" sz="2400" dirty="0" err="1"/>
              <a:t>πλήρως</a:t>
            </a:r>
            <a:r>
              <a:rPr lang="en-GB" sz="2400" dirty="0"/>
              <a:t> </a:t>
            </a:r>
            <a:r>
              <a:rPr lang="en-GB" sz="2400" dirty="0" err="1"/>
              <a:t>με</a:t>
            </a:r>
            <a:r>
              <a:rPr lang="en-GB" sz="2400" dirty="0"/>
              <a:t> </a:t>
            </a:r>
            <a:r>
              <a:rPr lang="en-GB" sz="2400" dirty="0" err="1" smtClean="0"/>
              <a:t>το</a:t>
            </a:r>
            <a:r>
              <a:rPr lang="el-GR" sz="2400" dirty="0" smtClean="0"/>
              <a:t> </a:t>
            </a:r>
            <a:r>
              <a:rPr lang="en-GB" sz="2400" b="1" dirty="0" smtClean="0"/>
              <a:t>ΝΗ</a:t>
            </a:r>
            <a:r>
              <a:rPr lang="en-GB" sz="2400" b="1" baseline="-25000" dirty="0" smtClean="0"/>
              <a:t>4</a:t>
            </a:r>
            <a:r>
              <a:rPr lang="en-GB" sz="2400" b="1" baseline="30000" dirty="0" smtClean="0"/>
              <a:t>+ </a:t>
            </a:r>
            <a:r>
              <a:rPr lang="en-GB" sz="2400" dirty="0" smtClean="0"/>
              <a:t>:</a:t>
            </a:r>
            <a:endParaRPr lang="el-GR" sz="2400" dirty="0" smtClean="0"/>
          </a:p>
          <a:p>
            <a:pPr algn="ctr"/>
            <a:r>
              <a:rPr lang="en-GB" sz="2800" b="1" dirty="0" smtClean="0"/>
              <a:t>Ο</a:t>
            </a:r>
            <a:r>
              <a:rPr lang="el-GR" sz="2800" b="1" dirty="0" smtClean="0"/>
              <a:t>Η</a:t>
            </a:r>
            <a:r>
              <a:rPr lang="el-GR" sz="2800" b="1" baseline="30000" dirty="0" smtClean="0"/>
              <a:t>-</a:t>
            </a:r>
            <a:r>
              <a:rPr lang="en-GB" sz="2800" b="1" dirty="0" smtClean="0"/>
              <a:t> + ΝΗ</a:t>
            </a:r>
            <a:r>
              <a:rPr lang="el-GR" sz="2800" b="1" baseline="-25000" dirty="0" smtClean="0"/>
              <a:t>4</a:t>
            </a:r>
            <a:r>
              <a:rPr lang="el-GR" sz="2800" b="1" baseline="30000" dirty="0" smtClean="0"/>
              <a:t>+</a:t>
            </a:r>
            <a:r>
              <a:rPr lang="en-GB" sz="2800" b="1" dirty="0" smtClean="0"/>
              <a:t> </a:t>
            </a:r>
            <a:r>
              <a:rPr lang="en-GB" sz="2800" b="1" dirty="0" smtClean="0">
                <a:sym typeface="Symbol"/>
              </a:rPr>
              <a:t></a:t>
            </a:r>
            <a:r>
              <a:rPr lang="en-GB" sz="2800" b="1" dirty="0" smtClean="0"/>
              <a:t> ΝΗ</a:t>
            </a:r>
            <a:r>
              <a:rPr lang="el-GR" sz="2800" b="1" baseline="-25000" dirty="0" smtClean="0"/>
              <a:t>3</a:t>
            </a:r>
            <a:r>
              <a:rPr lang="en-GB" sz="2800" b="1" dirty="0" smtClean="0"/>
              <a:t> + Η</a:t>
            </a:r>
            <a:r>
              <a:rPr lang="en-GB" sz="2800" b="1" baseline="-25000" dirty="0" smtClean="0"/>
              <a:t>2</a:t>
            </a:r>
            <a:r>
              <a:rPr lang="en-GB" sz="2800" b="1" dirty="0" smtClean="0"/>
              <a:t>Ο</a:t>
            </a:r>
            <a:endParaRPr lang="el-G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49682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arenR" startAt="3"/>
            </a:pPr>
            <a:r>
              <a:rPr lang="en-GB" sz="2400" b="1" dirty="0" err="1"/>
              <a:t>Αραίωση</a:t>
            </a:r>
            <a:r>
              <a:rPr lang="en-GB" sz="2400" b="1" dirty="0"/>
              <a:t> </a:t>
            </a:r>
            <a:r>
              <a:rPr lang="en-GB" sz="2400" b="1" dirty="0" err="1"/>
              <a:t>ρυθμιστικού</a:t>
            </a:r>
            <a:r>
              <a:rPr lang="en-GB" sz="2400" b="1" dirty="0"/>
              <a:t> </a:t>
            </a:r>
            <a:r>
              <a:rPr lang="en-GB" sz="2400" b="1" dirty="0" err="1"/>
              <a:t>διαλύματος</a:t>
            </a:r>
            <a:endParaRPr lang="el-GR" sz="2400" dirty="0"/>
          </a:p>
        </p:txBody>
      </p:sp>
      <p:sp>
        <p:nvSpPr>
          <p:cNvPr id="3" name="Rectangle 2"/>
          <p:cNvSpPr/>
          <p:nvPr/>
        </p:nvSpPr>
        <p:spPr>
          <a:xfrm>
            <a:off x="0" y="928670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Για ρυθμιστικό </a:t>
            </a:r>
            <a:r>
              <a:rPr lang="el-GR" sz="2400" dirty="0"/>
              <a:t>διάλυμα: </a:t>
            </a:r>
            <a:r>
              <a:rPr lang="el-GR" sz="2400" b="1" dirty="0">
                <a:solidFill>
                  <a:srgbClr val="0070C0"/>
                </a:solidFill>
              </a:rPr>
              <a:t>ΗΑ  </a:t>
            </a:r>
            <a:r>
              <a:rPr lang="en-US" sz="2400" b="1" i="1" dirty="0">
                <a:solidFill>
                  <a:srgbClr val="0070C0"/>
                </a:solidFill>
              </a:rPr>
              <a:t>c</a:t>
            </a:r>
            <a:r>
              <a:rPr lang="el-GR" sz="2400" b="1" baseline="-25000" dirty="0">
                <a:solidFill>
                  <a:srgbClr val="0070C0"/>
                </a:solidFill>
              </a:rPr>
              <a:t>1 </a:t>
            </a:r>
            <a:r>
              <a:rPr lang="el-GR" sz="2400" b="1" dirty="0">
                <a:solidFill>
                  <a:srgbClr val="0070C0"/>
                </a:solidFill>
              </a:rPr>
              <a:t>M  </a:t>
            </a:r>
            <a:r>
              <a:rPr lang="el-GR" sz="2400" dirty="0"/>
              <a:t>και  </a:t>
            </a:r>
            <a:r>
              <a:rPr lang="el-GR" sz="2400" b="1" dirty="0">
                <a:solidFill>
                  <a:srgbClr val="FF0000"/>
                </a:solidFill>
              </a:rPr>
              <a:t>NaA  </a:t>
            </a:r>
            <a:r>
              <a:rPr lang="el-GR" sz="2400" b="1" i="1" dirty="0">
                <a:solidFill>
                  <a:srgbClr val="FF0000"/>
                </a:solidFill>
              </a:rPr>
              <a:t>c</a:t>
            </a:r>
            <a:r>
              <a:rPr lang="el-GR" sz="2400" b="1" baseline="-25000" dirty="0">
                <a:solidFill>
                  <a:srgbClr val="FF0000"/>
                </a:solidFill>
              </a:rPr>
              <a:t>2  </a:t>
            </a:r>
            <a:r>
              <a:rPr lang="el-GR" sz="2400" b="1" dirty="0">
                <a:solidFill>
                  <a:srgbClr val="FF0000"/>
                </a:solidFill>
              </a:rPr>
              <a:t>M </a:t>
            </a:r>
            <a:endParaRPr lang="el-GR" sz="2400" b="1" dirty="0" smtClean="0">
              <a:solidFill>
                <a:srgbClr val="FF0000"/>
              </a:solidFill>
            </a:endParaRPr>
          </a:p>
          <a:p>
            <a:endParaRPr lang="el-GR" sz="2400" b="1" dirty="0" smtClean="0">
              <a:solidFill>
                <a:srgbClr val="FF0000"/>
              </a:solidFill>
            </a:endParaRPr>
          </a:p>
          <a:p>
            <a:endParaRPr lang="el-GR" sz="2400" b="1" dirty="0" smtClean="0">
              <a:solidFill>
                <a:srgbClr val="FF0000"/>
              </a:solidFill>
            </a:endParaRPr>
          </a:p>
          <a:p>
            <a:endParaRPr lang="el-GR" sz="2400" dirty="0" smtClean="0"/>
          </a:p>
          <a:p>
            <a:endParaRPr lang="el-GR" sz="2400" dirty="0" smtClean="0"/>
          </a:p>
          <a:p>
            <a:r>
              <a:rPr lang="en-GB" sz="2400" dirty="0" err="1" smtClean="0"/>
              <a:t>Αν</a:t>
            </a:r>
            <a:r>
              <a:rPr lang="en-GB" sz="2400" dirty="0" smtClean="0"/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αραιώσουμε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το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διάλυμα</a:t>
            </a:r>
            <a:r>
              <a:rPr lang="en-GB" sz="2400" b="1" dirty="0">
                <a:solidFill>
                  <a:srgbClr val="00B0F0"/>
                </a:solidFill>
              </a:rPr>
              <a:t> 10 </a:t>
            </a:r>
            <a:r>
              <a:rPr lang="en-GB" sz="2400" b="1" dirty="0" err="1">
                <a:solidFill>
                  <a:srgbClr val="00B0F0"/>
                </a:solidFill>
              </a:rPr>
              <a:t>φορές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dirty="0" err="1"/>
              <a:t>με</a:t>
            </a:r>
            <a:r>
              <a:rPr lang="en-GB" sz="2400" dirty="0"/>
              <a:t> </a:t>
            </a:r>
            <a:r>
              <a:rPr lang="en-GB" sz="2400" dirty="0" err="1" smtClean="0"/>
              <a:t>νερό</a:t>
            </a:r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/>
            </a:r>
            <a:br>
              <a:rPr lang="el-GR" sz="2400" dirty="0" smtClean="0"/>
            </a:br>
            <a:endParaRPr lang="el-GR" sz="2400" dirty="0" smtClean="0"/>
          </a:p>
          <a:p>
            <a:pPr algn="ctr"/>
            <a:r>
              <a:rPr lang="el-GR" sz="2400" dirty="0" smtClean="0">
                <a:solidFill>
                  <a:srgbClr val="7030A0"/>
                </a:solidFill>
              </a:rPr>
              <a:t>Υπό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την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προϋπόθεση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ότι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ισχύουν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endParaRPr lang="el-GR" sz="2400" dirty="0" smtClean="0">
              <a:solidFill>
                <a:srgbClr val="7030A0"/>
              </a:solidFill>
            </a:endParaRPr>
          </a:p>
          <a:p>
            <a:pPr algn="ctr"/>
            <a:r>
              <a:rPr lang="en-GB" sz="2400" dirty="0" err="1" smtClean="0">
                <a:solidFill>
                  <a:srgbClr val="7030A0"/>
                </a:solidFill>
              </a:rPr>
              <a:t>οι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>
                <a:solidFill>
                  <a:srgbClr val="7030A0"/>
                </a:solidFill>
              </a:rPr>
              <a:t>προσεγγίσεις</a:t>
            </a:r>
            <a:r>
              <a:rPr lang="en-GB" sz="2400" dirty="0">
                <a:solidFill>
                  <a:srgbClr val="7030A0"/>
                </a:solidFill>
              </a:rPr>
              <a:t> </a:t>
            </a:r>
            <a:r>
              <a:rPr lang="en-GB" sz="2400" dirty="0" err="1">
                <a:solidFill>
                  <a:srgbClr val="7030A0"/>
                </a:solidFill>
              </a:rPr>
              <a:t>που</a:t>
            </a:r>
            <a:r>
              <a:rPr lang="en-GB" sz="2400" dirty="0">
                <a:solidFill>
                  <a:srgbClr val="7030A0"/>
                </a:solidFill>
              </a:rPr>
              <a:t> </a:t>
            </a:r>
            <a:r>
              <a:rPr lang="el-GR" sz="2400" dirty="0" smtClean="0">
                <a:solidFill>
                  <a:srgbClr val="7030A0"/>
                </a:solidFill>
              </a:rPr>
              <a:t>χρησιμοποιήσαμε</a:t>
            </a:r>
            <a:endParaRPr lang="el-GR" sz="2400" i="1" baseline="-25000" dirty="0" smtClean="0">
              <a:solidFill>
                <a:srgbClr val="7030A0"/>
              </a:solidFill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714488"/>
            <a:ext cx="2928958" cy="971181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643314"/>
            <a:ext cx="5250693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7148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/>
              <a:t>100 ml H</a:t>
            </a:r>
            <a:r>
              <a:rPr lang="en-GB" sz="2400" baseline="-25000" dirty="0"/>
              <a:t>2</a:t>
            </a:r>
            <a:r>
              <a:rPr lang="en-GB" sz="2400" dirty="0"/>
              <a:t>O </a:t>
            </a:r>
            <a:r>
              <a:rPr lang="en-GB" sz="2400" dirty="0" err="1"/>
              <a:t>προσθέτουμε</a:t>
            </a:r>
            <a:r>
              <a:rPr lang="en-GB" sz="2400" dirty="0"/>
              <a:t> 0,001 mol </a:t>
            </a:r>
            <a:r>
              <a:rPr lang="en-GB" sz="2400" dirty="0" err="1"/>
              <a:t>HCl</a:t>
            </a:r>
            <a:r>
              <a:rPr lang="en-GB" sz="2400" dirty="0"/>
              <a:t>.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υπολογιστεί</a:t>
            </a:r>
            <a:r>
              <a:rPr lang="en-GB" sz="2400" dirty="0"/>
              <a:t> η </a:t>
            </a:r>
            <a:r>
              <a:rPr lang="en-GB" sz="2400" dirty="0" err="1"/>
              <a:t>συγκέντρωση</a:t>
            </a:r>
            <a:r>
              <a:rPr lang="en-GB" sz="2400" dirty="0"/>
              <a:t> </a:t>
            </a:r>
            <a:r>
              <a:rPr lang="en-GB" sz="2400" dirty="0" err="1"/>
              <a:t>των</a:t>
            </a:r>
            <a:r>
              <a:rPr lang="en-GB" sz="2400" dirty="0"/>
              <a:t> Η</a:t>
            </a:r>
            <a:r>
              <a:rPr lang="en-GB" sz="2400" baseline="-25000" dirty="0"/>
              <a:t>3</a:t>
            </a:r>
            <a:r>
              <a:rPr lang="en-GB" sz="2400" dirty="0"/>
              <a:t>Ο</a:t>
            </a:r>
            <a:r>
              <a:rPr lang="en-GB" sz="2400" baseline="30000" dirty="0"/>
              <a:t>+</a:t>
            </a:r>
            <a:r>
              <a:rPr lang="en-GB" sz="2400" dirty="0"/>
              <a:t> </a:t>
            </a:r>
            <a:r>
              <a:rPr lang="en-GB" sz="2400" dirty="0" err="1"/>
              <a:t>στο</a:t>
            </a:r>
            <a:r>
              <a:rPr lang="en-GB" sz="2400" dirty="0"/>
              <a:t> Η</a:t>
            </a:r>
            <a:r>
              <a:rPr lang="en-GB" sz="2400" baseline="-25000" dirty="0"/>
              <a:t>2</a:t>
            </a:r>
            <a:r>
              <a:rPr lang="en-GB" sz="2400" dirty="0"/>
              <a:t>Ο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στο</a:t>
            </a:r>
            <a:r>
              <a:rPr lang="en-GB" sz="2400" dirty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γίνει</a:t>
            </a:r>
            <a:r>
              <a:rPr lang="en-GB" sz="2400" dirty="0"/>
              <a:t> η </a:t>
            </a:r>
            <a:r>
              <a:rPr lang="en-GB" sz="2400" dirty="0" err="1"/>
              <a:t>σύγκριση</a:t>
            </a:r>
            <a:r>
              <a:rPr lang="en-GB" sz="2400" dirty="0"/>
              <a:t> </a:t>
            </a:r>
            <a:r>
              <a:rPr lang="en-GB" sz="2400" dirty="0" err="1"/>
              <a:t>μεταξύ</a:t>
            </a:r>
            <a:r>
              <a:rPr lang="en-GB" sz="2400" dirty="0"/>
              <a:t> </a:t>
            </a:r>
            <a:r>
              <a:rPr lang="en-GB" sz="2400" dirty="0" err="1" smtClean="0"/>
              <a:t>του</a:t>
            </a:r>
            <a:r>
              <a:rPr lang="el-GR" sz="2400" dirty="0" smtClean="0"/>
              <a:t>ς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57364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cap="all" dirty="0" smtClean="0">
                <a:solidFill>
                  <a:srgbClr val="00B050"/>
                </a:solidFill>
              </a:rPr>
              <a:t>Λ</a:t>
            </a:r>
            <a:r>
              <a:rPr lang="el-GR" sz="2400" b="1" cap="all" dirty="0" smtClean="0">
                <a:solidFill>
                  <a:srgbClr val="00B050"/>
                </a:solidFill>
              </a:rPr>
              <a:t>Υ</a:t>
            </a:r>
            <a:r>
              <a:rPr lang="en-GB" sz="2400" b="1" cap="all" dirty="0" err="1" smtClean="0">
                <a:solidFill>
                  <a:srgbClr val="00B050"/>
                </a:solidFill>
              </a:rPr>
              <a:t>ση</a:t>
            </a:r>
            <a:endParaRPr lang="en-GB" sz="2400" b="1" cap="all" dirty="0" smtClean="0">
              <a:solidFill>
                <a:srgbClr val="00B050"/>
              </a:solidFill>
            </a:endParaRPr>
          </a:p>
          <a:p>
            <a:r>
              <a:rPr lang="el-GR" sz="2400" b="1" dirty="0" smtClean="0"/>
              <a:t>1. </a:t>
            </a:r>
            <a:r>
              <a:rPr lang="en-GB" sz="2400" dirty="0" err="1" smtClean="0"/>
              <a:t>Το</a:t>
            </a:r>
            <a:r>
              <a:rPr lang="en-GB" sz="2400" dirty="0" smtClean="0"/>
              <a:t> </a:t>
            </a:r>
            <a:r>
              <a:rPr lang="en-GB" sz="2400" dirty="0" err="1" smtClean="0"/>
              <a:t>HCl</a:t>
            </a:r>
            <a:r>
              <a:rPr lang="en-GB" sz="2400" dirty="0" smtClean="0"/>
              <a:t> </a:t>
            </a:r>
            <a:r>
              <a:rPr lang="en-GB" sz="2400" dirty="0" err="1" smtClean="0"/>
              <a:t>ιοντίζεται</a:t>
            </a:r>
            <a:r>
              <a:rPr lang="en-GB" sz="2400" dirty="0" smtClean="0"/>
              <a:t> </a:t>
            </a:r>
            <a:r>
              <a:rPr lang="en-GB" sz="2400" dirty="0" err="1" smtClean="0"/>
              <a:t>πλήρως</a:t>
            </a:r>
            <a:r>
              <a:rPr lang="en-GB" sz="2400" dirty="0" smtClean="0"/>
              <a:t> </a:t>
            </a:r>
            <a:r>
              <a:rPr lang="en-GB" sz="2400" dirty="0" err="1" smtClean="0"/>
              <a:t>άρα</a:t>
            </a:r>
            <a:r>
              <a:rPr lang="el-GR" sz="2400" dirty="0" smtClean="0"/>
              <a:t>:</a:t>
            </a:r>
            <a:endParaRPr lang="el-GR" sz="2400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0" y="550070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00B0F0"/>
                </a:solidFill>
              </a:rPr>
              <a:t>Η</a:t>
            </a:r>
            <a:r>
              <a:rPr lang="en-GB" sz="2400" b="1" dirty="0" smtClean="0">
                <a:solidFill>
                  <a:srgbClr val="00B0F0"/>
                </a:solidFill>
              </a:rPr>
              <a:t> </a:t>
            </a:r>
            <a:r>
              <a:rPr lang="en-GB" sz="2400" b="1" dirty="0">
                <a:solidFill>
                  <a:srgbClr val="00B0F0"/>
                </a:solidFill>
              </a:rPr>
              <a:t>[Η</a:t>
            </a:r>
            <a:r>
              <a:rPr lang="en-GB" sz="2400" b="1" baseline="-25000" dirty="0">
                <a:solidFill>
                  <a:srgbClr val="00B0F0"/>
                </a:solidFill>
              </a:rPr>
              <a:t>3</a:t>
            </a:r>
            <a:r>
              <a:rPr lang="en-GB" sz="2400" b="1" dirty="0">
                <a:solidFill>
                  <a:srgbClr val="00B0F0"/>
                </a:solidFill>
              </a:rPr>
              <a:t>Ο</a:t>
            </a:r>
            <a:r>
              <a:rPr lang="en-GB" sz="2400" b="1" baseline="30000" dirty="0">
                <a:solidFill>
                  <a:srgbClr val="00B0F0"/>
                </a:solidFill>
              </a:rPr>
              <a:t>+</a:t>
            </a:r>
            <a:r>
              <a:rPr lang="en-GB" sz="2400" b="1" dirty="0">
                <a:solidFill>
                  <a:srgbClr val="00B0F0"/>
                </a:solidFill>
              </a:rPr>
              <a:t>] </a:t>
            </a:r>
            <a:r>
              <a:rPr lang="en-GB" sz="2400" b="1" dirty="0" err="1" smtClean="0">
                <a:solidFill>
                  <a:srgbClr val="00B0F0"/>
                </a:solidFill>
              </a:rPr>
              <a:t>αυξήθηκε</a:t>
            </a:r>
            <a:r>
              <a:rPr lang="el-GR" sz="2400" b="1" dirty="0" smtClean="0">
                <a:solidFill>
                  <a:srgbClr val="00B0F0"/>
                </a:solidFill>
              </a:rPr>
              <a:t> με </a:t>
            </a:r>
            <a:r>
              <a:rPr lang="en-GB" sz="2400" b="1" dirty="0" err="1" smtClean="0">
                <a:solidFill>
                  <a:srgbClr val="00B0F0"/>
                </a:solidFill>
              </a:rPr>
              <a:t>την</a:t>
            </a:r>
            <a:r>
              <a:rPr lang="en-GB" sz="2400" b="1" dirty="0" smtClean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προσθήκη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του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HCl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στο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smtClean="0">
                <a:solidFill>
                  <a:srgbClr val="00B0F0"/>
                </a:solidFill>
              </a:rPr>
              <a:t>Η</a:t>
            </a:r>
            <a:r>
              <a:rPr lang="en-GB" sz="2400" b="1" baseline="-25000" dirty="0" smtClean="0">
                <a:solidFill>
                  <a:srgbClr val="00B0F0"/>
                </a:solidFill>
              </a:rPr>
              <a:t>2</a:t>
            </a:r>
            <a:r>
              <a:rPr lang="en-GB" sz="2400" b="1" dirty="0" smtClean="0">
                <a:solidFill>
                  <a:srgbClr val="00B0F0"/>
                </a:solidFill>
              </a:rPr>
              <a:t>Ο </a:t>
            </a:r>
            <a:r>
              <a:rPr lang="en-GB" sz="2400" b="1" dirty="0">
                <a:solidFill>
                  <a:srgbClr val="00B0F0"/>
                </a:solidFill>
              </a:rPr>
              <a:t>100.000 </a:t>
            </a:r>
            <a:r>
              <a:rPr lang="en-GB" sz="2400" b="1" dirty="0" err="1" smtClean="0">
                <a:solidFill>
                  <a:srgbClr val="00B0F0"/>
                </a:solidFill>
              </a:rPr>
              <a:t>φορές</a:t>
            </a:r>
            <a:r>
              <a:rPr lang="en-GB" sz="2400" b="1" dirty="0" smtClean="0">
                <a:solidFill>
                  <a:srgbClr val="00B0F0"/>
                </a:solidFill>
              </a:rPr>
              <a:t> </a:t>
            </a:r>
            <a:endParaRPr lang="el-GR" sz="2400" b="1" dirty="0">
              <a:solidFill>
                <a:srgbClr val="00B0F0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" name="Rectangle 24"/>
          <p:cNvSpPr/>
          <p:nvPr/>
        </p:nvSpPr>
        <p:spPr>
          <a:xfrm>
            <a:off x="714348" y="2928934"/>
            <a:ext cx="36247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 smtClean="0"/>
              <a:t>ΗCl</a:t>
            </a:r>
            <a:r>
              <a:rPr lang="en-GB" sz="2800" b="1" dirty="0" smtClean="0"/>
              <a:t>+ Η</a:t>
            </a:r>
            <a:r>
              <a:rPr lang="en-GB" sz="2800" b="1" baseline="-25000" dirty="0" smtClean="0"/>
              <a:t>2</a:t>
            </a:r>
            <a:r>
              <a:rPr lang="en-GB" sz="2800" b="1" dirty="0" smtClean="0"/>
              <a:t>Ο  </a:t>
            </a:r>
            <a:r>
              <a:rPr lang="en-GB" sz="2800" b="1" dirty="0" smtClean="0">
                <a:sym typeface="Wingdings" pitchFamily="2" charset="2"/>
              </a:rPr>
              <a:t></a:t>
            </a:r>
            <a:r>
              <a:rPr lang="en-GB" sz="2800" b="1" dirty="0" smtClean="0"/>
              <a:t>  </a:t>
            </a:r>
            <a:r>
              <a:rPr lang="en-GB" sz="2800" b="1" dirty="0" smtClean="0">
                <a:solidFill>
                  <a:srgbClr val="0070C0"/>
                </a:solidFill>
              </a:rPr>
              <a:t>Η</a:t>
            </a:r>
            <a:r>
              <a:rPr lang="en-GB" sz="2800" b="1" baseline="-25000" dirty="0" smtClean="0">
                <a:solidFill>
                  <a:srgbClr val="0070C0"/>
                </a:solidFill>
              </a:rPr>
              <a:t>3</a:t>
            </a:r>
            <a:r>
              <a:rPr lang="en-GB" sz="2800" b="1" dirty="0" smtClean="0">
                <a:solidFill>
                  <a:srgbClr val="0070C0"/>
                </a:solidFill>
              </a:rPr>
              <a:t>Ο</a:t>
            </a:r>
            <a:r>
              <a:rPr lang="en-GB" sz="2800" b="1" baseline="30000" dirty="0">
                <a:solidFill>
                  <a:srgbClr val="0070C0"/>
                </a:solidFill>
              </a:rPr>
              <a:t>+</a:t>
            </a:r>
            <a:r>
              <a:rPr lang="en-GB" sz="2800" b="1" dirty="0"/>
              <a:t> + </a:t>
            </a:r>
            <a:r>
              <a:rPr lang="en-GB" sz="2800" b="1" dirty="0" err="1" smtClean="0"/>
              <a:t>Cl</a:t>
            </a:r>
            <a:r>
              <a:rPr lang="en-GB" sz="2800" b="1" baseline="30000" dirty="0" smtClean="0"/>
              <a:t>-</a:t>
            </a:r>
            <a:endParaRPr lang="el-GR" sz="2800" b="1" dirty="0"/>
          </a:p>
        </p:txBody>
      </p:sp>
      <p:sp>
        <p:nvSpPr>
          <p:cNvPr id="26" name="Rectangle 25"/>
          <p:cNvSpPr/>
          <p:nvPr/>
        </p:nvSpPr>
        <p:spPr>
          <a:xfrm>
            <a:off x="428596" y="3500438"/>
            <a:ext cx="47863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el-GR" sz="2400" dirty="0" smtClean="0"/>
              <a:t>10</a:t>
            </a:r>
            <a:r>
              <a:rPr lang="el-GR" sz="2400" baseline="30000" dirty="0" smtClean="0"/>
              <a:t>-3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mol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             </a:t>
            </a:r>
            <a:r>
              <a:rPr lang="el-GR" sz="2400" dirty="0" smtClean="0">
                <a:solidFill>
                  <a:srgbClr val="0070C0"/>
                </a:solidFill>
              </a:rPr>
              <a:t>10</a:t>
            </a:r>
            <a:r>
              <a:rPr lang="el-GR" sz="2400" baseline="30000" dirty="0" smtClean="0">
                <a:solidFill>
                  <a:srgbClr val="0070C0"/>
                </a:solidFill>
              </a:rPr>
              <a:t>-3 </a:t>
            </a:r>
            <a:r>
              <a:rPr lang="en-US" sz="2400" kern="1400" dirty="0" smtClean="0">
                <a:solidFill>
                  <a:srgbClr val="0070C0"/>
                </a:solidFill>
                <a:ea typeface="Times New Roman"/>
              </a:rPr>
              <a:t>mol </a:t>
            </a:r>
            <a:r>
              <a:rPr lang="el-GR" sz="2400" kern="1400" dirty="0" smtClean="0">
                <a:solidFill>
                  <a:srgbClr val="0070C0"/>
                </a:solidFill>
                <a:ea typeface="Times New Roman"/>
              </a:rPr>
              <a:t>   </a:t>
            </a:r>
            <a:r>
              <a:rPr lang="el-GR" sz="2400" dirty="0" smtClean="0"/>
              <a:t>10</a:t>
            </a:r>
            <a:r>
              <a:rPr lang="el-GR" sz="2400" baseline="30000" dirty="0" smtClean="0"/>
              <a:t>-3 </a:t>
            </a:r>
            <a:r>
              <a:rPr lang="en-US" sz="2400" kern="1400" dirty="0" smtClean="0">
                <a:ea typeface="Times New Roman"/>
              </a:rPr>
              <a:t>mol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    </a:t>
            </a: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214818"/>
            <a:ext cx="5792972" cy="857256"/>
          </a:xfrm>
          <a:prstGeom prst="rect">
            <a:avLst/>
          </a:prstGeom>
          <a:noFill/>
        </p:spPr>
      </p:pic>
      <p:sp>
        <p:nvSpPr>
          <p:cNvPr id="29" name="Rectangle 28"/>
          <p:cNvSpPr/>
          <p:nvPr/>
        </p:nvSpPr>
        <p:spPr>
          <a:xfrm>
            <a:off x="5643570" y="2428868"/>
            <a:ext cx="350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dirty="0" smtClean="0">
                <a:solidFill>
                  <a:srgbClr val="00B0F0"/>
                </a:solidFill>
              </a:rPr>
              <a:t>Στο καθαρό Η</a:t>
            </a:r>
            <a:r>
              <a:rPr lang="el-GR" sz="2400" baseline="-25000" dirty="0" smtClean="0">
                <a:solidFill>
                  <a:srgbClr val="00B0F0"/>
                </a:solidFill>
              </a:rPr>
              <a:t>2</a:t>
            </a:r>
            <a:r>
              <a:rPr lang="el-GR" sz="2400" dirty="0" smtClean="0">
                <a:solidFill>
                  <a:srgbClr val="00B0F0"/>
                </a:solidFill>
              </a:rPr>
              <a:t>Ο έχουμε</a:t>
            </a:r>
          </a:p>
          <a:p>
            <a:pPr algn="ctr"/>
            <a:r>
              <a:rPr lang="el-GR" sz="2400" b="1" dirty="0" smtClean="0">
                <a:solidFill>
                  <a:srgbClr val="00B0F0"/>
                </a:solidFill>
              </a:rPr>
              <a:t>[Η</a:t>
            </a:r>
            <a:r>
              <a:rPr lang="el-GR" sz="2400" b="1" baseline="-25000" dirty="0" smtClean="0">
                <a:solidFill>
                  <a:srgbClr val="00B0F0"/>
                </a:solidFill>
              </a:rPr>
              <a:t>3</a:t>
            </a:r>
            <a:r>
              <a:rPr lang="el-GR" sz="2400" b="1" dirty="0" smtClean="0">
                <a:solidFill>
                  <a:srgbClr val="00B0F0"/>
                </a:solidFill>
              </a:rPr>
              <a:t>Ο</a:t>
            </a:r>
            <a:r>
              <a:rPr lang="el-GR" sz="2400" b="1" baseline="30000" dirty="0" smtClean="0">
                <a:solidFill>
                  <a:srgbClr val="00B0F0"/>
                </a:solidFill>
              </a:rPr>
              <a:t>+</a:t>
            </a:r>
            <a:r>
              <a:rPr lang="el-GR" sz="2400" b="1" dirty="0" smtClean="0">
                <a:solidFill>
                  <a:srgbClr val="00B0F0"/>
                </a:solidFill>
              </a:rPr>
              <a:t>] = 10</a:t>
            </a:r>
            <a:r>
              <a:rPr lang="el-GR" sz="2400" b="1" baseline="30000" dirty="0" smtClean="0">
                <a:solidFill>
                  <a:srgbClr val="00B0F0"/>
                </a:solidFill>
              </a:rPr>
              <a:t>-7 </a:t>
            </a:r>
            <a:r>
              <a:rPr lang="el-GR" sz="2400" b="1" dirty="0" smtClean="0">
                <a:solidFill>
                  <a:srgbClr val="00B0F0"/>
                </a:solidFill>
              </a:rPr>
              <a:t>M </a:t>
            </a:r>
            <a:endParaRPr lang="el-GR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25" grpId="0"/>
      <p:bldP spid="26" grpId="0" build="allAtOnce" autoUpdateAnimBg="0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7148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/>
              <a:t>100 ml </a:t>
            </a:r>
            <a:r>
              <a:rPr lang="en-GB" sz="2400" dirty="0" err="1"/>
              <a:t>διαλύματος</a:t>
            </a:r>
            <a:r>
              <a:rPr lang="en-GB" sz="2400" dirty="0"/>
              <a:t> Α </a:t>
            </a:r>
            <a:r>
              <a:rPr lang="en-GB" sz="2400" dirty="0" err="1"/>
              <a:t>που</a:t>
            </a:r>
            <a:r>
              <a:rPr lang="en-GB" sz="2400" dirty="0"/>
              <a:t> </a:t>
            </a:r>
            <a:r>
              <a:rPr lang="en-GB" sz="2400" dirty="0" err="1"/>
              <a:t>περιέχει</a:t>
            </a:r>
            <a:r>
              <a:rPr lang="en-GB" sz="2400" dirty="0"/>
              <a:t> HF 1 M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NaF</a:t>
            </a:r>
            <a:r>
              <a:rPr lang="en-GB" sz="2400" dirty="0"/>
              <a:t> 0,5 Μ </a:t>
            </a:r>
            <a:r>
              <a:rPr lang="en-GB" sz="2400" dirty="0" err="1"/>
              <a:t>προσθέτουμε</a:t>
            </a:r>
            <a:r>
              <a:rPr lang="en-GB" sz="2400" dirty="0"/>
              <a:t> 0,001 mol </a:t>
            </a:r>
            <a:r>
              <a:rPr lang="en-GB" sz="2400" dirty="0" err="1"/>
              <a:t>HCl</a:t>
            </a:r>
            <a:r>
              <a:rPr lang="en-GB" sz="2400" dirty="0"/>
              <a:t>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παίρνουμε</a:t>
            </a:r>
            <a:r>
              <a:rPr lang="en-GB" sz="2400" dirty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Β.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βρεθεί</a:t>
            </a:r>
            <a:r>
              <a:rPr lang="en-GB" sz="2400" dirty="0"/>
              <a:t> η </a:t>
            </a:r>
            <a:r>
              <a:rPr lang="en-GB" sz="2400" dirty="0" err="1"/>
              <a:t>συγκέντρωση</a:t>
            </a:r>
            <a:r>
              <a:rPr lang="en-GB" sz="2400" dirty="0"/>
              <a:t> Η</a:t>
            </a:r>
            <a:r>
              <a:rPr lang="en-GB" sz="2400" baseline="-25000" dirty="0"/>
              <a:t>3</a:t>
            </a:r>
            <a:r>
              <a:rPr lang="en-GB" sz="2400" dirty="0"/>
              <a:t>Ο</a:t>
            </a:r>
            <a:r>
              <a:rPr lang="en-GB" sz="2400" baseline="30000" dirty="0"/>
              <a:t>+</a:t>
            </a:r>
            <a:r>
              <a:rPr lang="en-GB" sz="2400" dirty="0"/>
              <a:t> </a:t>
            </a:r>
            <a:r>
              <a:rPr lang="en-GB" sz="2400" dirty="0" err="1"/>
              <a:t>στο</a:t>
            </a:r>
            <a:r>
              <a:rPr lang="en-GB" sz="2400" dirty="0"/>
              <a:t> Α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στο</a:t>
            </a:r>
            <a:r>
              <a:rPr lang="en-GB" sz="2400" dirty="0"/>
              <a:t> Β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συγκριθούν</a:t>
            </a:r>
            <a:r>
              <a:rPr lang="en-GB" sz="2400" dirty="0"/>
              <a:t> </a:t>
            </a:r>
            <a:r>
              <a:rPr lang="en-GB" sz="2400" dirty="0" err="1"/>
              <a:t>μεταξύ</a:t>
            </a:r>
            <a:r>
              <a:rPr lang="en-GB" sz="2400" dirty="0"/>
              <a:t> </a:t>
            </a:r>
            <a:r>
              <a:rPr lang="en-GB" sz="2400" dirty="0" err="1"/>
              <a:t>τους</a:t>
            </a:r>
            <a:r>
              <a:rPr lang="en-GB" sz="2400" dirty="0"/>
              <a:t>. </a:t>
            </a:r>
            <a:r>
              <a:rPr lang="en-GB" sz="2400" dirty="0" err="1"/>
              <a:t>Δίνεται</a:t>
            </a:r>
            <a:r>
              <a:rPr lang="en-GB" sz="2400" dirty="0"/>
              <a:t> </a:t>
            </a:r>
            <a:r>
              <a:rPr lang="en-GB" sz="2400" i="1" dirty="0"/>
              <a:t>K</a:t>
            </a:r>
            <a:r>
              <a:rPr lang="en-GB" sz="2400" baseline="-25000" dirty="0"/>
              <a:t>a HF</a:t>
            </a:r>
            <a:r>
              <a:rPr lang="en-GB" sz="2400" dirty="0"/>
              <a:t> = 10</a:t>
            </a:r>
            <a:r>
              <a:rPr lang="en-GB" sz="2400" baseline="30000" dirty="0"/>
              <a:t>-4</a:t>
            </a:r>
            <a:r>
              <a:rPr lang="en-GB" sz="2400" dirty="0"/>
              <a:t>.</a:t>
            </a:r>
            <a:endParaRPr lang="el-GR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207167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cap="all" dirty="0" smtClean="0">
                <a:solidFill>
                  <a:srgbClr val="00B050"/>
                </a:solidFill>
              </a:rPr>
              <a:t>Λ</a:t>
            </a:r>
            <a:r>
              <a:rPr lang="el-GR" sz="2400" b="1" cap="all" dirty="0" smtClean="0">
                <a:solidFill>
                  <a:srgbClr val="00B050"/>
                </a:solidFill>
              </a:rPr>
              <a:t>Υ</a:t>
            </a:r>
            <a:r>
              <a:rPr lang="en-GB" sz="2400" b="1" cap="all" dirty="0" err="1" smtClean="0">
                <a:solidFill>
                  <a:srgbClr val="00B050"/>
                </a:solidFill>
              </a:rPr>
              <a:t>ση</a:t>
            </a:r>
            <a:endParaRPr lang="el-GR" sz="2400" b="1" cap="all" dirty="0" smtClean="0">
              <a:solidFill>
                <a:srgbClr val="00B050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0" y="2500306"/>
            <a:ext cx="24288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2. </a:t>
            </a:r>
            <a:r>
              <a:rPr lang="el-GR" sz="2400" b="1" dirty="0" smtClean="0"/>
              <a:t>Η</a:t>
            </a:r>
            <a:r>
              <a:rPr lang="en-US" sz="2400" b="1" dirty="0" smtClean="0"/>
              <a:t>F: 0,1 mol</a:t>
            </a:r>
          </a:p>
          <a:p>
            <a:pPr marL="273050"/>
            <a:r>
              <a:rPr lang="en-US" sz="2400" b="1" dirty="0" err="1" smtClean="0"/>
              <a:t>NaF</a:t>
            </a:r>
            <a:r>
              <a:rPr lang="en-US" sz="2400" b="1" dirty="0" smtClean="0"/>
              <a:t>: 0,05 mol</a:t>
            </a:r>
          </a:p>
          <a:p>
            <a:pPr marL="273050"/>
            <a:r>
              <a:rPr lang="en-US" sz="2400" b="1" dirty="0" err="1" smtClean="0"/>
              <a:t>HCl</a:t>
            </a:r>
            <a:r>
              <a:rPr lang="en-US" sz="2400" b="1" dirty="0" smtClean="0"/>
              <a:t>:</a:t>
            </a:r>
            <a:r>
              <a:rPr lang="en-GB" sz="2400" dirty="0" smtClean="0"/>
              <a:t> </a:t>
            </a:r>
            <a:r>
              <a:rPr lang="en-GB" sz="2400" b="1" dirty="0" smtClean="0"/>
              <a:t>0,001 mol</a:t>
            </a:r>
            <a:endParaRPr lang="el-GR" sz="2400" b="1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0" name="Rectangle 19"/>
          <p:cNvSpPr/>
          <p:nvPr/>
        </p:nvSpPr>
        <p:spPr>
          <a:xfrm>
            <a:off x="214282" y="6072206"/>
            <a:ext cx="4074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dirty="0"/>
              <a:t>Το διάλυμα  Β είναι </a:t>
            </a:r>
            <a:r>
              <a:rPr lang="el-GR" sz="2400" dirty="0" smtClean="0"/>
              <a:t>ρυθμιστικό</a:t>
            </a:r>
            <a:endParaRPr lang="el-GR" sz="2400" dirty="0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5" name="Rectangle 24"/>
          <p:cNvSpPr/>
          <p:nvPr/>
        </p:nvSpPr>
        <p:spPr>
          <a:xfrm>
            <a:off x="5000596" y="2285992"/>
            <a:ext cx="41434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err="1" smtClean="0">
                <a:solidFill>
                  <a:prstClr val="black"/>
                </a:solidFill>
              </a:rPr>
              <a:t>Το</a:t>
            </a:r>
            <a:r>
              <a:rPr lang="en-GB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 err="1" smtClean="0">
                <a:solidFill>
                  <a:prstClr val="black"/>
                </a:solidFill>
              </a:rPr>
              <a:t>διάλυμα</a:t>
            </a:r>
            <a:r>
              <a:rPr lang="en-GB" sz="2400" dirty="0" smtClean="0">
                <a:solidFill>
                  <a:prstClr val="black"/>
                </a:solidFill>
              </a:rPr>
              <a:t> A  </a:t>
            </a:r>
            <a:r>
              <a:rPr lang="en-GB" sz="2400" dirty="0" err="1" smtClean="0">
                <a:solidFill>
                  <a:prstClr val="black"/>
                </a:solidFill>
              </a:rPr>
              <a:t>είναι</a:t>
            </a:r>
            <a:r>
              <a:rPr lang="en-GB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 err="1" smtClean="0">
                <a:solidFill>
                  <a:prstClr val="black"/>
                </a:solidFill>
              </a:rPr>
              <a:t>ρυθμιστικό</a:t>
            </a:r>
            <a:endParaRPr lang="el-GR" sz="2400" dirty="0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786058"/>
            <a:ext cx="4114800" cy="638175"/>
          </a:xfrm>
          <a:prstGeom prst="rect">
            <a:avLst/>
          </a:prstGeom>
          <a:noFill/>
        </p:spPr>
      </p:pic>
      <p:sp>
        <p:nvSpPr>
          <p:cNvPr id="28" name="Rectangle 27"/>
          <p:cNvSpPr/>
          <p:nvPr/>
        </p:nvSpPr>
        <p:spPr>
          <a:xfrm>
            <a:off x="500034" y="4143380"/>
            <a:ext cx="46434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1400" dirty="0" err="1" smtClean="0">
                <a:solidFill>
                  <a:prstClr val="black"/>
                </a:solidFill>
                <a:ea typeface="Times New Roman"/>
                <a:cs typeface="Times New Roman"/>
              </a:rPr>
              <a:t>HCl</a:t>
            </a:r>
            <a:r>
              <a:rPr lang="en-US" sz="2800" b="1" kern="1400" dirty="0" smtClean="0">
                <a:solidFill>
                  <a:prstClr val="black"/>
                </a:solidFill>
                <a:ea typeface="Times New Roman"/>
                <a:cs typeface="Times New Roman"/>
              </a:rPr>
              <a:t>   +  </a:t>
            </a:r>
            <a:r>
              <a:rPr lang="en-US" sz="2800" b="1" kern="1400" dirty="0" err="1" smtClean="0">
                <a:solidFill>
                  <a:prstClr val="black"/>
                </a:solidFill>
                <a:ea typeface="Times New Roman"/>
                <a:cs typeface="Times New Roman"/>
              </a:rPr>
              <a:t>NaF</a:t>
            </a:r>
            <a:r>
              <a:rPr lang="en-US" sz="2800" b="1" kern="1400" dirty="0" smtClean="0">
                <a:solidFill>
                  <a:prstClr val="black"/>
                </a:solidFill>
                <a:ea typeface="Times New Roman"/>
                <a:cs typeface="Times New Roman"/>
              </a:rPr>
              <a:t>  </a:t>
            </a:r>
            <a:r>
              <a:rPr lang="en-US" sz="2800" b="1" kern="1400" dirty="0" smtClean="0">
                <a:solidFill>
                  <a:prstClr val="black"/>
                </a:solidFill>
                <a:ea typeface="Times New Roman"/>
                <a:cs typeface="Times New Roman"/>
                <a:sym typeface="Symbol"/>
              </a:rPr>
              <a:t></a:t>
            </a:r>
            <a:r>
              <a:rPr lang="en-US" sz="2800" b="1" kern="1400" dirty="0" smtClean="0">
                <a:solidFill>
                  <a:prstClr val="black"/>
                </a:solidFill>
                <a:ea typeface="Times New Roman"/>
                <a:cs typeface="Times New Roman"/>
              </a:rPr>
              <a:t> </a:t>
            </a:r>
            <a:r>
              <a:rPr lang="en-US" sz="2800" b="1" kern="1400" dirty="0" err="1" smtClean="0">
                <a:solidFill>
                  <a:prstClr val="black"/>
                </a:solidFill>
                <a:ea typeface="Times New Roman"/>
                <a:cs typeface="Times New Roman"/>
              </a:rPr>
              <a:t>NaCl</a:t>
            </a:r>
            <a:r>
              <a:rPr lang="en-US" sz="2800" b="1" kern="1400" dirty="0" smtClean="0">
                <a:solidFill>
                  <a:prstClr val="black"/>
                </a:solidFill>
                <a:ea typeface="Times New Roman"/>
                <a:cs typeface="Times New Roman"/>
              </a:rPr>
              <a:t>  +  HF</a:t>
            </a:r>
            <a:endParaRPr lang="el-GR" sz="2800" b="1" dirty="0"/>
          </a:p>
        </p:txBody>
      </p:sp>
      <p:sp>
        <p:nvSpPr>
          <p:cNvPr id="29" name="Rectangle 28"/>
          <p:cNvSpPr/>
          <p:nvPr/>
        </p:nvSpPr>
        <p:spPr>
          <a:xfrm>
            <a:off x="3786182" y="2857496"/>
            <a:ext cx="3310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00B050"/>
                </a:solidFill>
              </a:rPr>
              <a:t>Ποιά αντίδραση γίνεται;</a:t>
            </a:r>
            <a:endParaRPr lang="el-GR" b="1" dirty="0">
              <a:solidFill>
                <a:srgbClr val="00B05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4643446"/>
            <a:ext cx="535781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l-GR" sz="2400" dirty="0" smtClean="0"/>
              <a:t>0,001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mol </a:t>
            </a:r>
            <a:r>
              <a:rPr lang="el-GR" sz="2400" dirty="0" smtClean="0">
                <a:solidFill>
                  <a:srgbClr val="C00000"/>
                </a:solidFill>
              </a:rPr>
              <a:t>0,05</a:t>
            </a:r>
            <a:r>
              <a:rPr lang="el-GR" sz="2400" kern="1400" dirty="0" smtClean="0">
                <a:solidFill>
                  <a:srgbClr val="C00000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rgbClr val="C00000"/>
                </a:solidFill>
                <a:ea typeface="Times New Roman"/>
              </a:rPr>
              <a:t>mol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         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           0,1</a:t>
            </a:r>
            <a:r>
              <a:rPr lang="el-GR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mol</a:t>
            </a:r>
            <a:endParaRPr lang="el-GR" sz="2400" kern="1400" dirty="0" smtClean="0">
              <a:solidFill>
                <a:schemeClr val="accent6">
                  <a:lumMod val="75000"/>
                </a:schemeClr>
              </a:solidFill>
              <a:ea typeface="Times New Roman"/>
            </a:endParaRPr>
          </a:p>
          <a:p>
            <a:pPr lvl="0">
              <a:spcBef>
                <a:spcPts val="600"/>
              </a:spcBef>
            </a:pP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0,001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mol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  <a:sym typeface="Symbol"/>
              </a:rPr>
              <a:t> </a:t>
            </a:r>
            <a:r>
              <a:rPr lang="el-GR" sz="2400" kern="1400" dirty="0" smtClean="0">
                <a:solidFill>
                  <a:srgbClr val="C00000"/>
                </a:solidFill>
                <a:ea typeface="Times New Roman"/>
              </a:rPr>
              <a:t>0,001 </a:t>
            </a:r>
            <a:r>
              <a:rPr lang="en-US" sz="2400" kern="1400" dirty="0" smtClean="0">
                <a:solidFill>
                  <a:srgbClr val="C00000"/>
                </a:solidFill>
                <a:ea typeface="Times New Roman"/>
              </a:rPr>
              <a:t>mol</a:t>
            </a:r>
            <a:r>
              <a:rPr lang="el-GR" sz="2400" kern="1400" dirty="0" smtClean="0">
                <a:solidFill>
                  <a:srgbClr val="C00000"/>
                </a:solidFill>
                <a:ea typeface="Times New Roman"/>
                <a:sym typeface="Symbol"/>
              </a:rPr>
              <a:t> </a:t>
            </a:r>
            <a:r>
              <a:rPr lang="en-US" sz="2400" kern="1400" dirty="0" smtClean="0">
                <a:solidFill>
                  <a:schemeClr val="accent3">
                    <a:lumMod val="75000"/>
                  </a:schemeClr>
                </a:solidFill>
                <a:ea typeface="Times New Roman"/>
                <a:sym typeface="Symbol"/>
              </a:rPr>
              <a:t>0,001 mol</a:t>
            </a:r>
            <a:r>
              <a:rPr lang="en-US" sz="2400" kern="1400" dirty="0" smtClean="0">
                <a:solidFill>
                  <a:srgbClr val="C00000"/>
                </a:solidFill>
                <a:ea typeface="Times New Roman"/>
                <a:sym typeface="Symbol"/>
              </a:rPr>
              <a:t>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0,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001</a:t>
            </a:r>
            <a:r>
              <a:rPr lang="el-GR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mol</a:t>
            </a:r>
            <a:endParaRPr lang="el-GR" sz="2400" kern="1400" dirty="0" smtClean="0">
              <a:solidFill>
                <a:schemeClr val="accent6">
                  <a:lumMod val="75000"/>
                </a:schemeClr>
              </a:solidFill>
              <a:ea typeface="Times New Roman"/>
            </a:endParaRPr>
          </a:p>
          <a:p>
            <a:pPr lvl="0">
              <a:spcBef>
                <a:spcPts val="600"/>
              </a:spcBef>
            </a:pPr>
            <a:r>
              <a:rPr lang="el-GR" sz="2400" kern="1400" dirty="0" smtClean="0">
                <a:ea typeface="Times New Roman"/>
                <a:sym typeface="Symbol"/>
              </a:rPr>
              <a:t>        -</a:t>
            </a:r>
            <a:r>
              <a:rPr lang="en-US" sz="2400" b="1" kern="1400" dirty="0" smtClean="0">
                <a:solidFill>
                  <a:srgbClr val="FF0000"/>
                </a:solidFill>
                <a:ea typeface="Times New Roman"/>
                <a:sym typeface="Symbol"/>
              </a:rPr>
              <a:t>  </a:t>
            </a:r>
            <a:r>
              <a:rPr lang="el-GR" sz="2400" b="1" kern="1400" dirty="0" smtClean="0">
                <a:solidFill>
                  <a:srgbClr val="FF0000"/>
                </a:solidFill>
                <a:ea typeface="Times New Roman"/>
                <a:sym typeface="Symbol"/>
              </a:rPr>
              <a:t>       </a:t>
            </a:r>
            <a:r>
              <a:rPr lang="en-US" sz="2400" b="1" kern="1400" dirty="0" smtClean="0">
                <a:solidFill>
                  <a:srgbClr val="FF0000"/>
                </a:solidFill>
                <a:ea typeface="Times New Roman"/>
                <a:sym typeface="Symbol"/>
              </a:rPr>
              <a:t> </a:t>
            </a:r>
            <a:r>
              <a:rPr lang="el-GR" sz="2400" dirty="0" smtClean="0">
                <a:solidFill>
                  <a:srgbClr val="C00000"/>
                </a:solidFill>
              </a:rPr>
              <a:t>0,049 </a:t>
            </a:r>
            <a:r>
              <a:rPr lang="en-US" sz="2400" dirty="0" smtClean="0">
                <a:solidFill>
                  <a:srgbClr val="C00000"/>
                </a:solidFill>
              </a:rPr>
              <a:t>mol</a:t>
            </a:r>
            <a:r>
              <a:rPr lang="el-GR" sz="2400" b="1" kern="1400" dirty="0" smtClean="0">
                <a:solidFill>
                  <a:srgbClr val="C00000"/>
                </a:solidFill>
                <a:ea typeface="Times New Roman"/>
                <a:sym typeface="Symbol"/>
              </a:rPr>
              <a:t> </a:t>
            </a:r>
            <a:r>
              <a:rPr lang="en-US" sz="2400" kern="1400" dirty="0" smtClean="0">
                <a:solidFill>
                  <a:schemeClr val="accent3">
                    <a:lumMod val="75000"/>
                  </a:schemeClr>
                </a:solidFill>
                <a:ea typeface="Times New Roman"/>
                <a:sym typeface="Symbol"/>
              </a:rPr>
              <a:t>0,001 mol</a:t>
            </a:r>
            <a:r>
              <a:rPr lang="el-GR" sz="2400" b="1" kern="1400" dirty="0" smtClean="0">
                <a:solidFill>
                  <a:srgbClr val="C00000"/>
                </a:solidFill>
                <a:ea typeface="Times New Roman"/>
                <a:sym typeface="Symbol"/>
              </a:rPr>
              <a:t> </a:t>
            </a:r>
            <a:r>
              <a:rPr lang="el-GR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sym typeface="Symbol"/>
              </a:rPr>
              <a:t>0,</a:t>
            </a:r>
            <a:r>
              <a:rPr lang="en-US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sym typeface="Symbol"/>
              </a:rPr>
              <a:t>101</a:t>
            </a:r>
            <a:r>
              <a:rPr lang="el-GR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mol</a:t>
            </a:r>
            <a:r>
              <a:rPr lang="el-GR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   </a:t>
            </a:r>
            <a:endParaRPr lang="el-GR" sz="2400" b="1" kern="1400" dirty="0">
              <a:solidFill>
                <a:schemeClr val="accent6">
                  <a:lumMod val="75000"/>
                </a:schemeClr>
              </a:solidFill>
              <a:ea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85984" y="2500306"/>
            <a:ext cx="24288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smtClean="0"/>
              <a:t>0,101 mol</a:t>
            </a:r>
          </a:p>
          <a:p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smtClean="0"/>
              <a:t>0,049 mol</a:t>
            </a:r>
          </a:p>
          <a:p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GB" sz="2400" b="1" dirty="0" smtClean="0"/>
              <a:t>0 mol</a:t>
            </a:r>
            <a:endParaRPr lang="en-US" sz="2400" b="1" dirty="0" smtClean="0"/>
          </a:p>
          <a:p>
            <a:r>
              <a:rPr lang="en-US" sz="2400" b="1" dirty="0" err="1" smtClean="0"/>
              <a:t>NaCl</a:t>
            </a:r>
            <a:r>
              <a:rPr lang="en-US" sz="2400" b="1" dirty="0" smtClean="0"/>
              <a:t>: 0,001 mol</a:t>
            </a:r>
            <a:endParaRPr lang="en-GB" sz="2400" b="1" dirty="0" smtClean="0"/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53257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6000768"/>
            <a:ext cx="4610100" cy="638175"/>
          </a:xfrm>
          <a:prstGeom prst="rect">
            <a:avLst/>
          </a:prstGeom>
          <a:noFill/>
        </p:spPr>
      </p:pic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53259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4000504"/>
            <a:ext cx="3410588" cy="714380"/>
          </a:xfrm>
          <a:prstGeom prst="rect">
            <a:avLst/>
          </a:prstGeom>
          <a:noFill/>
        </p:spPr>
      </p:pic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53261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3" y="4857760"/>
            <a:ext cx="3525811" cy="714380"/>
          </a:xfrm>
          <a:prstGeom prst="rect">
            <a:avLst/>
          </a:prstGeom>
          <a:noFill/>
        </p:spPr>
      </p:pic>
      <p:sp>
        <p:nvSpPr>
          <p:cNvPr id="38" name="Rectangle 37"/>
          <p:cNvSpPr/>
          <p:nvPr/>
        </p:nvSpPr>
        <p:spPr>
          <a:xfrm>
            <a:off x="6215074" y="5786454"/>
            <a:ext cx="2928926" cy="857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/>
      <p:bldP spid="25" grpId="0"/>
      <p:bldP spid="28" grpId="0"/>
      <p:bldP spid="29" grpId="0"/>
      <p:bldP spid="29" grpId="1"/>
      <p:bldP spid="30" grpId="0" uiExpand="1" build="allAtOnce" autoUpdateAnimBg="0"/>
      <p:bldP spid="31" grpId="0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7148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/>
              <a:t>100 ml </a:t>
            </a:r>
            <a:r>
              <a:rPr lang="en-GB" sz="2400" dirty="0" err="1"/>
              <a:t>διαλύματος</a:t>
            </a:r>
            <a:r>
              <a:rPr lang="en-GB" sz="2400" dirty="0"/>
              <a:t> Α </a:t>
            </a:r>
            <a:r>
              <a:rPr lang="en-GB" sz="2400" dirty="0" err="1"/>
              <a:t>που</a:t>
            </a:r>
            <a:r>
              <a:rPr lang="en-GB" sz="2400" dirty="0"/>
              <a:t> </a:t>
            </a:r>
            <a:r>
              <a:rPr lang="en-GB" sz="2400" dirty="0" err="1"/>
              <a:t>περιέχει</a:t>
            </a:r>
            <a:r>
              <a:rPr lang="en-GB" sz="2400" dirty="0"/>
              <a:t> HF 1 M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NaF</a:t>
            </a:r>
            <a:r>
              <a:rPr lang="en-GB" sz="2400" dirty="0"/>
              <a:t> 0,5 Μ </a:t>
            </a:r>
            <a:r>
              <a:rPr lang="en-GB" sz="2400" dirty="0" err="1"/>
              <a:t>προσθέτουμε</a:t>
            </a:r>
            <a:r>
              <a:rPr lang="en-GB" sz="2400" dirty="0"/>
              <a:t> 0,001 mol </a:t>
            </a:r>
            <a:r>
              <a:rPr lang="en-GB" sz="2400" dirty="0" err="1"/>
              <a:t>HCl</a:t>
            </a:r>
            <a:r>
              <a:rPr lang="en-GB" sz="2400" dirty="0"/>
              <a:t>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παίρνουμε</a:t>
            </a:r>
            <a:r>
              <a:rPr lang="en-GB" sz="2400" dirty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Β.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βρεθεί</a:t>
            </a:r>
            <a:r>
              <a:rPr lang="en-GB" sz="2400" dirty="0"/>
              <a:t> η </a:t>
            </a:r>
            <a:r>
              <a:rPr lang="en-GB" sz="2400" dirty="0" err="1"/>
              <a:t>συγκέντρωση</a:t>
            </a:r>
            <a:r>
              <a:rPr lang="en-GB" sz="2400" dirty="0"/>
              <a:t> Η</a:t>
            </a:r>
            <a:r>
              <a:rPr lang="en-GB" sz="2400" baseline="-25000" dirty="0"/>
              <a:t>3</a:t>
            </a:r>
            <a:r>
              <a:rPr lang="en-GB" sz="2400" dirty="0"/>
              <a:t>Ο</a:t>
            </a:r>
            <a:r>
              <a:rPr lang="en-GB" sz="2400" baseline="30000" dirty="0"/>
              <a:t>+</a:t>
            </a:r>
            <a:r>
              <a:rPr lang="en-GB" sz="2400" dirty="0"/>
              <a:t> </a:t>
            </a:r>
            <a:r>
              <a:rPr lang="en-GB" sz="2400" dirty="0" err="1"/>
              <a:t>στο</a:t>
            </a:r>
            <a:r>
              <a:rPr lang="en-GB" sz="2400" dirty="0"/>
              <a:t> Α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στο</a:t>
            </a:r>
            <a:r>
              <a:rPr lang="en-GB" sz="2400" dirty="0"/>
              <a:t> Β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συγκριθούν</a:t>
            </a:r>
            <a:r>
              <a:rPr lang="en-GB" sz="2400" dirty="0"/>
              <a:t> </a:t>
            </a:r>
            <a:r>
              <a:rPr lang="en-GB" sz="2400" dirty="0" err="1"/>
              <a:t>μεταξύ</a:t>
            </a:r>
            <a:r>
              <a:rPr lang="en-GB" sz="2400" dirty="0"/>
              <a:t> </a:t>
            </a:r>
            <a:r>
              <a:rPr lang="en-GB" sz="2400" dirty="0" err="1"/>
              <a:t>τους</a:t>
            </a:r>
            <a:r>
              <a:rPr lang="en-GB" sz="2400" dirty="0"/>
              <a:t>. </a:t>
            </a:r>
            <a:r>
              <a:rPr lang="en-GB" sz="2400" dirty="0" err="1"/>
              <a:t>Δίνεται</a:t>
            </a:r>
            <a:r>
              <a:rPr lang="en-GB" sz="2400" dirty="0"/>
              <a:t> </a:t>
            </a:r>
            <a:r>
              <a:rPr lang="en-GB" sz="2400" i="1" dirty="0"/>
              <a:t>K</a:t>
            </a:r>
            <a:r>
              <a:rPr lang="en-GB" sz="2400" baseline="-25000" dirty="0"/>
              <a:t>a HF</a:t>
            </a:r>
            <a:r>
              <a:rPr lang="en-GB" sz="2400" dirty="0"/>
              <a:t> = 10</a:t>
            </a:r>
            <a:r>
              <a:rPr lang="en-GB" sz="2400" baseline="30000" dirty="0"/>
              <a:t>-4</a:t>
            </a:r>
            <a:r>
              <a:rPr lang="en-GB" sz="2400" dirty="0"/>
              <a:t>.</a:t>
            </a:r>
            <a:endParaRPr lang="el-GR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207167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cap="all" dirty="0" smtClean="0">
                <a:solidFill>
                  <a:srgbClr val="00B050"/>
                </a:solidFill>
              </a:rPr>
              <a:t>Λ</a:t>
            </a:r>
            <a:r>
              <a:rPr lang="el-GR" sz="2400" b="1" cap="all" dirty="0" smtClean="0">
                <a:solidFill>
                  <a:srgbClr val="00B050"/>
                </a:solidFill>
              </a:rPr>
              <a:t>Υ</a:t>
            </a:r>
            <a:r>
              <a:rPr lang="en-GB" sz="2400" b="1" cap="all" dirty="0" err="1" smtClean="0">
                <a:solidFill>
                  <a:srgbClr val="00B050"/>
                </a:solidFill>
              </a:rPr>
              <a:t>ση</a:t>
            </a:r>
            <a:endParaRPr lang="el-GR" sz="2400" b="1" cap="all" dirty="0" smtClean="0">
              <a:solidFill>
                <a:srgbClr val="00B050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0" y="2500306"/>
            <a:ext cx="24288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2. </a:t>
            </a:r>
            <a:r>
              <a:rPr lang="el-GR" sz="2400" b="1" dirty="0" smtClean="0"/>
              <a:t>Η</a:t>
            </a:r>
            <a:r>
              <a:rPr lang="en-US" sz="2400" b="1" dirty="0" smtClean="0"/>
              <a:t>F: 0,1 mol</a:t>
            </a:r>
          </a:p>
          <a:p>
            <a:pPr marL="273050"/>
            <a:r>
              <a:rPr lang="en-US" sz="2400" b="1" dirty="0" err="1" smtClean="0"/>
              <a:t>NaF</a:t>
            </a:r>
            <a:r>
              <a:rPr lang="en-US" sz="2400" b="1" dirty="0" smtClean="0"/>
              <a:t>: 0,05 mol</a:t>
            </a:r>
          </a:p>
          <a:p>
            <a:pPr marL="273050"/>
            <a:r>
              <a:rPr lang="en-US" sz="2400" b="1" dirty="0" err="1" smtClean="0"/>
              <a:t>HCl</a:t>
            </a:r>
            <a:r>
              <a:rPr lang="en-US" sz="2400" b="1" dirty="0" smtClean="0"/>
              <a:t>:</a:t>
            </a:r>
            <a:r>
              <a:rPr lang="en-GB" sz="2400" dirty="0" smtClean="0"/>
              <a:t> </a:t>
            </a:r>
            <a:r>
              <a:rPr lang="en-GB" sz="2400" b="1" dirty="0" smtClean="0"/>
              <a:t>0,001 mol</a:t>
            </a:r>
            <a:endParaRPr lang="el-GR" sz="2400" b="1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4" name="Rectangle 23"/>
          <p:cNvSpPr/>
          <p:nvPr/>
        </p:nvSpPr>
        <p:spPr>
          <a:xfrm>
            <a:off x="0" y="421481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H </a:t>
            </a:r>
            <a:r>
              <a:rPr lang="en-GB" sz="2400" dirty="0" err="1"/>
              <a:t>ίδια</a:t>
            </a:r>
            <a:r>
              <a:rPr lang="en-GB" sz="2400" dirty="0"/>
              <a:t> </a:t>
            </a:r>
            <a:r>
              <a:rPr lang="en-GB" sz="2400" dirty="0" err="1"/>
              <a:t>ποσότητα</a:t>
            </a:r>
            <a:r>
              <a:rPr lang="en-GB" sz="2400" dirty="0"/>
              <a:t> </a:t>
            </a:r>
            <a:r>
              <a:rPr lang="en-GB" sz="2400" dirty="0" err="1"/>
              <a:t>HCl</a:t>
            </a:r>
            <a:r>
              <a:rPr lang="en-GB" sz="2400" dirty="0"/>
              <a:t> </a:t>
            </a:r>
            <a:endParaRPr lang="en-GB" sz="2400" dirty="0" smtClean="0"/>
          </a:p>
          <a:p>
            <a:pPr marL="355600" indent="-355600">
              <a:buFont typeface="Arial" pitchFamily="34" charset="0"/>
              <a:buChar char="•"/>
            </a:pPr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/>
              <a:t>100 ml H</a:t>
            </a:r>
            <a:r>
              <a:rPr lang="en-GB" sz="2400" baseline="-25000" dirty="0"/>
              <a:t>2</a:t>
            </a:r>
            <a:r>
              <a:rPr lang="en-GB" sz="2400" dirty="0"/>
              <a:t>O </a:t>
            </a:r>
            <a:r>
              <a:rPr lang="en-GB" sz="2400" dirty="0" err="1"/>
              <a:t>αυξάνει</a:t>
            </a:r>
            <a:r>
              <a:rPr lang="en-GB" sz="2400" dirty="0"/>
              <a:t> </a:t>
            </a:r>
            <a:r>
              <a:rPr lang="en-GB" sz="2400" dirty="0" err="1"/>
              <a:t>τη</a:t>
            </a:r>
            <a:r>
              <a:rPr lang="en-GB" sz="2400" dirty="0"/>
              <a:t> [Η</a:t>
            </a:r>
            <a:r>
              <a:rPr lang="en-GB" sz="2400" baseline="-25000" dirty="0"/>
              <a:t>3</a:t>
            </a:r>
            <a:r>
              <a:rPr lang="en-GB" sz="2400" dirty="0"/>
              <a:t>Ο</a:t>
            </a:r>
            <a:r>
              <a:rPr lang="en-GB" sz="2400" baseline="30000" dirty="0"/>
              <a:t>+</a:t>
            </a:r>
            <a:r>
              <a:rPr lang="en-GB" sz="2400" dirty="0"/>
              <a:t>] </a:t>
            </a:r>
            <a:r>
              <a:rPr lang="en-GB" sz="2400" dirty="0" err="1"/>
              <a:t>κατά</a:t>
            </a:r>
            <a:r>
              <a:rPr lang="en-GB" sz="2400" dirty="0"/>
              <a:t> 100.000 </a:t>
            </a:r>
            <a:r>
              <a:rPr lang="en-GB" sz="2400" dirty="0" err="1" smtClean="0"/>
              <a:t>φορές</a:t>
            </a:r>
            <a:endParaRPr lang="en-GB" sz="2400" dirty="0" smtClean="0"/>
          </a:p>
          <a:p>
            <a:pPr marL="355600" indent="-355600">
              <a:buFont typeface="Arial" pitchFamily="34" charset="0"/>
              <a:buChar char="•"/>
            </a:pPr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/>
              <a:t>100 ml </a:t>
            </a:r>
            <a:r>
              <a:rPr lang="en-GB" sz="2400" dirty="0" err="1"/>
              <a:t>ρυθμιστικού</a:t>
            </a:r>
            <a:r>
              <a:rPr lang="en-GB" sz="2400" dirty="0"/>
              <a:t> </a:t>
            </a:r>
            <a:r>
              <a:rPr lang="en-GB" sz="2400" dirty="0" err="1"/>
              <a:t>διαλύματος</a:t>
            </a:r>
            <a:r>
              <a:rPr lang="en-GB" sz="2400" dirty="0"/>
              <a:t> </a:t>
            </a:r>
            <a:r>
              <a:rPr lang="el-GR" sz="2400" dirty="0" smtClean="0"/>
              <a:t>την </a:t>
            </a:r>
            <a:r>
              <a:rPr lang="en-GB" sz="2400" dirty="0" err="1" smtClean="0"/>
              <a:t>αυξάνει</a:t>
            </a:r>
            <a:r>
              <a:rPr lang="en-GB" sz="2400" dirty="0" smtClean="0"/>
              <a:t> </a:t>
            </a:r>
            <a:r>
              <a:rPr lang="en-GB" sz="2400" dirty="0" err="1" smtClean="0"/>
              <a:t>μόνο</a:t>
            </a:r>
            <a:r>
              <a:rPr lang="en-GB" sz="2400" dirty="0" smtClean="0"/>
              <a:t> </a:t>
            </a:r>
            <a:r>
              <a:rPr lang="en-GB" sz="2400" dirty="0" err="1"/>
              <a:t>κατά</a:t>
            </a:r>
            <a:r>
              <a:rPr lang="en-GB" sz="2400" dirty="0"/>
              <a:t> </a:t>
            </a:r>
            <a:r>
              <a:rPr lang="en-GB" sz="2400" dirty="0" smtClean="0"/>
              <a:t>3%</a:t>
            </a:r>
            <a:endParaRPr lang="el-GR" sz="2400" dirty="0"/>
          </a:p>
        </p:txBody>
      </p:sp>
      <p:sp>
        <p:nvSpPr>
          <p:cNvPr id="25" name="Rectangle 24"/>
          <p:cNvSpPr/>
          <p:nvPr/>
        </p:nvSpPr>
        <p:spPr>
          <a:xfrm>
            <a:off x="5000596" y="2285992"/>
            <a:ext cx="41434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err="1" smtClean="0">
                <a:solidFill>
                  <a:prstClr val="black"/>
                </a:solidFill>
              </a:rPr>
              <a:t>Το</a:t>
            </a:r>
            <a:r>
              <a:rPr lang="en-GB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 err="1" smtClean="0">
                <a:solidFill>
                  <a:prstClr val="black"/>
                </a:solidFill>
              </a:rPr>
              <a:t>διάλυμα</a:t>
            </a:r>
            <a:r>
              <a:rPr lang="en-GB" sz="2400" dirty="0" smtClean="0">
                <a:solidFill>
                  <a:prstClr val="black"/>
                </a:solidFill>
              </a:rPr>
              <a:t> A  </a:t>
            </a:r>
            <a:r>
              <a:rPr lang="en-GB" sz="2400" dirty="0" err="1" smtClean="0">
                <a:solidFill>
                  <a:prstClr val="black"/>
                </a:solidFill>
              </a:rPr>
              <a:t>είναι</a:t>
            </a:r>
            <a:r>
              <a:rPr lang="en-GB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 err="1" smtClean="0">
                <a:solidFill>
                  <a:prstClr val="black"/>
                </a:solidFill>
              </a:rPr>
              <a:t>ρυθμιστικό</a:t>
            </a:r>
            <a:endParaRPr lang="el-GR" sz="2400" dirty="0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786058"/>
            <a:ext cx="4114800" cy="638175"/>
          </a:xfrm>
          <a:prstGeom prst="rect">
            <a:avLst/>
          </a:prstGeom>
          <a:noFill/>
        </p:spPr>
      </p:pic>
      <p:sp>
        <p:nvSpPr>
          <p:cNvPr id="31" name="Rectangle 30"/>
          <p:cNvSpPr/>
          <p:nvPr/>
        </p:nvSpPr>
        <p:spPr>
          <a:xfrm>
            <a:off x="2285984" y="2500306"/>
            <a:ext cx="24288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smtClean="0"/>
              <a:t>0,101 mol</a:t>
            </a:r>
          </a:p>
          <a:p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smtClean="0"/>
              <a:t>0,049 mol</a:t>
            </a:r>
          </a:p>
          <a:p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GB" sz="2400" b="1" dirty="0" smtClean="0"/>
              <a:t>0 mol</a:t>
            </a:r>
            <a:endParaRPr lang="en-US" sz="2400" b="1" dirty="0" smtClean="0"/>
          </a:p>
          <a:p>
            <a:r>
              <a:rPr lang="en-US" sz="2400" b="1" dirty="0" err="1" smtClean="0"/>
              <a:t>NaCl</a:t>
            </a:r>
            <a:r>
              <a:rPr lang="en-US" sz="2400" b="1" dirty="0" smtClean="0"/>
              <a:t>: 0,001 mol</a:t>
            </a:r>
            <a:endParaRPr lang="en-GB" sz="2400" b="1" dirty="0" smtClean="0"/>
          </a:p>
        </p:txBody>
      </p:sp>
      <p:sp>
        <p:nvSpPr>
          <p:cNvPr id="27" name="Rectangle 26"/>
          <p:cNvSpPr/>
          <p:nvPr/>
        </p:nvSpPr>
        <p:spPr>
          <a:xfrm>
            <a:off x="214282" y="6072206"/>
            <a:ext cx="4074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dirty="0"/>
              <a:t>Το διάλυμα  Β είναι </a:t>
            </a:r>
            <a:r>
              <a:rPr lang="el-GR" sz="2400" dirty="0" smtClean="0"/>
              <a:t>ρυθμιστικό</a:t>
            </a:r>
            <a:endParaRPr lang="el-GR" sz="2400" dirty="0"/>
          </a:p>
        </p:txBody>
      </p:sp>
      <p:pic>
        <p:nvPicPr>
          <p:cNvPr id="32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6000768"/>
            <a:ext cx="4610100" cy="63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u="sng" dirty="0" err="1"/>
              <a:t>Χρησιμότητα</a:t>
            </a:r>
            <a:r>
              <a:rPr lang="en-GB" sz="2400" b="1" u="sng" dirty="0"/>
              <a:t> </a:t>
            </a:r>
            <a:r>
              <a:rPr lang="en-GB" sz="2400" b="1" u="sng" dirty="0" err="1"/>
              <a:t>ρυθμιστικών</a:t>
            </a:r>
            <a:endParaRPr lang="el-GR" sz="2400" b="1" u="sng" dirty="0"/>
          </a:p>
        </p:txBody>
      </p:sp>
      <p:sp>
        <p:nvSpPr>
          <p:cNvPr id="3" name="Rectangle 2"/>
          <p:cNvSpPr/>
          <p:nvPr/>
        </p:nvSpPr>
        <p:spPr>
          <a:xfrm>
            <a:off x="0" y="642918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buAutoNum type="arabicPeriod"/>
              <a:tabLst>
                <a:tab pos="2416175" algn="l"/>
              </a:tabLst>
            </a:pPr>
            <a:r>
              <a:rPr lang="en-GB" sz="2400" b="1" dirty="0" err="1" smtClean="0">
                <a:solidFill>
                  <a:schemeClr val="accent6">
                    <a:lumMod val="75000"/>
                  </a:schemeClr>
                </a:solidFill>
              </a:rPr>
              <a:t>Στην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75000"/>
                  </a:schemeClr>
                </a:solidFill>
              </a:rPr>
              <a:t>αναλυτική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6">
                    <a:lumMod val="75000"/>
                  </a:schemeClr>
                </a:solidFill>
              </a:rPr>
              <a:t>χημεία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400" dirty="0" smtClean="0"/>
              <a:t>Γ</a:t>
            </a:r>
            <a:r>
              <a:rPr lang="en-GB" sz="2400" dirty="0" err="1" smtClean="0"/>
              <a:t>ια</a:t>
            </a:r>
            <a:r>
              <a:rPr lang="en-GB" sz="2400" dirty="0" smtClean="0"/>
              <a:t> </a:t>
            </a:r>
            <a:r>
              <a:rPr lang="en-GB" sz="2400" dirty="0" err="1"/>
              <a:t>τη</a:t>
            </a:r>
            <a:r>
              <a:rPr lang="en-GB" sz="2400" dirty="0"/>
              <a:t> </a:t>
            </a:r>
            <a:r>
              <a:rPr lang="en-GB" sz="2400" dirty="0" err="1"/>
              <a:t>βαθμονόμηση</a:t>
            </a:r>
            <a:r>
              <a:rPr lang="en-GB" sz="2400" dirty="0"/>
              <a:t> </a:t>
            </a:r>
            <a:r>
              <a:rPr lang="en-GB" sz="2400" dirty="0" err="1"/>
              <a:t>πεχαμέτρων</a:t>
            </a:r>
            <a:r>
              <a:rPr lang="en-GB" sz="2400" dirty="0"/>
              <a:t>, </a:t>
            </a:r>
            <a:r>
              <a:rPr lang="en-GB" sz="2400" dirty="0" err="1"/>
              <a:t>ποσοτική</a:t>
            </a:r>
            <a:r>
              <a:rPr lang="en-GB" sz="2400" dirty="0"/>
              <a:t> </a:t>
            </a:r>
            <a:r>
              <a:rPr lang="el-GR" sz="2400" dirty="0" smtClean="0"/>
              <a:t>	</a:t>
            </a:r>
            <a:r>
              <a:rPr lang="en-GB" sz="2400" dirty="0" err="1" smtClean="0"/>
              <a:t>ανάλυση</a:t>
            </a:r>
            <a:r>
              <a:rPr lang="en-GB" sz="2400" dirty="0" smtClean="0"/>
              <a:t> </a:t>
            </a:r>
            <a:r>
              <a:rPr lang="en-GB" sz="2400" dirty="0" err="1"/>
              <a:t>κλπ</a:t>
            </a:r>
            <a:r>
              <a:rPr lang="en-GB" sz="2400" dirty="0" smtClean="0"/>
              <a:t>.</a:t>
            </a:r>
            <a:endParaRPr lang="el-GR" sz="2400" dirty="0" smtClean="0"/>
          </a:p>
          <a:p>
            <a:pPr marL="355600" indent="-355600">
              <a:buAutoNum type="arabicPeriod"/>
            </a:pPr>
            <a:endParaRPr lang="el-GR" sz="2400" dirty="0" smtClean="0"/>
          </a:p>
          <a:p>
            <a:pPr marL="355600" indent="-355600">
              <a:buAutoNum type="arabicPeriod"/>
              <a:tabLst>
                <a:tab pos="2416175" algn="l"/>
              </a:tabLst>
            </a:pPr>
            <a:r>
              <a:rPr lang="en-GB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Στη</a:t>
            </a:r>
            <a:r>
              <a:rPr lang="en-GB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βιομηχανία</a:t>
            </a:r>
            <a:r>
              <a:rPr lang="el-G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r>
              <a:rPr lang="en-GB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 err="1"/>
              <a:t>Πολλές</a:t>
            </a:r>
            <a:r>
              <a:rPr lang="en-GB" sz="2400" dirty="0"/>
              <a:t> </a:t>
            </a:r>
            <a:r>
              <a:rPr lang="en-GB" sz="2400" dirty="0" err="1"/>
              <a:t>χημικές</a:t>
            </a:r>
            <a:r>
              <a:rPr lang="en-GB" sz="2400" dirty="0"/>
              <a:t>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βιοχημικές</a:t>
            </a:r>
            <a:r>
              <a:rPr lang="en-GB" sz="2400" dirty="0"/>
              <a:t> </a:t>
            </a:r>
            <a:r>
              <a:rPr lang="en-GB" sz="2400" dirty="0" err="1" smtClean="0"/>
              <a:t>διεργασίες</a:t>
            </a:r>
            <a:r>
              <a:rPr lang="en-GB" sz="2400" dirty="0" smtClean="0"/>
              <a:t> </a:t>
            </a:r>
            <a:r>
              <a:rPr lang="en-GB" sz="2400" dirty="0" err="1" smtClean="0"/>
              <a:t>γίνονται</a:t>
            </a:r>
            <a:r>
              <a:rPr lang="en-GB" sz="2400" dirty="0" smtClean="0"/>
              <a:t> </a:t>
            </a:r>
            <a:r>
              <a:rPr lang="el-GR" sz="2400" dirty="0" smtClean="0"/>
              <a:t>	</a:t>
            </a:r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 err="1" smtClean="0"/>
              <a:t>καθορισμέν</a:t>
            </a:r>
            <a:r>
              <a:rPr lang="el-GR" sz="2400" dirty="0" smtClean="0"/>
              <a:t>ο </a:t>
            </a:r>
            <a:r>
              <a:rPr lang="en-GB" sz="2400" dirty="0" smtClean="0"/>
              <a:t>pH</a:t>
            </a:r>
            <a:endParaRPr lang="el-GR" sz="2400" dirty="0" smtClean="0"/>
          </a:p>
          <a:p>
            <a:pPr marL="355600" indent="-355600">
              <a:buAutoNum type="arabicPeriod"/>
            </a:pPr>
            <a:endParaRPr lang="el-GR" sz="2400" dirty="0" smtClean="0"/>
          </a:p>
          <a:p>
            <a:pPr marL="355600" indent="-355600">
              <a:buAutoNum type="arabicPeriod"/>
              <a:tabLst>
                <a:tab pos="2416175" algn="l"/>
              </a:tabLst>
            </a:pPr>
            <a:r>
              <a:rPr lang="en-GB" sz="2400" b="1" dirty="0" err="1" smtClean="0">
                <a:solidFill>
                  <a:schemeClr val="accent6">
                    <a:lumMod val="50000"/>
                  </a:schemeClr>
                </a:solidFill>
              </a:rPr>
              <a:t>Στην</a:t>
            </a:r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50000"/>
                  </a:schemeClr>
                </a:solidFill>
              </a:rPr>
              <a:t>ιατρική</a:t>
            </a: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GB" sz="2400" b="1" dirty="0" err="1">
                <a:solidFill>
                  <a:schemeClr val="accent6">
                    <a:lumMod val="50000"/>
                  </a:schemeClr>
                </a:solidFill>
              </a:rPr>
              <a:t>βιολογία</a:t>
            </a:r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chemeClr val="accent6">
                    <a:lumMod val="50000"/>
                  </a:schemeClr>
                </a:solidFill>
              </a:rPr>
              <a:t>φαρμακευτική</a:t>
            </a:r>
            <a:r>
              <a:rPr lang="el-GR" sz="24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l-GR" sz="2400" dirty="0" smtClean="0"/>
              <a:t>Τ</a:t>
            </a:r>
            <a:r>
              <a:rPr lang="en-GB" sz="2400" dirty="0" smtClean="0"/>
              <a:t>α </a:t>
            </a:r>
            <a:r>
              <a:rPr lang="en-GB" sz="2400" dirty="0" err="1"/>
              <a:t>περισσότερα</a:t>
            </a:r>
            <a:r>
              <a:rPr lang="en-GB" sz="2400" dirty="0"/>
              <a:t> </a:t>
            </a:r>
            <a:r>
              <a:rPr lang="en-GB" sz="2400" dirty="0" err="1"/>
              <a:t>υγρά</a:t>
            </a:r>
            <a:r>
              <a:rPr lang="en-GB" sz="2400" dirty="0"/>
              <a:t> </a:t>
            </a:r>
            <a:r>
              <a:rPr lang="en-GB" sz="2400" dirty="0" err="1"/>
              <a:t>των</a:t>
            </a:r>
            <a:r>
              <a:rPr lang="en-GB" sz="2400" dirty="0"/>
              <a:t> </a:t>
            </a:r>
            <a:r>
              <a:rPr lang="el-GR" sz="2400" dirty="0" smtClean="0"/>
              <a:t>	</a:t>
            </a:r>
            <a:r>
              <a:rPr lang="en-GB" sz="2400" dirty="0" err="1" smtClean="0"/>
              <a:t>ζώων</a:t>
            </a:r>
            <a:r>
              <a:rPr lang="en-GB" sz="2400" dirty="0" smtClean="0"/>
              <a:t>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φυτών</a:t>
            </a:r>
            <a:r>
              <a:rPr lang="en-GB" sz="2400" dirty="0"/>
              <a:t> </a:t>
            </a:r>
            <a:r>
              <a:rPr lang="en-GB" sz="2400" dirty="0" err="1"/>
              <a:t>είναι</a:t>
            </a:r>
            <a:r>
              <a:rPr lang="en-GB" sz="2400" dirty="0"/>
              <a:t> </a:t>
            </a:r>
            <a:r>
              <a:rPr lang="en-GB" sz="2400" dirty="0" err="1"/>
              <a:t>ρυθμιστικά</a:t>
            </a:r>
            <a:r>
              <a:rPr lang="en-GB" sz="2400" dirty="0"/>
              <a:t> </a:t>
            </a:r>
            <a:r>
              <a:rPr lang="en-GB" sz="2400" dirty="0" err="1" smtClean="0"/>
              <a:t>διαλύματα</a:t>
            </a: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285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u="sng" dirty="0" smtClean="0"/>
              <a:t>Ερωτήσεις</a:t>
            </a:r>
            <a:endParaRPr lang="el-GR" sz="2400" b="1" u="sng" dirty="0"/>
          </a:p>
        </p:txBody>
      </p:sp>
      <p:sp>
        <p:nvSpPr>
          <p:cNvPr id="4" name="Rectangle 3"/>
          <p:cNvSpPr/>
          <p:nvPr/>
        </p:nvSpPr>
        <p:spPr>
          <a:xfrm>
            <a:off x="0" y="642918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Σ</a:t>
            </a:r>
            <a:r>
              <a:rPr lang="en-GB" sz="2400" dirty="0" err="1" smtClean="0"/>
              <a:t>ωστ</a:t>
            </a:r>
            <a:r>
              <a:rPr lang="el-GR" sz="2400" dirty="0" smtClean="0"/>
              <a:t>ό ή λάθος:</a:t>
            </a:r>
          </a:p>
          <a:p>
            <a:pPr marL="982663" indent="-355600"/>
            <a:r>
              <a:rPr lang="en-GB" sz="2400" b="1" dirty="0" smtClean="0"/>
              <a:t>α. </a:t>
            </a:r>
            <a:r>
              <a:rPr lang="en-GB" sz="2400" dirty="0" err="1" smtClean="0"/>
              <a:t>Ένα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 </a:t>
            </a:r>
            <a:r>
              <a:rPr lang="en-GB" sz="2400" dirty="0" err="1" smtClean="0"/>
              <a:t>που</a:t>
            </a:r>
            <a:r>
              <a:rPr lang="en-GB" sz="2400" dirty="0" smtClean="0"/>
              <a:t> </a:t>
            </a:r>
            <a:r>
              <a:rPr lang="en-GB" sz="2400" dirty="0" err="1" smtClean="0"/>
              <a:t>περιέχει</a:t>
            </a:r>
            <a:r>
              <a:rPr lang="en-GB" sz="2400" dirty="0" smtClean="0"/>
              <a:t> </a:t>
            </a:r>
            <a:r>
              <a:rPr lang="en-GB" sz="2400" dirty="0" err="1" smtClean="0"/>
              <a:t>ένα</a:t>
            </a:r>
            <a:r>
              <a:rPr lang="en-GB" sz="2400" dirty="0" smtClean="0"/>
              <a:t> </a:t>
            </a:r>
            <a:r>
              <a:rPr lang="en-GB" sz="2400" dirty="0" err="1" smtClean="0"/>
              <a:t>ασθενές</a:t>
            </a:r>
            <a:r>
              <a:rPr lang="en-GB" sz="2400" dirty="0" smtClean="0"/>
              <a:t> </a:t>
            </a:r>
            <a:r>
              <a:rPr lang="en-GB" sz="2400" dirty="0" err="1" smtClean="0"/>
              <a:t>οξύ</a:t>
            </a:r>
            <a:r>
              <a:rPr lang="en-GB" sz="2400" dirty="0" smtClean="0"/>
              <a:t> ΗΑ 0,1 Μ </a:t>
            </a:r>
            <a:r>
              <a:rPr lang="en-GB" sz="2400" dirty="0" err="1" smtClean="0"/>
              <a:t>και</a:t>
            </a:r>
            <a:r>
              <a:rPr lang="en-GB" sz="2400" dirty="0" smtClean="0"/>
              <a:t> </a:t>
            </a:r>
            <a:r>
              <a:rPr lang="en-GB" sz="2400" dirty="0" err="1" smtClean="0"/>
              <a:t>άλας</a:t>
            </a:r>
            <a:r>
              <a:rPr lang="en-GB" sz="2400" dirty="0" smtClean="0"/>
              <a:t> </a:t>
            </a:r>
            <a:r>
              <a:rPr lang="en-GB" sz="2400" dirty="0" err="1" smtClean="0"/>
              <a:t>που</a:t>
            </a:r>
            <a:r>
              <a:rPr lang="en-GB" sz="2400" dirty="0" smtClean="0"/>
              <a:t> </a:t>
            </a:r>
            <a:r>
              <a:rPr lang="en-GB" sz="2400" dirty="0" err="1" smtClean="0"/>
              <a:t>δίνει</a:t>
            </a:r>
            <a:r>
              <a:rPr lang="en-GB" sz="2400" dirty="0" smtClean="0"/>
              <a:t> </a:t>
            </a:r>
            <a:r>
              <a:rPr lang="en-GB" sz="2400" dirty="0" err="1" smtClean="0"/>
              <a:t>κοινό</a:t>
            </a:r>
            <a:r>
              <a:rPr lang="en-GB" sz="2400" dirty="0" smtClean="0"/>
              <a:t> </a:t>
            </a:r>
            <a:r>
              <a:rPr lang="en-GB" sz="2400" dirty="0" err="1" smtClean="0"/>
              <a:t>ιόν</a:t>
            </a:r>
            <a:r>
              <a:rPr lang="en-GB" sz="2400" dirty="0" smtClean="0"/>
              <a:t> </a:t>
            </a:r>
            <a:r>
              <a:rPr lang="en-GB" sz="2400" dirty="0" err="1" smtClean="0"/>
              <a:t>με</a:t>
            </a:r>
            <a:r>
              <a:rPr lang="en-GB" sz="2400" dirty="0" smtClean="0"/>
              <a:t> </a:t>
            </a:r>
            <a:r>
              <a:rPr lang="en-GB" sz="2400" dirty="0" err="1" smtClean="0"/>
              <a:t>το</a:t>
            </a:r>
            <a:r>
              <a:rPr lang="en-GB" sz="2400" dirty="0" smtClean="0"/>
              <a:t> </a:t>
            </a:r>
            <a:r>
              <a:rPr lang="en-GB" sz="2400" dirty="0" err="1" smtClean="0"/>
              <a:t>οξύ</a:t>
            </a:r>
            <a:r>
              <a:rPr lang="en-GB" sz="2400" dirty="0" smtClean="0"/>
              <a:t> 0,2 Μ </a:t>
            </a:r>
            <a:r>
              <a:rPr lang="en-GB" sz="2400" dirty="0" err="1" smtClean="0"/>
              <a:t>είναι</a:t>
            </a:r>
            <a:r>
              <a:rPr lang="en-GB" sz="2400" dirty="0" smtClean="0"/>
              <a:t> </a:t>
            </a:r>
            <a:r>
              <a:rPr lang="en-GB" sz="2400" dirty="0" err="1" smtClean="0"/>
              <a:t>ρυθμιστικό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.</a:t>
            </a:r>
            <a:endParaRPr lang="el-GR" sz="2400" dirty="0" smtClean="0"/>
          </a:p>
          <a:p>
            <a:pPr marL="982663" indent="-355600"/>
            <a:r>
              <a:rPr lang="en-GB" sz="2400" b="1" dirty="0" smtClean="0"/>
              <a:t>β. </a:t>
            </a:r>
            <a:r>
              <a:rPr lang="en-GB" sz="2400" dirty="0" err="1" smtClean="0"/>
              <a:t>Το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 </a:t>
            </a:r>
            <a:r>
              <a:rPr lang="en-GB" sz="2400" dirty="0" err="1" smtClean="0"/>
              <a:t>που</a:t>
            </a:r>
            <a:r>
              <a:rPr lang="en-GB" sz="2400" dirty="0" smtClean="0"/>
              <a:t> </a:t>
            </a:r>
            <a:r>
              <a:rPr lang="en-GB" sz="2400" dirty="0" err="1" smtClean="0"/>
              <a:t>περιέχει</a:t>
            </a:r>
            <a:r>
              <a:rPr lang="en-GB" sz="2400" dirty="0" smtClean="0"/>
              <a:t> </a:t>
            </a:r>
            <a:r>
              <a:rPr lang="en-US" sz="2400" dirty="0" err="1" smtClean="0"/>
              <a:t>NaF</a:t>
            </a:r>
            <a:r>
              <a:rPr lang="en-GB" sz="2400" dirty="0" smtClean="0"/>
              <a:t> </a:t>
            </a:r>
            <a:r>
              <a:rPr lang="en-GB" sz="2400" dirty="0" err="1" smtClean="0"/>
              <a:t>και</a:t>
            </a:r>
            <a:r>
              <a:rPr lang="en-GB" sz="2400" dirty="0" smtClean="0"/>
              <a:t> </a:t>
            </a:r>
            <a:r>
              <a:rPr lang="en-US" sz="2400" dirty="0" smtClean="0"/>
              <a:t>KF</a:t>
            </a:r>
            <a:r>
              <a:rPr lang="en-GB" sz="2400" dirty="0" smtClean="0"/>
              <a:t> </a:t>
            </a:r>
            <a:r>
              <a:rPr lang="en-GB" sz="2400" dirty="0" err="1" smtClean="0"/>
              <a:t>είναι</a:t>
            </a:r>
            <a:r>
              <a:rPr lang="en-GB" sz="2400" dirty="0" smtClean="0"/>
              <a:t> </a:t>
            </a:r>
            <a:r>
              <a:rPr lang="en-GB" sz="2400" dirty="0" err="1" smtClean="0"/>
              <a:t>ρυθμιστικό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.</a:t>
            </a:r>
            <a:endParaRPr lang="el-GR" sz="2400" dirty="0" smtClean="0"/>
          </a:p>
          <a:p>
            <a:pPr marL="982663" indent="-355600"/>
            <a:r>
              <a:rPr lang="en-GB" sz="2400" b="1" dirty="0" smtClean="0"/>
              <a:t>γ. </a:t>
            </a:r>
            <a:r>
              <a:rPr lang="en-GB" sz="2400" dirty="0" err="1" smtClean="0"/>
              <a:t>Το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 </a:t>
            </a:r>
            <a:r>
              <a:rPr lang="en-GB" sz="2400" dirty="0" err="1" smtClean="0"/>
              <a:t>που</a:t>
            </a:r>
            <a:r>
              <a:rPr lang="en-GB" sz="2400" dirty="0" smtClean="0"/>
              <a:t> </a:t>
            </a:r>
            <a:r>
              <a:rPr lang="en-GB" sz="2400" dirty="0" err="1" smtClean="0"/>
              <a:t>περιέχει</a:t>
            </a:r>
            <a:r>
              <a:rPr lang="en-GB" sz="2400" dirty="0" smtClean="0"/>
              <a:t> ΝΗ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 0,1 Μ </a:t>
            </a:r>
            <a:r>
              <a:rPr lang="en-GB" sz="2400" dirty="0" err="1" smtClean="0"/>
              <a:t>και</a:t>
            </a:r>
            <a:r>
              <a:rPr lang="en-GB" sz="2400" dirty="0" smtClean="0"/>
              <a:t> </a:t>
            </a:r>
            <a:r>
              <a:rPr lang="en-US" sz="2400" dirty="0" smtClean="0"/>
              <a:t>NH</a:t>
            </a:r>
            <a:r>
              <a:rPr lang="en-GB" sz="2400" baseline="-25000" dirty="0" smtClean="0"/>
              <a:t>4</a:t>
            </a:r>
            <a:r>
              <a:rPr lang="en-US" sz="2400" dirty="0" err="1" smtClean="0"/>
              <a:t>Cl</a:t>
            </a:r>
            <a:r>
              <a:rPr lang="en-GB" sz="2400" dirty="0" smtClean="0"/>
              <a:t> 0,2 </a:t>
            </a:r>
            <a:r>
              <a:rPr lang="en-US" sz="2400" dirty="0" smtClean="0"/>
              <a:t>M</a:t>
            </a:r>
            <a:r>
              <a:rPr lang="en-GB" sz="2400" dirty="0" smtClean="0"/>
              <a:t> </a:t>
            </a:r>
            <a:r>
              <a:rPr lang="en-GB" sz="2400" dirty="0" err="1" smtClean="0"/>
              <a:t>είναι</a:t>
            </a:r>
            <a:r>
              <a:rPr lang="en-GB" sz="2400" dirty="0" smtClean="0"/>
              <a:t> </a:t>
            </a:r>
            <a:r>
              <a:rPr lang="en-GB" sz="2400" dirty="0" err="1" smtClean="0"/>
              <a:t>ρυθμιστικό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endParaRPr lang="el-GR" sz="2400" dirty="0" smtClean="0"/>
          </a:p>
          <a:p>
            <a:pPr marL="982663" indent="-355600"/>
            <a:r>
              <a:rPr lang="en-GB" sz="2400" b="1" dirty="0" smtClean="0"/>
              <a:t>δ. </a:t>
            </a:r>
            <a:r>
              <a:rPr lang="en-GB" sz="2400" dirty="0" err="1" smtClean="0"/>
              <a:t>Το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 </a:t>
            </a:r>
            <a:r>
              <a:rPr lang="en-GB" sz="2400" dirty="0" err="1" smtClean="0"/>
              <a:t>που</a:t>
            </a:r>
            <a:r>
              <a:rPr lang="en-GB" sz="2400" dirty="0" smtClean="0"/>
              <a:t> </a:t>
            </a:r>
            <a:r>
              <a:rPr lang="en-GB" sz="2400" dirty="0" err="1" smtClean="0"/>
              <a:t>περιέχει</a:t>
            </a:r>
            <a:r>
              <a:rPr lang="en-GB" sz="2400" dirty="0" smtClean="0"/>
              <a:t> </a:t>
            </a:r>
            <a:r>
              <a:rPr lang="en-US" sz="2400" dirty="0" smtClean="0"/>
              <a:t>NH</a:t>
            </a:r>
            <a:r>
              <a:rPr lang="en-GB" sz="2400" baseline="-25000" dirty="0" smtClean="0"/>
              <a:t>4</a:t>
            </a:r>
            <a:r>
              <a:rPr lang="en-US" sz="2400" dirty="0" err="1" smtClean="0"/>
              <a:t>Cl</a:t>
            </a:r>
            <a:r>
              <a:rPr lang="en-GB" sz="2400" dirty="0" smtClean="0"/>
              <a:t> 0,1 </a:t>
            </a:r>
            <a:r>
              <a:rPr lang="en-US" sz="2400" dirty="0" smtClean="0"/>
              <a:t>M</a:t>
            </a:r>
            <a:r>
              <a:rPr lang="en-GB" sz="2400" dirty="0" smtClean="0"/>
              <a:t> </a:t>
            </a:r>
            <a:r>
              <a:rPr lang="en-GB" sz="2400" dirty="0" err="1" smtClean="0"/>
              <a:t>και</a:t>
            </a:r>
            <a:r>
              <a:rPr lang="en-GB" sz="2400" dirty="0" smtClean="0"/>
              <a:t> </a:t>
            </a:r>
            <a:r>
              <a:rPr lang="en-US" sz="2400" dirty="0" err="1" smtClean="0"/>
              <a:t>NaCl</a:t>
            </a:r>
            <a:r>
              <a:rPr lang="en-GB" sz="2400" dirty="0" smtClean="0"/>
              <a:t> 0,2 </a:t>
            </a:r>
            <a:r>
              <a:rPr lang="en-US" sz="2400" dirty="0" smtClean="0"/>
              <a:t>M</a:t>
            </a:r>
            <a:r>
              <a:rPr lang="en-GB" sz="2400" dirty="0" smtClean="0"/>
              <a:t> </a:t>
            </a:r>
            <a:r>
              <a:rPr lang="en-GB" sz="2400" dirty="0" err="1" smtClean="0"/>
              <a:t>είναι</a:t>
            </a:r>
            <a:r>
              <a:rPr lang="en-GB" sz="2400" dirty="0" smtClean="0"/>
              <a:t> </a:t>
            </a:r>
            <a:r>
              <a:rPr lang="en-GB" sz="2400" dirty="0" err="1" smtClean="0"/>
              <a:t>ρυθμιστικό</a:t>
            </a:r>
            <a:r>
              <a:rPr lang="en-GB" sz="2400" dirty="0" smtClean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.</a:t>
            </a:r>
            <a:endParaRPr lang="el-GR" sz="2400" dirty="0"/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4000504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8925" algn="l"/>
              </a:tabLst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Ποια από τα παρακάτω διαλύματα είναι ρυθμιστικά;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723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HCN 0,1 M 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NaCN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0,2 M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723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β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NH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0,1 M - NH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Cl 0,3 M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723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γ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NH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Cl 0,1 M 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HCl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0,2 M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723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δ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 0,1 M 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NaHS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0,1 M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723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ε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COONa 0,2 M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NaOH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0,1 M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247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142984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indent="-450850"/>
            <a:r>
              <a:rPr lang="en-GB" sz="2400" dirty="0" err="1" smtClean="0"/>
              <a:t>Δίνοντ</a:t>
            </a:r>
            <a:r>
              <a:rPr lang="en-GB" sz="2400" dirty="0" smtClean="0"/>
              <a:t>αι η </a:t>
            </a:r>
            <a:r>
              <a:rPr lang="en-US" sz="2400" i="1" dirty="0" smtClean="0"/>
              <a:t>K</a:t>
            </a:r>
            <a:r>
              <a:rPr lang="en-US" sz="2400" baseline="-25000" dirty="0" smtClean="0"/>
              <a:t>a </a:t>
            </a:r>
            <a:r>
              <a:rPr lang="en-US" sz="2400" dirty="0" smtClean="0"/>
              <a:t>HF </a:t>
            </a:r>
            <a:r>
              <a:rPr lang="el-GR" sz="2400" dirty="0" smtClean="0"/>
              <a:t>= </a:t>
            </a:r>
            <a:r>
              <a:rPr lang="en-GB" sz="2400" dirty="0" smtClean="0"/>
              <a:t>10</a:t>
            </a:r>
            <a:r>
              <a:rPr lang="en-GB" sz="2400" baseline="30000" dirty="0" smtClean="0"/>
              <a:t>-4</a:t>
            </a:r>
            <a:r>
              <a:rPr lang="en-GB" sz="2400" dirty="0" smtClean="0"/>
              <a:t>,  </a:t>
            </a:r>
            <a:r>
              <a:rPr lang="en-GB" sz="2400" i="1" dirty="0" smtClean="0"/>
              <a:t>K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 NH</a:t>
            </a:r>
            <a:r>
              <a:rPr lang="en-GB" sz="2400" baseline="-25000" dirty="0" smtClean="0"/>
              <a:t>3 </a:t>
            </a:r>
            <a:r>
              <a:rPr lang="en-GB" sz="2400" dirty="0" smtClean="0"/>
              <a:t>= 10</a:t>
            </a:r>
            <a:r>
              <a:rPr lang="en-GB" sz="2400" baseline="30000" dirty="0" smtClean="0"/>
              <a:t>-5 </a:t>
            </a:r>
            <a:r>
              <a:rPr lang="en-GB" sz="2400" dirty="0" err="1" smtClean="0"/>
              <a:t>και</a:t>
            </a:r>
            <a:r>
              <a:rPr lang="en-GB" sz="2400" dirty="0" smtClean="0"/>
              <a:t> </a:t>
            </a:r>
            <a:r>
              <a:rPr lang="en-US" sz="2400" i="1" dirty="0" err="1" smtClean="0"/>
              <a:t>K</a:t>
            </a:r>
            <a:r>
              <a:rPr lang="en-US" sz="2400" baseline="-25000" dirty="0" err="1" smtClean="0"/>
              <a:t>w</a:t>
            </a:r>
            <a:r>
              <a:rPr lang="en-US" sz="2400" baseline="-25000" dirty="0" smtClean="0"/>
              <a:t> </a:t>
            </a:r>
            <a:r>
              <a:rPr lang="en-GB" sz="2400" dirty="0" smtClean="0"/>
              <a:t>= 10</a:t>
            </a:r>
            <a:r>
              <a:rPr lang="en-GB" sz="2400" baseline="30000" dirty="0" smtClean="0"/>
              <a:t>-14</a:t>
            </a:r>
            <a:r>
              <a:rPr lang="en-GB" sz="2400" dirty="0" smtClean="0"/>
              <a:t>. </a:t>
            </a:r>
            <a:endParaRPr lang="el-GR" sz="2400" dirty="0" smtClean="0"/>
          </a:p>
          <a:p>
            <a:pPr marL="450850"/>
            <a:r>
              <a:rPr lang="en-GB" sz="2400" dirty="0" err="1" smtClean="0"/>
              <a:t>Να</a:t>
            </a:r>
            <a:r>
              <a:rPr lang="en-GB" sz="2400" dirty="0" smtClean="0"/>
              <a:t> </a:t>
            </a:r>
            <a:r>
              <a:rPr lang="en-GB" sz="2400" dirty="0" err="1" smtClean="0"/>
              <a:t>αντιστοιχίσετε</a:t>
            </a:r>
            <a:r>
              <a:rPr lang="en-GB" sz="2400" dirty="0" smtClean="0"/>
              <a:t> </a:t>
            </a:r>
            <a:r>
              <a:rPr lang="en-GB" sz="2400" dirty="0" err="1" smtClean="0"/>
              <a:t>τα</a:t>
            </a:r>
            <a:r>
              <a:rPr lang="en-GB" sz="2400" dirty="0" smtClean="0"/>
              <a:t> </a:t>
            </a:r>
            <a:r>
              <a:rPr lang="en-GB" sz="2400" dirty="0" err="1" smtClean="0"/>
              <a:t>διαλύματα</a:t>
            </a:r>
            <a:r>
              <a:rPr lang="en-GB" sz="2400" dirty="0" smtClean="0"/>
              <a:t> </a:t>
            </a:r>
            <a:r>
              <a:rPr lang="en-GB" sz="2400" dirty="0" err="1" smtClean="0"/>
              <a:t>με</a:t>
            </a:r>
            <a:r>
              <a:rPr lang="en-GB" sz="2400" dirty="0" smtClean="0"/>
              <a:t> </a:t>
            </a:r>
            <a:r>
              <a:rPr lang="en-GB" sz="2400" dirty="0" err="1" smtClean="0"/>
              <a:t>το</a:t>
            </a:r>
            <a:r>
              <a:rPr lang="en-GB" sz="2400" dirty="0" smtClean="0"/>
              <a:t> pH </a:t>
            </a:r>
            <a:r>
              <a:rPr lang="en-GB" sz="2400" dirty="0" err="1" smtClean="0"/>
              <a:t>τους</a:t>
            </a:r>
            <a:endParaRPr lang="el-GR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2285992"/>
          <a:ext cx="7786742" cy="1828800"/>
        </p:xfrm>
        <a:graphic>
          <a:graphicData uri="http://schemas.openxmlformats.org/drawingml/2006/table">
            <a:tbl>
              <a:tblPr/>
              <a:tblGrid>
                <a:gridCol w="4358999"/>
                <a:gridCol w="342774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b="1" kern="1400" dirty="0">
                          <a:latin typeface="+mn-lt"/>
                          <a:ea typeface="Times New Roman"/>
                        </a:rPr>
                        <a:t>Ι</a:t>
                      </a:r>
                      <a:endParaRPr lang="el-GR" sz="2400" kern="1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b="1" kern="1400" dirty="0">
                          <a:latin typeface="+mn-lt"/>
                          <a:ea typeface="Times New Roman"/>
                        </a:rPr>
                        <a:t>ΙΙ</a:t>
                      </a:r>
                      <a:endParaRPr lang="el-GR" sz="2400" kern="1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NH</a:t>
                      </a:r>
                      <a:r>
                        <a:rPr lang="el-GR" sz="2400" kern="1400" baseline="-25000">
                          <a:latin typeface="+mn-lt"/>
                          <a:ea typeface="Times New Roman"/>
                        </a:rPr>
                        <a:t>3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0,1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M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και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NH</a:t>
                      </a:r>
                      <a:r>
                        <a:rPr lang="el-GR" sz="2400" kern="1400" baseline="-25000">
                          <a:latin typeface="+mn-lt"/>
                          <a:ea typeface="Times New Roman"/>
                        </a:rPr>
                        <a:t>4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Cl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0,1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M</a:t>
                      </a:r>
                      <a:endParaRPr lang="el-GR" sz="2400" kern="14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>
                          <a:latin typeface="+mn-lt"/>
                          <a:ea typeface="Times New Roman"/>
                        </a:rPr>
                        <a:t>     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HF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1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M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και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NaF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0,1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M</a:t>
                      </a:r>
                      <a:endParaRPr lang="el-GR" sz="2400" kern="14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>
                          <a:latin typeface="+mn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>
                          <a:latin typeface="+mn-lt"/>
                          <a:ea typeface="Times New Roman"/>
                        </a:rPr>
                        <a:t>     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HCl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0,1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M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και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NaCl</a:t>
                      </a:r>
                      <a:r>
                        <a:rPr lang="el-GR" sz="2400" kern="1400">
                          <a:latin typeface="+mn-lt"/>
                          <a:ea typeface="Times New Roman"/>
                        </a:rPr>
                        <a:t> 0,1 </a:t>
                      </a:r>
                      <a:r>
                        <a:rPr lang="en-US" sz="2400" kern="1400">
                          <a:latin typeface="+mn-lt"/>
                          <a:ea typeface="Times New Roman"/>
                        </a:rPr>
                        <a:t>M</a:t>
                      </a:r>
                      <a:endParaRPr lang="el-GR" sz="2400" kern="14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>
                          <a:latin typeface="+mn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 dirty="0">
                          <a:latin typeface="+mn-lt"/>
                          <a:ea typeface="Times New Roman"/>
                        </a:rPr>
                        <a:t>      </a:t>
                      </a:r>
                      <a:r>
                        <a:rPr lang="en-US" sz="2400" kern="1400" dirty="0">
                          <a:latin typeface="+mn-lt"/>
                          <a:ea typeface="Times New Roman"/>
                        </a:rPr>
                        <a:t>NH</a:t>
                      </a:r>
                      <a:r>
                        <a:rPr lang="el-GR" sz="2400" kern="1400" baseline="-25000" dirty="0">
                          <a:latin typeface="+mn-lt"/>
                          <a:ea typeface="Times New Roman"/>
                        </a:rPr>
                        <a:t>3</a:t>
                      </a:r>
                      <a:r>
                        <a:rPr lang="el-GR" sz="2400" kern="1400" dirty="0">
                          <a:latin typeface="+mn-lt"/>
                          <a:ea typeface="Times New Roman"/>
                        </a:rPr>
                        <a:t> 1 </a:t>
                      </a:r>
                      <a:r>
                        <a:rPr lang="en-US" sz="2400" kern="1400" dirty="0">
                          <a:latin typeface="+mn-lt"/>
                          <a:ea typeface="Times New Roman"/>
                        </a:rPr>
                        <a:t>M</a:t>
                      </a:r>
                      <a:r>
                        <a:rPr lang="el-GR" sz="2400" kern="1400" dirty="0">
                          <a:latin typeface="+mn-lt"/>
                          <a:ea typeface="Times New Roman"/>
                        </a:rPr>
                        <a:t> και </a:t>
                      </a:r>
                      <a:r>
                        <a:rPr lang="en-US" sz="2400" kern="1400" dirty="0">
                          <a:latin typeface="+mn-lt"/>
                          <a:ea typeface="Times New Roman"/>
                        </a:rPr>
                        <a:t>NH</a:t>
                      </a:r>
                      <a:r>
                        <a:rPr lang="el-GR" sz="2400" kern="1400" baseline="-25000" dirty="0">
                          <a:latin typeface="+mn-lt"/>
                          <a:ea typeface="Times New Roman"/>
                        </a:rPr>
                        <a:t>4</a:t>
                      </a:r>
                      <a:r>
                        <a:rPr lang="en-US" sz="2400" kern="1400" dirty="0" err="1">
                          <a:latin typeface="+mn-lt"/>
                          <a:ea typeface="Times New Roman"/>
                        </a:rPr>
                        <a:t>Cl</a:t>
                      </a:r>
                      <a:r>
                        <a:rPr lang="el-GR" sz="2400" kern="1400" dirty="0">
                          <a:latin typeface="+mn-lt"/>
                          <a:ea typeface="Times New Roman"/>
                        </a:rPr>
                        <a:t> 0,1 </a:t>
                      </a:r>
                      <a:r>
                        <a:rPr lang="en-US" sz="2400" kern="1400" dirty="0">
                          <a:latin typeface="+mn-lt"/>
                          <a:ea typeface="Times New Roman"/>
                        </a:rPr>
                        <a:t>M</a:t>
                      </a:r>
                      <a:endParaRPr lang="el-GR" sz="2400" kern="1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2400" kern="1400" dirty="0">
                          <a:latin typeface="+mn-lt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14285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u="sng" dirty="0" smtClean="0"/>
              <a:t>Ερωτήσεις</a:t>
            </a:r>
            <a:endParaRPr lang="el-GR" sz="2400" b="1" u="sng" dirty="0"/>
          </a:p>
        </p:txBody>
      </p:sp>
    </p:spTree>
    <p:extLst>
      <p:ext uri="{BB962C8B-B14F-4D97-AF65-F5344CB8AC3E}">
        <p14:creationId xmlns:p14="http://schemas.microsoft.com/office/powerpoint/2010/main" val="168676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u="sng" dirty="0" smtClean="0">
                <a:solidFill>
                  <a:srgbClr val="0070C0"/>
                </a:solidFill>
              </a:rPr>
              <a:t>Ρυθμιστικά διαλύματα</a:t>
            </a:r>
            <a:endParaRPr lang="el-GR" sz="2400" u="sng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85794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/>
            <a:r>
              <a:rPr lang="en-GB" sz="2400" dirty="0" err="1" smtClean="0"/>
              <a:t>Τα</a:t>
            </a:r>
            <a:r>
              <a:rPr lang="en-GB" sz="2400" dirty="0" smtClean="0"/>
              <a:t> </a:t>
            </a:r>
            <a:r>
              <a:rPr lang="el-GR" sz="2400" b="1" dirty="0" smtClean="0">
                <a:solidFill>
                  <a:srgbClr val="0070C0"/>
                </a:solidFill>
              </a:rPr>
              <a:t>ρυθμιστικά </a:t>
            </a:r>
            <a:r>
              <a:rPr lang="en-GB" sz="2400" b="1" dirty="0" err="1" smtClean="0">
                <a:solidFill>
                  <a:srgbClr val="0070C0"/>
                </a:solidFill>
              </a:rPr>
              <a:t>διαλύματα</a:t>
            </a:r>
            <a:r>
              <a:rPr lang="en-GB" sz="2400" b="1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/>
              <a:t>περιέχουν</a:t>
            </a:r>
            <a:r>
              <a:rPr lang="en-GB" sz="2400" dirty="0" smtClean="0"/>
              <a:t> </a:t>
            </a:r>
            <a:endParaRPr lang="el-GR" sz="2400" dirty="0" smtClean="0"/>
          </a:p>
          <a:p>
            <a:pPr marL="1787525" indent="-355600">
              <a:buFont typeface="Arial" pitchFamily="34" charset="0"/>
              <a:buChar char="•"/>
            </a:pPr>
            <a:r>
              <a:rPr lang="en-GB" sz="2400" dirty="0" err="1" smtClean="0"/>
              <a:t>ένα</a:t>
            </a:r>
            <a:r>
              <a:rPr lang="en-GB" sz="2400" dirty="0" smtClean="0"/>
              <a:t> </a:t>
            </a:r>
            <a:r>
              <a:rPr lang="en-GB" sz="2400" b="1" dirty="0" err="1" smtClean="0"/>
              <a:t>ασθενές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οξύ</a:t>
            </a:r>
            <a:r>
              <a:rPr lang="en-GB" sz="2400" b="1" dirty="0" smtClean="0"/>
              <a:t> </a:t>
            </a:r>
            <a:r>
              <a:rPr lang="en-GB" sz="2400" dirty="0" err="1" smtClean="0"/>
              <a:t>και</a:t>
            </a:r>
            <a:r>
              <a:rPr lang="en-GB" sz="2400" dirty="0" smtClean="0"/>
              <a:t> </a:t>
            </a:r>
            <a:r>
              <a:rPr lang="en-GB" sz="2400" dirty="0" err="1" smtClean="0"/>
              <a:t>τη</a:t>
            </a:r>
            <a:r>
              <a:rPr lang="en-GB" sz="2400" dirty="0" smtClean="0"/>
              <a:t> </a:t>
            </a:r>
            <a:r>
              <a:rPr lang="en-GB" sz="2400" b="1" dirty="0" err="1" smtClean="0"/>
              <a:t>συζυγή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του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βάση</a:t>
            </a:r>
            <a:r>
              <a:rPr lang="en-GB" sz="2400" b="1" dirty="0" smtClean="0"/>
              <a:t> </a:t>
            </a:r>
            <a:r>
              <a:rPr lang="en-GB" sz="2400" dirty="0" smtClean="0"/>
              <a:t>(</a:t>
            </a:r>
            <a:r>
              <a:rPr lang="en-GB" sz="2400" b="1" dirty="0" smtClean="0"/>
              <a:t>ΗΑ/Α</a:t>
            </a:r>
            <a:r>
              <a:rPr lang="en-GB" sz="2400" b="1" baseline="30000" dirty="0" smtClean="0"/>
              <a:t>-</a:t>
            </a:r>
            <a:r>
              <a:rPr lang="en-GB" sz="2400" dirty="0" smtClean="0"/>
              <a:t>) </a:t>
            </a:r>
            <a:endParaRPr lang="el-GR" sz="2400" dirty="0" smtClean="0"/>
          </a:p>
          <a:p>
            <a:pPr marL="1787525" indent="-355600">
              <a:buFont typeface="Arial" pitchFamily="34" charset="0"/>
              <a:buChar char="•"/>
            </a:pPr>
            <a:r>
              <a:rPr lang="en-GB" sz="2400" dirty="0" err="1" smtClean="0"/>
              <a:t>μια</a:t>
            </a:r>
            <a:r>
              <a:rPr lang="en-GB" sz="2400" dirty="0" smtClean="0"/>
              <a:t> </a:t>
            </a:r>
            <a:r>
              <a:rPr lang="en-GB" sz="2400" b="1" dirty="0" err="1" smtClean="0"/>
              <a:t>ασθενή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βάση</a:t>
            </a:r>
            <a:r>
              <a:rPr lang="en-GB" sz="2400" dirty="0" smtClean="0"/>
              <a:t> </a:t>
            </a:r>
            <a:r>
              <a:rPr lang="en-GB" sz="2400" dirty="0" err="1" smtClean="0"/>
              <a:t>και</a:t>
            </a:r>
            <a:r>
              <a:rPr lang="en-GB" sz="2400" dirty="0" smtClean="0"/>
              <a:t> </a:t>
            </a:r>
            <a:r>
              <a:rPr lang="en-GB" sz="2400" dirty="0" err="1" smtClean="0"/>
              <a:t>το</a:t>
            </a:r>
            <a:r>
              <a:rPr lang="en-GB" sz="2400" dirty="0" smtClean="0"/>
              <a:t> </a:t>
            </a:r>
            <a:r>
              <a:rPr lang="en-GB" sz="2400" b="1" dirty="0" err="1" smtClean="0"/>
              <a:t>συζυγές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της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οξύ</a:t>
            </a:r>
            <a:r>
              <a:rPr lang="en-GB" sz="2400" b="1" dirty="0" smtClean="0"/>
              <a:t> </a:t>
            </a:r>
            <a:r>
              <a:rPr lang="en-GB" sz="2400" dirty="0" smtClean="0"/>
              <a:t>(</a:t>
            </a:r>
            <a:r>
              <a:rPr lang="en-GB" sz="2400" b="1" dirty="0" smtClean="0"/>
              <a:t>Β/ΒΗ</a:t>
            </a:r>
            <a:r>
              <a:rPr lang="en-GB" sz="2400" b="1" baseline="30000" dirty="0" smtClean="0"/>
              <a:t>+</a:t>
            </a:r>
            <a:r>
              <a:rPr lang="en-GB" sz="2400" dirty="0" smtClean="0"/>
              <a:t>)</a:t>
            </a:r>
            <a:endParaRPr lang="el-GR" sz="2400" dirty="0" smtClean="0"/>
          </a:p>
          <a:p>
            <a:pPr algn="ctr"/>
            <a:endParaRPr lang="el-GR" sz="2400" b="1" dirty="0" smtClean="0">
              <a:solidFill>
                <a:srgbClr val="00B0F0"/>
              </a:solidFill>
            </a:endParaRPr>
          </a:p>
          <a:p>
            <a:pPr algn="ctr"/>
            <a:endParaRPr lang="el-GR" sz="2400" b="1" dirty="0" smtClean="0">
              <a:solidFill>
                <a:srgbClr val="00B0F0"/>
              </a:solidFill>
            </a:endParaRPr>
          </a:p>
          <a:p>
            <a:pPr marL="457200" indent="-457200" algn="ctr">
              <a:buFont typeface="+mj-lt"/>
              <a:buAutoNum type="arabicPeriod"/>
            </a:pPr>
            <a:r>
              <a:rPr lang="el-GR" sz="2400" b="1" dirty="0" smtClean="0">
                <a:solidFill>
                  <a:srgbClr val="00B0F0"/>
                </a:solidFill>
              </a:rPr>
              <a:t>Τ</a:t>
            </a:r>
            <a:r>
              <a:rPr lang="en-GB" sz="2400" b="1" dirty="0" smtClean="0">
                <a:solidFill>
                  <a:srgbClr val="00B0F0"/>
                </a:solidFill>
              </a:rPr>
              <a:t>ο </a:t>
            </a:r>
            <a:r>
              <a:rPr lang="en-GB" sz="2400" b="1" dirty="0">
                <a:solidFill>
                  <a:srgbClr val="00B0F0"/>
                </a:solidFill>
              </a:rPr>
              <a:t>pH</a:t>
            </a:r>
            <a:r>
              <a:rPr lang="en-GB" sz="2400" dirty="0">
                <a:solidFill>
                  <a:srgbClr val="00B0F0"/>
                </a:solidFill>
              </a:rPr>
              <a:t> </a:t>
            </a:r>
            <a:r>
              <a:rPr lang="el-GR" sz="2400" dirty="0" smtClean="0"/>
              <a:t>τους </a:t>
            </a:r>
            <a:r>
              <a:rPr lang="en-GB" sz="2400" dirty="0" err="1" smtClean="0"/>
              <a:t>παραμείνει</a:t>
            </a:r>
            <a:r>
              <a:rPr lang="en-GB" sz="2400" dirty="0" smtClean="0"/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πρακτικά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σταθερό</a:t>
            </a:r>
            <a:r>
              <a:rPr lang="en-GB" sz="2400" dirty="0"/>
              <a:t>, </a:t>
            </a:r>
            <a:endParaRPr lang="el-GR" sz="2400" dirty="0" smtClean="0"/>
          </a:p>
          <a:p>
            <a:pPr algn="ctr"/>
            <a:r>
              <a:rPr lang="el-GR" sz="2400" dirty="0" smtClean="0"/>
              <a:t>αν</a:t>
            </a:r>
            <a:r>
              <a:rPr lang="en-GB" sz="2400" dirty="0" smtClean="0"/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προστεθεί</a:t>
            </a:r>
            <a:r>
              <a:rPr lang="en-GB" sz="2400" dirty="0"/>
              <a:t> </a:t>
            </a:r>
            <a:r>
              <a:rPr lang="en-GB" sz="2400" dirty="0" err="1"/>
              <a:t>μικρή</a:t>
            </a:r>
            <a:r>
              <a:rPr lang="en-GB" sz="2400" dirty="0"/>
              <a:t> </a:t>
            </a:r>
            <a:r>
              <a:rPr lang="en-GB" sz="2400" dirty="0" err="1"/>
              <a:t>αλλά</a:t>
            </a:r>
            <a:r>
              <a:rPr lang="en-GB" sz="2400" dirty="0"/>
              <a:t> </a:t>
            </a:r>
            <a:r>
              <a:rPr lang="en-GB" sz="2400" dirty="0" err="1"/>
              <a:t>υπολογίσιμη</a:t>
            </a:r>
            <a:r>
              <a:rPr lang="en-GB" sz="2400" dirty="0"/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ποσότητα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ισχυρών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r>
              <a:rPr lang="en-GB" sz="2400" b="1" dirty="0" err="1">
                <a:solidFill>
                  <a:srgbClr val="00B0F0"/>
                </a:solidFill>
              </a:rPr>
              <a:t>οξέων</a:t>
            </a:r>
            <a:r>
              <a:rPr lang="en-GB" sz="2400" b="1" dirty="0">
                <a:solidFill>
                  <a:srgbClr val="00B0F0"/>
                </a:solidFill>
              </a:rPr>
              <a:t> </a:t>
            </a:r>
            <a:endParaRPr lang="el-GR" sz="2400" b="1" dirty="0" smtClean="0">
              <a:solidFill>
                <a:srgbClr val="00B0F0"/>
              </a:solidFill>
            </a:endParaRPr>
          </a:p>
          <a:p>
            <a:pPr algn="ctr"/>
            <a:r>
              <a:rPr lang="en-GB" sz="2400" b="1" dirty="0" smtClean="0">
                <a:solidFill>
                  <a:srgbClr val="00B0F0"/>
                </a:solidFill>
              </a:rPr>
              <a:t>ή </a:t>
            </a:r>
            <a:r>
              <a:rPr lang="en-GB" sz="2400" b="1" dirty="0" err="1" smtClean="0">
                <a:solidFill>
                  <a:srgbClr val="00B0F0"/>
                </a:solidFill>
              </a:rPr>
              <a:t>βάσεων</a:t>
            </a:r>
            <a:endParaRPr lang="el-GR" sz="2400" b="1" dirty="0" smtClean="0">
              <a:solidFill>
                <a:srgbClr val="00B0F0"/>
              </a:solidFill>
            </a:endParaRPr>
          </a:p>
          <a:p>
            <a:pPr algn="ctr"/>
            <a:endParaRPr lang="el-GR" sz="2400" b="1" dirty="0" smtClean="0"/>
          </a:p>
          <a:p>
            <a:pPr algn="ctr"/>
            <a:endParaRPr lang="el-GR" sz="2400" b="1" dirty="0" smtClean="0"/>
          </a:p>
          <a:p>
            <a:pPr marL="457200" indent="-457200" algn="ctr">
              <a:buFont typeface="+mj-lt"/>
              <a:buAutoNum type="arabicPeriod" startAt="2"/>
            </a:pPr>
            <a:r>
              <a:rPr lang="el-GR" sz="2400" b="1" dirty="0" smtClean="0">
                <a:solidFill>
                  <a:schemeClr val="accent5">
                    <a:lumMod val="50000"/>
                  </a:schemeClr>
                </a:solidFill>
              </a:rPr>
              <a:t>Μ</a:t>
            </a:r>
            <a:r>
              <a:rPr lang="en-GB" sz="2400" b="1" dirty="0" err="1" smtClean="0">
                <a:solidFill>
                  <a:schemeClr val="accent5">
                    <a:lumMod val="50000"/>
                  </a:schemeClr>
                </a:solidFill>
              </a:rPr>
              <a:t>πορούν</a:t>
            </a: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400" dirty="0" err="1"/>
              <a:t>μέσα</a:t>
            </a:r>
            <a:r>
              <a:rPr lang="en-GB" sz="2400" dirty="0"/>
              <a:t> </a:t>
            </a:r>
            <a:r>
              <a:rPr lang="en-GB" sz="2400" dirty="0" err="1"/>
              <a:t>σε</a:t>
            </a:r>
            <a:r>
              <a:rPr lang="en-GB" sz="2400" dirty="0"/>
              <a:t> </a:t>
            </a:r>
            <a:r>
              <a:rPr lang="en-GB" sz="2400" dirty="0" err="1"/>
              <a:t>όρια</a:t>
            </a:r>
            <a:r>
              <a:rPr lang="en-GB" sz="2400" dirty="0"/>
              <a:t> </a:t>
            </a:r>
            <a:r>
              <a:rPr lang="en-GB" sz="2400" b="1" dirty="0" err="1">
                <a:solidFill>
                  <a:schemeClr val="accent5">
                    <a:lumMod val="50000"/>
                  </a:schemeClr>
                </a:solidFill>
              </a:rPr>
              <a:t>να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5">
                    <a:lumMod val="50000"/>
                  </a:schemeClr>
                </a:solidFill>
              </a:rPr>
              <a:t>αραιωθούν</a:t>
            </a:r>
            <a:r>
              <a:rPr lang="en-GB" sz="2400" dirty="0"/>
              <a:t>, </a:t>
            </a:r>
            <a:endParaRPr lang="el-GR" sz="2400" dirty="0" smtClean="0"/>
          </a:p>
          <a:p>
            <a:pPr algn="ctr"/>
            <a:r>
              <a:rPr lang="en-GB" sz="2400" b="1" dirty="0" err="1" smtClean="0">
                <a:solidFill>
                  <a:schemeClr val="accent5">
                    <a:lumMod val="50000"/>
                  </a:schemeClr>
                </a:solidFill>
              </a:rPr>
              <a:t>χωρίς</a:t>
            </a: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5">
                    <a:lumMod val="50000"/>
                  </a:schemeClr>
                </a:solidFill>
              </a:rPr>
              <a:t>να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5">
                    <a:lumMod val="50000"/>
                  </a:schemeClr>
                </a:solidFill>
              </a:rPr>
              <a:t>μεταβληθεί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accent5">
                    <a:lumMod val="50000"/>
                  </a:schemeClr>
                </a:solidFill>
              </a:rPr>
              <a:t>το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 pH </a:t>
            </a:r>
            <a:r>
              <a:rPr lang="en-GB" sz="2400" b="1" dirty="0" err="1" smtClean="0">
                <a:solidFill>
                  <a:schemeClr val="accent5">
                    <a:lumMod val="50000"/>
                  </a:schemeClr>
                </a:solidFill>
              </a:rPr>
              <a:t>τους</a:t>
            </a:r>
            <a:endParaRPr lang="el-GR" sz="24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Μια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ιδιότητα ενός ρυθμιστικού διαλύματος που περιέχει ασθενές οξύ ΗΑ και το άλας του Ν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aA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είναι μια από τις παρακάτω: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433513" marR="0" lvl="0" indent="-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α.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Το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pH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του παραμένει αμετάβλητο με προσθήκη οποιασδήποτε ποσότητας ΟΗ</a:t>
            </a:r>
            <a:r>
              <a:rPr kumimoji="0" lang="el-GR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433513" marR="0" lvl="0" indent="-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β.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Το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pH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του είναι μικρότερο από το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pH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διαλύματος που περιέχει μόνο το αρχικό ΗΑ στην ίδια συγκέντρωση.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433513" marR="0" lvl="0" indent="-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γ.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Το pH του είναι μεγαλύτερο από το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pH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διαλύματος που περιέχει μόνο το αρχικό ΗΑ στην ίδια συγκέντρωση.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1433513" marR="0" lvl="0" indent="-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δ.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Το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pH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του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παραμένει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αμετάβλητο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με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προσθήκη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οποιασδήποτε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ποσότητας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Η</a:t>
            </a:r>
            <a:r>
              <a:rPr kumimoji="0" lang="en-GB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4285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u="sng" dirty="0" smtClean="0"/>
              <a:t>Ερωτήσεις</a:t>
            </a:r>
            <a:endParaRPr lang="el-GR" sz="2400" b="1" u="sng" dirty="0"/>
          </a:p>
        </p:txBody>
      </p:sp>
    </p:spTree>
    <p:extLst>
      <p:ext uri="{BB962C8B-B14F-4D97-AF65-F5344CB8AC3E}">
        <p14:creationId xmlns:p14="http://schemas.microsoft.com/office/powerpoint/2010/main" val="104810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C:\Users\User\AppData\Local\Temp\Rar$DIa0.905\16-1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777686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49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u="sng" dirty="0" smtClean="0">
                <a:solidFill>
                  <a:srgbClr val="0070C0"/>
                </a:solidFill>
              </a:rPr>
              <a:t>Ρυθμιστικά διαλύματα</a:t>
            </a:r>
            <a:endParaRPr lang="el-GR" sz="2400" u="sng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85794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Π</a:t>
            </a:r>
            <a:r>
              <a:rPr lang="el-GR" sz="2400" b="1" dirty="0" smtClean="0"/>
              <a:t>.χ.</a:t>
            </a:r>
            <a:r>
              <a:rPr lang="en-GB" sz="2400" b="1" dirty="0" smtClean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HF</a:t>
            </a:r>
            <a:r>
              <a:rPr lang="en-GB" sz="2400" dirty="0"/>
              <a:t>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NaF</a:t>
            </a:r>
            <a:r>
              <a:rPr lang="en-GB" sz="2400" dirty="0"/>
              <a:t>  (</a:t>
            </a:r>
            <a:r>
              <a:rPr lang="en-GB" sz="2400" b="1" dirty="0">
                <a:solidFill>
                  <a:srgbClr val="0070C0"/>
                </a:solidFill>
              </a:rPr>
              <a:t>HF/ F</a:t>
            </a:r>
            <a:r>
              <a:rPr lang="en-GB" sz="2400" b="1" baseline="30000" dirty="0">
                <a:solidFill>
                  <a:srgbClr val="0070C0"/>
                </a:solidFill>
              </a:rPr>
              <a:t>-</a:t>
            </a:r>
            <a:r>
              <a:rPr lang="en-GB" sz="2400" dirty="0"/>
              <a:t>)  </a:t>
            </a:r>
            <a:endParaRPr lang="el-GR" sz="2400" dirty="0" smtClean="0"/>
          </a:p>
          <a:p>
            <a:pPr marL="531813"/>
            <a:r>
              <a:rPr lang="en-GB" sz="2400" dirty="0" err="1" smtClean="0"/>
              <a:t>διάλυμα</a:t>
            </a:r>
            <a:r>
              <a:rPr lang="en-GB" sz="2400" dirty="0" smtClean="0"/>
              <a:t> </a:t>
            </a:r>
            <a:r>
              <a:rPr lang="en-GB" sz="2400" dirty="0"/>
              <a:t>NH</a:t>
            </a:r>
            <a:r>
              <a:rPr lang="en-GB" sz="2400" baseline="-25000" dirty="0"/>
              <a:t>4</a:t>
            </a:r>
            <a:r>
              <a:rPr lang="en-GB" sz="2400" dirty="0"/>
              <a:t>Cl 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FF0000"/>
                </a:solidFill>
              </a:rPr>
              <a:t>NH</a:t>
            </a:r>
            <a:r>
              <a:rPr lang="en-GB" sz="2400" b="1" baseline="-25000" dirty="0">
                <a:solidFill>
                  <a:srgbClr val="FF0000"/>
                </a:solidFill>
              </a:rPr>
              <a:t>3</a:t>
            </a:r>
            <a:r>
              <a:rPr lang="en-GB" sz="2400" dirty="0"/>
              <a:t> (</a:t>
            </a:r>
            <a:r>
              <a:rPr lang="en-GB" sz="2400" b="1" dirty="0">
                <a:solidFill>
                  <a:srgbClr val="FF0000"/>
                </a:solidFill>
              </a:rPr>
              <a:t>NH</a:t>
            </a:r>
            <a:r>
              <a:rPr lang="en-GB" sz="2400" b="1" baseline="-25000" dirty="0">
                <a:solidFill>
                  <a:srgbClr val="FF0000"/>
                </a:solidFill>
              </a:rPr>
              <a:t>3</a:t>
            </a:r>
            <a:r>
              <a:rPr lang="en-GB" sz="2400" b="1" dirty="0">
                <a:solidFill>
                  <a:srgbClr val="FF0000"/>
                </a:solidFill>
              </a:rPr>
              <a:t> / NH</a:t>
            </a:r>
            <a:r>
              <a:rPr lang="en-GB" sz="2400" b="1" baseline="-25000" dirty="0">
                <a:solidFill>
                  <a:srgbClr val="FF0000"/>
                </a:solidFill>
              </a:rPr>
              <a:t>4</a:t>
            </a:r>
            <a:r>
              <a:rPr lang="en-GB" sz="2400" b="1" baseline="30000" dirty="0" smtClean="0">
                <a:solidFill>
                  <a:srgbClr val="FF0000"/>
                </a:solidFill>
              </a:rPr>
              <a:t>+</a:t>
            </a:r>
            <a:r>
              <a:rPr lang="en-GB" sz="2400" dirty="0" smtClean="0"/>
              <a:t>)</a:t>
            </a:r>
            <a:r>
              <a:rPr lang="en-GB" sz="2400" dirty="0"/>
              <a:t> </a:t>
            </a:r>
            <a:endParaRPr lang="el-GR" sz="2400" dirty="0" smtClean="0"/>
          </a:p>
          <a:p>
            <a:pPr algn="ctr"/>
            <a:endParaRPr lang="el-GR" sz="2400" dirty="0" smtClean="0"/>
          </a:p>
          <a:p>
            <a:pPr marL="804863"/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 err="1"/>
              <a:t>κάθε</a:t>
            </a:r>
            <a:r>
              <a:rPr lang="en-GB" sz="2400" dirty="0"/>
              <a:t> </a:t>
            </a:r>
            <a:r>
              <a:rPr lang="en-GB" sz="2400" dirty="0" err="1"/>
              <a:t>ρυθμιστικό</a:t>
            </a:r>
            <a:r>
              <a:rPr lang="en-GB" sz="2400" dirty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: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1714488"/>
            <a:ext cx="2859788" cy="928694"/>
          </a:xfrm>
          <a:prstGeom prst="rect">
            <a:avLst/>
          </a:prstGeom>
          <a:noFill/>
        </p:spPr>
      </p:pic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714620"/>
            <a:ext cx="2643206" cy="717767"/>
          </a:xfrm>
          <a:prstGeom prst="rect">
            <a:avLst/>
          </a:prstGeom>
          <a:noFill/>
        </p:spPr>
      </p:pic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6" name="Rectangle 25"/>
          <p:cNvSpPr/>
          <p:nvPr/>
        </p:nvSpPr>
        <p:spPr>
          <a:xfrm>
            <a:off x="1928794" y="4000504"/>
            <a:ext cx="50720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Η </a:t>
            </a:r>
            <a:r>
              <a:rPr lang="en-GB" sz="2400" dirty="0" err="1"/>
              <a:t>παραπάνω</a:t>
            </a:r>
            <a:r>
              <a:rPr lang="en-GB" sz="2400" dirty="0"/>
              <a:t> </a:t>
            </a:r>
            <a:r>
              <a:rPr lang="en-GB" sz="2400" dirty="0" err="1"/>
              <a:t>εξίσωση</a:t>
            </a:r>
            <a:r>
              <a:rPr lang="en-GB" sz="2400" dirty="0"/>
              <a:t> </a:t>
            </a:r>
            <a:r>
              <a:rPr lang="en-GB" sz="2400" dirty="0" err="1"/>
              <a:t>ισχύει</a:t>
            </a:r>
            <a:r>
              <a:rPr lang="en-GB" sz="2400" dirty="0"/>
              <a:t> </a:t>
            </a:r>
            <a:r>
              <a:rPr lang="el-GR" sz="2400" dirty="0" smtClean="0"/>
              <a:t>αν</a:t>
            </a:r>
            <a:r>
              <a:rPr lang="en-GB" sz="2400" dirty="0" smtClean="0"/>
              <a:t>:</a:t>
            </a:r>
          </a:p>
          <a:p>
            <a:pPr marL="1160463" indent="-355600"/>
            <a:endParaRPr lang="el-GR" sz="2400" b="1" dirty="0" smtClean="0"/>
          </a:p>
          <a:p>
            <a:pPr marL="1160463" indent="-355600"/>
            <a:r>
              <a:rPr lang="en-GB" sz="2400" b="1" dirty="0" smtClean="0"/>
              <a:t>α</a:t>
            </a:r>
            <a:r>
              <a:rPr lang="en-GB" sz="2400" b="1" dirty="0"/>
              <a:t>. </a:t>
            </a:r>
            <a:r>
              <a:rPr lang="el-GR" sz="2400" b="1" dirty="0" smtClean="0"/>
              <a:t>  </a:t>
            </a:r>
            <a:r>
              <a:rPr lang="en-US" sz="2400" i="1" dirty="0" smtClean="0"/>
              <a:t>c</a:t>
            </a:r>
            <a:r>
              <a:rPr lang="en-GB" sz="2400" baseline="-25000" dirty="0" err="1"/>
              <a:t>οξ</a:t>
            </a:r>
            <a:r>
              <a:rPr lang="en-GB" sz="2400" baseline="-25000" dirty="0"/>
              <a:t> </a:t>
            </a:r>
            <a:r>
              <a:rPr lang="en-GB" sz="2400" dirty="0" smtClean="0"/>
              <a:t>≈ </a:t>
            </a:r>
            <a:r>
              <a:rPr lang="en-GB" sz="2400" dirty="0"/>
              <a:t>[</a:t>
            </a:r>
            <a:r>
              <a:rPr lang="en-GB" sz="2400" dirty="0" smtClean="0"/>
              <a:t>ΗΑ]</a:t>
            </a:r>
            <a:r>
              <a:rPr lang="en-GB" sz="2400" baseline="-25000" dirty="0" err="1" smtClean="0"/>
              <a:t>αρχικό</a:t>
            </a:r>
            <a:endParaRPr lang="el-GR" sz="2400" baseline="-25000" dirty="0" smtClean="0"/>
          </a:p>
          <a:p>
            <a:pPr marL="1160463" indent="-355600"/>
            <a:endParaRPr lang="en-GB" sz="2400" baseline="-25000" dirty="0" smtClean="0"/>
          </a:p>
          <a:p>
            <a:pPr marL="1160463" indent="-355600"/>
            <a:r>
              <a:rPr lang="en-GB" sz="2400" b="1" dirty="0"/>
              <a:t>β. </a:t>
            </a:r>
            <a:r>
              <a:rPr lang="el-GR" sz="2400" b="1" dirty="0" smtClean="0"/>
              <a:t>   </a:t>
            </a:r>
            <a:r>
              <a:rPr lang="en-GB" sz="2400" i="1" dirty="0" smtClean="0"/>
              <a:t>c </a:t>
            </a:r>
            <a:r>
              <a:rPr lang="en-GB" sz="2400" baseline="-25000" dirty="0" err="1" smtClean="0"/>
              <a:t>βάσ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≈ </a:t>
            </a:r>
            <a:r>
              <a:rPr lang="en-GB" sz="2400" dirty="0"/>
              <a:t>[Α</a:t>
            </a:r>
            <a:r>
              <a:rPr lang="en-GB" sz="2400" baseline="30000" dirty="0"/>
              <a:t>-</a:t>
            </a:r>
            <a:r>
              <a:rPr lang="en-GB" sz="2400" dirty="0"/>
              <a:t>]</a:t>
            </a:r>
            <a:r>
              <a:rPr lang="en-GB" sz="2400" baseline="-25000" dirty="0" err="1"/>
              <a:t>αρχικό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u="sng" dirty="0" smtClean="0">
                <a:solidFill>
                  <a:srgbClr val="0070C0"/>
                </a:solidFill>
              </a:rPr>
              <a:t>Ρυθμιστικά διαλύματα</a:t>
            </a:r>
            <a:endParaRPr lang="el-GR" sz="2400" u="sng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85794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Π</a:t>
            </a:r>
            <a:r>
              <a:rPr lang="el-GR" sz="2400" b="1" dirty="0" smtClean="0"/>
              <a:t>.χ.</a:t>
            </a:r>
            <a:r>
              <a:rPr lang="en-GB" sz="2400" b="1" dirty="0" smtClean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HF</a:t>
            </a:r>
            <a:r>
              <a:rPr lang="en-GB" sz="2400" dirty="0"/>
              <a:t>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NaF</a:t>
            </a:r>
            <a:r>
              <a:rPr lang="en-GB" sz="2400" dirty="0"/>
              <a:t>  (</a:t>
            </a:r>
            <a:r>
              <a:rPr lang="en-GB" sz="2400" b="1" dirty="0">
                <a:solidFill>
                  <a:srgbClr val="0070C0"/>
                </a:solidFill>
              </a:rPr>
              <a:t>HF/ F</a:t>
            </a:r>
            <a:r>
              <a:rPr lang="en-GB" sz="2400" b="1" baseline="30000" dirty="0">
                <a:solidFill>
                  <a:srgbClr val="0070C0"/>
                </a:solidFill>
              </a:rPr>
              <a:t>-</a:t>
            </a:r>
            <a:r>
              <a:rPr lang="en-GB" sz="2400" dirty="0"/>
              <a:t>)  </a:t>
            </a:r>
            <a:endParaRPr lang="el-GR" sz="2400" dirty="0" smtClean="0"/>
          </a:p>
          <a:p>
            <a:pPr marL="531813"/>
            <a:r>
              <a:rPr lang="en-GB" sz="2400" dirty="0" err="1" smtClean="0"/>
              <a:t>διάλυμα</a:t>
            </a:r>
            <a:r>
              <a:rPr lang="en-GB" sz="2400" dirty="0" smtClean="0"/>
              <a:t> </a:t>
            </a:r>
            <a:r>
              <a:rPr lang="en-GB" sz="2400" dirty="0"/>
              <a:t>NH</a:t>
            </a:r>
            <a:r>
              <a:rPr lang="en-GB" sz="2400" baseline="-25000" dirty="0"/>
              <a:t>4</a:t>
            </a:r>
            <a:r>
              <a:rPr lang="en-GB" sz="2400" dirty="0"/>
              <a:t>Cl 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FF0000"/>
                </a:solidFill>
              </a:rPr>
              <a:t>NH</a:t>
            </a:r>
            <a:r>
              <a:rPr lang="en-GB" sz="2400" b="1" baseline="-25000" dirty="0">
                <a:solidFill>
                  <a:srgbClr val="FF0000"/>
                </a:solidFill>
              </a:rPr>
              <a:t>3</a:t>
            </a:r>
            <a:r>
              <a:rPr lang="en-GB" sz="2400" dirty="0"/>
              <a:t> (</a:t>
            </a:r>
            <a:r>
              <a:rPr lang="en-GB" sz="2400" b="1" dirty="0">
                <a:solidFill>
                  <a:srgbClr val="FF0000"/>
                </a:solidFill>
              </a:rPr>
              <a:t>NH</a:t>
            </a:r>
            <a:r>
              <a:rPr lang="en-GB" sz="2400" b="1" baseline="-25000" dirty="0">
                <a:solidFill>
                  <a:srgbClr val="FF0000"/>
                </a:solidFill>
              </a:rPr>
              <a:t>3</a:t>
            </a:r>
            <a:r>
              <a:rPr lang="en-GB" sz="2400" b="1" dirty="0">
                <a:solidFill>
                  <a:srgbClr val="FF0000"/>
                </a:solidFill>
              </a:rPr>
              <a:t> / NH</a:t>
            </a:r>
            <a:r>
              <a:rPr lang="en-GB" sz="2400" b="1" baseline="-25000" dirty="0">
                <a:solidFill>
                  <a:srgbClr val="FF0000"/>
                </a:solidFill>
              </a:rPr>
              <a:t>4</a:t>
            </a:r>
            <a:r>
              <a:rPr lang="en-GB" sz="2400" b="1" baseline="30000" dirty="0" smtClean="0">
                <a:solidFill>
                  <a:srgbClr val="FF0000"/>
                </a:solidFill>
              </a:rPr>
              <a:t>+</a:t>
            </a:r>
            <a:r>
              <a:rPr lang="en-GB" sz="2400" dirty="0" smtClean="0"/>
              <a:t>)</a:t>
            </a:r>
            <a:r>
              <a:rPr lang="en-GB" sz="2400" dirty="0"/>
              <a:t> </a:t>
            </a:r>
            <a:endParaRPr lang="el-GR" sz="2400" dirty="0" smtClean="0"/>
          </a:p>
          <a:p>
            <a:pPr algn="ctr"/>
            <a:endParaRPr lang="el-GR" sz="2400" dirty="0" smtClean="0"/>
          </a:p>
          <a:p>
            <a:pPr marL="804863"/>
            <a:r>
              <a:rPr lang="en-GB" sz="2400" dirty="0" err="1" smtClean="0"/>
              <a:t>Σε</a:t>
            </a:r>
            <a:r>
              <a:rPr lang="en-GB" sz="2400" dirty="0" smtClean="0"/>
              <a:t> </a:t>
            </a:r>
            <a:r>
              <a:rPr lang="en-GB" sz="2400" dirty="0" err="1"/>
              <a:t>κάθε</a:t>
            </a:r>
            <a:r>
              <a:rPr lang="en-GB" sz="2400" dirty="0"/>
              <a:t> </a:t>
            </a:r>
            <a:r>
              <a:rPr lang="en-GB" sz="2400" dirty="0" err="1"/>
              <a:t>ρυθμιστικό</a:t>
            </a:r>
            <a:r>
              <a:rPr lang="en-GB" sz="2400" dirty="0"/>
              <a:t> </a:t>
            </a:r>
            <a:r>
              <a:rPr lang="en-GB" sz="2400" dirty="0" err="1" smtClean="0"/>
              <a:t>διάλυμα</a:t>
            </a:r>
            <a:r>
              <a:rPr lang="en-GB" sz="2400" dirty="0" smtClean="0"/>
              <a:t>: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0" y="442913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4863"/>
            <a:r>
              <a:rPr lang="en-GB" sz="2400" dirty="0" err="1"/>
              <a:t>Αναλογικά</a:t>
            </a:r>
            <a:r>
              <a:rPr lang="en-GB" sz="2400" dirty="0"/>
              <a:t> </a:t>
            </a:r>
            <a:r>
              <a:rPr lang="en-GB" sz="2400" dirty="0" err="1"/>
              <a:t>ισχύει</a:t>
            </a:r>
            <a:r>
              <a:rPr lang="en-GB" sz="2400" dirty="0"/>
              <a:t>:</a:t>
            </a:r>
            <a:endParaRPr lang="el-GR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1714488"/>
            <a:ext cx="2859788" cy="928694"/>
          </a:xfrm>
          <a:prstGeom prst="rect">
            <a:avLst/>
          </a:prstGeom>
          <a:noFill/>
        </p:spPr>
      </p:pic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714620"/>
            <a:ext cx="2643206" cy="717767"/>
          </a:xfrm>
          <a:prstGeom prst="rect">
            <a:avLst/>
          </a:prstGeom>
          <a:noFill/>
        </p:spPr>
      </p:pic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60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286256"/>
            <a:ext cx="2697565" cy="928670"/>
          </a:xfrm>
          <a:prstGeom prst="rect">
            <a:avLst/>
          </a:prstGeom>
          <a:noFill/>
        </p:spPr>
      </p:pic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7662" name="Picture 1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5286388"/>
            <a:ext cx="2714644" cy="684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91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err="1"/>
              <a:t>Να</a:t>
            </a:r>
            <a:r>
              <a:rPr lang="en-GB" sz="2400" dirty="0"/>
              <a:t> </a:t>
            </a:r>
            <a:r>
              <a:rPr lang="en-GB" sz="2400" dirty="0" err="1"/>
              <a:t>βρεθεί</a:t>
            </a:r>
            <a:r>
              <a:rPr lang="en-GB" sz="2400" dirty="0"/>
              <a:t> </a:t>
            </a:r>
            <a:r>
              <a:rPr lang="en-GB" sz="2400" dirty="0" err="1"/>
              <a:t>το</a:t>
            </a:r>
            <a:r>
              <a:rPr lang="en-GB" sz="2400" dirty="0"/>
              <a:t> pH </a:t>
            </a:r>
            <a:r>
              <a:rPr lang="en-GB" sz="2400" dirty="0" err="1"/>
              <a:t>ρυθμιστικού</a:t>
            </a:r>
            <a:r>
              <a:rPr lang="en-GB" sz="2400" dirty="0"/>
              <a:t> </a:t>
            </a:r>
            <a:r>
              <a:rPr lang="en-GB" sz="2400" dirty="0" err="1"/>
              <a:t>διαλύματος</a:t>
            </a:r>
            <a:r>
              <a:rPr lang="en-GB" sz="2400" dirty="0"/>
              <a:t> </a:t>
            </a:r>
            <a:r>
              <a:rPr lang="en-GB" sz="2400" dirty="0" err="1"/>
              <a:t>που</a:t>
            </a:r>
            <a:r>
              <a:rPr lang="en-GB" sz="2400" dirty="0"/>
              <a:t> </a:t>
            </a:r>
            <a:r>
              <a:rPr lang="en-GB" sz="2400" dirty="0" err="1"/>
              <a:t>περιέχει</a:t>
            </a:r>
            <a:r>
              <a:rPr lang="en-GB" sz="2400" dirty="0"/>
              <a:t> HCOOH 0,2 M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GB" sz="2400" dirty="0" err="1"/>
              <a:t>HCOONa</a:t>
            </a:r>
            <a:r>
              <a:rPr lang="en-GB" sz="2400" dirty="0"/>
              <a:t> 0,4 Μ,  </a:t>
            </a:r>
            <a:r>
              <a:rPr lang="en-GB" sz="2400" dirty="0" err="1"/>
              <a:t>αν</a:t>
            </a:r>
            <a:r>
              <a:rPr lang="en-GB" sz="2400" dirty="0"/>
              <a:t> </a:t>
            </a:r>
            <a:r>
              <a:rPr lang="en-GB" sz="2400" dirty="0" err="1"/>
              <a:t>είναι</a:t>
            </a:r>
            <a:r>
              <a:rPr lang="en-GB" sz="2400" dirty="0"/>
              <a:t> </a:t>
            </a:r>
            <a:r>
              <a:rPr lang="en-GB" sz="2400" dirty="0" err="1"/>
              <a:t>γνωστό</a:t>
            </a:r>
            <a:r>
              <a:rPr lang="en-GB" sz="2400" dirty="0"/>
              <a:t> </a:t>
            </a:r>
            <a:r>
              <a:rPr lang="en-GB" sz="2400" dirty="0" err="1"/>
              <a:t>ότι</a:t>
            </a:r>
            <a:r>
              <a:rPr lang="en-GB" sz="2400" dirty="0"/>
              <a:t> </a:t>
            </a:r>
            <a:r>
              <a:rPr lang="en-GB" sz="2400" i="1" dirty="0"/>
              <a:t>K</a:t>
            </a:r>
            <a:r>
              <a:rPr lang="en-GB" sz="2400" baseline="-25000" dirty="0"/>
              <a:t>a</a:t>
            </a:r>
            <a:r>
              <a:rPr lang="en-GB" sz="2400" dirty="0"/>
              <a:t> </a:t>
            </a:r>
            <a:r>
              <a:rPr lang="en-GB" sz="2400" baseline="-25000" dirty="0"/>
              <a:t>HCOOΗ </a:t>
            </a:r>
            <a:r>
              <a:rPr lang="en-GB" sz="2400" dirty="0"/>
              <a:t>= 2 · 10</a:t>
            </a:r>
            <a:r>
              <a:rPr lang="en-GB" sz="2400" baseline="30000" dirty="0"/>
              <a:t>-4</a:t>
            </a:r>
            <a:r>
              <a:rPr lang="en-GB" sz="2400" dirty="0" smtClean="0"/>
              <a:t>.</a:t>
            </a:r>
          </a:p>
          <a:p>
            <a:r>
              <a:rPr lang="en-GB" sz="2400" b="1" cap="all" dirty="0" err="1" smtClean="0">
                <a:solidFill>
                  <a:srgbClr val="00B050"/>
                </a:solidFill>
              </a:rPr>
              <a:t>Λyση</a:t>
            </a:r>
            <a:endParaRPr lang="en-GB" sz="2400" b="1" cap="all" dirty="0" smtClean="0">
              <a:solidFill>
                <a:srgbClr val="00B050"/>
              </a:solidFill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0" y="2928934"/>
            <a:ext cx="5328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/>
              <a:t>Η</a:t>
            </a:r>
            <a:r>
              <a:rPr lang="en-US" sz="2800" b="1" dirty="0" smtClean="0"/>
              <a:t>COOH </a:t>
            </a:r>
            <a:r>
              <a:rPr lang="en-GB" sz="2800" b="1" dirty="0" smtClean="0"/>
              <a:t>+ Η</a:t>
            </a:r>
            <a:r>
              <a:rPr lang="en-GB" sz="2800" b="1" baseline="-25000" dirty="0" smtClean="0"/>
              <a:t>2</a:t>
            </a:r>
            <a:r>
              <a:rPr lang="en-GB" sz="2800" b="1" dirty="0" smtClean="0"/>
              <a:t>Ο</a:t>
            </a:r>
            <a:r>
              <a:rPr lang="el-GR" sz="2800" b="1" dirty="0" smtClean="0"/>
              <a:t>  </a:t>
            </a:r>
            <a:r>
              <a:rPr lang="en-GB" sz="2800" b="1" dirty="0" smtClean="0"/>
              <a:t>         </a:t>
            </a:r>
            <a:r>
              <a:rPr lang="en-GB" sz="2800" b="1" dirty="0">
                <a:solidFill>
                  <a:srgbClr val="0070C0"/>
                </a:solidFill>
              </a:rPr>
              <a:t>Η</a:t>
            </a:r>
            <a:r>
              <a:rPr lang="en-GB" sz="2800" b="1" baseline="-25000" dirty="0">
                <a:solidFill>
                  <a:srgbClr val="0070C0"/>
                </a:solidFill>
              </a:rPr>
              <a:t>3</a:t>
            </a:r>
            <a:r>
              <a:rPr lang="en-GB" sz="2800" b="1" dirty="0">
                <a:solidFill>
                  <a:srgbClr val="0070C0"/>
                </a:solidFill>
              </a:rPr>
              <a:t>Ο</a:t>
            </a:r>
            <a:r>
              <a:rPr lang="en-GB" sz="2800" b="1" baseline="30000" dirty="0">
                <a:solidFill>
                  <a:srgbClr val="0070C0"/>
                </a:solidFill>
              </a:rPr>
              <a:t>+</a:t>
            </a:r>
            <a:r>
              <a:rPr lang="en-GB" sz="2800" b="1" dirty="0"/>
              <a:t> </a:t>
            </a:r>
            <a:r>
              <a:rPr lang="el-GR" sz="2800" b="1" dirty="0" smtClean="0"/>
              <a:t> </a:t>
            </a:r>
            <a:r>
              <a:rPr lang="en-GB" sz="2800" b="1" dirty="0" smtClean="0"/>
              <a:t>+</a:t>
            </a:r>
            <a:r>
              <a:rPr lang="el-GR" sz="2800" b="1" dirty="0" smtClean="0"/>
              <a:t> </a:t>
            </a:r>
            <a:r>
              <a:rPr lang="en-GB" sz="2800" b="1" dirty="0" smtClean="0"/>
              <a:t> </a:t>
            </a:r>
            <a:r>
              <a:rPr lang="en-GB" sz="2800" b="1" dirty="0" smtClean="0">
                <a:solidFill>
                  <a:srgbClr val="FF0000"/>
                </a:solidFill>
              </a:rPr>
              <a:t>HCOO</a:t>
            </a:r>
            <a:r>
              <a:rPr lang="en-GB" sz="2800" b="1" baseline="30000" dirty="0" smtClean="0">
                <a:solidFill>
                  <a:srgbClr val="FF0000"/>
                </a:solidFill>
              </a:rPr>
              <a:t>-</a:t>
            </a:r>
            <a:endParaRPr lang="el-GR" sz="2800" b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714488"/>
            <a:ext cx="8929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 smtClean="0">
                <a:solidFill>
                  <a:prstClr val="black"/>
                </a:solidFill>
              </a:rPr>
              <a:t>HCOONa</a:t>
            </a:r>
            <a:r>
              <a:rPr lang="el-GR" sz="2800" b="1" dirty="0" smtClean="0">
                <a:solidFill>
                  <a:prstClr val="black"/>
                </a:solidFill>
              </a:rPr>
              <a:t>    </a:t>
            </a:r>
            <a:r>
              <a:rPr lang="en-GB" sz="2800" b="1" dirty="0" smtClean="0">
                <a:solidFill>
                  <a:prstClr val="black"/>
                </a:solidFill>
                <a:sym typeface="Symbol"/>
              </a:rPr>
              <a:t></a:t>
            </a:r>
            <a:r>
              <a:rPr lang="el-GR" sz="2800" b="1" dirty="0" smtClean="0">
                <a:solidFill>
                  <a:prstClr val="black"/>
                </a:solidFill>
              </a:rPr>
              <a:t>  </a:t>
            </a:r>
            <a:r>
              <a:rPr lang="en-US" sz="2800" b="1" dirty="0" smtClean="0">
                <a:solidFill>
                  <a:prstClr val="black"/>
                </a:solidFill>
              </a:rPr>
              <a:t>Na</a:t>
            </a:r>
            <a:r>
              <a:rPr lang="el-GR" sz="2800" b="1" baseline="30000" dirty="0" smtClean="0">
                <a:solidFill>
                  <a:prstClr val="black"/>
                </a:solidFill>
              </a:rPr>
              <a:t>+</a:t>
            </a:r>
            <a:r>
              <a:rPr lang="el-GR" sz="2800" b="1" dirty="0" smtClean="0">
                <a:solidFill>
                  <a:prstClr val="black"/>
                </a:solidFill>
              </a:rPr>
              <a:t>  +   </a:t>
            </a:r>
            <a:r>
              <a:rPr lang="en-GB" sz="2800" b="1" dirty="0" smtClean="0">
                <a:solidFill>
                  <a:srgbClr val="FF0000"/>
                </a:solidFill>
              </a:rPr>
              <a:t>HCOO</a:t>
            </a:r>
            <a:r>
              <a:rPr lang="el-GR" sz="2800" b="1" baseline="30000" dirty="0" smtClean="0">
                <a:solidFill>
                  <a:srgbClr val="FF0000"/>
                </a:solidFill>
              </a:rPr>
              <a:t>-</a:t>
            </a:r>
            <a:endParaRPr lang="en-US" sz="2800" b="1" baseline="30000" dirty="0" smtClean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2214554"/>
            <a:ext cx="5072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 sz="2400" dirty="0" smtClean="0"/>
              <a:t>0,4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mol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  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  </a:t>
            </a:r>
            <a:r>
              <a:rPr lang="en-US" sz="2400" dirty="0" smtClean="0"/>
              <a:t>0,4</a:t>
            </a:r>
            <a:r>
              <a:rPr lang="en-US" sz="2400" kern="1400" dirty="0" smtClean="0">
                <a:ea typeface="Times New Roman"/>
              </a:rPr>
              <a:t>·V</a:t>
            </a:r>
            <a:r>
              <a:rPr lang="el-GR" sz="2400" kern="1400" dirty="0" smtClean="0">
                <a:ea typeface="Times New Roman"/>
              </a:rPr>
              <a:t> </a:t>
            </a:r>
            <a:r>
              <a:rPr lang="en-US" sz="2400" kern="1400" dirty="0" smtClean="0">
                <a:ea typeface="Times New Roman"/>
              </a:rPr>
              <a:t>mol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  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0,4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mol 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3429000"/>
            <a:ext cx="664370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 sz="2400" dirty="0" smtClean="0"/>
              <a:t>0,2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mol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                                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   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0,4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mol </a:t>
            </a:r>
            <a:endParaRPr lang="el-GR" sz="2400" kern="1400" dirty="0" smtClean="0">
              <a:solidFill>
                <a:prstClr val="black"/>
              </a:solidFill>
              <a:ea typeface="Times New Roman"/>
            </a:endParaRPr>
          </a:p>
          <a:p>
            <a:pPr lvl="0" indent="84138">
              <a:spcBef>
                <a:spcPts val="600"/>
              </a:spcBef>
            </a:pPr>
            <a:r>
              <a:rPr lang="el-GR" sz="2400" dirty="0" smtClean="0"/>
              <a:t>-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x</a:t>
            </a:r>
            <a:r>
              <a:rPr lang="en-US" sz="2400" kern="1400" dirty="0" err="1" smtClean="0">
                <a:solidFill>
                  <a:prstClr val="black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mol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  <a:sym typeface="Symbol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  <a:sym typeface="Symbol"/>
              </a:rPr>
              <a:t>    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  <a:sym typeface="Symbol"/>
              </a:rPr>
              <a:t>       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  <a:sym typeface="Symbol"/>
              </a:rPr>
              <a:t>        </a:t>
            </a:r>
            <a:r>
              <a:rPr lang="en-US" sz="2400" dirty="0" err="1" smtClean="0">
                <a:solidFill>
                  <a:srgbClr val="0070C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x</a:t>
            </a:r>
            <a:r>
              <a:rPr lang="en-US" sz="2400" kern="1400" dirty="0" err="1" smtClean="0">
                <a:solidFill>
                  <a:srgbClr val="0070C0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srgbClr val="0070C0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rgbClr val="0070C0"/>
                </a:solidFill>
                <a:ea typeface="Times New Roman"/>
              </a:rPr>
              <a:t>mol</a:t>
            </a:r>
            <a:r>
              <a:rPr lang="en-US" sz="2400" kern="1400" dirty="0" smtClean="0">
                <a:solidFill>
                  <a:srgbClr val="C00000"/>
                </a:solidFill>
                <a:ea typeface="Times New Roman"/>
              </a:rPr>
              <a:t> </a:t>
            </a:r>
            <a:r>
              <a:rPr lang="el-GR" sz="2400" kern="1400" dirty="0" smtClean="0">
                <a:solidFill>
                  <a:srgbClr val="C00000"/>
                </a:solidFill>
                <a:ea typeface="Times New Roman"/>
              </a:rPr>
              <a:t>   </a:t>
            </a:r>
            <a:r>
              <a:rPr lang="en-US" sz="2400" kern="1400" dirty="0" smtClean="0">
                <a:solidFill>
                  <a:srgbClr val="C00000"/>
                </a:solidFill>
                <a:ea typeface="Times New Roman"/>
              </a:rPr>
              <a:t>   </a:t>
            </a:r>
            <a:r>
              <a:rPr lang="en-US" sz="2400" dirty="0" err="1" smtClean="0">
                <a:solidFill>
                  <a:srgbClr val="FF000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x</a:t>
            </a:r>
            <a:r>
              <a:rPr lang="en-US" sz="2400" kern="1400" dirty="0" err="1" smtClean="0">
                <a:solidFill>
                  <a:srgbClr val="FF0000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mol</a:t>
            </a:r>
            <a:endParaRPr lang="el-GR" sz="2400" kern="1400" dirty="0" smtClean="0">
              <a:solidFill>
                <a:srgbClr val="FF0000"/>
              </a:solidFill>
              <a:ea typeface="Times New Roman"/>
            </a:endParaRPr>
          </a:p>
          <a:p>
            <a:pPr lvl="0">
              <a:spcBef>
                <a:spcPts val="600"/>
              </a:spcBef>
            </a:pPr>
            <a:r>
              <a:rPr lang="el-GR" sz="2400" kern="1400" dirty="0" smtClean="0">
                <a:ea typeface="Times New Roman"/>
                <a:sym typeface="Symbol"/>
              </a:rPr>
              <a:t>(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0,2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–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x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)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prstClr val="black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prstClr val="black"/>
                </a:solidFill>
                <a:ea typeface="Times New Roman"/>
              </a:rPr>
              <a:t>mol</a:t>
            </a:r>
            <a:r>
              <a:rPr lang="en-US" sz="2400" b="1" kern="1400" dirty="0" smtClean="0">
                <a:solidFill>
                  <a:srgbClr val="FF0000"/>
                </a:solidFill>
                <a:ea typeface="Times New Roman"/>
                <a:sym typeface="Symbol"/>
              </a:rPr>
              <a:t> </a:t>
            </a:r>
            <a:r>
              <a:rPr lang="el-GR" sz="2400" b="1" kern="1400" dirty="0" smtClean="0">
                <a:solidFill>
                  <a:srgbClr val="FF0000"/>
                </a:solidFill>
                <a:ea typeface="Times New Roman"/>
                <a:sym typeface="Symbol"/>
              </a:rPr>
              <a:t>     </a:t>
            </a:r>
            <a:r>
              <a:rPr lang="en-US" sz="2400" b="1" kern="1400" dirty="0" smtClean="0">
                <a:solidFill>
                  <a:srgbClr val="FF0000"/>
                </a:solidFill>
                <a:ea typeface="Times New Roman"/>
                <a:sym typeface="Symbol"/>
              </a:rPr>
              <a:t>     </a:t>
            </a:r>
            <a:r>
              <a:rPr lang="en-US" sz="2400" dirty="0" err="1" smtClean="0">
                <a:solidFill>
                  <a:srgbClr val="0070C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x</a:t>
            </a:r>
            <a:r>
              <a:rPr lang="en-US" sz="2400" kern="1400" dirty="0" err="1" smtClean="0">
                <a:solidFill>
                  <a:srgbClr val="0070C0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srgbClr val="0070C0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rgbClr val="0070C0"/>
                </a:solidFill>
                <a:ea typeface="Times New Roman"/>
              </a:rPr>
              <a:t>mol</a:t>
            </a:r>
            <a:r>
              <a:rPr lang="en-US" sz="2400" kern="1400" dirty="0" smtClean="0">
                <a:solidFill>
                  <a:srgbClr val="C00000"/>
                </a:solidFill>
                <a:ea typeface="Times New Roman"/>
              </a:rPr>
              <a:t> </a:t>
            </a:r>
            <a:r>
              <a:rPr lang="el-GR" sz="2400" kern="1400" dirty="0" smtClean="0">
                <a:solidFill>
                  <a:srgbClr val="C00000"/>
                </a:solidFill>
                <a:ea typeface="Times New Roman"/>
              </a:rPr>
              <a:t>   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(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0,4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 + </a:t>
            </a:r>
            <a:r>
              <a:rPr lang="en-US" sz="2400" dirty="0" err="1" smtClean="0">
                <a:solidFill>
                  <a:srgbClr val="FF000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x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)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·V</a:t>
            </a:r>
            <a:r>
              <a:rPr lang="el-GR" sz="2400" kern="1400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2400" kern="1400" dirty="0" smtClean="0">
                <a:solidFill>
                  <a:srgbClr val="FF0000"/>
                </a:solidFill>
                <a:ea typeface="Times New Roman"/>
              </a:rPr>
              <a:t>mol</a:t>
            </a:r>
            <a:r>
              <a:rPr lang="el-GR" sz="2400" kern="1400" dirty="0" smtClean="0">
                <a:solidFill>
                  <a:schemeClr val="accent6">
                    <a:lumMod val="75000"/>
                  </a:schemeClr>
                </a:solidFill>
                <a:ea typeface="Times New Roman"/>
              </a:rPr>
              <a:t>  </a:t>
            </a:r>
            <a:endParaRPr lang="el-GR" sz="2400" b="1" kern="1400" dirty="0">
              <a:solidFill>
                <a:schemeClr val="accent6">
                  <a:lumMod val="75000"/>
                </a:schemeClr>
              </a:solidFill>
              <a:ea typeface="Times New Roman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857496"/>
            <a:ext cx="2369732" cy="785818"/>
          </a:xfrm>
          <a:prstGeom prst="rect">
            <a:avLst/>
          </a:prstGeom>
          <a:noFill/>
        </p:spPr>
      </p:pic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3929066"/>
            <a:ext cx="1790634" cy="785818"/>
          </a:xfrm>
          <a:prstGeom prst="rect">
            <a:avLst/>
          </a:prstGeom>
          <a:noFill/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5143512"/>
            <a:ext cx="3500430" cy="714135"/>
          </a:xfrm>
          <a:prstGeom prst="rect">
            <a:avLst/>
          </a:prstGeom>
          <a:noFill/>
        </p:spPr>
      </p:pic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6143644"/>
            <a:ext cx="1058116" cy="428604"/>
          </a:xfrm>
          <a:prstGeom prst="rect">
            <a:avLst/>
          </a:prstGeom>
          <a:noFill/>
        </p:spPr>
      </p:pic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3" y="5072074"/>
            <a:ext cx="3156879" cy="857256"/>
          </a:xfrm>
          <a:prstGeom prst="rect">
            <a:avLst/>
          </a:prstGeom>
          <a:noFill/>
        </p:spPr>
      </p:pic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5378" name="Picture 1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5929330"/>
            <a:ext cx="4328440" cy="785818"/>
          </a:xfrm>
          <a:prstGeom prst="rect">
            <a:avLst/>
          </a:prstGeom>
          <a:noFill/>
        </p:spPr>
      </p:pic>
      <p:graphicFrame>
        <p:nvGraphicFramePr>
          <p:cNvPr id="15380" name="Object 5"/>
          <p:cNvGraphicFramePr>
            <a:graphicFrameLocks noChangeAspect="1"/>
          </p:cNvGraphicFramePr>
          <p:nvPr/>
        </p:nvGraphicFramePr>
        <p:xfrm>
          <a:off x="2214547" y="3071810"/>
          <a:ext cx="742954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r:id="rId9" imgW="436880" imgH="167640" progId="">
                  <p:embed/>
                </p:oleObj>
              </mc:Choice>
              <mc:Fallback>
                <p:oleObj r:id="rId9" imgW="436880" imgH="16764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7" y="3071810"/>
                        <a:ext cx="742954" cy="2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build="allAtOnce" autoUpdateAnimBg="0"/>
      <p:bldP spid="16" grpId="0" build="allAtOnce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u="sng" dirty="0" err="1">
                <a:solidFill>
                  <a:schemeClr val="accent3">
                    <a:lumMod val="50000"/>
                  </a:schemeClr>
                </a:solidFill>
              </a:rPr>
              <a:t>Παρασκευές</a:t>
            </a:r>
            <a:r>
              <a:rPr lang="en-GB" sz="2400" b="1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b="1" u="sng" dirty="0" err="1">
                <a:solidFill>
                  <a:schemeClr val="accent3">
                    <a:lumMod val="50000"/>
                  </a:schemeClr>
                </a:solidFill>
              </a:rPr>
              <a:t>ρυθμιστικών</a:t>
            </a:r>
            <a:r>
              <a:rPr lang="en-GB" sz="2400" b="1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b="1" u="sng" dirty="0" err="1">
                <a:solidFill>
                  <a:schemeClr val="accent3">
                    <a:lumMod val="50000"/>
                  </a:schemeClr>
                </a:solidFill>
              </a:rPr>
              <a:t>διαλυμάτων</a:t>
            </a:r>
            <a:endParaRPr lang="el-GR" sz="2400" b="1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42918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Π</a:t>
            </a:r>
            <a:r>
              <a:rPr lang="en-GB" sz="2400" dirty="0" err="1" smtClean="0"/>
              <a:t>αρασκευάσουμε</a:t>
            </a:r>
            <a:r>
              <a:rPr lang="en-GB" sz="2400" dirty="0" smtClean="0"/>
              <a:t> </a:t>
            </a:r>
            <a:r>
              <a:rPr lang="en-GB" sz="2400" dirty="0" err="1"/>
              <a:t>ρυθμιστικό</a:t>
            </a:r>
            <a:r>
              <a:rPr lang="en-GB" sz="2400" dirty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</a:t>
            </a:r>
            <a:r>
              <a:rPr lang="en-GB" sz="2400" b="1" dirty="0" smtClean="0">
                <a:solidFill>
                  <a:srgbClr val="0070C0"/>
                </a:solidFill>
              </a:rPr>
              <a:t>ΗΑ </a:t>
            </a:r>
            <a:r>
              <a:rPr lang="en-GB" sz="2400" b="1" dirty="0">
                <a:solidFill>
                  <a:srgbClr val="0070C0"/>
                </a:solidFill>
              </a:rPr>
              <a:t>/ </a:t>
            </a:r>
            <a:r>
              <a:rPr lang="en-GB" sz="2400" b="1" dirty="0" smtClean="0">
                <a:solidFill>
                  <a:srgbClr val="0070C0"/>
                </a:solidFill>
              </a:rPr>
              <a:t>Α</a:t>
            </a:r>
            <a:r>
              <a:rPr lang="en-GB" sz="2400" b="1" baseline="30000" dirty="0" smtClean="0">
                <a:solidFill>
                  <a:srgbClr val="0070C0"/>
                </a:solidFill>
              </a:rPr>
              <a:t>-</a:t>
            </a:r>
            <a:r>
              <a:rPr lang="en-GB" sz="2400" dirty="0" smtClean="0"/>
              <a:t>:</a:t>
            </a:r>
          </a:p>
          <a:p>
            <a:endParaRPr lang="el-GR" sz="2400" b="1" i="1" dirty="0" smtClean="0"/>
          </a:p>
          <a:p>
            <a:pPr marL="457200" indent="-457200">
              <a:buAutoNum type="arabicPeriod"/>
            </a:pPr>
            <a:r>
              <a:rPr lang="el-GR" sz="2400" b="1" dirty="0" smtClean="0"/>
              <a:t>Με </a:t>
            </a:r>
            <a:r>
              <a:rPr lang="el-GR" sz="2400" b="1" dirty="0"/>
              <a:t>ανάμιξη </a:t>
            </a:r>
            <a:r>
              <a:rPr lang="el-GR" sz="2400" dirty="0">
                <a:solidFill>
                  <a:srgbClr val="0070C0"/>
                </a:solidFill>
              </a:rPr>
              <a:t>ασθενούς οξέος </a:t>
            </a:r>
            <a:r>
              <a:rPr lang="el-GR" sz="2400" dirty="0"/>
              <a:t>με τη </a:t>
            </a:r>
            <a:r>
              <a:rPr lang="el-GR" sz="2400" dirty="0">
                <a:solidFill>
                  <a:srgbClr val="FF0000"/>
                </a:solidFill>
              </a:rPr>
              <a:t>συζυγή του βάση </a:t>
            </a:r>
          </a:p>
          <a:p>
            <a:endParaRPr lang="el-GR" sz="2400" dirty="0" smtClean="0"/>
          </a:p>
          <a:p>
            <a:pPr marL="804863"/>
            <a:r>
              <a:rPr lang="el-GR" sz="2400" b="1" dirty="0" smtClean="0"/>
              <a:t>Π.χ</a:t>
            </a:r>
            <a:r>
              <a:rPr lang="el-GR" sz="2400" b="1" dirty="0"/>
              <a:t>.  </a:t>
            </a:r>
            <a:r>
              <a:rPr lang="el-GR" sz="2400" dirty="0"/>
              <a:t>προσθήκη διαλύματος HF σε διάλυμα NaF </a:t>
            </a:r>
          </a:p>
          <a:p>
            <a:pPr marL="342900" indent="-342900">
              <a:buAutoNum type="arabicPeriod" startAt="2"/>
            </a:pPr>
            <a:endParaRPr lang="el-GR" sz="2400" b="1" i="1" dirty="0" smtClean="0"/>
          </a:p>
          <a:p>
            <a:pPr marL="450850" indent="-450850">
              <a:buAutoNum type="arabicPeriod" startAt="2"/>
            </a:pPr>
            <a:r>
              <a:rPr lang="en-GB" sz="2400" b="1" dirty="0" err="1" smtClean="0"/>
              <a:t>Με</a:t>
            </a:r>
            <a:r>
              <a:rPr lang="en-GB" sz="2400" b="1" dirty="0" smtClean="0"/>
              <a:t> </a:t>
            </a:r>
            <a:r>
              <a:rPr lang="en-GB" sz="2400" b="1" dirty="0" err="1"/>
              <a:t>μερική</a:t>
            </a:r>
            <a:r>
              <a:rPr lang="en-GB" sz="2400" b="1" dirty="0"/>
              <a:t> </a:t>
            </a:r>
            <a:r>
              <a:rPr lang="en-GB" sz="2400" b="1" dirty="0" err="1"/>
              <a:t>εξουδετέρωση</a:t>
            </a:r>
            <a:r>
              <a:rPr lang="en-GB" sz="2400" b="1" dirty="0"/>
              <a:t> </a:t>
            </a:r>
            <a:r>
              <a:rPr lang="en-GB" sz="2400" dirty="0" err="1">
                <a:solidFill>
                  <a:srgbClr val="0070C0"/>
                </a:solidFill>
              </a:rPr>
              <a:t>ασθενούς</a:t>
            </a:r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 err="1">
                <a:solidFill>
                  <a:srgbClr val="0070C0"/>
                </a:solidFill>
              </a:rPr>
              <a:t>οξέος</a:t>
            </a:r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 err="1"/>
              <a:t>από</a:t>
            </a:r>
            <a:r>
              <a:rPr lang="en-GB" sz="2400" dirty="0"/>
              <a:t> </a:t>
            </a:r>
            <a:r>
              <a:rPr lang="en-GB" sz="2400" dirty="0" err="1">
                <a:solidFill>
                  <a:srgbClr val="FF0000"/>
                </a:solidFill>
              </a:rPr>
              <a:t>ισχυρή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βάση</a:t>
            </a:r>
            <a:endParaRPr lang="en-GB" sz="2400" dirty="0" smtClean="0">
              <a:solidFill>
                <a:srgbClr val="FF0000"/>
              </a:solidFill>
            </a:endParaRPr>
          </a:p>
          <a:p>
            <a:pPr marL="1350963" indent="-531813"/>
            <a:endParaRPr lang="el-GR" sz="2400" dirty="0" smtClean="0"/>
          </a:p>
          <a:p>
            <a:pPr marL="1350963" indent="-531813"/>
            <a:r>
              <a:rPr lang="en-GB" sz="2400" b="1" dirty="0" err="1" smtClean="0"/>
              <a:t>Π.χ</a:t>
            </a:r>
            <a:r>
              <a:rPr lang="en-GB" sz="2400" b="1" dirty="0"/>
              <a:t>. </a:t>
            </a:r>
            <a:r>
              <a:rPr lang="en-GB" sz="2400" b="1" dirty="0" smtClean="0"/>
              <a:t> </a:t>
            </a:r>
            <a:r>
              <a:rPr lang="en-GB" sz="2400" dirty="0" err="1" smtClean="0"/>
              <a:t>προσθήκη</a:t>
            </a:r>
            <a:r>
              <a:rPr lang="en-GB" sz="2400" dirty="0" smtClean="0"/>
              <a:t> </a:t>
            </a:r>
            <a:r>
              <a:rPr lang="en-GB" sz="2400" dirty="0" err="1" smtClean="0"/>
              <a:t>NaOH</a:t>
            </a:r>
            <a:r>
              <a:rPr lang="en-GB" sz="2400" dirty="0" smtClean="0"/>
              <a:t>  </a:t>
            </a:r>
            <a:r>
              <a:rPr lang="en-GB" sz="2400" dirty="0" err="1"/>
              <a:t>σε</a:t>
            </a:r>
            <a:r>
              <a:rPr lang="en-GB" sz="2400" dirty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</a:t>
            </a:r>
            <a:r>
              <a:rPr lang="en-GB" sz="2400" dirty="0" smtClean="0"/>
              <a:t>HF</a:t>
            </a:r>
          </a:p>
          <a:p>
            <a:pPr marL="1433513"/>
            <a:r>
              <a:rPr lang="en-GB" sz="2400" dirty="0" err="1" smtClean="0"/>
              <a:t>όπου</a:t>
            </a:r>
            <a:r>
              <a:rPr lang="en-GB" sz="2400" dirty="0" smtClean="0"/>
              <a:t>    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NaOH</a:t>
            </a:r>
            <a:r>
              <a:rPr lang="en-GB" sz="2400" dirty="0" smtClean="0"/>
              <a:t> </a:t>
            </a:r>
            <a:r>
              <a:rPr lang="en-GB" sz="2400" dirty="0"/>
              <a:t>&lt; </a:t>
            </a:r>
            <a:r>
              <a:rPr lang="en-GB" sz="2400" dirty="0" err="1" smtClean="0"/>
              <a:t>n</a:t>
            </a:r>
            <a:r>
              <a:rPr lang="en-GB" sz="2400" baseline="-25000" dirty="0" err="1" smtClean="0"/>
              <a:t>HF</a:t>
            </a:r>
            <a:endParaRPr lang="en-GB" sz="2400" dirty="0" smtClean="0"/>
          </a:p>
          <a:p>
            <a:pPr marL="1350963"/>
            <a:endParaRPr lang="en-GB" sz="2400" dirty="0" smtClean="0"/>
          </a:p>
          <a:p>
            <a:pPr marL="1350963"/>
            <a:endParaRPr lang="en-GB" sz="2400" dirty="0" smtClean="0"/>
          </a:p>
          <a:p>
            <a:pPr algn="ctr"/>
            <a:r>
              <a:rPr lang="en-GB" sz="2400" dirty="0" err="1" smtClean="0"/>
              <a:t>Το</a:t>
            </a:r>
            <a:r>
              <a:rPr lang="en-GB" sz="2400" dirty="0" smtClean="0"/>
              <a:t> </a:t>
            </a:r>
            <a:r>
              <a:rPr lang="en-GB" sz="2400" dirty="0" err="1"/>
              <a:t>τελικό</a:t>
            </a:r>
            <a:r>
              <a:rPr lang="en-GB" sz="2400" dirty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</a:t>
            </a:r>
            <a:r>
              <a:rPr lang="en-GB" sz="2400" dirty="0" err="1" smtClean="0"/>
              <a:t>περιέχει</a:t>
            </a:r>
            <a:r>
              <a:rPr lang="en-GB" sz="2400" dirty="0" smtClean="0"/>
              <a:t> (</a:t>
            </a:r>
            <a:r>
              <a:rPr lang="en-GB" sz="2400" dirty="0" err="1" smtClean="0"/>
              <a:t>n</a:t>
            </a:r>
            <a:r>
              <a:rPr lang="en-GB" sz="2400" baseline="-25000" dirty="0" err="1" smtClean="0"/>
              <a:t>HF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-</a:t>
            </a:r>
            <a:r>
              <a:rPr lang="en-US" sz="2400" dirty="0" smtClean="0"/>
              <a:t>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NaOH</a:t>
            </a:r>
            <a:r>
              <a:rPr lang="en-GB" sz="2400" dirty="0" smtClean="0"/>
              <a:t>) mol HF </a:t>
            </a:r>
            <a:r>
              <a:rPr lang="en-GB" sz="2400" dirty="0" err="1"/>
              <a:t>και</a:t>
            </a:r>
            <a:r>
              <a:rPr lang="en-GB" sz="2400" dirty="0"/>
              <a:t>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NaOH</a:t>
            </a:r>
            <a:r>
              <a:rPr lang="en-GB" sz="2400" dirty="0" smtClean="0"/>
              <a:t> mol </a:t>
            </a:r>
            <a:r>
              <a:rPr lang="en-GB" sz="2400" dirty="0" err="1" smtClean="0"/>
              <a:t>NaF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u="sng" dirty="0" err="1">
                <a:solidFill>
                  <a:schemeClr val="accent3">
                    <a:lumMod val="50000"/>
                  </a:schemeClr>
                </a:solidFill>
              </a:rPr>
              <a:t>Παρασκευές</a:t>
            </a:r>
            <a:r>
              <a:rPr lang="en-GB" sz="2400" b="1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b="1" u="sng" dirty="0" err="1">
                <a:solidFill>
                  <a:schemeClr val="accent3">
                    <a:lumMod val="50000"/>
                  </a:schemeClr>
                </a:solidFill>
              </a:rPr>
              <a:t>ρυθμιστικών</a:t>
            </a:r>
            <a:r>
              <a:rPr lang="en-GB" sz="2400" b="1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b="1" u="sng" dirty="0" err="1">
                <a:solidFill>
                  <a:schemeClr val="accent3">
                    <a:lumMod val="50000"/>
                  </a:schemeClr>
                </a:solidFill>
              </a:rPr>
              <a:t>διαλυμάτων</a:t>
            </a:r>
            <a:endParaRPr lang="el-GR" sz="2400" b="1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42918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Π</a:t>
            </a:r>
            <a:r>
              <a:rPr lang="en-GB" sz="2400" dirty="0" err="1" smtClean="0"/>
              <a:t>αρασκευάσουμε</a:t>
            </a:r>
            <a:r>
              <a:rPr lang="en-GB" sz="2400" dirty="0" smtClean="0"/>
              <a:t> </a:t>
            </a:r>
            <a:r>
              <a:rPr lang="en-GB" sz="2400" dirty="0" err="1"/>
              <a:t>ρυθμιστικό</a:t>
            </a:r>
            <a:r>
              <a:rPr lang="en-GB" sz="2400" dirty="0"/>
              <a:t> </a:t>
            </a:r>
            <a:r>
              <a:rPr lang="en-GB" sz="2400" dirty="0" err="1"/>
              <a:t>διάλυμα</a:t>
            </a:r>
            <a:r>
              <a:rPr lang="en-GB" sz="2400" dirty="0"/>
              <a:t> </a:t>
            </a:r>
            <a:r>
              <a:rPr lang="el-GR" sz="2400" b="1" dirty="0" smtClean="0">
                <a:solidFill>
                  <a:srgbClr val="FF0000"/>
                </a:solidFill>
              </a:rPr>
              <a:t>Β</a:t>
            </a:r>
            <a:r>
              <a:rPr lang="el-GR" sz="2400" b="1" dirty="0">
                <a:solidFill>
                  <a:srgbClr val="FF0000"/>
                </a:solidFill>
              </a:rPr>
              <a:t>/ ΒΗ</a:t>
            </a:r>
            <a:r>
              <a:rPr lang="el-GR" sz="2400" b="1" baseline="30000" dirty="0" smtClean="0">
                <a:solidFill>
                  <a:srgbClr val="FF0000"/>
                </a:solidFill>
              </a:rPr>
              <a:t>+</a:t>
            </a:r>
            <a:r>
              <a:rPr lang="el-GR" sz="2400" dirty="0" smtClean="0"/>
              <a:t>:</a:t>
            </a:r>
            <a:endParaRPr lang="el-GR" sz="2400" dirty="0"/>
          </a:p>
          <a:p>
            <a:r>
              <a:rPr lang="el-GR" sz="2400" dirty="0"/>
              <a:t> </a:t>
            </a:r>
          </a:p>
          <a:p>
            <a:pPr marL="457200" indent="-457200">
              <a:buAutoNum type="arabicPeriod"/>
            </a:pPr>
            <a:r>
              <a:rPr lang="el-GR" sz="2400" b="1" dirty="0" smtClean="0"/>
              <a:t>Με ανάμιξη </a:t>
            </a:r>
            <a:r>
              <a:rPr lang="el-GR" sz="2400" dirty="0" smtClean="0">
                <a:solidFill>
                  <a:srgbClr val="FF0000"/>
                </a:solidFill>
              </a:rPr>
              <a:t>ασθενούς βάσης </a:t>
            </a:r>
            <a:r>
              <a:rPr lang="el-GR" sz="2400" dirty="0" smtClean="0"/>
              <a:t>με το </a:t>
            </a:r>
            <a:r>
              <a:rPr lang="el-GR" sz="2400" dirty="0" smtClean="0">
                <a:solidFill>
                  <a:srgbClr val="0070C0"/>
                </a:solidFill>
              </a:rPr>
              <a:t>συζυγές της οξύ 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457200" indent="-457200"/>
            <a:endParaRPr lang="el-GR" sz="2400" dirty="0" smtClean="0"/>
          </a:p>
          <a:p>
            <a:pPr marL="1249363" indent="-457200"/>
            <a:r>
              <a:rPr lang="el-GR" sz="2400" b="1" dirty="0" smtClean="0"/>
              <a:t>Π.χ</a:t>
            </a:r>
            <a:r>
              <a:rPr lang="el-GR" sz="2400" b="1" dirty="0"/>
              <a:t>. </a:t>
            </a:r>
            <a:r>
              <a:rPr lang="el-GR" sz="2400" b="1" dirty="0" smtClean="0"/>
              <a:t> </a:t>
            </a:r>
            <a:r>
              <a:rPr lang="el-GR" sz="2400" dirty="0" smtClean="0"/>
              <a:t>προσθήκη </a:t>
            </a:r>
            <a:r>
              <a:rPr lang="el-GR" sz="2400" dirty="0"/>
              <a:t>διαλύματος ΝΗ</a:t>
            </a:r>
            <a:r>
              <a:rPr lang="el-GR" sz="2400" baseline="-25000" dirty="0"/>
              <a:t>3</a:t>
            </a:r>
            <a:r>
              <a:rPr lang="el-GR" sz="2400" dirty="0"/>
              <a:t> με διάλυμα </a:t>
            </a:r>
            <a:r>
              <a:rPr lang="el-GR" sz="2400" dirty="0" smtClean="0"/>
              <a:t>NH</a:t>
            </a:r>
            <a:r>
              <a:rPr lang="el-GR" sz="2400" baseline="-25000" dirty="0" smtClean="0"/>
              <a:t>4</a:t>
            </a:r>
            <a:r>
              <a:rPr lang="el-GR" sz="2400" dirty="0" smtClean="0"/>
              <a:t>Cl</a:t>
            </a:r>
          </a:p>
          <a:p>
            <a:pPr marL="1249363" indent="-457200"/>
            <a:endParaRPr lang="el-GR" sz="2400" dirty="0"/>
          </a:p>
          <a:p>
            <a:pPr marL="457200" indent="-457200">
              <a:buFont typeface="+mj-lt"/>
              <a:buAutoNum type="arabicPeriod" startAt="2"/>
            </a:pPr>
            <a:r>
              <a:rPr lang="el-GR" sz="2400" b="1" dirty="0" smtClean="0"/>
              <a:t>Με </a:t>
            </a:r>
            <a:r>
              <a:rPr lang="en-GB" sz="2400" b="1" dirty="0" err="1" smtClean="0"/>
              <a:t>μερική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εξουδετέρωση</a:t>
            </a:r>
            <a:r>
              <a:rPr lang="en-GB" sz="2400" b="1" dirty="0" smtClean="0"/>
              <a:t> </a:t>
            </a:r>
            <a:r>
              <a:rPr lang="el-GR" sz="2400" dirty="0" smtClean="0">
                <a:solidFill>
                  <a:srgbClr val="FF0000"/>
                </a:solidFill>
              </a:rPr>
              <a:t>ασθενούς </a:t>
            </a:r>
            <a:r>
              <a:rPr lang="el-GR" sz="2400" dirty="0">
                <a:solidFill>
                  <a:srgbClr val="FF0000"/>
                </a:solidFill>
              </a:rPr>
              <a:t>βάσης </a:t>
            </a:r>
            <a:r>
              <a:rPr lang="el-GR" sz="2400" dirty="0"/>
              <a:t>με </a:t>
            </a:r>
            <a:r>
              <a:rPr lang="el-GR" sz="2400" dirty="0">
                <a:solidFill>
                  <a:srgbClr val="0070C0"/>
                </a:solidFill>
              </a:rPr>
              <a:t>ισχυρό οξύ </a:t>
            </a:r>
            <a:endParaRPr lang="el-GR" sz="2400" dirty="0" smtClean="0">
              <a:solidFill>
                <a:srgbClr val="0070C0"/>
              </a:solidFill>
            </a:endParaRPr>
          </a:p>
          <a:p>
            <a:pPr marL="457200" indent="-457200"/>
            <a:endParaRPr lang="el-GR" sz="2400" dirty="0" smtClean="0"/>
          </a:p>
          <a:p>
            <a:pPr marL="1433513" indent="-628650"/>
            <a:r>
              <a:rPr lang="el-GR" sz="2400" b="1" dirty="0" smtClean="0"/>
              <a:t>Π.χ</a:t>
            </a:r>
            <a:r>
              <a:rPr lang="el-GR" sz="2400" b="1" dirty="0"/>
              <a:t>. </a:t>
            </a:r>
            <a:r>
              <a:rPr lang="el-GR" sz="2400" b="1" dirty="0" smtClean="0"/>
              <a:t> </a:t>
            </a:r>
            <a:r>
              <a:rPr lang="el-GR" sz="2400" dirty="0" smtClean="0"/>
              <a:t>προσθήκη NH</a:t>
            </a:r>
            <a:r>
              <a:rPr lang="el-GR" sz="2400" baseline="-25000" dirty="0" smtClean="0"/>
              <a:t>3</a:t>
            </a:r>
            <a:r>
              <a:rPr lang="el-GR" sz="2400" dirty="0" smtClean="0"/>
              <a:t> </a:t>
            </a:r>
            <a:r>
              <a:rPr lang="el-GR" sz="2400" dirty="0"/>
              <a:t>σε διάλυμα </a:t>
            </a:r>
            <a:r>
              <a:rPr lang="el-GR" sz="2400" dirty="0" smtClean="0"/>
              <a:t>HCl</a:t>
            </a:r>
          </a:p>
          <a:p>
            <a:pPr marL="1433513"/>
            <a:r>
              <a:rPr lang="el-GR" sz="2400" dirty="0" smtClean="0"/>
              <a:t>όπου      </a:t>
            </a:r>
            <a:r>
              <a:rPr lang="en-US" sz="2400" dirty="0" smtClean="0"/>
              <a:t>n</a:t>
            </a:r>
            <a:r>
              <a:rPr lang="el-GR" sz="2400" baseline="-25000" dirty="0" smtClean="0"/>
              <a:t>Η</a:t>
            </a:r>
            <a:r>
              <a:rPr lang="en-US" sz="2400" baseline="-25000" dirty="0" err="1" smtClean="0"/>
              <a:t>Cl</a:t>
            </a:r>
            <a:r>
              <a:rPr lang="en-GB" sz="2400" dirty="0" smtClean="0"/>
              <a:t> &lt; n</a:t>
            </a:r>
            <a:r>
              <a:rPr lang="en-GB" sz="2400" baseline="-25000" dirty="0" smtClean="0"/>
              <a:t>NH3</a:t>
            </a:r>
            <a:endParaRPr lang="el-GR" sz="2400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0" y="500063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O</a:t>
            </a:r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</a:rPr>
              <a:t>ι 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συγκεντρώσεις στο τελικό διάλυμα θα πρέπει να είναι σχετικά υψηλές, ώστε το διάλυμα να έχει 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ικανοποιητική ρυθμιστική </a:t>
            </a:r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</a:rPr>
              <a:t>ικανότητα</a:t>
            </a:r>
            <a:endParaRPr lang="en-US" sz="24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429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err="1">
                <a:solidFill>
                  <a:srgbClr val="00B050"/>
                </a:solidFill>
              </a:rPr>
              <a:t>Πως</a:t>
            </a:r>
            <a:r>
              <a:rPr lang="en-GB" sz="2400" b="1" dirty="0">
                <a:solidFill>
                  <a:srgbClr val="00B050"/>
                </a:solidFill>
              </a:rPr>
              <a:t> </a:t>
            </a:r>
            <a:r>
              <a:rPr lang="en-GB" sz="2400" b="1" dirty="0" err="1">
                <a:solidFill>
                  <a:srgbClr val="00B050"/>
                </a:solidFill>
              </a:rPr>
              <a:t>δρουν</a:t>
            </a:r>
            <a:r>
              <a:rPr lang="en-GB" sz="2400" b="1" dirty="0">
                <a:solidFill>
                  <a:srgbClr val="00B050"/>
                </a:solidFill>
              </a:rPr>
              <a:t> </a:t>
            </a:r>
            <a:r>
              <a:rPr lang="en-GB" sz="2400" b="1" dirty="0" err="1">
                <a:solidFill>
                  <a:srgbClr val="00B050"/>
                </a:solidFill>
              </a:rPr>
              <a:t>τα</a:t>
            </a:r>
            <a:r>
              <a:rPr lang="en-GB" sz="2400" b="1" dirty="0">
                <a:solidFill>
                  <a:srgbClr val="00B050"/>
                </a:solidFill>
              </a:rPr>
              <a:t> </a:t>
            </a:r>
            <a:r>
              <a:rPr lang="en-GB" sz="2400" b="1" dirty="0" err="1">
                <a:solidFill>
                  <a:srgbClr val="00B050"/>
                </a:solidFill>
              </a:rPr>
              <a:t>ρυθμιστικά</a:t>
            </a:r>
            <a:r>
              <a:rPr lang="en-GB" sz="2400" b="1" dirty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διαλύματα</a:t>
            </a:r>
            <a:r>
              <a:rPr lang="el-GR" sz="2400" b="1" dirty="0" smtClean="0">
                <a:solidFill>
                  <a:srgbClr val="00B050"/>
                </a:solidFill>
              </a:rPr>
              <a:t>;</a:t>
            </a:r>
            <a:endParaRPr lang="el-GR" sz="2400" b="1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57232"/>
            <a:ext cx="535781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err="1" smtClean="0"/>
              <a:t>Διατηρούν</a:t>
            </a:r>
            <a:r>
              <a:rPr lang="en-GB" sz="2400" dirty="0" smtClean="0"/>
              <a:t> </a:t>
            </a:r>
            <a:r>
              <a:rPr lang="en-GB" sz="2400" dirty="0" err="1"/>
              <a:t>το</a:t>
            </a:r>
            <a:r>
              <a:rPr lang="en-GB" sz="2400" dirty="0"/>
              <a:t> pH </a:t>
            </a:r>
            <a:r>
              <a:rPr lang="en-GB" sz="2400" dirty="0" err="1"/>
              <a:t>τους</a:t>
            </a:r>
            <a:r>
              <a:rPr lang="en-GB" sz="2400" dirty="0"/>
              <a:t> </a:t>
            </a:r>
            <a:r>
              <a:rPr lang="en-GB" sz="2400" dirty="0" err="1"/>
              <a:t>πρακτικά</a:t>
            </a:r>
            <a:r>
              <a:rPr lang="en-GB" sz="2400" dirty="0"/>
              <a:t> </a:t>
            </a:r>
            <a:r>
              <a:rPr lang="en-GB" sz="2400" dirty="0" err="1" smtClean="0"/>
              <a:t>σταθερό</a:t>
            </a:r>
            <a:endParaRPr lang="el-GR" sz="2400" dirty="0" smtClean="0"/>
          </a:p>
          <a:p>
            <a:r>
              <a:rPr lang="en-GB" sz="2400" dirty="0" smtClean="0"/>
              <a:t> </a:t>
            </a:r>
            <a:endParaRPr lang="el-GR" sz="2400" dirty="0" smtClean="0"/>
          </a:p>
          <a:p>
            <a:pPr marL="725488" indent="-342900">
              <a:buAutoNum type="arabicPeriod"/>
            </a:pPr>
            <a:r>
              <a:rPr lang="en-GB" sz="2400" dirty="0" err="1" smtClean="0"/>
              <a:t>όταν</a:t>
            </a:r>
            <a:r>
              <a:rPr lang="en-GB" sz="2400" dirty="0" smtClean="0"/>
              <a:t> </a:t>
            </a:r>
            <a:r>
              <a:rPr lang="en-GB" sz="2400" dirty="0" err="1"/>
              <a:t>προστίθενται</a:t>
            </a:r>
            <a:r>
              <a:rPr lang="en-GB" sz="2400" dirty="0"/>
              <a:t> </a:t>
            </a:r>
            <a:r>
              <a:rPr lang="en-GB" sz="2400" dirty="0" err="1"/>
              <a:t>σε</a:t>
            </a:r>
            <a:r>
              <a:rPr lang="en-GB" sz="2400" dirty="0"/>
              <a:t> </a:t>
            </a:r>
            <a:r>
              <a:rPr lang="en-GB" sz="2400" dirty="0" err="1"/>
              <a:t>αυτά</a:t>
            </a:r>
            <a:r>
              <a:rPr lang="en-GB" sz="2400" dirty="0"/>
              <a:t> </a:t>
            </a:r>
            <a:r>
              <a:rPr lang="en-GB" sz="2400" dirty="0" err="1"/>
              <a:t>μικρές</a:t>
            </a:r>
            <a:r>
              <a:rPr lang="en-GB" sz="2400" dirty="0"/>
              <a:t> </a:t>
            </a:r>
            <a:r>
              <a:rPr lang="en-GB" sz="2400" dirty="0" err="1"/>
              <a:t>αλλά</a:t>
            </a:r>
            <a:r>
              <a:rPr lang="en-GB" sz="2400" dirty="0"/>
              <a:t> </a:t>
            </a:r>
            <a:r>
              <a:rPr lang="en-GB" sz="2400" dirty="0" err="1"/>
              <a:t>υπολογίσιμες</a:t>
            </a:r>
            <a:r>
              <a:rPr lang="en-GB" sz="2400" dirty="0"/>
              <a:t> </a:t>
            </a:r>
            <a:r>
              <a:rPr lang="en-GB" sz="2400" dirty="0" err="1"/>
              <a:t>ποσότητες</a:t>
            </a:r>
            <a:r>
              <a:rPr lang="en-GB" sz="2400" dirty="0"/>
              <a:t> </a:t>
            </a:r>
            <a:r>
              <a:rPr lang="en-GB" sz="2400" dirty="0" err="1"/>
              <a:t>ισχυρών</a:t>
            </a:r>
            <a:r>
              <a:rPr lang="en-GB" sz="2400" dirty="0"/>
              <a:t> </a:t>
            </a:r>
            <a:r>
              <a:rPr lang="en-GB" sz="2400" dirty="0" err="1"/>
              <a:t>οξέων</a:t>
            </a:r>
            <a:r>
              <a:rPr lang="en-GB" sz="2400" dirty="0"/>
              <a:t> ή </a:t>
            </a:r>
            <a:r>
              <a:rPr lang="en-GB" sz="2400" dirty="0" err="1" smtClean="0"/>
              <a:t>βάσεων</a:t>
            </a:r>
            <a:endParaRPr lang="el-GR" sz="2400" dirty="0" smtClean="0"/>
          </a:p>
          <a:p>
            <a:pPr marL="725488" indent="-342900">
              <a:buAutoNum type="arabicPeriod"/>
            </a:pPr>
            <a:endParaRPr lang="el-GR" sz="2400" dirty="0" smtClean="0"/>
          </a:p>
          <a:p>
            <a:pPr marL="725488" indent="-342900">
              <a:buAutoNum type="arabicPeriod"/>
            </a:pPr>
            <a:r>
              <a:rPr lang="en-GB" sz="2400" dirty="0" err="1" smtClean="0"/>
              <a:t>κατά</a:t>
            </a:r>
            <a:r>
              <a:rPr lang="en-GB" sz="2400" dirty="0" smtClean="0"/>
              <a:t> </a:t>
            </a:r>
            <a:r>
              <a:rPr lang="en-GB" sz="2400" dirty="0" err="1"/>
              <a:t>την</a:t>
            </a:r>
            <a:r>
              <a:rPr lang="en-GB" sz="2400" dirty="0"/>
              <a:t> </a:t>
            </a:r>
            <a:r>
              <a:rPr lang="en-GB" sz="2400" dirty="0" err="1"/>
              <a:t>αραίωσή</a:t>
            </a:r>
            <a:r>
              <a:rPr lang="en-GB" sz="2400" dirty="0"/>
              <a:t> </a:t>
            </a:r>
            <a:r>
              <a:rPr lang="en-GB" sz="2400" dirty="0" err="1"/>
              <a:t>τους</a:t>
            </a:r>
            <a:r>
              <a:rPr lang="en-GB" sz="2400" dirty="0"/>
              <a:t> </a:t>
            </a:r>
            <a:r>
              <a:rPr lang="en-GB" sz="2400" dirty="0" err="1"/>
              <a:t>σε</a:t>
            </a:r>
            <a:r>
              <a:rPr lang="en-GB" sz="2400" dirty="0"/>
              <a:t> </a:t>
            </a:r>
            <a:r>
              <a:rPr lang="en-GB" sz="2400" dirty="0" err="1"/>
              <a:t>ορισμένα</a:t>
            </a:r>
            <a:r>
              <a:rPr lang="en-GB" sz="2400" dirty="0"/>
              <a:t> </a:t>
            </a:r>
            <a:r>
              <a:rPr lang="en-GB" sz="2400" dirty="0" err="1" smtClean="0"/>
              <a:t>όρια</a:t>
            </a:r>
            <a:endParaRPr lang="el-GR" sz="2400" dirty="0" smtClean="0"/>
          </a:p>
          <a:p>
            <a:pPr marL="342900" indent="-342900">
              <a:buAutoNum type="arabicPeriod"/>
            </a:pPr>
            <a:endParaRPr lang="en-GB" sz="2400" dirty="0" smtClean="0"/>
          </a:p>
          <a:p>
            <a:pPr algn="ctr"/>
            <a:r>
              <a:rPr lang="el-GR" sz="2400" b="1" dirty="0" smtClean="0">
                <a:solidFill>
                  <a:srgbClr val="7030A0"/>
                </a:solidFill>
              </a:rPr>
              <a:t>Ρ</a:t>
            </a:r>
            <a:r>
              <a:rPr lang="en-GB" sz="2400" b="1" dirty="0" err="1" smtClean="0">
                <a:solidFill>
                  <a:srgbClr val="7030A0"/>
                </a:solidFill>
              </a:rPr>
              <a:t>υθμιστική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ικανότητα</a:t>
            </a:r>
            <a:r>
              <a:rPr lang="el-GR" sz="2400" dirty="0" smtClean="0"/>
              <a:t>:</a:t>
            </a:r>
            <a:r>
              <a:rPr lang="en-GB" sz="2400" dirty="0" smtClean="0"/>
              <a:t> </a:t>
            </a:r>
            <a:endParaRPr lang="el-GR" sz="2400" dirty="0" smtClean="0"/>
          </a:p>
          <a:p>
            <a:pPr algn="ctr"/>
            <a:r>
              <a:rPr lang="en-GB" sz="2400" dirty="0" smtClean="0"/>
              <a:t>η </a:t>
            </a:r>
            <a:r>
              <a:rPr lang="en-GB" sz="2400" dirty="0" err="1"/>
              <a:t>αντίσταση</a:t>
            </a:r>
            <a:r>
              <a:rPr lang="en-GB" sz="2400" dirty="0"/>
              <a:t> </a:t>
            </a:r>
            <a:r>
              <a:rPr lang="en-GB" sz="2400" dirty="0" err="1" smtClean="0"/>
              <a:t>στη</a:t>
            </a:r>
            <a:r>
              <a:rPr lang="en-GB" sz="2400" dirty="0" smtClean="0"/>
              <a:t> </a:t>
            </a:r>
            <a:r>
              <a:rPr lang="en-GB" sz="2400" dirty="0" err="1"/>
              <a:t>μεταβολή</a:t>
            </a:r>
            <a:r>
              <a:rPr lang="en-GB" sz="2400" dirty="0"/>
              <a:t> </a:t>
            </a:r>
            <a:r>
              <a:rPr lang="en-GB" sz="2400" dirty="0" err="1"/>
              <a:t>του</a:t>
            </a:r>
            <a:r>
              <a:rPr lang="en-GB" sz="2400" dirty="0"/>
              <a:t> </a:t>
            </a:r>
            <a:r>
              <a:rPr lang="en-GB" sz="2400" dirty="0" smtClean="0"/>
              <a:t>pH</a:t>
            </a:r>
            <a:r>
              <a:rPr lang="el-GR" sz="2400" dirty="0" smtClean="0"/>
              <a:t> </a:t>
            </a:r>
          </a:p>
        </p:txBody>
      </p:sp>
      <p:pic>
        <p:nvPicPr>
          <p:cNvPr id="18434" name="Picture 2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7978" y="857232"/>
            <a:ext cx="3856022" cy="4847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1499</Words>
  <Application>Microsoft Office PowerPoint</Application>
  <PresentationFormat>Προβολή στην οθόνη (4:3)</PresentationFormat>
  <Paragraphs>214</Paragraphs>
  <Slides>20</Slides>
  <Notes>8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0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kostas</dc:creator>
  <cp:lastModifiedBy>ΜΑΡΙΑ ΤΡΑΠΑΛΗ</cp:lastModifiedBy>
  <cp:revision>52</cp:revision>
  <dcterms:created xsi:type="dcterms:W3CDTF">2010-10-27T22:43:50Z</dcterms:created>
  <dcterms:modified xsi:type="dcterms:W3CDTF">2019-01-21T18:51:02Z</dcterms:modified>
</cp:coreProperties>
</file>