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7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99" r:id="rId4"/>
    <p:sldMasterId id="2147483944" r:id="rId5"/>
    <p:sldMasterId id="2147483982" r:id="rId6"/>
    <p:sldMasterId id="2147484007" r:id="rId7"/>
    <p:sldMasterId id="2147484019" r:id="rId8"/>
  </p:sldMasterIdLst>
  <p:notesMasterIdLst>
    <p:notesMasterId r:id="rId26"/>
  </p:notesMasterIdLst>
  <p:sldIdLst>
    <p:sldId id="417" r:id="rId9"/>
    <p:sldId id="434" r:id="rId10"/>
    <p:sldId id="430" r:id="rId11"/>
    <p:sldId id="431" r:id="rId12"/>
    <p:sldId id="432" r:id="rId13"/>
    <p:sldId id="352" r:id="rId14"/>
    <p:sldId id="433" r:id="rId15"/>
    <p:sldId id="263" r:id="rId16"/>
    <p:sldId id="423" r:id="rId17"/>
    <p:sldId id="424" r:id="rId18"/>
    <p:sldId id="425" r:id="rId19"/>
    <p:sldId id="428" r:id="rId20"/>
    <p:sldId id="429" r:id="rId21"/>
    <p:sldId id="396" r:id="rId22"/>
    <p:sldId id="427" r:id="rId23"/>
    <p:sldId id="435" r:id="rId24"/>
    <p:sldId id="436" r:id="rId2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3190" autoAdjust="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B7C51-F3AF-4023-BDDE-DC0C23177C6E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552854-6BA5-4753-9BF9-3C167B54E953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3698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903288" y="4535488"/>
            <a:ext cx="7485062" cy="1081087"/>
          </a:xfrm>
        </p:spPr>
        <p:txBody>
          <a:bodyPr anchor="b"/>
          <a:lstStyle>
            <a:lvl1pPr>
              <a:lnSpc>
                <a:spcPct val="110000"/>
              </a:lnSpc>
              <a:defRPr sz="26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148" name="Rectangle 12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903288" y="5605463"/>
            <a:ext cx="7510462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l-GR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295275" y="1624013"/>
            <a:ext cx="4186238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33913" y="1624013"/>
            <a:ext cx="4186237" cy="4313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89725" y="1001713"/>
            <a:ext cx="2130425" cy="4935537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295275" y="1001713"/>
            <a:ext cx="6242050" cy="4935537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295275" y="1001713"/>
            <a:ext cx="8524875" cy="49355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Τίτλος, Κείμενο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00038" y="1001713"/>
            <a:ext cx="8520112" cy="6477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295275" y="1624013"/>
            <a:ext cx="4186238" cy="43132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33913" y="1624013"/>
            <a:ext cx="4186237" cy="4313237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</p:grpSp>
      <p:sp>
        <p:nvSpPr>
          <p:cNvPr id="24166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2416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2D975-79B6-4F55-B589-1E009787E925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4086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DFB14-143F-4B83-A4B2-7AD593C6D6C8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5445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643E7-98DA-454A-9F63-0BBD993B58F1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85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39CB7-8362-40FE-B3C8-7D2C42FEC854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0802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88678-DEC0-4761-A61F-E2160D5F8CAE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490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E16C2-F822-46B5-B5F4-19B917F3D90D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517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4737-FB05-4361-8F20-ACBD6A55072C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24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425E6-6D1F-499B-8C2B-C10C6B215CAB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3834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C5C4C0-94E6-4B7A-8728-9AD9418C3E34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5216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4700D-9314-4868-9089-8B69F8D9BABC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382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30B0A-1C41-4502-AF9B-F82027C7BC08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589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027FA-67AA-48F7-9BBB-B138B366427F}" type="slidenum">
              <a:rPr lang="el-GR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4786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050" descr="Large confetti"/>
          <p:cNvSpPr>
            <a:spLocks noChangeArrowheads="1"/>
          </p:cNvSpPr>
          <p:nvPr/>
        </p:nvSpPr>
        <p:spPr bwMode="ltGray">
          <a:xfrm>
            <a:off x="484188" y="1549400"/>
            <a:ext cx="8158162" cy="1689100"/>
          </a:xfrm>
          <a:prstGeom prst="rect">
            <a:avLst/>
          </a:prstGeom>
          <a:pattFill prst="lgConfetti">
            <a:fgClr>
              <a:schemeClr val="accent2">
                <a:alpha val="50000"/>
              </a:schemeClr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1" name="AutoShape 2051"/>
          <p:cNvSpPr>
            <a:spLocks noChangeArrowheads="1"/>
          </p:cNvSpPr>
          <p:nvPr/>
        </p:nvSpPr>
        <p:spPr bwMode="ltGray">
          <a:xfrm>
            <a:off x="228600" y="3206750"/>
            <a:ext cx="8686800" cy="77788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2" name="AutoShape 2052"/>
          <p:cNvSpPr>
            <a:spLocks noChangeArrowheads="1"/>
          </p:cNvSpPr>
          <p:nvPr/>
        </p:nvSpPr>
        <p:spPr bwMode="ltGray">
          <a:xfrm>
            <a:off x="228600" y="838200"/>
            <a:ext cx="8686800" cy="722313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3" name="AutoShape 2053"/>
          <p:cNvSpPr>
            <a:spLocks noChangeArrowheads="1"/>
          </p:cNvSpPr>
          <p:nvPr/>
        </p:nvSpPr>
        <p:spPr bwMode="ltGray">
          <a:xfrm>
            <a:off x="8623300" y="124618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4" name="AutoShape 2054"/>
          <p:cNvSpPr>
            <a:spLocks noChangeArrowheads="1"/>
          </p:cNvSpPr>
          <p:nvPr/>
        </p:nvSpPr>
        <p:spPr bwMode="ltGray">
          <a:xfrm>
            <a:off x="434975" y="1252538"/>
            <a:ext cx="77788" cy="2235200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5" name="AutoShape 2055"/>
          <p:cNvSpPr>
            <a:spLocks noChangeArrowheads="1"/>
          </p:cNvSpPr>
          <p:nvPr/>
        </p:nvSpPr>
        <p:spPr bwMode="ltGray">
          <a:xfrm>
            <a:off x="2830513" y="5783263"/>
            <a:ext cx="3481387" cy="77787"/>
          </a:xfrm>
          <a:prstGeom prst="roundRect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6" name="Rectangle 2056" descr="Large confetti"/>
          <p:cNvSpPr>
            <a:spLocks noChangeArrowheads="1"/>
          </p:cNvSpPr>
          <p:nvPr/>
        </p:nvSpPr>
        <p:spPr bwMode="ltGray">
          <a:xfrm>
            <a:off x="4095750" y="5734050"/>
            <a:ext cx="949325" cy="176213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7657" name="Rectangle 2057" descr="Large confetti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143000"/>
          </a:xfrm>
          <a:pattFill prst="lgConfetti">
            <a:fgClr>
              <a:schemeClr val="accent2"/>
            </a:fgClr>
            <a:bgClr>
              <a:schemeClr val="folHlink"/>
            </a:bgClr>
          </a:pattFill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27658" name="Rectangle 205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465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27659" name="Rectangle 2059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27660" name="Rectangle 206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27661" name="Rectangle 206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anchor="b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98FE36-71DA-4EA8-9435-DC30929D446F}" type="slidenum">
              <a:rPr lang="en-GB">
                <a:solidFill>
                  <a:srgbClr val="00264C"/>
                </a:solidFill>
              </a:rPr>
              <a:pPr/>
              <a:t>‹#›</a:t>
            </a:fld>
            <a:endParaRPr lang="en-GB">
              <a:solidFill>
                <a:srgbClr val="0026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265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F3D9-8C50-4252-89C9-ABAAA38D6050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747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C9BD-0494-42CC-8AC1-A679DE117439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063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0E856-BE36-4164-8966-82C805636324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46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8103B-B3FA-481B-9850-349856334016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3249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5CE1FB-4939-4286-8E3F-3C3983CA57C7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428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C3E25E-294E-4C09-85DF-FB4B5A94359D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3048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33ED-D168-431C-95A4-61569DD30209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7751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796DB-97DD-410C-B1C2-0B39F354D5E2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509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C142-ACDC-4AC6-ABBC-180749DEE50E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86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821488" y="284163"/>
            <a:ext cx="2044700" cy="5811837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85800" y="284163"/>
            <a:ext cx="5983288" cy="581183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B83F6-7FE4-45E5-BF2B-B527EDB768F4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509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Τίτλος, Κείμενο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685800" y="1905000"/>
            <a:ext cx="3810000" cy="41910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γραφήματος 3"/>
          <p:cNvSpPr>
            <a:spLocks noGrp="1"/>
          </p:cNvSpPr>
          <p:nvPr>
            <p:ph type="chart" sz="half" idx="2"/>
          </p:nvPr>
        </p:nvSpPr>
        <p:spPr>
          <a:xfrm>
            <a:off x="4648200" y="1905000"/>
            <a:ext cx="3810000" cy="4191000"/>
          </a:xfrm>
        </p:spPr>
        <p:txBody>
          <a:bodyPr/>
          <a:lstStyle/>
          <a:p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FBE0CA72-40FA-4EBA-8DE6-BCF63CC826AF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0138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Τίτλος και Γράφημ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93788" y="284163"/>
            <a:ext cx="7772400" cy="11430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γραφήματος 2"/>
          <p:cNvSpPr>
            <a:spLocks noGrp="1"/>
          </p:cNvSpPr>
          <p:nvPr>
            <p:ph type="chart" idx="1"/>
          </p:nvPr>
        </p:nvSpPr>
        <p:spPr>
          <a:xfrm>
            <a:off x="685800" y="1905000"/>
            <a:ext cx="7772400" cy="4191000"/>
          </a:xfrm>
        </p:spPr>
        <p:txBody>
          <a:bodyPr/>
          <a:lstStyle/>
          <a:p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264C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8216900" y="6248400"/>
            <a:ext cx="533400" cy="609600"/>
          </a:xfrm>
        </p:spPr>
        <p:txBody>
          <a:bodyPr/>
          <a:lstStyle>
            <a:lvl1pPr>
              <a:defRPr/>
            </a:lvl1pPr>
          </a:lstStyle>
          <a:p>
            <a:fld id="{2C0440EC-50A8-4987-AFB6-32994902B9E0}" type="slidenum">
              <a:rPr lang="en-GB">
                <a:solidFill>
                  <a:srgbClr val="FFFFE9"/>
                </a:solidFill>
              </a:rPr>
              <a:pPr/>
              <a:t>‹#›</a:t>
            </a:fld>
            <a:endParaRPr lang="en-GB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803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52579" name="Rectangle 102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  <p:sp>
        <p:nvSpPr>
          <p:cNvPr id="152580" name="Freeform 1028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l-GR" smtClean="0">
              <a:solidFill>
                <a:srgbClr val="FFFFFF"/>
              </a:solidFill>
            </a:endParaRPr>
          </a:p>
        </p:txBody>
      </p:sp>
      <p:sp>
        <p:nvSpPr>
          <p:cNvPr id="152581" name="Rectangle 102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152582" name="Rectangle 103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AF16C093-48BE-426C-A3E3-4F90D5317055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152583" name="Rectangle 103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903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1470E4-7DAC-4E0A-81FF-B93AB81EE0EC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025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E8E24-E9B7-4F21-BED9-BD2156F5A429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435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5FA4FD-5270-43B8-ADBE-22AF9C1A08A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896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BDFEB-9169-4C72-975D-48FE96D328C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636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4BE418-1A14-40DD-91D2-A31A9DE81FAD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37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76B02D-9212-4C9D-BB07-A4B3F8BEBCA2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950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5D33F0-D1B9-4E8F-9851-34A08F68D9B4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0436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A474B-2FA6-422F-B4BD-C7C17A3227B7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280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FF7EA7-5EBC-47CB-B981-0BF64E29A62F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73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041F7-BF4B-49FB-8266-C0784A62D1D6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31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Τίτλος και Κείμενο επάνω από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5EFAE4A-EA9F-4787-9243-44BBF84B2623}" type="slidenum">
              <a:rPr lang="en-GB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289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0560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68256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9806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52568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30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599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5051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22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5448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15297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42084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2939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6708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7429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4865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43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53655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19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09365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50538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6973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334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322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10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2617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0736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827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32002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3905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2134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0827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37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6.xml"/><Relationship Id="rId7" Type="http://schemas.openxmlformats.org/officeDocument/2006/relationships/slideLayout" Target="../slideLayouts/slideLayout9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1" Type="http://schemas.openxmlformats.org/officeDocument/2006/relationships/slideLayout" Target="../slideLayouts/slideLayout94.xml"/><Relationship Id="rId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93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E543-4390-40B9-9DFE-18D53CC23C7F}" type="datetimeFigureOut">
              <a:rPr lang="el-GR" smtClean="0"/>
              <a:pPr/>
              <a:t>19/3/2019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F8F0-48E6-42C3-BE7F-E030F13EF1D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365875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noProof="1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gray">
          <a:xfrm>
            <a:off x="300038" y="1001713"/>
            <a:ext cx="85201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Klicken Sie, um das Titelformat zu bearbeiten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gray">
          <a:xfrm>
            <a:off x="219075" y="636587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e-DE" sz="1000">
                <a:solidFill>
                  <a:srgbClr val="000000"/>
                </a:solidFill>
              </a:rPr>
              <a:t>Page </a:t>
            </a:r>
            <a:r>
              <a:rPr lang="de-DE" sz="1000">
                <a:solidFill>
                  <a:srgbClr val="000000"/>
                </a:solidFill>
                <a:sym typeface="Wingdings" pitchFamily="2" charset="2"/>
              </a:rPr>
              <a:t></a:t>
            </a:r>
            <a:r>
              <a:rPr lang="de-DE" sz="1000">
                <a:solidFill>
                  <a:srgbClr val="000000"/>
                </a:solidFill>
              </a:rPr>
              <a:t> </a:t>
            </a:r>
            <a:fld id="{FB3E7D1D-197E-4F58-AD1F-75F4BFB5A699}" type="slidenum">
              <a:rPr lang="de-DE" sz="100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de-DE" sz="10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spcBef>
          <a:spcPct val="0"/>
        </a:spcBef>
        <a:spcAft>
          <a:spcPct val="4000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0" fontAlgn="base" hangingPunct="0">
        <a:spcBef>
          <a:spcPct val="0"/>
        </a:spcBef>
        <a:spcAft>
          <a:spcPct val="4000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720725" indent="-274638" algn="l" rtl="0" eaLnBrk="0" fontAlgn="base" hangingPunct="0">
        <a:spcBef>
          <a:spcPct val="0"/>
        </a:spcBef>
        <a:spcAft>
          <a:spcPct val="4000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987425" indent="-265113" algn="l" rtl="0" eaLnBrk="0" fontAlgn="base" hangingPunct="0">
        <a:spcBef>
          <a:spcPct val="0"/>
        </a:spcBef>
        <a:spcAft>
          <a:spcPct val="4000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1254125" indent="-265113" algn="l" rtl="0" eaLnBrk="0" fontAlgn="base" hangingPunct="0">
        <a:spcBef>
          <a:spcPct val="0"/>
        </a:spcBef>
        <a:spcAft>
          <a:spcPct val="4000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17113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fontAlgn="base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24064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  <p:sp>
          <p:nvSpPr>
            <p:cNvPr id="24064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l-GR">
                <a:solidFill>
                  <a:srgbClr val="FFFFFF"/>
                </a:solidFill>
              </a:endParaRPr>
            </a:p>
          </p:txBody>
        </p:sp>
      </p:grpSp>
      <p:sp>
        <p:nvSpPr>
          <p:cNvPr id="24064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24064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24064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4064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l-GR">
              <a:solidFill>
                <a:srgbClr val="FFFFFF"/>
              </a:solidFill>
            </a:endParaRPr>
          </a:p>
        </p:txBody>
      </p:sp>
      <p:sp>
        <p:nvSpPr>
          <p:cNvPr id="24064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D1834A-41A7-4AD2-9185-946F798B78BB}" type="slidenum">
              <a:rPr lang="el-GR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l-G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065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descr="Large confetti"/>
          <p:cNvSpPr>
            <a:spLocks noGrp="1" noChangeArrowheads="1"/>
          </p:cNvSpPr>
          <p:nvPr>
            <p:ph type="title"/>
          </p:nvPr>
        </p:nvSpPr>
        <p:spPr bwMode="auto">
          <a:xfrm>
            <a:off x="1093788" y="28416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gConfetti">
                  <a:fgClr>
                    <a:schemeClr val="accent2"/>
                  </a:fgClr>
                  <a:bgClr>
                    <a:schemeClr val="folHlink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264C"/>
              </a:solidFill>
            </a:endParaRP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264C"/>
              </a:solidFill>
            </a:endParaRP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1512888"/>
            <a:ext cx="8458200" cy="87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6631" name="Rectangle 7" descr="Large confetti"/>
          <p:cNvSpPr>
            <a:spLocks noChangeArrowheads="1"/>
          </p:cNvSpPr>
          <p:nvPr/>
        </p:nvSpPr>
        <p:spPr bwMode="ltGray">
          <a:xfrm>
            <a:off x="247650" y="0"/>
            <a:ext cx="793750" cy="18415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7067550" y="6553200"/>
            <a:ext cx="2076450" cy="793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en-GB" sz="2400" smtClean="0">
              <a:solidFill>
                <a:srgbClr val="00264C"/>
              </a:solidFill>
            </a:endParaRPr>
          </a:p>
        </p:txBody>
      </p:sp>
      <p:sp>
        <p:nvSpPr>
          <p:cNvPr id="26633" name="Rectangle 9" descr="Large confetti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16900" y="6248400"/>
            <a:ext cx="533400" cy="609600"/>
          </a:xfrm>
          <a:prstGeom prst="rect">
            <a:avLst/>
          </a:prstGeom>
          <a:pattFill prst="lgConfetti">
            <a:fgClr>
              <a:schemeClr val="accent2"/>
            </a:fgClr>
            <a:bgClr>
              <a:schemeClr val="folHlink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CAC8231-5CA7-4C99-8DE0-C1846527101C}" type="slidenum">
              <a:rPr lang="en-GB" smtClean="0">
                <a:solidFill>
                  <a:srgbClr val="FFFFE9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E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49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85000"/>
        <a:buBlip>
          <a:blip r:embed="rId16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</a:endParaRPr>
          </a:p>
        </p:txBody>
      </p:sp>
      <p:sp>
        <p:nvSpPr>
          <p:cNvPr id="1515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A4FDDCD-7C9A-4718-B2DC-209ECF509F3F}" type="slidenum">
              <a:rPr lang="en-GB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91675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  <p:sldLayoutId id="2147483952" r:id="rId8"/>
    <p:sldLayoutId id="2147483953" r:id="rId9"/>
    <p:sldLayoutId id="2147483954" r:id="rId10"/>
    <p:sldLayoutId id="2147483955" r:id="rId11"/>
    <p:sldLayoutId id="2147483956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62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6E543-4390-40B9-9DFE-18D53CC23C7F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4F8F0-48E6-42C3-BE7F-E030F13EF1DC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80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4D3B9-FFFF-4FB1-B320-AF5CD4787E22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19/3/2019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98D6D-E81F-4D2D-8883-06073720BA33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50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  <p:sldLayoutId id="2147484023" r:id="rId4"/>
    <p:sldLayoutId id="2147484024" r:id="rId5"/>
    <p:sldLayoutId id="2147484025" r:id="rId6"/>
    <p:sldLayoutId id="2147484026" r:id="rId7"/>
    <p:sldLayoutId id="2147484027" r:id="rId8"/>
    <p:sldLayoutId id="2147484028" r:id="rId9"/>
    <p:sldLayoutId id="2147484029" r:id="rId10"/>
    <p:sldLayoutId id="21474840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ΜΑΚΡΟΖΩΪΑ &amp; ΓΗΡΑΝΣΗ</a:t>
            </a:r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6227057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>
                <a:solidFill>
                  <a:prstClr val="black"/>
                </a:solidFill>
              </a:rPr>
              <a:t>Δρ. ΔΗΜΗΤΡΙΟΣ ΧΑΝΙΩΤΗΣ</a:t>
            </a:r>
            <a:endParaRPr lang="el-GR" sz="2000" b="1" dirty="0">
              <a:solidFill>
                <a:prstClr val="black"/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45967"/>
            <a:ext cx="6190644" cy="4681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139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818" name="Object 1026"/>
          <p:cNvGraphicFramePr>
            <a:graphicFrameLocks noChangeAspect="1"/>
          </p:cNvGraphicFramePr>
          <p:nvPr/>
        </p:nvGraphicFramePr>
        <p:xfrm>
          <a:off x="471488" y="525463"/>
          <a:ext cx="8189912" cy="5500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Γράφημα" r:id="rId3" imgW="8191351" imgH="5505631" progId="MSGraph.Chart.8">
                  <p:embed followColorScheme="full"/>
                </p:oleObj>
              </mc:Choice>
              <mc:Fallback>
                <p:oleObj name="Γράφημα" r:id="rId3" imgW="8191351" imgH="5505631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525463"/>
                        <a:ext cx="8189912" cy="5500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2819" name="Text Box 1027"/>
          <p:cNvSpPr txBox="1">
            <a:spLocks noChangeArrowheads="1"/>
          </p:cNvSpPr>
          <p:nvPr/>
        </p:nvSpPr>
        <p:spPr bwMode="auto">
          <a:xfrm>
            <a:off x="1295400" y="304800"/>
            <a:ext cx="7239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 smtClean="0">
                <a:solidFill>
                  <a:srgbClr val="FF9900"/>
                </a:solidFill>
              </a:rPr>
              <a:t>Παράγοντες κινδύνου</a:t>
            </a:r>
          </a:p>
        </p:txBody>
      </p:sp>
    </p:spTree>
    <p:extLst>
      <p:ext uri="{BB962C8B-B14F-4D97-AF65-F5344CB8AC3E}">
        <p14:creationId xmlns:p14="http://schemas.microsoft.com/office/powerpoint/2010/main" val="323267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28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1794" name="Object 2"/>
          <p:cNvGraphicFramePr>
            <a:graphicFrameLocks noChangeAspect="1"/>
          </p:cNvGraphicFramePr>
          <p:nvPr/>
        </p:nvGraphicFramePr>
        <p:xfrm>
          <a:off x="0" y="1143000"/>
          <a:ext cx="8839200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Γράφημα" r:id="rId3" imgW="7772271" imgH="4114989" progId="MSGraph.Chart.8">
                  <p:embed followColorScheme="full"/>
                </p:oleObj>
              </mc:Choice>
              <mc:Fallback>
                <p:oleObj name="Γράφημα" r:id="rId3" imgW="7772271" imgH="4114989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43000"/>
                        <a:ext cx="8839200" cy="467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2209800" y="3048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400" smtClean="0">
                <a:solidFill>
                  <a:srgbClr val="FFFF66"/>
                </a:solidFill>
              </a:rPr>
              <a:t>Από ποιες παθήσεις κινδυνεύουμε σήμερα;</a:t>
            </a:r>
          </a:p>
        </p:txBody>
      </p:sp>
    </p:spTree>
    <p:extLst>
      <p:ext uri="{BB962C8B-B14F-4D97-AF65-F5344CB8AC3E}">
        <p14:creationId xmlns:p14="http://schemas.microsoft.com/office/powerpoint/2010/main" val="118721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6179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 descr="G:\EPSCAN\001\EPSON029 ΣΑΡΚΟΠΕΝΙΑ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6912768" cy="4847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31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685800" y="1600200"/>
            <a:ext cx="8001000" cy="3581400"/>
          </a:xfrm>
        </p:spPr>
        <p:txBody>
          <a:bodyPr/>
          <a:lstStyle/>
          <a:p>
            <a:r>
              <a:rPr lang="el-GR" sz="5400"/>
              <a:t>Αυτό που έχει σημασία στην γηριατρική δεν είναι η χρονολογική, αλλά η </a:t>
            </a:r>
            <a:r>
              <a:rPr lang="el-GR" sz="5400" u="sng"/>
              <a:t>βιολογική</a:t>
            </a:r>
            <a:r>
              <a:rPr lang="el-GR" sz="5400"/>
              <a:t> ηλικία</a:t>
            </a:r>
            <a:endParaRPr lang="en-GB" sz="5400"/>
          </a:p>
        </p:txBody>
      </p:sp>
    </p:spTree>
    <p:extLst>
      <p:ext uri="{BB962C8B-B14F-4D97-AF65-F5344CB8AC3E}">
        <p14:creationId xmlns:p14="http://schemas.microsoft.com/office/powerpoint/2010/main" val="134221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8964" name="TextBox 8"/>
          <p:cNvSpPr txBox="1">
            <a:spLocks noChangeArrowheads="1"/>
          </p:cNvSpPr>
          <p:nvPr/>
        </p:nvSpPr>
        <p:spPr bwMode="auto">
          <a:xfrm>
            <a:off x="755576" y="2508801"/>
            <a:ext cx="66960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l-GR" sz="2800" b="1" dirty="0" smtClean="0">
                <a:solidFill>
                  <a:srgbClr val="FFFFFF"/>
                </a:solidFill>
              </a:rPr>
              <a:t>Αν και υπάρχει…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79388" y="3068638"/>
            <a:ext cx="5761037" cy="0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accent5">
                <a:lumMod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TextBox 2"/>
          <p:cNvSpPr txBox="1"/>
          <p:nvPr/>
        </p:nvSpPr>
        <p:spPr>
          <a:xfrm>
            <a:off x="467544" y="3031088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2400" dirty="0" smtClean="0">
                <a:solidFill>
                  <a:srgbClr val="FFFFFF"/>
                </a:solidFill>
              </a:rPr>
              <a:t>…διάκριση μεταξύ «χρονολογικής» &amp; «βιολογικής» ηλικίας </a:t>
            </a:r>
            <a:r>
              <a:rPr lang="el-GR" sz="2400" dirty="0" smtClean="0">
                <a:solidFill>
                  <a:srgbClr val="FFFFCC">
                    <a:lumMod val="90000"/>
                  </a:srgbClr>
                </a:solidFill>
              </a:rPr>
              <a:t>μετά το 40</a:t>
            </a:r>
            <a:r>
              <a:rPr lang="el-GR" sz="2400" baseline="30000" dirty="0" smtClean="0">
                <a:solidFill>
                  <a:srgbClr val="FFFFCC">
                    <a:lumMod val="90000"/>
                  </a:srgbClr>
                </a:solidFill>
              </a:rPr>
              <a:t>ο</a:t>
            </a:r>
            <a:r>
              <a:rPr lang="el-GR" sz="2400" dirty="0" smtClean="0">
                <a:solidFill>
                  <a:srgbClr val="FFFFCC">
                    <a:lumMod val="90000"/>
                  </a:srgbClr>
                </a:solidFill>
              </a:rPr>
              <a:t> έτος ηλικίας ο οργανισμός χάνει κάθε χρόνο το 1% των φυσιολογικών του λειτουργιών.</a:t>
            </a:r>
          </a:p>
          <a:p>
            <a:pPr algn="just"/>
            <a:r>
              <a:rPr lang="el-GR" sz="2400" dirty="0" smtClean="0">
                <a:solidFill>
                  <a:srgbClr val="FFFFFF"/>
                </a:solidFill>
              </a:rPr>
              <a:t>Αποτέλεσμα είναι οι μειωμένες εφεδρείες – απαραίτητες για την εξασφάλιση της ομοιοστασίας – που οδηγούν στην εμφάνιση των γηριατρικών συνδρόμων…</a:t>
            </a:r>
            <a:endParaRPr lang="el-GR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2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44" y="188640"/>
            <a:ext cx="8520112" cy="647700"/>
          </a:xfrm>
        </p:spPr>
        <p:txBody>
          <a:bodyPr>
            <a:noAutofit/>
          </a:bodyPr>
          <a:lstStyle/>
          <a:p>
            <a:r>
              <a:rPr lang="el-GR" sz="2000" dirty="0" smtClean="0"/>
              <a:t>Αλλαγές που σχετίζονται με την Ηλικία στη σύνθεση του σώματος, στην πρόσληψη τροφής και στην κατανάλωση ενέργειας</a:t>
            </a:r>
            <a:endParaRPr lang="el-GR" sz="20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347016"/>
            <a:ext cx="4752528" cy="551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2060848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ΛΙΠΟΣ ΣΩΜΑΤ.</a:t>
            </a:r>
            <a:endParaRPr lang="el-GR" sz="1100" b="1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2492896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ΟΣΤΙΚΗ ΠΥΚΝΟΤΗΤΑ</a:t>
            </a:r>
            <a:endParaRPr lang="el-GR" sz="1100" b="1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2852936"/>
            <a:ext cx="93610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ΜΥΕΣ</a:t>
            </a:r>
            <a:endParaRPr lang="el-GR" sz="1100" b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6136" y="4869160"/>
            <a:ext cx="15121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ΠΡΟΣΛΗΨΗ ΤΡΟΦΗΣ</a:t>
            </a:r>
            <a:endParaRPr lang="el-GR" b="1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2080" y="5805264"/>
            <a:ext cx="1296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ΕΝΕΡΓΕΙΑΚΕΣ ΑΝΑΓΚΕΣ</a:t>
            </a:r>
            <a:endParaRPr lang="el-GR" sz="1100" b="1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24128" y="3573017"/>
            <a:ext cx="201622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>
                <a:solidFill>
                  <a:srgbClr val="000000"/>
                </a:solidFill>
              </a:rPr>
              <a:t>ΕΞΩΚΥΤΤΑΡΙΟ:ΕΝΔΟΚΥΤΤΑΡΙΟ ΥΓΡΟ</a:t>
            </a:r>
            <a:endParaRPr lang="el-GR" sz="1100" b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381328"/>
            <a:ext cx="864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b="1" dirty="0" smtClean="0">
                <a:solidFill>
                  <a:srgbClr val="000000"/>
                </a:solidFill>
              </a:rPr>
              <a:t>ΗΛΙΚΙΑ</a:t>
            </a:r>
            <a:endParaRPr lang="el-GR" sz="12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71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u="sng" dirty="0" smtClean="0"/>
              <a:t>ΕΞΕΛΙΚΤΙΚΕΣ ΘΕΩΡΙΕΣ </a:t>
            </a:r>
            <a:r>
              <a:rPr lang="el-GR" dirty="0" smtClean="0"/>
              <a:t>(εξηγούν τους ρυθμούς γήρανσης μεταξύ των ειδών, μέσω της αλληλεπίδρασης των διαδικασιών των μεταλλάξεων και της φυσικής επιλογής)</a:t>
            </a:r>
          </a:p>
          <a:p>
            <a:r>
              <a:rPr lang="el-GR" u="sng" dirty="0" smtClean="0"/>
              <a:t>ΜΗΧΑΝΙΣΤΙΚΕΣ ΘΕΩΡΙΕΣ </a:t>
            </a:r>
            <a:r>
              <a:rPr lang="el-GR" dirty="0" smtClean="0"/>
              <a:t>(προσπαθούν να εξηγήσουν τι συμβαίνει κατά τη διάρκεια της γήρανσης, μέσω των μοριακών  και κυτταρικών μηχανισμών) </a:t>
            </a:r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229600" cy="124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7670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855" y="353085"/>
            <a:ext cx="8840641" cy="640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238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Text Box 1026"/>
          <p:cNvSpPr txBox="1">
            <a:spLocks noChangeArrowheads="1"/>
          </p:cNvSpPr>
          <p:nvPr/>
        </p:nvSpPr>
        <p:spPr bwMode="auto">
          <a:xfrm>
            <a:off x="179388" y="1352550"/>
            <a:ext cx="8785225" cy="418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Η γήρανση αποτελεί μια </a:t>
            </a:r>
            <a:r>
              <a:rPr lang="el-GR" sz="2800" smtClean="0">
                <a:solidFill>
                  <a:srgbClr val="FAFD00"/>
                </a:solidFill>
                <a:latin typeface="Comic Sans MS" pitchFamily="66" charset="0"/>
              </a:rPr>
              <a:t>εξελικτική – εκφυλιστική</a:t>
            </a: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 πορεία της ζωής του ανθρώπου σε ένα </a:t>
            </a:r>
            <a:r>
              <a:rPr lang="el-GR" sz="2800" u="sng" smtClean="0">
                <a:solidFill>
                  <a:srgbClr val="FFFFFF"/>
                </a:solidFill>
                <a:latin typeface="Comic Sans MS" pitchFamily="66" charset="0"/>
              </a:rPr>
              <a:t>προστατευόμενο περιβάλλον</a:t>
            </a: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  και χαρακτηρίζεται από μια σειρά </a:t>
            </a:r>
            <a:r>
              <a:rPr lang="el-GR" sz="2800" smtClean="0">
                <a:solidFill>
                  <a:srgbClr val="FAFD00"/>
                </a:solidFill>
                <a:latin typeface="Comic Sans MS" pitchFamily="66" charset="0"/>
              </a:rPr>
              <a:t>χρονο-εξαρτώμενων</a:t>
            </a: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n-US" sz="2800" smtClean="0">
                <a:solidFill>
                  <a:srgbClr val="FFFFFF"/>
                </a:solidFill>
                <a:latin typeface="Comic Sans MS" pitchFamily="66" charset="0"/>
              </a:rPr>
              <a:t> </a:t>
            </a: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μη αναστρέψιμων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ανατομικών και </a:t>
            </a:r>
            <a:endParaRPr lang="en-US" sz="2800" smtClean="0">
              <a:solidFill>
                <a:srgbClr val="FFFFFF"/>
              </a:solidFill>
              <a:latin typeface="Comic Sans MS" pitchFamily="66" charset="0"/>
            </a:endParaRPr>
          </a:p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el-GR" sz="2800" smtClean="0">
                <a:solidFill>
                  <a:srgbClr val="FFFFFF"/>
                </a:solidFill>
                <a:latin typeface="Comic Sans MS" pitchFamily="66" charset="0"/>
              </a:rPr>
              <a:t>λειτουργικών μεταβολών 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sz="2800" smtClean="0">
                <a:solidFill>
                  <a:srgbClr val="FAFD00"/>
                </a:solidFill>
                <a:latin typeface="Comic Sans MS" pitchFamily="66" charset="0"/>
              </a:rPr>
              <a:t>που μειώνουν τις φυσιολογικές εφεδρείες και την απόδοση του οργανισμού.</a:t>
            </a:r>
          </a:p>
        </p:txBody>
      </p:sp>
    </p:spTree>
    <p:extLst>
      <p:ext uri="{BB962C8B-B14F-4D97-AF65-F5344CB8AC3E}">
        <p14:creationId xmlns:p14="http://schemas.microsoft.com/office/powerpoint/2010/main" val="138456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u="sng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cs typeface="Arial"/>
              </a:rPr>
              <a:t>Γενικά για την Τρίτη ηλικία</a:t>
            </a:r>
            <a:endParaRPr lang="el-GR" dirty="0">
              <a:solidFill>
                <a:srgbClr val="002060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Όλα τα άτομα </a:t>
            </a:r>
            <a:r>
              <a:rPr lang="el-GR" sz="2800" u="sng" dirty="0"/>
              <a:t>άνω των 65 ετών </a:t>
            </a:r>
            <a:r>
              <a:rPr lang="el-GR" sz="2800" dirty="0"/>
              <a:t>ανήκουν τυπικά στην πληθυσμιακή ομάδα των </a:t>
            </a:r>
            <a:r>
              <a:rPr lang="el-GR" sz="2800" dirty="0" smtClean="0"/>
              <a:t>ατόμων </a:t>
            </a:r>
            <a:r>
              <a:rPr lang="el-GR" sz="2800" dirty="0"/>
              <a:t>της </a:t>
            </a:r>
            <a:r>
              <a:rPr lang="el-GR" sz="2800" u="sng" dirty="0"/>
              <a:t>τρίτης </a:t>
            </a:r>
            <a:r>
              <a:rPr lang="el-GR" sz="2800" u="sng" dirty="0" smtClean="0"/>
              <a:t>ηλικίας.</a:t>
            </a:r>
          </a:p>
          <a:p>
            <a:r>
              <a:rPr lang="el-GR" sz="2800" dirty="0" smtClean="0"/>
              <a:t>Το όριο αυτό είναι αυθαίρετο και το καθιέρωσε  ο Γερμανός </a:t>
            </a:r>
            <a:r>
              <a:rPr lang="en-US" sz="2800" dirty="0" smtClean="0"/>
              <a:t>Otto von Bismarck to 1889 </a:t>
            </a:r>
            <a:r>
              <a:rPr lang="el-GR" sz="2800" dirty="0" smtClean="0"/>
              <a:t>ως απαραίτητο κριτήριο για οικονομικές παροχές από τα κοινωνικά ασφαλιστικά συστήματα προς τους εργαζόμενους.</a:t>
            </a:r>
          </a:p>
          <a:p>
            <a:r>
              <a:rPr lang="el-GR" sz="2800" dirty="0" smtClean="0"/>
              <a:t>Οι ΗΠΑ για τον ίδιο λόγο υιοθέτησαν το 65</a:t>
            </a:r>
            <a:r>
              <a:rPr lang="el-GR" sz="2800" baseline="30000" dirty="0" smtClean="0"/>
              <a:t>ο</a:t>
            </a:r>
            <a:r>
              <a:rPr lang="el-GR" sz="2800" dirty="0" smtClean="0"/>
              <a:t> έτος το 1935 και έτσι άρχισε να γεννιέται  ο ορισμός του ηλικιωμένου τρίτης ηλικίας.</a:t>
            </a:r>
            <a:endParaRPr lang="el-GR" sz="2800" dirty="0"/>
          </a:p>
        </p:txBody>
      </p:sp>
    </p:spTree>
    <p:extLst>
      <p:ext uri="{BB962C8B-B14F-4D97-AF65-F5344CB8AC3E}">
        <p14:creationId xmlns:p14="http://schemas.microsoft.com/office/powerpoint/2010/main" val="3688388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Text Box 1026"/>
          <p:cNvSpPr txBox="1">
            <a:spLocks noChangeArrowheads="1"/>
          </p:cNvSpPr>
          <p:nvPr/>
        </p:nvSpPr>
        <p:spPr bwMode="auto">
          <a:xfrm>
            <a:off x="1320800" y="2590800"/>
            <a:ext cx="6570663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l-GR" altLang="el-GR" sz="2800" smtClean="0">
                <a:solidFill>
                  <a:srgbClr val="F5D40B"/>
                </a:solidFill>
                <a:latin typeface="Comic Sans MS" pitchFamily="66" charset="0"/>
              </a:rPr>
              <a:t>Ο άνθρωπος είναι ο περισσότερο μακρόβιος από όλα τα είδη θηλαστικών που ζούν ή έζησαν ποτέ!!!</a:t>
            </a:r>
            <a:r>
              <a:rPr lang="el-GR" altLang="el-GR" sz="2400" smtClean="0">
                <a:solidFill>
                  <a:srgbClr val="F5D40B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87624" y="4869160"/>
            <a:ext cx="7355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FFFF"/>
                </a:solidFill>
              </a:rPr>
              <a:t>Ουσιαστικά, η γήρανση είναι η έλλειψη προσαρμοστικότητας  και φθοράς, που περιορίζεται  όμως  σημαντικά στον άνθρωπο λόγω του προστατευόμενου (κοινωνικού) περιβάλλοντος που αναπτύσσεται…</a:t>
            </a:r>
            <a:endParaRPr lang="el-GR" dirty="0">
              <a:solidFill>
                <a:srgbClr val="FFFFFF"/>
              </a:solidFill>
            </a:endParaRPr>
          </a:p>
        </p:txBody>
      </p:sp>
      <p:pic>
        <p:nvPicPr>
          <p:cNvPr id="4" name="Picture 2" descr="C:\Users\praktiki\Desktop\γηρανση\panepisthmio_dutikhs_attikhs crop2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7105"/>
            <a:ext cx="1544572" cy="181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32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«O </a:t>
            </a:r>
            <a:r>
              <a:rPr lang="el-GR" sz="2800" dirty="0"/>
              <a:t>τρόπος με τον οποίο θα γεράσουμε θα εξαρτηθεί από τον τρόπο με τον οποίο θα ζήσουμε»</a:t>
            </a: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96" r="1588"/>
          <a:stretch/>
        </p:blipFill>
        <p:spPr bwMode="auto">
          <a:xfrm>
            <a:off x="395536" y="1628800"/>
            <a:ext cx="8426367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96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9847"/>
            <a:ext cx="7041988" cy="5764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83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784976" cy="1143000"/>
          </a:xfrm>
        </p:spPr>
        <p:txBody>
          <a:bodyPr>
            <a:normAutofit/>
          </a:bodyPr>
          <a:lstStyle/>
          <a:p>
            <a:r>
              <a:rPr lang="el-GR" dirty="0"/>
              <a:t>«Παγκόσμια Ημέρα </a:t>
            </a:r>
            <a:r>
              <a:rPr lang="el-GR" dirty="0" smtClean="0"/>
              <a:t>Τρίτης Ηλικίας»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l-GR" b="1" dirty="0">
                <a:solidFill>
                  <a:srgbClr val="002060"/>
                </a:solidFill>
              </a:rPr>
              <a:t>Καθιερώθηκε από τη Γενική Συνέλευση του ΟΗΕ το 1990, για να ευαισθητοποιήσει και να επισημάνει τα προβλήματα της τρίτης ηλικίας αλλά και ως φόρος τιμής στους ηλικιωμένους.</a:t>
            </a:r>
          </a:p>
          <a:p>
            <a:pPr marL="0" indent="0">
              <a:buNone/>
            </a:pPr>
            <a:endParaRPr lang="el-GR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Όρισε </a:t>
            </a:r>
            <a:r>
              <a:rPr lang="el-GR" b="1" dirty="0">
                <a:solidFill>
                  <a:srgbClr val="002060"/>
                </a:solidFill>
              </a:rPr>
              <a:t>πέντε βασικές αρχές για τους ηλικιωμένους, οι οποίες στοχεύουν στο να διασφαλίσουν ότι θα δοθεί προτεραιότητα στην </a:t>
            </a:r>
            <a:r>
              <a:rPr lang="el-GR" b="1" dirty="0" smtClean="0">
                <a:solidFill>
                  <a:srgbClr val="002060"/>
                </a:solidFill>
              </a:rPr>
              <a:t>Τρίτη </a:t>
            </a:r>
            <a:r>
              <a:rPr lang="el-GR" b="1" dirty="0">
                <a:solidFill>
                  <a:srgbClr val="002060"/>
                </a:solidFill>
              </a:rPr>
              <a:t>ηλικία από όλες τις κυβερνήσεις του κόσμου. </a:t>
            </a:r>
            <a:endParaRPr lang="el-GR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l-GR" b="1" dirty="0" smtClean="0">
                <a:solidFill>
                  <a:srgbClr val="002060"/>
                </a:solidFill>
              </a:rPr>
              <a:t>Αυτές </a:t>
            </a:r>
            <a:r>
              <a:rPr lang="el-GR" b="1" dirty="0">
                <a:solidFill>
                  <a:srgbClr val="002060"/>
                </a:solidFill>
              </a:rPr>
              <a:t>οι αρχές είναι:</a:t>
            </a:r>
          </a:p>
          <a:p>
            <a:endParaRPr lang="el-GR" b="1" dirty="0">
              <a:solidFill>
                <a:srgbClr val="002060"/>
              </a:solidFill>
            </a:endParaRPr>
          </a:p>
          <a:p>
            <a:r>
              <a:rPr lang="el-GR" b="1" dirty="0">
                <a:solidFill>
                  <a:srgbClr val="002060"/>
                </a:solidFill>
              </a:rPr>
              <a:t>    η ανεξαρτησία,</a:t>
            </a:r>
          </a:p>
          <a:p>
            <a:r>
              <a:rPr lang="el-GR" b="1" dirty="0">
                <a:solidFill>
                  <a:srgbClr val="002060"/>
                </a:solidFill>
              </a:rPr>
              <a:t>    η ενεργός συμμετοχή των ηλικιωμένων στα κοινά,</a:t>
            </a:r>
          </a:p>
          <a:p>
            <a:r>
              <a:rPr lang="el-GR" b="1" dirty="0">
                <a:solidFill>
                  <a:srgbClr val="002060"/>
                </a:solidFill>
              </a:rPr>
              <a:t>    η δυνατότητα εκπλήρωσης των προσωπικών στόχων,</a:t>
            </a:r>
          </a:p>
          <a:p>
            <a:r>
              <a:rPr lang="el-GR" b="1" dirty="0">
                <a:solidFill>
                  <a:srgbClr val="002060"/>
                </a:solidFill>
              </a:rPr>
              <a:t>    η φροντίδα και</a:t>
            </a:r>
          </a:p>
          <a:p>
            <a:r>
              <a:rPr lang="el-GR" b="1" dirty="0">
                <a:solidFill>
                  <a:srgbClr val="002060"/>
                </a:solidFill>
              </a:rPr>
              <a:t>    η αξιοπρέπεια.</a:t>
            </a:r>
          </a:p>
        </p:txBody>
      </p:sp>
    </p:spTree>
    <p:extLst>
      <p:ext uri="{BB962C8B-B14F-4D97-AF65-F5344CB8AC3E}">
        <p14:creationId xmlns:p14="http://schemas.microsoft.com/office/powerpoint/2010/main" val="428036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712968" cy="1498178"/>
          </a:xfrm>
        </p:spPr>
        <p:txBody>
          <a:bodyPr>
            <a:noAutofit/>
          </a:bodyPr>
          <a:lstStyle/>
          <a:p>
            <a:r>
              <a:rPr lang="el-GR" sz="2000" dirty="0" smtClean="0"/>
              <a:t>Αποδεδειγμένα ο μακροβιότερος κάτοικος στον πλανήτη μας υπήρξε η Γαλλίδα </a:t>
            </a:r>
            <a:r>
              <a:rPr lang="el-GR" sz="2000" dirty="0" err="1" smtClean="0"/>
              <a:t>Jeanne</a:t>
            </a:r>
            <a:r>
              <a:rPr lang="el-GR" sz="2000" dirty="0" smtClean="0"/>
              <a:t> </a:t>
            </a:r>
            <a:r>
              <a:rPr lang="el-GR" sz="2000" dirty="0" err="1" smtClean="0"/>
              <a:t>Calment</a:t>
            </a:r>
            <a:r>
              <a:rPr lang="el-GR" sz="2000" dirty="0" smtClean="0"/>
              <a:t> που απεβίωσε το 1997 μετά από 122 χρόνια και 164 ημέρες ζωής. </a:t>
            </a:r>
            <a:br>
              <a:rPr lang="el-GR" sz="2000" dirty="0" smtClean="0"/>
            </a:br>
            <a:r>
              <a:rPr lang="el-GR" sz="2000" dirty="0" smtClean="0"/>
              <a:t>Στα 10 άτομα που αποδεδειγμένα έζησαν 115 - 122 χρόνια, περιλαμβάνονται 9 γυναίκες και ένας άνδρας. Σε όλες τις ομάδες αιωνόβιων που μελετήθηκαν έως τώρα 8 με 9 στους 10 ήσαν γυναίκες</a:t>
            </a:r>
            <a:endParaRPr lang="el-G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5400600"/>
          </a:xfrm>
        </p:spPr>
        <p:txBody>
          <a:bodyPr>
            <a:noAutofit/>
          </a:bodyPr>
          <a:lstStyle/>
          <a:p>
            <a:r>
              <a:rPr lang="el-GR" sz="1800" b="1" dirty="0" smtClean="0"/>
              <a:t>Οι αιωνόβιοι είναι κυρίως γυναίκες, πρωτότοκοι, και έζησαν σε αγροτικές περιοχές. </a:t>
            </a:r>
          </a:p>
          <a:p>
            <a:r>
              <a:rPr lang="el-GR" sz="1800" b="1" dirty="0" smtClean="0"/>
              <a:t>Άλλα διακριτικά χαρακτηριστικά τους είναι:</a:t>
            </a:r>
          </a:p>
          <a:p>
            <a:r>
              <a:rPr lang="el-GR" sz="1800" b="1" dirty="0" smtClean="0"/>
              <a:t>Αγαπούν τη ζωή </a:t>
            </a:r>
          </a:p>
          <a:p>
            <a:r>
              <a:rPr lang="el-GR" sz="1800" b="1" dirty="0" smtClean="0"/>
              <a:t>Είναι αισιόδοξοι, αλλά και ρεαλιστές </a:t>
            </a:r>
          </a:p>
          <a:p>
            <a:r>
              <a:rPr lang="el-GR" sz="1800" b="1" dirty="0" smtClean="0"/>
              <a:t>Εξακολουθούν να ασκούνται </a:t>
            </a:r>
          </a:p>
          <a:p>
            <a:r>
              <a:rPr lang="el-GR" sz="1800" b="1" dirty="0" smtClean="0"/>
              <a:t>Έχουν έντονη πνευματική δραστηριότητα </a:t>
            </a:r>
          </a:p>
          <a:p>
            <a:r>
              <a:rPr lang="el-GR" sz="1800" b="1" dirty="0" smtClean="0"/>
              <a:t>Απολαμβάνουν τις μικρές χαρές της ζωής </a:t>
            </a:r>
          </a:p>
          <a:p>
            <a:r>
              <a:rPr lang="el-GR" sz="1800" b="1" dirty="0" smtClean="0"/>
              <a:t>Έχουν πολλά και ποικίλα ενδιαφέροντα </a:t>
            </a:r>
          </a:p>
          <a:p>
            <a:r>
              <a:rPr lang="el-GR" sz="1800" b="1" dirty="0" smtClean="0"/>
              <a:t>Έχουν κοινωνική δραστηριότητα &amp; συμμετέχουν στον εθελοντισμό </a:t>
            </a:r>
          </a:p>
          <a:p>
            <a:r>
              <a:rPr lang="el-GR" sz="1800" b="1" dirty="0" smtClean="0"/>
              <a:t>Έχουν καλή αίσθηση του χιούμορ </a:t>
            </a:r>
          </a:p>
          <a:p>
            <a:r>
              <a:rPr lang="el-GR" sz="1800" b="1" dirty="0" smtClean="0"/>
              <a:t>Έχουν θρησκευτική πίστη και πνευματικά ενδιαφέροντα.</a:t>
            </a:r>
          </a:p>
          <a:p>
            <a:r>
              <a:rPr lang="el-GR" sz="1800" b="1" dirty="0" smtClean="0"/>
              <a:t>Έχουν χαμηλή αρτηριακή πίεση </a:t>
            </a:r>
          </a:p>
          <a:p>
            <a:r>
              <a:rPr lang="el-GR" sz="1800" b="1" dirty="0" smtClean="0"/>
              <a:t>Δεν καπνίζουν, δεν πίνουν υπερβολικά. </a:t>
            </a:r>
          </a:p>
          <a:p>
            <a:endParaRPr lang="el-GR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5817961" y="6550223"/>
            <a:ext cx="33260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http://www.hygeia.gr/page.aspx?p_id=180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anne Calment (1875 – 1997)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r="50883" b="18108"/>
          <a:stretch/>
        </p:blipFill>
        <p:spPr>
          <a:xfrm>
            <a:off x="251520" y="1130171"/>
            <a:ext cx="5282621" cy="495992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33090"/>
            <a:ext cx="54829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Jeanne </a:t>
            </a:r>
            <a:r>
              <a:rPr lang="en-US" sz="3200" b="1" dirty="0" err="1" smtClean="0"/>
              <a:t>Calment</a:t>
            </a:r>
            <a:r>
              <a:rPr lang="en-US" sz="3200" b="1" dirty="0" smtClean="0"/>
              <a:t> (1875 – 1997)</a:t>
            </a:r>
            <a:r>
              <a:rPr lang="el-GR" sz="3200" b="1" dirty="0" smtClean="0"/>
              <a:t>  122 ετών</a:t>
            </a:r>
            <a:endParaRPr lang="el-GR" sz="32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67"/>
          <a:stretch/>
        </p:blipFill>
        <p:spPr bwMode="auto">
          <a:xfrm>
            <a:off x="5514535" y="3284984"/>
            <a:ext cx="362946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5514534" y="1772816"/>
            <a:ext cx="36294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prstClr val="black"/>
                </a:solidFill>
              </a:rPr>
              <a:t>Ιάπωνας ηλικίας 115 ετών και 253 ημερών ο μακροβιότερος άνθρωπος στον κόσμο (19 Απριλίου 1897) </a:t>
            </a:r>
          </a:p>
        </p:txBody>
      </p:sp>
    </p:spTree>
    <p:extLst>
      <p:ext uri="{BB962C8B-B14F-4D97-AF65-F5344CB8AC3E}">
        <p14:creationId xmlns:p14="http://schemas.microsoft.com/office/powerpoint/2010/main" val="3396969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Σχισμή">
  <a:themeElements>
    <a:clrScheme name="Σχισμή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Σχισμή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Σχισμή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χισμή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χισμή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Ricepaper">
  <a:themeElements>
    <a:clrScheme name="Ricepaper 2">
      <a:dk1>
        <a:srgbClr val="00264C"/>
      </a:dk1>
      <a:lt1>
        <a:srgbClr val="FFFFE9"/>
      </a:lt1>
      <a:dk2>
        <a:srgbClr val="333333"/>
      </a:dk2>
      <a:lt2>
        <a:srgbClr val="333333"/>
      </a:lt2>
      <a:accent1>
        <a:srgbClr val="78C0B2"/>
      </a:accent1>
      <a:accent2>
        <a:srgbClr val="262D4C"/>
      </a:accent2>
      <a:accent3>
        <a:srgbClr val="FFFFF2"/>
      </a:accent3>
      <a:accent4>
        <a:srgbClr val="001F40"/>
      </a:accent4>
      <a:accent5>
        <a:srgbClr val="BEDCD5"/>
      </a:accent5>
      <a:accent6>
        <a:srgbClr val="212844"/>
      </a:accent6>
      <a:hlink>
        <a:srgbClr val="598BBD"/>
      </a:hlink>
      <a:folHlink>
        <a:srgbClr val="4D4D4D"/>
      </a:folHlink>
    </a:clrScheme>
    <a:fontScheme name="Ricepaper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Ricepaper 1">
        <a:dk1>
          <a:srgbClr val="9D9475"/>
        </a:dk1>
        <a:lt1>
          <a:srgbClr val="333333"/>
        </a:lt1>
        <a:dk2>
          <a:srgbClr val="333300"/>
        </a:dk2>
        <a:lt2>
          <a:srgbClr val="333333"/>
        </a:lt2>
        <a:accent1>
          <a:srgbClr val="B3C39F"/>
        </a:accent1>
        <a:accent2>
          <a:srgbClr val="DCD9CE"/>
        </a:accent2>
        <a:accent3>
          <a:srgbClr val="ADADAA"/>
        </a:accent3>
        <a:accent4>
          <a:srgbClr val="2A2A2A"/>
        </a:accent4>
        <a:accent5>
          <a:srgbClr val="D6DECD"/>
        </a:accent5>
        <a:accent6>
          <a:srgbClr val="C7C4BA"/>
        </a:accent6>
        <a:hlink>
          <a:srgbClr val="CC9900"/>
        </a:hlink>
        <a:folHlink>
          <a:srgbClr val="ADA68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cepaper 2">
        <a:dk1>
          <a:srgbClr val="00264C"/>
        </a:dk1>
        <a:lt1>
          <a:srgbClr val="FFFFE9"/>
        </a:lt1>
        <a:dk2>
          <a:srgbClr val="333333"/>
        </a:dk2>
        <a:lt2>
          <a:srgbClr val="333333"/>
        </a:lt2>
        <a:accent1>
          <a:srgbClr val="78C0B2"/>
        </a:accent1>
        <a:accent2>
          <a:srgbClr val="262D4C"/>
        </a:accent2>
        <a:accent3>
          <a:srgbClr val="FFFFF2"/>
        </a:accent3>
        <a:accent4>
          <a:srgbClr val="001F40"/>
        </a:accent4>
        <a:accent5>
          <a:srgbClr val="BEDCD5"/>
        </a:accent5>
        <a:accent6>
          <a:srgbClr val="212844"/>
        </a:accent6>
        <a:hlink>
          <a:srgbClr val="598BBD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3">
        <a:dk1>
          <a:srgbClr val="000000"/>
        </a:dk1>
        <a:lt1>
          <a:srgbClr val="F8F8F8"/>
        </a:lt1>
        <a:dk2>
          <a:srgbClr val="333333"/>
        </a:dk2>
        <a:lt2>
          <a:srgbClr val="5F5F5F"/>
        </a:lt2>
        <a:accent1>
          <a:srgbClr val="DDDDDD"/>
        </a:accent1>
        <a:accent2>
          <a:srgbClr val="808080"/>
        </a:accent2>
        <a:accent3>
          <a:srgbClr val="FBFBFB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4">
        <a:dk1>
          <a:srgbClr val="00264C"/>
        </a:dk1>
        <a:lt1>
          <a:srgbClr val="FFFFFF"/>
        </a:lt1>
        <a:dk2>
          <a:srgbClr val="333333"/>
        </a:dk2>
        <a:lt2>
          <a:srgbClr val="2E697E"/>
        </a:lt2>
        <a:accent1>
          <a:srgbClr val="BAC8AA"/>
        </a:accent1>
        <a:accent2>
          <a:srgbClr val="6E9883"/>
        </a:accent2>
        <a:accent3>
          <a:srgbClr val="FFFFFF"/>
        </a:accent3>
        <a:accent4>
          <a:srgbClr val="001F40"/>
        </a:accent4>
        <a:accent5>
          <a:srgbClr val="D9E0D2"/>
        </a:accent5>
        <a:accent6>
          <a:srgbClr val="638976"/>
        </a:accent6>
        <a:hlink>
          <a:srgbClr val="CC9900"/>
        </a:hlink>
        <a:folHlink>
          <a:srgbClr val="7DAEC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cepaper 5">
        <a:dk1>
          <a:srgbClr val="20374E"/>
        </a:dk1>
        <a:lt1>
          <a:srgbClr val="DCE4D2"/>
        </a:lt1>
        <a:dk2>
          <a:srgbClr val="333333"/>
        </a:dk2>
        <a:lt2>
          <a:srgbClr val="524C46"/>
        </a:lt2>
        <a:accent1>
          <a:srgbClr val="C9C491"/>
        </a:accent1>
        <a:accent2>
          <a:srgbClr val="8A776A"/>
        </a:accent2>
        <a:accent3>
          <a:srgbClr val="EBEFE5"/>
        </a:accent3>
        <a:accent4>
          <a:srgbClr val="1A2D41"/>
        </a:accent4>
        <a:accent5>
          <a:srgbClr val="E1DEC7"/>
        </a:accent5>
        <a:accent6>
          <a:srgbClr val="7D6B5F"/>
        </a:accent6>
        <a:hlink>
          <a:srgbClr val="67895F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566</Words>
  <Application>Microsoft Office PowerPoint</Application>
  <PresentationFormat>Προβολή στην οθόνη (4:3)</PresentationFormat>
  <Paragraphs>57</Paragraphs>
  <Slides>17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8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Office Theme</vt:lpstr>
      <vt:lpstr>Standarddesign</vt:lpstr>
      <vt:lpstr>1_Σχισμή</vt:lpstr>
      <vt:lpstr>Ricepaper</vt:lpstr>
      <vt:lpstr>1_Ocean</vt:lpstr>
      <vt:lpstr>2_Office Theme</vt:lpstr>
      <vt:lpstr>3_Office Theme</vt:lpstr>
      <vt:lpstr>Θέμα του Office</vt:lpstr>
      <vt:lpstr>Γράφημα</vt:lpstr>
      <vt:lpstr>ΜΑΚΡΟΖΩΪΑ &amp; ΓΗΡΑΝΣΗ</vt:lpstr>
      <vt:lpstr>Παρουσίαση του PowerPoint</vt:lpstr>
      <vt:lpstr>Γενικά για την Τρίτη ηλικία</vt:lpstr>
      <vt:lpstr>Παρουσίαση του PowerPoint</vt:lpstr>
      <vt:lpstr>«O τρόπος με τον οποίο θα γεράσουμε θα εξαρτηθεί από τον τρόπο με τον οποίο θα ζήσουμε»</vt:lpstr>
      <vt:lpstr>Παρουσίαση του PowerPoint</vt:lpstr>
      <vt:lpstr>«Παγκόσμια Ημέρα Τρίτης Ηλικίας»</vt:lpstr>
      <vt:lpstr>Αποδεδειγμένα ο μακροβιότερος κάτοικος στον πλανήτη μας υπήρξε η Γαλλίδα Jeanne Calment που απεβίωσε το 1997 μετά από 122 χρόνια και 164 ημέρες ζωής.  Στα 10 άτομα που αποδεδειγμένα έζησαν 115 - 122 χρόνια, περιλαμβάνονται 9 γυναίκες και ένας άνδρας. Σε όλες τις ομάδες αιωνόβιων που μελετήθηκαν έως τώρα 8 με 9 στους 10 ήσαν γυναίκες</vt:lpstr>
      <vt:lpstr>Jeanne Calment (1875 – 1997)  122 ετών</vt:lpstr>
      <vt:lpstr>Παρουσίαση του PowerPoint</vt:lpstr>
      <vt:lpstr>Παρουσίαση του PowerPoint</vt:lpstr>
      <vt:lpstr>Παρουσίαση του PowerPoint</vt:lpstr>
      <vt:lpstr>Αυτό που έχει σημασία στην γηριατρική δεν είναι η χρονολογική, αλλά η βιολογική ηλικία</vt:lpstr>
      <vt:lpstr>Παρουσίαση του PowerPoint</vt:lpstr>
      <vt:lpstr>Αλλαγές που σχετίζονται με την Ηλικία στη σύνθεση του σώματος, στην πρόσληψη τροφής και στην κατανάλωση ενέργειας</vt:lpstr>
      <vt:lpstr>Παρουσίαση του PowerPoint</vt:lpstr>
      <vt:lpstr>Παρουσίαση του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Ελλάδα ανάμεσα στις 5 χώρες με το υψηλότερο προσδόκιμο υγιούς βίου</dc:title>
  <dc:creator>user</dc:creator>
  <cp:lastModifiedBy>praktiki</cp:lastModifiedBy>
  <cp:revision>137</cp:revision>
  <dcterms:created xsi:type="dcterms:W3CDTF">2013-03-06T20:37:34Z</dcterms:created>
  <dcterms:modified xsi:type="dcterms:W3CDTF">2019-03-19T21:55:42Z</dcterms:modified>
</cp:coreProperties>
</file>