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58" r:id="rId16"/>
    <p:sldId id="257" r:id="rId17"/>
    <p:sldId id="259" r:id="rId18"/>
    <p:sldId id="274" r:id="rId19"/>
    <p:sldId id="275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C61-D0F3-46D1-8119-52C4696BD5D6}" type="datetimeFigureOut">
              <a:rPr lang="el-GR" smtClean="0"/>
              <a:t>31/3/2016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CB5-E9E9-4E18-867E-52C50074B7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10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C61-D0F3-46D1-8119-52C4696BD5D6}" type="datetimeFigureOut">
              <a:rPr lang="el-GR" smtClean="0"/>
              <a:t>31/3/2016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CB5-E9E9-4E18-867E-52C50074B7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908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C61-D0F3-46D1-8119-52C4696BD5D6}" type="datetimeFigureOut">
              <a:rPr lang="el-GR" smtClean="0"/>
              <a:t>31/3/2016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CB5-E9E9-4E18-867E-52C50074B7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547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C61-D0F3-46D1-8119-52C4696BD5D6}" type="datetimeFigureOut">
              <a:rPr lang="el-GR" smtClean="0"/>
              <a:t>31/3/2016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CB5-E9E9-4E18-867E-52C50074B7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15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C61-D0F3-46D1-8119-52C4696BD5D6}" type="datetimeFigureOut">
              <a:rPr lang="el-GR" smtClean="0"/>
              <a:t>31/3/2016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CB5-E9E9-4E18-867E-52C50074B7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06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C61-D0F3-46D1-8119-52C4696BD5D6}" type="datetimeFigureOut">
              <a:rPr lang="el-GR" smtClean="0"/>
              <a:t>31/3/2016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CB5-E9E9-4E18-867E-52C50074B7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298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C61-D0F3-46D1-8119-52C4696BD5D6}" type="datetimeFigureOut">
              <a:rPr lang="el-GR" smtClean="0"/>
              <a:t>31/3/2016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CB5-E9E9-4E18-867E-52C50074B7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91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C61-D0F3-46D1-8119-52C4696BD5D6}" type="datetimeFigureOut">
              <a:rPr lang="el-GR" smtClean="0"/>
              <a:t>31/3/2016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CB5-E9E9-4E18-867E-52C50074B7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0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C61-D0F3-46D1-8119-52C4696BD5D6}" type="datetimeFigureOut">
              <a:rPr lang="el-GR" smtClean="0"/>
              <a:t>31/3/2016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CB5-E9E9-4E18-867E-52C50074B7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185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C61-D0F3-46D1-8119-52C4696BD5D6}" type="datetimeFigureOut">
              <a:rPr lang="el-GR" smtClean="0"/>
              <a:t>31/3/2016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CB5-E9E9-4E18-867E-52C50074B7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4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C61-D0F3-46D1-8119-52C4696BD5D6}" type="datetimeFigureOut">
              <a:rPr lang="el-GR" smtClean="0"/>
              <a:t>31/3/2016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CB5-E9E9-4E18-867E-52C50074B7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64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1BC61-D0F3-46D1-8119-52C4696BD5D6}" type="datetimeFigureOut">
              <a:rPr lang="el-GR" smtClean="0"/>
              <a:t>31/3/2016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0CB5-E9E9-4E18-867E-52C50074B7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12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r>
              <a:rPr lang="el-GR" sz="2700" b="1" dirty="0" smtClean="0"/>
              <a:t>Η επιδίωξη</a:t>
            </a:r>
            <a:r>
              <a:rPr lang="el-GR" sz="2700" dirty="0" smtClean="0"/>
              <a:t>: βελτίωση ποιότητας με συνεχή βελτίωση των διεργασιών με βάση τις οποίες παράγονται τα προϊόντα</a:t>
            </a:r>
          </a:p>
          <a:p>
            <a:r>
              <a:rPr lang="el-GR" sz="2700" b="1" dirty="0" smtClean="0"/>
              <a:t>Παράγοντες:</a:t>
            </a:r>
            <a:r>
              <a:rPr lang="el-GR" sz="2700" dirty="0" smtClean="0">
                <a:solidFill>
                  <a:srgbClr val="FF0000"/>
                </a:solidFill>
              </a:rPr>
              <a:t> </a:t>
            </a:r>
            <a:r>
              <a:rPr lang="el-GR" sz="2700" dirty="0" smtClean="0"/>
              <a:t>ελεγχόμενες μεταβλητές (ποσοτικές ή/και ποιοτικές) που πιθανώς να επηρεάζουν τη διεργασία παραγωγής</a:t>
            </a:r>
          </a:p>
          <a:p>
            <a:r>
              <a:rPr lang="el-GR" sz="2700" b="1" dirty="0" smtClean="0"/>
              <a:t>Μεταβλητές απόκρισης</a:t>
            </a:r>
            <a:r>
              <a:rPr lang="el-GR" sz="2700" dirty="0" smtClean="0"/>
              <a:t>: οι επιδράσεις καθορισμένων συνδυασμών  τιμών (των ποσοτικών παραγόντων) και κατηγοριών ή καταστάσεων (των ποιοτικών μεταβλητών) σε ένα ή περισσότερα χαρακτηριστικά του προϊόντος που μας ενδιαφέρουν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10586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ΒΑΣΙΚΕΣ ΕΝΝΟΙΕΣ &amp; ΑΡΧΕΣ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400600"/>
          </a:xfrm>
        </p:spPr>
        <p:txBody>
          <a:bodyPr>
            <a:normAutofit/>
          </a:bodyPr>
          <a:lstStyle/>
          <a:p>
            <a:pPr marL="268288" indent="-268288">
              <a:spcBef>
                <a:spcPts val="600"/>
              </a:spcBef>
            </a:pPr>
            <a:r>
              <a:rPr lang="el-GR" sz="2300" b="1" dirty="0" smtClean="0"/>
              <a:t>Μεταβλητή πλαισίου ή ομαδοποίησης: </a:t>
            </a:r>
            <a:r>
              <a:rPr lang="el-GR" sz="2300" dirty="0" smtClean="0"/>
              <a:t>μεταβλητή που μπορεί να έχει σημαντική επίδραση στην απόκριση – είναι γνωστό στον ερευνητή εξαρχής</a:t>
            </a:r>
          </a:p>
          <a:p>
            <a:pPr marL="668338" lvl="1" indent="-268288">
              <a:spcBef>
                <a:spcPts val="600"/>
              </a:spcBef>
            </a:pPr>
            <a:r>
              <a:rPr lang="el-GR" sz="1900" b="1" dirty="0" smtClean="0"/>
              <a:t>Δεν έχει ενδιαφέρον </a:t>
            </a:r>
            <a:r>
              <a:rPr lang="el-GR" sz="1900" dirty="0" smtClean="0"/>
              <a:t>ως παράγοντας αλλά πρέπει να τεθεί υπό έλεγχο για να μην αλλοιώνει την ανάλυση (χρόνος, χειριστής, η μηχανή, η βάρδια, η παρτίδα πρώτης ύλης, η θέση, …)</a:t>
            </a:r>
          </a:p>
          <a:p>
            <a:pPr marL="668338" lvl="1" indent="-268288">
              <a:spcBef>
                <a:spcPts val="600"/>
              </a:spcBef>
            </a:pPr>
            <a:r>
              <a:rPr lang="el-GR" sz="1900" dirty="0" smtClean="0"/>
              <a:t>Αν δεν ελεγχθεί, η μεταβλητότητα που προκαλεί στην απόκριση θα αποδοθεί εσφαλμένα στην τύχη</a:t>
            </a:r>
          </a:p>
          <a:p>
            <a:pPr marL="668338" lvl="1" indent="-268288">
              <a:spcBef>
                <a:spcPts val="600"/>
              </a:spcBef>
            </a:pPr>
            <a:r>
              <a:rPr lang="el-GR" sz="1900" dirty="0" smtClean="0"/>
              <a:t>Διαδικασίες ελέγχου: 1) Σταθεροποίηση της σε όλη τη διάρκεια του πειράματος, 2) παρατήρησή της απόκρισης σε ομάδες που αντιπροσωπεύουν διαφορετικές τιμές ή καταστάσεις της μεταβλητής πλαισίου</a:t>
            </a:r>
          </a:p>
          <a:p>
            <a:pPr marL="268288" indent="-268288">
              <a:spcBef>
                <a:spcPts val="600"/>
              </a:spcBef>
            </a:pPr>
            <a:r>
              <a:rPr lang="el-GR" sz="2300" b="1" dirty="0" smtClean="0"/>
              <a:t>Μεταβλητή θορύβου</a:t>
            </a:r>
            <a:r>
              <a:rPr lang="el-GR" sz="2300" dirty="0" smtClean="0"/>
              <a:t>: άγνωστη μεταβλητή (μη αναγνωρίσιμη) η οποία επηρεάζει τη μεταβλητή απόκρισης </a:t>
            </a:r>
          </a:p>
          <a:p>
            <a:pPr marL="668338" lvl="1" indent="-268288">
              <a:spcBef>
                <a:spcPts val="600"/>
              </a:spcBef>
            </a:pPr>
            <a:endParaRPr lang="el-GR" sz="1900" dirty="0"/>
          </a:p>
          <a:p>
            <a:pPr lvl="1">
              <a:spcBef>
                <a:spcPts val="600"/>
              </a:spcBef>
            </a:pPr>
            <a:endParaRPr lang="el-GR" sz="2300" dirty="0" smtClean="0"/>
          </a:p>
        </p:txBody>
      </p:sp>
    </p:spTree>
    <p:extLst>
      <p:ext uri="{BB962C8B-B14F-4D97-AF65-F5344CB8AC3E}">
        <p14:creationId xmlns:p14="http://schemas.microsoft.com/office/powerpoint/2010/main" val="2316330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ΒΑΣΙΚΕΣ ΕΝΝΟΙΕΣ &amp; ΑΡΧΕΣ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400600"/>
          </a:xfrm>
        </p:spPr>
        <p:txBody>
          <a:bodyPr>
            <a:normAutofit/>
          </a:bodyPr>
          <a:lstStyle/>
          <a:p>
            <a:pPr marL="268288" indent="-268288">
              <a:spcBef>
                <a:spcPts val="1200"/>
              </a:spcBef>
              <a:spcAft>
                <a:spcPts val="600"/>
              </a:spcAft>
            </a:pPr>
            <a:r>
              <a:rPr lang="el-GR" sz="2300" b="1" dirty="0" smtClean="0"/>
              <a:t>Πειραματικό σφάλμα: </a:t>
            </a:r>
            <a:r>
              <a:rPr lang="el-GR" sz="2300" dirty="0" smtClean="0"/>
              <a:t>μεταβλητότητα στη μεταβλητή απόκρισης που δεν μπορεί να αποδοθεί σε αλλαγή δοκιμασίας ή σε μεταβολή της κατάστασης μιας μεταβλητή ομαδοποίησης – συνδυασμένο αποτέλεσμα που έχουν στη μεταβλητή απόκρισης όλες οι μεταβλητές θορύβου</a:t>
            </a:r>
          </a:p>
          <a:p>
            <a:pPr marL="268288" indent="-268288">
              <a:spcBef>
                <a:spcPts val="1200"/>
              </a:spcBef>
              <a:spcAft>
                <a:spcPts val="600"/>
              </a:spcAft>
            </a:pPr>
            <a:r>
              <a:rPr lang="el-GR" sz="2300" b="1" dirty="0" smtClean="0"/>
              <a:t>Βασική αρχή στο σχεδιασμό πειραμάτων:  </a:t>
            </a:r>
            <a:r>
              <a:rPr lang="el-GR" sz="2300" dirty="0" smtClean="0"/>
              <a:t>πραγματοποίηση της συλλογής των πειραματικών δεδομένων με τρόπο ώστε να ελαχιστοποιείται το πειραματικό σφάλμα</a:t>
            </a:r>
          </a:p>
          <a:p>
            <a:pPr marL="668338" lvl="1" indent="-268288">
              <a:spcBef>
                <a:spcPts val="1200"/>
              </a:spcBef>
              <a:spcAft>
                <a:spcPts val="600"/>
              </a:spcAft>
            </a:pPr>
            <a:r>
              <a:rPr lang="el-GR" sz="1900" dirty="0" smtClean="0"/>
              <a:t>Επιτυγχάνεται με τον έλεγχο όσων το δυνατόν περισσότερων αναγνωρίσιμων αιτιών (παραγόντων και μεταβλητών ομαδοποίησης) που προκαλούν μεταβλητότητα στη μεταβλητότητα απόκρισης </a:t>
            </a:r>
          </a:p>
          <a:p>
            <a:pPr marL="400050" lvl="1" indent="0">
              <a:spcBef>
                <a:spcPts val="1200"/>
              </a:spcBef>
              <a:spcAft>
                <a:spcPts val="600"/>
              </a:spcAft>
              <a:buNone/>
            </a:pPr>
            <a:endParaRPr lang="el-GR" sz="19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endParaRPr lang="el-GR" sz="2300" dirty="0" smtClean="0"/>
          </a:p>
        </p:txBody>
      </p:sp>
    </p:spTree>
    <p:extLst>
      <p:ext uri="{BB962C8B-B14F-4D97-AF65-F5344CB8AC3E}">
        <p14:creationId xmlns:p14="http://schemas.microsoft.com/office/powerpoint/2010/main" val="2395984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ΒΑΣΙΚΕΣ ΕΝΝΟΙΕΣ &amp; ΑΡΧΕΣ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400600"/>
          </a:xfrm>
        </p:spPr>
        <p:txBody>
          <a:bodyPr>
            <a:normAutofit/>
          </a:bodyPr>
          <a:lstStyle/>
          <a:p>
            <a:pPr marL="268288" indent="-268288">
              <a:spcBef>
                <a:spcPts val="400"/>
              </a:spcBef>
              <a:spcAft>
                <a:spcPts val="400"/>
              </a:spcAft>
            </a:pPr>
            <a:r>
              <a:rPr lang="el-GR" sz="2300" b="1" dirty="0" smtClean="0"/>
              <a:t>Πειραματικό σφάλμα: </a:t>
            </a:r>
            <a:r>
              <a:rPr lang="el-GR" sz="2300" dirty="0" smtClean="0"/>
              <a:t>μεταβλητότητα στη μεταβλητή απόκρισης που δεν μπορεί να αποδοθεί σε αλλαγή δοκιμασίας ή σε μεταβολή της κατάστασης μιας μεταβλητή ομαδοποίησης – συνδυασμένο αποτέλεσμα που έχουν στη μεταβλητή απόκρισης όλες οι μεταβλητές θορύβου</a:t>
            </a:r>
          </a:p>
          <a:p>
            <a:pPr marL="268288" indent="-268288">
              <a:spcBef>
                <a:spcPts val="400"/>
              </a:spcBef>
              <a:spcAft>
                <a:spcPts val="400"/>
              </a:spcAft>
            </a:pPr>
            <a:r>
              <a:rPr lang="el-GR" sz="2300" b="1" dirty="0" smtClean="0"/>
              <a:t>Βασική αρχή στο σχεδιασμό πειραμάτων:  </a:t>
            </a:r>
            <a:r>
              <a:rPr lang="el-GR" sz="2300" dirty="0" smtClean="0"/>
              <a:t>πραγματοποίηση της συλλογής των πειραματικών δεδομένων με τρόπο ώστε να ελαχιστοποιείται το πειραματικό σφάλμα</a:t>
            </a:r>
          </a:p>
          <a:p>
            <a:pPr marL="668338" lvl="1" indent="-268288">
              <a:spcBef>
                <a:spcPts val="400"/>
              </a:spcBef>
              <a:spcAft>
                <a:spcPts val="400"/>
              </a:spcAft>
            </a:pPr>
            <a:r>
              <a:rPr lang="el-GR" sz="1900" dirty="0" smtClean="0"/>
              <a:t>Επιτυγχάνεται με τον έλεγχο όσων το δυνατόν περισσότερων αναγνωρίσιμων αιτιών (παραγόντων και μεταβλητών ομαδοποίησης) που προκαλούν μεταβλητότητα στη μεταβλητότητα απόκρισης </a:t>
            </a:r>
          </a:p>
          <a:p>
            <a:pPr marL="668338" lvl="1" indent="-268288">
              <a:spcBef>
                <a:spcPts val="400"/>
              </a:spcBef>
              <a:spcAft>
                <a:spcPts val="400"/>
              </a:spcAft>
            </a:pPr>
            <a:r>
              <a:rPr lang="el-GR" sz="1900" dirty="0" smtClean="0"/>
              <a:t>Οδηγεί σε μια προσπάθεια διαχωρισμού της ολικής μεταβλητότητας της απόκρισης σε επιμέρους τμήματα που αντιπροσωπεύουν παράγοντες, μεταβλητές πλαισίου, και πειραματικό σφάλμα</a:t>
            </a:r>
          </a:p>
          <a:p>
            <a:pPr marL="668338" lvl="1" indent="-268288">
              <a:spcBef>
                <a:spcPts val="400"/>
              </a:spcBef>
              <a:spcAft>
                <a:spcPts val="400"/>
              </a:spcAft>
            </a:pPr>
            <a:r>
              <a:rPr lang="el-GR" sz="1900" dirty="0" smtClean="0"/>
              <a:t>Διευκολύνεται με τρεις τρόπους: </a:t>
            </a:r>
            <a:r>
              <a:rPr lang="el-GR" sz="1900" b="1" dirty="0" smtClean="0"/>
              <a:t>τυχαιοποίηση</a:t>
            </a:r>
            <a:r>
              <a:rPr lang="el-GR" sz="1900" dirty="0" smtClean="0"/>
              <a:t> – </a:t>
            </a:r>
            <a:r>
              <a:rPr lang="el-GR" sz="1900" b="1" dirty="0" smtClean="0"/>
              <a:t>ομαδοποίηση</a:t>
            </a:r>
            <a:r>
              <a:rPr lang="el-GR" sz="1900" dirty="0" smtClean="0"/>
              <a:t> - </a:t>
            </a:r>
            <a:r>
              <a:rPr lang="el-GR" sz="1900" b="1" dirty="0" smtClean="0"/>
              <a:t>επανάληψη</a:t>
            </a:r>
          </a:p>
          <a:p>
            <a:pPr marL="400050" lvl="1" indent="0">
              <a:spcBef>
                <a:spcPts val="400"/>
              </a:spcBef>
              <a:spcAft>
                <a:spcPts val="400"/>
              </a:spcAft>
              <a:buNone/>
            </a:pPr>
            <a:endParaRPr lang="el-GR" sz="1900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el-GR" sz="2300" dirty="0" smtClean="0"/>
          </a:p>
        </p:txBody>
      </p:sp>
    </p:spTree>
    <p:extLst>
      <p:ext uri="{BB962C8B-B14F-4D97-AF65-F5344CB8AC3E}">
        <p14:creationId xmlns:p14="http://schemas.microsoft.com/office/powerpoint/2010/main" val="1251678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ΒΑΣΙΚΕΣ ΕΝΝΟΙΕΣ &amp; ΑΡΧΕΣ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400600"/>
          </a:xfrm>
        </p:spPr>
        <p:txBody>
          <a:bodyPr>
            <a:normAutofit fontScale="92500" lnSpcReduction="10000"/>
          </a:bodyPr>
          <a:lstStyle/>
          <a:p>
            <a:pPr marL="268288" indent="-268288">
              <a:spcBef>
                <a:spcPts val="400"/>
              </a:spcBef>
              <a:spcAft>
                <a:spcPts val="400"/>
              </a:spcAft>
            </a:pPr>
            <a:r>
              <a:rPr lang="el-GR" sz="2300" b="1" dirty="0" smtClean="0"/>
              <a:t>Τυχαιοποίηση</a:t>
            </a:r>
            <a:r>
              <a:rPr lang="el-GR" sz="2300" dirty="0" smtClean="0"/>
              <a:t>: τυχαία κατανομή όλων των πειραματικών μονάδων στις δοκιμασίες και τις ομάδες </a:t>
            </a:r>
          </a:p>
          <a:p>
            <a:pPr marL="668338" lvl="1" indent="-268288">
              <a:spcBef>
                <a:spcPts val="400"/>
              </a:spcBef>
              <a:spcAft>
                <a:spcPts val="400"/>
              </a:spcAft>
            </a:pPr>
            <a:r>
              <a:rPr lang="el-GR" sz="1900" dirty="0" smtClean="0"/>
              <a:t>Προστατεύει από τις συστηματικές επιδράσεις μεταβλητών θορύβου καθώς οι επιδράσεις όλων των μη ελεγχόμενων μεταβλητών πάνω στη μεταβλητή απόκρισης επιμερίζονται ισομερώς στις διάφορες δοκιμασίες</a:t>
            </a:r>
          </a:p>
          <a:p>
            <a:pPr marL="268288" indent="-268288">
              <a:spcBef>
                <a:spcPts val="400"/>
              </a:spcBef>
              <a:spcAft>
                <a:spcPts val="400"/>
              </a:spcAft>
            </a:pPr>
            <a:r>
              <a:rPr lang="el-GR" sz="2300" b="1" dirty="0" smtClean="0"/>
              <a:t>Ομαδοποίηση</a:t>
            </a:r>
            <a:r>
              <a:rPr lang="el-GR" sz="2300" dirty="0" smtClean="0"/>
              <a:t>: ο έλεγχος των επιπέδων μιας μεταβλητής πλαισίου</a:t>
            </a:r>
          </a:p>
          <a:p>
            <a:pPr marL="668338" lvl="1" indent="-268288">
              <a:spcBef>
                <a:spcPts val="400"/>
              </a:spcBef>
              <a:spcAft>
                <a:spcPts val="400"/>
              </a:spcAft>
            </a:pPr>
            <a:r>
              <a:rPr lang="el-GR" sz="1900" dirty="0" smtClean="0"/>
              <a:t>Επιτρέπει την απομόνωση σημαντικού μέρους της μεταβλητής απόκρισης και τον καταλογισμό του στις επιδράσεις μεταβλητών πλαισίου</a:t>
            </a:r>
          </a:p>
          <a:p>
            <a:pPr marL="668338" lvl="1" indent="-268288">
              <a:spcBef>
                <a:spcPts val="400"/>
              </a:spcBef>
              <a:spcAft>
                <a:spcPts val="400"/>
              </a:spcAft>
            </a:pPr>
            <a:r>
              <a:rPr lang="el-GR" sz="1900" dirty="0" smtClean="0"/>
              <a:t>Αν τα πειραματικά δεδομένα  έχουν συγκεντρωθεί από διαφορετικές παρτίδες ή θέσεις θα πρέπει να θεωρηθούν ομάδες που αντιστοιχούν στις διαφορετικές παρτίδες ή θέσεις και να υπολογιστεί η μεταβλητότητα της μεταβλητής απόκρισης που οφείλεται σ’ αυτή την ομαδοποίηση</a:t>
            </a:r>
          </a:p>
          <a:p>
            <a:pPr marL="268288" indent="-268288">
              <a:spcBef>
                <a:spcPts val="400"/>
              </a:spcBef>
              <a:spcAft>
                <a:spcPts val="400"/>
              </a:spcAft>
            </a:pPr>
            <a:r>
              <a:rPr lang="el-GR" sz="2300" b="1" dirty="0" smtClean="0"/>
              <a:t>Επανάληψη</a:t>
            </a:r>
            <a:r>
              <a:rPr lang="el-GR" sz="2300" dirty="0" smtClean="0"/>
              <a:t>: η επαναληπτική παρατήρηση της μεταβλητής απόκρισης για κάθε δοκιμασία που ερευνάται (μέσα σε κάθε ομάδα, αν έχω ομαδοποίηση)</a:t>
            </a:r>
          </a:p>
          <a:p>
            <a:pPr marL="668338" lvl="1" indent="-268288">
              <a:spcBef>
                <a:spcPts val="400"/>
              </a:spcBef>
              <a:spcAft>
                <a:spcPts val="400"/>
              </a:spcAft>
            </a:pPr>
            <a:r>
              <a:rPr lang="el-GR" sz="1900" dirty="0" smtClean="0"/>
              <a:t>Δίνει τη δυνατότητα για μέτρηση του μεγέθους του πειραματικού σφάλματος και για απαλοιφή της μεταβλητότητας λόγω μεταβλητών θορύβου</a:t>
            </a:r>
          </a:p>
          <a:p>
            <a:pPr marL="400050" lvl="1" indent="0">
              <a:spcBef>
                <a:spcPts val="400"/>
              </a:spcBef>
              <a:spcAft>
                <a:spcPts val="400"/>
              </a:spcAft>
              <a:buNone/>
            </a:pPr>
            <a:endParaRPr lang="el-GR" sz="1900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el-GR" sz="2300" dirty="0" smtClean="0"/>
          </a:p>
        </p:txBody>
      </p:sp>
    </p:spTree>
    <p:extLst>
      <p:ext uri="{BB962C8B-B14F-4D97-AF65-F5344CB8AC3E}">
        <p14:creationId xmlns:p14="http://schemas.microsoft.com/office/powerpoint/2010/main" val="3365373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ΠΑΡΑΔΕΙΓΜΑΤΑ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ΔΙΕΡΕΥΝΗΣΗ ΕΝΟΣ ΠΑΡΑΓΟΝΤΑ ΣΕ ΠΕΙΡΜΑΤΑ ΠΛΗΡΟΥΣ ΤΥΧΑΙΟΠΟΊΗΣΗΣ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555204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80878"/>
            <a:ext cx="345638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37" y="3580878"/>
            <a:ext cx="5056784" cy="316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4168" y="7647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Σιτηρέσια κοτόπουλου και ανάπτυξη (</a:t>
            </a:r>
            <a:r>
              <a:rPr lang="en-US" dirty="0" err="1" smtClean="0"/>
              <a:t>Kgr</a:t>
            </a:r>
            <a:r>
              <a:rPr lang="en-US" dirty="0" smtClean="0"/>
              <a:t>.)</a:t>
            </a:r>
            <a:endParaRPr lang="el-G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8" y="115193"/>
            <a:ext cx="5300266" cy="331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0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153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140968"/>
            <a:ext cx="48291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27" y="3040133"/>
            <a:ext cx="3211637" cy="257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9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688632" cy="355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648332"/>
            <a:ext cx="4536504" cy="140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57192"/>
            <a:ext cx="3397695" cy="166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23" y="4005064"/>
            <a:ext cx="3383233" cy="27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7647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Τρόφιμα διαίτης και χοληστερίνη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7744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848872" cy="365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4106962"/>
            <a:ext cx="4651051" cy="131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5733256"/>
            <a:ext cx="3108128" cy="105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25" y="5589240"/>
            <a:ext cx="4082803" cy="117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78" y="3212976"/>
            <a:ext cx="2817860" cy="225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75418" y="781263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Περιεκτικότητα σε σωματιδιακές προσμείξεις υγρού φαρμακευτικού σκευάσματος από τρεις επιχειρήσεις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4962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7" y="620688"/>
            <a:ext cx="59721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6964"/>
            <a:ext cx="4170363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7" y="3417833"/>
            <a:ext cx="1978025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38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r>
              <a:rPr lang="el-GR" sz="2700" b="1" dirty="0" smtClean="0"/>
              <a:t>Διαγνωστικά πειράματα:</a:t>
            </a:r>
            <a:r>
              <a:rPr lang="el-GR" sz="2700" dirty="0" smtClean="0"/>
              <a:t> δοκιμαστική αλλαγή στην τιμή ή στην κατάσταση ενός και μόνο παράγοντα κάθε φορά και την παρατήρηση της επίδρασης που έχει αυτή η αλλαγή στη μεταβλητή απόκρισης</a:t>
            </a:r>
          </a:p>
          <a:p>
            <a:pPr lvl="1"/>
            <a:r>
              <a:rPr lang="el-GR" sz="2300" dirty="0" smtClean="0"/>
              <a:t>Το ανώτερο επίπεδο πειραματισμού συνίσταται σε μια διαδικασία επαναληπτικής εκτέλεσης σχεδιασμένων πειραμάτων 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73307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r>
              <a:rPr lang="el-GR" sz="2700" b="1" dirty="0" smtClean="0"/>
              <a:t>Διεργασία:</a:t>
            </a:r>
            <a:r>
              <a:rPr lang="el-GR" sz="2700" dirty="0" smtClean="0"/>
              <a:t> ένα σύνολο καταστάσεων ή συνθηκών λειτουργίας που συνδυάζονται για να μετασχηματίσουν εισερχόμενα σε χρήσιμους πόρους</a:t>
            </a:r>
          </a:p>
          <a:p>
            <a:r>
              <a:rPr lang="el-GR" sz="2700" dirty="0" smtClean="0"/>
              <a:t>Σε κάθε διεργασία ένα μετρήσιμο εξερχόμενο παρουσιάζει πάντοτε κάποια </a:t>
            </a:r>
            <a:r>
              <a:rPr lang="el-GR" sz="2700" b="1" i="1" dirty="0" smtClean="0"/>
              <a:t>μεταβλητότητα</a:t>
            </a:r>
            <a:r>
              <a:rPr lang="el-GR" sz="2700" dirty="0" smtClean="0"/>
              <a:t> μικρού ή μεγάλου βαθμού</a:t>
            </a:r>
          </a:p>
          <a:p>
            <a:r>
              <a:rPr lang="el-GR" sz="2700" dirty="0" smtClean="0"/>
              <a:t>Είδη μεταβλητότητας:</a:t>
            </a:r>
          </a:p>
          <a:p>
            <a:pPr lvl="1"/>
            <a:r>
              <a:rPr lang="el-GR" sz="2300" dirty="0" smtClean="0"/>
              <a:t>Μεταβλητότητα </a:t>
            </a:r>
            <a:r>
              <a:rPr lang="el-GR" sz="2300" b="1" dirty="0" smtClean="0"/>
              <a:t>κοινών ή συνήθων αιτιών</a:t>
            </a:r>
          </a:p>
          <a:p>
            <a:pPr lvl="1"/>
            <a:r>
              <a:rPr lang="el-GR" sz="2300" dirty="0" smtClean="0"/>
              <a:t>Μεταβλητότητα </a:t>
            </a:r>
            <a:r>
              <a:rPr lang="el-GR" sz="2300" b="1" dirty="0" smtClean="0"/>
              <a:t>ειδικών αιτιών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37476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14116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700" b="1" dirty="0" smtClean="0"/>
              <a:t>Μεταβλητότητα</a:t>
            </a:r>
            <a:r>
              <a:rPr lang="el-GR" sz="2700" dirty="0" smtClean="0"/>
              <a:t> </a:t>
            </a:r>
            <a:r>
              <a:rPr lang="el-GR" sz="2700" b="1" dirty="0" smtClean="0"/>
              <a:t>κοινών ή συνήθων αιτιών: </a:t>
            </a:r>
            <a:r>
              <a:rPr lang="el-GR" sz="2700" dirty="0" smtClean="0"/>
              <a:t>επηρεάζει </a:t>
            </a:r>
            <a:r>
              <a:rPr lang="el-GR" sz="2700" b="1" u="sng" dirty="0" smtClean="0"/>
              <a:t>όλα</a:t>
            </a:r>
            <a:r>
              <a:rPr lang="el-GR" sz="2700" dirty="0" smtClean="0"/>
              <a:t> τα προϊόντα μιας διεργασίας και αποδίδεται στις κανονικές συνθήκες λειτουργίας της διεργασίας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l-GR" sz="2300" dirty="0" smtClean="0"/>
              <a:t>Οι συνθήκες προκύπτουν από το σχεδιασμό της διεργασίας και προξενούν μεταβλητότητα στα προϊόντα της η οποία στο μεγαλύτερό της μέρος μπορεί να προβλεφθεί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700" b="1" dirty="0" smtClean="0"/>
              <a:t>Μεταβλητότητα</a:t>
            </a:r>
            <a:r>
              <a:rPr lang="el-GR" sz="2700" dirty="0" smtClean="0"/>
              <a:t> </a:t>
            </a:r>
            <a:r>
              <a:rPr lang="el-GR" sz="2700" b="1" dirty="0" smtClean="0"/>
              <a:t>ειδικών αιτιών: </a:t>
            </a:r>
            <a:r>
              <a:rPr lang="el-GR" sz="2700" dirty="0" smtClean="0"/>
              <a:t>είναι ένα ασυνήθιστο συμβάν που δεν προβλέπεται στο σχεδιασμό της διεργασίας και δεν μπορεί να αποδοθεί σε κανονικές συνθήκες λειτουργίας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l-GR" sz="2300" dirty="0" smtClean="0"/>
              <a:t>Τα ειδικά αίτια συνδέονται συχνά με κάποια δυσλειτουργία κάποιας σημαντικής  συνιστώσας της διεργασίας (π.χ. δυσλειτουργία μιας μηχανής) και επηρεάζουν </a:t>
            </a:r>
            <a:r>
              <a:rPr lang="el-GR" sz="2300" b="1" u="sng" dirty="0" smtClean="0"/>
              <a:t>σχετικώς λίγα </a:t>
            </a:r>
            <a:r>
              <a:rPr lang="el-GR" sz="2300" dirty="0" smtClean="0"/>
              <a:t>από τα προϊόντα της διεργασίας, συγχρόνως όμως καθιστούν τη διαδικασία ουσιαστικά απρόβλεπτη</a:t>
            </a:r>
          </a:p>
        </p:txBody>
      </p:sp>
    </p:spTree>
    <p:extLst>
      <p:ext uri="{BB962C8B-B14F-4D97-AF65-F5344CB8AC3E}">
        <p14:creationId xmlns:p14="http://schemas.microsoft.com/office/powerpoint/2010/main" val="420143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1411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700" b="1" dirty="0" smtClean="0"/>
              <a:t>Στόχος: </a:t>
            </a:r>
            <a:r>
              <a:rPr lang="el-GR" sz="2700" dirty="0" smtClean="0"/>
              <a:t>πρέπει να ελέγχεται περιοδικά με τη χρήση </a:t>
            </a:r>
            <a:r>
              <a:rPr lang="el-GR" sz="2700" i="1" dirty="0" smtClean="0"/>
              <a:t>διαγραμμάτων ελέγχου </a:t>
            </a:r>
            <a:r>
              <a:rPr lang="el-GR" sz="2700" dirty="0" smtClean="0"/>
              <a:t>κατά πόσο: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l-GR" sz="2300" dirty="0" smtClean="0"/>
              <a:t>η διεργασία είναι </a:t>
            </a:r>
            <a:r>
              <a:rPr lang="el-GR" sz="2300" i="1" dirty="0" smtClean="0"/>
              <a:t>ελεγχόμενη</a:t>
            </a:r>
            <a:r>
              <a:rPr lang="el-GR" sz="2300" dirty="0" smtClean="0"/>
              <a:t> – παρουσιάζει μόνο μεταβλητότητα κοινών αιτιών ή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l-GR" sz="2300" dirty="0" smtClean="0"/>
              <a:t>μη ελεγχόμενη – </a:t>
            </a:r>
            <a:r>
              <a:rPr lang="el-GR" sz="2300" dirty="0" smtClean="0"/>
              <a:t>παρουσιάζει και τα δυο είδη μεταβλητότητας και πρέπει να ανεβρεθούν και να απολειφτούν τα ειδικά αίτια</a:t>
            </a:r>
            <a:endParaRPr lang="el-GR" sz="2300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endParaRPr lang="el-GR" sz="2300" dirty="0" smtClean="0"/>
          </a:p>
        </p:txBody>
      </p:sp>
    </p:spTree>
    <p:extLst>
      <p:ext uri="{BB962C8B-B14F-4D97-AF65-F5344CB8AC3E}">
        <p14:creationId xmlns:p14="http://schemas.microsoft.com/office/powerpoint/2010/main" val="2263381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14116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700" b="1" dirty="0" smtClean="0"/>
              <a:t>Στόχος: </a:t>
            </a:r>
            <a:r>
              <a:rPr lang="el-GR" sz="2700" dirty="0" smtClean="0"/>
              <a:t>πρέπει να ελέγχεται περιοδικά με τη χρήση </a:t>
            </a:r>
            <a:r>
              <a:rPr lang="el-GR" sz="2700" i="1" dirty="0" smtClean="0"/>
              <a:t>διαγραμμάτων ελέγχου </a:t>
            </a:r>
            <a:r>
              <a:rPr lang="el-GR" sz="2700" dirty="0" smtClean="0"/>
              <a:t>κατά πόσο: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l-GR" sz="2300" dirty="0" smtClean="0"/>
              <a:t>η διεργασία είναι </a:t>
            </a:r>
            <a:r>
              <a:rPr lang="el-GR" sz="2300" i="1" dirty="0" smtClean="0"/>
              <a:t>ελεγχόμενη</a:t>
            </a:r>
            <a:r>
              <a:rPr lang="el-GR" sz="2300" dirty="0" smtClean="0"/>
              <a:t> – παρουσιάζει μόνο μεταβλητότητα κοινών αιτιών ή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l-GR" sz="2300" dirty="0" smtClean="0"/>
              <a:t>μη ελεγχόμενη – </a:t>
            </a:r>
            <a:r>
              <a:rPr lang="el-GR" sz="2300" dirty="0" smtClean="0"/>
              <a:t>παρουσιάζει και τα δυο είδη μεταβλητότητας και πρέπει να ανεβρεθούν και να απολειφτούν τα ειδικά αίτια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700" dirty="0" smtClean="0"/>
              <a:t>Η μετατροπή μη ελεγχόμενων διεργασιών σε ελεγχόμενες είναι σημαντική, όχι μόνο γιατί οι ελεγχόμενες διεργασίες είναι προβλέψιμες, αλλά και διότι γιατί αυτές είναι οι μόνες διεργασίες που είναι δυνατό να βελτιωθούν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l-GR" sz="2300" dirty="0" smtClean="0"/>
              <a:t>Η βελτίωση μιας ελεγχόμενης διεργασίας συνίσταται στη μείωση της μεταβλητότητας κοινών αιτιών της διεργασίας με τη χρήση </a:t>
            </a:r>
            <a:r>
              <a:rPr lang="el-GR" sz="2300" b="1" dirty="0" smtClean="0"/>
              <a:t>πειραματικού σχεδιασμού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endParaRPr lang="el-GR" sz="2300" dirty="0" smtClean="0"/>
          </a:p>
        </p:txBody>
      </p:sp>
    </p:spTree>
    <p:extLst>
      <p:ext uri="{BB962C8B-B14F-4D97-AF65-F5344CB8AC3E}">
        <p14:creationId xmlns:p14="http://schemas.microsoft.com/office/powerpoint/2010/main" val="788499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141168"/>
          </a:xfrm>
        </p:spPr>
        <p:txBody>
          <a:bodyPr>
            <a:normAutofit/>
          </a:bodyPr>
          <a:lstStyle/>
          <a:p>
            <a:pPr marL="268288" indent="-268288">
              <a:spcBef>
                <a:spcPts val="1200"/>
              </a:spcBef>
              <a:spcAft>
                <a:spcPts val="600"/>
              </a:spcAft>
            </a:pPr>
            <a:r>
              <a:rPr lang="el-GR" sz="2300" b="1" dirty="0" smtClean="0"/>
              <a:t>Πειραματικός σχεδιασμός: </a:t>
            </a:r>
            <a:r>
              <a:rPr lang="el-GR" sz="2300" dirty="0" smtClean="0"/>
              <a:t>προμελετημένες μεταβολές εισερχομένων ή παραγόντων που δυνητικά επηρεάζουν τη διεργασία και παρατήρηση των αντίστοιχων μεταβολών της διεργασίας</a:t>
            </a:r>
          </a:p>
          <a:p>
            <a:pPr marL="268288" indent="-268288">
              <a:spcBef>
                <a:spcPts val="1200"/>
              </a:spcBef>
              <a:spcAft>
                <a:spcPts val="600"/>
              </a:spcAft>
            </a:pPr>
            <a:r>
              <a:rPr lang="el-GR" sz="2300" dirty="0" smtClean="0"/>
              <a:t>Ο πειραματικός σχεδιασμός επιτρέπει στον ερευνητή να ελέγχει την αποτελεσματικότητα διαφόρων στρατηγικών για τη βελτίωση της διεργασίας με μείωση της μεταβλητότητας κοινών αιτιών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endParaRPr lang="el-GR" sz="2300" dirty="0" smtClean="0"/>
          </a:p>
        </p:txBody>
      </p:sp>
    </p:spTree>
    <p:extLst>
      <p:ext uri="{BB962C8B-B14F-4D97-AF65-F5344CB8AC3E}">
        <p14:creationId xmlns:p14="http://schemas.microsoft.com/office/powerpoint/2010/main" val="404453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ΒΑΣΙΚΕΣ ΕΝΝΟΙΕΣ &amp; ΑΡΧΕΣ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400600"/>
          </a:xfrm>
        </p:spPr>
        <p:txBody>
          <a:bodyPr>
            <a:normAutofit lnSpcReduction="10000"/>
          </a:bodyPr>
          <a:lstStyle/>
          <a:p>
            <a:pPr marL="268288" indent="-268288">
              <a:spcBef>
                <a:spcPts val="600"/>
              </a:spcBef>
            </a:pPr>
            <a:r>
              <a:rPr lang="el-GR" sz="2300" b="1" dirty="0" smtClean="0"/>
              <a:t>Μεταβλητή απόκρισης: </a:t>
            </a:r>
            <a:r>
              <a:rPr lang="el-GR" sz="2300" dirty="0" smtClean="0"/>
              <a:t>δείχνει το αποτέλεσμα που μετριέται ή παρατηρείται σε μια πειραματική κατάσταση.</a:t>
            </a:r>
          </a:p>
          <a:p>
            <a:pPr marL="668338" lvl="1" indent="-268288">
              <a:spcBef>
                <a:spcPts val="600"/>
              </a:spcBef>
            </a:pPr>
            <a:r>
              <a:rPr lang="el-GR" sz="1900" dirty="0" smtClean="0"/>
              <a:t>Ένα πείραμα μπορεί να έχει περισσότερες από μια μεταβλητή απόκρισης</a:t>
            </a:r>
          </a:p>
          <a:p>
            <a:pPr marL="268288" indent="-268288">
              <a:spcBef>
                <a:spcPts val="600"/>
              </a:spcBef>
            </a:pPr>
            <a:r>
              <a:rPr lang="el-GR" sz="2300" b="1" dirty="0" smtClean="0"/>
              <a:t>Παράγοντας</a:t>
            </a:r>
            <a:r>
              <a:rPr lang="el-GR" sz="2300" dirty="0" smtClean="0"/>
              <a:t>: μεταβλητή της οποίας οι τιμές ή οι καταστάσεις μεταβάλλονται προμελετημένα, ώστε να μετρηθεί η επίδραση κάθε μεταβλητής στην μεταβλητή απόκρισης</a:t>
            </a:r>
          </a:p>
          <a:p>
            <a:pPr marL="668338" lvl="1" indent="-268288">
              <a:spcBef>
                <a:spcPts val="600"/>
              </a:spcBef>
            </a:pPr>
            <a:r>
              <a:rPr lang="el-GR" sz="1900" dirty="0" smtClean="0"/>
              <a:t>Ποσοτικός παράγοντας:  χρόνος, βάρος, θερμοκρασία …</a:t>
            </a:r>
          </a:p>
          <a:p>
            <a:pPr marL="668338" lvl="1" indent="-268288">
              <a:spcBef>
                <a:spcPts val="600"/>
              </a:spcBef>
            </a:pPr>
            <a:r>
              <a:rPr lang="el-GR" sz="1900" dirty="0" smtClean="0"/>
              <a:t>Ποιοτικός παράγοντας: είδος, τύπος, θέση, …</a:t>
            </a:r>
          </a:p>
          <a:p>
            <a:pPr marL="268288" indent="-268288">
              <a:spcBef>
                <a:spcPts val="600"/>
              </a:spcBef>
            </a:pPr>
            <a:r>
              <a:rPr lang="el-GR" sz="2300" b="1" dirty="0" smtClean="0"/>
              <a:t>Επίπεδο (Στάθμη)</a:t>
            </a:r>
            <a:r>
              <a:rPr lang="el-GR" sz="2300" dirty="0" smtClean="0"/>
              <a:t>: συγκεκριμένη τιμή ή κατάσταση του παράγοντα στην οποία θέλουμε να μετρήσουμε ή να παρατηρήσουμε τη μεταβλητή απόκρισης</a:t>
            </a:r>
          </a:p>
          <a:p>
            <a:pPr marL="668338" lvl="1" indent="-268288">
              <a:spcBef>
                <a:spcPts val="600"/>
              </a:spcBef>
            </a:pPr>
            <a:r>
              <a:rPr lang="el-GR" sz="1900" dirty="0" smtClean="0"/>
              <a:t>Αν με ενδιαφέρει η θερμοκρασία μεταξύ 20</a:t>
            </a:r>
            <a:r>
              <a:rPr lang="en-US" sz="1900" dirty="0" smtClean="0"/>
              <a:t> </a:t>
            </a:r>
            <a:r>
              <a:rPr lang="el-GR" sz="1900" baseline="30000" dirty="0" smtClean="0"/>
              <a:t>ο</a:t>
            </a:r>
            <a:r>
              <a:rPr lang="en-US" sz="1900" dirty="0" smtClean="0"/>
              <a:t>C </a:t>
            </a:r>
            <a:r>
              <a:rPr lang="el-GR" sz="1900" dirty="0" smtClean="0"/>
              <a:t>και 30 </a:t>
            </a:r>
            <a:r>
              <a:rPr lang="el-GR" sz="1900" baseline="30000" dirty="0" smtClean="0"/>
              <a:t>ο</a:t>
            </a:r>
            <a:r>
              <a:rPr lang="en-US" sz="1900" dirty="0" smtClean="0"/>
              <a:t>C</a:t>
            </a:r>
            <a:r>
              <a:rPr lang="el-GR" sz="1900" dirty="0" smtClean="0"/>
              <a:t> τότε μπορούμε να παρατηρήσουμε την απόκρισης στις θερμοκρασίες 20</a:t>
            </a:r>
            <a:r>
              <a:rPr lang="en-US" sz="1900" dirty="0" smtClean="0"/>
              <a:t> </a:t>
            </a:r>
            <a:r>
              <a:rPr lang="el-GR" sz="1900" baseline="30000" dirty="0" smtClean="0"/>
              <a:t>ο</a:t>
            </a:r>
            <a:r>
              <a:rPr lang="en-US" sz="1900" dirty="0" smtClean="0"/>
              <a:t>C</a:t>
            </a:r>
            <a:r>
              <a:rPr lang="el-GR" sz="1900" dirty="0" smtClean="0"/>
              <a:t>, 25</a:t>
            </a:r>
            <a:r>
              <a:rPr lang="en-US" sz="1900" dirty="0" smtClean="0"/>
              <a:t> </a:t>
            </a:r>
            <a:r>
              <a:rPr lang="el-GR" sz="1900" baseline="30000" dirty="0" smtClean="0"/>
              <a:t>ο</a:t>
            </a:r>
            <a:r>
              <a:rPr lang="en-US" sz="1900" dirty="0" smtClean="0"/>
              <a:t>C </a:t>
            </a:r>
            <a:r>
              <a:rPr lang="el-GR" sz="1900" dirty="0" smtClean="0"/>
              <a:t>και 30 </a:t>
            </a:r>
            <a:r>
              <a:rPr lang="el-GR" sz="1900" baseline="30000" dirty="0" smtClean="0"/>
              <a:t>ο</a:t>
            </a:r>
            <a:r>
              <a:rPr lang="en-US" sz="1900" dirty="0" smtClean="0"/>
              <a:t>C</a:t>
            </a:r>
            <a:endParaRPr lang="el-GR" sz="1900" dirty="0" smtClean="0"/>
          </a:p>
          <a:p>
            <a:pPr marL="668338" lvl="1" indent="-268288">
              <a:spcBef>
                <a:spcPts val="600"/>
              </a:spcBef>
            </a:pPr>
            <a:r>
              <a:rPr lang="el-GR" sz="1900" dirty="0" smtClean="0"/>
              <a:t>Αν ο παράγοντας είναι ποιοτικός, τα επίπεδα είναι όλες οι πιθανές καταστάσεις που μας ενδιαφέρουν είτε ένα τυχαίο δείγμα από το σύνολο των δυνατών καταστάσεων</a:t>
            </a:r>
          </a:p>
          <a:p>
            <a:pPr lvl="1">
              <a:spcBef>
                <a:spcPts val="600"/>
              </a:spcBef>
            </a:pPr>
            <a:endParaRPr lang="el-GR" sz="2300" dirty="0" smtClean="0"/>
          </a:p>
        </p:txBody>
      </p:sp>
    </p:spTree>
    <p:extLst>
      <p:ext uri="{BB962C8B-B14F-4D97-AF65-F5344CB8AC3E}">
        <p14:creationId xmlns:p14="http://schemas.microsoft.com/office/powerpoint/2010/main" val="308386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ΒΑΣΙΚΕΣ ΕΝΝΟΙΕΣ &amp; ΑΡΧΕΣ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400600"/>
          </a:xfrm>
        </p:spPr>
        <p:txBody>
          <a:bodyPr>
            <a:normAutofit/>
          </a:bodyPr>
          <a:lstStyle/>
          <a:p>
            <a:pPr marL="268288" indent="-268288">
              <a:spcBef>
                <a:spcPts val="600"/>
              </a:spcBef>
            </a:pPr>
            <a:r>
              <a:rPr lang="el-GR" sz="2300" b="1" dirty="0" smtClean="0"/>
              <a:t>Δοκιμασία: </a:t>
            </a:r>
            <a:r>
              <a:rPr lang="el-GR" sz="2300" dirty="0" smtClean="0"/>
              <a:t>συνδυασμός πειραματικών συνθηκών κάτω από τις οποίες πρόκειται να παρατηρηθεί η απόκριση</a:t>
            </a:r>
          </a:p>
          <a:p>
            <a:pPr marL="668338" lvl="1" indent="-268288">
              <a:spcBef>
                <a:spcPts val="600"/>
              </a:spcBef>
            </a:pPr>
            <a:r>
              <a:rPr lang="el-GR" sz="1900" dirty="0" smtClean="0"/>
              <a:t>Αν στο πείραμα εξετάζουμε πολλαπλούς παράγοντες, μια δοκιμασία είναι ένας συγκεκριμένος συνδυασμός επιπέδων των παραγόντων</a:t>
            </a:r>
          </a:p>
          <a:p>
            <a:pPr marL="268288" indent="-268288">
              <a:spcBef>
                <a:spcPts val="600"/>
              </a:spcBef>
            </a:pPr>
            <a:r>
              <a:rPr lang="el-GR" sz="2300" b="1" dirty="0" smtClean="0"/>
              <a:t>Επίδραση στη μεταβλητή απόκρισης</a:t>
            </a:r>
            <a:r>
              <a:rPr lang="el-GR" sz="2300" dirty="0" smtClean="0"/>
              <a:t>: η παρατηρούμενη ή μετρούμενη μεταβολή στη μεταβλητή απόκρισης καθώς μεταβάλλονται οι συνδυασμοί πειραματικών συνθηκών (δοκιμασίες) του πειράματος</a:t>
            </a:r>
          </a:p>
          <a:p>
            <a:pPr marL="268288" indent="-268288">
              <a:spcBef>
                <a:spcPts val="600"/>
              </a:spcBef>
            </a:pPr>
            <a:r>
              <a:rPr lang="el-GR" sz="2300" b="1" dirty="0" smtClean="0"/>
              <a:t>Πειραματική μονάδα</a:t>
            </a:r>
            <a:r>
              <a:rPr lang="el-GR" sz="2300" dirty="0" smtClean="0"/>
              <a:t>: το αντικείμενο (άτομο, πράγμα, υλικό) στο οποίο παρατηρείται ή μετριέται η μεταβλητή απόκρισης για μια δεδομένη δοκιμασία </a:t>
            </a:r>
          </a:p>
          <a:p>
            <a:pPr marL="668338" lvl="1" indent="-268288">
              <a:spcBef>
                <a:spcPts val="600"/>
              </a:spcBef>
            </a:pPr>
            <a:endParaRPr lang="el-GR" sz="1900" dirty="0"/>
          </a:p>
          <a:p>
            <a:pPr lvl="1">
              <a:spcBef>
                <a:spcPts val="600"/>
              </a:spcBef>
            </a:pPr>
            <a:endParaRPr lang="el-GR" sz="2300" dirty="0" smtClean="0"/>
          </a:p>
        </p:txBody>
      </p:sp>
    </p:spTree>
    <p:extLst>
      <p:ext uri="{BB962C8B-B14F-4D97-AF65-F5344CB8AC3E}">
        <p14:creationId xmlns:p14="http://schemas.microsoft.com/office/powerpoint/2010/main" val="4003398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1164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ΕΙΣΑΓΩΓΗ</vt:lpstr>
      <vt:lpstr>ΕΙΣΑΓΩΓΗ</vt:lpstr>
      <vt:lpstr>ΕΙΣΑΓΩΓΗ</vt:lpstr>
      <vt:lpstr>ΕΙΣΑΓΩΓΗ</vt:lpstr>
      <vt:lpstr>ΕΙΣΑΓΩΓΗ</vt:lpstr>
      <vt:lpstr>ΕΙΣΑΓΩΓΗ</vt:lpstr>
      <vt:lpstr>ΕΙΣΑΓΩΓΗ</vt:lpstr>
      <vt:lpstr>ΒΑΣΙΚΕΣ ΕΝΝΟΙΕΣ &amp; ΑΡΧΕΣ</vt:lpstr>
      <vt:lpstr>ΒΑΣΙΚΕΣ ΕΝΝΟΙΕΣ &amp; ΑΡΧΕΣ</vt:lpstr>
      <vt:lpstr>ΒΑΣΙΚΕΣ ΕΝΝΟΙΕΣ &amp; ΑΡΧΕΣ</vt:lpstr>
      <vt:lpstr>ΒΑΣΙΚΕΣ ΕΝΝΟΙΕΣ &amp; ΑΡΧΕΣ</vt:lpstr>
      <vt:lpstr>ΒΑΣΙΚΕΣ ΕΝΝΟΙΕΣ &amp; ΑΡΧΕΣ</vt:lpstr>
      <vt:lpstr>ΒΑΣΙΚΕΣ ΕΝΝΟΙΕΣ &amp; ΑΡΧΕΣ</vt:lpstr>
      <vt:lpstr>ΠΑΡΑΔΕΙΓΜΑΤΑ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cp:lastPrinted>2016-03-31T15:26:00Z</cp:lastPrinted>
  <dcterms:created xsi:type="dcterms:W3CDTF">2016-03-31T08:17:31Z</dcterms:created>
  <dcterms:modified xsi:type="dcterms:W3CDTF">2016-03-31T15:47:08Z</dcterms:modified>
</cp:coreProperties>
</file>