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4061" r:id="rId1"/>
  </p:sldMasterIdLst>
  <p:notesMasterIdLst>
    <p:notesMasterId r:id="rId27"/>
  </p:notesMasterIdLst>
  <p:handoutMasterIdLst>
    <p:handoutMasterId r:id="rId28"/>
  </p:handoutMasterIdLst>
  <p:sldIdLst>
    <p:sldId id="367" r:id="rId2"/>
    <p:sldId id="366" r:id="rId3"/>
    <p:sldId id="256" r:id="rId4"/>
    <p:sldId id="346" r:id="rId5"/>
    <p:sldId id="369" r:id="rId6"/>
    <p:sldId id="370" r:id="rId7"/>
    <p:sldId id="259" r:id="rId8"/>
    <p:sldId id="349" r:id="rId9"/>
    <p:sldId id="347" r:id="rId10"/>
    <p:sldId id="351" r:id="rId11"/>
    <p:sldId id="352" r:id="rId12"/>
    <p:sldId id="371" r:id="rId13"/>
    <p:sldId id="372" r:id="rId14"/>
    <p:sldId id="374" r:id="rId15"/>
    <p:sldId id="375" r:id="rId16"/>
    <p:sldId id="373" r:id="rId17"/>
    <p:sldId id="376" r:id="rId18"/>
    <p:sldId id="368" r:id="rId19"/>
    <p:sldId id="377" r:id="rId20"/>
    <p:sldId id="257" r:id="rId21"/>
    <p:sldId id="261" r:id="rId22"/>
    <p:sldId id="326" r:id="rId23"/>
    <p:sldId id="356" r:id="rId24"/>
    <p:sldId id="358" r:id="rId25"/>
    <p:sldId id="359" r:id="rId26"/>
  </p:sldIdLst>
  <p:sldSz cx="9144000" cy="6858000" type="screen4x3"/>
  <p:notesSz cx="6858000" cy="90836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15" autoAdjust="0"/>
    <p:restoredTop sz="86415" autoAdjust="0"/>
  </p:normalViewPr>
  <p:slideViewPr>
    <p:cSldViewPr>
      <p:cViewPr varScale="1">
        <p:scale>
          <a:sx n="76" d="100"/>
          <a:sy n="76" d="100"/>
        </p:scale>
        <p:origin x="-584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23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notesMaster" Target="notesMasters/notesMaster1.xml"/><Relationship Id="rId28" Type="http://schemas.openxmlformats.org/officeDocument/2006/relationships/handoutMaster" Target="handoutMasters/handoutMaster1.xml"/><Relationship Id="rId2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C0405F-9754-4DE4-97C5-E104DBB908B9}" type="doc">
      <dgm:prSet loTypeId="urn:microsoft.com/office/officeart/2005/8/layout/vList2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C37618A1-604F-4A04-88CA-42EB509BB528}">
      <dgm:prSet/>
      <dgm:spPr/>
      <dgm:t>
        <a:bodyPr/>
        <a:lstStyle/>
        <a:p>
          <a:pPr algn="ctr" rtl="0"/>
          <a:r>
            <a:rPr lang="el-GR" b="1" dirty="0" smtClean="0"/>
            <a:t>Οικονομικο</a:t>
          </a:r>
          <a:r>
            <a:rPr lang="el-GR" b="1" dirty="0" smtClean="0"/>
            <a:t>ύς                                                                         </a:t>
          </a:r>
          <a:r>
            <a:rPr lang="el-GR" dirty="0" smtClean="0"/>
            <a:t>Κατ</a:t>
          </a:r>
          <a:r>
            <a:rPr lang="el-GR" dirty="0" smtClean="0"/>
            <a:t>άσταση της οικονομίας</a:t>
          </a:r>
          <a:endParaRPr lang="en-US" dirty="0"/>
        </a:p>
      </dgm:t>
    </dgm:pt>
    <dgm:pt modelId="{92CD0AF9-4883-4A6B-A382-5CEEDA464513}" type="parTrans" cxnId="{3E8CE6ED-94CC-4CBA-A8CC-D43564E719EB}">
      <dgm:prSet/>
      <dgm:spPr/>
      <dgm:t>
        <a:bodyPr/>
        <a:lstStyle/>
        <a:p>
          <a:pPr algn="ctr"/>
          <a:endParaRPr lang="en-US"/>
        </a:p>
      </dgm:t>
    </dgm:pt>
    <dgm:pt modelId="{9F47E618-E4AC-43FA-A0F2-8E53E2B9B763}" type="sibTrans" cxnId="{3E8CE6ED-94CC-4CBA-A8CC-D43564E719EB}">
      <dgm:prSet/>
      <dgm:spPr/>
      <dgm:t>
        <a:bodyPr/>
        <a:lstStyle/>
        <a:p>
          <a:pPr algn="ctr"/>
          <a:endParaRPr lang="en-US"/>
        </a:p>
      </dgm:t>
    </dgm:pt>
    <dgm:pt modelId="{EEDA9109-6341-48BB-AFFD-5C1A5F2C1E01}">
      <dgm:prSet/>
      <dgm:spPr/>
      <dgm:t>
        <a:bodyPr/>
        <a:lstStyle/>
        <a:p>
          <a:pPr algn="ctr" rtl="0"/>
          <a:r>
            <a:rPr lang="el-GR" b="1" dirty="0" smtClean="0"/>
            <a:t>Νομικο</a:t>
          </a:r>
          <a:r>
            <a:rPr lang="el-GR" b="1" dirty="0" smtClean="0"/>
            <a:t>ύς</a:t>
          </a:r>
          <a:r>
            <a:rPr lang="en-US" b="1" dirty="0" smtClean="0"/>
            <a:t>/</a:t>
          </a:r>
          <a:r>
            <a:rPr lang="el-GR" b="1" dirty="0" smtClean="0"/>
            <a:t>Πολιτικούς</a:t>
          </a:r>
          <a:r>
            <a:rPr lang="en-US" dirty="0" smtClean="0"/>
            <a:t/>
          </a:r>
          <a:br>
            <a:rPr lang="en-US" dirty="0" smtClean="0"/>
          </a:br>
          <a:r>
            <a:rPr lang="el-GR" dirty="0" smtClean="0"/>
            <a:t>Φιλοσοφ</a:t>
          </a:r>
          <a:r>
            <a:rPr lang="el-GR" dirty="0" smtClean="0"/>
            <a:t>ία και στόχοι του κυβερνώντος κόμματος</a:t>
          </a:r>
          <a:endParaRPr lang="en-US" dirty="0"/>
        </a:p>
      </dgm:t>
    </dgm:pt>
    <dgm:pt modelId="{0A4F1E89-3618-4272-8E0D-4F3ADE8A8ACA}" type="parTrans" cxnId="{B93B4237-9CB1-45EC-8BAE-88D597B47822}">
      <dgm:prSet/>
      <dgm:spPr/>
      <dgm:t>
        <a:bodyPr/>
        <a:lstStyle/>
        <a:p>
          <a:pPr algn="ctr"/>
          <a:endParaRPr lang="en-US"/>
        </a:p>
      </dgm:t>
    </dgm:pt>
    <dgm:pt modelId="{3FD40B7E-B88B-431A-803F-625C5519AF85}" type="sibTrans" cxnId="{B93B4237-9CB1-45EC-8BAE-88D597B47822}">
      <dgm:prSet/>
      <dgm:spPr/>
      <dgm:t>
        <a:bodyPr/>
        <a:lstStyle/>
        <a:p>
          <a:pPr algn="ctr"/>
          <a:endParaRPr lang="en-US"/>
        </a:p>
      </dgm:t>
    </dgm:pt>
    <dgm:pt modelId="{9BF42DFF-B9E9-49B3-B2E5-EC0851485CB1}">
      <dgm:prSet/>
      <dgm:spPr/>
      <dgm:t>
        <a:bodyPr/>
        <a:lstStyle/>
        <a:p>
          <a:pPr algn="ctr" rtl="0"/>
          <a:r>
            <a:rPr lang="el-GR" b="1" dirty="0" smtClean="0"/>
            <a:t>Κοινωνικ</a:t>
          </a:r>
          <a:r>
            <a:rPr lang="el-GR" b="1" dirty="0" smtClean="0"/>
            <a:t>ό</a:t>
          </a:r>
          <a:r>
            <a:rPr lang="en-US" b="1" dirty="0" smtClean="0"/>
            <a:t>-</a:t>
          </a:r>
          <a:r>
            <a:rPr lang="el-GR" b="1" dirty="0" smtClean="0"/>
            <a:t>οικονομικούς</a:t>
          </a:r>
          <a:r>
            <a:rPr lang="en-US" dirty="0" smtClean="0"/>
            <a:t/>
          </a:r>
          <a:br>
            <a:rPr lang="en-US" dirty="0" smtClean="0"/>
          </a:br>
          <a:r>
            <a:rPr lang="el-GR" dirty="0" smtClean="0"/>
            <a:t>Αξ</a:t>
          </a:r>
          <a:r>
            <a:rPr lang="el-GR" dirty="0" smtClean="0"/>
            <a:t>ίες, έθιμα, νόρμες </a:t>
          </a:r>
          <a:r>
            <a:rPr lang="en-US" dirty="0" smtClean="0"/>
            <a:t> </a:t>
          </a:r>
          <a:endParaRPr lang="en-US" dirty="0"/>
        </a:p>
      </dgm:t>
    </dgm:pt>
    <dgm:pt modelId="{907764FD-9907-4203-A63D-8CAFEDB18060}" type="parTrans" cxnId="{8FE3EE07-2B38-4010-92AB-55E891DF45B9}">
      <dgm:prSet/>
      <dgm:spPr/>
      <dgm:t>
        <a:bodyPr/>
        <a:lstStyle/>
        <a:p>
          <a:endParaRPr lang="en-US"/>
        </a:p>
      </dgm:t>
    </dgm:pt>
    <dgm:pt modelId="{B8CA24AB-4238-474F-A601-544F130C3277}" type="sibTrans" cxnId="{8FE3EE07-2B38-4010-92AB-55E891DF45B9}">
      <dgm:prSet/>
      <dgm:spPr/>
      <dgm:t>
        <a:bodyPr/>
        <a:lstStyle/>
        <a:p>
          <a:endParaRPr lang="en-US"/>
        </a:p>
      </dgm:t>
    </dgm:pt>
    <dgm:pt modelId="{FC811725-B396-844D-8F39-457FEED4000B}">
      <dgm:prSet/>
      <dgm:spPr/>
      <dgm:t>
        <a:bodyPr/>
        <a:lstStyle/>
        <a:p>
          <a:pPr algn="ctr" rtl="0"/>
          <a:r>
            <a:rPr lang="el-GR" b="1" dirty="0" smtClean="0"/>
            <a:t>Τεχνολογικο</a:t>
          </a:r>
          <a:r>
            <a:rPr lang="el-GR" b="1" dirty="0" smtClean="0"/>
            <a:t>ύς</a:t>
          </a:r>
          <a:r>
            <a:rPr lang="en-US" dirty="0" smtClean="0"/>
            <a:t/>
          </a:r>
          <a:br>
            <a:rPr lang="en-US" dirty="0" smtClean="0"/>
          </a:br>
          <a:r>
            <a:rPr lang="el-GR" dirty="0" smtClean="0"/>
            <a:t>Αν</a:t>
          </a:r>
          <a:r>
            <a:rPr lang="el-GR" dirty="0" smtClean="0"/>
            <a:t>άπτυξη και διαθεσιμότητα τεχνολογιών</a:t>
          </a:r>
          <a:endParaRPr lang="en-US" dirty="0"/>
        </a:p>
      </dgm:t>
    </dgm:pt>
    <dgm:pt modelId="{1FD06FA1-5C1E-9C46-AB13-B9AAA8C89CE2}" type="parTrans" cxnId="{B159748F-5172-3D45-A665-5DF834981559}">
      <dgm:prSet/>
      <dgm:spPr/>
      <dgm:t>
        <a:bodyPr/>
        <a:lstStyle/>
        <a:p>
          <a:endParaRPr lang="en-US"/>
        </a:p>
      </dgm:t>
    </dgm:pt>
    <dgm:pt modelId="{B371089E-2926-D94E-B35F-35F985B1AB2F}" type="sibTrans" cxnId="{B159748F-5172-3D45-A665-5DF834981559}">
      <dgm:prSet/>
      <dgm:spPr/>
      <dgm:t>
        <a:bodyPr/>
        <a:lstStyle/>
        <a:p>
          <a:endParaRPr lang="en-US"/>
        </a:p>
      </dgm:t>
    </dgm:pt>
    <dgm:pt modelId="{489C2F49-7FE0-4C79-8CF3-3077AC9E927C}" type="pres">
      <dgm:prSet presAssocID="{B7C0405F-9754-4DE4-97C5-E104DBB908B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C35FC40-B65A-4C7C-B6BF-0E286661D370}" type="pres">
      <dgm:prSet presAssocID="{EEDA9109-6341-48BB-AFFD-5C1A5F2C1E01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058831-65C8-455E-8FDA-4FFA24FBD492}" type="pres">
      <dgm:prSet presAssocID="{3FD40B7E-B88B-431A-803F-625C5519AF85}" presName="spacer" presStyleCnt="0"/>
      <dgm:spPr/>
      <dgm:t>
        <a:bodyPr/>
        <a:lstStyle/>
        <a:p>
          <a:endParaRPr lang="en-US"/>
        </a:p>
      </dgm:t>
    </dgm:pt>
    <dgm:pt modelId="{AB47BB9F-7DE7-4CE0-B74E-532A57C85EFA}" type="pres">
      <dgm:prSet presAssocID="{C37618A1-604F-4A04-88CA-42EB509BB528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AABE76-A24C-4171-B96D-5D15F5768905}" type="pres">
      <dgm:prSet presAssocID="{9F47E618-E4AC-43FA-A0F2-8E53E2B9B763}" presName="spacer" presStyleCnt="0"/>
      <dgm:spPr/>
      <dgm:t>
        <a:bodyPr/>
        <a:lstStyle/>
        <a:p>
          <a:endParaRPr lang="en-US"/>
        </a:p>
      </dgm:t>
    </dgm:pt>
    <dgm:pt modelId="{677A44BE-F66D-46BF-8C32-7C43257A9225}" type="pres">
      <dgm:prSet presAssocID="{9BF42DFF-B9E9-49B3-B2E5-EC0851485CB1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02E8209-F9A4-41CE-8541-9A1101C29490}" type="pres">
      <dgm:prSet presAssocID="{B8CA24AB-4238-474F-A601-544F130C3277}" presName="spacer" presStyleCnt="0"/>
      <dgm:spPr/>
    </dgm:pt>
    <dgm:pt modelId="{389BDEEE-4656-8345-8371-9585B2B555E2}" type="pres">
      <dgm:prSet presAssocID="{FC811725-B396-844D-8F39-457FEED4000B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FE3EE07-2B38-4010-92AB-55E891DF45B9}" srcId="{B7C0405F-9754-4DE4-97C5-E104DBB908B9}" destId="{9BF42DFF-B9E9-49B3-B2E5-EC0851485CB1}" srcOrd="2" destOrd="0" parTransId="{907764FD-9907-4203-A63D-8CAFEDB18060}" sibTransId="{B8CA24AB-4238-474F-A601-544F130C3277}"/>
    <dgm:cxn modelId="{B93B4237-9CB1-45EC-8BAE-88D597B47822}" srcId="{B7C0405F-9754-4DE4-97C5-E104DBB908B9}" destId="{EEDA9109-6341-48BB-AFFD-5C1A5F2C1E01}" srcOrd="0" destOrd="0" parTransId="{0A4F1E89-3618-4272-8E0D-4F3ADE8A8ACA}" sibTransId="{3FD40B7E-B88B-431A-803F-625C5519AF85}"/>
    <dgm:cxn modelId="{1BD1ED03-EE9F-AF43-98C5-AE86208366CA}" type="presOf" srcId="{9BF42DFF-B9E9-49B3-B2E5-EC0851485CB1}" destId="{677A44BE-F66D-46BF-8C32-7C43257A9225}" srcOrd="0" destOrd="0" presId="urn:microsoft.com/office/officeart/2005/8/layout/vList2"/>
    <dgm:cxn modelId="{15B5C8A0-3F97-8F47-87F6-F1584780943F}" type="presOf" srcId="{FC811725-B396-844D-8F39-457FEED4000B}" destId="{389BDEEE-4656-8345-8371-9585B2B555E2}" srcOrd="0" destOrd="0" presId="urn:microsoft.com/office/officeart/2005/8/layout/vList2"/>
    <dgm:cxn modelId="{344D2EEF-1A90-C649-B100-69A98BB9810F}" type="presOf" srcId="{EEDA9109-6341-48BB-AFFD-5C1A5F2C1E01}" destId="{CC35FC40-B65A-4C7C-B6BF-0E286661D370}" srcOrd="0" destOrd="0" presId="urn:microsoft.com/office/officeart/2005/8/layout/vList2"/>
    <dgm:cxn modelId="{BC395131-01E5-4D0C-9D04-E78F91056D22}" type="presOf" srcId="{B7C0405F-9754-4DE4-97C5-E104DBB908B9}" destId="{489C2F49-7FE0-4C79-8CF3-3077AC9E927C}" srcOrd="0" destOrd="0" presId="urn:microsoft.com/office/officeart/2005/8/layout/vList2"/>
    <dgm:cxn modelId="{3E8CE6ED-94CC-4CBA-A8CC-D43564E719EB}" srcId="{B7C0405F-9754-4DE4-97C5-E104DBB908B9}" destId="{C37618A1-604F-4A04-88CA-42EB509BB528}" srcOrd="1" destOrd="0" parTransId="{92CD0AF9-4883-4A6B-A382-5CEEDA464513}" sibTransId="{9F47E618-E4AC-43FA-A0F2-8E53E2B9B763}"/>
    <dgm:cxn modelId="{B97205C2-E7C2-9044-87ED-D5B219581E7A}" type="presOf" srcId="{C37618A1-604F-4A04-88CA-42EB509BB528}" destId="{AB47BB9F-7DE7-4CE0-B74E-532A57C85EFA}" srcOrd="0" destOrd="0" presId="urn:microsoft.com/office/officeart/2005/8/layout/vList2"/>
    <dgm:cxn modelId="{B159748F-5172-3D45-A665-5DF834981559}" srcId="{B7C0405F-9754-4DE4-97C5-E104DBB908B9}" destId="{FC811725-B396-844D-8F39-457FEED4000B}" srcOrd="3" destOrd="0" parTransId="{1FD06FA1-5C1E-9C46-AB13-B9AAA8C89CE2}" sibTransId="{B371089E-2926-D94E-B35F-35F985B1AB2F}"/>
    <dgm:cxn modelId="{0D1E1CE6-22F1-C84E-80CD-115A8C65170E}" type="presParOf" srcId="{489C2F49-7FE0-4C79-8CF3-3077AC9E927C}" destId="{CC35FC40-B65A-4C7C-B6BF-0E286661D370}" srcOrd="0" destOrd="0" presId="urn:microsoft.com/office/officeart/2005/8/layout/vList2"/>
    <dgm:cxn modelId="{8EFDC787-C8E6-8F4F-AB0C-A07302A51200}" type="presParOf" srcId="{489C2F49-7FE0-4C79-8CF3-3077AC9E927C}" destId="{D4058831-65C8-455E-8FDA-4FFA24FBD492}" srcOrd="1" destOrd="0" presId="urn:microsoft.com/office/officeart/2005/8/layout/vList2"/>
    <dgm:cxn modelId="{B445B23E-3FDF-6B4E-BD30-29A8161E9EC1}" type="presParOf" srcId="{489C2F49-7FE0-4C79-8CF3-3077AC9E927C}" destId="{AB47BB9F-7DE7-4CE0-B74E-532A57C85EFA}" srcOrd="2" destOrd="0" presId="urn:microsoft.com/office/officeart/2005/8/layout/vList2"/>
    <dgm:cxn modelId="{55D97225-16CF-6D46-AF0A-9161DF8953B1}" type="presParOf" srcId="{489C2F49-7FE0-4C79-8CF3-3077AC9E927C}" destId="{7BAABE76-A24C-4171-B96D-5D15F5768905}" srcOrd="3" destOrd="0" presId="urn:microsoft.com/office/officeart/2005/8/layout/vList2"/>
    <dgm:cxn modelId="{2C682750-D92C-884C-879C-C47BE64437B7}" type="presParOf" srcId="{489C2F49-7FE0-4C79-8CF3-3077AC9E927C}" destId="{677A44BE-F66D-46BF-8C32-7C43257A9225}" srcOrd="4" destOrd="0" presId="urn:microsoft.com/office/officeart/2005/8/layout/vList2"/>
    <dgm:cxn modelId="{5DBAC671-A482-3B41-9225-464DAE386928}" type="presParOf" srcId="{489C2F49-7FE0-4C79-8CF3-3077AC9E927C}" destId="{F02E8209-F9A4-41CE-8541-9A1101C29490}" srcOrd="5" destOrd="0" presId="urn:microsoft.com/office/officeart/2005/8/layout/vList2"/>
    <dgm:cxn modelId="{67785C19-A279-F343-82EC-DFF7029ABDFF}" type="presParOf" srcId="{489C2F49-7FE0-4C79-8CF3-3077AC9E927C}" destId="{389BDEEE-4656-8345-8371-9585B2B555E2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AE2C870-8984-4249-882C-555FA850F3CB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76B7328-D3B6-4E21-89DD-C88062658C56}">
      <dgm:prSet custT="1"/>
      <dgm:spPr/>
      <dgm:t>
        <a:bodyPr/>
        <a:lstStyle/>
        <a:p>
          <a:pPr rtl="0"/>
          <a:r>
            <a:rPr lang="el-GR" sz="2400" b="1" dirty="0" smtClean="0"/>
            <a:t>Πελ</a:t>
          </a:r>
          <a:r>
            <a:rPr lang="el-GR" sz="2400" b="1" dirty="0" smtClean="0"/>
            <a:t>άτες</a:t>
          </a:r>
          <a:endParaRPr lang="en-US" sz="2400" b="1" dirty="0"/>
        </a:p>
      </dgm:t>
    </dgm:pt>
    <dgm:pt modelId="{8E917C8A-A277-4D9C-A56D-EE609316F0B0}" type="parTrans" cxnId="{922BDF5E-63B9-47C3-B182-9CC19F0584D4}">
      <dgm:prSet/>
      <dgm:spPr/>
      <dgm:t>
        <a:bodyPr/>
        <a:lstStyle/>
        <a:p>
          <a:endParaRPr lang="en-US"/>
        </a:p>
      </dgm:t>
    </dgm:pt>
    <dgm:pt modelId="{DFDD945C-956E-4C51-A2B7-008CABFF2977}" type="sibTrans" cxnId="{922BDF5E-63B9-47C3-B182-9CC19F0584D4}">
      <dgm:prSet/>
      <dgm:spPr/>
      <dgm:t>
        <a:bodyPr/>
        <a:lstStyle/>
        <a:p>
          <a:endParaRPr lang="en-US"/>
        </a:p>
      </dgm:t>
    </dgm:pt>
    <dgm:pt modelId="{B05B393F-8261-43FD-8601-5F025ED3E170}">
      <dgm:prSet custT="1"/>
      <dgm:spPr/>
      <dgm:t>
        <a:bodyPr/>
        <a:lstStyle/>
        <a:p>
          <a:pPr rtl="0"/>
          <a:r>
            <a:rPr lang="el-GR" sz="1800" b="1" dirty="0" smtClean="0"/>
            <a:t>Προμηθευ τ</a:t>
          </a:r>
          <a:r>
            <a:rPr lang="el-GR" sz="1800" b="1" dirty="0" smtClean="0"/>
            <a:t>έ</a:t>
          </a:r>
          <a:r>
            <a:rPr lang="el-GR" sz="1600" b="1" dirty="0" smtClean="0"/>
            <a:t>ς</a:t>
          </a:r>
          <a:endParaRPr lang="en-US" sz="1600" b="1" dirty="0"/>
        </a:p>
      </dgm:t>
    </dgm:pt>
    <dgm:pt modelId="{2862E51E-A09A-4B25-8EC1-8FE1245F94A3}" type="parTrans" cxnId="{9082DFF0-234D-43A5-A095-7C76D609A455}">
      <dgm:prSet/>
      <dgm:spPr/>
      <dgm:t>
        <a:bodyPr/>
        <a:lstStyle/>
        <a:p>
          <a:endParaRPr lang="en-US"/>
        </a:p>
      </dgm:t>
    </dgm:pt>
    <dgm:pt modelId="{9E4460A3-4A44-425C-9F9D-1D4C88F72600}" type="sibTrans" cxnId="{9082DFF0-234D-43A5-A095-7C76D609A455}">
      <dgm:prSet/>
      <dgm:spPr/>
      <dgm:t>
        <a:bodyPr/>
        <a:lstStyle/>
        <a:p>
          <a:endParaRPr lang="en-US"/>
        </a:p>
      </dgm:t>
    </dgm:pt>
    <dgm:pt modelId="{B736FE7E-DB4D-4BBA-B2A4-900CB537C22C}">
      <dgm:prSet custT="1"/>
      <dgm:spPr/>
      <dgm:t>
        <a:bodyPr/>
        <a:lstStyle/>
        <a:p>
          <a:pPr rtl="0"/>
          <a:r>
            <a:rPr lang="el-GR" sz="2000" b="1" dirty="0" smtClean="0"/>
            <a:t>Ανταγωνιστ</a:t>
          </a:r>
          <a:r>
            <a:rPr lang="el-GR" sz="2000" b="1" dirty="0" smtClean="0"/>
            <a:t>ές</a:t>
          </a:r>
          <a:endParaRPr lang="en-US" sz="2000" b="1" dirty="0"/>
        </a:p>
      </dgm:t>
    </dgm:pt>
    <dgm:pt modelId="{D1EF0940-807B-4769-AB94-BE8D492FE91E}" type="parTrans" cxnId="{6835D99B-DBD6-4C9C-BACE-8DA98A581256}">
      <dgm:prSet/>
      <dgm:spPr/>
      <dgm:t>
        <a:bodyPr/>
        <a:lstStyle/>
        <a:p>
          <a:endParaRPr lang="en-US"/>
        </a:p>
      </dgm:t>
    </dgm:pt>
    <dgm:pt modelId="{FCACCE63-409C-4536-9DDB-8FB493092011}" type="sibTrans" cxnId="{6835D99B-DBD6-4C9C-BACE-8DA98A581256}">
      <dgm:prSet/>
      <dgm:spPr/>
      <dgm:t>
        <a:bodyPr/>
        <a:lstStyle/>
        <a:p>
          <a:endParaRPr lang="en-US"/>
        </a:p>
      </dgm:t>
    </dgm:pt>
    <dgm:pt modelId="{D3F0987D-1389-444A-9357-0C4AEE5228F2}">
      <dgm:prSet custT="1"/>
      <dgm:spPr/>
      <dgm:t>
        <a:bodyPr/>
        <a:lstStyle/>
        <a:p>
          <a:pPr rtl="0"/>
          <a:r>
            <a:rPr lang="el-GR" sz="1600" b="1" dirty="0" smtClean="0"/>
            <a:t>Ρυθμιστικ</a:t>
          </a:r>
          <a:r>
            <a:rPr lang="el-GR" sz="1600" b="1" dirty="0" smtClean="0"/>
            <a:t>ές Αρχές</a:t>
          </a:r>
          <a:endParaRPr lang="en-US" sz="1600" b="1" dirty="0"/>
        </a:p>
      </dgm:t>
    </dgm:pt>
    <dgm:pt modelId="{5D28FE0E-3DBC-4890-941C-38C5C66DEA34}" type="parTrans" cxnId="{8C5F3C9E-30B8-4398-B80B-4D552776B78F}">
      <dgm:prSet/>
      <dgm:spPr/>
      <dgm:t>
        <a:bodyPr/>
        <a:lstStyle/>
        <a:p>
          <a:endParaRPr lang="en-US"/>
        </a:p>
      </dgm:t>
    </dgm:pt>
    <dgm:pt modelId="{4F0B4512-F811-407B-9187-563DC7D8BC09}" type="sibTrans" cxnId="{8C5F3C9E-30B8-4398-B80B-4D552776B78F}">
      <dgm:prSet/>
      <dgm:spPr/>
      <dgm:t>
        <a:bodyPr/>
        <a:lstStyle/>
        <a:p>
          <a:endParaRPr lang="en-US"/>
        </a:p>
      </dgm:t>
    </dgm:pt>
    <dgm:pt modelId="{8D14D054-355C-45D8-A748-22A82FC9F3FB}">
      <dgm:prSet custT="1"/>
      <dgm:spPr/>
      <dgm:t>
        <a:bodyPr/>
        <a:lstStyle/>
        <a:p>
          <a:pPr rtl="0"/>
          <a:r>
            <a:rPr lang="el-GR" sz="2000" b="1" dirty="0" smtClean="0"/>
            <a:t>Ιδιοκτ</a:t>
          </a:r>
          <a:r>
            <a:rPr lang="el-GR" sz="2000" b="1" dirty="0" smtClean="0"/>
            <a:t>ήτες</a:t>
          </a:r>
          <a:endParaRPr lang="en-US" sz="2000" b="1" dirty="0" smtClean="0"/>
        </a:p>
      </dgm:t>
    </dgm:pt>
    <dgm:pt modelId="{7E5565E0-783B-4E89-BA7F-E12E06738C48}" type="parTrans" cxnId="{1500C684-6248-4797-9E2A-0F4EB9E3A35B}">
      <dgm:prSet/>
      <dgm:spPr/>
      <dgm:t>
        <a:bodyPr/>
        <a:lstStyle/>
        <a:p>
          <a:endParaRPr lang="en-US"/>
        </a:p>
      </dgm:t>
    </dgm:pt>
    <dgm:pt modelId="{CA0CEAEA-9A5C-4EB5-84F1-A49B22717CD7}" type="sibTrans" cxnId="{1500C684-6248-4797-9E2A-0F4EB9E3A35B}">
      <dgm:prSet/>
      <dgm:spPr/>
      <dgm:t>
        <a:bodyPr/>
        <a:lstStyle/>
        <a:p>
          <a:endParaRPr lang="en-US"/>
        </a:p>
      </dgm:t>
    </dgm:pt>
    <dgm:pt modelId="{AC8263F1-277B-4876-9B5A-EB14E3CA875D}" type="pres">
      <dgm:prSet presAssocID="{1AE2C870-8984-4249-882C-555FA850F3C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36076E9-9A40-4AAE-B518-6013FE41E2B8}" type="pres">
      <dgm:prSet presAssocID="{476B7328-D3B6-4E21-89DD-C88062658C56}" presName="Name5" presStyleLbl="venn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DEAF94-1111-4ED8-93C8-0961586978D2}" type="pres">
      <dgm:prSet presAssocID="{DFDD945C-956E-4C51-A2B7-008CABFF2977}" presName="space" presStyleCnt="0"/>
      <dgm:spPr/>
    </dgm:pt>
    <dgm:pt modelId="{CFDB0249-CFE4-410F-98F9-F927F39DD40D}" type="pres">
      <dgm:prSet presAssocID="{B05B393F-8261-43FD-8601-5F025ED3E170}" presName="Name5" presStyleLbl="venn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7DFFF1-7B7B-4DFB-A3A9-E0FB9FA35164}" type="pres">
      <dgm:prSet presAssocID="{9E4460A3-4A44-425C-9F9D-1D4C88F72600}" presName="space" presStyleCnt="0"/>
      <dgm:spPr/>
    </dgm:pt>
    <dgm:pt modelId="{DF4AB2AF-5469-4E29-81B3-8ABFD0B9AD56}" type="pres">
      <dgm:prSet presAssocID="{B736FE7E-DB4D-4BBA-B2A4-900CB537C22C}" presName="Name5" presStyleLbl="venn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EB6815-8D05-4AC7-9821-D02C83B850D0}" type="pres">
      <dgm:prSet presAssocID="{FCACCE63-409C-4536-9DDB-8FB493092011}" presName="space" presStyleCnt="0"/>
      <dgm:spPr/>
    </dgm:pt>
    <dgm:pt modelId="{3DF07A9F-6FF4-4AD2-A0E2-B9A5E43DE306}" type="pres">
      <dgm:prSet presAssocID="{D3F0987D-1389-444A-9357-0C4AEE5228F2}" presName="Name5" presStyleLbl="venn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B590E73-0374-4E91-A92E-9876E73D4DC1}" type="pres">
      <dgm:prSet presAssocID="{4F0B4512-F811-407B-9187-563DC7D8BC09}" presName="space" presStyleCnt="0"/>
      <dgm:spPr/>
    </dgm:pt>
    <dgm:pt modelId="{B6F9EFE5-6867-42AA-993A-97C4F400951C}" type="pres">
      <dgm:prSet presAssocID="{8D14D054-355C-45D8-A748-22A82FC9F3FB}" presName="Name5" presStyleLbl="venn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64050C8-4666-0E48-8F17-35364027D5AF}" type="presOf" srcId="{D3F0987D-1389-444A-9357-0C4AEE5228F2}" destId="{3DF07A9F-6FF4-4AD2-A0E2-B9A5E43DE306}" srcOrd="0" destOrd="0" presId="urn:microsoft.com/office/officeart/2005/8/layout/venn3"/>
    <dgm:cxn modelId="{32AF083F-62F0-1544-A5A2-212C6ABACA05}" type="presOf" srcId="{B05B393F-8261-43FD-8601-5F025ED3E170}" destId="{CFDB0249-CFE4-410F-98F9-F927F39DD40D}" srcOrd="0" destOrd="0" presId="urn:microsoft.com/office/officeart/2005/8/layout/venn3"/>
    <dgm:cxn modelId="{E767A256-D879-0E49-B4FC-C6F7F74FDDF2}" type="presOf" srcId="{8D14D054-355C-45D8-A748-22A82FC9F3FB}" destId="{B6F9EFE5-6867-42AA-993A-97C4F400951C}" srcOrd="0" destOrd="0" presId="urn:microsoft.com/office/officeart/2005/8/layout/venn3"/>
    <dgm:cxn modelId="{6835D99B-DBD6-4C9C-BACE-8DA98A581256}" srcId="{1AE2C870-8984-4249-882C-555FA850F3CB}" destId="{B736FE7E-DB4D-4BBA-B2A4-900CB537C22C}" srcOrd="2" destOrd="0" parTransId="{D1EF0940-807B-4769-AB94-BE8D492FE91E}" sibTransId="{FCACCE63-409C-4536-9DDB-8FB493092011}"/>
    <dgm:cxn modelId="{AA84BFF6-1E97-7948-8653-594CF359F800}" type="presOf" srcId="{476B7328-D3B6-4E21-89DD-C88062658C56}" destId="{D36076E9-9A40-4AAE-B518-6013FE41E2B8}" srcOrd="0" destOrd="0" presId="urn:microsoft.com/office/officeart/2005/8/layout/venn3"/>
    <dgm:cxn modelId="{9082DFF0-234D-43A5-A095-7C76D609A455}" srcId="{1AE2C870-8984-4249-882C-555FA850F3CB}" destId="{B05B393F-8261-43FD-8601-5F025ED3E170}" srcOrd="1" destOrd="0" parTransId="{2862E51E-A09A-4B25-8EC1-8FE1245F94A3}" sibTransId="{9E4460A3-4A44-425C-9F9D-1D4C88F72600}"/>
    <dgm:cxn modelId="{922BDF5E-63B9-47C3-B182-9CC19F0584D4}" srcId="{1AE2C870-8984-4249-882C-555FA850F3CB}" destId="{476B7328-D3B6-4E21-89DD-C88062658C56}" srcOrd="0" destOrd="0" parTransId="{8E917C8A-A277-4D9C-A56D-EE609316F0B0}" sibTransId="{DFDD945C-956E-4C51-A2B7-008CABFF2977}"/>
    <dgm:cxn modelId="{8C5F3C9E-30B8-4398-B80B-4D552776B78F}" srcId="{1AE2C870-8984-4249-882C-555FA850F3CB}" destId="{D3F0987D-1389-444A-9357-0C4AEE5228F2}" srcOrd="3" destOrd="0" parTransId="{5D28FE0E-3DBC-4890-941C-38C5C66DEA34}" sibTransId="{4F0B4512-F811-407B-9187-563DC7D8BC09}"/>
    <dgm:cxn modelId="{25165A78-6DE6-9646-8DBE-DD2B02147C9C}" type="presOf" srcId="{1AE2C870-8984-4249-882C-555FA850F3CB}" destId="{AC8263F1-277B-4876-9B5A-EB14E3CA875D}" srcOrd="0" destOrd="0" presId="urn:microsoft.com/office/officeart/2005/8/layout/venn3"/>
    <dgm:cxn modelId="{6B0EADC5-5F69-274C-B89E-94B57B8B6325}" type="presOf" srcId="{B736FE7E-DB4D-4BBA-B2A4-900CB537C22C}" destId="{DF4AB2AF-5469-4E29-81B3-8ABFD0B9AD56}" srcOrd="0" destOrd="0" presId="urn:microsoft.com/office/officeart/2005/8/layout/venn3"/>
    <dgm:cxn modelId="{1500C684-6248-4797-9E2A-0F4EB9E3A35B}" srcId="{1AE2C870-8984-4249-882C-555FA850F3CB}" destId="{8D14D054-355C-45D8-A748-22A82FC9F3FB}" srcOrd="4" destOrd="0" parTransId="{7E5565E0-783B-4E89-BA7F-E12E06738C48}" sibTransId="{CA0CEAEA-9A5C-4EB5-84F1-A49B22717CD7}"/>
    <dgm:cxn modelId="{F5774DC3-2D96-CB49-A5F9-3E7D9160049D}" type="presParOf" srcId="{AC8263F1-277B-4876-9B5A-EB14E3CA875D}" destId="{D36076E9-9A40-4AAE-B518-6013FE41E2B8}" srcOrd="0" destOrd="0" presId="urn:microsoft.com/office/officeart/2005/8/layout/venn3"/>
    <dgm:cxn modelId="{D6816BDF-7E1E-754D-8D3A-91E063BC00CE}" type="presParOf" srcId="{AC8263F1-277B-4876-9B5A-EB14E3CA875D}" destId="{B4DEAF94-1111-4ED8-93C8-0961586978D2}" srcOrd="1" destOrd="0" presId="urn:microsoft.com/office/officeart/2005/8/layout/venn3"/>
    <dgm:cxn modelId="{44DC54C4-15F9-A746-970D-FBAA5A19AE2C}" type="presParOf" srcId="{AC8263F1-277B-4876-9B5A-EB14E3CA875D}" destId="{CFDB0249-CFE4-410F-98F9-F927F39DD40D}" srcOrd="2" destOrd="0" presId="urn:microsoft.com/office/officeart/2005/8/layout/venn3"/>
    <dgm:cxn modelId="{18FBBDD0-DD2D-0141-96F8-41C538481C04}" type="presParOf" srcId="{AC8263F1-277B-4876-9B5A-EB14E3CA875D}" destId="{5A7DFFF1-7B7B-4DFB-A3A9-E0FB9FA35164}" srcOrd="3" destOrd="0" presId="urn:microsoft.com/office/officeart/2005/8/layout/venn3"/>
    <dgm:cxn modelId="{ECEF3BCE-FB15-F647-8576-65F696502BA1}" type="presParOf" srcId="{AC8263F1-277B-4876-9B5A-EB14E3CA875D}" destId="{DF4AB2AF-5469-4E29-81B3-8ABFD0B9AD56}" srcOrd="4" destOrd="0" presId="urn:microsoft.com/office/officeart/2005/8/layout/venn3"/>
    <dgm:cxn modelId="{C48BD134-7A96-C541-B74E-C11C333D1901}" type="presParOf" srcId="{AC8263F1-277B-4876-9B5A-EB14E3CA875D}" destId="{1BEB6815-8D05-4AC7-9821-D02C83B850D0}" srcOrd="5" destOrd="0" presId="urn:microsoft.com/office/officeart/2005/8/layout/venn3"/>
    <dgm:cxn modelId="{7AA3D258-4312-5442-A02A-48DF356CD872}" type="presParOf" srcId="{AC8263F1-277B-4876-9B5A-EB14E3CA875D}" destId="{3DF07A9F-6FF4-4AD2-A0E2-B9A5E43DE306}" srcOrd="6" destOrd="0" presId="urn:microsoft.com/office/officeart/2005/8/layout/venn3"/>
    <dgm:cxn modelId="{FD5A164C-0CA0-AA46-98AB-21DEB68288C7}" type="presParOf" srcId="{AC8263F1-277B-4876-9B5A-EB14E3CA875D}" destId="{CB590E73-0374-4E91-A92E-9876E73D4DC1}" srcOrd="7" destOrd="0" presId="urn:microsoft.com/office/officeart/2005/8/layout/venn3"/>
    <dgm:cxn modelId="{CD0E46BC-D0FD-0044-A59F-5361B556B9E2}" type="presParOf" srcId="{AC8263F1-277B-4876-9B5A-EB14E3CA875D}" destId="{B6F9EFE5-6867-42AA-993A-97C4F400951C}" srcOrd="8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6E91DCF-6B56-B141-9BD5-F4F5A429D34A}" type="doc">
      <dgm:prSet loTypeId="urn:microsoft.com/office/officeart/2005/8/layout/matrix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348BBA1-CE07-3B4C-8C13-9AC80F25F3C7}">
      <dgm:prSet phldrT="[Text]"/>
      <dgm:spPr/>
      <dgm:t>
        <a:bodyPr/>
        <a:lstStyle/>
        <a:p>
          <a:r>
            <a:rPr lang="el-GR" dirty="0" smtClean="0"/>
            <a:t>ΥΨΗΛΗ/ ΜΕΤΡΙΑ ΑΒΕΒΑΙΟΤΗΤΑ</a:t>
          </a:r>
          <a:endParaRPr lang="en-US" dirty="0"/>
        </a:p>
      </dgm:t>
    </dgm:pt>
    <dgm:pt modelId="{4D845A46-9EE0-C041-BC6F-E1BB2D9D7E93}" type="parTrans" cxnId="{CBCEA139-E3FD-874E-8AE6-AA9E05E5215C}">
      <dgm:prSet/>
      <dgm:spPr/>
      <dgm:t>
        <a:bodyPr/>
        <a:lstStyle/>
        <a:p>
          <a:endParaRPr lang="en-US"/>
        </a:p>
      </dgm:t>
    </dgm:pt>
    <dgm:pt modelId="{44D64C39-27E3-9F46-B923-84B6BD48F2F7}" type="sibTrans" cxnId="{CBCEA139-E3FD-874E-8AE6-AA9E05E5215C}">
      <dgm:prSet/>
      <dgm:spPr/>
      <dgm:t>
        <a:bodyPr/>
        <a:lstStyle/>
        <a:p>
          <a:endParaRPr lang="en-US"/>
        </a:p>
      </dgm:t>
    </dgm:pt>
    <dgm:pt modelId="{EF044923-8877-7243-A79F-D4A99C95439A}">
      <dgm:prSet phldrT="[Text]"/>
      <dgm:spPr/>
      <dgm:t>
        <a:bodyPr/>
        <a:lstStyle/>
        <a:p>
          <a:r>
            <a:rPr lang="el-GR" dirty="0" smtClean="0"/>
            <a:t>ΥΨΗΛΗ ΑΒΕΒΑΙΟΤΗΤΑ</a:t>
          </a:r>
          <a:endParaRPr lang="en-US" dirty="0"/>
        </a:p>
      </dgm:t>
    </dgm:pt>
    <dgm:pt modelId="{F263B4FE-599C-9A4C-BCA2-2B015D1C7833}" type="parTrans" cxnId="{CE3BF297-8367-6D4B-B1ED-3B6F52BAD976}">
      <dgm:prSet/>
      <dgm:spPr/>
      <dgm:t>
        <a:bodyPr/>
        <a:lstStyle/>
        <a:p>
          <a:endParaRPr lang="en-US"/>
        </a:p>
      </dgm:t>
    </dgm:pt>
    <dgm:pt modelId="{DA3C70DF-2ED2-9746-93E3-DFEDD9BB76A8}" type="sibTrans" cxnId="{CE3BF297-8367-6D4B-B1ED-3B6F52BAD976}">
      <dgm:prSet/>
      <dgm:spPr/>
      <dgm:t>
        <a:bodyPr/>
        <a:lstStyle/>
        <a:p>
          <a:endParaRPr lang="en-US"/>
        </a:p>
      </dgm:t>
    </dgm:pt>
    <dgm:pt modelId="{52D22806-EA98-384C-ACEA-2B121C157F5A}">
      <dgm:prSet phldrT="[Text]"/>
      <dgm:spPr/>
      <dgm:t>
        <a:bodyPr/>
        <a:lstStyle/>
        <a:p>
          <a:r>
            <a:rPr lang="el-GR" dirty="0" smtClean="0"/>
            <a:t>ΧΑΜΗΛΗ ΑΒΕΒΑΙΟΤΗΤΑ</a:t>
          </a:r>
          <a:endParaRPr lang="en-US" dirty="0"/>
        </a:p>
      </dgm:t>
    </dgm:pt>
    <dgm:pt modelId="{BB0A3502-8C1E-2340-9128-680E38B53BA8}" type="parTrans" cxnId="{AD877ADF-55E6-F34B-8296-A4C757063890}">
      <dgm:prSet/>
      <dgm:spPr/>
      <dgm:t>
        <a:bodyPr/>
        <a:lstStyle/>
        <a:p>
          <a:endParaRPr lang="en-US"/>
        </a:p>
      </dgm:t>
    </dgm:pt>
    <dgm:pt modelId="{A60893DB-EFB2-0C49-A8E6-285298418035}" type="sibTrans" cxnId="{AD877ADF-55E6-F34B-8296-A4C757063890}">
      <dgm:prSet/>
      <dgm:spPr/>
      <dgm:t>
        <a:bodyPr/>
        <a:lstStyle/>
        <a:p>
          <a:endParaRPr lang="en-US"/>
        </a:p>
      </dgm:t>
    </dgm:pt>
    <dgm:pt modelId="{718CDEE9-148E-C543-B245-0DE034A2C9C0}">
      <dgm:prSet phldrT="[Text]"/>
      <dgm:spPr/>
      <dgm:t>
        <a:bodyPr/>
        <a:lstStyle/>
        <a:p>
          <a:r>
            <a:rPr lang="el-GR" dirty="0" smtClean="0"/>
            <a:t>ΧΑΜΗΛΗ/ ΜΕΤΡΙΑ ΑΒΕΒΑΙΟΤΗΤΑ</a:t>
          </a:r>
          <a:endParaRPr lang="en-US" dirty="0"/>
        </a:p>
      </dgm:t>
    </dgm:pt>
    <dgm:pt modelId="{0270DA51-6BD0-D942-8E9A-5A8B39AD21AE}" type="parTrans" cxnId="{9A1A5F89-F869-2345-9EC5-5DE8180A341E}">
      <dgm:prSet/>
      <dgm:spPr/>
      <dgm:t>
        <a:bodyPr/>
        <a:lstStyle/>
        <a:p>
          <a:endParaRPr lang="en-US"/>
        </a:p>
      </dgm:t>
    </dgm:pt>
    <dgm:pt modelId="{022673E3-20C5-4B47-A188-0FF39CD1CD16}" type="sibTrans" cxnId="{9A1A5F89-F869-2345-9EC5-5DE8180A341E}">
      <dgm:prSet/>
      <dgm:spPr/>
      <dgm:t>
        <a:bodyPr/>
        <a:lstStyle/>
        <a:p>
          <a:endParaRPr lang="en-US"/>
        </a:p>
      </dgm:t>
    </dgm:pt>
    <dgm:pt modelId="{91E2C0F2-1A8E-2142-8610-DDF04366ECAE}" type="pres">
      <dgm:prSet presAssocID="{D6E91DCF-6B56-B141-9BD5-F4F5A429D34A}" presName="matrix" presStyleCnt="0">
        <dgm:presLayoutVars>
          <dgm:chMax val="1"/>
          <dgm:dir/>
          <dgm:resizeHandles val="exact"/>
        </dgm:presLayoutVars>
      </dgm:prSet>
      <dgm:spPr/>
    </dgm:pt>
    <dgm:pt modelId="{BF985A3B-B80B-2342-B9E4-6BC17E1668EE}" type="pres">
      <dgm:prSet presAssocID="{D6E91DCF-6B56-B141-9BD5-F4F5A429D34A}" presName="axisShape" presStyleLbl="bgShp" presStyleIdx="0" presStyleCnt="1"/>
      <dgm:spPr/>
    </dgm:pt>
    <dgm:pt modelId="{3BF99AA8-5AF8-AA4D-9B0D-88197DAA1A26}" type="pres">
      <dgm:prSet presAssocID="{D6E91DCF-6B56-B141-9BD5-F4F5A429D34A}" presName="rect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F0C187-ECA1-AE40-A450-D215C15B1C0C}" type="pres">
      <dgm:prSet presAssocID="{D6E91DCF-6B56-B141-9BD5-F4F5A429D34A}" presName="rect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7610F6-6785-6C4D-8E7B-B898556001AD}" type="pres">
      <dgm:prSet presAssocID="{D6E91DCF-6B56-B141-9BD5-F4F5A429D34A}" presName="rect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AE49D3-B1A5-1448-84E7-2C44BA3D921E}" type="pres">
      <dgm:prSet presAssocID="{D6E91DCF-6B56-B141-9BD5-F4F5A429D34A}" presName="rect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D877ADF-55E6-F34B-8296-A4C757063890}" srcId="{D6E91DCF-6B56-B141-9BD5-F4F5A429D34A}" destId="{52D22806-EA98-384C-ACEA-2B121C157F5A}" srcOrd="2" destOrd="0" parTransId="{BB0A3502-8C1E-2340-9128-680E38B53BA8}" sibTransId="{A60893DB-EFB2-0C49-A8E6-285298418035}"/>
    <dgm:cxn modelId="{B95E670E-014A-F442-9303-CBC36D3FAF6C}" type="presOf" srcId="{52D22806-EA98-384C-ACEA-2B121C157F5A}" destId="{407610F6-6785-6C4D-8E7B-B898556001AD}" srcOrd="0" destOrd="0" presId="urn:microsoft.com/office/officeart/2005/8/layout/matrix2"/>
    <dgm:cxn modelId="{CE3BF297-8367-6D4B-B1ED-3B6F52BAD976}" srcId="{D6E91DCF-6B56-B141-9BD5-F4F5A429D34A}" destId="{EF044923-8877-7243-A79F-D4A99C95439A}" srcOrd="1" destOrd="0" parTransId="{F263B4FE-599C-9A4C-BCA2-2B015D1C7833}" sibTransId="{DA3C70DF-2ED2-9746-93E3-DFEDD9BB76A8}"/>
    <dgm:cxn modelId="{014F4893-1971-E34F-A25C-C9673BC2AE2C}" type="presOf" srcId="{D6E91DCF-6B56-B141-9BD5-F4F5A429D34A}" destId="{91E2C0F2-1A8E-2142-8610-DDF04366ECAE}" srcOrd="0" destOrd="0" presId="urn:microsoft.com/office/officeart/2005/8/layout/matrix2"/>
    <dgm:cxn modelId="{CBCEA139-E3FD-874E-8AE6-AA9E05E5215C}" srcId="{D6E91DCF-6B56-B141-9BD5-F4F5A429D34A}" destId="{4348BBA1-CE07-3B4C-8C13-9AC80F25F3C7}" srcOrd="0" destOrd="0" parTransId="{4D845A46-9EE0-C041-BC6F-E1BB2D9D7E93}" sibTransId="{44D64C39-27E3-9F46-B923-84B6BD48F2F7}"/>
    <dgm:cxn modelId="{1E4BAFDD-BBCF-3A44-B6AB-924305210F5C}" type="presOf" srcId="{718CDEE9-148E-C543-B245-0DE034A2C9C0}" destId="{F4AE49D3-B1A5-1448-84E7-2C44BA3D921E}" srcOrd="0" destOrd="0" presId="urn:microsoft.com/office/officeart/2005/8/layout/matrix2"/>
    <dgm:cxn modelId="{4909C83F-A030-6740-8AC0-669A84048BF0}" type="presOf" srcId="{EF044923-8877-7243-A79F-D4A99C95439A}" destId="{B1F0C187-ECA1-AE40-A450-D215C15B1C0C}" srcOrd="0" destOrd="0" presId="urn:microsoft.com/office/officeart/2005/8/layout/matrix2"/>
    <dgm:cxn modelId="{9A1A5F89-F869-2345-9EC5-5DE8180A341E}" srcId="{D6E91DCF-6B56-B141-9BD5-F4F5A429D34A}" destId="{718CDEE9-148E-C543-B245-0DE034A2C9C0}" srcOrd="3" destOrd="0" parTransId="{0270DA51-6BD0-D942-8E9A-5A8B39AD21AE}" sibTransId="{022673E3-20C5-4B47-A188-0FF39CD1CD16}"/>
    <dgm:cxn modelId="{1B8CD14E-6936-1C47-ABA3-840CD42C9F22}" type="presOf" srcId="{4348BBA1-CE07-3B4C-8C13-9AC80F25F3C7}" destId="{3BF99AA8-5AF8-AA4D-9B0D-88197DAA1A26}" srcOrd="0" destOrd="0" presId="urn:microsoft.com/office/officeart/2005/8/layout/matrix2"/>
    <dgm:cxn modelId="{26FB54DB-A7A3-E34F-AFBB-D70C73380CBC}" type="presParOf" srcId="{91E2C0F2-1A8E-2142-8610-DDF04366ECAE}" destId="{BF985A3B-B80B-2342-B9E4-6BC17E1668EE}" srcOrd="0" destOrd="0" presId="urn:microsoft.com/office/officeart/2005/8/layout/matrix2"/>
    <dgm:cxn modelId="{F7C126F2-33A3-D343-AD01-35F56AD3440D}" type="presParOf" srcId="{91E2C0F2-1A8E-2142-8610-DDF04366ECAE}" destId="{3BF99AA8-5AF8-AA4D-9B0D-88197DAA1A26}" srcOrd="1" destOrd="0" presId="urn:microsoft.com/office/officeart/2005/8/layout/matrix2"/>
    <dgm:cxn modelId="{761EB32E-C2A9-FA4F-B1D8-11E1EA7EA490}" type="presParOf" srcId="{91E2C0F2-1A8E-2142-8610-DDF04366ECAE}" destId="{B1F0C187-ECA1-AE40-A450-D215C15B1C0C}" srcOrd="2" destOrd="0" presId="urn:microsoft.com/office/officeart/2005/8/layout/matrix2"/>
    <dgm:cxn modelId="{4A36D9AF-9EC1-6049-9E04-CF055EC727FC}" type="presParOf" srcId="{91E2C0F2-1A8E-2142-8610-DDF04366ECAE}" destId="{407610F6-6785-6C4D-8E7B-B898556001AD}" srcOrd="3" destOrd="0" presId="urn:microsoft.com/office/officeart/2005/8/layout/matrix2"/>
    <dgm:cxn modelId="{ADE788E2-B89B-B24F-B409-A5F3F1D3EA41}" type="presParOf" srcId="{91E2C0F2-1A8E-2142-8610-DDF04366ECAE}" destId="{F4AE49D3-B1A5-1448-84E7-2C44BA3D921E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35FC40-B65A-4C7C-B6BF-0E286661D370}">
      <dsp:nvSpPr>
        <dsp:cNvPr id="0" name=""/>
        <dsp:cNvSpPr/>
      </dsp:nvSpPr>
      <dsp:spPr>
        <a:xfrm>
          <a:off x="0" y="516839"/>
          <a:ext cx="6477000" cy="87516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200" b="1" kern="1200" dirty="0" smtClean="0"/>
            <a:t>Νομικο</a:t>
          </a:r>
          <a:r>
            <a:rPr lang="el-GR" sz="2200" b="1" kern="1200" dirty="0" smtClean="0"/>
            <a:t>ύς</a:t>
          </a:r>
          <a:r>
            <a:rPr lang="en-US" sz="2200" b="1" kern="1200" dirty="0" smtClean="0"/>
            <a:t>/</a:t>
          </a:r>
          <a:r>
            <a:rPr lang="el-GR" sz="2200" b="1" kern="1200" dirty="0" smtClean="0"/>
            <a:t>Πολιτικούς</a:t>
          </a:r>
          <a:r>
            <a:rPr lang="en-US" sz="2200" kern="1200" dirty="0" smtClean="0"/>
            <a:t/>
          </a:r>
          <a:br>
            <a:rPr lang="en-US" sz="2200" kern="1200" dirty="0" smtClean="0"/>
          </a:br>
          <a:r>
            <a:rPr lang="el-GR" sz="2200" kern="1200" dirty="0" smtClean="0"/>
            <a:t>Φιλοσοφ</a:t>
          </a:r>
          <a:r>
            <a:rPr lang="el-GR" sz="2200" kern="1200" dirty="0" smtClean="0"/>
            <a:t>ία και στόχοι του κυβερνώντος κόμματος</a:t>
          </a:r>
          <a:endParaRPr lang="en-US" sz="2200" kern="1200" dirty="0"/>
        </a:p>
      </dsp:txBody>
      <dsp:txXfrm>
        <a:off x="42722" y="559561"/>
        <a:ext cx="6391556" cy="789716"/>
      </dsp:txXfrm>
    </dsp:sp>
    <dsp:sp modelId="{AB47BB9F-7DE7-4CE0-B74E-532A57C85EFA}">
      <dsp:nvSpPr>
        <dsp:cNvPr id="0" name=""/>
        <dsp:cNvSpPr/>
      </dsp:nvSpPr>
      <dsp:spPr>
        <a:xfrm>
          <a:off x="0" y="1455359"/>
          <a:ext cx="6477000" cy="875160"/>
        </a:xfrm>
        <a:prstGeom prst="roundRect">
          <a:avLst/>
        </a:prstGeom>
        <a:solidFill>
          <a:schemeClr val="accent4">
            <a:hueOff val="-1173315"/>
            <a:satOff val="-12043"/>
            <a:lumOff val="503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200" b="1" kern="1200" dirty="0" smtClean="0"/>
            <a:t>Οικονομικο</a:t>
          </a:r>
          <a:r>
            <a:rPr lang="el-GR" sz="2200" b="1" kern="1200" dirty="0" smtClean="0"/>
            <a:t>ύς                                                                         </a:t>
          </a:r>
          <a:r>
            <a:rPr lang="el-GR" sz="2200" kern="1200" dirty="0" smtClean="0"/>
            <a:t>Κατ</a:t>
          </a:r>
          <a:r>
            <a:rPr lang="el-GR" sz="2200" kern="1200" dirty="0" smtClean="0"/>
            <a:t>άσταση της οικονομίας</a:t>
          </a:r>
          <a:endParaRPr lang="en-US" sz="2200" kern="1200" dirty="0"/>
        </a:p>
      </dsp:txBody>
      <dsp:txXfrm>
        <a:off x="42722" y="1498081"/>
        <a:ext cx="6391556" cy="789716"/>
      </dsp:txXfrm>
    </dsp:sp>
    <dsp:sp modelId="{677A44BE-F66D-46BF-8C32-7C43257A9225}">
      <dsp:nvSpPr>
        <dsp:cNvPr id="0" name=""/>
        <dsp:cNvSpPr/>
      </dsp:nvSpPr>
      <dsp:spPr>
        <a:xfrm>
          <a:off x="0" y="2393880"/>
          <a:ext cx="6477000" cy="875160"/>
        </a:xfrm>
        <a:prstGeom prst="roundRect">
          <a:avLst/>
        </a:prstGeom>
        <a:solidFill>
          <a:schemeClr val="accent4">
            <a:hueOff val="-2346630"/>
            <a:satOff val="-24086"/>
            <a:lumOff val="1006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200" b="1" kern="1200" dirty="0" smtClean="0"/>
            <a:t>Κοινωνικ</a:t>
          </a:r>
          <a:r>
            <a:rPr lang="el-GR" sz="2200" b="1" kern="1200" dirty="0" smtClean="0"/>
            <a:t>ό</a:t>
          </a:r>
          <a:r>
            <a:rPr lang="en-US" sz="2200" b="1" kern="1200" dirty="0" smtClean="0"/>
            <a:t>-</a:t>
          </a:r>
          <a:r>
            <a:rPr lang="el-GR" sz="2200" b="1" kern="1200" dirty="0" smtClean="0"/>
            <a:t>οικονομικούς</a:t>
          </a:r>
          <a:r>
            <a:rPr lang="en-US" sz="2200" kern="1200" dirty="0" smtClean="0"/>
            <a:t/>
          </a:r>
          <a:br>
            <a:rPr lang="en-US" sz="2200" kern="1200" dirty="0" smtClean="0"/>
          </a:br>
          <a:r>
            <a:rPr lang="el-GR" sz="2200" kern="1200" dirty="0" smtClean="0"/>
            <a:t>Αξ</a:t>
          </a:r>
          <a:r>
            <a:rPr lang="el-GR" sz="2200" kern="1200" dirty="0" smtClean="0"/>
            <a:t>ίες, έθιμα, νόρμες </a:t>
          </a:r>
          <a:r>
            <a:rPr lang="en-US" sz="2200" kern="1200" dirty="0" smtClean="0"/>
            <a:t> </a:t>
          </a:r>
          <a:endParaRPr lang="en-US" sz="2200" kern="1200" dirty="0"/>
        </a:p>
      </dsp:txBody>
      <dsp:txXfrm>
        <a:off x="42722" y="2436602"/>
        <a:ext cx="6391556" cy="789716"/>
      </dsp:txXfrm>
    </dsp:sp>
    <dsp:sp modelId="{389BDEEE-4656-8345-8371-9585B2B555E2}">
      <dsp:nvSpPr>
        <dsp:cNvPr id="0" name=""/>
        <dsp:cNvSpPr/>
      </dsp:nvSpPr>
      <dsp:spPr>
        <a:xfrm>
          <a:off x="0" y="3332400"/>
          <a:ext cx="6477000" cy="875160"/>
        </a:xfrm>
        <a:prstGeom prst="roundRect">
          <a:avLst/>
        </a:prstGeom>
        <a:solidFill>
          <a:schemeClr val="accent4">
            <a:hueOff val="-3519944"/>
            <a:satOff val="-36129"/>
            <a:lumOff val="1509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200" b="1" kern="1200" dirty="0" smtClean="0"/>
            <a:t>Τεχνολογικο</a:t>
          </a:r>
          <a:r>
            <a:rPr lang="el-GR" sz="2200" b="1" kern="1200" dirty="0" smtClean="0"/>
            <a:t>ύς</a:t>
          </a:r>
          <a:r>
            <a:rPr lang="en-US" sz="2200" kern="1200" dirty="0" smtClean="0"/>
            <a:t/>
          </a:r>
          <a:br>
            <a:rPr lang="en-US" sz="2200" kern="1200" dirty="0" smtClean="0"/>
          </a:br>
          <a:r>
            <a:rPr lang="el-GR" sz="2200" kern="1200" dirty="0" smtClean="0"/>
            <a:t>Αν</a:t>
          </a:r>
          <a:r>
            <a:rPr lang="el-GR" sz="2200" kern="1200" dirty="0" smtClean="0"/>
            <a:t>άπτυξη και διαθεσιμότητα τεχνολογιών</a:t>
          </a:r>
          <a:endParaRPr lang="en-US" sz="2200" kern="1200" dirty="0"/>
        </a:p>
      </dsp:txBody>
      <dsp:txXfrm>
        <a:off x="42722" y="3375122"/>
        <a:ext cx="6391556" cy="78971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6076E9-9A40-4AAE-B518-6013FE41E2B8}">
      <dsp:nvSpPr>
        <dsp:cNvPr id="0" name=""/>
        <dsp:cNvSpPr/>
      </dsp:nvSpPr>
      <dsp:spPr>
        <a:xfrm>
          <a:off x="1079" y="1320797"/>
          <a:ext cx="2104057" cy="210405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15793" tIns="30480" rIns="115793" bIns="3048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b="1" kern="1200" dirty="0" smtClean="0"/>
            <a:t>Πελ</a:t>
          </a:r>
          <a:r>
            <a:rPr lang="el-GR" sz="2400" b="1" kern="1200" dirty="0" smtClean="0"/>
            <a:t>άτες</a:t>
          </a:r>
          <a:endParaRPr lang="en-US" sz="2400" b="1" kern="1200" dirty="0"/>
        </a:p>
      </dsp:txBody>
      <dsp:txXfrm>
        <a:off x="309211" y="1628929"/>
        <a:ext cx="1487793" cy="1487793"/>
      </dsp:txXfrm>
    </dsp:sp>
    <dsp:sp modelId="{CFDB0249-CFE4-410F-98F9-F927F39DD40D}">
      <dsp:nvSpPr>
        <dsp:cNvPr id="0" name=""/>
        <dsp:cNvSpPr/>
      </dsp:nvSpPr>
      <dsp:spPr>
        <a:xfrm>
          <a:off x="1684325" y="1320797"/>
          <a:ext cx="2104057" cy="210405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15793" tIns="22860" rIns="115793" bIns="2286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b="1" kern="1200" dirty="0" smtClean="0"/>
            <a:t>Προμηθευ τ</a:t>
          </a:r>
          <a:r>
            <a:rPr lang="el-GR" sz="1800" b="1" kern="1200" dirty="0" smtClean="0"/>
            <a:t>έ</a:t>
          </a:r>
          <a:r>
            <a:rPr lang="el-GR" sz="1600" b="1" kern="1200" dirty="0" smtClean="0"/>
            <a:t>ς</a:t>
          </a:r>
          <a:endParaRPr lang="en-US" sz="1600" b="1" kern="1200" dirty="0"/>
        </a:p>
      </dsp:txBody>
      <dsp:txXfrm>
        <a:off x="1992457" y="1628929"/>
        <a:ext cx="1487793" cy="1487793"/>
      </dsp:txXfrm>
    </dsp:sp>
    <dsp:sp modelId="{DF4AB2AF-5469-4E29-81B3-8ABFD0B9AD56}">
      <dsp:nvSpPr>
        <dsp:cNvPr id="0" name=""/>
        <dsp:cNvSpPr/>
      </dsp:nvSpPr>
      <dsp:spPr>
        <a:xfrm>
          <a:off x="3367571" y="1320797"/>
          <a:ext cx="2104057" cy="210405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15793" tIns="25400" rIns="115793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b="1" kern="1200" dirty="0" smtClean="0"/>
            <a:t>Ανταγωνιστ</a:t>
          </a:r>
          <a:r>
            <a:rPr lang="el-GR" sz="2000" b="1" kern="1200" dirty="0" smtClean="0"/>
            <a:t>ές</a:t>
          </a:r>
          <a:endParaRPr lang="en-US" sz="2000" b="1" kern="1200" dirty="0"/>
        </a:p>
      </dsp:txBody>
      <dsp:txXfrm>
        <a:off x="3675703" y="1628929"/>
        <a:ext cx="1487793" cy="1487793"/>
      </dsp:txXfrm>
    </dsp:sp>
    <dsp:sp modelId="{3DF07A9F-6FF4-4AD2-A0E2-B9A5E43DE306}">
      <dsp:nvSpPr>
        <dsp:cNvPr id="0" name=""/>
        <dsp:cNvSpPr/>
      </dsp:nvSpPr>
      <dsp:spPr>
        <a:xfrm>
          <a:off x="5050817" y="1320797"/>
          <a:ext cx="2104057" cy="210405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15793" tIns="20320" rIns="115793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600" b="1" kern="1200" dirty="0" smtClean="0"/>
            <a:t>Ρυθμιστικ</a:t>
          </a:r>
          <a:r>
            <a:rPr lang="el-GR" sz="1600" b="1" kern="1200" dirty="0" smtClean="0"/>
            <a:t>ές Αρχές</a:t>
          </a:r>
          <a:endParaRPr lang="en-US" sz="1600" b="1" kern="1200" dirty="0"/>
        </a:p>
      </dsp:txBody>
      <dsp:txXfrm>
        <a:off x="5358949" y="1628929"/>
        <a:ext cx="1487793" cy="1487793"/>
      </dsp:txXfrm>
    </dsp:sp>
    <dsp:sp modelId="{B6F9EFE5-6867-42AA-993A-97C4F400951C}">
      <dsp:nvSpPr>
        <dsp:cNvPr id="0" name=""/>
        <dsp:cNvSpPr/>
      </dsp:nvSpPr>
      <dsp:spPr>
        <a:xfrm>
          <a:off x="6734063" y="1320797"/>
          <a:ext cx="2104057" cy="210405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15793" tIns="25400" rIns="115793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b="1" kern="1200" dirty="0" smtClean="0"/>
            <a:t>Ιδιοκτ</a:t>
          </a:r>
          <a:r>
            <a:rPr lang="el-GR" sz="2000" b="1" kern="1200" dirty="0" smtClean="0"/>
            <a:t>ήτες</a:t>
          </a:r>
          <a:endParaRPr lang="en-US" sz="2000" b="1" kern="1200" dirty="0" smtClean="0"/>
        </a:p>
      </dsp:txBody>
      <dsp:txXfrm>
        <a:off x="7042195" y="1628929"/>
        <a:ext cx="1487793" cy="148779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985A3B-B80B-2342-B9E4-6BC17E1668EE}">
      <dsp:nvSpPr>
        <dsp:cNvPr id="0" name=""/>
        <dsp:cNvSpPr/>
      </dsp:nvSpPr>
      <dsp:spPr>
        <a:xfrm>
          <a:off x="1409700" y="0"/>
          <a:ext cx="3886200" cy="3886200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BF99AA8-5AF8-AA4D-9B0D-88197DAA1A26}">
      <dsp:nvSpPr>
        <dsp:cNvPr id="0" name=""/>
        <dsp:cNvSpPr/>
      </dsp:nvSpPr>
      <dsp:spPr>
        <a:xfrm>
          <a:off x="1662303" y="252603"/>
          <a:ext cx="1554480" cy="15544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kern="1200" dirty="0" smtClean="0"/>
            <a:t>ΥΨΗΛΗ/ ΜΕΤΡΙΑ ΑΒΕΒΑΙΟΤΗΤΑ</a:t>
          </a:r>
          <a:endParaRPr lang="en-US" sz="1400" kern="1200" dirty="0"/>
        </a:p>
      </dsp:txBody>
      <dsp:txXfrm>
        <a:off x="1738186" y="328486"/>
        <a:ext cx="1402714" cy="1402714"/>
      </dsp:txXfrm>
    </dsp:sp>
    <dsp:sp modelId="{B1F0C187-ECA1-AE40-A450-D215C15B1C0C}">
      <dsp:nvSpPr>
        <dsp:cNvPr id="0" name=""/>
        <dsp:cNvSpPr/>
      </dsp:nvSpPr>
      <dsp:spPr>
        <a:xfrm>
          <a:off x="3488817" y="252603"/>
          <a:ext cx="1554480" cy="15544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kern="1200" dirty="0" smtClean="0"/>
            <a:t>ΥΨΗΛΗ ΑΒΕΒΑΙΟΤΗΤΑ</a:t>
          </a:r>
          <a:endParaRPr lang="en-US" sz="1400" kern="1200" dirty="0"/>
        </a:p>
      </dsp:txBody>
      <dsp:txXfrm>
        <a:off x="3564700" y="328486"/>
        <a:ext cx="1402714" cy="1402714"/>
      </dsp:txXfrm>
    </dsp:sp>
    <dsp:sp modelId="{407610F6-6785-6C4D-8E7B-B898556001AD}">
      <dsp:nvSpPr>
        <dsp:cNvPr id="0" name=""/>
        <dsp:cNvSpPr/>
      </dsp:nvSpPr>
      <dsp:spPr>
        <a:xfrm>
          <a:off x="1662303" y="2079117"/>
          <a:ext cx="1554480" cy="15544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kern="1200" dirty="0" smtClean="0"/>
            <a:t>ΧΑΜΗΛΗ ΑΒΕΒΑΙΟΤΗΤΑ</a:t>
          </a:r>
          <a:endParaRPr lang="en-US" sz="1400" kern="1200" dirty="0"/>
        </a:p>
      </dsp:txBody>
      <dsp:txXfrm>
        <a:off x="1738186" y="2155000"/>
        <a:ext cx="1402714" cy="1402714"/>
      </dsp:txXfrm>
    </dsp:sp>
    <dsp:sp modelId="{F4AE49D3-B1A5-1448-84E7-2C44BA3D921E}">
      <dsp:nvSpPr>
        <dsp:cNvPr id="0" name=""/>
        <dsp:cNvSpPr/>
      </dsp:nvSpPr>
      <dsp:spPr>
        <a:xfrm>
          <a:off x="3488817" y="2079117"/>
          <a:ext cx="1554480" cy="15544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kern="1200" dirty="0" smtClean="0"/>
            <a:t>ΧΑΜΗΛΗ/ ΜΕΤΡΙΑ ΑΒΕΒΑΙΟΤΗΤΑ</a:t>
          </a:r>
          <a:endParaRPr lang="en-US" sz="1400" kern="1200" dirty="0"/>
        </a:p>
      </dsp:txBody>
      <dsp:txXfrm>
        <a:off x="3564700" y="2155000"/>
        <a:ext cx="1402714" cy="14027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defRPr sz="1200"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29650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29650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3D7B33BE-5126-4E90-8AFD-D8458A801B6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3821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defRPr sz="1200"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0463" y="682625"/>
            <a:ext cx="4537075" cy="34036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14825"/>
            <a:ext cx="5029200" cy="408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29650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1200" dirty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29650"/>
            <a:ext cx="297180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7E64E71C-0FE7-45A6-B8C0-39C2EAA2DF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09881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itchFamily="18" charset="0"/>
            </a:endParaRPr>
          </a:p>
        </p:txBody>
      </p:sp>
      <p:sp>
        <p:nvSpPr>
          <p:cNvPr id="819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540A84DE-223A-43AB-92C5-408CA9195E0A}" type="slidenum">
              <a:rPr lang="en-US" altLang="en-US" smtClean="0">
                <a:latin typeface="Times New Roman" pitchFamily="18" charset="0"/>
              </a:rPr>
              <a:pPr/>
              <a:t>1</a:t>
            </a:fld>
            <a:endParaRPr lang="en-US" alt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01F46DE4-90B4-484E-AB62-3A5EBBC2EE8D}" type="slidenum">
              <a:rPr lang="en-US" altLang="en-US" smtClean="0">
                <a:latin typeface="Times New Roman" pitchFamily="18" charset="0"/>
              </a:rPr>
              <a:pPr/>
              <a:t>21</a:t>
            </a:fld>
            <a:endParaRPr lang="en-US" altLang="en-US" smtClean="0">
              <a:latin typeface="Times New Roman" pitchFamily="18" charset="0"/>
            </a:endParaRPr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602AD638-C904-40A5-AA31-47EBB9C4E485}" type="slidenum">
              <a:rPr lang="en-US" altLang="en-US" smtClean="0">
                <a:latin typeface="Times New Roman" pitchFamily="18" charset="0"/>
              </a:rPr>
              <a:pPr/>
              <a:t>23</a:t>
            </a:fld>
            <a:endParaRPr lang="en-US" altLang="en-US" smtClean="0">
              <a:latin typeface="Times New Roman" pitchFamily="18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CFDA3580-F444-4BD9-8964-46EC5EDF9ACF}" type="slidenum">
              <a:rPr lang="en-US" altLang="en-US" smtClean="0">
                <a:latin typeface="Times New Roman" pitchFamily="18" charset="0"/>
              </a:rPr>
              <a:pPr/>
              <a:t>3</a:t>
            </a:fld>
            <a:endParaRPr lang="en-US" altLang="en-US" smtClean="0">
              <a:latin typeface="Times New Roman" pitchFamily="18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B196E00D-559D-4D1A-9AF0-0374C1C3A34D}" type="slidenum">
              <a:rPr lang="en-US" altLang="en-US" smtClean="0">
                <a:latin typeface="Times New Roman" pitchFamily="18" charset="0"/>
              </a:rPr>
              <a:pPr/>
              <a:t>4</a:t>
            </a:fld>
            <a:endParaRPr lang="en-US" altLang="en-US" smtClean="0">
              <a:latin typeface="Times New Roman" pitchFamily="18" charset="0"/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8882E335-9461-46F8-825F-38E67A578615}" type="slidenum">
              <a:rPr lang="en-US" altLang="en-US" smtClean="0">
                <a:latin typeface="Times New Roman" pitchFamily="18" charset="0"/>
              </a:rPr>
              <a:pPr/>
              <a:t>7</a:t>
            </a:fld>
            <a:endParaRPr lang="en-US" altLang="en-US" smtClean="0">
              <a:latin typeface="Times New Roman" pitchFamily="18" charset="0"/>
            </a:endParaRPr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7AB7DDF9-B0E4-4832-B8E0-82A4FECE82A6}" type="slidenum">
              <a:rPr lang="en-US" altLang="en-US" smtClean="0">
                <a:latin typeface="Times New Roman" pitchFamily="18" charset="0"/>
              </a:rPr>
              <a:pPr/>
              <a:t>8</a:t>
            </a:fld>
            <a:endParaRPr lang="en-US" altLang="en-US" smtClean="0">
              <a:latin typeface="Times New Roman" pitchFamily="18" charset="0"/>
            </a:endParaRPr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16D02A8E-4121-4875-9F50-10F819B454A9}" type="slidenum">
              <a:rPr lang="en-US" altLang="en-US" smtClean="0">
                <a:latin typeface="Times New Roman" pitchFamily="18" charset="0"/>
              </a:rPr>
              <a:pPr/>
              <a:t>9</a:t>
            </a:fld>
            <a:endParaRPr lang="en-US" altLang="en-US" smtClean="0">
              <a:latin typeface="Times New Roman" pitchFamily="18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6A80D617-2FF9-45FB-BD08-FF7069CAA82C}" type="slidenum">
              <a:rPr lang="en-US" altLang="en-US" smtClean="0">
                <a:latin typeface="Times New Roman" pitchFamily="18" charset="0"/>
              </a:rPr>
              <a:pPr/>
              <a:t>11</a:t>
            </a:fld>
            <a:endParaRPr lang="en-US" altLang="en-US" smtClean="0">
              <a:latin typeface="Times New Roman" pitchFamily="18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8625EF54-CA5C-4E50-B954-FBDB7A71CC27}" type="slidenum">
              <a:rPr lang="en-US" altLang="en-US" smtClean="0">
                <a:latin typeface="Times New Roman" pitchFamily="18" charset="0"/>
              </a:rPr>
              <a:pPr/>
              <a:t>19</a:t>
            </a:fld>
            <a:endParaRPr lang="en-US" altLang="en-US" smtClean="0">
              <a:latin typeface="Times New Roman" pitchFamily="18" charset="0"/>
            </a:endParaRPr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B2A66171-411F-4079-9DB4-B24A2D9EEF32}" type="slidenum">
              <a:rPr lang="en-US" altLang="en-US" smtClean="0">
                <a:latin typeface="Times New Roman" pitchFamily="18" charset="0"/>
              </a:rPr>
              <a:pPr/>
              <a:t>20</a:t>
            </a:fld>
            <a:endParaRPr lang="en-US" altLang="en-US" smtClean="0">
              <a:latin typeface="Times New Roman" pitchFamily="18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166688" y="609600"/>
            <a:ext cx="1828800" cy="18288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Oval 17"/>
          <p:cNvSpPr/>
          <p:nvPr/>
        </p:nvSpPr>
        <p:spPr bwMode="auto">
          <a:xfrm>
            <a:off x="365125" y="6062663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Oval 18"/>
          <p:cNvSpPr/>
          <p:nvPr/>
        </p:nvSpPr>
        <p:spPr bwMode="auto">
          <a:xfrm>
            <a:off x="244475" y="5924550"/>
            <a:ext cx="136525" cy="138113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0" name="Oval 19"/>
          <p:cNvSpPr/>
          <p:nvPr/>
        </p:nvSpPr>
        <p:spPr bwMode="auto">
          <a:xfrm>
            <a:off x="1192213" y="6429375"/>
            <a:ext cx="274637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1066800" y="5695950"/>
            <a:ext cx="365125" cy="366713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09800" y="20574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09800" y="3962400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22" name="Footer Placeholder 16"/>
          <p:cNvSpPr>
            <a:spLocks noGrp="1"/>
          </p:cNvSpPr>
          <p:nvPr>
            <p:ph type="ftr" sz="quarter" idx="10"/>
          </p:nvPr>
        </p:nvSpPr>
        <p:spPr bwMode="auto">
          <a:xfrm>
            <a:off x="5449888" y="6483350"/>
            <a:ext cx="3657600" cy="384175"/>
          </a:xfrm>
        </p:spPr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/>
              <a:t>Copyright ©2015 John Wiley &amp; Sons, Inc.</a:t>
            </a:r>
          </a:p>
        </p:txBody>
      </p:sp>
    </p:spTree>
    <p:extLst>
      <p:ext uri="{BB962C8B-B14F-4D97-AF65-F5344CB8AC3E}">
        <p14:creationId xmlns:p14="http://schemas.microsoft.com/office/powerpoint/2010/main" val="40820470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8991600" cy="950652"/>
          </a:xfrm>
          <a:prstGeom prst="rect">
            <a:avLst/>
          </a:prstGeom>
        </p:spPr>
        <p:txBody>
          <a:bodyPr/>
          <a:lstStyle>
            <a:lvl1pPr algn="ctr">
              <a:defRPr sz="3600" i="0">
                <a:solidFill>
                  <a:srgbClr val="FFFFFF"/>
                </a:solidFill>
                <a:latin typeface="+mj-lt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093276" cy="474565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ClipArt Placeholder 5"/>
          <p:cNvSpPr>
            <a:spLocks noGrp="1"/>
          </p:cNvSpPr>
          <p:nvPr>
            <p:ph type="clipArt" sz="quarter" idx="10"/>
          </p:nvPr>
        </p:nvSpPr>
        <p:spPr>
          <a:xfrm>
            <a:off x="5791200" y="3048000"/>
            <a:ext cx="3219450" cy="311150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/>
            <a:r>
              <a:rPr lang="en-US" noProof="0" dirty="0" smtClean="0"/>
              <a:t>Click icon to add clip art</a:t>
            </a:r>
            <a:endParaRPr lang="en-US" noProof="0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 eaLnBrk="1" latinLnBrk="0" hangingPunct="1">
              <a:defRPr kumimoji="0" sz="1050" dirty="0" smtClean="0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defRPr>
            </a:lvl1pPr>
          </a:lstStyle>
          <a:p>
            <a:pPr>
              <a:defRPr/>
            </a:pPr>
            <a:r>
              <a:rPr lang="en-US"/>
              <a:t>Copyright ©2015 John Wiley &amp; Sons, Inc.</a:t>
            </a:r>
          </a:p>
        </p:txBody>
      </p:sp>
    </p:spTree>
    <p:extLst>
      <p:ext uri="{BB962C8B-B14F-4D97-AF65-F5344CB8AC3E}">
        <p14:creationId xmlns:p14="http://schemas.microsoft.com/office/powerpoint/2010/main" val="39569024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xmlns:p14="http://schemas.microsoft.com/office/powerpoint/2010/main"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8991600" cy="950652"/>
          </a:xfrm>
          <a:prstGeom prst="rect">
            <a:avLst/>
          </a:prstGeom>
        </p:spPr>
        <p:txBody>
          <a:bodyPr/>
          <a:lstStyle>
            <a:lvl1pPr algn="ctr">
              <a:defRPr sz="3600" i="0">
                <a:solidFill>
                  <a:srgbClr val="FFFFFF"/>
                </a:solidFill>
                <a:latin typeface="+mj-lt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093276" cy="474565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ClipArt Placeholder 5"/>
          <p:cNvSpPr>
            <a:spLocks noGrp="1"/>
          </p:cNvSpPr>
          <p:nvPr>
            <p:ph type="clipArt" sz="quarter" idx="10"/>
          </p:nvPr>
        </p:nvSpPr>
        <p:spPr>
          <a:xfrm>
            <a:off x="5791200" y="3048000"/>
            <a:ext cx="3219450" cy="311150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/>
            <a:r>
              <a:rPr lang="en-US" noProof="0" dirty="0" smtClean="0"/>
              <a:t>Click icon to add clip art</a:t>
            </a:r>
            <a:endParaRPr lang="en-US" noProof="0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 eaLnBrk="1" latinLnBrk="0" hangingPunct="1">
              <a:defRPr kumimoji="0" sz="1050" dirty="0" smtClean="0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defRPr>
            </a:lvl1pPr>
          </a:lstStyle>
          <a:p>
            <a:pPr>
              <a:defRPr/>
            </a:pPr>
            <a:r>
              <a:rPr lang="en-US"/>
              <a:t>Copyright ©2015 John Wiley &amp; Sons, Inc.</a:t>
            </a:r>
          </a:p>
        </p:txBody>
      </p:sp>
    </p:spTree>
    <p:extLst>
      <p:ext uri="{BB962C8B-B14F-4D97-AF65-F5344CB8AC3E}">
        <p14:creationId xmlns:p14="http://schemas.microsoft.com/office/powerpoint/2010/main" val="8297719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xmlns:p14="http://schemas.microsoft.com/office/powerpoint/2010/main"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8991600" cy="950652"/>
          </a:xfrm>
          <a:prstGeom prst="rect">
            <a:avLst/>
          </a:prstGeom>
        </p:spPr>
        <p:txBody>
          <a:bodyPr/>
          <a:lstStyle>
            <a:lvl1pPr algn="ctr">
              <a:defRPr sz="3600" i="0">
                <a:solidFill>
                  <a:srgbClr val="FFFFFF"/>
                </a:solidFill>
                <a:latin typeface="+mj-lt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093276" cy="474565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ClipArt Placeholder 5"/>
          <p:cNvSpPr>
            <a:spLocks noGrp="1"/>
          </p:cNvSpPr>
          <p:nvPr>
            <p:ph type="clipArt" sz="quarter" idx="10"/>
          </p:nvPr>
        </p:nvSpPr>
        <p:spPr>
          <a:xfrm>
            <a:off x="5791200" y="3048000"/>
            <a:ext cx="3219450" cy="311150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/>
            <a:r>
              <a:rPr lang="en-US" noProof="0" dirty="0" smtClean="0"/>
              <a:t>Click icon to add clip art</a:t>
            </a:r>
            <a:endParaRPr lang="en-US" noProof="0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 eaLnBrk="1" latinLnBrk="0" hangingPunct="1">
              <a:defRPr kumimoji="0" sz="1050" dirty="0" smtClean="0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defRPr>
            </a:lvl1pPr>
          </a:lstStyle>
          <a:p>
            <a:pPr>
              <a:defRPr/>
            </a:pPr>
            <a:r>
              <a:rPr lang="en-US"/>
              <a:t>Copyright ©2015 John Wiley &amp; Sons, Inc.</a:t>
            </a:r>
          </a:p>
        </p:txBody>
      </p:sp>
    </p:spTree>
    <p:extLst>
      <p:ext uri="{BB962C8B-B14F-4D97-AF65-F5344CB8AC3E}">
        <p14:creationId xmlns:p14="http://schemas.microsoft.com/office/powerpoint/2010/main" val="24013457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xmlns:p14="http://schemas.microsoft.com/office/powerpoint/2010/main"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8991600" cy="950652"/>
          </a:xfrm>
          <a:prstGeom prst="rect">
            <a:avLst/>
          </a:prstGeom>
        </p:spPr>
        <p:txBody>
          <a:bodyPr/>
          <a:lstStyle>
            <a:lvl1pPr algn="ctr">
              <a:defRPr sz="3600" i="0">
                <a:solidFill>
                  <a:srgbClr val="FFFFFF"/>
                </a:solidFill>
                <a:latin typeface="+mj-lt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093276" cy="474565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ClipArt Placeholder 5"/>
          <p:cNvSpPr>
            <a:spLocks noGrp="1"/>
          </p:cNvSpPr>
          <p:nvPr>
            <p:ph type="clipArt" sz="quarter" idx="10"/>
          </p:nvPr>
        </p:nvSpPr>
        <p:spPr>
          <a:xfrm>
            <a:off x="5791200" y="3048000"/>
            <a:ext cx="3219450" cy="311150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/>
            <a:r>
              <a:rPr lang="en-US" noProof="0" dirty="0" smtClean="0"/>
              <a:t>Click icon to add clip art</a:t>
            </a:r>
            <a:endParaRPr lang="en-US" noProof="0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 eaLnBrk="1" latinLnBrk="0" hangingPunct="1">
              <a:defRPr kumimoji="0" sz="1050" dirty="0" smtClean="0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defRPr>
            </a:lvl1pPr>
          </a:lstStyle>
          <a:p>
            <a:pPr>
              <a:defRPr/>
            </a:pPr>
            <a:r>
              <a:rPr lang="en-US"/>
              <a:t>Copyright ©2015 John Wiley &amp; Sons, Inc.</a:t>
            </a:r>
          </a:p>
        </p:txBody>
      </p:sp>
    </p:spTree>
    <p:extLst>
      <p:ext uri="{BB962C8B-B14F-4D97-AF65-F5344CB8AC3E}">
        <p14:creationId xmlns:p14="http://schemas.microsoft.com/office/powerpoint/2010/main" val="26080273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xmlns:p14="http://schemas.microsoft.com/office/powerpoint/2010/main"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0"/>
          </p:nvPr>
        </p:nvSpPr>
        <p:spPr>
          <a:xfrm>
            <a:off x="5181600" y="6492875"/>
            <a:ext cx="3200400" cy="365125"/>
          </a:xfrm>
        </p:spPr>
        <p:txBody>
          <a:bodyPr rtlCol="0"/>
          <a:lstStyle>
            <a:lvl1pPr>
              <a:defRPr dirty="0"/>
            </a:lvl1pPr>
          </a:lstStyle>
          <a:p>
            <a:pPr>
              <a:defRPr/>
            </a:pPr>
            <a:r>
              <a:rPr lang="en-US"/>
              <a:t>Copyright ©2015 John Wiley &amp; Sons, Inc.</a:t>
            </a:r>
          </a:p>
        </p:txBody>
      </p:sp>
    </p:spTree>
    <p:extLst>
      <p:ext uri="{BB962C8B-B14F-4D97-AF65-F5344CB8AC3E}">
        <p14:creationId xmlns:p14="http://schemas.microsoft.com/office/powerpoint/2010/main" val="2377793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7"/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/>
              <a:t>Copyright ©2015 John Wiley &amp; Sons, Inc.</a:t>
            </a:r>
          </a:p>
        </p:txBody>
      </p:sp>
    </p:spTree>
    <p:extLst>
      <p:ext uri="{BB962C8B-B14F-4D97-AF65-F5344CB8AC3E}">
        <p14:creationId xmlns:p14="http://schemas.microsoft.com/office/powerpoint/2010/main" val="3583710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©2015 John Wiley &amp; Sons, Inc.</a:t>
            </a:r>
          </a:p>
        </p:txBody>
      </p:sp>
    </p:spTree>
    <p:extLst>
      <p:ext uri="{BB962C8B-B14F-4D97-AF65-F5344CB8AC3E}">
        <p14:creationId xmlns:p14="http://schemas.microsoft.com/office/powerpoint/2010/main" val="704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8991600" cy="950652"/>
          </a:xfrm>
          <a:prstGeom prst="rect">
            <a:avLst/>
          </a:prstGeom>
        </p:spPr>
        <p:txBody>
          <a:bodyPr/>
          <a:lstStyle>
            <a:lvl1pPr algn="ctr">
              <a:defRPr sz="3600" i="0">
                <a:solidFill>
                  <a:srgbClr val="FFFFFF"/>
                </a:solidFill>
                <a:latin typeface="Liberation Sans" panose="020B0604020202020204" pitchFamily="34" charset="0"/>
                <a:ea typeface="Liberation Sans" panose="020B0604020202020204" pitchFamily="34" charset="0"/>
                <a:cs typeface="Liberation Sans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093276" cy="4745653"/>
          </a:xfrm>
          <a:prstGeom prst="rect">
            <a:avLst/>
          </a:prstGeom>
        </p:spPr>
        <p:txBody>
          <a:bodyPr/>
          <a:lstStyle>
            <a:lvl1pPr>
              <a:defRPr>
                <a:latin typeface="Liberation Sans" panose="020B0604020202020204" pitchFamily="34" charset="0"/>
                <a:ea typeface="Liberation Sans" panose="020B0604020202020204" pitchFamily="34" charset="0"/>
                <a:cs typeface="Liberation Sans" panose="020B0604020202020204" pitchFamily="34" charset="0"/>
              </a:defRPr>
            </a:lvl1pPr>
            <a:lvl2pPr>
              <a:buClr>
                <a:srgbClr val="C00000"/>
              </a:buClr>
              <a:defRPr>
                <a:latin typeface="Liberation Sans" panose="020B0604020202020204" pitchFamily="34" charset="0"/>
                <a:ea typeface="Liberation Sans" panose="020B0604020202020204" pitchFamily="34" charset="0"/>
                <a:cs typeface="Liberation Sans" panose="020B0604020202020204" pitchFamily="34" charset="0"/>
              </a:defRPr>
            </a:lvl2pPr>
            <a:lvl3pPr>
              <a:defRPr>
                <a:latin typeface="Liberation Sans" panose="020B0604020202020204" pitchFamily="34" charset="0"/>
                <a:ea typeface="Liberation Sans" panose="020B0604020202020204" pitchFamily="34" charset="0"/>
                <a:cs typeface="Liberation Sans" panose="020B0604020202020204" pitchFamily="34" charset="0"/>
              </a:defRPr>
            </a:lvl3pPr>
            <a:lvl4pPr>
              <a:defRPr>
                <a:latin typeface="Liberation Sans" panose="020B0604020202020204" pitchFamily="34" charset="0"/>
                <a:ea typeface="Liberation Sans" panose="020B0604020202020204" pitchFamily="34" charset="0"/>
                <a:cs typeface="Liberation Sans" panose="020B0604020202020204" pitchFamily="34" charset="0"/>
              </a:defRPr>
            </a:lvl4pPr>
            <a:lvl5pPr>
              <a:defRPr>
                <a:latin typeface="Liberation Sans" panose="020B0604020202020204" pitchFamily="34" charset="0"/>
                <a:ea typeface="Liberation Sans" panose="020B0604020202020204" pitchFamily="34" charset="0"/>
                <a:cs typeface="Liberation Sans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r" eaLnBrk="1" latinLnBrk="0" hangingPunct="1">
              <a:defRPr kumimoji="0" sz="1050" dirty="0" smtClean="0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defRPr>
            </a:lvl1pPr>
          </a:lstStyle>
          <a:p>
            <a:pPr>
              <a:defRPr/>
            </a:pPr>
            <a:r>
              <a:rPr lang="en-US"/>
              <a:t>Copyright ©2015 John Wiley &amp; Sons, Inc.</a:t>
            </a:r>
          </a:p>
        </p:txBody>
      </p:sp>
    </p:spTree>
    <p:extLst>
      <p:ext uri="{BB962C8B-B14F-4D97-AF65-F5344CB8AC3E}">
        <p14:creationId xmlns:p14="http://schemas.microsoft.com/office/powerpoint/2010/main" val="22134377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xmlns:p14="http://schemas.microsoft.com/office/powerpoint/2010/main"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8991600" cy="950652"/>
          </a:xfrm>
          <a:prstGeom prst="rect">
            <a:avLst/>
          </a:prstGeom>
        </p:spPr>
        <p:txBody>
          <a:bodyPr/>
          <a:lstStyle>
            <a:lvl1pPr algn="ctr">
              <a:defRPr sz="3600" i="0">
                <a:solidFill>
                  <a:srgbClr val="FFFFFF"/>
                </a:solidFill>
                <a:latin typeface="Liberation Sans" panose="020B0604020202020204" pitchFamily="34" charset="0"/>
                <a:ea typeface="Liberation Sans" panose="020B0604020202020204" pitchFamily="34" charset="0"/>
                <a:cs typeface="Liberation Sans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093276" cy="4745653"/>
          </a:xfrm>
          <a:prstGeom prst="rect">
            <a:avLst/>
          </a:prstGeom>
        </p:spPr>
        <p:txBody>
          <a:bodyPr/>
          <a:lstStyle>
            <a:lvl1pPr>
              <a:defRPr>
                <a:latin typeface="Liberation Sans" panose="020B0604020202020204" pitchFamily="34" charset="0"/>
                <a:ea typeface="Liberation Sans" panose="020B0604020202020204" pitchFamily="34" charset="0"/>
                <a:cs typeface="Liberation Sans" panose="020B0604020202020204" pitchFamily="34" charset="0"/>
              </a:defRPr>
            </a:lvl1pPr>
            <a:lvl2pPr>
              <a:defRPr>
                <a:latin typeface="Liberation Sans" panose="020B0604020202020204" pitchFamily="34" charset="0"/>
                <a:ea typeface="Liberation Sans" panose="020B0604020202020204" pitchFamily="34" charset="0"/>
                <a:cs typeface="Liberation Sans" panose="020B0604020202020204" pitchFamily="34" charset="0"/>
              </a:defRPr>
            </a:lvl2pPr>
            <a:lvl3pPr>
              <a:defRPr>
                <a:latin typeface="Liberation Sans" panose="020B0604020202020204" pitchFamily="34" charset="0"/>
                <a:ea typeface="Liberation Sans" panose="020B0604020202020204" pitchFamily="34" charset="0"/>
                <a:cs typeface="Liberation Sans" panose="020B0604020202020204" pitchFamily="34" charset="0"/>
              </a:defRPr>
            </a:lvl3pPr>
            <a:lvl4pPr>
              <a:defRPr>
                <a:latin typeface="Liberation Sans" panose="020B0604020202020204" pitchFamily="34" charset="0"/>
                <a:ea typeface="Liberation Sans" panose="020B0604020202020204" pitchFamily="34" charset="0"/>
                <a:cs typeface="Liberation Sans" panose="020B0604020202020204" pitchFamily="34" charset="0"/>
              </a:defRPr>
            </a:lvl4pPr>
            <a:lvl5pPr>
              <a:defRPr>
                <a:latin typeface="Liberation Sans" panose="020B0604020202020204" pitchFamily="34" charset="0"/>
                <a:ea typeface="Liberation Sans" panose="020B0604020202020204" pitchFamily="34" charset="0"/>
                <a:cs typeface="Liberation Sans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ClipArt Placeholder 5"/>
          <p:cNvSpPr>
            <a:spLocks noGrp="1"/>
          </p:cNvSpPr>
          <p:nvPr>
            <p:ph type="clipArt" sz="quarter" idx="10"/>
          </p:nvPr>
        </p:nvSpPr>
        <p:spPr>
          <a:xfrm>
            <a:off x="5715000" y="3048000"/>
            <a:ext cx="3219450" cy="311150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>
                <a:latin typeface="Liberation Sans" panose="020B0604020202020204" pitchFamily="34" charset="0"/>
                <a:ea typeface="Liberation Sans" panose="020B0604020202020204" pitchFamily="34" charset="0"/>
                <a:cs typeface="Liberation Sans" panose="020B0604020202020204" pitchFamily="34" charset="0"/>
              </a:defRPr>
            </a:lvl1pPr>
          </a:lstStyle>
          <a:p>
            <a:pPr lvl="0"/>
            <a:r>
              <a:rPr lang="en-US" noProof="0" dirty="0" smtClean="0"/>
              <a:t>Click icon to add clip art</a:t>
            </a:r>
            <a:endParaRPr lang="en-US" noProof="0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 eaLnBrk="1" latinLnBrk="0" hangingPunct="1">
              <a:defRPr kumimoji="0" sz="1050" dirty="0" smtClean="0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defRPr>
            </a:lvl1pPr>
          </a:lstStyle>
          <a:p>
            <a:pPr>
              <a:defRPr/>
            </a:pPr>
            <a:r>
              <a:rPr lang="en-US"/>
              <a:t>Copyright ©2015 John Wiley &amp; Sons, Inc.</a:t>
            </a:r>
          </a:p>
        </p:txBody>
      </p:sp>
    </p:spTree>
    <p:extLst>
      <p:ext uri="{BB962C8B-B14F-4D97-AF65-F5344CB8AC3E}">
        <p14:creationId xmlns:p14="http://schemas.microsoft.com/office/powerpoint/2010/main" val="27804166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xmlns:p14="http://schemas.microsoft.com/office/powerpoint/2010/main"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8991600" cy="950652"/>
          </a:xfrm>
          <a:prstGeom prst="rect">
            <a:avLst/>
          </a:prstGeom>
        </p:spPr>
        <p:txBody>
          <a:bodyPr/>
          <a:lstStyle>
            <a:lvl1pPr algn="ctr">
              <a:defRPr sz="3600" i="0">
                <a:solidFill>
                  <a:srgbClr val="FFFFFF"/>
                </a:solidFill>
                <a:latin typeface="Liberation Sans" panose="020B0604020202020204" pitchFamily="34" charset="0"/>
                <a:ea typeface="Liberation Sans" panose="020B0604020202020204" pitchFamily="34" charset="0"/>
                <a:cs typeface="Liberation Sans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093276" cy="4745653"/>
          </a:xfrm>
          <a:prstGeom prst="rect">
            <a:avLst/>
          </a:prstGeom>
        </p:spPr>
        <p:txBody>
          <a:bodyPr/>
          <a:lstStyle>
            <a:lvl1pPr>
              <a:defRPr>
                <a:latin typeface="Liberation Sans" panose="020B0604020202020204" pitchFamily="34" charset="0"/>
                <a:ea typeface="Liberation Sans" panose="020B0604020202020204" pitchFamily="34" charset="0"/>
                <a:cs typeface="Liberation Sans" panose="020B0604020202020204" pitchFamily="34" charset="0"/>
              </a:defRPr>
            </a:lvl1pPr>
            <a:lvl2pPr>
              <a:defRPr>
                <a:latin typeface="Liberation Sans" panose="020B0604020202020204" pitchFamily="34" charset="0"/>
                <a:ea typeface="Liberation Sans" panose="020B0604020202020204" pitchFamily="34" charset="0"/>
                <a:cs typeface="Liberation Sans" panose="020B0604020202020204" pitchFamily="34" charset="0"/>
              </a:defRPr>
            </a:lvl2pPr>
            <a:lvl3pPr>
              <a:defRPr>
                <a:latin typeface="Liberation Sans" panose="020B0604020202020204" pitchFamily="34" charset="0"/>
                <a:ea typeface="Liberation Sans" panose="020B0604020202020204" pitchFamily="34" charset="0"/>
                <a:cs typeface="Liberation Sans" panose="020B0604020202020204" pitchFamily="34" charset="0"/>
              </a:defRPr>
            </a:lvl3pPr>
            <a:lvl4pPr>
              <a:defRPr>
                <a:latin typeface="Liberation Sans" panose="020B0604020202020204" pitchFamily="34" charset="0"/>
                <a:ea typeface="Liberation Sans" panose="020B0604020202020204" pitchFamily="34" charset="0"/>
                <a:cs typeface="Liberation Sans" panose="020B0604020202020204" pitchFamily="34" charset="0"/>
              </a:defRPr>
            </a:lvl4pPr>
            <a:lvl5pPr>
              <a:defRPr>
                <a:latin typeface="Liberation Sans" panose="020B0604020202020204" pitchFamily="34" charset="0"/>
                <a:ea typeface="Liberation Sans" panose="020B0604020202020204" pitchFamily="34" charset="0"/>
                <a:cs typeface="Liberation Sans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ClipArt Placeholder 5"/>
          <p:cNvSpPr>
            <a:spLocks noGrp="1"/>
          </p:cNvSpPr>
          <p:nvPr>
            <p:ph type="clipArt" sz="quarter" idx="10"/>
          </p:nvPr>
        </p:nvSpPr>
        <p:spPr>
          <a:xfrm>
            <a:off x="5715000" y="3048000"/>
            <a:ext cx="3219450" cy="311150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>
                <a:latin typeface="Liberation Sans" panose="020B0604020202020204" pitchFamily="34" charset="0"/>
                <a:ea typeface="Liberation Sans" panose="020B0604020202020204" pitchFamily="34" charset="0"/>
                <a:cs typeface="Liberation Sans" panose="020B0604020202020204" pitchFamily="34" charset="0"/>
              </a:defRPr>
            </a:lvl1pPr>
          </a:lstStyle>
          <a:p>
            <a:pPr lvl="0"/>
            <a:r>
              <a:rPr lang="en-US" noProof="0" dirty="0" smtClean="0"/>
              <a:t>Click icon to add clip art</a:t>
            </a:r>
            <a:endParaRPr lang="en-US" noProof="0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 eaLnBrk="1" latinLnBrk="0" hangingPunct="1">
              <a:defRPr kumimoji="0" sz="1050" dirty="0" smtClean="0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defRPr>
            </a:lvl1pPr>
          </a:lstStyle>
          <a:p>
            <a:pPr>
              <a:defRPr/>
            </a:pPr>
            <a:r>
              <a:rPr lang="en-US"/>
              <a:t>Copyright ©2015 John Wiley &amp; Sons, Inc.</a:t>
            </a:r>
          </a:p>
        </p:txBody>
      </p:sp>
    </p:spTree>
    <p:extLst>
      <p:ext uri="{BB962C8B-B14F-4D97-AF65-F5344CB8AC3E}">
        <p14:creationId xmlns:p14="http://schemas.microsoft.com/office/powerpoint/2010/main" val="4424878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xmlns:p14="http://schemas.microsoft.com/office/powerpoint/2010/main"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8991600" cy="950652"/>
          </a:xfrm>
          <a:prstGeom prst="rect">
            <a:avLst/>
          </a:prstGeom>
        </p:spPr>
        <p:txBody>
          <a:bodyPr/>
          <a:lstStyle>
            <a:lvl1pPr algn="ctr">
              <a:defRPr sz="3600" i="0">
                <a:solidFill>
                  <a:srgbClr val="FFFFFF"/>
                </a:solidFill>
                <a:latin typeface="+mj-lt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093276" cy="474565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ClipArt Placeholder 5"/>
          <p:cNvSpPr>
            <a:spLocks noGrp="1"/>
          </p:cNvSpPr>
          <p:nvPr>
            <p:ph type="clipArt" sz="quarter" idx="10"/>
          </p:nvPr>
        </p:nvSpPr>
        <p:spPr>
          <a:xfrm>
            <a:off x="5791200" y="3048000"/>
            <a:ext cx="3219450" cy="311150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/>
            <a:r>
              <a:rPr lang="en-US" noProof="0" dirty="0" smtClean="0"/>
              <a:t>Click icon to add clip art</a:t>
            </a:r>
            <a:endParaRPr lang="en-US" noProof="0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 eaLnBrk="1" latinLnBrk="0" hangingPunct="1">
              <a:defRPr kumimoji="0" sz="1050" dirty="0" smtClean="0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defRPr>
            </a:lvl1pPr>
          </a:lstStyle>
          <a:p>
            <a:pPr>
              <a:defRPr/>
            </a:pPr>
            <a:r>
              <a:rPr lang="en-US"/>
              <a:t>Copyright ©2015 John Wiley &amp; Sons, Inc.</a:t>
            </a:r>
          </a:p>
        </p:txBody>
      </p:sp>
    </p:spTree>
    <p:extLst>
      <p:ext uri="{BB962C8B-B14F-4D97-AF65-F5344CB8AC3E}">
        <p14:creationId xmlns:p14="http://schemas.microsoft.com/office/powerpoint/2010/main" val="6228284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xmlns:p14="http://schemas.microsoft.com/office/powerpoint/2010/main"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8991600" cy="950652"/>
          </a:xfrm>
          <a:prstGeom prst="rect">
            <a:avLst/>
          </a:prstGeom>
        </p:spPr>
        <p:txBody>
          <a:bodyPr/>
          <a:lstStyle>
            <a:lvl1pPr algn="ctr">
              <a:defRPr sz="3600" i="0">
                <a:solidFill>
                  <a:srgbClr val="FFFFFF"/>
                </a:solidFill>
                <a:latin typeface="+mj-lt"/>
                <a:cs typeface="Times New Roman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093276" cy="474565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ClipArt Placeholder 5"/>
          <p:cNvSpPr>
            <a:spLocks noGrp="1"/>
          </p:cNvSpPr>
          <p:nvPr>
            <p:ph type="clipArt" sz="quarter" idx="10"/>
          </p:nvPr>
        </p:nvSpPr>
        <p:spPr>
          <a:xfrm>
            <a:off x="5791200" y="3048000"/>
            <a:ext cx="3219450" cy="311150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/>
            <a:r>
              <a:rPr lang="en-US" noProof="0" dirty="0" smtClean="0"/>
              <a:t>Click icon to add clip art</a:t>
            </a:r>
            <a:endParaRPr lang="en-US" noProof="0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 eaLnBrk="1" latinLnBrk="0" hangingPunct="1">
              <a:defRPr kumimoji="0" sz="1050" dirty="0" smtClean="0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defRPr>
            </a:lvl1pPr>
          </a:lstStyle>
          <a:p>
            <a:pPr>
              <a:defRPr/>
            </a:pPr>
            <a:r>
              <a:rPr lang="en-US"/>
              <a:t>Copyright ©2015 John Wiley &amp; Sons, Inc.</a:t>
            </a:r>
          </a:p>
        </p:txBody>
      </p:sp>
    </p:spTree>
    <p:extLst>
      <p:ext uri="{BB962C8B-B14F-4D97-AF65-F5344CB8AC3E}">
        <p14:creationId xmlns:p14="http://schemas.microsoft.com/office/powerpoint/2010/main" val="40208548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xmlns:p14="http://schemas.microsoft.com/office/powerpoint/2010/main" spd="med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28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867400" y="6615113"/>
            <a:ext cx="2528888" cy="242887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50" dirty="0" smtClean="0">
                <a:solidFill>
                  <a:schemeClr val="tx1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defRPr>
            </a:lvl1pPr>
          </a:lstStyle>
          <a:p>
            <a:pPr>
              <a:defRPr/>
            </a:pPr>
            <a:r>
              <a:rPr lang="en-US"/>
              <a:t>Copyright ©2015 John Wiley &amp; Sons, Inc.</a:t>
            </a: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31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33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Oval 11"/>
          <p:cNvSpPr/>
          <p:nvPr userDrawn="1"/>
        </p:nvSpPr>
        <p:spPr>
          <a:xfrm>
            <a:off x="8396288" y="6492875"/>
            <a:ext cx="366712" cy="36512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dirty="0">
              <a:solidFill>
                <a:prstClr val="white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0" r:id="rId1"/>
    <p:sldLayoutId id="2147484381" r:id="rId2"/>
    <p:sldLayoutId id="2147484382" r:id="rId3"/>
    <p:sldLayoutId id="2147484379" r:id="rId4"/>
    <p:sldLayoutId id="2147484383" r:id="rId5"/>
    <p:sldLayoutId id="2147484384" r:id="rId6"/>
    <p:sldLayoutId id="2147484385" r:id="rId7"/>
    <p:sldLayoutId id="2147484386" r:id="rId8"/>
    <p:sldLayoutId id="2147484387" r:id="rId9"/>
    <p:sldLayoutId id="2147484388" r:id="rId10"/>
    <p:sldLayoutId id="2147484389" r:id="rId11"/>
    <p:sldLayoutId id="2147484391" r:id="rId12"/>
    <p:sldLayoutId id="2147484392" r:id="rId13"/>
  </p:sldLayoutIdLst>
  <p:timing>
    <p:tnLst>
      <p:par>
        <p:cTn xmlns:p14="http://schemas.microsoft.com/office/powerpoint/2010/main" id="1" dur="indefinite" restart="never" nodeType="tmRoot"/>
      </p:par>
    </p:tnLst>
  </p:timing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rgbClr val="0B5395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0B5395"/>
          </a:solidFill>
          <a:latin typeface="Merriweather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0B5395"/>
          </a:solidFill>
          <a:latin typeface="Merriweather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0B5395"/>
          </a:solidFill>
          <a:latin typeface="Merriweather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0B5395"/>
          </a:solidFill>
          <a:latin typeface="Merriweather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Merriweather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Merriweather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Merriweather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Merriweather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0C61AE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AABBDF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AACC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etzoumaka@uniwa.gr" TargetMode="External"/><Relationship Id="rId4" Type="http://schemas.openxmlformats.org/officeDocument/2006/relationships/hyperlink" Target="https://eclass.uniwa.gr/courses/DENT123/" TargetMode="External"/><Relationship Id="rId5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4" Type="http://schemas.openxmlformats.org/officeDocument/2006/relationships/diagramLayout" Target="../diagrams/layout2.xml"/><Relationship Id="rId5" Type="http://schemas.openxmlformats.org/officeDocument/2006/relationships/diagramQuickStyle" Target="../diagrams/quickStyle2.xml"/><Relationship Id="rId6" Type="http://schemas.openxmlformats.org/officeDocument/2006/relationships/diagramColors" Target="../diagrams/colors2.xml"/><Relationship Id="rId7" Type="http://schemas.microsoft.com/office/2007/relationships/diagramDrawing" Target="../diagrams/drawing2.xml"/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4" Type="http://schemas.openxmlformats.org/officeDocument/2006/relationships/diagramLayout" Target="../diagrams/layout3.xml"/><Relationship Id="rId5" Type="http://schemas.openxmlformats.org/officeDocument/2006/relationships/diagramQuickStyle" Target="../diagrams/quickStyle3.xml"/><Relationship Id="rId6" Type="http://schemas.openxmlformats.org/officeDocument/2006/relationships/diagramColors" Target="../diagrams/colors3.xml"/><Relationship Id="rId7" Type="http://schemas.microsoft.com/office/2007/relationships/diagramDrawing" Target="../diagrams/drawing3.xml"/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jpe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685800" y="747713"/>
            <a:ext cx="1143000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l-GR" altLang="en-US" sz="8800" dirty="0">
                <a:solidFill>
                  <a:schemeClr val="bg1"/>
                </a:solidFill>
                <a:latin typeface="Liberation Serif" pitchFamily="18" charset="0"/>
                <a:cs typeface="Liberation Serif" pitchFamily="18" charset="0"/>
              </a:rPr>
              <a:t>2</a:t>
            </a:r>
            <a:endParaRPr lang="en-US" altLang="en-US" sz="8800" dirty="0">
              <a:solidFill>
                <a:schemeClr val="bg1"/>
              </a:solidFill>
              <a:latin typeface="Liberation Serif" pitchFamily="18" charset="0"/>
              <a:cs typeface="Liberation Serif" pitchFamily="18" charset="0"/>
            </a:endParaRPr>
          </a:p>
        </p:txBody>
      </p:sp>
      <p:sp>
        <p:nvSpPr>
          <p:cNvPr id="13" name="Title 1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ΑΡΧΕΣ ΔΙΟΙΚΗΣΗΣ ΕΠΙΧΕΙΡΗΣΕΩΝ ΚΑΙ </a:t>
            </a:r>
            <a:br>
              <a:rPr lang="el-GR" dirty="0"/>
            </a:br>
            <a:r>
              <a:rPr lang="el-GR" dirty="0"/>
              <a:t>ΟΡΓΑΝΩΣΗ ΕΡΓΑΣΤΗΡΙΟΥ </a:t>
            </a:r>
          </a:p>
        </p:txBody>
      </p:sp>
      <p:sp>
        <p:nvSpPr>
          <p:cNvPr id="14" name="Subtitle 1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Δρ. Ευγενία Τζουμάκα</a:t>
            </a:r>
          </a:p>
          <a:p>
            <a:r>
              <a:rPr lang="en-US" dirty="0"/>
              <a:t>BSc (</a:t>
            </a:r>
            <a:r>
              <a:rPr lang="en-US" dirty="0" err="1"/>
              <a:t>Panteion</a:t>
            </a:r>
            <a:r>
              <a:rPr lang="en-US" dirty="0"/>
              <a:t> University), MSc (AUEB), PhD (AUEB)</a:t>
            </a:r>
          </a:p>
          <a:p>
            <a:r>
              <a:rPr lang="en-US" dirty="0"/>
              <a:t>Email: </a:t>
            </a:r>
            <a:r>
              <a:rPr lang="en-US" dirty="0">
                <a:hlinkClick r:id="rId3"/>
              </a:rPr>
              <a:t>etzoumaka@</a:t>
            </a:r>
            <a:r>
              <a:rPr lang="en-US" dirty="0" smtClean="0">
                <a:hlinkClick r:id="rId3"/>
              </a:rPr>
              <a:t>uniwa.gr</a:t>
            </a:r>
            <a:endParaRPr lang="en-US" dirty="0" smtClean="0"/>
          </a:p>
          <a:p>
            <a:r>
              <a:rPr lang="en-US" dirty="0" err="1" smtClean="0"/>
              <a:t>Eclass</a:t>
            </a:r>
            <a:r>
              <a:rPr lang="en-US" dirty="0" smtClean="0"/>
              <a:t>: </a:t>
            </a:r>
            <a:r>
              <a:rPr lang="en-US" dirty="0" smtClean="0">
                <a:hlinkClick r:id="rId4"/>
              </a:rPr>
              <a:t>https</a:t>
            </a:r>
            <a:r>
              <a:rPr lang="en-US" dirty="0">
                <a:hlinkClick r:id="rId4"/>
              </a:rPr>
              <a:t>://eclass.uniwa.gr/courses/DENT123</a:t>
            </a:r>
            <a:r>
              <a:rPr lang="en-US" dirty="0" smtClean="0">
                <a:hlinkClick r:id="rId4"/>
              </a:rPr>
              <a:t>/</a:t>
            </a:r>
            <a:r>
              <a:rPr lang="en-US" dirty="0" smtClean="0"/>
              <a:t> </a:t>
            </a:r>
            <a:endParaRPr lang="el-GR" dirty="0"/>
          </a:p>
          <a:p>
            <a:endParaRPr lang="en-US" dirty="0"/>
          </a:p>
          <a:p>
            <a:endParaRPr lang="en-US" dirty="0"/>
          </a:p>
          <a:p>
            <a:endParaRPr lang="el-GR" dirty="0"/>
          </a:p>
        </p:txBody>
      </p:sp>
      <p:sp>
        <p:nvSpPr>
          <p:cNvPr id="11" name="Rectangle 10"/>
          <p:cNvSpPr/>
          <p:nvPr/>
        </p:nvSpPr>
        <p:spPr>
          <a:xfrm>
            <a:off x="5638801" y="0"/>
            <a:ext cx="3429000" cy="12954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1200" dirty="0">
                <a:ln w="0"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/>
                <a:cs typeface="Arial Black"/>
              </a:rPr>
              <a:t>Σχολη Επιστημών Υγείας &amp; Πρόνοιας</a:t>
            </a:r>
          </a:p>
          <a:p>
            <a:pPr algn="ctr"/>
            <a:r>
              <a:rPr lang="el-GR" sz="1200" dirty="0">
                <a:ln w="0"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/>
                <a:cs typeface="Arial Black"/>
              </a:rPr>
              <a:t>Τμήμα Βιοϊατρικών Επιστημών</a:t>
            </a:r>
          </a:p>
          <a:p>
            <a:pPr algn="ctr"/>
            <a:r>
              <a:rPr lang="el-GR" sz="1200" dirty="0">
                <a:ln w="0">
                  <a:noFill/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/>
                <a:cs typeface="Arial Black"/>
              </a:rPr>
              <a:t>Τομέας Οδοντικής Τεχνολογίας</a:t>
            </a:r>
            <a:endParaRPr lang="en-US" sz="1200" dirty="0">
              <a:ln w="0">
                <a:noFill/>
              </a:ln>
              <a:solidFill>
                <a:schemeClr val="tx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 Black"/>
              <a:cs typeface="Arial Black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81200" y="152400"/>
            <a:ext cx="3657600" cy="992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1194624"/>
      </p:ext>
    </p:extLst>
  </p:cSld>
  <p:clrMapOvr>
    <a:masterClrMapping/>
  </p:clrMapOvr>
  <p:transition xmlns:p14="http://schemas.microsoft.com/office/powerpoint/2010/main" spd="med"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 bwMode="auto">
          <a:xfrm>
            <a:off x="76200" y="344487"/>
            <a:ext cx="8991600" cy="950913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altLang="en-US" sz="4000" b="1" dirty="0" smtClean="0">
                <a:solidFill>
                  <a:schemeClr val="accent1">
                    <a:lumMod val="75000"/>
                  </a:schemeClr>
                </a:solidFill>
              </a:rPr>
              <a:t>ΤΟ </a:t>
            </a:r>
            <a:r>
              <a:rPr lang="el-GR" altLang="en-US" sz="4000" b="1" dirty="0">
                <a:solidFill>
                  <a:schemeClr val="accent1">
                    <a:lumMod val="75000"/>
                  </a:schemeClr>
                </a:solidFill>
              </a:rPr>
              <a:t>ΕΞΩΤΕΡΙΚΟ </a:t>
            </a:r>
            <a:r>
              <a:rPr lang="el-GR" altLang="en-US" sz="4000" b="1" dirty="0" smtClean="0">
                <a:solidFill>
                  <a:schemeClr val="accent1">
                    <a:lumMod val="75000"/>
                  </a:schemeClr>
                </a:solidFill>
              </a:rPr>
              <a:t>ΠΕΡΙΒΑΛΛΟΝ</a:t>
            </a:r>
            <a:endParaRPr lang="en-US" altLang="en-US" sz="40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609600" y="1219200"/>
            <a:ext cx="7935913" cy="4865688"/>
          </a:xfrm>
        </p:spPr>
        <p:txBody>
          <a:bodyPr/>
          <a:lstStyle/>
          <a:p>
            <a:pPr eaLnBrk="1" hangingPunct="1"/>
            <a:r>
              <a:rPr lang="el-GR" altLang="en-US" sz="2800" dirty="0"/>
              <a:t>Κοινωνικοπολιτιστικές </a:t>
            </a:r>
            <a:r>
              <a:rPr lang="el-GR" altLang="en-US" sz="2800" dirty="0" smtClean="0"/>
              <a:t>συνθήκες (</a:t>
            </a:r>
            <a:r>
              <a:rPr lang="en-US" altLang="en-US" sz="2800" dirty="0" smtClean="0"/>
              <a:t>Sociocultural</a:t>
            </a:r>
            <a:r>
              <a:rPr lang="el-GR" altLang="en-US" sz="2800" dirty="0" smtClean="0"/>
              <a:t>)</a:t>
            </a:r>
            <a:endParaRPr lang="el-GR" altLang="en-US" sz="2800" dirty="0"/>
          </a:p>
          <a:p>
            <a:pPr lvl="1" eaLnBrk="1" hangingPunct="1"/>
            <a:r>
              <a:rPr lang="el-GR" altLang="en-US" sz="2800" dirty="0" smtClean="0"/>
              <a:t>Θέματα διαφορετικ</a:t>
            </a:r>
            <a:r>
              <a:rPr lang="el-GR" altLang="en-US" sz="2800" dirty="0" smtClean="0"/>
              <a:t>ότητας</a:t>
            </a:r>
            <a:r>
              <a:rPr lang="el-GR" altLang="en-US" sz="2800" dirty="0" smtClean="0"/>
              <a:t> </a:t>
            </a:r>
            <a:r>
              <a:rPr lang="el-GR" altLang="en-US" sz="2800" dirty="0"/>
              <a:t>σχετικά με τις εκπαιδευτικές ευκαιρίες, την πρόσβαση στην τεχνολογία, τη </a:t>
            </a:r>
            <a:r>
              <a:rPr lang="el-GR" altLang="en-US" sz="2800" dirty="0" smtClean="0"/>
              <a:t>στέγαση/ </a:t>
            </a:r>
            <a:r>
              <a:rPr lang="el-GR" altLang="en-US" sz="2800" dirty="0"/>
              <a:t>τις επιλογές εργασίας</a:t>
            </a:r>
          </a:p>
          <a:p>
            <a:pPr lvl="1" eaLnBrk="1" hangingPunct="1"/>
            <a:r>
              <a:rPr lang="el-GR" altLang="en-US" sz="2800" dirty="0"/>
              <a:t>Α</a:t>
            </a:r>
            <a:r>
              <a:rPr lang="el-GR" altLang="en-US" sz="2800" dirty="0" smtClean="0"/>
              <a:t>νθρώπινα </a:t>
            </a:r>
            <a:r>
              <a:rPr lang="el-GR" altLang="en-US" sz="2800" dirty="0"/>
              <a:t>δικαιώματα, </a:t>
            </a:r>
            <a:r>
              <a:rPr lang="el-GR" altLang="en-US" sz="2800" dirty="0" smtClean="0"/>
              <a:t>δημογραφικά </a:t>
            </a:r>
            <a:r>
              <a:rPr lang="el-GR" altLang="en-US" sz="2800" dirty="0"/>
              <a:t>στοιχεία και τις κοινωνικές αξίες</a:t>
            </a:r>
          </a:p>
          <a:p>
            <a:pPr lvl="1" eaLnBrk="1" hangingPunct="1"/>
            <a:r>
              <a:rPr lang="el-GR" altLang="en-US" sz="2800" dirty="0" smtClean="0"/>
              <a:t>Αλλαγ</a:t>
            </a:r>
            <a:r>
              <a:rPr lang="el-GR" altLang="en-US" sz="2800" dirty="0" smtClean="0"/>
              <a:t>ές στον τρόπο ζωής</a:t>
            </a:r>
            <a:endParaRPr lang="en-US" altLang="en-US" sz="1800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©2015 John Wiley &amp; Sons, Inc.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304800"/>
            <a:ext cx="8991600" cy="950913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altLang="en-US" sz="4000" b="1" dirty="0">
                <a:solidFill>
                  <a:schemeClr val="accent1">
                    <a:lumMod val="75000"/>
                  </a:schemeClr>
                </a:solidFill>
              </a:rPr>
              <a:t>ΤΟ ΕΞΩΤΕΡΙΚΟ ΠΕΡΙΒΑΛΛΟΝ</a:t>
            </a:r>
            <a:endParaRPr lang="en-US" altLang="en-US" sz="40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219200"/>
            <a:ext cx="8093075" cy="4745038"/>
          </a:xfrm>
        </p:spPr>
        <p:txBody>
          <a:bodyPr/>
          <a:lstStyle/>
          <a:p>
            <a:pPr eaLnBrk="1" hangingPunct="1"/>
            <a:r>
              <a:rPr lang="el-GR" altLang="en-US" sz="3200" dirty="0" smtClean="0"/>
              <a:t>Τεχνολογικ</a:t>
            </a:r>
            <a:r>
              <a:rPr lang="el-GR" altLang="en-US" sz="3200" dirty="0" smtClean="0"/>
              <a:t>ές Συνθήκες</a:t>
            </a:r>
            <a:r>
              <a:rPr lang="en-US" altLang="en-US" sz="3200" dirty="0" smtClean="0"/>
              <a:t> (Technological)</a:t>
            </a:r>
            <a:endParaRPr lang="el-GR" altLang="en-US" sz="3200" dirty="0"/>
          </a:p>
          <a:p>
            <a:pPr lvl="1" eaLnBrk="1" hangingPunct="1"/>
            <a:r>
              <a:rPr lang="el-GR" altLang="en-US" sz="2900" dirty="0" smtClean="0"/>
              <a:t>Ν</a:t>
            </a:r>
            <a:r>
              <a:rPr lang="el-GR" altLang="en-US" sz="2900" dirty="0" smtClean="0"/>
              <a:t>έες τεχνολογίες</a:t>
            </a:r>
          </a:p>
          <a:p>
            <a:pPr lvl="1" eaLnBrk="1" hangingPunct="1"/>
            <a:r>
              <a:rPr lang="el-GR" altLang="en-US" sz="2900" dirty="0" smtClean="0"/>
              <a:t>Νέες τεχνικές και μέθοδοι</a:t>
            </a:r>
            <a:endParaRPr lang="el-GR" altLang="en-US" sz="2900" dirty="0" smtClean="0"/>
          </a:p>
          <a:p>
            <a:pPr lvl="1" eaLnBrk="1" hangingPunct="1"/>
            <a:r>
              <a:rPr lang="el-GR" altLang="en-US" sz="2900" dirty="0" smtClean="0"/>
              <a:t>Μέσα κοινωνικ</a:t>
            </a:r>
            <a:r>
              <a:rPr lang="el-GR" altLang="en-US" sz="2900" dirty="0" smtClean="0"/>
              <a:t>ής δικτύωσης</a:t>
            </a:r>
            <a:r>
              <a:rPr lang="el-GR" altLang="en-US" sz="2900" dirty="0" smtClean="0"/>
              <a:t>, </a:t>
            </a:r>
            <a:r>
              <a:rPr lang="el-GR" altLang="en-US" sz="2900" dirty="0"/>
              <a:t>λειτουργίες και "εφαρμογές" σε έξυπνα τηλέφωνα</a:t>
            </a:r>
          </a:p>
          <a:p>
            <a:pPr lvl="1" eaLnBrk="1" hangingPunct="1"/>
            <a:r>
              <a:rPr lang="el-GR" altLang="en-US" sz="2900" dirty="0" smtClean="0"/>
              <a:t>Δημιουργο</a:t>
            </a:r>
            <a:r>
              <a:rPr lang="el-GR" altLang="en-US" sz="2900" dirty="0" smtClean="0"/>
              <a:t>ύν</a:t>
            </a:r>
            <a:r>
              <a:rPr lang="el-GR" altLang="en-US" sz="2900" dirty="0" smtClean="0"/>
              <a:t> </a:t>
            </a:r>
            <a:r>
              <a:rPr lang="el-GR" altLang="en-US" sz="2900" dirty="0"/>
              <a:t>τόσο ευκαιρίες όσο και </a:t>
            </a:r>
            <a:r>
              <a:rPr lang="el-GR" altLang="en-US" sz="2900" dirty="0" smtClean="0"/>
              <a:t>προβλήματα</a:t>
            </a:r>
            <a:endParaRPr lang="el-GR" altLang="en-US" sz="29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©2015 John Wiley &amp; Sons, Inc.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47796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/>
              <a:t>TO</a:t>
            </a:r>
            <a:r>
              <a:rPr lang="el-GR" sz="3200" b="1" dirty="0"/>
              <a:t> ΕΞΩΤΕΡΙΚΟ</a:t>
            </a:r>
            <a:r>
              <a:rPr lang="en-US" sz="3200" b="1" dirty="0"/>
              <a:t> </a:t>
            </a:r>
            <a:r>
              <a:rPr lang="el-GR" sz="3200" b="1" dirty="0"/>
              <a:t>ΠΕΡΙΒΑΛΛΟΝ: </a:t>
            </a:r>
            <a:r>
              <a:rPr lang="en-US" sz="3200" b="1" dirty="0"/>
              <a:t/>
            </a:r>
            <a:br>
              <a:rPr lang="en-US" sz="3200" b="1" dirty="0"/>
            </a:br>
            <a:r>
              <a:rPr lang="el-GR" sz="3200" b="1" dirty="0"/>
              <a:t>ΜΙΚΡΟ-</a:t>
            </a:r>
            <a:r>
              <a:rPr lang="el-GR" sz="3200" b="1" dirty="0" smtClean="0"/>
              <a:t>ΠΕΡΙΒΑΛΛΟΝ</a:t>
            </a:r>
            <a:br>
              <a:rPr lang="el-GR" sz="3200" b="1" dirty="0" smtClean="0"/>
            </a:br>
            <a:r>
              <a:rPr lang="el-GR" sz="3200" b="1" dirty="0" smtClean="0"/>
              <a:t>ΟΙ 5 ΔΥΝΑΜΕΙΣ ΤΟΥ </a:t>
            </a:r>
            <a:r>
              <a:rPr lang="en-US" sz="3200" b="1" dirty="0" smtClean="0"/>
              <a:t>PORTER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362200"/>
            <a:ext cx="7467600" cy="4873752"/>
          </a:xfrm>
        </p:spPr>
        <p:txBody>
          <a:bodyPr/>
          <a:lstStyle/>
          <a:p>
            <a:r>
              <a:rPr lang="el-GR" sz="2800" dirty="0" smtClean="0"/>
              <a:t>Έ</a:t>
            </a:r>
            <a:r>
              <a:rPr lang="el-GR" sz="2800" dirty="0" smtClean="0"/>
              <a:t>νταση ανταγωνισμο</a:t>
            </a:r>
            <a:r>
              <a:rPr lang="el-GR" sz="2800" dirty="0" smtClean="0"/>
              <a:t>ύ</a:t>
            </a:r>
            <a:r>
              <a:rPr lang="el-GR" sz="2800" dirty="0" smtClean="0"/>
              <a:t> </a:t>
            </a:r>
            <a:r>
              <a:rPr lang="el-GR" sz="2800" dirty="0"/>
              <a:t>μεταξύ υπαρχουσών μονάδων </a:t>
            </a:r>
            <a:endParaRPr lang="el-GR" sz="2800" dirty="0" smtClean="0"/>
          </a:p>
          <a:p>
            <a:r>
              <a:rPr lang="el-GR" sz="2800" dirty="0" smtClean="0"/>
              <a:t>Διαπραγματευτική </a:t>
            </a:r>
            <a:r>
              <a:rPr lang="el-GR" sz="2800" dirty="0"/>
              <a:t>δύναμη προμηθευτών </a:t>
            </a:r>
            <a:endParaRPr lang="el-GR" sz="2800" dirty="0" smtClean="0"/>
          </a:p>
          <a:p>
            <a:r>
              <a:rPr lang="el-GR" sz="2800" dirty="0" smtClean="0"/>
              <a:t>Διαπραγματευτική </a:t>
            </a:r>
            <a:r>
              <a:rPr lang="el-GR" sz="2800" dirty="0"/>
              <a:t>δύναμη αγοραστών </a:t>
            </a:r>
            <a:endParaRPr lang="el-GR" sz="2800" dirty="0" smtClean="0"/>
          </a:p>
          <a:p>
            <a:r>
              <a:rPr lang="el-GR" sz="2800" dirty="0" smtClean="0"/>
              <a:t>Κίνδυνος </a:t>
            </a:r>
            <a:r>
              <a:rPr lang="el-GR" sz="2800" dirty="0"/>
              <a:t>εισόδου νέων ανταγωνιστών </a:t>
            </a:r>
            <a:endParaRPr lang="el-GR" sz="2800" dirty="0" smtClean="0"/>
          </a:p>
          <a:p>
            <a:r>
              <a:rPr lang="el-GR" sz="2800" dirty="0" smtClean="0"/>
              <a:t>Απειλή </a:t>
            </a:r>
            <a:r>
              <a:rPr lang="el-GR" sz="2800" dirty="0"/>
              <a:t>από υποκατάστατα </a:t>
            </a:r>
            <a:r>
              <a:rPr lang="el-GR" sz="2800" dirty="0" smtClean="0"/>
              <a:t>προ</a:t>
            </a:r>
            <a:r>
              <a:rPr lang="el-GR" sz="2800" dirty="0" smtClean="0"/>
              <a:t>ϊόντα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©2015 John Wiley &amp; Sons, Inc.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415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 smtClean="0"/>
              <a:t>ΑΝΤΑΓΩΝΙΣΜΟΣ ΜΕΤΑΞΥ ΥΦΙΣΤΑΜΕΝΩΝ ΜΟΝΑΔΩΝ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8001000" cy="4873752"/>
          </a:xfrm>
        </p:spPr>
        <p:txBody>
          <a:bodyPr/>
          <a:lstStyle/>
          <a:p>
            <a:r>
              <a:rPr lang="el-GR" sz="2800" dirty="0" smtClean="0"/>
              <a:t>Ο </a:t>
            </a:r>
            <a:r>
              <a:rPr lang="el-GR" sz="2800" dirty="0"/>
              <a:t>Ανταγωνισμός Μεταξύ Υφισταμένων Μονάδων είναι πιο έντονος: </a:t>
            </a:r>
            <a:endParaRPr lang="el-GR" sz="2800" dirty="0" smtClean="0"/>
          </a:p>
          <a:p>
            <a:pPr lvl="1"/>
            <a:r>
              <a:rPr lang="el-GR" sz="2200" dirty="0" smtClean="0"/>
              <a:t>Καθώς </a:t>
            </a:r>
            <a:r>
              <a:rPr lang="el-GR" sz="2200" dirty="0"/>
              <a:t>ο αριθμός των ανταγωνιστών αυξάνεται και οι ανταγωνιστές γίνονται ισοδύναμοι σε μέγεθος και ικανότητες </a:t>
            </a:r>
            <a:endParaRPr lang="el-GR" sz="2200" dirty="0" smtClean="0"/>
          </a:p>
          <a:p>
            <a:pPr lvl="1"/>
            <a:r>
              <a:rPr lang="el-GR" sz="2200" dirty="0" smtClean="0"/>
              <a:t>Καθώς </a:t>
            </a:r>
            <a:r>
              <a:rPr lang="el-GR" sz="2200" dirty="0"/>
              <a:t>η ζήτηση για το προϊόν αυξάνει με αργό ρυθμό </a:t>
            </a:r>
            <a:endParaRPr lang="el-GR" sz="2200" dirty="0" smtClean="0"/>
          </a:p>
          <a:p>
            <a:pPr lvl="1"/>
            <a:r>
              <a:rPr lang="el-GR" sz="2200" dirty="0" smtClean="0"/>
              <a:t>Όταν </a:t>
            </a:r>
            <a:r>
              <a:rPr lang="el-GR" sz="2200" dirty="0"/>
              <a:t>οι ανταγωνιστές καταφεύγουν σε μειώσεις τιμών ως ανταγωνιστικό όπλο </a:t>
            </a:r>
            <a:endParaRPr lang="el-GR" sz="2200" dirty="0" smtClean="0"/>
          </a:p>
          <a:p>
            <a:pPr lvl="1"/>
            <a:r>
              <a:rPr lang="el-GR" sz="2200" dirty="0" smtClean="0"/>
              <a:t>Όταν </a:t>
            </a:r>
            <a:r>
              <a:rPr lang="el-GR" sz="2200" dirty="0"/>
              <a:t>το κόστος αλλαγής μάρκας για τους πελάτες είναι μικρό </a:t>
            </a:r>
            <a:endParaRPr lang="el-GR" sz="2200" dirty="0" smtClean="0"/>
          </a:p>
          <a:p>
            <a:pPr lvl="1"/>
            <a:r>
              <a:rPr lang="el-GR" sz="2200" dirty="0" smtClean="0"/>
              <a:t>Όταν </a:t>
            </a:r>
            <a:r>
              <a:rPr lang="el-GR" sz="2200" dirty="0"/>
              <a:t>ένας ή περισσότεροι ανταγωνιστές είναι δυσαρεστημένοι από τη θέση τους στην αγορά και κάνουν κινήσεις βελτίωσης της θέσης </a:t>
            </a:r>
            <a:r>
              <a:rPr lang="el-GR" sz="2200" dirty="0" smtClean="0"/>
              <a:t>τους</a:t>
            </a:r>
            <a:endParaRPr lang="en-US" sz="2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©2015 John Wiley &amp; Sons, Inc.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8253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 smtClean="0"/>
              <a:t>ΔΙΑΠΡΑΓΜΑΤΕΥΤΙΚΗ ΔΥΝΑΜΗ ΠΡΟΜΗΘΕΥΤΩΝ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8001000" cy="4873752"/>
          </a:xfrm>
        </p:spPr>
        <p:txBody>
          <a:bodyPr/>
          <a:lstStyle/>
          <a:p>
            <a:r>
              <a:rPr lang="el-GR" sz="2200" dirty="0"/>
              <a:t>Η διαπραγματευτική δύναμη των προμηθευτών είναι μεγαλύτερη όταν: </a:t>
            </a:r>
            <a:endParaRPr lang="el-GR" sz="2200" dirty="0" smtClean="0"/>
          </a:p>
          <a:p>
            <a:pPr lvl="1"/>
            <a:r>
              <a:rPr lang="el-GR" sz="1900" dirty="0" smtClean="0"/>
              <a:t>Το </a:t>
            </a:r>
            <a:r>
              <a:rPr lang="el-GR" sz="1900" dirty="0"/>
              <a:t>προϊόν των προμηθευτών έχει λίγα υποκατάστατα και είναι σημαντικό για την επιχείρηση </a:t>
            </a:r>
            <a:endParaRPr lang="el-GR" sz="1900" dirty="0" smtClean="0"/>
          </a:p>
          <a:p>
            <a:pPr lvl="1"/>
            <a:r>
              <a:rPr lang="el-GR" sz="1900" dirty="0" smtClean="0"/>
              <a:t>Η </a:t>
            </a:r>
            <a:r>
              <a:rPr lang="el-GR" sz="1900" dirty="0"/>
              <a:t>βιομηχανία της αγοράστριας επιχείρησης δεν είναι σημαντικός πελάτης για τους προμηθευτές </a:t>
            </a:r>
            <a:endParaRPr lang="el-GR" sz="1900" dirty="0" smtClean="0"/>
          </a:p>
          <a:p>
            <a:pPr lvl="1"/>
            <a:r>
              <a:rPr lang="el-GR" sz="1900" dirty="0" smtClean="0"/>
              <a:t>Τα </a:t>
            </a:r>
            <a:r>
              <a:rPr lang="el-GR" sz="1900" dirty="0"/>
              <a:t>προϊόντα των προμηθευτών είναι διαφοροποιημένα σε τέτοιο βαθμό που είναι δαπανηρό για την επιχείρηση να αλλάξει προμηθευτές </a:t>
            </a:r>
            <a:endParaRPr lang="el-GR" sz="1900" dirty="0" smtClean="0"/>
          </a:p>
          <a:p>
            <a:pPr lvl="1"/>
            <a:r>
              <a:rPr lang="el-GR" sz="1900" dirty="0" smtClean="0"/>
              <a:t>Οι </a:t>
            </a:r>
            <a:r>
              <a:rPr lang="el-GR" sz="1900" dirty="0"/>
              <a:t>αγοράστριες επιχειρήσεις δεν μπορούν να απειλήσουν τους προμηθευτές ότι θα κάνουν κάθετη ολοκλήρωση προς τα πίσω </a:t>
            </a:r>
          </a:p>
          <a:p>
            <a:pPr lvl="1"/>
            <a:r>
              <a:rPr lang="el-GR" sz="1900" dirty="0" smtClean="0"/>
              <a:t>Για </a:t>
            </a:r>
            <a:r>
              <a:rPr lang="el-GR" sz="1900" dirty="0"/>
              <a:t>να αυξήσουν τις τιμές τους οι προμηθευτές μπορούν να απειλήσουν ότι οι ίδιοι θα κάνουν κάθετη ολοκλήρωση προς τα μπροστά και θα ανταγωνίζονται άμεσα με την </a:t>
            </a:r>
            <a:r>
              <a:rPr lang="el-GR" sz="1900" dirty="0" smtClean="0"/>
              <a:t>επιχείρηση</a:t>
            </a:r>
          </a:p>
          <a:p>
            <a:pPr lvl="1"/>
            <a:r>
              <a:rPr lang="el-GR" sz="1900" dirty="0" smtClean="0"/>
              <a:t>Πιστότητα </a:t>
            </a:r>
            <a:r>
              <a:rPr lang="el-GR" sz="1900" dirty="0"/>
              <a:t>πελατών (brand loyalty) </a:t>
            </a:r>
            <a:endParaRPr lang="en-US" sz="19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©2015 John Wiley &amp; Sons, Inc.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1822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 smtClean="0"/>
              <a:t>ΔΙΑΠΡΑΓΜΑΤΕΥΤΙΚΗ ΔΥΝΑΜΗ ΑΓΟΡΑΣΤΩΝ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8001000" cy="4873752"/>
          </a:xfrm>
        </p:spPr>
        <p:txBody>
          <a:bodyPr/>
          <a:lstStyle/>
          <a:p>
            <a:r>
              <a:rPr lang="el-GR" sz="2200" dirty="0"/>
              <a:t>Η διαπραγματευτική δύναμη των </a:t>
            </a:r>
            <a:r>
              <a:rPr lang="el-GR" sz="2200" dirty="0" smtClean="0"/>
              <a:t>αγοραστ</a:t>
            </a:r>
            <a:r>
              <a:rPr lang="el-GR" sz="2200" dirty="0" smtClean="0"/>
              <a:t>ών</a:t>
            </a:r>
            <a:r>
              <a:rPr lang="el-GR" sz="2200" dirty="0" smtClean="0"/>
              <a:t> </a:t>
            </a:r>
            <a:r>
              <a:rPr lang="el-GR" sz="2200" dirty="0"/>
              <a:t>είναι μεγαλύτερη όταν: </a:t>
            </a:r>
            <a:endParaRPr lang="el-GR" sz="2200" dirty="0" smtClean="0"/>
          </a:p>
          <a:p>
            <a:pPr lvl="1"/>
            <a:r>
              <a:rPr lang="el-GR" sz="1900" dirty="0"/>
              <a:t>O κλάδος αποτελείται από πολλές μικρές επιχειρήσεις και οι αγοραστές είναι λίγοι σε αριθμό και μεγάλοι σε </a:t>
            </a:r>
            <a:r>
              <a:rPr lang="el-GR" sz="1900" dirty="0" smtClean="0"/>
              <a:t>μέγεθος</a:t>
            </a:r>
          </a:p>
          <a:p>
            <a:pPr lvl="1"/>
            <a:r>
              <a:rPr lang="el-GR" sz="1900" dirty="0" smtClean="0"/>
              <a:t>Όταν </a:t>
            </a:r>
            <a:r>
              <a:rPr lang="el-GR" sz="1900" dirty="0"/>
              <a:t>οι αγοραστές αγοράζουν σε μεγάλες ποσότητες </a:t>
            </a:r>
            <a:endParaRPr lang="el-GR" sz="1900" dirty="0" smtClean="0"/>
          </a:p>
          <a:p>
            <a:pPr lvl="1"/>
            <a:r>
              <a:rPr lang="el-GR" sz="1900" dirty="0" smtClean="0"/>
              <a:t>Ο </a:t>
            </a:r>
            <a:r>
              <a:rPr lang="el-GR" sz="1900" dirty="0"/>
              <a:t>κλάδος εξαρτάται από τους αγοραστές για μεγάλο ποσοστό των πωλήσεών του </a:t>
            </a:r>
            <a:endParaRPr lang="el-GR" sz="1900" dirty="0" smtClean="0"/>
          </a:p>
          <a:p>
            <a:pPr lvl="1"/>
            <a:r>
              <a:rPr lang="el-GR" sz="1900" dirty="0" smtClean="0"/>
              <a:t>Οι </a:t>
            </a:r>
            <a:r>
              <a:rPr lang="el-GR" sz="1900" dirty="0"/>
              <a:t>αγοραστές μπορούν να αλλάξουν την εταιρεία που τους προμηθεύει χωρίς μεγάλο κόστος αλλαγής </a:t>
            </a:r>
            <a:endParaRPr lang="el-GR" sz="1900" dirty="0" smtClean="0"/>
          </a:p>
          <a:p>
            <a:pPr lvl="1"/>
            <a:r>
              <a:rPr lang="el-GR" sz="1900" dirty="0" smtClean="0"/>
              <a:t>Οι </a:t>
            </a:r>
            <a:r>
              <a:rPr lang="el-GR" sz="1900" dirty="0"/>
              <a:t>αγοραστές μπορούν να αγοράσουν έναν πόρο από πολλές επιχειρήσεις ταυτόχρονα </a:t>
            </a:r>
          </a:p>
          <a:p>
            <a:pPr lvl="1"/>
            <a:r>
              <a:rPr lang="el-GR" sz="1900" dirty="0" smtClean="0"/>
              <a:t>Οι </a:t>
            </a:r>
            <a:r>
              <a:rPr lang="el-GR" sz="1900" dirty="0"/>
              <a:t>αγοραστές μπορούν οι ίδιοι εύκολα να παράγουν για λογαριασμό τους αυτό που τώρα αγοράζουν από τον κλάδο (κάθετη ολοκλήρωση προς τα πίσω</a:t>
            </a:r>
            <a:r>
              <a:rPr lang="el-GR" sz="1900" dirty="0" smtClean="0"/>
              <a:t>)</a:t>
            </a:r>
            <a:endParaRPr lang="en-US" sz="19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©2015 John Wiley &amp; Sons, Inc.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3050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 smtClean="0"/>
              <a:t>ΚΙΝΔΥΝΟΙ ΕΙΣΟΔΟΥ ΝΕΩΝ ΑΝΤΑΓΩΝΙΣΤΩΝ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8001000" cy="4873752"/>
          </a:xfrm>
        </p:spPr>
        <p:txBody>
          <a:bodyPr/>
          <a:lstStyle/>
          <a:p>
            <a:r>
              <a:rPr lang="el-GR" dirty="0" smtClean="0"/>
              <a:t>Εξαρτάται </a:t>
            </a:r>
            <a:r>
              <a:rPr lang="el-GR" dirty="0"/>
              <a:t>από: </a:t>
            </a:r>
            <a:endParaRPr lang="el-GR" dirty="0" smtClean="0"/>
          </a:p>
          <a:p>
            <a:pPr lvl="1"/>
            <a:r>
              <a:rPr lang="el-GR" sz="2200" dirty="0" smtClean="0"/>
              <a:t>Οικονομίες </a:t>
            </a:r>
            <a:r>
              <a:rPr lang="el-GR" sz="2200" dirty="0"/>
              <a:t>Κλίμακας </a:t>
            </a:r>
            <a:endParaRPr lang="el-GR" sz="2200" dirty="0" smtClean="0"/>
          </a:p>
          <a:p>
            <a:pPr lvl="1"/>
            <a:r>
              <a:rPr lang="el-GR" sz="2200" dirty="0" smtClean="0"/>
              <a:t>Διαφοροποίηση </a:t>
            </a:r>
            <a:r>
              <a:rPr lang="el-GR" sz="2200" dirty="0"/>
              <a:t>Προϊόντων </a:t>
            </a:r>
            <a:endParaRPr lang="el-GR" sz="2200" dirty="0" smtClean="0"/>
          </a:p>
          <a:p>
            <a:pPr lvl="1"/>
            <a:r>
              <a:rPr lang="el-GR" sz="2200" dirty="0" smtClean="0"/>
              <a:t>Απαιτήσεις </a:t>
            </a:r>
            <a:r>
              <a:rPr lang="el-GR" sz="2200" dirty="0"/>
              <a:t>σε κεφάλαια </a:t>
            </a:r>
            <a:endParaRPr lang="el-GR" sz="2200" dirty="0" smtClean="0"/>
          </a:p>
          <a:p>
            <a:pPr lvl="1"/>
            <a:r>
              <a:rPr lang="el-GR" sz="2200" dirty="0" smtClean="0"/>
              <a:t>Κόστη </a:t>
            </a:r>
            <a:r>
              <a:rPr lang="el-GR" sz="2200" dirty="0"/>
              <a:t>αλλαγής (Switching Costs) </a:t>
            </a:r>
            <a:endParaRPr lang="el-GR" sz="2200" dirty="0" smtClean="0"/>
          </a:p>
          <a:p>
            <a:pPr lvl="1"/>
            <a:r>
              <a:rPr lang="el-GR" sz="2200" dirty="0" smtClean="0"/>
              <a:t>Πρόσβαση </a:t>
            </a:r>
            <a:r>
              <a:rPr lang="el-GR" sz="2200" dirty="0"/>
              <a:t>σε κανάλια διανομής </a:t>
            </a:r>
            <a:endParaRPr lang="el-GR" sz="2200" dirty="0" smtClean="0"/>
          </a:p>
          <a:p>
            <a:pPr lvl="1"/>
            <a:r>
              <a:rPr lang="el-GR" sz="2200" dirty="0" smtClean="0"/>
              <a:t>Μειονεκτήματα κόστους, π.χ. Φθηνές πρ</a:t>
            </a:r>
            <a:r>
              <a:rPr lang="el-GR" sz="2200" dirty="0" smtClean="0"/>
              <a:t>ώτες ύλες</a:t>
            </a:r>
            <a:r>
              <a:rPr lang="el-GR" sz="2200" dirty="0" smtClean="0"/>
              <a:t>, Πατέντες </a:t>
            </a:r>
          </a:p>
          <a:p>
            <a:pPr lvl="1"/>
            <a:r>
              <a:rPr lang="el-GR" sz="2200" dirty="0" smtClean="0"/>
              <a:t>Νομικοί </a:t>
            </a:r>
            <a:r>
              <a:rPr lang="el-GR" sz="2200" dirty="0"/>
              <a:t>και θεσμικοί φραγμοί </a:t>
            </a:r>
          </a:p>
          <a:p>
            <a:pPr lvl="1"/>
            <a:r>
              <a:rPr lang="el-GR" sz="2200" dirty="0" smtClean="0"/>
              <a:t>Φόβος </a:t>
            </a:r>
            <a:r>
              <a:rPr lang="el-GR" sz="2200" dirty="0"/>
              <a:t>αντεκδίκησης από τις υπάρχουσες επιχειρήσεις </a:t>
            </a:r>
          </a:p>
          <a:p>
            <a:pPr lvl="1"/>
            <a:r>
              <a:rPr lang="el-GR" sz="2200" dirty="0" smtClean="0"/>
              <a:t>Αδυναμία </a:t>
            </a:r>
            <a:r>
              <a:rPr lang="el-GR" sz="2200" dirty="0"/>
              <a:t>πρόσβασης σε τεχνολογία και εξειδικευμένη </a:t>
            </a:r>
            <a:r>
              <a:rPr lang="el-GR" sz="2200" dirty="0" smtClean="0"/>
              <a:t>τεχνολογία</a:t>
            </a:r>
          </a:p>
          <a:p>
            <a:pPr lvl="1"/>
            <a:r>
              <a:rPr lang="el-GR" sz="2200" dirty="0" smtClean="0"/>
              <a:t>Πιστότητα </a:t>
            </a:r>
            <a:r>
              <a:rPr lang="el-GR" sz="2200" dirty="0"/>
              <a:t>πελατών (brand loyalty) *</a:t>
            </a:r>
            <a:endParaRPr lang="en-US" sz="2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©2015 John Wiley &amp; Sons, Inc.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0518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1143000"/>
          </a:xfrm>
        </p:spPr>
        <p:txBody>
          <a:bodyPr/>
          <a:lstStyle/>
          <a:p>
            <a:pPr algn="ctr"/>
            <a:r>
              <a:rPr lang="el-GR" b="1" dirty="0" smtClean="0"/>
              <a:t>ΑΠΕΙΛΗ </a:t>
            </a:r>
            <a:br>
              <a:rPr lang="el-GR" b="1" dirty="0" smtClean="0"/>
            </a:br>
            <a:r>
              <a:rPr lang="el-GR" b="1" dirty="0" smtClean="0"/>
              <a:t>ΥΠΟΚΑΤΑΣΤΑΤΩΝ ΠΡΟ</a:t>
            </a:r>
            <a:r>
              <a:rPr lang="el-GR" b="1" dirty="0" smtClean="0"/>
              <a:t>ΪΟΝΤΩΝ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001000" cy="4873752"/>
          </a:xfrm>
        </p:spPr>
        <p:txBody>
          <a:bodyPr/>
          <a:lstStyle/>
          <a:p>
            <a:pPr marL="0" indent="0">
              <a:buNone/>
            </a:pPr>
            <a:r>
              <a:rPr lang="el-GR" b="1" dirty="0" smtClean="0"/>
              <a:t>Υποκατ</a:t>
            </a:r>
            <a:r>
              <a:rPr lang="el-GR" b="1" dirty="0" smtClean="0"/>
              <a:t>άστατα προϊόντα:</a:t>
            </a:r>
          </a:p>
          <a:p>
            <a:r>
              <a:rPr lang="el-GR" dirty="0" smtClean="0"/>
              <a:t>Είναι </a:t>
            </a:r>
            <a:r>
              <a:rPr lang="el-GR" dirty="0"/>
              <a:t>δύο (ή περισσότερα) αγαθά, όταν το ένα μπορεί να χρησιμοποιηθεί αντί του άλλου (ή άλλων), για να ικανοποιήσει την ίδια ανάγκη. Παραδείγματα υποκατάστατων αγαθών είναι το βούτυρο και η μαργαρίνη, το μοσχαρίσιο κρέας και το χοιρινό κρέας, τα σπίρτα και ο αναπτήρας. </a:t>
            </a:r>
            <a:endParaRPr lang="el-GR" dirty="0" smtClean="0"/>
          </a:p>
          <a:p>
            <a:r>
              <a:rPr lang="el-GR" dirty="0" smtClean="0"/>
              <a:t>Σχετ</a:t>
            </a:r>
            <a:r>
              <a:rPr lang="el-GR" dirty="0" smtClean="0"/>
              <a:t>ίζεται με:</a:t>
            </a:r>
          </a:p>
          <a:p>
            <a:pPr lvl="1"/>
            <a:r>
              <a:rPr lang="el-GR" dirty="0" smtClean="0"/>
              <a:t>Ύπαρξη υποκατάστατων προϊόντων</a:t>
            </a:r>
          </a:p>
          <a:p>
            <a:pPr lvl="1"/>
            <a:r>
              <a:rPr lang="el-GR" sz="2000" dirty="0"/>
              <a:t>Κόστη αλλαγής (Switching Costs) </a:t>
            </a:r>
          </a:p>
          <a:p>
            <a:pPr lvl="1"/>
            <a:r>
              <a:rPr lang="el-GR" dirty="0" smtClean="0"/>
              <a:t>Ποιότητα</a:t>
            </a:r>
          </a:p>
          <a:p>
            <a:pPr lvl="1"/>
            <a:r>
              <a:rPr lang="el-GR" dirty="0" smtClean="0"/>
              <a:t>Επίδοση</a:t>
            </a:r>
          </a:p>
          <a:p>
            <a:pPr lvl="1"/>
            <a:r>
              <a:rPr lang="el-GR" dirty="0" smtClean="0"/>
              <a:t>Τιμή</a:t>
            </a:r>
          </a:p>
          <a:p>
            <a:pPr lvl="1"/>
            <a:endParaRPr lang="el-GR" dirty="0" smtClean="0"/>
          </a:p>
          <a:p>
            <a:pPr lvl="1"/>
            <a:endParaRPr lang="el-GR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Copyright ©2015 John Wiley &amp; Sons,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95905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b="1" dirty="0" smtClean="0"/>
              <a:t>TO</a:t>
            </a:r>
            <a:r>
              <a:rPr lang="el-GR" sz="3600" b="1" dirty="0" smtClean="0"/>
              <a:t> ΕΞΩΤΕΡΙΚΟ</a:t>
            </a:r>
            <a:r>
              <a:rPr lang="en-US" sz="3600" b="1" dirty="0" smtClean="0"/>
              <a:t> </a:t>
            </a:r>
            <a:r>
              <a:rPr lang="el-GR" sz="3600" b="1" dirty="0" smtClean="0"/>
              <a:t>ΠΕΡΙΒΑΛΛΟΝ</a:t>
            </a:r>
            <a:r>
              <a:rPr lang="el-GR" sz="3600" b="1" dirty="0" smtClean="0"/>
              <a:t>: </a:t>
            </a:r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l-GR" sz="3600" b="1" dirty="0" smtClean="0"/>
              <a:t>ΜΙΚΡΟ-ΠΕΡΙΒΑΛΛΟΝ</a:t>
            </a:r>
            <a:endParaRPr lang="en-US" sz="3600" b="1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quarter" idx="1"/>
          </p:nvPr>
        </p:nvPicPr>
        <p:blipFill>
          <a:blip r:embed="rId2"/>
          <a:srcRect l="-4338" r="-4338"/>
          <a:stretch>
            <a:fillRect/>
          </a:stretch>
        </p:blipFill>
        <p:spPr/>
      </p:pic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©2015 John Wiley &amp; Sons, Inc.</a:t>
            </a: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62000" y="6466873"/>
            <a:ext cx="4038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dirty="0" smtClean="0"/>
              <a:t>Σταμπο</a:t>
            </a:r>
            <a:r>
              <a:rPr lang="el-GR" sz="1400" dirty="0" smtClean="0"/>
              <a:t>ύλης (2006) Η επιχείρηση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2107541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228600"/>
            <a:ext cx="8991600" cy="950913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800" b="1" dirty="0" smtClean="0">
                <a:solidFill>
                  <a:schemeClr val="accent1">
                    <a:lumMod val="75000"/>
                  </a:schemeClr>
                </a:solidFill>
              </a:rPr>
              <a:t>Specific Task environment</a:t>
            </a:r>
            <a:endParaRPr lang="en-US" altLang="en-US" sz="48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143000"/>
            <a:ext cx="8093075" cy="4745038"/>
          </a:xfrm>
        </p:spPr>
        <p:txBody>
          <a:bodyPr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l-GR" sz="2800" dirty="0"/>
              <a:t>Το </a:t>
            </a:r>
            <a:r>
              <a:rPr lang="en-US" sz="2800" dirty="0" smtClean="0"/>
              <a:t>“</a:t>
            </a:r>
            <a:r>
              <a:rPr lang="el-GR" sz="2800" dirty="0" smtClean="0"/>
              <a:t>συγκεκριμένο περιβάλλον</a:t>
            </a:r>
            <a:r>
              <a:rPr lang="en-US" sz="2800" dirty="0" smtClean="0"/>
              <a:t>”</a:t>
            </a:r>
            <a:r>
              <a:rPr lang="el-GR" sz="2800" dirty="0"/>
              <a:t>:</a:t>
            </a:r>
            <a:endParaRPr lang="en-US" sz="2800" dirty="0"/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sz="2800" dirty="0"/>
              <a:t>O</a:t>
            </a:r>
            <a:r>
              <a:rPr lang="el-GR" sz="2800" dirty="0" smtClean="0"/>
              <a:t>μάδες, </a:t>
            </a:r>
            <a:r>
              <a:rPr lang="el-GR" sz="2800" dirty="0"/>
              <a:t>άτομα </a:t>
            </a:r>
            <a:r>
              <a:rPr lang="el-GR" sz="2800" dirty="0" smtClean="0"/>
              <a:t>και </a:t>
            </a:r>
            <a:r>
              <a:rPr lang="el-GR" sz="2800" dirty="0" smtClean="0"/>
              <a:t>άλλοι οργανισμοί </a:t>
            </a:r>
            <a:r>
              <a:rPr lang="el-GR" sz="2800" dirty="0" smtClean="0"/>
              <a:t>με </a:t>
            </a:r>
            <a:r>
              <a:rPr lang="el-GR" sz="2800" dirty="0"/>
              <a:t>τα οποία ένας οργανισμός αλληλεπιδρά και ασκεί επιχειρηματικές δραστηριότητες</a:t>
            </a:r>
          </a:p>
          <a:p>
            <a:pPr marL="366713" lvl="1" indent="0" eaLnBrk="1" fontAlgn="auto" hangingPunct="1">
              <a:spcAft>
                <a:spcPts val="0"/>
              </a:spcAft>
              <a:buNone/>
              <a:defRPr/>
            </a:pPr>
            <a:r>
              <a:rPr lang="el-GR" sz="2500" dirty="0"/>
              <a:t>Περιλαμβάνει σημαντικούς ενδιαφερομένους όπως:</a:t>
            </a:r>
            <a:endParaRPr lang="en-US" sz="1700" dirty="0" smtClean="0"/>
          </a:p>
        </p:txBody>
      </p:sp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6814427"/>
              </p:ext>
            </p:extLst>
          </p:nvPr>
        </p:nvGraphicFramePr>
        <p:xfrm>
          <a:off x="0" y="2514600"/>
          <a:ext cx="8839200" cy="47456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©2015 John Wiley &amp; Sons, Inc.</a:t>
            </a:r>
          </a:p>
        </p:txBody>
      </p:sp>
    </p:spTree>
    <p:extLst>
      <p:ext uri="{BB962C8B-B14F-4D97-AF65-F5344CB8AC3E}">
        <p14:creationId xmlns:p14="http://schemas.microsoft.com/office/powerpoint/2010/main" val="4267646204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096962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sz="3600" b="1" dirty="0" smtClean="0">
                <a:solidFill>
                  <a:schemeClr val="accent1">
                    <a:lumMod val="75000"/>
                  </a:schemeClr>
                </a:solidFill>
                <a:latin typeface="Liberation Sans" panose="020B0604020202020204" pitchFamily="34" charset="0"/>
              </a:rPr>
              <a:t/>
            </a:r>
            <a:br>
              <a:rPr lang="el-GR" sz="3600" b="1" dirty="0" smtClean="0">
                <a:solidFill>
                  <a:schemeClr val="accent1">
                    <a:lumMod val="75000"/>
                  </a:schemeClr>
                </a:solidFill>
                <a:latin typeface="Liberation Sans" panose="020B0604020202020204" pitchFamily="34" charset="0"/>
              </a:rPr>
            </a:br>
            <a:r>
              <a:rPr lang="el-GR" sz="3600" b="1" dirty="0" smtClean="0">
                <a:solidFill>
                  <a:schemeClr val="accent1">
                    <a:lumMod val="75000"/>
                  </a:schemeClr>
                </a:solidFill>
                <a:latin typeface="Liberation Sans" panose="020B0604020202020204" pitchFamily="34" charset="0"/>
              </a:rPr>
              <a:t>ΟΡΓΑΝΙΣΜΟΙ &amp; ΠΕΡΙΒΑΛΛΟΝ</a:t>
            </a:r>
            <a:r>
              <a:rPr lang="el-GR" sz="3600" b="1" dirty="0">
                <a:solidFill>
                  <a:schemeClr val="accent1">
                    <a:lumMod val="75000"/>
                  </a:schemeClr>
                </a:solidFill>
                <a:latin typeface="Liberation Sans" panose="020B0604020202020204" pitchFamily="34" charset="0"/>
              </a:rPr>
              <a:t/>
            </a:r>
            <a:br>
              <a:rPr lang="el-GR" sz="3600" b="1" dirty="0">
                <a:solidFill>
                  <a:schemeClr val="accent1">
                    <a:lumMod val="75000"/>
                  </a:schemeClr>
                </a:solidFill>
                <a:latin typeface="Liberation Sans" panose="020B0604020202020204" pitchFamily="34" charset="0"/>
              </a:rPr>
            </a:br>
            <a:r>
              <a:rPr lang="el-GR" sz="3600" b="1" dirty="0" smtClean="0">
                <a:solidFill>
                  <a:schemeClr val="accent1">
                    <a:lumMod val="75000"/>
                  </a:schemeClr>
                </a:solidFill>
                <a:latin typeface="Liberation Sans" panose="020B0604020202020204" pitchFamily="34" charset="0"/>
              </a:rPr>
              <a:t>ΜΑΘΗΣΙΑΚΟΙ ΣΤΟΧΟΙ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8435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>
              <a:buClr>
                <a:srgbClr val="0F6FC6"/>
              </a:buClr>
              <a:buFont typeface="Wingdings" pitchFamily="2" charset="2"/>
              <a:buChar char="q"/>
            </a:pPr>
            <a:r>
              <a:rPr lang="el-GR" altLang="en-US" sz="2800" dirty="0">
                <a:solidFill>
                  <a:srgbClr val="000000"/>
                </a:solidFill>
              </a:rPr>
              <a:t>Προσδιορίστε τα βασικά στοιχεία στο εξωτερικό περιβάλλον των οργανισμών.</a:t>
            </a:r>
          </a:p>
          <a:p>
            <a:pPr eaLnBrk="1" hangingPunct="1">
              <a:buClr>
                <a:srgbClr val="0F6FC6"/>
              </a:buClr>
              <a:buFont typeface="Wingdings" pitchFamily="2" charset="2"/>
              <a:buChar char="q"/>
            </a:pPr>
            <a:r>
              <a:rPr lang="el-GR" altLang="en-US" sz="2800" dirty="0">
                <a:solidFill>
                  <a:srgbClr val="000000"/>
                </a:solidFill>
              </a:rPr>
              <a:t>Συζητήστε πώς οι οργανισμοί επιδιώκουν τη δημιουργία αξίας και το ανταγωνιστικό πλεονέκτημα σε ένα δυναμικό περιβάλλον.</a:t>
            </a:r>
          </a:p>
          <a:p>
            <a:pPr eaLnBrk="1" hangingPunct="1">
              <a:buClr>
                <a:srgbClr val="0F6FC6"/>
              </a:buClr>
              <a:buFont typeface="Wingdings" pitchFamily="2" charset="2"/>
              <a:buChar char="q"/>
            </a:pPr>
            <a:r>
              <a:rPr lang="el-GR" altLang="en-US" sz="2800" dirty="0">
                <a:solidFill>
                  <a:srgbClr val="000000"/>
                </a:solidFill>
              </a:rPr>
              <a:t>Περιγράψτε πώς οι οργανισμοί επιδιώκουν την καινοτομία σε ένα δυναμικό </a:t>
            </a:r>
            <a:r>
              <a:rPr lang="el-GR" altLang="en-US" sz="2800" dirty="0" smtClean="0">
                <a:solidFill>
                  <a:srgbClr val="000000"/>
                </a:solidFill>
              </a:rPr>
              <a:t>περιβάλλον</a:t>
            </a:r>
            <a:endParaRPr lang="el-GR" altLang="en-US" sz="2800" dirty="0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©2015 John Wiley &amp; Sons, Inc.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" y="268287"/>
            <a:ext cx="8991600" cy="950913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altLang="en-US" b="1" dirty="0" smtClean="0">
                <a:solidFill>
                  <a:schemeClr val="accent1">
                    <a:lumMod val="75000"/>
                  </a:schemeClr>
                </a:solidFill>
              </a:rPr>
              <a:t>ΠΕΡΙΒΑΛΛΟΝ &amp; ΔΗΜΙΟΥΡΓΙΑ ΑΞΙΑΣ</a:t>
            </a:r>
            <a:endParaRPr lang="en-US" altLang="en-US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066800"/>
            <a:ext cx="7935913" cy="5105400"/>
          </a:xfrm>
        </p:spPr>
        <p:txBody>
          <a:bodyPr/>
          <a:lstStyle/>
          <a:p>
            <a:pPr eaLnBrk="1" hangingPunct="1"/>
            <a:r>
              <a:rPr lang="en-US" altLang="en-US" sz="3200" dirty="0" smtClean="0"/>
              <a:t>A</a:t>
            </a:r>
            <a:r>
              <a:rPr lang="el-GR" altLang="en-US" sz="3200" dirty="0" smtClean="0"/>
              <a:t>νταγωνιστικ</a:t>
            </a:r>
            <a:r>
              <a:rPr lang="el-GR" altLang="en-US" sz="3200" dirty="0" smtClean="0"/>
              <a:t>ό Πλεονέκτημα</a:t>
            </a:r>
            <a:endParaRPr lang="en-US" altLang="en-US" sz="3200" dirty="0" smtClean="0"/>
          </a:p>
          <a:p>
            <a:pPr lvl="1" eaLnBrk="1" hangingPunct="1">
              <a:buClr>
                <a:srgbClr val="C00000"/>
              </a:buClr>
            </a:pPr>
            <a:r>
              <a:rPr lang="el-GR" altLang="en-US" sz="2800" dirty="0"/>
              <a:t>Μία βασική ικανότητα </a:t>
            </a:r>
            <a:r>
              <a:rPr lang="el-GR" altLang="en-US" sz="2800" dirty="0" smtClean="0"/>
              <a:t>που διαφοροποιε</a:t>
            </a:r>
            <a:r>
              <a:rPr lang="el-GR" altLang="en-US" sz="2800" dirty="0" smtClean="0"/>
              <a:t>ί ξεκάθαρα τον οργανισμό από τους ανταγωνιστές και του δίνει ένα πλεονέκτημα απέναντι τους στην αγορά</a:t>
            </a:r>
            <a:r>
              <a:rPr lang="en-US" altLang="en-US" sz="2800" dirty="0" smtClean="0"/>
              <a:t> </a:t>
            </a:r>
            <a:endParaRPr lang="el-GR" altLang="en-US" sz="2800" dirty="0" smtClean="0"/>
          </a:p>
          <a:p>
            <a:pPr lvl="1" eaLnBrk="1" hangingPunct="1">
              <a:buClr>
                <a:srgbClr val="C00000"/>
              </a:buClr>
            </a:pPr>
            <a:r>
              <a:rPr lang="el-GR" altLang="en-US" sz="2800" dirty="0" smtClean="0"/>
              <a:t>Οι οργανισμο</a:t>
            </a:r>
            <a:r>
              <a:rPr lang="el-GR" altLang="en-US" sz="2800" dirty="0" smtClean="0"/>
              <a:t>ί μπορεί να επιτυγχάνουν το ανταγωνιστικό τους πλεονέκτημα στους εξής τομείς</a:t>
            </a:r>
            <a:r>
              <a:rPr lang="en-US" altLang="en-US" sz="2800" dirty="0" smtClean="0"/>
              <a:t>:</a:t>
            </a:r>
            <a:endParaRPr lang="en-US" altLang="en-US" sz="2800" dirty="0" smtClean="0"/>
          </a:p>
          <a:p>
            <a:pPr lvl="2" eaLnBrk="1" hangingPunct="1">
              <a:buClr>
                <a:srgbClr val="C00000"/>
              </a:buClr>
            </a:pPr>
            <a:r>
              <a:rPr lang="el-GR" altLang="en-US" sz="2400" dirty="0" smtClean="0"/>
              <a:t> Κ</a:t>
            </a:r>
            <a:r>
              <a:rPr lang="el-GR" altLang="en-US" sz="2400" dirty="0" smtClean="0"/>
              <a:t>όστη</a:t>
            </a:r>
            <a:endParaRPr lang="en-US" altLang="en-US" sz="2400" dirty="0" smtClean="0"/>
          </a:p>
          <a:p>
            <a:pPr lvl="2" eaLnBrk="1" hangingPunct="1">
              <a:buClr>
                <a:srgbClr val="C00000"/>
              </a:buClr>
            </a:pPr>
            <a:r>
              <a:rPr lang="el-GR" altLang="en-US" sz="2400" dirty="0" smtClean="0"/>
              <a:t> Ποι</a:t>
            </a:r>
            <a:r>
              <a:rPr lang="el-GR" altLang="en-US" sz="2400" dirty="0" smtClean="0"/>
              <a:t>ότητα</a:t>
            </a:r>
            <a:endParaRPr lang="en-US" altLang="en-US" sz="2400" dirty="0" smtClean="0"/>
          </a:p>
          <a:p>
            <a:pPr lvl="2" eaLnBrk="1" hangingPunct="1">
              <a:buClr>
                <a:srgbClr val="C00000"/>
              </a:buClr>
            </a:pPr>
            <a:r>
              <a:rPr lang="el-GR" altLang="en-US" sz="2400" dirty="0" smtClean="0"/>
              <a:t> Παρ</a:t>
            </a:r>
            <a:r>
              <a:rPr lang="el-GR" altLang="en-US" sz="2400" dirty="0" smtClean="0"/>
              <a:t>άδοση</a:t>
            </a:r>
            <a:endParaRPr lang="en-US" altLang="en-US" sz="2400" dirty="0" smtClean="0"/>
          </a:p>
          <a:p>
            <a:pPr lvl="2" eaLnBrk="1" hangingPunct="1">
              <a:buClr>
                <a:srgbClr val="C00000"/>
              </a:buClr>
            </a:pPr>
            <a:r>
              <a:rPr lang="el-GR" altLang="en-US" sz="2400" dirty="0" smtClean="0"/>
              <a:t> Ευελιξ</a:t>
            </a:r>
            <a:r>
              <a:rPr lang="el-GR" altLang="en-US" sz="2400" dirty="0" smtClean="0"/>
              <a:t>ία</a:t>
            </a:r>
            <a:endParaRPr lang="en-US" altLang="en-US" sz="2400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©2015 John Wiley &amp; Sons, Inc.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" y="344487"/>
            <a:ext cx="8991600" cy="950913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altLang="en-US" sz="4000" b="1" dirty="0">
                <a:solidFill>
                  <a:schemeClr val="accent1">
                    <a:lumMod val="75000"/>
                  </a:schemeClr>
                </a:solidFill>
              </a:rPr>
              <a:t>ΠΕΡΙΒΑΛΛΟΝ &amp; ΔΗΜΙΟΥΡΓΙΑ ΑΞΙΑΣ</a:t>
            </a:r>
            <a:endParaRPr lang="en-US" altLang="en-US" sz="40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143000"/>
            <a:ext cx="8093075" cy="4745038"/>
          </a:xfrm>
        </p:spPr>
        <p:txBody>
          <a:bodyPr/>
          <a:lstStyle/>
          <a:p>
            <a:pPr eaLnBrk="1" hangingPunct="1"/>
            <a:r>
              <a:rPr lang="el-GR" altLang="en-US" sz="3600" dirty="0" smtClean="0"/>
              <a:t>Αβεβαι</a:t>
            </a:r>
            <a:r>
              <a:rPr lang="el-GR" altLang="en-US" sz="3600" dirty="0" smtClean="0"/>
              <a:t>ότητα στο περιβάλλον</a:t>
            </a:r>
            <a:endParaRPr lang="en-US" altLang="en-US" sz="3600" dirty="0" smtClean="0"/>
          </a:p>
          <a:p>
            <a:pPr lvl="1" eaLnBrk="1" hangingPunct="1"/>
            <a:r>
              <a:rPr lang="el-GR" altLang="en-US" sz="2800" dirty="0" smtClean="0"/>
              <a:t>Έλλειψη τέλειας πληροφόρησης σεχτικά με τις τρέχουσες συνθήκες και τις μελλοντικές εξελίξεις στο εξωτερικό περιβάλλον. </a:t>
            </a:r>
          </a:p>
          <a:p>
            <a:pPr eaLnBrk="1" hangingPunct="1"/>
            <a:r>
              <a:rPr lang="el-GR" altLang="en-US" sz="3900" dirty="0"/>
              <a:t> </a:t>
            </a:r>
            <a:r>
              <a:rPr lang="el-GR" altLang="en-US" sz="3900" dirty="0" smtClean="0"/>
              <a:t>Δ</a:t>
            </a:r>
            <a:r>
              <a:rPr lang="el-GR" altLang="en-US" sz="3900" dirty="0" smtClean="0"/>
              <a:t>ύο διαστάσεις αβεβαιότητας</a:t>
            </a:r>
            <a:r>
              <a:rPr lang="en-US" altLang="en-US" sz="3900" dirty="0" smtClean="0"/>
              <a:t>:</a:t>
            </a:r>
            <a:endParaRPr lang="en-US" altLang="en-US" sz="3900" dirty="0" smtClean="0"/>
          </a:p>
          <a:p>
            <a:pPr lvl="1" eaLnBrk="1" hangingPunct="1"/>
            <a:r>
              <a:rPr lang="el-GR" altLang="en-US" sz="2800" dirty="0" smtClean="0"/>
              <a:t>Ο βαθμ</a:t>
            </a:r>
            <a:r>
              <a:rPr lang="el-GR" altLang="en-US" sz="2800" dirty="0" smtClean="0"/>
              <a:t>ός περιπλοκότητας</a:t>
            </a:r>
          </a:p>
          <a:p>
            <a:pPr lvl="2" eaLnBrk="1" hangingPunct="1"/>
            <a:r>
              <a:rPr lang="el-GR" altLang="en-US" sz="2500" dirty="0" smtClean="0"/>
              <a:t>Ο αριθμός σχετικών παραγόντων στο περιβάλλον</a:t>
            </a:r>
          </a:p>
          <a:p>
            <a:pPr lvl="2" eaLnBrk="1" hangingPunct="1"/>
            <a:r>
              <a:rPr lang="el-GR" altLang="en-US" sz="2500" dirty="0" smtClean="0"/>
              <a:t>Απλό</a:t>
            </a:r>
            <a:r>
              <a:rPr lang="en-US" altLang="en-US" sz="2500" dirty="0" smtClean="0"/>
              <a:t>- </a:t>
            </a:r>
            <a:r>
              <a:rPr lang="el-GR" altLang="en-US" sz="2500" dirty="0" smtClean="0"/>
              <a:t>Σύνθετο</a:t>
            </a:r>
            <a:endParaRPr lang="en-US" altLang="en-US" sz="2500" dirty="0" smtClean="0"/>
          </a:p>
          <a:p>
            <a:pPr lvl="1" eaLnBrk="1" hangingPunct="1"/>
            <a:r>
              <a:rPr lang="el-GR" altLang="en-US" sz="2800" dirty="0" smtClean="0"/>
              <a:t>Ρυθμ</a:t>
            </a:r>
            <a:r>
              <a:rPr lang="el-GR" altLang="en-US" sz="2800" dirty="0" smtClean="0"/>
              <a:t>ός αλλαγής</a:t>
            </a:r>
          </a:p>
          <a:p>
            <a:pPr lvl="2" eaLnBrk="1" hangingPunct="1"/>
            <a:r>
              <a:rPr lang="el-GR" altLang="en-US" sz="2500" dirty="0" smtClean="0"/>
              <a:t>Σταθερό</a:t>
            </a:r>
            <a:r>
              <a:rPr lang="en-US" altLang="en-US" sz="2500" dirty="0" smtClean="0"/>
              <a:t>-</a:t>
            </a:r>
            <a:r>
              <a:rPr lang="el-GR" altLang="en-US" sz="2500" dirty="0" smtClean="0"/>
              <a:t>Δυναμικό</a:t>
            </a:r>
            <a:endParaRPr lang="el-GR" altLang="en-US" sz="2500" dirty="0" smtClean="0"/>
          </a:p>
          <a:p>
            <a:pPr lvl="2" eaLnBrk="1" hangingPunct="1"/>
            <a:endParaRPr lang="en-US" altLang="en-US" sz="2500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©2015 John Wiley &amp; Sons, Inc.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5" name="Picture 7" descr="w0022-n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061" y="1676400"/>
            <a:ext cx="7538973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514600" y="1524000"/>
            <a:ext cx="5943600" cy="3908763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l-GR" dirty="0" smtClean="0"/>
          </a:p>
          <a:p>
            <a:pPr algn="ctr"/>
            <a:endParaRPr lang="el-GR" dirty="0" smtClean="0"/>
          </a:p>
          <a:p>
            <a:pPr algn="ctr"/>
            <a:endParaRPr lang="el-GR" dirty="0"/>
          </a:p>
          <a:p>
            <a:pPr algn="ctr"/>
            <a:endParaRPr lang="el-GR" dirty="0" smtClean="0"/>
          </a:p>
          <a:p>
            <a:pPr algn="ctr"/>
            <a:endParaRPr lang="el-GR" dirty="0"/>
          </a:p>
          <a:p>
            <a:pPr algn="ctr"/>
            <a:endParaRPr lang="el-GR" dirty="0" smtClean="0"/>
          </a:p>
          <a:p>
            <a:pPr algn="ctr"/>
            <a:endParaRPr lang="el-GR" dirty="0"/>
          </a:p>
          <a:p>
            <a:pPr algn="ctr"/>
            <a:endParaRPr lang="el-GR" dirty="0" smtClean="0"/>
          </a:p>
          <a:p>
            <a:pPr algn="ctr"/>
            <a:endParaRPr lang="el-GR" dirty="0"/>
          </a:p>
          <a:p>
            <a:pPr algn="ctr"/>
            <a:endParaRPr lang="el-GR" dirty="0" smtClean="0"/>
          </a:p>
          <a:p>
            <a:pPr algn="ctr"/>
            <a:endParaRPr lang="el-GR" sz="800" dirty="0" smtClean="0"/>
          </a:p>
          <a:p>
            <a:pPr algn="ctr"/>
            <a:endParaRPr lang="el-GR" sz="800" dirty="0"/>
          </a:p>
          <a:p>
            <a:pPr algn="ctr"/>
            <a:endParaRPr lang="el-GR" sz="800" dirty="0" smtClean="0"/>
          </a:p>
          <a:p>
            <a:pPr algn="ctr"/>
            <a:endParaRPr lang="el-GR" sz="800" dirty="0" smtClean="0"/>
          </a:p>
          <a:p>
            <a:pPr algn="ctr"/>
            <a:endParaRPr lang="el-GR" dirty="0"/>
          </a:p>
          <a:p>
            <a:pPr algn="ctr"/>
            <a:r>
              <a:rPr lang="el-GR" dirty="0" smtClean="0"/>
              <a:t>	</a:t>
            </a:r>
            <a:endParaRPr lang="en-US" dirty="0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7788" y="882650"/>
            <a:ext cx="8991600" cy="950913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altLang="en-US" b="1" dirty="0" smtClean="0">
                <a:solidFill>
                  <a:schemeClr val="accent1"/>
                </a:solidFill>
              </a:rPr>
              <a:t>ΔΙΑΣΤΑΣΕΙΣ ΑΒΕΒΑΙΟΤΗΤΑΣ</a:t>
            </a:r>
            <a:endParaRPr lang="en-US" altLang="en-US" b="1" dirty="0" smtClean="0">
              <a:solidFill>
                <a:schemeClr val="accent1"/>
              </a:solidFill>
            </a:endParaRPr>
          </a:p>
        </p:txBody>
      </p:sp>
      <p:sp>
        <p:nvSpPr>
          <p:cNvPr id="32771" name="AutoShape 3" descr="w0025-n"/>
          <p:cNvSpPr>
            <a:spLocks noChangeAspect="1" noChangeArrowheads="1"/>
          </p:cNvSpPr>
          <p:nvPr/>
        </p:nvSpPr>
        <p:spPr bwMode="auto">
          <a:xfrm>
            <a:off x="-79375" y="742950"/>
            <a:ext cx="9304338" cy="537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2772" name="AutoShape 4" descr="w0025-n"/>
          <p:cNvSpPr>
            <a:spLocks noChangeAspect="1" noChangeArrowheads="1"/>
          </p:cNvSpPr>
          <p:nvPr/>
        </p:nvSpPr>
        <p:spPr bwMode="auto">
          <a:xfrm>
            <a:off x="-79375" y="742950"/>
            <a:ext cx="9304338" cy="537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2773" name="AutoShape 5" descr="w0025-n"/>
          <p:cNvSpPr>
            <a:spLocks noChangeAspect="1" noChangeArrowheads="1"/>
          </p:cNvSpPr>
          <p:nvPr/>
        </p:nvSpPr>
        <p:spPr bwMode="auto">
          <a:xfrm>
            <a:off x="-79375" y="742950"/>
            <a:ext cx="9304338" cy="537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2774" name="AutoShape 6" descr="w0025-n"/>
          <p:cNvSpPr>
            <a:spLocks noChangeAspect="1" noChangeArrowheads="1"/>
          </p:cNvSpPr>
          <p:nvPr/>
        </p:nvSpPr>
        <p:spPr bwMode="auto">
          <a:xfrm>
            <a:off x="-79375" y="742950"/>
            <a:ext cx="9304338" cy="537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©2015 John Wiley &amp; Sons, Inc.</a:t>
            </a: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023321791"/>
              </p:ext>
            </p:extLst>
          </p:nvPr>
        </p:nvGraphicFramePr>
        <p:xfrm>
          <a:off x="1828800" y="1600200"/>
          <a:ext cx="6705600" cy="3886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33400" y="2895600"/>
            <a:ext cx="1447800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l-GR" dirty="0" smtClean="0"/>
          </a:p>
          <a:p>
            <a:pPr algn="ctr"/>
            <a:r>
              <a:rPr lang="el-GR" dirty="0" smtClean="0"/>
              <a:t>Ρυθμ</a:t>
            </a:r>
            <a:r>
              <a:rPr lang="el-GR" dirty="0" smtClean="0"/>
              <a:t>ός Αλλαγής</a:t>
            </a:r>
          </a:p>
          <a:p>
            <a:pPr algn="ctr"/>
            <a:r>
              <a:rPr lang="el-GR" dirty="0" smtClean="0"/>
              <a:t>	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429000" y="5943600"/>
            <a:ext cx="434340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l-GR" dirty="0" smtClean="0"/>
              <a:t>Βαθμός Περιπλοκότητας</a:t>
            </a:r>
            <a:r>
              <a:rPr lang="el-GR" dirty="0" smtClean="0"/>
              <a:t>	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-15875" y="152400"/>
            <a:ext cx="8991600" cy="950913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4000" b="1" dirty="0" smtClean="0">
                <a:solidFill>
                  <a:schemeClr val="accent1">
                    <a:lumMod val="75000"/>
                  </a:schemeClr>
                </a:solidFill>
              </a:rPr>
              <a:t>ΠΕΡΙΒΑΛΛΟΝ &amp; ΚΑΙΝΟΤΟΜΙΑ</a:t>
            </a:r>
            <a:endParaRPr lang="en-US" sz="40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219200"/>
            <a:ext cx="8093075" cy="4516438"/>
          </a:xfrm>
        </p:spPr>
        <p:txBody>
          <a:bodyPr/>
          <a:lstStyle/>
          <a:p>
            <a:pPr eaLnBrk="1" hangingPunct="1"/>
            <a:r>
              <a:rPr lang="el-GR" altLang="en-US" sz="2800" dirty="0"/>
              <a:t> Καινοτομία</a:t>
            </a:r>
            <a:r>
              <a:rPr lang="el-GR" altLang="en-US" sz="2800" dirty="0" smtClean="0"/>
              <a:t>:</a:t>
            </a:r>
          </a:p>
          <a:p>
            <a:pPr lvl="1" eaLnBrk="1" hangingPunct="1"/>
            <a:r>
              <a:rPr lang="el-GR" altLang="en-US" sz="2800" dirty="0" smtClean="0"/>
              <a:t>Η διαδικασ</a:t>
            </a:r>
            <a:r>
              <a:rPr lang="el-GR" altLang="en-US" sz="2800" dirty="0" smtClean="0"/>
              <a:t>ία υλοποίησης νέων ιδεών</a:t>
            </a:r>
            <a:endParaRPr lang="en-US" altLang="en-US" sz="2800" dirty="0"/>
          </a:p>
          <a:p>
            <a:pPr eaLnBrk="1" hangingPunct="1"/>
            <a:r>
              <a:rPr lang="el-GR" altLang="en-US" sz="2800" dirty="0" smtClean="0"/>
              <a:t> Επιχειρηματικ</a:t>
            </a:r>
            <a:r>
              <a:rPr lang="el-GR" altLang="en-US" sz="2800" dirty="0" smtClean="0"/>
              <a:t>ές Καινοτομίες</a:t>
            </a:r>
            <a:endParaRPr lang="en-US" altLang="en-US" sz="2800" dirty="0" smtClean="0"/>
          </a:p>
          <a:p>
            <a:pPr lvl="2" eaLnBrk="1" hangingPunct="1">
              <a:buClr>
                <a:srgbClr val="C00000"/>
              </a:buClr>
            </a:pPr>
            <a:r>
              <a:rPr lang="el-GR" altLang="en-US" sz="2800" dirty="0" smtClean="0"/>
              <a:t> Καινοτ</a:t>
            </a:r>
            <a:r>
              <a:rPr lang="el-GR" altLang="en-US" sz="2800" dirty="0" smtClean="0"/>
              <a:t>όμα Προϊόντα</a:t>
            </a:r>
          </a:p>
          <a:p>
            <a:pPr lvl="3" eaLnBrk="1" hangingPunct="1">
              <a:buClr>
                <a:srgbClr val="C00000"/>
              </a:buClr>
            </a:pPr>
            <a:r>
              <a:rPr lang="el-GR" altLang="en-US" sz="2800" dirty="0" smtClean="0"/>
              <a:t>Νέα</a:t>
            </a:r>
            <a:r>
              <a:rPr lang="en-US" altLang="en-US" sz="2800" dirty="0" smtClean="0"/>
              <a:t>/ </a:t>
            </a:r>
            <a:r>
              <a:rPr lang="el-GR" altLang="en-US" sz="2800" dirty="0" smtClean="0"/>
              <a:t>προηγμένα προϊόντα</a:t>
            </a:r>
            <a:r>
              <a:rPr lang="en-US" altLang="en-US" sz="2800" dirty="0" smtClean="0"/>
              <a:t>/ </a:t>
            </a:r>
            <a:r>
              <a:rPr lang="el-GR" altLang="en-US" sz="2800" dirty="0" smtClean="0"/>
              <a:t>υπηρεσίες</a:t>
            </a:r>
            <a:endParaRPr lang="en-US" altLang="en-US" sz="2800" dirty="0" smtClean="0"/>
          </a:p>
          <a:p>
            <a:pPr lvl="2" eaLnBrk="1" hangingPunct="1">
              <a:buClr>
                <a:srgbClr val="C00000"/>
              </a:buClr>
            </a:pPr>
            <a:r>
              <a:rPr lang="el-GR" altLang="en-US" sz="2800" dirty="0" smtClean="0"/>
              <a:t> Καινοτ</a:t>
            </a:r>
            <a:r>
              <a:rPr lang="el-GR" altLang="en-US" sz="2800" dirty="0" smtClean="0"/>
              <a:t>όμες Διαδικασίες </a:t>
            </a:r>
          </a:p>
          <a:p>
            <a:pPr lvl="3" eaLnBrk="1" hangingPunct="1">
              <a:buClr>
                <a:srgbClr val="C00000"/>
              </a:buClr>
            </a:pPr>
            <a:r>
              <a:rPr lang="el-GR" altLang="en-US" sz="2800" dirty="0" smtClean="0"/>
              <a:t>Νέοι τρόποι διεκπεραίωσης εργασίών</a:t>
            </a:r>
            <a:endParaRPr lang="en-US" altLang="en-US" sz="2800" dirty="0" smtClean="0"/>
          </a:p>
          <a:p>
            <a:pPr lvl="2" eaLnBrk="1" hangingPunct="1">
              <a:buClr>
                <a:srgbClr val="C00000"/>
              </a:buClr>
            </a:pPr>
            <a:r>
              <a:rPr lang="el-GR" altLang="en-US" sz="2800" dirty="0" smtClean="0"/>
              <a:t> Καινοτ</a:t>
            </a:r>
            <a:r>
              <a:rPr lang="el-GR" altLang="en-US" sz="2800" dirty="0" smtClean="0"/>
              <a:t>όμα Επιχειρηματικά Μοντέλα</a:t>
            </a:r>
          </a:p>
          <a:p>
            <a:pPr lvl="3" eaLnBrk="1" hangingPunct="1">
              <a:buClr>
                <a:srgbClr val="C00000"/>
              </a:buClr>
            </a:pPr>
            <a:r>
              <a:rPr lang="el-GR" altLang="en-US" sz="2800" dirty="0" smtClean="0"/>
              <a:t>Νέοι τρόποι κερδοφορίας, </a:t>
            </a:r>
            <a:r>
              <a:rPr lang="en-US" altLang="en-US" sz="2800" dirty="0" smtClean="0"/>
              <a:t>Netflix</a:t>
            </a:r>
            <a:endParaRPr lang="el-GR" altLang="en-US" sz="2800" dirty="0" smtClean="0"/>
          </a:p>
          <a:p>
            <a:pPr lvl="2" eaLnBrk="1" hangingPunct="1">
              <a:buClr>
                <a:srgbClr val="C00000"/>
              </a:buClr>
            </a:pPr>
            <a:r>
              <a:rPr lang="el-GR" altLang="en-US" sz="2800" dirty="0" smtClean="0"/>
              <a:t>Καινοτομία Μάρκετινγκ</a:t>
            </a:r>
          </a:p>
          <a:p>
            <a:pPr lvl="3" eaLnBrk="1" hangingPunct="1">
              <a:buClr>
                <a:srgbClr val="C00000"/>
              </a:buClr>
            </a:pPr>
            <a:r>
              <a:rPr lang="el-GR" sz="2800" dirty="0" smtClean="0"/>
              <a:t> Νέας μεθόδος μάρκετινγκ</a:t>
            </a:r>
            <a:endParaRPr lang="el-GR" altLang="en-US" sz="2800" dirty="0" smtClean="0"/>
          </a:p>
          <a:p>
            <a:pPr lvl="3" eaLnBrk="1" hangingPunct="1">
              <a:buClr>
                <a:srgbClr val="C00000"/>
              </a:buClr>
            </a:pPr>
            <a:endParaRPr lang="en-US" altLang="en-US" sz="2800" dirty="0" smtClean="0"/>
          </a:p>
          <a:p>
            <a:pPr eaLnBrk="1" hangingPunct="1"/>
            <a:endParaRPr lang="en-US" altLang="en-US" sz="2800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©2015 John Wiley &amp; Sons, Inc.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 bwMode="auto">
          <a:xfrm>
            <a:off x="76200" y="76200"/>
            <a:ext cx="8991600" cy="950913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4000" b="1" dirty="0" smtClean="0">
                <a:solidFill>
                  <a:schemeClr val="accent1">
                    <a:lumMod val="75000"/>
                  </a:schemeClr>
                </a:solidFill>
              </a:rPr>
              <a:t>H </a:t>
            </a:r>
            <a:r>
              <a:rPr lang="el-GR" altLang="en-US" sz="4000" b="1" dirty="0" smtClean="0">
                <a:solidFill>
                  <a:schemeClr val="accent1">
                    <a:lumMod val="75000"/>
                  </a:schemeClr>
                </a:solidFill>
              </a:rPr>
              <a:t>ΔΙΑΔΙΚΑΣΙΑ </a:t>
            </a:r>
            <a:br>
              <a:rPr lang="el-GR" altLang="en-US" sz="40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l-GR" altLang="en-US" sz="4000" b="1" dirty="0" smtClean="0">
                <a:solidFill>
                  <a:schemeClr val="accent1">
                    <a:lumMod val="75000"/>
                  </a:schemeClr>
                </a:solidFill>
              </a:rPr>
              <a:t>ΤΗΣ ΚΑΙΝΟΤΟΜΙΑΣ</a:t>
            </a:r>
            <a:endParaRPr lang="en-US" altLang="en-US" sz="40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511175" y="1219200"/>
            <a:ext cx="8093075" cy="4745038"/>
          </a:xfrm>
        </p:spPr>
        <p:txBody>
          <a:bodyPr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l-GR" dirty="0" smtClean="0"/>
              <a:t> Β</a:t>
            </a:r>
            <a:r>
              <a:rPr lang="el-GR" dirty="0" smtClean="0"/>
              <a:t>ήμα 1</a:t>
            </a:r>
            <a:r>
              <a:rPr lang="en-US" dirty="0" smtClean="0"/>
              <a:t>: </a:t>
            </a:r>
            <a:r>
              <a:rPr lang="el-GR" dirty="0" smtClean="0"/>
              <a:t>Οραματισμ</a:t>
            </a:r>
            <a:r>
              <a:rPr lang="el-GR" dirty="0" smtClean="0"/>
              <a:t>ός</a:t>
            </a:r>
          </a:p>
          <a:p>
            <a:pPr marL="0" indent="0"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l-GR" dirty="0"/>
              <a:t>	 </a:t>
            </a:r>
            <a:r>
              <a:rPr lang="el-GR" dirty="0" smtClean="0"/>
              <a:t>   Σκέψη για νέες δυνατότητες</a:t>
            </a:r>
            <a:endParaRPr lang="en-US" dirty="0" smtClean="0"/>
          </a:p>
          <a:p>
            <a:pPr marL="457200" indent="-457200" eaLnBrk="1" fontAlgn="auto" hangingPunct="1">
              <a:spcAft>
                <a:spcPts val="0"/>
              </a:spcAft>
              <a:buNone/>
              <a:defRPr/>
            </a:pPr>
            <a:r>
              <a:rPr lang="el-GR" dirty="0"/>
              <a:t> Βήμα </a:t>
            </a:r>
            <a:r>
              <a:rPr lang="el-GR" dirty="0" smtClean="0"/>
              <a:t>2</a:t>
            </a:r>
            <a:r>
              <a:rPr lang="en-US" dirty="0" smtClean="0"/>
              <a:t>: </a:t>
            </a:r>
            <a:r>
              <a:rPr lang="el-GR" dirty="0" smtClean="0"/>
              <a:t>Σχεδιασμ</a:t>
            </a:r>
            <a:r>
              <a:rPr lang="el-GR" dirty="0" smtClean="0"/>
              <a:t>ός</a:t>
            </a:r>
          </a:p>
          <a:p>
            <a:pPr marL="457200" indent="-457200" eaLnBrk="1" fontAlgn="auto" hangingPunct="1">
              <a:spcAft>
                <a:spcPts val="0"/>
              </a:spcAft>
              <a:buNone/>
              <a:defRPr/>
            </a:pPr>
            <a:r>
              <a:rPr lang="el-GR" dirty="0"/>
              <a:t>	</a:t>
            </a:r>
            <a:r>
              <a:rPr lang="el-GR" dirty="0" smtClean="0"/>
              <a:t>	    Μοντέλα, Πρωτότυπα</a:t>
            </a:r>
            <a:endParaRPr lang="en-US" dirty="0" smtClean="0"/>
          </a:p>
          <a:p>
            <a:pPr marL="457200" indent="-457200" eaLnBrk="1" fontAlgn="auto" hangingPunct="1">
              <a:spcAft>
                <a:spcPts val="0"/>
              </a:spcAft>
              <a:buNone/>
              <a:defRPr/>
            </a:pPr>
            <a:r>
              <a:rPr lang="el-GR" dirty="0"/>
              <a:t> Βήμα </a:t>
            </a:r>
            <a:r>
              <a:rPr lang="el-GR" dirty="0" smtClean="0"/>
              <a:t>3</a:t>
            </a:r>
            <a:r>
              <a:rPr lang="en-US" dirty="0" smtClean="0"/>
              <a:t>: </a:t>
            </a:r>
            <a:r>
              <a:rPr lang="el-GR" dirty="0" smtClean="0"/>
              <a:t>Πειραματισμ</a:t>
            </a:r>
            <a:r>
              <a:rPr lang="el-GR" dirty="0" smtClean="0"/>
              <a:t>ός</a:t>
            </a:r>
          </a:p>
          <a:p>
            <a:pPr marL="457200" indent="-457200" eaLnBrk="1" fontAlgn="auto" hangingPunct="1">
              <a:spcAft>
                <a:spcPts val="0"/>
              </a:spcAft>
              <a:buNone/>
              <a:defRPr/>
            </a:pPr>
            <a:r>
              <a:rPr lang="el-GR" dirty="0"/>
              <a:t>	</a:t>
            </a:r>
            <a:r>
              <a:rPr lang="el-GR" dirty="0" smtClean="0"/>
              <a:t>	    Πρακτική εφαρμογή, μελέτες εφικτότητας</a:t>
            </a:r>
            <a:endParaRPr lang="en-US" dirty="0" smtClean="0"/>
          </a:p>
          <a:p>
            <a:pPr marL="457200" indent="-457200" eaLnBrk="1" fontAlgn="auto" hangingPunct="1">
              <a:spcAft>
                <a:spcPts val="0"/>
              </a:spcAft>
              <a:buNone/>
              <a:defRPr/>
            </a:pPr>
            <a:r>
              <a:rPr lang="el-GR" dirty="0"/>
              <a:t> Βήμα </a:t>
            </a:r>
            <a:r>
              <a:rPr lang="el-GR" dirty="0" smtClean="0"/>
              <a:t>4</a:t>
            </a:r>
            <a:r>
              <a:rPr lang="en-US" dirty="0" smtClean="0"/>
              <a:t>: </a:t>
            </a:r>
            <a:r>
              <a:rPr lang="el-GR" dirty="0" smtClean="0"/>
              <a:t>Αξιολ</a:t>
            </a:r>
            <a:r>
              <a:rPr lang="el-GR" dirty="0" smtClean="0"/>
              <a:t>όγηση</a:t>
            </a:r>
          </a:p>
          <a:p>
            <a:pPr marL="457200" indent="-457200" eaLnBrk="1" fontAlgn="auto" hangingPunct="1">
              <a:spcAft>
                <a:spcPts val="0"/>
              </a:spcAft>
              <a:buNone/>
              <a:defRPr/>
            </a:pPr>
            <a:r>
              <a:rPr lang="el-GR" dirty="0"/>
              <a:t>		 </a:t>
            </a:r>
            <a:r>
              <a:rPr lang="el-GR" dirty="0" smtClean="0"/>
              <a:t>   Διερεύνηση σχετικά με κόστη, ωφέλη, αγορές,</a:t>
            </a:r>
            <a:endParaRPr lang="en-US" dirty="0" smtClean="0"/>
          </a:p>
          <a:p>
            <a:pPr marL="457200" indent="-457200" eaLnBrk="1" fontAlgn="auto" hangingPunct="1">
              <a:spcAft>
                <a:spcPts val="0"/>
              </a:spcAft>
              <a:buNone/>
              <a:defRPr/>
            </a:pPr>
            <a:r>
              <a:rPr lang="el-GR" dirty="0"/>
              <a:t> Βήμα </a:t>
            </a:r>
            <a:r>
              <a:rPr lang="el-GR" dirty="0" smtClean="0"/>
              <a:t>5</a:t>
            </a:r>
            <a:r>
              <a:rPr lang="en-US" dirty="0" smtClean="0"/>
              <a:t>: </a:t>
            </a:r>
            <a:r>
              <a:rPr lang="el-GR" dirty="0" smtClean="0"/>
              <a:t>Κλιμ</a:t>
            </a:r>
            <a:r>
              <a:rPr lang="el-GR" dirty="0" smtClean="0"/>
              <a:t>άκωση</a:t>
            </a:r>
          </a:p>
          <a:p>
            <a:pPr marL="457200" indent="-457200" eaLnBrk="1" fontAlgn="auto" hangingPunct="1">
              <a:spcAft>
                <a:spcPts val="0"/>
              </a:spcAft>
              <a:buNone/>
              <a:defRPr/>
            </a:pPr>
            <a:r>
              <a:rPr lang="el-GR" dirty="0"/>
              <a:t>	</a:t>
            </a:r>
            <a:r>
              <a:rPr lang="el-GR" dirty="0" smtClean="0"/>
              <a:t>	    Εφαρμογή και εμπορευματοποίηση</a:t>
            </a:r>
            <a:endParaRPr lang="en-US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©2015 John Wiley &amp; Sons, Inc.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 bwMode="auto">
          <a:xfrm>
            <a:off x="76200" y="268287"/>
            <a:ext cx="8991600" cy="950913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altLang="en-US" sz="4000" b="1" dirty="0" smtClean="0">
                <a:solidFill>
                  <a:schemeClr val="accent1">
                    <a:lumMod val="75000"/>
                  </a:schemeClr>
                </a:solidFill>
              </a:rPr>
              <a:t>ΤΥΠΟΙ ΚΑΙΝΟΤΟΜΙΑΣ</a:t>
            </a:r>
            <a:endParaRPr lang="en-US" altLang="en-US" sz="40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6867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093075" cy="4745038"/>
          </a:xfrm>
        </p:spPr>
        <p:txBody>
          <a:bodyPr/>
          <a:lstStyle/>
          <a:p>
            <a:pPr eaLnBrk="1" hangingPunct="1"/>
            <a:r>
              <a:rPr lang="el-GR" sz="3200" b="1" dirty="0" smtClean="0"/>
              <a:t>Αντίστροφη </a:t>
            </a:r>
            <a:r>
              <a:rPr lang="el-GR" sz="3200" b="1" dirty="0"/>
              <a:t>καινοτομία </a:t>
            </a:r>
            <a:r>
              <a:rPr lang="el-GR" sz="3200" dirty="0"/>
              <a:t>- η καινοτομία μπορεί να προέλθει από χαμηλότερα οργανωτικά επίπεδα </a:t>
            </a:r>
            <a:r>
              <a:rPr lang="el-GR" sz="3200" dirty="0" smtClean="0"/>
              <a:t>στον οργανισμ</a:t>
            </a:r>
            <a:r>
              <a:rPr lang="el-GR" sz="3200" dirty="0" smtClean="0"/>
              <a:t>ό</a:t>
            </a:r>
            <a:r>
              <a:rPr lang="el-GR" sz="3200" dirty="0" smtClean="0"/>
              <a:t> </a:t>
            </a:r>
          </a:p>
          <a:p>
            <a:pPr eaLnBrk="1" hangingPunct="1"/>
            <a:r>
              <a:rPr lang="el-GR" sz="3200" b="1" dirty="0" smtClean="0"/>
              <a:t>Ριζικ</a:t>
            </a:r>
            <a:r>
              <a:rPr lang="el-GR" sz="3200" b="1" dirty="0" smtClean="0"/>
              <a:t>ή</a:t>
            </a:r>
            <a:r>
              <a:rPr lang="en-US" sz="3200" b="1" dirty="0" smtClean="0"/>
              <a:t>/</a:t>
            </a:r>
            <a:r>
              <a:rPr lang="el-GR" sz="3200" b="1" dirty="0" smtClean="0"/>
              <a:t>Επαναστατική</a:t>
            </a:r>
            <a:r>
              <a:rPr lang="el-GR" sz="3200" b="1" dirty="0" smtClean="0"/>
              <a:t> καινοτομία </a:t>
            </a:r>
            <a:r>
              <a:rPr lang="el-GR" sz="3200" dirty="0"/>
              <a:t>- δημιουργεί προϊόντα / υπηρεσίες που χρησιμοποιούνται τόσο ευρέως ώστε να </a:t>
            </a:r>
            <a:r>
              <a:rPr lang="el-GR" sz="3200" dirty="0" smtClean="0"/>
              <a:t>αντικαθιστο</a:t>
            </a:r>
            <a:r>
              <a:rPr lang="el-GR" sz="3200" dirty="0" smtClean="0"/>
              <a:t>ύν</a:t>
            </a:r>
            <a:r>
              <a:rPr lang="el-GR" sz="3200" dirty="0" smtClean="0"/>
              <a:t> </a:t>
            </a:r>
            <a:r>
              <a:rPr lang="el-GR" sz="3200" dirty="0"/>
              <a:t>σε μεγάλο βαθμό τις προηγούμενες πρακτικές και τους ανταγωνιστές τους</a:t>
            </a:r>
            <a:r>
              <a:rPr lang="en-US" altLang="en-US" sz="2000" dirty="0" smtClean="0"/>
              <a:t> </a:t>
            </a:r>
            <a:endParaRPr lang="en-US" altLang="en-US" sz="2000" dirty="0" smtClean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533400" y="4572000"/>
            <a:ext cx="82296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457200" eaLnBrk="1" hangingPunct="1">
              <a:spcBef>
                <a:spcPct val="20000"/>
              </a:spcBef>
              <a:buFont typeface="Arial" charset="0"/>
              <a:buNone/>
              <a:defRPr/>
            </a:pPr>
            <a:endParaRPr lang="en-US" sz="2800" dirty="0">
              <a:latin typeface="+mn-lt"/>
            </a:endParaRPr>
          </a:p>
          <a:p>
            <a:pPr marL="342900" indent="-342900" defTabSz="457200" eaLnBrk="1" hangingPunct="1">
              <a:spcBef>
                <a:spcPct val="20000"/>
              </a:spcBef>
              <a:buFont typeface="Arial" charset="0"/>
              <a:buNone/>
              <a:defRPr/>
            </a:pPr>
            <a:r>
              <a:rPr lang="en-US" sz="2800" dirty="0">
                <a:latin typeface="+mn-lt"/>
              </a:rPr>
              <a:t>	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©2015 John Wiley &amp; Sons, Inc.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" y="76200"/>
            <a:ext cx="8991600" cy="950913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altLang="en-US" sz="4000" b="1" dirty="0" smtClean="0">
                <a:solidFill>
                  <a:schemeClr val="accent1">
                    <a:lumMod val="75000"/>
                  </a:schemeClr>
                </a:solidFill>
              </a:rPr>
              <a:t>ΠΕΡΙΓΡΑΜΜΑ (1</a:t>
            </a:r>
            <a:r>
              <a:rPr lang="en-US" altLang="en-US" sz="4000" b="1" dirty="0" smtClean="0">
                <a:solidFill>
                  <a:schemeClr val="accent1">
                    <a:lumMod val="75000"/>
                  </a:schemeClr>
                </a:solidFill>
              </a:rPr>
              <a:t>/2</a:t>
            </a:r>
            <a:r>
              <a:rPr lang="el-GR" altLang="en-US" sz="4000" b="1" dirty="0" smtClean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en-US" altLang="en-US" sz="40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143000"/>
            <a:ext cx="8093075" cy="4745038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l-GR" altLang="en-US" sz="2800" dirty="0">
                <a:latin typeface="Liberation Sans"/>
                <a:ea typeface="Liberation Sans"/>
                <a:cs typeface="Liberation Sans"/>
              </a:rPr>
              <a:t>Το εξωτερικό </a:t>
            </a:r>
            <a:r>
              <a:rPr lang="el-GR" altLang="en-US" sz="2800" dirty="0" smtClean="0">
                <a:latin typeface="Liberation Sans"/>
                <a:ea typeface="Liberation Sans"/>
                <a:cs typeface="Liberation Sans"/>
              </a:rPr>
              <a:t>περιβάλλον</a:t>
            </a:r>
          </a:p>
          <a:p>
            <a:pPr marL="0" indent="0" eaLnBrk="1" hangingPunct="1">
              <a:buNone/>
              <a:defRPr/>
            </a:pPr>
            <a:r>
              <a:rPr lang="el-GR" altLang="en-US" sz="2800" dirty="0" smtClean="0">
                <a:latin typeface="Liberation Sans"/>
                <a:ea typeface="Liberation Sans"/>
                <a:cs typeface="Liberation Sans"/>
              </a:rPr>
              <a:t>Μακρο</a:t>
            </a:r>
            <a:r>
              <a:rPr lang="en-US" altLang="en-US" sz="2800" dirty="0">
                <a:latin typeface="Liberation Sans"/>
                <a:ea typeface="Liberation Sans"/>
                <a:cs typeface="Liberation Sans"/>
              </a:rPr>
              <a:t>-</a:t>
            </a:r>
            <a:r>
              <a:rPr lang="el-GR" altLang="en-US" sz="2800" dirty="0" smtClean="0">
                <a:latin typeface="Liberation Sans"/>
                <a:ea typeface="Liberation Sans"/>
                <a:cs typeface="Liberation Sans"/>
              </a:rPr>
              <a:t>Περιβάλλον</a:t>
            </a:r>
            <a:r>
              <a:rPr lang="en-US" altLang="en-US" sz="2800" dirty="0" smtClean="0">
                <a:latin typeface="Liberation Sans"/>
                <a:ea typeface="Liberation Sans"/>
                <a:cs typeface="Liberation Sans"/>
              </a:rPr>
              <a:t> </a:t>
            </a:r>
            <a:r>
              <a:rPr lang="en-US" altLang="en-US" sz="3600" dirty="0" smtClean="0">
                <a:latin typeface="Liberation Sans"/>
                <a:ea typeface="Liberation Sans"/>
                <a:cs typeface="Liberation Sans"/>
              </a:rPr>
              <a:t>(PEST)</a:t>
            </a:r>
            <a:endParaRPr lang="el-GR" altLang="en-US" sz="3600" dirty="0" smtClean="0">
              <a:latin typeface="Liberation Sans"/>
              <a:ea typeface="Liberation Sans"/>
              <a:cs typeface="Liberation Sans"/>
            </a:endParaRPr>
          </a:p>
          <a:p>
            <a:pPr lvl="1" eaLnBrk="1" hangingPunct="1">
              <a:defRPr/>
            </a:pPr>
            <a:r>
              <a:rPr lang="el-GR" altLang="en-US" sz="2500" dirty="0">
                <a:latin typeface="Liberation Sans"/>
                <a:ea typeface="Liberation Sans"/>
                <a:cs typeface="Liberation Sans"/>
              </a:rPr>
              <a:t>Νομικές-πολιτικές </a:t>
            </a:r>
            <a:r>
              <a:rPr lang="el-GR" altLang="en-US" sz="2500" dirty="0" smtClean="0">
                <a:latin typeface="Liberation Sans"/>
                <a:ea typeface="Liberation Sans"/>
                <a:cs typeface="Liberation Sans"/>
              </a:rPr>
              <a:t>συνθήκες</a:t>
            </a:r>
            <a:endParaRPr lang="en-US" altLang="en-US" sz="2500" dirty="0" smtClean="0">
              <a:latin typeface="Liberation Sans"/>
              <a:ea typeface="Liberation Sans"/>
              <a:cs typeface="Liberation Sans"/>
            </a:endParaRPr>
          </a:p>
          <a:p>
            <a:pPr lvl="1" eaLnBrk="1" hangingPunct="1">
              <a:defRPr/>
            </a:pPr>
            <a:r>
              <a:rPr lang="el-GR" altLang="en-US" sz="2500" dirty="0" smtClean="0">
                <a:latin typeface="Liberation Sans"/>
                <a:ea typeface="Liberation Sans"/>
                <a:cs typeface="Liberation Sans"/>
              </a:rPr>
              <a:t>Οικονομικές </a:t>
            </a:r>
            <a:r>
              <a:rPr lang="el-GR" altLang="en-US" sz="2500" dirty="0">
                <a:latin typeface="Liberation Sans"/>
                <a:ea typeface="Liberation Sans"/>
                <a:cs typeface="Liberation Sans"/>
              </a:rPr>
              <a:t>συνθήκες</a:t>
            </a:r>
          </a:p>
          <a:p>
            <a:pPr lvl="1" eaLnBrk="1" hangingPunct="1">
              <a:defRPr/>
            </a:pPr>
            <a:r>
              <a:rPr lang="el-GR" altLang="en-US" sz="2500" dirty="0" smtClean="0">
                <a:latin typeface="Liberation Sans"/>
                <a:ea typeface="Liberation Sans"/>
                <a:cs typeface="Liberation Sans"/>
              </a:rPr>
              <a:t>Κοινωνικοπολιτιστικές </a:t>
            </a:r>
            <a:r>
              <a:rPr lang="el-GR" altLang="en-US" sz="2500" dirty="0">
                <a:latin typeface="Liberation Sans"/>
                <a:ea typeface="Liberation Sans"/>
                <a:cs typeface="Liberation Sans"/>
              </a:rPr>
              <a:t>συνθήκες</a:t>
            </a:r>
          </a:p>
          <a:p>
            <a:pPr lvl="1" eaLnBrk="1" hangingPunct="1">
              <a:defRPr/>
            </a:pPr>
            <a:r>
              <a:rPr lang="el-GR" altLang="en-US" sz="2500" dirty="0" smtClean="0">
                <a:latin typeface="Liberation Sans"/>
                <a:ea typeface="Liberation Sans"/>
                <a:cs typeface="Liberation Sans"/>
              </a:rPr>
              <a:t>Τεχνολογικ</a:t>
            </a:r>
            <a:r>
              <a:rPr lang="el-GR" altLang="en-US" sz="2500" dirty="0" smtClean="0">
                <a:latin typeface="Liberation Sans"/>
                <a:ea typeface="Liberation Sans"/>
                <a:cs typeface="Liberation Sans"/>
              </a:rPr>
              <a:t>ές </a:t>
            </a:r>
            <a:r>
              <a:rPr lang="el-GR" altLang="en-US" sz="2500" dirty="0" smtClean="0">
                <a:latin typeface="Liberation Sans"/>
                <a:ea typeface="Liberation Sans"/>
                <a:cs typeface="Liberation Sans"/>
              </a:rPr>
              <a:t>συνθ</a:t>
            </a:r>
            <a:r>
              <a:rPr lang="el-GR" altLang="en-US" sz="2500" dirty="0" smtClean="0">
                <a:latin typeface="Liberation Sans"/>
                <a:ea typeface="Liberation Sans"/>
                <a:cs typeface="Liberation Sans"/>
              </a:rPr>
              <a:t>ήκες</a:t>
            </a:r>
            <a:endParaRPr lang="el-GR" altLang="en-US" sz="2500" dirty="0">
              <a:latin typeface="Liberation Sans"/>
              <a:ea typeface="Liberation Sans"/>
              <a:cs typeface="Liberation Sans"/>
            </a:endParaRPr>
          </a:p>
          <a:p>
            <a:pPr marL="0" indent="0" eaLnBrk="1" hangingPunct="1">
              <a:buNone/>
              <a:defRPr/>
            </a:pPr>
            <a:r>
              <a:rPr lang="el-GR" altLang="en-US" sz="2800" dirty="0" smtClean="0">
                <a:latin typeface="Liberation Sans"/>
                <a:ea typeface="Liberation Sans"/>
                <a:cs typeface="Liberation Sans"/>
              </a:rPr>
              <a:t>Περιβάλλον </a:t>
            </a:r>
            <a:r>
              <a:rPr lang="el-GR" altLang="en-US" sz="2800" dirty="0">
                <a:latin typeface="Liberation Sans"/>
                <a:ea typeface="Liberation Sans"/>
                <a:cs typeface="Liberation Sans"/>
              </a:rPr>
              <a:t>και δημιουργία αξίας</a:t>
            </a:r>
          </a:p>
          <a:p>
            <a:pPr lvl="1" eaLnBrk="1" hangingPunct="1">
              <a:defRPr/>
            </a:pPr>
            <a:r>
              <a:rPr lang="el-GR" altLang="en-US" sz="2500" dirty="0">
                <a:latin typeface="Liberation Sans"/>
                <a:ea typeface="Liberation Sans"/>
                <a:cs typeface="Liberation Sans"/>
              </a:rPr>
              <a:t>Δημιουργία αξίας και ανταγωνιστικό πλεονέκτημα</a:t>
            </a:r>
          </a:p>
          <a:p>
            <a:pPr lvl="1" eaLnBrk="1" hangingPunct="1">
              <a:defRPr/>
            </a:pPr>
            <a:r>
              <a:rPr lang="el-GR" altLang="en-US" sz="2500" dirty="0">
                <a:latin typeface="Liberation Sans"/>
                <a:ea typeface="Liberation Sans"/>
                <a:cs typeface="Liberation Sans"/>
              </a:rPr>
              <a:t>Αβεβαιότητα, πολυπλοκότητα και αλλαγή</a:t>
            </a:r>
            <a:endParaRPr lang="en-US" altLang="en-US" sz="1700" dirty="0" smtClean="0">
              <a:latin typeface="Liberation Sans"/>
              <a:ea typeface="Liberation Sans"/>
              <a:cs typeface="Liberation Sans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©2015 John Wiley &amp; Sons, Inc.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  <p:bldLst>
      <p:bldP spid="9219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" y="76200"/>
            <a:ext cx="8991600" cy="950913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altLang="en-US" sz="4000" b="1" dirty="0">
                <a:solidFill>
                  <a:schemeClr val="accent1">
                    <a:lumMod val="75000"/>
                  </a:schemeClr>
                </a:solidFill>
              </a:rPr>
              <a:t>ΠΕΡΙΓΡΑΜΜΑ </a:t>
            </a:r>
            <a:r>
              <a:rPr lang="el-GR" altLang="en-US" sz="4000" b="1" dirty="0" smtClean="0">
                <a:solidFill>
                  <a:schemeClr val="accent1">
                    <a:lumMod val="75000"/>
                  </a:schemeClr>
                </a:solidFill>
              </a:rPr>
              <a:t>(</a:t>
            </a:r>
            <a:r>
              <a:rPr lang="en-US" altLang="en-US" sz="4000" b="1" dirty="0" smtClean="0">
                <a:solidFill>
                  <a:schemeClr val="accent1">
                    <a:lumMod val="75000"/>
                  </a:schemeClr>
                </a:solidFill>
              </a:rPr>
              <a:t>2/</a:t>
            </a:r>
            <a:r>
              <a:rPr lang="en-US" altLang="en-US" sz="4000" b="1" dirty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el-GR" altLang="en-US" sz="4000" b="1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en-US" altLang="en-US" sz="40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143000"/>
            <a:ext cx="8093075" cy="4745038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l-GR" altLang="en-US" sz="3200" dirty="0">
                <a:latin typeface="Liberation Sans"/>
                <a:ea typeface="Liberation Sans"/>
                <a:cs typeface="Liberation Sans"/>
              </a:rPr>
              <a:t>Περιβάλλον και δημιουργία αξίας</a:t>
            </a:r>
          </a:p>
          <a:p>
            <a:pPr lvl="1" eaLnBrk="1" hangingPunct="1">
              <a:defRPr/>
            </a:pPr>
            <a:r>
              <a:rPr lang="el-GR" altLang="en-US" sz="2800" dirty="0">
                <a:latin typeface="Liberation Sans"/>
                <a:ea typeface="Liberation Sans"/>
                <a:cs typeface="Liberation Sans"/>
              </a:rPr>
              <a:t>Δημιουργία αξίας και ανταγωνιστικό πλεονέκτημα</a:t>
            </a:r>
          </a:p>
          <a:p>
            <a:pPr lvl="1" eaLnBrk="1" hangingPunct="1">
              <a:defRPr/>
            </a:pPr>
            <a:r>
              <a:rPr lang="el-GR" altLang="en-US" sz="2800" dirty="0">
                <a:latin typeface="Liberation Sans"/>
                <a:ea typeface="Liberation Sans"/>
                <a:cs typeface="Liberation Sans"/>
              </a:rPr>
              <a:t>Αβεβαιότητα, πολυπλοκότητα και </a:t>
            </a:r>
            <a:r>
              <a:rPr lang="el-GR" altLang="en-US" sz="2800" dirty="0" smtClean="0">
                <a:latin typeface="Liberation Sans"/>
                <a:ea typeface="Liberation Sans"/>
                <a:cs typeface="Liberation Sans"/>
              </a:rPr>
              <a:t>αλλαγή</a:t>
            </a:r>
            <a:endParaRPr lang="en-US" altLang="en-US" sz="2800" dirty="0" smtClean="0">
              <a:latin typeface="Liberation Sans"/>
              <a:ea typeface="Liberation Sans"/>
              <a:cs typeface="Liberation Sans"/>
            </a:endParaRPr>
          </a:p>
          <a:p>
            <a:pPr lvl="1" eaLnBrk="1" hangingPunct="1">
              <a:defRPr/>
            </a:pPr>
            <a:endParaRPr lang="en-US" altLang="en-US" sz="2400" dirty="0" smtClean="0">
              <a:latin typeface="Liberation Sans"/>
              <a:ea typeface="Liberation Sans"/>
              <a:cs typeface="Liberation Sans"/>
            </a:endParaRPr>
          </a:p>
          <a:p>
            <a:pPr marL="0" indent="0" eaLnBrk="1" hangingPunct="1">
              <a:buNone/>
              <a:defRPr/>
            </a:pPr>
            <a:r>
              <a:rPr lang="el-GR" altLang="en-US" sz="3200" dirty="0" smtClean="0">
                <a:latin typeface="Liberation Sans"/>
                <a:ea typeface="Liberation Sans"/>
                <a:cs typeface="Liberation Sans"/>
              </a:rPr>
              <a:t>Περιβάλλον </a:t>
            </a:r>
            <a:r>
              <a:rPr lang="el-GR" altLang="en-US" sz="3200" dirty="0">
                <a:latin typeface="Liberation Sans"/>
                <a:ea typeface="Liberation Sans"/>
                <a:cs typeface="Liberation Sans"/>
              </a:rPr>
              <a:t>και Καινοτομία</a:t>
            </a:r>
          </a:p>
          <a:p>
            <a:pPr lvl="1" eaLnBrk="1" hangingPunct="1">
              <a:defRPr/>
            </a:pPr>
            <a:r>
              <a:rPr lang="el-GR" altLang="en-US" sz="3200" dirty="0">
                <a:latin typeface="Liberation Sans"/>
                <a:ea typeface="Liberation Sans"/>
                <a:cs typeface="Liberation Sans"/>
              </a:rPr>
              <a:t>Τύποι καινοτομιών</a:t>
            </a:r>
          </a:p>
          <a:p>
            <a:pPr lvl="1" eaLnBrk="1" hangingPunct="1">
              <a:defRPr/>
            </a:pPr>
            <a:r>
              <a:rPr lang="el-GR" altLang="en-US" sz="3200" dirty="0">
                <a:latin typeface="Liberation Sans"/>
                <a:ea typeface="Liberation Sans"/>
                <a:cs typeface="Liberation Sans"/>
              </a:rPr>
              <a:t>Η διαδικασία καινοτομίας</a:t>
            </a:r>
          </a:p>
          <a:p>
            <a:pPr lvl="1" eaLnBrk="1" hangingPunct="1">
              <a:defRPr/>
            </a:pPr>
            <a:r>
              <a:rPr lang="el-GR" altLang="en-US" sz="3200" dirty="0">
                <a:latin typeface="Liberation Sans"/>
                <a:ea typeface="Liberation Sans"/>
                <a:cs typeface="Liberation Sans"/>
              </a:rPr>
              <a:t>Διαταραχή της καινοτομίας και της τεχνολογίας</a:t>
            </a:r>
          </a:p>
          <a:p>
            <a:pPr marL="514350" indent="-514350" eaLnBrk="1" hangingPunct="1">
              <a:buFont typeface="Wingdings" pitchFamily="2" charset="2"/>
              <a:buNone/>
              <a:defRPr/>
            </a:pPr>
            <a:endParaRPr lang="en-US" altLang="en-US" sz="2800" dirty="0" smtClean="0">
              <a:latin typeface="Liberation Sans"/>
              <a:ea typeface="Liberation Sans"/>
              <a:cs typeface="Liberation Sans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©2015 John Wiley &amp; Sons, Inc.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  <p:bldLst>
      <p:bldP spid="9219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 smtClean="0"/>
              <a:t>ΟΙ ΣΤΟΧΟΙ ΤΗΣ ΑΝΑΛΥΣΗΣ ΤΟΥ ΕΞΩΤΕΡΙΚΟΥ ΠΕΡΙΒΑΛΛΟΝΤΟΣ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7467600" cy="4873752"/>
          </a:xfrm>
        </p:spPr>
        <p:txBody>
          <a:bodyPr/>
          <a:lstStyle/>
          <a:p>
            <a:r>
              <a:rPr lang="el-GR" sz="2800" dirty="0" smtClean="0"/>
              <a:t>Παρ</a:t>
            </a:r>
            <a:r>
              <a:rPr lang="el-GR" sz="2800" dirty="0" smtClean="0"/>
              <a:t>έχει π</a:t>
            </a:r>
            <a:r>
              <a:rPr lang="el-GR" sz="2800" dirty="0" smtClean="0"/>
              <a:t>ληροφ</a:t>
            </a:r>
            <a:r>
              <a:rPr lang="el-GR" sz="2800" dirty="0" smtClean="0"/>
              <a:t>όρηση για τον κλάδο ώστε η επιχείρηση:</a:t>
            </a:r>
            <a:endParaRPr lang="el-GR" sz="2800" dirty="0" smtClean="0"/>
          </a:p>
          <a:p>
            <a:pPr lvl="1"/>
            <a:r>
              <a:rPr lang="el-GR" sz="2400" dirty="0" smtClean="0"/>
              <a:t>Να </a:t>
            </a:r>
            <a:r>
              <a:rPr lang="el-GR" sz="2400" dirty="0"/>
              <a:t>κατανοήσει το πως η δομή του κλάδου επηρεάζει τον ανταγωνισμό, ο οποίος με τη σειρά του καθορίζει το επίπεδο κερδοφορίας του </a:t>
            </a:r>
            <a:r>
              <a:rPr lang="el-GR" sz="2400" dirty="0" smtClean="0"/>
              <a:t>κλάδου.</a:t>
            </a:r>
          </a:p>
          <a:p>
            <a:pPr lvl="1"/>
            <a:r>
              <a:rPr lang="el-GR" sz="2400" dirty="0" smtClean="0"/>
              <a:t>Να </a:t>
            </a:r>
            <a:r>
              <a:rPr lang="el-GR" sz="2400" dirty="0"/>
              <a:t>εκτιμήσει την ελκυστικότητα του κλάδου </a:t>
            </a:r>
            <a:endParaRPr lang="el-GR" sz="2400" dirty="0" smtClean="0"/>
          </a:p>
          <a:p>
            <a:pPr lvl="1"/>
            <a:r>
              <a:rPr lang="el-GR" sz="2400" dirty="0" smtClean="0"/>
              <a:t>Να </a:t>
            </a:r>
            <a:r>
              <a:rPr lang="el-GR" sz="2400" dirty="0"/>
              <a:t>προβλέψει τις δυνάμεις αλλαγής της δομής του κλάδου (driving forces) </a:t>
            </a:r>
            <a:endParaRPr lang="el-GR" sz="2400" dirty="0" smtClean="0"/>
          </a:p>
          <a:p>
            <a:pPr lvl="1"/>
            <a:r>
              <a:rPr lang="el-GR" sz="2400" dirty="0" smtClean="0"/>
              <a:t>Να </a:t>
            </a:r>
            <a:r>
              <a:rPr lang="el-GR" sz="2400" dirty="0"/>
              <a:t>προσδιορίσει τις ευκαιρίες για αλλαγή της δομής του κλάδου </a:t>
            </a:r>
            <a:endParaRPr lang="el-GR" sz="2400" dirty="0" smtClean="0"/>
          </a:p>
          <a:p>
            <a:pPr lvl="1"/>
            <a:r>
              <a:rPr lang="el-GR" sz="2400" dirty="0" smtClean="0"/>
              <a:t>Να </a:t>
            </a:r>
            <a:r>
              <a:rPr lang="el-GR" sz="2400" dirty="0"/>
              <a:t>προσδιορίσει τους κύριους παράγοντες επιτυχίας (Key Success Factors) 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©2015 John Wiley &amp; Sons, Inc.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474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200" b="1" dirty="0" smtClean="0"/>
              <a:t>ΟΙ ΣΤΟΧΟΙ ΤΗΣ ΑΝΑΛΥΣΗΣ ΤΟΥ ΕΞΩΤΕΡΙΚΟΥ ΠΕΡΙΒΑΛΛΟΝΤΟΣ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sz="3200" dirty="0" smtClean="0"/>
              <a:t>Η </a:t>
            </a:r>
            <a:r>
              <a:rPr lang="el-GR" sz="3200" dirty="0"/>
              <a:t>ανάλυση εξωτερικού βοηθάει την </a:t>
            </a:r>
            <a:r>
              <a:rPr lang="el-GR" sz="3200" dirty="0" smtClean="0"/>
              <a:t>επιχείρηση: </a:t>
            </a:r>
          </a:p>
          <a:p>
            <a:pPr lvl="1"/>
            <a:r>
              <a:rPr lang="el-GR" sz="2800" dirty="0"/>
              <a:t>Α</a:t>
            </a:r>
            <a:r>
              <a:rPr lang="el-GR" sz="2800" dirty="0" smtClean="0"/>
              <a:t>νακαλύψει </a:t>
            </a:r>
            <a:r>
              <a:rPr lang="el-GR" sz="2800" dirty="0"/>
              <a:t>απειλές και ευκαιρίες </a:t>
            </a:r>
            <a:endParaRPr lang="el-GR" sz="2800" dirty="0" smtClean="0"/>
          </a:p>
          <a:p>
            <a:pPr lvl="1"/>
            <a:r>
              <a:rPr lang="el-GR" sz="2800" dirty="0"/>
              <a:t>Ν</a:t>
            </a:r>
            <a:r>
              <a:rPr lang="el-GR" sz="2800" dirty="0" smtClean="0"/>
              <a:t>α </a:t>
            </a:r>
            <a:r>
              <a:rPr lang="el-GR" sz="2800" dirty="0"/>
              <a:t>δει αν υπάρχει πιθανότητα αυξημένων κερδών </a:t>
            </a:r>
            <a:endParaRPr lang="el-GR" sz="2800" dirty="0" smtClean="0"/>
          </a:p>
          <a:p>
            <a:pPr lvl="1"/>
            <a:r>
              <a:rPr lang="el-GR" sz="2800" dirty="0" smtClean="0"/>
              <a:t>Να καταλάβει </a:t>
            </a:r>
            <a:r>
              <a:rPr lang="el-GR" sz="2800" dirty="0"/>
              <a:t>καλύτερα τη φύση του ανταγωνισμού σε ένα κλάδο / μια βιομηχανία </a:t>
            </a:r>
            <a:endParaRPr lang="el-GR" sz="2800" dirty="0" smtClean="0"/>
          </a:p>
          <a:p>
            <a:pPr lvl="1"/>
            <a:r>
              <a:rPr lang="el-GR" sz="2800" dirty="0" smtClean="0"/>
              <a:t>Να κάνει </a:t>
            </a:r>
            <a:r>
              <a:rPr lang="el-GR" sz="2800" dirty="0"/>
              <a:t>πιο καλά ενημερωμένες στρατηγικές επιλογές 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©2015 John Wiley &amp; Sons, Inc.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654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" y="76200"/>
            <a:ext cx="8991600" cy="950913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 sz="2800" dirty="0" smtClean="0"/>
              <a:t>The External Environment 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609600"/>
            <a:ext cx="8093075" cy="5049838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l-GR" altLang="en-US" sz="3600" dirty="0" smtClean="0"/>
              <a:t>Το μακρο</a:t>
            </a:r>
            <a:r>
              <a:rPr lang="en-US" altLang="en-US" sz="3600" dirty="0" smtClean="0"/>
              <a:t>-</a:t>
            </a:r>
            <a:r>
              <a:rPr lang="el-GR" altLang="en-US" sz="3600" dirty="0" smtClean="0"/>
              <a:t>περιβάλλον του οργανισμού περιλαμβάνει παράγοντες</a:t>
            </a:r>
            <a:r>
              <a:rPr lang="en-US" altLang="en-US" sz="3600" dirty="0" smtClean="0"/>
              <a:t>:</a:t>
            </a:r>
            <a:endParaRPr lang="en-US" altLang="en-US" sz="3600" dirty="0" smtClean="0"/>
          </a:p>
        </p:txBody>
      </p:sp>
      <p:graphicFrame>
        <p:nvGraphicFramePr>
          <p:cNvPr id="8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16834572"/>
              </p:ext>
            </p:extLst>
          </p:nvPr>
        </p:nvGraphicFramePr>
        <p:xfrm>
          <a:off x="1202491" y="1905000"/>
          <a:ext cx="6477000" cy="472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©2015 John Wiley &amp; Sons, Inc.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457200"/>
            <a:ext cx="8991600" cy="950913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altLang="en-US" sz="4000" b="1" dirty="0">
                <a:solidFill>
                  <a:schemeClr val="accent1">
                    <a:lumMod val="75000"/>
                  </a:schemeClr>
                </a:solidFill>
              </a:rPr>
              <a:t>ΤΟ ΕΞΩΤΕΡΙΚΟ ΠΕΡΙΒΑΛΛΟΝ</a:t>
            </a:r>
            <a:endParaRPr lang="en-US" altLang="en-US" sz="40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295400"/>
            <a:ext cx="8386763" cy="4681538"/>
          </a:xfrm>
        </p:spPr>
        <p:txBody>
          <a:bodyPr/>
          <a:lstStyle/>
          <a:p>
            <a:pPr eaLnBrk="1" hangingPunct="1"/>
            <a:r>
              <a:rPr lang="el-GR" altLang="en-US" sz="3600" dirty="0" smtClean="0"/>
              <a:t> Νομικ</a:t>
            </a:r>
            <a:r>
              <a:rPr lang="el-GR" altLang="en-US" sz="3600" dirty="0" smtClean="0"/>
              <a:t>ές</a:t>
            </a:r>
            <a:r>
              <a:rPr lang="el-GR" altLang="en-US" sz="3600" dirty="0" smtClean="0"/>
              <a:t>-πολιτικ</a:t>
            </a:r>
            <a:r>
              <a:rPr lang="el-GR" altLang="en-US" sz="3600" dirty="0" smtClean="0"/>
              <a:t>ές Συνθήκες (</a:t>
            </a:r>
            <a:r>
              <a:rPr lang="en-US" altLang="en-US" sz="3600" dirty="0" smtClean="0"/>
              <a:t>Political</a:t>
            </a:r>
            <a:r>
              <a:rPr lang="el-GR" altLang="en-US" sz="3600" dirty="0" smtClean="0"/>
              <a:t>)</a:t>
            </a:r>
            <a:endParaRPr lang="el-GR" altLang="en-US" sz="3600" dirty="0"/>
          </a:p>
          <a:p>
            <a:pPr lvl="1" eaLnBrk="1" hangingPunct="1"/>
            <a:r>
              <a:rPr lang="en-US" altLang="en-US" sz="3300" dirty="0" smtClean="0"/>
              <a:t>N</a:t>
            </a:r>
            <a:r>
              <a:rPr lang="el-GR" altLang="en-US" sz="3300" dirty="0" smtClean="0"/>
              <a:t>όμο</a:t>
            </a:r>
            <a:r>
              <a:rPr lang="el-GR" altLang="en-US" sz="3300" dirty="0"/>
              <a:t>ι</a:t>
            </a:r>
            <a:r>
              <a:rPr lang="el-GR" altLang="en-US" sz="3300" dirty="0" smtClean="0"/>
              <a:t> </a:t>
            </a:r>
            <a:r>
              <a:rPr lang="el-GR" altLang="en-US" sz="3300" dirty="0"/>
              <a:t>και τους </a:t>
            </a:r>
            <a:r>
              <a:rPr lang="el-GR" altLang="en-US" sz="3300" dirty="0" smtClean="0"/>
              <a:t>κανονισμο</a:t>
            </a:r>
            <a:r>
              <a:rPr lang="el-GR" altLang="en-US" sz="3300" dirty="0" smtClean="0"/>
              <a:t>ί</a:t>
            </a:r>
            <a:r>
              <a:rPr lang="el-GR" altLang="en-US" sz="3300" dirty="0" smtClean="0"/>
              <a:t>, </a:t>
            </a:r>
            <a:r>
              <a:rPr lang="el-GR" altLang="en-US" sz="3300" dirty="0"/>
              <a:t>κυβερνητικές πολιτικές και τους </a:t>
            </a:r>
            <a:r>
              <a:rPr lang="el-GR" altLang="en-US" sz="3300" dirty="0" smtClean="0"/>
              <a:t>στόχοι </a:t>
            </a:r>
            <a:r>
              <a:rPr lang="el-GR" altLang="en-US" sz="3300" dirty="0"/>
              <a:t>των πολιτικών κομμάτων</a:t>
            </a:r>
          </a:p>
          <a:p>
            <a:pPr lvl="1" eaLnBrk="1" hangingPunct="1"/>
            <a:r>
              <a:rPr lang="el-GR" altLang="en-US" sz="3300" dirty="0" smtClean="0"/>
              <a:t>Διαφέρουν </a:t>
            </a:r>
            <a:r>
              <a:rPr lang="el-GR" altLang="en-US" sz="3300" dirty="0"/>
              <a:t>από χώρα σε χώρα</a:t>
            </a:r>
          </a:p>
          <a:p>
            <a:pPr lvl="1" eaLnBrk="1" hangingPunct="1"/>
            <a:r>
              <a:rPr lang="el-GR" altLang="en-US" sz="3300" dirty="0"/>
              <a:t>Λογοκρισία στο Διαδίκτυο - σκόπιμη παρεμπόδιση της πρόσβασης του κοινού στις πληροφορίες που δημοσιεύονται στο Διαδίκτυο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©2015 John Wiley &amp; Sons, Inc.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875" y="304800"/>
            <a:ext cx="8991600" cy="950913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altLang="en-US" sz="4000" b="1" dirty="0" smtClean="0">
                <a:solidFill>
                  <a:schemeClr val="accent1">
                    <a:lumMod val="75000"/>
                  </a:schemeClr>
                </a:solidFill>
              </a:rPr>
              <a:t>ΤΟ ΕΞΩΤΕΡΙΚΟ ΠΕΡΙΒΑΛΛΟΝ</a:t>
            </a:r>
            <a:endParaRPr lang="en-US" altLang="en-US" sz="40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219200"/>
            <a:ext cx="8305800" cy="4745038"/>
          </a:xfrm>
        </p:spPr>
        <p:txBody>
          <a:bodyPr/>
          <a:lstStyle/>
          <a:p>
            <a:pPr eaLnBrk="1" hangingPunct="1"/>
            <a:r>
              <a:rPr lang="el-GR" altLang="en-US" sz="3600" dirty="0" smtClean="0"/>
              <a:t> Οικονομικ</a:t>
            </a:r>
            <a:r>
              <a:rPr lang="el-GR" altLang="en-US" sz="3600" dirty="0" smtClean="0"/>
              <a:t>ές Συνθήκες (</a:t>
            </a:r>
            <a:r>
              <a:rPr lang="en-US" altLang="en-US" sz="3600" dirty="0" smtClean="0"/>
              <a:t>Economic</a:t>
            </a:r>
            <a:r>
              <a:rPr lang="el-GR" altLang="en-US" sz="3600" dirty="0" smtClean="0"/>
              <a:t>)</a:t>
            </a:r>
            <a:endParaRPr lang="en-US" altLang="en-US" sz="3600" dirty="0" smtClean="0"/>
          </a:p>
          <a:p>
            <a:pPr lvl="1" eaLnBrk="1" hangingPunct="1">
              <a:spcBef>
                <a:spcPts val="600"/>
              </a:spcBef>
              <a:buClr>
                <a:srgbClr val="C00000"/>
              </a:buClr>
            </a:pPr>
            <a:r>
              <a:rPr lang="el-GR" altLang="en-US" sz="2800" dirty="0" smtClean="0"/>
              <a:t>Κατ</a:t>
            </a:r>
            <a:r>
              <a:rPr lang="el-GR" altLang="en-US" sz="2800" dirty="0" smtClean="0"/>
              <a:t>άσταση της οικονομίας: </a:t>
            </a:r>
            <a:endParaRPr lang="el-GR" altLang="en-US" sz="2800" dirty="0"/>
          </a:p>
          <a:p>
            <a:pPr lvl="2" eaLnBrk="1" hangingPunct="1">
              <a:spcBef>
                <a:spcPts val="600"/>
              </a:spcBef>
              <a:buClr>
                <a:srgbClr val="C00000"/>
              </a:buClr>
            </a:pPr>
            <a:r>
              <a:rPr lang="el-GR" altLang="en-US" sz="2500" dirty="0" smtClean="0"/>
              <a:t>χρηματοπιστωτικές </a:t>
            </a:r>
            <a:r>
              <a:rPr lang="el-GR" altLang="en-US" sz="2500" dirty="0"/>
              <a:t>αγορές</a:t>
            </a:r>
            <a:r>
              <a:rPr lang="el-GR" altLang="en-US" sz="2500" dirty="0" smtClean="0"/>
              <a:t>, πληθωρισμός, </a:t>
            </a:r>
            <a:r>
              <a:rPr lang="el-GR" altLang="en-US" sz="2500" dirty="0"/>
              <a:t>τα επίπεδα εισοδήματος και </a:t>
            </a:r>
            <a:r>
              <a:rPr lang="el-GR" altLang="en-US" sz="2500" dirty="0" smtClean="0"/>
              <a:t>οι </a:t>
            </a:r>
            <a:r>
              <a:rPr lang="el-GR" altLang="en-US" sz="2500" dirty="0"/>
              <a:t>προοπτικές </a:t>
            </a:r>
            <a:r>
              <a:rPr lang="el-GR" altLang="en-US" sz="2500" dirty="0" smtClean="0"/>
              <a:t>απασχόλησης</a:t>
            </a:r>
            <a:endParaRPr lang="en-US" altLang="en-US" sz="2500" dirty="0" smtClean="0"/>
          </a:p>
          <a:p>
            <a:pPr lvl="1" eaLnBrk="1" hangingPunct="1">
              <a:spcBef>
                <a:spcPts val="600"/>
              </a:spcBef>
              <a:buClr>
                <a:srgbClr val="C00000"/>
              </a:buClr>
            </a:pPr>
            <a:r>
              <a:rPr lang="el-GR" altLang="en-US" sz="2800" dirty="0" smtClean="0"/>
              <a:t>Εξωτερική </a:t>
            </a:r>
            <a:r>
              <a:rPr lang="el-GR" altLang="en-US" sz="2800" dirty="0"/>
              <a:t>ανάθεση θέσεων εργασίας σε ξένες τοποθεσίες</a:t>
            </a:r>
          </a:p>
          <a:p>
            <a:pPr lvl="1" eaLnBrk="1" hangingPunct="1">
              <a:spcBef>
                <a:spcPts val="600"/>
              </a:spcBef>
              <a:buClr>
                <a:srgbClr val="C00000"/>
              </a:buClr>
            </a:pPr>
            <a:r>
              <a:rPr lang="el-GR" altLang="en-US" sz="2800" dirty="0"/>
              <a:t>Επαναφορά - επιστροφή εργασιών από ξένες τοποθεσίες</a:t>
            </a:r>
            <a:endParaRPr lang="en-US" altLang="en-US" sz="2800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Copyright ©2015 John Wiley &amp; Sons, Inc.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PermFree">
      <a:majorFont>
        <a:latin typeface="Merriweather"/>
        <a:ea typeface=""/>
        <a:cs typeface=""/>
      </a:majorFont>
      <a:minorFont>
        <a:latin typeface="Liberation Sans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2824</TotalTime>
  <Words>1406</Words>
  <Application>Microsoft Macintosh PowerPoint</Application>
  <PresentationFormat>On-screen Show (4:3)</PresentationFormat>
  <Paragraphs>240</Paragraphs>
  <Slides>25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Oriel</vt:lpstr>
      <vt:lpstr>ΑΡΧΕΣ ΔΙΟΙΚΗΣΗΣ ΕΠΙΧΕΙΡΗΣΕΩΝ ΚΑΙ  ΟΡΓΑΝΩΣΗ ΕΡΓΑΣΤΗΡΙΟΥ </vt:lpstr>
      <vt:lpstr> ΟΡΓΑΝΙΣΜΟΙ &amp; ΠΕΡΙΒΑΛΛΟΝ ΜΑΘΗΣΙΑΚΟΙ ΣΤΟΧΟΙ</vt:lpstr>
      <vt:lpstr>ΠΕΡΙΓΡΑΜΜΑ (1/2)</vt:lpstr>
      <vt:lpstr>ΠΕΡΙΓΡΑΜΜΑ (2/2)</vt:lpstr>
      <vt:lpstr>ΟΙ ΣΤΟΧΟΙ ΤΗΣ ΑΝΑΛΥΣΗΣ ΤΟΥ ΕΞΩΤΕΡΙΚΟΥ ΠΕΡΙΒΑΛΛΟΝΤΟΣ</vt:lpstr>
      <vt:lpstr>ΟΙ ΣΤΟΧΟΙ ΤΗΣ ΑΝΑΛΥΣΗΣ ΤΟΥ ΕΞΩΤΕΡΙΚΟΥ ΠΕΡΙΒΑΛΛΟΝΤΟΣ</vt:lpstr>
      <vt:lpstr>The External Environment </vt:lpstr>
      <vt:lpstr>ΤΟ ΕΞΩΤΕΡΙΚΟ ΠΕΡΙΒΑΛΛΟΝ</vt:lpstr>
      <vt:lpstr>ΤΟ ΕΞΩΤΕΡΙΚΟ ΠΕΡΙΒΑΛΛΟΝ</vt:lpstr>
      <vt:lpstr>ΤΟ ΕΞΩΤΕΡΙΚΟ ΠΕΡΙΒΑΛΛΟΝ</vt:lpstr>
      <vt:lpstr>ΤΟ ΕΞΩΤΕΡΙΚΟ ΠΕΡΙΒΑΛΛΟΝ</vt:lpstr>
      <vt:lpstr>TO ΕΞΩΤΕΡΙΚΟ ΠΕΡΙΒΑΛΛΟΝ:  ΜΙΚΡΟ-ΠΕΡΙΒΑΛΛΟΝ ΟΙ 5 ΔΥΝΑΜΕΙΣ ΤΟΥ PORTER</vt:lpstr>
      <vt:lpstr>ΑΝΤΑΓΩΝΙΣΜΟΣ ΜΕΤΑΞΥ ΥΦΙΣΤΑΜΕΝΩΝ ΜΟΝΑΔΩΝ</vt:lpstr>
      <vt:lpstr>ΔΙΑΠΡΑΓΜΑΤΕΥΤΙΚΗ ΔΥΝΑΜΗ ΠΡΟΜΗΘΕΥΤΩΝ</vt:lpstr>
      <vt:lpstr>ΔΙΑΠΡΑΓΜΑΤΕΥΤΙΚΗ ΔΥΝΑΜΗ ΑΓΟΡΑΣΤΩΝ</vt:lpstr>
      <vt:lpstr>ΚΙΝΔΥΝΟΙ ΕΙΣΟΔΟΥ ΝΕΩΝ ΑΝΤΑΓΩΝΙΣΤΩΝ</vt:lpstr>
      <vt:lpstr>ΑΠΕΙΛΗ  ΥΠΟΚΑΤΑΣΤΑΤΩΝ ΠΡΟΪΟΝΤΩΝ</vt:lpstr>
      <vt:lpstr>TO ΕΞΩΤΕΡΙΚΟ ΠΕΡΙΒΑΛΛΟΝ:  ΜΙΚΡΟ-ΠΕΡΙΒΑΛΛΟΝ</vt:lpstr>
      <vt:lpstr>Specific Task environment</vt:lpstr>
      <vt:lpstr>ΠΕΡΙΒΑΛΛΟΝ &amp; ΔΗΜΙΟΥΡΓΙΑ ΑΞΙΑΣ</vt:lpstr>
      <vt:lpstr>ΠΕΡΙΒΑΛΛΟΝ &amp; ΔΗΜΙΟΥΡΓΙΑ ΑΞΙΑΣ</vt:lpstr>
      <vt:lpstr>ΔΙΑΣΤΑΣΕΙΣ ΑΒΕΒΑΙΟΤΗΤΑΣ</vt:lpstr>
      <vt:lpstr>ΠΕΡΙΒΑΛΛΟΝ &amp; ΚΑΙΝΟΤΟΜΙΑ</vt:lpstr>
      <vt:lpstr>H ΔΙΑΔΙΚΑΣΙΑ  ΤΗΣ ΚΑΙΝΟΤΟΜΙΑΣ</vt:lpstr>
      <vt:lpstr>ΤΥΠΟΙ ΚΑΙΝΟΤΟΜΙΑΣ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4</dc:title>
  <dc:creator>Amit Shah</dc:creator>
  <cp:lastModifiedBy>user Tzoumaka</cp:lastModifiedBy>
  <cp:revision>228</cp:revision>
  <dcterms:created xsi:type="dcterms:W3CDTF">1998-08-23T05:03:28Z</dcterms:created>
  <dcterms:modified xsi:type="dcterms:W3CDTF">2019-03-21T21:24:05Z</dcterms:modified>
</cp:coreProperties>
</file>