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smtClean="0"/>
              <a:t>Στυλ κύριου τίτλου</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E229E2E4-CC10-4DBF-8DEF-A7DCFE1F5B70}" type="datetimeFigureOut">
              <a:rPr lang="el-GR" smtClean="0"/>
              <a:t>2/12/2015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B9AD721-A94B-46FC-8963-4A2BB95C0B54}" type="slidenum">
              <a:rPr lang="el-GR" smtClean="0"/>
              <a:t>‹#›</a:t>
            </a:fld>
            <a:endParaRPr lang="el-GR"/>
          </a:p>
        </p:txBody>
      </p:sp>
    </p:spTree>
    <p:extLst>
      <p:ext uri="{BB962C8B-B14F-4D97-AF65-F5344CB8AC3E}">
        <p14:creationId xmlns:p14="http://schemas.microsoft.com/office/powerpoint/2010/main" val="2792181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E229E2E4-CC10-4DBF-8DEF-A7DCFE1F5B70}" type="datetimeFigureOut">
              <a:rPr lang="el-GR" smtClean="0"/>
              <a:t>2/12/2015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B9AD721-A94B-46FC-8963-4A2BB95C0B54}" type="slidenum">
              <a:rPr lang="el-GR" smtClean="0"/>
              <a:t>‹#›</a:t>
            </a:fld>
            <a:endParaRPr lang="el-GR"/>
          </a:p>
        </p:txBody>
      </p:sp>
    </p:spTree>
    <p:extLst>
      <p:ext uri="{BB962C8B-B14F-4D97-AF65-F5344CB8AC3E}">
        <p14:creationId xmlns:p14="http://schemas.microsoft.com/office/powerpoint/2010/main" val="4227503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smtClean="0"/>
              <a:t>Στυλ κύριου τίτλου</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E229E2E4-CC10-4DBF-8DEF-A7DCFE1F5B70}" type="datetimeFigureOut">
              <a:rPr lang="el-GR" smtClean="0"/>
              <a:t>2/12/2015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B9AD721-A94B-46FC-8963-4A2BB95C0B54}" type="slidenum">
              <a:rPr lang="el-GR" smtClean="0"/>
              <a:t>‹#›</a:t>
            </a:fld>
            <a:endParaRPr lang="el-GR"/>
          </a:p>
        </p:txBody>
      </p:sp>
    </p:spTree>
    <p:extLst>
      <p:ext uri="{BB962C8B-B14F-4D97-AF65-F5344CB8AC3E}">
        <p14:creationId xmlns:p14="http://schemas.microsoft.com/office/powerpoint/2010/main" val="14918966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smtClean="0"/>
              <a:t>Στυλ κύριου τίτλου</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smtClean="0"/>
              <a:t>Στυλ υποδείγματος κειμένου</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E229E2E4-CC10-4DBF-8DEF-A7DCFE1F5B70}" type="datetimeFigureOut">
              <a:rPr lang="el-GR" smtClean="0"/>
              <a:t>2/12/2015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B9AD721-A94B-46FC-8963-4A2BB95C0B54}" type="slidenum">
              <a:rPr lang="el-GR" smtClean="0"/>
              <a:t>‹#›</a:t>
            </a:fld>
            <a:endParaRPr lang="el-G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0233898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E229E2E4-CC10-4DBF-8DEF-A7DCFE1F5B70}" type="datetimeFigureOut">
              <a:rPr lang="el-GR" smtClean="0"/>
              <a:t>2/12/2015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B9AD721-A94B-46FC-8963-4A2BB95C0B54}" type="slidenum">
              <a:rPr lang="el-GR" smtClean="0"/>
              <a:t>‹#›</a:t>
            </a:fld>
            <a:endParaRPr lang="el-GR"/>
          </a:p>
        </p:txBody>
      </p:sp>
    </p:spTree>
    <p:extLst>
      <p:ext uri="{BB962C8B-B14F-4D97-AF65-F5344CB8AC3E}">
        <p14:creationId xmlns:p14="http://schemas.microsoft.com/office/powerpoint/2010/main" val="1359688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29E2E4-CC10-4DBF-8DEF-A7DCFE1F5B70}" type="datetimeFigureOut">
              <a:rPr lang="el-GR" smtClean="0"/>
              <a:t>2/12/2015</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B9AD721-A94B-46FC-8963-4A2BB95C0B54}" type="slidenum">
              <a:rPr lang="el-GR" smtClean="0"/>
              <a:t>‹#›</a:t>
            </a:fld>
            <a:endParaRPr lang="el-GR"/>
          </a:p>
        </p:txBody>
      </p:sp>
    </p:spTree>
    <p:extLst>
      <p:ext uri="{BB962C8B-B14F-4D97-AF65-F5344CB8AC3E}">
        <p14:creationId xmlns:p14="http://schemas.microsoft.com/office/powerpoint/2010/main" val="2866815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29E2E4-CC10-4DBF-8DEF-A7DCFE1F5B70}" type="datetimeFigureOut">
              <a:rPr lang="el-GR" smtClean="0"/>
              <a:t>2/12/2015</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B9AD721-A94B-46FC-8963-4A2BB95C0B54}" type="slidenum">
              <a:rPr lang="el-GR" smtClean="0"/>
              <a:t>‹#›</a:t>
            </a:fld>
            <a:endParaRPr lang="el-GR"/>
          </a:p>
        </p:txBody>
      </p:sp>
    </p:spTree>
    <p:extLst>
      <p:ext uri="{BB962C8B-B14F-4D97-AF65-F5344CB8AC3E}">
        <p14:creationId xmlns:p14="http://schemas.microsoft.com/office/powerpoint/2010/main" val="32012523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E229E2E4-CC10-4DBF-8DEF-A7DCFE1F5B70}" type="datetimeFigureOut">
              <a:rPr lang="el-GR" smtClean="0"/>
              <a:t>2/12/2015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B9AD721-A94B-46FC-8963-4A2BB95C0B54}" type="slidenum">
              <a:rPr lang="el-GR" smtClean="0"/>
              <a:t>‹#›</a:t>
            </a:fld>
            <a:endParaRPr lang="el-GR"/>
          </a:p>
        </p:txBody>
      </p:sp>
    </p:spTree>
    <p:extLst>
      <p:ext uri="{BB962C8B-B14F-4D97-AF65-F5344CB8AC3E}">
        <p14:creationId xmlns:p14="http://schemas.microsoft.com/office/powerpoint/2010/main" val="34289869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E229E2E4-CC10-4DBF-8DEF-A7DCFE1F5B70}" type="datetimeFigureOut">
              <a:rPr lang="el-GR" smtClean="0"/>
              <a:t>2/12/2015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B9AD721-A94B-46FC-8963-4A2BB95C0B54}" type="slidenum">
              <a:rPr lang="el-GR" smtClean="0"/>
              <a:t>‹#›</a:t>
            </a:fld>
            <a:endParaRPr lang="el-GR"/>
          </a:p>
        </p:txBody>
      </p:sp>
    </p:spTree>
    <p:extLst>
      <p:ext uri="{BB962C8B-B14F-4D97-AF65-F5344CB8AC3E}">
        <p14:creationId xmlns:p14="http://schemas.microsoft.com/office/powerpoint/2010/main" val="3809761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p>
            <a:fld id="{E229E2E4-CC10-4DBF-8DEF-A7DCFE1F5B70}" type="datetimeFigureOut">
              <a:rPr lang="el-GR" smtClean="0"/>
              <a:t>2/12/2015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B9AD721-A94B-46FC-8963-4A2BB95C0B54}" type="slidenum">
              <a:rPr lang="el-GR" smtClean="0"/>
              <a:t>‹#›</a:t>
            </a:fld>
            <a:endParaRPr lang="el-GR"/>
          </a:p>
        </p:txBody>
      </p:sp>
    </p:spTree>
    <p:extLst>
      <p:ext uri="{BB962C8B-B14F-4D97-AF65-F5344CB8AC3E}">
        <p14:creationId xmlns:p14="http://schemas.microsoft.com/office/powerpoint/2010/main" val="2132019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E229E2E4-CC10-4DBF-8DEF-A7DCFE1F5B70}" type="datetimeFigureOut">
              <a:rPr lang="el-GR" smtClean="0"/>
              <a:t>2/12/2015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B9AD721-A94B-46FC-8963-4A2BB95C0B54}" type="slidenum">
              <a:rPr lang="el-GR" smtClean="0"/>
              <a:t>‹#›</a:t>
            </a:fld>
            <a:endParaRPr lang="el-GR"/>
          </a:p>
        </p:txBody>
      </p:sp>
    </p:spTree>
    <p:extLst>
      <p:ext uri="{BB962C8B-B14F-4D97-AF65-F5344CB8AC3E}">
        <p14:creationId xmlns:p14="http://schemas.microsoft.com/office/powerpoint/2010/main" val="3834595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E229E2E4-CC10-4DBF-8DEF-A7DCFE1F5B70}" type="datetimeFigureOut">
              <a:rPr lang="el-GR" smtClean="0"/>
              <a:t>2/12/2015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B9AD721-A94B-46FC-8963-4A2BB95C0B54}" type="slidenum">
              <a:rPr lang="el-GR" smtClean="0"/>
              <a:t>‹#›</a:t>
            </a:fld>
            <a:endParaRPr lang="el-GR"/>
          </a:p>
        </p:txBody>
      </p:sp>
    </p:spTree>
    <p:extLst>
      <p:ext uri="{BB962C8B-B14F-4D97-AF65-F5344CB8AC3E}">
        <p14:creationId xmlns:p14="http://schemas.microsoft.com/office/powerpoint/2010/main" val="3816952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E229E2E4-CC10-4DBF-8DEF-A7DCFE1F5B70}" type="datetimeFigureOut">
              <a:rPr lang="el-GR" smtClean="0"/>
              <a:t>2/12/2015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4B9AD721-A94B-46FC-8963-4A2BB95C0B54}" type="slidenum">
              <a:rPr lang="el-GR" smtClean="0"/>
              <a:t>‹#›</a:t>
            </a:fld>
            <a:endParaRPr lang="el-GR"/>
          </a:p>
        </p:txBody>
      </p:sp>
    </p:spTree>
    <p:extLst>
      <p:ext uri="{BB962C8B-B14F-4D97-AF65-F5344CB8AC3E}">
        <p14:creationId xmlns:p14="http://schemas.microsoft.com/office/powerpoint/2010/main" val="388321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7" name="Date Placeholder 2"/>
          <p:cNvSpPr>
            <a:spLocks noGrp="1"/>
          </p:cNvSpPr>
          <p:nvPr>
            <p:ph type="dt" sz="half" idx="10"/>
          </p:nvPr>
        </p:nvSpPr>
        <p:spPr/>
        <p:txBody>
          <a:bodyPr/>
          <a:lstStyle/>
          <a:p>
            <a:fld id="{E229E2E4-CC10-4DBF-8DEF-A7DCFE1F5B70}" type="datetimeFigureOut">
              <a:rPr lang="el-GR" smtClean="0"/>
              <a:t>2/12/2015</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4B9AD721-A94B-46FC-8963-4A2BB95C0B54}" type="slidenum">
              <a:rPr lang="el-GR" smtClean="0"/>
              <a:t>‹#›</a:t>
            </a:fld>
            <a:endParaRPr lang="el-GR"/>
          </a:p>
        </p:txBody>
      </p:sp>
    </p:spTree>
    <p:extLst>
      <p:ext uri="{BB962C8B-B14F-4D97-AF65-F5344CB8AC3E}">
        <p14:creationId xmlns:p14="http://schemas.microsoft.com/office/powerpoint/2010/main" val="3610015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229E2E4-CC10-4DBF-8DEF-A7DCFE1F5B70}" type="datetimeFigureOut">
              <a:rPr lang="el-GR" smtClean="0"/>
              <a:t>2/12/2015</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4B9AD721-A94B-46FC-8963-4A2BB95C0B54}" type="slidenum">
              <a:rPr lang="el-GR" smtClean="0"/>
              <a:t>‹#›</a:t>
            </a:fld>
            <a:endParaRPr lang="el-GR"/>
          </a:p>
        </p:txBody>
      </p:sp>
    </p:spTree>
    <p:extLst>
      <p:ext uri="{BB962C8B-B14F-4D97-AF65-F5344CB8AC3E}">
        <p14:creationId xmlns:p14="http://schemas.microsoft.com/office/powerpoint/2010/main" val="3889940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7" name="Date Placeholder 4"/>
          <p:cNvSpPr>
            <a:spLocks noGrp="1"/>
          </p:cNvSpPr>
          <p:nvPr>
            <p:ph type="dt" sz="half" idx="10"/>
          </p:nvPr>
        </p:nvSpPr>
        <p:spPr/>
        <p:txBody>
          <a:bodyPr/>
          <a:lstStyle/>
          <a:p>
            <a:fld id="{E229E2E4-CC10-4DBF-8DEF-A7DCFE1F5B70}" type="datetimeFigureOut">
              <a:rPr lang="el-GR" smtClean="0"/>
              <a:t>2/12/2015</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4B9AD721-A94B-46FC-8963-4A2BB95C0B54}" type="slidenum">
              <a:rPr lang="el-GR" smtClean="0"/>
              <a:t>‹#›</a:t>
            </a:fld>
            <a:endParaRPr lang="el-GR"/>
          </a:p>
        </p:txBody>
      </p:sp>
    </p:spTree>
    <p:extLst>
      <p:ext uri="{BB962C8B-B14F-4D97-AF65-F5344CB8AC3E}">
        <p14:creationId xmlns:p14="http://schemas.microsoft.com/office/powerpoint/2010/main" val="2177051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E229E2E4-CC10-4DBF-8DEF-A7DCFE1F5B70}" type="datetimeFigureOut">
              <a:rPr lang="el-GR" smtClean="0"/>
              <a:t>2/12/2015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B9AD721-A94B-46FC-8963-4A2BB95C0B54}" type="slidenum">
              <a:rPr lang="el-GR" smtClean="0"/>
              <a:t>‹#›</a:t>
            </a:fld>
            <a:endParaRPr lang="el-GR"/>
          </a:p>
        </p:txBody>
      </p:sp>
    </p:spTree>
    <p:extLst>
      <p:ext uri="{BB962C8B-B14F-4D97-AF65-F5344CB8AC3E}">
        <p14:creationId xmlns:p14="http://schemas.microsoft.com/office/powerpoint/2010/main" val="3314284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229E2E4-CC10-4DBF-8DEF-A7DCFE1F5B70}" type="datetimeFigureOut">
              <a:rPr lang="el-GR" smtClean="0"/>
              <a:t>2/12/2015</a:t>
            </a:fld>
            <a:endParaRPr lang="el-G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B9AD721-A94B-46FC-8963-4A2BB95C0B54}" type="slidenum">
              <a:rPr lang="el-GR" smtClean="0"/>
              <a:t>‹#›</a:t>
            </a:fld>
            <a:endParaRPr lang="el-GR"/>
          </a:p>
        </p:txBody>
      </p:sp>
    </p:spTree>
    <p:extLst>
      <p:ext uri="{BB962C8B-B14F-4D97-AF65-F5344CB8AC3E}">
        <p14:creationId xmlns:p14="http://schemas.microsoft.com/office/powerpoint/2010/main" val="288751367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7"/>
            <a:ext cx="9404723" cy="4827737"/>
          </a:xfrm>
        </p:spPr>
        <p:txBody>
          <a:bodyPr/>
          <a:lstStyle/>
          <a:p>
            <a:r>
              <a:rPr lang="el-GR" sz="3000" dirty="0" smtClean="0"/>
              <a:t>Ανάλυση Άρθρου</a:t>
            </a:r>
            <a:br>
              <a:rPr lang="el-GR" sz="3000" dirty="0" smtClean="0"/>
            </a:br>
            <a:r>
              <a:rPr lang="el-GR" sz="3000" dirty="0" smtClean="0"/>
              <a:t/>
            </a:r>
            <a:br>
              <a:rPr lang="el-GR" sz="3000" dirty="0" smtClean="0"/>
            </a:br>
            <a:r>
              <a:rPr lang="en-US" sz="3000" dirty="0"/>
              <a:t>Reforming the reform: the </a:t>
            </a:r>
            <a:r>
              <a:rPr lang="en-US" sz="3000" dirty="0" smtClean="0"/>
              <a:t>Greek </a:t>
            </a:r>
            <a:r>
              <a:rPr lang="en-US" sz="3000" dirty="0"/>
              <a:t>national</a:t>
            </a:r>
            <a:br>
              <a:rPr lang="en-US" sz="3000" dirty="0"/>
            </a:br>
            <a:r>
              <a:rPr lang="en-US" sz="3000" dirty="0"/>
              <a:t>health system in </a:t>
            </a:r>
            <a:r>
              <a:rPr lang="en-US" sz="3000" dirty="0" smtClean="0"/>
              <a:t>transition</a:t>
            </a:r>
            <a:r>
              <a:rPr lang="el-GR" sz="3000" dirty="0" smtClean="0"/>
              <a:t/>
            </a:r>
            <a:br>
              <a:rPr lang="el-GR" sz="3000" dirty="0" smtClean="0"/>
            </a:br>
            <a:r>
              <a:rPr lang="el-GR" sz="3000" dirty="0" smtClean="0"/>
              <a:t/>
            </a:r>
            <a:br>
              <a:rPr lang="el-GR" sz="3000" dirty="0" smtClean="0"/>
            </a:br>
            <a:r>
              <a:rPr lang="el-GR" sz="3000" dirty="0" smtClean="0"/>
              <a:t>Η μεταρρύθμιση της </a:t>
            </a:r>
            <a:r>
              <a:rPr lang="el-GR" sz="3000" dirty="0" smtClean="0"/>
              <a:t>υγείας</a:t>
            </a:r>
            <a:r>
              <a:rPr lang="en-US" sz="3000" dirty="0" smtClean="0"/>
              <a:t>.</a:t>
            </a:r>
            <a:r>
              <a:rPr lang="el-GR" sz="3000" dirty="0" smtClean="0"/>
              <a:t> </a:t>
            </a:r>
            <a:r>
              <a:rPr lang="el-GR" sz="3000" dirty="0" smtClean="0"/>
              <a:t>Το Ελληνικό σύστημα υγείας σε μεταβατικό στάδιο.</a:t>
            </a:r>
            <a:br>
              <a:rPr lang="el-GR" sz="3000" dirty="0" smtClean="0"/>
            </a:br>
            <a:r>
              <a:rPr lang="el-GR" sz="3000" dirty="0" smtClean="0"/>
              <a:t/>
            </a:r>
            <a:br>
              <a:rPr lang="el-GR" sz="3000" dirty="0" smtClean="0"/>
            </a:br>
            <a:r>
              <a:rPr lang="en-US" sz="3000" dirty="0"/>
              <a:t>Yannis Tountas a,*, Panagiota Karnaki b, Elpida Pavi </a:t>
            </a:r>
            <a:r>
              <a:rPr lang="en-US" sz="3000" dirty="0" smtClean="0"/>
              <a:t>c</a:t>
            </a:r>
            <a:r>
              <a:rPr lang="el-GR" sz="3000" dirty="0" smtClean="0"/>
              <a:t/>
            </a:r>
            <a:br>
              <a:rPr lang="el-GR" sz="3000" dirty="0" smtClean="0"/>
            </a:br>
            <a:r>
              <a:rPr lang="el-GR" sz="3000" dirty="0" smtClean="0"/>
              <a:t/>
            </a:r>
            <a:br>
              <a:rPr lang="el-GR" sz="3000" dirty="0" smtClean="0"/>
            </a:br>
            <a:r>
              <a:rPr lang="en-US" sz="3000" dirty="0"/>
              <a:t>accepted 19 September 2001</a:t>
            </a:r>
            <a:r>
              <a:rPr lang="el-GR" sz="2500" dirty="0" smtClean="0"/>
              <a:t/>
            </a:r>
            <a:br>
              <a:rPr lang="el-GR" sz="2500" dirty="0" smtClean="0"/>
            </a:br>
            <a:endParaRPr lang="el-GR" sz="2500" dirty="0"/>
          </a:p>
        </p:txBody>
      </p:sp>
    </p:spTree>
    <p:extLst>
      <p:ext uri="{BB962C8B-B14F-4D97-AF65-F5344CB8AC3E}">
        <p14:creationId xmlns:p14="http://schemas.microsoft.com/office/powerpoint/2010/main" val="2726044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68532" y="897561"/>
            <a:ext cx="9404723" cy="5041921"/>
          </a:xfrm>
        </p:spPr>
        <p:txBody>
          <a:bodyPr/>
          <a:lstStyle/>
          <a:p>
            <a:r>
              <a:rPr lang="el-GR" sz="2500" dirty="0" smtClean="0"/>
              <a:t>Για όλα τα παραπάνω </a:t>
            </a:r>
            <a:r>
              <a:rPr lang="el-GR" sz="2500" dirty="0" smtClean="0"/>
              <a:t>υπήρχαν </a:t>
            </a:r>
            <a:r>
              <a:rPr lang="el-GR" sz="2500" dirty="0" smtClean="0"/>
              <a:t>αντιδράσεις </a:t>
            </a:r>
            <a:r>
              <a:rPr lang="el-GR" sz="2500" dirty="0"/>
              <a:t>από κόμματα </a:t>
            </a:r>
            <a:r>
              <a:rPr lang="el-GR" sz="2500" dirty="0" smtClean="0"/>
              <a:t>τις τότε ελάσσονος αντιπολίτευσης για </a:t>
            </a:r>
            <a:r>
              <a:rPr lang="el-GR" sz="2500" dirty="0" smtClean="0"/>
              <a:t>ιδιωτικοποίηση </a:t>
            </a:r>
            <a:r>
              <a:rPr lang="el-GR" sz="2500" dirty="0"/>
              <a:t>του </a:t>
            </a:r>
            <a:r>
              <a:rPr lang="el-GR" sz="2500" dirty="0" smtClean="0"/>
              <a:t>ΕΣΥ αλλά και </a:t>
            </a:r>
            <a:r>
              <a:rPr lang="el-GR" sz="2500" dirty="0"/>
              <a:t>από ιατρούς για την </a:t>
            </a:r>
            <a:r>
              <a:rPr lang="el-GR" sz="2500" dirty="0" smtClean="0"/>
              <a:t>απαγόρευση του </a:t>
            </a:r>
            <a:r>
              <a:rPr lang="el-GR" sz="2500" dirty="0" smtClean="0"/>
              <a:t>νόμου που τους δίνει το δικαίωμα να </a:t>
            </a:r>
            <a:r>
              <a:rPr lang="el-GR" sz="2500" dirty="0"/>
              <a:t>έχουν ιδιωτικά </a:t>
            </a:r>
            <a:r>
              <a:rPr lang="el-GR" sz="2500" dirty="0" smtClean="0"/>
              <a:t>Ιατρεία.</a:t>
            </a:r>
            <a:br>
              <a:rPr lang="el-GR" sz="2500" dirty="0" smtClean="0"/>
            </a:br>
            <a:r>
              <a:rPr lang="el-GR" sz="2500" dirty="0" smtClean="0"/>
              <a:t/>
            </a:r>
            <a:br>
              <a:rPr lang="el-GR" sz="2500" dirty="0" smtClean="0"/>
            </a:br>
            <a:r>
              <a:rPr lang="el-GR" sz="2500" dirty="0" smtClean="0"/>
              <a:t/>
            </a:r>
            <a:br>
              <a:rPr lang="el-GR" sz="2500" dirty="0" smtClean="0"/>
            </a:br>
            <a:r>
              <a:rPr lang="el-GR" sz="2500" dirty="0"/>
              <a:t>Π</a:t>
            </a:r>
            <a:r>
              <a:rPr lang="el-GR" sz="2500" dirty="0" smtClean="0"/>
              <a:t>αρ’όλα </a:t>
            </a:r>
            <a:r>
              <a:rPr lang="el-GR" sz="2500" dirty="0"/>
              <a:t>αυτά το </a:t>
            </a:r>
            <a:r>
              <a:rPr lang="el-GR" sz="2500" dirty="0" smtClean="0"/>
              <a:t>προσωπικό </a:t>
            </a:r>
            <a:r>
              <a:rPr lang="el-GR" sz="2500" dirty="0"/>
              <a:t>ανταποκρίθηκε θετικά στις </a:t>
            </a:r>
            <a:r>
              <a:rPr lang="el-GR" sz="2500" dirty="0" smtClean="0"/>
              <a:t>αλλαγές και υπήρχε γενική αποδοχή </a:t>
            </a:r>
            <a:r>
              <a:rPr lang="el-GR" sz="2500" dirty="0"/>
              <a:t>των </a:t>
            </a:r>
            <a:r>
              <a:rPr lang="el-GR" sz="2500" dirty="0" smtClean="0"/>
              <a:t>μεταρρυθμίσεων.</a:t>
            </a:r>
            <a:r>
              <a:rPr lang="el-GR" sz="2500" dirty="0"/>
              <a:t/>
            </a:r>
            <a:br>
              <a:rPr lang="el-GR" sz="2500" dirty="0"/>
            </a:br>
            <a:endParaRPr lang="el-GR" sz="2500" dirty="0"/>
          </a:p>
        </p:txBody>
      </p:sp>
    </p:spTree>
    <p:extLst>
      <p:ext uri="{BB962C8B-B14F-4D97-AF65-F5344CB8AC3E}">
        <p14:creationId xmlns:p14="http://schemas.microsoft.com/office/powerpoint/2010/main" val="3499000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10868" y="296198"/>
            <a:ext cx="9404723" cy="4127521"/>
          </a:xfrm>
        </p:spPr>
        <p:txBody>
          <a:bodyPr/>
          <a:lstStyle/>
          <a:p>
            <a:r>
              <a:rPr lang="el-GR" sz="2500" dirty="0"/>
              <a:t>Το Εθνικό Σύστημα Υγείας (ΕΣΥ) στην </a:t>
            </a:r>
            <a:r>
              <a:rPr lang="el-GR" sz="2500" dirty="0" smtClean="0"/>
              <a:t>Ελλάδα, </a:t>
            </a:r>
            <a:r>
              <a:rPr lang="el-GR" sz="2500" dirty="0"/>
              <a:t>ιδρύθηκε το 1983, </a:t>
            </a:r>
            <a:r>
              <a:rPr lang="el-GR" sz="2500" dirty="0" smtClean="0"/>
              <a:t>από τότε βρίσκεται </a:t>
            </a:r>
            <a:r>
              <a:rPr lang="el-GR" sz="2500" dirty="0"/>
              <a:t>σε κατάσταση </a:t>
            </a:r>
            <a:r>
              <a:rPr lang="el-GR" sz="2500" dirty="0" smtClean="0"/>
              <a:t>της </a:t>
            </a:r>
            <a:r>
              <a:rPr lang="el-GR" sz="2500" dirty="0"/>
              <a:t>συνεχούς κρίσης. </a:t>
            </a:r>
            <a:r>
              <a:rPr lang="el-GR" sz="2500" dirty="0" smtClean="0"/>
              <a:t/>
            </a:r>
            <a:br>
              <a:rPr lang="el-GR" sz="2500" dirty="0" smtClean="0"/>
            </a:br>
            <a:r>
              <a:rPr lang="el-GR" sz="2500" dirty="0" smtClean="0"/>
              <a:t/>
            </a:r>
            <a:br>
              <a:rPr lang="el-GR" sz="2500" dirty="0" smtClean="0"/>
            </a:br>
            <a:r>
              <a:rPr lang="el-GR" sz="2500" dirty="0" smtClean="0"/>
              <a:t>Οι βασικοί προσδιοριστικοί παράγοντες αυτής της κρίσης είναι</a:t>
            </a:r>
            <a:r>
              <a:rPr lang="en-US" sz="2500" dirty="0" smtClean="0"/>
              <a:t>:</a:t>
            </a:r>
            <a:r>
              <a:rPr lang="el-GR" sz="2500" dirty="0" smtClean="0"/>
              <a:t/>
            </a:r>
            <a:br>
              <a:rPr lang="el-GR" sz="2500" dirty="0" smtClean="0"/>
            </a:br>
            <a:r>
              <a:rPr lang="en-US" sz="2500" dirty="0" smtClean="0"/>
              <a:t/>
            </a:r>
            <a:br>
              <a:rPr lang="en-US" sz="2500" dirty="0" smtClean="0"/>
            </a:br>
            <a:r>
              <a:rPr lang="en-US" sz="2500" dirty="0" smtClean="0"/>
              <a:t>∙</a:t>
            </a:r>
            <a:r>
              <a:rPr lang="el-GR" sz="2500" dirty="0" smtClean="0"/>
              <a:t>Προβλήματα στη διαχείριση του συστήματος.</a:t>
            </a:r>
            <a:br>
              <a:rPr lang="el-GR" sz="2500" dirty="0" smtClean="0"/>
            </a:br>
            <a:r>
              <a:rPr lang="el-GR" sz="2500" dirty="0" smtClean="0"/>
              <a:t>∙Χαμηλά επίπεδα παραγωγικότητας του προσωπικού.</a:t>
            </a:r>
            <a:br>
              <a:rPr lang="el-GR" sz="2500" dirty="0" smtClean="0"/>
            </a:br>
            <a:r>
              <a:rPr lang="el-GR" sz="2500" dirty="0" smtClean="0"/>
              <a:t>∙Ανεπαρκή Π.Φ.Υ.</a:t>
            </a:r>
            <a:br>
              <a:rPr lang="el-GR" sz="2500" dirty="0" smtClean="0"/>
            </a:br>
            <a:r>
              <a:rPr lang="el-GR" sz="2500" dirty="0" smtClean="0"/>
              <a:t/>
            </a:r>
            <a:br>
              <a:rPr lang="el-GR" sz="2500" dirty="0" smtClean="0"/>
            </a:br>
            <a:r>
              <a:rPr lang="el-GR" sz="2500" dirty="0" smtClean="0"/>
              <a:t>Κρίθηκε αναγκαίο να γίνουν μεταρρυθμιστικές αλλαγές στην αποκέντρωση του ΕΣΥ, εισαγωγή ενός ενιαίου συστήματος χρηματοδότησης για τα ταμεία κοινωνικής ασφάλισης, ενίσχυση της Π.Φ.Υ με προγράμματα πρόληψης και προαγωγής της υγείας.</a:t>
            </a:r>
            <a:endParaRPr lang="el-GR" sz="2500" dirty="0"/>
          </a:p>
        </p:txBody>
      </p:sp>
    </p:spTree>
    <p:extLst>
      <p:ext uri="{BB962C8B-B14F-4D97-AF65-F5344CB8AC3E}">
        <p14:creationId xmlns:p14="http://schemas.microsoft.com/office/powerpoint/2010/main" val="799199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55589" y="823421"/>
            <a:ext cx="9490661" cy="1474936"/>
          </a:xfrm>
        </p:spPr>
        <p:txBody>
          <a:bodyPr/>
          <a:lstStyle/>
          <a:p>
            <a:r>
              <a:rPr lang="el-GR" sz="2500" dirty="0"/>
              <a:t>Η </a:t>
            </a:r>
            <a:r>
              <a:rPr lang="el-GR" sz="2500" dirty="0" smtClean="0"/>
              <a:t>μεταρρύθμιση </a:t>
            </a:r>
            <a:r>
              <a:rPr lang="el-GR" sz="2500" dirty="0"/>
              <a:t>του Εθνικού Συστήματος Υγείας ξεκίνησε το </a:t>
            </a:r>
            <a:r>
              <a:rPr lang="el-GR" sz="2500" dirty="0" smtClean="0"/>
              <a:t>19</a:t>
            </a:r>
            <a:r>
              <a:rPr lang="en-US" sz="2500" dirty="0" smtClean="0"/>
              <a:t>90</a:t>
            </a:r>
            <a:r>
              <a:rPr lang="el-GR" sz="2500" dirty="0" smtClean="0"/>
              <a:t> </a:t>
            </a:r>
            <a:r>
              <a:rPr lang="el-GR" sz="2500" dirty="0"/>
              <a:t>και </a:t>
            </a:r>
            <a:r>
              <a:rPr lang="el-GR" sz="2500" dirty="0" smtClean="0"/>
              <a:t>περιλάμβανε</a:t>
            </a:r>
            <a:r>
              <a:rPr lang="en-US" sz="2500" dirty="0"/>
              <a:t> </a:t>
            </a:r>
            <a:r>
              <a:rPr lang="el-GR" sz="2500" dirty="0" smtClean="0"/>
              <a:t>με βασικές αρχές</a:t>
            </a:r>
            <a:r>
              <a:rPr lang="el-GR" sz="2500" dirty="0" smtClean="0"/>
              <a:t>:</a:t>
            </a:r>
            <a:r>
              <a:rPr lang="el-GR" sz="2500" dirty="0" smtClean="0"/>
              <a:t/>
            </a:r>
            <a:br>
              <a:rPr lang="el-GR" sz="2500" dirty="0" smtClean="0"/>
            </a:br>
            <a:r>
              <a:rPr lang="el-GR" sz="2500" dirty="0" smtClean="0"/>
              <a:t/>
            </a:r>
            <a:br>
              <a:rPr lang="el-GR" sz="2500" dirty="0" smtClean="0"/>
            </a:br>
            <a:r>
              <a:rPr lang="el-GR" sz="2500" dirty="0" smtClean="0"/>
              <a:t>-Η </a:t>
            </a:r>
            <a:r>
              <a:rPr lang="el-GR" sz="2500" dirty="0"/>
              <a:t>υγεία είναι ένα κοινωνικό </a:t>
            </a:r>
            <a:r>
              <a:rPr lang="el-GR" sz="2500" dirty="0" smtClean="0"/>
              <a:t>αγαθό. </a:t>
            </a:r>
            <a:br>
              <a:rPr lang="el-GR" sz="2500" dirty="0" smtClean="0"/>
            </a:br>
            <a:r>
              <a:rPr lang="el-GR" sz="2500" dirty="0"/>
              <a:t/>
            </a:r>
            <a:br>
              <a:rPr lang="el-GR" sz="2500" dirty="0"/>
            </a:br>
            <a:r>
              <a:rPr lang="el-GR" sz="2500" dirty="0"/>
              <a:t>-Όλοι οι </a:t>
            </a:r>
            <a:r>
              <a:rPr lang="el-GR" sz="2500" dirty="0" smtClean="0"/>
              <a:t>πολίτες, ανεξαρτήτως της οικονομικής </a:t>
            </a:r>
            <a:r>
              <a:rPr lang="el-GR" sz="2500" dirty="0"/>
              <a:t>και </a:t>
            </a:r>
            <a:r>
              <a:rPr lang="el-GR" sz="2500" dirty="0" smtClean="0"/>
              <a:t>κοινωνικής </a:t>
            </a:r>
            <a:r>
              <a:rPr lang="el-GR" sz="2500" dirty="0"/>
              <a:t>τους </a:t>
            </a:r>
            <a:r>
              <a:rPr lang="el-GR" sz="2500" dirty="0" smtClean="0"/>
              <a:t>κατάστασης έχουν </a:t>
            </a:r>
            <a:r>
              <a:rPr lang="el-GR" sz="2500" dirty="0"/>
              <a:t>δικαιώματα παροχής νοσοκομειακής και ιατροφαρμακευτικής περίθαλψης, θεραπείας και αποκατάστασης. </a:t>
            </a:r>
            <a:r>
              <a:rPr lang="el-GR" sz="2500" dirty="0" smtClean="0"/>
              <a:t/>
            </a:r>
            <a:br>
              <a:rPr lang="el-GR" sz="2500" dirty="0" smtClean="0"/>
            </a:br>
            <a:r>
              <a:rPr lang="el-GR" sz="2500" dirty="0"/>
              <a:t/>
            </a:r>
            <a:br>
              <a:rPr lang="el-GR" sz="2500" dirty="0"/>
            </a:br>
            <a:r>
              <a:rPr lang="el-GR" sz="2500" dirty="0"/>
              <a:t>-Η προστασία της υγείας των </a:t>
            </a:r>
            <a:r>
              <a:rPr lang="el-GR" sz="2500" dirty="0" smtClean="0"/>
              <a:t>πολιτών γίνεται με αποκλειστική </a:t>
            </a:r>
            <a:r>
              <a:rPr lang="el-GR" sz="2500" dirty="0"/>
              <a:t>ευθύνη του </a:t>
            </a:r>
            <a:r>
              <a:rPr lang="el-GR" sz="2500" dirty="0" smtClean="0"/>
              <a:t>κράτους πρόνοιας. </a:t>
            </a:r>
            <a:r>
              <a:rPr lang="el-GR" sz="2000" dirty="0" smtClean="0"/>
              <a:t/>
            </a:r>
            <a:br>
              <a:rPr lang="el-GR" sz="2000" dirty="0" smtClean="0"/>
            </a:br>
            <a:r>
              <a:rPr lang="el-GR" sz="2000" dirty="0"/>
              <a:t/>
            </a:r>
            <a:br>
              <a:rPr lang="el-GR" sz="2000" dirty="0"/>
            </a:br>
            <a:r>
              <a:rPr lang="el-GR" sz="2000" dirty="0" smtClean="0"/>
              <a:t/>
            </a:r>
            <a:br>
              <a:rPr lang="el-GR" sz="2000" dirty="0" smtClean="0"/>
            </a:br>
            <a:r>
              <a:rPr lang="el-GR" sz="2800" dirty="0"/>
              <a:t/>
            </a:r>
            <a:br>
              <a:rPr lang="el-GR" sz="2800" dirty="0"/>
            </a:br>
            <a:endParaRPr lang="el-GR" sz="2500" dirty="0"/>
          </a:p>
        </p:txBody>
      </p:sp>
    </p:spTree>
    <p:extLst>
      <p:ext uri="{BB962C8B-B14F-4D97-AF65-F5344CB8AC3E}">
        <p14:creationId xmlns:p14="http://schemas.microsoft.com/office/powerpoint/2010/main" val="1310037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00338" y="988177"/>
            <a:ext cx="9404723" cy="1400530"/>
          </a:xfrm>
        </p:spPr>
        <p:txBody>
          <a:bodyPr/>
          <a:lstStyle/>
          <a:p>
            <a:r>
              <a:rPr lang="el-GR" sz="2400" dirty="0" smtClean="0"/>
              <a:t>ΜΕΤΑΡΥΘΜΙΣΗ ΤΟΥ ΣΥΣΤΗΜΑΤΟΣ ΥΓΕΙΑΣ</a:t>
            </a:r>
            <a:r>
              <a:rPr lang="el-GR" sz="2500" dirty="0" smtClean="0"/>
              <a:t/>
            </a:r>
            <a:br>
              <a:rPr lang="el-GR" sz="2500" dirty="0" smtClean="0"/>
            </a:br>
            <a:r>
              <a:rPr lang="el-GR" sz="2500" dirty="0"/>
              <a:t/>
            </a:r>
            <a:br>
              <a:rPr lang="el-GR" sz="2500" dirty="0"/>
            </a:br>
            <a:r>
              <a:rPr lang="el-GR" sz="2500" dirty="0"/>
              <a:t>-Οι βασικοί στόχοι του νέου συστήματος είναι η εξασφάλιση </a:t>
            </a:r>
            <a:r>
              <a:rPr lang="el-GR" sz="2500" dirty="0" smtClean="0"/>
              <a:t>των αναγκαίων πόρων </a:t>
            </a:r>
            <a:r>
              <a:rPr lang="el-GR" sz="2500" dirty="0"/>
              <a:t>για </a:t>
            </a:r>
            <a:r>
              <a:rPr lang="el-GR" sz="2500" dirty="0" smtClean="0"/>
              <a:t>την </a:t>
            </a:r>
            <a:r>
              <a:rPr lang="el-GR" sz="2500" dirty="0"/>
              <a:t>δημόσια υγεία σύγκριση δημοσίων δαπανών με τις υπόλοιπες χώρες. </a:t>
            </a:r>
            <a:r>
              <a:rPr lang="el-GR" sz="2500" dirty="0" smtClean="0"/>
              <a:t/>
            </a:r>
            <a:br>
              <a:rPr lang="el-GR" sz="2500" dirty="0" smtClean="0"/>
            </a:br>
            <a:r>
              <a:rPr lang="el-GR" sz="2500" dirty="0"/>
              <a:t/>
            </a:r>
            <a:br>
              <a:rPr lang="el-GR" sz="2500" dirty="0"/>
            </a:br>
            <a:r>
              <a:rPr lang="el-GR" sz="2500" dirty="0"/>
              <a:t>-η αποκέντρωση του συστήματος υγείας με την ανάπτυξη της Π.Φ.Υ. σύσταση των Περιφερειακών Συμβουλίων για την Υγειά, σύσταση Κέντρων Υγείας με γιατρούς διαφόρων </a:t>
            </a:r>
            <a:r>
              <a:rPr lang="el-GR" sz="2500" dirty="0" smtClean="0"/>
              <a:t>ειδικοτήτων.</a:t>
            </a:r>
            <a:endParaRPr lang="el-GR" sz="2500" dirty="0"/>
          </a:p>
        </p:txBody>
      </p:sp>
    </p:spTree>
    <p:extLst>
      <p:ext uri="{BB962C8B-B14F-4D97-AF65-F5344CB8AC3E}">
        <p14:creationId xmlns:p14="http://schemas.microsoft.com/office/powerpoint/2010/main" val="1235466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9766" y="510382"/>
            <a:ext cx="9404723" cy="5371433"/>
          </a:xfrm>
        </p:spPr>
        <p:txBody>
          <a:bodyPr/>
          <a:lstStyle/>
          <a:p>
            <a:r>
              <a:rPr lang="el-GR" sz="2500" dirty="0" smtClean="0"/>
              <a:t>Τι δεν έγινε</a:t>
            </a:r>
            <a:r>
              <a:rPr lang="en-US" sz="2500" dirty="0" smtClean="0"/>
              <a:t>;</a:t>
            </a:r>
            <a:r>
              <a:rPr lang="el-GR" sz="2500" dirty="0" smtClean="0"/>
              <a:t/>
            </a:r>
            <a:br>
              <a:rPr lang="el-GR" sz="2500" dirty="0" smtClean="0"/>
            </a:br>
            <a:r>
              <a:rPr lang="en-US" sz="2500" dirty="0" smtClean="0"/>
              <a:t/>
            </a:r>
            <a:br>
              <a:rPr lang="en-US" sz="2500" dirty="0" smtClean="0"/>
            </a:br>
            <a:r>
              <a:rPr lang="el-GR" sz="2500" dirty="0"/>
              <a:t>Το Κεντρικό Συμβούλιο για την Υγεία δεν στελεχώθηκε </a:t>
            </a:r>
            <a:r>
              <a:rPr lang="el-GR" sz="2500" dirty="0" smtClean="0"/>
              <a:t>σωστά και δεν </a:t>
            </a:r>
            <a:r>
              <a:rPr lang="el-GR" sz="2500" dirty="0"/>
              <a:t>είχε τα αναμενόμενα </a:t>
            </a:r>
            <a:r>
              <a:rPr lang="el-GR" sz="2500" dirty="0" smtClean="0"/>
              <a:t>αποτελέσματα. </a:t>
            </a:r>
            <a:br>
              <a:rPr lang="el-GR" sz="2500" dirty="0" smtClean="0"/>
            </a:br>
            <a:r>
              <a:rPr lang="el-GR" sz="2500" dirty="0"/>
              <a:t/>
            </a:r>
            <a:br>
              <a:rPr lang="el-GR" sz="2500" dirty="0"/>
            </a:br>
            <a:r>
              <a:rPr lang="en-US" sz="2500" dirty="0" smtClean="0"/>
              <a:t>-</a:t>
            </a:r>
            <a:r>
              <a:rPr lang="el-GR" sz="2500" dirty="0" smtClean="0"/>
              <a:t>Η </a:t>
            </a:r>
            <a:r>
              <a:rPr lang="el-GR" sz="2500" dirty="0"/>
              <a:t>ενοποίηση των ασφαλιστικών ταμείων δεν </a:t>
            </a:r>
            <a:r>
              <a:rPr lang="el-GR" sz="2500" dirty="0" smtClean="0"/>
              <a:t>ολοκληρώθηκε.</a:t>
            </a:r>
            <a:br>
              <a:rPr lang="el-GR" sz="2500" dirty="0" smtClean="0"/>
            </a:br>
            <a:r>
              <a:rPr lang="el-GR" sz="2500" dirty="0"/>
              <a:t/>
            </a:r>
            <a:br>
              <a:rPr lang="el-GR" sz="2500" dirty="0"/>
            </a:br>
            <a:r>
              <a:rPr lang="en-US" sz="2500" dirty="0" smtClean="0"/>
              <a:t>-</a:t>
            </a:r>
            <a:r>
              <a:rPr lang="el-GR" sz="2500" dirty="0" smtClean="0"/>
              <a:t>Υπήρχε έλλειψη </a:t>
            </a:r>
            <a:r>
              <a:rPr lang="el-GR" sz="2500" dirty="0"/>
              <a:t>διαχειριστικής </a:t>
            </a:r>
            <a:r>
              <a:rPr lang="el-GR" sz="2500" dirty="0" smtClean="0"/>
              <a:t>αρχής.</a:t>
            </a:r>
            <a:br>
              <a:rPr lang="el-GR" sz="2500" dirty="0" smtClean="0"/>
            </a:br>
            <a:r>
              <a:rPr lang="el-GR" sz="2500" dirty="0"/>
              <a:t/>
            </a:r>
            <a:br>
              <a:rPr lang="el-GR" sz="2500" dirty="0"/>
            </a:br>
            <a:r>
              <a:rPr lang="el-GR" sz="2500" dirty="0" smtClean="0"/>
              <a:t>-Ανάπτυξη </a:t>
            </a:r>
            <a:r>
              <a:rPr lang="el-GR" sz="2500" dirty="0"/>
              <a:t>ενός μεγάλου </a:t>
            </a:r>
            <a:r>
              <a:rPr lang="el-GR" sz="2500" dirty="0" smtClean="0"/>
              <a:t>αριθμού Ιδιωτικών Ιατρείων </a:t>
            </a:r>
            <a:r>
              <a:rPr lang="el-GR" sz="2500" dirty="0"/>
              <a:t>τα οποία είχαν κάνει συμβάσεις με τα </a:t>
            </a:r>
            <a:r>
              <a:rPr lang="el-GR" sz="2500" dirty="0" smtClean="0"/>
              <a:t>Κοινωνικά Ασφαλιστικά </a:t>
            </a:r>
            <a:r>
              <a:rPr lang="el-GR" sz="2500" dirty="0" smtClean="0"/>
              <a:t>Ταμεία δυστυχώς όμως ήταν </a:t>
            </a:r>
            <a:r>
              <a:rPr lang="el-GR" sz="2500" dirty="0"/>
              <a:t>σε θέση να καλύψουν τις υποχρεώσεις τους με αποτέλεσμα να διογκώνεται το χρέος τους.</a:t>
            </a:r>
            <a:br>
              <a:rPr lang="el-GR" sz="2500" dirty="0"/>
            </a:br>
            <a:endParaRPr lang="el-GR" sz="2500" dirty="0"/>
          </a:p>
        </p:txBody>
      </p:sp>
    </p:spTree>
    <p:extLst>
      <p:ext uri="{BB962C8B-B14F-4D97-AF65-F5344CB8AC3E}">
        <p14:creationId xmlns:p14="http://schemas.microsoft.com/office/powerpoint/2010/main" val="1939745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3819" y="1004652"/>
            <a:ext cx="9404723" cy="4654741"/>
          </a:xfrm>
        </p:spPr>
        <p:txBody>
          <a:bodyPr/>
          <a:lstStyle/>
          <a:p>
            <a:r>
              <a:rPr lang="el-GR" sz="2500" dirty="0" smtClean="0"/>
              <a:t>-Τα </a:t>
            </a:r>
            <a:r>
              <a:rPr lang="el-GR" sz="2500" dirty="0"/>
              <a:t>κέντρα υγείας δεν υπήρχε το κατάλληλο επιστημονικό προσωπικό </a:t>
            </a:r>
            <a:r>
              <a:rPr lang="el-GR" sz="2500" dirty="0" smtClean="0"/>
              <a:t>για την στελέχωση τους. Επίσης υπήρχε </a:t>
            </a:r>
            <a:r>
              <a:rPr lang="el-GR" sz="2500" dirty="0"/>
              <a:t>άνιση κατανομή του υγειονομικού προσωπικού στον υγειονομικό </a:t>
            </a:r>
            <a:r>
              <a:rPr lang="el-GR" sz="2500" dirty="0" smtClean="0"/>
              <a:t>χάρτη </a:t>
            </a:r>
            <a:r>
              <a:rPr lang="el-GR" sz="2500" dirty="0"/>
              <a:t>της </a:t>
            </a:r>
            <a:r>
              <a:rPr lang="el-GR" sz="2500" dirty="0" smtClean="0"/>
              <a:t>χώρας το </a:t>
            </a:r>
            <a:r>
              <a:rPr lang="el-GR" sz="2500" dirty="0" smtClean="0"/>
              <a:t>σύστημα παραπομπής </a:t>
            </a:r>
            <a:r>
              <a:rPr lang="el-GR" sz="2500" dirty="0"/>
              <a:t>στους </a:t>
            </a:r>
            <a:r>
              <a:rPr lang="el-GR" sz="2500" dirty="0" smtClean="0"/>
              <a:t>γενικούς </a:t>
            </a:r>
            <a:r>
              <a:rPr lang="el-GR" sz="2500" dirty="0"/>
              <a:t>Ιατρούς </a:t>
            </a:r>
            <a:r>
              <a:rPr lang="el-GR" sz="2500" dirty="0" smtClean="0"/>
              <a:t>δεν ήταν </a:t>
            </a:r>
            <a:r>
              <a:rPr lang="el-GR" sz="2500" dirty="0" smtClean="0"/>
              <a:t>αποτελεσματικό.</a:t>
            </a:r>
            <a:r>
              <a:rPr lang="el-GR" sz="2500" dirty="0" smtClean="0"/>
              <a:t/>
            </a:r>
            <a:br>
              <a:rPr lang="el-GR" sz="2500" dirty="0" smtClean="0"/>
            </a:br>
            <a:r>
              <a:rPr lang="el-GR" sz="2500" dirty="0"/>
              <a:t/>
            </a:r>
            <a:br>
              <a:rPr lang="el-GR" sz="2500" dirty="0"/>
            </a:br>
            <a:r>
              <a:rPr lang="el-GR" sz="2500" dirty="0" smtClean="0"/>
              <a:t>-Στα Δημόσια Νοσοκομεία παρατηρείται </a:t>
            </a:r>
            <a:r>
              <a:rPr lang="el-GR" sz="2500" dirty="0"/>
              <a:t>έλλειψη μηχανογραφικού </a:t>
            </a:r>
            <a:r>
              <a:rPr lang="el-GR" sz="2500" dirty="0" smtClean="0"/>
              <a:t>συστήματος, </a:t>
            </a:r>
            <a:r>
              <a:rPr lang="el-GR" sz="2500" dirty="0"/>
              <a:t>έλλειψη </a:t>
            </a:r>
            <a:r>
              <a:rPr lang="el-GR" sz="2500" dirty="0" smtClean="0"/>
              <a:t>κρεβατιών, μεγάλες </a:t>
            </a:r>
            <a:r>
              <a:rPr lang="el-GR" sz="2500" dirty="0"/>
              <a:t>λίστες αναμονής </a:t>
            </a:r>
            <a:r>
              <a:rPr lang="el-GR" sz="2500" dirty="0" smtClean="0"/>
              <a:t>χειρουργεία, </a:t>
            </a:r>
            <a:r>
              <a:rPr lang="el-GR" sz="2500" dirty="0"/>
              <a:t>έλλειψη κινήτρων για το προσωπικό, κακή διαχείριση χρηματοδότηση των </a:t>
            </a:r>
            <a:r>
              <a:rPr lang="el-GR" sz="2500" dirty="0" smtClean="0"/>
              <a:t>ιατρών (</a:t>
            </a:r>
            <a:r>
              <a:rPr lang="el-GR" sz="2500" dirty="0" smtClean="0"/>
              <a:t>άτυπες πληρωμές), </a:t>
            </a:r>
            <a:r>
              <a:rPr lang="el-GR" sz="2500" dirty="0" smtClean="0"/>
              <a:t>απουσία </a:t>
            </a:r>
            <a:r>
              <a:rPr lang="el-GR" sz="2500" dirty="0"/>
              <a:t>οικονομικού ελέγχου</a:t>
            </a:r>
            <a:br>
              <a:rPr lang="el-GR" sz="2500" dirty="0"/>
            </a:br>
            <a:endParaRPr lang="el-GR" sz="2500" dirty="0"/>
          </a:p>
        </p:txBody>
      </p:sp>
    </p:spTree>
    <p:extLst>
      <p:ext uri="{BB962C8B-B14F-4D97-AF65-F5344CB8AC3E}">
        <p14:creationId xmlns:p14="http://schemas.microsoft.com/office/powerpoint/2010/main" val="2493011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15548" y="526858"/>
            <a:ext cx="10157254" cy="5618568"/>
          </a:xfrm>
        </p:spPr>
        <p:txBody>
          <a:bodyPr/>
          <a:lstStyle/>
          <a:p>
            <a:r>
              <a:rPr lang="el-GR" sz="2500" dirty="0" smtClean="0"/>
              <a:t>Θετικά βήματα</a:t>
            </a:r>
            <a:r>
              <a:rPr lang="en-US" sz="2500" dirty="0" smtClean="0"/>
              <a:t>:</a:t>
            </a:r>
            <a:r>
              <a:rPr lang="el-GR" sz="2500" dirty="0" smtClean="0"/>
              <a:t/>
            </a:r>
            <a:br>
              <a:rPr lang="el-GR" sz="2500" dirty="0" smtClean="0"/>
            </a:br>
            <a:r>
              <a:rPr lang="en-US" sz="2500" dirty="0" smtClean="0"/>
              <a:t/>
            </a:r>
            <a:br>
              <a:rPr lang="en-US" sz="2500" dirty="0" smtClean="0"/>
            </a:br>
            <a:r>
              <a:rPr lang="el-GR" sz="2500" dirty="0" smtClean="0"/>
              <a:t>Τρε</a:t>
            </a:r>
            <a:r>
              <a:rPr lang="el-GR" sz="2500" dirty="0"/>
              <a:t>ί</a:t>
            </a:r>
            <a:r>
              <a:rPr lang="el-GR" sz="2500" dirty="0" smtClean="0"/>
              <a:t>α </a:t>
            </a:r>
            <a:r>
              <a:rPr lang="el-GR" sz="2500" dirty="0"/>
              <a:t>μεγάλα </a:t>
            </a:r>
            <a:r>
              <a:rPr lang="el-GR" sz="2500" dirty="0" smtClean="0"/>
              <a:t>Πανεπιστημιακά νοσοκομεία σε Πάτρα Κρήτη </a:t>
            </a:r>
            <a:r>
              <a:rPr lang="el-GR" sz="2500" dirty="0"/>
              <a:t>και </a:t>
            </a:r>
            <a:r>
              <a:rPr lang="el-GR" sz="2500" dirty="0" smtClean="0"/>
              <a:t>Ιωάννινα.</a:t>
            </a:r>
            <a:r>
              <a:rPr lang="el-GR" sz="2500" dirty="0" smtClean="0"/>
              <a:t/>
            </a:r>
            <a:br>
              <a:rPr lang="el-GR" sz="2500" dirty="0" smtClean="0"/>
            </a:br>
            <a:r>
              <a:rPr lang="el-GR" sz="2500" dirty="0" smtClean="0"/>
              <a:t/>
            </a:r>
            <a:br>
              <a:rPr lang="el-GR" sz="2500" dirty="0" smtClean="0"/>
            </a:br>
            <a:r>
              <a:rPr lang="el-GR" sz="2500" dirty="0" smtClean="0"/>
              <a:t>Οι διοικητικές </a:t>
            </a:r>
            <a:r>
              <a:rPr lang="el-GR" sz="2500" dirty="0"/>
              <a:t>υπηρεσίες λειτούργησαν με θετικό </a:t>
            </a:r>
            <a:r>
              <a:rPr lang="el-GR" sz="2500" dirty="0" smtClean="0"/>
              <a:t>πρόσημο περιορίζοντας σε μεγάλο βαθμό τα </a:t>
            </a:r>
            <a:r>
              <a:rPr lang="el-GR" sz="2500" dirty="0"/>
              <a:t>διαχειριστικά </a:t>
            </a:r>
            <a:r>
              <a:rPr lang="el-GR" sz="2500" dirty="0" smtClean="0"/>
              <a:t>έξοδα.</a:t>
            </a:r>
            <a:br>
              <a:rPr lang="el-GR" sz="2500" dirty="0" smtClean="0"/>
            </a:br>
            <a:r>
              <a:rPr lang="el-GR" dirty="0"/>
              <a:t/>
            </a:r>
            <a:br>
              <a:rPr lang="el-GR" dirty="0"/>
            </a:br>
            <a:r>
              <a:rPr lang="el-GR" sz="2500" dirty="0" smtClean="0"/>
              <a:t>Το 2000 χωρίστηκε η χώρα σε </a:t>
            </a:r>
            <a:r>
              <a:rPr lang="el-GR" sz="2500" dirty="0" smtClean="0"/>
              <a:t>7 </a:t>
            </a:r>
            <a:r>
              <a:rPr lang="el-GR" sz="2500" dirty="0" smtClean="0"/>
              <a:t>υγειονομικές περιφέρειες </a:t>
            </a:r>
            <a:r>
              <a:rPr lang="el-GR" sz="2500" dirty="0" smtClean="0"/>
              <a:t>με σκοπό να ενισχυθεί </a:t>
            </a:r>
            <a:r>
              <a:rPr lang="el-GR" sz="2500" dirty="0"/>
              <a:t>το περιφερειακό σύστημα </a:t>
            </a:r>
            <a:r>
              <a:rPr lang="el-GR" sz="2500" dirty="0" smtClean="0"/>
              <a:t>υγείας.</a:t>
            </a:r>
            <a:br>
              <a:rPr lang="el-GR" sz="2500" dirty="0" smtClean="0"/>
            </a:br>
            <a:r>
              <a:rPr lang="el-GR" sz="2500" dirty="0"/>
              <a:t/>
            </a:r>
            <a:br>
              <a:rPr lang="el-GR" sz="2500" dirty="0"/>
            </a:br>
            <a:r>
              <a:rPr lang="el-GR" sz="2500" dirty="0" smtClean="0"/>
              <a:t>Σύστασης της νέας </a:t>
            </a:r>
            <a:r>
              <a:rPr lang="el-GR" sz="2500" dirty="0"/>
              <a:t>Α</a:t>
            </a:r>
            <a:r>
              <a:rPr lang="el-GR" sz="2500" dirty="0" smtClean="0"/>
              <a:t>ρχής </a:t>
            </a:r>
            <a:r>
              <a:rPr lang="el-GR" sz="2500" dirty="0"/>
              <a:t>Δ</a:t>
            </a:r>
            <a:r>
              <a:rPr lang="el-GR" sz="2500" dirty="0" smtClean="0"/>
              <a:t>ιαχείρισης </a:t>
            </a:r>
            <a:r>
              <a:rPr lang="el-GR" sz="2500" dirty="0"/>
              <a:t>Π</a:t>
            </a:r>
            <a:r>
              <a:rPr lang="el-GR" sz="2500" dirty="0" smtClean="0"/>
              <a:t>όρων </a:t>
            </a:r>
            <a:r>
              <a:rPr lang="el-GR" sz="2500" dirty="0"/>
              <a:t>Υ</a:t>
            </a:r>
            <a:r>
              <a:rPr lang="el-GR" sz="2500" dirty="0" smtClean="0"/>
              <a:t>γείας  η οποία αγόραζε υπηρεσίες </a:t>
            </a:r>
            <a:r>
              <a:rPr lang="el-GR" sz="2500" dirty="0"/>
              <a:t>από το </a:t>
            </a:r>
            <a:r>
              <a:rPr lang="el-GR" sz="2500" dirty="0" smtClean="0"/>
              <a:t>ΕΣΥ με σκοπό να μείωση το κόστος.</a:t>
            </a:r>
            <a:endParaRPr lang="el-GR" sz="2500" dirty="0"/>
          </a:p>
        </p:txBody>
      </p:sp>
    </p:spTree>
    <p:extLst>
      <p:ext uri="{BB962C8B-B14F-4D97-AF65-F5344CB8AC3E}">
        <p14:creationId xmlns:p14="http://schemas.microsoft.com/office/powerpoint/2010/main" val="634054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03776" y="526857"/>
            <a:ext cx="9404723" cy="4967779"/>
          </a:xfrm>
        </p:spPr>
        <p:txBody>
          <a:bodyPr/>
          <a:lstStyle/>
          <a:p>
            <a:r>
              <a:rPr lang="el-GR" sz="2500" dirty="0"/>
              <a:t>Θετικά βήματα</a:t>
            </a:r>
            <a:r>
              <a:rPr lang="en-US" sz="2500" dirty="0" smtClean="0"/>
              <a:t>:</a:t>
            </a:r>
            <a:r>
              <a:rPr lang="el-GR" sz="2500" dirty="0" smtClean="0"/>
              <a:t/>
            </a:r>
            <a:br>
              <a:rPr lang="el-GR" sz="2500" dirty="0" smtClean="0"/>
            </a:br>
            <a:r>
              <a:rPr lang="el-GR" sz="2500" dirty="0" smtClean="0"/>
              <a:t/>
            </a:r>
            <a:br>
              <a:rPr lang="el-GR" sz="2500" dirty="0" smtClean="0"/>
            </a:br>
            <a:r>
              <a:rPr lang="el-GR" sz="2500" dirty="0" smtClean="0"/>
              <a:t>Εισαγωγή </a:t>
            </a:r>
            <a:r>
              <a:rPr lang="el-GR" sz="2500" dirty="0"/>
              <a:t>του </a:t>
            </a:r>
            <a:r>
              <a:rPr lang="el-GR" sz="2500" dirty="0" smtClean="0"/>
              <a:t>θεσμού </a:t>
            </a:r>
            <a:r>
              <a:rPr lang="el-GR" sz="2500" dirty="0"/>
              <a:t>του </a:t>
            </a:r>
            <a:r>
              <a:rPr lang="el-GR" sz="2500" dirty="0" smtClean="0"/>
              <a:t>οικογενειακού ιατρού  και της </a:t>
            </a:r>
            <a:r>
              <a:rPr lang="el-GR" sz="2500" dirty="0" smtClean="0"/>
              <a:t/>
            </a:r>
            <a:br>
              <a:rPr lang="el-GR" sz="2500" dirty="0" smtClean="0"/>
            </a:br>
            <a:r>
              <a:rPr lang="el-GR" sz="2500" dirty="0" smtClean="0"/>
              <a:t>κατ΄οικον </a:t>
            </a:r>
            <a:r>
              <a:rPr lang="el-GR" sz="2500" dirty="0" smtClean="0"/>
              <a:t>νοσηλείας.</a:t>
            </a:r>
            <a:br>
              <a:rPr lang="el-GR" sz="2500" dirty="0" smtClean="0"/>
            </a:br>
            <a:r>
              <a:rPr lang="el-GR" sz="2500" dirty="0" smtClean="0"/>
              <a:t/>
            </a:r>
            <a:br>
              <a:rPr lang="el-GR" sz="2500" dirty="0" smtClean="0"/>
            </a:br>
            <a:r>
              <a:rPr lang="el-GR" sz="2500" dirty="0"/>
              <a:t/>
            </a:r>
            <a:br>
              <a:rPr lang="el-GR" sz="2500" dirty="0"/>
            </a:br>
            <a:r>
              <a:rPr lang="el-GR" sz="2500" dirty="0"/>
              <a:t>Συντονισμός μεταξύ των </a:t>
            </a:r>
            <a:r>
              <a:rPr lang="el-GR" sz="2500" dirty="0" smtClean="0"/>
              <a:t>τμημάτων, </a:t>
            </a:r>
            <a:r>
              <a:rPr lang="el-GR" sz="2500" dirty="0"/>
              <a:t>μείωση των </a:t>
            </a:r>
            <a:r>
              <a:rPr lang="el-GR" sz="2500" dirty="0" smtClean="0"/>
              <a:t>φαινομένων </a:t>
            </a:r>
            <a:r>
              <a:rPr lang="el-GR" sz="2500" dirty="0" smtClean="0"/>
              <a:t>άτυπων πληρωμών, </a:t>
            </a:r>
            <a:r>
              <a:rPr lang="el-GR" sz="2500" dirty="0" smtClean="0"/>
              <a:t>εισαγωγή </a:t>
            </a:r>
            <a:r>
              <a:rPr lang="el-GR" sz="2500" dirty="0"/>
              <a:t>απογευματινής και </a:t>
            </a:r>
            <a:r>
              <a:rPr lang="el-GR" sz="2500" dirty="0" smtClean="0"/>
              <a:t>βραδινής </a:t>
            </a:r>
            <a:r>
              <a:rPr lang="el-GR" sz="2500" dirty="0"/>
              <a:t>βάρδιας στα </a:t>
            </a:r>
            <a:r>
              <a:rPr lang="el-GR" sz="2500" dirty="0" smtClean="0"/>
              <a:t>νοσοκομεία.</a:t>
            </a:r>
            <a:r>
              <a:rPr lang="el-GR" sz="2500" dirty="0" smtClean="0"/>
              <a:t/>
            </a:r>
            <a:br>
              <a:rPr lang="el-GR" sz="2500" dirty="0" smtClean="0"/>
            </a:br>
            <a:r>
              <a:rPr lang="el-GR" sz="2500" dirty="0"/>
              <a:t/>
            </a:r>
            <a:br>
              <a:rPr lang="el-GR" sz="2500" dirty="0"/>
            </a:br>
            <a:r>
              <a:rPr lang="el-GR" sz="2500" dirty="0" smtClean="0"/>
              <a:t>Σύσταση της Γενικής Διεύθυνσης </a:t>
            </a:r>
            <a:r>
              <a:rPr lang="el-GR" sz="2500" dirty="0"/>
              <a:t>Δημόσιας </a:t>
            </a:r>
            <a:r>
              <a:rPr lang="el-GR" sz="2500" dirty="0" smtClean="0"/>
              <a:t>Υγείας, </a:t>
            </a:r>
            <a:r>
              <a:rPr lang="el-GR" sz="2500" dirty="0" smtClean="0"/>
              <a:t>μείωση των υγειονομικών ανισοτήτων του πληθυσμού.</a:t>
            </a:r>
            <a:br>
              <a:rPr lang="el-GR" sz="2500" dirty="0" smtClean="0"/>
            </a:br>
            <a:r>
              <a:rPr lang="el-GR" sz="2500" dirty="0" smtClean="0"/>
              <a:t/>
            </a:r>
            <a:br>
              <a:rPr lang="el-GR" sz="2500" dirty="0" smtClean="0"/>
            </a:br>
            <a:r>
              <a:rPr lang="el-GR" sz="2500" dirty="0" smtClean="0"/>
              <a:t>Συνεργασία του Ιδιωτικού και του Δημόσιου Τομέα </a:t>
            </a:r>
            <a:r>
              <a:rPr lang="el-GR" sz="2500" dirty="0" smtClean="0"/>
              <a:t>Υγείας. </a:t>
            </a:r>
            <a:r>
              <a:rPr lang="el-GR" sz="2800" dirty="0"/>
              <a:t/>
            </a:r>
            <a:br>
              <a:rPr lang="el-GR" sz="2800" dirty="0"/>
            </a:br>
            <a:r>
              <a:rPr lang="el-GR" sz="2500" dirty="0"/>
              <a:t/>
            </a:r>
            <a:br>
              <a:rPr lang="el-GR" sz="2500" dirty="0"/>
            </a:br>
            <a:endParaRPr lang="el-GR" sz="2500" dirty="0"/>
          </a:p>
        </p:txBody>
      </p:sp>
    </p:spTree>
    <p:extLst>
      <p:ext uri="{BB962C8B-B14F-4D97-AF65-F5344CB8AC3E}">
        <p14:creationId xmlns:p14="http://schemas.microsoft.com/office/powerpoint/2010/main" val="1751689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58002" y="1408306"/>
            <a:ext cx="9404723" cy="3674439"/>
          </a:xfrm>
        </p:spPr>
        <p:txBody>
          <a:bodyPr/>
          <a:lstStyle/>
          <a:p>
            <a:r>
              <a:rPr lang="el-GR" sz="2500" dirty="0"/>
              <a:t>Θετικά βήματα</a:t>
            </a:r>
            <a:r>
              <a:rPr lang="en-US" sz="2500" dirty="0" smtClean="0"/>
              <a:t>:</a:t>
            </a:r>
            <a:r>
              <a:rPr lang="el-GR" sz="2500" dirty="0" smtClean="0"/>
              <a:t/>
            </a:r>
            <a:br>
              <a:rPr lang="el-GR" sz="2500" dirty="0" smtClean="0"/>
            </a:br>
            <a:r>
              <a:rPr lang="el-GR" sz="2500" dirty="0"/>
              <a:t/>
            </a:r>
            <a:br>
              <a:rPr lang="el-GR" sz="2500" dirty="0"/>
            </a:br>
            <a:r>
              <a:rPr lang="el-GR" sz="2500" dirty="0" smtClean="0"/>
              <a:t>Για </a:t>
            </a:r>
            <a:r>
              <a:rPr lang="el-GR" sz="2500" dirty="0"/>
              <a:t>να </a:t>
            </a:r>
            <a:r>
              <a:rPr lang="el-GR" sz="2500" dirty="0" smtClean="0"/>
              <a:t>πετύχουν στο μέγιστο βαθμό </a:t>
            </a:r>
            <a:r>
              <a:rPr lang="el-GR" sz="2500" dirty="0"/>
              <a:t>τα παραπάνω </a:t>
            </a:r>
            <a:r>
              <a:rPr lang="el-GR" sz="2500" dirty="0" smtClean="0"/>
              <a:t>2 είναι οι </a:t>
            </a:r>
            <a:r>
              <a:rPr lang="el-GR" sz="2500" dirty="0"/>
              <a:t>βασικές </a:t>
            </a:r>
            <a:r>
              <a:rPr lang="el-GR" sz="2500" dirty="0" smtClean="0"/>
              <a:t>προϋποθέσεις.</a:t>
            </a:r>
            <a:r>
              <a:rPr lang="el-GR" sz="2500" dirty="0" smtClean="0"/>
              <a:t/>
            </a:r>
            <a:br>
              <a:rPr lang="el-GR" sz="2500" dirty="0" smtClean="0"/>
            </a:br>
            <a:r>
              <a:rPr lang="el-GR" sz="2500" dirty="0" smtClean="0"/>
              <a:t> </a:t>
            </a:r>
            <a:r>
              <a:rPr lang="el-GR" sz="2500" dirty="0"/>
              <a:t/>
            </a:r>
            <a:br>
              <a:rPr lang="el-GR" sz="2500" dirty="0"/>
            </a:br>
            <a:r>
              <a:rPr lang="el-GR" sz="2500" dirty="0"/>
              <a:t>Α)Αύξηση της δημόσιας δαπάνης για την </a:t>
            </a:r>
            <a:r>
              <a:rPr lang="el-GR" sz="2500" dirty="0" smtClean="0"/>
              <a:t>υγεία.</a:t>
            </a:r>
            <a:r>
              <a:rPr lang="el-GR" sz="2500" dirty="0" smtClean="0"/>
              <a:t/>
            </a:r>
            <a:br>
              <a:rPr lang="el-GR" sz="2500" dirty="0" smtClean="0"/>
            </a:br>
            <a:r>
              <a:rPr lang="el-GR" sz="2500" dirty="0"/>
              <a:t/>
            </a:r>
            <a:br>
              <a:rPr lang="el-GR" sz="2500" dirty="0"/>
            </a:br>
            <a:r>
              <a:rPr lang="el-GR" sz="2500" dirty="0" smtClean="0"/>
              <a:t>Β)Αλλαγή </a:t>
            </a:r>
            <a:r>
              <a:rPr lang="el-GR" sz="2500" dirty="0"/>
              <a:t>νοοτροπίας των </a:t>
            </a:r>
            <a:r>
              <a:rPr lang="el-GR" sz="2500" dirty="0" smtClean="0"/>
              <a:t>υπαλλήλων </a:t>
            </a:r>
            <a:r>
              <a:rPr lang="el-GR" sz="2500" dirty="0"/>
              <a:t>αύξηση της </a:t>
            </a:r>
            <a:r>
              <a:rPr lang="el-GR" sz="2500" dirty="0" smtClean="0"/>
              <a:t>παραγωγικότητάς </a:t>
            </a:r>
            <a:r>
              <a:rPr lang="el-GR" sz="2500" dirty="0" smtClean="0"/>
              <a:t>τους.</a:t>
            </a:r>
            <a:r>
              <a:rPr lang="el-GR" sz="2500" dirty="0" smtClean="0"/>
              <a:t/>
            </a:r>
            <a:br>
              <a:rPr lang="el-GR" sz="2500" dirty="0" smtClean="0"/>
            </a:br>
            <a:r>
              <a:rPr lang="el-GR" sz="2500" dirty="0"/>
              <a:t/>
            </a:r>
            <a:br>
              <a:rPr lang="el-GR" sz="2500" dirty="0"/>
            </a:br>
            <a:endParaRPr lang="el-GR" sz="2500" dirty="0"/>
          </a:p>
        </p:txBody>
      </p:sp>
    </p:spTree>
    <p:extLst>
      <p:ext uri="{BB962C8B-B14F-4D97-AF65-F5344CB8AC3E}">
        <p14:creationId xmlns:p14="http://schemas.microsoft.com/office/powerpoint/2010/main" val="21747438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108</TotalTime>
  <Words>130</Words>
  <Application>Microsoft Office PowerPoint</Application>
  <PresentationFormat>Ευρεία οθόνη</PresentationFormat>
  <Paragraphs>10</Paragraphs>
  <Slides>10</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10</vt:i4>
      </vt:variant>
    </vt:vector>
  </HeadingPairs>
  <TitlesOfParts>
    <vt:vector size="14" baseType="lpstr">
      <vt:lpstr>Arial</vt:lpstr>
      <vt:lpstr>Century Gothic</vt:lpstr>
      <vt:lpstr>Wingdings 3</vt:lpstr>
      <vt:lpstr>Ιόν</vt:lpstr>
      <vt:lpstr>Ανάλυση Άρθρου  Reforming the reform: the Greek national health system in transition  Η μεταρρύθμιση της υγείας. Το Ελληνικό σύστημα υγείας σε μεταβατικό στάδιο.  Yannis Tountas a,*, Panagiota Karnaki b, Elpida Pavi c  accepted 19 September 2001 </vt:lpstr>
      <vt:lpstr>Το Εθνικό Σύστημα Υγείας (ΕΣΥ) στην Ελλάδα, ιδρύθηκε το 1983, από τότε βρίσκεται σε κατάσταση της συνεχούς κρίσης.   Οι βασικοί προσδιοριστικοί παράγοντες αυτής της κρίσης είναι:  ∙Προβλήματα στη διαχείριση του συστήματος. ∙Χαμηλά επίπεδα παραγωγικότητας του προσωπικού. ∙Ανεπαρκή Π.Φ.Υ.  Κρίθηκε αναγκαίο να γίνουν μεταρρυθμιστικές αλλαγές στην αποκέντρωση του ΕΣΥ, εισαγωγή ενός ενιαίου συστήματος χρηματοδότησης για τα ταμεία κοινωνικής ασφάλισης, ενίσχυση της Π.Φ.Υ με προγράμματα πρόληψης και προαγωγής της υγείας.</vt:lpstr>
      <vt:lpstr>Η μεταρρύθμιση του Εθνικού Συστήματος Υγείας ξεκίνησε το 1990 και περιλάμβανε με βασικές αρχές:  -Η υγεία είναι ένα κοινωνικό αγαθό.   -Όλοι οι πολίτες, ανεξαρτήτως της οικονομικής και κοινωνικής τους κατάστασης έχουν δικαιώματα παροχής νοσοκομειακής και ιατροφαρμακευτικής περίθαλψης, θεραπείας και αποκατάστασης.   -Η προστασία της υγείας των πολιτών γίνεται με αποκλειστική ευθύνη του κράτους πρόνοιας.     </vt:lpstr>
      <vt:lpstr>ΜΕΤΑΡΥΘΜΙΣΗ ΤΟΥ ΣΥΣΤΗΜΑΤΟΣ ΥΓΕΙΑΣ  -Οι βασικοί στόχοι του νέου συστήματος είναι η εξασφάλιση των αναγκαίων πόρων για την δημόσια υγεία σύγκριση δημοσίων δαπανών με τις υπόλοιπες χώρες.   -η αποκέντρωση του συστήματος υγείας με την ανάπτυξη της Π.Φ.Υ. σύσταση των Περιφερειακών Συμβουλίων για την Υγειά, σύσταση Κέντρων Υγείας με γιατρούς διαφόρων ειδικοτήτων.</vt:lpstr>
      <vt:lpstr>Τι δεν έγινε;  Το Κεντρικό Συμβούλιο για την Υγεία δεν στελεχώθηκε σωστά και δεν είχε τα αναμενόμενα αποτελέσματα.   -Η ενοποίηση των ασφαλιστικών ταμείων δεν ολοκληρώθηκε.  -Υπήρχε έλλειψη διαχειριστικής αρχής.  -Ανάπτυξη ενός μεγάλου αριθμού Ιδιωτικών Ιατρείων τα οποία είχαν κάνει συμβάσεις με τα Κοινωνικά Ασφαλιστικά Ταμεία δυστυχώς όμως ήταν σε θέση να καλύψουν τις υποχρεώσεις τους με αποτέλεσμα να διογκώνεται το χρέος τους. </vt:lpstr>
      <vt:lpstr>-Τα κέντρα υγείας δεν υπήρχε το κατάλληλο επιστημονικό προσωπικό για την στελέχωση τους. Επίσης υπήρχε άνιση κατανομή του υγειονομικού προσωπικού στον υγειονομικό χάρτη της χώρας το σύστημα παραπομπής στους γενικούς Ιατρούς δεν ήταν αποτελεσματικό.  -Στα Δημόσια Νοσοκομεία παρατηρείται έλλειψη μηχανογραφικού συστήματος, έλλειψη κρεβατιών, μεγάλες λίστες αναμονής χειρουργεία, έλλειψη κινήτρων για το προσωπικό, κακή διαχείριση χρηματοδότηση των ιατρών (άτυπες πληρωμές), απουσία οικονομικού ελέγχου </vt:lpstr>
      <vt:lpstr>Θετικά βήματα:  Τρεία μεγάλα Πανεπιστημιακά νοσοκομεία σε Πάτρα Κρήτη και Ιωάννινα.  Οι διοικητικές υπηρεσίες λειτούργησαν με θετικό πρόσημο περιορίζοντας σε μεγάλο βαθμό τα διαχειριστικά έξοδα.  Το 2000 χωρίστηκε η χώρα σε 7 υγειονομικές περιφέρειες με σκοπό να ενισχυθεί το περιφερειακό σύστημα υγείας.  Σύστασης της νέας Αρχής Διαχείρισης Πόρων Υγείας  η οποία αγόραζε υπηρεσίες από το ΕΣΥ με σκοπό να μείωση το κόστος.</vt:lpstr>
      <vt:lpstr>Θετικά βήματα:  Εισαγωγή του θεσμού του οικογενειακού ιατρού  και της  κατ΄οικον νοσηλείας.   Συντονισμός μεταξύ των τμημάτων, μείωση των φαινομένων άτυπων πληρωμών, εισαγωγή απογευματινής και βραδινής βάρδιας στα νοσοκομεία.  Σύσταση της Γενικής Διεύθυνσης Δημόσιας Υγείας, μείωση των υγειονομικών ανισοτήτων του πληθυσμού.  Συνεργασία του Ιδιωτικού και του Δημόσιου Τομέα Υγείας.   </vt:lpstr>
      <vt:lpstr>Θετικά βήματα:  Για να πετύχουν στο μέγιστο βαθμό τα παραπάνω 2 είναι οι βασικές προϋποθέσεις.   Α)Αύξηση της δημόσιας δαπάνης για την υγεία.  Β)Αλλαγή νοοτροπίας των υπαλλήλων αύξηση της παραγωγικότητάς τους.  </vt:lpstr>
      <vt:lpstr>Για όλα τα παραπάνω υπήρχαν αντιδράσεις από κόμματα τις τότε ελάσσονος αντιπολίτευσης για ιδιωτικοποίηση του ΕΣΥ αλλά και από ιατρούς για την απαγόρευση του νόμου που τους δίνει το δικαίωμα να έχουν ιδιωτικά Ιατρεία.   Παρ’όλα αυτά το προσωπικό ανταποκρίθηκε θετικά στις αλλαγές και υπήρχε γενική αποδοχή των μεταρρυθμίσεων.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Ανάλυση Άρθρου  Reforming the reform: the Greek national health system in transition  Η μεταρρύθμιση της υγείας Το Ελληνικό σύστημα υγείας σε μεταβατικό στάδιο.  Yannis Tountas a,*, Panagiota Karnaki b, Elpida Pavi c  accepted 19 September 2001</dc:title>
  <dc:creator>user</dc:creator>
  <cp:lastModifiedBy>user</cp:lastModifiedBy>
  <cp:revision>13</cp:revision>
  <dcterms:created xsi:type="dcterms:W3CDTF">2014-11-03T13:46:08Z</dcterms:created>
  <dcterms:modified xsi:type="dcterms:W3CDTF">2015-12-02T07:02:18Z</dcterms:modified>
</cp:coreProperties>
</file>