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9" r:id="rId4"/>
    <p:sldId id="259" r:id="rId5"/>
    <p:sldId id="289" r:id="rId6"/>
    <p:sldId id="267" r:id="rId7"/>
    <p:sldId id="268" r:id="rId8"/>
    <p:sldId id="260" r:id="rId9"/>
    <p:sldId id="261" r:id="rId10"/>
    <p:sldId id="262" r:id="rId11"/>
    <p:sldId id="263" r:id="rId12"/>
    <p:sldId id="264" r:id="rId13"/>
    <p:sldId id="266" r:id="rId14"/>
    <p:sldId id="265" r:id="rId15"/>
    <p:sldId id="270" r:id="rId16"/>
    <p:sldId id="271" r:id="rId17"/>
    <p:sldId id="272" r:id="rId18"/>
    <p:sldId id="273" r:id="rId19"/>
    <p:sldId id="274" r:id="rId20"/>
    <p:sldId id="275" r:id="rId21"/>
    <p:sldId id="276" r:id="rId22"/>
    <p:sldId id="277" r:id="rId23"/>
    <p:sldId id="278" r:id="rId24"/>
    <p:sldId id="284" r:id="rId25"/>
    <p:sldId id="279" r:id="rId26"/>
    <p:sldId id="290" r:id="rId27"/>
    <p:sldId id="285" r:id="rId28"/>
    <p:sldId id="286" r:id="rId29"/>
    <p:sldId id="280" r:id="rId30"/>
    <p:sldId id="281" r:id="rId31"/>
    <p:sldId id="283" r:id="rId32"/>
    <p:sldId id="282" r:id="rId33"/>
    <p:sldId id="287" r:id="rId34"/>
    <p:sldId id="288" r:id="rId3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33" autoAdjust="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BFFD390C-EF7A-42A8-A2D4-C4EFCA66AB80}"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CF1E8C-B61A-4065-BEBA-D4DBEBB722C8}" type="slidenum">
              <a:rPr lang="el-GR" smtClean="0"/>
              <a:pPr/>
              <a:t>‹#›</a:t>
            </a:fld>
            <a:endParaRPr lang="el-GR"/>
          </a:p>
        </p:txBody>
      </p:sp>
    </p:spTree>
    <p:extLst>
      <p:ext uri="{BB962C8B-B14F-4D97-AF65-F5344CB8AC3E}">
        <p14:creationId xmlns:p14="http://schemas.microsoft.com/office/powerpoint/2010/main" val="2816492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FFD390C-EF7A-42A8-A2D4-C4EFCA66AB80}" type="datetimeFigureOut">
              <a:rPr lang="el-GR" smtClean="0"/>
              <a:pPr/>
              <a:t>10/1/2018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0CF1E8C-B61A-4065-BEBA-D4DBEBB722C8}" type="slidenum">
              <a:rPr lang="el-GR" smtClean="0"/>
              <a:pPr/>
              <a:t>‹#›</a:t>
            </a:fld>
            <a:endParaRPr lang="el-GR"/>
          </a:p>
        </p:txBody>
      </p:sp>
    </p:spTree>
    <p:extLst>
      <p:ext uri="{BB962C8B-B14F-4D97-AF65-F5344CB8AC3E}">
        <p14:creationId xmlns:p14="http://schemas.microsoft.com/office/powerpoint/2010/main" val="316604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FFD390C-EF7A-42A8-A2D4-C4EFCA66AB80}"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CF1E8C-B61A-4065-BEBA-D4DBEBB722C8}" type="slidenum">
              <a:rPr lang="el-GR" smtClean="0"/>
              <a:pPr/>
              <a:t>‹#›</a:t>
            </a:fld>
            <a:endParaRPr lang="el-GR"/>
          </a:p>
        </p:txBody>
      </p:sp>
    </p:spTree>
    <p:extLst>
      <p:ext uri="{BB962C8B-B14F-4D97-AF65-F5344CB8AC3E}">
        <p14:creationId xmlns:p14="http://schemas.microsoft.com/office/powerpoint/2010/main" val="4090096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FFD390C-EF7A-42A8-A2D4-C4EFCA66AB80}"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CF1E8C-B61A-4065-BEBA-D4DBEBB722C8}" type="slidenum">
              <a:rPr lang="el-GR" smtClean="0"/>
              <a:pPr/>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91079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FFD390C-EF7A-42A8-A2D4-C4EFCA66AB80}"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CF1E8C-B61A-4065-BEBA-D4DBEBB722C8}" type="slidenum">
              <a:rPr lang="el-GR" smtClean="0"/>
              <a:pPr/>
              <a:t>‹#›</a:t>
            </a:fld>
            <a:endParaRPr lang="el-GR"/>
          </a:p>
        </p:txBody>
      </p:sp>
    </p:spTree>
    <p:extLst>
      <p:ext uri="{BB962C8B-B14F-4D97-AF65-F5344CB8AC3E}">
        <p14:creationId xmlns:p14="http://schemas.microsoft.com/office/powerpoint/2010/main" val="2533045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FFD390C-EF7A-42A8-A2D4-C4EFCA66AB80}" type="datetimeFigureOut">
              <a:rPr lang="el-GR" smtClean="0"/>
              <a:pPr/>
              <a:t>10/1/2018</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CF1E8C-B61A-4065-BEBA-D4DBEBB722C8}" type="slidenum">
              <a:rPr lang="el-GR" smtClean="0"/>
              <a:pPr/>
              <a:t>‹#›</a:t>
            </a:fld>
            <a:endParaRPr lang="el-GR"/>
          </a:p>
        </p:txBody>
      </p:sp>
    </p:spTree>
    <p:extLst>
      <p:ext uri="{BB962C8B-B14F-4D97-AF65-F5344CB8AC3E}">
        <p14:creationId xmlns:p14="http://schemas.microsoft.com/office/powerpoint/2010/main" val="3713174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FFD390C-EF7A-42A8-A2D4-C4EFCA66AB80}" type="datetimeFigureOut">
              <a:rPr lang="el-GR" smtClean="0"/>
              <a:pPr/>
              <a:t>10/1/2018</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CF1E8C-B61A-4065-BEBA-D4DBEBB722C8}" type="slidenum">
              <a:rPr lang="el-GR" smtClean="0"/>
              <a:pPr/>
              <a:t>‹#›</a:t>
            </a:fld>
            <a:endParaRPr lang="el-GR"/>
          </a:p>
        </p:txBody>
      </p:sp>
    </p:spTree>
    <p:extLst>
      <p:ext uri="{BB962C8B-B14F-4D97-AF65-F5344CB8AC3E}">
        <p14:creationId xmlns:p14="http://schemas.microsoft.com/office/powerpoint/2010/main" val="2391218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FFD390C-EF7A-42A8-A2D4-C4EFCA66AB80}"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CF1E8C-B61A-4065-BEBA-D4DBEBB722C8}" type="slidenum">
              <a:rPr lang="el-GR" smtClean="0"/>
              <a:pPr/>
              <a:t>‹#›</a:t>
            </a:fld>
            <a:endParaRPr lang="el-GR"/>
          </a:p>
        </p:txBody>
      </p:sp>
    </p:spTree>
    <p:extLst>
      <p:ext uri="{BB962C8B-B14F-4D97-AF65-F5344CB8AC3E}">
        <p14:creationId xmlns:p14="http://schemas.microsoft.com/office/powerpoint/2010/main" val="367079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FFD390C-EF7A-42A8-A2D4-C4EFCA66AB80}"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CF1E8C-B61A-4065-BEBA-D4DBEBB722C8}" type="slidenum">
              <a:rPr lang="el-GR" smtClean="0"/>
              <a:pPr/>
              <a:t>‹#›</a:t>
            </a:fld>
            <a:endParaRPr lang="el-GR"/>
          </a:p>
        </p:txBody>
      </p:sp>
    </p:spTree>
    <p:extLst>
      <p:ext uri="{BB962C8B-B14F-4D97-AF65-F5344CB8AC3E}">
        <p14:creationId xmlns:p14="http://schemas.microsoft.com/office/powerpoint/2010/main" val="15700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BFFD390C-EF7A-42A8-A2D4-C4EFCA66AB80}"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CF1E8C-B61A-4065-BEBA-D4DBEBB722C8}" type="slidenum">
              <a:rPr lang="el-GR" smtClean="0"/>
              <a:pPr/>
              <a:t>‹#›</a:t>
            </a:fld>
            <a:endParaRPr lang="el-GR"/>
          </a:p>
        </p:txBody>
      </p:sp>
    </p:spTree>
    <p:extLst>
      <p:ext uri="{BB962C8B-B14F-4D97-AF65-F5344CB8AC3E}">
        <p14:creationId xmlns:p14="http://schemas.microsoft.com/office/powerpoint/2010/main" val="4137393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FFD390C-EF7A-42A8-A2D4-C4EFCA66AB80}" type="datetimeFigureOut">
              <a:rPr lang="el-GR" smtClean="0"/>
              <a:pPr/>
              <a:t>10/1/2018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0CF1E8C-B61A-4065-BEBA-D4DBEBB722C8}" type="slidenum">
              <a:rPr lang="el-GR" smtClean="0"/>
              <a:pPr/>
              <a:t>‹#›</a:t>
            </a:fld>
            <a:endParaRPr lang="el-GR"/>
          </a:p>
        </p:txBody>
      </p:sp>
    </p:spTree>
    <p:extLst>
      <p:ext uri="{BB962C8B-B14F-4D97-AF65-F5344CB8AC3E}">
        <p14:creationId xmlns:p14="http://schemas.microsoft.com/office/powerpoint/2010/main" val="2827241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FFD390C-EF7A-42A8-A2D4-C4EFCA66AB80}" type="datetimeFigureOut">
              <a:rPr lang="el-GR" smtClean="0"/>
              <a:pPr/>
              <a:t>10/1/2018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0CF1E8C-B61A-4065-BEBA-D4DBEBB722C8}" type="slidenum">
              <a:rPr lang="el-GR" smtClean="0"/>
              <a:pPr/>
              <a:t>‹#›</a:t>
            </a:fld>
            <a:endParaRPr lang="el-GR"/>
          </a:p>
        </p:txBody>
      </p:sp>
    </p:spTree>
    <p:extLst>
      <p:ext uri="{BB962C8B-B14F-4D97-AF65-F5344CB8AC3E}">
        <p14:creationId xmlns:p14="http://schemas.microsoft.com/office/powerpoint/2010/main" val="386497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FFD390C-EF7A-42A8-A2D4-C4EFCA66AB80}" type="datetimeFigureOut">
              <a:rPr lang="el-GR" smtClean="0"/>
              <a:pPr/>
              <a:t>10/1/2018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0CF1E8C-B61A-4065-BEBA-D4DBEBB722C8}" type="slidenum">
              <a:rPr lang="el-GR" smtClean="0"/>
              <a:pPr/>
              <a:t>‹#›</a:t>
            </a:fld>
            <a:endParaRPr lang="el-GR"/>
          </a:p>
        </p:txBody>
      </p:sp>
    </p:spTree>
    <p:extLst>
      <p:ext uri="{BB962C8B-B14F-4D97-AF65-F5344CB8AC3E}">
        <p14:creationId xmlns:p14="http://schemas.microsoft.com/office/powerpoint/2010/main" val="86960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BFFD390C-EF7A-42A8-A2D4-C4EFCA66AB80}" type="datetimeFigureOut">
              <a:rPr lang="el-GR" smtClean="0"/>
              <a:pPr/>
              <a:t>10/1/2018</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D0CF1E8C-B61A-4065-BEBA-D4DBEBB722C8}" type="slidenum">
              <a:rPr lang="el-GR" smtClean="0"/>
              <a:pPr/>
              <a:t>‹#›</a:t>
            </a:fld>
            <a:endParaRPr lang="el-GR"/>
          </a:p>
        </p:txBody>
      </p:sp>
    </p:spTree>
    <p:extLst>
      <p:ext uri="{BB962C8B-B14F-4D97-AF65-F5344CB8AC3E}">
        <p14:creationId xmlns:p14="http://schemas.microsoft.com/office/powerpoint/2010/main" val="396026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FFD390C-EF7A-42A8-A2D4-C4EFCA66AB80}" type="datetimeFigureOut">
              <a:rPr lang="el-GR" smtClean="0"/>
              <a:pPr/>
              <a:t>10/1/2018</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D0CF1E8C-B61A-4065-BEBA-D4DBEBB722C8}" type="slidenum">
              <a:rPr lang="el-GR" smtClean="0"/>
              <a:pPr/>
              <a:t>‹#›</a:t>
            </a:fld>
            <a:endParaRPr lang="el-GR"/>
          </a:p>
        </p:txBody>
      </p:sp>
    </p:spTree>
    <p:extLst>
      <p:ext uri="{BB962C8B-B14F-4D97-AF65-F5344CB8AC3E}">
        <p14:creationId xmlns:p14="http://schemas.microsoft.com/office/powerpoint/2010/main" val="67465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BFFD390C-EF7A-42A8-A2D4-C4EFCA66AB80}" type="datetimeFigureOut">
              <a:rPr lang="el-GR" smtClean="0"/>
              <a:pPr/>
              <a:t>10/1/2018</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D0CF1E8C-B61A-4065-BEBA-D4DBEBB722C8}" type="slidenum">
              <a:rPr lang="el-GR" smtClean="0"/>
              <a:pPr/>
              <a:t>‹#›</a:t>
            </a:fld>
            <a:endParaRPr lang="el-GR"/>
          </a:p>
        </p:txBody>
      </p:sp>
    </p:spTree>
    <p:extLst>
      <p:ext uri="{BB962C8B-B14F-4D97-AF65-F5344CB8AC3E}">
        <p14:creationId xmlns:p14="http://schemas.microsoft.com/office/powerpoint/2010/main" val="3224728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FFD390C-EF7A-42A8-A2D4-C4EFCA66AB80}" type="datetimeFigureOut">
              <a:rPr lang="el-GR" smtClean="0"/>
              <a:pPr/>
              <a:t>10/1/2018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0CF1E8C-B61A-4065-BEBA-D4DBEBB722C8}" type="slidenum">
              <a:rPr lang="el-GR" smtClean="0"/>
              <a:pPr/>
              <a:t>‹#›</a:t>
            </a:fld>
            <a:endParaRPr lang="el-GR"/>
          </a:p>
        </p:txBody>
      </p:sp>
    </p:spTree>
    <p:extLst>
      <p:ext uri="{BB962C8B-B14F-4D97-AF65-F5344CB8AC3E}">
        <p14:creationId xmlns:p14="http://schemas.microsoft.com/office/powerpoint/2010/main" val="117681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FFD390C-EF7A-42A8-A2D4-C4EFCA66AB80}" type="datetimeFigureOut">
              <a:rPr lang="el-GR" smtClean="0"/>
              <a:pPr/>
              <a:t>10/1/2018</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0CF1E8C-B61A-4065-BEBA-D4DBEBB722C8}" type="slidenum">
              <a:rPr lang="el-GR" smtClean="0"/>
              <a:pPr/>
              <a:t>‹#›</a:t>
            </a:fld>
            <a:endParaRPr lang="el-GR"/>
          </a:p>
        </p:txBody>
      </p:sp>
    </p:spTree>
    <p:extLst>
      <p:ext uri="{BB962C8B-B14F-4D97-AF65-F5344CB8AC3E}">
        <p14:creationId xmlns:p14="http://schemas.microsoft.com/office/powerpoint/2010/main" val="13232195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89838"/>
            <a:ext cx="10515600" cy="6249859"/>
          </a:xfrm>
        </p:spPr>
        <p:txBody>
          <a:bodyPr>
            <a:normAutofit fontScale="90000"/>
          </a:bodyPr>
          <a:lstStyle/>
          <a:p>
            <a:r>
              <a:rPr lang="el-GR" sz="2900" b="1" dirty="0" smtClean="0"/>
              <a:t>Υγειά και Ποιότητα ζωής </a:t>
            </a:r>
            <a:br>
              <a:rPr lang="el-GR" sz="2900" b="1" dirty="0" smtClean="0"/>
            </a:br>
            <a:r>
              <a:rPr lang="el-GR" sz="2900" b="1" dirty="0" smtClean="0"/>
              <a:t/>
            </a:r>
            <a:br>
              <a:rPr lang="el-GR" sz="2900" b="1" dirty="0" smtClean="0"/>
            </a:br>
            <a:r>
              <a:rPr lang="el-GR" sz="2900" b="1" dirty="0" smtClean="0"/>
              <a:t>Η ποιότητα ζωής είναι </a:t>
            </a:r>
            <a:r>
              <a:rPr lang="el-GR" sz="2900" b="1" dirty="0"/>
              <a:t>έ</a:t>
            </a:r>
            <a:r>
              <a:rPr lang="el-GR" sz="2900" b="1" dirty="0" smtClean="0"/>
              <a:t>να πολυδιάστατο φαινόμενο</a:t>
            </a:r>
            <a:br>
              <a:rPr lang="el-GR" sz="2900" b="1" dirty="0" smtClean="0"/>
            </a:br>
            <a:r>
              <a:rPr lang="el-GR" sz="2900" b="1" dirty="0" smtClean="0"/>
              <a:t/>
            </a:r>
            <a:br>
              <a:rPr lang="el-GR" sz="2900" b="1" dirty="0" smtClean="0"/>
            </a:br>
            <a:r>
              <a:rPr lang="el-GR" sz="2900" b="1" dirty="0" smtClean="0"/>
              <a:t>-Μετά τον 2</a:t>
            </a:r>
            <a:r>
              <a:rPr lang="el-GR" sz="2900" b="1" baseline="30000" dirty="0" smtClean="0"/>
              <a:t>ο</a:t>
            </a:r>
            <a:r>
              <a:rPr lang="el-GR" sz="2900" b="1" dirty="0" smtClean="0"/>
              <a:t> Παγκόσμιο πόλεμο στην Αμερική ο όρος ποιότητα ζωής εκφράζει την καλή ζωή δηλαδή την κατοχή υλικών αγαθών (αυτοκίνητο, σπίτι, καταναλωτικά αγαθά), χρήματος, και τη διάθεση ελεύθερου χρόνου για άλλες δραστηριότητες και ανάπαυση.</a:t>
            </a:r>
            <a:br>
              <a:rPr lang="el-GR" sz="2900" b="1" dirty="0" smtClean="0"/>
            </a:br>
            <a:r>
              <a:rPr lang="el-GR" sz="2900" b="1" dirty="0" smtClean="0"/>
              <a:t/>
            </a:r>
            <a:br>
              <a:rPr lang="el-GR" sz="2900" b="1" dirty="0" smtClean="0"/>
            </a:br>
            <a:r>
              <a:rPr lang="el-GR" sz="2900" b="1" dirty="0" smtClean="0"/>
              <a:t>-Δεκαετία ’60 ο όρος</a:t>
            </a:r>
            <a:r>
              <a:rPr lang="en-US" sz="2900" b="1" dirty="0"/>
              <a:t> </a:t>
            </a:r>
            <a:r>
              <a:rPr lang="el-GR" sz="2900" b="1" dirty="0" smtClean="0"/>
              <a:t>ποιότητα ζωής συνδυάζεται με την εκπαίδευση - την υγεία – την κοινωνική πρόνοια </a:t>
            </a:r>
            <a:br>
              <a:rPr lang="el-GR" sz="2900" b="1" dirty="0" smtClean="0"/>
            </a:br>
            <a:r>
              <a:rPr lang="el-GR" sz="2900" b="1" dirty="0" smtClean="0"/>
              <a:t/>
            </a:r>
            <a:br>
              <a:rPr lang="el-GR" sz="2900" b="1" dirty="0" smtClean="0"/>
            </a:br>
            <a:r>
              <a:rPr lang="el-GR" sz="2900" b="1" dirty="0" smtClean="0"/>
              <a:t>-Δεκαετία ’70 η ποιότητα ζωής συνδυάζεται με την «προσωπική ελευθερία» την συναισθηματική και ψυχολογική ισορροπία. </a:t>
            </a:r>
            <a:r>
              <a:rPr lang="el-GR" sz="2500" dirty="0" smtClean="0"/>
              <a:t/>
            </a:r>
            <a:br>
              <a:rPr lang="el-GR" sz="2500" dirty="0" smtClean="0"/>
            </a:br>
            <a:endParaRPr lang="el-GR" sz="2500" dirty="0"/>
          </a:p>
        </p:txBody>
      </p:sp>
    </p:spTree>
    <p:extLst>
      <p:ext uri="{BB962C8B-B14F-4D97-AF65-F5344CB8AC3E}">
        <p14:creationId xmlns:p14="http://schemas.microsoft.com/office/powerpoint/2010/main" val="1401473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4910114"/>
          </a:xfrm>
        </p:spPr>
        <p:txBody>
          <a:bodyPr/>
          <a:lstStyle/>
          <a:p>
            <a:r>
              <a:rPr lang="el-GR" sz="2600" b="1" dirty="0" smtClean="0"/>
              <a:t>Υποσύστημα 1</a:t>
            </a:r>
            <a:r>
              <a:rPr lang="en-US" sz="2600" b="1" dirty="0" smtClean="0"/>
              <a:t>: </a:t>
            </a:r>
            <a:r>
              <a:rPr lang="el-GR" sz="2600" b="1" dirty="0" smtClean="0"/>
              <a:t>Επίπεδο υγείας του πληθυσμού</a:t>
            </a:r>
            <a:br>
              <a:rPr lang="el-GR" sz="2600" b="1" dirty="0" smtClean="0"/>
            </a:br>
            <a:r>
              <a:rPr lang="el-GR" sz="2600" b="1" dirty="0" smtClean="0"/>
              <a:t/>
            </a:r>
            <a:br>
              <a:rPr lang="el-GR" sz="2600" b="1" dirty="0" smtClean="0"/>
            </a:br>
            <a:r>
              <a:rPr lang="el-GR" sz="2600" b="1" dirty="0" smtClean="0"/>
              <a:t>∙ Μελετά την κατάσταση υγείας του πληθυσμού.</a:t>
            </a:r>
            <a:br>
              <a:rPr lang="el-GR" sz="2600" b="1" dirty="0" smtClean="0"/>
            </a:br>
            <a:r>
              <a:rPr lang="el-GR" sz="2600" b="1" dirty="0" smtClean="0"/>
              <a:t/>
            </a:r>
            <a:br>
              <a:rPr lang="el-GR" sz="2600" b="1" dirty="0" smtClean="0"/>
            </a:br>
            <a:r>
              <a:rPr lang="el-GR" sz="2600" b="1" dirty="0" smtClean="0"/>
              <a:t/>
            </a:r>
            <a:br>
              <a:rPr lang="el-GR" sz="2600" b="1" dirty="0" smtClean="0"/>
            </a:br>
            <a:r>
              <a:rPr lang="el-GR" sz="2600" b="1" dirty="0" smtClean="0"/>
              <a:t>∙ Εξετάζει τους αιτιολογικούς παράγοντες που επηρεάζουν το επίπεδο υγείας του πληθυσμού.</a:t>
            </a:r>
            <a:br>
              <a:rPr lang="el-GR" sz="2600" b="1" dirty="0" smtClean="0"/>
            </a:br>
            <a:r>
              <a:rPr lang="el-GR" sz="2600" b="1" dirty="0" smtClean="0"/>
              <a:t/>
            </a:r>
            <a:br>
              <a:rPr lang="el-GR" sz="2600" b="1" dirty="0" smtClean="0"/>
            </a:br>
            <a:r>
              <a:rPr lang="el-GR" sz="2600" b="1" dirty="0" smtClean="0"/>
              <a:t/>
            </a:r>
            <a:br>
              <a:rPr lang="el-GR" sz="2600" b="1" dirty="0" smtClean="0"/>
            </a:br>
            <a:r>
              <a:rPr lang="el-GR" sz="2600" b="1" dirty="0" smtClean="0"/>
              <a:t>∙Παρατηρεί την εξέλιξη νοσογόνων παραγόντων μέσο επιδημιολογικών μελετών.</a:t>
            </a:r>
            <a:r>
              <a:rPr lang="el-GR" sz="2500" dirty="0" smtClean="0"/>
              <a:t/>
            </a:r>
            <a:br>
              <a:rPr lang="el-GR" sz="2500" dirty="0" smtClean="0"/>
            </a:br>
            <a:r>
              <a:rPr lang="el-GR" sz="2500" dirty="0" smtClean="0"/>
              <a:t/>
            </a:r>
            <a:br>
              <a:rPr lang="el-GR" sz="2500" dirty="0" smtClean="0"/>
            </a:br>
            <a:endParaRPr lang="el-GR" sz="2500" dirty="0"/>
          </a:p>
        </p:txBody>
      </p:sp>
    </p:spTree>
    <p:extLst>
      <p:ext uri="{BB962C8B-B14F-4D97-AF65-F5344CB8AC3E}">
        <p14:creationId xmlns:p14="http://schemas.microsoft.com/office/powerpoint/2010/main" val="3332090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5544428"/>
          </a:xfrm>
        </p:spPr>
        <p:txBody>
          <a:bodyPr/>
          <a:lstStyle/>
          <a:p>
            <a:r>
              <a:rPr lang="el-GR" sz="2600" b="1" dirty="0" smtClean="0"/>
              <a:t>Υποσύστημα 2</a:t>
            </a:r>
            <a:r>
              <a:rPr lang="en-US" sz="2600" b="1" dirty="0" smtClean="0"/>
              <a:t>:</a:t>
            </a:r>
            <a:r>
              <a:rPr lang="el-GR" sz="2600" b="1" dirty="0"/>
              <a:t> </a:t>
            </a:r>
            <a:r>
              <a:rPr lang="el-GR" sz="2600" b="1" dirty="0" smtClean="0"/>
              <a:t>Υπηρεσίες παραγωγής ιατρικών αγαθών</a:t>
            </a:r>
            <a:br>
              <a:rPr lang="el-GR" sz="2600" b="1" dirty="0" smtClean="0"/>
            </a:br>
            <a:r>
              <a:rPr lang="el-GR" sz="2600" b="1" dirty="0" smtClean="0"/>
              <a:t/>
            </a:r>
            <a:br>
              <a:rPr lang="el-GR" sz="2600" b="1" dirty="0" smtClean="0"/>
            </a:br>
            <a:r>
              <a:rPr lang="el-GR" sz="2600" b="1" dirty="0" smtClean="0"/>
              <a:t/>
            </a:r>
            <a:br>
              <a:rPr lang="el-GR" sz="2600" b="1" dirty="0" smtClean="0"/>
            </a:br>
            <a:r>
              <a:rPr lang="el-GR" sz="2600" b="1" dirty="0" smtClean="0"/>
              <a:t>Αποτελεί τις υγειονομικές μονάδες που βρίσκονται σε συνεχή συνεργασία και αλληλεπίδραση με σκοπό την προστασία, την διατήρηση και την προαγωγή της υγείας του πληθυσμού</a:t>
            </a:r>
            <a:br>
              <a:rPr lang="el-GR" sz="2600" b="1" dirty="0" smtClean="0"/>
            </a:br>
            <a:r>
              <a:rPr lang="el-GR" sz="2600" b="1" dirty="0" smtClean="0"/>
              <a:t/>
            </a:r>
            <a:br>
              <a:rPr lang="el-GR" sz="2600" b="1" dirty="0" smtClean="0"/>
            </a:br>
            <a:r>
              <a:rPr lang="el-GR" sz="2600" b="1" dirty="0" smtClean="0"/>
              <a:t>Συστατικά στοιχεία του συστήματος</a:t>
            </a:r>
            <a:r>
              <a:rPr lang="en-US" sz="2600" b="1" dirty="0" smtClean="0"/>
              <a:t>:</a:t>
            </a:r>
            <a:br>
              <a:rPr lang="en-US" sz="2600" b="1" dirty="0" smtClean="0"/>
            </a:br>
            <a:r>
              <a:rPr lang="el-GR" sz="2600" b="1" dirty="0" smtClean="0"/>
              <a:t>α) Τις εισροές</a:t>
            </a:r>
            <a:br>
              <a:rPr lang="el-GR" sz="2600" b="1" dirty="0" smtClean="0"/>
            </a:br>
            <a:r>
              <a:rPr lang="el-GR" sz="2600" b="1" dirty="0" smtClean="0"/>
              <a:t>β) Την διαδικασία</a:t>
            </a:r>
            <a:br>
              <a:rPr lang="el-GR" sz="2600" b="1" dirty="0" smtClean="0"/>
            </a:br>
            <a:r>
              <a:rPr lang="el-GR" sz="2600" b="1" dirty="0" smtClean="0"/>
              <a:t>γ) Τις εκροές </a:t>
            </a:r>
            <a:br>
              <a:rPr lang="el-GR" sz="2600" b="1" dirty="0" smtClean="0"/>
            </a:br>
            <a:r>
              <a:rPr lang="el-GR" sz="2600" b="1" dirty="0" smtClean="0"/>
              <a:t>δ) Τα αποτελέσματα</a:t>
            </a:r>
            <a:r>
              <a:rPr lang="el-GR" sz="2500" b="1" dirty="0" smtClean="0"/>
              <a:t/>
            </a:r>
            <a:br>
              <a:rPr lang="el-GR" sz="2500" b="1" dirty="0" smtClean="0"/>
            </a:br>
            <a:endParaRPr lang="el-GR" sz="2500" b="1" dirty="0"/>
          </a:p>
        </p:txBody>
      </p:sp>
    </p:spTree>
    <p:extLst>
      <p:ext uri="{BB962C8B-B14F-4D97-AF65-F5344CB8AC3E}">
        <p14:creationId xmlns:p14="http://schemas.microsoft.com/office/powerpoint/2010/main" val="2602929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2191999" cy="6858000"/>
          </a:xfrm>
        </p:spPr>
        <p:txBody>
          <a:bodyPr/>
          <a:lstStyle/>
          <a:p>
            <a:r>
              <a:rPr lang="el-GR" sz="2500" b="1" dirty="0" smtClean="0"/>
              <a:t/>
            </a:r>
            <a:br>
              <a:rPr lang="el-GR" sz="2500" b="1" dirty="0" smtClean="0"/>
            </a:br>
            <a:r>
              <a:rPr lang="el-GR" sz="2500" b="1" dirty="0" smtClean="0"/>
              <a:t>Το σύστημα υγείας ως παραγωγική διαδικασία</a:t>
            </a:r>
            <a:endParaRPr lang="el-GR" sz="2500" b="1" dirty="0"/>
          </a:p>
        </p:txBody>
      </p:sp>
      <p:sp>
        <p:nvSpPr>
          <p:cNvPr id="3" name="Ορθογώνιο 2"/>
          <p:cNvSpPr/>
          <p:nvPr/>
        </p:nvSpPr>
        <p:spPr>
          <a:xfrm>
            <a:off x="156519" y="1556951"/>
            <a:ext cx="1268627" cy="4497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smtClean="0"/>
              <a:t>Εισροές</a:t>
            </a:r>
          </a:p>
          <a:p>
            <a:pPr algn="ctr"/>
            <a:r>
              <a:rPr lang="el-GR" dirty="0" smtClean="0"/>
              <a:t>∙Ανθρώπινοι πόροι</a:t>
            </a:r>
          </a:p>
          <a:p>
            <a:pPr algn="ctr"/>
            <a:r>
              <a:rPr lang="el-GR" dirty="0" smtClean="0"/>
              <a:t>∙Οικονομικοί πόροι</a:t>
            </a:r>
          </a:p>
          <a:p>
            <a:pPr algn="ctr"/>
            <a:r>
              <a:rPr lang="el-GR" dirty="0" smtClean="0"/>
              <a:t>∙Υλικοτεχνική υποδομή</a:t>
            </a:r>
            <a:endParaRPr lang="el-GR" dirty="0"/>
          </a:p>
        </p:txBody>
      </p:sp>
      <p:sp>
        <p:nvSpPr>
          <p:cNvPr id="4" name="Ορθογώνιο 3"/>
          <p:cNvSpPr/>
          <p:nvPr/>
        </p:nvSpPr>
        <p:spPr>
          <a:xfrm>
            <a:off x="2312772" y="1559009"/>
            <a:ext cx="1672281" cy="4497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smtClean="0"/>
              <a:t>Διαδικασία</a:t>
            </a:r>
          </a:p>
          <a:p>
            <a:pPr algn="ctr"/>
            <a:r>
              <a:rPr lang="el-GR" dirty="0" smtClean="0"/>
              <a:t>Έλεγχος</a:t>
            </a:r>
          </a:p>
          <a:p>
            <a:pPr algn="ctr"/>
            <a:r>
              <a:rPr lang="el-GR" dirty="0" smtClean="0"/>
              <a:t>Διάγνωση </a:t>
            </a:r>
          </a:p>
          <a:p>
            <a:pPr algn="ctr"/>
            <a:r>
              <a:rPr lang="el-GR" dirty="0" smtClean="0"/>
              <a:t>Θεραπεία</a:t>
            </a:r>
          </a:p>
          <a:p>
            <a:pPr algn="ctr"/>
            <a:r>
              <a:rPr lang="el-GR" dirty="0" smtClean="0"/>
              <a:t>Αποκατάσταση</a:t>
            </a:r>
          </a:p>
          <a:p>
            <a:pPr algn="ctr"/>
            <a:endParaRPr lang="el-GR" dirty="0"/>
          </a:p>
        </p:txBody>
      </p:sp>
      <p:sp>
        <p:nvSpPr>
          <p:cNvPr id="5" name="Ορθογώνιο 4"/>
          <p:cNvSpPr/>
          <p:nvPr/>
        </p:nvSpPr>
        <p:spPr>
          <a:xfrm>
            <a:off x="4990068" y="1556951"/>
            <a:ext cx="1853512" cy="44978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smtClean="0"/>
              <a:t>Εκροές</a:t>
            </a:r>
          </a:p>
          <a:p>
            <a:pPr algn="ctr"/>
            <a:r>
              <a:rPr lang="el-GR" dirty="0" smtClean="0"/>
              <a:t>Διαδικασία νοσηλείας</a:t>
            </a:r>
          </a:p>
          <a:p>
            <a:pPr algn="ctr"/>
            <a:r>
              <a:rPr lang="el-GR" dirty="0" smtClean="0"/>
              <a:t>Αριθμός και είδος επεμβάσεων</a:t>
            </a:r>
          </a:p>
          <a:p>
            <a:pPr algn="ctr"/>
            <a:r>
              <a:rPr lang="el-GR" dirty="0" smtClean="0"/>
              <a:t>Εργαστηριακές εξετάσεις</a:t>
            </a:r>
            <a:endParaRPr lang="el-GR" dirty="0"/>
          </a:p>
        </p:txBody>
      </p:sp>
      <p:sp>
        <p:nvSpPr>
          <p:cNvPr id="6" name="Ορθογώνιο 5"/>
          <p:cNvSpPr/>
          <p:nvPr/>
        </p:nvSpPr>
        <p:spPr>
          <a:xfrm>
            <a:off x="7335792" y="1882344"/>
            <a:ext cx="1688755" cy="384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smtClean="0"/>
              <a:t>Επιδράσεις</a:t>
            </a:r>
          </a:p>
          <a:p>
            <a:pPr algn="ctr"/>
            <a:r>
              <a:rPr lang="el-GR" dirty="0" smtClean="0"/>
              <a:t>Μείωση θνητότητας</a:t>
            </a:r>
          </a:p>
          <a:p>
            <a:pPr algn="ctr"/>
            <a:r>
              <a:rPr lang="el-GR" dirty="0" smtClean="0"/>
              <a:t>Βελτίωση νοσηρότητας</a:t>
            </a:r>
            <a:endParaRPr lang="el-GR" dirty="0"/>
          </a:p>
        </p:txBody>
      </p:sp>
      <p:sp>
        <p:nvSpPr>
          <p:cNvPr id="7" name="Ορθογώνιο 6"/>
          <p:cNvSpPr/>
          <p:nvPr/>
        </p:nvSpPr>
        <p:spPr>
          <a:xfrm>
            <a:off x="10206681" y="1556950"/>
            <a:ext cx="1828799" cy="4497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smtClean="0"/>
              <a:t>Αποτελέσματα</a:t>
            </a:r>
          </a:p>
          <a:p>
            <a:pPr algn="ctr"/>
            <a:r>
              <a:rPr lang="el-GR" dirty="0" smtClean="0"/>
              <a:t>Βελτίωση του επιπέδου υγείας</a:t>
            </a:r>
          </a:p>
          <a:p>
            <a:pPr algn="ctr"/>
            <a:r>
              <a:rPr lang="el-GR" dirty="0" smtClean="0"/>
              <a:t>Βελτίωση του επιπέδου ευημερίας και της ποιότητας </a:t>
            </a:r>
            <a:r>
              <a:rPr lang="el-GR" dirty="0"/>
              <a:t>ζ</a:t>
            </a:r>
            <a:r>
              <a:rPr lang="el-GR" dirty="0" smtClean="0"/>
              <a:t>ωής</a:t>
            </a:r>
            <a:endParaRPr lang="el-GR" dirty="0"/>
          </a:p>
        </p:txBody>
      </p:sp>
      <p:sp>
        <p:nvSpPr>
          <p:cNvPr id="8" name="Δεξιό βέλος 7"/>
          <p:cNvSpPr/>
          <p:nvPr/>
        </p:nvSpPr>
        <p:spPr>
          <a:xfrm>
            <a:off x="1425146" y="3429000"/>
            <a:ext cx="813486" cy="2450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Δεξιό βέλος 8"/>
          <p:cNvSpPr/>
          <p:nvPr/>
        </p:nvSpPr>
        <p:spPr>
          <a:xfrm>
            <a:off x="3990201" y="3443158"/>
            <a:ext cx="906163" cy="230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Δεξιό βέλος 9"/>
          <p:cNvSpPr/>
          <p:nvPr/>
        </p:nvSpPr>
        <p:spPr>
          <a:xfrm>
            <a:off x="9024547" y="3484348"/>
            <a:ext cx="1107994" cy="250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Ευθύγραμμο βέλος σύνδεσης 13"/>
          <p:cNvCxnSpPr/>
          <p:nvPr/>
        </p:nvCxnSpPr>
        <p:spPr>
          <a:xfrm flipV="1">
            <a:off x="691978" y="6054811"/>
            <a:ext cx="0" cy="502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691978" y="6557319"/>
            <a:ext cx="5305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V="1">
            <a:off x="5997146" y="6054811"/>
            <a:ext cx="0" cy="502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82812" y="6187987"/>
            <a:ext cx="3863546" cy="369332"/>
          </a:xfrm>
          <a:prstGeom prst="rect">
            <a:avLst/>
          </a:prstGeom>
          <a:noFill/>
        </p:spPr>
        <p:txBody>
          <a:bodyPr wrap="square" rtlCol="0">
            <a:spAutoFit/>
          </a:bodyPr>
          <a:lstStyle/>
          <a:p>
            <a:r>
              <a:rPr lang="el-GR" dirty="0" smtClean="0"/>
              <a:t>Διαδικασία ανατροφοδότησης</a:t>
            </a:r>
            <a:endParaRPr lang="el-GR" dirty="0"/>
          </a:p>
        </p:txBody>
      </p:sp>
    </p:spTree>
    <p:extLst>
      <p:ext uri="{BB962C8B-B14F-4D97-AF65-F5344CB8AC3E}">
        <p14:creationId xmlns:p14="http://schemas.microsoft.com/office/powerpoint/2010/main" val="1168319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2422" y="213821"/>
            <a:ext cx="11532973" cy="6524730"/>
          </a:xfrm>
        </p:spPr>
        <p:txBody>
          <a:bodyPr/>
          <a:lstStyle/>
          <a:p>
            <a:r>
              <a:rPr lang="el-GR" sz="2600" b="1" dirty="0" smtClean="0"/>
              <a:t>Υποσύστημα 3</a:t>
            </a:r>
            <a:br>
              <a:rPr lang="el-GR" sz="2600" b="1" dirty="0" smtClean="0"/>
            </a:br>
            <a:r>
              <a:rPr lang="el-GR" sz="2600" b="1" dirty="0" smtClean="0"/>
              <a:t/>
            </a:r>
            <a:br>
              <a:rPr lang="el-GR" sz="2600" b="1" dirty="0" smtClean="0"/>
            </a:br>
            <a:r>
              <a:rPr lang="el-GR" sz="2600" b="1" dirty="0" smtClean="0"/>
              <a:t>Μηχανισμοί κάλυψης των δαπανών</a:t>
            </a:r>
            <a:br>
              <a:rPr lang="el-GR" sz="2600" b="1" dirty="0" smtClean="0"/>
            </a:br>
            <a:r>
              <a:rPr lang="el-GR" sz="2600" b="1" dirty="0"/>
              <a:t/>
            </a:r>
            <a:br>
              <a:rPr lang="el-GR" sz="2600" b="1" dirty="0"/>
            </a:br>
            <a:r>
              <a:rPr lang="el-GR" sz="2600" b="1" dirty="0" smtClean="0"/>
              <a:t>α)Οι δαπάνες υγείας αυξάνονται με ραγδαίους ρυθμούς θέτοντας σε κίνδυνο την κοινωνική και οικονομικά ανάπτυξη της χώρας</a:t>
            </a:r>
            <a:br>
              <a:rPr lang="el-GR" sz="2600" b="1" dirty="0" smtClean="0"/>
            </a:br>
            <a:r>
              <a:rPr lang="el-GR" sz="2600" b="1" dirty="0" smtClean="0"/>
              <a:t/>
            </a:r>
            <a:br>
              <a:rPr lang="el-GR" sz="2600" b="1" dirty="0" smtClean="0"/>
            </a:br>
            <a:r>
              <a:rPr lang="el-GR" sz="2600" b="1" dirty="0" smtClean="0"/>
              <a:t>β)Το αγαθό υγεία θεωρείται καταναλωτικό αγαθό που ικανοποιεί τις ανάγκες του ανθρώπινου κεφαλαίου </a:t>
            </a:r>
            <a:br>
              <a:rPr lang="el-GR" sz="2600" b="1" dirty="0" smtClean="0"/>
            </a:br>
            <a:r>
              <a:rPr lang="el-GR" sz="2600" b="1" dirty="0" smtClean="0"/>
              <a:t/>
            </a:r>
            <a:br>
              <a:rPr lang="el-GR" sz="2600" b="1" dirty="0" smtClean="0"/>
            </a:br>
            <a:r>
              <a:rPr lang="el-GR" sz="2600" b="1" dirty="0" smtClean="0"/>
              <a:t>γ)Το σύστημα κοινωνικής ασφάλισης αναπτύχθηκε σημαντικά με στόχο να καλύψει ένα μεγάλο μέρος των δαπανών με αρνητικές δυστυχώς στο κόστος παραγωγής και την ανταγωνιστικότητα. </a:t>
            </a:r>
            <a:r>
              <a:rPr lang="el-GR" sz="2500" b="1" dirty="0" smtClean="0"/>
              <a:t/>
            </a:r>
            <a:br>
              <a:rPr lang="el-GR" sz="2500" b="1" dirty="0" smtClean="0"/>
            </a:br>
            <a:endParaRPr lang="el-GR" sz="2500" b="1" dirty="0"/>
          </a:p>
        </p:txBody>
      </p:sp>
    </p:spTree>
    <p:extLst>
      <p:ext uri="{BB962C8B-B14F-4D97-AF65-F5344CB8AC3E}">
        <p14:creationId xmlns:p14="http://schemas.microsoft.com/office/powerpoint/2010/main" val="1495555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1119982"/>
            <a:ext cx="9404723" cy="5470287"/>
          </a:xfrm>
        </p:spPr>
        <p:txBody>
          <a:bodyPr/>
          <a:lstStyle/>
          <a:p>
            <a:r>
              <a:rPr lang="el-GR" sz="2600" b="1" dirty="0" smtClean="0"/>
              <a:t>Σκοπός</a:t>
            </a:r>
            <a:r>
              <a:rPr lang="en-US" sz="2600" b="1" dirty="0" smtClean="0"/>
              <a:t> </a:t>
            </a:r>
            <a:r>
              <a:rPr lang="el-GR" sz="2600" b="1" dirty="0" smtClean="0"/>
              <a:t>του συστήματος υγείας</a:t>
            </a:r>
            <a:r>
              <a:rPr lang="en-US" sz="2600" b="1" dirty="0" smtClean="0"/>
              <a:t>:</a:t>
            </a:r>
            <a:r>
              <a:rPr lang="el-GR" sz="2600" b="1" dirty="0" smtClean="0"/>
              <a:t/>
            </a:r>
            <a:br>
              <a:rPr lang="el-GR" sz="2600" b="1" dirty="0" smtClean="0"/>
            </a:br>
            <a:r>
              <a:rPr lang="el-GR" sz="2600" b="1" dirty="0" smtClean="0"/>
              <a:t/>
            </a:r>
            <a:br>
              <a:rPr lang="el-GR" sz="2600" b="1" dirty="0" smtClean="0"/>
            </a:br>
            <a:r>
              <a:rPr lang="el-GR" sz="2600" b="1" dirty="0" smtClean="0"/>
              <a:t>Σκοπός του συστήματος υγείας είναι η εξασφάλιση και η </a:t>
            </a:r>
            <a:br>
              <a:rPr lang="el-GR" sz="2600" b="1" dirty="0" smtClean="0"/>
            </a:br>
            <a:r>
              <a:rPr lang="el-GR" sz="2600" b="1" dirty="0"/>
              <a:t/>
            </a:r>
            <a:br>
              <a:rPr lang="el-GR" sz="2600" b="1" dirty="0"/>
            </a:br>
            <a:r>
              <a:rPr lang="el-GR" sz="2600" b="1" dirty="0" smtClean="0"/>
              <a:t>βελτίωση του επιπέδου υγείας του πληθυσμού.</a:t>
            </a:r>
            <a:endParaRPr lang="el-GR" sz="2600" b="1" dirty="0"/>
          </a:p>
        </p:txBody>
      </p:sp>
    </p:spTree>
    <p:extLst>
      <p:ext uri="{BB962C8B-B14F-4D97-AF65-F5344CB8AC3E}">
        <p14:creationId xmlns:p14="http://schemas.microsoft.com/office/powerpoint/2010/main" val="1533196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1970" y="164756"/>
            <a:ext cx="9799467" cy="5766851"/>
          </a:xfrm>
        </p:spPr>
        <p:txBody>
          <a:bodyPr/>
          <a:lstStyle/>
          <a:p>
            <a:r>
              <a:rPr lang="el-GR" sz="2500" dirty="0" smtClean="0"/>
              <a:t/>
            </a:r>
            <a:br>
              <a:rPr lang="el-GR" sz="2500" dirty="0" smtClean="0"/>
            </a:br>
            <a:r>
              <a:rPr lang="el-GR" sz="2600" b="1" dirty="0" smtClean="0"/>
              <a:t/>
            </a:r>
            <a:br>
              <a:rPr lang="el-GR" sz="2600" b="1" dirty="0" smtClean="0"/>
            </a:br>
            <a:r>
              <a:rPr lang="el-GR" sz="2600" b="1" dirty="0" smtClean="0"/>
              <a:t/>
            </a:r>
            <a:br>
              <a:rPr lang="el-GR" sz="2600" b="1" dirty="0" smtClean="0"/>
            </a:br>
            <a:r>
              <a:rPr lang="el-GR" sz="2600" b="1" dirty="0" smtClean="0"/>
              <a:t>Σκοπός</a:t>
            </a:r>
            <a:r>
              <a:rPr lang="en-US" sz="2600" b="1" dirty="0" smtClean="0"/>
              <a:t> </a:t>
            </a:r>
            <a:r>
              <a:rPr lang="el-GR" sz="2600" b="1" dirty="0"/>
              <a:t>του συστήματος υγείας</a:t>
            </a:r>
            <a:r>
              <a:rPr lang="en-US" sz="2600" b="1" dirty="0"/>
              <a:t>:</a:t>
            </a:r>
            <a:r>
              <a:rPr lang="el-GR" sz="2600" b="1" dirty="0"/>
              <a:t/>
            </a:r>
            <a:br>
              <a:rPr lang="el-GR" sz="2600" b="1" dirty="0"/>
            </a:br>
            <a:r>
              <a:rPr lang="el-GR" sz="2600" b="1" dirty="0" smtClean="0"/>
              <a:t/>
            </a:r>
            <a:br>
              <a:rPr lang="el-GR" sz="2600" b="1" dirty="0" smtClean="0"/>
            </a:br>
            <a:r>
              <a:rPr lang="el-GR" sz="2600" b="1" dirty="0" smtClean="0"/>
              <a:t>Έμμεσα επιτυγχάνεται</a:t>
            </a:r>
            <a:r>
              <a:rPr lang="en-US" sz="2600" b="1" dirty="0" smtClean="0"/>
              <a:t>:</a:t>
            </a:r>
            <a:r>
              <a:rPr lang="en-US" sz="2600" b="1" dirty="0"/>
              <a:t/>
            </a:r>
            <a:br>
              <a:rPr lang="en-US" sz="2600" b="1" dirty="0"/>
            </a:br>
            <a:r>
              <a:rPr lang="en-US" sz="2600" b="1" dirty="0" smtClean="0"/>
              <a:t/>
            </a:r>
            <a:br>
              <a:rPr lang="en-US" sz="2600" b="1" dirty="0" smtClean="0"/>
            </a:br>
            <a:r>
              <a:rPr lang="el-GR" sz="2600" b="1" dirty="0"/>
              <a:t>Β</a:t>
            </a:r>
            <a:r>
              <a:rPr lang="el-GR" sz="2600" b="1" dirty="0" smtClean="0"/>
              <a:t>ελτίωση του επιπέδου ευημερίας και</a:t>
            </a:r>
            <a:r>
              <a:rPr lang="el-GR" sz="2600" b="1" dirty="0"/>
              <a:t> </a:t>
            </a:r>
            <a:r>
              <a:rPr lang="el-GR" sz="2600" b="1" dirty="0" smtClean="0"/>
              <a:t>ευεξίας των πολιτών</a:t>
            </a:r>
            <a:br>
              <a:rPr lang="el-GR" sz="2600" b="1" dirty="0" smtClean="0"/>
            </a:br>
            <a:r>
              <a:rPr lang="el-GR" sz="2600" b="1" dirty="0" smtClean="0"/>
              <a:t/>
            </a:r>
            <a:br>
              <a:rPr lang="el-GR" sz="2600" b="1" dirty="0" smtClean="0"/>
            </a:br>
            <a:r>
              <a:rPr lang="el-GR" sz="2600" b="1" dirty="0" smtClean="0"/>
              <a:t>Βελτίωση των δεικτών ποιότητας ζωής </a:t>
            </a:r>
            <a:br>
              <a:rPr lang="el-GR" sz="2600" b="1" dirty="0" smtClean="0"/>
            </a:br>
            <a:r>
              <a:rPr lang="el-GR" sz="2600" b="1" dirty="0"/>
              <a:t/>
            </a:r>
            <a:br>
              <a:rPr lang="el-GR" sz="2600" b="1" dirty="0"/>
            </a:br>
            <a:r>
              <a:rPr lang="el-GR" sz="2600" b="1" dirty="0" smtClean="0"/>
              <a:t>Βελτίωση των κοινωνικό – οικονομικών και πολιτιστικών </a:t>
            </a:r>
            <a:br>
              <a:rPr lang="el-GR" sz="2600" b="1" dirty="0" smtClean="0"/>
            </a:br>
            <a:r>
              <a:rPr lang="el-GR" sz="2600" b="1" dirty="0"/>
              <a:t/>
            </a:r>
            <a:br>
              <a:rPr lang="el-GR" sz="2600" b="1" dirty="0"/>
            </a:br>
            <a:r>
              <a:rPr lang="el-GR" sz="2600" b="1" dirty="0" smtClean="0"/>
              <a:t>δεικτών</a:t>
            </a:r>
            <a:r>
              <a:rPr lang="el-GR" sz="2500" dirty="0" smtClean="0"/>
              <a:t/>
            </a:r>
            <a:br>
              <a:rPr lang="el-GR" sz="2500" dirty="0" smtClean="0"/>
            </a:br>
            <a:endParaRPr lang="el-GR" sz="2500" dirty="0"/>
          </a:p>
        </p:txBody>
      </p:sp>
    </p:spTree>
    <p:extLst>
      <p:ext uri="{BB962C8B-B14F-4D97-AF65-F5344CB8AC3E}">
        <p14:creationId xmlns:p14="http://schemas.microsoft.com/office/powerpoint/2010/main" val="2991699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806944"/>
            <a:ext cx="9404723" cy="5206678"/>
          </a:xfrm>
        </p:spPr>
        <p:txBody>
          <a:bodyPr/>
          <a:lstStyle/>
          <a:p>
            <a:r>
              <a:rPr lang="el-GR" sz="2600" b="1" dirty="0" smtClean="0"/>
              <a:t>Στόχος του συστήματος υγείας</a:t>
            </a:r>
            <a:r>
              <a:rPr lang="en-US" sz="2600" b="1" dirty="0" smtClean="0"/>
              <a:t>:</a:t>
            </a:r>
            <a:r>
              <a:rPr lang="el-GR" sz="2600" b="1" dirty="0" smtClean="0"/>
              <a:t/>
            </a:r>
            <a:br>
              <a:rPr lang="el-GR" sz="2600" b="1" dirty="0" smtClean="0"/>
            </a:br>
            <a:r>
              <a:rPr lang="el-GR" sz="2600" b="1" dirty="0"/>
              <a:t/>
            </a:r>
            <a:br>
              <a:rPr lang="el-GR" sz="2600" b="1" dirty="0"/>
            </a:br>
            <a:r>
              <a:rPr lang="el-GR" sz="2600" b="1" dirty="0" smtClean="0"/>
              <a:t>Η παροχή υπηρεσιών υγείας σύμφωνα με τις </a:t>
            </a:r>
            <a:br>
              <a:rPr lang="el-GR" sz="2600" b="1" dirty="0" smtClean="0"/>
            </a:br>
            <a:r>
              <a:rPr lang="el-GR" sz="2600" b="1" dirty="0"/>
              <a:t/>
            </a:r>
            <a:br>
              <a:rPr lang="el-GR" sz="2600" b="1" dirty="0"/>
            </a:br>
            <a:r>
              <a:rPr lang="el-GR" sz="2600" b="1" dirty="0" smtClean="0"/>
              <a:t>υγειονομικές ανάγκες</a:t>
            </a:r>
            <a:r>
              <a:rPr lang="en-US" sz="2600" b="1" dirty="0" smtClean="0"/>
              <a:t> </a:t>
            </a:r>
            <a:r>
              <a:rPr lang="el-GR" sz="2600" b="1" dirty="0" smtClean="0"/>
              <a:t>των πολιτών– δείκτες προσφοράς.</a:t>
            </a:r>
            <a:br>
              <a:rPr lang="el-GR" sz="2600" b="1" dirty="0" smtClean="0"/>
            </a:br>
            <a:r>
              <a:rPr lang="el-GR" sz="2600" b="1" dirty="0" smtClean="0"/>
              <a:t/>
            </a:r>
            <a:br>
              <a:rPr lang="el-GR" sz="2600" b="1" dirty="0" smtClean="0"/>
            </a:br>
            <a:r>
              <a:rPr lang="el-GR" sz="2600" b="1" dirty="0" smtClean="0"/>
              <a:t>Η κάλυψη των αναγκών του πληθυσμού – δείκτες</a:t>
            </a:r>
            <a:br>
              <a:rPr lang="el-GR" sz="2600" b="1" dirty="0" smtClean="0"/>
            </a:br>
            <a:r>
              <a:rPr lang="el-GR" sz="2600" b="1" dirty="0" smtClean="0"/>
              <a:t/>
            </a:r>
            <a:br>
              <a:rPr lang="el-GR" sz="2600" b="1" dirty="0" smtClean="0"/>
            </a:br>
            <a:r>
              <a:rPr lang="el-GR" sz="2600" b="1" dirty="0" smtClean="0"/>
              <a:t>χρησιμοποίησης υπηρεσιών και ικανοποίησης ασθενών</a:t>
            </a:r>
            <a:r>
              <a:rPr lang="el-GR" sz="2500" dirty="0" smtClean="0"/>
              <a:t/>
            </a:r>
            <a:br>
              <a:rPr lang="el-GR" sz="2500" dirty="0" smtClean="0"/>
            </a:br>
            <a:endParaRPr lang="el-GR" sz="2500" dirty="0"/>
          </a:p>
        </p:txBody>
      </p:sp>
    </p:spTree>
    <p:extLst>
      <p:ext uri="{BB962C8B-B14F-4D97-AF65-F5344CB8AC3E}">
        <p14:creationId xmlns:p14="http://schemas.microsoft.com/office/powerpoint/2010/main" val="3556152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2" y="609237"/>
            <a:ext cx="9404723" cy="4111044"/>
          </a:xfrm>
        </p:spPr>
        <p:txBody>
          <a:bodyPr/>
          <a:lstStyle/>
          <a:p>
            <a:r>
              <a:rPr lang="el-GR" sz="2600" b="1" dirty="0" smtClean="0"/>
              <a:t>Υποστόχος</a:t>
            </a:r>
            <a:br>
              <a:rPr lang="el-GR" sz="2600" b="1" dirty="0" smtClean="0"/>
            </a:br>
            <a:r>
              <a:rPr lang="el-GR" sz="2600" b="1" dirty="0"/>
              <a:t/>
            </a:r>
            <a:br>
              <a:rPr lang="el-GR" sz="2600" b="1" dirty="0"/>
            </a:br>
            <a:r>
              <a:rPr lang="el-GR" sz="2600" b="1" dirty="0" smtClean="0"/>
              <a:t>Η </a:t>
            </a:r>
            <a:r>
              <a:rPr lang="el-GR" sz="2600" b="1" dirty="0"/>
              <a:t>π</a:t>
            </a:r>
            <a:r>
              <a:rPr lang="el-GR" sz="2600" b="1" dirty="0" smtClean="0"/>
              <a:t>αραγωγή και η διάθεση υπηρεσιών υγείας – δείκτες</a:t>
            </a:r>
            <a:br>
              <a:rPr lang="el-GR" sz="2600" b="1" dirty="0" smtClean="0"/>
            </a:br>
            <a:r>
              <a:rPr lang="el-GR" sz="2600" b="1" dirty="0"/>
              <a:t/>
            </a:r>
            <a:br>
              <a:rPr lang="el-GR" sz="2600" b="1" dirty="0"/>
            </a:br>
            <a:r>
              <a:rPr lang="el-GR" sz="2600" b="1" dirty="0" smtClean="0"/>
              <a:t>λειτουργικότητας, παραγωγικότητας, αναλογίας </a:t>
            </a:r>
            <a:br>
              <a:rPr lang="el-GR" sz="2600" b="1" dirty="0" smtClean="0"/>
            </a:br>
            <a:r>
              <a:rPr lang="el-GR" sz="2600" b="1" dirty="0" smtClean="0"/>
              <a:t/>
            </a:r>
            <a:br>
              <a:rPr lang="el-GR" sz="2600" b="1" dirty="0" smtClean="0"/>
            </a:br>
            <a:r>
              <a:rPr lang="el-GR" sz="2600" b="1" dirty="0" smtClean="0"/>
              <a:t>επάρκειας ανθρωπίνων πόρων. </a:t>
            </a:r>
            <a:br>
              <a:rPr lang="el-GR" sz="2600" b="1" dirty="0" smtClean="0"/>
            </a:br>
            <a:r>
              <a:rPr lang="el-GR" sz="2600" b="1" dirty="0" smtClean="0"/>
              <a:t/>
            </a:r>
            <a:br>
              <a:rPr lang="el-GR" sz="2600" b="1" dirty="0" smtClean="0"/>
            </a:br>
            <a:r>
              <a:rPr lang="el-GR" sz="2600" b="1" dirty="0" smtClean="0"/>
              <a:t>Με βάση τους χρηματοοικονομικούς δείκτες κάθε χώρας.</a:t>
            </a:r>
            <a:r>
              <a:rPr lang="el-GR" sz="2500" dirty="0" smtClean="0"/>
              <a:t/>
            </a:r>
            <a:br>
              <a:rPr lang="el-GR" sz="2500" dirty="0" smtClean="0"/>
            </a:br>
            <a:r>
              <a:rPr lang="el-GR" sz="2500" dirty="0" smtClean="0"/>
              <a:t/>
            </a:r>
            <a:br>
              <a:rPr lang="el-GR" sz="2500" dirty="0" smtClean="0"/>
            </a:br>
            <a:r>
              <a:rPr lang="el-GR" sz="2500" dirty="0"/>
              <a:t/>
            </a:r>
            <a:br>
              <a:rPr lang="el-GR" sz="2500" dirty="0"/>
            </a:br>
            <a:endParaRPr lang="el-GR" sz="2500" dirty="0"/>
          </a:p>
        </p:txBody>
      </p:sp>
    </p:spTree>
    <p:extLst>
      <p:ext uri="{BB962C8B-B14F-4D97-AF65-F5344CB8AC3E}">
        <p14:creationId xmlns:p14="http://schemas.microsoft.com/office/powerpoint/2010/main" val="1373243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8445" y="452715"/>
            <a:ext cx="9404723" cy="5824515"/>
          </a:xfrm>
        </p:spPr>
        <p:txBody>
          <a:bodyPr/>
          <a:lstStyle/>
          <a:p>
            <a:pPr>
              <a:lnSpc>
                <a:spcPct val="90000"/>
              </a:lnSpc>
            </a:pPr>
            <a:r>
              <a:rPr lang="el-GR" altLang="el-GR" sz="2600" b="1" dirty="0" smtClean="0">
                <a:solidFill>
                  <a:schemeClr val="tx1"/>
                </a:solidFill>
              </a:rPr>
              <a:t>Δομικά χαρακτηριστικά ενός σύγχρονου συστήματος υγείας.</a:t>
            </a:r>
            <a:br>
              <a:rPr lang="el-GR" altLang="el-GR" sz="2600" b="1" dirty="0" smtClean="0">
                <a:solidFill>
                  <a:schemeClr val="tx1"/>
                </a:solidFill>
              </a:rPr>
            </a:br>
            <a:r>
              <a:rPr lang="el-GR" altLang="el-GR" sz="2600" b="1" dirty="0">
                <a:solidFill>
                  <a:schemeClr val="tx1"/>
                </a:solidFill>
              </a:rPr>
              <a:t/>
            </a:r>
            <a:br>
              <a:rPr lang="el-GR" altLang="el-GR" sz="2600" b="1" dirty="0">
                <a:solidFill>
                  <a:schemeClr val="tx1"/>
                </a:solidFill>
              </a:rPr>
            </a:br>
            <a:r>
              <a:rPr lang="el-GR" altLang="el-GR" sz="2600" b="1" dirty="0">
                <a:solidFill>
                  <a:schemeClr val="tx1"/>
                </a:solidFill>
              </a:rPr>
              <a:t>Σύστημα Υγείας ως βασικός θεσμός του Κοινωνικού </a:t>
            </a:r>
            <a:r>
              <a:rPr lang="el-GR" altLang="el-GR" sz="2600" b="1" dirty="0" smtClean="0">
                <a:solidFill>
                  <a:schemeClr val="tx1"/>
                </a:solidFill>
              </a:rPr>
              <a:t>Κράτους.</a:t>
            </a:r>
            <a:br>
              <a:rPr lang="el-GR" altLang="el-GR" sz="2600" b="1" dirty="0" smtClean="0">
                <a:solidFill>
                  <a:schemeClr val="tx1"/>
                </a:solidFill>
              </a:rPr>
            </a:br>
            <a:r>
              <a:rPr lang="el-GR" altLang="el-GR" sz="2600" b="1" dirty="0">
                <a:solidFill>
                  <a:schemeClr val="tx1"/>
                </a:solidFill>
              </a:rPr>
              <a:t/>
            </a:r>
            <a:br>
              <a:rPr lang="el-GR" altLang="el-GR" sz="2600" b="1" dirty="0">
                <a:solidFill>
                  <a:schemeClr val="tx1"/>
                </a:solidFill>
              </a:rPr>
            </a:br>
            <a:r>
              <a:rPr lang="el-GR" altLang="el-GR" sz="2600" b="1" dirty="0">
                <a:solidFill>
                  <a:schemeClr val="tx1"/>
                </a:solidFill>
              </a:rPr>
              <a:t>Κοινωνικοπολιτικά δομημένο θεσμικό </a:t>
            </a:r>
            <a:r>
              <a:rPr lang="el-GR" altLang="el-GR" sz="2600" b="1" dirty="0" smtClean="0">
                <a:solidFill>
                  <a:schemeClr val="tx1"/>
                </a:solidFill>
              </a:rPr>
              <a:t>κέλυφος. </a:t>
            </a:r>
            <a:br>
              <a:rPr lang="el-GR" altLang="el-GR" sz="2600" b="1" dirty="0" smtClean="0">
                <a:solidFill>
                  <a:schemeClr val="tx1"/>
                </a:solidFill>
              </a:rPr>
            </a:br>
            <a:r>
              <a:rPr lang="el-GR" altLang="el-GR" sz="2600" b="1" dirty="0">
                <a:solidFill>
                  <a:schemeClr val="tx1"/>
                </a:solidFill>
              </a:rPr>
              <a:t/>
            </a:r>
            <a:br>
              <a:rPr lang="el-GR" altLang="el-GR" sz="2600" b="1" dirty="0">
                <a:solidFill>
                  <a:schemeClr val="tx1"/>
                </a:solidFill>
              </a:rPr>
            </a:br>
            <a:r>
              <a:rPr lang="el-GR" altLang="el-GR" sz="2600" b="1" dirty="0">
                <a:solidFill>
                  <a:schemeClr val="tx1"/>
                </a:solidFill>
              </a:rPr>
              <a:t>Λειτουργικά ολοκληρωμένο και λογικά συνεκτικό </a:t>
            </a:r>
            <a:r>
              <a:rPr lang="el-GR" altLang="el-GR" sz="2600" b="1" dirty="0" smtClean="0">
                <a:solidFill>
                  <a:schemeClr val="tx1"/>
                </a:solidFill>
              </a:rPr>
              <a:t>σύστημα.</a:t>
            </a:r>
            <a:br>
              <a:rPr lang="el-GR" altLang="el-GR" sz="2600" b="1" dirty="0" smtClean="0">
                <a:solidFill>
                  <a:schemeClr val="tx1"/>
                </a:solidFill>
              </a:rPr>
            </a:br>
            <a:r>
              <a:rPr lang="el-GR" altLang="el-GR" sz="2600" b="1" dirty="0">
                <a:solidFill>
                  <a:schemeClr val="tx1"/>
                </a:solidFill>
              </a:rPr>
              <a:t/>
            </a:r>
            <a:br>
              <a:rPr lang="el-GR" altLang="el-GR" sz="2600" b="1" dirty="0">
                <a:solidFill>
                  <a:schemeClr val="tx1"/>
                </a:solidFill>
              </a:rPr>
            </a:br>
            <a:r>
              <a:rPr lang="el-GR" altLang="el-GR" sz="2600" b="1" dirty="0">
                <a:solidFill>
                  <a:schemeClr val="tx1"/>
                </a:solidFill>
              </a:rPr>
              <a:t>Πλουραλισμός δομών, μηχανισμών, διαδικασιών και </a:t>
            </a:r>
            <a:r>
              <a:rPr lang="el-GR" altLang="el-GR" sz="2600" b="1" dirty="0" smtClean="0">
                <a:solidFill>
                  <a:schemeClr val="tx1"/>
                </a:solidFill>
              </a:rPr>
              <a:t>εργαλείων.</a:t>
            </a:r>
            <a:br>
              <a:rPr lang="el-GR" altLang="el-GR" sz="2600" b="1" dirty="0" smtClean="0">
                <a:solidFill>
                  <a:schemeClr val="tx1"/>
                </a:solidFill>
              </a:rPr>
            </a:br>
            <a:r>
              <a:rPr lang="el-GR" altLang="el-GR" sz="2600" b="1" dirty="0">
                <a:solidFill>
                  <a:schemeClr val="tx1"/>
                </a:solidFill>
              </a:rPr>
              <a:t/>
            </a:r>
            <a:br>
              <a:rPr lang="el-GR" altLang="el-GR" sz="2600" b="1" dirty="0">
                <a:solidFill>
                  <a:schemeClr val="tx1"/>
                </a:solidFill>
              </a:rPr>
            </a:br>
            <a:r>
              <a:rPr lang="el-GR" altLang="el-GR" sz="2600" b="1" dirty="0">
                <a:solidFill>
                  <a:schemeClr val="tx1"/>
                </a:solidFill>
              </a:rPr>
              <a:t>Αυξημένη λειτουργική-διοικητική </a:t>
            </a:r>
            <a:r>
              <a:rPr lang="el-GR" altLang="el-GR" sz="2600" b="1" dirty="0" smtClean="0">
                <a:solidFill>
                  <a:schemeClr val="tx1"/>
                </a:solidFill>
              </a:rPr>
              <a:t>ικανότητα.</a:t>
            </a:r>
            <a:endParaRPr lang="el-GR" sz="2600" dirty="0">
              <a:solidFill>
                <a:schemeClr val="tx1"/>
              </a:solidFill>
            </a:endParaRPr>
          </a:p>
        </p:txBody>
      </p:sp>
    </p:spTree>
    <p:extLst>
      <p:ext uri="{BB962C8B-B14F-4D97-AF65-F5344CB8AC3E}">
        <p14:creationId xmlns:p14="http://schemas.microsoft.com/office/powerpoint/2010/main" val="987080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bwMode="auto">
          <a:xfrm>
            <a:off x="744965" y="259394"/>
            <a:ext cx="9404723" cy="14005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eaLnBrk="1" hangingPunct="1">
              <a:defRPr/>
            </a:pPr>
            <a:r>
              <a:rPr lang="el-GR" sz="2500" b="1" dirty="0" smtClean="0">
                <a:solidFill>
                  <a:schemeClr val="tx1"/>
                </a:solidFill>
              </a:rPr>
              <a:t>Σημαντικά προβλήματα των Συστημάτων Υγείας </a:t>
            </a:r>
          </a:p>
        </p:txBody>
      </p:sp>
      <p:sp>
        <p:nvSpPr>
          <p:cNvPr id="4" name="Rectangle 3"/>
          <p:cNvSpPr>
            <a:spLocks noGrp="1" noChangeArrowheads="1"/>
          </p:cNvSpPr>
          <p:nvPr/>
        </p:nvSpPr>
        <p:spPr bwMode="auto">
          <a:xfrm>
            <a:off x="654349" y="1659924"/>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buClr>
                <a:srgbClr val="FF0000"/>
              </a:buClr>
              <a:buSzPct val="120000"/>
              <a:buFont typeface="Wingdings" pitchFamily="2" charset="2"/>
              <a:buChar char="ü"/>
              <a:defRPr/>
            </a:pPr>
            <a:r>
              <a:rPr lang="el-GR" sz="2500" b="1" dirty="0" smtClean="0"/>
              <a:t>Αύξηση της γήρανσης πληθυσμού </a:t>
            </a:r>
          </a:p>
          <a:p>
            <a:pPr>
              <a:buClr>
                <a:srgbClr val="FF0000"/>
              </a:buClr>
              <a:buSzPct val="125000"/>
              <a:buFont typeface="Wingdings" pitchFamily="2" charset="2"/>
              <a:buChar char=""/>
              <a:defRPr/>
            </a:pPr>
            <a:r>
              <a:rPr lang="el-GR" sz="2500" b="1" dirty="0" smtClean="0"/>
              <a:t>Αύξηση προσδόκιμου επιβίωσης</a:t>
            </a:r>
          </a:p>
          <a:p>
            <a:pPr>
              <a:buClr>
                <a:srgbClr val="FF0000"/>
              </a:buClr>
              <a:buSzPct val="125000"/>
              <a:buFont typeface="Wingdings" pitchFamily="2" charset="2"/>
              <a:buChar char=""/>
              <a:defRPr/>
            </a:pPr>
            <a:r>
              <a:rPr lang="el-GR" sz="2500" b="1" dirty="0" smtClean="0"/>
              <a:t>Αυξανόμενη συχνότητα χρόνιων ασθενειών</a:t>
            </a:r>
          </a:p>
          <a:p>
            <a:pPr>
              <a:buClr>
                <a:srgbClr val="FF0000"/>
              </a:buClr>
              <a:buSzPct val="125000"/>
              <a:buFont typeface="Wingdings" pitchFamily="2" charset="2"/>
              <a:buChar char=""/>
              <a:defRPr/>
            </a:pPr>
            <a:r>
              <a:rPr lang="el-GR" sz="2500" b="1" dirty="0" smtClean="0"/>
              <a:t>Εμφάνιση νέων προβλημάτων υγείας</a:t>
            </a:r>
          </a:p>
          <a:p>
            <a:pPr>
              <a:buClr>
                <a:srgbClr val="FF0000"/>
              </a:buClr>
              <a:buSzPct val="125000"/>
              <a:buFont typeface="Wingdings" pitchFamily="2" charset="2"/>
              <a:buChar char=""/>
              <a:defRPr/>
            </a:pPr>
            <a:r>
              <a:rPr lang="el-GR" sz="2500" b="1" dirty="0" smtClean="0"/>
              <a:t>Επιτάχυνση εφαρμογής αποτελεσμάτων Βιοϊατρικής</a:t>
            </a:r>
          </a:p>
          <a:p>
            <a:pPr>
              <a:buClr>
                <a:srgbClr val="FF0000"/>
              </a:buClr>
              <a:buSzPct val="125000"/>
              <a:buFont typeface="Wingdings" pitchFamily="2" charset="2"/>
              <a:buChar char=""/>
              <a:defRPr/>
            </a:pPr>
            <a:r>
              <a:rPr lang="el-GR" sz="2500" b="1" dirty="0" smtClean="0"/>
              <a:t>Ραγδαία τεχνολογική ανάπτυξη</a:t>
            </a:r>
          </a:p>
          <a:p>
            <a:pPr>
              <a:buClr>
                <a:srgbClr val="FF0000"/>
              </a:buClr>
              <a:buSzPct val="125000"/>
              <a:buFont typeface="Wingdings" pitchFamily="2" charset="2"/>
              <a:buChar char=""/>
              <a:defRPr/>
            </a:pPr>
            <a:r>
              <a:rPr lang="el-GR" sz="2500" b="1" dirty="0" smtClean="0"/>
              <a:t>Αυξανόμενες προσδοκίες από τις υπηρεσίες υγείας</a:t>
            </a:r>
          </a:p>
          <a:p>
            <a:pPr eaLnBrk="1" hangingPunct="1">
              <a:buClr>
                <a:srgbClr val="FF0000"/>
              </a:buClr>
              <a:buSzPct val="120000"/>
              <a:buFont typeface="Wingdings" pitchFamily="2" charset="2"/>
              <a:buChar char="ü"/>
              <a:defRPr/>
            </a:pPr>
            <a:endParaRPr lang="el-GR" sz="2400" b="1" dirty="0" smtClean="0">
              <a:solidFill>
                <a:srgbClr val="000099"/>
              </a:solidFill>
              <a:effectLst>
                <a:outerShdw blurRad="38100" dist="38100" dir="2700000" algn="tl">
                  <a:srgbClr val="C0C0C0"/>
                </a:outerShdw>
              </a:effectLst>
            </a:endParaRPr>
          </a:p>
        </p:txBody>
      </p:sp>
    </p:spTree>
    <p:extLst>
      <p:ext uri="{BB962C8B-B14F-4D97-AF65-F5344CB8AC3E}">
        <p14:creationId xmlns:p14="http://schemas.microsoft.com/office/powerpoint/2010/main" val="4023393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7"/>
            <a:ext cx="9947748" cy="5223153"/>
          </a:xfrm>
        </p:spPr>
        <p:txBody>
          <a:bodyPr/>
          <a:lstStyle/>
          <a:p>
            <a:r>
              <a:rPr lang="el-GR" sz="2600" b="1" dirty="0" smtClean="0"/>
              <a:t>Διαστάσεις της ποιότητας ζωής</a:t>
            </a:r>
            <a:r>
              <a:rPr lang="en-US" sz="2600" b="1" dirty="0" smtClean="0"/>
              <a:t>:</a:t>
            </a:r>
            <a:br>
              <a:rPr lang="en-US" sz="2600" b="1" dirty="0" smtClean="0"/>
            </a:br>
            <a:r>
              <a:rPr lang="el-GR" sz="2600" b="1" dirty="0" smtClean="0"/>
              <a:t>Ποιες είναι οι διαστάσεις της ποιότητας ζωής</a:t>
            </a:r>
            <a:r>
              <a:rPr lang="en-US" sz="2600" b="1" dirty="0" smtClean="0"/>
              <a:t>; </a:t>
            </a:r>
            <a:r>
              <a:rPr lang="el-GR" sz="2600" b="1" dirty="0" smtClean="0"/>
              <a:t/>
            </a:r>
            <a:br>
              <a:rPr lang="el-GR" sz="2600" b="1" dirty="0" smtClean="0"/>
            </a:br>
            <a:r>
              <a:rPr lang="en-US" sz="2600" b="1" dirty="0" smtClean="0"/>
              <a:t/>
            </a:r>
            <a:br>
              <a:rPr lang="en-US" sz="2600" b="1" dirty="0" smtClean="0"/>
            </a:br>
            <a:r>
              <a:rPr lang="en-US" sz="2600" b="1" dirty="0" smtClean="0"/>
              <a:t>∙</a:t>
            </a:r>
            <a:r>
              <a:rPr lang="el-GR" sz="2600" b="1" dirty="0" smtClean="0"/>
              <a:t>Η φυσική ευεξία του ατόμου</a:t>
            </a:r>
            <a:br>
              <a:rPr lang="el-GR" sz="2600" b="1" dirty="0" smtClean="0"/>
            </a:br>
            <a:r>
              <a:rPr lang="el-GR" sz="2600" b="1" dirty="0" smtClean="0"/>
              <a:t/>
            </a:r>
            <a:br>
              <a:rPr lang="el-GR" sz="2600" b="1" dirty="0" smtClean="0"/>
            </a:br>
            <a:r>
              <a:rPr lang="el-GR" sz="2600" b="1" dirty="0" smtClean="0"/>
              <a:t>∙Οι κοινωνικές σχέσεις του ατόμου</a:t>
            </a:r>
            <a:br>
              <a:rPr lang="el-GR" sz="2600" b="1" dirty="0" smtClean="0"/>
            </a:br>
            <a:r>
              <a:rPr lang="el-GR" sz="2600" b="1" dirty="0" smtClean="0"/>
              <a:t/>
            </a:r>
            <a:br>
              <a:rPr lang="el-GR" sz="2600" b="1" dirty="0" smtClean="0"/>
            </a:br>
            <a:r>
              <a:rPr lang="el-GR" sz="2600" b="1" dirty="0" smtClean="0"/>
              <a:t>∙Η προσωπική εξέλιξη </a:t>
            </a:r>
            <a:br>
              <a:rPr lang="el-GR" sz="2600" b="1" dirty="0" smtClean="0"/>
            </a:br>
            <a:r>
              <a:rPr lang="el-GR" sz="2600" b="1" dirty="0" smtClean="0"/>
              <a:t/>
            </a:r>
            <a:br>
              <a:rPr lang="el-GR" sz="2600" b="1" dirty="0" smtClean="0"/>
            </a:br>
            <a:r>
              <a:rPr lang="el-GR" sz="2600" b="1" dirty="0" smtClean="0"/>
              <a:t>∙Η επαναδημιουργία</a:t>
            </a:r>
            <a:br>
              <a:rPr lang="el-GR" sz="2600" b="1" dirty="0" smtClean="0"/>
            </a:br>
            <a:r>
              <a:rPr lang="el-GR" sz="2600" b="1" dirty="0" smtClean="0"/>
              <a:t/>
            </a:r>
            <a:br>
              <a:rPr lang="el-GR" sz="2600" b="1" dirty="0" smtClean="0"/>
            </a:br>
            <a:r>
              <a:rPr lang="el-GR" sz="2600" b="1" dirty="0" smtClean="0"/>
              <a:t>∙Οι οικονομικές συνθήκες ασφαλείας</a:t>
            </a:r>
            <a:br>
              <a:rPr lang="el-GR" sz="2600" b="1" dirty="0" smtClean="0"/>
            </a:br>
            <a:r>
              <a:rPr lang="el-GR" sz="2600" b="1" dirty="0" smtClean="0"/>
              <a:t/>
            </a:r>
            <a:br>
              <a:rPr lang="el-GR" sz="2600" b="1" dirty="0" smtClean="0"/>
            </a:br>
            <a:r>
              <a:rPr lang="el-GR" sz="2600" b="1" dirty="0" smtClean="0"/>
              <a:t>∙Η ψυχική και ηθική ευεξία σε συνδυασμό με την ευτυχία και την αυτοεκτίμηση</a:t>
            </a:r>
            <a:r>
              <a:rPr lang="el-GR" sz="2500" dirty="0" smtClean="0"/>
              <a:t/>
            </a:r>
            <a:br>
              <a:rPr lang="el-GR" sz="2500" dirty="0" smtClean="0"/>
            </a:br>
            <a:r>
              <a:rPr lang="el-GR" sz="2500" dirty="0" smtClean="0"/>
              <a:t/>
            </a:r>
            <a:br>
              <a:rPr lang="el-GR" sz="2500" dirty="0" smtClean="0"/>
            </a:br>
            <a:endParaRPr lang="el-GR" sz="2500" dirty="0"/>
          </a:p>
        </p:txBody>
      </p:sp>
    </p:spTree>
    <p:extLst>
      <p:ext uri="{BB962C8B-B14F-4D97-AF65-F5344CB8AC3E}">
        <p14:creationId xmlns:p14="http://schemas.microsoft.com/office/powerpoint/2010/main" val="3133532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bwMode="auto">
          <a:xfrm>
            <a:off x="835582" y="-12719"/>
            <a:ext cx="9404723" cy="17303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eaLnBrk="1" hangingPunct="1">
              <a:defRPr/>
            </a:pPr>
            <a:r>
              <a:rPr lang="el-GR" sz="2600" b="1" dirty="0" smtClean="0">
                <a:solidFill>
                  <a:schemeClr val="tx1"/>
                </a:solidFill>
              </a:rPr>
              <a:t>ΕΠΙΠΤΩΣΕΙΣ ΣΤ</a:t>
            </a:r>
            <a:r>
              <a:rPr lang="en-US" sz="2600" b="1" dirty="0" smtClean="0">
                <a:solidFill>
                  <a:schemeClr val="tx1"/>
                </a:solidFill>
              </a:rPr>
              <a:t>A</a:t>
            </a:r>
            <a:r>
              <a:rPr lang="el-GR" sz="2600" b="1" dirty="0" smtClean="0">
                <a:solidFill>
                  <a:schemeClr val="tx1"/>
                </a:solidFill>
              </a:rPr>
              <a:t> ΣΥΣΤΗΜΑ</a:t>
            </a:r>
            <a:r>
              <a:rPr lang="en-US" sz="2600" b="1" dirty="0" smtClean="0">
                <a:solidFill>
                  <a:schemeClr val="tx1"/>
                </a:solidFill>
              </a:rPr>
              <a:t>TA</a:t>
            </a:r>
            <a:r>
              <a:rPr lang="el-GR" sz="2600" b="1" dirty="0" smtClean="0">
                <a:solidFill>
                  <a:schemeClr val="tx1"/>
                </a:solidFill>
              </a:rPr>
              <a:t> ΥΓΕΙΑΣ</a:t>
            </a:r>
          </a:p>
        </p:txBody>
      </p:sp>
      <p:sp>
        <p:nvSpPr>
          <p:cNvPr id="4" name="Rectangle 3"/>
          <p:cNvSpPr>
            <a:spLocks noGrp="1" noChangeArrowheads="1"/>
          </p:cNvSpPr>
          <p:nvPr/>
        </p:nvSpPr>
        <p:spPr bwMode="auto">
          <a:xfrm>
            <a:off x="617840" y="1717590"/>
            <a:ext cx="924903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eaLnBrk="1" hangingPunct="1">
              <a:lnSpc>
                <a:spcPct val="90000"/>
              </a:lnSpc>
              <a:buClr>
                <a:srgbClr val="FF0000"/>
              </a:buClr>
              <a:buSzPct val="120000"/>
              <a:buFont typeface="Wingdings" pitchFamily="2" charset="2"/>
              <a:buChar char="ü"/>
              <a:defRPr/>
            </a:pPr>
            <a:r>
              <a:rPr lang="el-GR" sz="2600" b="1" dirty="0" smtClean="0"/>
              <a:t>Αύξηση της ζήτησης υπηρεσιών υγείας (προκλητή ζήτηση)  </a:t>
            </a:r>
          </a:p>
          <a:p>
            <a:pPr marL="0" indent="0" eaLnBrk="1" hangingPunct="1">
              <a:lnSpc>
                <a:spcPct val="90000"/>
              </a:lnSpc>
              <a:buClr>
                <a:srgbClr val="FF0000"/>
              </a:buClr>
              <a:buSzPct val="120000"/>
              <a:buNone/>
              <a:defRPr/>
            </a:pPr>
            <a:endParaRPr lang="el-GR" sz="2600" b="1" dirty="0" smtClean="0"/>
          </a:p>
          <a:p>
            <a:pPr eaLnBrk="1" hangingPunct="1">
              <a:lnSpc>
                <a:spcPct val="90000"/>
              </a:lnSpc>
              <a:buClr>
                <a:srgbClr val="FF0000"/>
              </a:buClr>
              <a:buSzPct val="120000"/>
              <a:buFont typeface="Wingdings" pitchFamily="2" charset="2"/>
              <a:buChar char="ü"/>
              <a:defRPr/>
            </a:pPr>
            <a:r>
              <a:rPr lang="el-GR" sz="2600" b="1" dirty="0" smtClean="0"/>
              <a:t>Προβλήματα στη χρηματοδότηση των υπηρεσιών υγείας.</a:t>
            </a:r>
          </a:p>
          <a:p>
            <a:pPr marL="0" indent="0" eaLnBrk="1" hangingPunct="1">
              <a:lnSpc>
                <a:spcPct val="90000"/>
              </a:lnSpc>
              <a:buClr>
                <a:srgbClr val="FF0000"/>
              </a:buClr>
              <a:buSzPct val="120000"/>
              <a:buNone/>
              <a:defRPr/>
            </a:pPr>
            <a:r>
              <a:rPr lang="el-GR" sz="2600" b="1" dirty="0" smtClean="0"/>
              <a:t> </a:t>
            </a:r>
          </a:p>
          <a:p>
            <a:pPr eaLnBrk="1" hangingPunct="1">
              <a:lnSpc>
                <a:spcPct val="90000"/>
              </a:lnSpc>
              <a:buClr>
                <a:srgbClr val="FF0000"/>
              </a:buClr>
              <a:buSzPct val="120000"/>
              <a:buFont typeface="Wingdings" pitchFamily="2" charset="2"/>
              <a:buChar char="ü"/>
              <a:defRPr/>
            </a:pPr>
            <a:r>
              <a:rPr lang="el-GR" sz="2600" b="1" dirty="0" smtClean="0"/>
              <a:t>Διόγκωση των δαπανών υγείας </a:t>
            </a:r>
          </a:p>
          <a:p>
            <a:pPr marL="0" indent="0" eaLnBrk="1" hangingPunct="1">
              <a:lnSpc>
                <a:spcPct val="90000"/>
              </a:lnSpc>
              <a:buClr>
                <a:srgbClr val="FF0000"/>
              </a:buClr>
              <a:buSzPct val="120000"/>
              <a:buNone/>
              <a:defRPr/>
            </a:pPr>
            <a:endParaRPr lang="el-GR" sz="2600" b="1" dirty="0" smtClean="0"/>
          </a:p>
          <a:p>
            <a:pPr eaLnBrk="1" hangingPunct="1">
              <a:lnSpc>
                <a:spcPct val="90000"/>
              </a:lnSpc>
              <a:buClr>
                <a:srgbClr val="FF0000"/>
              </a:buClr>
              <a:buSzPct val="120000"/>
              <a:buFont typeface="Wingdings" pitchFamily="2" charset="2"/>
              <a:buChar char="ü"/>
              <a:defRPr/>
            </a:pPr>
            <a:r>
              <a:rPr lang="el-GR" sz="2600" b="1" dirty="0" smtClean="0"/>
              <a:t>Διαρκής επένδυση σε μεγάλες νοσοκομειακές μονάδες οδηγούσε μοιραία τα συστήματα Υγείας σε πλήρη κατάρρευση. </a:t>
            </a:r>
          </a:p>
        </p:txBody>
      </p:sp>
    </p:spTree>
    <p:extLst>
      <p:ext uri="{BB962C8B-B14F-4D97-AF65-F5344CB8AC3E}">
        <p14:creationId xmlns:p14="http://schemas.microsoft.com/office/powerpoint/2010/main" val="2483522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11084570" cy="5758612"/>
          </a:xfrm>
        </p:spPr>
        <p:txBody>
          <a:bodyPr/>
          <a:lstStyle/>
          <a:p>
            <a:r>
              <a:rPr lang="el-GR" sz="2600" b="1" dirty="0" smtClean="0"/>
              <a:t>Δείκτες στην </a:t>
            </a:r>
            <a:r>
              <a:rPr lang="el-GR" sz="2600" b="1" dirty="0"/>
              <a:t>υγειονομική περίθαλψη </a:t>
            </a:r>
            <a:r>
              <a:rPr lang="el-GR" sz="2600" dirty="0"/>
              <a:t/>
            </a:r>
            <a:br>
              <a:rPr lang="el-GR" sz="2600" dirty="0"/>
            </a:br>
            <a:r>
              <a:rPr lang="el-GR" sz="2600" dirty="0" smtClean="0"/>
              <a:t/>
            </a:r>
            <a:br>
              <a:rPr lang="el-GR" sz="2600" dirty="0" smtClean="0"/>
            </a:br>
            <a:r>
              <a:rPr lang="el-GR" sz="2600" dirty="0"/>
              <a:t/>
            </a:r>
            <a:br>
              <a:rPr lang="el-GR" sz="2600" dirty="0"/>
            </a:br>
            <a:r>
              <a:rPr lang="el-GR" sz="2600" b="1" dirty="0" smtClean="0"/>
              <a:t>Οι </a:t>
            </a:r>
            <a:r>
              <a:rPr lang="el-GR" sz="2600" b="1" dirty="0"/>
              <a:t>δείκτες υγείας είναι ένα σύνολο δεδομένων </a:t>
            </a:r>
            <a:r>
              <a:rPr lang="el-GR" sz="2600" b="1" dirty="0">
                <a:solidFill>
                  <a:schemeClr val="accent2">
                    <a:lumMod val="60000"/>
                    <a:lumOff val="40000"/>
                  </a:schemeClr>
                </a:solidFill>
              </a:rPr>
              <a:t>(πίνακες, γραφικές παραστάσεις, χάρτες) </a:t>
            </a:r>
            <a:r>
              <a:rPr lang="el-GR" sz="2600" b="1" dirty="0" smtClean="0"/>
              <a:t>τα οποία αποτυπώνουν  </a:t>
            </a:r>
            <a:r>
              <a:rPr lang="el-GR" sz="2600" b="1" dirty="0"/>
              <a:t>την κατάσταση της </a:t>
            </a:r>
            <a:r>
              <a:rPr lang="el-GR" sz="2600" b="1" dirty="0" smtClean="0"/>
              <a:t>υγείας και τους </a:t>
            </a:r>
            <a:r>
              <a:rPr lang="el-GR" sz="2600" b="1" dirty="0"/>
              <a:t>καθοριστικούς παράγοντες </a:t>
            </a:r>
            <a:r>
              <a:rPr lang="el-GR" sz="2600" b="1" dirty="0" smtClean="0"/>
              <a:t>της υγειονομικής περίθαλψης. </a:t>
            </a:r>
            <a:br>
              <a:rPr lang="el-GR" sz="2600" b="1" dirty="0" smtClean="0"/>
            </a:br>
            <a:r>
              <a:rPr lang="el-GR" sz="2600" b="1" dirty="0"/>
              <a:t/>
            </a:r>
            <a:br>
              <a:rPr lang="el-GR" sz="2600" b="1" dirty="0"/>
            </a:br>
            <a:r>
              <a:rPr lang="el-GR" sz="2600" b="1" dirty="0" smtClean="0"/>
              <a:t>Καθιστούν </a:t>
            </a:r>
            <a:r>
              <a:rPr lang="el-GR" sz="2600" b="1" dirty="0"/>
              <a:t>δυνατή την παρακολούθηση και τη σύγκριση και αποτελούν τη βάση για τη χάραξη πολιτικών.</a:t>
            </a:r>
          </a:p>
        </p:txBody>
      </p:sp>
    </p:spTree>
    <p:extLst>
      <p:ext uri="{BB962C8B-B14F-4D97-AF65-F5344CB8AC3E}">
        <p14:creationId xmlns:p14="http://schemas.microsoft.com/office/powerpoint/2010/main" val="703197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6024" y="469192"/>
            <a:ext cx="10227835" cy="5387909"/>
          </a:xfrm>
        </p:spPr>
        <p:txBody>
          <a:bodyPr/>
          <a:lstStyle/>
          <a:p>
            <a:r>
              <a:rPr lang="el-GR" sz="2600" b="1" dirty="0" smtClean="0"/>
              <a:t>Δείκτες στην υγειονομική περίθαλψη</a:t>
            </a:r>
            <a:br>
              <a:rPr lang="el-GR" sz="2600" b="1" dirty="0" smtClean="0"/>
            </a:br>
            <a:r>
              <a:rPr lang="el-GR" sz="2600" b="1" dirty="0" smtClean="0"/>
              <a:t/>
            </a:r>
            <a:br>
              <a:rPr lang="el-GR" sz="2600" b="1" dirty="0" smtClean="0"/>
            </a:br>
            <a:r>
              <a:rPr lang="el-GR" sz="2600" b="1" dirty="0" smtClean="0"/>
              <a:t>√Δείκτες εισροών </a:t>
            </a:r>
            <a:r>
              <a:rPr lang="el-GR" sz="2600" b="1" dirty="0" smtClean="0">
                <a:solidFill>
                  <a:schemeClr val="accent2">
                    <a:lumMod val="60000"/>
                    <a:lumOff val="40000"/>
                  </a:schemeClr>
                </a:solidFill>
              </a:rPr>
              <a:t>απλοί ποσοτικοί δείκτες όπως αριθμός,</a:t>
            </a:r>
            <a:r>
              <a:rPr lang="el-GR" sz="2600" b="1" dirty="0" smtClean="0"/>
              <a:t> ο αριθμός των κλινών ανά 1000 κατοίκους, ο διαθέσιμος χώρος αναμονής των επισκεπτών, </a:t>
            </a:r>
            <a:br>
              <a:rPr lang="el-GR" sz="2600" b="1" dirty="0" smtClean="0"/>
            </a:br>
            <a:r>
              <a:rPr lang="el-GR" sz="2600" b="1" dirty="0" smtClean="0"/>
              <a:t/>
            </a:r>
            <a:br>
              <a:rPr lang="el-GR" sz="2600" b="1" dirty="0" smtClean="0"/>
            </a:br>
            <a:r>
              <a:rPr lang="el-GR" sz="2600" b="1" dirty="0" smtClean="0"/>
              <a:t>√Δείκτες αξιολόγησης </a:t>
            </a:r>
            <a:r>
              <a:rPr lang="el-GR" sz="2600" b="1" dirty="0" smtClean="0">
                <a:solidFill>
                  <a:schemeClr val="accent2">
                    <a:lumMod val="60000"/>
                    <a:lumOff val="40000"/>
                  </a:schemeClr>
                </a:solidFill>
              </a:rPr>
              <a:t>ενδιάμεσων διαδικασιών (π.χ. αξιοπιστία διαγνωστικών εξετάσεων, </a:t>
            </a:r>
            <a:r>
              <a:rPr lang="el-GR" sz="2600" b="1" dirty="0" smtClean="0"/>
              <a:t>ικανοποίησης ασθενών, αρτιότητας ιατρικών τεχνικών, χρόνου αναμονής. </a:t>
            </a:r>
            <a:r>
              <a:rPr lang="el-GR" sz="2600" b="1" dirty="0"/>
              <a:t/>
            </a:r>
            <a:br>
              <a:rPr lang="el-GR" sz="2600" b="1" dirty="0"/>
            </a:br>
            <a:endParaRPr lang="el-GR" sz="2600" dirty="0"/>
          </a:p>
        </p:txBody>
      </p:sp>
    </p:spTree>
    <p:extLst>
      <p:ext uri="{BB962C8B-B14F-4D97-AF65-F5344CB8AC3E}">
        <p14:creationId xmlns:p14="http://schemas.microsoft.com/office/powerpoint/2010/main" val="3339572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2422" y="806944"/>
            <a:ext cx="10849232" cy="4984256"/>
          </a:xfrm>
        </p:spPr>
        <p:txBody>
          <a:bodyPr/>
          <a:lstStyle/>
          <a:p>
            <a:r>
              <a:rPr lang="el-GR" sz="2600" b="1" dirty="0" smtClean="0"/>
              <a:t>Δείκτες στην υγειονομική περίθαλψη</a:t>
            </a:r>
            <a:br>
              <a:rPr lang="el-GR" sz="2600" b="1" dirty="0" smtClean="0"/>
            </a:br>
            <a:r>
              <a:rPr lang="el-GR" sz="2600" b="1" dirty="0" smtClean="0"/>
              <a:t/>
            </a:r>
            <a:br>
              <a:rPr lang="el-GR" sz="2600" b="1" dirty="0" smtClean="0"/>
            </a:br>
            <a:r>
              <a:rPr lang="el-GR" sz="2600" b="1" dirty="0" smtClean="0">
                <a:solidFill>
                  <a:schemeClr val="accent2">
                    <a:lumMod val="60000"/>
                    <a:lumOff val="40000"/>
                  </a:schemeClr>
                </a:solidFill>
              </a:rPr>
              <a:t>√Δείκτες ενδιάμεσων εκροών δείκτες μέσης διάρκειας νοσηλείας, δείκτες εργαστηριακών εξετάσεων, </a:t>
            </a:r>
            <a:r>
              <a:rPr lang="el-GR" sz="2600" b="1" dirty="0" smtClean="0"/>
              <a:t>ο αριθμός χειρουργικών πράξεων ανά ειδικότητα το χρόνο.</a:t>
            </a:r>
            <a:br>
              <a:rPr lang="el-GR" sz="2600" b="1" dirty="0" smtClean="0"/>
            </a:br>
            <a:r>
              <a:rPr lang="el-GR" sz="2600" b="1" dirty="0" smtClean="0"/>
              <a:t/>
            </a:r>
            <a:br>
              <a:rPr lang="el-GR" sz="2600" b="1" dirty="0" smtClean="0"/>
            </a:br>
            <a:r>
              <a:rPr lang="el-GR" sz="2600" b="1" dirty="0" smtClean="0"/>
              <a:t>√Δείκτες αποτελέσματος και υγείας του πληθυσμού </a:t>
            </a:r>
            <a:r>
              <a:rPr lang="el-GR" sz="2600" b="1" dirty="0" smtClean="0">
                <a:solidFill>
                  <a:schemeClr val="accent2">
                    <a:lumMod val="60000"/>
                    <a:lumOff val="40000"/>
                  </a:schemeClr>
                </a:solidFill>
              </a:rPr>
              <a:t>(δείκτες νοσηρότητας, θνητότητας, θνησιμότητας, σύγχρονοι δείκτες ευεξίας, δείκτες αποτελεσματικότητας) </a:t>
            </a:r>
            <a:r>
              <a:rPr lang="el-GR" sz="4000" b="1" dirty="0" smtClean="0">
                <a:solidFill>
                  <a:schemeClr val="accent2">
                    <a:lumMod val="60000"/>
                    <a:lumOff val="40000"/>
                  </a:schemeClr>
                </a:solidFill>
              </a:rPr>
              <a:t/>
            </a:r>
            <a:br>
              <a:rPr lang="el-GR" sz="4000" b="1" dirty="0" smtClean="0">
                <a:solidFill>
                  <a:schemeClr val="accent2">
                    <a:lumMod val="60000"/>
                    <a:lumOff val="40000"/>
                  </a:schemeClr>
                </a:solidFill>
              </a:rPr>
            </a:br>
            <a:endParaRPr lang="el-GR" dirty="0">
              <a:solidFill>
                <a:schemeClr val="accent2">
                  <a:lumMod val="60000"/>
                  <a:lumOff val="40000"/>
                </a:schemeClr>
              </a:solidFill>
            </a:endParaRPr>
          </a:p>
        </p:txBody>
      </p:sp>
    </p:spTree>
    <p:extLst>
      <p:ext uri="{BB962C8B-B14F-4D97-AF65-F5344CB8AC3E}">
        <p14:creationId xmlns:p14="http://schemas.microsoft.com/office/powerpoint/2010/main" val="2329935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3117" y="263248"/>
            <a:ext cx="9404723" cy="1400530"/>
          </a:xfrm>
        </p:spPr>
        <p:txBody>
          <a:bodyPr/>
          <a:lstStyle/>
          <a:p>
            <a:r>
              <a:rPr lang="el-GR" sz="2500" b="1" dirty="0" smtClean="0"/>
              <a:t>Μέση διάρκεια νοσηλείας παραμονής στο νοσοκομείο έτος 2000 και 2013 </a:t>
            </a:r>
            <a:endParaRPr lang="el-GR" sz="2500" b="1" dirty="0"/>
          </a:p>
        </p:txBody>
      </p:sp>
      <p:pic>
        <p:nvPicPr>
          <p:cNvPr id="3" name="Εικόνα 2"/>
          <p:cNvPicPr>
            <a:picLocks noChangeAspect="1"/>
          </p:cNvPicPr>
          <p:nvPr/>
        </p:nvPicPr>
        <p:blipFill>
          <a:blip r:embed="rId2" cstate="print"/>
          <a:stretch>
            <a:fillRect/>
          </a:stretch>
        </p:blipFill>
        <p:spPr>
          <a:xfrm>
            <a:off x="473117" y="1365351"/>
            <a:ext cx="10285500" cy="5344367"/>
          </a:xfrm>
          <a:prstGeom prst="rect">
            <a:avLst/>
          </a:prstGeom>
        </p:spPr>
      </p:pic>
    </p:spTree>
    <p:extLst>
      <p:ext uri="{BB962C8B-B14F-4D97-AF65-F5344CB8AC3E}">
        <p14:creationId xmlns:p14="http://schemas.microsoft.com/office/powerpoint/2010/main" val="2506399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9514" y="592760"/>
            <a:ext cx="10816281" cy="4860688"/>
          </a:xfrm>
        </p:spPr>
        <p:txBody>
          <a:bodyPr/>
          <a:lstStyle/>
          <a:p>
            <a:r>
              <a:rPr lang="el-GR" sz="2600" b="1" dirty="0"/>
              <a:t>Δείκτες στην υγειονομική περίθαλψη</a:t>
            </a:r>
            <a:br>
              <a:rPr lang="el-GR" sz="2600" b="1" dirty="0"/>
            </a:br>
            <a:r>
              <a:rPr lang="el-GR" sz="2600" b="1" dirty="0" smtClean="0"/>
              <a:t/>
            </a:r>
            <a:br>
              <a:rPr lang="el-GR" sz="2600" b="1" dirty="0" smtClean="0"/>
            </a:br>
            <a:r>
              <a:rPr lang="el-GR" sz="2600" b="1" dirty="0" smtClean="0"/>
              <a:t>√Δείκτες αποδοτικότητας όπως </a:t>
            </a:r>
            <a:r>
              <a:rPr lang="el-GR" sz="2600" b="1" dirty="0" smtClean="0">
                <a:solidFill>
                  <a:schemeClr val="accent2">
                    <a:lumMod val="60000"/>
                    <a:lumOff val="40000"/>
                  </a:schemeClr>
                </a:solidFill>
              </a:rPr>
              <a:t>η τεχνική αποδοτικότητα, δείκτες οικονομικής αξιολόγησης, </a:t>
            </a:r>
            <a:r>
              <a:rPr lang="el-GR" sz="2600" b="1" dirty="0" smtClean="0"/>
              <a:t>όπως ο λόγος κόστους και αποτελεσματικότητας.</a:t>
            </a:r>
            <a:br>
              <a:rPr lang="el-GR" sz="2600" b="1" dirty="0" smtClean="0"/>
            </a:br>
            <a:r>
              <a:rPr lang="el-GR" sz="2600" b="1" dirty="0"/>
              <a:t/>
            </a:r>
            <a:br>
              <a:rPr lang="el-GR" sz="2600" b="1" dirty="0"/>
            </a:br>
            <a:r>
              <a:rPr lang="el-GR" sz="2600" b="1" dirty="0" smtClean="0"/>
              <a:t>√Σύνθετοι κοινωνικοοικονομικοί δείκτες </a:t>
            </a:r>
            <a:r>
              <a:rPr lang="el-GR" sz="2600" b="1" dirty="0" smtClean="0">
                <a:solidFill>
                  <a:schemeClr val="accent2">
                    <a:lumMod val="60000"/>
                    <a:lumOff val="40000"/>
                  </a:schemeClr>
                </a:solidFill>
              </a:rPr>
              <a:t>(όπως π.χ. εισόδημα, κατοικία, συνθήκες εργασίας)</a:t>
            </a:r>
            <a:br>
              <a:rPr lang="el-GR" sz="2600" b="1" dirty="0" smtClean="0">
                <a:solidFill>
                  <a:schemeClr val="accent2">
                    <a:lumMod val="60000"/>
                    <a:lumOff val="40000"/>
                  </a:schemeClr>
                </a:solidFill>
              </a:rPr>
            </a:br>
            <a:r>
              <a:rPr lang="el-GR" sz="2600" b="1" dirty="0"/>
              <a:t/>
            </a:r>
            <a:br>
              <a:rPr lang="el-GR" sz="2600" b="1" dirty="0"/>
            </a:br>
            <a:r>
              <a:rPr lang="el-GR" sz="2600" b="1" dirty="0" smtClean="0"/>
              <a:t>√Δείκτες πολιτικής της υγείας </a:t>
            </a:r>
            <a:r>
              <a:rPr lang="el-GR" sz="2600" b="1" dirty="0" smtClean="0">
                <a:solidFill>
                  <a:schemeClr val="accent2">
                    <a:lumMod val="60000"/>
                    <a:lumOff val="40000"/>
                  </a:schemeClr>
                </a:solidFill>
              </a:rPr>
              <a:t>(πολιτικών επιλογών, κατανομής πόρων, οργανωτικού πλαισίου κ.α.)</a:t>
            </a:r>
            <a:endParaRPr lang="el-GR" sz="2600" dirty="0">
              <a:solidFill>
                <a:schemeClr val="accent2">
                  <a:lumMod val="60000"/>
                  <a:lumOff val="40000"/>
                </a:schemeClr>
              </a:solidFill>
            </a:endParaRPr>
          </a:p>
        </p:txBody>
      </p:sp>
    </p:spTree>
    <p:extLst>
      <p:ext uri="{BB962C8B-B14F-4D97-AF65-F5344CB8AC3E}">
        <p14:creationId xmlns:p14="http://schemas.microsoft.com/office/powerpoint/2010/main" val="607577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47851" y="0"/>
            <a:ext cx="8569325" cy="914400"/>
            <a:chOff x="204" y="0"/>
            <a:chExt cx="5398" cy="618"/>
          </a:xfrm>
        </p:grpSpPr>
        <p:sp>
          <p:nvSpPr>
            <p:cNvPr id="39952" name="Rectangle 3"/>
            <p:cNvSpPr>
              <a:spLocks noChangeArrowheads="1"/>
            </p:cNvSpPr>
            <p:nvPr/>
          </p:nvSpPr>
          <p:spPr bwMode="auto">
            <a:xfrm>
              <a:off x="204" y="0"/>
              <a:ext cx="537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lnSpc>
                  <a:spcPct val="90000"/>
                </a:lnSpc>
                <a:spcBef>
                  <a:spcPct val="0"/>
                </a:spcBef>
                <a:buClrTx/>
                <a:buSzTx/>
                <a:buFontTx/>
                <a:buNone/>
              </a:pPr>
              <a:r>
                <a:rPr lang="el-GR" altLang="el-GR" sz="2800" b="1">
                  <a:solidFill>
                    <a:schemeClr val="accent2"/>
                  </a:solidFill>
                  <a:latin typeface="Calibri" panose="020F0502020204030204" pitchFamily="34" charset="0"/>
                </a:rPr>
                <a:t>Τα Τέσσερα Κριτήρια Αξιολόγησης </a:t>
              </a:r>
            </a:p>
            <a:p>
              <a:pPr algn="ctr" eaLnBrk="1" hangingPunct="1">
                <a:lnSpc>
                  <a:spcPct val="90000"/>
                </a:lnSpc>
                <a:spcBef>
                  <a:spcPct val="0"/>
                </a:spcBef>
                <a:buClrTx/>
                <a:buSzTx/>
                <a:buFontTx/>
                <a:buNone/>
              </a:pPr>
              <a:r>
                <a:rPr lang="el-GR" altLang="el-GR" sz="2800" b="1">
                  <a:solidFill>
                    <a:schemeClr val="accent2"/>
                  </a:solidFill>
                  <a:latin typeface="Calibri" panose="020F0502020204030204" pitchFamily="34" charset="0"/>
                </a:rPr>
                <a:t>της Απόδοσης ενός Συστήματος Υγείας</a:t>
              </a:r>
              <a:endParaRPr lang="en-GB" altLang="el-GR" sz="3200" b="1">
                <a:solidFill>
                  <a:schemeClr val="accent2"/>
                </a:solidFill>
                <a:latin typeface="Calibri" panose="020F0502020204030204" pitchFamily="34" charset="0"/>
              </a:endParaRPr>
            </a:p>
          </p:txBody>
        </p:sp>
        <p:sp>
          <p:nvSpPr>
            <p:cNvPr id="39953" name="Rectangle 4"/>
            <p:cNvSpPr>
              <a:spLocks noChangeArrowheads="1"/>
            </p:cNvSpPr>
            <p:nvPr/>
          </p:nvSpPr>
          <p:spPr bwMode="auto">
            <a:xfrm>
              <a:off x="249" y="0"/>
              <a:ext cx="5353" cy="61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endParaRPr lang="el-GR" altLang="el-GR" sz="1800">
                <a:latin typeface="Arial" panose="020B0604020202020204" pitchFamily="34" charset="0"/>
              </a:endParaRPr>
            </a:p>
          </p:txBody>
        </p:sp>
      </p:grpSp>
      <p:grpSp>
        <p:nvGrpSpPr>
          <p:cNvPr id="3" name="Group 5"/>
          <p:cNvGrpSpPr>
            <a:grpSpLocks/>
          </p:cNvGrpSpPr>
          <p:nvPr/>
        </p:nvGrpSpPr>
        <p:grpSpPr bwMode="auto">
          <a:xfrm>
            <a:off x="1676400" y="685801"/>
            <a:ext cx="8991600" cy="1508125"/>
            <a:chOff x="294" y="436"/>
            <a:chExt cx="5285" cy="1448"/>
          </a:xfrm>
        </p:grpSpPr>
        <p:sp>
          <p:nvSpPr>
            <p:cNvPr id="39950" name="Text Box 6"/>
            <p:cNvSpPr txBox="1">
              <a:spLocks noChangeArrowheads="1"/>
            </p:cNvSpPr>
            <p:nvPr/>
          </p:nvSpPr>
          <p:spPr bwMode="auto">
            <a:xfrm>
              <a:off x="294" y="436"/>
              <a:ext cx="5285" cy="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lnSpc>
                  <a:spcPct val="190000"/>
                </a:lnSpc>
                <a:spcBef>
                  <a:spcPct val="50000"/>
                </a:spcBef>
                <a:buClrTx/>
                <a:buSzTx/>
                <a:buFontTx/>
                <a:buAutoNum type="arabicPeriod"/>
              </a:pPr>
              <a:r>
                <a:rPr lang="el-GR" altLang="el-GR" sz="2000" b="1" dirty="0">
                  <a:latin typeface="Calibri" panose="020F0502020204030204" pitchFamily="34" charset="0"/>
                </a:rPr>
                <a:t>Ισότητα </a:t>
              </a:r>
              <a:r>
                <a:rPr lang="el-GR" altLang="el-GR" sz="2000" b="1" dirty="0">
                  <a:solidFill>
                    <a:schemeClr val="tx2"/>
                  </a:solidFill>
                  <a:latin typeface="Calibri" panose="020F0502020204030204" pitchFamily="34" charset="0"/>
                </a:rPr>
                <a:t>(</a:t>
              </a:r>
              <a:r>
                <a:rPr lang="en-US" altLang="el-GR" sz="2000" b="1" dirty="0">
                  <a:solidFill>
                    <a:schemeClr val="tx2"/>
                  </a:solidFill>
                  <a:latin typeface="Calibri" panose="020F0502020204030204" pitchFamily="34" charset="0"/>
                </a:rPr>
                <a:t>Equity)</a:t>
              </a:r>
            </a:p>
            <a:p>
              <a:pPr>
                <a:lnSpc>
                  <a:spcPct val="90000"/>
                </a:lnSpc>
                <a:spcBef>
                  <a:spcPct val="0"/>
                </a:spcBef>
                <a:buClrTx/>
                <a:buSzTx/>
                <a:buFontTx/>
                <a:buNone/>
              </a:pPr>
              <a:r>
                <a:rPr lang="en-US" altLang="el-GR" sz="2400" dirty="0">
                  <a:latin typeface="Calibri" panose="020F0502020204030204" pitchFamily="34" charset="0"/>
                </a:rPr>
                <a:t>	-	</a:t>
              </a:r>
              <a:r>
                <a:rPr lang="el-GR" altLang="el-GR" sz="1800" dirty="0">
                  <a:latin typeface="Calibri" panose="020F0502020204030204" pitchFamily="34" charset="0"/>
                </a:rPr>
                <a:t>Πρόσβαση και Χρήση Υπηρεσιών (π.χ. ΠΦΥ) </a:t>
              </a:r>
            </a:p>
            <a:p>
              <a:pPr>
                <a:lnSpc>
                  <a:spcPct val="90000"/>
                </a:lnSpc>
                <a:spcBef>
                  <a:spcPct val="0"/>
                </a:spcBef>
                <a:buClrTx/>
                <a:buSzTx/>
                <a:buFontTx/>
                <a:buNone/>
              </a:pPr>
              <a:r>
                <a:rPr lang="el-GR" altLang="el-GR" sz="1800" dirty="0">
                  <a:latin typeface="Calibri" panose="020F0502020204030204" pitchFamily="34" charset="0"/>
                </a:rPr>
                <a:t>	-	Παραοικονομία </a:t>
              </a:r>
            </a:p>
            <a:p>
              <a:pPr>
                <a:lnSpc>
                  <a:spcPct val="90000"/>
                </a:lnSpc>
                <a:spcBef>
                  <a:spcPct val="0"/>
                </a:spcBef>
                <a:buClrTx/>
                <a:buSzTx/>
                <a:buFontTx/>
                <a:buNone/>
              </a:pPr>
              <a:r>
                <a:rPr lang="el-GR" altLang="el-GR" sz="1800" dirty="0">
                  <a:latin typeface="Calibri" panose="020F0502020204030204" pitchFamily="34" charset="0"/>
                </a:rPr>
                <a:t>	-	Ανισότητα στις παροχές των Ταμείων </a:t>
              </a:r>
              <a:endParaRPr lang="el-GR" altLang="el-GR" sz="1800" b="1" dirty="0">
                <a:solidFill>
                  <a:srgbClr val="33CC33"/>
                </a:solidFill>
                <a:latin typeface="Calibri" panose="020F0502020204030204" pitchFamily="34" charset="0"/>
              </a:endParaRPr>
            </a:p>
          </p:txBody>
        </p:sp>
        <p:sp>
          <p:nvSpPr>
            <p:cNvPr id="39951" name="Text Box 7"/>
            <p:cNvSpPr txBox="1">
              <a:spLocks noChangeArrowheads="1"/>
            </p:cNvSpPr>
            <p:nvPr/>
          </p:nvSpPr>
          <p:spPr bwMode="auto">
            <a:xfrm>
              <a:off x="4014" y="709"/>
              <a:ext cx="1270"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l-GR" altLang="el-GR" sz="1800" b="1">
                  <a:solidFill>
                    <a:srgbClr val="009900"/>
                  </a:solidFill>
                  <a:latin typeface="Arial" panose="020B0604020202020204" pitchFamily="34" charset="0"/>
                </a:rPr>
                <a:t>(Αξιακός Χώρος)</a:t>
              </a:r>
            </a:p>
          </p:txBody>
        </p:sp>
      </p:grpSp>
      <p:grpSp>
        <p:nvGrpSpPr>
          <p:cNvPr id="4" name="Group 8"/>
          <p:cNvGrpSpPr>
            <a:grpSpLocks/>
          </p:cNvGrpSpPr>
          <p:nvPr/>
        </p:nvGrpSpPr>
        <p:grpSpPr bwMode="auto">
          <a:xfrm>
            <a:off x="1676400" y="2209801"/>
            <a:ext cx="8763000" cy="1343025"/>
            <a:chOff x="240" y="1522"/>
            <a:chExt cx="5520" cy="846"/>
          </a:xfrm>
        </p:grpSpPr>
        <p:sp>
          <p:nvSpPr>
            <p:cNvPr id="39948" name="Text Box 9"/>
            <p:cNvSpPr txBox="1">
              <a:spLocks noChangeArrowheads="1"/>
            </p:cNvSpPr>
            <p:nvPr/>
          </p:nvSpPr>
          <p:spPr bwMode="auto">
            <a:xfrm>
              <a:off x="240" y="1522"/>
              <a:ext cx="5520"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l-GR" altLang="el-GR" sz="2000" b="1">
                  <a:latin typeface="Times New Roman" panose="02020603050405020304" pitchFamily="18" charset="0"/>
                </a:rPr>
                <a:t>2.</a:t>
              </a:r>
              <a:r>
                <a:rPr lang="el-GR" altLang="el-GR" sz="2800" b="1">
                  <a:latin typeface="Times New Roman" panose="02020603050405020304" pitchFamily="18" charset="0"/>
                </a:rPr>
                <a:t>	</a:t>
              </a:r>
              <a:r>
                <a:rPr lang="el-GR" altLang="el-GR" sz="2000" b="1">
                  <a:latin typeface="Arial" panose="020B0604020202020204" pitchFamily="34" charset="0"/>
                </a:rPr>
                <a:t>Αποδοτικότητα</a:t>
              </a:r>
              <a:r>
                <a:rPr lang="en-US" altLang="el-GR" sz="2000" b="1">
                  <a:latin typeface="Arial" panose="020B0604020202020204" pitchFamily="34" charset="0"/>
                </a:rPr>
                <a:t> </a:t>
              </a:r>
              <a:r>
                <a:rPr lang="en-US" altLang="el-GR" sz="2000" b="1">
                  <a:solidFill>
                    <a:schemeClr val="tx2"/>
                  </a:solidFill>
                  <a:latin typeface="Arial" panose="020B0604020202020204" pitchFamily="34" charset="0"/>
                </a:rPr>
                <a:t>(Efficiency)</a:t>
              </a:r>
            </a:p>
            <a:p>
              <a:pPr>
                <a:lnSpc>
                  <a:spcPct val="90000"/>
                </a:lnSpc>
                <a:spcBef>
                  <a:spcPct val="0"/>
                </a:spcBef>
                <a:buClrTx/>
                <a:buSzTx/>
                <a:buFontTx/>
                <a:buNone/>
              </a:pPr>
              <a:r>
                <a:rPr lang="en-US" altLang="el-GR" sz="2400">
                  <a:latin typeface="Tahoma" panose="020B0604030504040204" pitchFamily="34" charset="0"/>
                </a:rPr>
                <a:t>	</a:t>
              </a:r>
              <a:r>
                <a:rPr lang="en-US" altLang="el-GR" sz="2000">
                  <a:latin typeface="Tahoma" panose="020B0604030504040204" pitchFamily="34" charset="0"/>
                </a:rPr>
                <a:t>-	</a:t>
              </a:r>
              <a:r>
                <a:rPr lang="el-GR" altLang="el-GR" sz="1800">
                  <a:latin typeface="Tahoma" panose="020B0604030504040204" pitchFamily="34" charset="0"/>
                </a:rPr>
                <a:t>κατανομή «μείγματος» πόρων: υλικών και ανθρώπινων (</a:t>
              </a:r>
              <a:r>
                <a:rPr lang="el-GR" altLang="el-GR" sz="1800">
                  <a:solidFill>
                    <a:srgbClr val="FF3300"/>
                  </a:solidFill>
                  <a:latin typeface="Tahoma" panose="020B0604030504040204" pitchFamily="34" charset="0"/>
                </a:rPr>
                <a:t>κατενεμητική</a:t>
              </a:r>
              <a:r>
                <a:rPr lang="el-GR" altLang="el-GR" sz="1800">
                  <a:latin typeface="Tahoma" panose="020B0604030504040204" pitchFamily="34" charset="0"/>
                </a:rPr>
                <a:t>) </a:t>
              </a:r>
            </a:p>
            <a:p>
              <a:pPr>
                <a:lnSpc>
                  <a:spcPct val="90000"/>
                </a:lnSpc>
                <a:spcBef>
                  <a:spcPct val="0"/>
                </a:spcBef>
                <a:buClrTx/>
                <a:buSzTx/>
                <a:buFontTx/>
                <a:buNone/>
              </a:pPr>
              <a:r>
                <a:rPr lang="el-GR" altLang="el-GR" sz="1800">
                  <a:latin typeface="Tahoma" panose="020B0604030504040204" pitchFamily="34" charset="0"/>
                </a:rPr>
                <a:t>	-	ελλείμματα (</a:t>
              </a:r>
              <a:r>
                <a:rPr lang="el-GR" altLang="el-GR" sz="1800">
                  <a:solidFill>
                    <a:srgbClr val="FF3300"/>
                  </a:solidFill>
                  <a:latin typeface="Tahoma" panose="020B0604030504040204" pitchFamily="34" charset="0"/>
                </a:rPr>
                <a:t>οικονομική</a:t>
              </a:r>
              <a:r>
                <a:rPr lang="el-GR" altLang="el-GR" sz="1800">
                  <a:latin typeface="Tahoma" panose="020B0604030504040204" pitchFamily="34" charset="0"/>
                </a:rPr>
                <a:t> αποδοτικότητα)</a:t>
              </a:r>
            </a:p>
            <a:p>
              <a:pPr>
                <a:lnSpc>
                  <a:spcPct val="90000"/>
                </a:lnSpc>
                <a:spcBef>
                  <a:spcPct val="0"/>
                </a:spcBef>
                <a:buClrTx/>
                <a:buSzTx/>
                <a:buFontTx/>
                <a:buNone/>
              </a:pPr>
              <a:r>
                <a:rPr lang="el-GR" altLang="el-GR" sz="1800">
                  <a:latin typeface="Tahoma" panose="020B0604030504040204" pitchFamily="34" charset="0"/>
                </a:rPr>
                <a:t>	-	χρήση πόρων (</a:t>
              </a:r>
              <a:r>
                <a:rPr lang="el-GR" altLang="el-GR" sz="1800">
                  <a:solidFill>
                    <a:srgbClr val="FF3300"/>
                  </a:solidFill>
                  <a:latin typeface="Tahoma" panose="020B0604030504040204" pitchFamily="34" charset="0"/>
                </a:rPr>
                <a:t>τεχνική</a:t>
              </a:r>
              <a:r>
                <a:rPr lang="el-GR" altLang="el-GR" sz="1800">
                  <a:latin typeface="Tahoma" panose="020B0604030504040204" pitchFamily="34" charset="0"/>
                </a:rPr>
                <a:t> αποδοτικότητα)</a:t>
              </a:r>
            </a:p>
          </p:txBody>
        </p:sp>
        <p:sp>
          <p:nvSpPr>
            <p:cNvPr id="39949" name="Text Box 10"/>
            <p:cNvSpPr txBox="1">
              <a:spLocks noChangeArrowheads="1"/>
            </p:cNvSpPr>
            <p:nvPr/>
          </p:nvSpPr>
          <p:spPr bwMode="auto">
            <a:xfrm>
              <a:off x="3966" y="1618"/>
              <a:ext cx="170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l-GR" altLang="el-GR" sz="1800" b="1">
                  <a:solidFill>
                    <a:srgbClr val="009900"/>
                  </a:solidFill>
                  <a:latin typeface="Arial" panose="020B0604020202020204" pitchFamily="34" charset="0"/>
                </a:rPr>
                <a:t>(Οικονομικός Χώρος)</a:t>
              </a:r>
            </a:p>
          </p:txBody>
        </p:sp>
      </p:grpSp>
      <p:grpSp>
        <p:nvGrpSpPr>
          <p:cNvPr id="5" name="Group 11"/>
          <p:cNvGrpSpPr>
            <a:grpSpLocks/>
          </p:cNvGrpSpPr>
          <p:nvPr/>
        </p:nvGrpSpPr>
        <p:grpSpPr bwMode="auto">
          <a:xfrm>
            <a:off x="1676400" y="3581401"/>
            <a:ext cx="8763000" cy="1547616"/>
            <a:chOff x="207" y="2247"/>
            <a:chExt cx="5426" cy="983"/>
          </a:xfrm>
        </p:grpSpPr>
        <p:sp>
          <p:nvSpPr>
            <p:cNvPr id="39946" name="Text Box 12"/>
            <p:cNvSpPr txBox="1">
              <a:spLocks noChangeArrowheads="1"/>
            </p:cNvSpPr>
            <p:nvPr/>
          </p:nvSpPr>
          <p:spPr bwMode="auto">
            <a:xfrm>
              <a:off x="4170" y="2295"/>
              <a:ext cx="1463"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l-GR" altLang="el-GR" sz="1800" b="1">
                  <a:solidFill>
                    <a:srgbClr val="009900"/>
                  </a:solidFill>
                  <a:latin typeface="Arial" panose="020B0604020202020204" pitchFamily="34" charset="0"/>
                </a:rPr>
                <a:t>(Ποιοτικός Χώρος)</a:t>
              </a:r>
            </a:p>
          </p:txBody>
        </p:sp>
        <p:sp>
          <p:nvSpPr>
            <p:cNvPr id="39947" name="Text Box 13"/>
            <p:cNvSpPr txBox="1">
              <a:spLocks noChangeArrowheads="1"/>
            </p:cNvSpPr>
            <p:nvPr/>
          </p:nvSpPr>
          <p:spPr bwMode="auto">
            <a:xfrm>
              <a:off x="207" y="2247"/>
              <a:ext cx="5426"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l-GR" altLang="el-GR" sz="2000" b="1" dirty="0">
                  <a:latin typeface="Times New Roman" panose="02020603050405020304" pitchFamily="18" charset="0"/>
                </a:rPr>
                <a:t>3.</a:t>
              </a:r>
              <a:r>
                <a:rPr lang="el-GR" altLang="el-GR" sz="2800" b="1" dirty="0">
                  <a:latin typeface="Arial" panose="020B0604020202020204" pitchFamily="34" charset="0"/>
                </a:rPr>
                <a:t>	</a:t>
              </a:r>
              <a:r>
                <a:rPr lang="el-GR" altLang="el-GR" sz="2000" b="1" dirty="0">
                  <a:latin typeface="Arial" panose="020B0604020202020204" pitchFamily="34" charset="0"/>
                </a:rPr>
                <a:t>Αποτελεσματικότητα</a:t>
              </a:r>
              <a:r>
                <a:rPr lang="en-US" altLang="el-GR" sz="2000" b="1" dirty="0">
                  <a:latin typeface="Arial" panose="020B0604020202020204" pitchFamily="34" charset="0"/>
                </a:rPr>
                <a:t> </a:t>
              </a:r>
              <a:r>
                <a:rPr lang="en-US" altLang="el-GR" sz="2000" b="1" dirty="0">
                  <a:solidFill>
                    <a:schemeClr val="tx2"/>
                  </a:solidFill>
                  <a:latin typeface="Arial" panose="020B0604020202020204" pitchFamily="34" charset="0"/>
                </a:rPr>
                <a:t>(Effectiveness</a:t>
              </a:r>
              <a:r>
                <a:rPr lang="en-US" altLang="el-GR" sz="2000" dirty="0">
                  <a:solidFill>
                    <a:schemeClr val="tx2"/>
                  </a:solidFill>
                  <a:latin typeface="Arial" panose="020B0604020202020204" pitchFamily="34" charset="0"/>
                </a:rPr>
                <a:t>- </a:t>
              </a:r>
              <a:r>
                <a:rPr lang="en-US" altLang="el-GR" sz="2000" b="1" dirty="0">
                  <a:solidFill>
                    <a:schemeClr val="tx2"/>
                  </a:solidFill>
                  <a:latin typeface="Arial" panose="020B0604020202020204" pitchFamily="34" charset="0"/>
                </a:rPr>
                <a:t>Outcomes)</a:t>
              </a:r>
              <a:endParaRPr lang="el-GR" altLang="el-GR" sz="2000" b="1" i="1" dirty="0">
                <a:solidFill>
                  <a:schemeClr val="tx2"/>
                </a:solidFill>
                <a:latin typeface="Arial" panose="020B0604020202020204" pitchFamily="34" charset="0"/>
              </a:endParaRPr>
            </a:p>
            <a:p>
              <a:pPr>
                <a:lnSpc>
                  <a:spcPct val="90000"/>
                </a:lnSpc>
                <a:spcBef>
                  <a:spcPct val="0"/>
                </a:spcBef>
                <a:buClrTx/>
                <a:buSzTx/>
                <a:buFontTx/>
                <a:buNone/>
              </a:pPr>
              <a:r>
                <a:rPr lang="el-GR" altLang="el-GR" sz="2000" dirty="0">
                  <a:latin typeface="Tahoma" panose="020B0604030504040204" pitchFamily="34" charset="0"/>
                </a:rPr>
                <a:t>	-	</a:t>
              </a:r>
              <a:r>
                <a:rPr lang="el-GR" altLang="el-GR" sz="1800" dirty="0">
                  <a:solidFill>
                    <a:srgbClr val="FF3300"/>
                  </a:solidFill>
                  <a:latin typeface="Tahoma" panose="020B0604030504040204" pitchFamily="34" charset="0"/>
                </a:rPr>
                <a:t>Διαπίστευση</a:t>
              </a:r>
              <a:r>
                <a:rPr lang="el-GR" altLang="el-GR" sz="1800" dirty="0">
                  <a:latin typeface="Tahoma" panose="020B0604030504040204" pitchFamily="34" charset="0"/>
                </a:rPr>
                <a:t> (Παροχή υπηρεσιών βάση προτύπων- </a:t>
              </a:r>
              <a:r>
                <a:rPr lang="en-US" altLang="el-GR" sz="1800" dirty="0">
                  <a:latin typeface="Tahoma" panose="020B0604030504040204" pitchFamily="34" charset="0"/>
                </a:rPr>
                <a:t>Accreditation)</a:t>
              </a:r>
            </a:p>
            <a:p>
              <a:pPr>
                <a:lnSpc>
                  <a:spcPct val="90000"/>
                </a:lnSpc>
                <a:spcBef>
                  <a:spcPct val="0"/>
                </a:spcBef>
                <a:buClrTx/>
                <a:buSzTx/>
                <a:buFontTx/>
                <a:buNone/>
              </a:pPr>
              <a:r>
                <a:rPr lang="en-US" altLang="el-GR" sz="1800" dirty="0">
                  <a:latin typeface="Tahoma" panose="020B0604030504040204" pitchFamily="34" charset="0"/>
                </a:rPr>
                <a:t>	- 	</a:t>
              </a:r>
              <a:r>
                <a:rPr lang="en-US" altLang="el-GR" sz="1800" dirty="0">
                  <a:solidFill>
                    <a:srgbClr val="FF3300"/>
                  </a:solidFill>
                  <a:latin typeface="Tahoma" panose="020B0604030504040204" pitchFamily="34" charset="0"/>
                </a:rPr>
                <a:t>Quality assurance</a:t>
              </a:r>
              <a:r>
                <a:rPr lang="en-US" altLang="el-GR" sz="1800" dirty="0">
                  <a:latin typeface="Tahoma" panose="020B0604030504040204" pitchFamily="34" charset="0"/>
                </a:rPr>
                <a:t> -  clinical protocols</a:t>
              </a:r>
              <a:endParaRPr lang="el-GR" altLang="el-GR" sz="1800" dirty="0">
                <a:latin typeface="Tahoma" panose="020B0604030504040204" pitchFamily="34" charset="0"/>
              </a:endParaRPr>
            </a:p>
            <a:p>
              <a:pPr>
                <a:lnSpc>
                  <a:spcPct val="90000"/>
                </a:lnSpc>
                <a:spcBef>
                  <a:spcPct val="0"/>
                </a:spcBef>
                <a:buClrTx/>
                <a:buSzTx/>
                <a:buFontTx/>
                <a:buNone/>
              </a:pPr>
              <a:r>
                <a:rPr lang="el-GR" altLang="el-GR" sz="1800" dirty="0">
                  <a:latin typeface="Tahoma" panose="020B0604030504040204" pitchFamily="34" charset="0"/>
                </a:rPr>
                <a:t>	-	</a:t>
              </a:r>
              <a:r>
                <a:rPr lang="el-GR" altLang="el-GR" sz="1800" dirty="0">
                  <a:solidFill>
                    <a:srgbClr val="FF3300"/>
                  </a:solidFill>
                  <a:latin typeface="Tahoma" panose="020B0604030504040204" pitchFamily="34" charset="0"/>
                </a:rPr>
                <a:t>Δείκτες κλινικής απόδοσης</a:t>
              </a:r>
              <a:r>
                <a:rPr lang="el-GR" altLang="el-GR" sz="1800" dirty="0">
                  <a:latin typeface="Tahoma" panose="020B0604030504040204" pitchFamily="34" charset="0"/>
                </a:rPr>
                <a:t> (θνησιμότητα, </a:t>
              </a:r>
              <a:r>
                <a:rPr lang="el-GR" altLang="el-GR" sz="1800" dirty="0" err="1">
                  <a:latin typeface="Tahoma" panose="020B0604030504040204" pitchFamily="34" charset="0"/>
                </a:rPr>
                <a:t>επαναεισαγωγή</a:t>
              </a:r>
              <a:r>
                <a:rPr lang="el-GR" altLang="el-GR" sz="1800" dirty="0">
                  <a:latin typeface="Tahoma" panose="020B0604030504040204" pitchFamily="34" charset="0"/>
                </a:rPr>
                <a:t> </a:t>
              </a:r>
              <a:r>
                <a:rPr lang="el-GR" altLang="el-GR" sz="1800" dirty="0" err="1">
                  <a:latin typeface="Tahoma" panose="020B0604030504040204" pitchFamily="34" charset="0"/>
                </a:rPr>
                <a:t>κ.α</a:t>
              </a:r>
              <a:r>
                <a:rPr lang="el-GR" altLang="el-GR" sz="1800" dirty="0">
                  <a:latin typeface="Tahoma" panose="020B0604030504040204" pitchFamily="34" charset="0"/>
                </a:rPr>
                <a:t>) </a:t>
              </a:r>
            </a:p>
            <a:p>
              <a:pPr>
                <a:lnSpc>
                  <a:spcPct val="90000"/>
                </a:lnSpc>
                <a:spcBef>
                  <a:spcPct val="0"/>
                </a:spcBef>
                <a:buClrTx/>
                <a:buSzTx/>
                <a:buFontTx/>
                <a:buNone/>
              </a:pPr>
              <a:r>
                <a:rPr lang="el-GR" altLang="el-GR" sz="1800" dirty="0">
                  <a:latin typeface="Tahoma" panose="020B0604030504040204" pitchFamily="34" charset="0"/>
                </a:rPr>
                <a:t>	-	</a:t>
              </a:r>
              <a:r>
                <a:rPr lang="el-GR" altLang="el-GR" sz="1800" dirty="0">
                  <a:solidFill>
                    <a:srgbClr val="FF3300"/>
                  </a:solidFill>
                  <a:latin typeface="Tahoma" panose="020B0604030504040204" pitchFamily="34" charset="0"/>
                </a:rPr>
                <a:t>Βελτίωση Υγείας Πληθυσμού </a:t>
              </a:r>
              <a:r>
                <a:rPr lang="el-GR" altLang="el-GR" sz="1800" dirty="0">
                  <a:latin typeface="Arial" panose="020B0604020202020204" pitchFamily="34" charset="0"/>
                </a:rPr>
                <a:t>(θνησιμότητα, ποιότητα-</a:t>
              </a:r>
              <a:r>
                <a:rPr lang="en-US" altLang="el-GR" sz="1800" dirty="0">
                  <a:latin typeface="Arial" panose="020B0604020202020204" pitchFamily="34" charset="0"/>
                </a:rPr>
                <a:t>QUALYs</a:t>
              </a:r>
              <a:r>
                <a:rPr lang="fr-FR" altLang="el-GR" sz="1800" dirty="0">
                  <a:latin typeface="Arial" panose="020B0604020202020204" pitchFamily="34" charset="0"/>
                </a:rPr>
                <a:t> </a:t>
              </a:r>
              <a:r>
                <a:rPr lang="el-GR" altLang="el-GR" sz="1800" dirty="0">
                  <a:latin typeface="Arial" panose="020B0604020202020204" pitchFamily="34" charset="0"/>
                </a:rPr>
                <a:t>κ.α.)</a:t>
              </a:r>
              <a:endParaRPr lang="el-GR" altLang="el-GR" sz="1800" dirty="0">
                <a:solidFill>
                  <a:srgbClr val="FF3300"/>
                </a:solidFill>
                <a:latin typeface="Tahoma" panose="020B0604030504040204" pitchFamily="34" charset="0"/>
              </a:endParaRPr>
            </a:p>
          </p:txBody>
        </p:sp>
      </p:grpSp>
      <p:grpSp>
        <p:nvGrpSpPr>
          <p:cNvPr id="6" name="Group 14"/>
          <p:cNvGrpSpPr>
            <a:grpSpLocks/>
          </p:cNvGrpSpPr>
          <p:nvPr/>
        </p:nvGrpSpPr>
        <p:grpSpPr bwMode="auto">
          <a:xfrm>
            <a:off x="1676400" y="5257801"/>
            <a:ext cx="8991600" cy="925513"/>
            <a:chOff x="203" y="3430"/>
            <a:chExt cx="5286" cy="501"/>
          </a:xfrm>
        </p:grpSpPr>
        <p:sp>
          <p:nvSpPr>
            <p:cNvPr id="39944" name="Text Box 15"/>
            <p:cNvSpPr txBox="1">
              <a:spLocks noChangeArrowheads="1"/>
            </p:cNvSpPr>
            <p:nvPr/>
          </p:nvSpPr>
          <p:spPr bwMode="auto">
            <a:xfrm>
              <a:off x="3924" y="3471"/>
              <a:ext cx="15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l-GR" altLang="el-GR" sz="1800">
                  <a:solidFill>
                    <a:srgbClr val="009900"/>
                  </a:solidFill>
                  <a:latin typeface="Arial" panose="020B0604020202020204" pitchFamily="34" charset="0"/>
                </a:rPr>
                <a:t> </a:t>
              </a:r>
              <a:r>
                <a:rPr lang="el-GR" altLang="el-GR" sz="1800" b="1">
                  <a:solidFill>
                    <a:srgbClr val="009900"/>
                  </a:solidFill>
                  <a:latin typeface="Arial" panose="020B0604020202020204" pitchFamily="34" charset="0"/>
                </a:rPr>
                <a:t>(Κοινωνικός Χώρος)</a:t>
              </a:r>
            </a:p>
          </p:txBody>
        </p:sp>
        <p:sp>
          <p:nvSpPr>
            <p:cNvPr id="39945" name="Text Box 16"/>
            <p:cNvSpPr txBox="1">
              <a:spLocks noChangeArrowheads="1"/>
            </p:cNvSpPr>
            <p:nvPr/>
          </p:nvSpPr>
          <p:spPr bwMode="auto">
            <a:xfrm>
              <a:off x="203" y="3430"/>
              <a:ext cx="5286"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el-GR" altLang="el-GR" sz="2000" b="1">
                  <a:latin typeface="Arial" panose="020B0604020202020204" pitchFamily="34" charset="0"/>
                </a:rPr>
                <a:t>4. Ανταποκρισιμότητα </a:t>
              </a:r>
              <a:r>
                <a:rPr lang="el-GR" altLang="el-GR" sz="2000" b="1">
                  <a:solidFill>
                    <a:schemeClr val="tx2"/>
                  </a:solidFill>
                  <a:latin typeface="Arial" panose="020B0604020202020204" pitchFamily="34" charset="0"/>
                </a:rPr>
                <a:t>(</a:t>
              </a:r>
              <a:r>
                <a:rPr lang="en-US" altLang="el-GR" sz="2000" b="1">
                  <a:solidFill>
                    <a:schemeClr val="tx2"/>
                  </a:solidFill>
                  <a:latin typeface="Arial" panose="020B0604020202020204" pitchFamily="34" charset="0"/>
                </a:rPr>
                <a:t>Responsiveness)</a:t>
              </a:r>
              <a:endParaRPr lang="el-GR" altLang="el-GR" sz="2000" b="1">
                <a:solidFill>
                  <a:schemeClr val="tx2"/>
                </a:solidFill>
                <a:latin typeface="Arial" panose="020B0604020202020204" pitchFamily="34" charset="0"/>
              </a:endParaRPr>
            </a:p>
            <a:p>
              <a:pPr>
                <a:lnSpc>
                  <a:spcPct val="90000"/>
                </a:lnSpc>
                <a:spcBef>
                  <a:spcPct val="0"/>
                </a:spcBef>
                <a:buClrTx/>
                <a:buSzTx/>
                <a:buFontTx/>
                <a:buNone/>
              </a:pPr>
              <a:r>
                <a:rPr lang="en-US" altLang="el-GR" sz="2000">
                  <a:solidFill>
                    <a:srgbClr val="FF3300"/>
                  </a:solidFill>
                  <a:latin typeface="Tahoma" panose="020B0604030504040204" pitchFamily="34" charset="0"/>
                </a:rPr>
                <a:t>	-	</a:t>
              </a:r>
              <a:r>
                <a:rPr lang="el-GR" altLang="el-GR" sz="1800">
                  <a:solidFill>
                    <a:srgbClr val="FF3300"/>
                  </a:solidFill>
                  <a:latin typeface="Tahoma" panose="020B0604030504040204" pitchFamily="34" charset="0"/>
                </a:rPr>
                <a:t>Ικανοποίηση Ασθενών</a:t>
              </a:r>
              <a:r>
                <a:rPr lang="en-US" altLang="el-GR" sz="1800">
                  <a:latin typeface="Tahoma" panose="020B0604030504040204" pitchFamily="34" charset="0"/>
                </a:rPr>
                <a:t> </a:t>
              </a:r>
              <a:r>
                <a:rPr lang="el-GR" altLang="el-GR" sz="1800">
                  <a:latin typeface="Tahoma" panose="020B0604030504040204" pitchFamily="34" charset="0"/>
                </a:rPr>
                <a:t>και Ποιότητα ζωής</a:t>
              </a:r>
              <a:endParaRPr lang="en-US" altLang="el-GR" sz="1800">
                <a:latin typeface="Tahoma" panose="020B0604030504040204" pitchFamily="34" charset="0"/>
              </a:endParaRPr>
            </a:p>
            <a:p>
              <a:pPr>
                <a:lnSpc>
                  <a:spcPct val="90000"/>
                </a:lnSpc>
                <a:spcBef>
                  <a:spcPct val="0"/>
                </a:spcBef>
                <a:buClrTx/>
                <a:buSzTx/>
                <a:buFontTx/>
                <a:buNone/>
              </a:pPr>
              <a:r>
                <a:rPr lang="en-US" altLang="el-GR" sz="1800">
                  <a:latin typeface="Tahoma" panose="020B0604030504040204" pitchFamily="34" charset="0"/>
                </a:rPr>
                <a:t>	- 	</a:t>
              </a:r>
              <a:r>
                <a:rPr lang="el-GR" altLang="el-GR" sz="1800">
                  <a:solidFill>
                    <a:srgbClr val="FF3300"/>
                  </a:solidFill>
                  <a:latin typeface="Tahoma" panose="020B0604030504040204" pitchFamily="34" charset="0"/>
                </a:rPr>
                <a:t>Προσδοκίες</a:t>
              </a:r>
              <a:r>
                <a:rPr lang="el-GR" altLang="el-GR" sz="1800">
                  <a:latin typeface="Tahoma" panose="020B0604030504040204" pitchFamily="34" charset="0"/>
                </a:rPr>
                <a:t> Πολιτών από το Σύστημα</a:t>
              </a:r>
            </a:p>
          </p:txBody>
        </p:sp>
      </p:grpSp>
      <p:sp>
        <p:nvSpPr>
          <p:cNvPr id="39943" name="Rectangle 17"/>
          <p:cNvSpPr>
            <a:spLocks noChangeArrowheads="1"/>
          </p:cNvSpPr>
          <p:nvPr/>
        </p:nvSpPr>
        <p:spPr bwMode="auto">
          <a:xfrm>
            <a:off x="1752600" y="6396038"/>
            <a:ext cx="868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l-GR" altLang="el-GR" sz="1200" b="1">
                <a:latin typeface="Arial" panose="020B0604020202020204" pitchFamily="34" charset="0"/>
              </a:rPr>
              <a:t>Σισσούρας Α., Οι Σημερινές Προκλήσεις του Μάνατζμεντ στην Υγεία, Πρόγραμμα Σπουδών «Διοίκηση Μονάδων Υγείας», Ανοιχτό Πανεπιστήμιο Κύπρου</a:t>
            </a:r>
            <a:r>
              <a:rPr lang="el-GR" altLang="el-GR" sz="1200">
                <a:latin typeface="Arial" panose="020B0604020202020204" pitchFamily="34" charset="0"/>
              </a:rPr>
              <a:t> </a:t>
            </a:r>
          </a:p>
        </p:txBody>
      </p:sp>
    </p:spTree>
    <p:extLst>
      <p:ext uri="{BB962C8B-B14F-4D97-AF65-F5344CB8AC3E}">
        <p14:creationId xmlns:p14="http://schemas.microsoft.com/office/powerpoint/2010/main" val="25000369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1319" y="287961"/>
            <a:ext cx="9404723" cy="1400530"/>
          </a:xfrm>
        </p:spPr>
        <p:txBody>
          <a:bodyPr/>
          <a:lstStyle/>
          <a:p>
            <a:r>
              <a:rPr lang="el-GR" sz="2500" b="1" dirty="0" smtClean="0"/>
              <a:t>Δαπάνες υγείας ανά κάτοικο το 2013</a:t>
            </a:r>
            <a:endParaRPr lang="el-GR" sz="2500" b="1" dirty="0"/>
          </a:p>
        </p:txBody>
      </p:sp>
      <p:pic>
        <p:nvPicPr>
          <p:cNvPr id="3" name="Εικόνα 2"/>
          <p:cNvPicPr>
            <a:picLocks noChangeAspect="1"/>
          </p:cNvPicPr>
          <p:nvPr/>
        </p:nvPicPr>
        <p:blipFill>
          <a:blip r:embed="rId2" cstate="print"/>
          <a:stretch>
            <a:fillRect/>
          </a:stretch>
        </p:blipFill>
        <p:spPr>
          <a:xfrm>
            <a:off x="461319" y="1474573"/>
            <a:ext cx="10742140" cy="5082746"/>
          </a:xfrm>
          <a:prstGeom prst="rect">
            <a:avLst/>
          </a:prstGeom>
        </p:spPr>
      </p:pic>
    </p:spTree>
    <p:extLst>
      <p:ext uri="{BB962C8B-B14F-4D97-AF65-F5344CB8AC3E}">
        <p14:creationId xmlns:p14="http://schemas.microsoft.com/office/powerpoint/2010/main" val="1137880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1319" y="296199"/>
            <a:ext cx="9404723" cy="1400530"/>
          </a:xfrm>
        </p:spPr>
        <p:txBody>
          <a:bodyPr/>
          <a:lstStyle/>
          <a:p>
            <a:r>
              <a:rPr lang="el-GR" sz="2500" b="1" dirty="0" smtClean="0"/>
              <a:t>Οι δαπάνες διαφέρουν από το είδος της χρηματοδότησης</a:t>
            </a:r>
            <a:endParaRPr lang="el-GR" sz="2500" b="1" dirty="0"/>
          </a:p>
        </p:txBody>
      </p:sp>
      <p:pic>
        <p:nvPicPr>
          <p:cNvPr id="3" name="Εικόνα 2"/>
          <p:cNvPicPr>
            <a:picLocks noChangeAspect="1"/>
          </p:cNvPicPr>
          <p:nvPr/>
        </p:nvPicPr>
        <p:blipFill>
          <a:blip r:embed="rId2" cstate="print"/>
          <a:stretch>
            <a:fillRect/>
          </a:stretch>
        </p:blipFill>
        <p:spPr>
          <a:xfrm>
            <a:off x="461319" y="1169774"/>
            <a:ext cx="10667999" cy="5535826"/>
          </a:xfrm>
          <a:prstGeom prst="rect">
            <a:avLst/>
          </a:prstGeom>
        </p:spPr>
      </p:pic>
    </p:spTree>
    <p:extLst>
      <p:ext uri="{BB962C8B-B14F-4D97-AF65-F5344CB8AC3E}">
        <p14:creationId xmlns:p14="http://schemas.microsoft.com/office/powerpoint/2010/main" val="2205350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4141" y="460954"/>
            <a:ext cx="11145794" cy="2430525"/>
          </a:xfrm>
        </p:spPr>
        <p:txBody>
          <a:bodyPr/>
          <a:lstStyle/>
          <a:p>
            <a:r>
              <a:rPr lang="el-GR" sz="2600" b="1" dirty="0" smtClean="0"/>
              <a:t>Δείκτες υγείας ΟΟΣΑ</a:t>
            </a:r>
            <a:br>
              <a:rPr lang="el-GR" sz="2600" b="1" dirty="0" smtClean="0"/>
            </a:br>
            <a:r>
              <a:rPr lang="el-GR" sz="2600" b="1" dirty="0" smtClean="0"/>
              <a:t/>
            </a:r>
            <a:br>
              <a:rPr lang="el-GR" sz="2600" b="1" dirty="0" smtClean="0"/>
            </a:br>
            <a:r>
              <a:rPr lang="el-GR" sz="2600" b="1" dirty="0"/>
              <a:t>Το προσδόκιμο ζωής συνεχίζει τη σταθερή ανοδική του πορεία στις χώρες του ΟΟΣΑ με μέσο ρυθμό </a:t>
            </a:r>
            <a:r>
              <a:rPr lang="el-GR" sz="2600" b="1" dirty="0">
                <a:solidFill>
                  <a:schemeClr val="accent2">
                    <a:lumMod val="60000"/>
                    <a:lumOff val="40000"/>
                  </a:schemeClr>
                </a:solidFill>
              </a:rPr>
              <a:t>αύξησης 3‑4 μήνες κάθε χρόνο. </a:t>
            </a:r>
            <a:r>
              <a:rPr lang="el-GR" sz="2600" b="1" dirty="0"/>
              <a:t>Το 2013 το προσδόκιμο ζωής κατά τη γέννηση έφτασε τα 80,5 έτη κατά μέσο όρο σημειώνοντας αύξηση άνω των 10 ετών από το 1970. </a:t>
            </a:r>
            <a:r>
              <a:rPr lang="el-GR" sz="2600" b="1" dirty="0" smtClean="0"/>
              <a:t/>
            </a:r>
            <a:br>
              <a:rPr lang="el-GR" sz="2600" b="1" dirty="0" smtClean="0"/>
            </a:br>
            <a:r>
              <a:rPr lang="el-GR" sz="2600" b="1" dirty="0"/>
              <a:t/>
            </a:r>
            <a:br>
              <a:rPr lang="el-GR" sz="2600" b="1" dirty="0"/>
            </a:br>
            <a:r>
              <a:rPr lang="el-GR" sz="2600" b="1" dirty="0" smtClean="0"/>
              <a:t>Η </a:t>
            </a:r>
            <a:r>
              <a:rPr lang="el-GR" sz="2600" b="1" dirty="0"/>
              <a:t>Ελβετία, η Ιαπωνία και η Ισπανία είναι επικεφαλής μίας ομάδας οκτώ χωρών του ΟΟΣΑ στις οποίες το προσδόκιμο ζωής ξεπερνά πλέον τα 82 έτη. </a:t>
            </a:r>
          </a:p>
        </p:txBody>
      </p:sp>
    </p:spTree>
    <p:extLst>
      <p:ext uri="{BB962C8B-B14F-4D97-AF65-F5344CB8AC3E}">
        <p14:creationId xmlns:p14="http://schemas.microsoft.com/office/powerpoint/2010/main" val="3861870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02724" y="140042"/>
            <a:ext cx="10256107" cy="6717957"/>
          </a:xfrm>
          <a:prstGeom prst="rect">
            <a:avLst/>
          </a:prstGeom>
          <a:noFill/>
          <a:ln w="9525">
            <a:noFill/>
            <a:miter lim="800000"/>
            <a:headEnd/>
            <a:tailEnd/>
          </a:ln>
        </p:spPr>
      </p:pic>
    </p:spTree>
    <p:extLst>
      <p:ext uri="{BB962C8B-B14F-4D97-AF65-F5344CB8AC3E}">
        <p14:creationId xmlns:p14="http://schemas.microsoft.com/office/powerpoint/2010/main" val="3215141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 name="Εικόνα 368"/>
          <p:cNvPicPr>
            <a:picLocks noChangeAspect="1"/>
          </p:cNvPicPr>
          <p:nvPr/>
        </p:nvPicPr>
        <p:blipFill>
          <a:blip r:embed="rId2" cstate="print"/>
          <a:stretch>
            <a:fillRect/>
          </a:stretch>
        </p:blipFill>
        <p:spPr>
          <a:xfrm>
            <a:off x="741405" y="1079157"/>
            <a:ext cx="10470292" cy="5436973"/>
          </a:xfrm>
          <a:prstGeom prst="rect">
            <a:avLst/>
          </a:prstGeom>
        </p:spPr>
      </p:pic>
      <p:sp>
        <p:nvSpPr>
          <p:cNvPr id="2" name="Τίτλος 1"/>
          <p:cNvSpPr>
            <a:spLocks noGrp="1"/>
          </p:cNvSpPr>
          <p:nvPr>
            <p:ph type="title"/>
          </p:nvPr>
        </p:nvSpPr>
        <p:spPr>
          <a:xfrm>
            <a:off x="654348" y="304437"/>
            <a:ext cx="9404723" cy="988904"/>
          </a:xfrm>
        </p:spPr>
        <p:txBody>
          <a:bodyPr/>
          <a:lstStyle/>
          <a:p>
            <a:r>
              <a:rPr lang="el-GR" sz="2500" b="1" dirty="0"/>
              <a:t>Το προσδόκιμο ζωής κατά τη </a:t>
            </a:r>
            <a:r>
              <a:rPr lang="el-GR" sz="2500" b="1" dirty="0" smtClean="0"/>
              <a:t>γέννηση</a:t>
            </a:r>
            <a:r>
              <a:rPr lang="el-GR" sz="2500" b="1" dirty="0"/>
              <a:t> </a:t>
            </a:r>
            <a:r>
              <a:rPr lang="el-GR" sz="2500" b="1" dirty="0" smtClean="0"/>
              <a:t>το </a:t>
            </a:r>
            <a:r>
              <a:rPr lang="el-GR" sz="2500" b="1" dirty="0"/>
              <a:t>1970 και το 2013</a:t>
            </a:r>
          </a:p>
        </p:txBody>
      </p:sp>
    </p:spTree>
    <p:extLst>
      <p:ext uri="{BB962C8B-B14F-4D97-AF65-F5344CB8AC3E}">
        <p14:creationId xmlns:p14="http://schemas.microsoft.com/office/powerpoint/2010/main" val="1155210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2500" y="485668"/>
            <a:ext cx="9404723" cy="3435541"/>
          </a:xfrm>
        </p:spPr>
        <p:txBody>
          <a:bodyPr/>
          <a:lstStyle/>
          <a:p>
            <a:r>
              <a:rPr lang="el-GR" sz="2600" b="1" dirty="0" smtClean="0"/>
              <a:t>Βρεφική θνησιμότητα</a:t>
            </a:r>
            <a:br>
              <a:rPr lang="el-GR" sz="2600" b="1" dirty="0" smtClean="0"/>
            </a:br>
            <a:r>
              <a:rPr lang="el-GR" sz="2600" b="1" dirty="0" smtClean="0"/>
              <a:t/>
            </a:r>
            <a:br>
              <a:rPr lang="el-GR" sz="2600" b="1" dirty="0" smtClean="0"/>
            </a:br>
            <a:r>
              <a:rPr lang="el-GR" sz="2600" b="1" dirty="0" smtClean="0"/>
              <a:t>√Στις μη αναπτυσσόμενες χώρες παρατηρείται αύξηση του ποσοστού </a:t>
            </a:r>
            <a:r>
              <a:rPr lang="el-GR" sz="2600" b="1" dirty="0" smtClean="0">
                <a:solidFill>
                  <a:schemeClr val="accent2">
                    <a:lumMod val="60000"/>
                    <a:lumOff val="40000"/>
                  </a:schemeClr>
                </a:solidFill>
              </a:rPr>
              <a:t>της βρεφικής θνησιμότητάς.</a:t>
            </a:r>
            <a:r>
              <a:rPr lang="el-GR" sz="2600" b="1" dirty="0">
                <a:solidFill>
                  <a:schemeClr val="accent2">
                    <a:lumMod val="60000"/>
                    <a:lumOff val="40000"/>
                  </a:schemeClr>
                </a:solidFill>
              </a:rPr>
              <a:t/>
            </a:r>
            <a:br>
              <a:rPr lang="el-GR" sz="2600" b="1" dirty="0">
                <a:solidFill>
                  <a:schemeClr val="accent2">
                    <a:lumMod val="60000"/>
                    <a:lumOff val="40000"/>
                  </a:schemeClr>
                </a:solidFill>
              </a:rPr>
            </a:br>
            <a:r>
              <a:rPr lang="el-GR" b="1" dirty="0" smtClean="0">
                <a:solidFill>
                  <a:schemeClr val="accent2">
                    <a:lumMod val="60000"/>
                    <a:lumOff val="40000"/>
                  </a:schemeClr>
                </a:solidFill>
              </a:rPr>
              <a:t> </a:t>
            </a:r>
            <a:endParaRPr lang="el-GR" b="1" dirty="0">
              <a:solidFill>
                <a:schemeClr val="accent2">
                  <a:lumMod val="60000"/>
                  <a:lumOff val="40000"/>
                </a:schemeClr>
              </a:solidFill>
            </a:endParaRPr>
          </a:p>
        </p:txBody>
      </p:sp>
    </p:spTree>
    <p:extLst>
      <p:ext uri="{BB962C8B-B14F-4D97-AF65-F5344CB8AC3E}">
        <p14:creationId xmlns:p14="http://schemas.microsoft.com/office/powerpoint/2010/main" val="855468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print"/>
          <a:stretch>
            <a:fillRect/>
          </a:stretch>
        </p:blipFill>
        <p:spPr>
          <a:xfrm>
            <a:off x="469557" y="1005016"/>
            <a:ext cx="10264345" cy="5667634"/>
          </a:xfrm>
          <a:prstGeom prst="rect">
            <a:avLst/>
          </a:prstGeom>
        </p:spPr>
      </p:pic>
      <p:sp>
        <p:nvSpPr>
          <p:cNvPr id="2" name="Τίτλος 1"/>
          <p:cNvSpPr>
            <a:spLocks noGrp="1"/>
          </p:cNvSpPr>
          <p:nvPr>
            <p:ph type="title"/>
          </p:nvPr>
        </p:nvSpPr>
        <p:spPr>
          <a:xfrm>
            <a:off x="407214" y="246772"/>
            <a:ext cx="9404723" cy="1400530"/>
          </a:xfrm>
        </p:spPr>
        <p:txBody>
          <a:bodyPr/>
          <a:lstStyle/>
          <a:p>
            <a:r>
              <a:rPr lang="el-GR" sz="2500" b="1" dirty="0"/>
              <a:t>Η βρεφική </a:t>
            </a:r>
            <a:r>
              <a:rPr lang="el-GR" sz="2500" b="1" dirty="0" smtClean="0"/>
              <a:t>θνησιμότητα το </a:t>
            </a:r>
            <a:r>
              <a:rPr lang="el-GR" sz="2500" b="1" dirty="0"/>
              <a:t>2013</a:t>
            </a:r>
          </a:p>
        </p:txBody>
      </p:sp>
    </p:spTree>
    <p:extLst>
      <p:ext uri="{BB962C8B-B14F-4D97-AF65-F5344CB8AC3E}">
        <p14:creationId xmlns:p14="http://schemas.microsoft.com/office/powerpoint/2010/main" val="948582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32509" y="452718"/>
            <a:ext cx="10723418" cy="984196"/>
          </a:xfrm>
        </p:spPr>
        <p:txBody>
          <a:bodyPr/>
          <a:lstStyle/>
          <a:p>
            <a:r>
              <a:rPr lang="el-GR" sz="2600" b="1" dirty="0" smtClean="0"/>
              <a:t>Η δημόσια υγεία στις Ευρωπαϊκές Χώρες</a:t>
            </a:r>
            <a:br>
              <a:rPr lang="el-GR" sz="2600" b="1" dirty="0" smtClean="0"/>
            </a:br>
            <a:r>
              <a:rPr lang="el-GR" sz="2600" b="1" dirty="0" smtClean="0"/>
              <a:t/>
            </a:r>
            <a:br>
              <a:rPr lang="el-GR" sz="2600" b="1" dirty="0" smtClean="0"/>
            </a:br>
            <a:r>
              <a:rPr lang="el-GR" sz="2600" b="1" dirty="0" smtClean="0"/>
              <a:t>Δεδομένης της σύγχρονης ανάγκης να μειωθούν τα δημοσιονομικά ελλείμματα σε πολλές χώρες, οι κυβερνήσεις μπορεί να βρεθούν προ δύσκολων πολιτικών επιλογών βραχυπρόθεσμα. </a:t>
            </a:r>
            <a:br>
              <a:rPr lang="el-GR" sz="2600" b="1" dirty="0" smtClean="0"/>
            </a:br>
            <a:r>
              <a:rPr lang="el-GR" sz="2600" b="1" dirty="0" smtClean="0"/>
              <a:t/>
            </a:r>
            <a:br>
              <a:rPr lang="el-GR" sz="2600" b="1" dirty="0" smtClean="0"/>
            </a:br>
            <a:r>
              <a:rPr lang="el-GR" sz="2600" b="1" dirty="0" smtClean="0"/>
              <a:t>Είτε θα πρέπει να περικόψουν τις δημόσιες δαπάνες για την υγεία, είτε να περικόψουν δαπάνες σε άλλους τομείς είτε να αυξήσουν τους φόρους ή τις εισφορές κοινωνικής ασφάλισης για τη μείωση των ελλειμμάτων τους. </a:t>
            </a:r>
            <a:br>
              <a:rPr lang="el-GR" sz="2600" b="1" dirty="0" smtClean="0"/>
            </a:br>
            <a:endParaRPr lang="el-GR" sz="26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33609" y="296199"/>
            <a:ext cx="9404723" cy="1400530"/>
          </a:xfrm>
        </p:spPr>
        <p:txBody>
          <a:bodyPr/>
          <a:lstStyle/>
          <a:p>
            <a:r>
              <a:rPr lang="el-GR" sz="2600" b="1" dirty="0" smtClean="0"/>
              <a:t>Η δημόσια υγεία στις Ευρωπαϊκές Χώρες</a:t>
            </a:r>
            <a:endParaRPr lang="el-GR" sz="2600" b="1" dirty="0"/>
          </a:p>
        </p:txBody>
      </p:sp>
      <p:sp>
        <p:nvSpPr>
          <p:cNvPr id="3" name="2 - Ορθογώνιο"/>
          <p:cNvSpPr/>
          <p:nvPr/>
        </p:nvSpPr>
        <p:spPr>
          <a:xfrm>
            <a:off x="433609" y="1377373"/>
            <a:ext cx="10580914" cy="3693319"/>
          </a:xfrm>
          <a:prstGeom prst="rect">
            <a:avLst/>
          </a:prstGeom>
        </p:spPr>
        <p:txBody>
          <a:bodyPr wrap="square">
            <a:spAutoFit/>
          </a:bodyPr>
          <a:lstStyle/>
          <a:p>
            <a:r>
              <a:rPr lang="el-GR" sz="2600" b="1" dirty="0" smtClean="0"/>
              <a:t>Η βελτίωση της παραγωγικότητας του τομέα της υγείας μπορεί να συμβάλλει στην εξισορρόπηση αυτών των πιέσεων, π.χ. μέσω της πιο αυστηρής αξιολόγησης των τεχνολογιών υγείας ή της αυξημένης αξιοποίησης των τεχνολογιών πληροφόρησης και επικοινωνίας (e</a:t>
            </a:r>
            <a:r>
              <a:rPr lang="en-US" sz="2600" b="1" dirty="0" smtClean="0"/>
              <a:t> </a:t>
            </a:r>
            <a:r>
              <a:rPr lang="el-GR" sz="2600" b="1" dirty="0" smtClean="0"/>
              <a:t>Health). </a:t>
            </a:r>
          </a:p>
          <a:p>
            <a:r>
              <a:rPr lang="el-GR" sz="2600" b="1" dirty="0" smtClean="0"/>
              <a:t>Οι πρωτοβουλίες αυτές μπορεί επίσης να έχουν ως πρόσθετο όφελος τη βελτίωση της ποιότητας της περίθαλψης, που είναι ένας άλλος τομέας συνεργασίας ανάμεσα στον </a:t>
            </a:r>
            <a:r>
              <a:rPr lang="el-GR" sz="2600" b="1" dirty="0" smtClean="0"/>
              <a:t>ΟΟ</a:t>
            </a:r>
            <a:r>
              <a:rPr lang="el-GR" sz="2600" b="1" dirty="0"/>
              <a:t>Σ</a:t>
            </a:r>
            <a:r>
              <a:rPr lang="el-GR" sz="2600" b="1" dirty="0" smtClean="0"/>
              <a:t>Α </a:t>
            </a:r>
            <a:r>
              <a:rPr lang="el-GR" sz="2600" b="1" dirty="0" smtClean="0"/>
              <a:t>και την Ευρωπαϊκή Επιτροπή. </a:t>
            </a:r>
            <a:endParaRPr lang="el-GR" sz="2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7"/>
            <a:ext cx="9404723" cy="5198440"/>
          </a:xfrm>
        </p:spPr>
        <p:txBody>
          <a:bodyPr/>
          <a:lstStyle/>
          <a:p>
            <a:r>
              <a:rPr lang="el-GR" sz="2600" b="1" dirty="0" smtClean="0"/>
              <a:t>∙Βασική προϋπόθεση για ευχάριστη και υψηλή ποιότητα ζωής είναι η ίδια η υγεία. </a:t>
            </a:r>
            <a:r>
              <a:rPr lang="en-US" sz="2600" b="1" dirty="0" smtClean="0"/>
              <a:t/>
            </a:r>
            <a:br>
              <a:rPr lang="en-US" sz="2600" b="1" dirty="0" smtClean="0"/>
            </a:br>
            <a:r>
              <a:rPr lang="el-GR" sz="2600" b="1" dirty="0"/>
              <a:t/>
            </a:r>
            <a:br>
              <a:rPr lang="el-GR" sz="2600" b="1" dirty="0"/>
            </a:br>
            <a:r>
              <a:rPr lang="el-GR" sz="2600" b="1" dirty="0" smtClean="0"/>
              <a:t/>
            </a:r>
            <a:br>
              <a:rPr lang="el-GR" sz="2600" b="1" dirty="0" smtClean="0"/>
            </a:br>
            <a:r>
              <a:rPr lang="el-GR" sz="2600" b="1" dirty="0" smtClean="0"/>
              <a:t>∙Ο πόνος περιορίζει την δυνατότητα που έχει ο άνθρωπος να δημιουργήσει μια καλή ποιότητα ζωής προκαλώντας ταυτόχρονα σημαντικά ψυχολογικά, κοινωνικά και οικονομικά άγχη.</a:t>
            </a:r>
            <a:r>
              <a:rPr lang="en-US" sz="2600" b="1" dirty="0" smtClean="0"/>
              <a:t/>
            </a:r>
            <a:br>
              <a:rPr lang="en-US" sz="2600" b="1" dirty="0" smtClean="0"/>
            </a:br>
            <a:r>
              <a:rPr lang="el-GR" sz="2600" b="1" dirty="0" smtClean="0"/>
              <a:t/>
            </a:r>
            <a:br>
              <a:rPr lang="el-GR" sz="2600" b="1" dirty="0" smtClean="0"/>
            </a:br>
            <a:r>
              <a:rPr lang="el-GR" sz="2600" b="1" dirty="0"/>
              <a:t/>
            </a:r>
            <a:br>
              <a:rPr lang="el-GR" sz="2600" b="1" dirty="0"/>
            </a:br>
            <a:r>
              <a:rPr lang="el-GR" sz="2600" b="1" dirty="0" smtClean="0"/>
              <a:t>∙Ιδιαίτερα ο ανεξέλεγκτος πόνος αποτελεί μια ισχυρή εμπειρία φόβου βλέπε π.χ.</a:t>
            </a:r>
            <a:r>
              <a:rPr lang="en-US" sz="2600" b="1" dirty="0" smtClean="0"/>
              <a:t> </a:t>
            </a:r>
            <a:r>
              <a:rPr lang="el-GR" sz="2600" b="1" dirty="0" smtClean="0"/>
              <a:t>καρκινοπαθείς. </a:t>
            </a:r>
            <a:endParaRPr lang="el-GR" sz="2600" b="1" dirty="0"/>
          </a:p>
        </p:txBody>
      </p:sp>
    </p:spTree>
    <p:extLst>
      <p:ext uri="{BB962C8B-B14F-4D97-AF65-F5344CB8AC3E}">
        <p14:creationId xmlns:p14="http://schemas.microsoft.com/office/powerpoint/2010/main" val="4019485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4799" y="279722"/>
            <a:ext cx="11524735" cy="4152233"/>
          </a:xfrm>
        </p:spPr>
        <p:txBody>
          <a:bodyPr/>
          <a:lstStyle/>
          <a:p>
            <a:pPr>
              <a:lnSpc>
                <a:spcPct val="80000"/>
              </a:lnSpc>
            </a:pPr>
            <a:r>
              <a:rPr lang="el-GR" sz="2600" b="1" dirty="0" smtClean="0"/>
              <a:t>Ποιότητα στην παροχή υπηρεσιών υγείας</a:t>
            </a:r>
            <a:r>
              <a:rPr lang="en-US" sz="2600" b="1" dirty="0" smtClean="0"/>
              <a:t>:</a:t>
            </a:r>
            <a:br>
              <a:rPr lang="en-US" sz="2600" b="1" dirty="0" smtClean="0"/>
            </a:br>
            <a:r>
              <a:rPr lang="en-US" sz="2600" b="1" dirty="0" smtClean="0"/>
              <a:t/>
            </a:r>
            <a:br>
              <a:rPr lang="en-US" sz="2600" b="1" dirty="0" smtClean="0"/>
            </a:br>
            <a:r>
              <a:rPr lang="en-US" sz="2600" b="1" dirty="0"/>
              <a:t/>
            </a:r>
            <a:br>
              <a:rPr lang="en-US" sz="2600" b="1" dirty="0"/>
            </a:br>
            <a:r>
              <a:rPr lang="el-GR" altLang="el-GR" sz="2600" b="1" dirty="0">
                <a:latin typeface="Century Gothic" panose="020B0502020202020204" pitchFamily="34" charset="0"/>
              </a:rPr>
              <a:t>Το 20 – 30% του λειτουργικού </a:t>
            </a:r>
            <a:r>
              <a:rPr lang="el-GR" altLang="el-GR" sz="2600" b="1" dirty="0" smtClean="0">
                <a:latin typeface="Century Gothic" panose="020B0502020202020204" pitchFamily="34" charset="0"/>
              </a:rPr>
              <a:t>κόστους </a:t>
            </a:r>
            <a:r>
              <a:rPr lang="el-GR" altLang="el-GR" sz="2600" b="1" dirty="0">
                <a:latin typeface="Century Gothic" panose="020B0502020202020204" pitchFamily="34" charset="0"/>
              </a:rPr>
              <a:t>ενός νοσοκομείου είναι </a:t>
            </a:r>
            <a:r>
              <a:rPr lang="en-US" altLang="el-GR" sz="2600" b="1" dirty="0" smtClean="0">
                <a:latin typeface="Century Gothic" panose="020B0502020202020204" pitchFamily="34" charset="0"/>
              </a:rPr>
              <a:t/>
            </a:r>
            <a:br>
              <a:rPr lang="en-US" altLang="el-GR" sz="2600" b="1" dirty="0" smtClean="0">
                <a:latin typeface="Century Gothic" panose="020B0502020202020204" pitchFamily="34" charset="0"/>
              </a:rPr>
            </a:br>
            <a:r>
              <a:rPr lang="en-US" altLang="el-GR" sz="2600" b="1" dirty="0">
                <a:latin typeface="Century Gothic" panose="020B0502020202020204" pitchFamily="34" charset="0"/>
              </a:rPr>
              <a:t/>
            </a:r>
            <a:br>
              <a:rPr lang="en-US" altLang="el-GR" sz="2600" b="1" dirty="0">
                <a:latin typeface="Century Gothic" panose="020B0502020202020204" pitchFamily="34" charset="0"/>
              </a:rPr>
            </a:br>
            <a:r>
              <a:rPr lang="el-GR" altLang="el-GR" sz="2600" b="1" dirty="0" smtClean="0">
                <a:latin typeface="Century Gothic" panose="020B0502020202020204" pitchFamily="34" charset="0"/>
              </a:rPr>
              <a:t>αποτέλεσμα </a:t>
            </a:r>
            <a:r>
              <a:rPr lang="el-GR" altLang="el-GR" sz="2600" b="1" dirty="0">
                <a:latin typeface="Century Gothic" panose="020B0502020202020204" pitchFamily="34" charset="0"/>
              </a:rPr>
              <a:t>λαθών, </a:t>
            </a:r>
            <a:r>
              <a:rPr lang="en-US" altLang="el-GR" sz="2600" b="1" dirty="0" smtClean="0">
                <a:latin typeface="Century Gothic" panose="020B0502020202020204" pitchFamily="34" charset="0"/>
              </a:rPr>
              <a:t/>
            </a:r>
            <a:br>
              <a:rPr lang="en-US" altLang="el-GR" sz="2600" b="1" dirty="0" smtClean="0">
                <a:latin typeface="Century Gothic" panose="020B0502020202020204" pitchFamily="34" charset="0"/>
              </a:rPr>
            </a:br>
            <a:r>
              <a:rPr lang="en-US" altLang="el-GR" sz="2600" b="1" dirty="0" smtClean="0">
                <a:latin typeface="Century Gothic" panose="020B0502020202020204" pitchFamily="34" charset="0"/>
              </a:rPr>
              <a:t/>
            </a:r>
            <a:br>
              <a:rPr lang="en-US" altLang="el-GR" sz="2600" b="1" dirty="0" smtClean="0">
                <a:latin typeface="Century Gothic" panose="020B0502020202020204" pitchFamily="34" charset="0"/>
              </a:rPr>
            </a:br>
            <a:r>
              <a:rPr lang="el-GR" altLang="el-GR" sz="2600" b="1" dirty="0" smtClean="0">
                <a:latin typeface="Century Gothic" panose="020B0502020202020204" pitchFamily="34" charset="0"/>
              </a:rPr>
              <a:t>αναποτελεσματικότητας</a:t>
            </a:r>
            <a:r>
              <a:rPr lang="el-GR" altLang="el-GR" sz="2600" b="1" dirty="0">
                <a:latin typeface="Century Gothic" panose="020B0502020202020204" pitchFamily="34" charset="0"/>
              </a:rPr>
              <a:t>, </a:t>
            </a:r>
            <a:r>
              <a:rPr lang="en-US" altLang="el-GR" sz="2600" b="1" dirty="0" smtClean="0">
                <a:latin typeface="Century Gothic" panose="020B0502020202020204" pitchFamily="34" charset="0"/>
              </a:rPr>
              <a:t/>
            </a:r>
            <a:br>
              <a:rPr lang="en-US" altLang="el-GR" sz="2600" b="1" dirty="0" smtClean="0">
                <a:latin typeface="Century Gothic" panose="020B0502020202020204" pitchFamily="34" charset="0"/>
              </a:rPr>
            </a:br>
            <a:r>
              <a:rPr lang="en-US" altLang="el-GR" sz="2600" b="1" dirty="0" smtClean="0">
                <a:latin typeface="Century Gothic" panose="020B0502020202020204" pitchFamily="34" charset="0"/>
              </a:rPr>
              <a:t/>
            </a:r>
            <a:br>
              <a:rPr lang="en-US" altLang="el-GR" sz="2600" b="1" dirty="0" smtClean="0">
                <a:latin typeface="Century Gothic" panose="020B0502020202020204" pitchFamily="34" charset="0"/>
              </a:rPr>
            </a:br>
            <a:r>
              <a:rPr lang="el-GR" altLang="el-GR" sz="2600" b="1" dirty="0" smtClean="0">
                <a:latin typeface="Century Gothic" panose="020B0502020202020204" pitchFamily="34" charset="0"/>
              </a:rPr>
              <a:t>επαναλαμβανόμενων προβλημάτων</a:t>
            </a:r>
            <a:r>
              <a:rPr lang="el-GR" altLang="el-GR" sz="2600" b="1" dirty="0">
                <a:latin typeface="Century Gothic" panose="020B0502020202020204" pitchFamily="34" charset="0"/>
              </a:rPr>
              <a:t>, </a:t>
            </a:r>
            <a:r>
              <a:rPr lang="en-US" altLang="el-GR" sz="2600" b="1" dirty="0" smtClean="0">
                <a:latin typeface="Century Gothic" panose="020B0502020202020204" pitchFamily="34" charset="0"/>
              </a:rPr>
              <a:t/>
            </a:r>
            <a:br>
              <a:rPr lang="en-US" altLang="el-GR" sz="2600" b="1" dirty="0" smtClean="0">
                <a:latin typeface="Century Gothic" panose="020B0502020202020204" pitchFamily="34" charset="0"/>
              </a:rPr>
            </a:br>
            <a:r>
              <a:rPr lang="en-US" altLang="el-GR" sz="2600" b="1" dirty="0" smtClean="0">
                <a:latin typeface="Century Gothic" panose="020B0502020202020204" pitchFamily="34" charset="0"/>
              </a:rPr>
              <a:t/>
            </a:r>
            <a:br>
              <a:rPr lang="en-US" altLang="el-GR" sz="2600" b="1" dirty="0" smtClean="0">
                <a:latin typeface="Century Gothic" panose="020B0502020202020204" pitchFamily="34" charset="0"/>
              </a:rPr>
            </a:br>
            <a:r>
              <a:rPr lang="el-GR" altLang="el-GR" sz="2600" b="1" dirty="0" smtClean="0">
                <a:latin typeface="Century Gothic" panose="020B0502020202020204" pitchFamily="34" charset="0"/>
              </a:rPr>
              <a:t>μη </a:t>
            </a:r>
            <a:r>
              <a:rPr lang="el-GR" altLang="el-GR" sz="2600" b="1" dirty="0">
                <a:latin typeface="Century Gothic" panose="020B0502020202020204" pitchFamily="34" charset="0"/>
              </a:rPr>
              <a:t>εκπαιδευμένου </a:t>
            </a:r>
            <a:r>
              <a:rPr lang="el-GR" altLang="el-GR" sz="2600" b="1" dirty="0" smtClean="0">
                <a:latin typeface="Century Gothic" panose="020B0502020202020204" pitchFamily="34" charset="0"/>
              </a:rPr>
              <a:t>προσωπικού</a:t>
            </a:r>
            <a:r>
              <a:rPr lang="el-GR" altLang="el-GR" sz="2600" b="1" dirty="0">
                <a:latin typeface="Century Gothic" panose="020B0502020202020204" pitchFamily="34" charset="0"/>
              </a:rPr>
              <a:t>, </a:t>
            </a:r>
            <a:r>
              <a:rPr lang="en-US" altLang="el-GR" sz="2600" b="1" dirty="0" smtClean="0">
                <a:latin typeface="Century Gothic" panose="020B0502020202020204" pitchFamily="34" charset="0"/>
              </a:rPr>
              <a:t/>
            </a:r>
            <a:br>
              <a:rPr lang="en-US" altLang="el-GR" sz="2600" b="1" dirty="0" smtClean="0">
                <a:latin typeface="Century Gothic" panose="020B0502020202020204" pitchFamily="34" charset="0"/>
              </a:rPr>
            </a:br>
            <a:r>
              <a:rPr lang="en-US" altLang="el-GR" sz="2600" b="1" dirty="0" smtClean="0">
                <a:latin typeface="Century Gothic" panose="020B0502020202020204" pitchFamily="34" charset="0"/>
              </a:rPr>
              <a:t/>
            </a:r>
            <a:br>
              <a:rPr lang="en-US" altLang="el-GR" sz="2600" b="1" dirty="0" smtClean="0">
                <a:latin typeface="Century Gothic" panose="020B0502020202020204" pitchFamily="34" charset="0"/>
              </a:rPr>
            </a:br>
            <a:r>
              <a:rPr lang="el-GR" altLang="el-GR" sz="2600" b="1" dirty="0" smtClean="0">
                <a:latin typeface="Century Gothic" panose="020B0502020202020204" pitchFamily="34" charset="0"/>
              </a:rPr>
              <a:t>παράλληλων ενεργειών </a:t>
            </a:r>
            <a:r>
              <a:rPr lang="en-US" altLang="el-GR" sz="2600" b="1" dirty="0" smtClean="0">
                <a:latin typeface="Century Gothic" panose="020B0502020202020204" pitchFamily="34" charset="0"/>
              </a:rPr>
              <a:t/>
            </a:r>
            <a:br>
              <a:rPr lang="en-US" altLang="el-GR" sz="2600" b="1" dirty="0" smtClean="0">
                <a:latin typeface="Century Gothic" panose="020B0502020202020204" pitchFamily="34" charset="0"/>
              </a:rPr>
            </a:br>
            <a:r>
              <a:rPr lang="en-US" altLang="el-GR" sz="2600" b="1" dirty="0" smtClean="0">
                <a:latin typeface="Century Gothic" panose="020B0502020202020204" pitchFamily="34" charset="0"/>
              </a:rPr>
              <a:t/>
            </a:r>
            <a:br>
              <a:rPr lang="en-US" altLang="el-GR" sz="2600" b="1" dirty="0" smtClean="0">
                <a:latin typeface="Century Gothic" panose="020B0502020202020204" pitchFamily="34" charset="0"/>
              </a:rPr>
            </a:br>
            <a:r>
              <a:rPr lang="el-GR" altLang="el-GR" sz="2600" b="1" dirty="0" smtClean="0">
                <a:latin typeface="Century Gothic" panose="020B0502020202020204" pitchFamily="34" charset="0"/>
              </a:rPr>
              <a:t>και </a:t>
            </a:r>
            <a:r>
              <a:rPr lang="el-GR" altLang="el-GR" sz="2600" b="1" dirty="0">
                <a:latin typeface="Century Gothic" panose="020B0502020202020204" pitchFamily="34" charset="0"/>
              </a:rPr>
              <a:t>γραφειοκρατικών </a:t>
            </a:r>
            <a:r>
              <a:rPr lang="el-GR" altLang="el-GR" sz="2600" b="1" dirty="0" smtClean="0">
                <a:latin typeface="Century Gothic" panose="020B0502020202020204" pitchFamily="34" charset="0"/>
              </a:rPr>
              <a:t>συστημάτων </a:t>
            </a:r>
            <a:r>
              <a:rPr lang="en-US" altLang="el-GR" sz="2600" b="1" dirty="0" smtClean="0">
                <a:latin typeface="Century Gothic" panose="020B0502020202020204" pitchFamily="34" charset="0"/>
              </a:rPr>
              <a:t/>
            </a:r>
            <a:br>
              <a:rPr lang="en-US" altLang="el-GR" sz="2600" b="1" dirty="0" smtClean="0">
                <a:latin typeface="Century Gothic" panose="020B0502020202020204" pitchFamily="34" charset="0"/>
              </a:rPr>
            </a:br>
            <a:r>
              <a:rPr lang="el-GR" altLang="el-GR" sz="2600" b="1" dirty="0">
                <a:latin typeface="Century Gothic" panose="020B0502020202020204" pitchFamily="34" charset="0"/>
              </a:rPr>
              <a:t/>
            </a:r>
            <a:br>
              <a:rPr lang="el-GR" altLang="el-GR" sz="2600" b="1" dirty="0">
                <a:latin typeface="Century Gothic" panose="020B0502020202020204" pitchFamily="34" charset="0"/>
              </a:rPr>
            </a:br>
            <a:r>
              <a:rPr lang="el-GR" altLang="el-GR" sz="2600" b="1" dirty="0">
                <a:latin typeface="Century Gothic" panose="020B0502020202020204" pitchFamily="34" charset="0"/>
              </a:rPr>
              <a:t>(Αγγελόπουλος, 1995). </a:t>
            </a:r>
            <a:br>
              <a:rPr lang="el-GR" altLang="el-GR" sz="2600" b="1" dirty="0">
                <a:latin typeface="Century Gothic" panose="020B0502020202020204" pitchFamily="34" charset="0"/>
              </a:rPr>
            </a:br>
            <a:endParaRPr lang="el-GR" sz="2600" b="1" dirty="0">
              <a:latin typeface="Century Gothic" panose="020B0502020202020204" pitchFamily="34" charset="0"/>
            </a:endParaRPr>
          </a:p>
        </p:txBody>
      </p:sp>
    </p:spTree>
    <p:extLst>
      <p:ext uri="{BB962C8B-B14F-4D97-AF65-F5344CB8AC3E}">
        <p14:creationId xmlns:p14="http://schemas.microsoft.com/office/powerpoint/2010/main" val="80175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63611" y="304800"/>
            <a:ext cx="10824519" cy="6076528"/>
          </a:xfrm>
        </p:spPr>
        <p:txBody>
          <a:bodyPr>
            <a:normAutofit fontScale="90000"/>
          </a:bodyPr>
          <a:lstStyle/>
          <a:p>
            <a:pPr indent="-648000"/>
            <a:r>
              <a:rPr lang="el-GR" sz="2900" b="1" dirty="0" smtClean="0"/>
              <a:t>Δείκτης μέτρησης της ποιότητας ζωής</a:t>
            </a:r>
            <a:br>
              <a:rPr lang="el-GR" sz="2900" b="1" dirty="0" smtClean="0"/>
            </a:br>
            <a:r>
              <a:rPr lang="en-US" sz="2900" b="1" dirty="0" smtClean="0"/>
              <a:t>QALYs</a:t>
            </a:r>
            <a:br>
              <a:rPr lang="en-US" sz="2900" b="1" dirty="0" smtClean="0"/>
            </a:br>
            <a:r>
              <a:rPr lang="en-US" sz="2900" b="1" dirty="0" smtClean="0"/>
              <a:t/>
            </a:r>
            <a:br>
              <a:rPr lang="en-US" sz="2900" b="1" dirty="0" smtClean="0"/>
            </a:br>
            <a:r>
              <a:rPr lang="el-GR" sz="2900" b="1" dirty="0"/>
              <a:t>Πρότυπο μέτρο αποτίμησης είναι τα ποιοτικά  προσαρμοσμένα  έτη ζωής (</a:t>
            </a:r>
            <a:r>
              <a:rPr lang="en-US" sz="2900" b="1" dirty="0"/>
              <a:t>Quality Adjusted Life Years QALYs</a:t>
            </a:r>
            <a:r>
              <a:rPr lang="en-US" sz="2900" b="1" dirty="0" smtClean="0"/>
              <a:t>)</a:t>
            </a:r>
            <a:r>
              <a:rPr lang="el-GR" sz="2900" b="1" dirty="0" smtClean="0"/>
              <a:t/>
            </a:r>
            <a:br>
              <a:rPr lang="el-GR" sz="2900" b="1" dirty="0" smtClean="0"/>
            </a:br>
            <a:r>
              <a:rPr lang="en-US" sz="2900" b="1" dirty="0" smtClean="0"/>
              <a:t/>
            </a:r>
            <a:br>
              <a:rPr lang="en-US" sz="2900" b="1" dirty="0" smtClean="0"/>
            </a:br>
            <a:r>
              <a:rPr lang="el-GR" sz="2900" b="1" dirty="0" smtClean="0"/>
              <a:t>Τα </a:t>
            </a:r>
            <a:r>
              <a:rPr lang="en-US" sz="2900" b="1" dirty="0" smtClean="0"/>
              <a:t>QYALYs </a:t>
            </a:r>
            <a:r>
              <a:rPr lang="el-GR" sz="2900" b="1" dirty="0" smtClean="0"/>
              <a:t>σχετίζονται με ποιοτικά </a:t>
            </a:r>
            <a:r>
              <a:rPr lang="el-GR" sz="2900" b="1" dirty="0"/>
              <a:t>προσαρμοσμένα έτη επιβίωσης συγκρίνοντας τη </a:t>
            </a:r>
            <a:r>
              <a:rPr lang="el-GR" sz="2900" b="1" dirty="0" smtClean="0"/>
              <a:t>σχέση θεραπείας κόστους </a:t>
            </a:r>
            <a:r>
              <a:rPr lang="el-GR" sz="2900" b="1" dirty="0"/>
              <a:t>– οφέλους </a:t>
            </a:r>
            <a:r>
              <a:rPr lang="el-GR" sz="2900" b="1" dirty="0" smtClean="0"/>
              <a:t/>
            </a:r>
            <a:br>
              <a:rPr lang="el-GR" sz="2900" b="1" dirty="0" smtClean="0"/>
            </a:br>
            <a:r>
              <a:rPr lang="el-GR" sz="2900" b="1" dirty="0" smtClean="0"/>
              <a:t/>
            </a:r>
            <a:br>
              <a:rPr lang="el-GR" sz="2900" b="1" dirty="0" smtClean="0"/>
            </a:br>
            <a:r>
              <a:rPr lang="el-GR" sz="2900" b="1" dirty="0" smtClean="0"/>
              <a:t>Το κόστος στην ιατρική πράξη και το όφελος </a:t>
            </a:r>
            <a:r>
              <a:rPr lang="el-GR" sz="2900" b="1" dirty="0"/>
              <a:t>ποιότητα ζωής για τον ασθενή. </a:t>
            </a:r>
            <a:r>
              <a:rPr lang="el-GR" sz="2900" b="1" dirty="0" smtClean="0"/>
              <a:t/>
            </a:r>
            <a:br>
              <a:rPr lang="el-GR" sz="2900" b="1" dirty="0" smtClean="0"/>
            </a:br>
            <a:r>
              <a:rPr lang="el-GR" sz="2900" b="1" dirty="0"/>
              <a:t/>
            </a:r>
            <a:br>
              <a:rPr lang="el-GR" sz="2900" b="1" dirty="0"/>
            </a:br>
            <a:r>
              <a:rPr lang="el-GR" sz="2900" b="1" dirty="0" smtClean="0"/>
              <a:t>Ο ψυχολογικός παράγοντας</a:t>
            </a:r>
            <a:r>
              <a:rPr lang="en-US" sz="2900" b="1" dirty="0"/>
              <a:t> </a:t>
            </a:r>
            <a:r>
              <a:rPr lang="el-GR" sz="2900" b="1" dirty="0" smtClean="0"/>
              <a:t>επιδρά στην </a:t>
            </a:r>
            <a:r>
              <a:rPr lang="el-GR" sz="2900" b="1" dirty="0"/>
              <a:t>τελική απόφαση του ασθενή για το ποια ιατρική θεραπεία θα </a:t>
            </a:r>
            <a:r>
              <a:rPr lang="el-GR" sz="2900" b="1" dirty="0" smtClean="0"/>
              <a:t>ακολουθήσει.</a:t>
            </a:r>
            <a:r>
              <a:rPr lang="el-GR" sz="1800" dirty="0"/>
              <a:t/>
            </a:r>
            <a:br>
              <a:rPr lang="el-GR" sz="1800" dirty="0"/>
            </a:br>
            <a:r>
              <a:rPr lang="el-GR" sz="1800" dirty="0"/>
              <a:t/>
            </a:r>
            <a:br>
              <a:rPr lang="el-GR" sz="1800" dirty="0"/>
            </a:br>
            <a:r>
              <a:rPr lang="el-GR" sz="1800" dirty="0"/>
              <a:t/>
            </a:r>
            <a:br>
              <a:rPr lang="el-GR" sz="1800" dirty="0"/>
            </a:br>
            <a:r>
              <a:rPr lang="el-GR" sz="1600" dirty="0"/>
              <a:t/>
            </a:r>
            <a:br>
              <a:rPr lang="el-GR" sz="1600" dirty="0"/>
            </a:br>
            <a:r>
              <a:rPr lang="el-GR" sz="1600" dirty="0"/>
              <a:t/>
            </a:r>
            <a:br>
              <a:rPr lang="el-GR" sz="1600" dirty="0"/>
            </a:br>
            <a:r>
              <a:rPr lang="el-GR" sz="1600" dirty="0"/>
              <a:t/>
            </a:r>
            <a:br>
              <a:rPr lang="el-GR" sz="1600" dirty="0"/>
            </a:br>
            <a:r>
              <a:rPr lang="en-US" sz="1600" dirty="0"/>
              <a:t/>
            </a:r>
            <a:br>
              <a:rPr lang="en-US" sz="1600" dirty="0"/>
            </a:br>
            <a:r>
              <a:rPr lang="el-GR" sz="1600" dirty="0"/>
              <a:t/>
            </a:r>
            <a:br>
              <a:rPr lang="el-GR" sz="1600" dirty="0"/>
            </a:br>
            <a:endParaRPr lang="el-GR" sz="1600" dirty="0"/>
          </a:p>
        </p:txBody>
      </p:sp>
    </p:spTree>
    <p:extLst>
      <p:ext uri="{BB962C8B-B14F-4D97-AF65-F5344CB8AC3E}">
        <p14:creationId xmlns:p14="http://schemas.microsoft.com/office/powerpoint/2010/main" val="337565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θήκη Φωτογραφίας - ακουμπώ, πάνω, &#10;τούβλα, ποιότητα. &#10;fotosearch - αναζήτηση &#10;φωτογραφιών, εικόνων, &#10;τοιχογραφιών και &#10;clipart"/>
          <p:cNvPicPr>
            <a:picLocks noChangeAspect="1" noChangeArrowheads="1"/>
          </p:cNvPicPr>
          <p:nvPr/>
        </p:nvPicPr>
        <p:blipFill>
          <a:blip r:embed="rId2" cstate="print"/>
          <a:srcRect b="5107"/>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3048642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246771"/>
            <a:ext cx="9404723" cy="3773293"/>
          </a:xfrm>
        </p:spPr>
        <p:txBody>
          <a:bodyPr/>
          <a:lstStyle/>
          <a:p>
            <a:r>
              <a:rPr lang="el-GR" sz="2600" b="1" dirty="0" smtClean="0"/>
              <a:t>Το σύστημα υγείας στην Ελλάδα</a:t>
            </a:r>
            <a:br>
              <a:rPr lang="el-GR" sz="2600" b="1" dirty="0" smtClean="0"/>
            </a:br>
            <a:r>
              <a:rPr lang="el-GR" sz="2600" b="1" dirty="0" smtClean="0"/>
              <a:t/>
            </a:r>
            <a:br>
              <a:rPr lang="el-GR" sz="2600" b="1" dirty="0" smtClean="0"/>
            </a:br>
            <a:r>
              <a:rPr lang="el-GR" sz="2600" b="1" dirty="0" smtClean="0"/>
              <a:t>Το σύστημα υγείας δεν περιλαμβάνει μόνο την συμβατική ιατρική περίθαλψη η οποία παρέχετε από τους ιατρούς αλλά και τις υπηρεσίες που έχουν σχέση με</a:t>
            </a:r>
            <a:r>
              <a:rPr lang="en-US" sz="2600" b="1" dirty="0" smtClean="0"/>
              <a:t>:</a:t>
            </a:r>
            <a:r>
              <a:rPr lang="el-GR" sz="2600" b="1" dirty="0" smtClean="0"/>
              <a:t> </a:t>
            </a:r>
            <a:br>
              <a:rPr lang="el-GR" sz="2600" b="1" dirty="0" smtClean="0"/>
            </a:br>
            <a:r>
              <a:rPr lang="en-US" sz="2600" b="1" dirty="0" smtClean="0"/>
              <a:t/>
            </a:r>
            <a:br>
              <a:rPr lang="en-US" sz="2600" b="1" dirty="0" smtClean="0"/>
            </a:br>
            <a:r>
              <a:rPr lang="el-GR" sz="2600" b="1" dirty="0"/>
              <a:t>∙</a:t>
            </a:r>
            <a:r>
              <a:rPr lang="el-GR" sz="2600" b="1" dirty="0" smtClean="0"/>
              <a:t>τον οικογενειακό προγραμματισμό, </a:t>
            </a:r>
            <a:br>
              <a:rPr lang="el-GR" sz="2600" b="1" dirty="0" smtClean="0"/>
            </a:br>
            <a:r>
              <a:rPr lang="el-GR" sz="2600" b="1" dirty="0" smtClean="0"/>
              <a:t/>
            </a:r>
            <a:br>
              <a:rPr lang="el-GR" sz="2600" b="1" dirty="0" smtClean="0"/>
            </a:br>
            <a:r>
              <a:rPr lang="el-GR" sz="2600" b="1" dirty="0"/>
              <a:t>∙</a:t>
            </a:r>
            <a:r>
              <a:rPr lang="el-GR" sz="2600" b="1" dirty="0" smtClean="0"/>
              <a:t>την διατροφή</a:t>
            </a:r>
            <a:br>
              <a:rPr lang="el-GR" sz="2600" b="1" dirty="0" smtClean="0"/>
            </a:br>
            <a:r>
              <a:rPr lang="el-GR" sz="2600" b="1" dirty="0" smtClean="0"/>
              <a:t/>
            </a:r>
            <a:br>
              <a:rPr lang="el-GR" sz="2600" b="1" dirty="0" smtClean="0"/>
            </a:br>
            <a:r>
              <a:rPr lang="el-GR" sz="2600" b="1" dirty="0" smtClean="0"/>
              <a:t>∙την πρόληψη και την υγειονομική διαφώτιση</a:t>
            </a:r>
            <a:br>
              <a:rPr lang="el-GR" sz="2600" b="1" dirty="0" smtClean="0"/>
            </a:br>
            <a:r>
              <a:rPr lang="el-GR" sz="2600" b="1" dirty="0" smtClean="0"/>
              <a:t/>
            </a:r>
            <a:br>
              <a:rPr lang="el-GR" sz="2600" b="1" dirty="0" smtClean="0"/>
            </a:br>
            <a:r>
              <a:rPr lang="el-GR" sz="2600" b="1" dirty="0" smtClean="0"/>
              <a:t>∙υπηρεσίες στέγης, ύδρευσης και αποχέτευσης</a:t>
            </a:r>
            <a:br>
              <a:rPr lang="el-GR" sz="2600" b="1" dirty="0" smtClean="0"/>
            </a:br>
            <a:r>
              <a:rPr lang="el-GR" sz="2600" b="1" dirty="0" smtClean="0"/>
              <a:t/>
            </a:r>
            <a:br>
              <a:rPr lang="el-GR" sz="2600" b="1" dirty="0" smtClean="0"/>
            </a:br>
            <a:r>
              <a:rPr lang="el-GR" sz="2600" b="1" dirty="0" smtClean="0"/>
              <a:t>∙υπηρεσίες κατοικίας και εργασίας </a:t>
            </a:r>
            <a:r>
              <a:rPr lang="el-GR" sz="2500" dirty="0" smtClean="0"/>
              <a:t/>
            </a:r>
            <a:br>
              <a:rPr lang="el-GR" sz="2500" dirty="0" smtClean="0"/>
            </a:br>
            <a:endParaRPr lang="el-GR" sz="2500" dirty="0"/>
          </a:p>
        </p:txBody>
      </p:sp>
    </p:spTree>
    <p:extLst>
      <p:ext uri="{BB962C8B-B14F-4D97-AF65-F5344CB8AC3E}">
        <p14:creationId xmlns:p14="http://schemas.microsoft.com/office/powerpoint/2010/main" val="3892825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5947" y="164757"/>
            <a:ext cx="11763632" cy="6458465"/>
          </a:xfrm>
        </p:spPr>
        <p:txBody>
          <a:bodyPr/>
          <a:lstStyle/>
          <a:p>
            <a:r>
              <a:rPr lang="el-GR" sz="2500" b="1" dirty="0" smtClean="0"/>
              <a:t>Διάγραμμα 1</a:t>
            </a:r>
            <a:r>
              <a:rPr lang="en-US" sz="2500" b="1" dirty="0" smtClean="0"/>
              <a:t>: </a:t>
            </a:r>
            <a:r>
              <a:rPr lang="el-GR" sz="2500" b="1" dirty="0" smtClean="0"/>
              <a:t>Το σύστημα υγείας</a:t>
            </a:r>
            <a:br>
              <a:rPr lang="el-GR" sz="2500" b="1" dirty="0" smtClean="0"/>
            </a:br>
            <a:r>
              <a:rPr lang="el-GR" sz="2500" b="1" dirty="0" smtClean="0"/>
              <a:t/>
            </a:r>
            <a:br>
              <a:rPr lang="el-GR" sz="2500" b="1" dirty="0" smtClean="0"/>
            </a:br>
            <a:r>
              <a:rPr lang="el-GR" sz="2500" b="1" dirty="0" smtClean="0"/>
              <a:t>Εξωτερικό περιβάλλον</a:t>
            </a:r>
            <a:endParaRPr lang="el-GR" sz="2500" b="1" dirty="0"/>
          </a:p>
        </p:txBody>
      </p:sp>
      <p:sp>
        <p:nvSpPr>
          <p:cNvPr id="3" name="Ορθογώνιο 2"/>
          <p:cNvSpPr/>
          <p:nvPr/>
        </p:nvSpPr>
        <p:spPr>
          <a:xfrm>
            <a:off x="387178" y="1787610"/>
            <a:ext cx="3756454" cy="1383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smtClean="0"/>
              <a:t>Υποσύστημα 1</a:t>
            </a:r>
          </a:p>
          <a:p>
            <a:pPr algn="ctr"/>
            <a:r>
              <a:rPr lang="el-GR" dirty="0" smtClean="0"/>
              <a:t>Εξέλιξη του επιπέδου </a:t>
            </a:r>
          </a:p>
          <a:p>
            <a:pPr algn="ctr"/>
            <a:r>
              <a:rPr lang="el-GR" dirty="0" smtClean="0"/>
              <a:t>Υγείας του πληθυσμού</a:t>
            </a:r>
            <a:endParaRPr lang="el-GR" dirty="0"/>
          </a:p>
        </p:txBody>
      </p:sp>
      <p:sp>
        <p:nvSpPr>
          <p:cNvPr id="4" name="Ορθογώνιο 3"/>
          <p:cNvSpPr/>
          <p:nvPr/>
        </p:nvSpPr>
        <p:spPr>
          <a:xfrm>
            <a:off x="7998941" y="1787609"/>
            <a:ext cx="3756454" cy="1383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smtClean="0"/>
              <a:t>Υποσύστημα 2</a:t>
            </a:r>
          </a:p>
          <a:p>
            <a:pPr algn="ctr"/>
            <a:r>
              <a:rPr lang="el-GR" dirty="0" smtClean="0"/>
              <a:t>Υπηρεσίες παραγωγής</a:t>
            </a:r>
          </a:p>
          <a:p>
            <a:pPr algn="ctr"/>
            <a:r>
              <a:rPr lang="el-GR" dirty="0" smtClean="0"/>
              <a:t>Ιατρικών αγαθών και υπηρεσιών</a:t>
            </a:r>
            <a:endParaRPr lang="el-GR" dirty="0"/>
          </a:p>
        </p:txBody>
      </p:sp>
      <p:sp>
        <p:nvSpPr>
          <p:cNvPr id="5" name="Ορθογώνιο 4"/>
          <p:cNvSpPr/>
          <p:nvPr/>
        </p:nvSpPr>
        <p:spPr>
          <a:xfrm>
            <a:off x="4143632" y="4205416"/>
            <a:ext cx="3756454" cy="1383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smtClean="0"/>
              <a:t>Υποσύστημα 3</a:t>
            </a:r>
          </a:p>
          <a:p>
            <a:pPr algn="ctr"/>
            <a:r>
              <a:rPr lang="el-GR" dirty="0" smtClean="0"/>
              <a:t>Μηχανισμοί κάλυψης</a:t>
            </a:r>
          </a:p>
          <a:p>
            <a:pPr algn="ctr"/>
            <a:r>
              <a:rPr lang="el-GR" dirty="0" smtClean="0"/>
              <a:t>Δαπανών υγείας</a:t>
            </a:r>
            <a:endParaRPr lang="el-GR" dirty="0"/>
          </a:p>
        </p:txBody>
      </p:sp>
    </p:spTree>
    <p:extLst>
      <p:ext uri="{BB962C8B-B14F-4D97-AF65-F5344CB8AC3E}">
        <p14:creationId xmlns:p14="http://schemas.microsoft.com/office/powerpoint/2010/main" val="3155876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691</TotalTime>
  <Words>426</Words>
  <Application>Microsoft Office PowerPoint</Application>
  <PresentationFormat>Ευρεία οθόνη</PresentationFormat>
  <Paragraphs>99</Paragraphs>
  <Slides>34</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34</vt:i4>
      </vt:variant>
    </vt:vector>
  </HeadingPairs>
  <TitlesOfParts>
    <vt:vector size="42" baseType="lpstr">
      <vt:lpstr>Arial</vt:lpstr>
      <vt:lpstr>Calibri</vt:lpstr>
      <vt:lpstr>Century Gothic</vt:lpstr>
      <vt:lpstr>Tahoma</vt:lpstr>
      <vt:lpstr>Times New Roman</vt:lpstr>
      <vt:lpstr>Wingdings</vt:lpstr>
      <vt:lpstr>Wingdings 3</vt:lpstr>
      <vt:lpstr>Ιόν</vt:lpstr>
      <vt:lpstr>Υγειά και Ποιότητα ζωής   Η ποιότητα ζωής είναι ένα πολυδιάστατο φαινόμενο  -Μετά τον 2ο Παγκόσμιο πόλεμο στην Αμερική ο όρος ποιότητα ζωής εκφράζει την καλή ζωή δηλαδή την κατοχή υλικών αγαθών (αυτοκίνητο, σπίτι, καταναλωτικά αγαθά), χρήματος, και τη διάθεση ελεύθερου χρόνου για άλλες δραστηριότητες και ανάπαυση.  -Δεκαετία ’60 ο όρος ποιότητα ζωής συνδυάζεται με την εκπαίδευση - την υγεία – την κοινωνική πρόνοια   -Δεκαετία ’70 η ποιότητα ζωής συνδυάζεται με την «προσωπική ελευθερία» την συναισθηματική και ψυχολογική ισορροπία.  </vt:lpstr>
      <vt:lpstr>Διαστάσεις της ποιότητας ζωής: Ποιες είναι οι διαστάσεις της ποιότητας ζωής;   ∙Η φυσική ευεξία του ατόμου  ∙Οι κοινωνικές σχέσεις του ατόμου  ∙Η προσωπική εξέλιξη   ∙Η επαναδημιουργία  ∙Οι οικονομικές συνθήκες ασφαλείας  ∙Η ψυχική και ηθική ευεξία σε συνδυασμό με την ευτυχία και την αυτοεκτίμηση  </vt:lpstr>
      <vt:lpstr>Παρουσίαση του PowerPoint</vt:lpstr>
      <vt:lpstr>∙Βασική προϋπόθεση για ευχάριστη και υψηλή ποιότητα ζωής είναι η ίδια η υγεία.    ∙Ο πόνος περιορίζει την δυνατότητα που έχει ο άνθρωπος να δημιουργήσει μια καλή ποιότητα ζωής προκαλώντας ταυτόχρονα σημαντικά ψυχολογικά, κοινωνικά και οικονομικά άγχη.   ∙Ιδιαίτερα ο ανεξέλεγκτος πόνος αποτελεί μια ισχυρή εμπειρία φόβου βλέπε π.χ. καρκινοπαθείς. </vt:lpstr>
      <vt:lpstr>Ποιότητα στην παροχή υπηρεσιών υγείας:   Το 20 – 30% του λειτουργικού κόστους ενός νοσοκομείου είναι   αποτέλεσμα λαθών,   αναποτελεσματικότητας,   επαναλαμβανόμενων προβλημάτων,   μη εκπαιδευμένου προσωπικού,   παράλληλων ενεργειών   και γραφειοκρατικών συστημάτων   (Αγγελόπουλος, 1995).  </vt:lpstr>
      <vt:lpstr>Δείκτης μέτρησης της ποιότητας ζωής QALYs  Πρότυπο μέτρο αποτίμησης είναι τα ποιοτικά  προσαρμοσμένα  έτη ζωής (Quality Adjusted Life Years QALYs)  Τα QYALYs σχετίζονται με ποιοτικά προσαρμοσμένα έτη επιβίωσης συγκρίνοντας τη σχέση θεραπείας κόστους – οφέλους   Το κόστος στην ιατρική πράξη και το όφελος ποιότητα ζωής για τον ασθενή.   Ο ψυχολογικός παράγοντας επιδρά στην τελική απόφαση του ασθενή για το ποια ιατρική θεραπεία θα ακολουθήσει.        </vt:lpstr>
      <vt:lpstr>Παρουσίαση του PowerPoint</vt:lpstr>
      <vt:lpstr>Το σύστημα υγείας στην Ελλάδα  Το σύστημα υγείας δεν περιλαμβάνει μόνο την συμβατική ιατρική περίθαλψη η οποία παρέχετε από τους ιατρούς αλλά και τις υπηρεσίες που έχουν σχέση με:   ∙τον οικογενειακό προγραμματισμό,   ∙την διατροφή  ∙την πρόληψη και την υγειονομική διαφώτιση  ∙υπηρεσίες στέγης, ύδρευσης και αποχέτευσης  ∙υπηρεσίες κατοικίας και εργασίας  </vt:lpstr>
      <vt:lpstr>Διάγραμμα 1: Το σύστημα υγείας  Εξωτερικό περιβάλλον</vt:lpstr>
      <vt:lpstr>Υποσύστημα 1: Επίπεδο υγείας του πληθυσμού  ∙ Μελετά την κατάσταση υγείας του πληθυσμού.   ∙ Εξετάζει τους αιτιολογικούς παράγοντες που επηρεάζουν το επίπεδο υγείας του πληθυσμού.   ∙Παρατηρεί την εξέλιξη νοσογόνων παραγόντων μέσο επιδημιολογικών μελετών.  </vt:lpstr>
      <vt:lpstr>Υποσύστημα 2: Υπηρεσίες παραγωγής ιατρικών αγαθών   Αποτελεί τις υγειονομικές μονάδες που βρίσκονται σε συνεχή συνεργασία και αλληλεπίδραση με σκοπό την προστασία, την διατήρηση και την προαγωγή της υγείας του πληθυσμού  Συστατικά στοιχεία του συστήματος: α) Τις εισροές β) Την διαδικασία γ) Τις εκροές  δ) Τα αποτελέσματα </vt:lpstr>
      <vt:lpstr> Το σύστημα υγείας ως παραγωγική διαδικασία</vt:lpstr>
      <vt:lpstr>Υποσύστημα 3  Μηχανισμοί κάλυψης των δαπανών  α)Οι δαπάνες υγείας αυξάνονται με ραγδαίους ρυθμούς θέτοντας σε κίνδυνο την κοινωνική και οικονομικά ανάπτυξη της χώρας  β)Το αγαθό υγεία θεωρείται καταναλωτικό αγαθό που ικανοποιεί τις ανάγκες του ανθρώπινου κεφαλαίου   γ)Το σύστημα κοινωνικής ασφάλισης αναπτύχθηκε σημαντικά με στόχο να καλύψει ένα μεγάλο μέρος των δαπανών με αρνητικές δυστυχώς στο κόστος παραγωγής και την ανταγωνιστικότητα.  </vt:lpstr>
      <vt:lpstr>Σκοπός του συστήματος υγείας:  Σκοπός του συστήματος υγείας είναι η εξασφάλιση και η   βελτίωση του επιπέδου υγείας του πληθυσμού.</vt:lpstr>
      <vt:lpstr>   Σκοπός του συστήματος υγείας:  Έμμεσα επιτυγχάνεται:  Βελτίωση του επιπέδου ευημερίας και ευεξίας των πολιτών  Βελτίωση των δεικτών ποιότητας ζωής   Βελτίωση των κοινωνικό – οικονομικών και πολιτιστικών   δεικτών </vt:lpstr>
      <vt:lpstr>Στόχος του συστήματος υγείας:  Η παροχή υπηρεσιών υγείας σύμφωνα με τις   υγειονομικές ανάγκες των πολιτών– δείκτες προσφοράς.  Η κάλυψη των αναγκών του πληθυσμού – δείκτες  χρησιμοποίησης υπηρεσιών και ικανοποίησης ασθενών </vt:lpstr>
      <vt:lpstr>Υποστόχος  Η παραγωγή και η διάθεση υπηρεσιών υγείας – δείκτες  λειτουργικότητας, παραγωγικότητας, αναλογίας   επάρκειας ανθρωπίνων πόρων.   Με βάση τους χρηματοοικονομικούς δείκτες κάθε χώρας.   </vt:lpstr>
      <vt:lpstr>Δομικά χαρακτηριστικά ενός σύγχρονου συστήματος υγείας.  Σύστημα Υγείας ως βασικός θεσμός του Κοινωνικού Κράτους.  Κοινωνικοπολιτικά δομημένο θεσμικό κέλυφος.   Λειτουργικά ολοκληρωμένο και λογικά συνεκτικό σύστημα.  Πλουραλισμός δομών, μηχανισμών, διαδικασιών και εργαλείων.  Αυξημένη λειτουργική-διοικητική ικανότητα.</vt:lpstr>
      <vt:lpstr>Σημαντικά προβλήματα των Συστημάτων Υγείας </vt:lpstr>
      <vt:lpstr>ΕΠΙΠΤΩΣΕΙΣ ΣΤA ΣΥΣΤΗΜΑTA ΥΓΕΙΑΣ</vt:lpstr>
      <vt:lpstr>Δείκτες στην υγειονομική περίθαλψη    Οι δείκτες υγείας είναι ένα σύνολο δεδομένων (πίνακες, γραφικές παραστάσεις, χάρτες) τα οποία αποτυπώνουν  την κατάσταση της υγείας και τους καθοριστικούς παράγοντες της υγειονομικής περίθαλψης.   Καθιστούν δυνατή την παρακολούθηση και τη σύγκριση και αποτελούν τη βάση για τη χάραξη πολιτικών.</vt:lpstr>
      <vt:lpstr>Δείκτες στην υγειονομική περίθαλψη  √Δείκτες εισροών απλοί ποσοτικοί δείκτες όπως αριθμός, ο αριθμός των κλινών ανά 1000 κατοίκους, ο διαθέσιμος χώρος αναμονής των επισκεπτών,   √Δείκτες αξιολόγησης ενδιάμεσων διαδικασιών (π.χ. αξιοπιστία διαγνωστικών εξετάσεων, ικανοποίησης ασθενών, αρτιότητας ιατρικών τεχνικών, χρόνου αναμονής.  </vt:lpstr>
      <vt:lpstr>Δείκτες στην υγειονομική περίθαλψη  √Δείκτες ενδιάμεσων εκροών δείκτες μέσης διάρκειας νοσηλείας, δείκτες εργαστηριακών εξετάσεων, ο αριθμός χειρουργικών πράξεων ανά ειδικότητα το χρόνο.  √Δείκτες αποτελέσματος και υγείας του πληθυσμού (δείκτες νοσηρότητας, θνητότητας, θνησιμότητας, σύγχρονοι δείκτες ευεξίας, δείκτες αποτελεσματικότητας)  </vt:lpstr>
      <vt:lpstr>Μέση διάρκεια νοσηλείας παραμονής στο νοσοκομείο έτος 2000 και 2013 </vt:lpstr>
      <vt:lpstr>Δείκτες στην υγειονομική περίθαλψη  √Δείκτες αποδοτικότητας όπως η τεχνική αποδοτικότητα, δείκτες οικονομικής αξιολόγησης, όπως ο λόγος κόστους και αποτελεσματικότητας.  √Σύνθετοι κοινωνικοοικονομικοί δείκτες (όπως π.χ. εισόδημα, κατοικία, συνθήκες εργασίας)  √Δείκτες πολιτικής της υγείας (πολιτικών επιλογών, κατανομής πόρων, οργανωτικού πλαισίου κ.α.)</vt:lpstr>
      <vt:lpstr>Παρουσίαση του PowerPoint</vt:lpstr>
      <vt:lpstr>Δαπάνες υγείας ανά κάτοικο το 2013</vt:lpstr>
      <vt:lpstr>Οι δαπάνες διαφέρουν από το είδος της χρηματοδότησης</vt:lpstr>
      <vt:lpstr>Δείκτες υγείας ΟΟΣΑ  Το προσδόκιμο ζωής συνεχίζει τη σταθερή ανοδική του πορεία στις χώρες του ΟΟΣΑ με μέσο ρυθμό αύξησης 3‑4 μήνες κάθε χρόνο. Το 2013 το προσδόκιμο ζωής κατά τη γέννηση έφτασε τα 80,5 έτη κατά μέσο όρο σημειώνοντας αύξηση άνω των 10 ετών από το 1970.   Η Ελβετία, η Ιαπωνία και η Ισπανία είναι επικεφαλής μίας ομάδας οκτώ χωρών του ΟΟΣΑ στις οποίες το προσδόκιμο ζωής ξεπερνά πλέον τα 82 έτη. </vt:lpstr>
      <vt:lpstr>Το προσδόκιμο ζωής κατά τη γέννηση το 1970 και το 2013</vt:lpstr>
      <vt:lpstr>Βρεφική θνησιμότητα  √Στις μη αναπτυσσόμενες χώρες παρατηρείται αύξηση του ποσοστού της βρεφικής θνησιμότητάς.  </vt:lpstr>
      <vt:lpstr>Η βρεφική θνησιμότητα το 2013</vt:lpstr>
      <vt:lpstr>Η δημόσια υγεία στις Ευρωπαϊκές Χώρες  Δεδομένης της σύγχρονης ανάγκης να μειωθούν τα δημοσιονομικά ελλείμματα σε πολλές χώρες, οι κυβερνήσεις μπορεί να βρεθούν προ δύσκολων πολιτικών επιλογών βραχυπρόθεσμα.   Είτε θα πρέπει να περικόψουν τις δημόσιες δαπάνες για την υγεία, είτε να περικόψουν δαπάνες σε άλλους τομείς είτε να αυξήσουν τους φόρους ή τις εισφορές κοινωνικής ασφάλισης για τη μείωση των ελλειμμάτων τους.  </vt:lpstr>
      <vt:lpstr>Η δημόσια υγεία στις Ευρωπαϊκές Χώρες</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Υγειά και Ποιότητα ζωής -Μετά τον 2ο Παγκόσμιο πόλεμο ο όρος ποιότητα ζωής εκφράζει την καλή ζωή την κατοχή υλικών αγαθών (αυτοκίνητο, σπίτι, καταναλωτικά αγαθά), χρήματος, και τη διά</dc:title>
  <dc:creator>user</dc:creator>
  <cp:lastModifiedBy>user</cp:lastModifiedBy>
  <cp:revision>66</cp:revision>
  <dcterms:created xsi:type="dcterms:W3CDTF">2014-10-29T16:35:16Z</dcterms:created>
  <dcterms:modified xsi:type="dcterms:W3CDTF">2018-01-10T10:19:07Z</dcterms:modified>
</cp:coreProperties>
</file>