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heme/themeOverride2.xml" ContentType="application/vnd.openxmlformats-officedocument.themeOverride+xml"/>
  <Override PartName="/ppt/notesSlides/notesSlide13.xml" ContentType="application/vnd.openxmlformats-officedocument.presentationml.notesSlide+xml"/>
  <Override PartName="/ppt/theme/themeOverride3.xml" ContentType="application/vnd.openxmlformats-officedocument.themeOverride+xml"/>
  <Override PartName="/ppt/notesSlides/notesSlide14.xml" ContentType="application/vnd.openxmlformats-officedocument.presentationml.notesSlide+xml"/>
  <Override PartName="/ppt/theme/themeOverride4.xml" ContentType="application/vnd.openxmlformats-officedocument.themeOverride+xml"/>
  <Override PartName="/ppt/notesSlides/notesSlide15.xml" ContentType="application/vnd.openxmlformats-officedocument.presentationml.notesSlide+xml"/>
  <Override PartName="/ppt/theme/themeOverride5.xml" ContentType="application/vnd.openxmlformats-officedocument.themeOverride+xml"/>
  <Override PartName="/ppt/notesSlides/notesSlide16.xml" ContentType="application/vnd.openxmlformats-officedocument.presentationml.notesSlide+xml"/>
  <Override PartName="/ppt/theme/themeOverride6.xml" ContentType="application/vnd.openxmlformats-officedocument.themeOverride+xml"/>
  <Override PartName="/ppt/notesSlides/notesSlide17.xml" ContentType="application/vnd.openxmlformats-officedocument.presentationml.notesSlide+xml"/>
  <Override PartName="/ppt/theme/themeOverride7.xml" ContentType="application/vnd.openxmlformats-officedocument.themeOverride+xml"/>
  <Override PartName="/ppt/notesSlides/notesSlide18.xml" ContentType="application/vnd.openxmlformats-officedocument.presentationml.notesSlide+xml"/>
  <Override PartName="/ppt/theme/themeOverride8.xml" ContentType="application/vnd.openxmlformats-officedocument.themeOverride+xml"/>
  <Override PartName="/ppt/notesSlides/notesSlide19.xml" ContentType="application/vnd.openxmlformats-officedocument.presentationml.notesSlide+xml"/>
  <Override PartName="/ppt/theme/themeOverride9.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heme/themeOverride10.xml" ContentType="application/vnd.openxmlformats-officedocument.themeOverride+xml"/>
  <Override PartName="/ppt/notesSlides/notesSlide22.xml" ContentType="application/vnd.openxmlformats-officedocument.presentationml.notesSlide+xml"/>
  <Override PartName="/ppt/theme/themeOverride11.xml" ContentType="application/vnd.openxmlformats-officedocument.themeOverride+xml"/>
  <Override PartName="/ppt/notesSlides/notesSlide23.xml" ContentType="application/vnd.openxmlformats-officedocument.presentationml.notesSlide+xml"/>
  <Override PartName="/ppt/theme/themeOverride12.xml" ContentType="application/vnd.openxmlformats-officedocument.themeOverride+xml"/>
  <Override PartName="/ppt/notesSlides/notesSlide24.xml" ContentType="application/vnd.openxmlformats-officedocument.presentationml.notesSlide+xml"/>
  <Override PartName="/ppt/theme/themeOverride13.xml" ContentType="application/vnd.openxmlformats-officedocument.themeOverride+xml"/>
  <Override PartName="/ppt/theme/themeOverride1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7332" r:id="rId2"/>
    <p:sldMasterId id="2147487344" r:id="rId3"/>
    <p:sldMasterId id="2147487356" r:id="rId4"/>
    <p:sldMasterId id="2147487368" r:id="rId5"/>
    <p:sldMasterId id="2147487396" r:id="rId6"/>
    <p:sldMasterId id="2147487408" r:id="rId7"/>
  </p:sldMasterIdLst>
  <p:notesMasterIdLst>
    <p:notesMasterId r:id="rId74"/>
  </p:notesMasterIdLst>
  <p:handoutMasterIdLst>
    <p:handoutMasterId r:id="rId75"/>
  </p:handoutMasterIdLst>
  <p:sldIdLst>
    <p:sldId id="732" r:id="rId8"/>
    <p:sldId id="733" r:id="rId9"/>
    <p:sldId id="734" r:id="rId10"/>
    <p:sldId id="567" r:id="rId11"/>
    <p:sldId id="713" r:id="rId12"/>
    <p:sldId id="695" r:id="rId13"/>
    <p:sldId id="714" r:id="rId14"/>
    <p:sldId id="715" r:id="rId15"/>
    <p:sldId id="583" r:id="rId16"/>
    <p:sldId id="584" r:id="rId17"/>
    <p:sldId id="585" r:id="rId18"/>
    <p:sldId id="565" r:id="rId19"/>
    <p:sldId id="710" r:id="rId20"/>
    <p:sldId id="589" r:id="rId21"/>
    <p:sldId id="590" r:id="rId22"/>
    <p:sldId id="574" r:id="rId23"/>
    <p:sldId id="592" r:id="rId24"/>
    <p:sldId id="711" r:id="rId25"/>
    <p:sldId id="596" r:id="rId26"/>
    <p:sldId id="594" r:id="rId27"/>
    <p:sldId id="712" r:id="rId28"/>
    <p:sldId id="595" r:id="rId29"/>
    <p:sldId id="600" r:id="rId30"/>
    <p:sldId id="601" r:id="rId31"/>
    <p:sldId id="716" r:id="rId32"/>
    <p:sldId id="602" r:id="rId33"/>
    <p:sldId id="718" r:id="rId34"/>
    <p:sldId id="720" r:id="rId35"/>
    <p:sldId id="717" r:id="rId36"/>
    <p:sldId id="628" r:id="rId37"/>
    <p:sldId id="630" r:id="rId38"/>
    <p:sldId id="607" r:id="rId39"/>
    <p:sldId id="608" r:id="rId40"/>
    <p:sldId id="719" r:id="rId41"/>
    <p:sldId id="609" r:id="rId42"/>
    <p:sldId id="704" r:id="rId43"/>
    <p:sldId id="610" r:id="rId44"/>
    <p:sldId id="611" r:id="rId45"/>
    <p:sldId id="617" r:id="rId46"/>
    <p:sldId id="618" r:id="rId47"/>
    <p:sldId id="721" r:id="rId48"/>
    <p:sldId id="620" r:id="rId49"/>
    <p:sldId id="621" r:id="rId50"/>
    <p:sldId id="622" r:id="rId51"/>
    <p:sldId id="623" r:id="rId52"/>
    <p:sldId id="724" r:id="rId53"/>
    <p:sldId id="725" r:id="rId54"/>
    <p:sldId id="726" r:id="rId55"/>
    <p:sldId id="722" r:id="rId56"/>
    <p:sldId id="624" r:id="rId57"/>
    <p:sldId id="723" r:id="rId58"/>
    <p:sldId id="728" r:id="rId59"/>
    <p:sldId id="729" r:id="rId60"/>
    <p:sldId id="727" r:id="rId61"/>
    <p:sldId id="614" r:id="rId62"/>
    <p:sldId id="615" r:id="rId63"/>
    <p:sldId id="626" r:id="rId64"/>
    <p:sldId id="619" r:id="rId65"/>
    <p:sldId id="625" r:id="rId66"/>
    <p:sldId id="627" r:id="rId67"/>
    <p:sldId id="730" r:id="rId68"/>
    <p:sldId id="637" r:id="rId69"/>
    <p:sldId id="638" r:id="rId70"/>
    <p:sldId id="735" r:id="rId71"/>
    <p:sldId id="738" r:id="rId72"/>
    <p:sldId id="731" r:id="rId73"/>
  </p:sldIdLst>
  <p:sldSz cx="9144000" cy="6858000" type="screen4x3"/>
  <p:notesSz cx="6888163" cy="10020300"/>
  <p:defaultTextStyle>
    <a:defPPr>
      <a:defRPr lang="en-GB"/>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MSOffice"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FFCC"/>
    <a:srgbClr val="66FF33"/>
    <a:srgbClr val="CC00FF"/>
    <a:srgbClr val="003399"/>
    <a:srgbClr val="FFFF66"/>
    <a:srgbClr val="CCFF99"/>
    <a:srgbClr val="CC3300"/>
    <a:srgbClr val="3366FF"/>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17" autoAdjust="0"/>
    <p:restoredTop sz="94660"/>
  </p:normalViewPr>
  <p:slideViewPr>
    <p:cSldViewPr>
      <p:cViewPr varScale="1">
        <p:scale>
          <a:sx n="110" d="100"/>
          <a:sy n="110" d="100"/>
        </p:scale>
        <p:origin x="1692" y="78"/>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9.xml"/><Relationship Id="rId21" Type="http://schemas.openxmlformats.org/officeDocument/2006/relationships/slide" Target="slides/slide14.xml"/><Relationship Id="rId42" Type="http://schemas.openxmlformats.org/officeDocument/2006/relationships/slide" Target="slides/slide35.xml"/><Relationship Id="rId47" Type="http://schemas.openxmlformats.org/officeDocument/2006/relationships/slide" Target="slides/slide40.xml"/><Relationship Id="rId63" Type="http://schemas.openxmlformats.org/officeDocument/2006/relationships/slide" Target="slides/slide56.xml"/><Relationship Id="rId68" Type="http://schemas.openxmlformats.org/officeDocument/2006/relationships/slide" Target="slides/slide61.xml"/><Relationship Id="rId16" Type="http://schemas.openxmlformats.org/officeDocument/2006/relationships/slide" Target="slides/slide9.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3" Type="http://schemas.openxmlformats.org/officeDocument/2006/relationships/slide" Target="slides/slide46.xml"/><Relationship Id="rId58" Type="http://schemas.openxmlformats.org/officeDocument/2006/relationships/slide" Target="slides/slide51.xml"/><Relationship Id="rId66" Type="http://schemas.openxmlformats.org/officeDocument/2006/relationships/slide" Target="slides/slide59.xml"/><Relationship Id="rId74" Type="http://schemas.openxmlformats.org/officeDocument/2006/relationships/notesMaster" Target="notesMasters/notesMaster1.xml"/><Relationship Id="rId79" Type="http://schemas.openxmlformats.org/officeDocument/2006/relationships/theme" Target="theme/theme1.xml"/><Relationship Id="rId5" Type="http://schemas.openxmlformats.org/officeDocument/2006/relationships/slideMaster" Target="slideMasters/slideMaster5.xml"/><Relationship Id="rId61" Type="http://schemas.openxmlformats.org/officeDocument/2006/relationships/slide" Target="slides/slide54.xml"/><Relationship Id="rId19" Type="http://schemas.openxmlformats.org/officeDocument/2006/relationships/slide" Target="slides/slide1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slide" Target="slides/slide41.xml"/><Relationship Id="rId56" Type="http://schemas.openxmlformats.org/officeDocument/2006/relationships/slide" Target="slides/slide49.xml"/><Relationship Id="rId64" Type="http://schemas.openxmlformats.org/officeDocument/2006/relationships/slide" Target="slides/slide57.xml"/><Relationship Id="rId69" Type="http://schemas.openxmlformats.org/officeDocument/2006/relationships/slide" Target="slides/slide62.xml"/><Relationship Id="rId77" Type="http://schemas.openxmlformats.org/officeDocument/2006/relationships/presProps" Target="presProps.xml"/><Relationship Id="rId8" Type="http://schemas.openxmlformats.org/officeDocument/2006/relationships/slide" Target="slides/slide1.xml"/><Relationship Id="rId51" Type="http://schemas.openxmlformats.org/officeDocument/2006/relationships/slide" Target="slides/slide44.xml"/><Relationship Id="rId72" Type="http://schemas.openxmlformats.org/officeDocument/2006/relationships/slide" Target="slides/slide65.xml"/><Relationship Id="rId80"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slide" Target="slides/slide39.xml"/><Relationship Id="rId59" Type="http://schemas.openxmlformats.org/officeDocument/2006/relationships/slide" Target="slides/slide52.xml"/><Relationship Id="rId67" Type="http://schemas.openxmlformats.org/officeDocument/2006/relationships/slide" Target="slides/slide60.xml"/><Relationship Id="rId20" Type="http://schemas.openxmlformats.org/officeDocument/2006/relationships/slide" Target="slides/slide13.xml"/><Relationship Id="rId41" Type="http://schemas.openxmlformats.org/officeDocument/2006/relationships/slide" Target="slides/slide34.xml"/><Relationship Id="rId54" Type="http://schemas.openxmlformats.org/officeDocument/2006/relationships/slide" Target="slides/slide47.xml"/><Relationship Id="rId62" Type="http://schemas.openxmlformats.org/officeDocument/2006/relationships/slide" Target="slides/slide55.xml"/><Relationship Id="rId70" Type="http://schemas.openxmlformats.org/officeDocument/2006/relationships/slide" Target="slides/slide63.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slide" Target="slides/slide42.xml"/><Relationship Id="rId57" Type="http://schemas.openxmlformats.org/officeDocument/2006/relationships/slide" Target="slides/slide50.xml"/><Relationship Id="rId10" Type="http://schemas.openxmlformats.org/officeDocument/2006/relationships/slide" Target="slides/slide3.xml"/><Relationship Id="rId31" Type="http://schemas.openxmlformats.org/officeDocument/2006/relationships/slide" Target="slides/slide24.xml"/><Relationship Id="rId44" Type="http://schemas.openxmlformats.org/officeDocument/2006/relationships/slide" Target="slides/slide37.xml"/><Relationship Id="rId52" Type="http://schemas.openxmlformats.org/officeDocument/2006/relationships/slide" Target="slides/slide45.xml"/><Relationship Id="rId60" Type="http://schemas.openxmlformats.org/officeDocument/2006/relationships/slide" Target="slides/slide53.xml"/><Relationship Id="rId65" Type="http://schemas.openxmlformats.org/officeDocument/2006/relationships/slide" Target="slides/slide58.xml"/><Relationship Id="rId73" Type="http://schemas.openxmlformats.org/officeDocument/2006/relationships/slide" Target="slides/slide66.xml"/><Relationship Id="rId78"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2.xml"/><Relationship Id="rId13" Type="http://schemas.openxmlformats.org/officeDocument/2006/relationships/slide" Target="slides/slide6.xml"/><Relationship Id="rId18" Type="http://schemas.openxmlformats.org/officeDocument/2006/relationships/slide" Target="slides/slide11.xml"/><Relationship Id="rId39" Type="http://schemas.openxmlformats.org/officeDocument/2006/relationships/slide" Target="slides/slide32.xml"/><Relationship Id="rId34" Type="http://schemas.openxmlformats.org/officeDocument/2006/relationships/slide" Target="slides/slide27.xml"/><Relationship Id="rId50" Type="http://schemas.openxmlformats.org/officeDocument/2006/relationships/slide" Target="slides/slide43.xml"/><Relationship Id="rId55" Type="http://schemas.openxmlformats.org/officeDocument/2006/relationships/slide" Target="slides/slide48.xml"/><Relationship Id="rId76" Type="http://schemas.openxmlformats.org/officeDocument/2006/relationships/commentAuthors" Target="commentAuthors.xml"/><Relationship Id="rId7" Type="http://schemas.openxmlformats.org/officeDocument/2006/relationships/slideMaster" Target="slideMasters/slideMaster7.xml"/><Relationship Id="rId71" Type="http://schemas.openxmlformats.org/officeDocument/2006/relationships/slide" Target="slides/slide64.xml"/><Relationship Id="rId2" Type="http://schemas.openxmlformats.org/officeDocument/2006/relationships/slideMaster" Target="slideMasters/slideMaster2.xml"/><Relationship Id="rId29" Type="http://schemas.openxmlformats.org/officeDocument/2006/relationships/slide" Target="slides/slide22.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______________Microsoft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______________Microsoft_Excel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Series 1</c:v>
                </c:pt>
              </c:strCache>
            </c:strRef>
          </c:tx>
          <c:spPr>
            <a:solidFill>
              <a:srgbClr val="0033CC"/>
            </a:solidFill>
          </c:spPr>
          <c:invertIfNegative val="0"/>
          <c:dLbls>
            <c:spPr>
              <a:solidFill>
                <a:schemeClr val="bg1"/>
              </a:solidFill>
            </c:spPr>
            <c:txPr>
              <a:bodyPr/>
              <a:lstStyle/>
              <a:p>
                <a:pPr>
                  <a:defRPr b="1">
                    <a:effectLst>
                      <a:outerShdw blurRad="38100" dist="38100" dir="2700000" algn="tl">
                        <a:srgbClr val="000000">
                          <a:alpha val="43137"/>
                        </a:srgbClr>
                      </a:outerShdw>
                    </a:effectLst>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Συνολικές Δαπάνες </c:v>
                </c:pt>
                <c:pt idx="1">
                  <c:v>Δαπάνες CCG</c:v>
                </c:pt>
                <c:pt idx="2">
                  <c:v>Κοινωνική Φροντίδα </c:v>
                </c:pt>
                <c:pt idx="3">
                  <c:v>Άλλες Πρωτοβάθμιας </c:v>
                </c:pt>
                <c:pt idx="4">
                  <c:v>Άλλες Δαπάνες </c:v>
                </c:pt>
              </c:strCache>
            </c:strRef>
          </c:cat>
          <c:val>
            <c:numRef>
              <c:f>Sheet1!$B$2:$B$6</c:f>
              <c:numCache>
                <c:formatCode>#,##0</c:formatCode>
                <c:ptCount val="5"/>
                <c:pt idx="0">
                  <c:v>95623</c:v>
                </c:pt>
                <c:pt idx="1">
                  <c:v>63355</c:v>
                </c:pt>
                <c:pt idx="2" formatCode="General">
                  <c:v>859</c:v>
                </c:pt>
                <c:pt idx="3">
                  <c:v>25355</c:v>
                </c:pt>
                <c:pt idx="4">
                  <c:v>4710</c:v>
                </c:pt>
              </c:numCache>
            </c:numRef>
          </c:val>
          <c:shape val="cylinder"/>
        </c:ser>
        <c:dLbls>
          <c:showLegendKey val="0"/>
          <c:showVal val="0"/>
          <c:showCatName val="0"/>
          <c:showSerName val="0"/>
          <c:showPercent val="0"/>
          <c:showBubbleSize val="0"/>
        </c:dLbls>
        <c:gapWidth val="150"/>
        <c:shape val="box"/>
        <c:axId val="-340564240"/>
        <c:axId val="-340554992"/>
        <c:axId val="0"/>
      </c:bar3DChart>
      <c:catAx>
        <c:axId val="-340564240"/>
        <c:scaling>
          <c:orientation val="minMax"/>
        </c:scaling>
        <c:delete val="0"/>
        <c:axPos val="b"/>
        <c:numFmt formatCode="General" sourceLinked="0"/>
        <c:majorTickMark val="out"/>
        <c:minorTickMark val="none"/>
        <c:tickLblPos val="nextTo"/>
        <c:txPr>
          <a:bodyPr rot="0" vert="horz" anchor="ctr" anchorCtr="0"/>
          <a:lstStyle/>
          <a:p>
            <a:pPr>
              <a:defRPr sz="1200" b="1">
                <a:effectLst>
                  <a:outerShdw blurRad="38100" dist="38100" dir="2700000" algn="tl">
                    <a:srgbClr val="000000">
                      <a:alpha val="43137"/>
                    </a:srgbClr>
                  </a:outerShdw>
                </a:effectLst>
              </a:defRPr>
            </a:pPr>
            <a:endParaRPr lang="el-GR"/>
          </a:p>
        </c:txPr>
        <c:crossAx val="-340554992"/>
        <c:crosses val="autoZero"/>
        <c:auto val="1"/>
        <c:lblAlgn val="ctr"/>
        <c:lblOffset val="100"/>
        <c:noMultiLvlLbl val="0"/>
      </c:catAx>
      <c:valAx>
        <c:axId val="-340554992"/>
        <c:scaling>
          <c:orientation val="minMax"/>
        </c:scaling>
        <c:delete val="0"/>
        <c:axPos val="l"/>
        <c:majorGridlines/>
        <c:numFmt formatCode="#,##0" sourceLinked="1"/>
        <c:majorTickMark val="out"/>
        <c:minorTickMark val="none"/>
        <c:tickLblPos val="nextTo"/>
        <c:txPr>
          <a:bodyPr/>
          <a:lstStyle/>
          <a:p>
            <a:pPr>
              <a:defRPr b="1">
                <a:effectLst>
                  <a:outerShdw blurRad="38100" dist="38100" dir="2700000" algn="tl">
                    <a:srgbClr val="000000">
                      <a:alpha val="43137"/>
                    </a:srgbClr>
                  </a:outerShdw>
                </a:effectLst>
              </a:defRPr>
            </a:pPr>
            <a:endParaRPr lang="el-GR"/>
          </a:p>
        </c:txPr>
        <c:crossAx val="-340564240"/>
        <c:crosses val="autoZero"/>
        <c:crossBetween val="between"/>
      </c:valAx>
    </c:plotArea>
    <c:plotVisOnly val="1"/>
    <c:dispBlanksAs val="gap"/>
    <c:showDLblsOverMax val="0"/>
  </c:chart>
  <c:txPr>
    <a:bodyPr/>
    <a:lstStyle/>
    <a:p>
      <a:pPr>
        <a:defRPr sz="1800"/>
      </a:pPr>
      <a:endParaRPr lang="el-G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70"/>
      <c:rAngAx val="0"/>
    </c:view3D>
    <c:floor>
      <c:thickness val="0"/>
    </c:floor>
    <c:sideWall>
      <c:thickness val="0"/>
    </c:sideWall>
    <c:backWall>
      <c:thickness val="0"/>
    </c:backWall>
    <c:plotArea>
      <c:layout>
        <c:manualLayout>
          <c:layoutTarget val="inner"/>
          <c:xMode val="edge"/>
          <c:yMode val="edge"/>
          <c:x val="8.5209808183277572E-2"/>
          <c:y val="0.1413623944361653"/>
          <c:w val="0.84169231312103465"/>
          <c:h val="0.81303669008587065"/>
        </c:manualLayout>
      </c:layout>
      <c:pie3DChart>
        <c:varyColors val="1"/>
        <c:ser>
          <c:idx val="0"/>
          <c:order val="0"/>
          <c:tx>
            <c:strRef>
              <c:f>Sheet1!$B$1</c:f>
              <c:strCache>
                <c:ptCount val="1"/>
                <c:pt idx="0">
                  <c:v>Sales</c:v>
                </c:pt>
              </c:strCache>
            </c:strRef>
          </c:tx>
          <c:explosion val="25"/>
          <c:dPt>
            <c:idx val="0"/>
            <c:bubble3D val="0"/>
            <c:spPr>
              <a:solidFill>
                <a:srgbClr val="002060"/>
              </a:solidFill>
            </c:spPr>
          </c:dPt>
          <c:dPt>
            <c:idx val="1"/>
            <c:bubble3D val="0"/>
            <c:spPr>
              <a:solidFill>
                <a:schemeClr val="accent1">
                  <a:lumMod val="60000"/>
                  <a:lumOff val="40000"/>
                </a:schemeClr>
              </a:solidFill>
            </c:spPr>
          </c:dPt>
          <c:dPt>
            <c:idx val="2"/>
            <c:bubble3D val="0"/>
            <c:spPr>
              <a:solidFill>
                <a:srgbClr val="C00000"/>
              </a:solidFill>
            </c:spPr>
          </c:dPt>
          <c:dPt>
            <c:idx val="3"/>
            <c:bubble3D val="0"/>
            <c:spPr>
              <a:solidFill>
                <a:srgbClr val="FFC000"/>
              </a:solidFill>
            </c:spPr>
          </c:dPt>
          <c:dLbls>
            <c:dLbl>
              <c:idx val="0"/>
              <c:layout>
                <c:manualLayout>
                  <c:x val="9.2913758293572196E-4"/>
                  <c:y val="-0.15530147789369125"/>
                </c:manualLayout>
              </c:layout>
              <c:tx>
                <c:rich>
                  <a:bodyPr/>
                  <a:lstStyle/>
                  <a:p>
                    <a:r>
                      <a:rPr lang="el-GR" b="1" dirty="0">
                        <a:effectLst>
                          <a:outerShdw blurRad="38100" dist="38100" dir="2700000" algn="tl">
                            <a:srgbClr val="000000">
                              <a:alpha val="43137"/>
                            </a:srgbClr>
                          </a:outerShdw>
                        </a:effectLst>
                      </a:rPr>
                      <a:t>Δ</a:t>
                    </a:r>
                    <a:r>
                      <a:rPr lang="el-GR" dirty="0"/>
                      <a:t>απάνες </a:t>
                    </a:r>
                    <a:r>
                      <a:rPr lang="en-US" dirty="0" err="1" smtClean="0"/>
                      <a:t>CCG</a:t>
                    </a:r>
                    <a:r>
                      <a:rPr lang="en-US" dirty="0" smtClean="0"/>
                      <a:t> </a:t>
                    </a:r>
                    <a:r>
                      <a:rPr lang="en-US" dirty="0"/>
                      <a:t>67,20%</a:t>
                    </a:r>
                  </a:p>
                </c:rich>
              </c:tx>
              <c:showLegendKey val="0"/>
              <c:showVal val="1"/>
              <c:showCatName val="1"/>
              <c:showSerName val="0"/>
              <c:showPercent val="0"/>
              <c:showBubbleSize val="0"/>
              <c:extLst>
                <c:ext xmlns:c15="http://schemas.microsoft.com/office/drawing/2012/chart" uri="{CE6537A1-D6FC-4f65-9D91-7224C49458BB}">
                  <c15:layout/>
                </c:ext>
              </c:extLst>
            </c:dLbl>
            <c:dLbl>
              <c:idx val="1"/>
              <c:layout>
                <c:manualLayout>
                  <c:x val="4.0038510213599122E-3"/>
                  <c:y val="-3.7994331488184006E-2"/>
                </c:manualLayout>
              </c:layout>
              <c:tx>
                <c:rich>
                  <a:bodyPr/>
                  <a:lstStyle/>
                  <a:p>
                    <a:r>
                      <a:rPr lang="el-GR" b="1" dirty="0" smtClean="0">
                        <a:effectLst>
                          <a:outerShdw blurRad="38100" dist="38100" dir="2700000" algn="tl">
                            <a:srgbClr val="000000">
                              <a:alpha val="43137"/>
                            </a:srgbClr>
                          </a:outerShdw>
                        </a:effectLst>
                      </a:rPr>
                      <a:t>Κ</a:t>
                    </a:r>
                    <a:r>
                      <a:rPr lang="el-GR" dirty="0" smtClean="0"/>
                      <a:t>οινωνική </a:t>
                    </a:r>
                    <a:r>
                      <a:rPr lang="el-GR" dirty="0"/>
                      <a:t>Φροντίδα </a:t>
                    </a:r>
                    <a:r>
                      <a:rPr lang="el-GR" dirty="0" smtClean="0"/>
                      <a:t>0,91</a:t>
                    </a:r>
                    <a:r>
                      <a:rPr lang="el-GR" dirty="0"/>
                      <a:t>%</a:t>
                    </a:r>
                  </a:p>
                </c:rich>
              </c:tx>
              <c:showLegendKey val="0"/>
              <c:showVal val="1"/>
              <c:showCatName val="1"/>
              <c:showSerName val="0"/>
              <c:showPercent val="0"/>
              <c:showBubbleSize val="0"/>
              <c:extLst>
                <c:ext xmlns:c15="http://schemas.microsoft.com/office/drawing/2012/chart" uri="{CE6537A1-D6FC-4f65-9D91-7224C49458BB}">
                  <c15:layout/>
                </c:ext>
              </c:extLst>
            </c:dLbl>
            <c:dLbl>
              <c:idx val="2"/>
              <c:layout>
                <c:manualLayout>
                  <c:x val="-1.1656540012759341E-3"/>
                  <c:y val="0.21740561351217125"/>
                </c:manualLayout>
              </c:layout>
              <c:tx>
                <c:rich>
                  <a:bodyPr/>
                  <a:lstStyle/>
                  <a:p>
                    <a:r>
                      <a:rPr lang="el-GR" b="1" dirty="0" smtClean="0">
                        <a:effectLst>
                          <a:outerShdw blurRad="38100" dist="38100" dir="2700000" algn="tl">
                            <a:srgbClr val="000000">
                              <a:alpha val="43137"/>
                            </a:srgbClr>
                          </a:outerShdw>
                        </a:effectLst>
                      </a:rPr>
                      <a:t>Ά</a:t>
                    </a:r>
                    <a:r>
                      <a:rPr lang="el-GR" dirty="0" smtClean="0"/>
                      <a:t>λλες</a:t>
                    </a:r>
                    <a:r>
                      <a:rPr lang="el-GR" baseline="0" dirty="0" smtClean="0"/>
                      <a:t> Μορφές </a:t>
                    </a:r>
                    <a:r>
                      <a:rPr lang="el-GR" dirty="0" smtClean="0"/>
                      <a:t>Πρωτοβάθμιας </a:t>
                    </a:r>
                    <a:r>
                      <a:rPr lang="el-GR" dirty="0"/>
                      <a:t>26,89%</a:t>
                    </a:r>
                  </a:p>
                </c:rich>
              </c:tx>
              <c:showLegendKey val="0"/>
              <c:showVal val="1"/>
              <c:showCatName val="1"/>
              <c:showSerName val="0"/>
              <c:showPercent val="0"/>
              <c:showBubbleSize val="0"/>
              <c:extLst>
                <c:ext xmlns:c15="http://schemas.microsoft.com/office/drawing/2012/chart" uri="{CE6537A1-D6FC-4f65-9D91-7224C49458BB}">
                  <c15:layout/>
                </c:ext>
              </c:extLst>
            </c:dLbl>
            <c:dLbl>
              <c:idx val="3"/>
              <c:layout>
                <c:manualLayout>
                  <c:x val="-0.17301319055879896"/>
                  <c:y val="-4.0934816549569614E-3"/>
                </c:manualLayout>
              </c:layout>
              <c:tx>
                <c:rich>
                  <a:bodyPr/>
                  <a:lstStyle/>
                  <a:p>
                    <a:r>
                      <a:rPr lang="el-GR" b="1" dirty="0">
                        <a:effectLst>
                          <a:outerShdw blurRad="38100" dist="38100" dir="2700000" algn="tl">
                            <a:srgbClr val="000000">
                              <a:alpha val="43137"/>
                            </a:srgbClr>
                          </a:outerShdw>
                        </a:effectLst>
                      </a:rPr>
                      <a:t>Ά</a:t>
                    </a:r>
                    <a:r>
                      <a:rPr lang="el-GR" dirty="0"/>
                      <a:t>λλες Δαπάνες </a:t>
                    </a:r>
                    <a:r>
                      <a:rPr lang="el-GR" dirty="0" smtClean="0"/>
                      <a:t>5,00</a:t>
                    </a:r>
                    <a:r>
                      <a:rPr lang="el-GR" dirty="0"/>
                      <a:t>%</a:t>
                    </a:r>
                  </a:p>
                </c:rich>
              </c:tx>
              <c:showLegendKey val="0"/>
              <c:showVal val="1"/>
              <c:showCatName val="1"/>
              <c:showSerName val="0"/>
              <c:showPercent val="0"/>
              <c:showBubbleSize val="0"/>
              <c:extLst>
                <c:ext xmlns:c15="http://schemas.microsoft.com/office/drawing/2012/chart" uri="{CE6537A1-D6FC-4f65-9D91-7224C49458BB}">
                  <c15:layout/>
                </c:ext>
              </c:extLst>
            </c:dLbl>
            <c:spPr>
              <a:noFill/>
              <a:ln>
                <a:noFill/>
              </a:ln>
              <a:effectLst/>
            </c:spPr>
            <c:txPr>
              <a:bodyPr/>
              <a:lstStyle/>
              <a:p>
                <a:pPr>
                  <a:defRPr b="1">
                    <a:effectLst>
                      <a:outerShdw blurRad="38100" dist="38100" dir="2700000" algn="tl">
                        <a:srgbClr val="000000">
                          <a:alpha val="43137"/>
                        </a:srgbClr>
                      </a:outerShdw>
                    </a:effectLst>
                  </a:defRPr>
                </a:pPr>
                <a:endParaRPr lang="el-GR"/>
              </a:p>
            </c:txPr>
            <c:showLegendKey val="0"/>
            <c:showVal val="1"/>
            <c:showCatName val="1"/>
            <c:showSerName val="0"/>
            <c:showPercent val="0"/>
            <c:showBubbleSize val="0"/>
            <c:showLeaderLines val="1"/>
            <c:extLst>
              <c:ext xmlns:c15="http://schemas.microsoft.com/office/drawing/2012/chart" uri="{CE6537A1-D6FC-4f65-9D91-7224C49458BB}"/>
            </c:extLst>
          </c:dLbls>
          <c:cat>
            <c:strRef>
              <c:f>Sheet1!$A$2:$A$5</c:f>
              <c:strCache>
                <c:ptCount val="4"/>
                <c:pt idx="0">
                  <c:v>Δαπάνες CCG</c:v>
                </c:pt>
                <c:pt idx="1">
                  <c:v>Κοινωνική Φροντίδα </c:v>
                </c:pt>
                <c:pt idx="2">
                  <c:v>Δαπάνες Πρωτοβάθμιας </c:v>
                </c:pt>
                <c:pt idx="3">
                  <c:v>Άλλες Δαπάνες </c:v>
                </c:pt>
              </c:strCache>
            </c:strRef>
          </c:cat>
          <c:val>
            <c:numRef>
              <c:f>Sheet1!$B$2:$B$5</c:f>
              <c:numCache>
                <c:formatCode>0.00%</c:formatCode>
                <c:ptCount val="4"/>
                <c:pt idx="0">
                  <c:v>0.67199482387382314</c:v>
                </c:pt>
                <c:pt idx="1">
                  <c:v>9.1112548923938524E-3</c:v>
                </c:pt>
                <c:pt idx="2">
                  <c:v>0.26893581815674755</c:v>
                </c:pt>
                <c:pt idx="3">
                  <c:v>4.9958103077037304E-2</c:v>
                </c:pt>
              </c:numCache>
            </c:numRef>
          </c:val>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pPr>
      <a:endParaRPr lang="el-G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7634" name="Rectangle 2"/>
          <p:cNvSpPr>
            <a:spLocks noGrp="1" noChangeArrowheads="1"/>
          </p:cNvSpPr>
          <p:nvPr>
            <p:ph type="hdr" sz="quarter"/>
          </p:nvPr>
        </p:nvSpPr>
        <p:spPr bwMode="auto">
          <a:xfrm>
            <a:off x="0" y="0"/>
            <a:ext cx="2984500" cy="501650"/>
          </a:xfrm>
          <a:prstGeom prst="rect">
            <a:avLst/>
          </a:prstGeom>
          <a:noFill/>
          <a:ln w="9525">
            <a:noFill/>
            <a:miter lim="800000"/>
            <a:headEnd/>
            <a:tailEnd/>
          </a:ln>
          <a:effectLst/>
        </p:spPr>
        <p:txBody>
          <a:bodyPr vert="horz" wrap="square" lIns="96616" tIns="48308" rIns="96616" bIns="48308" numCol="1" anchor="t" anchorCtr="0" compatLnSpc="1">
            <a:prstTxWarp prst="textNoShape">
              <a:avLst/>
            </a:prstTxWarp>
          </a:bodyPr>
          <a:lstStyle>
            <a:lvl1pPr>
              <a:defRPr sz="1300">
                <a:latin typeface="Arial" charset="0"/>
                <a:cs typeface="Arial" charset="0"/>
              </a:defRPr>
            </a:lvl1pPr>
          </a:lstStyle>
          <a:p>
            <a:pPr>
              <a:defRPr/>
            </a:pPr>
            <a:endParaRPr lang="el-GR"/>
          </a:p>
        </p:txBody>
      </p:sp>
      <p:sp>
        <p:nvSpPr>
          <p:cNvPr id="197635" name="Rectangle 3"/>
          <p:cNvSpPr>
            <a:spLocks noGrp="1" noChangeArrowheads="1"/>
          </p:cNvSpPr>
          <p:nvPr>
            <p:ph type="dt" sz="quarter" idx="1"/>
          </p:nvPr>
        </p:nvSpPr>
        <p:spPr bwMode="auto">
          <a:xfrm>
            <a:off x="3902075" y="0"/>
            <a:ext cx="2984500" cy="501650"/>
          </a:xfrm>
          <a:prstGeom prst="rect">
            <a:avLst/>
          </a:prstGeom>
          <a:noFill/>
          <a:ln w="9525">
            <a:noFill/>
            <a:miter lim="800000"/>
            <a:headEnd/>
            <a:tailEnd/>
          </a:ln>
          <a:effectLst/>
        </p:spPr>
        <p:txBody>
          <a:bodyPr vert="horz" wrap="square" lIns="96616" tIns="48308" rIns="96616" bIns="48308" numCol="1" anchor="t" anchorCtr="0" compatLnSpc="1">
            <a:prstTxWarp prst="textNoShape">
              <a:avLst/>
            </a:prstTxWarp>
          </a:bodyPr>
          <a:lstStyle>
            <a:lvl1pPr algn="r">
              <a:defRPr sz="1300">
                <a:latin typeface="Arial" charset="0"/>
                <a:cs typeface="Arial" charset="0"/>
              </a:defRPr>
            </a:lvl1pPr>
          </a:lstStyle>
          <a:p>
            <a:pPr>
              <a:defRPr/>
            </a:pPr>
            <a:endParaRPr lang="el-GR"/>
          </a:p>
        </p:txBody>
      </p:sp>
      <p:sp>
        <p:nvSpPr>
          <p:cNvPr id="197636" name="Rectangle 4"/>
          <p:cNvSpPr>
            <a:spLocks noGrp="1" noChangeArrowheads="1"/>
          </p:cNvSpPr>
          <p:nvPr>
            <p:ph type="ftr" sz="quarter" idx="2"/>
          </p:nvPr>
        </p:nvSpPr>
        <p:spPr bwMode="auto">
          <a:xfrm>
            <a:off x="0" y="9517063"/>
            <a:ext cx="2984500" cy="501650"/>
          </a:xfrm>
          <a:prstGeom prst="rect">
            <a:avLst/>
          </a:prstGeom>
          <a:noFill/>
          <a:ln w="9525">
            <a:noFill/>
            <a:miter lim="800000"/>
            <a:headEnd/>
            <a:tailEnd/>
          </a:ln>
          <a:effectLst/>
        </p:spPr>
        <p:txBody>
          <a:bodyPr vert="horz" wrap="square" lIns="96616" tIns="48308" rIns="96616" bIns="48308" numCol="1" anchor="b" anchorCtr="0" compatLnSpc="1">
            <a:prstTxWarp prst="textNoShape">
              <a:avLst/>
            </a:prstTxWarp>
          </a:bodyPr>
          <a:lstStyle>
            <a:lvl1pPr>
              <a:defRPr sz="1300">
                <a:latin typeface="Arial" charset="0"/>
                <a:cs typeface="Arial" charset="0"/>
              </a:defRPr>
            </a:lvl1pPr>
          </a:lstStyle>
          <a:p>
            <a:pPr>
              <a:defRPr/>
            </a:pPr>
            <a:endParaRPr lang="el-GR"/>
          </a:p>
        </p:txBody>
      </p:sp>
      <p:sp>
        <p:nvSpPr>
          <p:cNvPr id="197637" name="Rectangle 5"/>
          <p:cNvSpPr>
            <a:spLocks noGrp="1" noChangeArrowheads="1"/>
          </p:cNvSpPr>
          <p:nvPr>
            <p:ph type="sldNum" sz="quarter" idx="3"/>
          </p:nvPr>
        </p:nvSpPr>
        <p:spPr bwMode="auto">
          <a:xfrm>
            <a:off x="3902075" y="9517063"/>
            <a:ext cx="2984500" cy="501650"/>
          </a:xfrm>
          <a:prstGeom prst="rect">
            <a:avLst/>
          </a:prstGeom>
          <a:noFill/>
          <a:ln w="9525">
            <a:noFill/>
            <a:miter lim="800000"/>
            <a:headEnd/>
            <a:tailEnd/>
          </a:ln>
          <a:effectLst/>
        </p:spPr>
        <p:txBody>
          <a:bodyPr vert="horz" wrap="square" lIns="96616" tIns="48308" rIns="96616" bIns="48308" numCol="1" anchor="b" anchorCtr="0" compatLnSpc="1">
            <a:prstTxWarp prst="textNoShape">
              <a:avLst/>
            </a:prstTxWarp>
          </a:bodyPr>
          <a:lstStyle>
            <a:lvl1pPr algn="r">
              <a:defRPr sz="1300">
                <a:latin typeface="Arial" charset="0"/>
                <a:cs typeface="Arial" charset="0"/>
              </a:defRPr>
            </a:lvl1pPr>
          </a:lstStyle>
          <a:p>
            <a:pPr>
              <a:defRPr/>
            </a:pPr>
            <a:fld id="{66CF0CF8-A1D7-4000-8A4B-C77C41EFD9C9}" type="slidenum">
              <a:rPr lang="el-GR"/>
              <a:pPr>
                <a:defRPr/>
              </a:pPr>
              <a:t>‹#›</a:t>
            </a:fld>
            <a:endParaRPr lang="el-GR"/>
          </a:p>
        </p:txBody>
      </p:sp>
    </p:spTree>
    <p:extLst>
      <p:ext uri="{BB962C8B-B14F-4D97-AF65-F5344CB8AC3E}">
        <p14:creationId xmlns:p14="http://schemas.microsoft.com/office/powerpoint/2010/main" val="34164323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5890" name="Rectangle 2"/>
          <p:cNvSpPr>
            <a:spLocks noGrp="1" noChangeArrowheads="1"/>
          </p:cNvSpPr>
          <p:nvPr>
            <p:ph type="hdr" sz="quarter"/>
          </p:nvPr>
        </p:nvSpPr>
        <p:spPr bwMode="auto">
          <a:xfrm>
            <a:off x="0" y="0"/>
            <a:ext cx="2984500" cy="501650"/>
          </a:xfrm>
          <a:prstGeom prst="rect">
            <a:avLst/>
          </a:prstGeom>
          <a:noFill/>
          <a:ln w="9525">
            <a:noFill/>
            <a:miter lim="800000"/>
            <a:headEnd/>
            <a:tailEnd/>
          </a:ln>
          <a:effectLst/>
        </p:spPr>
        <p:txBody>
          <a:bodyPr vert="horz" wrap="square" lIns="96616" tIns="48308" rIns="96616" bIns="48308" numCol="1" anchor="t" anchorCtr="0" compatLnSpc="1">
            <a:prstTxWarp prst="textNoShape">
              <a:avLst/>
            </a:prstTxWarp>
          </a:bodyPr>
          <a:lstStyle>
            <a:lvl1pPr>
              <a:defRPr sz="1300">
                <a:latin typeface="Arial" charset="0"/>
                <a:cs typeface="Arial" charset="0"/>
              </a:defRPr>
            </a:lvl1pPr>
          </a:lstStyle>
          <a:p>
            <a:pPr>
              <a:defRPr/>
            </a:pPr>
            <a:endParaRPr lang="el-GR"/>
          </a:p>
        </p:txBody>
      </p:sp>
      <p:sp>
        <p:nvSpPr>
          <p:cNvPr id="165891" name="Rectangle 3"/>
          <p:cNvSpPr>
            <a:spLocks noGrp="1" noChangeArrowheads="1"/>
          </p:cNvSpPr>
          <p:nvPr>
            <p:ph type="dt" idx="1"/>
          </p:nvPr>
        </p:nvSpPr>
        <p:spPr bwMode="auto">
          <a:xfrm>
            <a:off x="3902075" y="0"/>
            <a:ext cx="2984500" cy="501650"/>
          </a:xfrm>
          <a:prstGeom prst="rect">
            <a:avLst/>
          </a:prstGeom>
          <a:noFill/>
          <a:ln w="9525">
            <a:noFill/>
            <a:miter lim="800000"/>
            <a:headEnd/>
            <a:tailEnd/>
          </a:ln>
          <a:effectLst/>
        </p:spPr>
        <p:txBody>
          <a:bodyPr vert="horz" wrap="square" lIns="96616" tIns="48308" rIns="96616" bIns="48308" numCol="1" anchor="t" anchorCtr="0" compatLnSpc="1">
            <a:prstTxWarp prst="textNoShape">
              <a:avLst/>
            </a:prstTxWarp>
          </a:bodyPr>
          <a:lstStyle>
            <a:lvl1pPr algn="r">
              <a:defRPr sz="1300">
                <a:latin typeface="Arial" charset="0"/>
                <a:cs typeface="Arial" charset="0"/>
              </a:defRPr>
            </a:lvl1pPr>
          </a:lstStyle>
          <a:p>
            <a:pPr>
              <a:defRPr/>
            </a:pPr>
            <a:endParaRPr lang="el-GR"/>
          </a:p>
        </p:txBody>
      </p:sp>
      <p:sp>
        <p:nvSpPr>
          <p:cNvPr id="302084" name="Rectangle 4"/>
          <p:cNvSpPr>
            <a:spLocks noGrp="1" noRot="1" noChangeAspect="1" noChangeArrowheads="1" noTextEdit="1"/>
          </p:cNvSpPr>
          <p:nvPr>
            <p:ph type="sldImg" idx="2"/>
          </p:nvPr>
        </p:nvSpPr>
        <p:spPr bwMode="auto">
          <a:xfrm>
            <a:off x="939800" y="750888"/>
            <a:ext cx="5008563" cy="3757612"/>
          </a:xfrm>
          <a:prstGeom prst="rect">
            <a:avLst/>
          </a:prstGeom>
          <a:noFill/>
          <a:ln w="9525">
            <a:solidFill>
              <a:srgbClr val="000000"/>
            </a:solidFill>
            <a:miter lim="800000"/>
            <a:headEnd/>
            <a:tailEnd/>
          </a:ln>
        </p:spPr>
      </p:sp>
      <p:sp>
        <p:nvSpPr>
          <p:cNvPr id="165893" name="Rectangle 5"/>
          <p:cNvSpPr>
            <a:spLocks noGrp="1" noChangeArrowheads="1"/>
          </p:cNvSpPr>
          <p:nvPr>
            <p:ph type="body" sz="quarter" idx="3"/>
          </p:nvPr>
        </p:nvSpPr>
        <p:spPr bwMode="auto">
          <a:xfrm>
            <a:off x="688975" y="4759325"/>
            <a:ext cx="5510213" cy="4510088"/>
          </a:xfrm>
          <a:prstGeom prst="rect">
            <a:avLst/>
          </a:prstGeom>
          <a:noFill/>
          <a:ln w="9525">
            <a:noFill/>
            <a:miter lim="800000"/>
            <a:headEnd/>
            <a:tailEnd/>
          </a:ln>
          <a:effectLst/>
        </p:spPr>
        <p:txBody>
          <a:bodyPr vert="horz" wrap="square" lIns="96616" tIns="48308" rIns="96616" bIns="48308"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165894" name="Rectangle 6"/>
          <p:cNvSpPr>
            <a:spLocks noGrp="1" noChangeArrowheads="1"/>
          </p:cNvSpPr>
          <p:nvPr>
            <p:ph type="ftr" sz="quarter" idx="4"/>
          </p:nvPr>
        </p:nvSpPr>
        <p:spPr bwMode="auto">
          <a:xfrm>
            <a:off x="0" y="9517063"/>
            <a:ext cx="2984500" cy="501650"/>
          </a:xfrm>
          <a:prstGeom prst="rect">
            <a:avLst/>
          </a:prstGeom>
          <a:noFill/>
          <a:ln w="9525">
            <a:noFill/>
            <a:miter lim="800000"/>
            <a:headEnd/>
            <a:tailEnd/>
          </a:ln>
          <a:effectLst/>
        </p:spPr>
        <p:txBody>
          <a:bodyPr vert="horz" wrap="square" lIns="96616" tIns="48308" rIns="96616" bIns="48308" numCol="1" anchor="b" anchorCtr="0" compatLnSpc="1">
            <a:prstTxWarp prst="textNoShape">
              <a:avLst/>
            </a:prstTxWarp>
          </a:bodyPr>
          <a:lstStyle>
            <a:lvl1pPr>
              <a:defRPr sz="1300">
                <a:latin typeface="Arial" charset="0"/>
                <a:cs typeface="Arial" charset="0"/>
              </a:defRPr>
            </a:lvl1pPr>
          </a:lstStyle>
          <a:p>
            <a:pPr>
              <a:defRPr/>
            </a:pPr>
            <a:endParaRPr lang="el-GR"/>
          </a:p>
        </p:txBody>
      </p:sp>
      <p:sp>
        <p:nvSpPr>
          <p:cNvPr id="165895" name="Rectangle 7"/>
          <p:cNvSpPr>
            <a:spLocks noGrp="1" noChangeArrowheads="1"/>
          </p:cNvSpPr>
          <p:nvPr>
            <p:ph type="sldNum" sz="quarter" idx="5"/>
          </p:nvPr>
        </p:nvSpPr>
        <p:spPr bwMode="auto">
          <a:xfrm>
            <a:off x="3902075" y="9517063"/>
            <a:ext cx="2984500" cy="501650"/>
          </a:xfrm>
          <a:prstGeom prst="rect">
            <a:avLst/>
          </a:prstGeom>
          <a:noFill/>
          <a:ln w="9525">
            <a:noFill/>
            <a:miter lim="800000"/>
            <a:headEnd/>
            <a:tailEnd/>
          </a:ln>
          <a:effectLst/>
        </p:spPr>
        <p:txBody>
          <a:bodyPr vert="horz" wrap="square" lIns="96616" tIns="48308" rIns="96616" bIns="48308" numCol="1" anchor="b" anchorCtr="0" compatLnSpc="1">
            <a:prstTxWarp prst="textNoShape">
              <a:avLst/>
            </a:prstTxWarp>
          </a:bodyPr>
          <a:lstStyle>
            <a:lvl1pPr algn="r">
              <a:defRPr sz="1300">
                <a:latin typeface="Arial" charset="0"/>
                <a:cs typeface="Arial" charset="0"/>
              </a:defRPr>
            </a:lvl1pPr>
          </a:lstStyle>
          <a:p>
            <a:pPr>
              <a:defRPr/>
            </a:pPr>
            <a:fld id="{E00E5CC1-515B-46CD-8A6C-518B7B8AFE88}" type="slidenum">
              <a:rPr lang="el-GR"/>
              <a:pPr>
                <a:defRPr/>
              </a:pPr>
              <a:t>‹#›</a:t>
            </a:fld>
            <a:endParaRPr lang="el-GR"/>
          </a:p>
        </p:txBody>
      </p:sp>
    </p:spTree>
    <p:extLst>
      <p:ext uri="{BB962C8B-B14F-4D97-AF65-F5344CB8AC3E}">
        <p14:creationId xmlns:p14="http://schemas.microsoft.com/office/powerpoint/2010/main" val="15444412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1 - Θέση εικόνας διαφάνειας"/>
          <p:cNvSpPr>
            <a:spLocks noGrp="1" noRot="1" noChangeAspect="1" noTextEdit="1"/>
          </p:cNvSpPr>
          <p:nvPr>
            <p:ph type="sldImg"/>
          </p:nvPr>
        </p:nvSpPr>
        <p:spPr>
          <a:ln/>
        </p:spPr>
      </p:sp>
      <p:sp>
        <p:nvSpPr>
          <p:cNvPr id="380931"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80932" name="3 - Θέση αριθμού διαφάνειας"/>
          <p:cNvSpPr>
            <a:spLocks noGrp="1"/>
          </p:cNvSpPr>
          <p:nvPr>
            <p:ph type="sldNum" sz="quarter" idx="5"/>
          </p:nvPr>
        </p:nvSpPr>
        <p:spPr>
          <a:noFill/>
        </p:spPr>
        <p:txBody>
          <a:bodyPr/>
          <a:lstStyle/>
          <a:p>
            <a:fld id="{7FD21955-C546-4223-8181-E05243C4979F}" type="slidenum">
              <a:rPr lang="el-GR" smtClean="0">
                <a:latin typeface="Arial" pitchFamily="34" charset="0"/>
                <a:cs typeface="Arial" pitchFamily="34" charset="0"/>
              </a:rPr>
              <a:pPr/>
              <a:t>9</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22196682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1 - Θέση εικόνας διαφάνειας"/>
          <p:cNvSpPr>
            <a:spLocks noGrp="1" noRot="1" noChangeAspect="1" noTextEdit="1"/>
          </p:cNvSpPr>
          <p:nvPr>
            <p:ph type="sldImg"/>
          </p:nvPr>
        </p:nvSpPr>
        <p:spPr>
          <a:ln/>
        </p:spPr>
      </p:sp>
      <p:sp>
        <p:nvSpPr>
          <p:cNvPr id="399363"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99364" name="3 - Θέση αριθμού διαφάνειας"/>
          <p:cNvSpPr>
            <a:spLocks noGrp="1"/>
          </p:cNvSpPr>
          <p:nvPr>
            <p:ph type="sldNum" sz="quarter" idx="5"/>
          </p:nvPr>
        </p:nvSpPr>
        <p:spPr>
          <a:noFill/>
        </p:spPr>
        <p:txBody>
          <a:bodyPr/>
          <a:lstStyle/>
          <a:p>
            <a:fld id="{D4B1ED50-8C07-427E-A292-A36F67591A48}" type="slidenum">
              <a:rPr lang="el-GR" smtClean="0">
                <a:latin typeface="Arial" pitchFamily="34" charset="0"/>
                <a:cs typeface="Arial" pitchFamily="34" charset="0"/>
              </a:rPr>
              <a:pPr/>
              <a:t>35</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20066981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1 - Θέση εικόνας διαφάνειας"/>
          <p:cNvSpPr>
            <a:spLocks noGrp="1" noRot="1" noChangeAspect="1" noTextEdit="1"/>
          </p:cNvSpPr>
          <p:nvPr>
            <p:ph type="sldImg"/>
          </p:nvPr>
        </p:nvSpPr>
        <p:spPr>
          <a:ln/>
        </p:spPr>
      </p:sp>
      <p:sp>
        <p:nvSpPr>
          <p:cNvPr id="400387"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400388" name="3 - Θέση αριθμού διαφάνειας"/>
          <p:cNvSpPr>
            <a:spLocks noGrp="1"/>
          </p:cNvSpPr>
          <p:nvPr>
            <p:ph type="sldNum" sz="quarter" idx="5"/>
          </p:nvPr>
        </p:nvSpPr>
        <p:spPr>
          <a:noFill/>
        </p:spPr>
        <p:txBody>
          <a:bodyPr/>
          <a:lstStyle/>
          <a:p>
            <a:fld id="{AF6EFAA7-8681-418E-9660-A3D38AC29DA0}" type="slidenum">
              <a:rPr lang="el-GR" smtClean="0">
                <a:latin typeface="Arial" pitchFamily="34" charset="0"/>
                <a:cs typeface="Arial" pitchFamily="34" charset="0"/>
              </a:rPr>
              <a:pPr/>
              <a:t>37</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23494132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1 - Θέση εικόνας διαφάνειας"/>
          <p:cNvSpPr>
            <a:spLocks noGrp="1" noRot="1" noChangeAspect="1" noTextEdit="1"/>
          </p:cNvSpPr>
          <p:nvPr>
            <p:ph type="sldImg"/>
          </p:nvPr>
        </p:nvSpPr>
        <p:spPr>
          <a:ln/>
        </p:spPr>
      </p:sp>
      <p:sp>
        <p:nvSpPr>
          <p:cNvPr id="401411"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401412" name="3 - Θέση αριθμού διαφάνειας"/>
          <p:cNvSpPr>
            <a:spLocks noGrp="1"/>
          </p:cNvSpPr>
          <p:nvPr>
            <p:ph type="sldNum" sz="quarter" idx="5"/>
          </p:nvPr>
        </p:nvSpPr>
        <p:spPr>
          <a:noFill/>
        </p:spPr>
        <p:txBody>
          <a:bodyPr/>
          <a:lstStyle/>
          <a:p>
            <a:fld id="{292AE6D6-EC60-4EEB-BBD9-DA91ECE30160}" type="slidenum">
              <a:rPr lang="el-GR" smtClean="0">
                <a:latin typeface="Arial" pitchFamily="34" charset="0"/>
                <a:cs typeface="Arial" pitchFamily="34" charset="0"/>
              </a:rPr>
              <a:pPr/>
              <a:t>38</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31333506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1 - Θέση εικόνας διαφάνειας"/>
          <p:cNvSpPr>
            <a:spLocks noGrp="1" noRot="1" noChangeAspect="1" noTextEdit="1"/>
          </p:cNvSpPr>
          <p:nvPr>
            <p:ph type="sldImg"/>
          </p:nvPr>
        </p:nvSpPr>
        <p:spPr>
          <a:ln/>
        </p:spPr>
      </p:sp>
      <p:sp>
        <p:nvSpPr>
          <p:cNvPr id="409603"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409604" name="3 - Θέση αριθμού διαφάνειας"/>
          <p:cNvSpPr>
            <a:spLocks noGrp="1"/>
          </p:cNvSpPr>
          <p:nvPr>
            <p:ph type="sldNum" sz="quarter" idx="5"/>
          </p:nvPr>
        </p:nvSpPr>
        <p:spPr>
          <a:noFill/>
        </p:spPr>
        <p:txBody>
          <a:bodyPr/>
          <a:lstStyle/>
          <a:p>
            <a:fld id="{E87BD393-9835-441D-957C-4EF8FD826FDA}" type="slidenum">
              <a:rPr lang="el-GR" smtClean="0">
                <a:latin typeface="Arial" pitchFamily="34" charset="0"/>
                <a:cs typeface="Arial" pitchFamily="34" charset="0"/>
              </a:rPr>
              <a:pPr/>
              <a:t>39</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32077442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1 - Θέση εικόνας διαφάνειας"/>
          <p:cNvSpPr>
            <a:spLocks noGrp="1" noRot="1" noChangeAspect="1" noTextEdit="1"/>
          </p:cNvSpPr>
          <p:nvPr>
            <p:ph type="sldImg"/>
          </p:nvPr>
        </p:nvSpPr>
        <p:spPr>
          <a:ln/>
        </p:spPr>
      </p:sp>
      <p:sp>
        <p:nvSpPr>
          <p:cNvPr id="410627"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410628" name="3 - Θέση αριθμού διαφάνειας"/>
          <p:cNvSpPr>
            <a:spLocks noGrp="1"/>
          </p:cNvSpPr>
          <p:nvPr>
            <p:ph type="sldNum" sz="quarter" idx="5"/>
          </p:nvPr>
        </p:nvSpPr>
        <p:spPr>
          <a:noFill/>
        </p:spPr>
        <p:txBody>
          <a:bodyPr/>
          <a:lstStyle/>
          <a:p>
            <a:fld id="{17F55958-8B48-4BAA-AF76-3939D9A76B50}" type="slidenum">
              <a:rPr lang="el-GR" smtClean="0">
                <a:latin typeface="Arial" pitchFamily="34" charset="0"/>
                <a:cs typeface="Arial" pitchFamily="34" charset="0"/>
              </a:rPr>
              <a:pPr/>
              <a:t>40</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7466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1 - Θέση εικόνας διαφάνειας"/>
          <p:cNvSpPr>
            <a:spLocks noGrp="1" noRot="1" noChangeAspect="1" noTextEdit="1"/>
          </p:cNvSpPr>
          <p:nvPr>
            <p:ph type="sldImg"/>
          </p:nvPr>
        </p:nvSpPr>
        <p:spPr>
          <a:ln/>
        </p:spPr>
      </p:sp>
      <p:sp>
        <p:nvSpPr>
          <p:cNvPr id="386051"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86052" name="3 - Θέση αριθμού διαφάνειας"/>
          <p:cNvSpPr>
            <a:spLocks noGrp="1"/>
          </p:cNvSpPr>
          <p:nvPr>
            <p:ph type="sldNum" sz="quarter" idx="5"/>
          </p:nvPr>
        </p:nvSpPr>
        <p:spPr>
          <a:noFill/>
        </p:spPr>
        <p:txBody>
          <a:bodyPr/>
          <a:lstStyle/>
          <a:p>
            <a:fld id="{8EB36F83-7207-4E6C-9987-9CB626049F7F}" type="slidenum">
              <a:rPr lang="el-GR" smtClean="0">
                <a:latin typeface="Arial" pitchFamily="34" charset="0"/>
                <a:cs typeface="Arial" pitchFamily="34" charset="0"/>
              </a:rPr>
              <a:pPr/>
              <a:t>42</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15334809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1 - Θέση εικόνας διαφάνειας"/>
          <p:cNvSpPr>
            <a:spLocks noGrp="1" noRot="1" noChangeAspect="1" noTextEdit="1"/>
          </p:cNvSpPr>
          <p:nvPr>
            <p:ph type="sldImg"/>
          </p:nvPr>
        </p:nvSpPr>
        <p:spPr>
          <a:ln/>
        </p:spPr>
      </p:sp>
      <p:sp>
        <p:nvSpPr>
          <p:cNvPr id="387075"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87076" name="3 - Θέση αριθμού διαφάνειας"/>
          <p:cNvSpPr>
            <a:spLocks noGrp="1"/>
          </p:cNvSpPr>
          <p:nvPr>
            <p:ph type="sldNum" sz="quarter" idx="5"/>
          </p:nvPr>
        </p:nvSpPr>
        <p:spPr>
          <a:noFill/>
        </p:spPr>
        <p:txBody>
          <a:bodyPr/>
          <a:lstStyle/>
          <a:p>
            <a:fld id="{912C9527-B7DF-4F27-B274-F2800A89C22F}" type="slidenum">
              <a:rPr lang="el-GR" smtClean="0">
                <a:latin typeface="Arial" pitchFamily="34" charset="0"/>
                <a:cs typeface="Arial" pitchFamily="34" charset="0"/>
              </a:rPr>
              <a:pPr/>
              <a:t>43</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9306256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1 - Θέση εικόνας διαφάνειας"/>
          <p:cNvSpPr>
            <a:spLocks noGrp="1" noRot="1" noChangeAspect="1" noTextEdit="1"/>
          </p:cNvSpPr>
          <p:nvPr>
            <p:ph type="sldImg"/>
          </p:nvPr>
        </p:nvSpPr>
        <p:spPr>
          <a:ln/>
        </p:spPr>
      </p:sp>
      <p:sp>
        <p:nvSpPr>
          <p:cNvPr id="388099"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88100" name="3 - Θέση αριθμού διαφάνειας"/>
          <p:cNvSpPr>
            <a:spLocks noGrp="1"/>
          </p:cNvSpPr>
          <p:nvPr>
            <p:ph type="sldNum" sz="quarter" idx="5"/>
          </p:nvPr>
        </p:nvSpPr>
        <p:spPr>
          <a:noFill/>
        </p:spPr>
        <p:txBody>
          <a:bodyPr/>
          <a:lstStyle/>
          <a:p>
            <a:fld id="{DB6F9A45-05AC-41E1-8C0E-675658E1FF1C}" type="slidenum">
              <a:rPr lang="el-GR" smtClean="0">
                <a:latin typeface="Arial" pitchFamily="34" charset="0"/>
                <a:cs typeface="Arial" pitchFamily="34" charset="0"/>
              </a:rPr>
              <a:pPr/>
              <a:t>44</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25033753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1 - Θέση εικόνας διαφάνειας"/>
          <p:cNvSpPr>
            <a:spLocks noGrp="1" noRot="1" noChangeAspect="1" noTextEdit="1"/>
          </p:cNvSpPr>
          <p:nvPr>
            <p:ph type="sldImg"/>
          </p:nvPr>
        </p:nvSpPr>
        <p:spPr>
          <a:ln/>
        </p:spPr>
      </p:sp>
      <p:sp>
        <p:nvSpPr>
          <p:cNvPr id="389123"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89124" name="3 - Θέση αριθμού διαφάνειας"/>
          <p:cNvSpPr>
            <a:spLocks noGrp="1"/>
          </p:cNvSpPr>
          <p:nvPr>
            <p:ph type="sldNum" sz="quarter" idx="5"/>
          </p:nvPr>
        </p:nvSpPr>
        <p:spPr>
          <a:noFill/>
        </p:spPr>
        <p:txBody>
          <a:bodyPr/>
          <a:lstStyle/>
          <a:p>
            <a:fld id="{E2A5245B-D992-4453-8E2B-C86438C049DB}" type="slidenum">
              <a:rPr lang="el-GR" smtClean="0">
                <a:latin typeface="Arial" pitchFamily="34" charset="0"/>
                <a:cs typeface="Arial" pitchFamily="34" charset="0"/>
              </a:rPr>
              <a:pPr/>
              <a:t>45</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37851909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1 - Θέση εικόνας διαφάνειας"/>
          <p:cNvSpPr>
            <a:spLocks noGrp="1" noRot="1" noChangeAspect="1" noTextEdit="1"/>
          </p:cNvSpPr>
          <p:nvPr>
            <p:ph type="sldImg"/>
          </p:nvPr>
        </p:nvSpPr>
        <p:spPr>
          <a:ln/>
        </p:spPr>
      </p:sp>
      <p:sp>
        <p:nvSpPr>
          <p:cNvPr id="390147"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90148" name="3 - Θέση αριθμού διαφάνειας"/>
          <p:cNvSpPr>
            <a:spLocks noGrp="1"/>
          </p:cNvSpPr>
          <p:nvPr>
            <p:ph type="sldNum" sz="quarter" idx="5"/>
          </p:nvPr>
        </p:nvSpPr>
        <p:spPr>
          <a:noFill/>
        </p:spPr>
        <p:txBody>
          <a:bodyPr/>
          <a:lstStyle/>
          <a:p>
            <a:fld id="{531D53D5-5B0E-415A-A767-731554E9F742}" type="slidenum">
              <a:rPr lang="el-GR" smtClean="0">
                <a:latin typeface="Arial" pitchFamily="34" charset="0"/>
                <a:cs typeface="Arial" pitchFamily="34" charset="0"/>
              </a:rPr>
              <a:pPr/>
              <a:t>50</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1942366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1 - Θέση εικόνας διαφάνειας"/>
          <p:cNvSpPr>
            <a:spLocks noGrp="1" noRot="1" noChangeAspect="1" noTextEdit="1"/>
          </p:cNvSpPr>
          <p:nvPr>
            <p:ph type="sldImg"/>
          </p:nvPr>
        </p:nvSpPr>
        <p:spPr>
          <a:ln/>
        </p:spPr>
      </p:sp>
      <p:sp>
        <p:nvSpPr>
          <p:cNvPr id="381955"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81956" name="3 - Θέση αριθμού διαφάνειας"/>
          <p:cNvSpPr>
            <a:spLocks noGrp="1"/>
          </p:cNvSpPr>
          <p:nvPr>
            <p:ph type="sldNum" sz="quarter" idx="5"/>
          </p:nvPr>
        </p:nvSpPr>
        <p:spPr>
          <a:noFill/>
        </p:spPr>
        <p:txBody>
          <a:bodyPr/>
          <a:lstStyle/>
          <a:p>
            <a:fld id="{E923E391-7638-43AE-B3B4-06A9AB21F994}" type="slidenum">
              <a:rPr lang="el-GR" smtClean="0">
                <a:latin typeface="Arial" pitchFamily="34" charset="0"/>
                <a:cs typeface="Arial" pitchFamily="34" charset="0"/>
              </a:rPr>
              <a:pPr/>
              <a:t>10</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2493776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1 - Θέση εικόνας διαφάνειας"/>
          <p:cNvSpPr>
            <a:spLocks noGrp="1" noRot="1" noChangeAspect="1" noTextEdit="1"/>
          </p:cNvSpPr>
          <p:nvPr>
            <p:ph type="sldImg"/>
          </p:nvPr>
        </p:nvSpPr>
        <p:spPr>
          <a:ln/>
        </p:spPr>
      </p:sp>
      <p:sp>
        <p:nvSpPr>
          <p:cNvPr id="340995"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40996" name="3 - Θέση αριθμού διαφάνειας"/>
          <p:cNvSpPr>
            <a:spLocks noGrp="1"/>
          </p:cNvSpPr>
          <p:nvPr>
            <p:ph type="sldNum" sz="quarter" idx="5"/>
          </p:nvPr>
        </p:nvSpPr>
        <p:spPr>
          <a:noFill/>
        </p:spPr>
        <p:txBody>
          <a:bodyPr/>
          <a:lstStyle/>
          <a:p>
            <a:fld id="{45720531-87D3-48AB-8589-A4F83C31F279}" type="slidenum">
              <a:rPr lang="el-GR" smtClean="0">
                <a:latin typeface="Arial" pitchFamily="34" charset="0"/>
                <a:cs typeface="Arial" pitchFamily="34" charset="0"/>
              </a:rPr>
              <a:pPr/>
              <a:t>56</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5463565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1 - Θέση εικόνας διαφάνειας"/>
          <p:cNvSpPr>
            <a:spLocks noGrp="1" noRot="1" noChangeAspect="1" noTextEdit="1"/>
          </p:cNvSpPr>
          <p:nvPr>
            <p:ph type="sldImg"/>
          </p:nvPr>
        </p:nvSpPr>
        <p:spPr>
          <a:ln/>
        </p:spPr>
      </p:sp>
      <p:sp>
        <p:nvSpPr>
          <p:cNvPr id="392195"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92196" name="3 - Θέση αριθμού διαφάνειας"/>
          <p:cNvSpPr>
            <a:spLocks noGrp="1"/>
          </p:cNvSpPr>
          <p:nvPr>
            <p:ph type="sldNum" sz="quarter" idx="5"/>
          </p:nvPr>
        </p:nvSpPr>
        <p:spPr>
          <a:noFill/>
        </p:spPr>
        <p:txBody>
          <a:bodyPr/>
          <a:lstStyle/>
          <a:p>
            <a:fld id="{CAE39B94-3B75-40DF-BB7C-8DA62BE5A8DA}" type="slidenum">
              <a:rPr lang="el-GR" smtClean="0">
                <a:latin typeface="Arial" pitchFamily="34" charset="0"/>
                <a:cs typeface="Arial" pitchFamily="34" charset="0"/>
              </a:rPr>
              <a:pPr/>
              <a:t>57</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31610716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4" name="1 - Θέση εικόνας διαφάνειας"/>
          <p:cNvSpPr>
            <a:spLocks noGrp="1" noRot="1" noChangeAspect="1" noTextEdit="1"/>
          </p:cNvSpPr>
          <p:nvPr>
            <p:ph type="sldImg"/>
          </p:nvPr>
        </p:nvSpPr>
        <p:spPr>
          <a:ln/>
        </p:spPr>
      </p:sp>
      <p:sp>
        <p:nvSpPr>
          <p:cNvPr id="407555"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407556" name="3 - Θέση αριθμού διαφάνειας"/>
          <p:cNvSpPr>
            <a:spLocks noGrp="1"/>
          </p:cNvSpPr>
          <p:nvPr>
            <p:ph type="sldNum" sz="quarter" idx="5"/>
          </p:nvPr>
        </p:nvSpPr>
        <p:spPr>
          <a:noFill/>
        </p:spPr>
        <p:txBody>
          <a:bodyPr/>
          <a:lstStyle/>
          <a:p>
            <a:fld id="{2D9FA76D-DE69-49F2-81A6-31C2EDEF1E0A}" type="slidenum">
              <a:rPr lang="el-GR" smtClean="0">
                <a:latin typeface="Arial" pitchFamily="34" charset="0"/>
                <a:cs typeface="Arial" pitchFamily="34" charset="0"/>
              </a:rPr>
              <a:pPr/>
              <a:t>58</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9153397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1 - Θέση εικόνας διαφάνειας"/>
          <p:cNvSpPr>
            <a:spLocks noGrp="1" noRot="1" noChangeAspect="1" noTextEdit="1"/>
          </p:cNvSpPr>
          <p:nvPr>
            <p:ph type="sldImg"/>
          </p:nvPr>
        </p:nvSpPr>
        <p:spPr>
          <a:ln/>
        </p:spPr>
      </p:sp>
      <p:sp>
        <p:nvSpPr>
          <p:cNvPr id="391171"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91172" name="3 - Θέση αριθμού διαφάνειας"/>
          <p:cNvSpPr>
            <a:spLocks noGrp="1"/>
          </p:cNvSpPr>
          <p:nvPr>
            <p:ph type="sldNum" sz="quarter" idx="5"/>
          </p:nvPr>
        </p:nvSpPr>
        <p:spPr>
          <a:noFill/>
        </p:spPr>
        <p:txBody>
          <a:bodyPr/>
          <a:lstStyle/>
          <a:p>
            <a:fld id="{9EC705A1-12E7-400E-8E6C-228FDA6133F7}" type="slidenum">
              <a:rPr lang="el-GR" smtClean="0">
                <a:latin typeface="Arial" pitchFamily="34" charset="0"/>
                <a:cs typeface="Arial" pitchFamily="34" charset="0"/>
              </a:rPr>
              <a:pPr/>
              <a:t>59</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16927450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1 - Θέση εικόνας διαφάνειας"/>
          <p:cNvSpPr>
            <a:spLocks noGrp="1" noRot="1" noChangeAspect="1" noTextEdit="1"/>
          </p:cNvSpPr>
          <p:nvPr>
            <p:ph type="sldImg"/>
          </p:nvPr>
        </p:nvSpPr>
        <p:spPr>
          <a:ln/>
        </p:spPr>
      </p:sp>
      <p:sp>
        <p:nvSpPr>
          <p:cNvPr id="393219"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93220" name="3 - Θέση αριθμού διαφάνειας"/>
          <p:cNvSpPr>
            <a:spLocks noGrp="1"/>
          </p:cNvSpPr>
          <p:nvPr>
            <p:ph type="sldNum" sz="quarter" idx="5"/>
          </p:nvPr>
        </p:nvSpPr>
        <p:spPr>
          <a:noFill/>
        </p:spPr>
        <p:txBody>
          <a:bodyPr/>
          <a:lstStyle/>
          <a:p>
            <a:fld id="{40137108-1CFE-4081-AD01-83ABC60C6298}" type="slidenum">
              <a:rPr lang="el-GR" smtClean="0">
                <a:latin typeface="Arial" pitchFamily="34" charset="0"/>
                <a:cs typeface="Arial" pitchFamily="34" charset="0"/>
              </a:rPr>
              <a:pPr/>
              <a:t>60</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4061741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1 - Θέση εικόνας διαφάνειας"/>
          <p:cNvSpPr>
            <a:spLocks noGrp="1" noRot="1" noChangeAspect="1" noTextEdit="1"/>
          </p:cNvSpPr>
          <p:nvPr>
            <p:ph type="sldImg"/>
          </p:nvPr>
        </p:nvSpPr>
        <p:spPr>
          <a:ln/>
        </p:spPr>
      </p:sp>
      <p:sp>
        <p:nvSpPr>
          <p:cNvPr id="382979"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82980" name="3 - Θέση αριθμού διαφάνειας"/>
          <p:cNvSpPr>
            <a:spLocks noGrp="1"/>
          </p:cNvSpPr>
          <p:nvPr>
            <p:ph type="sldNum" sz="quarter" idx="5"/>
          </p:nvPr>
        </p:nvSpPr>
        <p:spPr>
          <a:noFill/>
        </p:spPr>
        <p:txBody>
          <a:bodyPr/>
          <a:lstStyle/>
          <a:p>
            <a:fld id="{9A0B33DC-B451-4A92-A1C0-9BD98E9434CA}" type="slidenum">
              <a:rPr lang="el-GR" smtClean="0">
                <a:latin typeface="Arial" pitchFamily="34" charset="0"/>
                <a:cs typeface="Arial" pitchFamily="34" charset="0"/>
              </a:rPr>
              <a:pPr/>
              <a:t>11</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1687338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1 - Θέση εικόνας διαφάνειας"/>
          <p:cNvSpPr>
            <a:spLocks noGrp="1" noRot="1" noChangeAspect="1" noTextEdit="1"/>
          </p:cNvSpPr>
          <p:nvPr>
            <p:ph type="sldImg"/>
          </p:nvPr>
        </p:nvSpPr>
        <p:spPr>
          <a:ln/>
        </p:spPr>
      </p:sp>
      <p:sp>
        <p:nvSpPr>
          <p:cNvPr id="394243"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94244" name="3 - Θέση αριθμού διαφάνειας"/>
          <p:cNvSpPr>
            <a:spLocks noGrp="1"/>
          </p:cNvSpPr>
          <p:nvPr>
            <p:ph type="sldNum" sz="quarter" idx="5"/>
          </p:nvPr>
        </p:nvSpPr>
        <p:spPr>
          <a:noFill/>
        </p:spPr>
        <p:txBody>
          <a:bodyPr/>
          <a:lstStyle/>
          <a:p>
            <a:fld id="{0699E71F-DCE3-41DC-8D73-F7D3346BA07D}" type="slidenum">
              <a:rPr lang="el-GR" smtClean="0">
                <a:latin typeface="Arial" pitchFamily="34" charset="0"/>
                <a:cs typeface="Arial" pitchFamily="34" charset="0"/>
              </a:rPr>
              <a:pPr/>
              <a:t>23</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36395028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1 - Θέση εικόνας διαφάνειας"/>
          <p:cNvSpPr>
            <a:spLocks noGrp="1" noRot="1" noChangeAspect="1" noTextEdit="1"/>
          </p:cNvSpPr>
          <p:nvPr>
            <p:ph type="sldImg"/>
          </p:nvPr>
        </p:nvSpPr>
        <p:spPr>
          <a:ln/>
        </p:spPr>
      </p:sp>
      <p:sp>
        <p:nvSpPr>
          <p:cNvPr id="395267"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95268" name="3 - Θέση αριθμού διαφάνειας"/>
          <p:cNvSpPr>
            <a:spLocks noGrp="1"/>
          </p:cNvSpPr>
          <p:nvPr>
            <p:ph type="sldNum" sz="quarter" idx="5"/>
          </p:nvPr>
        </p:nvSpPr>
        <p:spPr>
          <a:noFill/>
        </p:spPr>
        <p:txBody>
          <a:bodyPr/>
          <a:lstStyle/>
          <a:p>
            <a:fld id="{6EAC76C2-B97A-4F87-924E-F15277208FC6}" type="slidenum">
              <a:rPr lang="el-GR" smtClean="0">
                <a:latin typeface="Arial" pitchFamily="34" charset="0"/>
                <a:cs typeface="Arial" pitchFamily="34" charset="0"/>
              </a:rPr>
              <a:pPr/>
              <a:t>24</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2996728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1 - Θέση εικόνας διαφάνειας"/>
          <p:cNvSpPr>
            <a:spLocks noGrp="1" noRot="1" noChangeAspect="1" noTextEdit="1"/>
          </p:cNvSpPr>
          <p:nvPr>
            <p:ph type="sldImg"/>
          </p:nvPr>
        </p:nvSpPr>
        <p:spPr>
          <a:ln/>
        </p:spPr>
      </p:sp>
      <p:sp>
        <p:nvSpPr>
          <p:cNvPr id="396291"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96292" name="3 - Θέση αριθμού διαφάνειας"/>
          <p:cNvSpPr>
            <a:spLocks noGrp="1"/>
          </p:cNvSpPr>
          <p:nvPr>
            <p:ph type="sldNum" sz="quarter" idx="5"/>
          </p:nvPr>
        </p:nvSpPr>
        <p:spPr>
          <a:noFill/>
        </p:spPr>
        <p:txBody>
          <a:bodyPr/>
          <a:lstStyle/>
          <a:p>
            <a:fld id="{E3A40217-A022-4C34-A026-4121FA45EF14}" type="slidenum">
              <a:rPr lang="el-GR" smtClean="0">
                <a:latin typeface="Arial" pitchFamily="34" charset="0"/>
                <a:cs typeface="Arial" pitchFamily="34" charset="0"/>
              </a:rPr>
              <a:pPr/>
              <a:t>26</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22352920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1 - Θέση εικόνας διαφάνειας"/>
          <p:cNvSpPr>
            <a:spLocks noGrp="1" noRot="1" noChangeAspect="1" noTextEdit="1"/>
          </p:cNvSpPr>
          <p:nvPr>
            <p:ph type="sldImg"/>
          </p:nvPr>
        </p:nvSpPr>
        <p:spPr>
          <a:ln/>
        </p:spPr>
      </p:sp>
      <p:sp>
        <p:nvSpPr>
          <p:cNvPr id="408579"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408580" name="3 - Θέση αριθμού διαφάνειας"/>
          <p:cNvSpPr>
            <a:spLocks noGrp="1"/>
          </p:cNvSpPr>
          <p:nvPr>
            <p:ph type="sldNum" sz="quarter" idx="5"/>
          </p:nvPr>
        </p:nvSpPr>
        <p:spPr>
          <a:noFill/>
        </p:spPr>
        <p:txBody>
          <a:bodyPr/>
          <a:lstStyle/>
          <a:p>
            <a:fld id="{6F5ED8C8-DA4E-4E23-ABBA-3BB1C6F05ED3}" type="slidenum">
              <a:rPr lang="el-GR" smtClean="0">
                <a:latin typeface="Arial" pitchFamily="34" charset="0"/>
                <a:cs typeface="Arial" pitchFamily="34" charset="0"/>
              </a:rPr>
              <a:pPr/>
              <a:t>29</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9737346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1 - Θέση εικόνας διαφάνειας"/>
          <p:cNvSpPr>
            <a:spLocks noGrp="1" noRot="1" noChangeAspect="1" noTextEdit="1"/>
          </p:cNvSpPr>
          <p:nvPr>
            <p:ph type="sldImg"/>
          </p:nvPr>
        </p:nvSpPr>
        <p:spPr>
          <a:ln/>
        </p:spPr>
      </p:sp>
      <p:sp>
        <p:nvSpPr>
          <p:cNvPr id="397315"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97316" name="3 - Θέση αριθμού διαφάνειας"/>
          <p:cNvSpPr>
            <a:spLocks noGrp="1"/>
          </p:cNvSpPr>
          <p:nvPr>
            <p:ph type="sldNum" sz="quarter" idx="5"/>
          </p:nvPr>
        </p:nvSpPr>
        <p:spPr>
          <a:noFill/>
        </p:spPr>
        <p:txBody>
          <a:bodyPr/>
          <a:lstStyle/>
          <a:p>
            <a:fld id="{9B050596-EBCA-4454-BB89-CF726D43BE97}" type="slidenum">
              <a:rPr lang="el-GR" smtClean="0">
                <a:latin typeface="Arial" pitchFamily="34" charset="0"/>
                <a:cs typeface="Arial" pitchFamily="34" charset="0"/>
              </a:rPr>
              <a:pPr/>
              <a:t>32</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14248559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1 - Θέση εικόνας διαφάνειας"/>
          <p:cNvSpPr>
            <a:spLocks noGrp="1" noRot="1" noChangeAspect="1" noTextEdit="1"/>
          </p:cNvSpPr>
          <p:nvPr>
            <p:ph type="sldImg"/>
          </p:nvPr>
        </p:nvSpPr>
        <p:spPr>
          <a:ln/>
        </p:spPr>
      </p:sp>
      <p:sp>
        <p:nvSpPr>
          <p:cNvPr id="398339" name="2 - Θέση σημειώσεων"/>
          <p:cNvSpPr>
            <a:spLocks noGrp="1"/>
          </p:cNvSpPr>
          <p:nvPr>
            <p:ph type="body" idx="1"/>
          </p:nvPr>
        </p:nvSpPr>
        <p:spPr>
          <a:noFill/>
          <a:ln/>
        </p:spPr>
        <p:txBody>
          <a:bodyPr/>
          <a:lstStyle/>
          <a:p>
            <a:endParaRPr lang="el-GR" smtClean="0">
              <a:latin typeface="Arial" pitchFamily="34" charset="0"/>
              <a:cs typeface="Arial" pitchFamily="34" charset="0"/>
            </a:endParaRPr>
          </a:p>
        </p:txBody>
      </p:sp>
      <p:sp>
        <p:nvSpPr>
          <p:cNvPr id="398340" name="3 - Θέση αριθμού διαφάνειας"/>
          <p:cNvSpPr>
            <a:spLocks noGrp="1"/>
          </p:cNvSpPr>
          <p:nvPr>
            <p:ph type="sldNum" sz="quarter" idx="5"/>
          </p:nvPr>
        </p:nvSpPr>
        <p:spPr>
          <a:noFill/>
        </p:spPr>
        <p:txBody>
          <a:bodyPr/>
          <a:lstStyle/>
          <a:p>
            <a:fld id="{1CFE3D6F-46B5-41D2-8CDF-0B91E5017ED1}" type="slidenum">
              <a:rPr lang="el-GR" smtClean="0">
                <a:latin typeface="Arial" pitchFamily="34" charset="0"/>
                <a:cs typeface="Arial" pitchFamily="34" charset="0"/>
              </a:rPr>
              <a:pPr/>
              <a:t>33</a:t>
            </a:fld>
            <a:endParaRPr lang="el-GR" smtClean="0">
              <a:latin typeface="Arial" pitchFamily="34" charset="0"/>
              <a:cs typeface="Arial" pitchFamily="34" charset="0"/>
            </a:endParaRPr>
          </a:p>
        </p:txBody>
      </p:sp>
    </p:spTree>
    <p:extLst>
      <p:ext uri="{BB962C8B-B14F-4D97-AF65-F5344CB8AC3E}">
        <p14:creationId xmlns:p14="http://schemas.microsoft.com/office/powerpoint/2010/main" val="94424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4572000" cy="6858000"/>
          </a:xfrm>
          <a:prstGeom prst="rect">
            <a:avLst/>
          </a:prstGeom>
          <a:solidFill>
            <a:schemeClr val="accent1"/>
          </a:solidFill>
          <a:ln w="9525">
            <a:noFill/>
            <a:miter lim="800000"/>
            <a:headEnd/>
            <a:tailEnd/>
          </a:ln>
          <a:effectLst/>
        </p:spPr>
        <p:txBody>
          <a:bodyPr wrap="none" anchor="ctr"/>
          <a:lstStyle/>
          <a:p>
            <a:pPr algn="ctr">
              <a:defRPr/>
            </a:pPr>
            <a:endParaRPr kumimoji="1" lang="el-GR" sz="2400">
              <a:latin typeface="Times New Roman" pitchFamily="18" charset="0"/>
              <a:cs typeface="Arial" charset="0"/>
            </a:endParaRPr>
          </a:p>
        </p:txBody>
      </p:sp>
      <p:sp>
        <p:nvSpPr>
          <p:cNvPr id="5" name="AutoShape 3"/>
          <p:cNvSpPr>
            <a:spLocks noChangeArrowheads="1"/>
          </p:cNvSpPr>
          <p:nvPr/>
        </p:nvSpPr>
        <p:spPr bwMode="auto">
          <a:xfrm>
            <a:off x="685800" y="990600"/>
            <a:ext cx="5181600" cy="19050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l-GR" sz="2400">
              <a:latin typeface="Times New Roman" pitchFamily="18" charset="0"/>
              <a:cs typeface="Arial" charset="0"/>
            </a:endParaRPr>
          </a:p>
        </p:txBody>
      </p:sp>
      <p:grpSp>
        <p:nvGrpSpPr>
          <p:cNvPr id="6" name="Group 5"/>
          <p:cNvGrpSpPr>
            <a:grpSpLocks/>
          </p:cNvGrpSpPr>
          <p:nvPr/>
        </p:nvGrpSpPr>
        <p:grpSpPr bwMode="auto">
          <a:xfrm>
            <a:off x="3632200" y="4889500"/>
            <a:ext cx="4876800" cy="319088"/>
            <a:chOff x="2288" y="3080"/>
            <a:chExt cx="3072" cy="201"/>
          </a:xfrm>
        </p:grpSpPr>
        <p:sp>
          <p:nvSpPr>
            <p:cNvPr id="7" name="AutoShape 6"/>
            <p:cNvSpPr>
              <a:spLocks noChangeArrowheads="1"/>
            </p:cNvSpPr>
            <p:nvPr/>
          </p:nvSpPr>
          <p:spPr bwMode="auto">
            <a:xfrm flipH="1">
              <a:off x="2288" y="3080"/>
              <a:ext cx="2914" cy="200"/>
            </a:xfrm>
            <a:prstGeom prst="roundRect">
              <a:avLst>
                <a:gd name="adj" fmla="val 0"/>
              </a:avLst>
            </a:prstGeom>
            <a:solidFill>
              <a:schemeClr val="bg2"/>
            </a:solidFill>
            <a:ln w="9525">
              <a:noFill/>
              <a:round/>
              <a:headEnd/>
              <a:tailEnd/>
            </a:ln>
            <a:effectLst/>
          </p:spPr>
          <p:txBody>
            <a:bodyPr wrap="none" anchor="ctr"/>
            <a:lstStyle/>
            <a:p>
              <a:pPr>
                <a:defRPr/>
              </a:pPr>
              <a:endParaRPr lang="el-GR">
                <a:latin typeface="Arial" charset="0"/>
                <a:cs typeface="Arial" charset="0"/>
              </a:endParaRPr>
            </a:p>
          </p:txBody>
        </p:sp>
        <p:sp>
          <p:nvSpPr>
            <p:cNvPr id="8" name="AutoShape 7"/>
            <p:cNvSpPr>
              <a:spLocks noChangeArrowheads="1"/>
            </p:cNvSpPr>
            <p:nvPr/>
          </p:nvSpPr>
          <p:spPr bwMode="auto">
            <a:xfrm>
              <a:off x="5196" y="3080"/>
              <a:ext cx="164" cy="201"/>
            </a:xfrm>
            <a:prstGeom prst="flowChartDelay">
              <a:avLst/>
            </a:prstGeom>
            <a:solidFill>
              <a:schemeClr val="bg2"/>
            </a:solidFill>
            <a:ln w="9525">
              <a:noFill/>
              <a:miter lim="800000"/>
              <a:headEnd/>
              <a:tailEnd/>
            </a:ln>
            <a:effectLst/>
          </p:spPr>
          <p:txBody>
            <a:bodyPr wrap="none" anchor="ctr"/>
            <a:lstStyle/>
            <a:p>
              <a:pPr>
                <a:defRPr/>
              </a:pPr>
              <a:endParaRPr lang="el-GR">
                <a:latin typeface="Arial" charset="0"/>
                <a:cs typeface="Arial" charset="0"/>
              </a:endParaRPr>
            </a:p>
          </p:txBody>
        </p:sp>
      </p:grpSp>
      <p:sp>
        <p:nvSpPr>
          <p:cNvPr id="19460" name="Rectangle 4"/>
          <p:cNvSpPr>
            <a:spLocks noGrp="1" noChangeArrowheads="1"/>
          </p:cNvSpPr>
          <p:nvPr>
            <p:ph type="subTitle" idx="1"/>
          </p:nvPr>
        </p:nvSpPr>
        <p:spPr>
          <a:xfrm>
            <a:off x="4673600" y="2927350"/>
            <a:ext cx="3657600" cy="1822450"/>
          </a:xfrm>
        </p:spPr>
        <p:txBody>
          <a:bodyPr anchor="b"/>
          <a:lstStyle>
            <a:lvl1pPr marL="0" indent="0">
              <a:buFont typeface="Wingdings" pitchFamily="2" charset="2"/>
              <a:buNone/>
              <a:defRPr>
                <a:solidFill>
                  <a:schemeClr val="tx2"/>
                </a:solidFill>
              </a:defRPr>
            </a:lvl1pPr>
          </a:lstStyle>
          <a:p>
            <a:r>
              <a:rPr lang="el-GR"/>
              <a:t>Κάντε κλικ για να επεξεργαστείτε τον υπότιτλο του υποδείγματος</a:t>
            </a:r>
          </a:p>
        </p:txBody>
      </p:sp>
      <p:sp>
        <p:nvSpPr>
          <p:cNvPr id="19467" name="Rectangle 11"/>
          <p:cNvSpPr>
            <a:spLocks noGrp="1" noChangeArrowheads="1"/>
          </p:cNvSpPr>
          <p:nvPr>
            <p:ph type="ctrTitle" sz="quarter"/>
          </p:nvPr>
        </p:nvSpPr>
        <p:spPr>
          <a:xfrm>
            <a:off x="936625" y="1425575"/>
            <a:ext cx="7772400" cy="1143000"/>
          </a:xfrm>
        </p:spPr>
        <p:txBody>
          <a:bodyPr anchor="ctr"/>
          <a:lstStyle>
            <a:lvl1pPr algn="ctr">
              <a:defRPr>
                <a:solidFill>
                  <a:schemeClr val="tx1"/>
                </a:solidFill>
              </a:defRPr>
            </a:lvl1pPr>
          </a:lstStyle>
          <a:p>
            <a:r>
              <a:rPr lang="el-GR"/>
              <a:t>Κάντε κλικ για επεξεργασία του τίτλου</a:t>
            </a:r>
          </a:p>
        </p:txBody>
      </p:sp>
      <p:sp>
        <p:nvSpPr>
          <p:cNvPr id="9" name="Rectangle 8"/>
          <p:cNvSpPr>
            <a:spLocks noGrp="1" noChangeArrowheads="1"/>
          </p:cNvSpPr>
          <p:nvPr>
            <p:ph type="dt" sz="quarter" idx="10"/>
          </p:nvPr>
        </p:nvSpPr>
        <p:spPr>
          <a:xfrm>
            <a:off x="2667000" y="6553200"/>
            <a:ext cx="1905000" cy="304800"/>
          </a:xfrm>
        </p:spPr>
        <p:txBody>
          <a:bodyPr/>
          <a:lstStyle>
            <a:lvl1pPr>
              <a:defRPr>
                <a:solidFill>
                  <a:schemeClr val="bg1"/>
                </a:solidFill>
              </a:defRPr>
            </a:lvl1pPr>
          </a:lstStyle>
          <a:p>
            <a:pPr>
              <a:defRPr/>
            </a:pPr>
            <a:endParaRPr lang="el-GR"/>
          </a:p>
        </p:txBody>
      </p:sp>
      <p:sp>
        <p:nvSpPr>
          <p:cNvPr id="10" name="Rectangle 9"/>
          <p:cNvSpPr>
            <a:spLocks noGrp="1" noChangeArrowheads="1"/>
          </p:cNvSpPr>
          <p:nvPr>
            <p:ph type="ftr" sz="quarter" idx="11"/>
          </p:nvPr>
        </p:nvSpPr>
        <p:spPr>
          <a:xfrm>
            <a:off x="5195888" y="6553200"/>
            <a:ext cx="3279775" cy="304800"/>
          </a:xfrm>
        </p:spPr>
        <p:txBody>
          <a:bodyPr/>
          <a:lstStyle>
            <a:lvl1pPr algn="r">
              <a:defRPr/>
            </a:lvl1pPr>
          </a:lstStyle>
          <a:p>
            <a:pPr>
              <a:defRPr/>
            </a:pPr>
            <a:endParaRPr lang="el-GR"/>
          </a:p>
        </p:txBody>
      </p:sp>
      <p:sp>
        <p:nvSpPr>
          <p:cNvPr id="11" name="Rectangle 10"/>
          <p:cNvSpPr>
            <a:spLocks noGrp="1" noChangeArrowheads="1"/>
          </p:cNvSpPr>
          <p:nvPr>
            <p:ph type="sldNum" sz="quarter" idx="12"/>
          </p:nvPr>
        </p:nvSpPr>
        <p:spPr>
          <a:xfrm>
            <a:off x="9525" y="6359525"/>
            <a:ext cx="587375" cy="488950"/>
          </a:xfrm>
        </p:spPr>
        <p:txBody>
          <a:bodyPr anchorCtr="0"/>
          <a:lstStyle>
            <a:lvl1pPr>
              <a:defRPr/>
            </a:lvl1pPr>
          </a:lstStyle>
          <a:p>
            <a:pPr>
              <a:defRPr/>
            </a:pPr>
            <a:fld id="{1B26C572-61F9-442B-A821-AB96C304A244}"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8"/>
          <p:cNvSpPr>
            <a:spLocks noGrp="1" noChangeArrowheads="1"/>
          </p:cNvSpPr>
          <p:nvPr>
            <p:ph type="dt" sz="half" idx="10"/>
          </p:nvPr>
        </p:nvSpPr>
        <p:spPr>
          <a:ln/>
        </p:spPr>
        <p:txBody>
          <a:bodyPr/>
          <a:lstStyle>
            <a:lvl1pPr>
              <a:defRPr/>
            </a:lvl1pPr>
          </a:lstStyle>
          <a:p>
            <a:pPr>
              <a:defRPr/>
            </a:pPr>
            <a:endParaRPr lang="el-GR"/>
          </a:p>
        </p:txBody>
      </p:sp>
      <p:sp>
        <p:nvSpPr>
          <p:cNvPr id="5" name="Rectangle 9"/>
          <p:cNvSpPr>
            <a:spLocks noGrp="1" noChangeArrowheads="1"/>
          </p:cNvSpPr>
          <p:nvPr>
            <p:ph type="ftr" sz="quarter" idx="11"/>
          </p:nvPr>
        </p:nvSpPr>
        <p:spPr>
          <a:ln/>
        </p:spPr>
        <p:txBody>
          <a:bodyPr/>
          <a:lstStyle>
            <a:lvl1pPr>
              <a:defRPr/>
            </a:lvl1pPr>
          </a:lstStyle>
          <a:p>
            <a:pPr>
              <a:defRPr/>
            </a:pPr>
            <a:endParaRPr lang="el-GR"/>
          </a:p>
        </p:txBody>
      </p:sp>
      <p:sp>
        <p:nvSpPr>
          <p:cNvPr id="6" name="Rectangle 10"/>
          <p:cNvSpPr>
            <a:spLocks noGrp="1" noChangeArrowheads="1"/>
          </p:cNvSpPr>
          <p:nvPr>
            <p:ph type="sldNum" sz="quarter" idx="12"/>
          </p:nvPr>
        </p:nvSpPr>
        <p:spPr>
          <a:ln/>
        </p:spPr>
        <p:txBody>
          <a:bodyPr/>
          <a:lstStyle>
            <a:lvl1pPr>
              <a:defRPr/>
            </a:lvl1pPr>
          </a:lstStyle>
          <a:p>
            <a:pPr>
              <a:defRPr/>
            </a:pPr>
            <a:fld id="{7DA52FE6-68A7-4A02-B530-FA1BA5541045}"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50" y="762000"/>
            <a:ext cx="2000250" cy="5334000"/>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914400" y="762000"/>
            <a:ext cx="58483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8"/>
          <p:cNvSpPr>
            <a:spLocks noGrp="1" noChangeArrowheads="1"/>
          </p:cNvSpPr>
          <p:nvPr>
            <p:ph type="dt" sz="half" idx="10"/>
          </p:nvPr>
        </p:nvSpPr>
        <p:spPr>
          <a:ln/>
        </p:spPr>
        <p:txBody>
          <a:bodyPr/>
          <a:lstStyle>
            <a:lvl1pPr>
              <a:defRPr/>
            </a:lvl1pPr>
          </a:lstStyle>
          <a:p>
            <a:pPr>
              <a:defRPr/>
            </a:pPr>
            <a:endParaRPr lang="el-GR"/>
          </a:p>
        </p:txBody>
      </p:sp>
      <p:sp>
        <p:nvSpPr>
          <p:cNvPr id="5" name="Rectangle 9"/>
          <p:cNvSpPr>
            <a:spLocks noGrp="1" noChangeArrowheads="1"/>
          </p:cNvSpPr>
          <p:nvPr>
            <p:ph type="ftr" sz="quarter" idx="11"/>
          </p:nvPr>
        </p:nvSpPr>
        <p:spPr>
          <a:ln/>
        </p:spPr>
        <p:txBody>
          <a:bodyPr/>
          <a:lstStyle>
            <a:lvl1pPr>
              <a:defRPr/>
            </a:lvl1pPr>
          </a:lstStyle>
          <a:p>
            <a:pPr>
              <a:defRPr/>
            </a:pPr>
            <a:endParaRPr lang="el-GR"/>
          </a:p>
        </p:txBody>
      </p:sp>
      <p:sp>
        <p:nvSpPr>
          <p:cNvPr id="6" name="Rectangle 10"/>
          <p:cNvSpPr>
            <a:spLocks noGrp="1" noChangeArrowheads="1"/>
          </p:cNvSpPr>
          <p:nvPr>
            <p:ph type="sldNum" sz="quarter" idx="12"/>
          </p:nvPr>
        </p:nvSpPr>
        <p:spPr>
          <a:ln/>
        </p:spPr>
        <p:txBody>
          <a:bodyPr/>
          <a:lstStyle>
            <a:lvl1pPr>
              <a:defRPr/>
            </a:lvl1pPr>
          </a:lstStyle>
          <a:p>
            <a:pPr>
              <a:defRPr/>
            </a:pPr>
            <a:fld id="{C6285146-FE03-41E7-9BD9-CF8BBA954DE8}" type="slidenum">
              <a:rPr lang="el-GR"/>
              <a:pPr>
                <a:defRPr/>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endParaRPr lang="el-GR"/>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endParaRPr lang="el-GR"/>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endParaRPr lang="el-GR"/>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8"/>
          <p:cNvSpPr>
            <a:spLocks noGrp="1" noChangeArrowheads="1"/>
          </p:cNvSpPr>
          <p:nvPr>
            <p:ph type="dt" sz="half" idx="10"/>
          </p:nvPr>
        </p:nvSpPr>
        <p:spPr>
          <a:ln/>
        </p:spPr>
        <p:txBody>
          <a:bodyPr/>
          <a:lstStyle>
            <a:lvl1pPr>
              <a:defRPr/>
            </a:lvl1pPr>
          </a:lstStyle>
          <a:p>
            <a:pPr>
              <a:defRPr/>
            </a:pPr>
            <a:endParaRPr lang="el-GR"/>
          </a:p>
        </p:txBody>
      </p:sp>
      <p:sp>
        <p:nvSpPr>
          <p:cNvPr id="5" name="Rectangle 9"/>
          <p:cNvSpPr>
            <a:spLocks noGrp="1" noChangeArrowheads="1"/>
          </p:cNvSpPr>
          <p:nvPr>
            <p:ph type="ftr" sz="quarter" idx="11"/>
          </p:nvPr>
        </p:nvSpPr>
        <p:spPr>
          <a:ln/>
        </p:spPr>
        <p:txBody>
          <a:bodyPr/>
          <a:lstStyle>
            <a:lvl1pPr>
              <a:defRPr/>
            </a:lvl1pPr>
          </a:lstStyle>
          <a:p>
            <a:pPr>
              <a:defRPr/>
            </a:pPr>
            <a:endParaRPr lang="el-GR"/>
          </a:p>
        </p:txBody>
      </p:sp>
      <p:sp>
        <p:nvSpPr>
          <p:cNvPr id="6" name="Rectangle 10"/>
          <p:cNvSpPr>
            <a:spLocks noGrp="1" noChangeArrowheads="1"/>
          </p:cNvSpPr>
          <p:nvPr>
            <p:ph type="sldNum" sz="quarter" idx="12"/>
          </p:nvPr>
        </p:nvSpPr>
        <p:spPr>
          <a:ln/>
        </p:spPr>
        <p:txBody>
          <a:bodyPr/>
          <a:lstStyle>
            <a:lvl1pPr>
              <a:defRPr/>
            </a:lvl1pPr>
          </a:lstStyle>
          <a:p>
            <a:pPr>
              <a:defRPr/>
            </a:pPr>
            <a:fld id="{04005598-8CA7-4861-8230-2F99408729BB}" type="slidenum">
              <a:rPr lang="el-GR"/>
              <a:pPr>
                <a:defRPr/>
              </a:pPr>
              <a:t>‹#›</a:t>
            </a:fld>
            <a:endParaRPr lang="el-G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l-GR" sz="2400">
                <a:effectLst/>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lang="el-GR" sz="2400">
                <a:effectLst/>
                <a:latin typeface="Times New Roman" pitchFamily="18" charset="0"/>
              </a:endParaRPr>
            </a:p>
          </p:txBody>
        </p:sp>
        <p:grpSp>
          <p:nvGrpSpPr>
            <p:cNvPr id="3"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lang="el-GR" sz="2400">
                  <a:effectLst/>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lang="el-GR" sz="2400">
                  <a:effectLst/>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lang="el-GR" sz="2400">
                  <a:effectLst/>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lang="el-GR" sz="2400">
                  <a:effectLst/>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lang="el-GR" sz="2400">
                  <a:effectLst/>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lang="el-GR" sz="2400">
                  <a:effectLst/>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lang="el-GR" sz="2400">
                  <a:effectLst/>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lang="el-GR" sz="2400">
                  <a:effectLst/>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lang="el-GR" sz="2400">
                  <a:effectLst/>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lang="el-GR" sz="2400">
                  <a:effectLst/>
                  <a:latin typeface="Times New Roman" pitchFamily="18" charset="0"/>
                </a:endParaRPr>
              </a:p>
            </p:txBody>
          </p:sp>
        </p:grpSp>
      </p:grpSp>
      <p:sp>
        <p:nvSpPr>
          <p:cNvPr id="3893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l-GR"/>
              <a:t>Κάντε κλικ για επεξεργασία του τίτλου</a:t>
            </a:r>
          </a:p>
        </p:txBody>
      </p:sp>
      <p:sp>
        <p:nvSpPr>
          <p:cNvPr id="3893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l-GR"/>
              <a:t>Κάντε κλικ για να επεξεργαστείτε τον υπότιτλο του υποδείγματος</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l-GR"/>
          </a:p>
        </p:txBody>
      </p:sp>
      <p:sp>
        <p:nvSpPr>
          <p:cNvPr id="19" name="Rectangle 17"/>
          <p:cNvSpPr>
            <a:spLocks noGrp="1" noChangeArrowheads="1"/>
          </p:cNvSpPr>
          <p:nvPr>
            <p:ph type="ftr" sz="quarter" idx="11"/>
          </p:nvPr>
        </p:nvSpPr>
        <p:spPr/>
        <p:txBody>
          <a:bodyPr/>
          <a:lstStyle>
            <a:lvl1pPr>
              <a:defRPr/>
            </a:lvl1pPr>
          </a:lstStyle>
          <a:p>
            <a:pPr>
              <a:defRPr/>
            </a:pPr>
            <a:endParaRPr lang="el-GR"/>
          </a:p>
        </p:txBody>
      </p:sp>
      <p:sp>
        <p:nvSpPr>
          <p:cNvPr id="20" name="Rectangle 18"/>
          <p:cNvSpPr>
            <a:spLocks noGrp="1" noChangeArrowheads="1"/>
          </p:cNvSpPr>
          <p:nvPr>
            <p:ph type="sldNum" sz="quarter" idx="12"/>
          </p:nvPr>
        </p:nvSpPr>
        <p:spPr/>
        <p:txBody>
          <a:bodyPr/>
          <a:lstStyle>
            <a:lvl1pPr>
              <a:defRPr/>
            </a:lvl1pPr>
          </a:lstStyle>
          <a:p>
            <a:pPr>
              <a:defRPr/>
            </a:pPr>
            <a:fld id="{1B26C572-61F9-442B-A821-AB96C304A244}" type="slidenum">
              <a:rPr lang="el-GR" smtClean="0"/>
              <a:pPr>
                <a:defRPr/>
              </a:pPr>
              <a:t>‹#›</a:t>
            </a:fld>
            <a:endParaRPr lang="el-G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ftr" sz="quarter" idx="10"/>
          </p:nvPr>
        </p:nvSpPr>
        <p:spPr>
          <a:ln/>
        </p:spPr>
        <p:txBody>
          <a:bodyPr/>
          <a:lstStyle>
            <a:lvl1pPr>
              <a:defRPr/>
            </a:lvl1pPr>
          </a:lstStyle>
          <a:p>
            <a:pPr>
              <a:defRPr/>
            </a:pPr>
            <a:endParaRPr lang="el-GR"/>
          </a:p>
        </p:txBody>
      </p:sp>
      <p:sp>
        <p:nvSpPr>
          <p:cNvPr id="5" name="Rectangle 3"/>
          <p:cNvSpPr>
            <a:spLocks noGrp="1" noChangeArrowheads="1"/>
          </p:cNvSpPr>
          <p:nvPr>
            <p:ph type="sldNum" sz="quarter" idx="11"/>
          </p:nvPr>
        </p:nvSpPr>
        <p:spPr>
          <a:ln/>
        </p:spPr>
        <p:txBody>
          <a:bodyPr/>
          <a:lstStyle>
            <a:lvl1pPr>
              <a:defRPr/>
            </a:lvl1pPr>
          </a:lstStyle>
          <a:p>
            <a:pPr>
              <a:defRPr/>
            </a:pPr>
            <a:fld id="{04005598-8CA7-4861-8230-2F99408729BB}" type="slidenum">
              <a:rPr lang="el-GR" smtClean="0"/>
              <a:pPr>
                <a:defRPr/>
              </a:pPr>
              <a:t>‹#›</a:t>
            </a:fld>
            <a:endParaRPr lang="el-GR"/>
          </a:p>
        </p:txBody>
      </p:sp>
      <p:sp>
        <p:nvSpPr>
          <p:cNvPr id="6" name="Rectangle 16"/>
          <p:cNvSpPr>
            <a:spLocks noGrp="1" noChangeArrowheads="1"/>
          </p:cNvSpPr>
          <p:nvPr>
            <p:ph type="dt" sz="half" idx="12"/>
          </p:nvPr>
        </p:nvSpPr>
        <p:spPr>
          <a:ln/>
        </p:spPr>
        <p:txBody>
          <a:bodyPr/>
          <a:lstStyle>
            <a:lvl1pPr>
              <a:defRPr/>
            </a:lvl1pPr>
          </a:lstStyle>
          <a:p>
            <a:pPr>
              <a:defRPr/>
            </a:pPr>
            <a:endParaRPr lang="el-G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l-GR"/>
          </a:p>
        </p:txBody>
      </p:sp>
      <p:sp>
        <p:nvSpPr>
          <p:cNvPr id="5" name="Rectangle 3"/>
          <p:cNvSpPr>
            <a:spLocks noGrp="1" noChangeArrowheads="1"/>
          </p:cNvSpPr>
          <p:nvPr>
            <p:ph type="sldNum" sz="quarter" idx="11"/>
          </p:nvPr>
        </p:nvSpPr>
        <p:spPr>
          <a:ln/>
        </p:spPr>
        <p:txBody>
          <a:bodyPr/>
          <a:lstStyle>
            <a:lvl1pPr>
              <a:defRPr/>
            </a:lvl1pPr>
          </a:lstStyle>
          <a:p>
            <a:pPr>
              <a:defRPr/>
            </a:pPr>
            <a:fld id="{21071341-8960-4C9B-A9CF-DD52B1673DFE}" type="slidenum">
              <a:rPr lang="el-GR" smtClean="0"/>
              <a:pPr>
                <a:defRPr/>
              </a:pPr>
              <a:t>‹#›</a:t>
            </a:fld>
            <a:endParaRPr lang="el-GR"/>
          </a:p>
        </p:txBody>
      </p:sp>
      <p:sp>
        <p:nvSpPr>
          <p:cNvPr id="6" name="Rectangle 16"/>
          <p:cNvSpPr>
            <a:spLocks noGrp="1" noChangeArrowheads="1"/>
          </p:cNvSpPr>
          <p:nvPr>
            <p:ph type="dt" sz="half" idx="12"/>
          </p:nvPr>
        </p:nvSpPr>
        <p:spPr>
          <a:ln/>
        </p:spPr>
        <p:txBody>
          <a:bodyPr/>
          <a:lstStyle>
            <a:lvl1pPr>
              <a:defRPr/>
            </a:lvl1pPr>
          </a:lstStyle>
          <a:p>
            <a:pPr>
              <a:defRPr/>
            </a:pPr>
            <a:endParaRPr lang="el-G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2"/>
          <p:cNvSpPr>
            <a:spLocks noGrp="1" noChangeArrowheads="1"/>
          </p:cNvSpPr>
          <p:nvPr>
            <p:ph type="ftr" sz="quarter" idx="10"/>
          </p:nvPr>
        </p:nvSpPr>
        <p:spPr>
          <a:ln/>
        </p:spPr>
        <p:txBody>
          <a:bodyPr/>
          <a:lstStyle>
            <a:lvl1pPr>
              <a:defRPr/>
            </a:lvl1pPr>
          </a:lstStyle>
          <a:p>
            <a:pPr>
              <a:defRPr/>
            </a:pPr>
            <a:endParaRPr lang="el-GR"/>
          </a:p>
        </p:txBody>
      </p:sp>
      <p:sp>
        <p:nvSpPr>
          <p:cNvPr id="6" name="Rectangle 3"/>
          <p:cNvSpPr>
            <a:spLocks noGrp="1" noChangeArrowheads="1"/>
          </p:cNvSpPr>
          <p:nvPr>
            <p:ph type="sldNum" sz="quarter" idx="11"/>
          </p:nvPr>
        </p:nvSpPr>
        <p:spPr>
          <a:ln/>
        </p:spPr>
        <p:txBody>
          <a:bodyPr/>
          <a:lstStyle>
            <a:lvl1pPr>
              <a:defRPr/>
            </a:lvl1pPr>
          </a:lstStyle>
          <a:p>
            <a:pPr>
              <a:defRPr/>
            </a:pPr>
            <a:fld id="{0406F645-ED6E-4FC3-89BB-920760872269}" type="slidenum">
              <a:rPr lang="el-GR" smtClean="0"/>
              <a:pPr>
                <a:defRPr/>
              </a:pPr>
              <a:t>‹#›</a:t>
            </a:fld>
            <a:endParaRPr lang="el-GR"/>
          </a:p>
        </p:txBody>
      </p:sp>
      <p:sp>
        <p:nvSpPr>
          <p:cNvPr id="7" name="Rectangle 16"/>
          <p:cNvSpPr>
            <a:spLocks noGrp="1" noChangeArrowheads="1"/>
          </p:cNvSpPr>
          <p:nvPr>
            <p:ph type="dt" sz="half" idx="12"/>
          </p:nvPr>
        </p:nvSpPr>
        <p:spPr>
          <a:ln/>
        </p:spPr>
        <p:txBody>
          <a:bodyPr/>
          <a:lstStyle>
            <a:lvl1pPr>
              <a:defRPr/>
            </a:lvl1pPr>
          </a:lstStyle>
          <a:p>
            <a:pPr>
              <a:defRPr/>
            </a:pPr>
            <a:endParaRPr lang="el-G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2"/>
          <p:cNvSpPr>
            <a:spLocks noGrp="1" noChangeArrowheads="1"/>
          </p:cNvSpPr>
          <p:nvPr>
            <p:ph type="ftr" sz="quarter" idx="10"/>
          </p:nvPr>
        </p:nvSpPr>
        <p:spPr>
          <a:ln/>
        </p:spPr>
        <p:txBody>
          <a:bodyPr/>
          <a:lstStyle>
            <a:lvl1pPr>
              <a:defRPr/>
            </a:lvl1pPr>
          </a:lstStyle>
          <a:p>
            <a:pPr>
              <a:defRPr/>
            </a:pPr>
            <a:endParaRPr lang="el-GR"/>
          </a:p>
        </p:txBody>
      </p:sp>
      <p:sp>
        <p:nvSpPr>
          <p:cNvPr id="8" name="Rectangle 3"/>
          <p:cNvSpPr>
            <a:spLocks noGrp="1" noChangeArrowheads="1"/>
          </p:cNvSpPr>
          <p:nvPr>
            <p:ph type="sldNum" sz="quarter" idx="11"/>
          </p:nvPr>
        </p:nvSpPr>
        <p:spPr>
          <a:ln/>
        </p:spPr>
        <p:txBody>
          <a:bodyPr/>
          <a:lstStyle>
            <a:lvl1pPr>
              <a:defRPr/>
            </a:lvl1pPr>
          </a:lstStyle>
          <a:p>
            <a:pPr>
              <a:defRPr/>
            </a:pPr>
            <a:fld id="{C1B93B8B-BC72-4C9B-9A3C-33359B27DD26}" type="slidenum">
              <a:rPr lang="el-GR" smtClean="0"/>
              <a:pPr>
                <a:defRPr/>
              </a:pPr>
              <a:t>‹#›</a:t>
            </a:fld>
            <a:endParaRPr lang="el-GR"/>
          </a:p>
        </p:txBody>
      </p:sp>
      <p:sp>
        <p:nvSpPr>
          <p:cNvPr id="9" name="Rectangle 16"/>
          <p:cNvSpPr>
            <a:spLocks noGrp="1" noChangeArrowheads="1"/>
          </p:cNvSpPr>
          <p:nvPr>
            <p:ph type="dt" sz="half" idx="12"/>
          </p:nvPr>
        </p:nvSpPr>
        <p:spPr>
          <a:ln/>
        </p:spPr>
        <p:txBody>
          <a:bodyPr/>
          <a:lstStyle>
            <a:lvl1pPr>
              <a:defRPr/>
            </a:lvl1pPr>
          </a:lstStyle>
          <a:p>
            <a:pPr>
              <a:defRPr/>
            </a:pPr>
            <a:endParaRPr lang="el-G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2"/>
          <p:cNvSpPr>
            <a:spLocks noGrp="1" noChangeArrowheads="1"/>
          </p:cNvSpPr>
          <p:nvPr>
            <p:ph type="ftr" sz="quarter" idx="10"/>
          </p:nvPr>
        </p:nvSpPr>
        <p:spPr>
          <a:ln/>
        </p:spPr>
        <p:txBody>
          <a:bodyPr/>
          <a:lstStyle>
            <a:lvl1pPr>
              <a:defRPr/>
            </a:lvl1pPr>
          </a:lstStyle>
          <a:p>
            <a:pPr>
              <a:defRPr/>
            </a:pPr>
            <a:endParaRPr lang="el-GR"/>
          </a:p>
        </p:txBody>
      </p:sp>
      <p:sp>
        <p:nvSpPr>
          <p:cNvPr id="4" name="Rectangle 3"/>
          <p:cNvSpPr>
            <a:spLocks noGrp="1" noChangeArrowheads="1"/>
          </p:cNvSpPr>
          <p:nvPr>
            <p:ph type="sldNum" sz="quarter" idx="11"/>
          </p:nvPr>
        </p:nvSpPr>
        <p:spPr>
          <a:ln/>
        </p:spPr>
        <p:txBody>
          <a:bodyPr/>
          <a:lstStyle>
            <a:lvl1pPr>
              <a:defRPr/>
            </a:lvl1pPr>
          </a:lstStyle>
          <a:p>
            <a:pPr>
              <a:defRPr/>
            </a:pPr>
            <a:fld id="{D87DA40B-BB42-46B2-994F-C89E67EE0459}" type="slidenum">
              <a:rPr lang="el-GR" smtClean="0"/>
              <a:pPr>
                <a:defRPr/>
              </a:pPr>
              <a:t>‹#›</a:t>
            </a:fld>
            <a:endParaRPr lang="el-GR"/>
          </a:p>
        </p:txBody>
      </p:sp>
      <p:sp>
        <p:nvSpPr>
          <p:cNvPr id="5" name="Rectangle 16"/>
          <p:cNvSpPr>
            <a:spLocks noGrp="1" noChangeArrowheads="1"/>
          </p:cNvSpPr>
          <p:nvPr>
            <p:ph type="dt" sz="half" idx="12"/>
          </p:nvPr>
        </p:nvSpPr>
        <p:spPr>
          <a:ln/>
        </p:spPr>
        <p:txBody>
          <a:bodyPr/>
          <a:lstStyle>
            <a:lvl1pPr>
              <a:defRPr/>
            </a:lvl1pPr>
          </a:lstStyle>
          <a:p>
            <a:pPr>
              <a:defRPr/>
            </a:pPr>
            <a:endParaRPr lang="el-G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l-GR"/>
          </a:p>
        </p:txBody>
      </p:sp>
      <p:sp>
        <p:nvSpPr>
          <p:cNvPr id="3" name="Rectangle 3"/>
          <p:cNvSpPr>
            <a:spLocks noGrp="1" noChangeArrowheads="1"/>
          </p:cNvSpPr>
          <p:nvPr>
            <p:ph type="sldNum" sz="quarter" idx="11"/>
          </p:nvPr>
        </p:nvSpPr>
        <p:spPr>
          <a:ln/>
        </p:spPr>
        <p:txBody>
          <a:bodyPr/>
          <a:lstStyle>
            <a:lvl1pPr>
              <a:defRPr/>
            </a:lvl1pPr>
          </a:lstStyle>
          <a:p>
            <a:pPr>
              <a:defRPr/>
            </a:pPr>
            <a:fld id="{38FDD17E-DD3E-49A3-8915-14258C674E8B}" type="slidenum">
              <a:rPr lang="el-GR" smtClean="0"/>
              <a:pPr>
                <a:defRPr/>
              </a:pPr>
              <a:t>‹#›</a:t>
            </a:fld>
            <a:endParaRPr lang="el-GR"/>
          </a:p>
        </p:txBody>
      </p:sp>
      <p:sp>
        <p:nvSpPr>
          <p:cNvPr id="4" name="Rectangle 16"/>
          <p:cNvSpPr>
            <a:spLocks noGrp="1" noChangeArrowheads="1"/>
          </p:cNvSpPr>
          <p:nvPr>
            <p:ph type="dt" sz="half" idx="12"/>
          </p:nvPr>
        </p:nvSpPr>
        <p:spPr>
          <a:ln/>
        </p:spPr>
        <p:txBody>
          <a:bodyPr/>
          <a:lstStyle>
            <a:lvl1pPr>
              <a:defRPr/>
            </a:lvl1pPr>
          </a:lstStyle>
          <a:p>
            <a:pPr>
              <a:defRPr/>
            </a:pPr>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l-GR"/>
          </a:p>
        </p:txBody>
      </p:sp>
      <p:sp>
        <p:nvSpPr>
          <p:cNvPr id="5" name="Rectangle 9"/>
          <p:cNvSpPr>
            <a:spLocks noGrp="1" noChangeArrowheads="1"/>
          </p:cNvSpPr>
          <p:nvPr>
            <p:ph type="ftr" sz="quarter" idx="11"/>
          </p:nvPr>
        </p:nvSpPr>
        <p:spPr>
          <a:ln/>
        </p:spPr>
        <p:txBody>
          <a:bodyPr/>
          <a:lstStyle>
            <a:lvl1pPr>
              <a:defRPr/>
            </a:lvl1pPr>
          </a:lstStyle>
          <a:p>
            <a:pPr>
              <a:defRPr/>
            </a:pPr>
            <a:endParaRPr lang="el-GR"/>
          </a:p>
        </p:txBody>
      </p:sp>
      <p:sp>
        <p:nvSpPr>
          <p:cNvPr id="6" name="Rectangle 10"/>
          <p:cNvSpPr>
            <a:spLocks noGrp="1" noChangeArrowheads="1"/>
          </p:cNvSpPr>
          <p:nvPr>
            <p:ph type="sldNum" sz="quarter" idx="12"/>
          </p:nvPr>
        </p:nvSpPr>
        <p:spPr>
          <a:ln/>
        </p:spPr>
        <p:txBody>
          <a:bodyPr/>
          <a:lstStyle>
            <a:lvl1pPr>
              <a:defRPr/>
            </a:lvl1pPr>
          </a:lstStyle>
          <a:p>
            <a:pPr>
              <a:defRPr/>
            </a:pPr>
            <a:fld id="{21071341-8960-4C9B-A9CF-DD52B1673DFE}" type="slidenum">
              <a:rPr lang="el-GR"/>
              <a:pPr>
                <a:defRPr/>
              </a:pPr>
              <a:t>‹#›</a:t>
            </a:fld>
            <a:endParaRPr lang="el-G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l-GR"/>
          </a:p>
        </p:txBody>
      </p:sp>
      <p:sp>
        <p:nvSpPr>
          <p:cNvPr id="6" name="Rectangle 3"/>
          <p:cNvSpPr>
            <a:spLocks noGrp="1" noChangeArrowheads="1"/>
          </p:cNvSpPr>
          <p:nvPr>
            <p:ph type="sldNum" sz="quarter" idx="11"/>
          </p:nvPr>
        </p:nvSpPr>
        <p:spPr>
          <a:ln/>
        </p:spPr>
        <p:txBody>
          <a:bodyPr/>
          <a:lstStyle>
            <a:lvl1pPr>
              <a:defRPr/>
            </a:lvl1pPr>
          </a:lstStyle>
          <a:p>
            <a:pPr>
              <a:defRPr/>
            </a:pPr>
            <a:fld id="{0F551A2A-AD98-4145-BCC2-1A076143A4DB}" type="slidenum">
              <a:rPr lang="el-GR" smtClean="0"/>
              <a:pPr>
                <a:defRPr/>
              </a:pPr>
              <a:t>‹#›</a:t>
            </a:fld>
            <a:endParaRPr lang="el-GR"/>
          </a:p>
        </p:txBody>
      </p:sp>
      <p:sp>
        <p:nvSpPr>
          <p:cNvPr id="7" name="Rectangle 16"/>
          <p:cNvSpPr>
            <a:spLocks noGrp="1" noChangeArrowheads="1"/>
          </p:cNvSpPr>
          <p:nvPr>
            <p:ph type="dt" sz="half" idx="12"/>
          </p:nvPr>
        </p:nvSpPr>
        <p:spPr>
          <a:ln/>
        </p:spPr>
        <p:txBody>
          <a:bodyPr/>
          <a:lstStyle>
            <a:lvl1pPr>
              <a:defRPr/>
            </a:lvl1pPr>
          </a:lstStyle>
          <a:p>
            <a:pPr>
              <a:defRPr/>
            </a:pPr>
            <a:endParaRPr lang="el-G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l-GR"/>
          </a:p>
        </p:txBody>
      </p:sp>
      <p:sp>
        <p:nvSpPr>
          <p:cNvPr id="6" name="Rectangle 3"/>
          <p:cNvSpPr>
            <a:spLocks noGrp="1" noChangeArrowheads="1"/>
          </p:cNvSpPr>
          <p:nvPr>
            <p:ph type="sldNum" sz="quarter" idx="11"/>
          </p:nvPr>
        </p:nvSpPr>
        <p:spPr>
          <a:ln/>
        </p:spPr>
        <p:txBody>
          <a:bodyPr/>
          <a:lstStyle>
            <a:lvl1pPr>
              <a:defRPr/>
            </a:lvl1pPr>
          </a:lstStyle>
          <a:p>
            <a:pPr>
              <a:defRPr/>
            </a:pPr>
            <a:fld id="{19F7DB42-A281-4273-AA38-3A2D92D19811}" type="slidenum">
              <a:rPr lang="el-GR" smtClean="0"/>
              <a:pPr>
                <a:defRPr/>
              </a:pPr>
              <a:t>‹#›</a:t>
            </a:fld>
            <a:endParaRPr lang="el-GR"/>
          </a:p>
        </p:txBody>
      </p:sp>
      <p:sp>
        <p:nvSpPr>
          <p:cNvPr id="7" name="Rectangle 16"/>
          <p:cNvSpPr>
            <a:spLocks noGrp="1" noChangeArrowheads="1"/>
          </p:cNvSpPr>
          <p:nvPr>
            <p:ph type="dt" sz="half" idx="12"/>
          </p:nvPr>
        </p:nvSpPr>
        <p:spPr>
          <a:ln/>
        </p:spPr>
        <p:txBody>
          <a:bodyPr/>
          <a:lstStyle>
            <a:lvl1pPr>
              <a:defRPr/>
            </a:lvl1pPr>
          </a:lstStyle>
          <a:p>
            <a:pPr>
              <a:defRPr/>
            </a:pPr>
            <a:endParaRPr lang="el-G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ftr" sz="quarter" idx="10"/>
          </p:nvPr>
        </p:nvSpPr>
        <p:spPr>
          <a:ln/>
        </p:spPr>
        <p:txBody>
          <a:bodyPr/>
          <a:lstStyle>
            <a:lvl1pPr>
              <a:defRPr/>
            </a:lvl1pPr>
          </a:lstStyle>
          <a:p>
            <a:pPr>
              <a:defRPr/>
            </a:pPr>
            <a:endParaRPr lang="el-GR"/>
          </a:p>
        </p:txBody>
      </p:sp>
      <p:sp>
        <p:nvSpPr>
          <p:cNvPr id="5" name="Rectangle 3"/>
          <p:cNvSpPr>
            <a:spLocks noGrp="1" noChangeArrowheads="1"/>
          </p:cNvSpPr>
          <p:nvPr>
            <p:ph type="sldNum" sz="quarter" idx="11"/>
          </p:nvPr>
        </p:nvSpPr>
        <p:spPr>
          <a:ln/>
        </p:spPr>
        <p:txBody>
          <a:bodyPr/>
          <a:lstStyle>
            <a:lvl1pPr>
              <a:defRPr/>
            </a:lvl1pPr>
          </a:lstStyle>
          <a:p>
            <a:pPr>
              <a:defRPr/>
            </a:pPr>
            <a:fld id="{7DA52FE6-68A7-4A02-B530-FA1BA5541045}" type="slidenum">
              <a:rPr lang="el-GR" smtClean="0"/>
              <a:pPr>
                <a:defRPr/>
              </a:pPr>
              <a:t>‹#›</a:t>
            </a:fld>
            <a:endParaRPr lang="el-GR"/>
          </a:p>
        </p:txBody>
      </p:sp>
      <p:sp>
        <p:nvSpPr>
          <p:cNvPr id="6" name="Rectangle 16"/>
          <p:cNvSpPr>
            <a:spLocks noGrp="1" noChangeArrowheads="1"/>
          </p:cNvSpPr>
          <p:nvPr>
            <p:ph type="dt" sz="half" idx="12"/>
          </p:nvPr>
        </p:nvSpPr>
        <p:spPr>
          <a:ln/>
        </p:spPr>
        <p:txBody>
          <a:bodyPr/>
          <a:lstStyle>
            <a:lvl1pPr>
              <a:defRPr/>
            </a:lvl1pPr>
          </a:lstStyle>
          <a:p>
            <a:pPr>
              <a:defRPr/>
            </a:pPr>
            <a:endParaRPr lang="el-G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2"/>
          <p:cNvSpPr>
            <a:spLocks noGrp="1" noChangeArrowheads="1"/>
          </p:cNvSpPr>
          <p:nvPr>
            <p:ph type="ftr" sz="quarter" idx="10"/>
          </p:nvPr>
        </p:nvSpPr>
        <p:spPr>
          <a:ln/>
        </p:spPr>
        <p:txBody>
          <a:bodyPr/>
          <a:lstStyle>
            <a:lvl1pPr>
              <a:defRPr/>
            </a:lvl1pPr>
          </a:lstStyle>
          <a:p>
            <a:pPr>
              <a:defRPr/>
            </a:pPr>
            <a:endParaRPr lang="el-GR"/>
          </a:p>
        </p:txBody>
      </p:sp>
      <p:sp>
        <p:nvSpPr>
          <p:cNvPr id="5" name="Rectangle 3"/>
          <p:cNvSpPr>
            <a:spLocks noGrp="1" noChangeArrowheads="1"/>
          </p:cNvSpPr>
          <p:nvPr>
            <p:ph type="sldNum" sz="quarter" idx="11"/>
          </p:nvPr>
        </p:nvSpPr>
        <p:spPr>
          <a:ln/>
        </p:spPr>
        <p:txBody>
          <a:bodyPr/>
          <a:lstStyle>
            <a:lvl1pPr>
              <a:defRPr/>
            </a:lvl1pPr>
          </a:lstStyle>
          <a:p>
            <a:pPr>
              <a:defRPr/>
            </a:pPr>
            <a:fld id="{C6285146-FE03-41E7-9BD9-CF8BBA954DE8}" type="slidenum">
              <a:rPr lang="el-GR" smtClean="0"/>
              <a:pPr>
                <a:defRPr/>
              </a:pPr>
              <a:t>‹#›</a:t>
            </a:fld>
            <a:endParaRPr lang="el-GR"/>
          </a:p>
        </p:txBody>
      </p:sp>
      <p:sp>
        <p:nvSpPr>
          <p:cNvPr id="6" name="Rectangle 16"/>
          <p:cNvSpPr>
            <a:spLocks noGrp="1" noChangeArrowheads="1"/>
          </p:cNvSpPr>
          <p:nvPr>
            <p:ph type="dt" sz="half" idx="12"/>
          </p:nvPr>
        </p:nvSpPr>
        <p:spPr>
          <a:ln/>
        </p:spPr>
        <p:txBody>
          <a:bodyPr/>
          <a:lstStyle>
            <a:lvl1pPr>
              <a:defRPr/>
            </a:lvl1pPr>
          </a:lstStyle>
          <a:p>
            <a:pPr>
              <a:defRPr/>
            </a:pPr>
            <a:endParaRPr lang="el-G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l-GR">
                <a:latin typeface="Arial" charset="0"/>
                <a:cs typeface="Arial" charset="0"/>
              </a:endParaRPr>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l-GR">
                <a:latin typeface="Arial" charset="0"/>
                <a:cs typeface="Arial" charset="0"/>
              </a:endParaRPr>
            </a:p>
          </p:txBody>
        </p:sp>
      </p:grpSp>
      <p:sp>
        <p:nvSpPr>
          <p:cNvPr id="67589"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l-GR"/>
              <a:t>Κάντε κλικ για να επεξεργαστείτε τον υπότιτλο του υποδείγματος</a:t>
            </a:r>
          </a:p>
        </p:txBody>
      </p:sp>
      <p:sp>
        <p:nvSpPr>
          <p:cNvPr id="67593"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l-GR"/>
              <a:t>Κάντε κλικ για επεξεργασία του τίτλου</a:t>
            </a:r>
          </a:p>
        </p:txBody>
      </p:sp>
      <p:sp>
        <p:nvSpPr>
          <p:cNvPr id="7" name="Rectangle 6"/>
          <p:cNvSpPr>
            <a:spLocks noGrp="1" noChangeArrowheads="1"/>
          </p:cNvSpPr>
          <p:nvPr>
            <p:ph type="dt" sz="quarter" idx="10"/>
          </p:nvPr>
        </p:nvSpPr>
        <p:spPr/>
        <p:txBody>
          <a:bodyPr/>
          <a:lstStyle>
            <a:lvl1pPr>
              <a:defRPr/>
            </a:lvl1pPr>
          </a:lstStyle>
          <a:p>
            <a:pPr>
              <a:defRPr/>
            </a:pPr>
            <a:endParaRPr lang="el-GR"/>
          </a:p>
        </p:txBody>
      </p:sp>
      <p:sp>
        <p:nvSpPr>
          <p:cNvPr id="8" name="Rectangle 7"/>
          <p:cNvSpPr>
            <a:spLocks noGrp="1" noChangeArrowheads="1"/>
          </p:cNvSpPr>
          <p:nvPr>
            <p:ph type="ftr" sz="quarter" idx="11"/>
          </p:nvPr>
        </p:nvSpPr>
        <p:spPr/>
        <p:txBody>
          <a:bodyPr/>
          <a:lstStyle>
            <a:lvl1pPr>
              <a:defRPr/>
            </a:lvl1pPr>
          </a:lstStyle>
          <a:p>
            <a:pPr>
              <a:defRPr/>
            </a:pPr>
            <a:endParaRPr lang="el-GR"/>
          </a:p>
        </p:txBody>
      </p:sp>
      <p:sp>
        <p:nvSpPr>
          <p:cNvPr id="9" name="Rectangle 8"/>
          <p:cNvSpPr>
            <a:spLocks noGrp="1" noChangeArrowheads="1"/>
          </p:cNvSpPr>
          <p:nvPr>
            <p:ph type="sldNum" sz="quarter" idx="12"/>
          </p:nvPr>
        </p:nvSpPr>
        <p:spPr/>
        <p:txBody>
          <a:bodyPr/>
          <a:lstStyle>
            <a:lvl1pPr>
              <a:defRPr/>
            </a:lvl1pPr>
          </a:lstStyle>
          <a:p>
            <a:pPr>
              <a:defRPr/>
            </a:pPr>
            <a:fld id="{1B26C572-61F9-442B-A821-AB96C304A244}" type="slidenum">
              <a:rPr lang="el-GR" smtClean="0"/>
              <a:pPr>
                <a:defRPr/>
              </a:pPr>
              <a:t>‹#›</a:t>
            </a:fld>
            <a:endParaRPr lang="el-G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7"/>
          <p:cNvSpPr>
            <a:spLocks noGrp="1" noChangeArrowheads="1"/>
          </p:cNvSpPr>
          <p:nvPr>
            <p:ph type="dt" sz="half" idx="10"/>
          </p:nvPr>
        </p:nvSpPr>
        <p:spPr>
          <a:ln/>
        </p:spPr>
        <p:txBody>
          <a:bodyPr/>
          <a:lstStyle>
            <a:lvl1pPr>
              <a:defRPr/>
            </a:lvl1pPr>
          </a:lstStyle>
          <a:p>
            <a:pPr>
              <a:defRPr/>
            </a:pPr>
            <a:endParaRPr lang="el-GR"/>
          </a:p>
        </p:txBody>
      </p:sp>
      <p:sp>
        <p:nvSpPr>
          <p:cNvPr id="5" name="Rectangle 8"/>
          <p:cNvSpPr>
            <a:spLocks noGrp="1" noChangeArrowheads="1"/>
          </p:cNvSpPr>
          <p:nvPr>
            <p:ph type="ftr" sz="quarter" idx="11"/>
          </p:nvPr>
        </p:nvSpPr>
        <p:spPr>
          <a:ln/>
        </p:spPr>
        <p:txBody>
          <a:bodyPr/>
          <a:lstStyle>
            <a:lvl1pPr>
              <a:defRPr/>
            </a:lvl1pPr>
          </a:lstStyle>
          <a:p>
            <a:pPr>
              <a:defRPr/>
            </a:pPr>
            <a:endParaRPr lang="el-GR"/>
          </a:p>
        </p:txBody>
      </p:sp>
      <p:sp>
        <p:nvSpPr>
          <p:cNvPr id="6" name="Rectangle 9"/>
          <p:cNvSpPr>
            <a:spLocks noGrp="1" noChangeArrowheads="1"/>
          </p:cNvSpPr>
          <p:nvPr>
            <p:ph type="sldNum" sz="quarter" idx="12"/>
          </p:nvPr>
        </p:nvSpPr>
        <p:spPr>
          <a:ln/>
        </p:spPr>
        <p:txBody>
          <a:bodyPr/>
          <a:lstStyle>
            <a:lvl1pPr>
              <a:defRPr/>
            </a:lvl1pPr>
          </a:lstStyle>
          <a:p>
            <a:pPr>
              <a:defRPr/>
            </a:pPr>
            <a:fld id="{04005598-8CA7-4861-8230-2F99408729BB}" type="slidenum">
              <a:rPr lang="el-GR" smtClean="0"/>
              <a:pPr>
                <a:defRPr/>
              </a:pPr>
              <a:t>‹#›</a:t>
            </a:fld>
            <a:endParaRPr lang="el-G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l-GR"/>
          </a:p>
        </p:txBody>
      </p:sp>
      <p:sp>
        <p:nvSpPr>
          <p:cNvPr id="5" name="Rectangle 8"/>
          <p:cNvSpPr>
            <a:spLocks noGrp="1" noChangeArrowheads="1"/>
          </p:cNvSpPr>
          <p:nvPr>
            <p:ph type="ftr" sz="quarter" idx="11"/>
          </p:nvPr>
        </p:nvSpPr>
        <p:spPr>
          <a:ln/>
        </p:spPr>
        <p:txBody>
          <a:bodyPr/>
          <a:lstStyle>
            <a:lvl1pPr>
              <a:defRPr/>
            </a:lvl1pPr>
          </a:lstStyle>
          <a:p>
            <a:pPr>
              <a:defRPr/>
            </a:pPr>
            <a:endParaRPr lang="el-GR"/>
          </a:p>
        </p:txBody>
      </p:sp>
      <p:sp>
        <p:nvSpPr>
          <p:cNvPr id="6" name="Rectangle 9"/>
          <p:cNvSpPr>
            <a:spLocks noGrp="1" noChangeArrowheads="1"/>
          </p:cNvSpPr>
          <p:nvPr>
            <p:ph type="sldNum" sz="quarter" idx="12"/>
          </p:nvPr>
        </p:nvSpPr>
        <p:spPr>
          <a:ln/>
        </p:spPr>
        <p:txBody>
          <a:bodyPr/>
          <a:lstStyle>
            <a:lvl1pPr>
              <a:defRPr/>
            </a:lvl1pPr>
          </a:lstStyle>
          <a:p>
            <a:pPr>
              <a:defRPr/>
            </a:pPr>
            <a:fld id="{21071341-8960-4C9B-A9CF-DD52B1673DFE}" type="slidenum">
              <a:rPr lang="el-GR" smtClean="0"/>
              <a:pPr>
                <a:defRPr/>
              </a:pPr>
              <a:t>‹#›</a:t>
            </a:fld>
            <a:endParaRPr lang="el-G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7"/>
          <p:cNvSpPr>
            <a:spLocks noGrp="1" noChangeArrowheads="1"/>
          </p:cNvSpPr>
          <p:nvPr>
            <p:ph type="dt" sz="half" idx="10"/>
          </p:nvPr>
        </p:nvSpPr>
        <p:spPr>
          <a:ln/>
        </p:spPr>
        <p:txBody>
          <a:bodyPr/>
          <a:lstStyle>
            <a:lvl1pPr>
              <a:defRPr/>
            </a:lvl1pPr>
          </a:lstStyle>
          <a:p>
            <a:pPr>
              <a:defRPr/>
            </a:pPr>
            <a:endParaRPr lang="el-GR"/>
          </a:p>
        </p:txBody>
      </p:sp>
      <p:sp>
        <p:nvSpPr>
          <p:cNvPr id="6" name="Rectangle 8"/>
          <p:cNvSpPr>
            <a:spLocks noGrp="1" noChangeArrowheads="1"/>
          </p:cNvSpPr>
          <p:nvPr>
            <p:ph type="ftr" sz="quarter" idx="11"/>
          </p:nvPr>
        </p:nvSpPr>
        <p:spPr>
          <a:ln/>
        </p:spPr>
        <p:txBody>
          <a:bodyPr/>
          <a:lstStyle>
            <a:lvl1pPr>
              <a:defRPr/>
            </a:lvl1pPr>
          </a:lstStyle>
          <a:p>
            <a:pPr>
              <a:defRPr/>
            </a:pPr>
            <a:endParaRPr lang="el-GR"/>
          </a:p>
        </p:txBody>
      </p:sp>
      <p:sp>
        <p:nvSpPr>
          <p:cNvPr id="7" name="Rectangle 9"/>
          <p:cNvSpPr>
            <a:spLocks noGrp="1" noChangeArrowheads="1"/>
          </p:cNvSpPr>
          <p:nvPr>
            <p:ph type="sldNum" sz="quarter" idx="12"/>
          </p:nvPr>
        </p:nvSpPr>
        <p:spPr>
          <a:ln/>
        </p:spPr>
        <p:txBody>
          <a:bodyPr/>
          <a:lstStyle>
            <a:lvl1pPr>
              <a:defRPr/>
            </a:lvl1pPr>
          </a:lstStyle>
          <a:p>
            <a:pPr>
              <a:defRPr/>
            </a:pPr>
            <a:fld id="{0406F645-ED6E-4FC3-89BB-920760872269}" type="slidenum">
              <a:rPr lang="el-GR" smtClean="0"/>
              <a:pPr>
                <a:defRPr/>
              </a:pPr>
              <a:t>‹#›</a:t>
            </a:fld>
            <a:endParaRPr lang="el-G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7"/>
          <p:cNvSpPr>
            <a:spLocks noGrp="1" noChangeArrowheads="1"/>
          </p:cNvSpPr>
          <p:nvPr>
            <p:ph type="dt" sz="half" idx="10"/>
          </p:nvPr>
        </p:nvSpPr>
        <p:spPr>
          <a:ln/>
        </p:spPr>
        <p:txBody>
          <a:bodyPr/>
          <a:lstStyle>
            <a:lvl1pPr>
              <a:defRPr/>
            </a:lvl1pPr>
          </a:lstStyle>
          <a:p>
            <a:pPr>
              <a:defRPr/>
            </a:pPr>
            <a:endParaRPr lang="el-GR"/>
          </a:p>
        </p:txBody>
      </p:sp>
      <p:sp>
        <p:nvSpPr>
          <p:cNvPr id="8" name="Rectangle 8"/>
          <p:cNvSpPr>
            <a:spLocks noGrp="1" noChangeArrowheads="1"/>
          </p:cNvSpPr>
          <p:nvPr>
            <p:ph type="ftr" sz="quarter" idx="11"/>
          </p:nvPr>
        </p:nvSpPr>
        <p:spPr>
          <a:ln/>
        </p:spPr>
        <p:txBody>
          <a:bodyPr/>
          <a:lstStyle>
            <a:lvl1pPr>
              <a:defRPr/>
            </a:lvl1pPr>
          </a:lstStyle>
          <a:p>
            <a:pPr>
              <a:defRPr/>
            </a:pPr>
            <a:endParaRPr lang="el-GR"/>
          </a:p>
        </p:txBody>
      </p:sp>
      <p:sp>
        <p:nvSpPr>
          <p:cNvPr id="9" name="Rectangle 9"/>
          <p:cNvSpPr>
            <a:spLocks noGrp="1" noChangeArrowheads="1"/>
          </p:cNvSpPr>
          <p:nvPr>
            <p:ph type="sldNum" sz="quarter" idx="12"/>
          </p:nvPr>
        </p:nvSpPr>
        <p:spPr>
          <a:ln/>
        </p:spPr>
        <p:txBody>
          <a:bodyPr/>
          <a:lstStyle>
            <a:lvl1pPr>
              <a:defRPr/>
            </a:lvl1pPr>
          </a:lstStyle>
          <a:p>
            <a:pPr>
              <a:defRPr/>
            </a:pPr>
            <a:fld id="{C1B93B8B-BC72-4C9B-9A3C-33359B27DD26}" type="slidenum">
              <a:rPr lang="el-GR" smtClean="0"/>
              <a:pPr>
                <a:defRPr/>
              </a:pPr>
              <a:t>‹#›</a:t>
            </a:fld>
            <a:endParaRPr lang="el-G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7"/>
          <p:cNvSpPr>
            <a:spLocks noGrp="1" noChangeArrowheads="1"/>
          </p:cNvSpPr>
          <p:nvPr>
            <p:ph type="dt" sz="half" idx="10"/>
          </p:nvPr>
        </p:nvSpPr>
        <p:spPr>
          <a:ln/>
        </p:spPr>
        <p:txBody>
          <a:bodyPr/>
          <a:lstStyle>
            <a:lvl1pPr>
              <a:defRPr/>
            </a:lvl1pPr>
          </a:lstStyle>
          <a:p>
            <a:pPr>
              <a:defRPr/>
            </a:pPr>
            <a:endParaRPr lang="el-GR"/>
          </a:p>
        </p:txBody>
      </p:sp>
      <p:sp>
        <p:nvSpPr>
          <p:cNvPr id="4" name="Rectangle 8"/>
          <p:cNvSpPr>
            <a:spLocks noGrp="1" noChangeArrowheads="1"/>
          </p:cNvSpPr>
          <p:nvPr>
            <p:ph type="ftr" sz="quarter" idx="11"/>
          </p:nvPr>
        </p:nvSpPr>
        <p:spPr>
          <a:ln/>
        </p:spPr>
        <p:txBody>
          <a:bodyPr/>
          <a:lstStyle>
            <a:lvl1pPr>
              <a:defRPr/>
            </a:lvl1pPr>
          </a:lstStyle>
          <a:p>
            <a:pPr>
              <a:defRPr/>
            </a:pPr>
            <a:endParaRPr lang="el-GR"/>
          </a:p>
        </p:txBody>
      </p:sp>
      <p:sp>
        <p:nvSpPr>
          <p:cNvPr id="5" name="Rectangle 9"/>
          <p:cNvSpPr>
            <a:spLocks noGrp="1" noChangeArrowheads="1"/>
          </p:cNvSpPr>
          <p:nvPr>
            <p:ph type="sldNum" sz="quarter" idx="12"/>
          </p:nvPr>
        </p:nvSpPr>
        <p:spPr>
          <a:ln/>
        </p:spPr>
        <p:txBody>
          <a:bodyPr/>
          <a:lstStyle>
            <a:lvl1pPr>
              <a:defRPr/>
            </a:lvl1pPr>
          </a:lstStyle>
          <a:p>
            <a:pPr>
              <a:defRPr/>
            </a:pPr>
            <a:fld id="{D87DA40B-BB42-46B2-994F-C89E67EE0459}" type="slidenum">
              <a:rPr lang="el-GR" smtClean="0"/>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9144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9911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8"/>
          <p:cNvSpPr>
            <a:spLocks noGrp="1" noChangeArrowheads="1"/>
          </p:cNvSpPr>
          <p:nvPr>
            <p:ph type="dt" sz="half" idx="10"/>
          </p:nvPr>
        </p:nvSpPr>
        <p:spPr>
          <a:ln/>
        </p:spPr>
        <p:txBody>
          <a:bodyPr/>
          <a:lstStyle>
            <a:lvl1pPr>
              <a:defRPr/>
            </a:lvl1pPr>
          </a:lstStyle>
          <a:p>
            <a:pPr>
              <a:defRPr/>
            </a:pPr>
            <a:endParaRPr lang="el-GR"/>
          </a:p>
        </p:txBody>
      </p:sp>
      <p:sp>
        <p:nvSpPr>
          <p:cNvPr id="6" name="Rectangle 9"/>
          <p:cNvSpPr>
            <a:spLocks noGrp="1" noChangeArrowheads="1"/>
          </p:cNvSpPr>
          <p:nvPr>
            <p:ph type="ftr" sz="quarter" idx="11"/>
          </p:nvPr>
        </p:nvSpPr>
        <p:spPr>
          <a:ln/>
        </p:spPr>
        <p:txBody>
          <a:bodyPr/>
          <a:lstStyle>
            <a:lvl1pPr>
              <a:defRPr/>
            </a:lvl1pPr>
          </a:lstStyle>
          <a:p>
            <a:pPr>
              <a:defRPr/>
            </a:pPr>
            <a:endParaRPr lang="el-GR"/>
          </a:p>
        </p:txBody>
      </p:sp>
      <p:sp>
        <p:nvSpPr>
          <p:cNvPr id="7" name="Rectangle 10"/>
          <p:cNvSpPr>
            <a:spLocks noGrp="1" noChangeArrowheads="1"/>
          </p:cNvSpPr>
          <p:nvPr>
            <p:ph type="sldNum" sz="quarter" idx="12"/>
          </p:nvPr>
        </p:nvSpPr>
        <p:spPr>
          <a:ln/>
        </p:spPr>
        <p:txBody>
          <a:bodyPr/>
          <a:lstStyle>
            <a:lvl1pPr>
              <a:defRPr/>
            </a:lvl1pPr>
          </a:lstStyle>
          <a:p>
            <a:pPr>
              <a:defRPr/>
            </a:pPr>
            <a:fld id="{0406F645-ED6E-4FC3-89BB-920760872269}" type="slidenum">
              <a:rPr lang="el-GR"/>
              <a:pPr>
                <a:defRPr/>
              </a:pPr>
              <a:t>‹#›</a:t>
            </a:fld>
            <a:endParaRPr lang="el-G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l-GR"/>
          </a:p>
        </p:txBody>
      </p:sp>
      <p:sp>
        <p:nvSpPr>
          <p:cNvPr id="3" name="Rectangle 8"/>
          <p:cNvSpPr>
            <a:spLocks noGrp="1" noChangeArrowheads="1"/>
          </p:cNvSpPr>
          <p:nvPr>
            <p:ph type="ftr" sz="quarter" idx="11"/>
          </p:nvPr>
        </p:nvSpPr>
        <p:spPr>
          <a:ln/>
        </p:spPr>
        <p:txBody>
          <a:bodyPr/>
          <a:lstStyle>
            <a:lvl1pPr>
              <a:defRPr/>
            </a:lvl1pPr>
          </a:lstStyle>
          <a:p>
            <a:pPr>
              <a:defRPr/>
            </a:pPr>
            <a:endParaRPr lang="el-GR"/>
          </a:p>
        </p:txBody>
      </p:sp>
      <p:sp>
        <p:nvSpPr>
          <p:cNvPr id="4" name="Rectangle 9"/>
          <p:cNvSpPr>
            <a:spLocks noGrp="1" noChangeArrowheads="1"/>
          </p:cNvSpPr>
          <p:nvPr>
            <p:ph type="sldNum" sz="quarter" idx="12"/>
          </p:nvPr>
        </p:nvSpPr>
        <p:spPr>
          <a:ln/>
        </p:spPr>
        <p:txBody>
          <a:bodyPr/>
          <a:lstStyle>
            <a:lvl1pPr>
              <a:defRPr/>
            </a:lvl1pPr>
          </a:lstStyle>
          <a:p>
            <a:pPr>
              <a:defRPr/>
            </a:pPr>
            <a:fld id="{38FDD17E-DD3E-49A3-8915-14258C674E8B}" type="slidenum">
              <a:rPr lang="el-GR" smtClean="0"/>
              <a:pPr>
                <a:defRPr/>
              </a:pPr>
              <a:t>‹#›</a:t>
            </a:fld>
            <a:endParaRPr lang="el-G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l-GR"/>
          </a:p>
        </p:txBody>
      </p:sp>
      <p:sp>
        <p:nvSpPr>
          <p:cNvPr id="6" name="Rectangle 8"/>
          <p:cNvSpPr>
            <a:spLocks noGrp="1" noChangeArrowheads="1"/>
          </p:cNvSpPr>
          <p:nvPr>
            <p:ph type="ftr" sz="quarter" idx="11"/>
          </p:nvPr>
        </p:nvSpPr>
        <p:spPr>
          <a:ln/>
        </p:spPr>
        <p:txBody>
          <a:bodyPr/>
          <a:lstStyle>
            <a:lvl1pPr>
              <a:defRPr/>
            </a:lvl1pPr>
          </a:lstStyle>
          <a:p>
            <a:pPr>
              <a:defRPr/>
            </a:pPr>
            <a:endParaRPr lang="el-GR"/>
          </a:p>
        </p:txBody>
      </p:sp>
      <p:sp>
        <p:nvSpPr>
          <p:cNvPr id="7" name="Rectangle 9"/>
          <p:cNvSpPr>
            <a:spLocks noGrp="1" noChangeArrowheads="1"/>
          </p:cNvSpPr>
          <p:nvPr>
            <p:ph type="sldNum" sz="quarter" idx="12"/>
          </p:nvPr>
        </p:nvSpPr>
        <p:spPr>
          <a:ln/>
        </p:spPr>
        <p:txBody>
          <a:bodyPr/>
          <a:lstStyle>
            <a:lvl1pPr>
              <a:defRPr/>
            </a:lvl1pPr>
          </a:lstStyle>
          <a:p>
            <a:pPr>
              <a:defRPr/>
            </a:pPr>
            <a:fld id="{0F551A2A-AD98-4145-BCC2-1A076143A4DB}" type="slidenum">
              <a:rPr lang="el-GR" smtClean="0"/>
              <a:pPr>
                <a:defRPr/>
              </a:pPr>
              <a:t>‹#›</a:t>
            </a:fld>
            <a:endParaRPr lang="el-G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l-GR"/>
          </a:p>
        </p:txBody>
      </p:sp>
      <p:sp>
        <p:nvSpPr>
          <p:cNvPr id="6" name="Rectangle 8"/>
          <p:cNvSpPr>
            <a:spLocks noGrp="1" noChangeArrowheads="1"/>
          </p:cNvSpPr>
          <p:nvPr>
            <p:ph type="ftr" sz="quarter" idx="11"/>
          </p:nvPr>
        </p:nvSpPr>
        <p:spPr>
          <a:ln/>
        </p:spPr>
        <p:txBody>
          <a:bodyPr/>
          <a:lstStyle>
            <a:lvl1pPr>
              <a:defRPr/>
            </a:lvl1pPr>
          </a:lstStyle>
          <a:p>
            <a:pPr>
              <a:defRPr/>
            </a:pPr>
            <a:endParaRPr lang="el-GR"/>
          </a:p>
        </p:txBody>
      </p:sp>
      <p:sp>
        <p:nvSpPr>
          <p:cNvPr id="7" name="Rectangle 9"/>
          <p:cNvSpPr>
            <a:spLocks noGrp="1" noChangeArrowheads="1"/>
          </p:cNvSpPr>
          <p:nvPr>
            <p:ph type="sldNum" sz="quarter" idx="12"/>
          </p:nvPr>
        </p:nvSpPr>
        <p:spPr>
          <a:ln/>
        </p:spPr>
        <p:txBody>
          <a:bodyPr/>
          <a:lstStyle>
            <a:lvl1pPr>
              <a:defRPr/>
            </a:lvl1pPr>
          </a:lstStyle>
          <a:p>
            <a:pPr>
              <a:defRPr/>
            </a:pPr>
            <a:fld id="{19F7DB42-A281-4273-AA38-3A2D92D19811}" type="slidenum">
              <a:rPr lang="el-GR" smtClean="0"/>
              <a:pPr>
                <a:defRPr/>
              </a:pPr>
              <a:t>‹#›</a:t>
            </a:fld>
            <a:endParaRPr lang="el-G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7"/>
          <p:cNvSpPr>
            <a:spLocks noGrp="1" noChangeArrowheads="1"/>
          </p:cNvSpPr>
          <p:nvPr>
            <p:ph type="dt" sz="half" idx="10"/>
          </p:nvPr>
        </p:nvSpPr>
        <p:spPr>
          <a:ln/>
        </p:spPr>
        <p:txBody>
          <a:bodyPr/>
          <a:lstStyle>
            <a:lvl1pPr>
              <a:defRPr/>
            </a:lvl1pPr>
          </a:lstStyle>
          <a:p>
            <a:pPr>
              <a:defRPr/>
            </a:pPr>
            <a:endParaRPr lang="el-GR"/>
          </a:p>
        </p:txBody>
      </p:sp>
      <p:sp>
        <p:nvSpPr>
          <p:cNvPr id="5" name="Rectangle 8"/>
          <p:cNvSpPr>
            <a:spLocks noGrp="1" noChangeArrowheads="1"/>
          </p:cNvSpPr>
          <p:nvPr>
            <p:ph type="ftr" sz="quarter" idx="11"/>
          </p:nvPr>
        </p:nvSpPr>
        <p:spPr>
          <a:ln/>
        </p:spPr>
        <p:txBody>
          <a:bodyPr/>
          <a:lstStyle>
            <a:lvl1pPr>
              <a:defRPr/>
            </a:lvl1pPr>
          </a:lstStyle>
          <a:p>
            <a:pPr>
              <a:defRPr/>
            </a:pPr>
            <a:endParaRPr lang="el-GR"/>
          </a:p>
        </p:txBody>
      </p:sp>
      <p:sp>
        <p:nvSpPr>
          <p:cNvPr id="6" name="Rectangle 9"/>
          <p:cNvSpPr>
            <a:spLocks noGrp="1" noChangeArrowheads="1"/>
          </p:cNvSpPr>
          <p:nvPr>
            <p:ph type="sldNum" sz="quarter" idx="12"/>
          </p:nvPr>
        </p:nvSpPr>
        <p:spPr>
          <a:ln/>
        </p:spPr>
        <p:txBody>
          <a:bodyPr/>
          <a:lstStyle>
            <a:lvl1pPr>
              <a:defRPr/>
            </a:lvl1pPr>
          </a:lstStyle>
          <a:p>
            <a:pPr>
              <a:defRPr/>
            </a:pPr>
            <a:fld id="{7DA52FE6-68A7-4A02-B530-FA1BA5541045}" type="slidenum">
              <a:rPr lang="el-GR" smtClean="0"/>
              <a:pPr>
                <a:defRPr/>
              </a:pPr>
              <a:t>‹#›</a:t>
            </a:fld>
            <a:endParaRPr lang="el-G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7"/>
          <p:cNvSpPr>
            <a:spLocks noGrp="1" noChangeArrowheads="1"/>
          </p:cNvSpPr>
          <p:nvPr>
            <p:ph type="dt" sz="half" idx="10"/>
          </p:nvPr>
        </p:nvSpPr>
        <p:spPr>
          <a:ln/>
        </p:spPr>
        <p:txBody>
          <a:bodyPr/>
          <a:lstStyle>
            <a:lvl1pPr>
              <a:defRPr/>
            </a:lvl1pPr>
          </a:lstStyle>
          <a:p>
            <a:pPr>
              <a:defRPr/>
            </a:pPr>
            <a:endParaRPr lang="el-GR"/>
          </a:p>
        </p:txBody>
      </p:sp>
      <p:sp>
        <p:nvSpPr>
          <p:cNvPr id="5" name="Rectangle 8"/>
          <p:cNvSpPr>
            <a:spLocks noGrp="1" noChangeArrowheads="1"/>
          </p:cNvSpPr>
          <p:nvPr>
            <p:ph type="ftr" sz="quarter" idx="11"/>
          </p:nvPr>
        </p:nvSpPr>
        <p:spPr>
          <a:ln/>
        </p:spPr>
        <p:txBody>
          <a:bodyPr/>
          <a:lstStyle>
            <a:lvl1pPr>
              <a:defRPr/>
            </a:lvl1pPr>
          </a:lstStyle>
          <a:p>
            <a:pPr>
              <a:defRPr/>
            </a:pPr>
            <a:endParaRPr lang="el-GR"/>
          </a:p>
        </p:txBody>
      </p:sp>
      <p:sp>
        <p:nvSpPr>
          <p:cNvPr id="6" name="Rectangle 9"/>
          <p:cNvSpPr>
            <a:spLocks noGrp="1" noChangeArrowheads="1"/>
          </p:cNvSpPr>
          <p:nvPr>
            <p:ph type="sldNum" sz="quarter" idx="12"/>
          </p:nvPr>
        </p:nvSpPr>
        <p:spPr>
          <a:ln/>
        </p:spPr>
        <p:txBody>
          <a:bodyPr/>
          <a:lstStyle>
            <a:lvl1pPr>
              <a:defRPr/>
            </a:lvl1pPr>
          </a:lstStyle>
          <a:p>
            <a:pPr>
              <a:defRPr/>
            </a:pPr>
            <a:fld id="{C6285146-FE03-41E7-9BD9-CF8BBA954DE8}" type="slidenum">
              <a:rPr lang="el-GR" smtClean="0"/>
              <a:pPr>
                <a:defRPr/>
              </a:pPr>
              <a:t>‹#›</a:t>
            </a:fld>
            <a:endParaRPr lang="el-G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a:p>
        </p:txBody>
      </p:sp>
      <p:sp>
        <p:nvSpPr>
          <p:cNvPr id="4" name="Rectangle 3"/>
          <p:cNvSpPr>
            <a:spLocks noGrp="1" noChangeArrowheads="1"/>
          </p:cNvSpPr>
          <p:nvPr>
            <p:ph type="sldNum" sz="quarter" idx="10"/>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3"/>
          <p:cNvSpPr>
            <a:spLocks noGrp="1" noChangeArrowheads="1"/>
          </p:cNvSpPr>
          <p:nvPr>
            <p:ph type="sldNum" sz="quarter" idx="10"/>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4" name="Rectangle 3"/>
          <p:cNvSpPr>
            <a:spLocks noGrp="1" noChangeArrowheads="1"/>
          </p:cNvSpPr>
          <p:nvPr>
            <p:ph type="sldNum" sz="quarter" idx="10"/>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Rectangle 4"/>
          <p:cNvSpPr>
            <a:spLocks noGrp="1" noChangeArrowheads="1"/>
          </p:cNvSpPr>
          <p:nvPr>
            <p:ph type="sldNum" sz="quarter" idx="10"/>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Rectangle 6"/>
          <p:cNvSpPr>
            <a:spLocks noGrp="1" noChangeArrowheads="1"/>
          </p:cNvSpPr>
          <p:nvPr>
            <p:ph type="sldNum" sz="quarter" idx="10"/>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8"/>
          <p:cNvSpPr>
            <a:spLocks noGrp="1" noChangeArrowheads="1"/>
          </p:cNvSpPr>
          <p:nvPr>
            <p:ph type="dt" sz="half" idx="10"/>
          </p:nvPr>
        </p:nvSpPr>
        <p:spPr>
          <a:ln/>
        </p:spPr>
        <p:txBody>
          <a:bodyPr/>
          <a:lstStyle>
            <a:lvl1pPr>
              <a:defRPr/>
            </a:lvl1pPr>
          </a:lstStyle>
          <a:p>
            <a:pPr>
              <a:defRPr/>
            </a:pPr>
            <a:endParaRPr lang="el-GR"/>
          </a:p>
        </p:txBody>
      </p:sp>
      <p:sp>
        <p:nvSpPr>
          <p:cNvPr id="8" name="Rectangle 9"/>
          <p:cNvSpPr>
            <a:spLocks noGrp="1" noChangeArrowheads="1"/>
          </p:cNvSpPr>
          <p:nvPr>
            <p:ph type="ftr" sz="quarter" idx="11"/>
          </p:nvPr>
        </p:nvSpPr>
        <p:spPr>
          <a:ln/>
        </p:spPr>
        <p:txBody>
          <a:bodyPr/>
          <a:lstStyle>
            <a:lvl1pPr>
              <a:defRPr/>
            </a:lvl1pPr>
          </a:lstStyle>
          <a:p>
            <a:pPr>
              <a:defRPr/>
            </a:pPr>
            <a:endParaRPr lang="el-GR"/>
          </a:p>
        </p:txBody>
      </p:sp>
      <p:sp>
        <p:nvSpPr>
          <p:cNvPr id="9" name="Rectangle 10"/>
          <p:cNvSpPr>
            <a:spLocks noGrp="1" noChangeArrowheads="1"/>
          </p:cNvSpPr>
          <p:nvPr>
            <p:ph type="sldNum" sz="quarter" idx="12"/>
          </p:nvPr>
        </p:nvSpPr>
        <p:spPr>
          <a:ln/>
        </p:spPr>
        <p:txBody>
          <a:bodyPr/>
          <a:lstStyle>
            <a:lvl1pPr>
              <a:defRPr/>
            </a:lvl1pPr>
          </a:lstStyle>
          <a:p>
            <a:pPr>
              <a:defRPr/>
            </a:pPr>
            <a:fld id="{C1B93B8B-BC72-4C9B-9A3C-33359B27DD26}" type="slidenum">
              <a:rPr lang="el-GR"/>
              <a:pPr>
                <a:defRPr/>
              </a:pPr>
              <a:t>‹#›</a:t>
            </a:fld>
            <a:endParaRPr lang="el-G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Rectangle 2"/>
          <p:cNvSpPr>
            <a:spLocks noGrp="1" noChangeArrowheads="1"/>
          </p:cNvSpPr>
          <p:nvPr>
            <p:ph type="sldNum" sz="quarter" idx="10"/>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1"/>
          <p:cNvSpPr>
            <a:spLocks noGrp="1" noChangeArrowheads="1"/>
          </p:cNvSpPr>
          <p:nvPr>
            <p:ph type="sldNum" sz="quarter" idx="10"/>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4"/>
          <p:cNvSpPr>
            <a:spLocks noGrp="1" noChangeArrowheads="1"/>
          </p:cNvSpPr>
          <p:nvPr>
            <p:ph type="sldNum" sz="quarter" idx="10"/>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smtClean="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4"/>
          <p:cNvSpPr>
            <a:spLocks noGrp="1" noChangeArrowheads="1"/>
          </p:cNvSpPr>
          <p:nvPr>
            <p:ph type="sldNum" sz="quarter" idx="10"/>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3"/>
          <p:cNvSpPr>
            <a:spLocks noGrp="1" noChangeArrowheads="1"/>
          </p:cNvSpPr>
          <p:nvPr>
            <p:ph type="sldNum" sz="quarter" idx="10"/>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743700" y="620713"/>
            <a:ext cx="2019300" cy="5475287"/>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685800" y="620713"/>
            <a:ext cx="5905500" cy="5475287"/>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3"/>
          <p:cNvSpPr>
            <a:spLocks noGrp="1" noChangeArrowheads="1"/>
          </p:cNvSpPr>
          <p:nvPr>
            <p:ph type="sldNum" sz="quarter" idx="10"/>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56.xml><?xml version="1.0" encoding="utf-8"?>
<p:sldLayout xmlns:a="http://schemas.openxmlformats.org/drawingml/2006/main" xmlns:r="http://schemas.openxmlformats.org/officeDocument/2006/relationships" xmlns:p="http://schemas.openxmlformats.org/presentationml/2006/main" type="objAndTwoObj" preserve="1">
  <p:cSld name="Rubrik, innehåll och 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2819400" y="620713"/>
            <a:ext cx="5943600" cy="533400"/>
          </a:xfrm>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685800" y="1981200"/>
            <a:ext cx="3810000" cy="411480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quarter" idx="2"/>
          </p:nvPr>
        </p:nvSpPr>
        <p:spPr>
          <a:xfrm>
            <a:off x="4648200" y="1981200"/>
            <a:ext cx="3810000" cy="198120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innehåll 4"/>
          <p:cNvSpPr>
            <a:spLocks noGrp="1"/>
          </p:cNvSpPr>
          <p:nvPr>
            <p:ph sz="quarter" idx="3"/>
          </p:nvPr>
        </p:nvSpPr>
        <p:spPr>
          <a:xfrm>
            <a:off x="4648200" y="4114800"/>
            <a:ext cx="3810000" cy="198120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Rectangle 5"/>
          <p:cNvSpPr>
            <a:spLocks noGrp="1" noChangeArrowheads="1"/>
          </p:cNvSpPr>
          <p:nvPr>
            <p:ph type="sldNum" sz="quarter" idx="10"/>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57.xml><?xml version="1.0" encoding="utf-8"?>
<p:sldLayout xmlns:a="http://schemas.openxmlformats.org/drawingml/2006/main" xmlns:r="http://schemas.openxmlformats.org/officeDocument/2006/relationships" xmlns:p="http://schemas.openxmlformats.org/presentationml/2006/main">
  <p:cSld name="Titel und Inhalt">
    <p:spTree>
      <p:nvGrpSpPr>
        <p:cNvPr id="1" name=""/>
        <p:cNvGrpSpPr/>
        <p:nvPr/>
      </p:nvGrpSpPr>
      <p:grpSpPr>
        <a:xfrm>
          <a:off x="0" y="0"/>
          <a:ext cx="0" cy="0"/>
          <a:chOff x="0" y="0"/>
          <a:chExt cx="0" cy="0"/>
        </a:xfrm>
      </p:grpSpPr>
      <p:sp>
        <p:nvSpPr>
          <p:cNvPr id="4" name="Rectangle 25"/>
          <p:cNvSpPr>
            <a:spLocks noChangeArrowheads="1"/>
          </p:cNvSpPr>
          <p:nvPr/>
        </p:nvSpPr>
        <p:spPr bwMode="auto">
          <a:xfrm>
            <a:off x="0" y="-288925"/>
            <a:ext cx="252413" cy="288925"/>
          </a:xfrm>
          <a:prstGeom prst="rect">
            <a:avLst/>
          </a:prstGeom>
          <a:solidFill>
            <a:srgbClr val="62B1C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5" name="Rectangle 26"/>
          <p:cNvSpPr>
            <a:spLocks noChangeArrowheads="1"/>
          </p:cNvSpPr>
          <p:nvPr/>
        </p:nvSpPr>
        <p:spPr bwMode="auto">
          <a:xfrm>
            <a:off x="252413" y="-288925"/>
            <a:ext cx="252412" cy="288925"/>
          </a:xfrm>
          <a:prstGeom prst="rect">
            <a:avLst/>
          </a:prstGeom>
          <a:solidFill>
            <a:srgbClr val="3C8B9E"/>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6" name="Rectangle 27"/>
          <p:cNvSpPr>
            <a:spLocks noChangeArrowheads="1"/>
          </p:cNvSpPr>
          <p:nvPr/>
        </p:nvSpPr>
        <p:spPr bwMode="auto">
          <a:xfrm>
            <a:off x="1000125" y="-288925"/>
            <a:ext cx="252413" cy="288925"/>
          </a:xfrm>
          <a:prstGeom prst="rect">
            <a:avLst/>
          </a:prstGeom>
          <a:solidFill>
            <a:srgbClr val="7B96D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7" name="Rectangle 28"/>
          <p:cNvSpPr>
            <a:spLocks noChangeArrowheads="1"/>
          </p:cNvSpPr>
          <p:nvPr/>
        </p:nvSpPr>
        <p:spPr bwMode="auto">
          <a:xfrm>
            <a:off x="1252538" y="-288925"/>
            <a:ext cx="252412" cy="288925"/>
          </a:xfrm>
          <a:prstGeom prst="rect">
            <a:avLst/>
          </a:prstGeom>
          <a:solidFill>
            <a:srgbClr val="4E72C2"/>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8" name="Rectangle 29"/>
          <p:cNvSpPr>
            <a:spLocks noChangeArrowheads="1"/>
          </p:cNvSpPr>
          <p:nvPr/>
        </p:nvSpPr>
        <p:spPr bwMode="auto">
          <a:xfrm>
            <a:off x="1504950" y="-288925"/>
            <a:ext cx="252413" cy="288925"/>
          </a:xfrm>
          <a:prstGeom prst="rect">
            <a:avLst/>
          </a:prstGeom>
          <a:solidFill>
            <a:srgbClr val="78BC78"/>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9" name="Rectangle 30"/>
          <p:cNvSpPr>
            <a:spLocks noChangeArrowheads="1"/>
          </p:cNvSpPr>
          <p:nvPr/>
        </p:nvSpPr>
        <p:spPr bwMode="auto">
          <a:xfrm>
            <a:off x="1757363" y="-288925"/>
            <a:ext cx="252412" cy="288925"/>
          </a:xfrm>
          <a:prstGeom prst="rect">
            <a:avLst/>
          </a:prstGeom>
          <a:solidFill>
            <a:srgbClr val="54A85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0" name="Rectangle 31"/>
          <p:cNvSpPr>
            <a:spLocks noChangeArrowheads="1"/>
          </p:cNvSpPr>
          <p:nvPr/>
        </p:nvSpPr>
        <p:spPr bwMode="auto">
          <a:xfrm>
            <a:off x="2009775" y="-288925"/>
            <a:ext cx="252413" cy="288925"/>
          </a:xfrm>
          <a:prstGeom prst="rect">
            <a:avLst/>
          </a:prstGeom>
          <a:solidFill>
            <a:srgbClr val="D985A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1" name="Rectangle 32"/>
          <p:cNvSpPr>
            <a:spLocks noChangeArrowheads="1"/>
          </p:cNvSpPr>
          <p:nvPr/>
        </p:nvSpPr>
        <p:spPr bwMode="auto">
          <a:xfrm>
            <a:off x="2262188" y="-288925"/>
            <a:ext cx="252412" cy="288925"/>
          </a:xfrm>
          <a:prstGeom prst="rect">
            <a:avLst/>
          </a:prstGeom>
          <a:solidFill>
            <a:srgbClr val="C8507E"/>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2" name="Rectangle 33"/>
          <p:cNvSpPr>
            <a:spLocks noChangeArrowheads="1"/>
          </p:cNvSpPr>
          <p:nvPr/>
        </p:nvSpPr>
        <p:spPr bwMode="auto">
          <a:xfrm>
            <a:off x="2514600" y="-288925"/>
            <a:ext cx="252413" cy="288925"/>
          </a:xfrm>
          <a:prstGeom prst="rect">
            <a:avLst/>
          </a:prstGeom>
          <a:solidFill>
            <a:srgbClr val="EA9358"/>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3" name="Rectangle 34"/>
          <p:cNvSpPr>
            <a:spLocks noChangeArrowheads="1"/>
          </p:cNvSpPr>
          <p:nvPr/>
        </p:nvSpPr>
        <p:spPr bwMode="auto">
          <a:xfrm>
            <a:off x="2767013" y="-288925"/>
            <a:ext cx="252412" cy="288925"/>
          </a:xfrm>
          <a:prstGeom prst="rect">
            <a:avLst/>
          </a:prstGeom>
          <a:solidFill>
            <a:srgbClr val="E57A3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4" name="Rectangle 35"/>
          <p:cNvSpPr>
            <a:spLocks noChangeArrowheads="1"/>
          </p:cNvSpPr>
          <p:nvPr/>
        </p:nvSpPr>
        <p:spPr bwMode="auto">
          <a:xfrm>
            <a:off x="3019425" y="-288925"/>
            <a:ext cx="252413" cy="288925"/>
          </a:xfrm>
          <a:prstGeom prst="rect">
            <a:avLst/>
          </a:prstGeom>
          <a:solidFill>
            <a:srgbClr val="7CC3D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5" name="Rectangle 36"/>
          <p:cNvSpPr>
            <a:spLocks noChangeArrowheads="1"/>
          </p:cNvSpPr>
          <p:nvPr/>
        </p:nvSpPr>
        <p:spPr bwMode="auto">
          <a:xfrm>
            <a:off x="3271838" y="-288925"/>
            <a:ext cx="252412" cy="288925"/>
          </a:xfrm>
          <a:prstGeom prst="rect">
            <a:avLst/>
          </a:prstGeom>
          <a:solidFill>
            <a:srgbClr val="4EAFC6"/>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6" name="Rectangle 37"/>
          <p:cNvSpPr>
            <a:spLocks noChangeArrowheads="1"/>
          </p:cNvSpPr>
          <p:nvPr/>
        </p:nvSpPr>
        <p:spPr bwMode="auto">
          <a:xfrm>
            <a:off x="3524250" y="-288925"/>
            <a:ext cx="252413" cy="288925"/>
          </a:xfrm>
          <a:prstGeom prst="rect">
            <a:avLst/>
          </a:prstGeom>
          <a:solidFill>
            <a:srgbClr val="E1717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7" name="Rectangle 38"/>
          <p:cNvSpPr>
            <a:spLocks noChangeArrowheads="1"/>
          </p:cNvSpPr>
          <p:nvPr/>
        </p:nvSpPr>
        <p:spPr bwMode="auto">
          <a:xfrm>
            <a:off x="3776663" y="-288925"/>
            <a:ext cx="252412" cy="288925"/>
          </a:xfrm>
          <a:prstGeom prst="rect">
            <a:avLst/>
          </a:prstGeom>
          <a:solidFill>
            <a:srgbClr val="D7454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8" name="Rectangle 39"/>
          <p:cNvSpPr>
            <a:spLocks noChangeArrowheads="1"/>
          </p:cNvSpPr>
          <p:nvPr/>
        </p:nvSpPr>
        <p:spPr bwMode="auto">
          <a:xfrm>
            <a:off x="4029075" y="-288925"/>
            <a:ext cx="252413" cy="288925"/>
          </a:xfrm>
          <a:prstGeom prst="rect">
            <a:avLst/>
          </a:prstGeom>
          <a:solidFill>
            <a:srgbClr val="55B59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9" name="Rectangle 40"/>
          <p:cNvSpPr>
            <a:spLocks noChangeArrowheads="1"/>
          </p:cNvSpPr>
          <p:nvPr/>
        </p:nvSpPr>
        <p:spPr bwMode="auto">
          <a:xfrm>
            <a:off x="4281488" y="-288925"/>
            <a:ext cx="252412" cy="288925"/>
          </a:xfrm>
          <a:prstGeom prst="rect">
            <a:avLst/>
          </a:prstGeom>
          <a:solidFill>
            <a:srgbClr val="48A48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20" name="Rectangle 41"/>
          <p:cNvSpPr>
            <a:spLocks noChangeArrowheads="1"/>
          </p:cNvSpPr>
          <p:nvPr/>
        </p:nvSpPr>
        <p:spPr bwMode="auto">
          <a:xfrm>
            <a:off x="4533900" y="-288925"/>
            <a:ext cx="252413" cy="288925"/>
          </a:xfrm>
          <a:prstGeom prst="rect">
            <a:avLst/>
          </a:prstGeom>
          <a:solidFill>
            <a:srgbClr val="DEA91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21" name="Rectangle 42"/>
          <p:cNvSpPr>
            <a:spLocks noChangeArrowheads="1"/>
          </p:cNvSpPr>
          <p:nvPr/>
        </p:nvSpPr>
        <p:spPr bwMode="auto">
          <a:xfrm>
            <a:off x="4786313" y="-288925"/>
            <a:ext cx="252412" cy="288925"/>
          </a:xfrm>
          <a:prstGeom prst="rect">
            <a:avLst/>
          </a:prstGeom>
          <a:solidFill>
            <a:srgbClr val="CC9900"/>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22" name="Rectangle 43"/>
          <p:cNvSpPr>
            <a:spLocks noChangeArrowheads="1"/>
          </p:cNvSpPr>
          <p:nvPr/>
        </p:nvSpPr>
        <p:spPr bwMode="auto">
          <a:xfrm>
            <a:off x="5038725" y="-288925"/>
            <a:ext cx="252413" cy="288925"/>
          </a:xfrm>
          <a:prstGeom prst="rect">
            <a:avLst/>
          </a:prstGeom>
          <a:solidFill>
            <a:srgbClr val="8585AD"/>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23" name="Rectangle 44"/>
          <p:cNvSpPr>
            <a:spLocks noChangeArrowheads="1"/>
          </p:cNvSpPr>
          <p:nvPr/>
        </p:nvSpPr>
        <p:spPr bwMode="auto">
          <a:xfrm>
            <a:off x="5291138" y="-288925"/>
            <a:ext cx="252412" cy="288925"/>
          </a:xfrm>
          <a:prstGeom prst="rect">
            <a:avLst/>
          </a:prstGeom>
          <a:solidFill>
            <a:srgbClr val="666699"/>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24" name="Rectangle 45"/>
          <p:cNvSpPr>
            <a:spLocks noChangeArrowheads="1"/>
          </p:cNvSpPr>
          <p:nvPr/>
        </p:nvSpPr>
        <p:spPr bwMode="auto">
          <a:xfrm>
            <a:off x="5543550" y="-288925"/>
            <a:ext cx="252413" cy="288925"/>
          </a:xfrm>
          <a:prstGeom prst="rect">
            <a:avLst/>
          </a:prstGeom>
          <a:solidFill>
            <a:srgbClr val="D8D312"/>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25" name="Rectangle 46"/>
          <p:cNvSpPr>
            <a:spLocks noChangeArrowheads="1"/>
          </p:cNvSpPr>
          <p:nvPr/>
        </p:nvSpPr>
        <p:spPr bwMode="auto">
          <a:xfrm>
            <a:off x="5795963" y="-288925"/>
            <a:ext cx="252412" cy="288925"/>
          </a:xfrm>
          <a:prstGeom prst="rect">
            <a:avLst/>
          </a:prstGeom>
          <a:solidFill>
            <a:srgbClr val="C0BC00"/>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26" name="Rectangle 47"/>
          <p:cNvSpPr>
            <a:spLocks noChangeArrowheads="1"/>
          </p:cNvSpPr>
          <p:nvPr/>
        </p:nvSpPr>
        <p:spPr bwMode="auto">
          <a:xfrm>
            <a:off x="503238" y="-288925"/>
            <a:ext cx="252412" cy="288925"/>
          </a:xfrm>
          <a:prstGeom prst="rect">
            <a:avLst/>
          </a:prstGeom>
          <a:solidFill>
            <a:srgbClr val="EDEB97"/>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27" name="Rectangle 48"/>
          <p:cNvSpPr>
            <a:spLocks noChangeArrowheads="1"/>
          </p:cNvSpPr>
          <p:nvPr/>
        </p:nvSpPr>
        <p:spPr bwMode="auto">
          <a:xfrm>
            <a:off x="755650" y="-288925"/>
            <a:ext cx="252413" cy="288925"/>
          </a:xfrm>
          <a:prstGeom prst="rect">
            <a:avLst/>
          </a:prstGeom>
          <a:solidFill>
            <a:srgbClr val="E5E02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28" name="Rectangle 52"/>
          <p:cNvSpPr>
            <a:spLocks noChangeArrowheads="1"/>
          </p:cNvSpPr>
          <p:nvPr/>
        </p:nvSpPr>
        <p:spPr bwMode="auto">
          <a:xfrm>
            <a:off x="7272338" y="0"/>
            <a:ext cx="1368425" cy="1116013"/>
          </a:xfrm>
          <a:prstGeom prst="rect">
            <a:avLst/>
          </a:prstGeom>
          <a:solidFill>
            <a:schemeClr val="bg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29" name="Rectangle 25"/>
          <p:cNvSpPr>
            <a:spLocks noChangeArrowheads="1"/>
          </p:cNvSpPr>
          <p:nvPr/>
        </p:nvSpPr>
        <p:spPr bwMode="auto">
          <a:xfrm>
            <a:off x="0" y="-288925"/>
            <a:ext cx="252413" cy="288925"/>
          </a:xfrm>
          <a:prstGeom prst="rect">
            <a:avLst/>
          </a:prstGeom>
          <a:solidFill>
            <a:srgbClr val="62B1C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30" name="Rectangle 26"/>
          <p:cNvSpPr>
            <a:spLocks noChangeArrowheads="1"/>
          </p:cNvSpPr>
          <p:nvPr/>
        </p:nvSpPr>
        <p:spPr bwMode="auto">
          <a:xfrm>
            <a:off x="252413" y="-288925"/>
            <a:ext cx="252412" cy="288925"/>
          </a:xfrm>
          <a:prstGeom prst="rect">
            <a:avLst/>
          </a:prstGeom>
          <a:solidFill>
            <a:srgbClr val="3C8B9E"/>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31" name="Rectangle 27"/>
          <p:cNvSpPr>
            <a:spLocks noChangeArrowheads="1"/>
          </p:cNvSpPr>
          <p:nvPr/>
        </p:nvSpPr>
        <p:spPr bwMode="auto">
          <a:xfrm>
            <a:off x="1000125" y="-288925"/>
            <a:ext cx="252413" cy="288925"/>
          </a:xfrm>
          <a:prstGeom prst="rect">
            <a:avLst/>
          </a:prstGeom>
          <a:solidFill>
            <a:srgbClr val="7B96D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32" name="Rectangle 28"/>
          <p:cNvSpPr>
            <a:spLocks noChangeArrowheads="1"/>
          </p:cNvSpPr>
          <p:nvPr/>
        </p:nvSpPr>
        <p:spPr bwMode="auto">
          <a:xfrm>
            <a:off x="1252538" y="-288925"/>
            <a:ext cx="252412" cy="288925"/>
          </a:xfrm>
          <a:prstGeom prst="rect">
            <a:avLst/>
          </a:prstGeom>
          <a:solidFill>
            <a:srgbClr val="4E72C2"/>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33" name="Rectangle 29"/>
          <p:cNvSpPr>
            <a:spLocks noChangeArrowheads="1"/>
          </p:cNvSpPr>
          <p:nvPr/>
        </p:nvSpPr>
        <p:spPr bwMode="auto">
          <a:xfrm>
            <a:off x="1504950" y="-288925"/>
            <a:ext cx="252413" cy="288925"/>
          </a:xfrm>
          <a:prstGeom prst="rect">
            <a:avLst/>
          </a:prstGeom>
          <a:solidFill>
            <a:srgbClr val="78BC78"/>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34" name="Rectangle 30"/>
          <p:cNvSpPr>
            <a:spLocks noChangeArrowheads="1"/>
          </p:cNvSpPr>
          <p:nvPr/>
        </p:nvSpPr>
        <p:spPr bwMode="auto">
          <a:xfrm>
            <a:off x="1757363" y="-288925"/>
            <a:ext cx="252412" cy="288925"/>
          </a:xfrm>
          <a:prstGeom prst="rect">
            <a:avLst/>
          </a:prstGeom>
          <a:solidFill>
            <a:srgbClr val="54A85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35" name="Rectangle 31"/>
          <p:cNvSpPr>
            <a:spLocks noChangeArrowheads="1"/>
          </p:cNvSpPr>
          <p:nvPr/>
        </p:nvSpPr>
        <p:spPr bwMode="auto">
          <a:xfrm>
            <a:off x="2009775" y="-288925"/>
            <a:ext cx="252413" cy="288925"/>
          </a:xfrm>
          <a:prstGeom prst="rect">
            <a:avLst/>
          </a:prstGeom>
          <a:solidFill>
            <a:srgbClr val="D985A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36" name="Rectangle 32"/>
          <p:cNvSpPr>
            <a:spLocks noChangeArrowheads="1"/>
          </p:cNvSpPr>
          <p:nvPr/>
        </p:nvSpPr>
        <p:spPr bwMode="auto">
          <a:xfrm>
            <a:off x="2262188" y="-288925"/>
            <a:ext cx="252412" cy="288925"/>
          </a:xfrm>
          <a:prstGeom prst="rect">
            <a:avLst/>
          </a:prstGeom>
          <a:solidFill>
            <a:srgbClr val="C8507E"/>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37" name="Rectangle 33"/>
          <p:cNvSpPr>
            <a:spLocks noChangeArrowheads="1"/>
          </p:cNvSpPr>
          <p:nvPr/>
        </p:nvSpPr>
        <p:spPr bwMode="auto">
          <a:xfrm>
            <a:off x="2514600" y="-288925"/>
            <a:ext cx="252413" cy="288925"/>
          </a:xfrm>
          <a:prstGeom prst="rect">
            <a:avLst/>
          </a:prstGeom>
          <a:solidFill>
            <a:srgbClr val="EA9358"/>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38" name="Rectangle 34"/>
          <p:cNvSpPr>
            <a:spLocks noChangeArrowheads="1"/>
          </p:cNvSpPr>
          <p:nvPr/>
        </p:nvSpPr>
        <p:spPr bwMode="auto">
          <a:xfrm>
            <a:off x="2767013" y="-288925"/>
            <a:ext cx="252412" cy="288925"/>
          </a:xfrm>
          <a:prstGeom prst="rect">
            <a:avLst/>
          </a:prstGeom>
          <a:solidFill>
            <a:srgbClr val="E57A3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39" name="Rectangle 35"/>
          <p:cNvSpPr>
            <a:spLocks noChangeArrowheads="1"/>
          </p:cNvSpPr>
          <p:nvPr/>
        </p:nvSpPr>
        <p:spPr bwMode="auto">
          <a:xfrm>
            <a:off x="3019425" y="-288925"/>
            <a:ext cx="252413" cy="288925"/>
          </a:xfrm>
          <a:prstGeom prst="rect">
            <a:avLst/>
          </a:prstGeom>
          <a:solidFill>
            <a:srgbClr val="7CC3D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40" name="Rectangle 36"/>
          <p:cNvSpPr>
            <a:spLocks noChangeArrowheads="1"/>
          </p:cNvSpPr>
          <p:nvPr/>
        </p:nvSpPr>
        <p:spPr bwMode="auto">
          <a:xfrm>
            <a:off x="3271838" y="-288925"/>
            <a:ext cx="252412" cy="288925"/>
          </a:xfrm>
          <a:prstGeom prst="rect">
            <a:avLst/>
          </a:prstGeom>
          <a:solidFill>
            <a:srgbClr val="4EAFC6"/>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41" name="Rectangle 37"/>
          <p:cNvSpPr>
            <a:spLocks noChangeArrowheads="1"/>
          </p:cNvSpPr>
          <p:nvPr/>
        </p:nvSpPr>
        <p:spPr bwMode="auto">
          <a:xfrm>
            <a:off x="3524250" y="-288925"/>
            <a:ext cx="252413" cy="288925"/>
          </a:xfrm>
          <a:prstGeom prst="rect">
            <a:avLst/>
          </a:prstGeom>
          <a:solidFill>
            <a:srgbClr val="E1717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42" name="Rectangle 38"/>
          <p:cNvSpPr>
            <a:spLocks noChangeArrowheads="1"/>
          </p:cNvSpPr>
          <p:nvPr/>
        </p:nvSpPr>
        <p:spPr bwMode="auto">
          <a:xfrm>
            <a:off x="3776663" y="-288925"/>
            <a:ext cx="252412" cy="288925"/>
          </a:xfrm>
          <a:prstGeom prst="rect">
            <a:avLst/>
          </a:prstGeom>
          <a:solidFill>
            <a:srgbClr val="D7454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43" name="Rectangle 39"/>
          <p:cNvSpPr>
            <a:spLocks noChangeArrowheads="1"/>
          </p:cNvSpPr>
          <p:nvPr/>
        </p:nvSpPr>
        <p:spPr bwMode="auto">
          <a:xfrm>
            <a:off x="4029075" y="-288925"/>
            <a:ext cx="252413" cy="288925"/>
          </a:xfrm>
          <a:prstGeom prst="rect">
            <a:avLst/>
          </a:prstGeom>
          <a:solidFill>
            <a:srgbClr val="55B59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44" name="Rectangle 40"/>
          <p:cNvSpPr>
            <a:spLocks noChangeArrowheads="1"/>
          </p:cNvSpPr>
          <p:nvPr/>
        </p:nvSpPr>
        <p:spPr bwMode="auto">
          <a:xfrm>
            <a:off x="4281488" y="-288925"/>
            <a:ext cx="252412" cy="288925"/>
          </a:xfrm>
          <a:prstGeom prst="rect">
            <a:avLst/>
          </a:prstGeom>
          <a:solidFill>
            <a:srgbClr val="48A48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45" name="Rectangle 41"/>
          <p:cNvSpPr>
            <a:spLocks noChangeArrowheads="1"/>
          </p:cNvSpPr>
          <p:nvPr/>
        </p:nvSpPr>
        <p:spPr bwMode="auto">
          <a:xfrm>
            <a:off x="4533900" y="-288925"/>
            <a:ext cx="252413" cy="288925"/>
          </a:xfrm>
          <a:prstGeom prst="rect">
            <a:avLst/>
          </a:prstGeom>
          <a:solidFill>
            <a:srgbClr val="DEA91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46" name="Rectangle 43"/>
          <p:cNvSpPr>
            <a:spLocks noChangeArrowheads="1"/>
          </p:cNvSpPr>
          <p:nvPr/>
        </p:nvSpPr>
        <p:spPr bwMode="auto">
          <a:xfrm>
            <a:off x="5038725" y="-288925"/>
            <a:ext cx="252413" cy="288925"/>
          </a:xfrm>
          <a:prstGeom prst="rect">
            <a:avLst/>
          </a:prstGeom>
          <a:solidFill>
            <a:srgbClr val="8585AD"/>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47" name="Rectangle 44"/>
          <p:cNvSpPr>
            <a:spLocks noChangeArrowheads="1"/>
          </p:cNvSpPr>
          <p:nvPr/>
        </p:nvSpPr>
        <p:spPr bwMode="auto">
          <a:xfrm>
            <a:off x="5291138" y="-288925"/>
            <a:ext cx="252412" cy="288925"/>
          </a:xfrm>
          <a:prstGeom prst="rect">
            <a:avLst/>
          </a:prstGeom>
          <a:solidFill>
            <a:srgbClr val="666699"/>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48" name="Rectangle 47"/>
          <p:cNvSpPr>
            <a:spLocks noChangeArrowheads="1"/>
          </p:cNvSpPr>
          <p:nvPr/>
        </p:nvSpPr>
        <p:spPr bwMode="auto">
          <a:xfrm>
            <a:off x="503238" y="-288925"/>
            <a:ext cx="252412" cy="288925"/>
          </a:xfrm>
          <a:prstGeom prst="rect">
            <a:avLst/>
          </a:prstGeom>
          <a:solidFill>
            <a:srgbClr val="EDEB97"/>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49" name="Rectangle 48"/>
          <p:cNvSpPr>
            <a:spLocks noChangeArrowheads="1"/>
          </p:cNvSpPr>
          <p:nvPr/>
        </p:nvSpPr>
        <p:spPr bwMode="auto">
          <a:xfrm>
            <a:off x="755650" y="-288925"/>
            <a:ext cx="252413" cy="288925"/>
          </a:xfrm>
          <a:prstGeom prst="rect">
            <a:avLst/>
          </a:prstGeom>
          <a:solidFill>
            <a:srgbClr val="E5E02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50" name="Rectangle 52"/>
          <p:cNvSpPr>
            <a:spLocks noChangeArrowheads="1"/>
          </p:cNvSpPr>
          <p:nvPr/>
        </p:nvSpPr>
        <p:spPr bwMode="auto">
          <a:xfrm>
            <a:off x="7272338" y="0"/>
            <a:ext cx="1368425" cy="1116013"/>
          </a:xfrm>
          <a:prstGeom prst="rect">
            <a:avLst/>
          </a:prstGeom>
          <a:solidFill>
            <a:schemeClr val="bg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51" name="Rectangle 25"/>
          <p:cNvSpPr>
            <a:spLocks noChangeArrowheads="1"/>
          </p:cNvSpPr>
          <p:nvPr/>
        </p:nvSpPr>
        <p:spPr bwMode="auto">
          <a:xfrm>
            <a:off x="0" y="-288925"/>
            <a:ext cx="252413" cy="288925"/>
          </a:xfrm>
          <a:prstGeom prst="rect">
            <a:avLst/>
          </a:prstGeom>
          <a:solidFill>
            <a:srgbClr val="62B1C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52" name="Rectangle 26"/>
          <p:cNvSpPr>
            <a:spLocks noChangeArrowheads="1"/>
          </p:cNvSpPr>
          <p:nvPr/>
        </p:nvSpPr>
        <p:spPr bwMode="auto">
          <a:xfrm>
            <a:off x="252413" y="-288925"/>
            <a:ext cx="252412" cy="288925"/>
          </a:xfrm>
          <a:prstGeom prst="rect">
            <a:avLst/>
          </a:prstGeom>
          <a:solidFill>
            <a:srgbClr val="3C8B9E"/>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53" name="Rectangle 27"/>
          <p:cNvSpPr>
            <a:spLocks noChangeArrowheads="1"/>
          </p:cNvSpPr>
          <p:nvPr/>
        </p:nvSpPr>
        <p:spPr bwMode="auto">
          <a:xfrm>
            <a:off x="1000125" y="-288925"/>
            <a:ext cx="252413" cy="288925"/>
          </a:xfrm>
          <a:prstGeom prst="rect">
            <a:avLst/>
          </a:prstGeom>
          <a:solidFill>
            <a:srgbClr val="7B96D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54" name="Rectangle 28"/>
          <p:cNvSpPr>
            <a:spLocks noChangeArrowheads="1"/>
          </p:cNvSpPr>
          <p:nvPr/>
        </p:nvSpPr>
        <p:spPr bwMode="auto">
          <a:xfrm>
            <a:off x="1252538" y="-288925"/>
            <a:ext cx="252412" cy="288925"/>
          </a:xfrm>
          <a:prstGeom prst="rect">
            <a:avLst/>
          </a:prstGeom>
          <a:solidFill>
            <a:srgbClr val="4E72C2"/>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55" name="Rectangle 29"/>
          <p:cNvSpPr>
            <a:spLocks noChangeArrowheads="1"/>
          </p:cNvSpPr>
          <p:nvPr/>
        </p:nvSpPr>
        <p:spPr bwMode="auto">
          <a:xfrm>
            <a:off x="1504950" y="-288925"/>
            <a:ext cx="252413" cy="288925"/>
          </a:xfrm>
          <a:prstGeom prst="rect">
            <a:avLst/>
          </a:prstGeom>
          <a:solidFill>
            <a:srgbClr val="78BC78"/>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56" name="Rectangle 30"/>
          <p:cNvSpPr>
            <a:spLocks noChangeArrowheads="1"/>
          </p:cNvSpPr>
          <p:nvPr/>
        </p:nvSpPr>
        <p:spPr bwMode="auto">
          <a:xfrm>
            <a:off x="1757363" y="-288925"/>
            <a:ext cx="252412" cy="288925"/>
          </a:xfrm>
          <a:prstGeom prst="rect">
            <a:avLst/>
          </a:prstGeom>
          <a:solidFill>
            <a:srgbClr val="54A85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57" name="Rectangle 31"/>
          <p:cNvSpPr>
            <a:spLocks noChangeArrowheads="1"/>
          </p:cNvSpPr>
          <p:nvPr/>
        </p:nvSpPr>
        <p:spPr bwMode="auto">
          <a:xfrm>
            <a:off x="2009775" y="-288925"/>
            <a:ext cx="252413" cy="288925"/>
          </a:xfrm>
          <a:prstGeom prst="rect">
            <a:avLst/>
          </a:prstGeom>
          <a:solidFill>
            <a:srgbClr val="D985A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58" name="Rectangle 32"/>
          <p:cNvSpPr>
            <a:spLocks noChangeArrowheads="1"/>
          </p:cNvSpPr>
          <p:nvPr/>
        </p:nvSpPr>
        <p:spPr bwMode="auto">
          <a:xfrm>
            <a:off x="2262188" y="-288925"/>
            <a:ext cx="252412" cy="288925"/>
          </a:xfrm>
          <a:prstGeom prst="rect">
            <a:avLst/>
          </a:prstGeom>
          <a:solidFill>
            <a:srgbClr val="C8507E"/>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59" name="Rectangle 33"/>
          <p:cNvSpPr>
            <a:spLocks noChangeArrowheads="1"/>
          </p:cNvSpPr>
          <p:nvPr/>
        </p:nvSpPr>
        <p:spPr bwMode="auto">
          <a:xfrm>
            <a:off x="2514600" y="-288925"/>
            <a:ext cx="252413" cy="288925"/>
          </a:xfrm>
          <a:prstGeom prst="rect">
            <a:avLst/>
          </a:prstGeom>
          <a:solidFill>
            <a:srgbClr val="EA9358"/>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60" name="Rectangle 34"/>
          <p:cNvSpPr>
            <a:spLocks noChangeArrowheads="1"/>
          </p:cNvSpPr>
          <p:nvPr/>
        </p:nvSpPr>
        <p:spPr bwMode="auto">
          <a:xfrm>
            <a:off x="2767013" y="-288925"/>
            <a:ext cx="252412" cy="288925"/>
          </a:xfrm>
          <a:prstGeom prst="rect">
            <a:avLst/>
          </a:prstGeom>
          <a:solidFill>
            <a:srgbClr val="E57A3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61" name="Rectangle 35"/>
          <p:cNvSpPr>
            <a:spLocks noChangeArrowheads="1"/>
          </p:cNvSpPr>
          <p:nvPr/>
        </p:nvSpPr>
        <p:spPr bwMode="auto">
          <a:xfrm>
            <a:off x="3019425" y="-288925"/>
            <a:ext cx="252413" cy="288925"/>
          </a:xfrm>
          <a:prstGeom prst="rect">
            <a:avLst/>
          </a:prstGeom>
          <a:solidFill>
            <a:srgbClr val="7CC3D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62" name="Rectangle 36"/>
          <p:cNvSpPr>
            <a:spLocks noChangeArrowheads="1"/>
          </p:cNvSpPr>
          <p:nvPr/>
        </p:nvSpPr>
        <p:spPr bwMode="auto">
          <a:xfrm>
            <a:off x="3271838" y="-288925"/>
            <a:ext cx="252412" cy="288925"/>
          </a:xfrm>
          <a:prstGeom prst="rect">
            <a:avLst/>
          </a:prstGeom>
          <a:solidFill>
            <a:srgbClr val="4EAFC6"/>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63" name="Rectangle 37"/>
          <p:cNvSpPr>
            <a:spLocks noChangeArrowheads="1"/>
          </p:cNvSpPr>
          <p:nvPr/>
        </p:nvSpPr>
        <p:spPr bwMode="auto">
          <a:xfrm>
            <a:off x="3524250" y="-288925"/>
            <a:ext cx="252413" cy="288925"/>
          </a:xfrm>
          <a:prstGeom prst="rect">
            <a:avLst/>
          </a:prstGeom>
          <a:solidFill>
            <a:srgbClr val="E1717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64" name="Rectangle 38"/>
          <p:cNvSpPr>
            <a:spLocks noChangeArrowheads="1"/>
          </p:cNvSpPr>
          <p:nvPr/>
        </p:nvSpPr>
        <p:spPr bwMode="auto">
          <a:xfrm>
            <a:off x="3776663" y="-288925"/>
            <a:ext cx="252412" cy="288925"/>
          </a:xfrm>
          <a:prstGeom prst="rect">
            <a:avLst/>
          </a:prstGeom>
          <a:solidFill>
            <a:srgbClr val="D7454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65" name="Rectangle 39"/>
          <p:cNvSpPr>
            <a:spLocks noChangeArrowheads="1"/>
          </p:cNvSpPr>
          <p:nvPr/>
        </p:nvSpPr>
        <p:spPr bwMode="auto">
          <a:xfrm>
            <a:off x="4029075" y="-288925"/>
            <a:ext cx="252413" cy="288925"/>
          </a:xfrm>
          <a:prstGeom prst="rect">
            <a:avLst/>
          </a:prstGeom>
          <a:solidFill>
            <a:srgbClr val="55B59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66" name="Rectangle 40"/>
          <p:cNvSpPr>
            <a:spLocks noChangeArrowheads="1"/>
          </p:cNvSpPr>
          <p:nvPr/>
        </p:nvSpPr>
        <p:spPr bwMode="auto">
          <a:xfrm>
            <a:off x="4281488" y="-288925"/>
            <a:ext cx="252412" cy="288925"/>
          </a:xfrm>
          <a:prstGeom prst="rect">
            <a:avLst/>
          </a:prstGeom>
          <a:solidFill>
            <a:srgbClr val="48A48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67" name="Rectangle 41"/>
          <p:cNvSpPr>
            <a:spLocks noChangeArrowheads="1"/>
          </p:cNvSpPr>
          <p:nvPr/>
        </p:nvSpPr>
        <p:spPr bwMode="auto">
          <a:xfrm>
            <a:off x="4533900" y="-288925"/>
            <a:ext cx="252413" cy="288925"/>
          </a:xfrm>
          <a:prstGeom prst="rect">
            <a:avLst/>
          </a:prstGeom>
          <a:solidFill>
            <a:srgbClr val="DEA91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68" name="Rectangle 42"/>
          <p:cNvSpPr>
            <a:spLocks noChangeArrowheads="1"/>
          </p:cNvSpPr>
          <p:nvPr/>
        </p:nvSpPr>
        <p:spPr bwMode="auto">
          <a:xfrm>
            <a:off x="4786313" y="-288925"/>
            <a:ext cx="252412" cy="288925"/>
          </a:xfrm>
          <a:prstGeom prst="rect">
            <a:avLst/>
          </a:prstGeom>
          <a:solidFill>
            <a:srgbClr val="CC9900"/>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69" name="Rectangle 43"/>
          <p:cNvSpPr>
            <a:spLocks noChangeArrowheads="1"/>
          </p:cNvSpPr>
          <p:nvPr/>
        </p:nvSpPr>
        <p:spPr bwMode="auto">
          <a:xfrm>
            <a:off x="5038725" y="-288925"/>
            <a:ext cx="252413" cy="288925"/>
          </a:xfrm>
          <a:prstGeom prst="rect">
            <a:avLst/>
          </a:prstGeom>
          <a:solidFill>
            <a:srgbClr val="8585AD"/>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70" name="Rectangle 44"/>
          <p:cNvSpPr>
            <a:spLocks noChangeArrowheads="1"/>
          </p:cNvSpPr>
          <p:nvPr/>
        </p:nvSpPr>
        <p:spPr bwMode="auto">
          <a:xfrm>
            <a:off x="5291138" y="-288925"/>
            <a:ext cx="252412" cy="288925"/>
          </a:xfrm>
          <a:prstGeom prst="rect">
            <a:avLst/>
          </a:prstGeom>
          <a:solidFill>
            <a:srgbClr val="666699"/>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71" name="Rectangle 45"/>
          <p:cNvSpPr>
            <a:spLocks noChangeArrowheads="1"/>
          </p:cNvSpPr>
          <p:nvPr/>
        </p:nvSpPr>
        <p:spPr bwMode="auto">
          <a:xfrm>
            <a:off x="5543550" y="-288925"/>
            <a:ext cx="252413" cy="288925"/>
          </a:xfrm>
          <a:prstGeom prst="rect">
            <a:avLst/>
          </a:prstGeom>
          <a:solidFill>
            <a:srgbClr val="D8D312"/>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72" name="Rectangle 46"/>
          <p:cNvSpPr>
            <a:spLocks noChangeArrowheads="1"/>
          </p:cNvSpPr>
          <p:nvPr/>
        </p:nvSpPr>
        <p:spPr bwMode="auto">
          <a:xfrm>
            <a:off x="5795963" y="-288925"/>
            <a:ext cx="252412" cy="288925"/>
          </a:xfrm>
          <a:prstGeom prst="rect">
            <a:avLst/>
          </a:prstGeom>
          <a:solidFill>
            <a:srgbClr val="C0BC00"/>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73" name="Rectangle 47"/>
          <p:cNvSpPr>
            <a:spLocks noChangeArrowheads="1"/>
          </p:cNvSpPr>
          <p:nvPr/>
        </p:nvSpPr>
        <p:spPr bwMode="auto">
          <a:xfrm>
            <a:off x="503238" y="-288925"/>
            <a:ext cx="252412" cy="288925"/>
          </a:xfrm>
          <a:prstGeom prst="rect">
            <a:avLst/>
          </a:prstGeom>
          <a:solidFill>
            <a:srgbClr val="EDEB97"/>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74" name="Rectangle 48"/>
          <p:cNvSpPr>
            <a:spLocks noChangeArrowheads="1"/>
          </p:cNvSpPr>
          <p:nvPr/>
        </p:nvSpPr>
        <p:spPr bwMode="auto">
          <a:xfrm>
            <a:off x="755650" y="-288925"/>
            <a:ext cx="252413" cy="288925"/>
          </a:xfrm>
          <a:prstGeom prst="rect">
            <a:avLst/>
          </a:prstGeom>
          <a:solidFill>
            <a:srgbClr val="E5E02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75" name="Rectangle 52"/>
          <p:cNvSpPr>
            <a:spLocks noChangeArrowheads="1"/>
          </p:cNvSpPr>
          <p:nvPr/>
        </p:nvSpPr>
        <p:spPr bwMode="auto">
          <a:xfrm>
            <a:off x="7272338" y="0"/>
            <a:ext cx="1368425" cy="1116013"/>
          </a:xfrm>
          <a:prstGeom prst="rect">
            <a:avLst/>
          </a:prstGeom>
          <a:solidFill>
            <a:schemeClr val="bg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76" name="Rectangle 25"/>
          <p:cNvSpPr>
            <a:spLocks noChangeArrowheads="1"/>
          </p:cNvSpPr>
          <p:nvPr/>
        </p:nvSpPr>
        <p:spPr bwMode="auto">
          <a:xfrm>
            <a:off x="0" y="-288925"/>
            <a:ext cx="252413" cy="288925"/>
          </a:xfrm>
          <a:prstGeom prst="rect">
            <a:avLst/>
          </a:prstGeom>
          <a:solidFill>
            <a:srgbClr val="62B1C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77" name="Rectangle 26"/>
          <p:cNvSpPr>
            <a:spLocks noChangeArrowheads="1"/>
          </p:cNvSpPr>
          <p:nvPr/>
        </p:nvSpPr>
        <p:spPr bwMode="auto">
          <a:xfrm>
            <a:off x="252413" y="-288925"/>
            <a:ext cx="252412" cy="288925"/>
          </a:xfrm>
          <a:prstGeom prst="rect">
            <a:avLst/>
          </a:prstGeom>
          <a:solidFill>
            <a:srgbClr val="3C8B9E"/>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78" name="Rectangle 27"/>
          <p:cNvSpPr>
            <a:spLocks noChangeArrowheads="1"/>
          </p:cNvSpPr>
          <p:nvPr/>
        </p:nvSpPr>
        <p:spPr bwMode="auto">
          <a:xfrm>
            <a:off x="1000125" y="-288925"/>
            <a:ext cx="252413" cy="288925"/>
          </a:xfrm>
          <a:prstGeom prst="rect">
            <a:avLst/>
          </a:prstGeom>
          <a:solidFill>
            <a:srgbClr val="7B96D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79" name="Rectangle 28"/>
          <p:cNvSpPr>
            <a:spLocks noChangeArrowheads="1"/>
          </p:cNvSpPr>
          <p:nvPr/>
        </p:nvSpPr>
        <p:spPr bwMode="auto">
          <a:xfrm>
            <a:off x="1252538" y="-288925"/>
            <a:ext cx="252412" cy="288925"/>
          </a:xfrm>
          <a:prstGeom prst="rect">
            <a:avLst/>
          </a:prstGeom>
          <a:solidFill>
            <a:srgbClr val="4E72C2"/>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80" name="Rectangle 29"/>
          <p:cNvSpPr>
            <a:spLocks noChangeArrowheads="1"/>
          </p:cNvSpPr>
          <p:nvPr/>
        </p:nvSpPr>
        <p:spPr bwMode="auto">
          <a:xfrm>
            <a:off x="1504950" y="-288925"/>
            <a:ext cx="252413" cy="288925"/>
          </a:xfrm>
          <a:prstGeom prst="rect">
            <a:avLst/>
          </a:prstGeom>
          <a:solidFill>
            <a:srgbClr val="78BC78"/>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81" name="Rectangle 30"/>
          <p:cNvSpPr>
            <a:spLocks noChangeArrowheads="1"/>
          </p:cNvSpPr>
          <p:nvPr/>
        </p:nvSpPr>
        <p:spPr bwMode="auto">
          <a:xfrm>
            <a:off x="1757363" y="-288925"/>
            <a:ext cx="252412" cy="288925"/>
          </a:xfrm>
          <a:prstGeom prst="rect">
            <a:avLst/>
          </a:prstGeom>
          <a:solidFill>
            <a:srgbClr val="54A85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82" name="Rectangle 31"/>
          <p:cNvSpPr>
            <a:spLocks noChangeArrowheads="1"/>
          </p:cNvSpPr>
          <p:nvPr/>
        </p:nvSpPr>
        <p:spPr bwMode="auto">
          <a:xfrm>
            <a:off x="2009775" y="-288925"/>
            <a:ext cx="252413" cy="288925"/>
          </a:xfrm>
          <a:prstGeom prst="rect">
            <a:avLst/>
          </a:prstGeom>
          <a:solidFill>
            <a:srgbClr val="D985A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83" name="Rectangle 32"/>
          <p:cNvSpPr>
            <a:spLocks noChangeArrowheads="1"/>
          </p:cNvSpPr>
          <p:nvPr/>
        </p:nvSpPr>
        <p:spPr bwMode="auto">
          <a:xfrm>
            <a:off x="2262188" y="-288925"/>
            <a:ext cx="252412" cy="288925"/>
          </a:xfrm>
          <a:prstGeom prst="rect">
            <a:avLst/>
          </a:prstGeom>
          <a:solidFill>
            <a:srgbClr val="C8507E"/>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84" name="Rectangle 33"/>
          <p:cNvSpPr>
            <a:spLocks noChangeArrowheads="1"/>
          </p:cNvSpPr>
          <p:nvPr/>
        </p:nvSpPr>
        <p:spPr bwMode="auto">
          <a:xfrm>
            <a:off x="2514600" y="-288925"/>
            <a:ext cx="252413" cy="288925"/>
          </a:xfrm>
          <a:prstGeom prst="rect">
            <a:avLst/>
          </a:prstGeom>
          <a:solidFill>
            <a:srgbClr val="EA9358"/>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85" name="Rectangle 34"/>
          <p:cNvSpPr>
            <a:spLocks noChangeArrowheads="1"/>
          </p:cNvSpPr>
          <p:nvPr/>
        </p:nvSpPr>
        <p:spPr bwMode="auto">
          <a:xfrm>
            <a:off x="2767013" y="-288925"/>
            <a:ext cx="252412" cy="288925"/>
          </a:xfrm>
          <a:prstGeom prst="rect">
            <a:avLst/>
          </a:prstGeom>
          <a:solidFill>
            <a:srgbClr val="E57A3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86" name="Rectangle 35"/>
          <p:cNvSpPr>
            <a:spLocks noChangeArrowheads="1"/>
          </p:cNvSpPr>
          <p:nvPr/>
        </p:nvSpPr>
        <p:spPr bwMode="auto">
          <a:xfrm>
            <a:off x="3019425" y="-288925"/>
            <a:ext cx="252413" cy="288925"/>
          </a:xfrm>
          <a:prstGeom prst="rect">
            <a:avLst/>
          </a:prstGeom>
          <a:solidFill>
            <a:srgbClr val="7CC3D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87" name="Rectangle 36"/>
          <p:cNvSpPr>
            <a:spLocks noChangeArrowheads="1"/>
          </p:cNvSpPr>
          <p:nvPr/>
        </p:nvSpPr>
        <p:spPr bwMode="auto">
          <a:xfrm>
            <a:off x="3271838" y="-288925"/>
            <a:ext cx="252412" cy="288925"/>
          </a:xfrm>
          <a:prstGeom prst="rect">
            <a:avLst/>
          </a:prstGeom>
          <a:solidFill>
            <a:srgbClr val="4EAFC6"/>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88" name="Rectangle 37"/>
          <p:cNvSpPr>
            <a:spLocks noChangeArrowheads="1"/>
          </p:cNvSpPr>
          <p:nvPr/>
        </p:nvSpPr>
        <p:spPr bwMode="auto">
          <a:xfrm>
            <a:off x="3524250" y="-288925"/>
            <a:ext cx="252413" cy="288925"/>
          </a:xfrm>
          <a:prstGeom prst="rect">
            <a:avLst/>
          </a:prstGeom>
          <a:solidFill>
            <a:srgbClr val="E1717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89" name="Rectangle 38"/>
          <p:cNvSpPr>
            <a:spLocks noChangeArrowheads="1"/>
          </p:cNvSpPr>
          <p:nvPr/>
        </p:nvSpPr>
        <p:spPr bwMode="auto">
          <a:xfrm>
            <a:off x="3776663" y="-288925"/>
            <a:ext cx="252412" cy="288925"/>
          </a:xfrm>
          <a:prstGeom prst="rect">
            <a:avLst/>
          </a:prstGeom>
          <a:solidFill>
            <a:srgbClr val="D7454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90" name="Rectangle 39"/>
          <p:cNvSpPr>
            <a:spLocks noChangeArrowheads="1"/>
          </p:cNvSpPr>
          <p:nvPr/>
        </p:nvSpPr>
        <p:spPr bwMode="auto">
          <a:xfrm>
            <a:off x="4029075" y="-288925"/>
            <a:ext cx="252413" cy="288925"/>
          </a:xfrm>
          <a:prstGeom prst="rect">
            <a:avLst/>
          </a:prstGeom>
          <a:solidFill>
            <a:srgbClr val="55B59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91" name="Rectangle 40"/>
          <p:cNvSpPr>
            <a:spLocks noChangeArrowheads="1"/>
          </p:cNvSpPr>
          <p:nvPr/>
        </p:nvSpPr>
        <p:spPr bwMode="auto">
          <a:xfrm>
            <a:off x="4281488" y="-288925"/>
            <a:ext cx="252412" cy="288925"/>
          </a:xfrm>
          <a:prstGeom prst="rect">
            <a:avLst/>
          </a:prstGeom>
          <a:solidFill>
            <a:srgbClr val="48A48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92" name="Rectangle 41"/>
          <p:cNvSpPr>
            <a:spLocks noChangeArrowheads="1"/>
          </p:cNvSpPr>
          <p:nvPr/>
        </p:nvSpPr>
        <p:spPr bwMode="auto">
          <a:xfrm>
            <a:off x="4533900" y="-288925"/>
            <a:ext cx="252413" cy="288925"/>
          </a:xfrm>
          <a:prstGeom prst="rect">
            <a:avLst/>
          </a:prstGeom>
          <a:solidFill>
            <a:srgbClr val="DEA91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93" name="Rectangle 43"/>
          <p:cNvSpPr>
            <a:spLocks noChangeArrowheads="1"/>
          </p:cNvSpPr>
          <p:nvPr/>
        </p:nvSpPr>
        <p:spPr bwMode="auto">
          <a:xfrm>
            <a:off x="5038725" y="-288925"/>
            <a:ext cx="252413" cy="288925"/>
          </a:xfrm>
          <a:prstGeom prst="rect">
            <a:avLst/>
          </a:prstGeom>
          <a:solidFill>
            <a:srgbClr val="8585AD"/>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94" name="Rectangle 44"/>
          <p:cNvSpPr>
            <a:spLocks noChangeArrowheads="1"/>
          </p:cNvSpPr>
          <p:nvPr/>
        </p:nvSpPr>
        <p:spPr bwMode="auto">
          <a:xfrm>
            <a:off x="5291138" y="-288925"/>
            <a:ext cx="252412" cy="288925"/>
          </a:xfrm>
          <a:prstGeom prst="rect">
            <a:avLst/>
          </a:prstGeom>
          <a:solidFill>
            <a:srgbClr val="666699"/>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95" name="Rectangle 47"/>
          <p:cNvSpPr>
            <a:spLocks noChangeArrowheads="1"/>
          </p:cNvSpPr>
          <p:nvPr/>
        </p:nvSpPr>
        <p:spPr bwMode="auto">
          <a:xfrm>
            <a:off x="503238" y="-288925"/>
            <a:ext cx="252412" cy="288925"/>
          </a:xfrm>
          <a:prstGeom prst="rect">
            <a:avLst/>
          </a:prstGeom>
          <a:solidFill>
            <a:srgbClr val="EDEB97"/>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96" name="Rectangle 48"/>
          <p:cNvSpPr>
            <a:spLocks noChangeArrowheads="1"/>
          </p:cNvSpPr>
          <p:nvPr/>
        </p:nvSpPr>
        <p:spPr bwMode="auto">
          <a:xfrm>
            <a:off x="755650" y="-288925"/>
            <a:ext cx="252413" cy="288925"/>
          </a:xfrm>
          <a:prstGeom prst="rect">
            <a:avLst/>
          </a:prstGeom>
          <a:solidFill>
            <a:srgbClr val="E5E02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97" name="Rectangle 52"/>
          <p:cNvSpPr>
            <a:spLocks noChangeArrowheads="1"/>
          </p:cNvSpPr>
          <p:nvPr/>
        </p:nvSpPr>
        <p:spPr bwMode="auto">
          <a:xfrm>
            <a:off x="7272338" y="0"/>
            <a:ext cx="1368425" cy="1116013"/>
          </a:xfrm>
          <a:prstGeom prst="rect">
            <a:avLst/>
          </a:prstGeom>
          <a:solidFill>
            <a:schemeClr val="bg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98" name="Rectangle 25"/>
          <p:cNvSpPr>
            <a:spLocks noChangeArrowheads="1"/>
          </p:cNvSpPr>
          <p:nvPr/>
        </p:nvSpPr>
        <p:spPr bwMode="auto">
          <a:xfrm>
            <a:off x="0" y="-288925"/>
            <a:ext cx="252413" cy="288925"/>
          </a:xfrm>
          <a:prstGeom prst="rect">
            <a:avLst/>
          </a:prstGeom>
          <a:solidFill>
            <a:srgbClr val="62B1C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99" name="Rectangle 26"/>
          <p:cNvSpPr>
            <a:spLocks noChangeArrowheads="1"/>
          </p:cNvSpPr>
          <p:nvPr/>
        </p:nvSpPr>
        <p:spPr bwMode="auto">
          <a:xfrm>
            <a:off x="252413" y="-288925"/>
            <a:ext cx="252412" cy="288925"/>
          </a:xfrm>
          <a:prstGeom prst="rect">
            <a:avLst/>
          </a:prstGeom>
          <a:solidFill>
            <a:srgbClr val="3C8B9E"/>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00" name="Rectangle 27"/>
          <p:cNvSpPr>
            <a:spLocks noChangeArrowheads="1"/>
          </p:cNvSpPr>
          <p:nvPr/>
        </p:nvSpPr>
        <p:spPr bwMode="auto">
          <a:xfrm>
            <a:off x="1000125" y="-288925"/>
            <a:ext cx="252413" cy="288925"/>
          </a:xfrm>
          <a:prstGeom prst="rect">
            <a:avLst/>
          </a:prstGeom>
          <a:solidFill>
            <a:srgbClr val="7B96D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01" name="Rectangle 28"/>
          <p:cNvSpPr>
            <a:spLocks noChangeArrowheads="1"/>
          </p:cNvSpPr>
          <p:nvPr/>
        </p:nvSpPr>
        <p:spPr bwMode="auto">
          <a:xfrm>
            <a:off x="1252538" y="-288925"/>
            <a:ext cx="252412" cy="288925"/>
          </a:xfrm>
          <a:prstGeom prst="rect">
            <a:avLst/>
          </a:prstGeom>
          <a:solidFill>
            <a:srgbClr val="4E72C2"/>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02" name="Rectangle 29"/>
          <p:cNvSpPr>
            <a:spLocks noChangeArrowheads="1"/>
          </p:cNvSpPr>
          <p:nvPr/>
        </p:nvSpPr>
        <p:spPr bwMode="auto">
          <a:xfrm>
            <a:off x="1504950" y="-288925"/>
            <a:ext cx="252413" cy="288925"/>
          </a:xfrm>
          <a:prstGeom prst="rect">
            <a:avLst/>
          </a:prstGeom>
          <a:solidFill>
            <a:srgbClr val="78BC78"/>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03" name="Rectangle 30"/>
          <p:cNvSpPr>
            <a:spLocks noChangeArrowheads="1"/>
          </p:cNvSpPr>
          <p:nvPr/>
        </p:nvSpPr>
        <p:spPr bwMode="auto">
          <a:xfrm>
            <a:off x="1757363" y="-288925"/>
            <a:ext cx="252412" cy="288925"/>
          </a:xfrm>
          <a:prstGeom prst="rect">
            <a:avLst/>
          </a:prstGeom>
          <a:solidFill>
            <a:srgbClr val="54A85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04" name="Rectangle 31"/>
          <p:cNvSpPr>
            <a:spLocks noChangeArrowheads="1"/>
          </p:cNvSpPr>
          <p:nvPr/>
        </p:nvSpPr>
        <p:spPr bwMode="auto">
          <a:xfrm>
            <a:off x="2009775" y="-288925"/>
            <a:ext cx="252413" cy="288925"/>
          </a:xfrm>
          <a:prstGeom prst="rect">
            <a:avLst/>
          </a:prstGeom>
          <a:solidFill>
            <a:srgbClr val="D985A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05" name="Rectangle 32"/>
          <p:cNvSpPr>
            <a:spLocks noChangeArrowheads="1"/>
          </p:cNvSpPr>
          <p:nvPr/>
        </p:nvSpPr>
        <p:spPr bwMode="auto">
          <a:xfrm>
            <a:off x="2262188" y="-288925"/>
            <a:ext cx="252412" cy="288925"/>
          </a:xfrm>
          <a:prstGeom prst="rect">
            <a:avLst/>
          </a:prstGeom>
          <a:solidFill>
            <a:srgbClr val="C8507E"/>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06" name="Rectangle 33"/>
          <p:cNvSpPr>
            <a:spLocks noChangeArrowheads="1"/>
          </p:cNvSpPr>
          <p:nvPr/>
        </p:nvSpPr>
        <p:spPr bwMode="auto">
          <a:xfrm>
            <a:off x="2514600" y="-288925"/>
            <a:ext cx="252413" cy="288925"/>
          </a:xfrm>
          <a:prstGeom prst="rect">
            <a:avLst/>
          </a:prstGeom>
          <a:solidFill>
            <a:srgbClr val="EA9358"/>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07" name="Rectangle 34"/>
          <p:cNvSpPr>
            <a:spLocks noChangeArrowheads="1"/>
          </p:cNvSpPr>
          <p:nvPr/>
        </p:nvSpPr>
        <p:spPr bwMode="auto">
          <a:xfrm>
            <a:off x="2767013" y="-288925"/>
            <a:ext cx="252412" cy="288925"/>
          </a:xfrm>
          <a:prstGeom prst="rect">
            <a:avLst/>
          </a:prstGeom>
          <a:solidFill>
            <a:srgbClr val="E57A3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08" name="Rectangle 35"/>
          <p:cNvSpPr>
            <a:spLocks noChangeArrowheads="1"/>
          </p:cNvSpPr>
          <p:nvPr/>
        </p:nvSpPr>
        <p:spPr bwMode="auto">
          <a:xfrm>
            <a:off x="3019425" y="-288925"/>
            <a:ext cx="252413" cy="288925"/>
          </a:xfrm>
          <a:prstGeom prst="rect">
            <a:avLst/>
          </a:prstGeom>
          <a:solidFill>
            <a:srgbClr val="7CC3D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09" name="Rectangle 36"/>
          <p:cNvSpPr>
            <a:spLocks noChangeArrowheads="1"/>
          </p:cNvSpPr>
          <p:nvPr/>
        </p:nvSpPr>
        <p:spPr bwMode="auto">
          <a:xfrm>
            <a:off x="3271838" y="-288925"/>
            <a:ext cx="252412" cy="288925"/>
          </a:xfrm>
          <a:prstGeom prst="rect">
            <a:avLst/>
          </a:prstGeom>
          <a:solidFill>
            <a:srgbClr val="4EAFC6"/>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10" name="Rectangle 37"/>
          <p:cNvSpPr>
            <a:spLocks noChangeArrowheads="1"/>
          </p:cNvSpPr>
          <p:nvPr/>
        </p:nvSpPr>
        <p:spPr bwMode="auto">
          <a:xfrm>
            <a:off x="3524250" y="-288925"/>
            <a:ext cx="252413" cy="288925"/>
          </a:xfrm>
          <a:prstGeom prst="rect">
            <a:avLst/>
          </a:prstGeom>
          <a:solidFill>
            <a:srgbClr val="E1717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11" name="Rectangle 38"/>
          <p:cNvSpPr>
            <a:spLocks noChangeArrowheads="1"/>
          </p:cNvSpPr>
          <p:nvPr/>
        </p:nvSpPr>
        <p:spPr bwMode="auto">
          <a:xfrm>
            <a:off x="3776663" y="-288925"/>
            <a:ext cx="252412" cy="288925"/>
          </a:xfrm>
          <a:prstGeom prst="rect">
            <a:avLst/>
          </a:prstGeom>
          <a:solidFill>
            <a:srgbClr val="D7454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12" name="Rectangle 39"/>
          <p:cNvSpPr>
            <a:spLocks noChangeArrowheads="1"/>
          </p:cNvSpPr>
          <p:nvPr/>
        </p:nvSpPr>
        <p:spPr bwMode="auto">
          <a:xfrm>
            <a:off x="4029075" y="-288925"/>
            <a:ext cx="252413" cy="288925"/>
          </a:xfrm>
          <a:prstGeom prst="rect">
            <a:avLst/>
          </a:prstGeom>
          <a:solidFill>
            <a:srgbClr val="55B59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13" name="Rectangle 40"/>
          <p:cNvSpPr>
            <a:spLocks noChangeArrowheads="1"/>
          </p:cNvSpPr>
          <p:nvPr/>
        </p:nvSpPr>
        <p:spPr bwMode="auto">
          <a:xfrm>
            <a:off x="4281488" y="-288925"/>
            <a:ext cx="252412" cy="288925"/>
          </a:xfrm>
          <a:prstGeom prst="rect">
            <a:avLst/>
          </a:prstGeom>
          <a:solidFill>
            <a:srgbClr val="48A48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14" name="Rectangle 41"/>
          <p:cNvSpPr>
            <a:spLocks noChangeArrowheads="1"/>
          </p:cNvSpPr>
          <p:nvPr/>
        </p:nvSpPr>
        <p:spPr bwMode="auto">
          <a:xfrm>
            <a:off x="4533900" y="-288925"/>
            <a:ext cx="252413" cy="288925"/>
          </a:xfrm>
          <a:prstGeom prst="rect">
            <a:avLst/>
          </a:prstGeom>
          <a:solidFill>
            <a:srgbClr val="DEA91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15" name="Rectangle 42"/>
          <p:cNvSpPr>
            <a:spLocks noChangeArrowheads="1"/>
          </p:cNvSpPr>
          <p:nvPr/>
        </p:nvSpPr>
        <p:spPr bwMode="auto">
          <a:xfrm>
            <a:off x="4786313" y="-288925"/>
            <a:ext cx="252412" cy="288925"/>
          </a:xfrm>
          <a:prstGeom prst="rect">
            <a:avLst/>
          </a:prstGeom>
          <a:solidFill>
            <a:srgbClr val="CC9900"/>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16" name="Rectangle 43"/>
          <p:cNvSpPr>
            <a:spLocks noChangeArrowheads="1"/>
          </p:cNvSpPr>
          <p:nvPr/>
        </p:nvSpPr>
        <p:spPr bwMode="auto">
          <a:xfrm>
            <a:off x="5038725" y="-288925"/>
            <a:ext cx="252413" cy="288925"/>
          </a:xfrm>
          <a:prstGeom prst="rect">
            <a:avLst/>
          </a:prstGeom>
          <a:solidFill>
            <a:srgbClr val="8585AD"/>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17" name="Rectangle 44"/>
          <p:cNvSpPr>
            <a:spLocks noChangeArrowheads="1"/>
          </p:cNvSpPr>
          <p:nvPr/>
        </p:nvSpPr>
        <p:spPr bwMode="auto">
          <a:xfrm>
            <a:off x="5291138" y="-288925"/>
            <a:ext cx="252412" cy="288925"/>
          </a:xfrm>
          <a:prstGeom prst="rect">
            <a:avLst/>
          </a:prstGeom>
          <a:solidFill>
            <a:srgbClr val="666699"/>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18" name="Rectangle 45"/>
          <p:cNvSpPr>
            <a:spLocks noChangeArrowheads="1"/>
          </p:cNvSpPr>
          <p:nvPr/>
        </p:nvSpPr>
        <p:spPr bwMode="auto">
          <a:xfrm>
            <a:off x="5543550" y="-288925"/>
            <a:ext cx="252413" cy="288925"/>
          </a:xfrm>
          <a:prstGeom prst="rect">
            <a:avLst/>
          </a:prstGeom>
          <a:solidFill>
            <a:srgbClr val="D8D312"/>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19" name="Rectangle 46"/>
          <p:cNvSpPr>
            <a:spLocks noChangeArrowheads="1"/>
          </p:cNvSpPr>
          <p:nvPr/>
        </p:nvSpPr>
        <p:spPr bwMode="auto">
          <a:xfrm>
            <a:off x="5795963" y="-288925"/>
            <a:ext cx="252412" cy="288925"/>
          </a:xfrm>
          <a:prstGeom prst="rect">
            <a:avLst/>
          </a:prstGeom>
          <a:solidFill>
            <a:srgbClr val="C0BC00"/>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20" name="Rectangle 47"/>
          <p:cNvSpPr>
            <a:spLocks noChangeArrowheads="1"/>
          </p:cNvSpPr>
          <p:nvPr/>
        </p:nvSpPr>
        <p:spPr bwMode="auto">
          <a:xfrm>
            <a:off x="503238" y="-288925"/>
            <a:ext cx="252412" cy="288925"/>
          </a:xfrm>
          <a:prstGeom prst="rect">
            <a:avLst/>
          </a:prstGeom>
          <a:solidFill>
            <a:srgbClr val="EDEB97"/>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21" name="Rectangle 48"/>
          <p:cNvSpPr>
            <a:spLocks noChangeArrowheads="1"/>
          </p:cNvSpPr>
          <p:nvPr/>
        </p:nvSpPr>
        <p:spPr bwMode="auto">
          <a:xfrm>
            <a:off x="755650" y="-288925"/>
            <a:ext cx="252413" cy="288925"/>
          </a:xfrm>
          <a:prstGeom prst="rect">
            <a:avLst/>
          </a:prstGeom>
          <a:solidFill>
            <a:srgbClr val="E5E02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22" name="Rectangle 52"/>
          <p:cNvSpPr>
            <a:spLocks noChangeArrowheads="1"/>
          </p:cNvSpPr>
          <p:nvPr/>
        </p:nvSpPr>
        <p:spPr bwMode="auto">
          <a:xfrm>
            <a:off x="7272338" y="0"/>
            <a:ext cx="1368425" cy="1116013"/>
          </a:xfrm>
          <a:prstGeom prst="rect">
            <a:avLst/>
          </a:prstGeom>
          <a:solidFill>
            <a:schemeClr val="bg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23" name="Rectangle 25"/>
          <p:cNvSpPr>
            <a:spLocks noChangeArrowheads="1"/>
          </p:cNvSpPr>
          <p:nvPr/>
        </p:nvSpPr>
        <p:spPr bwMode="auto">
          <a:xfrm>
            <a:off x="0" y="-288925"/>
            <a:ext cx="252413" cy="288925"/>
          </a:xfrm>
          <a:prstGeom prst="rect">
            <a:avLst/>
          </a:prstGeom>
          <a:solidFill>
            <a:srgbClr val="62B1C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24" name="Rectangle 26"/>
          <p:cNvSpPr>
            <a:spLocks noChangeArrowheads="1"/>
          </p:cNvSpPr>
          <p:nvPr/>
        </p:nvSpPr>
        <p:spPr bwMode="auto">
          <a:xfrm>
            <a:off x="252413" y="-288925"/>
            <a:ext cx="252412" cy="288925"/>
          </a:xfrm>
          <a:prstGeom prst="rect">
            <a:avLst/>
          </a:prstGeom>
          <a:solidFill>
            <a:srgbClr val="3C8B9E"/>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25" name="Rectangle 27"/>
          <p:cNvSpPr>
            <a:spLocks noChangeArrowheads="1"/>
          </p:cNvSpPr>
          <p:nvPr/>
        </p:nvSpPr>
        <p:spPr bwMode="auto">
          <a:xfrm>
            <a:off x="1000125" y="-288925"/>
            <a:ext cx="252413" cy="288925"/>
          </a:xfrm>
          <a:prstGeom prst="rect">
            <a:avLst/>
          </a:prstGeom>
          <a:solidFill>
            <a:srgbClr val="7B96D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26" name="Rectangle 28"/>
          <p:cNvSpPr>
            <a:spLocks noChangeArrowheads="1"/>
          </p:cNvSpPr>
          <p:nvPr/>
        </p:nvSpPr>
        <p:spPr bwMode="auto">
          <a:xfrm>
            <a:off x="1252538" y="-288925"/>
            <a:ext cx="252412" cy="288925"/>
          </a:xfrm>
          <a:prstGeom prst="rect">
            <a:avLst/>
          </a:prstGeom>
          <a:solidFill>
            <a:srgbClr val="4E72C2"/>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27" name="Rectangle 29"/>
          <p:cNvSpPr>
            <a:spLocks noChangeArrowheads="1"/>
          </p:cNvSpPr>
          <p:nvPr/>
        </p:nvSpPr>
        <p:spPr bwMode="auto">
          <a:xfrm>
            <a:off x="1504950" y="-288925"/>
            <a:ext cx="252413" cy="288925"/>
          </a:xfrm>
          <a:prstGeom prst="rect">
            <a:avLst/>
          </a:prstGeom>
          <a:solidFill>
            <a:srgbClr val="78BC78"/>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28" name="Rectangle 30"/>
          <p:cNvSpPr>
            <a:spLocks noChangeArrowheads="1"/>
          </p:cNvSpPr>
          <p:nvPr/>
        </p:nvSpPr>
        <p:spPr bwMode="auto">
          <a:xfrm>
            <a:off x="1757363" y="-288925"/>
            <a:ext cx="252412" cy="288925"/>
          </a:xfrm>
          <a:prstGeom prst="rect">
            <a:avLst/>
          </a:prstGeom>
          <a:solidFill>
            <a:srgbClr val="54A85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29" name="Rectangle 31"/>
          <p:cNvSpPr>
            <a:spLocks noChangeArrowheads="1"/>
          </p:cNvSpPr>
          <p:nvPr/>
        </p:nvSpPr>
        <p:spPr bwMode="auto">
          <a:xfrm>
            <a:off x="2009775" y="-288925"/>
            <a:ext cx="252413" cy="288925"/>
          </a:xfrm>
          <a:prstGeom prst="rect">
            <a:avLst/>
          </a:prstGeom>
          <a:solidFill>
            <a:srgbClr val="D985A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30" name="Rectangle 32"/>
          <p:cNvSpPr>
            <a:spLocks noChangeArrowheads="1"/>
          </p:cNvSpPr>
          <p:nvPr/>
        </p:nvSpPr>
        <p:spPr bwMode="auto">
          <a:xfrm>
            <a:off x="2262188" y="-288925"/>
            <a:ext cx="252412" cy="288925"/>
          </a:xfrm>
          <a:prstGeom prst="rect">
            <a:avLst/>
          </a:prstGeom>
          <a:solidFill>
            <a:srgbClr val="C8507E"/>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31" name="Rectangle 33"/>
          <p:cNvSpPr>
            <a:spLocks noChangeArrowheads="1"/>
          </p:cNvSpPr>
          <p:nvPr/>
        </p:nvSpPr>
        <p:spPr bwMode="auto">
          <a:xfrm>
            <a:off x="2514600" y="-288925"/>
            <a:ext cx="252413" cy="288925"/>
          </a:xfrm>
          <a:prstGeom prst="rect">
            <a:avLst/>
          </a:prstGeom>
          <a:solidFill>
            <a:srgbClr val="EA9358"/>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32" name="Rectangle 34"/>
          <p:cNvSpPr>
            <a:spLocks noChangeArrowheads="1"/>
          </p:cNvSpPr>
          <p:nvPr/>
        </p:nvSpPr>
        <p:spPr bwMode="auto">
          <a:xfrm>
            <a:off x="2767013" y="-288925"/>
            <a:ext cx="252412" cy="288925"/>
          </a:xfrm>
          <a:prstGeom prst="rect">
            <a:avLst/>
          </a:prstGeom>
          <a:solidFill>
            <a:srgbClr val="E57A3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33" name="Rectangle 35"/>
          <p:cNvSpPr>
            <a:spLocks noChangeArrowheads="1"/>
          </p:cNvSpPr>
          <p:nvPr/>
        </p:nvSpPr>
        <p:spPr bwMode="auto">
          <a:xfrm>
            <a:off x="3019425" y="-288925"/>
            <a:ext cx="252413" cy="288925"/>
          </a:xfrm>
          <a:prstGeom prst="rect">
            <a:avLst/>
          </a:prstGeom>
          <a:solidFill>
            <a:srgbClr val="7CC3D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34" name="Rectangle 36"/>
          <p:cNvSpPr>
            <a:spLocks noChangeArrowheads="1"/>
          </p:cNvSpPr>
          <p:nvPr/>
        </p:nvSpPr>
        <p:spPr bwMode="auto">
          <a:xfrm>
            <a:off x="3271838" y="-288925"/>
            <a:ext cx="252412" cy="288925"/>
          </a:xfrm>
          <a:prstGeom prst="rect">
            <a:avLst/>
          </a:prstGeom>
          <a:solidFill>
            <a:srgbClr val="4EAFC6"/>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35" name="Rectangle 37"/>
          <p:cNvSpPr>
            <a:spLocks noChangeArrowheads="1"/>
          </p:cNvSpPr>
          <p:nvPr/>
        </p:nvSpPr>
        <p:spPr bwMode="auto">
          <a:xfrm>
            <a:off x="3524250" y="-288925"/>
            <a:ext cx="252413" cy="288925"/>
          </a:xfrm>
          <a:prstGeom prst="rect">
            <a:avLst/>
          </a:prstGeom>
          <a:solidFill>
            <a:srgbClr val="E1717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36" name="Rectangle 38"/>
          <p:cNvSpPr>
            <a:spLocks noChangeArrowheads="1"/>
          </p:cNvSpPr>
          <p:nvPr/>
        </p:nvSpPr>
        <p:spPr bwMode="auto">
          <a:xfrm>
            <a:off x="3776663" y="-288925"/>
            <a:ext cx="252412" cy="288925"/>
          </a:xfrm>
          <a:prstGeom prst="rect">
            <a:avLst/>
          </a:prstGeom>
          <a:solidFill>
            <a:srgbClr val="D7454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37" name="Rectangle 39"/>
          <p:cNvSpPr>
            <a:spLocks noChangeArrowheads="1"/>
          </p:cNvSpPr>
          <p:nvPr/>
        </p:nvSpPr>
        <p:spPr bwMode="auto">
          <a:xfrm>
            <a:off x="4029075" y="-288925"/>
            <a:ext cx="252413" cy="288925"/>
          </a:xfrm>
          <a:prstGeom prst="rect">
            <a:avLst/>
          </a:prstGeom>
          <a:solidFill>
            <a:srgbClr val="55B59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38" name="Rectangle 40"/>
          <p:cNvSpPr>
            <a:spLocks noChangeArrowheads="1"/>
          </p:cNvSpPr>
          <p:nvPr/>
        </p:nvSpPr>
        <p:spPr bwMode="auto">
          <a:xfrm>
            <a:off x="4281488" y="-288925"/>
            <a:ext cx="252412" cy="288925"/>
          </a:xfrm>
          <a:prstGeom prst="rect">
            <a:avLst/>
          </a:prstGeom>
          <a:solidFill>
            <a:srgbClr val="48A485"/>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39" name="Rectangle 41"/>
          <p:cNvSpPr>
            <a:spLocks noChangeArrowheads="1"/>
          </p:cNvSpPr>
          <p:nvPr/>
        </p:nvSpPr>
        <p:spPr bwMode="auto">
          <a:xfrm>
            <a:off x="4533900" y="-288925"/>
            <a:ext cx="252413" cy="288925"/>
          </a:xfrm>
          <a:prstGeom prst="rect">
            <a:avLst/>
          </a:prstGeom>
          <a:solidFill>
            <a:srgbClr val="DEA914"/>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40" name="Rectangle 43"/>
          <p:cNvSpPr>
            <a:spLocks noChangeArrowheads="1"/>
          </p:cNvSpPr>
          <p:nvPr/>
        </p:nvSpPr>
        <p:spPr bwMode="auto">
          <a:xfrm>
            <a:off x="5038725" y="-288925"/>
            <a:ext cx="252413" cy="288925"/>
          </a:xfrm>
          <a:prstGeom prst="rect">
            <a:avLst/>
          </a:prstGeom>
          <a:solidFill>
            <a:srgbClr val="8585AD"/>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41" name="Rectangle 44"/>
          <p:cNvSpPr>
            <a:spLocks noChangeArrowheads="1"/>
          </p:cNvSpPr>
          <p:nvPr/>
        </p:nvSpPr>
        <p:spPr bwMode="auto">
          <a:xfrm>
            <a:off x="5291138" y="-288925"/>
            <a:ext cx="252412" cy="288925"/>
          </a:xfrm>
          <a:prstGeom prst="rect">
            <a:avLst/>
          </a:prstGeom>
          <a:solidFill>
            <a:srgbClr val="666699"/>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42" name="Rectangle 47"/>
          <p:cNvSpPr>
            <a:spLocks noChangeArrowheads="1"/>
          </p:cNvSpPr>
          <p:nvPr/>
        </p:nvSpPr>
        <p:spPr bwMode="auto">
          <a:xfrm>
            <a:off x="503238" y="-288925"/>
            <a:ext cx="252412" cy="288925"/>
          </a:xfrm>
          <a:prstGeom prst="rect">
            <a:avLst/>
          </a:prstGeom>
          <a:solidFill>
            <a:srgbClr val="EDEB97"/>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43" name="Rectangle 48"/>
          <p:cNvSpPr>
            <a:spLocks noChangeArrowheads="1"/>
          </p:cNvSpPr>
          <p:nvPr/>
        </p:nvSpPr>
        <p:spPr bwMode="auto">
          <a:xfrm>
            <a:off x="755650" y="-288925"/>
            <a:ext cx="252413" cy="288925"/>
          </a:xfrm>
          <a:prstGeom prst="rect">
            <a:avLst/>
          </a:prstGeom>
          <a:solidFill>
            <a:srgbClr val="E5E02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144" name="Rectangle 52"/>
          <p:cNvSpPr>
            <a:spLocks noChangeArrowheads="1"/>
          </p:cNvSpPr>
          <p:nvPr/>
        </p:nvSpPr>
        <p:spPr bwMode="auto">
          <a:xfrm>
            <a:off x="7272338" y="0"/>
            <a:ext cx="1368425" cy="1116013"/>
          </a:xfrm>
          <a:prstGeom prst="rect">
            <a:avLst/>
          </a:prstGeom>
          <a:solidFill>
            <a:schemeClr val="bg1"/>
          </a:solidFill>
          <a:ln w="9525" algn="ctr">
            <a:noFill/>
            <a:miter lim="800000"/>
            <a:headEnd/>
            <a:tailEnd/>
          </a:ln>
          <a:effectLst/>
        </p:spPr>
        <p:txBody>
          <a:bodyPr wrap="none" anchor="ctr"/>
          <a:lstStyle/>
          <a:p>
            <a:pPr fontAlgn="auto">
              <a:spcBef>
                <a:spcPts val="0"/>
              </a:spcBef>
              <a:spcAft>
                <a:spcPts val="0"/>
              </a:spcAft>
              <a:defRPr/>
            </a:pPr>
            <a:endParaRPr lang="de-DE">
              <a:latin typeface="+mn-lt"/>
              <a:cs typeface="Arial" charset="0"/>
            </a:endParaRPr>
          </a:p>
        </p:txBody>
      </p:sp>
      <p:sp>
        <p:nvSpPr>
          <p:cNvPr id="3" name="Inhaltsplatzhalter 2"/>
          <p:cNvSpPr>
            <a:spLocks noGrp="1"/>
          </p:cNvSpPr>
          <p:nvPr>
            <p:ph idx="1"/>
          </p:nvPr>
        </p:nvSpPr>
        <p:spPr>
          <a:xfrm>
            <a:off x="2285984" y="1285860"/>
            <a:ext cx="6643734" cy="5000660"/>
          </a:xfrm>
        </p:spPr>
        <p:txBody>
          <a:bodyPr>
            <a:normAutofit/>
          </a:bodyPr>
          <a:lstStyle>
            <a:lvl1pPr>
              <a:defRPr sz="2400"/>
            </a:lvl1pPr>
            <a:lvl2pPr>
              <a:defRPr sz="2000"/>
            </a:lvl2pPr>
            <a:lvl3pPr>
              <a:defRPr sz="1800"/>
            </a:lvl3pPr>
            <a:lvl4pPr>
              <a:defRPr sz="1600"/>
            </a:lvl4pPr>
            <a:lvl5pPr>
              <a:defRPr sz="1600"/>
            </a:lvl5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Tree>
  </p:cSld>
  <p:clrMapOvr>
    <a:masterClrMapping/>
  </p:clrMapOvr>
  <p:hf sldNum="0" hdr="0" ftr="0" dt="0"/>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8"/>
          <p:cNvSpPr>
            <a:spLocks noGrp="1" noChangeArrowheads="1"/>
          </p:cNvSpPr>
          <p:nvPr>
            <p:ph type="dt" sz="half" idx="10"/>
          </p:nvPr>
        </p:nvSpPr>
        <p:spPr>
          <a:ln/>
        </p:spPr>
        <p:txBody>
          <a:bodyPr/>
          <a:lstStyle>
            <a:lvl1pPr>
              <a:defRPr/>
            </a:lvl1pPr>
          </a:lstStyle>
          <a:p>
            <a:pPr>
              <a:defRPr/>
            </a:pPr>
            <a:endParaRPr lang="el-GR"/>
          </a:p>
        </p:txBody>
      </p:sp>
      <p:sp>
        <p:nvSpPr>
          <p:cNvPr id="4" name="Rectangle 9"/>
          <p:cNvSpPr>
            <a:spLocks noGrp="1" noChangeArrowheads="1"/>
          </p:cNvSpPr>
          <p:nvPr>
            <p:ph type="ftr" sz="quarter" idx="11"/>
          </p:nvPr>
        </p:nvSpPr>
        <p:spPr>
          <a:ln/>
        </p:spPr>
        <p:txBody>
          <a:bodyPr/>
          <a:lstStyle>
            <a:lvl1pPr>
              <a:defRPr/>
            </a:lvl1pPr>
          </a:lstStyle>
          <a:p>
            <a:pPr>
              <a:defRPr/>
            </a:pPr>
            <a:endParaRPr lang="el-GR"/>
          </a:p>
        </p:txBody>
      </p:sp>
      <p:sp>
        <p:nvSpPr>
          <p:cNvPr id="5" name="Rectangle 10"/>
          <p:cNvSpPr>
            <a:spLocks noGrp="1" noChangeArrowheads="1"/>
          </p:cNvSpPr>
          <p:nvPr>
            <p:ph type="sldNum" sz="quarter" idx="12"/>
          </p:nvPr>
        </p:nvSpPr>
        <p:spPr>
          <a:ln/>
        </p:spPr>
        <p:txBody>
          <a:bodyPr/>
          <a:lstStyle>
            <a:lvl1pPr>
              <a:defRPr/>
            </a:lvl1pPr>
          </a:lstStyle>
          <a:p>
            <a:pPr>
              <a:defRPr/>
            </a:pPr>
            <a:fld id="{D87DA40B-BB42-46B2-994F-C89E67EE0459}" type="slidenum">
              <a:rPr lang="el-GR"/>
              <a:pPr>
                <a:defRPr/>
              </a:pPr>
              <a:t>‹#›</a:t>
            </a:fld>
            <a:endParaRPr lang="el-G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pPr>
              <a:defRPr/>
            </a:pPr>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l-GR"/>
          </a:p>
        </p:txBody>
      </p:sp>
      <p:sp>
        <p:nvSpPr>
          <p:cNvPr id="3" name="Footer Placeholder 2"/>
          <p:cNvSpPr>
            <a:spLocks noGrp="1"/>
          </p:cNvSpPr>
          <p:nvPr>
            <p:ph type="ftr" sz="quarter" idx="11"/>
          </p:nvPr>
        </p:nvSpPr>
        <p:spPr/>
        <p:txBody>
          <a:bodyPr/>
          <a:lstStyle/>
          <a:p>
            <a:pPr>
              <a:defRPr/>
            </a:pPr>
            <a:endParaRPr lang="el-GR"/>
          </a:p>
        </p:txBody>
      </p:sp>
      <p:sp>
        <p:nvSpPr>
          <p:cNvPr id="4" name="Slide Number Placeholder 3"/>
          <p:cNvSpPr>
            <a:spLocks noGrp="1"/>
          </p:cNvSpPr>
          <p:nvPr>
            <p:ph type="sldNum" sz="quarter" idx="12"/>
          </p:nvPr>
        </p:nvSpPr>
        <p:spPr/>
        <p:txBody>
          <a:body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latin typeface="Arial" charset="0"/>
              <a:cs typeface="Arial" charset="0"/>
            </a:endParaRPr>
          </a:p>
        </p:txBody>
      </p:sp>
      <p:grpSp>
        <p:nvGrpSpPr>
          <p:cNvPr id="2"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latin typeface="Arial" charset="0"/>
              <a:cs typeface="Arial" charset="0"/>
            </a:endParaRPr>
          </a:p>
        </p:txBody>
      </p:sp>
      <p:sp>
        <p:nvSpPr>
          <p:cNvPr id="283651" name="Rectangle 3"/>
          <p:cNvSpPr>
            <a:spLocks noGrp="1" noChangeArrowheads="1"/>
          </p:cNvSpPr>
          <p:nvPr>
            <p:ph type="ctrTitle"/>
          </p:nvPr>
        </p:nvSpPr>
        <p:spPr>
          <a:xfrm>
            <a:off x="315913" y="466725"/>
            <a:ext cx="6781800" cy="2133600"/>
          </a:xfrm>
        </p:spPr>
        <p:txBody>
          <a:bodyPr/>
          <a:lstStyle>
            <a:lvl1pPr algn="r">
              <a:defRPr sz="4800"/>
            </a:lvl1pPr>
          </a:lstStyle>
          <a:p>
            <a:r>
              <a:rPr lang="el-GR" altLang="en-US"/>
              <a:t>Κάντε κλικ για επεξεργασία του τίτλου</a:t>
            </a:r>
          </a:p>
        </p:txBody>
      </p:sp>
      <p:sp>
        <p:nvSpPr>
          <p:cNvPr id="28365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l-GR" altLang="en-US"/>
              <a:t>Κάντε κλικ για να επεξεργαστείτε τον υπότιτλο του υποδείγματος</a:t>
            </a:r>
          </a:p>
        </p:txBody>
      </p:sp>
      <p:sp>
        <p:nvSpPr>
          <p:cNvPr id="38" name="Rectangle 5"/>
          <p:cNvSpPr>
            <a:spLocks noGrp="1" noChangeArrowheads="1"/>
          </p:cNvSpPr>
          <p:nvPr>
            <p:ph type="dt" sz="half" idx="10"/>
          </p:nvPr>
        </p:nvSpPr>
        <p:spPr/>
        <p:txBody>
          <a:bodyPr/>
          <a:lstStyle>
            <a:lvl1pPr>
              <a:defRPr/>
            </a:lvl1pPr>
          </a:lstStyle>
          <a:p>
            <a:pPr>
              <a:defRPr/>
            </a:pPr>
            <a:endParaRPr lang="el-GR"/>
          </a:p>
        </p:txBody>
      </p:sp>
      <p:sp>
        <p:nvSpPr>
          <p:cNvPr id="39" name="Rectangle 6"/>
          <p:cNvSpPr>
            <a:spLocks noGrp="1" noChangeArrowheads="1"/>
          </p:cNvSpPr>
          <p:nvPr>
            <p:ph type="ftr" sz="quarter" idx="11"/>
          </p:nvPr>
        </p:nvSpPr>
        <p:spPr/>
        <p:txBody>
          <a:bodyPr/>
          <a:lstStyle>
            <a:lvl1pPr>
              <a:defRPr/>
            </a:lvl1pPr>
          </a:lstStyle>
          <a:p>
            <a:pPr>
              <a:defRPr/>
            </a:pPr>
            <a:endParaRPr lang="el-GR"/>
          </a:p>
        </p:txBody>
      </p:sp>
      <p:sp>
        <p:nvSpPr>
          <p:cNvPr id="40" name="Rectangle 7"/>
          <p:cNvSpPr>
            <a:spLocks noGrp="1" noChangeArrowheads="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l-GR"/>
          </a:p>
        </p:txBody>
      </p:sp>
      <p:sp>
        <p:nvSpPr>
          <p:cNvPr id="3" name="Rectangle 9"/>
          <p:cNvSpPr>
            <a:spLocks noGrp="1" noChangeArrowheads="1"/>
          </p:cNvSpPr>
          <p:nvPr>
            <p:ph type="ftr" sz="quarter" idx="11"/>
          </p:nvPr>
        </p:nvSpPr>
        <p:spPr>
          <a:ln/>
        </p:spPr>
        <p:txBody>
          <a:bodyPr/>
          <a:lstStyle>
            <a:lvl1pPr>
              <a:defRPr/>
            </a:lvl1pPr>
          </a:lstStyle>
          <a:p>
            <a:pPr>
              <a:defRPr/>
            </a:pPr>
            <a:endParaRPr lang="el-GR"/>
          </a:p>
        </p:txBody>
      </p:sp>
      <p:sp>
        <p:nvSpPr>
          <p:cNvPr id="4" name="Rectangle 10"/>
          <p:cNvSpPr>
            <a:spLocks noGrp="1" noChangeArrowheads="1"/>
          </p:cNvSpPr>
          <p:nvPr>
            <p:ph type="sldNum" sz="quarter" idx="12"/>
          </p:nvPr>
        </p:nvSpPr>
        <p:spPr>
          <a:ln/>
        </p:spPr>
        <p:txBody>
          <a:bodyPr/>
          <a:lstStyle>
            <a:lvl1pPr>
              <a:defRPr/>
            </a:lvl1pPr>
          </a:lstStyle>
          <a:p>
            <a:pPr>
              <a:defRPr/>
            </a:pPr>
            <a:fld id="{38FDD17E-DD3E-49A3-8915-14258C674E8B}" type="slidenum">
              <a:rPr lang="el-GR"/>
              <a:pPr>
                <a:defRPr/>
              </a:pPr>
              <a:t>‹#›</a:t>
            </a:fld>
            <a:endParaRPr lang="el-G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l-GR"/>
          </a:p>
        </p:txBody>
      </p:sp>
      <p:sp>
        <p:nvSpPr>
          <p:cNvPr id="5" name="Rectangle 6"/>
          <p:cNvSpPr>
            <a:spLocks noGrp="1" noChangeArrowheads="1"/>
          </p:cNvSpPr>
          <p:nvPr>
            <p:ph type="ftr" sz="quarter" idx="11"/>
          </p:nvPr>
        </p:nvSpPr>
        <p:spPr/>
        <p:txBody>
          <a:bodyPr/>
          <a:lstStyle>
            <a:lvl1pPr>
              <a:defRPr/>
            </a:lvl1pPr>
          </a:lstStyle>
          <a:p>
            <a:pPr>
              <a:defRPr/>
            </a:pPr>
            <a:endParaRPr lang="el-GR"/>
          </a:p>
        </p:txBody>
      </p:sp>
      <p:sp>
        <p:nvSpPr>
          <p:cNvPr id="6" name="Rectangle 7"/>
          <p:cNvSpPr>
            <a:spLocks noGrp="1" noChangeArrowheads="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5"/>
          <p:cNvSpPr>
            <a:spLocks noGrp="1" noChangeArrowheads="1"/>
          </p:cNvSpPr>
          <p:nvPr>
            <p:ph type="dt" sz="half" idx="10"/>
          </p:nvPr>
        </p:nvSpPr>
        <p:spPr/>
        <p:txBody>
          <a:bodyPr/>
          <a:lstStyle>
            <a:lvl1pPr>
              <a:defRPr/>
            </a:lvl1pPr>
          </a:lstStyle>
          <a:p>
            <a:pPr>
              <a:defRPr/>
            </a:pPr>
            <a:endParaRPr lang="el-GR"/>
          </a:p>
        </p:txBody>
      </p:sp>
      <p:sp>
        <p:nvSpPr>
          <p:cNvPr id="5" name="Rectangle 6"/>
          <p:cNvSpPr>
            <a:spLocks noGrp="1" noChangeArrowheads="1"/>
          </p:cNvSpPr>
          <p:nvPr>
            <p:ph type="ftr" sz="quarter" idx="11"/>
          </p:nvPr>
        </p:nvSpPr>
        <p:spPr/>
        <p:txBody>
          <a:bodyPr/>
          <a:lstStyle>
            <a:lvl1pPr>
              <a:defRPr/>
            </a:lvl1pPr>
          </a:lstStyle>
          <a:p>
            <a:pPr>
              <a:defRPr/>
            </a:pPr>
            <a:endParaRPr lang="el-GR"/>
          </a:p>
        </p:txBody>
      </p:sp>
      <p:sp>
        <p:nvSpPr>
          <p:cNvPr id="6" name="Rectangle 7"/>
          <p:cNvSpPr>
            <a:spLocks noGrp="1" noChangeArrowheads="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Rectangle 5"/>
          <p:cNvSpPr>
            <a:spLocks noGrp="1" noChangeArrowheads="1"/>
          </p:cNvSpPr>
          <p:nvPr>
            <p:ph type="dt" sz="half" idx="10"/>
          </p:nvPr>
        </p:nvSpPr>
        <p:spPr/>
        <p:txBody>
          <a:bodyPr/>
          <a:lstStyle>
            <a:lvl1pPr>
              <a:defRPr/>
            </a:lvl1pPr>
          </a:lstStyle>
          <a:p>
            <a:pPr>
              <a:defRPr/>
            </a:pPr>
            <a:endParaRPr lang="el-GR"/>
          </a:p>
        </p:txBody>
      </p:sp>
      <p:sp>
        <p:nvSpPr>
          <p:cNvPr id="6" name="Rectangle 6"/>
          <p:cNvSpPr>
            <a:spLocks noGrp="1" noChangeArrowheads="1"/>
          </p:cNvSpPr>
          <p:nvPr>
            <p:ph type="ftr" sz="quarter" idx="11"/>
          </p:nvPr>
        </p:nvSpPr>
        <p:spPr/>
        <p:txBody>
          <a:bodyPr/>
          <a:lstStyle>
            <a:lvl1pPr>
              <a:defRPr/>
            </a:lvl1pPr>
          </a:lstStyle>
          <a:p>
            <a:pPr>
              <a:defRPr/>
            </a:pPr>
            <a:endParaRPr lang="el-GR"/>
          </a:p>
        </p:txBody>
      </p:sp>
      <p:sp>
        <p:nvSpPr>
          <p:cNvPr id="7" name="Rectangle 7"/>
          <p:cNvSpPr>
            <a:spLocks noGrp="1" noChangeArrowheads="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Rectangle 5"/>
          <p:cNvSpPr>
            <a:spLocks noGrp="1" noChangeArrowheads="1"/>
          </p:cNvSpPr>
          <p:nvPr>
            <p:ph type="dt" sz="half" idx="10"/>
          </p:nvPr>
        </p:nvSpPr>
        <p:spPr/>
        <p:txBody>
          <a:bodyPr/>
          <a:lstStyle>
            <a:lvl1pPr>
              <a:defRPr/>
            </a:lvl1pPr>
          </a:lstStyle>
          <a:p>
            <a:pPr>
              <a:defRPr/>
            </a:pPr>
            <a:endParaRPr lang="el-GR"/>
          </a:p>
        </p:txBody>
      </p:sp>
      <p:sp>
        <p:nvSpPr>
          <p:cNvPr id="8" name="Rectangle 6"/>
          <p:cNvSpPr>
            <a:spLocks noGrp="1" noChangeArrowheads="1"/>
          </p:cNvSpPr>
          <p:nvPr>
            <p:ph type="ftr" sz="quarter" idx="11"/>
          </p:nvPr>
        </p:nvSpPr>
        <p:spPr/>
        <p:txBody>
          <a:bodyPr/>
          <a:lstStyle>
            <a:lvl1pPr>
              <a:defRPr/>
            </a:lvl1pPr>
          </a:lstStyle>
          <a:p>
            <a:pPr>
              <a:defRPr/>
            </a:pPr>
            <a:endParaRPr lang="el-GR"/>
          </a:p>
        </p:txBody>
      </p:sp>
      <p:sp>
        <p:nvSpPr>
          <p:cNvPr id="9" name="Rectangle 7"/>
          <p:cNvSpPr>
            <a:spLocks noGrp="1" noChangeArrowheads="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Rectangle 5"/>
          <p:cNvSpPr>
            <a:spLocks noGrp="1" noChangeArrowheads="1"/>
          </p:cNvSpPr>
          <p:nvPr>
            <p:ph type="dt" sz="half" idx="10"/>
          </p:nvPr>
        </p:nvSpPr>
        <p:spPr/>
        <p:txBody>
          <a:bodyPr/>
          <a:lstStyle>
            <a:lvl1pPr>
              <a:defRPr/>
            </a:lvl1pPr>
          </a:lstStyle>
          <a:p>
            <a:pPr>
              <a:defRPr/>
            </a:pPr>
            <a:endParaRPr lang="el-GR"/>
          </a:p>
        </p:txBody>
      </p:sp>
      <p:sp>
        <p:nvSpPr>
          <p:cNvPr id="4" name="Rectangle 6"/>
          <p:cNvSpPr>
            <a:spLocks noGrp="1" noChangeArrowheads="1"/>
          </p:cNvSpPr>
          <p:nvPr>
            <p:ph type="ftr" sz="quarter" idx="11"/>
          </p:nvPr>
        </p:nvSpPr>
        <p:spPr/>
        <p:txBody>
          <a:bodyPr/>
          <a:lstStyle>
            <a:lvl1pPr>
              <a:defRPr/>
            </a:lvl1pPr>
          </a:lstStyle>
          <a:p>
            <a:pPr>
              <a:defRPr/>
            </a:pPr>
            <a:endParaRPr lang="el-GR"/>
          </a:p>
        </p:txBody>
      </p:sp>
      <p:sp>
        <p:nvSpPr>
          <p:cNvPr id="5" name="Rectangle 7"/>
          <p:cNvSpPr>
            <a:spLocks noGrp="1" noChangeArrowheads="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l-GR"/>
          </a:p>
        </p:txBody>
      </p:sp>
      <p:sp>
        <p:nvSpPr>
          <p:cNvPr id="3" name="Rectangle 6"/>
          <p:cNvSpPr>
            <a:spLocks noGrp="1" noChangeArrowheads="1"/>
          </p:cNvSpPr>
          <p:nvPr>
            <p:ph type="ftr" sz="quarter" idx="11"/>
          </p:nvPr>
        </p:nvSpPr>
        <p:spPr/>
        <p:txBody>
          <a:bodyPr/>
          <a:lstStyle>
            <a:lvl1pPr>
              <a:defRPr/>
            </a:lvl1pPr>
          </a:lstStyle>
          <a:p>
            <a:pPr>
              <a:defRPr/>
            </a:pPr>
            <a:endParaRPr lang="el-GR"/>
          </a:p>
        </p:txBody>
      </p:sp>
      <p:sp>
        <p:nvSpPr>
          <p:cNvPr id="4" name="Rectangle 7"/>
          <p:cNvSpPr>
            <a:spLocks noGrp="1" noChangeArrowheads="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5"/>
          <p:cNvSpPr>
            <a:spLocks noGrp="1" noChangeArrowheads="1"/>
          </p:cNvSpPr>
          <p:nvPr>
            <p:ph type="dt" sz="half" idx="10"/>
          </p:nvPr>
        </p:nvSpPr>
        <p:spPr/>
        <p:txBody>
          <a:bodyPr/>
          <a:lstStyle>
            <a:lvl1pPr>
              <a:defRPr/>
            </a:lvl1pPr>
          </a:lstStyle>
          <a:p>
            <a:pPr>
              <a:defRPr/>
            </a:pPr>
            <a:endParaRPr lang="el-GR"/>
          </a:p>
        </p:txBody>
      </p:sp>
      <p:sp>
        <p:nvSpPr>
          <p:cNvPr id="6" name="Rectangle 6"/>
          <p:cNvSpPr>
            <a:spLocks noGrp="1" noChangeArrowheads="1"/>
          </p:cNvSpPr>
          <p:nvPr>
            <p:ph type="ftr" sz="quarter" idx="11"/>
          </p:nvPr>
        </p:nvSpPr>
        <p:spPr/>
        <p:txBody>
          <a:bodyPr/>
          <a:lstStyle>
            <a:lvl1pPr>
              <a:defRPr/>
            </a:lvl1pPr>
          </a:lstStyle>
          <a:p>
            <a:pPr>
              <a:defRPr/>
            </a:pPr>
            <a:endParaRPr lang="el-GR"/>
          </a:p>
        </p:txBody>
      </p:sp>
      <p:sp>
        <p:nvSpPr>
          <p:cNvPr id="7" name="Rectangle 7"/>
          <p:cNvSpPr>
            <a:spLocks noGrp="1" noChangeArrowheads="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5"/>
          <p:cNvSpPr>
            <a:spLocks noGrp="1" noChangeArrowheads="1"/>
          </p:cNvSpPr>
          <p:nvPr>
            <p:ph type="dt" sz="half" idx="10"/>
          </p:nvPr>
        </p:nvSpPr>
        <p:spPr/>
        <p:txBody>
          <a:bodyPr/>
          <a:lstStyle>
            <a:lvl1pPr>
              <a:defRPr/>
            </a:lvl1pPr>
          </a:lstStyle>
          <a:p>
            <a:pPr>
              <a:defRPr/>
            </a:pPr>
            <a:endParaRPr lang="el-GR"/>
          </a:p>
        </p:txBody>
      </p:sp>
      <p:sp>
        <p:nvSpPr>
          <p:cNvPr id="6" name="Rectangle 6"/>
          <p:cNvSpPr>
            <a:spLocks noGrp="1" noChangeArrowheads="1"/>
          </p:cNvSpPr>
          <p:nvPr>
            <p:ph type="ftr" sz="quarter" idx="11"/>
          </p:nvPr>
        </p:nvSpPr>
        <p:spPr/>
        <p:txBody>
          <a:bodyPr/>
          <a:lstStyle>
            <a:lvl1pPr>
              <a:defRPr/>
            </a:lvl1pPr>
          </a:lstStyle>
          <a:p>
            <a:pPr>
              <a:defRPr/>
            </a:pPr>
            <a:endParaRPr lang="el-GR"/>
          </a:p>
        </p:txBody>
      </p:sp>
      <p:sp>
        <p:nvSpPr>
          <p:cNvPr id="7" name="Rectangle 7"/>
          <p:cNvSpPr>
            <a:spLocks noGrp="1" noChangeArrowheads="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l-GR"/>
          </a:p>
        </p:txBody>
      </p:sp>
      <p:sp>
        <p:nvSpPr>
          <p:cNvPr id="5" name="Rectangle 6"/>
          <p:cNvSpPr>
            <a:spLocks noGrp="1" noChangeArrowheads="1"/>
          </p:cNvSpPr>
          <p:nvPr>
            <p:ph type="ftr" sz="quarter" idx="11"/>
          </p:nvPr>
        </p:nvSpPr>
        <p:spPr/>
        <p:txBody>
          <a:bodyPr/>
          <a:lstStyle>
            <a:lvl1pPr>
              <a:defRPr/>
            </a:lvl1pPr>
          </a:lstStyle>
          <a:p>
            <a:pPr>
              <a:defRPr/>
            </a:pPr>
            <a:endParaRPr lang="el-GR"/>
          </a:p>
        </p:txBody>
      </p:sp>
      <p:sp>
        <p:nvSpPr>
          <p:cNvPr id="6" name="Rectangle 7"/>
          <p:cNvSpPr>
            <a:spLocks noGrp="1" noChangeArrowheads="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122238"/>
            <a:ext cx="2057400" cy="6008687"/>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122238"/>
            <a:ext cx="6019800" cy="6008687"/>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l-GR"/>
          </a:p>
        </p:txBody>
      </p:sp>
      <p:sp>
        <p:nvSpPr>
          <p:cNvPr id="5" name="Rectangle 6"/>
          <p:cNvSpPr>
            <a:spLocks noGrp="1" noChangeArrowheads="1"/>
          </p:cNvSpPr>
          <p:nvPr>
            <p:ph type="ftr" sz="quarter" idx="11"/>
          </p:nvPr>
        </p:nvSpPr>
        <p:spPr/>
        <p:txBody>
          <a:bodyPr/>
          <a:lstStyle>
            <a:lvl1pPr>
              <a:defRPr/>
            </a:lvl1pPr>
          </a:lstStyle>
          <a:p>
            <a:pPr>
              <a:defRPr/>
            </a:pPr>
            <a:endParaRPr lang="el-GR"/>
          </a:p>
        </p:txBody>
      </p:sp>
      <p:sp>
        <p:nvSpPr>
          <p:cNvPr id="6" name="Rectangle 7"/>
          <p:cNvSpPr>
            <a:spLocks noGrp="1" noChangeArrowheads="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l-GR"/>
          </a:p>
        </p:txBody>
      </p:sp>
      <p:sp>
        <p:nvSpPr>
          <p:cNvPr id="6" name="Rectangle 9"/>
          <p:cNvSpPr>
            <a:spLocks noGrp="1" noChangeArrowheads="1"/>
          </p:cNvSpPr>
          <p:nvPr>
            <p:ph type="ftr" sz="quarter" idx="11"/>
          </p:nvPr>
        </p:nvSpPr>
        <p:spPr>
          <a:ln/>
        </p:spPr>
        <p:txBody>
          <a:bodyPr/>
          <a:lstStyle>
            <a:lvl1pPr>
              <a:defRPr/>
            </a:lvl1pPr>
          </a:lstStyle>
          <a:p>
            <a:pPr>
              <a:defRPr/>
            </a:pPr>
            <a:endParaRPr lang="el-GR"/>
          </a:p>
        </p:txBody>
      </p:sp>
      <p:sp>
        <p:nvSpPr>
          <p:cNvPr id="7" name="Rectangle 10"/>
          <p:cNvSpPr>
            <a:spLocks noGrp="1" noChangeArrowheads="1"/>
          </p:cNvSpPr>
          <p:nvPr>
            <p:ph type="sldNum" sz="quarter" idx="12"/>
          </p:nvPr>
        </p:nvSpPr>
        <p:spPr>
          <a:ln/>
        </p:spPr>
        <p:txBody>
          <a:bodyPr/>
          <a:lstStyle>
            <a:lvl1pPr>
              <a:defRPr/>
            </a:lvl1pPr>
          </a:lstStyle>
          <a:p>
            <a:pPr>
              <a:defRPr/>
            </a:pPr>
            <a:fld id="{0F551A2A-AD98-4145-BCC2-1A076143A4DB}" type="slidenum">
              <a:rPr lang="el-GR"/>
              <a:pPr>
                <a:defRPr/>
              </a:pPr>
              <a:t>‹#›</a:t>
            </a:fld>
            <a:endParaRPr lang="el-G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smtClean="0"/>
              <a:t>Click to edit Master title style</a:t>
            </a:r>
            <a:endParaRPr lang="el-GR"/>
          </a:p>
        </p:txBody>
      </p:sp>
      <p:sp>
        <p:nvSpPr>
          <p:cNvPr id="3" name="Text Placeholder 2"/>
          <p:cNvSpPr>
            <a:spLocks noGrp="1"/>
          </p:cNvSpPr>
          <p:nvPr>
            <p:ph type="body" sz="half" idx="1"/>
          </p:nvPr>
        </p:nvSpPr>
        <p:spPr>
          <a:xfrm>
            <a:off x="9144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9911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8"/>
          <p:cNvSpPr>
            <a:spLocks noGrp="1" noChangeArrowheads="1"/>
          </p:cNvSpPr>
          <p:nvPr>
            <p:ph type="dt" sz="half" idx="10"/>
          </p:nvPr>
        </p:nvSpPr>
        <p:spPr/>
        <p:txBody>
          <a:bodyPr/>
          <a:lstStyle>
            <a:lvl1pPr>
              <a:defRPr/>
            </a:lvl1pPr>
          </a:lstStyle>
          <a:p>
            <a:pPr>
              <a:defRPr/>
            </a:pPr>
            <a:endParaRPr lang="el-GR"/>
          </a:p>
        </p:txBody>
      </p:sp>
      <p:sp>
        <p:nvSpPr>
          <p:cNvPr id="6" name="Rectangle 9"/>
          <p:cNvSpPr>
            <a:spLocks noGrp="1" noChangeArrowheads="1"/>
          </p:cNvSpPr>
          <p:nvPr>
            <p:ph type="ftr" sz="quarter" idx="11"/>
          </p:nvPr>
        </p:nvSpPr>
        <p:spPr/>
        <p:txBody>
          <a:bodyPr/>
          <a:lstStyle>
            <a:lvl1pPr>
              <a:defRPr/>
            </a:lvl1pPr>
          </a:lstStyle>
          <a:p>
            <a:pPr>
              <a:defRPr/>
            </a:pPr>
            <a:endParaRPr lang="el-GR"/>
          </a:p>
        </p:txBody>
      </p:sp>
      <p:sp>
        <p:nvSpPr>
          <p:cNvPr id="7" name="Rectangle 10"/>
          <p:cNvSpPr>
            <a:spLocks noGrp="1" noChangeArrowheads="1"/>
          </p:cNvSpPr>
          <p:nvPr>
            <p:ph type="sldNum" sz="quarter" idx="12"/>
          </p:nvPr>
        </p:nvSpPr>
        <p:spPr/>
        <p:txBody>
          <a:bodyPr/>
          <a:lstStyle>
            <a:lvl1pPr>
              <a:defRPr/>
            </a:lvl1pPr>
          </a:lstStyle>
          <a:p>
            <a:pPr>
              <a:defRPr/>
            </a:pPr>
            <a:fld id="{A340A1AB-907F-4F52-B528-5552A96F0E27}" type="slidenum">
              <a:rPr lang="el-GR" smtClean="0"/>
              <a:pPr>
                <a:defRPr/>
              </a:pPr>
              <a:t>‹#›</a:t>
            </a:fld>
            <a:endParaRPr lang="el-G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l-GR"/>
          </a:p>
        </p:txBody>
      </p:sp>
      <p:sp>
        <p:nvSpPr>
          <p:cNvPr id="6" name="Rectangle 9"/>
          <p:cNvSpPr>
            <a:spLocks noGrp="1" noChangeArrowheads="1"/>
          </p:cNvSpPr>
          <p:nvPr>
            <p:ph type="ftr" sz="quarter" idx="11"/>
          </p:nvPr>
        </p:nvSpPr>
        <p:spPr>
          <a:ln/>
        </p:spPr>
        <p:txBody>
          <a:bodyPr/>
          <a:lstStyle>
            <a:lvl1pPr>
              <a:defRPr/>
            </a:lvl1pPr>
          </a:lstStyle>
          <a:p>
            <a:pPr>
              <a:defRPr/>
            </a:pPr>
            <a:endParaRPr lang="el-GR"/>
          </a:p>
        </p:txBody>
      </p:sp>
      <p:sp>
        <p:nvSpPr>
          <p:cNvPr id="7" name="Rectangle 10"/>
          <p:cNvSpPr>
            <a:spLocks noGrp="1" noChangeArrowheads="1"/>
          </p:cNvSpPr>
          <p:nvPr>
            <p:ph type="sldNum" sz="quarter" idx="12"/>
          </p:nvPr>
        </p:nvSpPr>
        <p:spPr>
          <a:ln/>
        </p:spPr>
        <p:txBody>
          <a:bodyPr/>
          <a:lstStyle>
            <a:lvl1pPr>
              <a:defRPr/>
            </a:lvl1pPr>
          </a:lstStyle>
          <a:p>
            <a:pPr>
              <a:defRPr/>
            </a:pPr>
            <a:fld id="{19F7DB42-A281-4273-AA38-3A2D92D19811}"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slideLayout" Target="../slideLayouts/slideLayout57.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6.xml"/><Relationship Id="rId13" Type="http://schemas.openxmlformats.org/officeDocument/2006/relationships/theme" Target="../theme/theme7.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slideLayout" Target="../slideLayouts/slideLayout80.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3200400" cy="6858000"/>
            <a:chOff x="0" y="0"/>
            <a:chExt cx="2016" cy="4320"/>
          </a:xfrm>
        </p:grpSpPr>
        <p:sp>
          <p:nvSpPr>
            <p:cNvPr id="18435" name="Rectangle 3"/>
            <p:cNvSpPr>
              <a:spLocks noChangeArrowheads="1"/>
            </p:cNvSpPr>
            <p:nvPr/>
          </p:nvSpPr>
          <p:spPr bwMode="auto">
            <a:xfrm>
              <a:off x="0" y="0"/>
              <a:ext cx="480" cy="4320"/>
            </a:xfrm>
            <a:prstGeom prst="rect">
              <a:avLst/>
            </a:prstGeom>
            <a:solidFill>
              <a:schemeClr val="accent1"/>
            </a:solidFill>
            <a:ln w="9525">
              <a:noFill/>
              <a:miter lim="800000"/>
              <a:headEnd/>
              <a:tailEnd/>
            </a:ln>
            <a:effectLst/>
          </p:spPr>
          <p:txBody>
            <a:bodyPr wrap="none" anchor="ctr"/>
            <a:lstStyle/>
            <a:p>
              <a:pPr>
                <a:defRPr/>
              </a:pPr>
              <a:endParaRPr lang="el-GR">
                <a:latin typeface="Arial" charset="0"/>
                <a:cs typeface="Arial" charset="0"/>
              </a:endParaRPr>
            </a:p>
          </p:txBody>
        </p:sp>
        <p:sp>
          <p:nvSpPr>
            <p:cNvPr id="18436" name="Rectangle 4"/>
            <p:cNvSpPr>
              <a:spLocks noChangeArrowheads="1"/>
            </p:cNvSpPr>
            <p:nvPr/>
          </p:nvSpPr>
          <p:spPr bwMode="auto">
            <a:xfrm>
              <a:off x="432" y="0"/>
              <a:ext cx="1584" cy="672"/>
            </a:xfrm>
            <a:prstGeom prst="rect">
              <a:avLst/>
            </a:prstGeom>
            <a:solidFill>
              <a:schemeClr val="accent1"/>
            </a:solidFill>
            <a:ln w="9525">
              <a:noFill/>
              <a:miter lim="800000"/>
              <a:headEnd/>
              <a:tailEnd/>
            </a:ln>
            <a:effectLst/>
          </p:spPr>
          <p:txBody>
            <a:bodyPr wrap="none" anchor="ctr"/>
            <a:lstStyle/>
            <a:p>
              <a:pPr>
                <a:defRPr/>
              </a:pPr>
              <a:endParaRPr lang="el-GR">
                <a:latin typeface="Arial" charset="0"/>
                <a:cs typeface="Arial" charset="0"/>
              </a:endParaRPr>
            </a:p>
          </p:txBody>
        </p:sp>
      </p:grpSp>
      <p:sp>
        <p:nvSpPr>
          <p:cNvPr id="18437" name="AutoShape 5"/>
          <p:cNvSpPr>
            <a:spLocks noChangeArrowheads="1"/>
          </p:cNvSpPr>
          <p:nvPr/>
        </p:nvSpPr>
        <p:spPr bwMode="auto">
          <a:xfrm>
            <a:off x="762000" y="762000"/>
            <a:ext cx="5105400" cy="6096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l-GR" sz="2400">
              <a:latin typeface="Times New Roman" pitchFamily="18" charset="0"/>
              <a:cs typeface="Arial" charset="0"/>
            </a:endParaRPr>
          </a:p>
        </p:txBody>
      </p:sp>
      <p:sp>
        <p:nvSpPr>
          <p:cNvPr id="4100" name="Rectangle 6"/>
          <p:cNvSpPr>
            <a:spLocks noGrp="1" noChangeArrowheads="1"/>
          </p:cNvSpPr>
          <p:nvPr>
            <p:ph type="title"/>
          </p:nvPr>
        </p:nvSpPr>
        <p:spPr bwMode="auto">
          <a:xfrm>
            <a:off x="914400" y="762000"/>
            <a:ext cx="80010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smtClean="0"/>
              <a:t>Κάντε κλικ για επεξεργασία του τίτλου</a:t>
            </a:r>
          </a:p>
        </p:txBody>
      </p:sp>
      <p:sp>
        <p:nvSpPr>
          <p:cNvPr id="4101" name="Rectangle 7"/>
          <p:cNvSpPr>
            <a:spLocks noGrp="1" noChangeArrowheads="1"/>
          </p:cNvSpPr>
          <p:nvPr>
            <p:ph type="body" idx="1"/>
          </p:nvPr>
        </p:nvSpPr>
        <p:spPr bwMode="auto">
          <a:xfrm>
            <a:off x="914400" y="2362200"/>
            <a:ext cx="8001000" cy="3733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18440" name="Rectangle 8"/>
          <p:cNvSpPr>
            <a:spLocks noGrp="1" noChangeArrowheads="1"/>
          </p:cNvSpPr>
          <p:nvPr>
            <p:ph type="dt" sz="half" idx="2"/>
          </p:nvPr>
        </p:nvSpPr>
        <p:spPr bwMode="auto">
          <a:xfrm>
            <a:off x="7010400" y="6553200"/>
            <a:ext cx="1905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r">
              <a:defRPr sz="1400">
                <a:latin typeface="Arial" charset="0"/>
                <a:cs typeface="Arial" charset="0"/>
              </a:defRPr>
            </a:lvl1pPr>
          </a:lstStyle>
          <a:p>
            <a:pPr>
              <a:defRPr/>
            </a:pPr>
            <a:endParaRPr lang="el-GR"/>
          </a:p>
        </p:txBody>
      </p:sp>
      <p:sp>
        <p:nvSpPr>
          <p:cNvPr id="18441" name="Rectangle 9"/>
          <p:cNvSpPr>
            <a:spLocks noGrp="1" noChangeArrowheads="1"/>
          </p:cNvSpPr>
          <p:nvPr>
            <p:ph type="ftr" sz="quarter" idx="3"/>
          </p:nvPr>
        </p:nvSpPr>
        <p:spPr bwMode="auto">
          <a:xfrm>
            <a:off x="2936875" y="6529388"/>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ctr">
              <a:defRPr sz="1400">
                <a:latin typeface="Arial" charset="0"/>
                <a:cs typeface="Arial" charset="0"/>
              </a:defRPr>
            </a:lvl1pPr>
          </a:lstStyle>
          <a:p>
            <a:pPr>
              <a:defRPr/>
            </a:pPr>
            <a:endParaRPr lang="el-GR"/>
          </a:p>
        </p:txBody>
      </p:sp>
      <p:sp>
        <p:nvSpPr>
          <p:cNvPr id="18442" name="Rectangle 10"/>
          <p:cNvSpPr>
            <a:spLocks noGrp="1" noChangeArrowheads="1"/>
          </p:cNvSpPr>
          <p:nvPr>
            <p:ph type="sldNum" sz="quarter" idx="4"/>
          </p:nvPr>
        </p:nvSpPr>
        <p:spPr bwMode="auto">
          <a:xfrm>
            <a:off x="84138" y="63436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spAutoFit/>
          </a:bodyPr>
          <a:lstStyle>
            <a:lvl1pPr>
              <a:defRPr sz="2600" b="1">
                <a:solidFill>
                  <a:schemeClr val="bg1"/>
                </a:solidFill>
                <a:latin typeface="Arial" charset="0"/>
                <a:cs typeface="Arial" charset="0"/>
              </a:defRPr>
            </a:lvl1pPr>
          </a:lstStyle>
          <a:p>
            <a:pPr>
              <a:defRPr/>
            </a:pPr>
            <a:fld id="{A340A1AB-907F-4F52-B528-5552A96F0E27}" type="slidenum">
              <a:rPr lang="el-GR"/>
              <a:pPr>
                <a:defRPr/>
              </a:pPr>
              <a:t>‹#›</a:t>
            </a:fld>
            <a:endParaRPr lang="el-GR"/>
          </a:p>
        </p:txBody>
      </p:sp>
      <p:grpSp>
        <p:nvGrpSpPr>
          <p:cNvPr id="4105" name="Group 11"/>
          <p:cNvGrpSpPr>
            <a:grpSpLocks/>
          </p:cNvGrpSpPr>
          <p:nvPr/>
        </p:nvGrpSpPr>
        <p:grpSpPr bwMode="auto">
          <a:xfrm>
            <a:off x="228600" y="1981200"/>
            <a:ext cx="7391400" cy="319088"/>
            <a:chOff x="144" y="1248"/>
            <a:chExt cx="4656" cy="201"/>
          </a:xfrm>
        </p:grpSpPr>
        <p:sp>
          <p:nvSpPr>
            <p:cNvPr id="18444" name="AutoShape 12"/>
            <p:cNvSpPr>
              <a:spLocks noChangeArrowheads="1"/>
            </p:cNvSpPr>
            <p:nvPr/>
          </p:nvSpPr>
          <p:spPr bwMode="auto">
            <a:xfrm>
              <a:off x="384" y="1248"/>
              <a:ext cx="4416" cy="200"/>
            </a:xfrm>
            <a:prstGeom prst="roundRect">
              <a:avLst>
                <a:gd name="adj" fmla="val 0"/>
              </a:avLst>
            </a:prstGeom>
            <a:solidFill>
              <a:schemeClr val="bg2"/>
            </a:solidFill>
            <a:ln w="9525">
              <a:noFill/>
              <a:round/>
              <a:headEnd/>
              <a:tailEnd/>
            </a:ln>
            <a:effectLst/>
          </p:spPr>
          <p:txBody>
            <a:bodyPr wrap="none" anchor="ctr"/>
            <a:lstStyle/>
            <a:p>
              <a:pPr>
                <a:defRPr/>
              </a:pPr>
              <a:endParaRPr lang="el-GR">
                <a:latin typeface="Arial" charset="0"/>
                <a:cs typeface="Arial" charset="0"/>
              </a:endParaRPr>
            </a:p>
          </p:txBody>
        </p:sp>
        <p:sp>
          <p:nvSpPr>
            <p:cNvPr id="18445" name="AutoShape 13"/>
            <p:cNvSpPr>
              <a:spLocks noChangeArrowheads="1"/>
            </p:cNvSpPr>
            <p:nvPr/>
          </p:nvSpPr>
          <p:spPr bwMode="auto">
            <a:xfrm flipH="1">
              <a:off x="144" y="1248"/>
              <a:ext cx="248" cy="201"/>
            </a:xfrm>
            <a:prstGeom prst="flowChartDelay">
              <a:avLst/>
            </a:prstGeom>
            <a:solidFill>
              <a:schemeClr val="bg2"/>
            </a:solidFill>
            <a:ln w="9525">
              <a:noFill/>
              <a:miter lim="800000"/>
              <a:headEnd/>
              <a:tailEnd/>
            </a:ln>
            <a:effectLst/>
          </p:spPr>
          <p:txBody>
            <a:bodyPr wrap="none" anchor="ctr"/>
            <a:lstStyle/>
            <a:p>
              <a:pPr>
                <a:defRPr/>
              </a:pPr>
              <a:endParaRPr lang="el-GR">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7148" r:id="rId1"/>
    <p:sldLayoutId id="2147487080" r:id="rId2"/>
    <p:sldLayoutId id="2147487081" r:id="rId3"/>
    <p:sldLayoutId id="2147487082" r:id="rId4"/>
    <p:sldLayoutId id="2147487083" r:id="rId5"/>
    <p:sldLayoutId id="2147487084" r:id="rId6"/>
    <p:sldLayoutId id="2147487085" r:id="rId7"/>
    <p:sldLayoutId id="2147487086" r:id="rId8"/>
    <p:sldLayoutId id="2147487087" r:id="rId9"/>
    <p:sldLayoutId id="2147487088" r:id="rId10"/>
    <p:sldLayoutId id="2147487089" r:id="rId11"/>
  </p:sldLayoutIdLst>
  <p:hf sldNum="0"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602" name="1 - Θέση τίτλου"/>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p>
        </p:txBody>
      </p:sp>
      <p:sp>
        <p:nvSpPr>
          <p:cNvPr id="25603" name="2 - Θέση κειμένου"/>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defRPr>
            </a:lvl1pPr>
          </a:lstStyle>
          <a:p>
            <a:pPr>
              <a:defRPr/>
            </a:pPr>
            <a:endParaRPr lang="en-GB"/>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a:defRPr/>
            </a:pPr>
            <a:endParaRPr lang="en-GB"/>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cs typeface="Arial" charset="0"/>
              </a:defRPr>
            </a:lvl1pPr>
          </a:lstStyle>
          <a:p>
            <a:pPr>
              <a:defRPr/>
            </a:pPr>
            <a:fld id="{14932F52-EBE6-4E31-9F05-0CE610A54D58}" type="slidenum">
              <a:rPr lang="en-GB" smtClean="0"/>
              <a:pPr>
                <a:defRPr/>
              </a:pPr>
              <a:t>‹#›</a:t>
            </a:fld>
            <a:endParaRPr lang="en-GB"/>
          </a:p>
        </p:txBody>
      </p:sp>
    </p:spTree>
  </p:cSld>
  <p:clrMap bg1="lt1" tx1="dk1" bg2="lt2" tx2="dk2" accent1="accent1" accent2="accent2" accent3="accent3" accent4="accent4" accent5="accent5" accent6="accent6" hlink="hlink" folHlink="folHlink"/>
  <p:sldLayoutIdLst>
    <p:sldLayoutId id="2147487333" r:id="rId1"/>
    <p:sldLayoutId id="2147487334" r:id="rId2"/>
    <p:sldLayoutId id="2147487335" r:id="rId3"/>
    <p:sldLayoutId id="2147487336" r:id="rId4"/>
    <p:sldLayoutId id="2147487337" r:id="rId5"/>
    <p:sldLayoutId id="2147487338" r:id="rId6"/>
    <p:sldLayoutId id="2147487339" r:id="rId7"/>
    <p:sldLayoutId id="2147487340" r:id="rId8"/>
    <p:sldLayoutId id="2147487341" r:id="rId9"/>
    <p:sldLayoutId id="2147487342" r:id="rId10"/>
    <p:sldLayoutId id="2147487343"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latin typeface="Arial" charset="0"/>
              </a:defRPr>
            </a:lvl1pPr>
          </a:lstStyle>
          <a:p>
            <a:pPr>
              <a:defRPr/>
            </a:pPr>
            <a:endParaRPr lang="el-GR"/>
          </a:p>
        </p:txBody>
      </p:sp>
      <p:sp>
        <p:nvSpPr>
          <p:cNvPr id="3789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latin typeface="Arial Black" pitchFamily="34" charset="0"/>
              </a:defRPr>
            </a:lvl1pPr>
          </a:lstStyle>
          <a:p>
            <a:pPr>
              <a:defRPr/>
            </a:pPr>
            <a:fld id="{A340A1AB-907F-4F52-B528-5552A96F0E27}" type="slidenum">
              <a:rPr lang="el-GR" smtClean="0"/>
              <a:pPr>
                <a:defRPr/>
              </a:pPr>
              <a:t>‹#›</a:t>
            </a:fld>
            <a:endParaRPr lang="el-GR"/>
          </a:p>
        </p:txBody>
      </p:sp>
      <p:grpSp>
        <p:nvGrpSpPr>
          <p:cNvPr id="2" name="Group 4"/>
          <p:cNvGrpSpPr>
            <a:grpSpLocks/>
          </p:cNvGrpSpPr>
          <p:nvPr/>
        </p:nvGrpSpPr>
        <p:grpSpPr bwMode="auto">
          <a:xfrm>
            <a:off x="0" y="0"/>
            <a:ext cx="9144000" cy="546100"/>
            <a:chOff x="0" y="0"/>
            <a:chExt cx="5760" cy="344"/>
          </a:xfrm>
        </p:grpSpPr>
        <p:sp>
          <p:nvSpPr>
            <p:cNvPr id="3789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l-GR" sz="2400">
                <a:effectLst/>
                <a:latin typeface="Times New Roman" pitchFamily="18" charset="0"/>
              </a:endParaRPr>
            </a:p>
          </p:txBody>
        </p:sp>
        <p:sp>
          <p:nvSpPr>
            <p:cNvPr id="3789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el-GR" sz="2400">
                <a:effectLst/>
                <a:latin typeface="Times New Roman" pitchFamily="18" charset="0"/>
              </a:endParaRPr>
            </a:p>
          </p:txBody>
        </p:sp>
        <p:sp>
          <p:nvSpPr>
            <p:cNvPr id="3789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el-GR">
                <a:solidFill>
                  <a:schemeClr val="hlink"/>
                </a:solidFill>
                <a:effectLst/>
                <a:latin typeface="Arial" charset="0"/>
              </a:endParaRPr>
            </a:p>
          </p:txBody>
        </p:sp>
        <p:sp>
          <p:nvSpPr>
            <p:cNvPr id="3789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el-GR">
                <a:solidFill>
                  <a:schemeClr val="hlink"/>
                </a:solidFill>
                <a:effectLst/>
                <a:latin typeface="Arial" charset="0"/>
              </a:endParaRPr>
            </a:p>
          </p:txBody>
        </p:sp>
        <p:sp>
          <p:nvSpPr>
            <p:cNvPr id="3789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el-GR">
                <a:solidFill>
                  <a:schemeClr val="accent2"/>
                </a:solidFill>
                <a:effectLst/>
                <a:latin typeface="Arial" charset="0"/>
              </a:endParaRPr>
            </a:p>
          </p:txBody>
        </p:sp>
        <p:sp>
          <p:nvSpPr>
            <p:cNvPr id="3789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el-GR">
                <a:solidFill>
                  <a:schemeClr val="hlink"/>
                </a:solidFill>
                <a:effectLst/>
                <a:latin typeface="Arial" charset="0"/>
              </a:endParaRPr>
            </a:p>
          </p:txBody>
        </p:sp>
        <p:sp>
          <p:nvSpPr>
            <p:cNvPr id="3789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el-GR" sz="2400">
                <a:effectLst/>
                <a:latin typeface="Times New Roman" pitchFamily="18" charset="0"/>
              </a:endParaRPr>
            </a:p>
          </p:txBody>
        </p:sp>
        <p:sp>
          <p:nvSpPr>
            <p:cNvPr id="3790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el-GR">
                <a:solidFill>
                  <a:schemeClr val="accent2"/>
                </a:solidFill>
                <a:effectLst/>
                <a:latin typeface="Arial" charset="0"/>
              </a:endParaRPr>
            </a:p>
          </p:txBody>
        </p:sp>
        <p:sp>
          <p:nvSpPr>
            <p:cNvPr id="3790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el-GR">
                <a:solidFill>
                  <a:schemeClr val="accent2"/>
                </a:solidFill>
                <a:effectLst/>
                <a:latin typeface="Arial" charset="0"/>
              </a:endParaRPr>
            </a:p>
          </p:txBody>
        </p:sp>
      </p:grpSp>
      <p:sp>
        <p:nvSpPr>
          <p:cNvPr id="13317"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Κάντε κλικ για επεξεργασία του τίτλου</a:t>
            </a:r>
          </a:p>
        </p:txBody>
      </p:sp>
      <p:sp>
        <p:nvSpPr>
          <p:cNvPr id="13318"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3790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latin typeface="Arial" charset="0"/>
              </a:defRPr>
            </a:lvl1pPr>
          </a:lstStyle>
          <a:p>
            <a:pPr>
              <a:defRPr/>
            </a:pPr>
            <a:endParaRPr lang="el-GR"/>
          </a:p>
        </p:txBody>
      </p:sp>
    </p:spTree>
  </p:cSld>
  <p:clrMap bg1="lt1" tx1="dk1" bg2="lt2" tx2="dk2" accent1="accent1" accent2="accent2" accent3="accent3" accent4="accent4" accent5="accent5" accent6="accent6" hlink="hlink" folHlink="folHlink"/>
  <p:sldLayoutIdLst>
    <p:sldLayoutId id="2147487345" r:id="rId1"/>
    <p:sldLayoutId id="2147487346" r:id="rId2"/>
    <p:sldLayoutId id="2147487347" r:id="rId3"/>
    <p:sldLayoutId id="2147487348" r:id="rId4"/>
    <p:sldLayoutId id="2147487349" r:id="rId5"/>
    <p:sldLayoutId id="2147487350" r:id="rId6"/>
    <p:sldLayoutId id="2147487351" r:id="rId7"/>
    <p:sldLayoutId id="2147487352" r:id="rId8"/>
    <p:sldLayoutId id="2147487353" r:id="rId9"/>
    <p:sldLayoutId id="2147487354" r:id="rId10"/>
    <p:sldLayoutId id="2147487355" r:id="rId11"/>
  </p:sldLayoutIdLst>
  <p:hf sldNum="0" hdr="0" ft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242175" cy="1981200"/>
            <a:chOff x="0" y="0"/>
            <a:chExt cx="4562" cy="1248"/>
          </a:xfrm>
        </p:grpSpPr>
        <p:sp>
          <p:nvSpPr>
            <p:cNvPr id="66563"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l-GR">
                <a:latin typeface="Arial" charset="0"/>
                <a:cs typeface="Arial" charset="0"/>
              </a:endParaRPr>
            </a:p>
          </p:txBody>
        </p:sp>
        <p:sp>
          <p:nvSpPr>
            <p:cNvPr id="66564"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l-GR">
                <a:latin typeface="Arial" charset="0"/>
                <a:cs typeface="Arial" charset="0"/>
              </a:endParaRPr>
            </a:p>
          </p:txBody>
        </p:sp>
      </p:grpSp>
      <p:sp>
        <p:nvSpPr>
          <p:cNvPr id="66565"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Κάντε κλικ για επεξεργασία του τίτλου</a:t>
            </a:r>
          </a:p>
        </p:txBody>
      </p:sp>
      <p:sp>
        <p:nvSpPr>
          <p:cNvPr id="66566"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66567"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latin typeface="+mn-lt"/>
                <a:cs typeface="Arial" charset="0"/>
              </a:defRPr>
            </a:lvl1pPr>
          </a:lstStyle>
          <a:p>
            <a:pPr>
              <a:defRPr/>
            </a:pPr>
            <a:endParaRPr lang="el-GR"/>
          </a:p>
        </p:txBody>
      </p:sp>
      <p:sp>
        <p:nvSpPr>
          <p:cNvPr id="66568"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latin typeface="+mn-lt"/>
                <a:cs typeface="Arial" charset="0"/>
              </a:defRPr>
            </a:lvl1pPr>
          </a:lstStyle>
          <a:p>
            <a:pPr>
              <a:defRPr/>
            </a:pPr>
            <a:endParaRPr lang="el-GR"/>
          </a:p>
        </p:txBody>
      </p:sp>
      <p:sp>
        <p:nvSpPr>
          <p:cNvPr id="66569"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latin typeface="+mn-lt"/>
                <a:cs typeface="Arial" charset="0"/>
              </a:defRPr>
            </a:lvl1pPr>
          </a:lstStyle>
          <a:p>
            <a:pPr>
              <a:defRPr/>
            </a:pPr>
            <a:fld id="{A340A1AB-907F-4F52-B528-5552A96F0E27}" type="slidenum">
              <a:rPr lang="el-GR" smtClean="0"/>
              <a:pPr>
                <a:defRPr/>
              </a:pPr>
              <a:t>‹#›</a:t>
            </a:fld>
            <a:endParaRPr lang="el-GR"/>
          </a:p>
        </p:txBody>
      </p:sp>
    </p:spTree>
  </p:cSld>
  <p:clrMap bg1="dk2" tx1="lt1" bg2="dk1" tx2="lt2" accent1="accent1" accent2="accent2" accent3="accent3" accent4="accent4" accent5="accent5" accent6="accent6" hlink="hlink" folHlink="folHlink"/>
  <p:sldLayoutIdLst>
    <p:sldLayoutId id="2147487357" r:id="rId1"/>
    <p:sldLayoutId id="2147487358" r:id="rId2"/>
    <p:sldLayoutId id="2147487359" r:id="rId3"/>
    <p:sldLayoutId id="2147487360" r:id="rId4"/>
    <p:sldLayoutId id="2147487361" r:id="rId5"/>
    <p:sldLayoutId id="2147487362" r:id="rId6"/>
    <p:sldLayoutId id="2147487363" r:id="rId7"/>
    <p:sldLayoutId id="2147487364" r:id="rId8"/>
    <p:sldLayoutId id="2147487365" r:id="rId9"/>
    <p:sldLayoutId id="2147487366" r:id="rId10"/>
    <p:sldLayoutId id="2147487367" r:id="rId11"/>
  </p:sldLayoutIdLst>
  <p:timing>
    <p:tnLst>
      <p:par>
        <p:cTn id="1" dur="indefinite" restart="never" nodeType="tmRoot"/>
      </p:par>
    </p:tnLst>
  </p:timing>
  <p:hf sldNum="0"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3"/>
          <p:cNvSpPr>
            <a:spLocks noGrp="1" noChangeArrowheads="1"/>
          </p:cNvSpPr>
          <p:nvPr>
            <p:ph type="title"/>
          </p:nvPr>
        </p:nvSpPr>
        <p:spPr bwMode="auto">
          <a:xfrm>
            <a:off x="2819400" y="620713"/>
            <a:ext cx="5943600"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3315" name="Rectangle 4"/>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56325" name="Rectangle 5"/>
          <p:cNvSpPr>
            <a:spLocks noGrp="1" noChangeArrowheads="1"/>
          </p:cNvSpPr>
          <p:nvPr>
            <p:ph type="sldNum" sz="quarter" idx="4"/>
          </p:nvPr>
        </p:nvSpPr>
        <p:spPr bwMode="auto">
          <a:xfrm>
            <a:off x="7239000" y="6400800"/>
            <a:ext cx="1219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Arial" charset="0"/>
              </a:defRPr>
            </a:lvl1pPr>
          </a:lstStyle>
          <a:p>
            <a:pPr>
              <a:defRPr/>
            </a:pPr>
            <a:fld id="{A340A1AB-907F-4F52-B528-5552A96F0E27}" type="slidenum">
              <a:rPr lang="el-GR" smtClean="0"/>
              <a:pPr>
                <a:defRPr/>
              </a:pPr>
              <a:t>‹#›</a:t>
            </a:fld>
            <a:endParaRPr lang="el-GR"/>
          </a:p>
        </p:txBody>
      </p:sp>
      <p:sp>
        <p:nvSpPr>
          <p:cNvPr id="56326" name="Rectangle 6"/>
          <p:cNvSpPr>
            <a:spLocks noChangeArrowheads="1"/>
          </p:cNvSpPr>
          <p:nvPr/>
        </p:nvSpPr>
        <p:spPr bwMode="auto">
          <a:xfrm>
            <a:off x="2628900" y="2686050"/>
            <a:ext cx="9144000" cy="0"/>
          </a:xfrm>
          <a:prstGeom prst="rect">
            <a:avLst/>
          </a:prstGeom>
          <a:noFill/>
          <a:ln w="9525">
            <a:noFill/>
            <a:miter lim="800000"/>
            <a:headEnd/>
            <a:tailEnd/>
          </a:ln>
          <a:effectLst/>
        </p:spPr>
        <p:txBody>
          <a:bodyPr>
            <a:spAutoFit/>
          </a:bodyPr>
          <a:lstStyle/>
          <a:p>
            <a:pPr>
              <a:defRPr/>
            </a:pPr>
            <a:endParaRPr lang="sv-SE">
              <a:latin typeface="Arial" charset="0"/>
              <a:cs typeface="Arial" charset="0"/>
            </a:endParaRPr>
          </a:p>
        </p:txBody>
      </p:sp>
    </p:spTree>
  </p:cSld>
  <p:clrMap bg1="lt1" tx1="dk1" bg2="lt2" tx2="dk2" accent1="accent1" accent2="accent2" accent3="accent3" accent4="accent4" accent5="accent5" accent6="accent6" hlink="hlink" folHlink="folHlink"/>
  <p:sldLayoutIdLst>
    <p:sldLayoutId id="2147487369" r:id="rId1"/>
    <p:sldLayoutId id="2147487370" r:id="rId2"/>
    <p:sldLayoutId id="2147487371" r:id="rId3"/>
    <p:sldLayoutId id="2147487372" r:id="rId4"/>
    <p:sldLayoutId id="2147487373" r:id="rId5"/>
    <p:sldLayoutId id="2147487374" r:id="rId6"/>
    <p:sldLayoutId id="2147487375" r:id="rId7"/>
    <p:sldLayoutId id="2147487376" r:id="rId8"/>
    <p:sldLayoutId id="2147487377" r:id="rId9"/>
    <p:sldLayoutId id="2147487378" r:id="rId10"/>
    <p:sldLayoutId id="2147487379" r:id="rId11"/>
    <p:sldLayoutId id="2147487380" r:id="rId12"/>
    <p:sldLayoutId id="2147487381" r:id="rId13"/>
  </p:sldLayoutIdLst>
  <p:hf sldNum="0" hdr="0" ftr="0" dt="0"/>
  <p:txStyles>
    <p:titleStyle>
      <a:lvl1pPr algn="r" rtl="0" eaLnBrk="0" fontAlgn="base" hangingPunct="0">
        <a:spcBef>
          <a:spcPct val="0"/>
        </a:spcBef>
        <a:spcAft>
          <a:spcPct val="0"/>
        </a:spcAft>
        <a:defRPr sz="2400">
          <a:solidFill>
            <a:schemeClr val="tx2"/>
          </a:solidFill>
          <a:latin typeface="+mj-lt"/>
          <a:ea typeface="+mj-ea"/>
          <a:cs typeface="+mj-cs"/>
        </a:defRPr>
      </a:lvl1pPr>
      <a:lvl2pPr algn="r" rtl="0" eaLnBrk="0" fontAlgn="base" hangingPunct="0">
        <a:spcBef>
          <a:spcPct val="0"/>
        </a:spcBef>
        <a:spcAft>
          <a:spcPct val="0"/>
        </a:spcAft>
        <a:defRPr sz="2400">
          <a:solidFill>
            <a:schemeClr val="tx2"/>
          </a:solidFill>
          <a:latin typeface="Trebuchet MS" pitchFamily="34" charset="0"/>
        </a:defRPr>
      </a:lvl2pPr>
      <a:lvl3pPr algn="r" rtl="0" eaLnBrk="0" fontAlgn="base" hangingPunct="0">
        <a:spcBef>
          <a:spcPct val="0"/>
        </a:spcBef>
        <a:spcAft>
          <a:spcPct val="0"/>
        </a:spcAft>
        <a:defRPr sz="2400">
          <a:solidFill>
            <a:schemeClr val="tx2"/>
          </a:solidFill>
          <a:latin typeface="Trebuchet MS" pitchFamily="34" charset="0"/>
        </a:defRPr>
      </a:lvl3pPr>
      <a:lvl4pPr algn="r" rtl="0" eaLnBrk="0" fontAlgn="base" hangingPunct="0">
        <a:spcBef>
          <a:spcPct val="0"/>
        </a:spcBef>
        <a:spcAft>
          <a:spcPct val="0"/>
        </a:spcAft>
        <a:defRPr sz="2400">
          <a:solidFill>
            <a:schemeClr val="tx2"/>
          </a:solidFill>
          <a:latin typeface="Trebuchet MS" pitchFamily="34" charset="0"/>
        </a:defRPr>
      </a:lvl4pPr>
      <a:lvl5pPr algn="r" rtl="0" eaLnBrk="0" fontAlgn="base" hangingPunct="0">
        <a:spcBef>
          <a:spcPct val="0"/>
        </a:spcBef>
        <a:spcAft>
          <a:spcPct val="0"/>
        </a:spcAft>
        <a:defRPr sz="2400">
          <a:solidFill>
            <a:schemeClr val="tx2"/>
          </a:solidFill>
          <a:latin typeface="Trebuchet MS" pitchFamily="34" charset="0"/>
        </a:defRPr>
      </a:lvl5pPr>
      <a:lvl6pPr marL="457200" algn="r" rtl="0" fontAlgn="base">
        <a:spcBef>
          <a:spcPct val="0"/>
        </a:spcBef>
        <a:spcAft>
          <a:spcPct val="0"/>
        </a:spcAft>
        <a:defRPr sz="2400">
          <a:solidFill>
            <a:schemeClr val="tx2"/>
          </a:solidFill>
          <a:latin typeface="Trebuchet MS" pitchFamily="34" charset="0"/>
        </a:defRPr>
      </a:lvl6pPr>
      <a:lvl7pPr marL="914400" algn="r" rtl="0" fontAlgn="base">
        <a:spcBef>
          <a:spcPct val="0"/>
        </a:spcBef>
        <a:spcAft>
          <a:spcPct val="0"/>
        </a:spcAft>
        <a:defRPr sz="2400">
          <a:solidFill>
            <a:schemeClr val="tx2"/>
          </a:solidFill>
          <a:latin typeface="Trebuchet MS" pitchFamily="34" charset="0"/>
        </a:defRPr>
      </a:lvl7pPr>
      <a:lvl8pPr marL="1371600" algn="r" rtl="0" fontAlgn="base">
        <a:spcBef>
          <a:spcPct val="0"/>
        </a:spcBef>
        <a:spcAft>
          <a:spcPct val="0"/>
        </a:spcAft>
        <a:defRPr sz="2400">
          <a:solidFill>
            <a:schemeClr val="tx2"/>
          </a:solidFill>
          <a:latin typeface="Trebuchet MS" pitchFamily="34" charset="0"/>
        </a:defRPr>
      </a:lvl8pPr>
      <a:lvl9pPr marL="1828800" algn="r" rtl="0" fontAlgn="base">
        <a:spcBef>
          <a:spcPct val="0"/>
        </a:spcBef>
        <a:spcAft>
          <a:spcPct val="0"/>
        </a:spcAft>
        <a:defRPr sz="2400">
          <a:solidFill>
            <a:schemeClr val="tx2"/>
          </a:solidFill>
          <a:latin typeface="Trebuchet MS"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340A1AB-907F-4F52-B528-5552A96F0E27}" type="slidenum">
              <a:rPr lang="el-GR" smtClean="0"/>
              <a:pPr>
                <a:defRPr/>
              </a:pPr>
              <a:t>‹#›</a:t>
            </a:fld>
            <a:endParaRPr lang="el-GR"/>
          </a:p>
        </p:txBody>
      </p:sp>
    </p:spTree>
  </p:cSld>
  <p:clrMap bg1="lt1" tx1="dk1" bg2="lt2" tx2="dk2" accent1="accent1" accent2="accent2" accent3="accent3" accent4="accent4" accent5="accent5" accent6="accent6" hlink="hlink" folHlink="folHlink"/>
  <p:sldLayoutIdLst>
    <p:sldLayoutId id="2147487397" r:id="rId1"/>
    <p:sldLayoutId id="2147487398" r:id="rId2"/>
    <p:sldLayoutId id="2147487399" r:id="rId3"/>
    <p:sldLayoutId id="2147487400" r:id="rId4"/>
    <p:sldLayoutId id="2147487401" r:id="rId5"/>
    <p:sldLayoutId id="2147487402" r:id="rId6"/>
    <p:sldLayoutId id="2147487403" r:id="rId7"/>
    <p:sldLayoutId id="2147487404" r:id="rId8"/>
    <p:sldLayoutId id="2147487405" r:id="rId9"/>
    <p:sldLayoutId id="2147487406" r:id="rId10"/>
    <p:sldLayoutId id="2147487407"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2626"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US">
              <a:latin typeface="Arial" charset="0"/>
              <a:cs typeface="Arial" charset="0"/>
            </a:endParaRPr>
          </a:p>
        </p:txBody>
      </p:sp>
      <p:sp>
        <p:nvSpPr>
          <p:cNvPr id="1126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altLang="en-US" smtClean="0"/>
              <a:t>Κάντε κλικ για επεξεργασία του τίτλου</a:t>
            </a:r>
          </a:p>
        </p:txBody>
      </p:sp>
      <p:sp>
        <p:nvSpPr>
          <p:cNvPr id="1126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altLang="en-US" smtClean="0"/>
              <a:t>Κάντε κλικ για να επεξεργαστείτε τα στυλ κειμένου του υποδείγματος</a:t>
            </a:r>
          </a:p>
          <a:p>
            <a:pPr lvl="1"/>
            <a:r>
              <a:rPr lang="el-GR" altLang="en-US" smtClean="0"/>
              <a:t>Δεύτερου επιπέδου</a:t>
            </a:r>
          </a:p>
          <a:p>
            <a:pPr lvl="2"/>
            <a:r>
              <a:rPr lang="el-GR" altLang="en-US" smtClean="0"/>
              <a:t>Τρίτου επιπέδου</a:t>
            </a:r>
          </a:p>
          <a:p>
            <a:pPr lvl="3"/>
            <a:r>
              <a:rPr lang="el-GR" altLang="en-US" smtClean="0"/>
              <a:t>Τέταρτου επιπέδου</a:t>
            </a:r>
          </a:p>
          <a:p>
            <a:pPr lvl="4"/>
            <a:r>
              <a:rPr lang="el-GR" altLang="en-US" smtClean="0"/>
              <a:t>Πέμπτου επιπέδου</a:t>
            </a:r>
          </a:p>
        </p:txBody>
      </p:sp>
      <p:sp>
        <p:nvSpPr>
          <p:cNvPr id="282629"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mn-lt"/>
                <a:cs typeface="Arial" charset="0"/>
              </a:defRPr>
            </a:lvl1pPr>
          </a:lstStyle>
          <a:p>
            <a:pPr>
              <a:defRPr/>
            </a:pPr>
            <a:endParaRPr lang="el-GR"/>
          </a:p>
        </p:txBody>
      </p:sp>
      <p:sp>
        <p:nvSpPr>
          <p:cNvPr id="282630"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mn-lt"/>
                <a:cs typeface="Arial" charset="0"/>
              </a:defRPr>
            </a:lvl1pPr>
          </a:lstStyle>
          <a:p>
            <a:pPr>
              <a:defRPr/>
            </a:pPr>
            <a:endParaRPr lang="el-GR"/>
          </a:p>
        </p:txBody>
      </p:sp>
      <p:sp>
        <p:nvSpPr>
          <p:cNvPr id="282631"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mn-lt"/>
                <a:cs typeface="Arial" charset="0"/>
              </a:defRPr>
            </a:lvl1pPr>
          </a:lstStyle>
          <a:p>
            <a:pPr>
              <a:defRPr/>
            </a:pPr>
            <a:fld id="{A340A1AB-907F-4F52-B528-5552A96F0E27}" type="slidenum">
              <a:rPr lang="el-GR" smtClean="0"/>
              <a:pPr>
                <a:defRPr/>
              </a:pPr>
              <a:t>‹#›</a:t>
            </a:fld>
            <a:endParaRPr lang="el-GR"/>
          </a:p>
        </p:txBody>
      </p:sp>
      <p:grpSp>
        <p:nvGrpSpPr>
          <p:cNvPr id="2" name="Group 8"/>
          <p:cNvGrpSpPr>
            <a:grpSpLocks/>
          </p:cNvGrpSpPr>
          <p:nvPr/>
        </p:nvGrpSpPr>
        <p:grpSpPr bwMode="auto">
          <a:xfrm>
            <a:off x="8153400" y="152400"/>
            <a:ext cx="792163" cy="1295400"/>
            <a:chOff x="5136" y="960"/>
            <a:chExt cx="528" cy="864"/>
          </a:xfrm>
        </p:grpSpPr>
        <p:sp>
          <p:nvSpPr>
            <p:cNvPr id="282633"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282634"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282635" name="Oval 11"/>
            <p:cNvSpPr>
              <a:spLocks noChangeArrowheads="1"/>
            </p:cNvSpPr>
            <p:nvPr/>
          </p:nvSpPr>
          <p:spPr bwMode="auto">
            <a:xfrm>
              <a:off x="5360" y="960"/>
              <a:ext cx="76" cy="80"/>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282636" name="Oval 12"/>
            <p:cNvSpPr>
              <a:spLocks noChangeArrowheads="1"/>
            </p:cNvSpPr>
            <p:nvPr/>
          </p:nvSpPr>
          <p:spPr bwMode="auto">
            <a:xfrm>
              <a:off x="5136" y="1072"/>
              <a:ext cx="80" cy="7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282637" name="Oval 13"/>
            <p:cNvSpPr>
              <a:spLocks noChangeArrowheads="1"/>
            </p:cNvSpPr>
            <p:nvPr/>
          </p:nvSpPr>
          <p:spPr bwMode="auto">
            <a:xfrm>
              <a:off x="5248" y="1072"/>
              <a:ext cx="79" cy="7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282638" name="Oval 14"/>
            <p:cNvSpPr>
              <a:spLocks noChangeArrowheads="1"/>
            </p:cNvSpPr>
            <p:nvPr/>
          </p:nvSpPr>
          <p:spPr bwMode="auto">
            <a:xfrm>
              <a:off x="5360" y="1072"/>
              <a:ext cx="76" cy="77"/>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282639" name="Oval 15"/>
            <p:cNvSpPr>
              <a:spLocks noChangeArrowheads="1"/>
            </p:cNvSpPr>
            <p:nvPr/>
          </p:nvSpPr>
          <p:spPr bwMode="auto">
            <a:xfrm>
              <a:off x="5472" y="1072"/>
              <a:ext cx="73" cy="77"/>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82640" name="Oval 16"/>
            <p:cNvSpPr>
              <a:spLocks noChangeArrowheads="1"/>
            </p:cNvSpPr>
            <p:nvPr/>
          </p:nvSpPr>
          <p:spPr bwMode="auto">
            <a:xfrm>
              <a:off x="5136" y="1184"/>
              <a:ext cx="80" cy="73"/>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282641" name="Oval 17"/>
            <p:cNvSpPr>
              <a:spLocks noChangeArrowheads="1"/>
            </p:cNvSpPr>
            <p:nvPr/>
          </p:nvSpPr>
          <p:spPr bwMode="auto">
            <a:xfrm>
              <a:off x="5248" y="1184"/>
              <a:ext cx="79" cy="73"/>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282642" name="Oval 18"/>
            <p:cNvSpPr>
              <a:spLocks noChangeArrowheads="1"/>
            </p:cNvSpPr>
            <p:nvPr/>
          </p:nvSpPr>
          <p:spPr bwMode="auto">
            <a:xfrm>
              <a:off x="5360" y="1184"/>
              <a:ext cx="76" cy="73"/>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82643" name="Oval 19"/>
            <p:cNvSpPr>
              <a:spLocks noChangeArrowheads="1"/>
            </p:cNvSpPr>
            <p:nvPr/>
          </p:nvSpPr>
          <p:spPr bwMode="auto">
            <a:xfrm>
              <a:off x="5472" y="1184"/>
              <a:ext cx="73" cy="73"/>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82644" name="Oval 20"/>
            <p:cNvSpPr>
              <a:spLocks noChangeArrowheads="1"/>
            </p:cNvSpPr>
            <p:nvPr/>
          </p:nvSpPr>
          <p:spPr bwMode="auto">
            <a:xfrm>
              <a:off x="5584" y="1184"/>
              <a:ext cx="80" cy="73"/>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82645"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en-US">
                <a:latin typeface="Arial" charset="0"/>
                <a:cs typeface="Arial" charset="0"/>
              </a:endParaRPr>
            </a:p>
          </p:txBody>
        </p:sp>
        <p:sp>
          <p:nvSpPr>
            <p:cNvPr id="282646"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82647" name="Oval 23"/>
            <p:cNvSpPr>
              <a:spLocks noChangeArrowheads="1"/>
            </p:cNvSpPr>
            <p:nvPr/>
          </p:nvSpPr>
          <p:spPr bwMode="auto">
            <a:xfrm>
              <a:off x="5360" y="1296"/>
              <a:ext cx="76" cy="80"/>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82648" name="Oval 24"/>
            <p:cNvSpPr>
              <a:spLocks noChangeArrowheads="1"/>
            </p:cNvSpPr>
            <p:nvPr/>
          </p:nvSpPr>
          <p:spPr bwMode="auto">
            <a:xfrm>
              <a:off x="5472" y="1296"/>
              <a:ext cx="73" cy="80"/>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82649"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82650"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82651" name="Oval 27"/>
            <p:cNvSpPr>
              <a:spLocks noChangeArrowheads="1"/>
            </p:cNvSpPr>
            <p:nvPr/>
          </p:nvSpPr>
          <p:spPr bwMode="auto">
            <a:xfrm>
              <a:off x="5360" y="1408"/>
              <a:ext cx="76" cy="80"/>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82652" name="Oval 28"/>
            <p:cNvSpPr>
              <a:spLocks noChangeArrowheads="1"/>
            </p:cNvSpPr>
            <p:nvPr/>
          </p:nvSpPr>
          <p:spPr bwMode="auto">
            <a:xfrm>
              <a:off x="5472" y="1408"/>
              <a:ext cx="73" cy="80"/>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82653"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282654"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en-US">
                <a:latin typeface="Arial" charset="0"/>
                <a:cs typeface="Arial" charset="0"/>
              </a:endParaRPr>
            </a:p>
          </p:txBody>
        </p:sp>
        <p:sp>
          <p:nvSpPr>
            <p:cNvPr id="282655"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82656" name="Oval 32"/>
            <p:cNvSpPr>
              <a:spLocks noChangeArrowheads="1"/>
            </p:cNvSpPr>
            <p:nvPr/>
          </p:nvSpPr>
          <p:spPr bwMode="auto">
            <a:xfrm>
              <a:off x="5360" y="1520"/>
              <a:ext cx="76" cy="79"/>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82657" name="Oval 33"/>
            <p:cNvSpPr>
              <a:spLocks noChangeArrowheads="1"/>
            </p:cNvSpPr>
            <p:nvPr/>
          </p:nvSpPr>
          <p:spPr bwMode="auto">
            <a:xfrm>
              <a:off x="5472" y="1520"/>
              <a:ext cx="73" cy="79"/>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282658" name="Oval 34"/>
            <p:cNvSpPr>
              <a:spLocks noChangeArrowheads="1"/>
            </p:cNvSpPr>
            <p:nvPr/>
          </p:nvSpPr>
          <p:spPr bwMode="auto">
            <a:xfrm>
              <a:off x="5136" y="1632"/>
              <a:ext cx="80" cy="75"/>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82659" name="Oval 35"/>
            <p:cNvSpPr>
              <a:spLocks noChangeArrowheads="1"/>
            </p:cNvSpPr>
            <p:nvPr/>
          </p:nvSpPr>
          <p:spPr bwMode="auto">
            <a:xfrm>
              <a:off x="5248" y="1632"/>
              <a:ext cx="79" cy="75"/>
            </a:xfrm>
            <a:prstGeom prst="ellipse">
              <a:avLst/>
            </a:prstGeom>
            <a:solidFill>
              <a:schemeClr val="accent1"/>
            </a:solidFill>
            <a:ln w="9525">
              <a:noFill/>
              <a:round/>
              <a:headEnd/>
              <a:tailEnd/>
            </a:ln>
            <a:effectLst/>
          </p:spPr>
          <p:txBody>
            <a:bodyPr wrap="none" anchor="ctr"/>
            <a:lstStyle/>
            <a:p>
              <a:pPr>
                <a:defRPr/>
              </a:pPr>
              <a:endParaRPr lang="en-US">
                <a:latin typeface="Arial" charset="0"/>
                <a:cs typeface="Arial" charset="0"/>
              </a:endParaRPr>
            </a:p>
          </p:txBody>
        </p:sp>
        <p:sp>
          <p:nvSpPr>
            <p:cNvPr id="282660" name="Oval 36"/>
            <p:cNvSpPr>
              <a:spLocks noChangeArrowheads="1"/>
            </p:cNvSpPr>
            <p:nvPr/>
          </p:nvSpPr>
          <p:spPr bwMode="auto">
            <a:xfrm>
              <a:off x="5360" y="1632"/>
              <a:ext cx="76" cy="75"/>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282661" name="Oval 37"/>
            <p:cNvSpPr>
              <a:spLocks noChangeArrowheads="1"/>
            </p:cNvSpPr>
            <p:nvPr/>
          </p:nvSpPr>
          <p:spPr bwMode="auto">
            <a:xfrm>
              <a:off x="5472" y="1632"/>
              <a:ext cx="73" cy="75"/>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282662"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sp>
          <p:nvSpPr>
            <p:cNvPr id="282663" name="Oval 39"/>
            <p:cNvSpPr>
              <a:spLocks noChangeArrowheads="1"/>
            </p:cNvSpPr>
            <p:nvPr/>
          </p:nvSpPr>
          <p:spPr bwMode="auto">
            <a:xfrm>
              <a:off x="5472" y="1744"/>
              <a:ext cx="73" cy="80"/>
            </a:xfrm>
            <a:prstGeom prst="ellipse">
              <a:avLst/>
            </a:prstGeom>
            <a:solidFill>
              <a:schemeClr val="folHlink"/>
            </a:solidFill>
            <a:ln w="9525">
              <a:noFill/>
              <a:round/>
              <a:headEnd/>
              <a:tailEnd/>
            </a:ln>
            <a:effectLst/>
          </p:spPr>
          <p:txBody>
            <a:bodyPr wrap="none" anchor="ctr"/>
            <a:lstStyle/>
            <a:p>
              <a:pPr>
                <a:defRPr/>
              </a:pPr>
              <a:endParaRPr lang="en-US">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7409" r:id="rId1"/>
    <p:sldLayoutId id="2147487410" r:id="rId2"/>
    <p:sldLayoutId id="2147487411" r:id="rId3"/>
    <p:sldLayoutId id="2147487412" r:id="rId4"/>
    <p:sldLayoutId id="2147487413" r:id="rId5"/>
    <p:sldLayoutId id="2147487414" r:id="rId6"/>
    <p:sldLayoutId id="2147487415" r:id="rId7"/>
    <p:sldLayoutId id="2147487416" r:id="rId8"/>
    <p:sldLayoutId id="2147487417" r:id="rId9"/>
    <p:sldLayoutId id="2147487418" r:id="rId10"/>
    <p:sldLayoutId id="2147487419" r:id="rId11"/>
    <p:sldLayoutId id="2147487420" r:id="rId12"/>
  </p:sldLayoutIdLst>
  <p:transition spd="slow">
    <p:wedge/>
  </p:transition>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pitchFamily="34" charset="0"/>
        </a:defRPr>
      </a:lvl2pPr>
      <a:lvl3pPr algn="l" rtl="0" eaLnBrk="0" fontAlgn="base" hangingPunct="0">
        <a:spcBef>
          <a:spcPct val="0"/>
        </a:spcBef>
        <a:spcAft>
          <a:spcPct val="0"/>
        </a:spcAft>
        <a:defRPr sz="3900" b="1">
          <a:solidFill>
            <a:schemeClr val="tx2"/>
          </a:solidFill>
          <a:latin typeface="Arial" pitchFamily="34" charset="0"/>
        </a:defRPr>
      </a:lvl3pPr>
      <a:lvl4pPr algn="l" rtl="0" eaLnBrk="0" fontAlgn="base" hangingPunct="0">
        <a:spcBef>
          <a:spcPct val="0"/>
        </a:spcBef>
        <a:spcAft>
          <a:spcPct val="0"/>
        </a:spcAft>
        <a:defRPr sz="3900" b="1">
          <a:solidFill>
            <a:schemeClr val="tx2"/>
          </a:solidFill>
          <a:latin typeface="Arial" pitchFamily="34" charset="0"/>
        </a:defRPr>
      </a:lvl4pPr>
      <a:lvl5pPr algn="l" rtl="0" eaLnBrk="0" fontAlgn="base" hangingPunct="0">
        <a:spcBef>
          <a:spcPct val="0"/>
        </a:spcBef>
        <a:spcAft>
          <a:spcPct val="0"/>
        </a:spcAft>
        <a:defRPr sz="3900" b="1">
          <a:solidFill>
            <a:schemeClr val="tx2"/>
          </a:solidFill>
          <a:latin typeface="Arial" pitchFamily="34" charset="0"/>
        </a:defRPr>
      </a:lvl5pPr>
      <a:lvl6pPr marL="457200" algn="l" rtl="0" fontAlgn="base">
        <a:spcBef>
          <a:spcPct val="0"/>
        </a:spcBef>
        <a:spcAft>
          <a:spcPct val="0"/>
        </a:spcAft>
        <a:defRPr sz="3900" b="1">
          <a:solidFill>
            <a:schemeClr val="tx2"/>
          </a:solidFill>
          <a:latin typeface="Arial" pitchFamily="34" charset="0"/>
        </a:defRPr>
      </a:lvl6pPr>
      <a:lvl7pPr marL="914400" algn="l" rtl="0" fontAlgn="base">
        <a:spcBef>
          <a:spcPct val="0"/>
        </a:spcBef>
        <a:spcAft>
          <a:spcPct val="0"/>
        </a:spcAft>
        <a:defRPr sz="3900" b="1">
          <a:solidFill>
            <a:schemeClr val="tx2"/>
          </a:solidFill>
          <a:latin typeface="Arial" pitchFamily="34" charset="0"/>
        </a:defRPr>
      </a:lvl7pPr>
      <a:lvl8pPr marL="1371600" algn="l" rtl="0" fontAlgn="base">
        <a:spcBef>
          <a:spcPct val="0"/>
        </a:spcBef>
        <a:spcAft>
          <a:spcPct val="0"/>
        </a:spcAft>
        <a:defRPr sz="3900" b="1">
          <a:solidFill>
            <a:schemeClr val="tx2"/>
          </a:solidFill>
          <a:latin typeface="Arial" pitchFamily="34" charset="0"/>
        </a:defRPr>
      </a:lvl8pPr>
      <a:lvl9pPr marL="1828800" algn="l" rtl="0" fontAlgn="base">
        <a:spcBef>
          <a:spcPct val="0"/>
        </a:spcBef>
        <a:spcAft>
          <a:spcPct val="0"/>
        </a:spcAft>
        <a:defRPr sz="3900" b="1">
          <a:solidFill>
            <a:schemeClr val="tx2"/>
          </a:solidFill>
          <a:latin typeface="Arial" pitchFamily="34"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hemeOverride" Target="../theme/themeOverr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51.xml"/><Relationship Id="rId1" Type="http://schemas.openxmlformats.org/officeDocument/2006/relationships/themeOverride" Target="../theme/themeOverride2.x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51.xml"/><Relationship Id="rId1" Type="http://schemas.openxmlformats.org/officeDocument/2006/relationships/themeOverride" Target="../theme/themeOverride3.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9.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6.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51.xml"/><Relationship Id="rId1" Type="http://schemas.openxmlformats.org/officeDocument/2006/relationships/themeOverride" Target="../theme/themeOverride10.xml"/><Relationship Id="rId4" Type="http://schemas.openxmlformats.org/officeDocument/2006/relationships/image" Target="../media/image3.jpeg"/></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75.xml"/><Relationship Id="rId1" Type="http://schemas.openxmlformats.org/officeDocument/2006/relationships/themeOverride" Target="../theme/themeOverride13.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59.xml"/><Relationship Id="rId1" Type="http://schemas.openxmlformats.org/officeDocument/2006/relationships/themeOverride" Target="../theme/themeOverride1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043608" y="1628800"/>
            <a:ext cx="7128792" cy="1569660"/>
          </a:xfrm>
          <a:prstGeom prst="rect">
            <a:avLst/>
          </a:prstGeom>
        </p:spPr>
        <p:txBody>
          <a:bodyPr wrap="square">
            <a:spAutoFit/>
          </a:bodyPr>
          <a:lstStyle/>
          <a:p>
            <a:pPr algn="ctr"/>
            <a:r>
              <a:rPr lang="el-GR" sz="3200" b="1" dirty="0">
                <a:solidFill>
                  <a:srgbClr val="003365"/>
                </a:solidFill>
                <a:latin typeface="+mj-lt"/>
              </a:rPr>
              <a:t>Η </a:t>
            </a:r>
            <a:r>
              <a:rPr lang="el-GR" sz="3200" b="1" dirty="0" smtClean="0">
                <a:solidFill>
                  <a:srgbClr val="003365"/>
                </a:solidFill>
                <a:latin typeface="+mj-lt"/>
              </a:rPr>
              <a:t>ΕΥΡΩΠΑΪΚΗ </a:t>
            </a:r>
            <a:r>
              <a:rPr lang="el-GR" sz="3200" b="1" dirty="0">
                <a:solidFill>
                  <a:srgbClr val="003365"/>
                </a:solidFill>
                <a:latin typeface="+mj-lt"/>
              </a:rPr>
              <a:t>ΔΙΑΣΤΑΣΗ ΣΤΑ</a:t>
            </a:r>
          </a:p>
          <a:p>
            <a:pPr algn="ctr"/>
            <a:endParaRPr lang="el-GR" sz="3200" b="1" dirty="0">
              <a:solidFill>
                <a:srgbClr val="003365"/>
              </a:solidFill>
              <a:latin typeface="+mj-lt"/>
            </a:endParaRPr>
          </a:p>
          <a:p>
            <a:pPr algn="ctr"/>
            <a:r>
              <a:rPr lang="el-GR" sz="3200" b="1" dirty="0" smtClean="0">
                <a:solidFill>
                  <a:srgbClr val="003365"/>
                </a:solidFill>
                <a:latin typeface="+mj-lt"/>
              </a:rPr>
              <a:t>ΣΥΣΤΗΜΑΤΑ </a:t>
            </a:r>
            <a:r>
              <a:rPr lang="el-GR" sz="3200" b="1" dirty="0">
                <a:solidFill>
                  <a:srgbClr val="003365"/>
                </a:solidFill>
                <a:latin typeface="+mj-lt"/>
              </a:rPr>
              <a:t>ΥΓΕΙΑΣ</a:t>
            </a:r>
            <a:endParaRPr lang="el-GR" sz="3200" dirty="0">
              <a:latin typeface="+mj-lt"/>
            </a:endParaRPr>
          </a:p>
        </p:txBody>
      </p:sp>
    </p:spTree>
    <p:extLst>
      <p:ext uri="{BB962C8B-B14F-4D97-AF65-F5344CB8AC3E}">
        <p14:creationId xmlns:p14="http://schemas.microsoft.com/office/powerpoint/2010/main" val="2469545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chor="ctr"/>
          <a:lstStyle/>
          <a:p>
            <a:pPr>
              <a:defRPr/>
            </a:pPr>
            <a:r>
              <a:rPr lang="el-GR" sz="3200">
                <a:effectLst>
                  <a:outerShdw blurRad="38100" dist="38100" dir="2700000" algn="tl">
                    <a:srgbClr val="C0C0C0"/>
                  </a:outerShdw>
                </a:effectLst>
              </a:rPr>
              <a:t>Υγειονομικές επαρχίες (DHAs)</a:t>
            </a:r>
          </a:p>
        </p:txBody>
      </p:sp>
      <p:sp>
        <p:nvSpPr>
          <p:cNvPr id="9219" name="Rectangle 3"/>
          <p:cNvSpPr>
            <a:spLocks noGrp="1" noChangeArrowheads="1"/>
          </p:cNvSpPr>
          <p:nvPr>
            <p:ph type="body" idx="1"/>
          </p:nvPr>
        </p:nvSpPr>
        <p:spPr>
          <a:xfrm>
            <a:off x="914400" y="2362200"/>
            <a:ext cx="8001000" cy="4162425"/>
          </a:xfrm>
        </p:spPr>
        <p:txBody>
          <a:bodyPr/>
          <a:lstStyle/>
          <a:p>
            <a:pPr>
              <a:lnSpc>
                <a:spcPct val="110000"/>
              </a:lnSpc>
              <a:buClr>
                <a:srgbClr val="FF3300"/>
              </a:buClr>
              <a:buSzPct val="125000"/>
              <a:buFont typeface="Wingdings" pitchFamily="2" charset="2"/>
              <a:buChar char="ü"/>
              <a:defRPr/>
            </a:pPr>
            <a:r>
              <a:rPr lang="el-GR" sz="2400" b="1" dirty="0" smtClean="0">
                <a:effectLst>
                  <a:outerShdw blurRad="38100" dist="38100" dir="2700000" algn="tl">
                    <a:srgbClr val="C0C0C0"/>
                  </a:outerShdw>
                </a:effectLst>
              </a:rPr>
              <a:t>Η χώρα χωρίζεται σε 112 </a:t>
            </a:r>
            <a:r>
              <a:rPr lang="el-GR" sz="2400" b="1" dirty="0">
                <a:effectLst>
                  <a:outerShdw blurRad="38100" dist="38100" dir="2700000" algn="tl">
                    <a:srgbClr val="C0C0C0"/>
                  </a:outerShdw>
                </a:effectLst>
              </a:rPr>
              <a:t>Υγειονομικές </a:t>
            </a:r>
            <a:r>
              <a:rPr lang="el-GR" sz="2400" b="1" dirty="0" smtClean="0">
                <a:effectLst>
                  <a:outerShdw blurRad="38100" dist="38100" dir="2700000" algn="tl">
                    <a:srgbClr val="C0C0C0"/>
                  </a:outerShdw>
                </a:effectLst>
              </a:rPr>
              <a:t>Επαρχίες.</a:t>
            </a:r>
            <a:endParaRPr lang="el-GR" sz="2400" b="1" dirty="0">
              <a:effectLst>
                <a:outerShdw blurRad="38100" dist="38100" dir="2700000" algn="tl">
                  <a:srgbClr val="C0C0C0"/>
                </a:outerShdw>
              </a:effectLst>
            </a:endParaRPr>
          </a:p>
          <a:p>
            <a:pPr>
              <a:lnSpc>
                <a:spcPct val="110000"/>
              </a:lnSpc>
              <a:buClr>
                <a:srgbClr val="FF3300"/>
              </a:buClr>
              <a:buSzPct val="125000"/>
              <a:buFont typeface="Wingdings" pitchFamily="2" charset="2"/>
              <a:buChar char="ü"/>
              <a:defRPr/>
            </a:pPr>
            <a:r>
              <a:rPr lang="el-GR" sz="2400" b="1" dirty="0">
                <a:effectLst>
                  <a:outerShdw blurRad="38100" dist="38100" dir="2700000" algn="tl">
                    <a:srgbClr val="C0C0C0"/>
                  </a:outerShdw>
                </a:effectLst>
              </a:rPr>
              <a:t>Κάθε </a:t>
            </a:r>
            <a:r>
              <a:rPr lang="el-GR" sz="2400" b="1" dirty="0" smtClean="0">
                <a:effectLst>
                  <a:outerShdw blurRad="38100" dist="38100" dir="2700000" algn="tl">
                    <a:srgbClr val="C0C0C0"/>
                  </a:outerShdw>
                </a:effectLst>
              </a:rPr>
              <a:t>υγειονομική επαρχία έχει: </a:t>
            </a:r>
            <a:r>
              <a:rPr lang="el-GR" sz="2400" b="1" dirty="0">
                <a:effectLst>
                  <a:outerShdw blurRad="38100" dist="38100" dir="2700000" algn="tl">
                    <a:srgbClr val="C0C0C0"/>
                  </a:outerShdw>
                </a:effectLst>
              </a:rPr>
              <a:t>250.000-350.000 </a:t>
            </a:r>
            <a:r>
              <a:rPr lang="el-GR" sz="2400" b="1" dirty="0" smtClean="0">
                <a:effectLst>
                  <a:outerShdw blurRad="38100" dist="38100" dir="2700000" algn="tl">
                    <a:srgbClr val="C0C0C0"/>
                  </a:outerShdw>
                </a:effectLst>
              </a:rPr>
              <a:t>κατοίκους. </a:t>
            </a:r>
            <a:endParaRPr lang="el-GR" sz="2400" b="1" dirty="0">
              <a:effectLst>
                <a:outerShdw blurRad="38100" dist="38100" dir="2700000" algn="tl">
                  <a:srgbClr val="C0C0C0"/>
                </a:outerShdw>
              </a:effectLst>
            </a:endParaRPr>
          </a:p>
          <a:p>
            <a:pPr>
              <a:lnSpc>
                <a:spcPct val="110000"/>
              </a:lnSpc>
              <a:buClr>
                <a:srgbClr val="FF3300"/>
              </a:buClr>
              <a:buSzPct val="125000"/>
              <a:buFont typeface="Wingdings" pitchFamily="2" charset="2"/>
              <a:buChar char="ü"/>
              <a:defRPr/>
            </a:pPr>
            <a:r>
              <a:rPr lang="el-GR" sz="2400" b="1" dirty="0" smtClean="0">
                <a:effectLst>
                  <a:outerShdw blurRad="38100" dist="38100" dir="2700000" algn="tl">
                    <a:srgbClr val="C0C0C0"/>
                  </a:outerShdw>
                </a:effectLst>
              </a:rPr>
              <a:t>Επίσης έχει την ευθύνη </a:t>
            </a:r>
            <a:r>
              <a:rPr lang="el-GR" sz="2400" b="1" dirty="0">
                <a:effectLst>
                  <a:outerShdw blurRad="38100" dist="38100" dir="2700000" algn="tl">
                    <a:srgbClr val="C0C0C0"/>
                  </a:outerShdw>
                </a:effectLst>
              </a:rPr>
              <a:t>για σύναψη συμβάσεων </a:t>
            </a:r>
            <a:r>
              <a:rPr lang="el-GR" sz="2400" b="1" dirty="0" smtClean="0">
                <a:effectLst>
                  <a:outerShdw blurRad="38100" dist="38100" dir="2700000" algn="tl">
                    <a:srgbClr val="C0C0C0"/>
                  </a:outerShdw>
                </a:effectLst>
              </a:rPr>
              <a:t>με </a:t>
            </a:r>
            <a:r>
              <a:rPr lang="el-GR" sz="2400" b="1" dirty="0">
                <a:effectLst>
                  <a:outerShdw blurRad="38100" dist="38100" dir="2700000" algn="tl">
                    <a:srgbClr val="C0C0C0"/>
                  </a:outerShdw>
                </a:effectLst>
              </a:rPr>
              <a:t>νοσοκομείων.  </a:t>
            </a:r>
          </a:p>
          <a:p>
            <a:pPr>
              <a:lnSpc>
                <a:spcPct val="110000"/>
              </a:lnSpc>
              <a:buClr>
                <a:srgbClr val="FF3300"/>
              </a:buClr>
              <a:buSzPct val="125000"/>
              <a:buFont typeface="Wingdings" pitchFamily="2" charset="2"/>
              <a:buChar char="ü"/>
              <a:defRPr/>
            </a:pPr>
            <a:r>
              <a:rPr lang="el-GR" sz="2400" b="1" dirty="0" smtClean="0">
                <a:effectLst>
                  <a:outerShdw blurRad="38100" dist="38100" dir="2700000" algn="tl">
                    <a:srgbClr val="C0C0C0"/>
                  </a:outerShdw>
                </a:effectLst>
              </a:rPr>
              <a:t>Οι υγειονομικές επαρχίες είναι υπεύθυνες για την χρηματοδότηση, τον έλεγχος και την </a:t>
            </a:r>
            <a:r>
              <a:rPr lang="el-GR" sz="2400" b="1" dirty="0">
                <a:effectLst>
                  <a:outerShdw blurRad="38100" dist="38100" dir="2700000" algn="tl">
                    <a:srgbClr val="C0C0C0"/>
                  </a:outerShdw>
                </a:effectLst>
              </a:rPr>
              <a:t>λειτουργία των οικογενειακών </a:t>
            </a:r>
            <a:r>
              <a:rPr lang="el-GR" sz="2400" b="1" dirty="0" smtClean="0">
                <a:effectLst>
                  <a:outerShdw blurRad="38100" dist="38100" dir="2700000" algn="tl">
                    <a:srgbClr val="C0C0C0"/>
                  </a:outerShdw>
                </a:effectLst>
              </a:rPr>
              <a:t>γιατρών. </a:t>
            </a:r>
            <a:endParaRPr lang="el-GR" sz="2400" b="1" dirty="0">
              <a:effectLst>
                <a:outerShdw blurRad="38100" dist="38100" dir="2700000" algn="tl">
                  <a:srgbClr val="C0C0C0"/>
                </a:outerShdw>
              </a:effectLst>
            </a:endParaRPr>
          </a:p>
        </p:txBody>
      </p:sp>
    </p:spTree>
    <p:extLst>
      <p:ext uri="{BB962C8B-B14F-4D97-AF65-F5344CB8AC3E}">
        <p14:creationId xmlns:p14="http://schemas.microsoft.com/office/powerpoint/2010/main" val="16636403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chor="ctr"/>
          <a:lstStyle/>
          <a:p>
            <a:pPr>
              <a:defRPr/>
            </a:pPr>
            <a:r>
              <a:rPr lang="en-US" sz="2400" dirty="0">
                <a:effectLst>
                  <a:outerShdw blurRad="38100" dist="38100" dir="2700000" algn="tl">
                    <a:srgbClr val="C0C0C0"/>
                  </a:outerShdw>
                </a:effectLst>
              </a:rPr>
              <a:t>ΟΜΑΔ</a:t>
            </a:r>
            <a:r>
              <a:rPr lang="el-GR" sz="2400" dirty="0">
                <a:effectLst>
                  <a:outerShdw blurRad="38100" dist="38100" dir="2700000" algn="tl">
                    <a:srgbClr val="C0C0C0"/>
                  </a:outerShdw>
                </a:effectLst>
              </a:rPr>
              <a:t>ΕΣ</a:t>
            </a:r>
            <a:r>
              <a:rPr lang="en-US" sz="2400" dirty="0">
                <a:effectLst>
                  <a:outerShdw blurRad="38100" dist="38100" dir="2700000" algn="tl">
                    <a:srgbClr val="C0C0C0"/>
                  </a:outerShdw>
                </a:effectLst>
              </a:rPr>
              <a:t> ΠΡΩΤΟΒΑΘΜΙΑΣ ΦΡΟΝΤΙΔΑΣ ΥΓΕΙΑΣ </a:t>
            </a:r>
            <a:r>
              <a:rPr lang="el-GR" sz="2400" dirty="0">
                <a:effectLst>
                  <a:outerShdw blurRad="38100" dist="38100" dir="2700000" algn="tl">
                    <a:srgbClr val="C0C0C0"/>
                  </a:outerShdw>
                </a:effectLst>
              </a:rPr>
              <a:t>(</a:t>
            </a:r>
            <a:r>
              <a:rPr lang="en-US" sz="2400" dirty="0">
                <a:effectLst>
                  <a:outerShdw blurRad="38100" dist="38100" dir="2700000" algn="tl">
                    <a:srgbClr val="C0C0C0"/>
                  </a:outerShdw>
                </a:effectLst>
              </a:rPr>
              <a:t>P</a:t>
            </a:r>
            <a:r>
              <a:rPr lang="el-GR" sz="2400" dirty="0">
                <a:effectLst>
                  <a:outerShdw blurRad="38100" dist="38100" dir="2700000" algn="tl">
                    <a:srgbClr val="C0C0C0"/>
                  </a:outerShdw>
                </a:effectLst>
              </a:rPr>
              <a:t>rimary </a:t>
            </a:r>
            <a:r>
              <a:rPr lang="en-US" sz="2400" dirty="0">
                <a:effectLst>
                  <a:outerShdw blurRad="38100" dist="38100" dir="2700000" algn="tl">
                    <a:srgbClr val="C0C0C0"/>
                  </a:outerShdw>
                </a:effectLst>
              </a:rPr>
              <a:t>C</a:t>
            </a:r>
            <a:r>
              <a:rPr lang="el-GR" sz="2400" dirty="0">
                <a:effectLst>
                  <a:outerShdw blurRad="38100" dist="38100" dir="2700000" algn="tl">
                    <a:srgbClr val="C0C0C0"/>
                  </a:outerShdw>
                </a:effectLst>
              </a:rPr>
              <a:t>are </a:t>
            </a:r>
            <a:r>
              <a:rPr lang="en-US" sz="2400" dirty="0">
                <a:effectLst>
                  <a:outerShdw blurRad="38100" dist="38100" dir="2700000" algn="tl">
                    <a:srgbClr val="C0C0C0"/>
                  </a:outerShdw>
                </a:effectLst>
              </a:rPr>
              <a:t>G</a:t>
            </a:r>
            <a:r>
              <a:rPr lang="el-GR" sz="2400" dirty="0">
                <a:effectLst>
                  <a:outerShdw blurRad="38100" dist="38100" dir="2700000" algn="tl">
                    <a:srgbClr val="C0C0C0"/>
                  </a:outerShdw>
                </a:effectLst>
              </a:rPr>
              <a:t>roup</a:t>
            </a:r>
            <a:r>
              <a:rPr lang="en-US" sz="2400" dirty="0" smtClean="0">
                <a:effectLst>
                  <a:outerShdw blurRad="38100" dist="38100" dir="2700000" algn="tl">
                    <a:srgbClr val="C0C0C0"/>
                  </a:outerShdw>
                </a:effectLst>
              </a:rPr>
              <a:t>)</a:t>
            </a:r>
            <a:r>
              <a:rPr lang="el-GR" sz="2400" dirty="0" smtClean="0">
                <a:effectLst>
                  <a:outerShdw blurRad="38100" dist="38100" dir="2700000" algn="tl">
                    <a:srgbClr val="C0C0C0"/>
                  </a:outerShdw>
                </a:effectLst>
                <a:sym typeface="Wingdings" panose="05000000000000000000" pitchFamily="2" charset="2"/>
              </a:rPr>
              <a:t> </a:t>
            </a:r>
            <a:r>
              <a:rPr lang="en-US" sz="2400" dirty="0" smtClean="0">
                <a:effectLst>
                  <a:outerShdw blurRad="38100" dist="38100" dir="2700000" algn="tl">
                    <a:srgbClr val="C0C0C0"/>
                  </a:outerShdw>
                </a:effectLst>
                <a:sym typeface="Wingdings" panose="05000000000000000000" pitchFamily="2" charset="2"/>
              </a:rPr>
              <a:t>Primary Care Trusts </a:t>
            </a:r>
            <a:r>
              <a:rPr lang="el-GR" sz="2400" dirty="0" smtClean="0">
                <a:effectLst>
                  <a:outerShdw blurRad="38100" dist="38100" dir="2700000" algn="tl">
                    <a:srgbClr val="C0C0C0"/>
                  </a:outerShdw>
                </a:effectLst>
              </a:rPr>
              <a:t> </a:t>
            </a:r>
            <a:endParaRPr lang="el-GR" sz="2400" dirty="0">
              <a:effectLst>
                <a:outerShdw blurRad="38100" dist="38100" dir="2700000" algn="tl">
                  <a:srgbClr val="C0C0C0"/>
                </a:outerShdw>
              </a:effectLst>
            </a:endParaRPr>
          </a:p>
        </p:txBody>
      </p:sp>
      <p:sp>
        <p:nvSpPr>
          <p:cNvPr id="11267" name="Rectangle 3"/>
          <p:cNvSpPr>
            <a:spLocks noGrp="1" noChangeArrowheads="1"/>
          </p:cNvSpPr>
          <p:nvPr>
            <p:ph type="body" idx="1"/>
          </p:nvPr>
        </p:nvSpPr>
        <p:spPr/>
        <p:txBody>
          <a:bodyPr/>
          <a:lstStyle/>
          <a:p>
            <a:pPr>
              <a:lnSpc>
                <a:spcPct val="130000"/>
              </a:lnSpc>
              <a:buClr>
                <a:srgbClr val="FF3300"/>
              </a:buClr>
              <a:buSzPct val="125000"/>
              <a:buFont typeface="Wingdings" pitchFamily="2" charset="2"/>
              <a:buChar char="ü"/>
              <a:defRPr/>
            </a:pPr>
            <a:r>
              <a:rPr lang="el-GR" sz="2400" b="1" dirty="0" smtClean="0">
                <a:effectLst>
                  <a:outerShdw blurRad="38100" dist="38100" dir="2700000" algn="tl">
                    <a:srgbClr val="C0C0C0"/>
                  </a:outerShdw>
                </a:effectLst>
              </a:rPr>
              <a:t>Έχουν την </a:t>
            </a:r>
            <a:r>
              <a:rPr lang="el-GR" sz="2400" b="1" dirty="0">
                <a:effectLst>
                  <a:outerShdw blurRad="38100" dist="38100" dir="2700000" algn="tl">
                    <a:srgbClr val="C0C0C0"/>
                  </a:outerShdw>
                </a:effectLst>
              </a:rPr>
              <a:t>ε</a:t>
            </a:r>
            <a:r>
              <a:rPr lang="el-GR" sz="2400" b="1" dirty="0" smtClean="0">
                <a:effectLst>
                  <a:outerShdw blurRad="38100" dist="38100" dir="2700000" algn="tl">
                    <a:srgbClr val="C0C0C0"/>
                  </a:outerShdw>
                </a:effectLst>
              </a:rPr>
              <a:t>υθύνη </a:t>
            </a:r>
            <a:r>
              <a:rPr lang="el-GR" sz="2400" b="1" dirty="0">
                <a:effectLst>
                  <a:outerShdw blurRad="38100" dist="38100" dir="2700000" algn="tl">
                    <a:srgbClr val="C0C0C0"/>
                  </a:outerShdw>
                </a:effectLst>
              </a:rPr>
              <a:t>διαχείρισης προϋπολογισμού των υπηρεσιών υγείας στην περιφέρειά </a:t>
            </a:r>
            <a:r>
              <a:rPr lang="el-GR" sz="2400" b="1" dirty="0" smtClean="0">
                <a:effectLst>
                  <a:outerShdw blurRad="38100" dist="38100" dir="2700000" algn="tl">
                    <a:srgbClr val="C0C0C0"/>
                  </a:outerShdw>
                </a:effectLst>
              </a:rPr>
              <a:t>τους. </a:t>
            </a:r>
            <a:endParaRPr lang="el-GR" sz="2400" b="1" dirty="0">
              <a:effectLst>
                <a:outerShdw blurRad="38100" dist="38100" dir="2700000" algn="tl">
                  <a:srgbClr val="C0C0C0"/>
                </a:outerShdw>
              </a:effectLst>
            </a:endParaRPr>
          </a:p>
          <a:p>
            <a:pPr>
              <a:lnSpc>
                <a:spcPct val="130000"/>
              </a:lnSpc>
              <a:buClr>
                <a:srgbClr val="FF3300"/>
              </a:buClr>
              <a:buSzPct val="125000"/>
              <a:buFont typeface="Wingdings" pitchFamily="2" charset="2"/>
              <a:buChar char="ü"/>
              <a:defRPr/>
            </a:pPr>
            <a:r>
              <a:rPr lang="el-GR" sz="2400" b="1" dirty="0" smtClean="0">
                <a:effectLst>
                  <a:outerShdw blurRad="38100" dist="38100" dir="2700000" algn="tl">
                    <a:srgbClr val="C0C0C0"/>
                  </a:outerShdw>
                </a:effectLst>
              </a:rPr>
              <a:t>Συνεργάζονται </a:t>
            </a:r>
            <a:r>
              <a:rPr lang="el-GR" sz="2400" b="1" dirty="0">
                <a:effectLst>
                  <a:outerShdw blurRad="38100" dist="38100" dir="2700000" algn="tl">
                    <a:srgbClr val="C0C0C0"/>
                  </a:outerShdw>
                </a:effectLst>
              </a:rPr>
              <a:t>με τις τοπικές αρχές. </a:t>
            </a:r>
          </a:p>
          <a:p>
            <a:pPr>
              <a:lnSpc>
                <a:spcPct val="130000"/>
              </a:lnSpc>
              <a:buClr>
                <a:srgbClr val="FF3300"/>
              </a:buClr>
              <a:buSzPct val="125000"/>
              <a:buFont typeface="Wingdings" pitchFamily="2" charset="2"/>
              <a:buChar char="ü"/>
              <a:defRPr/>
            </a:pPr>
            <a:r>
              <a:rPr lang="el-GR" sz="2400" b="1" dirty="0" smtClean="0">
                <a:effectLst>
                  <a:outerShdw blurRad="38100" dist="38100" dir="2700000" algn="tl">
                    <a:srgbClr val="C0C0C0"/>
                  </a:outerShdw>
                </a:effectLst>
              </a:rPr>
              <a:t>Έχουν </a:t>
            </a:r>
            <a:r>
              <a:rPr lang="el-GR" sz="2400" b="1" dirty="0">
                <a:effectLst>
                  <a:outerShdw blurRad="38100" dist="38100" dir="2700000" algn="tl">
                    <a:srgbClr val="C0C0C0"/>
                  </a:outerShdw>
                </a:effectLst>
              </a:rPr>
              <a:t>δ</a:t>
            </a:r>
            <a:r>
              <a:rPr lang="el-GR" sz="2400" b="1" dirty="0" smtClean="0">
                <a:effectLst>
                  <a:outerShdw blurRad="38100" dist="38100" dir="2700000" algn="tl">
                    <a:srgbClr val="C0C0C0"/>
                  </a:outerShdw>
                </a:effectLst>
              </a:rPr>
              <a:t>ιοικητική Αυτονομία.</a:t>
            </a:r>
            <a:endParaRPr lang="el-GR" sz="2400" b="1" dirty="0">
              <a:effectLst>
                <a:outerShdw blurRad="38100" dist="38100" dir="2700000" algn="tl">
                  <a:srgbClr val="C0C0C0"/>
                </a:outerShdw>
              </a:effectLst>
            </a:endParaRPr>
          </a:p>
        </p:txBody>
      </p:sp>
    </p:spTree>
    <p:extLst>
      <p:ext uri="{BB962C8B-B14F-4D97-AF65-F5344CB8AC3E}">
        <p14:creationId xmlns:p14="http://schemas.microsoft.com/office/powerpoint/2010/main" val="4033637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2987824" y="548680"/>
            <a:ext cx="3168352" cy="576064"/>
          </a:xfrm>
          <a:prstGeom prst="roundRect">
            <a:avLst/>
          </a:prstGeom>
          <a:solidFill>
            <a:schemeClr val="accent3">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l-GR" b="1" dirty="0" smtClean="0">
                <a:effectLst>
                  <a:outerShdw blurRad="38100" dist="38100" dir="2700000" algn="tl">
                    <a:srgbClr val="000000">
                      <a:alpha val="43137"/>
                    </a:srgbClr>
                  </a:outerShdw>
                </a:effectLst>
                <a:latin typeface="Arial" charset="0"/>
              </a:rPr>
              <a:t>Υπουργός Υγείας </a:t>
            </a:r>
            <a:endParaRPr kumimoji="0" lang="el-GR" sz="18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endParaRPr>
          </a:p>
        </p:txBody>
      </p:sp>
      <p:sp>
        <p:nvSpPr>
          <p:cNvPr id="3" name="Rounded Rectangle 2"/>
          <p:cNvSpPr/>
          <p:nvPr/>
        </p:nvSpPr>
        <p:spPr bwMode="auto">
          <a:xfrm>
            <a:off x="971600" y="1484784"/>
            <a:ext cx="1728192" cy="720080"/>
          </a:xfrm>
          <a:prstGeom prst="round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l-GR" b="1" dirty="0" smtClean="0">
                <a:effectLst>
                  <a:outerShdw blurRad="38100" dist="38100" dir="2700000" algn="tl">
                    <a:srgbClr val="000000">
                      <a:alpha val="43137"/>
                    </a:srgbClr>
                  </a:outerShdw>
                </a:effectLst>
                <a:latin typeface="Arial" charset="0"/>
              </a:rPr>
              <a:t>Γενικός Γραμματέας </a:t>
            </a:r>
          </a:p>
        </p:txBody>
      </p:sp>
      <p:sp>
        <p:nvSpPr>
          <p:cNvPr id="4" name="Rounded Rectangle 3"/>
          <p:cNvSpPr/>
          <p:nvPr/>
        </p:nvSpPr>
        <p:spPr bwMode="auto">
          <a:xfrm>
            <a:off x="6156176" y="1484784"/>
            <a:ext cx="1656184" cy="720080"/>
          </a:xfrm>
          <a:prstGeom prst="round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l-GR" b="1" dirty="0" smtClean="0">
                <a:effectLst>
                  <a:outerShdw blurRad="38100" dist="38100" dir="2700000" algn="tl">
                    <a:srgbClr val="000000">
                      <a:alpha val="43137"/>
                    </a:srgbClr>
                  </a:outerShdw>
                </a:effectLst>
                <a:latin typeface="Arial" charset="0"/>
              </a:rPr>
              <a:t>Γενικός Διευθυντής </a:t>
            </a:r>
          </a:p>
        </p:txBody>
      </p:sp>
      <p:sp>
        <p:nvSpPr>
          <p:cNvPr id="5" name="Rounded Rectangle 4"/>
          <p:cNvSpPr/>
          <p:nvPr/>
        </p:nvSpPr>
        <p:spPr bwMode="auto">
          <a:xfrm>
            <a:off x="3491880" y="1484784"/>
            <a:ext cx="2160240" cy="720080"/>
          </a:xfrm>
          <a:prstGeom prst="roundRect">
            <a:avLst/>
          </a:prstGeom>
          <a:solidFill>
            <a:srgbClr val="FFFFCC"/>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eaLnBrk="1" latinLnBrk="0" hangingPunct="1">
              <a:lnSpc>
                <a:spcPct val="100000"/>
              </a:lnSpc>
              <a:buClrTx/>
              <a:buSzTx/>
              <a:buFontTx/>
              <a:buNone/>
              <a:tabLst/>
            </a:pPr>
            <a:r>
              <a:rPr lang="el-GR" b="1" dirty="0" smtClean="0">
                <a:effectLst>
                  <a:outerShdw blurRad="38100" dist="38100" dir="2700000" algn="tl">
                    <a:srgbClr val="000000">
                      <a:alpha val="43137"/>
                    </a:srgbClr>
                  </a:outerShdw>
                </a:effectLst>
                <a:latin typeface="Arial" charset="0"/>
              </a:rPr>
              <a:t>Διευθύνων Σύμβουλος </a:t>
            </a:r>
            <a:r>
              <a:rPr lang="en-US" b="1" dirty="0" err="1" smtClean="0">
                <a:effectLst>
                  <a:outerShdw blurRad="38100" dist="38100" dir="2700000" algn="tl">
                    <a:srgbClr val="000000">
                      <a:alpha val="43137"/>
                    </a:srgbClr>
                  </a:outerShdw>
                </a:effectLst>
                <a:latin typeface="Arial" charset="0"/>
              </a:rPr>
              <a:t>NHS</a:t>
            </a:r>
            <a:r>
              <a:rPr lang="el-GR" b="1" dirty="0" smtClean="0">
                <a:effectLst>
                  <a:outerShdw blurRad="38100" dist="38100" dir="2700000" algn="tl">
                    <a:srgbClr val="000000">
                      <a:alpha val="43137"/>
                    </a:srgbClr>
                  </a:outerShdw>
                </a:effectLst>
                <a:latin typeface="Arial" charset="0"/>
              </a:rPr>
              <a:t> </a:t>
            </a:r>
          </a:p>
        </p:txBody>
      </p:sp>
      <p:sp>
        <p:nvSpPr>
          <p:cNvPr id="6" name="Rounded Rectangle 5"/>
          <p:cNvSpPr/>
          <p:nvPr/>
        </p:nvSpPr>
        <p:spPr bwMode="auto">
          <a:xfrm>
            <a:off x="323528" y="2492896"/>
            <a:ext cx="3024336" cy="1800200"/>
          </a:xfrm>
          <a:prstGeom prst="round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rPr>
              <a:t>Τμήματα</a:t>
            </a:r>
          </a:p>
          <a:p>
            <a:pPr marL="0" marR="0" indent="0" algn="ctr"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rPr>
              <a:t>Υπουργείου Υγείας</a:t>
            </a:r>
            <a:r>
              <a:rPr lang="el-GR" sz="1400" b="1" dirty="0" smtClean="0">
                <a:solidFill>
                  <a:schemeClr val="bg1"/>
                </a:solidFill>
                <a:effectLst>
                  <a:outerShdw blurRad="38100" dist="38100" dir="2700000" algn="tl">
                    <a:srgbClr val="000000">
                      <a:alpha val="43137"/>
                    </a:srgbClr>
                  </a:outerShdw>
                </a:effectLst>
                <a:latin typeface="Arial" charset="0"/>
              </a:rPr>
              <a:t>:</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kumimoji="0" lang="el-GR"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rPr>
              <a:t>Δημόσιας</a:t>
            </a:r>
            <a:r>
              <a:rPr kumimoji="0" lang="el-GR" sz="1400" b="1" i="0" u="none" strike="noStrike" cap="none" normalizeH="0" dirty="0" smtClean="0">
                <a:ln>
                  <a:noFill/>
                </a:ln>
                <a:solidFill>
                  <a:schemeClr val="bg1"/>
                </a:solidFill>
                <a:effectLst>
                  <a:outerShdw blurRad="38100" dist="38100" dir="2700000" algn="tl">
                    <a:srgbClr val="000000">
                      <a:alpha val="43137"/>
                    </a:srgbClr>
                  </a:outerShdw>
                </a:effectLst>
                <a:latin typeface="Arial" charset="0"/>
              </a:rPr>
              <a:t> Υγείας </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lang="el-GR" sz="1400" b="1" baseline="0" dirty="0" smtClean="0">
                <a:solidFill>
                  <a:schemeClr val="bg1"/>
                </a:solidFill>
                <a:effectLst>
                  <a:outerShdw blurRad="38100" dist="38100" dir="2700000" algn="tl">
                    <a:srgbClr val="000000">
                      <a:alpha val="43137"/>
                    </a:srgbClr>
                  </a:outerShdw>
                </a:effectLst>
                <a:latin typeface="Arial" charset="0"/>
              </a:rPr>
              <a:t>Διαχείρισης</a:t>
            </a:r>
            <a:r>
              <a:rPr lang="el-GR" sz="1400" b="1" dirty="0" smtClean="0">
                <a:solidFill>
                  <a:schemeClr val="bg1"/>
                </a:solidFill>
                <a:effectLst>
                  <a:outerShdw blurRad="38100" dist="38100" dir="2700000" algn="tl">
                    <a:srgbClr val="000000">
                      <a:alpha val="43137"/>
                    </a:srgbClr>
                  </a:outerShdw>
                </a:effectLst>
                <a:latin typeface="Arial" charset="0"/>
              </a:rPr>
              <a:t> Πόρων </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r>
              <a:rPr kumimoji="0" lang="el-GR" sz="14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rPr>
              <a:t>Κοινωνικής</a:t>
            </a:r>
            <a:r>
              <a:rPr kumimoji="0" lang="el-GR" sz="1400" b="1" i="0" u="none" strike="noStrike" cap="none" normalizeH="0" dirty="0" smtClean="0">
                <a:ln>
                  <a:noFill/>
                </a:ln>
                <a:solidFill>
                  <a:schemeClr val="bg1"/>
                </a:solidFill>
                <a:effectLst>
                  <a:outerShdw blurRad="38100" dist="38100" dir="2700000" algn="tl">
                    <a:srgbClr val="000000">
                      <a:alpha val="43137"/>
                    </a:srgbClr>
                  </a:outerShdw>
                </a:effectLst>
                <a:latin typeface="Arial" charset="0"/>
              </a:rPr>
              <a:t> Φροντίδας </a:t>
            </a:r>
          </a:p>
          <a:p>
            <a:pPr marL="0" marR="0" indent="0" defTabSz="914400" rtl="0" eaLnBrk="1" fontAlgn="base" latinLnBrk="0" hangingPunct="1">
              <a:lnSpc>
                <a:spcPct val="100000"/>
              </a:lnSpc>
              <a:spcBef>
                <a:spcPct val="0"/>
              </a:spcBef>
              <a:spcAft>
                <a:spcPct val="0"/>
              </a:spcAft>
              <a:buClrTx/>
              <a:buSzTx/>
              <a:buFont typeface="Arial" pitchFamily="34" charset="0"/>
              <a:buChar char="•"/>
              <a:tabLst/>
            </a:pPr>
            <a:endParaRPr lang="el-GR" sz="1400" b="1" dirty="0" smtClean="0">
              <a:solidFill>
                <a:schemeClr val="bg1"/>
              </a:solidFill>
              <a:effectLst>
                <a:outerShdw blurRad="38100" dist="38100" dir="2700000" algn="tl">
                  <a:srgbClr val="000000">
                    <a:alpha val="43137"/>
                  </a:srgbClr>
                </a:outerShdw>
              </a:effectLst>
              <a:latin typeface="Arial"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el-GR" sz="18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charset="0"/>
              </a:rPr>
              <a:t> </a:t>
            </a:r>
          </a:p>
        </p:txBody>
      </p:sp>
      <p:sp>
        <p:nvSpPr>
          <p:cNvPr id="7" name="Rounded Rectangle 6"/>
          <p:cNvSpPr/>
          <p:nvPr/>
        </p:nvSpPr>
        <p:spPr bwMode="auto">
          <a:xfrm>
            <a:off x="4716016" y="2708920"/>
            <a:ext cx="1944216" cy="720080"/>
          </a:xfrm>
          <a:prstGeom prst="roundRect">
            <a:avLst/>
          </a:prstGeom>
          <a:solidFill>
            <a:srgbClr val="CC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l-GR" b="1" dirty="0" smtClean="0">
                <a:solidFill>
                  <a:srgbClr val="3366FF"/>
                </a:solidFill>
                <a:effectLst>
                  <a:outerShdw blurRad="38100" dist="38100" dir="2700000" algn="tl">
                    <a:srgbClr val="000000">
                      <a:alpha val="43137"/>
                    </a:srgbClr>
                  </a:outerShdw>
                </a:effectLst>
                <a:latin typeface="Arial" charset="0"/>
              </a:rPr>
              <a:t>Κεντρική Διοίκηση </a:t>
            </a:r>
            <a:r>
              <a:rPr lang="en-US" b="1" dirty="0" err="1" smtClean="0">
                <a:solidFill>
                  <a:srgbClr val="3366FF"/>
                </a:solidFill>
                <a:effectLst>
                  <a:outerShdw blurRad="38100" dist="38100" dir="2700000" algn="tl">
                    <a:srgbClr val="000000">
                      <a:alpha val="43137"/>
                    </a:srgbClr>
                  </a:outerShdw>
                </a:effectLst>
                <a:latin typeface="Arial" charset="0"/>
              </a:rPr>
              <a:t>NHS</a:t>
            </a:r>
            <a:endParaRPr kumimoji="0" lang="el-GR" sz="1800" b="1" i="0" u="none" strike="noStrike" cap="none" normalizeH="0" baseline="0" dirty="0" smtClean="0">
              <a:ln>
                <a:noFill/>
              </a:ln>
              <a:solidFill>
                <a:srgbClr val="3366FF"/>
              </a:solidFill>
              <a:effectLst>
                <a:outerShdw blurRad="38100" dist="38100" dir="2700000" algn="tl">
                  <a:srgbClr val="000000">
                    <a:alpha val="43137"/>
                  </a:srgbClr>
                </a:outerShdw>
              </a:effectLst>
              <a:latin typeface="Arial" charset="0"/>
            </a:endParaRPr>
          </a:p>
        </p:txBody>
      </p:sp>
      <p:sp>
        <p:nvSpPr>
          <p:cNvPr id="8" name="Rounded Rectangle 7"/>
          <p:cNvSpPr/>
          <p:nvPr/>
        </p:nvSpPr>
        <p:spPr bwMode="auto">
          <a:xfrm>
            <a:off x="6948264" y="2708920"/>
            <a:ext cx="1944216" cy="792088"/>
          </a:xfrm>
          <a:prstGeom prst="roundRect">
            <a:avLst/>
          </a:prstGeom>
          <a:solidFill>
            <a:srgbClr val="CCFF99"/>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l-GR" b="1" dirty="0" smtClean="0">
                <a:solidFill>
                  <a:srgbClr val="3366FF"/>
                </a:solidFill>
                <a:effectLst>
                  <a:outerShdw blurRad="38100" dist="38100" dir="2700000" algn="tl">
                    <a:srgbClr val="000000">
                      <a:alpha val="43137"/>
                    </a:srgbClr>
                  </a:outerShdw>
                </a:effectLst>
                <a:latin typeface="Arial" charset="0"/>
              </a:rPr>
              <a:t>Περιφερειακές Διοικήσεις</a:t>
            </a:r>
          </a:p>
        </p:txBody>
      </p:sp>
      <p:sp>
        <p:nvSpPr>
          <p:cNvPr id="9" name="Rounded Rectangle 8"/>
          <p:cNvSpPr/>
          <p:nvPr/>
        </p:nvSpPr>
        <p:spPr bwMode="auto">
          <a:xfrm>
            <a:off x="5436096" y="4437112"/>
            <a:ext cx="1872208" cy="720080"/>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l-GR" b="1" dirty="0" smtClean="0">
                <a:effectLst>
                  <a:outerShdw blurRad="38100" dist="38100" dir="2700000" algn="tl">
                    <a:srgbClr val="000000">
                      <a:alpha val="43137"/>
                    </a:srgbClr>
                  </a:outerShdw>
                </a:effectLst>
                <a:latin typeface="Arial" charset="0"/>
              </a:rPr>
              <a:t>Υγειονομικές Επαρχίες  </a:t>
            </a:r>
            <a:endParaRPr kumimoji="0" lang="el-GR" sz="18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endParaRPr>
          </a:p>
        </p:txBody>
      </p:sp>
      <p:sp>
        <p:nvSpPr>
          <p:cNvPr id="10" name="Rounded Rectangle 9"/>
          <p:cNvSpPr/>
          <p:nvPr/>
        </p:nvSpPr>
        <p:spPr bwMode="auto">
          <a:xfrm>
            <a:off x="7524328" y="4437112"/>
            <a:ext cx="1512168" cy="504056"/>
          </a:xfrm>
          <a:prstGeom prst="roundRect">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l-GR" sz="1400" b="1" dirty="0" smtClean="0">
                <a:solidFill>
                  <a:schemeClr val="bg1"/>
                </a:solidFill>
                <a:effectLst>
                  <a:outerShdw blurRad="38100" dist="38100" dir="2700000" algn="tl">
                    <a:srgbClr val="000000">
                      <a:alpha val="43137"/>
                    </a:srgbClr>
                  </a:outerShdw>
                </a:effectLst>
                <a:latin typeface="Arial" charset="0"/>
              </a:rPr>
              <a:t>Ν</a:t>
            </a:r>
            <a:r>
              <a:rPr lang="en-US" sz="1400" b="1" dirty="0" smtClean="0">
                <a:solidFill>
                  <a:schemeClr val="bg1"/>
                </a:solidFill>
                <a:effectLst>
                  <a:outerShdw blurRad="38100" dist="38100" dir="2700000" algn="tl">
                    <a:srgbClr val="000000">
                      <a:alpha val="43137"/>
                    </a:srgbClr>
                  </a:outerShdw>
                </a:effectLst>
                <a:latin typeface="Arial" charset="0"/>
              </a:rPr>
              <a:t>HS TRUSTS </a:t>
            </a:r>
            <a:endParaRPr lang="el-GR" sz="1400" b="1" dirty="0" smtClean="0">
              <a:solidFill>
                <a:schemeClr val="bg1"/>
              </a:solidFill>
              <a:effectLst>
                <a:outerShdw blurRad="38100" dist="38100" dir="2700000" algn="tl">
                  <a:srgbClr val="000000">
                    <a:alpha val="43137"/>
                  </a:srgbClr>
                </a:outerShdw>
              </a:effectLst>
              <a:latin typeface="Arial" charset="0"/>
            </a:endParaRPr>
          </a:p>
        </p:txBody>
      </p:sp>
      <p:sp>
        <p:nvSpPr>
          <p:cNvPr id="11" name="Rounded Rectangle 10"/>
          <p:cNvSpPr/>
          <p:nvPr/>
        </p:nvSpPr>
        <p:spPr bwMode="auto">
          <a:xfrm>
            <a:off x="6516216" y="5517232"/>
            <a:ext cx="2232248" cy="864096"/>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l-GR" sz="1400" b="1" dirty="0" smtClean="0">
                <a:effectLst>
                  <a:outerShdw blurRad="38100" dist="38100" dir="2700000" algn="tl">
                    <a:srgbClr val="000000">
                      <a:alpha val="43137"/>
                    </a:srgbClr>
                  </a:outerShdw>
                </a:effectLst>
                <a:latin typeface="Arial" charset="0"/>
              </a:rPr>
              <a:t>ΟΜΑΔΕΣ ΠΡΩΤΟΒΑΘΜΙΑΣ ΦΡΟΝΤΙΔΑ</a:t>
            </a:r>
            <a:r>
              <a:rPr lang="en-US" sz="1400" b="1" dirty="0" smtClean="0">
                <a:effectLst>
                  <a:outerShdw blurRad="38100" dist="38100" dir="2700000" algn="tl">
                    <a:srgbClr val="000000">
                      <a:alpha val="43137"/>
                    </a:srgbClr>
                  </a:outerShdw>
                </a:effectLst>
                <a:latin typeface="Arial" charset="0"/>
              </a:rPr>
              <a:t>S</a:t>
            </a:r>
            <a:r>
              <a:rPr lang="el-GR" sz="1400" b="1" dirty="0" smtClean="0">
                <a:effectLst>
                  <a:outerShdw blurRad="38100" dist="38100" dir="2700000" algn="tl">
                    <a:srgbClr val="000000">
                      <a:alpha val="43137"/>
                    </a:srgbClr>
                  </a:outerShdw>
                </a:effectLst>
                <a:latin typeface="Arial" charset="0"/>
              </a:rPr>
              <a:t> </a:t>
            </a:r>
          </a:p>
        </p:txBody>
      </p:sp>
      <p:cxnSp>
        <p:nvCxnSpPr>
          <p:cNvPr id="30" name="Elbow Connector 29"/>
          <p:cNvCxnSpPr>
            <a:stCxn id="4" idx="2"/>
            <a:endCxn id="7" idx="0"/>
          </p:cNvCxnSpPr>
          <p:nvPr/>
        </p:nvCxnSpPr>
        <p:spPr bwMode="auto">
          <a:xfrm rot="5400000">
            <a:off x="6084168" y="1808820"/>
            <a:ext cx="504056" cy="1296144"/>
          </a:xfrm>
          <a:prstGeom prst="bentConnector3">
            <a:avLst>
              <a:gd name="adj1" fmla="val 50000"/>
            </a:avLst>
          </a:prstGeom>
          <a:solidFill>
            <a:schemeClr val="accent1"/>
          </a:solidFill>
          <a:ln w="50800" cap="flat" cmpd="sng" algn="ctr">
            <a:solidFill>
              <a:schemeClr val="tx1"/>
            </a:solidFill>
            <a:prstDash val="solid"/>
            <a:round/>
            <a:headEnd type="none" w="med" len="med"/>
            <a:tailEnd type="triangle"/>
          </a:ln>
          <a:effectLst/>
        </p:spPr>
      </p:cxnSp>
      <p:cxnSp>
        <p:nvCxnSpPr>
          <p:cNvPr id="32" name="Elbow Connector 31"/>
          <p:cNvCxnSpPr>
            <a:stCxn id="4" idx="2"/>
            <a:endCxn id="8" idx="0"/>
          </p:cNvCxnSpPr>
          <p:nvPr/>
        </p:nvCxnSpPr>
        <p:spPr bwMode="auto">
          <a:xfrm rot="16200000" flipH="1">
            <a:off x="7200292" y="1988840"/>
            <a:ext cx="504056" cy="936104"/>
          </a:xfrm>
          <a:prstGeom prst="bentConnector3">
            <a:avLst>
              <a:gd name="adj1" fmla="val 50000"/>
            </a:avLst>
          </a:prstGeom>
          <a:solidFill>
            <a:schemeClr val="accent1"/>
          </a:solidFill>
          <a:ln w="50800" cap="flat" cmpd="sng" algn="ctr">
            <a:solidFill>
              <a:schemeClr val="tx1"/>
            </a:solidFill>
            <a:prstDash val="solid"/>
            <a:round/>
            <a:headEnd type="none" w="med" len="med"/>
            <a:tailEnd type="triangle"/>
          </a:ln>
          <a:effectLst/>
        </p:spPr>
      </p:cxnSp>
      <p:cxnSp>
        <p:nvCxnSpPr>
          <p:cNvPr id="38" name="Elbow Connector 37"/>
          <p:cNvCxnSpPr>
            <a:stCxn id="8" idx="2"/>
            <a:endCxn id="9" idx="0"/>
          </p:cNvCxnSpPr>
          <p:nvPr/>
        </p:nvCxnSpPr>
        <p:spPr bwMode="auto">
          <a:xfrm rot="5400000">
            <a:off x="6678234" y="3194974"/>
            <a:ext cx="936104" cy="1548172"/>
          </a:xfrm>
          <a:prstGeom prst="bentConnector3">
            <a:avLst>
              <a:gd name="adj1" fmla="val 50000"/>
            </a:avLst>
          </a:prstGeom>
          <a:solidFill>
            <a:schemeClr val="accent1"/>
          </a:solidFill>
          <a:ln w="50800" cap="flat" cmpd="sng" algn="ctr">
            <a:solidFill>
              <a:schemeClr val="tx1"/>
            </a:solidFill>
            <a:prstDash val="solid"/>
            <a:round/>
            <a:headEnd type="none" w="med" len="med"/>
            <a:tailEnd type="triangle"/>
          </a:ln>
          <a:effectLst/>
        </p:spPr>
      </p:cxnSp>
      <p:cxnSp>
        <p:nvCxnSpPr>
          <p:cNvPr id="40" name="Elbow Connector 39"/>
          <p:cNvCxnSpPr>
            <a:stCxn id="8" idx="2"/>
            <a:endCxn id="10" idx="0"/>
          </p:cNvCxnSpPr>
          <p:nvPr/>
        </p:nvCxnSpPr>
        <p:spPr bwMode="auto">
          <a:xfrm rot="16200000" flipH="1">
            <a:off x="7632340" y="3789040"/>
            <a:ext cx="936104" cy="360040"/>
          </a:xfrm>
          <a:prstGeom prst="bentConnector3">
            <a:avLst>
              <a:gd name="adj1" fmla="val 50000"/>
            </a:avLst>
          </a:prstGeom>
          <a:solidFill>
            <a:schemeClr val="accent1"/>
          </a:solidFill>
          <a:ln w="50800" cap="flat" cmpd="sng" algn="ctr">
            <a:solidFill>
              <a:schemeClr val="tx1"/>
            </a:solidFill>
            <a:prstDash val="solid"/>
            <a:round/>
            <a:headEnd type="none" w="med" len="med"/>
            <a:tailEnd type="triangle"/>
          </a:ln>
          <a:effectLst/>
        </p:spPr>
      </p:cxnSp>
      <p:cxnSp>
        <p:nvCxnSpPr>
          <p:cNvPr id="42" name="Elbow Connector 41"/>
          <p:cNvCxnSpPr>
            <a:stCxn id="9" idx="2"/>
            <a:endCxn id="11" idx="0"/>
          </p:cNvCxnSpPr>
          <p:nvPr/>
        </p:nvCxnSpPr>
        <p:spPr bwMode="auto">
          <a:xfrm rot="16200000" flipH="1">
            <a:off x="6822250" y="4707142"/>
            <a:ext cx="360040" cy="1260140"/>
          </a:xfrm>
          <a:prstGeom prst="bentConnector3">
            <a:avLst>
              <a:gd name="adj1" fmla="val 50000"/>
            </a:avLst>
          </a:prstGeom>
          <a:solidFill>
            <a:schemeClr val="accent1"/>
          </a:solidFill>
          <a:ln w="50800" cap="flat" cmpd="sng" algn="ctr">
            <a:solidFill>
              <a:schemeClr val="tx1"/>
            </a:solidFill>
            <a:prstDash val="solid"/>
            <a:round/>
            <a:headEnd type="none" w="med" len="med"/>
            <a:tailEnd type="triangle"/>
          </a:ln>
          <a:effectLst/>
        </p:spPr>
      </p:cxnSp>
      <p:cxnSp>
        <p:nvCxnSpPr>
          <p:cNvPr id="53" name="Straight Arrow Connector 52"/>
          <p:cNvCxnSpPr>
            <a:stCxn id="3" idx="2"/>
            <a:endCxn id="6" idx="0"/>
          </p:cNvCxnSpPr>
          <p:nvPr/>
        </p:nvCxnSpPr>
        <p:spPr bwMode="auto">
          <a:xfrm>
            <a:off x="1835696" y="2204864"/>
            <a:ext cx="0" cy="288032"/>
          </a:xfrm>
          <a:prstGeom prst="straightConnector1">
            <a:avLst/>
          </a:prstGeom>
          <a:solidFill>
            <a:schemeClr val="accent1"/>
          </a:solidFill>
          <a:ln w="50800" cap="flat" cmpd="sng" algn="ctr">
            <a:solidFill>
              <a:schemeClr val="tx1"/>
            </a:solidFill>
            <a:prstDash val="solid"/>
            <a:round/>
            <a:headEnd type="none" w="med" len="med"/>
            <a:tailEnd type="triangle"/>
          </a:ln>
          <a:effectLst/>
        </p:spPr>
      </p:cxnSp>
      <p:cxnSp>
        <p:nvCxnSpPr>
          <p:cNvPr id="57" name="Straight Connector 56"/>
          <p:cNvCxnSpPr>
            <a:stCxn id="3" idx="3"/>
            <a:endCxn id="5" idx="1"/>
          </p:cNvCxnSpPr>
          <p:nvPr/>
        </p:nvCxnSpPr>
        <p:spPr bwMode="auto">
          <a:xfrm>
            <a:off x="2699792" y="1844824"/>
            <a:ext cx="792088" cy="0"/>
          </a:xfrm>
          <a:prstGeom prst="line">
            <a:avLst/>
          </a:prstGeom>
          <a:solidFill>
            <a:schemeClr val="accent1"/>
          </a:solidFill>
          <a:ln w="50800" cap="flat" cmpd="sng" algn="ctr">
            <a:solidFill>
              <a:schemeClr val="tx1"/>
            </a:solidFill>
            <a:prstDash val="sysDash"/>
            <a:round/>
            <a:headEnd type="none" w="med" len="med"/>
            <a:tailEnd type="none" w="med" len="med"/>
          </a:ln>
          <a:effectLst/>
        </p:spPr>
      </p:cxnSp>
      <p:cxnSp>
        <p:nvCxnSpPr>
          <p:cNvPr id="62" name="Straight Connector 61"/>
          <p:cNvCxnSpPr>
            <a:stCxn id="5" idx="3"/>
            <a:endCxn id="4" idx="1"/>
          </p:cNvCxnSpPr>
          <p:nvPr/>
        </p:nvCxnSpPr>
        <p:spPr bwMode="auto">
          <a:xfrm>
            <a:off x="5652120" y="1844824"/>
            <a:ext cx="504056" cy="0"/>
          </a:xfrm>
          <a:prstGeom prst="line">
            <a:avLst/>
          </a:prstGeom>
          <a:solidFill>
            <a:schemeClr val="accent1"/>
          </a:solidFill>
          <a:ln w="50800" cap="flat" cmpd="sng" algn="ctr">
            <a:solidFill>
              <a:schemeClr val="tx1"/>
            </a:solidFill>
            <a:prstDash val="sysDash"/>
            <a:round/>
            <a:headEnd type="none" w="med" len="med"/>
            <a:tailEnd type="none" w="med" len="med"/>
          </a:ln>
          <a:effectLst/>
        </p:spPr>
      </p:cxnSp>
      <p:sp>
        <p:nvSpPr>
          <p:cNvPr id="80" name="Rounded Rectangle 79"/>
          <p:cNvSpPr/>
          <p:nvPr/>
        </p:nvSpPr>
        <p:spPr bwMode="auto">
          <a:xfrm>
            <a:off x="539552" y="3717032"/>
            <a:ext cx="2664296" cy="504056"/>
          </a:xfrm>
          <a:prstGeom prst="roundRect">
            <a:avLst/>
          </a:prstGeom>
          <a:solidFill>
            <a:schemeClr val="accent1">
              <a:alpha val="69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buFont typeface="Arial" pitchFamily="34" charset="0"/>
              <a:buChar char="•"/>
            </a:pPr>
            <a:r>
              <a:rPr lang="el-GR" sz="1400" b="1" dirty="0" smtClean="0">
                <a:solidFill>
                  <a:schemeClr val="bg1"/>
                </a:solidFill>
                <a:effectLst>
                  <a:outerShdw blurRad="38100" dist="38100" dir="2700000" algn="tl">
                    <a:srgbClr val="000000">
                      <a:alpha val="43137"/>
                    </a:srgbClr>
                  </a:outerShdw>
                </a:effectLst>
                <a:latin typeface="Arial" charset="0"/>
              </a:rPr>
              <a:t>Νοσηλευτικής Περίθαλψης</a:t>
            </a:r>
          </a:p>
          <a:p>
            <a:pPr>
              <a:buFont typeface="Arial" pitchFamily="34" charset="0"/>
              <a:buChar char="•"/>
            </a:pPr>
            <a:r>
              <a:rPr lang="el-GR" sz="1400" b="1" dirty="0" smtClean="0">
                <a:solidFill>
                  <a:schemeClr val="bg1"/>
                </a:solidFill>
                <a:effectLst>
                  <a:outerShdw blurRad="38100" dist="38100" dir="2700000" algn="tl">
                    <a:srgbClr val="000000">
                      <a:alpha val="43137"/>
                    </a:srgbClr>
                  </a:outerShdw>
                </a:effectLst>
                <a:latin typeface="Arial" charset="0"/>
              </a:rPr>
              <a:t>Έρευνας και Ανάπτυξης</a:t>
            </a:r>
          </a:p>
        </p:txBody>
      </p:sp>
      <p:cxnSp>
        <p:nvCxnSpPr>
          <p:cNvPr id="64" name="Straight Arrow Connector 63"/>
          <p:cNvCxnSpPr>
            <a:stCxn id="2" idx="2"/>
            <a:endCxn id="5" idx="0"/>
          </p:cNvCxnSpPr>
          <p:nvPr/>
        </p:nvCxnSpPr>
        <p:spPr bwMode="auto">
          <a:xfrm>
            <a:off x="4572000" y="1124744"/>
            <a:ext cx="0" cy="360040"/>
          </a:xfrm>
          <a:prstGeom prst="straightConnector1">
            <a:avLst/>
          </a:prstGeom>
          <a:solidFill>
            <a:schemeClr val="accent1"/>
          </a:solidFill>
          <a:ln w="50800" cap="flat" cmpd="sng" algn="ctr">
            <a:solidFill>
              <a:schemeClr val="tx1"/>
            </a:solidFill>
            <a:prstDash val="solid"/>
            <a:round/>
            <a:headEnd type="none" w="med" len="med"/>
            <a:tailEnd type="triangle"/>
          </a:ln>
          <a:effectLst/>
        </p:spPr>
      </p:cxnSp>
      <p:cxnSp>
        <p:nvCxnSpPr>
          <p:cNvPr id="81" name="Elbow Connector 80"/>
          <p:cNvCxnSpPr>
            <a:stCxn id="80" idx="3"/>
            <a:endCxn id="7" idx="1"/>
          </p:cNvCxnSpPr>
          <p:nvPr/>
        </p:nvCxnSpPr>
        <p:spPr bwMode="auto">
          <a:xfrm flipV="1">
            <a:off x="3203848" y="3068960"/>
            <a:ext cx="1512168" cy="900100"/>
          </a:xfrm>
          <a:prstGeom prst="bentConnector3">
            <a:avLst>
              <a:gd name="adj1" fmla="val 50000"/>
            </a:avLst>
          </a:prstGeom>
          <a:solidFill>
            <a:schemeClr val="accent1"/>
          </a:solidFill>
          <a:ln w="50800" cap="flat" cmpd="sng" algn="ctr">
            <a:solidFill>
              <a:schemeClr val="tx1"/>
            </a:solidFill>
            <a:prstDash val="solid"/>
            <a:round/>
            <a:headEnd type="none" w="med" len="med"/>
            <a:tailEnd type="triangle"/>
          </a:ln>
          <a:effectLst/>
        </p:spPr>
      </p:cxn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64"/>
                                        </p:tgtEl>
                                        <p:attrNameLst>
                                          <p:attrName>style.visibility</p:attrName>
                                        </p:attrNameLst>
                                      </p:cBhvr>
                                      <p:to>
                                        <p:strVal val="visible"/>
                                      </p:to>
                                    </p:set>
                                    <p:animEffect transition="in" filter="wipe(up)">
                                      <p:cBhvr>
                                        <p:cTn id="11" dur="500"/>
                                        <p:tgtEl>
                                          <p:spTgt spid="64"/>
                                        </p:tgtEl>
                                      </p:cBhvr>
                                    </p:animEffect>
                                  </p:childTnLst>
                                </p:cTn>
                              </p:par>
                            </p:childTnLst>
                          </p:cTn>
                        </p:par>
                        <p:par>
                          <p:cTn id="12" fill="hold">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500"/>
                                        <p:tgtEl>
                                          <p:spTgt spid="5"/>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62"/>
                                        </p:tgtEl>
                                        <p:attrNameLst>
                                          <p:attrName>style.visibility</p:attrName>
                                        </p:attrNameLst>
                                      </p:cBhvr>
                                      <p:to>
                                        <p:strVal val="visible"/>
                                      </p:to>
                                    </p:set>
                                    <p:animEffect transition="in" filter="wipe(left)">
                                      <p:cBhvr>
                                        <p:cTn id="19" dur="500"/>
                                        <p:tgtEl>
                                          <p:spTgt spid="62"/>
                                        </p:tgtEl>
                                      </p:cBhvr>
                                    </p:animEffect>
                                  </p:childTnLst>
                                </p:cTn>
                              </p:par>
                            </p:childTnLst>
                          </p:cTn>
                        </p:par>
                        <p:par>
                          <p:cTn id="20" fill="hold">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box(in)">
                                      <p:cBhvr>
                                        <p:cTn id="23" dur="500"/>
                                        <p:tgtEl>
                                          <p:spTgt spid="4"/>
                                        </p:tgtEl>
                                      </p:cBhvr>
                                    </p:animEffect>
                                  </p:childTnLst>
                                </p:cTn>
                              </p:par>
                            </p:childTnLst>
                          </p:cTn>
                        </p:par>
                        <p:par>
                          <p:cTn id="24" fill="hold">
                            <p:stCondLst>
                              <p:cond delay="2500"/>
                            </p:stCondLst>
                            <p:childTnLst>
                              <p:par>
                                <p:cTn id="25" presetID="22" presetClass="entr" presetSubtype="8" fill="hold" nodeType="after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wipe(left)">
                                      <p:cBhvr>
                                        <p:cTn id="27" dur="500"/>
                                        <p:tgtEl>
                                          <p:spTgt spid="32"/>
                                        </p:tgtEl>
                                      </p:cBhvr>
                                    </p:animEffect>
                                  </p:childTnLst>
                                </p:cTn>
                              </p:par>
                            </p:childTnLst>
                          </p:cTn>
                        </p:par>
                        <p:par>
                          <p:cTn id="28" fill="hold">
                            <p:stCondLst>
                              <p:cond delay="3000"/>
                            </p:stCondLst>
                            <p:childTnLst>
                              <p:par>
                                <p:cTn id="29" presetID="4" presetClass="entr" presetSubtype="16" fill="hold" grpId="0" nodeType="after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ox(in)">
                                      <p:cBhvr>
                                        <p:cTn id="31" dur="500"/>
                                        <p:tgtEl>
                                          <p:spTgt spid="8"/>
                                        </p:tgtEl>
                                      </p:cBhvr>
                                    </p:animEffect>
                                  </p:childTnLst>
                                </p:cTn>
                              </p:par>
                            </p:childTnLst>
                          </p:cTn>
                        </p:par>
                        <p:par>
                          <p:cTn id="32" fill="hold">
                            <p:stCondLst>
                              <p:cond delay="3500"/>
                            </p:stCondLst>
                            <p:childTnLst>
                              <p:par>
                                <p:cTn id="33" presetID="22" presetClass="entr" presetSubtype="8" fill="hold" nodeType="afterEffect">
                                  <p:stCondLst>
                                    <p:cond delay="0"/>
                                  </p:stCondLst>
                                  <p:childTnLst>
                                    <p:set>
                                      <p:cBhvr>
                                        <p:cTn id="34" dur="1" fill="hold">
                                          <p:stCondLst>
                                            <p:cond delay="0"/>
                                          </p:stCondLst>
                                        </p:cTn>
                                        <p:tgtEl>
                                          <p:spTgt spid="40"/>
                                        </p:tgtEl>
                                        <p:attrNameLst>
                                          <p:attrName>style.visibility</p:attrName>
                                        </p:attrNameLst>
                                      </p:cBhvr>
                                      <p:to>
                                        <p:strVal val="visible"/>
                                      </p:to>
                                    </p:set>
                                    <p:animEffect transition="in" filter="wipe(left)">
                                      <p:cBhvr>
                                        <p:cTn id="35" dur="500"/>
                                        <p:tgtEl>
                                          <p:spTgt spid="40"/>
                                        </p:tgtEl>
                                      </p:cBhvr>
                                    </p:animEffect>
                                  </p:childTnLst>
                                </p:cTn>
                              </p:par>
                            </p:childTnLst>
                          </p:cTn>
                        </p:par>
                        <p:par>
                          <p:cTn id="36" fill="hold">
                            <p:stCondLst>
                              <p:cond delay="4000"/>
                            </p:stCondLst>
                            <p:childTnLst>
                              <p:par>
                                <p:cTn id="37" presetID="4" presetClass="entr" presetSubtype="16" fill="hold" grpId="0" nodeType="after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box(in)">
                                      <p:cBhvr>
                                        <p:cTn id="39" dur="500"/>
                                        <p:tgtEl>
                                          <p:spTgt spid="10"/>
                                        </p:tgtEl>
                                      </p:cBhvr>
                                    </p:animEffect>
                                  </p:childTnLst>
                                </p:cTn>
                              </p:par>
                            </p:childTnLst>
                          </p:cTn>
                        </p:par>
                        <p:par>
                          <p:cTn id="40" fill="hold">
                            <p:stCondLst>
                              <p:cond delay="4500"/>
                            </p:stCondLst>
                            <p:childTnLst>
                              <p:par>
                                <p:cTn id="41" presetID="22" presetClass="entr" presetSubtype="2" fill="hold" nodeType="afterEffect">
                                  <p:stCondLst>
                                    <p:cond delay="0"/>
                                  </p:stCondLst>
                                  <p:childTnLst>
                                    <p:set>
                                      <p:cBhvr>
                                        <p:cTn id="42" dur="1" fill="hold">
                                          <p:stCondLst>
                                            <p:cond delay="0"/>
                                          </p:stCondLst>
                                        </p:cTn>
                                        <p:tgtEl>
                                          <p:spTgt spid="38"/>
                                        </p:tgtEl>
                                        <p:attrNameLst>
                                          <p:attrName>style.visibility</p:attrName>
                                        </p:attrNameLst>
                                      </p:cBhvr>
                                      <p:to>
                                        <p:strVal val="visible"/>
                                      </p:to>
                                    </p:set>
                                    <p:animEffect transition="in" filter="wipe(right)">
                                      <p:cBhvr>
                                        <p:cTn id="43" dur="500"/>
                                        <p:tgtEl>
                                          <p:spTgt spid="38"/>
                                        </p:tgtEl>
                                      </p:cBhvr>
                                    </p:animEffect>
                                  </p:childTnLst>
                                </p:cTn>
                              </p:par>
                            </p:childTnLst>
                          </p:cTn>
                        </p:par>
                        <p:par>
                          <p:cTn id="44" fill="hold">
                            <p:stCondLst>
                              <p:cond delay="5000"/>
                            </p:stCondLst>
                            <p:childTnLst>
                              <p:par>
                                <p:cTn id="45" presetID="4" presetClass="entr" presetSubtype="16" fill="hold" grpId="0" nodeType="after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ox(in)">
                                      <p:cBhvr>
                                        <p:cTn id="47" dur="500"/>
                                        <p:tgtEl>
                                          <p:spTgt spid="9"/>
                                        </p:tgtEl>
                                      </p:cBhvr>
                                    </p:animEffect>
                                  </p:childTnLst>
                                </p:cTn>
                              </p:par>
                            </p:childTnLst>
                          </p:cTn>
                        </p:par>
                        <p:par>
                          <p:cTn id="48" fill="hold">
                            <p:stCondLst>
                              <p:cond delay="5500"/>
                            </p:stCondLst>
                            <p:childTnLst>
                              <p:par>
                                <p:cTn id="49" presetID="22" presetClass="entr" presetSubtype="8" fill="hold" nodeType="afterEffect">
                                  <p:stCondLst>
                                    <p:cond delay="0"/>
                                  </p:stCondLst>
                                  <p:childTnLst>
                                    <p:set>
                                      <p:cBhvr>
                                        <p:cTn id="50" dur="1" fill="hold">
                                          <p:stCondLst>
                                            <p:cond delay="0"/>
                                          </p:stCondLst>
                                        </p:cTn>
                                        <p:tgtEl>
                                          <p:spTgt spid="42"/>
                                        </p:tgtEl>
                                        <p:attrNameLst>
                                          <p:attrName>style.visibility</p:attrName>
                                        </p:attrNameLst>
                                      </p:cBhvr>
                                      <p:to>
                                        <p:strVal val="visible"/>
                                      </p:to>
                                    </p:set>
                                    <p:animEffect transition="in" filter="wipe(left)">
                                      <p:cBhvr>
                                        <p:cTn id="51" dur="500"/>
                                        <p:tgtEl>
                                          <p:spTgt spid="42"/>
                                        </p:tgtEl>
                                      </p:cBhvr>
                                    </p:animEffect>
                                  </p:childTnLst>
                                </p:cTn>
                              </p:par>
                            </p:childTnLst>
                          </p:cTn>
                        </p:par>
                        <p:par>
                          <p:cTn id="52" fill="hold">
                            <p:stCondLst>
                              <p:cond delay="6000"/>
                            </p:stCondLst>
                            <p:childTnLst>
                              <p:par>
                                <p:cTn id="53" presetID="4" presetClass="entr" presetSubtype="16" fill="hold" grpId="0" nodeType="after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box(in)">
                                      <p:cBhvr>
                                        <p:cTn id="55" dur="500"/>
                                        <p:tgtEl>
                                          <p:spTgt spid="11"/>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2" fill="hold" nodeType="clickEffect">
                                  <p:stCondLst>
                                    <p:cond delay="0"/>
                                  </p:stCondLst>
                                  <p:childTnLst>
                                    <p:set>
                                      <p:cBhvr>
                                        <p:cTn id="59" dur="1" fill="hold">
                                          <p:stCondLst>
                                            <p:cond delay="0"/>
                                          </p:stCondLst>
                                        </p:cTn>
                                        <p:tgtEl>
                                          <p:spTgt spid="30"/>
                                        </p:tgtEl>
                                        <p:attrNameLst>
                                          <p:attrName>style.visibility</p:attrName>
                                        </p:attrNameLst>
                                      </p:cBhvr>
                                      <p:to>
                                        <p:strVal val="visible"/>
                                      </p:to>
                                    </p:set>
                                    <p:animEffect transition="in" filter="wipe(right)">
                                      <p:cBhvr>
                                        <p:cTn id="60" dur="500"/>
                                        <p:tgtEl>
                                          <p:spTgt spid="30"/>
                                        </p:tgtEl>
                                      </p:cBhvr>
                                    </p:animEffect>
                                  </p:childTnLst>
                                </p:cTn>
                              </p:par>
                            </p:childTnLst>
                          </p:cTn>
                        </p:par>
                        <p:par>
                          <p:cTn id="61" fill="hold">
                            <p:stCondLst>
                              <p:cond delay="500"/>
                            </p:stCondLst>
                            <p:childTnLst>
                              <p:par>
                                <p:cTn id="62" presetID="4" presetClass="entr" presetSubtype="16" fill="hold" grpId="0" nodeType="afterEffect">
                                  <p:stCondLst>
                                    <p:cond delay="0"/>
                                  </p:stCondLst>
                                  <p:childTnLst>
                                    <p:set>
                                      <p:cBhvr>
                                        <p:cTn id="63" dur="1" fill="hold">
                                          <p:stCondLst>
                                            <p:cond delay="0"/>
                                          </p:stCondLst>
                                        </p:cTn>
                                        <p:tgtEl>
                                          <p:spTgt spid="7"/>
                                        </p:tgtEl>
                                        <p:attrNameLst>
                                          <p:attrName>style.visibility</p:attrName>
                                        </p:attrNameLst>
                                      </p:cBhvr>
                                      <p:to>
                                        <p:strVal val="visible"/>
                                      </p:to>
                                    </p:set>
                                    <p:animEffect transition="in" filter="box(in)">
                                      <p:cBhvr>
                                        <p:cTn id="64" dur="500"/>
                                        <p:tgtEl>
                                          <p:spTgt spid="7"/>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2" fill="hold" nodeType="clickEffect">
                                  <p:stCondLst>
                                    <p:cond delay="0"/>
                                  </p:stCondLst>
                                  <p:childTnLst>
                                    <p:set>
                                      <p:cBhvr>
                                        <p:cTn id="68" dur="1" fill="hold">
                                          <p:stCondLst>
                                            <p:cond delay="0"/>
                                          </p:stCondLst>
                                        </p:cTn>
                                        <p:tgtEl>
                                          <p:spTgt spid="57"/>
                                        </p:tgtEl>
                                        <p:attrNameLst>
                                          <p:attrName>style.visibility</p:attrName>
                                        </p:attrNameLst>
                                      </p:cBhvr>
                                      <p:to>
                                        <p:strVal val="visible"/>
                                      </p:to>
                                    </p:set>
                                    <p:animEffect transition="in" filter="wipe(right)">
                                      <p:cBhvr>
                                        <p:cTn id="69" dur="500"/>
                                        <p:tgtEl>
                                          <p:spTgt spid="57"/>
                                        </p:tgtEl>
                                      </p:cBhvr>
                                    </p:animEffect>
                                  </p:childTnLst>
                                </p:cTn>
                              </p:par>
                            </p:childTnLst>
                          </p:cTn>
                        </p:par>
                        <p:par>
                          <p:cTn id="70" fill="hold">
                            <p:stCondLst>
                              <p:cond delay="500"/>
                            </p:stCondLst>
                            <p:childTnLst>
                              <p:par>
                                <p:cTn id="71" presetID="4" presetClass="entr" presetSubtype="16" fill="hold" grpId="0" nodeType="afterEffect">
                                  <p:stCondLst>
                                    <p:cond delay="0"/>
                                  </p:stCondLst>
                                  <p:childTnLst>
                                    <p:set>
                                      <p:cBhvr>
                                        <p:cTn id="72" dur="1" fill="hold">
                                          <p:stCondLst>
                                            <p:cond delay="0"/>
                                          </p:stCondLst>
                                        </p:cTn>
                                        <p:tgtEl>
                                          <p:spTgt spid="3"/>
                                        </p:tgtEl>
                                        <p:attrNameLst>
                                          <p:attrName>style.visibility</p:attrName>
                                        </p:attrNameLst>
                                      </p:cBhvr>
                                      <p:to>
                                        <p:strVal val="visible"/>
                                      </p:to>
                                    </p:set>
                                    <p:animEffect transition="in" filter="box(in)">
                                      <p:cBhvr>
                                        <p:cTn id="73" dur="500"/>
                                        <p:tgtEl>
                                          <p:spTgt spid="3"/>
                                        </p:tgtEl>
                                      </p:cBhvr>
                                    </p:animEffect>
                                  </p:childTnLst>
                                </p:cTn>
                              </p:par>
                            </p:childTnLst>
                          </p:cTn>
                        </p:par>
                        <p:par>
                          <p:cTn id="74" fill="hold">
                            <p:stCondLst>
                              <p:cond delay="1000"/>
                            </p:stCondLst>
                            <p:childTnLst>
                              <p:par>
                                <p:cTn id="75" presetID="4" presetClass="entr" presetSubtype="16" fill="hold" nodeType="afterEffect">
                                  <p:stCondLst>
                                    <p:cond delay="0"/>
                                  </p:stCondLst>
                                  <p:childTnLst>
                                    <p:set>
                                      <p:cBhvr>
                                        <p:cTn id="76" dur="1" fill="hold">
                                          <p:stCondLst>
                                            <p:cond delay="0"/>
                                          </p:stCondLst>
                                        </p:cTn>
                                        <p:tgtEl>
                                          <p:spTgt spid="53"/>
                                        </p:tgtEl>
                                        <p:attrNameLst>
                                          <p:attrName>style.visibility</p:attrName>
                                        </p:attrNameLst>
                                      </p:cBhvr>
                                      <p:to>
                                        <p:strVal val="visible"/>
                                      </p:to>
                                    </p:set>
                                    <p:animEffect transition="in" filter="box(in)">
                                      <p:cBhvr>
                                        <p:cTn id="77" dur="500"/>
                                        <p:tgtEl>
                                          <p:spTgt spid="53"/>
                                        </p:tgtEl>
                                      </p:cBhvr>
                                    </p:animEffect>
                                  </p:childTnLst>
                                </p:cTn>
                              </p:par>
                            </p:childTnLst>
                          </p:cTn>
                        </p:par>
                        <p:par>
                          <p:cTn id="78" fill="hold">
                            <p:stCondLst>
                              <p:cond delay="1500"/>
                            </p:stCondLst>
                            <p:childTnLst>
                              <p:par>
                                <p:cTn id="79" presetID="4" presetClass="entr" presetSubtype="16" fill="hold" grpId="0" nodeType="afterEffect">
                                  <p:stCondLst>
                                    <p:cond delay="0"/>
                                  </p:stCondLst>
                                  <p:childTnLst>
                                    <p:set>
                                      <p:cBhvr>
                                        <p:cTn id="80" dur="1" fill="hold">
                                          <p:stCondLst>
                                            <p:cond delay="0"/>
                                          </p:stCondLst>
                                        </p:cTn>
                                        <p:tgtEl>
                                          <p:spTgt spid="6"/>
                                        </p:tgtEl>
                                        <p:attrNameLst>
                                          <p:attrName>style.visibility</p:attrName>
                                        </p:attrNameLst>
                                      </p:cBhvr>
                                      <p:to>
                                        <p:strVal val="visible"/>
                                      </p:to>
                                    </p:set>
                                    <p:animEffect transition="in" filter="box(in)">
                                      <p:cBhvr>
                                        <p:cTn id="81" dur="500"/>
                                        <p:tgtEl>
                                          <p:spTgt spid="6"/>
                                        </p:tgtEl>
                                      </p:cBhvr>
                                    </p:animEffect>
                                  </p:childTnLst>
                                </p:cTn>
                              </p:par>
                            </p:childTnLst>
                          </p:cTn>
                        </p:par>
                        <p:par>
                          <p:cTn id="82" fill="hold">
                            <p:stCondLst>
                              <p:cond delay="2000"/>
                            </p:stCondLst>
                            <p:childTnLst>
                              <p:par>
                                <p:cTn id="83" presetID="4" presetClass="entr" presetSubtype="16" fill="hold" grpId="0" nodeType="afterEffect">
                                  <p:stCondLst>
                                    <p:cond delay="0"/>
                                  </p:stCondLst>
                                  <p:childTnLst>
                                    <p:set>
                                      <p:cBhvr>
                                        <p:cTn id="84" dur="1" fill="hold">
                                          <p:stCondLst>
                                            <p:cond delay="0"/>
                                          </p:stCondLst>
                                        </p:cTn>
                                        <p:tgtEl>
                                          <p:spTgt spid="80"/>
                                        </p:tgtEl>
                                        <p:attrNameLst>
                                          <p:attrName>style.visibility</p:attrName>
                                        </p:attrNameLst>
                                      </p:cBhvr>
                                      <p:to>
                                        <p:strVal val="visible"/>
                                      </p:to>
                                    </p:set>
                                    <p:animEffect transition="in" filter="box(in)">
                                      <p:cBhvr>
                                        <p:cTn id="85" dur="500"/>
                                        <p:tgtEl>
                                          <p:spTgt spid="80"/>
                                        </p:tgtEl>
                                      </p:cBhvr>
                                    </p:animEffect>
                                  </p:childTnLst>
                                </p:cTn>
                              </p:par>
                            </p:childTnLst>
                          </p:cTn>
                        </p:par>
                        <p:par>
                          <p:cTn id="86" fill="hold">
                            <p:stCondLst>
                              <p:cond delay="2500"/>
                            </p:stCondLst>
                            <p:childTnLst>
                              <p:par>
                                <p:cTn id="87" presetID="22" presetClass="entr" presetSubtype="8" fill="hold" nodeType="afterEffect">
                                  <p:stCondLst>
                                    <p:cond delay="0"/>
                                  </p:stCondLst>
                                  <p:childTnLst>
                                    <p:set>
                                      <p:cBhvr>
                                        <p:cTn id="88" dur="1" fill="hold">
                                          <p:stCondLst>
                                            <p:cond delay="0"/>
                                          </p:stCondLst>
                                        </p:cTn>
                                        <p:tgtEl>
                                          <p:spTgt spid="81"/>
                                        </p:tgtEl>
                                        <p:attrNameLst>
                                          <p:attrName>style.visibility</p:attrName>
                                        </p:attrNameLst>
                                      </p:cBhvr>
                                      <p:to>
                                        <p:strVal val="visible"/>
                                      </p:to>
                                    </p:set>
                                    <p:animEffect transition="in" filter="wipe(left)">
                                      <p:cBhvr>
                                        <p:cTn id="89" dur="5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P spid="11" grpId="0" animBg="1"/>
      <p:bldP spid="8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23528" y="2132856"/>
            <a:ext cx="8064896" cy="3416320"/>
          </a:xfrm>
          <a:prstGeom prst="rect">
            <a:avLst/>
          </a:prstGeom>
        </p:spPr>
        <p:txBody>
          <a:bodyPr wrap="square">
            <a:spAutoFit/>
          </a:bodyPr>
          <a:lstStyle/>
          <a:p>
            <a:r>
              <a:rPr lang="el-GR" dirty="0" smtClean="0">
                <a:solidFill>
                  <a:schemeClr val="tx1">
                    <a:lumMod val="95000"/>
                    <a:lumOff val="5000"/>
                  </a:schemeClr>
                </a:solidFill>
                <a:latin typeface="Arial" charset="0"/>
              </a:rPr>
              <a:t>Τι είναι Ν</a:t>
            </a:r>
            <a:r>
              <a:rPr lang="en-US" dirty="0">
                <a:solidFill>
                  <a:schemeClr val="tx1">
                    <a:lumMod val="95000"/>
                    <a:lumOff val="5000"/>
                  </a:schemeClr>
                </a:solidFill>
                <a:latin typeface="Arial" charset="0"/>
              </a:rPr>
              <a:t>HS </a:t>
            </a:r>
            <a:r>
              <a:rPr lang="en-US" dirty="0" smtClean="0">
                <a:solidFill>
                  <a:schemeClr val="tx1">
                    <a:lumMod val="95000"/>
                    <a:lumOff val="5000"/>
                  </a:schemeClr>
                </a:solidFill>
                <a:latin typeface="Arial" charset="0"/>
              </a:rPr>
              <a:t>TRUSTS;</a:t>
            </a:r>
            <a:endParaRPr lang="el-GR" dirty="0" smtClean="0">
              <a:solidFill>
                <a:schemeClr val="tx1">
                  <a:lumMod val="95000"/>
                  <a:lumOff val="5000"/>
                </a:schemeClr>
              </a:solidFill>
              <a:latin typeface="Arial" charset="0"/>
            </a:endParaRPr>
          </a:p>
          <a:p>
            <a:endParaRPr lang="en-US" dirty="0" smtClean="0">
              <a:solidFill>
                <a:schemeClr val="tx1">
                  <a:lumMod val="95000"/>
                  <a:lumOff val="5000"/>
                </a:schemeClr>
              </a:solidFill>
              <a:latin typeface="Arial" charset="0"/>
            </a:endParaRPr>
          </a:p>
          <a:p>
            <a:r>
              <a:rPr lang="el-GR" dirty="0" smtClean="0">
                <a:solidFill>
                  <a:schemeClr val="tx1">
                    <a:lumMod val="95000"/>
                    <a:lumOff val="5000"/>
                  </a:schemeClr>
                </a:solidFill>
                <a:latin typeface="Arial" charset="0"/>
              </a:rPr>
              <a:t>Είναι Εθνική </a:t>
            </a:r>
            <a:r>
              <a:rPr lang="el-GR" dirty="0">
                <a:solidFill>
                  <a:schemeClr val="tx1">
                    <a:lumMod val="95000"/>
                    <a:lumOff val="5000"/>
                  </a:schemeClr>
                </a:solidFill>
                <a:latin typeface="Arial" charset="0"/>
              </a:rPr>
              <a:t>Υ</a:t>
            </a:r>
            <a:r>
              <a:rPr lang="el-GR" dirty="0" smtClean="0">
                <a:solidFill>
                  <a:schemeClr val="tx1">
                    <a:lumMod val="95000"/>
                    <a:lumOff val="5000"/>
                  </a:schemeClr>
                </a:solidFill>
                <a:latin typeface="Arial" charset="0"/>
              </a:rPr>
              <a:t>πηρεσία </a:t>
            </a:r>
            <a:r>
              <a:rPr lang="el-GR" dirty="0">
                <a:solidFill>
                  <a:schemeClr val="tx1">
                    <a:lumMod val="95000"/>
                    <a:lumOff val="5000"/>
                  </a:schemeClr>
                </a:solidFill>
                <a:latin typeface="Arial" charset="0"/>
              </a:rPr>
              <a:t>Υ</a:t>
            </a:r>
            <a:r>
              <a:rPr lang="el-GR" dirty="0" smtClean="0">
                <a:solidFill>
                  <a:schemeClr val="tx1">
                    <a:lumMod val="95000"/>
                    <a:lumOff val="5000"/>
                  </a:schemeClr>
                </a:solidFill>
                <a:latin typeface="Arial" charset="0"/>
              </a:rPr>
              <a:t>γείας στην Αγγλία η οποία υπάγεται στο Εθνικό Σύστημα Υγείας και εξυπηρετεί μια συγκεκριμένη περιοχή ή περιφέρεια. </a:t>
            </a:r>
            <a:r>
              <a:rPr lang="el-GR" dirty="0">
                <a:solidFill>
                  <a:schemeClr val="tx1">
                    <a:lumMod val="95000"/>
                    <a:lumOff val="5000"/>
                  </a:schemeClr>
                </a:solidFill>
                <a:latin typeface="Arial" charset="0"/>
              </a:rPr>
              <a:t>Π</a:t>
            </a:r>
            <a:r>
              <a:rPr lang="el-GR" dirty="0" smtClean="0">
                <a:solidFill>
                  <a:schemeClr val="tx1">
                    <a:lumMod val="95000"/>
                    <a:lumOff val="5000"/>
                  </a:schemeClr>
                </a:solidFill>
                <a:latin typeface="Arial" charset="0"/>
              </a:rPr>
              <a:t>αρέχει υπηρεσίες υγείας σε Πρωτοβάθμιο επίπεδο και ενσωματώνεται στο Πρωτοβάθμιο σύστημα υγείας.</a:t>
            </a:r>
          </a:p>
          <a:p>
            <a:endParaRPr lang="el-GR" dirty="0" smtClean="0">
              <a:solidFill>
                <a:schemeClr val="tx1">
                  <a:lumMod val="95000"/>
                  <a:lumOff val="5000"/>
                </a:schemeClr>
              </a:solidFill>
              <a:latin typeface="Arial" charset="0"/>
            </a:endParaRPr>
          </a:p>
          <a:p>
            <a:r>
              <a:rPr lang="el-GR" dirty="0" smtClean="0">
                <a:solidFill>
                  <a:schemeClr val="tx1">
                    <a:lumMod val="95000"/>
                    <a:lumOff val="5000"/>
                  </a:schemeClr>
                </a:solidFill>
                <a:latin typeface="Arial" charset="0"/>
              </a:rPr>
              <a:t>Η συγκεκριμένη υπηρεσία διοικείται από αυτοτελές διοικητικό συμβούλιο το οποίο είναι υπεύθυνο για τον δημόσιο οικονομικό έλεγχο της περιφέρειας που ελέγχει και επιβλέπει.</a:t>
            </a:r>
          </a:p>
          <a:p>
            <a:r>
              <a:rPr lang="el-GR" dirty="0" smtClean="0">
                <a:solidFill>
                  <a:schemeClr val="tx1">
                    <a:lumMod val="95000"/>
                    <a:lumOff val="5000"/>
                  </a:schemeClr>
                </a:solidFill>
                <a:latin typeface="Arial" charset="0"/>
              </a:rPr>
              <a:t>  </a:t>
            </a:r>
            <a:endParaRPr lang="en-US" dirty="0" smtClean="0">
              <a:solidFill>
                <a:schemeClr val="tx1">
                  <a:lumMod val="95000"/>
                  <a:lumOff val="5000"/>
                </a:schemeClr>
              </a:solidFill>
              <a:latin typeface="Arial" charset="0"/>
            </a:endParaRPr>
          </a:p>
          <a:p>
            <a:r>
              <a:rPr lang="en-US" dirty="0" smtClean="0">
                <a:solidFill>
                  <a:schemeClr val="tx1">
                    <a:lumMod val="95000"/>
                    <a:lumOff val="5000"/>
                  </a:schemeClr>
                </a:solidFill>
                <a:latin typeface="Arial" charset="0"/>
              </a:rPr>
              <a:t> </a:t>
            </a:r>
            <a:endParaRPr lang="el-GR" dirty="0">
              <a:solidFill>
                <a:schemeClr val="tx1">
                  <a:lumMod val="95000"/>
                  <a:lumOff val="5000"/>
                </a:schemeClr>
              </a:solidFill>
              <a:latin typeface="Arial" charset="0"/>
            </a:endParaRPr>
          </a:p>
        </p:txBody>
      </p:sp>
    </p:spTree>
    <p:extLst>
      <p:ext uri="{BB962C8B-B14F-4D97-AF65-F5344CB8AC3E}">
        <p14:creationId xmlns:p14="http://schemas.microsoft.com/office/powerpoint/2010/main" val="10497412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smtClean="0"/>
              <a:t>Λειτουργία </a:t>
            </a:r>
            <a:r>
              <a:rPr lang="el-GR" sz="3200" dirty="0"/>
              <a:t>της τηλεφωνικής υπηρεσίας NHS </a:t>
            </a:r>
            <a:r>
              <a:rPr lang="el-GR" sz="3200" dirty="0" smtClean="0"/>
              <a:t>Direct</a:t>
            </a:r>
            <a:r>
              <a:rPr lang="el-GR" sz="3200" dirty="0"/>
              <a:t> </a:t>
            </a:r>
          </a:p>
        </p:txBody>
      </p:sp>
      <p:sp>
        <p:nvSpPr>
          <p:cNvPr id="3" name="Θέση περιεχομένου 2"/>
          <p:cNvSpPr>
            <a:spLocks noGrp="1"/>
          </p:cNvSpPr>
          <p:nvPr>
            <p:ph idx="1"/>
          </p:nvPr>
        </p:nvSpPr>
        <p:spPr/>
        <p:txBody>
          <a:bodyPr/>
          <a:lstStyle/>
          <a:p>
            <a:pPr marL="0" indent="0">
              <a:buNone/>
            </a:pPr>
            <a:r>
              <a:rPr lang="el-GR" sz="1800" b="1" dirty="0" smtClean="0"/>
              <a:t>Περίπου 500.000 </a:t>
            </a:r>
            <a:r>
              <a:rPr lang="el-GR" sz="1800" b="1" dirty="0"/>
              <a:t>κλήσεις κάθε μήνα. </a:t>
            </a:r>
            <a:endParaRPr lang="el-GR" sz="1800" b="1" dirty="0" smtClean="0"/>
          </a:p>
          <a:p>
            <a:pPr marL="0" indent="0">
              <a:buNone/>
            </a:pPr>
            <a:r>
              <a:rPr lang="el-GR" sz="1800" b="1" dirty="0" smtClean="0"/>
              <a:t>Υποστήριξη της Πρωτοβάθμιας Φροντίδας Υγείας:</a:t>
            </a:r>
          </a:p>
          <a:p>
            <a:pPr>
              <a:buClr>
                <a:srgbClr val="C00000"/>
              </a:buClr>
              <a:buSzPct val="120000"/>
              <a:buFont typeface="Wingdings" panose="05000000000000000000" pitchFamily="2" charset="2"/>
              <a:buChar char="ü"/>
            </a:pPr>
            <a:r>
              <a:rPr lang="el-GR" sz="1800" b="1" dirty="0" smtClean="0"/>
              <a:t>Συμβουλές, </a:t>
            </a:r>
          </a:p>
          <a:p>
            <a:pPr>
              <a:buClr>
                <a:srgbClr val="C00000"/>
              </a:buClr>
              <a:buSzPct val="120000"/>
              <a:buFont typeface="Wingdings" panose="05000000000000000000" pitchFamily="2" charset="2"/>
              <a:buChar char="ü"/>
            </a:pPr>
            <a:r>
              <a:rPr lang="el-GR" sz="1800" b="1" dirty="0" smtClean="0"/>
              <a:t>Έμφαση στην διασυνδετική θεραπεία-</a:t>
            </a:r>
            <a:r>
              <a:rPr lang="el-GR" sz="1800" b="1" dirty="0" smtClean="0">
                <a:sym typeface="Wingdings" panose="05000000000000000000" pitchFamily="2" charset="2"/>
              </a:rPr>
              <a:t> απευθείας σύνδεση με τα </a:t>
            </a:r>
            <a:r>
              <a:rPr lang="el-GR" sz="1800" b="1" dirty="0" smtClean="0"/>
              <a:t>NHS </a:t>
            </a:r>
            <a:r>
              <a:rPr lang="el-GR" sz="1800" b="1" dirty="0"/>
              <a:t>walk-ins, </a:t>
            </a:r>
          </a:p>
          <a:p>
            <a:pPr>
              <a:buClr>
                <a:srgbClr val="C00000"/>
              </a:buClr>
              <a:buSzPct val="120000"/>
              <a:buFont typeface="Wingdings" panose="05000000000000000000" pitchFamily="2" charset="2"/>
              <a:buChar char="ü"/>
            </a:pPr>
            <a:r>
              <a:rPr lang="el-GR" sz="1800" b="1" dirty="0" smtClean="0"/>
              <a:t>Τα ραντεβού προγραμματίζονται άμεσα. </a:t>
            </a:r>
          </a:p>
          <a:p>
            <a:pPr>
              <a:buClr>
                <a:srgbClr val="C00000"/>
              </a:buClr>
              <a:buSzPct val="120000"/>
              <a:buFont typeface="Wingdings" panose="05000000000000000000" pitchFamily="2" charset="2"/>
              <a:buChar char="ü"/>
            </a:pPr>
            <a:r>
              <a:rPr lang="el-GR" sz="1800" b="1" dirty="0"/>
              <a:t>Π</a:t>
            </a:r>
            <a:r>
              <a:rPr lang="el-GR" sz="1800" b="1" dirty="0" smtClean="0"/>
              <a:t>ρόσβαση </a:t>
            </a:r>
            <a:r>
              <a:rPr lang="el-GR" sz="1800" b="1" dirty="0"/>
              <a:t>σε τοπικές υπηρεσίες υγειονομικής περίθαλψης</a:t>
            </a:r>
            <a:endParaRPr lang="el-GR" sz="1800" b="1" dirty="0" smtClean="0"/>
          </a:p>
          <a:p>
            <a:pPr>
              <a:buClr>
                <a:srgbClr val="C00000"/>
              </a:buClr>
              <a:buSzPct val="120000"/>
              <a:buFont typeface="Wingdings" panose="05000000000000000000" pitchFamily="2" charset="2"/>
              <a:buChar char="ü"/>
            </a:pPr>
            <a:r>
              <a:rPr lang="el-GR" sz="1800" b="1" dirty="0" smtClean="0"/>
              <a:t>Εξιδεικευμένοι Νοσηλευτές απαντούν στο τηλέφωνο. </a:t>
            </a:r>
          </a:p>
          <a:p>
            <a:endParaRPr lang="el-GR" sz="1800" dirty="0"/>
          </a:p>
        </p:txBody>
      </p:sp>
    </p:spTree>
    <p:extLst>
      <p:ext uri="{BB962C8B-B14F-4D97-AF65-F5344CB8AC3E}">
        <p14:creationId xmlns:p14="http://schemas.microsoft.com/office/powerpoint/2010/main" val="22724738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t>Κέντρα NHS </a:t>
            </a:r>
            <a:r>
              <a:rPr lang="el-GR" sz="3200" dirty="0" smtClean="0"/>
              <a:t>walk-in</a:t>
            </a:r>
            <a:r>
              <a:rPr lang="en-US" sz="3200" dirty="0" smtClean="0"/>
              <a:t>s-</a:t>
            </a:r>
            <a:r>
              <a:rPr lang="en-US" sz="3200" dirty="0" smtClean="0">
                <a:sym typeface="Wingdings" panose="05000000000000000000" pitchFamily="2" charset="2"/>
              </a:rPr>
              <a:t> </a:t>
            </a:r>
            <a:r>
              <a:rPr lang="el-GR" sz="3200" dirty="0" smtClean="0">
                <a:sym typeface="Wingdings" panose="05000000000000000000" pitchFamily="2" charset="2"/>
              </a:rPr>
              <a:t>«</a:t>
            </a:r>
            <a:r>
              <a:rPr lang="el-GR" sz="3200" i="1" dirty="0" smtClean="0">
                <a:sym typeface="Wingdings" panose="05000000000000000000" pitchFamily="2" charset="2"/>
              </a:rPr>
              <a:t>Κέντρα Υγείας Αστικού τύπου</a:t>
            </a:r>
            <a:r>
              <a:rPr lang="el-GR" sz="3200" dirty="0" smtClean="0">
                <a:sym typeface="Wingdings" panose="05000000000000000000" pitchFamily="2" charset="2"/>
              </a:rPr>
              <a:t>» </a:t>
            </a:r>
            <a:endParaRPr lang="el-GR" sz="3200" dirty="0"/>
          </a:p>
        </p:txBody>
      </p:sp>
      <p:sp>
        <p:nvSpPr>
          <p:cNvPr id="3" name="Θέση περιεχομένου 2"/>
          <p:cNvSpPr>
            <a:spLocks noGrp="1"/>
          </p:cNvSpPr>
          <p:nvPr>
            <p:ph idx="1"/>
          </p:nvPr>
        </p:nvSpPr>
        <p:spPr>
          <a:xfrm>
            <a:off x="914400" y="2362200"/>
            <a:ext cx="8001000" cy="4495800"/>
          </a:xfrm>
        </p:spPr>
        <p:txBody>
          <a:bodyPr/>
          <a:lstStyle/>
          <a:p>
            <a:r>
              <a:rPr lang="el-GR" sz="2000" b="1" dirty="0" smtClean="0"/>
              <a:t>Τα </a:t>
            </a:r>
            <a:r>
              <a:rPr lang="el-GR" sz="2000" b="1" dirty="0"/>
              <a:t>Κέντρα NHS walk-in, προσφέρουν εύκολη πρόσβαση σε μια σειρά από υπηρεσίες του NHS. </a:t>
            </a:r>
            <a:endParaRPr lang="en-US" sz="2000" b="1" dirty="0" smtClean="0"/>
          </a:p>
          <a:p>
            <a:r>
              <a:rPr lang="el-GR" sz="2000" b="1" dirty="0" smtClean="0"/>
              <a:t>Διαχειρίζονταν </a:t>
            </a:r>
            <a:r>
              <a:rPr lang="el-GR" sz="2000" b="1" dirty="0"/>
              <a:t>από </a:t>
            </a:r>
            <a:r>
              <a:rPr lang="el-GR" sz="2000" b="1" dirty="0" smtClean="0"/>
              <a:t>πάροχους </a:t>
            </a:r>
            <a:r>
              <a:rPr lang="el-GR" sz="2000" b="1" dirty="0"/>
              <a:t>πρωτοβάθμιας περίθαλψης </a:t>
            </a:r>
            <a:r>
              <a:rPr lang="el-GR" sz="2000" b="1" dirty="0" smtClean="0"/>
              <a:t>(</a:t>
            </a:r>
            <a:r>
              <a:rPr lang="en-US" sz="2000" b="1" dirty="0">
                <a:effectLst>
                  <a:outerShdw blurRad="38100" dist="38100" dir="2700000" algn="tl">
                    <a:srgbClr val="C0C0C0"/>
                  </a:outerShdw>
                </a:effectLst>
                <a:sym typeface="Wingdings" panose="05000000000000000000" pitchFamily="2" charset="2"/>
              </a:rPr>
              <a:t>Primary Care Trusts</a:t>
            </a:r>
            <a:r>
              <a:rPr lang="el-GR" sz="2000" b="1" dirty="0" smtClean="0"/>
              <a:t>)</a:t>
            </a:r>
            <a:r>
              <a:rPr lang="en-US" sz="2000" b="1" dirty="0" smtClean="0"/>
              <a:t>. </a:t>
            </a:r>
            <a:r>
              <a:rPr lang="el-GR" sz="2000" b="1" dirty="0" smtClean="0"/>
              <a:t> </a:t>
            </a:r>
            <a:endParaRPr lang="en-US" sz="2000" b="1" dirty="0" smtClean="0"/>
          </a:p>
          <a:p>
            <a:r>
              <a:rPr lang="el-GR" sz="2000" b="1" dirty="0" smtClean="0"/>
              <a:t>Τα </a:t>
            </a:r>
            <a:r>
              <a:rPr lang="el-GR" sz="2000" b="1" dirty="0"/>
              <a:t>Κέντρα NHS walk-in συνήθως λειτουργούν με νοσηλευτές και είναι διαθέσιμα σε </a:t>
            </a:r>
            <a:r>
              <a:rPr lang="el-GR" sz="2000" b="1" dirty="0" smtClean="0"/>
              <a:t>όλους τους πολίτες. </a:t>
            </a:r>
            <a:endParaRPr lang="en-US" sz="2000" b="1" dirty="0" smtClean="0"/>
          </a:p>
          <a:p>
            <a:r>
              <a:rPr lang="el-GR" sz="2000" b="1" dirty="0" smtClean="0"/>
              <a:t>Δεν </a:t>
            </a:r>
            <a:r>
              <a:rPr lang="el-GR" sz="2000" b="1" dirty="0"/>
              <a:t>χρειάζεται ραντεβού ή εγγραφή για να επισκεφθεί κανείς ένα κέντρο walk-in. </a:t>
            </a:r>
            <a:endParaRPr lang="en-US" sz="2000" b="1" dirty="0" smtClean="0"/>
          </a:p>
          <a:p>
            <a:r>
              <a:rPr lang="el-GR" sz="2000" b="1" dirty="0" smtClean="0"/>
              <a:t>Τα </a:t>
            </a:r>
            <a:r>
              <a:rPr lang="el-GR" sz="2000" b="1" dirty="0"/>
              <a:t>περισσότερα </a:t>
            </a:r>
            <a:r>
              <a:rPr lang="el-GR" sz="2000" b="1" dirty="0" smtClean="0"/>
              <a:t>κέντρα υγείας </a:t>
            </a:r>
            <a:r>
              <a:rPr lang="el-GR" sz="2000" b="1" dirty="0"/>
              <a:t>είναι ανοιχτά κάθε </a:t>
            </a:r>
            <a:r>
              <a:rPr lang="el-GR" sz="2000" b="1" dirty="0" smtClean="0"/>
              <a:t>μέρα ενώ ο καταμερισμός τους γεωγραφικά είναι σωστά δομημένος έτσι ώστε να είναι προσβάσιμα σε όλους τους ασθενείς.</a:t>
            </a:r>
            <a:endParaRPr lang="el-GR" sz="2000" b="1" dirty="0"/>
          </a:p>
          <a:p>
            <a:endParaRPr lang="el-GR" sz="2000" dirty="0"/>
          </a:p>
        </p:txBody>
      </p:sp>
    </p:spTree>
    <p:extLst>
      <p:ext uri="{BB962C8B-B14F-4D97-AF65-F5344CB8AC3E}">
        <p14:creationId xmlns:p14="http://schemas.microsoft.com/office/powerpoint/2010/main" val="22282216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2011 Health and Social Care Bill</a:t>
            </a:r>
            <a:r>
              <a:rPr lang="el-GR" sz="2800" dirty="0" smtClean="0"/>
              <a:t> «Νομοσχέδιο για την Υγεία και την Κοινωνική Μέριμνα - Πρόταση: </a:t>
            </a:r>
            <a:endParaRPr lang="el-GR" sz="2800" dirty="0"/>
          </a:p>
        </p:txBody>
      </p:sp>
      <p:sp>
        <p:nvSpPr>
          <p:cNvPr id="3" name="Content Placeholder 2"/>
          <p:cNvSpPr>
            <a:spLocks noGrp="1"/>
          </p:cNvSpPr>
          <p:nvPr>
            <p:ph idx="1"/>
          </p:nvPr>
        </p:nvSpPr>
        <p:spPr>
          <a:xfrm>
            <a:off x="879626" y="2348880"/>
            <a:ext cx="8001000" cy="3168352"/>
          </a:xfrm>
        </p:spPr>
        <p:txBody>
          <a:bodyPr/>
          <a:lstStyle/>
          <a:p>
            <a:r>
              <a:rPr lang="el-GR" sz="1900" b="1" dirty="0" smtClean="0">
                <a:effectLst>
                  <a:outerShdw blurRad="38100" dist="38100" dir="2700000" algn="tl">
                    <a:srgbClr val="000000">
                      <a:alpha val="43137"/>
                    </a:srgbClr>
                  </a:outerShdw>
                </a:effectLst>
              </a:rPr>
              <a:t>Καταργούνται οι ομάδες πρωτοβάθμιας φροντίδας Υγείας,</a:t>
            </a:r>
            <a:r>
              <a:rPr lang="en-US" sz="1900" b="1" dirty="0" smtClean="0">
                <a:effectLst>
                  <a:outerShdw blurRad="38100" dist="38100" dir="2700000" algn="tl">
                    <a:srgbClr val="000000">
                      <a:alpha val="43137"/>
                    </a:srgbClr>
                  </a:outerShdw>
                </a:effectLst>
              </a:rPr>
              <a:t> </a:t>
            </a:r>
            <a:r>
              <a:rPr lang="el-GR" sz="1900" b="1" dirty="0" smtClean="0">
                <a:effectLst>
                  <a:outerShdw blurRad="38100" dist="38100" dir="2700000" algn="tl">
                    <a:srgbClr val="000000">
                      <a:alpha val="43137"/>
                    </a:srgbClr>
                  </a:outerShdw>
                </a:effectLst>
              </a:rPr>
              <a:t>οι υγειονομικές επαρχίες, αντικαθίστανται από νέες διοικητικές δομές με στόχο την προώθηση της λειτουργικής διασύνδεσης μεταξύ του </a:t>
            </a:r>
            <a:r>
              <a:rPr lang="en-US" sz="1900" b="1" dirty="0" smtClean="0">
                <a:effectLst>
                  <a:outerShdw blurRad="38100" dist="38100" dir="2700000" algn="tl">
                    <a:srgbClr val="000000">
                      <a:alpha val="43137"/>
                    </a:srgbClr>
                  </a:outerShdw>
                </a:effectLst>
              </a:rPr>
              <a:t>NHS </a:t>
            </a:r>
            <a:r>
              <a:rPr lang="el-GR" sz="1900" b="1" dirty="0" smtClean="0">
                <a:effectLst>
                  <a:outerShdw blurRad="38100" dist="38100" dir="2700000" algn="tl">
                    <a:srgbClr val="000000">
                      <a:alpha val="43137"/>
                    </a:srgbClr>
                  </a:outerShdw>
                </a:effectLst>
              </a:rPr>
              <a:t>και των Τοπικών Αρχών.</a:t>
            </a:r>
          </a:p>
          <a:p>
            <a:pPr marL="0" indent="0">
              <a:buNone/>
            </a:pPr>
            <a:r>
              <a:rPr lang="el-GR" sz="1900" b="1" dirty="0" smtClean="0">
                <a:effectLst>
                  <a:outerShdw blurRad="38100" dist="38100" dir="2700000" algn="tl">
                    <a:srgbClr val="000000">
                      <a:alpha val="43137"/>
                    </a:srgbClr>
                  </a:outerShdw>
                </a:effectLst>
              </a:rPr>
              <a:t>  </a:t>
            </a:r>
          </a:p>
          <a:p>
            <a:r>
              <a:rPr lang="el-GR" sz="1900" b="1" dirty="0" smtClean="0">
                <a:effectLst>
                  <a:outerShdw blurRad="38100" dist="38100" dir="2700000" algn="tl">
                    <a:srgbClr val="000000">
                      <a:alpha val="43137"/>
                    </a:srgbClr>
                  </a:outerShdw>
                </a:effectLst>
              </a:rPr>
              <a:t>Συστήνονται οι </a:t>
            </a:r>
            <a:r>
              <a:rPr lang="en-US" sz="1900" b="1" i="1" dirty="0" smtClean="0">
                <a:effectLst>
                  <a:outerShdw blurRad="38100" dist="38100" dir="2700000" algn="tl">
                    <a:srgbClr val="000000">
                      <a:alpha val="43137"/>
                    </a:srgbClr>
                  </a:outerShdw>
                </a:effectLst>
              </a:rPr>
              <a:t>Clinical </a:t>
            </a:r>
            <a:r>
              <a:rPr lang="en-US" sz="1900" b="1" i="1" dirty="0">
                <a:effectLst>
                  <a:outerShdw blurRad="38100" dist="38100" dir="2700000" algn="tl">
                    <a:srgbClr val="000000">
                      <a:alpha val="43137"/>
                    </a:srgbClr>
                  </a:outerShdw>
                </a:effectLst>
              </a:rPr>
              <a:t>commissioning groups</a:t>
            </a:r>
            <a:r>
              <a:rPr lang="en-US" sz="1900" b="1" dirty="0">
                <a:effectLst>
                  <a:outerShdw blurRad="38100" dist="38100" dir="2700000" algn="tl">
                    <a:srgbClr val="000000">
                      <a:alpha val="43137"/>
                    </a:srgbClr>
                  </a:outerShdw>
                </a:effectLst>
              </a:rPr>
              <a:t> (CCGs)</a:t>
            </a:r>
            <a:r>
              <a:rPr lang="en-US" sz="1900" b="1" dirty="0" smtClean="0">
                <a:effectLst>
                  <a:outerShdw blurRad="38100" dist="38100" dir="2700000" algn="tl">
                    <a:srgbClr val="000000">
                      <a:alpha val="43137"/>
                    </a:srgbClr>
                  </a:outerShdw>
                </a:effectLst>
              </a:rPr>
              <a:t> </a:t>
            </a:r>
            <a:r>
              <a:rPr lang="el-GR" sz="1900" b="1" i="1" dirty="0" smtClean="0">
                <a:effectLst>
                  <a:outerShdw blurRad="38100" dist="38100" dir="2700000" algn="tl">
                    <a:srgbClr val="000000">
                      <a:alpha val="43137"/>
                    </a:srgbClr>
                  </a:outerShdw>
                </a:effectLst>
              </a:rPr>
              <a:t>ομάδες </a:t>
            </a:r>
            <a:r>
              <a:rPr lang="el-GR" sz="1900" b="1" i="1" dirty="0">
                <a:effectLst>
                  <a:outerShdw blurRad="38100" dist="38100" dir="2700000" algn="tl">
                    <a:srgbClr val="000000">
                      <a:alpha val="43137"/>
                    </a:srgbClr>
                  </a:outerShdw>
                </a:effectLst>
              </a:rPr>
              <a:t>κλινικών</a:t>
            </a:r>
            <a:r>
              <a:rPr lang="el-GR" sz="1900" b="1" dirty="0">
                <a:effectLst>
                  <a:outerShdw blurRad="38100" dist="38100" dir="2700000" algn="tl">
                    <a:srgbClr val="000000">
                      <a:alpha val="43137"/>
                    </a:srgbClr>
                  </a:outerShdw>
                </a:effectLst>
              </a:rPr>
              <a:t> επιτροπών </a:t>
            </a:r>
            <a:r>
              <a:rPr lang="el-GR" sz="1900" b="1" dirty="0" smtClean="0">
                <a:effectLst>
                  <a:outerShdw blurRad="38100" dist="38100" dir="2700000" algn="tl">
                    <a:srgbClr val="000000">
                      <a:alpha val="43137"/>
                    </a:srgbClr>
                  </a:outerShdw>
                </a:effectLst>
              </a:rPr>
              <a:t>αναλαμβάνουν την ευθύνη της πρωτοβάθμιας φροντίδας υγείας σε συνεργασίας με την Επιτροπή Διοικητικού Συμβουλίου του </a:t>
            </a:r>
            <a:r>
              <a:rPr lang="en-US" sz="1900" b="1" dirty="0" smtClean="0">
                <a:effectLst>
                  <a:outerShdw blurRad="38100" dist="38100" dir="2700000" algn="tl">
                    <a:srgbClr val="000000">
                      <a:alpha val="43137"/>
                    </a:srgbClr>
                  </a:outerShdw>
                </a:effectLst>
              </a:rPr>
              <a:t>NHS</a:t>
            </a:r>
            <a:r>
              <a:rPr lang="el-GR" sz="1900" b="1" dirty="0" smtClean="0">
                <a:effectLst>
                  <a:outerShdw blurRad="38100" dist="38100" dir="2700000" algn="tl">
                    <a:srgbClr val="000000">
                      <a:alpha val="43137"/>
                    </a:srgbClr>
                  </a:outerShdw>
                </a:effectLst>
              </a:rPr>
              <a:t>.</a:t>
            </a:r>
          </a:p>
          <a:p>
            <a:pPr marL="0" indent="0">
              <a:buNone/>
            </a:pPr>
            <a:r>
              <a:rPr lang="el-GR" sz="1900" b="1" dirty="0" smtClean="0">
                <a:effectLst>
                  <a:outerShdw blurRad="38100" dist="38100" dir="2700000" algn="tl">
                    <a:srgbClr val="000000">
                      <a:alpha val="43137"/>
                    </a:srgbClr>
                  </a:outerShdw>
                </a:effectLst>
              </a:rPr>
              <a:t> </a:t>
            </a:r>
          </a:p>
          <a:p>
            <a:r>
              <a:rPr lang="el-GR" sz="1900" b="1" dirty="0" smtClean="0">
                <a:effectLst>
                  <a:outerShdw blurRad="38100" dist="38100" dir="2700000" algn="tl">
                    <a:srgbClr val="000000">
                      <a:alpha val="43137"/>
                    </a:srgbClr>
                  </a:outerShdw>
                </a:effectLst>
              </a:rPr>
              <a:t>Οι (</a:t>
            </a:r>
            <a:r>
              <a:rPr lang="en-US" sz="1900" b="1" dirty="0" smtClean="0">
                <a:effectLst>
                  <a:outerShdw blurRad="38100" dist="38100" dir="2700000" algn="tl">
                    <a:srgbClr val="000000">
                      <a:alpha val="43137"/>
                    </a:srgbClr>
                  </a:outerShdw>
                </a:effectLst>
              </a:rPr>
              <a:t>CCGs) </a:t>
            </a:r>
            <a:r>
              <a:rPr lang="el-GR" sz="1900" b="1" dirty="0" smtClean="0">
                <a:effectLst>
                  <a:outerShdw blurRad="38100" dist="38100" dir="2700000" algn="tl">
                    <a:srgbClr val="000000">
                      <a:alpha val="43137"/>
                    </a:srgbClr>
                  </a:outerShdw>
                </a:effectLst>
              </a:rPr>
              <a:t>Διαχειρίζονται </a:t>
            </a:r>
            <a:r>
              <a:rPr lang="el-GR" sz="1900" b="1" dirty="0">
                <a:effectLst>
                  <a:outerShdw blurRad="38100" dist="38100" dir="2700000" algn="tl">
                    <a:srgbClr val="000000">
                      <a:alpha val="43137"/>
                    </a:srgbClr>
                  </a:outerShdw>
                </a:effectLst>
              </a:rPr>
              <a:t>περίπου το </a:t>
            </a:r>
            <a:r>
              <a:rPr lang="en-US" sz="1900" b="1" dirty="0">
                <a:effectLst>
                  <a:outerShdw blurRad="38100" dist="38100" dir="2700000" algn="tl">
                    <a:srgbClr val="000000">
                      <a:alpha val="43137"/>
                    </a:srgbClr>
                  </a:outerShdw>
                </a:effectLst>
              </a:rPr>
              <a:t>60% </a:t>
            </a:r>
            <a:r>
              <a:rPr lang="el-GR" sz="1900" b="1" dirty="0">
                <a:effectLst>
                  <a:outerShdw blurRad="38100" dist="38100" dir="2700000" algn="tl">
                    <a:srgbClr val="000000">
                      <a:alpha val="43137"/>
                    </a:srgbClr>
                  </a:outerShdw>
                </a:effectLst>
              </a:rPr>
              <a:t>του </a:t>
            </a:r>
            <a:r>
              <a:rPr lang="en-US" sz="1900" b="1" dirty="0">
                <a:effectLst>
                  <a:outerShdw blurRad="38100" dist="38100" dir="2700000" algn="tl">
                    <a:srgbClr val="000000">
                      <a:alpha val="43137"/>
                    </a:srgbClr>
                  </a:outerShdw>
                </a:effectLst>
              </a:rPr>
              <a:t>NHS </a:t>
            </a:r>
            <a:r>
              <a:rPr lang="en-US" sz="1900" b="1" dirty="0" smtClean="0">
                <a:effectLst>
                  <a:outerShdw blurRad="38100" dist="38100" dir="2700000" algn="tl">
                    <a:srgbClr val="000000">
                      <a:alpha val="43137"/>
                    </a:srgbClr>
                  </a:outerShdw>
                </a:effectLst>
              </a:rPr>
              <a:t>budget</a:t>
            </a:r>
            <a:r>
              <a:rPr lang="el-GR" sz="1900" b="1" dirty="0" smtClean="0">
                <a:effectLst>
                  <a:outerShdw blurRad="38100" dist="38100" dir="2700000" algn="tl">
                    <a:srgbClr val="000000">
                      <a:alpha val="43137"/>
                    </a:srgbClr>
                  </a:outerShdw>
                </a:effectLst>
              </a:rPr>
              <a:t>, υποστηρίζουν το ρόλο των Γενικών Γιατρών </a:t>
            </a:r>
            <a:r>
              <a:rPr lang="el-GR" sz="1900" b="1" dirty="0">
                <a:effectLst>
                  <a:outerShdw blurRad="38100" dist="38100" dir="2700000" algn="tl">
                    <a:srgbClr val="000000">
                      <a:alpha val="43137"/>
                    </a:srgbClr>
                  </a:outerShdw>
                </a:effectLst>
              </a:rPr>
              <a:t>(</a:t>
            </a:r>
            <a:r>
              <a:rPr lang="en-US" sz="1900" b="1" dirty="0">
                <a:effectLst>
                  <a:outerShdw blurRad="38100" dist="38100" dir="2700000" algn="tl">
                    <a:srgbClr val="000000">
                      <a:alpha val="43137"/>
                    </a:srgbClr>
                  </a:outerShdw>
                </a:effectLst>
              </a:rPr>
              <a:t>General Practitioners</a:t>
            </a:r>
            <a:r>
              <a:rPr lang="el-GR" sz="1900" b="1" dirty="0">
                <a:effectLst>
                  <a:outerShdw blurRad="38100" dist="38100" dir="2700000" algn="tl">
                    <a:srgbClr val="000000">
                      <a:alpha val="43137"/>
                    </a:srgbClr>
                  </a:outerShdw>
                </a:effectLst>
              </a:rPr>
              <a:t> </a:t>
            </a:r>
            <a:r>
              <a:rPr lang="en-US" sz="1900" b="1" dirty="0" smtClean="0">
                <a:effectLst>
                  <a:outerShdw blurRad="38100" dist="38100" dir="2700000" algn="tl">
                    <a:srgbClr val="000000">
                      <a:alpha val="43137"/>
                    </a:srgbClr>
                  </a:outerShdw>
                </a:effectLst>
              </a:rPr>
              <a:t>GP)</a:t>
            </a:r>
            <a:r>
              <a:rPr lang="el-GR" sz="1900" b="1" dirty="0" smtClean="0">
                <a:effectLst>
                  <a:outerShdw blurRad="38100" dist="38100" dir="2700000" algn="tl">
                    <a:srgbClr val="000000">
                      <a:alpha val="43137"/>
                    </a:srgbClr>
                  </a:outerShdw>
                </a:effectLst>
              </a:rPr>
              <a:t>,</a:t>
            </a:r>
            <a:r>
              <a:rPr lang="el-GR" sz="1900" b="1" dirty="0">
                <a:effectLst>
                  <a:outerShdw blurRad="38100" dist="38100" dir="2700000" algn="tl">
                    <a:srgbClr val="000000">
                      <a:alpha val="43137"/>
                    </a:srgbClr>
                  </a:outerShdw>
                </a:effectLst>
              </a:rPr>
              <a:t> </a:t>
            </a:r>
            <a:r>
              <a:rPr lang="el-GR" sz="1900" b="1" dirty="0" smtClean="0">
                <a:effectLst>
                  <a:outerShdw blurRad="38100" dist="38100" dir="2700000" algn="tl">
                    <a:srgbClr val="000000">
                      <a:alpha val="43137"/>
                    </a:srgbClr>
                  </a:outerShdw>
                </a:effectLst>
              </a:rPr>
              <a:t>διαχειρίζονται την</a:t>
            </a:r>
            <a:r>
              <a:rPr lang="en-US" sz="1900" b="1" dirty="0" smtClean="0">
                <a:effectLst>
                  <a:outerShdw blurRad="38100" dist="38100" dir="2700000" algn="tl">
                    <a:srgbClr val="000000">
                      <a:alpha val="43137"/>
                    </a:srgbClr>
                  </a:outerShdw>
                </a:effectLst>
              </a:rPr>
              <a:t> </a:t>
            </a:r>
            <a:r>
              <a:rPr lang="el-GR" sz="1900" b="1" dirty="0">
                <a:effectLst>
                  <a:outerShdw blurRad="38100" dist="38100" dir="2700000" algn="tl">
                    <a:srgbClr val="000000">
                      <a:alpha val="43137"/>
                    </a:srgbClr>
                  </a:outerShdw>
                </a:effectLst>
              </a:rPr>
              <a:t>τεχνογνωσία </a:t>
            </a:r>
            <a:r>
              <a:rPr lang="el-GR" sz="1900" b="1" dirty="0" smtClean="0">
                <a:effectLst>
                  <a:outerShdw blurRad="38100" dist="38100" dir="2700000" algn="tl">
                    <a:srgbClr val="000000">
                      <a:alpha val="43137"/>
                    </a:srgbClr>
                  </a:outerShdw>
                </a:effectLst>
              </a:rPr>
              <a:t>και τις πληροφορίες των μονάδων.</a:t>
            </a:r>
            <a:endParaRPr lang="en-US" sz="1900" b="1"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2011 Health and Social Care Bill</a:t>
            </a:r>
            <a:r>
              <a:rPr lang="el-GR" dirty="0"/>
              <a:t> Πρόταση: </a:t>
            </a:r>
          </a:p>
        </p:txBody>
      </p:sp>
      <p:sp>
        <p:nvSpPr>
          <p:cNvPr id="3" name="Θέση περιεχομένου 2"/>
          <p:cNvSpPr>
            <a:spLocks noGrp="1"/>
          </p:cNvSpPr>
          <p:nvPr>
            <p:ph idx="1"/>
          </p:nvPr>
        </p:nvSpPr>
        <p:spPr/>
        <p:txBody>
          <a:bodyPr/>
          <a:lstStyle/>
          <a:p>
            <a:r>
              <a:rPr lang="el-GR" sz="2000" b="1" dirty="0" smtClean="0">
                <a:effectLst>
                  <a:outerShdw blurRad="38100" dist="38100" dir="2700000" algn="tl">
                    <a:srgbClr val="000000">
                      <a:alpha val="43137"/>
                    </a:srgbClr>
                  </a:outerShdw>
                </a:effectLst>
              </a:rPr>
              <a:t>Ένα </a:t>
            </a:r>
            <a:r>
              <a:rPr lang="el-GR" sz="2000" b="1" dirty="0">
                <a:effectLst>
                  <a:outerShdw blurRad="38100" dist="38100" dir="2700000" algn="tl">
                    <a:srgbClr val="000000">
                      <a:alpha val="43137"/>
                    </a:srgbClr>
                  </a:outerShdw>
                </a:effectLst>
              </a:rPr>
              <a:t>νέο </a:t>
            </a:r>
            <a:r>
              <a:rPr lang="el-GR" sz="2000" b="1" dirty="0" smtClean="0">
                <a:effectLst>
                  <a:outerShdw blurRad="38100" dist="38100" dir="2700000" algn="tl">
                    <a:srgbClr val="000000">
                      <a:alpha val="43137"/>
                    </a:srgbClr>
                  </a:outerShdw>
                </a:effectLst>
              </a:rPr>
              <a:t>Όργανο</a:t>
            </a:r>
            <a:r>
              <a:rPr lang="en-US" sz="2000" b="1" dirty="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monitor</a:t>
            </a:r>
            <a:r>
              <a:rPr lang="el-GR" sz="2000" b="1" dirty="0" smtClean="0">
                <a:effectLst>
                  <a:outerShdw blurRad="38100" dist="38100" dir="2700000" algn="tl">
                    <a:srgbClr val="000000">
                      <a:alpha val="43137"/>
                    </a:srgbClr>
                  </a:outerShdw>
                </a:effectLst>
              </a:rPr>
              <a:t> </a:t>
            </a:r>
            <a:r>
              <a:rPr lang="el-GR" sz="2000" b="1" dirty="0">
                <a:effectLst>
                  <a:outerShdw blurRad="38100" dist="38100" dir="2700000" algn="tl">
                    <a:srgbClr val="000000">
                      <a:alpha val="43137"/>
                    </a:srgbClr>
                  </a:outerShdw>
                </a:effectLst>
              </a:rPr>
              <a:t>δημιουργείται για </a:t>
            </a:r>
            <a:r>
              <a:rPr lang="el-GR" sz="2000" b="1" dirty="0" smtClean="0">
                <a:effectLst>
                  <a:outerShdw blurRad="38100" dist="38100" dir="2700000" algn="tl">
                    <a:srgbClr val="000000">
                      <a:alpha val="43137"/>
                    </a:srgbClr>
                  </a:outerShdw>
                </a:effectLst>
              </a:rPr>
              <a:t>την παρακολούθηση και </a:t>
            </a:r>
            <a:r>
              <a:rPr lang="el-GR" sz="2000" b="1" dirty="0">
                <a:effectLst>
                  <a:outerShdw blurRad="38100" dist="38100" dir="2700000" algn="tl">
                    <a:srgbClr val="000000">
                      <a:alpha val="43137"/>
                    </a:srgbClr>
                  </a:outerShdw>
                </a:effectLst>
              </a:rPr>
              <a:t>υποστήριξη της ποιοτικής παροχής </a:t>
            </a:r>
            <a:r>
              <a:rPr lang="el-GR" sz="2000" b="1" dirty="0" smtClean="0">
                <a:effectLst>
                  <a:outerShdw blurRad="38100" dist="38100" dir="2700000" algn="tl">
                    <a:srgbClr val="000000">
                      <a:alpha val="43137"/>
                    </a:srgbClr>
                  </a:outerShdw>
                </a:effectLst>
              </a:rPr>
              <a:t>υπηρεσιών υγείας μέσο αναφορών που κάνουν οι ασθενείς παρομοιάζεται με τον τρόπο που λειτουργεί η τηλεϊατρική. </a:t>
            </a:r>
          </a:p>
          <a:p>
            <a:pPr marL="0" indent="0">
              <a:buNone/>
            </a:pPr>
            <a:endParaRPr lang="el-GR" sz="2000" b="1" dirty="0">
              <a:effectLst>
                <a:outerShdw blurRad="38100" dist="38100" dir="2700000" algn="tl">
                  <a:srgbClr val="000000">
                    <a:alpha val="43137"/>
                  </a:srgbClr>
                </a:outerShdw>
              </a:effectLst>
            </a:endParaRPr>
          </a:p>
          <a:p>
            <a:r>
              <a:rPr lang="el-GR" sz="2000" b="1" dirty="0">
                <a:effectLst>
                  <a:outerShdw blurRad="38100" dist="38100" dir="2700000" algn="tl">
                    <a:srgbClr val="000000">
                      <a:alpha val="43137"/>
                    </a:srgbClr>
                  </a:outerShdw>
                </a:effectLst>
              </a:rPr>
              <a:t>Δημιουργείται ειδικό Παρατηρητήριο υποστήριξη των πολιτών: </a:t>
            </a:r>
            <a:r>
              <a:rPr lang="en-US" sz="2000" b="1" dirty="0" smtClean="0">
                <a:effectLst>
                  <a:outerShdw blurRad="38100" dist="38100" dir="2700000" algn="tl">
                    <a:srgbClr val="000000">
                      <a:alpha val="43137"/>
                    </a:srgbClr>
                  </a:outerShdw>
                </a:effectLst>
              </a:rPr>
              <a:t>Health</a:t>
            </a:r>
            <a:r>
              <a:rPr lang="el-GR" sz="2000" b="1" dirty="0" smtClean="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Watch</a:t>
            </a:r>
            <a:r>
              <a:rPr lang="en-US" sz="2000" b="1" dirty="0">
                <a:effectLst>
                  <a:outerShdw blurRad="38100" dist="38100" dir="2700000" algn="tl">
                    <a:srgbClr val="000000">
                      <a:alpha val="43137"/>
                    </a:srgbClr>
                  </a:outerShdw>
                </a:effectLst>
              </a:rPr>
              <a:t>, and local </a:t>
            </a:r>
            <a:r>
              <a:rPr lang="en-US" sz="2000" b="1" dirty="0" smtClean="0">
                <a:effectLst>
                  <a:outerShdw blurRad="38100" dist="38100" dir="2700000" algn="tl">
                    <a:srgbClr val="000000">
                      <a:alpha val="43137"/>
                    </a:srgbClr>
                  </a:outerShdw>
                </a:effectLst>
              </a:rPr>
              <a:t>Health</a:t>
            </a:r>
            <a:r>
              <a:rPr lang="el-GR" sz="2000" b="1" dirty="0" smtClean="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Watch organizations.</a:t>
            </a:r>
            <a:endParaRPr lang="el-GR" sz="2000" b="1" dirty="0" smtClean="0">
              <a:effectLst>
                <a:outerShdw blurRad="38100" dist="38100" dir="2700000" algn="tl">
                  <a:srgbClr val="000000">
                    <a:alpha val="43137"/>
                  </a:srgbClr>
                </a:outerShdw>
              </a:effectLst>
            </a:endParaRPr>
          </a:p>
          <a:p>
            <a:pPr marL="0" indent="0">
              <a:buNone/>
            </a:pPr>
            <a:endParaRPr lang="en-US" sz="2000" b="1" dirty="0">
              <a:effectLst>
                <a:outerShdw blurRad="38100" dist="38100" dir="2700000" algn="tl">
                  <a:srgbClr val="000000">
                    <a:alpha val="43137"/>
                  </a:srgbClr>
                </a:outerShdw>
              </a:effectLst>
            </a:endParaRPr>
          </a:p>
          <a:p>
            <a:r>
              <a:rPr lang="el-GR" sz="2000" b="1" dirty="0">
                <a:effectLst>
                  <a:outerShdw blurRad="38100" dist="38100" dir="2700000" algn="tl">
                    <a:srgbClr val="000000">
                      <a:alpha val="43137"/>
                    </a:srgbClr>
                  </a:outerShdw>
                </a:effectLst>
              </a:rPr>
              <a:t>Δημιουργείται ένα νέο Όργανο Δημόσιας Υγείας </a:t>
            </a:r>
            <a:r>
              <a:rPr lang="en-US" sz="2000" b="1" dirty="0">
                <a:effectLst>
                  <a:outerShdw blurRad="38100" dist="38100" dir="2700000" algn="tl">
                    <a:srgbClr val="000000">
                      <a:alpha val="43137"/>
                    </a:srgbClr>
                  </a:outerShdw>
                </a:effectLst>
              </a:rPr>
              <a:t>Public Health England</a:t>
            </a:r>
            <a:r>
              <a:rPr lang="el-GR" sz="2000" b="1" dirty="0">
                <a:effectLst>
                  <a:outerShdw blurRad="38100" dist="38100" dir="2700000" algn="tl">
                    <a:srgbClr val="000000">
                      <a:alpha val="43137"/>
                    </a:srgbClr>
                  </a:outerShdw>
                </a:effectLst>
              </a:rPr>
              <a:t> Σε εθνικό επίπεδο με Τοπικά παραρτήματα παρακολούθησης της Δημόσιας </a:t>
            </a:r>
            <a:r>
              <a:rPr lang="el-GR" sz="2000" b="1" dirty="0" smtClean="0">
                <a:effectLst>
                  <a:outerShdw blurRad="38100" dist="38100" dir="2700000" algn="tl">
                    <a:srgbClr val="000000">
                      <a:alpha val="43137"/>
                    </a:srgbClr>
                  </a:outerShdw>
                </a:effectLst>
              </a:rPr>
              <a:t>Υγείας</a:t>
            </a:r>
            <a:r>
              <a:rPr lang="en-US" sz="2000" b="1" dirty="0" smtClean="0">
                <a:effectLst>
                  <a:outerShdw blurRad="38100" dist="38100" dir="2700000" algn="tl">
                    <a:srgbClr val="000000">
                      <a:alpha val="43137"/>
                    </a:srgbClr>
                  </a:outerShdw>
                </a:effectLst>
              </a:rPr>
              <a:t>.</a:t>
            </a:r>
            <a:endParaRPr lang="el-GR" sz="2000" b="1" dirty="0">
              <a:effectLst>
                <a:outerShdw blurRad="38100" dist="38100" dir="2700000" algn="tl">
                  <a:srgbClr val="000000">
                    <a:alpha val="43137"/>
                  </a:srgbClr>
                </a:outerShdw>
              </a:effectLst>
            </a:endParaRPr>
          </a:p>
          <a:p>
            <a:endParaRPr lang="el-GR"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317966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064" y="764704"/>
            <a:ext cx="8424936" cy="1143000"/>
          </a:xfrm>
        </p:spPr>
        <p:txBody>
          <a:bodyPr/>
          <a:lstStyle/>
          <a:p>
            <a:r>
              <a:rPr lang="el-GR" sz="3200" dirty="0" smtClean="0">
                <a:solidFill>
                  <a:srgbClr val="C00000"/>
                </a:solidFill>
                <a:effectLst>
                  <a:outerShdw blurRad="38100" dist="38100" dir="2700000" algn="tl">
                    <a:srgbClr val="000000">
                      <a:alpha val="43137"/>
                    </a:srgbClr>
                  </a:outerShdw>
                </a:effectLst>
              </a:rPr>
              <a:t>Συνολικός Προϋπολογισμός σε εκατομμύρια Λίρες Αγγλίας 2013-2014</a:t>
            </a:r>
            <a:endParaRPr lang="el-GR" sz="3200"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755576" y="2348880"/>
          <a:ext cx="8519864" cy="43071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719386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sz="quarter"/>
          </p:nvPr>
        </p:nvSpPr>
        <p:spPr>
          <a:xfrm>
            <a:off x="971600" y="2708920"/>
            <a:ext cx="7772400" cy="1143000"/>
          </a:xfrm>
        </p:spPr>
        <p:txBody>
          <a:bodyPr/>
          <a:lstStyle/>
          <a:p>
            <a:r>
              <a:rPr lang="el-GR" dirty="0" smtClean="0">
                <a:effectLst>
                  <a:outerShdw blurRad="38100" dist="38100" dir="2700000" algn="tl">
                    <a:srgbClr val="000000">
                      <a:alpha val="43137"/>
                    </a:srgbClr>
                  </a:outerShdw>
                </a:effectLst>
                <a:latin typeface="Calibri" pitchFamily="34" charset="0"/>
              </a:rPr>
              <a:t>Επιχειρησιακό Σχέδιο του </a:t>
            </a:r>
            <a:r>
              <a:rPr lang="en-US" dirty="0" smtClean="0">
                <a:effectLst>
                  <a:outerShdw blurRad="38100" dist="38100" dir="2700000" algn="tl">
                    <a:srgbClr val="000000">
                      <a:alpha val="43137"/>
                    </a:srgbClr>
                  </a:outerShdw>
                </a:effectLst>
                <a:latin typeface="Calibri" pitchFamily="34" charset="0"/>
              </a:rPr>
              <a:t>NHS </a:t>
            </a:r>
            <a:r>
              <a:rPr lang="el-GR" dirty="0" smtClean="0">
                <a:effectLst>
                  <a:outerShdw blurRad="38100" dist="38100" dir="2700000" algn="tl">
                    <a:srgbClr val="000000">
                      <a:alpha val="43137"/>
                    </a:srgbClr>
                  </a:outerShdw>
                </a:effectLst>
                <a:latin typeface="Calibri" pitchFamily="34" charset="0"/>
              </a:rPr>
              <a:t>για την περίοδο 2013-2016</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611560" y="764704"/>
            <a:ext cx="7632848" cy="707886"/>
          </a:xfrm>
          <a:prstGeom prst="rect">
            <a:avLst/>
          </a:prstGeom>
        </p:spPr>
        <p:txBody>
          <a:bodyPr wrap="square">
            <a:spAutoFit/>
          </a:bodyPr>
          <a:lstStyle/>
          <a:p>
            <a:pPr algn="ctr"/>
            <a:r>
              <a:rPr lang="el-GR" sz="2000" b="1" dirty="0">
                <a:solidFill>
                  <a:schemeClr val="accent6">
                    <a:lumMod val="75000"/>
                  </a:schemeClr>
                </a:solidFill>
                <a:latin typeface="Arial-BoldMT"/>
              </a:rPr>
              <a:t>Ευρωπαϊκό Υγειονομικό </a:t>
            </a:r>
            <a:r>
              <a:rPr lang="el-GR" sz="2000" b="1" dirty="0" smtClean="0">
                <a:solidFill>
                  <a:schemeClr val="accent6">
                    <a:lumMod val="75000"/>
                  </a:schemeClr>
                </a:solidFill>
                <a:latin typeface="Arial-BoldMT"/>
              </a:rPr>
              <a:t>Μοντέλο</a:t>
            </a:r>
          </a:p>
          <a:p>
            <a:pPr algn="ctr"/>
            <a:endParaRPr lang="el-GR" sz="2000" b="1" dirty="0">
              <a:solidFill>
                <a:schemeClr val="accent6">
                  <a:lumMod val="75000"/>
                </a:schemeClr>
              </a:solidFill>
              <a:latin typeface="Arial-BoldMT"/>
            </a:endParaRPr>
          </a:p>
        </p:txBody>
      </p:sp>
      <p:sp>
        <p:nvSpPr>
          <p:cNvPr id="3" name="TextBox 2"/>
          <p:cNvSpPr txBox="1"/>
          <p:nvPr/>
        </p:nvSpPr>
        <p:spPr>
          <a:xfrm>
            <a:off x="3275856" y="1568978"/>
            <a:ext cx="2016224" cy="923330"/>
          </a:xfrm>
          <a:prstGeom prst="rect">
            <a:avLst/>
          </a:prstGeom>
          <a:noFill/>
        </p:spPr>
        <p:txBody>
          <a:bodyPr wrap="square" rtlCol="0">
            <a:spAutoFit/>
          </a:bodyPr>
          <a:lstStyle/>
          <a:p>
            <a:r>
              <a:rPr lang="el-GR" dirty="0" smtClean="0"/>
              <a:t>ΙΣΟΤΗΤΑ</a:t>
            </a:r>
          </a:p>
          <a:p>
            <a:r>
              <a:rPr lang="el-GR" dirty="0" smtClean="0"/>
              <a:t>Πρόσβαση στις υπηρεσίες υγείας </a:t>
            </a:r>
            <a:endParaRPr lang="el-GR" dirty="0"/>
          </a:p>
        </p:txBody>
      </p:sp>
      <p:sp>
        <p:nvSpPr>
          <p:cNvPr id="4" name="TextBox 3"/>
          <p:cNvSpPr txBox="1"/>
          <p:nvPr/>
        </p:nvSpPr>
        <p:spPr>
          <a:xfrm>
            <a:off x="611560" y="4653136"/>
            <a:ext cx="3240360" cy="923330"/>
          </a:xfrm>
          <a:prstGeom prst="rect">
            <a:avLst/>
          </a:prstGeom>
          <a:noFill/>
        </p:spPr>
        <p:txBody>
          <a:bodyPr wrap="square" rtlCol="0">
            <a:spAutoFit/>
          </a:bodyPr>
          <a:lstStyle/>
          <a:p>
            <a:r>
              <a:rPr lang="el-GR" dirty="0" smtClean="0"/>
              <a:t>Ποιότητα </a:t>
            </a:r>
          </a:p>
          <a:p>
            <a:r>
              <a:rPr lang="el-GR" dirty="0" smtClean="0"/>
              <a:t>Ποιοτικές Υπηρεσίες Υγείας </a:t>
            </a:r>
          </a:p>
          <a:p>
            <a:r>
              <a:rPr lang="el-GR" dirty="0" smtClean="0"/>
              <a:t>Ποιότητα ζωής </a:t>
            </a:r>
            <a:endParaRPr lang="el-GR" dirty="0"/>
          </a:p>
        </p:txBody>
      </p:sp>
      <p:sp>
        <p:nvSpPr>
          <p:cNvPr id="5" name="TextBox 4"/>
          <p:cNvSpPr txBox="1"/>
          <p:nvPr/>
        </p:nvSpPr>
        <p:spPr>
          <a:xfrm>
            <a:off x="5298963" y="4503717"/>
            <a:ext cx="3240360" cy="646331"/>
          </a:xfrm>
          <a:prstGeom prst="rect">
            <a:avLst/>
          </a:prstGeom>
          <a:noFill/>
        </p:spPr>
        <p:txBody>
          <a:bodyPr wrap="square" rtlCol="0">
            <a:spAutoFit/>
          </a:bodyPr>
          <a:lstStyle/>
          <a:p>
            <a:r>
              <a:rPr lang="el-GR" dirty="0" smtClean="0"/>
              <a:t>Αποδοτικότητα </a:t>
            </a:r>
          </a:p>
          <a:p>
            <a:r>
              <a:rPr lang="el-GR" dirty="0" smtClean="0"/>
              <a:t>Οικονομική Βιωσιμότητα </a:t>
            </a:r>
            <a:endParaRPr lang="el-GR" dirty="0"/>
          </a:p>
        </p:txBody>
      </p:sp>
      <p:cxnSp>
        <p:nvCxnSpPr>
          <p:cNvPr id="8" name="Γωνιακή σύνδεση 7"/>
          <p:cNvCxnSpPr/>
          <p:nvPr/>
        </p:nvCxnSpPr>
        <p:spPr>
          <a:xfrm rot="16200000" flipH="1">
            <a:off x="5259517" y="2676356"/>
            <a:ext cx="1584177" cy="1505285"/>
          </a:xfrm>
          <a:prstGeom prst="bentConnector3">
            <a:avLst/>
          </a:prstGeom>
          <a:ln w="47625">
            <a:tailEnd type="triangle"/>
          </a:ln>
        </p:spPr>
        <p:style>
          <a:lnRef idx="1">
            <a:schemeClr val="accent1"/>
          </a:lnRef>
          <a:fillRef idx="0">
            <a:schemeClr val="accent1"/>
          </a:fillRef>
          <a:effectRef idx="0">
            <a:schemeClr val="accent1"/>
          </a:effectRef>
          <a:fontRef idx="minor">
            <a:schemeClr val="tx1"/>
          </a:fontRef>
        </p:style>
      </p:cxnSp>
      <p:cxnSp>
        <p:nvCxnSpPr>
          <p:cNvPr id="10" name="Γωνιακή σύνδεση 9"/>
          <p:cNvCxnSpPr/>
          <p:nvPr/>
        </p:nvCxnSpPr>
        <p:spPr>
          <a:xfrm rot="5400000">
            <a:off x="1583669" y="2600909"/>
            <a:ext cx="1728190" cy="1656184"/>
          </a:xfrm>
          <a:prstGeom prst="bentConnector3">
            <a:avLst/>
          </a:prstGeom>
          <a:ln w="47625">
            <a:headEnd w="lg" len="lg"/>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67946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764704"/>
            <a:ext cx="8001000" cy="1143000"/>
          </a:xfrm>
        </p:spPr>
        <p:txBody>
          <a:bodyPr/>
          <a:lstStyle/>
          <a:p>
            <a:r>
              <a:rPr lang="el-GR" dirty="0" smtClean="0">
                <a:solidFill>
                  <a:srgbClr val="CC3300"/>
                </a:solidFill>
                <a:effectLst>
                  <a:outerShdw blurRad="38100" dist="38100" dir="2700000" algn="tl">
                    <a:srgbClr val="000000">
                      <a:alpha val="43137"/>
                    </a:srgbClr>
                  </a:outerShdw>
                </a:effectLst>
                <a:latin typeface="Calibri" pitchFamily="34" charset="0"/>
              </a:rPr>
              <a:t>Άμεσες Προτεραιότητες- Στρατηγικοί Στόχοι </a:t>
            </a:r>
            <a:endParaRPr lang="el-GR" dirty="0">
              <a:solidFill>
                <a:srgbClr val="CC3300"/>
              </a:solidFill>
              <a:effectLst>
                <a:outerShdw blurRad="38100" dist="38100" dir="2700000" algn="tl">
                  <a:srgbClr val="000000">
                    <a:alpha val="43137"/>
                  </a:srgbClr>
                </a:outerShdw>
              </a:effectLst>
              <a:latin typeface="Calibri" pitchFamily="34" charset="0"/>
            </a:endParaRPr>
          </a:p>
        </p:txBody>
      </p:sp>
      <p:sp>
        <p:nvSpPr>
          <p:cNvPr id="3" name="Content Placeholder 2"/>
          <p:cNvSpPr>
            <a:spLocks noGrp="1"/>
          </p:cNvSpPr>
          <p:nvPr>
            <p:ph idx="1"/>
          </p:nvPr>
        </p:nvSpPr>
        <p:spPr>
          <a:xfrm>
            <a:off x="914400" y="2362200"/>
            <a:ext cx="7906072" cy="4019128"/>
          </a:xfrm>
        </p:spPr>
        <p:txBody>
          <a:bodyPr/>
          <a:lstStyle/>
          <a:p>
            <a:pPr>
              <a:buClr>
                <a:srgbClr val="C00000"/>
              </a:buClr>
              <a:buSzPct val="120000"/>
              <a:buFont typeface="Wingdings" pitchFamily="2" charset="2"/>
              <a:buChar char="ü"/>
            </a:pPr>
            <a:r>
              <a:rPr lang="el-GR" sz="1600" b="1" dirty="0" smtClean="0">
                <a:effectLst>
                  <a:outerShdw blurRad="38100" dist="38100" dir="2700000" algn="tl">
                    <a:srgbClr val="000000">
                      <a:alpha val="43137"/>
                    </a:srgbClr>
                  </a:outerShdw>
                </a:effectLst>
              </a:rPr>
              <a:t>Ικανοποίηση </a:t>
            </a:r>
            <a:r>
              <a:rPr lang="el-GR" sz="1600" b="1" dirty="0">
                <a:effectLst>
                  <a:outerShdw blurRad="38100" dist="38100" dir="2700000" algn="tl">
                    <a:srgbClr val="000000">
                      <a:alpha val="43137"/>
                    </a:srgbClr>
                  </a:outerShdw>
                </a:effectLst>
              </a:rPr>
              <a:t>α</a:t>
            </a:r>
            <a:r>
              <a:rPr lang="el-GR" sz="1600" b="1" dirty="0" smtClean="0">
                <a:effectLst>
                  <a:outerShdw blurRad="38100" dist="38100" dir="2700000" algn="tl">
                    <a:srgbClr val="000000">
                      <a:alpha val="43137"/>
                    </a:srgbClr>
                  </a:outerShdw>
                </a:effectLst>
              </a:rPr>
              <a:t>σθενών από τις παρεχόμενες υπηρεσίες. </a:t>
            </a:r>
          </a:p>
          <a:p>
            <a:pPr>
              <a:buClr>
                <a:srgbClr val="C00000"/>
              </a:buClr>
              <a:buSzPct val="120000"/>
              <a:buFont typeface="Wingdings" pitchFamily="2" charset="2"/>
              <a:buChar char="ü"/>
            </a:pPr>
            <a:endParaRPr lang="el-GR" sz="1600" b="1" dirty="0" smtClean="0">
              <a:effectLst>
                <a:outerShdw blurRad="38100" dist="38100" dir="2700000" algn="tl">
                  <a:srgbClr val="000000">
                    <a:alpha val="43137"/>
                  </a:srgbClr>
                </a:outerShdw>
              </a:effectLst>
            </a:endParaRPr>
          </a:p>
          <a:p>
            <a:pPr>
              <a:buClr>
                <a:srgbClr val="C00000"/>
              </a:buClr>
              <a:buSzPct val="120000"/>
              <a:buFont typeface="Wingdings" pitchFamily="2" charset="2"/>
              <a:buChar char="ü"/>
            </a:pPr>
            <a:r>
              <a:rPr lang="el-GR" sz="1600" b="1" dirty="0" smtClean="0">
                <a:effectLst>
                  <a:outerShdw blurRad="38100" dist="38100" dir="2700000" algn="tl">
                    <a:srgbClr val="000000">
                      <a:alpha val="43137"/>
                    </a:srgbClr>
                  </a:outerShdw>
                </a:effectLst>
              </a:rPr>
              <a:t>Θετική κινητοποίηση του Ανθρώπινου Δυναμικού.</a:t>
            </a:r>
          </a:p>
          <a:p>
            <a:pPr>
              <a:buClr>
                <a:srgbClr val="C00000"/>
              </a:buClr>
              <a:buSzPct val="120000"/>
              <a:buFont typeface="Wingdings" pitchFamily="2" charset="2"/>
              <a:buChar char="ü"/>
            </a:pPr>
            <a:endParaRPr lang="el-GR" sz="1600" b="1" dirty="0" smtClean="0">
              <a:effectLst>
                <a:outerShdw blurRad="38100" dist="38100" dir="2700000" algn="tl">
                  <a:srgbClr val="000000">
                    <a:alpha val="43137"/>
                  </a:srgbClr>
                </a:outerShdw>
              </a:effectLst>
            </a:endParaRPr>
          </a:p>
          <a:p>
            <a:pPr>
              <a:buClr>
                <a:srgbClr val="C00000"/>
              </a:buClr>
              <a:buSzPct val="120000"/>
              <a:buFont typeface="Wingdings" pitchFamily="2" charset="2"/>
              <a:buChar char="ü"/>
            </a:pPr>
            <a:r>
              <a:rPr lang="el-GR" sz="1600" b="1" dirty="0" smtClean="0">
                <a:effectLst>
                  <a:outerShdw blurRad="38100" dist="38100" dir="2700000" algn="tl">
                    <a:srgbClr val="000000">
                      <a:alpha val="43137"/>
                    </a:srgbClr>
                  </a:outerShdw>
                </a:effectLst>
              </a:rPr>
              <a:t>Έμφαση στην έγκαιρη πρόληψη του Προώρου Θανάτου.  </a:t>
            </a:r>
          </a:p>
          <a:p>
            <a:pPr>
              <a:buClr>
                <a:srgbClr val="C00000"/>
              </a:buClr>
              <a:buSzPct val="120000"/>
              <a:buFont typeface="Wingdings" pitchFamily="2" charset="2"/>
              <a:buChar char="ü"/>
            </a:pPr>
            <a:endParaRPr lang="el-GR" sz="1600" b="1" dirty="0" smtClean="0">
              <a:effectLst>
                <a:outerShdw blurRad="38100" dist="38100" dir="2700000" algn="tl">
                  <a:srgbClr val="000000">
                    <a:alpha val="43137"/>
                  </a:srgbClr>
                </a:outerShdw>
              </a:effectLst>
            </a:endParaRPr>
          </a:p>
          <a:p>
            <a:pPr>
              <a:buClr>
                <a:srgbClr val="C00000"/>
              </a:buClr>
              <a:buSzPct val="120000"/>
              <a:buFont typeface="Wingdings" pitchFamily="2" charset="2"/>
              <a:buChar char="ü"/>
            </a:pPr>
            <a:r>
              <a:rPr lang="el-GR" sz="1600" b="1" dirty="0" smtClean="0">
                <a:effectLst>
                  <a:outerShdw blurRad="38100" dist="38100" dir="2700000" algn="tl">
                    <a:srgbClr val="000000">
                      <a:alpha val="43137"/>
                    </a:srgbClr>
                  </a:outerShdw>
                </a:effectLst>
              </a:rPr>
              <a:t>Ενίσχυση της ποιότητας ζωής για τα άτομα με μακροχρόνιες ασθένειες. </a:t>
            </a:r>
          </a:p>
          <a:p>
            <a:pPr>
              <a:buClr>
                <a:srgbClr val="C00000"/>
              </a:buClr>
              <a:buSzPct val="120000"/>
              <a:buFont typeface="Wingdings" pitchFamily="2" charset="2"/>
              <a:buChar char="ü"/>
            </a:pPr>
            <a:endParaRPr lang="el-GR" sz="1600" b="1" dirty="0" smtClean="0">
              <a:effectLst>
                <a:outerShdw blurRad="38100" dist="38100" dir="2700000" algn="tl">
                  <a:srgbClr val="000000">
                    <a:alpha val="43137"/>
                  </a:srgbClr>
                </a:outerShdw>
              </a:effectLst>
            </a:endParaRPr>
          </a:p>
          <a:p>
            <a:pPr>
              <a:buClr>
                <a:srgbClr val="C00000"/>
              </a:buClr>
              <a:buSzPct val="120000"/>
              <a:buFont typeface="Wingdings" pitchFamily="2" charset="2"/>
              <a:buChar char="ü"/>
            </a:pPr>
            <a:r>
              <a:rPr lang="el-GR" sz="1600" b="1" dirty="0" smtClean="0">
                <a:effectLst>
                  <a:outerShdw blurRad="38100" dist="38100" dir="2700000" algn="tl">
                    <a:srgbClr val="000000">
                      <a:alpha val="43137"/>
                    </a:srgbClr>
                  </a:outerShdw>
                </a:effectLst>
              </a:rPr>
              <a:t>Προώθηση της ισότητας και μείωση των ανισοτήτων όσον αφορά στην υγεία συμπεριλαμβανομένης και της ψυχικής υγείας. </a:t>
            </a:r>
          </a:p>
          <a:p>
            <a:pPr>
              <a:buClr>
                <a:srgbClr val="C00000"/>
              </a:buClr>
              <a:buSzPct val="120000"/>
              <a:buFont typeface="Wingdings" pitchFamily="2" charset="2"/>
              <a:buChar char="ü"/>
            </a:pPr>
            <a:endParaRPr lang="el-GR" sz="1600" b="1" dirty="0" smtClean="0">
              <a:effectLst>
                <a:outerShdw blurRad="38100" dist="38100" dir="2700000" algn="tl">
                  <a:srgbClr val="000000">
                    <a:alpha val="43137"/>
                  </a:srgbClr>
                </a:outerShdw>
              </a:effectLst>
            </a:endParaRPr>
          </a:p>
          <a:p>
            <a:pPr>
              <a:buClr>
                <a:srgbClr val="C00000"/>
              </a:buClr>
              <a:buSzPct val="120000"/>
              <a:buFont typeface="Wingdings" pitchFamily="2" charset="2"/>
              <a:buChar char="ü"/>
            </a:pPr>
            <a:r>
              <a:rPr lang="el-GR" sz="1600" b="1" dirty="0" smtClean="0">
                <a:effectLst>
                  <a:outerShdw blurRad="38100" dist="38100" dir="2700000" algn="tl">
                    <a:srgbClr val="000000">
                      <a:alpha val="43137"/>
                    </a:srgbClr>
                  </a:outerShdw>
                </a:effectLst>
              </a:rPr>
              <a:t>Άμεση Προτεραιότητα η ορθολογική δημοσιονομική διαχείριση των οικονομικών του συστήματος – εξάλειψη φαινομένων διαφθοράς.</a:t>
            </a:r>
          </a:p>
          <a:p>
            <a:endParaRPr lang="el-GR" sz="1600"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rgbClr val="C00000"/>
                </a:solidFill>
                <a:effectLst>
                  <a:outerShdw blurRad="38100" dist="38100" dir="2700000" algn="tl">
                    <a:srgbClr val="000000">
                      <a:alpha val="43137"/>
                    </a:srgbClr>
                  </a:outerShdw>
                </a:effectLst>
              </a:rPr>
              <a:t>Κατανομή Προϋπολογισμού</a:t>
            </a:r>
            <a:r>
              <a:rPr lang="en-US" dirty="0" smtClean="0">
                <a:solidFill>
                  <a:srgbClr val="C00000"/>
                </a:solidFill>
                <a:effectLst>
                  <a:outerShdw blurRad="38100" dist="38100" dir="2700000" algn="tl">
                    <a:srgbClr val="000000">
                      <a:alpha val="43137"/>
                    </a:srgbClr>
                  </a:outerShdw>
                </a:effectLst>
              </a:rPr>
              <a:t> 2013-2014</a:t>
            </a:r>
            <a:r>
              <a:rPr lang="el-GR" dirty="0" smtClean="0">
                <a:solidFill>
                  <a:srgbClr val="C00000"/>
                </a:solidFill>
                <a:effectLst>
                  <a:outerShdw blurRad="38100" dist="38100" dir="2700000" algn="tl">
                    <a:srgbClr val="000000">
                      <a:alpha val="43137"/>
                    </a:srgbClr>
                  </a:outerShdw>
                </a:effectLst>
              </a:rPr>
              <a:t>  </a:t>
            </a:r>
            <a:endParaRPr lang="el-GR"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23361679"/>
              </p:ext>
            </p:extLst>
          </p:nvPr>
        </p:nvGraphicFramePr>
        <p:xfrm>
          <a:off x="323528" y="1988840"/>
          <a:ext cx="8388424" cy="45091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70476079"/>
      </p:ext>
    </p:extLst>
  </p:cSld>
  <p:clrMapOvr>
    <a:masterClrMapping/>
  </p:clrMapOvr>
  <p:transition>
    <p:wheel spokes="8"/>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l-GR" dirty="0" smtClean="0">
                <a:solidFill>
                  <a:srgbClr val="CC3300"/>
                </a:solidFill>
                <a:effectLst>
                  <a:outerShdw blurRad="38100" dist="38100" dir="2700000" algn="tl">
                    <a:srgbClr val="000000">
                      <a:alpha val="43137"/>
                    </a:srgbClr>
                  </a:outerShdw>
                </a:effectLst>
                <a:latin typeface="Calibri" pitchFamily="34" charset="0"/>
              </a:rPr>
              <a:t>Δράσεις κλειδιά για την επιχειρησιακή λειτουργία </a:t>
            </a:r>
          </a:p>
        </p:txBody>
      </p:sp>
      <p:sp>
        <p:nvSpPr>
          <p:cNvPr id="3" name="Content Placeholder 2"/>
          <p:cNvSpPr>
            <a:spLocks noGrp="1"/>
          </p:cNvSpPr>
          <p:nvPr>
            <p:ph idx="1"/>
          </p:nvPr>
        </p:nvSpPr>
        <p:spPr>
          <a:xfrm>
            <a:off x="914400" y="2276872"/>
            <a:ext cx="8001000" cy="4392488"/>
          </a:xfrm>
          <a:noFill/>
          <a:ln w="9525">
            <a:noFill/>
            <a:miter lim="800000"/>
            <a:headEnd/>
            <a:tailEnd/>
          </a:ln>
        </p:spPr>
        <p:txBody>
          <a:bodyPr vert="horz" wrap="square" lIns="91440" tIns="45720" rIns="91440" bIns="45720" numCol="1" anchor="t" anchorCtr="0" compatLnSpc="1">
            <a:prstTxWarp prst="textNoShape">
              <a:avLst/>
            </a:prstTxWarp>
          </a:bodyPr>
          <a:lstStyle/>
          <a:p>
            <a:pPr>
              <a:buClr>
                <a:srgbClr val="C00000"/>
              </a:buClr>
              <a:buSzPct val="120000"/>
              <a:buFont typeface="Wingdings" pitchFamily="2" charset="2"/>
              <a:buChar char="ü"/>
            </a:pPr>
            <a:r>
              <a:rPr lang="el-GR" sz="1600" b="1" dirty="0" smtClean="0">
                <a:effectLst>
                  <a:outerShdw blurRad="38100" dist="38100" dir="2700000" algn="tl">
                    <a:srgbClr val="000000">
                      <a:alpha val="43137"/>
                    </a:srgbClr>
                  </a:outerShdw>
                </a:effectLst>
              </a:rPr>
              <a:t>Στήριξη, ανάπτυξη και διασφάλισης της ομαλής λειτουργίας των Ομάδων Κλινικών Επιτροπών  (Clinical commissioning groups). </a:t>
            </a:r>
          </a:p>
          <a:p>
            <a:pPr>
              <a:buClr>
                <a:srgbClr val="C00000"/>
              </a:buClr>
              <a:buSzPct val="120000"/>
              <a:buFont typeface="Wingdings" pitchFamily="2" charset="2"/>
              <a:buChar char="ü"/>
            </a:pPr>
            <a:endParaRPr lang="el-GR" sz="1600" b="1" dirty="0" smtClean="0">
              <a:effectLst>
                <a:outerShdw blurRad="38100" dist="38100" dir="2700000" algn="tl">
                  <a:srgbClr val="000000">
                    <a:alpha val="43137"/>
                  </a:srgbClr>
                </a:outerShdw>
              </a:effectLst>
            </a:endParaRPr>
          </a:p>
          <a:p>
            <a:pPr>
              <a:buClr>
                <a:srgbClr val="C00000"/>
              </a:buClr>
              <a:buSzPct val="120000"/>
              <a:buFont typeface="Wingdings" pitchFamily="2" charset="2"/>
              <a:buChar char="ü"/>
            </a:pPr>
            <a:r>
              <a:rPr lang="el-GR" sz="1600" b="1" dirty="0" smtClean="0">
                <a:effectLst>
                  <a:outerShdw blurRad="38100" dist="38100" dir="2700000" algn="tl">
                    <a:srgbClr val="000000">
                      <a:alpha val="43137"/>
                    </a:srgbClr>
                  </a:outerShdw>
                </a:effectLst>
              </a:rPr>
              <a:t>Άμεση εποπτεία</a:t>
            </a:r>
            <a:r>
              <a:rPr lang="el-GR" sz="1600" b="1" dirty="0">
                <a:effectLst>
                  <a:outerShdw blurRad="38100" dist="38100" dir="2700000" algn="tl">
                    <a:srgbClr val="000000">
                      <a:alpha val="43137"/>
                    </a:srgbClr>
                  </a:outerShdw>
                </a:effectLst>
              </a:rPr>
              <a:t> </a:t>
            </a:r>
            <a:r>
              <a:rPr lang="el-GR" sz="1600" b="1" dirty="0" smtClean="0">
                <a:effectLst>
                  <a:outerShdw blurRad="38100" dist="38100" dir="2700000" algn="tl">
                    <a:srgbClr val="000000">
                      <a:alpha val="43137"/>
                    </a:srgbClr>
                  </a:outerShdw>
                </a:effectLst>
              </a:rPr>
              <a:t>και έλεγχος του συστήματος. </a:t>
            </a:r>
          </a:p>
          <a:p>
            <a:pPr>
              <a:buClr>
                <a:srgbClr val="C00000"/>
              </a:buClr>
              <a:buSzPct val="120000"/>
              <a:buFont typeface="Wingdings" pitchFamily="2" charset="2"/>
              <a:buChar char="ü"/>
            </a:pPr>
            <a:endParaRPr lang="el-GR" sz="1600" b="1" dirty="0" smtClean="0">
              <a:effectLst>
                <a:outerShdw blurRad="38100" dist="38100" dir="2700000" algn="tl">
                  <a:srgbClr val="000000">
                    <a:alpha val="43137"/>
                  </a:srgbClr>
                </a:outerShdw>
              </a:effectLst>
            </a:endParaRPr>
          </a:p>
          <a:p>
            <a:pPr>
              <a:buClr>
                <a:srgbClr val="C00000"/>
              </a:buClr>
              <a:buSzPct val="120000"/>
              <a:buFont typeface="Wingdings" pitchFamily="2" charset="2"/>
              <a:buChar char="ü"/>
            </a:pPr>
            <a:r>
              <a:rPr lang="el-GR" sz="1600" b="1" dirty="0" smtClean="0">
                <a:effectLst>
                  <a:outerShdw blurRad="38100" dist="38100" dir="2700000" algn="tl">
                    <a:srgbClr val="000000">
                      <a:alpha val="43137"/>
                    </a:srgbClr>
                  </a:outerShdw>
                </a:effectLst>
              </a:rPr>
              <a:t>Ετοιμότητα για την διαχείριση των κινδύνων και των εκτάκτων καταστάσεων. </a:t>
            </a:r>
          </a:p>
          <a:p>
            <a:pPr>
              <a:buClr>
                <a:srgbClr val="C00000"/>
              </a:buClr>
              <a:buSzPct val="120000"/>
              <a:buFont typeface="Wingdings" pitchFamily="2" charset="2"/>
              <a:buChar char="ü"/>
            </a:pPr>
            <a:endParaRPr lang="el-GR" sz="1600" b="1" dirty="0" smtClean="0">
              <a:effectLst>
                <a:outerShdw blurRad="38100" dist="38100" dir="2700000" algn="tl">
                  <a:srgbClr val="000000">
                    <a:alpha val="43137"/>
                  </a:srgbClr>
                </a:outerShdw>
              </a:effectLst>
            </a:endParaRPr>
          </a:p>
          <a:p>
            <a:pPr>
              <a:buClr>
                <a:srgbClr val="C00000"/>
              </a:buClr>
              <a:buSzPct val="120000"/>
              <a:buFont typeface="Wingdings" pitchFamily="2" charset="2"/>
              <a:buChar char="ü"/>
            </a:pPr>
            <a:r>
              <a:rPr lang="el-GR" sz="1600" b="1" dirty="0" smtClean="0">
                <a:effectLst>
                  <a:outerShdw blurRad="38100" dist="38100" dir="2700000" algn="tl">
                    <a:srgbClr val="000000">
                      <a:alpha val="43137"/>
                    </a:srgbClr>
                  </a:outerShdw>
                </a:effectLst>
              </a:rPr>
              <a:t>Συνεργασία των τμημάτων για «ποιοτικές υπηρεσίες υγείας».  </a:t>
            </a:r>
          </a:p>
          <a:p>
            <a:pPr>
              <a:buClr>
                <a:srgbClr val="C00000"/>
              </a:buClr>
              <a:buSzPct val="120000"/>
              <a:buFont typeface="Wingdings" pitchFamily="2" charset="2"/>
              <a:buChar char="ü"/>
            </a:pPr>
            <a:endParaRPr lang="el-GR" sz="1600" b="1" dirty="0" smtClean="0">
              <a:effectLst>
                <a:outerShdw blurRad="38100" dist="38100" dir="2700000" algn="tl">
                  <a:srgbClr val="000000">
                    <a:alpha val="43137"/>
                  </a:srgbClr>
                </a:outerShdw>
              </a:effectLst>
            </a:endParaRPr>
          </a:p>
          <a:p>
            <a:pPr>
              <a:buClr>
                <a:srgbClr val="C00000"/>
              </a:buClr>
              <a:buSzPct val="120000"/>
              <a:buFont typeface="Wingdings" pitchFamily="2" charset="2"/>
              <a:buChar char="ü"/>
            </a:pPr>
            <a:r>
              <a:rPr lang="el-GR" sz="1600" b="1" dirty="0" smtClean="0">
                <a:effectLst>
                  <a:outerShdw blurRad="38100" dist="38100" dir="2700000" algn="tl">
                    <a:srgbClr val="000000">
                      <a:alpha val="43137"/>
                    </a:srgbClr>
                  </a:outerShdw>
                </a:effectLst>
              </a:rPr>
              <a:t>Στρατηγική έρευνα για την ανάπτυξη της καινοτομία νέων συστημάτων και μορφών περίθαλψης ένα σύστημα το οποίο συνεχώς εξελίσσεται και αναπτύσσεται. </a:t>
            </a:r>
          </a:p>
          <a:p>
            <a:pPr>
              <a:buClr>
                <a:srgbClr val="C00000"/>
              </a:buClr>
              <a:buSzPct val="120000"/>
              <a:buFont typeface="Wingdings" pitchFamily="2" charset="2"/>
              <a:buChar char="ü"/>
            </a:pPr>
            <a:endParaRPr lang="el-GR" sz="1600" b="1" dirty="0" smtClean="0">
              <a:effectLst>
                <a:outerShdw blurRad="38100" dist="38100" dir="2700000" algn="tl">
                  <a:srgbClr val="000000">
                    <a:alpha val="43137"/>
                  </a:srgbClr>
                </a:outerShdw>
              </a:effectLst>
            </a:endParaRPr>
          </a:p>
          <a:p>
            <a:pPr>
              <a:buClr>
                <a:srgbClr val="C00000"/>
              </a:buClr>
              <a:buSzPct val="120000"/>
              <a:buFont typeface="Wingdings" pitchFamily="2" charset="2"/>
              <a:buChar char="ü"/>
            </a:pPr>
            <a:r>
              <a:rPr lang="el-GR" sz="1600" b="1" dirty="0" smtClean="0">
                <a:effectLst>
                  <a:outerShdw blurRad="38100" dist="38100" dir="2700000" algn="tl">
                    <a:srgbClr val="000000">
                      <a:alpha val="43137"/>
                    </a:srgbClr>
                  </a:outerShdw>
                </a:effectLst>
              </a:rPr>
              <a:t>Έμφαση στην κλινική ηγεσία κλινικούς διευθυντές, και τους Επαγγελματίες</a:t>
            </a:r>
            <a:r>
              <a:rPr lang="en-US" sz="1600" b="1" dirty="0" smtClean="0">
                <a:effectLst>
                  <a:outerShdw blurRad="38100" dist="38100" dir="2700000" algn="tl">
                    <a:srgbClr val="000000">
                      <a:alpha val="43137"/>
                    </a:srgbClr>
                  </a:outerShdw>
                </a:effectLst>
              </a:rPr>
              <a:t> – </a:t>
            </a:r>
            <a:r>
              <a:rPr lang="el-GR" sz="1600" b="1" dirty="0" smtClean="0">
                <a:effectLst>
                  <a:outerShdw blurRad="38100" dist="38100" dir="2700000" algn="tl">
                    <a:srgbClr val="000000">
                      <a:alpha val="43137"/>
                    </a:srgbClr>
                  </a:outerShdw>
                </a:effectLst>
              </a:rPr>
              <a:t>Διαχειριστές των Υπηρεσιών Υγείας. </a:t>
            </a:r>
          </a:p>
          <a:p>
            <a:pPr marL="0" indent="0">
              <a:buClr>
                <a:srgbClr val="C00000"/>
              </a:buClr>
              <a:buSzPct val="120000"/>
              <a:buNone/>
            </a:pPr>
            <a:endParaRPr lang="el-GR" sz="1600" b="1"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chor="ctr"/>
          <a:lstStyle/>
          <a:p>
            <a:pPr>
              <a:defRPr/>
            </a:pPr>
            <a:r>
              <a:rPr lang="el-GR" sz="3200">
                <a:effectLst>
                  <a:outerShdw blurRad="38100" dist="38100" dir="2700000" algn="tl">
                    <a:srgbClr val="C0C0C0"/>
                  </a:outerShdw>
                </a:effectLst>
              </a:rPr>
              <a:t>Γερμανικό σύστημα υγειονομικής περίθαλψης </a:t>
            </a:r>
          </a:p>
        </p:txBody>
      </p:sp>
      <p:sp>
        <p:nvSpPr>
          <p:cNvPr id="20483" name="Rectangle 3"/>
          <p:cNvSpPr>
            <a:spLocks noGrp="1" noChangeArrowheads="1"/>
          </p:cNvSpPr>
          <p:nvPr>
            <p:ph type="body" idx="1"/>
          </p:nvPr>
        </p:nvSpPr>
        <p:spPr>
          <a:xfrm>
            <a:off x="914400" y="2362200"/>
            <a:ext cx="8001000" cy="2697163"/>
          </a:xfrm>
        </p:spPr>
        <p:txBody>
          <a:bodyPr/>
          <a:lstStyle/>
          <a:p>
            <a:pPr>
              <a:lnSpc>
                <a:spcPct val="140000"/>
              </a:lnSpc>
              <a:buClr>
                <a:srgbClr val="FF3300"/>
              </a:buClr>
              <a:buSzPct val="125000"/>
              <a:buFont typeface="Wingdings" pitchFamily="2" charset="2"/>
              <a:buChar char="ü"/>
              <a:defRPr/>
            </a:pPr>
            <a:r>
              <a:rPr lang="el-GR" b="1" dirty="0" smtClean="0">
                <a:effectLst>
                  <a:outerShdw blurRad="38100" dist="38100" dir="2700000" algn="tl">
                    <a:srgbClr val="C0C0C0"/>
                  </a:outerShdw>
                </a:effectLst>
              </a:rPr>
              <a:t>Στο Γερμανικό Σύστημα </a:t>
            </a:r>
            <a:r>
              <a:rPr lang="el-GR" b="1" dirty="0">
                <a:effectLst>
                  <a:outerShdw blurRad="38100" dist="38100" dir="2700000" algn="tl">
                    <a:srgbClr val="C0C0C0"/>
                  </a:outerShdw>
                </a:effectLst>
              </a:rPr>
              <a:t>κ</a:t>
            </a:r>
            <a:r>
              <a:rPr lang="el-GR" b="1" dirty="0" smtClean="0">
                <a:effectLst>
                  <a:outerShdw blurRad="38100" dist="38100" dir="2700000" algn="tl">
                    <a:srgbClr val="C0C0C0"/>
                  </a:outerShdw>
                </a:effectLst>
              </a:rPr>
              <a:t>υρίαρχο </a:t>
            </a:r>
            <a:r>
              <a:rPr lang="el-GR" b="1" dirty="0">
                <a:effectLst>
                  <a:outerShdw blurRad="38100" dist="38100" dir="2700000" algn="tl">
                    <a:srgbClr val="C0C0C0"/>
                  </a:outerShdw>
                </a:effectLst>
              </a:rPr>
              <a:t>ρόλο έχει </a:t>
            </a:r>
            <a:r>
              <a:rPr lang="el-GR" b="1" dirty="0" smtClean="0">
                <a:effectLst>
                  <a:outerShdw blurRad="38100" dist="38100" dir="2700000" algn="tl">
                    <a:srgbClr val="C0C0C0"/>
                  </a:outerShdw>
                </a:effectLst>
              </a:rPr>
              <a:t>το μοντέλο </a:t>
            </a:r>
            <a:r>
              <a:rPr lang="en-US" b="1" dirty="0" smtClean="0">
                <a:effectLst>
                  <a:outerShdw blurRad="38100" dist="38100" dir="2700000" algn="tl">
                    <a:srgbClr val="C0C0C0"/>
                  </a:outerShdw>
                </a:effectLst>
              </a:rPr>
              <a:t>BISMARCK</a:t>
            </a:r>
            <a:r>
              <a:rPr lang="el-GR" b="1" dirty="0" smtClean="0">
                <a:effectLst>
                  <a:outerShdw blurRad="38100" dist="38100" dir="2700000" algn="tl">
                    <a:srgbClr val="C0C0C0"/>
                  </a:outerShdw>
                </a:effectLst>
              </a:rPr>
              <a:t> </a:t>
            </a:r>
            <a:endParaRPr lang="el-GR" b="1" dirty="0">
              <a:effectLst>
                <a:outerShdw blurRad="38100" dist="38100" dir="2700000" algn="tl">
                  <a:srgbClr val="C0C0C0"/>
                </a:outerShdw>
              </a:effectLst>
            </a:endParaRPr>
          </a:p>
          <a:p>
            <a:pPr>
              <a:lnSpc>
                <a:spcPct val="140000"/>
              </a:lnSpc>
              <a:buClr>
                <a:srgbClr val="FF3300"/>
              </a:buClr>
              <a:buSzPct val="125000"/>
              <a:buFont typeface="Wingdings" pitchFamily="2" charset="2"/>
              <a:buChar char="ü"/>
              <a:defRPr/>
            </a:pPr>
            <a:r>
              <a:rPr lang="el-GR" b="1" dirty="0">
                <a:effectLst>
                  <a:outerShdw blurRad="38100" dist="38100" dir="2700000" algn="tl">
                    <a:srgbClr val="C0C0C0"/>
                  </a:outerShdw>
                </a:effectLst>
              </a:rPr>
              <a:t>Το σύστημα είναι πλήρως </a:t>
            </a:r>
            <a:r>
              <a:rPr lang="el-GR" b="1" dirty="0" smtClean="0">
                <a:effectLst>
                  <a:outerShdw blurRad="38100" dist="38100" dir="2700000" algn="tl">
                    <a:srgbClr val="C0C0C0"/>
                  </a:outerShdw>
                </a:effectLst>
              </a:rPr>
              <a:t>αποκεντρωμένο. </a:t>
            </a:r>
            <a:endParaRPr lang="el-GR" b="1" dirty="0">
              <a:effectLst>
                <a:outerShdw blurRad="38100" dist="38100" dir="2700000" algn="tl">
                  <a:srgbClr val="C0C0C0"/>
                </a:outerShdw>
              </a:effectLst>
            </a:endParaRPr>
          </a:p>
          <a:p>
            <a:pPr>
              <a:lnSpc>
                <a:spcPct val="140000"/>
              </a:lnSpc>
              <a:buClr>
                <a:srgbClr val="FF3300"/>
              </a:buClr>
              <a:buSzPct val="125000"/>
              <a:buFont typeface="Wingdings" pitchFamily="2" charset="2"/>
              <a:buChar char="ü"/>
              <a:defRPr/>
            </a:pPr>
            <a:r>
              <a:rPr lang="el-GR" b="1" dirty="0">
                <a:effectLst>
                  <a:outerShdw blurRad="38100" dist="38100" dir="2700000" algn="tl">
                    <a:srgbClr val="C0C0C0"/>
                  </a:outerShdw>
                </a:effectLst>
              </a:rPr>
              <a:t>Παρουσιάζει ομοιότητες με το Σουηδικό ως προς την περιφερειακή κατανομή των </a:t>
            </a:r>
            <a:r>
              <a:rPr lang="el-GR" b="1" dirty="0" smtClean="0">
                <a:effectLst>
                  <a:outerShdw blurRad="38100" dist="38100" dir="2700000" algn="tl">
                    <a:srgbClr val="C0C0C0"/>
                  </a:outerShdw>
                </a:effectLst>
              </a:rPr>
              <a:t>υπηρεσιών υγείας. </a:t>
            </a:r>
            <a:endParaRPr lang="el-GR"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971600" y="404664"/>
            <a:ext cx="8001000" cy="1143000"/>
          </a:xfrm>
        </p:spPr>
        <p:txBody>
          <a:bodyPr anchor="ctr"/>
          <a:lstStyle/>
          <a:p>
            <a:pPr>
              <a:defRPr/>
            </a:pPr>
            <a:r>
              <a:rPr lang="el-GR" sz="4000" dirty="0">
                <a:effectLst>
                  <a:outerShdw blurRad="38100" dist="38100" dir="2700000" algn="tl">
                    <a:srgbClr val="C0C0C0"/>
                  </a:outerShdw>
                </a:effectLst>
              </a:rPr>
              <a:t>Οργανωτική </a:t>
            </a:r>
            <a:r>
              <a:rPr lang="el-GR" sz="4000" dirty="0" smtClean="0">
                <a:effectLst>
                  <a:outerShdw blurRad="38100" dist="38100" dir="2700000" algn="tl">
                    <a:srgbClr val="C0C0C0"/>
                  </a:outerShdw>
                </a:effectLst>
              </a:rPr>
              <a:t>Δομή του Συστήματος Υγείας</a:t>
            </a:r>
            <a:endParaRPr lang="el-GR" sz="4000" dirty="0">
              <a:effectLst>
                <a:outerShdw blurRad="38100" dist="38100" dir="2700000" algn="tl">
                  <a:srgbClr val="C0C0C0"/>
                </a:outerShdw>
              </a:effectLst>
            </a:endParaRPr>
          </a:p>
        </p:txBody>
      </p:sp>
      <p:sp>
        <p:nvSpPr>
          <p:cNvPr id="24579" name="Rectangle 3"/>
          <p:cNvSpPr>
            <a:spLocks noGrp="1" noChangeArrowheads="1"/>
          </p:cNvSpPr>
          <p:nvPr>
            <p:ph type="body" idx="1"/>
          </p:nvPr>
        </p:nvSpPr>
        <p:spPr>
          <a:xfrm>
            <a:off x="683568" y="2348880"/>
            <a:ext cx="8001000" cy="3733800"/>
          </a:xfrm>
        </p:spPr>
        <p:txBody>
          <a:bodyPr/>
          <a:lstStyle/>
          <a:p>
            <a:pPr>
              <a:lnSpc>
                <a:spcPct val="110000"/>
              </a:lnSpc>
              <a:defRPr/>
            </a:pPr>
            <a:r>
              <a:rPr lang="el-GR" sz="2400" b="1" dirty="0">
                <a:effectLst>
                  <a:outerShdw blurRad="38100" dist="38100" dir="2700000" algn="tl">
                    <a:srgbClr val="C0C0C0"/>
                  </a:outerShdw>
                </a:effectLst>
              </a:rPr>
              <a:t>Η</a:t>
            </a:r>
            <a:r>
              <a:rPr lang="en-US" sz="2400" b="1" dirty="0">
                <a:effectLst>
                  <a:outerShdw blurRad="38100" dist="38100" dir="2700000" algn="tl">
                    <a:srgbClr val="C0C0C0"/>
                  </a:outerShdw>
                </a:effectLst>
              </a:rPr>
              <a:t> </a:t>
            </a:r>
            <a:r>
              <a:rPr lang="el-GR" sz="2400" b="1" dirty="0">
                <a:effectLst>
                  <a:outerShdw blurRad="38100" dist="38100" dir="2700000" algn="tl">
                    <a:srgbClr val="C0C0C0"/>
                  </a:outerShdw>
                </a:effectLst>
              </a:rPr>
              <a:t>ομοσπονδιακή κυβέρνηση </a:t>
            </a:r>
            <a:r>
              <a:rPr lang="el-GR" sz="2400" b="1" dirty="0" smtClean="0">
                <a:effectLst>
                  <a:outerShdw blurRad="38100" dist="38100" dir="2700000" algn="tl">
                    <a:srgbClr val="C0C0C0"/>
                  </a:outerShdw>
                </a:effectLst>
              </a:rPr>
              <a:t>(Το Υπουργείο Υγείας, Το Υπουργείο </a:t>
            </a:r>
            <a:r>
              <a:rPr lang="el-GR" sz="2400" b="1" dirty="0">
                <a:effectLst>
                  <a:outerShdw blurRad="38100" dist="38100" dir="2700000" algn="tl">
                    <a:srgbClr val="C0C0C0"/>
                  </a:outerShdw>
                </a:effectLst>
              </a:rPr>
              <a:t>εργασίας και κοινωνικών </a:t>
            </a:r>
            <a:r>
              <a:rPr lang="el-GR" sz="2400" b="1" dirty="0" smtClean="0">
                <a:effectLst>
                  <a:outerShdw blurRad="38100" dist="38100" dir="2700000" algn="tl">
                    <a:srgbClr val="C0C0C0"/>
                  </a:outerShdw>
                </a:effectLst>
              </a:rPr>
              <a:t>υποθέσεων, Το Υπουργείο </a:t>
            </a:r>
            <a:r>
              <a:rPr lang="el-GR" sz="2400" b="1" dirty="0">
                <a:effectLst>
                  <a:outerShdw blurRad="38100" dist="38100" dir="2700000" algn="tl">
                    <a:srgbClr val="C0C0C0"/>
                  </a:outerShdw>
                </a:effectLst>
              </a:rPr>
              <a:t>περιβάλλοντος και το Υπουργείο έρευνας και </a:t>
            </a:r>
            <a:r>
              <a:rPr lang="el-GR" sz="2400" b="1" dirty="0" smtClean="0">
                <a:effectLst>
                  <a:outerShdw blurRad="38100" dist="38100" dir="2700000" algn="tl">
                    <a:srgbClr val="C0C0C0"/>
                  </a:outerShdw>
                </a:effectLst>
              </a:rPr>
              <a:t>τεχνολογίας είναι υπεύθυνοι για την διαχείριση του συστήματος).</a:t>
            </a:r>
            <a:endParaRPr lang="el-GR" sz="2400" b="1" dirty="0">
              <a:effectLst>
                <a:outerShdw blurRad="38100" dist="38100" dir="2700000" algn="tl">
                  <a:srgbClr val="C0C0C0"/>
                </a:outerShdw>
              </a:effectLst>
            </a:endParaRPr>
          </a:p>
          <a:p>
            <a:pPr>
              <a:lnSpc>
                <a:spcPct val="110000"/>
              </a:lnSpc>
              <a:defRPr/>
            </a:pPr>
            <a:r>
              <a:rPr lang="el-GR" sz="2400" b="1" dirty="0" smtClean="0">
                <a:effectLst>
                  <a:outerShdw blurRad="38100" dist="38100" dir="2700000" algn="tl">
                    <a:srgbClr val="C0C0C0"/>
                  </a:outerShdw>
                </a:effectLst>
              </a:rPr>
              <a:t>Σε περιφερειακό επίπεδο υπεύθυνες για την λειτουργία του συστήματος είναι οι </a:t>
            </a:r>
            <a:r>
              <a:rPr lang="el-GR" sz="2400" b="1" dirty="0">
                <a:effectLst>
                  <a:outerShdw blurRad="38100" dist="38100" dir="2700000" algn="tl">
                    <a:srgbClr val="C0C0C0"/>
                  </a:outerShdw>
                </a:effectLst>
              </a:rPr>
              <a:t>τοπικές </a:t>
            </a:r>
            <a:r>
              <a:rPr lang="el-GR" sz="2400" b="1" dirty="0" smtClean="0">
                <a:effectLst>
                  <a:outerShdw blurRad="38100" dist="38100" dir="2700000" algn="tl">
                    <a:srgbClr val="C0C0C0"/>
                  </a:outerShdw>
                </a:effectLst>
              </a:rPr>
              <a:t>κυβερνήσεις.</a:t>
            </a:r>
          </a:p>
          <a:p>
            <a:pPr>
              <a:lnSpc>
                <a:spcPct val="110000"/>
              </a:lnSpc>
              <a:defRPr/>
            </a:pPr>
            <a:r>
              <a:rPr lang="el-GR" sz="2400" b="1" dirty="0" smtClean="0">
                <a:effectLst>
                  <a:outerShdw blurRad="38100" dist="38100" dir="2700000" algn="tl">
                    <a:srgbClr val="C0C0C0"/>
                  </a:outerShdw>
                </a:effectLst>
              </a:rPr>
              <a:t>Τα Ασφαλιστικά Ταμεία αποτελούν αυτόνομους μη κερδοσκοπικού χαρακτήρα οργανισμούς</a:t>
            </a:r>
            <a:endParaRPr lang="el-GR" sz="24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effectLst>
                  <a:outerShdw blurRad="38100" dist="38100" dir="2700000" algn="tl">
                    <a:srgbClr val="C0C0C0"/>
                  </a:outerShdw>
                </a:effectLst>
              </a:rPr>
              <a:t>Οργανωτική Δομή του Συστήματος Υγείας</a:t>
            </a:r>
            <a:endParaRPr lang="el-GR" dirty="0"/>
          </a:p>
        </p:txBody>
      </p:sp>
      <p:sp>
        <p:nvSpPr>
          <p:cNvPr id="3" name="Θέση περιεχομένου 2"/>
          <p:cNvSpPr>
            <a:spLocks noGrp="1"/>
          </p:cNvSpPr>
          <p:nvPr>
            <p:ph idx="1"/>
          </p:nvPr>
        </p:nvSpPr>
        <p:spPr/>
        <p:txBody>
          <a:bodyPr/>
          <a:lstStyle/>
          <a:p>
            <a:pPr>
              <a:lnSpc>
                <a:spcPct val="110000"/>
              </a:lnSpc>
              <a:defRPr/>
            </a:pPr>
            <a:r>
              <a:rPr lang="el-GR" b="1" dirty="0">
                <a:effectLst>
                  <a:outerShdw blurRad="38100" dist="38100" dir="2700000" algn="tl">
                    <a:srgbClr val="C0C0C0"/>
                  </a:outerShdw>
                </a:effectLst>
              </a:rPr>
              <a:t>Τα ασφαλιστικά ταμεία. </a:t>
            </a:r>
          </a:p>
          <a:p>
            <a:pPr>
              <a:lnSpc>
                <a:spcPct val="110000"/>
              </a:lnSpc>
              <a:defRPr/>
            </a:pPr>
            <a:r>
              <a:rPr lang="el-GR" b="1" dirty="0">
                <a:effectLst>
                  <a:outerShdw blurRad="38100" dist="38100" dir="2700000" algn="tl">
                    <a:srgbClr val="C0C0C0"/>
                  </a:outerShdw>
                </a:effectLst>
              </a:rPr>
              <a:t>Οι περιφερειακές ενώσεις γιατρών. </a:t>
            </a:r>
          </a:p>
          <a:p>
            <a:pPr>
              <a:lnSpc>
                <a:spcPct val="110000"/>
              </a:lnSpc>
              <a:defRPr/>
            </a:pPr>
            <a:r>
              <a:rPr lang="el-GR" b="1" dirty="0">
                <a:effectLst>
                  <a:outerShdw blurRad="38100" dist="38100" dir="2700000" algn="tl">
                    <a:srgbClr val="C0C0C0"/>
                  </a:outerShdw>
                </a:effectLst>
              </a:rPr>
              <a:t>Εθελοντικοί οργανισμοί κοινωνικής προστασίας μη κερδοσκοπικού χαρακτήρα. </a:t>
            </a:r>
          </a:p>
          <a:p>
            <a:endParaRPr lang="el-GR" dirty="0"/>
          </a:p>
        </p:txBody>
      </p:sp>
    </p:spTree>
    <p:extLst>
      <p:ext uri="{BB962C8B-B14F-4D97-AF65-F5344CB8AC3E}">
        <p14:creationId xmlns:p14="http://schemas.microsoft.com/office/powerpoint/2010/main" val="27893122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chor="ctr"/>
          <a:lstStyle/>
          <a:p>
            <a:pPr>
              <a:defRPr/>
            </a:pPr>
            <a:r>
              <a:rPr lang="el-GR" sz="4000">
                <a:effectLst>
                  <a:outerShdw blurRad="38100" dist="38100" dir="2700000" algn="tl">
                    <a:srgbClr val="C0C0C0"/>
                  </a:outerShdw>
                </a:effectLst>
              </a:rPr>
              <a:t>Λειτουργική Δομή</a:t>
            </a:r>
          </a:p>
        </p:txBody>
      </p:sp>
      <p:sp>
        <p:nvSpPr>
          <p:cNvPr id="21507" name="Rectangle 3"/>
          <p:cNvSpPr>
            <a:spLocks noGrp="1" noChangeArrowheads="1"/>
          </p:cNvSpPr>
          <p:nvPr>
            <p:ph type="body" idx="1"/>
          </p:nvPr>
        </p:nvSpPr>
        <p:spPr>
          <a:xfrm>
            <a:off x="914400" y="2362200"/>
            <a:ext cx="8001000" cy="4091136"/>
          </a:xfrm>
        </p:spPr>
        <p:txBody>
          <a:bodyPr/>
          <a:lstStyle/>
          <a:p>
            <a:pPr>
              <a:lnSpc>
                <a:spcPct val="110000"/>
              </a:lnSpc>
              <a:defRPr/>
            </a:pPr>
            <a:r>
              <a:rPr lang="el-GR" sz="2300" b="1" dirty="0">
                <a:effectLst>
                  <a:outerShdw blurRad="38100" dist="38100" dir="2700000" algn="tl">
                    <a:srgbClr val="C0C0C0"/>
                  </a:outerShdw>
                </a:effectLst>
              </a:rPr>
              <a:t>Ομοσπονδιακή </a:t>
            </a:r>
            <a:r>
              <a:rPr lang="el-GR" sz="2300" b="1" dirty="0" smtClean="0">
                <a:effectLst>
                  <a:outerShdw blurRad="38100" dist="38100" dir="2700000" algn="tl">
                    <a:srgbClr val="C0C0C0"/>
                  </a:outerShdw>
                </a:effectLst>
              </a:rPr>
              <a:t>κυβέρνηση Διαχειρίζεται το των </a:t>
            </a:r>
            <a:r>
              <a:rPr lang="el-GR" sz="2300" b="1" dirty="0" smtClean="0">
                <a:effectLst>
                  <a:outerShdw blurRad="38100" dist="38100" dir="2700000" algn="tl">
                    <a:srgbClr val="C0C0C0"/>
                  </a:outerShdw>
                </a:effectLst>
                <a:sym typeface="Wingdings" pitchFamily="2" charset="2"/>
              </a:rPr>
              <a:t>Σύνολο </a:t>
            </a:r>
            <a:r>
              <a:rPr lang="el-GR" sz="2300" b="1" dirty="0">
                <a:effectLst>
                  <a:outerShdw blurRad="38100" dist="38100" dir="2700000" algn="tl">
                    <a:srgbClr val="C0C0C0"/>
                  </a:outerShdw>
                </a:effectLst>
                <a:sym typeface="Wingdings" pitchFamily="2" charset="2"/>
              </a:rPr>
              <a:t>υπηρεσιών </a:t>
            </a:r>
            <a:r>
              <a:rPr lang="el-GR" sz="2300" b="1" dirty="0" smtClean="0">
                <a:effectLst>
                  <a:outerShdw blurRad="38100" dist="38100" dir="2700000" algn="tl">
                    <a:srgbClr val="C0C0C0"/>
                  </a:outerShdw>
                </a:effectLst>
                <a:sym typeface="Wingdings" pitchFamily="2" charset="2"/>
              </a:rPr>
              <a:t>Υγείας όσο αναφορά τον Σχεδιασμό και την νομοθεσία.</a:t>
            </a:r>
            <a:endParaRPr lang="el-GR" sz="2300" b="1" dirty="0">
              <a:effectLst>
                <a:outerShdw blurRad="38100" dist="38100" dir="2700000" algn="tl">
                  <a:srgbClr val="C0C0C0"/>
                </a:outerShdw>
              </a:effectLst>
            </a:endParaRPr>
          </a:p>
          <a:p>
            <a:pPr>
              <a:lnSpc>
                <a:spcPct val="110000"/>
              </a:lnSpc>
              <a:defRPr/>
            </a:pPr>
            <a:r>
              <a:rPr lang="el-GR" sz="2300" b="1" dirty="0" smtClean="0">
                <a:effectLst>
                  <a:outerShdw blurRad="38100" dist="38100" dir="2700000" algn="tl">
                    <a:srgbClr val="C0C0C0"/>
                  </a:outerShdw>
                </a:effectLst>
              </a:rPr>
              <a:t>Οι Τοπικές αρχές διαχειρίζονται τις Τοπικές </a:t>
            </a:r>
            <a:r>
              <a:rPr lang="el-GR" sz="2300" b="1" dirty="0">
                <a:effectLst>
                  <a:outerShdw blurRad="38100" dist="38100" dir="2700000" algn="tl">
                    <a:srgbClr val="C0C0C0"/>
                  </a:outerShdw>
                </a:effectLst>
              </a:rPr>
              <a:t>Υπηρεσίες υγείας, υιοθετώντας την κεντρική </a:t>
            </a:r>
            <a:r>
              <a:rPr lang="el-GR" sz="2300" b="1" dirty="0" smtClean="0">
                <a:effectLst>
                  <a:outerShdw blurRad="38100" dist="38100" dir="2700000" algn="tl">
                    <a:srgbClr val="C0C0C0"/>
                  </a:outerShdw>
                </a:effectLst>
              </a:rPr>
              <a:t>πολιτική της ομοσπονδιακής Κυβέρνησης </a:t>
            </a:r>
            <a:r>
              <a:rPr lang="el-GR" sz="2300" b="1" dirty="0">
                <a:effectLst>
                  <a:outerShdw blurRad="38100" dist="38100" dir="2700000" algn="tl">
                    <a:srgbClr val="C0C0C0"/>
                  </a:outerShdw>
                </a:effectLst>
              </a:rPr>
              <a:t>και παρεμβαίνοντας σε θέματα τοπικών </a:t>
            </a:r>
            <a:r>
              <a:rPr lang="el-GR" sz="2300" b="1" dirty="0" smtClean="0">
                <a:effectLst>
                  <a:outerShdw blurRad="38100" dist="38100" dir="2700000" algn="tl">
                    <a:srgbClr val="C0C0C0"/>
                  </a:outerShdw>
                </a:effectLst>
              </a:rPr>
              <a:t>ιδιαιτεροτήτων.  </a:t>
            </a:r>
            <a:endParaRPr lang="el-GR" sz="2300" b="1" dirty="0">
              <a:effectLst>
                <a:outerShdw blurRad="38100" dist="38100" dir="2700000" algn="tl">
                  <a:srgbClr val="C0C0C0"/>
                </a:outerShdw>
              </a:effectLst>
            </a:endParaRPr>
          </a:p>
          <a:p>
            <a:pPr>
              <a:lnSpc>
                <a:spcPct val="110000"/>
              </a:lnSpc>
              <a:defRPr/>
            </a:pPr>
            <a:r>
              <a:rPr lang="el-GR" sz="2300" b="1" dirty="0" smtClean="0">
                <a:effectLst>
                  <a:outerShdw blurRad="38100" dist="38100" dir="2700000" algn="tl">
                    <a:srgbClr val="C0C0C0"/>
                  </a:outerShdw>
                </a:effectLst>
              </a:rPr>
              <a:t>Για την προσφυγή στις ειδικότητες των ιατρών απαιτείται η προηγούμενη έγκριση του γενικού ιατρού.  </a:t>
            </a:r>
            <a:endParaRPr lang="el-GR" sz="23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14400" y="476672"/>
            <a:ext cx="8001000" cy="1143000"/>
          </a:xfrm>
        </p:spPr>
        <p:txBody>
          <a:bodyPr/>
          <a:lstStyle/>
          <a:p>
            <a:r>
              <a:rPr lang="el-GR" dirty="0" smtClean="0"/>
              <a:t>Τα ασφαλιστικά ταμεία</a:t>
            </a:r>
            <a:endParaRPr lang="el-GR" dirty="0"/>
          </a:p>
        </p:txBody>
      </p:sp>
      <p:sp>
        <p:nvSpPr>
          <p:cNvPr id="3" name="Θέση περιεχομένου 2"/>
          <p:cNvSpPr>
            <a:spLocks noGrp="1"/>
          </p:cNvSpPr>
          <p:nvPr>
            <p:ph idx="1"/>
          </p:nvPr>
        </p:nvSpPr>
        <p:spPr>
          <a:xfrm>
            <a:off x="883987" y="2564904"/>
            <a:ext cx="8001000" cy="3733800"/>
          </a:xfrm>
        </p:spPr>
        <p:txBody>
          <a:bodyPr/>
          <a:lstStyle/>
          <a:p>
            <a:r>
              <a:rPr lang="el-GR" sz="2300" b="1" dirty="0" smtClean="0">
                <a:effectLst>
                  <a:outerShdw blurRad="38100" dist="38100" dir="2700000" algn="tl">
                    <a:srgbClr val="000000">
                      <a:alpha val="43137"/>
                    </a:srgbClr>
                  </a:outerShdw>
                </a:effectLst>
              </a:rPr>
              <a:t>Υποχρεωτική η ασφάλιση των εργαζομένων εφόσον το μηνιαίο εισόδημα είναι μικρότερο από ένα ορισμένο ποσό το οποίο αναπροσαρμόζεται κάθε χρόνο. Το ταμείο θα πρέπει να είναι σε θέση να καλύπτει τις ανάγκες.</a:t>
            </a:r>
          </a:p>
          <a:p>
            <a:r>
              <a:rPr lang="el-GR" sz="2300" b="1" dirty="0" smtClean="0">
                <a:effectLst>
                  <a:outerShdw blurRad="38100" dist="38100" dir="2700000" algn="tl">
                    <a:srgbClr val="000000">
                      <a:alpha val="43137"/>
                    </a:srgbClr>
                  </a:outerShdw>
                </a:effectLst>
              </a:rPr>
              <a:t>Η ασφάλιση γίνεται προαιρετική όταν το εισόδημα το εργαζόμενου υπερβαίνει</a:t>
            </a:r>
            <a:r>
              <a:rPr lang="en-US" sz="2300" b="1" dirty="0">
                <a:effectLst>
                  <a:outerShdw blurRad="38100" dist="38100" dir="2700000" algn="tl">
                    <a:srgbClr val="000000">
                      <a:alpha val="43137"/>
                    </a:srgbClr>
                  </a:outerShdw>
                </a:effectLst>
              </a:rPr>
              <a:t> </a:t>
            </a:r>
            <a:r>
              <a:rPr lang="el-GR" sz="2300" b="1" dirty="0" smtClean="0">
                <a:effectLst>
                  <a:outerShdw blurRad="38100" dist="38100" dir="2700000" algn="tl">
                    <a:srgbClr val="000000">
                      <a:alpha val="43137"/>
                    </a:srgbClr>
                  </a:outerShdw>
                </a:effectLst>
              </a:rPr>
              <a:t>ένα προκαθορισμένο ποσό.</a:t>
            </a:r>
          </a:p>
          <a:p>
            <a:endParaRPr lang="el-GR" dirty="0" smtClean="0"/>
          </a:p>
          <a:p>
            <a:endParaRPr lang="el-GR" dirty="0"/>
          </a:p>
        </p:txBody>
      </p:sp>
    </p:spTree>
    <p:extLst>
      <p:ext uri="{BB962C8B-B14F-4D97-AF65-F5344CB8AC3E}">
        <p14:creationId xmlns:p14="http://schemas.microsoft.com/office/powerpoint/2010/main" val="34089755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Τα ασφαλιστικά ταμεία</a:t>
            </a:r>
          </a:p>
        </p:txBody>
      </p:sp>
      <p:sp>
        <p:nvSpPr>
          <p:cNvPr id="3" name="Θέση περιεχομένου 2"/>
          <p:cNvSpPr>
            <a:spLocks noGrp="1"/>
          </p:cNvSpPr>
          <p:nvPr>
            <p:ph idx="1"/>
          </p:nvPr>
        </p:nvSpPr>
        <p:spPr>
          <a:xfrm>
            <a:off x="941567" y="2708920"/>
            <a:ext cx="8001000" cy="3733800"/>
          </a:xfrm>
        </p:spPr>
        <p:txBody>
          <a:bodyPr/>
          <a:lstStyle/>
          <a:p>
            <a:r>
              <a:rPr lang="el-GR" sz="2300" b="1" dirty="0">
                <a:effectLst>
                  <a:outerShdw blurRad="38100" dist="38100" dir="2700000" algn="tl">
                    <a:srgbClr val="000000">
                      <a:alpha val="43137"/>
                    </a:srgbClr>
                  </a:outerShdw>
                </a:effectLst>
              </a:rPr>
              <a:t>Εάν θέλει να ασφαλιστεί η διαφορά προσαρμόζεται στα ανώτατα ποσά και όχι στο ελάχιστο.  </a:t>
            </a:r>
          </a:p>
          <a:p>
            <a:r>
              <a:rPr lang="el-GR" sz="2300" b="1" dirty="0">
                <a:effectLst>
                  <a:outerShdw blurRad="38100" dist="38100" dir="2700000" algn="tl">
                    <a:srgbClr val="000000">
                      <a:alpha val="43137"/>
                    </a:srgbClr>
                  </a:outerShdw>
                </a:effectLst>
              </a:rPr>
              <a:t>Σε διαφορετική περίπτωση μπορεί να προσφύγει στην ιδιωτική ασφάλιση</a:t>
            </a:r>
          </a:p>
          <a:p>
            <a:endParaRPr lang="el-GR" dirty="0"/>
          </a:p>
        </p:txBody>
      </p:sp>
    </p:spTree>
    <p:extLst>
      <p:ext uri="{BB962C8B-B14F-4D97-AF65-F5344CB8AC3E}">
        <p14:creationId xmlns:p14="http://schemas.microsoft.com/office/powerpoint/2010/main" val="7377296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9010" name="Title 1"/>
          <p:cNvSpPr>
            <a:spLocks noGrp="1"/>
          </p:cNvSpPr>
          <p:nvPr>
            <p:ph type="title"/>
          </p:nvPr>
        </p:nvSpPr>
        <p:spPr/>
        <p:txBody>
          <a:bodyPr/>
          <a:lstStyle/>
          <a:p>
            <a:r>
              <a:rPr lang="el-GR" smtClean="0"/>
              <a:t>ΓΕΡΜΑΝΙΑ</a:t>
            </a:r>
          </a:p>
        </p:txBody>
      </p:sp>
      <p:sp>
        <p:nvSpPr>
          <p:cNvPr id="299011" name="Content Placeholder 2"/>
          <p:cNvSpPr>
            <a:spLocks noGrp="1"/>
          </p:cNvSpPr>
          <p:nvPr>
            <p:ph idx="1"/>
          </p:nvPr>
        </p:nvSpPr>
        <p:spPr>
          <a:xfrm>
            <a:off x="685800" y="1981200"/>
            <a:ext cx="7772400" cy="2233613"/>
          </a:xfrm>
        </p:spPr>
        <p:txBody>
          <a:bodyPr/>
          <a:lstStyle/>
          <a:p>
            <a:r>
              <a:rPr lang="de-DE" sz="1600" b="1" smtClean="0">
                <a:latin typeface="Calibri" pitchFamily="34" charset="0"/>
              </a:rPr>
              <a:t>DAK                                                                               	(</a:t>
            </a:r>
            <a:r>
              <a:rPr lang="en-GB" sz="1600" b="1" smtClean="0">
                <a:latin typeface="Calibri" pitchFamily="34" charset="0"/>
              </a:rPr>
              <a:t>7.2 million insurants)</a:t>
            </a:r>
          </a:p>
          <a:p>
            <a:r>
              <a:rPr lang="en-GB" sz="1600" b="1" smtClean="0">
                <a:latin typeface="Calibri" pitchFamily="34" charset="0"/>
              </a:rPr>
              <a:t>TK   		 			(6.1 million insurants)</a:t>
            </a:r>
            <a:endParaRPr lang="el-GR" sz="1600" b="1" smtClean="0">
              <a:latin typeface="Calibri" pitchFamily="34" charset="0"/>
            </a:endParaRPr>
          </a:p>
          <a:p>
            <a:r>
              <a:rPr lang="en-GB" sz="1600" b="1" smtClean="0">
                <a:latin typeface="Calibri" pitchFamily="34" charset="0"/>
              </a:rPr>
              <a:t>AOK Bayern 		 		 (4.4 million insurants)</a:t>
            </a:r>
            <a:endParaRPr lang="el-GR" sz="1600" b="1" smtClean="0">
              <a:latin typeface="Calibri" pitchFamily="34" charset="0"/>
            </a:endParaRPr>
          </a:p>
          <a:p>
            <a:r>
              <a:rPr lang="en-GB" sz="1600" b="1" smtClean="0">
                <a:latin typeface="Calibri" pitchFamily="34" charset="0"/>
              </a:rPr>
              <a:t>AOK Baden-Württemberg			(4.2 million insurants)</a:t>
            </a:r>
          </a:p>
          <a:p>
            <a:r>
              <a:rPr lang="en-GB" sz="1600" b="1" smtClean="0">
                <a:latin typeface="Calibri" pitchFamily="34" charset="0"/>
              </a:rPr>
              <a:t>AOK Niedersachsen 			(2.2  million insurants)</a:t>
            </a:r>
            <a:endParaRPr lang="el-GR" sz="1600" b="1" smtClean="0">
              <a:latin typeface="Calibri" pitchFamily="34" charset="0"/>
            </a:endParaRPr>
          </a:p>
          <a:p>
            <a:r>
              <a:rPr lang="en-GB" sz="1600" b="1" smtClean="0">
                <a:latin typeface="Calibri" pitchFamily="34" charset="0"/>
              </a:rPr>
              <a:t>AOK Hessen 				 (1.5 million insurants)</a:t>
            </a:r>
            <a:endParaRPr lang="el-GR" sz="1600" b="1" smtClean="0">
              <a:latin typeface="Calibri" pitchFamily="34" charset="0"/>
            </a:endParaRPr>
          </a:p>
          <a:p>
            <a:r>
              <a:rPr lang="en-GB" sz="1600" b="1" smtClean="0">
                <a:latin typeface="Calibri" pitchFamily="34" charset="0"/>
              </a:rPr>
              <a:t>GEK 				 	(1,1 million insurants)</a:t>
            </a:r>
          </a:p>
          <a:p>
            <a:endParaRPr lang="el-GR" smtClean="0"/>
          </a:p>
        </p:txBody>
      </p:sp>
      <p:sp>
        <p:nvSpPr>
          <p:cNvPr id="299012" name="TextBox 3"/>
          <p:cNvSpPr txBox="1">
            <a:spLocks noChangeArrowheads="1"/>
          </p:cNvSpPr>
          <p:nvPr/>
        </p:nvSpPr>
        <p:spPr bwMode="auto">
          <a:xfrm>
            <a:off x="1357313" y="1428750"/>
            <a:ext cx="3786187" cy="369888"/>
          </a:xfrm>
          <a:prstGeom prst="rect">
            <a:avLst/>
          </a:prstGeom>
          <a:noFill/>
          <a:ln w="9525">
            <a:noFill/>
            <a:miter lim="800000"/>
            <a:headEnd/>
            <a:tailEnd/>
          </a:ln>
        </p:spPr>
        <p:txBody>
          <a:bodyPr>
            <a:spAutoFit/>
          </a:bodyPr>
          <a:lstStyle/>
          <a:p>
            <a:r>
              <a:rPr lang="el-GR" b="1">
                <a:solidFill>
                  <a:srgbClr val="C00000"/>
                </a:solidFill>
              </a:rPr>
              <a:t>ΤΑΜΕΙΑ ΤΟΥ ΔΗΜΟΣΙΟΥ</a:t>
            </a:r>
          </a:p>
        </p:txBody>
      </p:sp>
    </p:spTree>
    <p:extLst>
      <p:ext uri="{BB962C8B-B14F-4D97-AF65-F5344CB8AC3E}">
        <p14:creationId xmlns:p14="http://schemas.microsoft.com/office/powerpoint/2010/main" val="8492103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2987824" y="3105834"/>
            <a:ext cx="4572000" cy="646331"/>
          </a:xfrm>
          <a:prstGeom prst="rect">
            <a:avLst/>
          </a:prstGeom>
        </p:spPr>
        <p:txBody>
          <a:bodyPr>
            <a:spAutoFit/>
          </a:bodyPr>
          <a:lstStyle/>
          <a:p>
            <a:r>
              <a:rPr lang="el-GR" b="1" dirty="0">
                <a:solidFill>
                  <a:srgbClr val="FFFFFF"/>
                </a:solidFill>
                <a:latin typeface="Garamond-Bold"/>
              </a:rPr>
              <a:t>Ευρωπαϊκοί στόχοι για την πολιτική της</a:t>
            </a:r>
          </a:p>
          <a:p>
            <a:r>
              <a:rPr lang="el-GR" b="1" dirty="0">
                <a:solidFill>
                  <a:srgbClr val="FFFFFF"/>
                </a:solidFill>
                <a:latin typeface="Garamond-Bold"/>
              </a:rPr>
              <a:t>Υγείας</a:t>
            </a:r>
            <a:endParaRPr lang="el-GR" dirty="0"/>
          </a:p>
        </p:txBody>
      </p:sp>
      <p:sp>
        <p:nvSpPr>
          <p:cNvPr id="5" name="Ορθογώνιο 4"/>
          <p:cNvSpPr/>
          <p:nvPr/>
        </p:nvSpPr>
        <p:spPr>
          <a:xfrm>
            <a:off x="2286000" y="1890116"/>
            <a:ext cx="4572000" cy="2431435"/>
          </a:xfrm>
          <a:prstGeom prst="rect">
            <a:avLst/>
          </a:prstGeom>
        </p:spPr>
        <p:txBody>
          <a:bodyPr>
            <a:spAutoFit/>
          </a:bodyPr>
          <a:lstStyle/>
          <a:p>
            <a:r>
              <a:rPr lang="el-GR" sz="3800" b="1" dirty="0">
                <a:solidFill>
                  <a:srgbClr val="FFFFFF"/>
                </a:solidFill>
                <a:latin typeface="Garamond-Bold"/>
              </a:rPr>
              <a:t>Ευρωπαϊκοί στόχοι για την πολιτική της</a:t>
            </a:r>
          </a:p>
          <a:p>
            <a:r>
              <a:rPr lang="el-GR" sz="3800" b="1" dirty="0">
                <a:solidFill>
                  <a:srgbClr val="FFFFFF"/>
                </a:solidFill>
                <a:latin typeface="Garamond-Bold"/>
              </a:rPr>
              <a:t>Υγείας</a:t>
            </a:r>
            <a:endParaRPr lang="el-GR" dirty="0"/>
          </a:p>
        </p:txBody>
      </p:sp>
      <p:sp>
        <p:nvSpPr>
          <p:cNvPr id="6" name="Ορθογώνιο 5"/>
          <p:cNvSpPr/>
          <p:nvPr/>
        </p:nvSpPr>
        <p:spPr>
          <a:xfrm>
            <a:off x="323528" y="643622"/>
            <a:ext cx="8496944" cy="523220"/>
          </a:xfrm>
          <a:prstGeom prst="rect">
            <a:avLst/>
          </a:prstGeom>
        </p:spPr>
        <p:txBody>
          <a:bodyPr wrap="square">
            <a:spAutoFit/>
          </a:bodyPr>
          <a:lstStyle/>
          <a:p>
            <a:r>
              <a:rPr lang="el-GR" sz="2800" dirty="0" smtClean="0">
                <a:solidFill>
                  <a:schemeClr val="accent6">
                    <a:lumMod val="75000"/>
                  </a:schemeClr>
                </a:solidFill>
              </a:rPr>
              <a:t>Οι Ευρωπαϊκοί στόχοι των συστημάτων υγείας.</a:t>
            </a:r>
            <a:endParaRPr lang="el-GR" sz="2800" dirty="0">
              <a:solidFill>
                <a:schemeClr val="accent6">
                  <a:lumMod val="75000"/>
                </a:schemeClr>
              </a:solidFill>
            </a:endParaRPr>
          </a:p>
        </p:txBody>
      </p:sp>
      <p:sp>
        <p:nvSpPr>
          <p:cNvPr id="7" name="Ορθογώνιο 6"/>
          <p:cNvSpPr/>
          <p:nvPr/>
        </p:nvSpPr>
        <p:spPr>
          <a:xfrm>
            <a:off x="323528" y="2213283"/>
            <a:ext cx="7992888" cy="3539430"/>
          </a:xfrm>
          <a:prstGeom prst="rect">
            <a:avLst/>
          </a:prstGeom>
        </p:spPr>
        <p:txBody>
          <a:bodyPr wrap="square">
            <a:spAutoFit/>
          </a:bodyPr>
          <a:lstStyle/>
          <a:p>
            <a:r>
              <a:rPr lang="el-GR" sz="2800" dirty="0" smtClean="0">
                <a:latin typeface="+mj-lt"/>
              </a:rPr>
              <a:t>Υψηλό </a:t>
            </a:r>
            <a:r>
              <a:rPr lang="el-GR" sz="2800" dirty="0">
                <a:latin typeface="+mj-lt"/>
              </a:rPr>
              <a:t>επίπεδο </a:t>
            </a:r>
            <a:r>
              <a:rPr lang="el-GR" sz="2800" dirty="0" smtClean="0">
                <a:latin typeface="+mj-lt"/>
              </a:rPr>
              <a:t>Υγείας</a:t>
            </a:r>
            <a:endParaRPr lang="el-GR" sz="2800" dirty="0">
              <a:latin typeface="+mj-lt"/>
            </a:endParaRPr>
          </a:p>
          <a:p>
            <a:r>
              <a:rPr lang="el-GR" sz="2800" dirty="0" smtClean="0">
                <a:latin typeface="+mj-lt"/>
              </a:rPr>
              <a:t>Αποτροπή Κινδύνων</a:t>
            </a:r>
            <a:endParaRPr lang="el-GR" sz="2800" dirty="0">
              <a:latin typeface="+mj-lt"/>
            </a:endParaRPr>
          </a:p>
          <a:p>
            <a:r>
              <a:rPr lang="el-GR" sz="2800" dirty="0" smtClean="0">
                <a:latin typeface="+mj-lt"/>
              </a:rPr>
              <a:t>Πρόληψη</a:t>
            </a:r>
            <a:endParaRPr lang="el-GR" sz="2800" dirty="0">
              <a:latin typeface="+mj-lt"/>
            </a:endParaRPr>
          </a:p>
          <a:p>
            <a:r>
              <a:rPr lang="el-GR" sz="2800" dirty="0" smtClean="0">
                <a:latin typeface="+mj-lt"/>
              </a:rPr>
              <a:t>Έμφαση </a:t>
            </a:r>
            <a:r>
              <a:rPr lang="el-GR" sz="2800" dirty="0">
                <a:latin typeface="+mj-lt"/>
              </a:rPr>
              <a:t>στη δημόσια </a:t>
            </a:r>
            <a:r>
              <a:rPr lang="el-GR" sz="2800" dirty="0" smtClean="0">
                <a:latin typeface="+mj-lt"/>
              </a:rPr>
              <a:t>Υγεία</a:t>
            </a:r>
            <a:endParaRPr lang="el-GR" sz="2800" dirty="0">
              <a:latin typeface="+mj-lt"/>
            </a:endParaRPr>
          </a:p>
          <a:p>
            <a:r>
              <a:rPr lang="el-GR" sz="2800" dirty="0" smtClean="0">
                <a:latin typeface="+mj-lt"/>
              </a:rPr>
              <a:t>Ενημέρωση </a:t>
            </a:r>
            <a:r>
              <a:rPr lang="el-GR" sz="2800" dirty="0">
                <a:latin typeface="+mj-lt"/>
              </a:rPr>
              <a:t>κοινού (</a:t>
            </a:r>
            <a:r>
              <a:rPr lang="el-GR" sz="2800" dirty="0" smtClean="0">
                <a:latin typeface="+mj-lt"/>
              </a:rPr>
              <a:t>αντιμετώπιση</a:t>
            </a:r>
            <a:endParaRPr lang="el-GR" sz="2800" dirty="0">
              <a:latin typeface="+mj-lt"/>
            </a:endParaRPr>
          </a:p>
          <a:p>
            <a:r>
              <a:rPr lang="el-GR" sz="2800" dirty="0">
                <a:latin typeface="+mj-lt"/>
              </a:rPr>
              <a:t>προβλημάτων προκλητής ζήτησης</a:t>
            </a:r>
            <a:r>
              <a:rPr lang="el-GR" sz="2800" dirty="0" smtClean="0">
                <a:latin typeface="+mj-lt"/>
              </a:rPr>
              <a:t>)</a:t>
            </a:r>
            <a:endParaRPr lang="el-GR" sz="2800" dirty="0">
              <a:latin typeface="+mj-lt"/>
            </a:endParaRPr>
          </a:p>
          <a:p>
            <a:r>
              <a:rPr lang="el-GR" sz="2800" dirty="0" smtClean="0">
                <a:latin typeface="+mj-lt"/>
              </a:rPr>
              <a:t>Σύνδεση Δημοσίου και Ιδιωτικού Τομέα</a:t>
            </a:r>
          </a:p>
          <a:p>
            <a:endParaRPr lang="el-GR" sz="2800" dirty="0">
              <a:latin typeface="+mj-lt"/>
            </a:endParaRPr>
          </a:p>
        </p:txBody>
      </p:sp>
    </p:spTree>
    <p:extLst>
      <p:ext uri="{BB962C8B-B14F-4D97-AF65-F5344CB8AC3E}">
        <p14:creationId xmlns:p14="http://schemas.microsoft.com/office/powerpoint/2010/main" val="23027014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457200"/>
            <a:ext cx="8229600" cy="1143000"/>
          </a:xfrm>
        </p:spPr>
        <p:txBody>
          <a:bodyPr/>
          <a:lstStyle/>
          <a:p>
            <a:r>
              <a:rPr lang="el-GR" b="1" dirty="0"/>
              <a:t>Τι είναι διαπραγματεύσεις </a:t>
            </a:r>
            <a:br>
              <a:rPr lang="el-GR" b="1" dirty="0"/>
            </a:br>
            <a:endParaRPr lang="el-GR" b="1" dirty="0"/>
          </a:p>
        </p:txBody>
      </p:sp>
      <p:sp>
        <p:nvSpPr>
          <p:cNvPr id="3" name="Θέση περιεχομένου 2"/>
          <p:cNvSpPr>
            <a:spLocks noGrp="1"/>
          </p:cNvSpPr>
          <p:nvPr>
            <p:ph idx="1"/>
          </p:nvPr>
        </p:nvSpPr>
        <p:spPr>
          <a:xfrm>
            <a:off x="457200" y="1600200"/>
            <a:ext cx="8507288" cy="4525963"/>
          </a:xfrm>
        </p:spPr>
        <p:txBody>
          <a:bodyPr/>
          <a:lstStyle/>
          <a:p>
            <a:pPr marL="0" indent="0">
              <a:buNone/>
            </a:pPr>
            <a:r>
              <a:rPr lang="el-GR" b="1" dirty="0" smtClean="0"/>
              <a:t>Οι </a:t>
            </a:r>
            <a:r>
              <a:rPr lang="el-GR" b="1" dirty="0"/>
              <a:t>διαπραγματεύσεις αποτελούν μία κοινωνική διαδικασία εξεύρεσης λύσεων και συναινετικών αποφάσεων μεταξύ των σημαντικών μετόχων ενός κοινωνικού </a:t>
            </a:r>
            <a:r>
              <a:rPr lang="el-GR" b="1" dirty="0" smtClean="0"/>
              <a:t>προβλήματος</a:t>
            </a:r>
            <a:r>
              <a:rPr lang="en-US" b="1" dirty="0" smtClean="0"/>
              <a:t>.</a:t>
            </a:r>
            <a:endParaRPr lang="el-GR" dirty="0"/>
          </a:p>
        </p:txBody>
      </p:sp>
      <p:sp>
        <p:nvSpPr>
          <p:cNvPr id="4" name="Θέση ημερομηνίας 3"/>
          <p:cNvSpPr>
            <a:spLocks noGrp="1"/>
          </p:cNvSpPr>
          <p:nvPr>
            <p:ph type="dt" sz="half" idx="10"/>
          </p:nvPr>
        </p:nvSpPr>
        <p:spPr/>
        <p:txBody>
          <a:bodyPr/>
          <a:lstStyle/>
          <a:p>
            <a:pPr>
              <a:defRPr/>
            </a:pPr>
            <a:fld id="{FA80271E-E2D7-4558-ABF3-428BCD120D75}" type="datetime1">
              <a:rPr lang="el-GR" smtClean="0"/>
              <a:pPr>
                <a:defRPr/>
              </a:pPr>
              <a:t>7/2/2018</a:t>
            </a:fld>
            <a:endParaRPr lang="el-GR"/>
          </a:p>
        </p:txBody>
      </p:sp>
      <p:sp>
        <p:nvSpPr>
          <p:cNvPr id="5" name="Θέση υποσέλιδου 4"/>
          <p:cNvSpPr>
            <a:spLocks noGrp="1"/>
          </p:cNvSpPr>
          <p:nvPr>
            <p:ph type="ftr" sz="quarter" idx="11"/>
          </p:nvPr>
        </p:nvSpPr>
        <p:spPr/>
        <p:txBody>
          <a:bodyPr/>
          <a:lstStyle/>
          <a:p>
            <a:pPr>
              <a:defRPr/>
            </a:pPr>
            <a:r>
              <a:rPr lang="el-GR" smtClean="0"/>
              <a:t>ΕΣΔΔ - Χρήστος Μπουρσανίδης</a:t>
            </a:r>
            <a:endParaRPr lang="el-GR"/>
          </a:p>
        </p:txBody>
      </p:sp>
      <p:sp>
        <p:nvSpPr>
          <p:cNvPr id="6" name="Θέση αριθμού διαφάνειας 5"/>
          <p:cNvSpPr>
            <a:spLocks noGrp="1"/>
          </p:cNvSpPr>
          <p:nvPr>
            <p:ph type="sldNum" sz="quarter" idx="12"/>
          </p:nvPr>
        </p:nvSpPr>
        <p:spPr/>
        <p:txBody>
          <a:bodyPr/>
          <a:lstStyle/>
          <a:p>
            <a:pPr>
              <a:defRPr/>
            </a:pPr>
            <a:fld id="{CDE3D922-EB86-456C-9BCA-4C2110464B3B}" type="slidenum">
              <a:rPr lang="el-GR" smtClean="0"/>
              <a:pPr>
                <a:defRPr/>
              </a:pPr>
              <a:t>30</a:t>
            </a:fld>
            <a:endParaRPr lang="el-GR"/>
          </a:p>
        </p:txBody>
      </p:sp>
    </p:spTree>
    <p:extLst>
      <p:ext uri="{BB962C8B-B14F-4D97-AF65-F5344CB8AC3E}">
        <p14:creationId xmlns:p14="http://schemas.microsoft.com/office/powerpoint/2010/main" val="339548161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0" dirty="0"/>
              <a:t/>
            </a:r>
            <a:br>
              <a:rPr lang="el-GR" b="0" dirty="0"/>
            </a:br>
            <a:r>
              <a:rPr lang="el-GR" dirty="0"/>
              <a:t>Διαδικασία Διαπραγματεύσεων </a:t>
            </a:r>
          </a:p>
        </p:txBody>
      </p:sp>
      <p:sp>
        <p:nvSpPr>
          <p:cNvPr id="3" name="Θέση περιεχομένου 2"/>
          <p:cNvSpPr>
            <a:spLocks noGrp="1"/>
          </p:cNvSpPr>
          <p:nvPr>
            <p:ph idx="1"/>
          </p:nvPr>
        </p:nvSpPr>
        <p:spPr>
          <a:xfrm>
            <a:off x="457200" y="1600200"/>
            <a:ext cx="8435280" cy="4525963"/>
          </a:xfrm>
        </p:spPr>
        <p:txBody>
          <a:bodyPr/>
          <a:lstStyle/>
          <a:p>
            <a:r>
              <a:rPr lang="el-GR" b="1" dirty="0"/>
              <a:t>Συναινετική </a:t>
            </a:r>
            <a:r>
              <a:rPr lang="el-GR" b="1" dirty="0" smtClean="0"/>
              <a:t>κουλτούρα: Οι </a:t>
            </a:r>
            <a:r>
              <a:rPr lang="el-GR" b="1" dirty="0"/>
              <a:t>κοινά αποδεκτές συμφωνίες αποτελούν και οδηγούν σε αμοιβαίες δεσμεύσεις που αποτυπώνονται σε σύναψη Συμβάσεις </a:t>
            </a:r>
            <a:r>
              <a:rPr lang="el-GR" b="1" dirty="0" smtClean="0"/>
              <a:t>Υγείας</a:t>
            </a:r>
            <a:r>
              <a:rPr lang="en-US" b="1" dirty="0" smtClean="0"/>
              <a:t>.</a:t>
            </a:r>
            <a:endParaRPr lang="el-GR" b="1" dirty="0" smtClean="0"/>
          </a:p>
          <a:p>
            <a:endParaRPr lang="el-GR" dirty="0"/>
          </a:p>
          <a:p>
            <a:r>
              <a:rPr lang="el-GR" b="1" dirty="0" smtClean="0"/>
              <a:t>Προσανατολισμός </a:t>
            </a:r>
            <a:r>
              <a:rPr lang="el-GR" b="1" dirty="0"/>
              <a:t>πολιτικής υγείας σε </a:t>
            </a:r>
            <a:r>
              <a:rPr lang="el-GR" b="1" dirty="0" smtClean="0"/>
              <a:t>στόχους</a:t>
            </a:r>
            <a:r>
              <a:rPr lang="en-US" b="1" dirty="0" smtClean="0"/>
              <a:t>.</a:t>
            </a:r>
            <a:endParaRPr lang="el-GR" dirty="0"/>
          </a:p>
        </p:txBody>
      </p:sp>
      <p:sp>
        <p:nvSpPr>
          <p:cNvPr id="4" name="Θέση ημερομηνίας 3"/>
          <p:cNvSpPr>
            <a:spLocks noGrp="1"/>
          </p:cNvSpPr>
          <p:nvPr>
            <p:ph type="dt" sz="half" idx="10"/>
          </p:nvPr>
        </p:nvSpPr>
        <p:spPr/>
        <p:txBody>
          <a:bodyPr/>
          <a:lstStyle/>
          <a:p>
            <a:pPr>
              <a:defRPr/>
            </a:pPr>
            <a:fld id="{FA80271E-E2D7-4558-ABF3-428BCD120D75}" type="datetime1">
              <a:rPr lang="el-GR" smtClean="0"/>
              <a:pPr>
                <a:defRPr/>
              </a:pPr>
              <a:t>7/2/2018</a:t>
            </a:fld>
            <a:endParaRPr lang="el-GR"/>
          </a:p>
        </p:txBody>
      </p:sp>
      <p:sp>
        <p:nvSpPr>
          <p:cNvPr id="5" name="Θέση υποσέλιδου 4"/>
          <p:cNvSpPr>
            <a:spLocks noGrp="1"/>
          </p:cNvSpPr>
          <p:nvPr>
            <p:ph type="ftr" sz="quarter" idx="11"/>
          </p:nvPr>
        </p:nvSpPr>
        <p:spPr/>
        <p:txBody>
          <a:bodyPr/>
          <a:lstStyle/>
          <a:p>
            <a:pPr>
              <a:defRPr/>
            </a:pPr>
            <a:r>
              <a:rPr lang="el-GR" smtClean="0"/>
              <a:t>ΕΣΔΔ - Χρήστος Μπουρσανίδης</a:t>
            </a:r>
            <a:endParaRPr lang="el-GR"/>
          </a:p>
        </p:txBody>
      </p:sp>
      <p:sp>
        <p:nvSpPr>
          <p:cNvPr id="6" name="Θέση αριθμού διαφάνειας 5"/>
          <p:cNvSpPr>
            <a:spLocks noGrp="1"/>
          </p:cNvSpPr>
          <p:nvPr>
            <p:ph type="sldNum" sz="quarter" idx="12"/>
          </p:nvPr>
        </p:nvSpPr>
        <p:spPr/>
        <p:txBody>
          <a:bodyPr/>
          <a:lstStyle/>
          <a:p>
            <a:pPr>
              <a:defRPr/>
            </a:pPr>
            <a:fld id="{CDE3D922-EB86-456C-9BCA-4C2110464B3B}" type="slidenum">
              <a:rPr lang="el-GR" smtClean="0"/>
              <a:pPr>
                <a:defRPr/>
              </a:pPr>
              <a:t>31</a:t>
            </a:fld>
            <a:endParaRPr lang="el-GR"/>
          </a:p>
        </p:txBody>
      </p:sp>
    </p:spTree>
    <p:extLst>
      <p:ext uri="{BB962C8B-B14F-4D97-AF65-F5344CB8AC3E}">
        <p14:creationId xmlns:p14="http://schemas.microsoft.com/office/powerpoint/2010/main" val="30386722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chor="ctr"/>
          <a:lstStyle/>
          <a:p>
            <a:pPr>
              <a:defRPr/>
            </a:pPr>
            <a:r>
              <a:rPr lang="el-GR" sz="4000" dirty="0" smtClean="0">
                <a:effectLst>
                  <a:outerShdw blurRad="38100" dist="38100" dir="2700000" algn="tl">
                    <a:srgbClr val="C0C0C0"/>
                  </a:outerShdw>
                </a:effectLst>
              </a:rPr>
              <a:t>Στο Γερμανικό σύστημα Συνυπάρχουν</a:t>
            </a:r>
            <a:r>
              <a:rPr lang="el-GR" sz="4000" dirty="0">
                <a:effectLst>
                  <a:outerShdw blurRad="38100" dist="38100" dir="2700000" algn="tl">
                    <a:srgbClr val="C0C0C0"/>
                  </a:outerShdw>
                </a:effectLst>
              </a:rPr>
              <a:t>:</a:t>
            </a:r>
          </a:p>
        </p:txBody>
      </p:sp>
      <p:sp>
        <p:nvSpPr>
          <p:cNvPr id="22531" name="Rectangle 3"/>
          <p:cNvSpPr>
            <a:spLocks noGrp="1" noChangeArrowheads="1"/>
          </p:cNvSpPr>
          <p:nvPr>
            <p:ph type="body" idx="1"/>
          </p:nvPr>
        </p:nvSpPr>
        <p:spPr/>
        <p:txBody>
          <a:bodyPr/>
          <a:lstStyle/>
          <a:p>
            <a:pPr>
              <a:lnSpc>
                <a:spcPct val="110000"/>
              </a:lnSpc>
              <a:defRPr/>
            </a:pPr>
            <a:r>
              <a:rPr lang="el-GR" b="1">
                <a:effectLst>
                  <a:outerShdw blurRad="38100" dist="38100" dir="2700000" algn="tl">
                    <a:srgbClr val="C0C0C0"/>
                  </a:outerShdw>
                </a:effectLst>
              </a:rPr>
              <a:t>Ο κρατικός έλεγχος, </a:t>
            </a:r>
          </a:p>
          <a:p>
            <a:pPr>
              <a:lnSpc>
                <a:spcPct val="110000"/>
              </a:lnSpc>
              <a:defRPr/>
            </a:pPr>
            <a:r>
              <a:rPr lang="el-GR" b="1">
                <a:effectLst>
                  <a:outerShdw blurRad="38100" dist="38100" dir="2700000" algn="tl">
                    <a:srgbClr val="C0C0C0"/>
                  </a:outerShdw>
                </a:effectLst>
              </a:rPr>
              <a:t>Η χρηματοδότηση από εργοδότες και εργαζόμενους, </a:t>
            </a:r>
          </a:p>
          <a:p>
            <a:pPr>
              <a:lnSpc>
                <a:spcPct val="110000"/>
              </a:lnSpc>
              <a:defRPr/>
            </a:pPr>
            <a:r>
              <a:rPr lang="el-GR" b="1">
                <a:effectLst>
                  <a:outerShdw blurRad="38100" dist="38100" dir="2700000" algn="tl">
                    <a:srgbClr val="C0C0C0"/>
                  </a:outerShdw>
                </a:effectLst>
              </a:rPr>
              <a:t>Η επαγγελματική αυτονομία των γιατρών</a:t>
            </a:r>
          </a:p>
          <a:p>
            <a:pPr>
              <a:lnSpc>
                <a:spcPct val="110000"/>
              </a:lnSpc>
              <a:defRPr/>
            </a:pPr>
            <a:r>
              <a:rPr lang="el-GR" b="1">
                <a:effectLst>
                  <a:outerShdw blurRad="38100" dist="38100" dir="2700000" algn="tl">
                    <a:srgbClr val="C0C0C0"/>
                  </a:outerShdw>
                </a:effectLst>
              </a:rPr>
              <a:t>Ο έλεγχος των νοσοκομειακών δαπανών από τα ταμεία υγεία </a:t>
            </a:r>
          </a:p>
          <a:p>
            <a:pPr>
              <a:lnSpc>
                <a:spcPct val="110000"/>
              </a:lnSpc>
              <a:defRPr/>
            </a:pPr>
            <a:endParaRPr lang="el-GR" b="1">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chor="ctr"/>
          <a:lstStyle/>
          <a:p>
            <a:pPr>
              <a:defRPr/>
            </a:pPr>
            <a:r>
              <a:rPr lang="el-GR" sz="4000">
                <a:effectLst>
                  <a:outerShdw blurRad="38100" dist="38100" dir="2700000" algn="tl">
                    <a:srgbClr val="C0C0C0"/>
                  </a:outerShdw>
                </a:effectLst>
              </a:rPr>
              <a:t>Ιδιαίτερα Χαρακτηριστικά</a:t>
            </a:r>
          </a:p>
        </p:txBody>
      </p:sp>
      <p:sp>
        <p:nvSpPr>
          <p:cNvPr id="23555" name="Rectangle 3"/>
          <p:cNvSpPr>
            <a:spLocks noGrp="1" noChangeArrowheads="1"/>
          </p:cNvSpPr>
          <p:nvPr>
            <p:ph type="body" idx="1"/>
          </p:nvPr>
        </p:nvSpPr>
        <p:spPr/>
        <p:txBody>
          <a:bodyPr/>
          <a:lstStyle/>
          <a:p>
            <a:pPr>
              <a:lnSpc>
                <a:spcPct val="110000"/>
              </a:lnSpc>
              <a:defRPr/>
            </a:pPr>
            <a:r>
              <a:rPr lang="el-GR" sz="2400" b="1" dirty="0">
                <a:effectLst>
                  <a:outerShdw blurRad="38100" dist="38100" dir="2700000" algn="tl">
                    <a:srgbClr val="C0C0C0"/>
                  </a:outerShdw>
                </a:effectLst>
              </a:rPr>
              <a:t>Όλοι οι πολίτες έχουν πρόσβαση σε δωρεάν υπηρεσίες υγείας</a:t>
            </a:r>
          </a:p>
          <a:p>
            <a:pPr>
              <a:lnSpc>
                <a:spcPct val="110000"/>
              </a:lnSpc>
              <a:defRPr/>
            </a:pPr>
            <a:r>
              <a:rPr lang="el-GR" sz="2400" b="1" dirty="0">
                <a:effectLst>
                  <a:outerShdw blurRad="38100" dist="38100" dir="2700000" algn="tl">
                    <a:srgbClr val="C0C0C0"/>
                  </a:outerShdw>
                </a:effectLst>
              </a:rPr>
              <a:t>Αυξημένη ελευθερία επιλογής γιατρού και νοσοκομείου</a:t>
            </a:r>
          </a:p>
          <a:p>
            <a:pPr>
              <a:lnSpc>
                <a:spcPct val="110000"/>
              </a:lnSpc>
              <a:defRPr/>
            </a:pPr>
            <a:r>
              <a:rPr lang="el-GR" sz="2400" b="1" dirty="0">
                <a:effectLst>
                  <a:outerShdw blurRad="38100" dist="38100" dir="2700000" algn="tl">
                    <a:srgbClr val="C0C0C0"/>
                  </a:outerShdw>
                </a:effectLst>
              </a:rPr>
              <a:t>Οι γιατροί απολαμβάνουν μεγάλη επαγγελματική αυτονομία. Εργάζονται στα ιδιωτικά τους ιατρεία, συμβεβλημένοι με τα ασφαλιστικά ταμεία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Ιδιώτες γιατροί</a:t>
            </a:r>
            <a:r>
              <a:rPr lang="en-US" dirty="0" smtClean="0"/>
              <a:t>:</a:t>
            </a:r>
            <a:endParaRPr lang="el-GR" dirty="0"/>
          </a:p>
        </p:txBody>
      </p:sp>
      <p:sp>
        <p:nvSpPr>
          <p:cNvPr id="3" name="Θέση περιεχομένου 2"/>
          <p:cNvSpPr>
            <a:spLocks noGrp="1"/>
          </p:cNvSpPr>
          <p:nvPr>
            <p:ph idx="1"/>
          </p:nvPr>
        </p:nvSpPr>
        <p:spPr/>
        <p:txBody>
          <a:bodyPr/>
          <a:lstStyle/>
          <a:p>
            <a:r>
              <a:rPr lang="el-GR" sz="2300" b="1" dirty="0" smtClean="0">
                <a:effectLst>
                  <a:outerShdw blurRad="38100" dist="38100" dir="2700000" algn="tl">
                    <a:srgbClr val="000000">
                      <a:alpha val="43137"/>
                    </a:srgbClr>
                  </a:outerShdw>
                </a:effectLst>
              </a:rPr>
              <a:t>Αμείβονται κατά πράξη</a:t>
            </a:r>
          </a:p>
          <a:p>
            <a:pPr marL="0" indent="0">
              <a:buNone/>
            </a:pPr>
            <a:r>
              <a:rPr lang="el-GR" sz="2300" b="1" dirty="0" smtClean="0">
                <a:effectLst>
                  <a:outerShdw blurRad="38100" dist="38100" dir="2700000" algn="tl">
                    <a:srgbClr val="000000">
                      <a:alpha val="43137"/>
                    </a:srgbClr>
                  </a:outerShdw>
                </a:effectLst>
              </a:rPr>
              <a:t>Οι ασθενείς προμηθεύονται από τον Γενικό τους γιατρό ένα κουπόνι κάθε τρείς μήνες</a:t>
            </a:r>
            <a:r>
              <a:rPr lang="en-US" sz="2300" b="1" dirty="0" smtClean="0">
                <a:effectLst>
                  <a:outerShdw blurRad="38100" dist="38100" dir="2700000" algn="tl">
                    <a:srgbClr val="000000">
                      <a:alpha val="43137"/>
                    </a:srgbClr>
                  </a:outerShdw>
                </a:effectLst>
              </a:rPr>
              <a:t> </a:t>
            </a:r>
            <a:r>
              <a:rPr lang="el-GR" sz="2300" b="1" dirty="0" smtClean="0">
                <a:effectLst>
                  <a:outerShdw blurRad="38100" dist="38100" dir="2700000" algn="tl">
                    <a:srgbClr val="000000">
                      <a:alpha val="43137"/>
                    </a:srgbClr>
                  </a:outerShdw>
                </a:effectLst>
              </a:rPr>
              <a:t>στο οποίο ο γιατρός σημειώνει τις υπηρεσίες που προσέφερε. Στο τέλος του τριμήνου στέλνουν μια λίστα με τις υπηρεσίες που προσέφεραν, ο έλεγχος της λίστας μπορεί να απαιτήσει από τον γιατρό εξηγήσεις για κάποιες υπηρεσίες που προσέφερε σε πολλές περιπτώσεις οι χρηματικές απαιτήσεις δεν ικανοποιούνται.</a:t>
            </a:r>
            <a:endParaRPr lang="el-GR" sz="23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657798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chor="ctr"/>
          <a:lstStyle/>
          <a:p>
            <a:pPr>
              <a:defRPr/>
            </a:pPr>
            <a:r>
              <a:rPr lang="el-GR" sz="4000">
                <a:effectLst>
                  <a:outerShdw blurRad="38100" dist="38100" dir="2700000" algn="tl">
                    <a:srgbClr val="C0C0C0"/>
                  </a:outerShdw>
                </a:effectLst>
              </a:rPr>
              <a:t>Χρηματοδότηση</a:t>
            </a:r>
          </a:p>
        </p:txBody>
      </p:sp>
      <p:sp>
        <p:nvSpPr>
          <p:cNvPr id="25603" name="Rectangle 3"/>
          <p:cNvSpPr>
            <a:spLocks noGrp="1" noChangeArrowheads="1"/>
          </p:cNvSpPr>
          <p:nvPr>
            <p:ph type="body" idx="1"/>
          </p:nvPr>
        </p:nvSpPr>
        <p:spPr>
          <a:xfrm>
            <a:off x="611188" y="2362200"/>
            <a:ext cx="8640762" cy="3733800"/>
          </a:xfrm>
        </p:spPr>
        <p:txBody>
          <a:bodyPr/>
          <a:lstStyle/>
          <a:p>
            <a:pPr>
              <a:lnSpc>
                <a:spcPct val="110000"/>
              </a:lnSpc>
              <a:defRPr/>
            </a:pPr>
            <a:r>
              <a:rPr lang="el-GR" sz="2300" b="1" dirty="0" smtClean="0">
                <a:effectLst>
                  <a:outerShdw blurRad="38100" dist="38100" dir="2700000" algn="tl">
                    <a:srgbClr val="C0C0C0"/>
                  </a:outerShdw>
                </a:effectLst>
              </a:rPr>
              <a:t>Οι αρχές των κρατιδίων, επενδύουν σε δημόσια και ιδιωτικά νοσοκομεία. </a:t>
            </a:r>
          </a:p>
          <a:p>
            <a:pPr>
              <a:lnSpc>
                <a:spcPct val="110000"/>
              </a:lnSpc>
              <a:defRPr/>
            </a:pPr>
            <a:r>
              <a:rPr lang="el-GR" sz="2300" b="1" dirty="0" smtClean="0">
                <a:effectLst>
                  <a:outerShdw blurRad="38100" dist="38100" dir="2700000" algn="tl">
                    <a:srgbClr val="C0C0C0"/>
                  </a:outerShdw>
                </a:effectLst>
              </a:rPr>
              <a:t>Η χρηματοδότηση των λειτουργικών δαπανών των νοσοκομείων: α) ταμεία υγείας και β) ιδιωτικές πληρωμές </a:t>
            </a:r>
          </a:p>
          <a:p>
            <a:pPr>
              <a:lnSpc>
                <a:spcPct val="110000"/>
              </a:lnSpc>
              <a:defRPr/>
            </a:pPr>
            <a:r>
              <a:rPr lang="el-GR" sz="2300" b="1" dirty="0" smtClean="0">
                <a:effectLst>
                  <a:outerShdw blurRad="38100" dist="38100" dir="2700000" algn="tl">
                    <a:srgbClr val="C0C0C0"/>
                  </a:outerShdw>
                </a:effectLst>
              </a:rPr>
              <a:t>Η εισαγωγή  στα νοσοκομεία γίνεται ύστερα από παραπομπή γενικού ή ειδικού γιατρού</a:t>
            </a:r>
          </a:p>
          <a:p>
            <a:pPr>
              <a:lnSpc>
                <a:spcPct val="110000"/>
              </a:lnSpc>
              <a:defRPr/>
            </a:pPr>
            <a:r>
              <a:rPr lang="el-GR" sz="2300" b="1" dirty="0" smtClean="0">
                <a:effectLst>
                  <a:outerShdw blurRad="38100" dist="38100" dir="2700000" algn="tl">
                    <a:srgbClr val="C0C0C0"/>
                  </a:outerShdw>
                </a:effectLst>
              </a:rPr>
              <a:t>Καταβάλλεται προσπάθεια οι γενικοί γιατροί να αναλάβουν τη γενικότερη ευθύνη του ελέγχου της κατανάλωσης</a:t>
            </a:r>
            <a:endParaRPr lang="el-GR" sz="2300" b="1" dirty="0">
              <a:effectLst>
                <a:outerShdw blurRad="38100" dist="38100" dir="2700000" algn="tl">
                  <a:srgbClr val="C0C0C0"/>
                </a:outerShdw>
              </a:effectLst>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libri" pitchFamily="34" charset="0"/>
              </a:rPr>
              <a:t>Αμοιβές</a:t>
            </a:r>
            <a:endParaRPr lang="el-GR" dirty="0">
              <a:latin typeface="Calibri" pitchFamily="34" charset="0"/>
            </a:endParaRPr>
          </a:p>
        </p:txBody>
      </p:sp>
      <p:sp>
        <p:nvSpPr>
          <p:cNvPr id="3" name="Content Placeholder 2"/>
          <p:cNvSpPr>
            <a:spLocks noGrp="1"/>
          </p:cNvSpPr>
          <p:nvPr>
            <p:ph idx="1"/>
          </p:nvPr>
        </p:nvSpPr>
        <p:spPr/>
        <p:txBody>
          <a:bodyPr/>
          <a:lstStyle/>
          <a:p>
            <a:r>
              <a:rPr lang="el-GR" sz="2400" b="1" dirty="0" smtClean="0">
                <a:effectLst>
                  <a:outerShdw blurRad="38100" dist="38100" dir="2700000" algn="tl">
                    <a:srgbClr val="000000">
                      <a:alpha val="43137"/>
                    </a:srgbClr>
                  </a:outerShdw>
                </a:effectLst>
                <a:latin typeface="Calibri" pitchFamily="34" charset="0"/>
              </a:rPr>
              <a:t>Η πληρωμή για τη Νοσοκομειακή περίθαλψη βασίζεται στα DRG</a:t>
            </a:r>
            <a:r>
              <a:rPr lang="en-US" sz="2400" b="1" dirty="0" smtClean="0">
                <a:effectLst>
                  <a:outerShdw blurRad="38100" dist="38100" dir="2700000" algn="tl">
                    <a:srgbClr val="000000">
                      <a:alpha val="43137"/>
                    </a:srgbClr>
                  </a:outerShdw>
                </a:effectLst>
                <a:latin typeface="Calibri" pitchFamily="34" charset="0"/>
              </a:rPr>
              <a:t>s</a:t>
            </a:r>
            <a:r>
              <a:rPr lang="el-GR" sz="2400" b="1" dirty="0" smtClean="0">
                <a:effectLst>
                  <a:outerShdw blurRad="38100" dist="38100" dir="2700000" algn="tl">
                    <a:srgbClr val="000000">
                      <a:alpha val="43137"/>
                    </a:srgbClr>
                  </a:outerShdw>
                </a:effectLst>
                <a:latin typeface="Calibri" pitchFamily="34" charset="0"/>
              </a:rPr>
              <a:t> για όλα τα Νοσοκομεία </a:t>
            </a:r>
          </a:p>
          <a:p>
            <a:r>
              <a:rPr lang="el-GR" sz="2400" b="1" dirty="0" smtClean="0">
                <a:effectLst>
                  <a:outerShdw blurRad="38100" dist="38100" dir="2700000" algn="tl">
                    <a:srgbClr val="000000">
                      <a:alpha val="43137"/>
                    </a:srgbClr>
                  </a:outerShdw>
                </a:effectLst>
                <a:latin typeface="Calibri" pitchFamily="34" charset="0"/>
              </a:rPr>
              <a:t>Η πληρωμή για τον Γιατρό της Πρωτοβάθμιας Περίθαλψης βασίζεται στο </a:t>
            </a:r>
            <a:r>
              <a:rPr lang="en-US" sz="2400" b="1" dirty="0" smtClean="0">
                <a:effectLst>
                  <a:outerShdw blurRad="38100" dist="38100" dir="2700000" algn="tl">
                    <a:srgbClr val="000000">
                      <a:alpha val="43137"/>
                    </a:srgbClr>
                  </a:outerShdw>
                </a:effectLst>
                <a:latin typeface="Calibri" pitchFamily="34" charset="0"/>
              </a:rPr>
              <a:t>Quarter Budget </a:t>
            </a:r>
            <a:r>
              <a:rPr lang="el-GR" sz="2400" b="1" dirty="0" smtClean="0">
                <a:effectLst>
                  <a:outerShdw blurRad="38100" dist="38100" dir="2700000" algn="tl">
                    <a:srgbClr val="000000">
                      <a:alpha val="43137"/>
                    </a:srgbClr>
                  </a:outerShdw>
                </a:effectLst>
                <a:latin typeface="Calibri" pitchFamily="34" charset="0"/>
              </a:rPr>
              <a:t>για τους ασθενείς του </a:t>
            </a:r>
          </a:p>
          <a:p>
            <a:r>
              <a:rPr lang="el-GR" sz="2400" b="1" dirty="0" smtClean="0">
                <a:effectLst>
                  <a:outerShdw blurRad="38100" dist="38100" dir="2700000" algn="tl">
                    <a:srgbClr val="000000">
                      <a:alpha val="43137"/>
                    </a:srgbClr>
                  </a:outerShdw>
                </a:effectLst>
                <a:latin typeface="Calibri" pitchFamily="34" charset="0"/>
              </a:rPr>
              <a:t>Επιπλέον πληρωμή για το Γιατρό και ανά Ασθενή (από 20 € - 40 € ή μέχρι 140 €) αν ο ασθενής εντάσσεται σε ολοκληρωμένα προγράμματα φροντίδας και </a:t>
            </a:r>
            <a:r>
              <a:rPr lang="el-GR" sz="2400" b="1" dirty="0" err="1" smtClean="0">
                <a:effectLst>
                  <a:outerShdw blurRad="38100" dist="38100" dir="2700000" algn="tl">
                    <a:srgbClr val="000000">
                      <a:alpha val="43137"/>
                    </a:srgbClr>
                  </a:outerShdw>
                </a:effectLst>
                <a:latin typeface="Calibri" pitchFamily="34" charset="0"/>
              </a:rPr>
              <a:t>κατ</a:t>
            </a:r>
            <a:r>
              <a:rPr lang="el-GR" sz="2400" b="1" dirty="0" smtClean="0">
                <a:effectLst>
                  <a:outerShdw blurRad="38100" dist="38100" dir="2700000" algn="tl">
                    <a:srgbClr val="000000">
                      <a:alpha val="43137"/>
                    </a:srgbClr>
                  </a:outerShdw>
                </a:effectLst>
                <a:latin typeface="Calibri" pitchFamily="34" charset="0"/>
              </a:rPr>
              <a:t>΄ </a:t>
            </a:r>
            <a:r>
              <a:rPr lang="el-GR" sz="2400" b="1" dirty="0" err="1" smtClean="0">
                <a:effectLst>
                  <a:outerShdw blurRad="38100" dist="38100" dir="2700000" algn="tl">
                    <a:srgbClr val="000000">
                      <a:alpha val="43137"/>
                    </a:srgbClr>
                  </a:outerShdw>
                </a:effectLst>
                <a:latin typeface="Calibri" pitchFamily="34" charset="0"/>
              </a:rPr>
              <a:t>οικον</a:t>
            </a:r>
            <a:r>
              <a:rPr lang="el-GR" sz="2400" b="1" dirty="0" smtClean="0">
                <a:effectLst>
                  <a:outerShdw blurRad="38100" dist="38100" dir="2700000" algn="tl">
                    <a:srgbClr val="000000">
                      <a:alpha val="43137"/>
                    </a:srgbClr>
                  </a:outerShdw>
                </a:effectLst>
                <a:latin typeface="Calibri" pitchFamily="34" charset="0"/>
              </a:rPr>
              <a:t> επισκέψεις</a:t>
            </a:r>
            <a:endParaRPr lang="en-US" sz="2400" b="1" dirty="0" smtClean="0">
              <a:effectLst>
                <a:outerShdw blurRad="38100" dist="38100" dir="2700000" algn="tl">
                  <a:srgbClr val="000000">
                    <a:alpha val="43137"/>
                  </a:srgbClr>
                </a:outerShdw>
              </a:effectLst>
              <a:latin typeface="Calibri" pitchFamily="34" charset="0"/>
            </a:endParaRPr>
          </a:p>
          <a:p>
            <a:endParaRPr lang="el-GR" sz="2400" b="1" dirty="0">
              <a:effectLst>
                <a:outerShdw blurRad="38100" dist="38100" dir="2700000" algn="tl">
                  <a:srgbClr val="000000">
                    <a:alpha val="43137"/>
                  </a:srgbClr>
                </a:outerShdw>
              </a:effectLst>
              <a:latin typeface="Calibri"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chor="ctr"/>
          <a:lstStyle/>
          <a:p>
            <a:pPr>
              <a:defRPr/>
            </a:pPr>
            <a:r>
              <a:rPr lang="el-GR" sz="4000">
                <a:effectLst>
                  <a:outerShdw blurRad="38100" dist="38100" dir="2700000" algn="tl">
                    <a:srgbClr val="C0C0C0"/>
                  </a:outerShdw>
                </a:effectLst>
              </a:rPr>
              <a:t>Πρωτοβάθμια Φροντίδα Υγείας</a:t>
            </a:r>
          </a:p>
        </p:txBody>
      </p:sp>
      <p:sp>
        <p:nvSpPr>
          <p:cNvPr id="27651" name="Rectangle 3"/>
          <p:cNvSpPr>
            <a:spLocks noGrp="1" noChangeArrowheads="1"/>
          </p:cNvSpPr>
          <p:nvPr>
            <p:ph type="body" idx="1"/>
          </p:nvPr>
        </p:nvSpPr>
        <p:spPr/>
        <p:txBody>
          <a:bodyPr/>
          <a:lstStyle/>
          <a:p>
            <a:pPr>
              <a:lnSpc>
                <a:spcPct val="110000"/>
              </a:lnSpc>
              <a:defRPr/>
            </a:pPr>
            <a:r>
              <a:rPr lang="el-GR" sz="2400" b="1" dirty="0">
                <a:effectLst>
                  <a:outerShdw blurRad="38100" dist="38100" dir="2700000" algn="tl">
                    <a:srgbClr val="C0C0C0"/>
                  </a:outerShdw>
                </a:effectLst>
              </a:rPr>
              <a:t>Η πρωτοβάθμια φροντίδα υγείας στη Γερμανία παρέχεται κυρίως από ιδιώτες γιατρούς</a:t>
            </a:r>
          </a:p>
          <a:p>
            <a:pPr>
              <a:lnSpc>
                <a:spcPct val="110000"/>
              </a:lnSpc>
              <a:defRPr/>
            </a:pPr>
            <a:r>
              <a:rPr lang="el-GR" sz="2400" b="1" dirty="0">
                <a:effectLst>
                  <a:outerShdw blurRad="38100" dist="38100" dir="2700000" algn="tl">
                    <a:srgbClr val="C0C0C0"/>
                  </a:outerShdw>
                </a:effectLst>
              </a:rPr>
              <a:t>75% των οποίων έχει δικό τους ιατρείο και το 25 % συστεγάζεται με άλλους γιατρούς. </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chor="ctr"/>
          <a:lstStyle/>
          <a:p>
            <a:pPr>
              <a:defRPr/>
            </a:pPr>
            <a:r>
              <a:rPr lang="el-GR" sz="4000">
                <a:effectLst>
                  <a:outerShdw blurRad="38100" dist="38100" dir="2700000" algn="tl">
                    <a:srgbClr val="C0C0C0"/>
                  </a:outerShdw>
                </a:effectLst>
              </a:rPr>
              <a:t>Προβλήματα</a:t>
            </a:r>
          </a:p>
        </p:txBody>
      </p:sp>
      <p:sp>
        <p:nvSpPr>
          <p:cNvPr id="26627" name="Rectangle 3"/>
          <p:cNvSpPr>
            <a:spLocks noGrp="1" noChangeArrowheads="1"/>
          </p:cNvSpPr>
          <p:nvPr>
            <p:ph type="body" idx="1"/>
          </p:nvPr>
        </p:nvSpPr>
        <p:spPr/>
        <p:txBody>
          <a:bodyPr/>
          <a:lstStyle/>
          <a:p>
            <a:pPr>
              <a:lnSpc>
                <a:spcPct val="110000"/>
              </a:lnSpc>
              <a:defRPr/>
            </a:pPr>
            <a:r>
              <a:rPr lang="el-GR" sz="2400" b="1" dirty="0" err="1" smtClean="0">
                <a:effectLst>
                  <a:outerShdw blurRad="38100" dist="38100" dir="2700000" algn="tl">
                    <a:srgbClr val="C0C0C0"/>
                  </a:outerShdw>
                </a:effectLst>
              </a:rPr>
              <a:t>Ιατροκεντρικό</a:t>
            </a:r>
            <a:r>
              <a:rPr lang="el-GR" sz="2400" b="1" dirty="0" smtClean="0">
                <a:effectLst>
                  <a:outerShdw blurRad="38100" dist="38100" dir="2700000" algn="tl">
                    <a:srgbClr val="C0C0C0"/>
                  </a:outerShdw>
                </a:effectLst>
              </a:rPr>
              <a:t> σύστημα </a:t>
            </a:r>
          </a:p>
          <a:p>
            <a:pPr>
              <a:lnSpc>
                <a:spcPct val="110000"/>
              </a:lnSpc>
              <a:defRPr/>
            </a:pPr>
            <a:r>
              <a:rPr lang="el-GR" sz="2400" b="1" dirty="0" smtClean="0">
                <a:effectLst>
                  <a:outerShdw blurRad="38100" dist="38100" dir="2700000" algn="tl">
                    <a:srgbClr val="C0C0C0"/>
                  </a:outerShdw>
                </a:effectLst>
              </a:rPr>
              <a:t>Αύξηση </a:t>
            </a:r>
            <a:r>
              <a:rPr lang="el-GR" sz="2400" b="1" dirty="0">
                <a:effectLst>
                  <a:outerShdw blurRad="38100" dist="38100" dir="2700000" algn="tl">
                    <a:srgbClr val="C0C0C0"/>
                  </a:outerShdw>
                </a:effectLst>
              </a:rPr>
              <a:t>του κόστους,</a:t>
            </a:r>
          </a:p>
          <a:p>
            <a:pPr>
              <a:lnSpc>
                <a:spcPct val="110000"/>
              </a:lnSpc>
              <a:defRPr/>
            </a:pPr>
            <a:r>
              <a:rPr lang="el-GR" sz="2400" b="1" dirty="0">
                <a:effectLst>
                  <a:outerShdw blurRad="38100" dist="38100" dir="2700000" algn="tl">
                    <a:srgbClr val="C0C0C0"/>
                  </a:outerShdw>
                </a:effectLst>
              </a:rPr>
              <a:t>Πρόληψη και προαγωγή της υγείας</a:t>
            </a:r>
          </a:p>
          <a:p>
            <a:pPr>
              <a:lnSpc>
                <a:spcPct val="110000"/>
              </a:lnSpc>
              <a:defRPr/>
            </a:pPr>
            <a:r>
              <a:rPr lang="el-GR" sz="2400" b="1" dirty="0">
                <a:effectLst>
                  <a:outerShdw blurRad="38100" dist="38100" dir="2700000" algn="tl">
                    <a:srgbClr val="C0C0C0"/>
                  </a:outerShdw>
                </a:effectLst>
              </a:rPr>
              <a:t>Αντιμετώπιση και αποκατάσταση των χρονίως πασχόντων που «αφήνονται» σε μεγάλο βαθμό σε ιδιωτικές ασφαλιστικές εταιρείες</a:t>
            </a:r>
          </a:p>
          <a:p>
            <a:pPr>
              <a:lnSpc>
                <a:spcPct val="110000"/>
              </a:lnSpc>
              <a:defRPr/>
            </a:pPr>
            <a:r>
              <a:rPr lang="el-GR" sz="2400" b="1" dirty="0">
                <a:effectLst>
                  <a:outerShdw blurRad="38100" dist="38100" dir="2700000" algn="tl">
                    <a:srgbClr val="C0C0C0"/>
                  </a:outerShdw>
                </a:effectLst>
              </a:rPr>
              <a:t>Μεγάλος αριθμός γιατρών και μικρός αριθμός του νοσηλευτικού </a:t>
            </a:r>
            <a:r>
              <a:rPr lang="el-GR" sz="2400" b="1" dirty="0" smtClean="0">
                <a:effectLst>
                  <a:outerShdw blurRad="38100" dist="38100" dir="2700000" algn="tl">
                    <a:srgbClr val="C0C0C0"/>
                  </a:outerShdw>
                </a:effectLst>
              </a:rPr>
              <a:t>προσωπικού</a:t>
            </a:r>
            <a:endParaRPr lang="el-GR" sz="24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0034" name="Picture 3"/>
          <p:cNvPicPr>
            <a:picLocks noChangeAspect="1" noChangeArrowheads="1"/>
          </p:cNvPicPr>
          <p:nvPr/>
        </p:nvPicPr>
        <p:blipFill>
          <a:blip r:embed="rId4" cstate="print"/>
          <a:srcRect/>
          <a:stretch>
            <a:fillRect/>
          </a:stretch>
        </p:blipFill>
        <p:spPr bwMode="auto">
          <a:xfrm>
            <a:off x="830263" y="1492250"/>
            <a:ext cx="4962525" cy="3852863"/>
          </a:xfrm>
          <a:prstGeom prst="rect">
            <a:avLst/>
          </a:prstGeom>
          <a:noFill/>
          <a:ln w="9525">
            <a:noFill/>
            <a:miter lim="800000"/>
            <a:headEnd/>
            <a:tailEnd/>
          </a:ln>
        </p:spPr>
      </p:pic>
      <p:sp>
        <p:nvSpPr>
          <p:cNvPr id="300035" name="Rectangle 4"/>
          <p:cNvSpPr>
            <a:spLocks noChangeArrowheads="1"/>
          </p:cNvSpPr>
          <p:nvPr/>
        </p:nvSpPr>
        <p:spPr bwMode="auto">
          <a:xfrm>
            <a:off x="528638" y="4454525"/>
            <a:ext cx="387350" cy="366713"/>
          </a:xfrm>
          <a:prstGeom prst="rect">
            <a:avLst/>
          </a:prstGeom>
          <a:noFill/>
          <a:ln w="9525">
            <a:noFill/>
            <a:miter lim="800000"/>
            <a:headEnd/>
            <a:tailEnd/>
          </a:ln>
        </p:spPr>
        <p:txBody>
          <a:bodyPr wrap="none">
            <a:spAutoFit/>
          </a:bodyPr>
          <a:lstStyle/>
          <a:p>
            <a:pPr defTabSz="873125"/>
            <a:r>
              <a:rPr lang="de-DE">
                <a:sym typeface="Wingdings" pitchFamily="2" charset="2"/>
              </a:rPr>
              <a:t></a:t>
            </a:r>
          </a:p>
        </p:txBody>
      </p:sp>
      <p:sp>
        <p:nvSpPr>
          <p:cNvPr id="300036" name="Rectangle 5"/>
          <p:cNvSpPr>
            <a:spLocks noChangeArrowheads="1"/>
          </p:cNvSpPr>
          <p:nvPr/>
        </p:nvSpPr>
        <p:spPr bwMode="auto">
          <a:xfrm>
            <a:off x="5694363" y="3586163"/>
            <a:ext cx="184150" cy="366712"/>
          </a:xfrm>
          <a:prstGeom prst="rect">
            <a:avLst/>
          </a:prstGeom>
          <a:noFill/>
          <a:ln w="9525">
            <a:noFill/>
            <a:miter lim="800000"/>
            <a:headEnd/>
            <a:tailEnd/>
          </a:ln>
        </p:spPr>
        <p:txBody>
          <a:bodyPr wrap="none">
            <a:spAutoFit/>
          </a:bodyPr>
          <a:lstStyle/>
          <a:p>
            <a:pPr defTabSz="873125"/>
            <a:endParaRPr lang="el-GR">
              <a:sym typeface="Wingdings" pitchFamily="2" charset="2"/>
            </a:endParaRPr>
          </a:p>
        </p:txBody>
      </p:sp>
      <p:sp>
        <p:nvSpPr>
          <p:cNvPr id="300037" name="Text Box 6"/>
          <p:cNvSpPr txBox="1">
            <a:spLocks noChangeArrowheads="1"/>
          </p:cNvSpPr>
          <p:nvPr/>
        </p:nvSpPr>
        <p:spPr bwMode="auto">
          <a:xfrm>
            <a:off x="5991225" y="3584575"/>
            <a:ext cx="184150" cy="304800"/>
          </a:xfrm>
          <a:prstGeom prst="rect">
            <a:avLst/>
          </a:prstGeom>
          <a:noFill/>
          <a:ln w="9525">
            <a:noFill/>
            <a:miter lim="800000"/>
            <a:headEnd/>
            <a:tailEnd/>
          </a:ln>
        </p:spPr>
        <p:txBody>
          <a:bodyPr wrap="none">
            <a:spAutoFit/>
          </a:bodyPr>
          <a:lstStyle/>
          <a:p>
            <a:pPr defTabSz="873125"/>
            <a:endParaRPr lang="el-GR" sz="1400"/>
          </a:p>
        </p:txBody>
      </p:sp>
      <p:sp>
        <p:nvSpPr>
          <p:cNvPr id="300038" name="Rectangle 7"/>
          <p:cNvSpPr>
            <a:spLocks noChangeArrowheads="1"/>
          </p:cNvSpPr>
          <p:nvPr/>
        </p:nvSpPr>
        <p:spPr bwMode="auto">
          <a:xfrm>
            <a:off x="1497013" y="3552825"/>
            <a:ext cx="387350" cy="366713"/>
          </a:xfrm>
          <a:prstGeom prst="rect">
            <a:avLst/>
          </a:prstGeom>
          <a:noFill/>
          <a:ln w="9525">
            <a:noFill/>
            <a:miter lim="800000"/>
            <a:headEnd/>
            <a:tailEnd/>
          </a:ln>
        </p:spPr>
        <p:txBody>
          <a:bodyPr wrap="none">
            <a:spAutoFit/>
          </a:bodyPr>
          <a:lstStyle/>
          <a:p>
            <a:pPr defTabSz="873125"/>
            <a:r>
              <a:rPr lang="de-DE">
                <a:sym typeface="Wingdings" pitchFamily="2" charset="2"/>
              </a:rPr>
              <a:t></a:t>
            </a:r>
          </a:p>
        </p:txBody>
      </p:sp>
      <p:sp>
        <p:nvSpPr>
          <p:cNvPr id="300039" name="Rectangle 8"/>
          <p:cNvSpPr>
            <a:spLocks noChangeArrowheads="1"/>
          </p:cNvSpPr>
          <p:nvPr/>
        </p:nvSpPr>
        <p:spPr bwMode="auto">
          <a:xfrm>
            <a:off x="2489200" y="2430463"/>
            <a:ext cx="387350" cy="366712"/>
          </a:xfrm>
          <a:prstGeom prst="rect">
            <a:avLst/>
          </a:prstGeom>
          <a:noFill/>
          <a:ln w="9525">
            <a:noFill/>
            <a:miter lim="800000"/>
            <a:headEnd/>
            <a:tailEnd/>
          </a:ln>
        </p:spPr>
        <p:txBody>
          <a:bodyPr wrap="none">
            <a:spAutoFit/>
          </a:bodyPr>
          <a:lstStyle/>
          <a:p>
            <a:pPr defTabSz="873125"/>
            <a:r>
              <a:rPr lang="de-DE">
                <a:sym typeface="Wingdings" pitchFamily="2" charset="2"/>
              </a:rPr>
              <a:t></a:t>
            </a:r>
          </a:p>
        </p:txBody>
      </p:sp>
      <p:sp>
        <p:nvSpPr>
          <p:cNvPr id="300040" name="Rectangle 9"/>
          <p:cNvSpPr>
            <a:spLocks noChangeArrowheads="1"/>
          </p:cNvSpPr>
          <p:nvPr/>
        </p:nvSpPr>
        <p:spPr bwMode="auto">
          <a:xfrm>
            <a:off x="2960688" y="2333625"/>
            <a:ext cx="387350" cy="366713"/>
          </a:xfrm>
          <a:prstGeom prst="rect">
            <a:avLst/>
          </a:prstGeom>
          <a:noFill/>
          <a:ln w="9525">
            <a:noFill/>
            <a:miter lim="800000"/>
            <a:headEnd/>
            <a:tailEnd/>
          </a:ln>
        </p:spPr>
        <p:txBody>
          <a:bodyPr wrap="none">
            <a:spAutoFit/>
          </a:bodyPr>
          <a:lstStyle/>
          <a:p>
            <a:pPr defTabSz="873125"/>
            <a:r>
              <a:rPr lang="de-DE">
                <a:sym typeface="Wingdings" pitchFamily="2" charset="2"/>
              </a:rPr>
              <a:t></a:t>
            </a:r>
          </a:p>
        </p:txBody>
      </p:sp>
      <p:sp>
        <p:nvSpPr>
          <p:cNvPr id="300041" name="Rectangle 10"/>
          <p:cNvSpPr>
            <a:spLocks noChangeArrowheads="1"/>
          </p:cNvSpPr>
          <p:nvPr/>
        </p:nvSpPr>
        <p:spPr bwMode="auto">
          <a:xfrm>
            <a:off x="3586163" y="3022600"/>
            <a:ext cx="387350" cy="366713"/>
          </a:xfrm>
          <a:prstGeom prst="rect">
            <a:avLst/>
          </a:prstGeom>
          <a:noFill/>
          <a:ln w="9525">
            <a:noFill/>
            <a:miter lim="800000"/>
            <a:headEnd/>
            <a:tailEnd/>
          </a:ln>
        </p:spPr>
        <p:txBody>
          <a:bodyPr wrap="none">
            <a:spAutoFit/>
          </a:bodyPr>
          <a:lstStyle/>
          <a:p>
            <a:pPr defTabSz="873125"/>
            <a:r>
              <a:rPr lang="de-DE">
                <a:sym typeface="Wingdings" pitchFamily="2" charset="2"/>
              </a:rPr>
              <a:t></a:t>
            </a:r>
          </a:p>
        </p:txBody>
      </p:sp>
      <p:sp>
        <p:nvSpPr>
          <p:cNvPr id="300042" name="Rectangle 11"/>
          <p:cNvSpPr>
            <a:spLocks noChangeArrowheads="1"/>
          </p:cNvSpPr>
          <p:nvPr/>
        </p:nvSpPr>
        <p:spPr bwMode="auto">
          <a:xfrm>
            <a:off x="3970338" y="3484563"/>
            <a:ext cx="387350" cy="366712"/>
          </a:xfrm>
          <a:prstGeom prst="rect">
            <a:avLst/>
          </a:prstGeom>
          <a:noFill/>
          <a:ln w="9525">
            <a:noFill/>
            <a:miter lim="800000"/>
            <a:headEnd/>
            <a:tailEnd/>
          </a:ln>
        </p:spPr>
        <p:txBody>
          <a:bodyPr wrap="none">
            <a:spAutoFit/>
          </a:bodyPr>
          <a:lstStyle/>
          <a:p>
            <a:pPr defTabSz="873125"/>
            <a:r>
              <a:rPr lang="de-DE">
                <a:sym typeface="Wingdings" pitchFamily="2" charset="2"/>
              </a:rPr>
              <a:t></a:t>
            </a:r>
          </a:p>
        </p:txBody>
      </p:sp>
      <p:sp>
        <p:nvSpPr>
          <p:cNvPr id="300043" name="Rectangle 12"/>
          <p:cNvSpPr>
            <a:spLocks noChangeArrowheads="1"/>
          </p:cNvSpPr>
          <p:nvPr/>
        </p:nvSpPr>
        <p:spPr bwMode="auto">
          <a:xfrm>
            <a:off x="4719638" y="3649663"/>
            <a:ext cx="387350" cy="366712"/>
          </a:xfrm>
          <a:prstGeom prst="rect">
            <a:avLst/>
          </a:prstGeom>
          <a:noFill/>
          <a:ln w="9525">
            <a:noFill/>
            <a:miter lim="800000"/>
            <a:headEnd/>
            <a:tailEnd/>
          </a:ln>
        </p:spPr>
        <p:txBody>
          <a:bodyPr wrap="none">
            <a:spAutoFit/>
          </a:bodyPr>
          <a:lstStyle/>
          <a:p>
            <a:pPr defTabSz="873125"/>
            <a:r>
              <a:rPr lang="de-DE">
                <a:sym typeface="Wingdings" pitchFamily="2" charset="2"/>
              </a:rPr>
              <a:t></a:t>
            </a:r>
          </a:p>
        </p:txBody>
      </p:sp>
      <p:sp>
        <p:nvSpPr>
          <p:cNvPr id="300044" name="Rectangle 13"/>
          <p:cNvSpPr>
            <a:spLocks noChangeArrowheads="1"/>
          </p:cNvSpPr>
          <p:nvPr/>
        </p:nvSpPr>
        <p:spPr bwMode="auto">
          <a:xfrm>
            <a:off x="5692775" y="3821113"/>
            <a:ext cx="184150" cy="366712"/>
          </a:xfrm>
          <a:prstGeom prst="rect">
            <a:avLst/>
          </a:prstGeom>
          <a:noFill/>
          <a:ln w="9525">
            <a:noFill/>
            <a:miter lim="800000"/>
            <a:headEnd/>
            <a:tailEnd/>
          </a:ln>
        </p:spPr>
        <p:txBody>
          <a:bodyPr wrap="none">
            <a:spAutoFit/>
          </a:bodyPr>
          <a:lstStyle/>
          <a:p>
            <a:pPr defTabSz="873125"/>
            <a:endParaRPr lang="el-GR">
              <a:sym typeface="Wingdings" pitchFamily="2" charset="2"/>
            </a:endParaRPr>
          </a:p>
        </p:txBody>
      </p:sp>
      <p:graphicFrame>
        <p:nvGraphicFramePr>
          <p:cNvPr id="14" name="Group 14"/>
          <p:cNvGraphicFramePr>
            <a:graphicFrameLocks noGrp="1"/>
          </p:cNvGraphicFramePr>
          <p:nvPr/>
        </p:nvGraphicFramePr>
        <p:xfrm>
          <a:off x="5651500" y="3106738"/>
          <a:ext cx="3319463" cy="3340672"/>
        </p:xfrm>
        <a:graphic>
          <a:graphicData uri="http://schemas.openxmlformats.org/drawingml/2006/table">
            <a:tbl>
              <a:tblPr/>
              <a:tblGrid>
                <a:gridCol w="614363"/>
                <a:gridCol w="2705100"/>
              </a:tblGrid>
              <a:tr h="368300">
                <a:tc>
                  <a:txBody>
                    <a:bodyPr/>
                    <a:lstStyle/>
                    <a:p>
                      <a:pPr marL="0" marR="0" lvl="0" indent="0" algn="l" defTabSz="873125" rtl="0" eaLnBrk="0" fontAlgn="base" latinLnBrk="0" hangingPunct="0">
                        <a:lnSpc>
                          <a:spcPct val="100000"/>
                        </a:lnSpc>
                        <a:spcBef>
                          <a:spcPct val="20000"/>
                        </a:spcBef>
                        <a:spcAft>
                          <a:spcPct val="0"/>
                        </a:spcAft>
                        <a:buClrTx/>
                        <a:buSzTx/>
                        <a:buFont typeface="Arial" pitchFamily="34" charset="0"/>
                        <a:buNone/>
                        <a:tabLst/>
                      </a:pPr>
                      <a:r>
                        <a:rPr kumimoji="0" lang="de-DE" sz="1600" b="0" i="0" u="none" strike="noStrike" cap="none" normalizeH="0" baseline="0" smtClean="0">
                          <a:ln>
                            <a:noFill/>
                          </a:ln>
                          <a:solidFill>
                            <a:schemeClr val="tx1"/>
                          </a:solidFill>
                          <a:effectLst/>
                          <a:latin typeface="Calibri" pitchFamily="34" charset="0"/>
                          <a:cs typeface="Arial" pitchFamily="34" charset="0"/>
                          <a:sym typeface="Wingdings" pitchFamily="2"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15000"/>
                        </a:lnSpc>
                        <a:spcBef>
                          <a:spcPts val="338"/>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Calibri" pitchFamily="34" charset="0"/>
                          <a:cs typeface="Times New Roman" pitchFamily="18" charset="0"/>
                        </a:rPr>
                        <a:t>Γιατρός ΠΦΥ</a:t>
                      </a:r>
                      <a:endParaRPr kumimoji="0" lang="el-GR" sz="1100" b="1" i="0" u="none" strike="noStrike" cap="none" normalizeH="0" baseline="0" smtClean="0">
                        <a:ln>
                          <a:noFill/>
                        </a:ln>
                        <a:solidFill>
                          <a:schemeClr val="tx1"/>
                        </a:solidFill>
                        <a:effectLst>
                          <a:outerShdw blurRad="38100" dist="38100" dir="2700000" algn="tl">
                            <a:srgbClr val="C0C0C0"/>
                          </a:outerShdw>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l" defTabSz="873125" rtl="0" eaLnBrk="0" fontAlgn="base" latinLnBrk="0" hangingPunct="0">
                        <a:lnSpc>
                          <a:spcPct val="100000"/>
                        </a:lnSpc>
                        <a:spcBef>
                          <a:spcPct val="20000"/>
                        </a:spcBef>
                        <a:spcAft>
                          <a:spcPct val="0"/>
                        </a:spcAft>
                        <a:buClrTx/>
                        <a:buSzTx/>
                        <a:buFont typeface="Arial" pitchFamily="34" charset="0"/>
                        <a:buNone/>
                        <a:tabLst/>
                      </a:pPr>
                      <a:r>
                        <a:rPr kumimoji="0" lang="de-DE" sz="1400" b="0" i="0" u="none" strike="noStrike" cap="none" normalizeH="0" baseline="0" smtClean="0">
                          <a:ln>
                            <a:noFill/>
                          </a:ln>
                          <a:solidFill>
                            <a:schemeClr val="tx1"/>
                          </a:solidFill>
                          <a:effectLst/>
                          <a:latin typeface="Calibri" pitchFamily="34" charset="0"/>
                          <a:cs typeface="Arial" pitchFamily="34" charset="0"/>
                          <a:sym typeface="Wingdings" pitchFamily="2"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15000"/>
                        </a:lnSpc>
                        <a:spcBef>
                          <a:spcPts val="338"/>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Calibri" pitchFamily="34" charset="0"/>
                          <a:cs typeface="Times New Roman" pitchFamily="18" charset="0"/>
                        </a:rPr>
                        <a:t>Εισαγωγή στο Νοσοκομείο </a:t>
                      </a:r>
                      <a:endParaRPr kumimoji="0" lang="el-GR" sz="1100" b="1" i="0" u="none" strike="noStrike" cap="none" normalizeH="0" baseline="0" smtClean="0">
                        <a:ln>
                          <a:noFill/>
                        </a:ln>
                        <a:solidFill>
                          <a:schemeClr val="tx1"/>
                        </a:solidFill>
                        <a:effectLst>
                          <a:outerShdw blurRad="38100" dist="38100" dir="2700000" algn="tl">
                            <a:srgbClr val="C0C0C0"/>
                          </a:outerShdw>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6238">
                <a:tc>
                  <a:txBody>
                    <a:bodyPr/>
                    <a:lstStyle/>
                    <a:p>
                      <a:pPr marL="0" marR="0" lvl="0" indent="0" algn="l" defTabSz="873125" rtl="0" eaLnBrk="0" fontAlgn="base" latinLnBrk="0" hangingPunct="0">
                        <a:lnSpc>
                          <a:spcPct val="100000"/>
                        </a:lnSpc>
                        <a:spcBef>
                          <a:spcPct val="20000"/>
                        </a:spcBef>
                        <a:spcAft>
                          <a:spcPct val="0"/>
                        </a:spcAft>
                        <a:buClrTx/>
                        <a:buSzTx/>
                        <a:buFont typeface="Arial" pitchFamily="34" charset="0"/>
                        <a:buNone/>
                        <a:tabLst/>
                      </a:pPr>
                      <a:r>
                        <a:rPr kumimoji="0" lang="de-DE" sz="1600" b="0" i="0" u="none" strike="noStrike" cap="none" normalizeH="0" baseline="0" smtClean="0">
                          <a:ln>
                            <a:noFill/>
                          </a:ln>
                          <a:solidFill>
                            <a:schemeClr val="tx1"/>
                          </a:solidFill>
                          <a:effectLst/>
                          <a:latin typeface="Calibri" pitchFamily="34" charset="0"/>
                          <a:cs typeface="Arial" pitchFamily="34" charset="0"/>
                          <a:sym typeface="Wingdings" pitchFamily="2"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15000"/>
                        </a:lnSpc>
                        <a:spcBef>
                          <a:spcPts val="338"/>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Calibri" pitchFamily="34" charset="0"/>
                          <a:cs typeface="Times New Roman" pitchFamily="18" charset="0"/>
                        </a:rPr>
                        <a:t>Διαδικασία Εισαγωγής</a:t>
                      </a:r>
                      <a:endParaRPr kumimoji="0" lang="el-GR" sz="1100" b="1" i="0" u="none" strike="noStrike" cap="none" normalizeH="0" baseline="0" smtClean="0">
                        <a:ln>
                          <a:noFill/>
                        </a:ln>
                        <a:solidFill>
                          <a:schemeClr val="tx1"/>
                        </a:solidFill>
                        <a:effectLst>
                          <a:outerShdw blurRad="38100" dist="38100" dir="2700000" algn="tl">
                            <a:srgbClr val="C0C0C0"/>
                          </a:outerShdw>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l" defTabSz="873125" rtl="0" eaLnBrk="0" fontAlgn="base" latinLnBrk="0" hangingPunct="0">
                        <a:lnSpc>
                          <a:spcPct val="100000"/>
                        </a:lnSpc>
                        <a:spcBef>
                          <a:spcPct val="20000"/>
                        </a:spcBef>
                        <a:spcAft>
                          <a:spcPct val="0"/>
                        </a:spcAft>
                        <a:buClrTx/>
                        <a:buSzTx/>
                        <a:buFont typeface="Arial" pitchFamily="34" charset="0"/>
                        <a:buNone/>
                        <a:tabLst/>
                      </a:pPr>
                      <a:r>
                        <a:rPr kumimoji="0" lang="de-DE" sz="1600" b="0" i="0" u="none" strike="noStrike" cap="none" normalizeH="0" baseline="0" smtClean="0">
                          <a:ln>
                            <a:noFill/>
                          </a:ln>
                          <a:solidFill>
                            <a:schemeClr val="tx1"/>
                          </a:solidFill>
                          <a:effectLst/>
                          <a:latin typeface="Calibri" pitchFamily="34" charset="0"/>
                          <a:cs typeface="Arial" pitchFamily="34" charset="0"/>
                          <a:sym typeface="Wingdings" pitchFamily="2"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15000"/>
                        </a:lnSpc>
                        <a:spcBef>
                          <a:spcPts val="338"/>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Calibri" pitchFamily="34" charset="0"/>
                          <a:cs typeface="Times New Roman" pitchFamily="18" charset="0"/>
                        </a:rPr>
                        <a:t>Νοσοκομειακή φροντίδα Κέντρα κόστους</a:t>
                      </a:r>
                      <a:endParaRPr kumimoji="0" lang="el-GR" sz="1100" b="1" i="0" u="none" strike="noStrike" cap="none" normalizeH="0" baseline="0" smtClean="0">
                        <a:ln>
                          <a:noFill/>
                        </a:ln>
                        <a:solidFill>
                          <a:schemeClr val="tx1"/>
                        </a:solidFill>
                        <a:effectLst>
                          <a:outerShdw blurRad="38100" dist="38100" dir="2700000" algn="tl">
                            <a:srgbClr val="C0C0C0"/>
                          </a:outerShdw>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6238">
                <a:tc>
                  <a:txBody>
                    <a:bodyPr/>
                    <a:lstStyle/>
                    <a:p>
                      <a:pPr marL="0" marR="0" lvl="0" indent="0" algn="l" defTabSz="873125" rtl="0" eaLnBrk="0" fontAlgn="base" latinLnBrk="0" hangingPunct="0">
                        <a:lnSpc>
                          <a:spcPct val="100000"/>
                        </a:lnSpc>
                        <a:spcBef>
                          <a:spcPct val="20000"/>
                        </a:spcBef>
                        <a:spcAft>
                          <a:spcPct val="0"/>
                        </a:spcAft>
                        <a:buClrTx/>
                        <a:buSzTx/>
                        <a:buFont typeface="Arial" pitchFamily="34" charset="0"/>
                        <a:buNone/>
                        <a:tabLst/>
                      </a:pPr>
                      <a:r>
                        <a:rPr kumimoji="0" lang="de-DE" sz="1600" b="0" i="0" u="none" strike="noStrike" cap="none" normalizeH="0" baseline="0" smtClean="0">
                          <a:ln>
                            <a:noFill/>
                          </a:ln>
                          <a:solidFill>
                            <a:schemeClr val="tx1"/>
                          </a:solidFill>
                          <a:effectLst/>
                          <a:latin typeface="Calibri" pitchFamily="34" charset="0"/>
                          <a:cs typeface="Arial" pitchFamily="34" charset="0"/>
                          <a:sym typeface="Wingdings" pitchFamily="2"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15000"/>
                        </a:lnSpc>
                        <a:spcBef>
                          <a:spcPts val="338"/>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Calibri" pitchFamily="34" charset="0"/>
                          <a:cs typeface="Times New Roman" pitchFamily="18" charset="0"/>
                        </a:rPr>
                        <a:t>Διαδικασία Εξόδου από το Νοσοκομείο </a:t>
                      </a:r>
                      <a:endParaRPr kumimoji="0" lang="el-GR" sz="1100" b="1" i="0" u="none" strike="noStrike" cap="none" normalizeH="0" baseline="0" smtClean="0">
                        <a:ln>
                          <a:noFill/>
                        </a:ln>
                        <a:solidFill>
                          <a:schemeClr val="tx1"/>
                        </a:solidFill>
                        <a:effectLst>
                          <a:outerShdw blurRad="38100" dist="38100" dir="2700000" algn="tl">
                            <a:srgbClr val="C0C0C0"/>
                          </a:outerShdw>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l" defTabSz="873125" rtl="0" eaLnBrk="0" fontAlgn="base" latinLnBrk="0" hangingPunct="0">
                        <a:lnSpc>
                          <a:spcPct val="100000"/>
                        </a:lnSpc>
                        <a:spcBef>
                          <a:spcPct val="20000"/>
                        </a:spcBef>
                        <a:spcAft>
                          <a:spcPct val="0"/>
                        </a:spcAft>
                        <a:buClrTx/>
                        <a:buSzTx/>
                        <a:buFont typeface="Arial" pitchFamily="34" charset="0"/>
                        <a:buNone/>
                        <a:tabLst/>
                      </a:pPr>
                      <a:r>
                        <a:rPr kumimoji="0" lang="de-DE" sz="1600" b="0" i="0" u="none" strike="noStrike" cap="none" normalizeH="0" baseline="0" smtClean="0">
                          <a:ln>
                            <a:noFill/>
                          </a:ln>
                          <a:solidFill>
                            <a:schemeClr val="tx1"/>
                          </a:solidFill>
                          <a:effectLst/>
                          <a:latin typeface="Calibri" pitchFamily="34" charset="0"/>
                          <a:cs typeface="Arial" pitchFamily="34" charset="0"/>
                          <a:sym typeface="Wingdings" pitchFamily="2"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15000"/>
                        </a:lnSpc>
                        <a:spcBef>
                          <a:spcPts val="338"/>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Calibri" pitchFamily="34" charset="0"/>
                          <a:cs typeface="Times New Roman" pitchFamily="18" charset="0"/>
                        </a:rPr>
                        <a:t>Ιατρικός φάκελος έξοδος </a:t>
                      </a:r>
                      <a:endParaRPr kumimoji="0" lang="el-GR" sz="1100" b="1" i="0" u="none" strike="noStrike" cap="none" normalizeH="0" baseline="0" smtClean="0">
                        <a:ln>
                          <a:noFill/>
                        </a:ln>
                        <a:solidFill>
                          <a:schemeClr val="tx1"/>
                        </a:solidFill>
                        <a:effectLst>
                          <a:outerShdw blurRad="38100" dist="38100" dir="2700000" algn="tl">
                            <a:srgbClr val="C0C0C0"/>
                          </a:outerShdw>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l" defTabSz="873125" rtl="0" eaLnBrk="0" fontAlgn="base" latinLnBrk="0" hangingPunct="0">
                        <a:lnSpc>
                          <a:spcPct val="100000"/>
                        </a:lnSpc>
                        <a:spcBef>
                          <a:spcPct val="20000"/>
                        </a:spcBef>
                        <a:spcAft>
                          <a:spcPct val="0"/>
                        </a:spcAft>
                        <a:buClrTx/>
                        <a:buSzTx/>
                        <a:buFont typeface="Arial" pitchFamily="34" charset="0"/>
                        <a:buNone/>
                        <a:tabLst/>
                      </a:pPr>
                      <a:r>
                        <a:rPr kumimoji="0" lang="de-DE" sz="1600" b="0" i="0" u="none" strike="noStrike" cap="none" normalizeH="0" baseline="0" smtClean="0">
                          <a:ln>
                            <a:noFill/>
                          </a:ln>
                          <a:solidFill>
                            <a:schemeClr val="tx1"/>
                          </a:solidFill>
                          <a:effectLst/>
                          <a:latin typeface="Calibri" pitchFamily="34" charset="0"/>
                          <a:cs typeface="Arial" pitchFamily="34" charset="0"/>
                          <a:sym typeface="Wingdings" pitchFamily="2"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15000"/>
                        </a:lnSpc>
                        <a:spcBef>
                          <a:spcPts val="338"/>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Calibri" pitchFamily="34" charset="0"/>
                          <a:cs typeface="Times New Roman" pitchFamily="18" charset="0"/>
                        </a:rPr>
                        <a:t>Γιατρός ΠΦΥ </a:t>
                      </a:r>
                      <a:endParaRPr kumimoji="0" lang="el-GR" sz="1100" b="1" i="0" u="none" strike="noStrike" cap="none" normalizeH="0" baseline="0" smtClean="0">
                        <a:ln>
                          <a:noFill/>
                        </a:ln>
                        <a:solidFill>
                          <a:schemeClr val="tx1"/>
                        </a:solidFill>
                        <a:effectLst>
                          <a:outerShdw blurRad="38100" dist="38100" dir="2700000" algn="tl">
                            <a:srgbClr val="C0C0C0"/>
                          </a:outerShdw>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4650">
                <a:tc>
                  <a:txBody>
                    <a:bodyPr/>
                    <a:lstStyle/>
                    <a:p>
                      <a:pPr marL="0" marR="0" lvl="0" indent="0" algn="l" defTabSz="873125" rtl="0" eaLnBrk="0" fontAlgn="base" latinLnBrk="0" hangingPunct="0">
                        <a:lnSpc>
                          <a:spcPct val="100000"/>
                        </a:lnSpc>
                        <a:spcBef>
                          <a:spcPct val="20000"/>
                        </a:spcBef>
                        <a:spcAft>
                          <a:spcPct val="0"/>
                        </a:spcAft>
                        <a:buClrTx/>
                        <a:buSzTx/>
                        <a:buFont typeface="Arial" pitchFamily="34" charset="0"/>
                        <a:buNone/>
                        <a:tabLst/>
                      </a:pPr>
                      <a:r>
                        <a:rPr kumimoji="0" lang="de-DE" sz="1600" b="0" i="0" u="none" strike="noStrike" cap="none" normalizeH="0" baseline="0" smtClean="0">
                          <a:ln>
                            <a:noFill/>
                          </a:ln>
                          <a:solidFill>
                            <a:schemeClr val="tx1"/>
                          </a:solidFill>
                          <a:effectLst/>
                          <a:latin typeface="Calibri" pitchFamily="34" charset="0"/>
                          <a:cs typeface="Arial" pitchFamily="34" charset="0"/>
                          <a:sym typeface="Wingdings" pitchFamily="2" charset="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15000"/>
                        </a:lnSpc>
                        <a:spcBef>
                          <a:spcPts val="338"/>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Calibri" pitchFamily="34" charset="0"/>
                          <a:cs typeface="Times New Roman" pitchFamily="18" charset="0"/>
                        </a:rPr>
                        <a:t>Ταμείο: Κεντρικός διαχειριστικός και λογιστικός έλεγχος </a:t>
                      </a:r>
                      <a:r>
                        <a:rPr kumimoji="0" lang="de-DE" sz="1400" b="1" i="0" u="none" strike="noStrike" cap="none" normalizeH="0" baseline="0" smtClean="0">
                          <a:ln>
                            <a:noFill/>
                          </a:ln>
                          <a:solidFill>
                            <a:srgbClr val="000000"/>
                          </a:solidFill>
                          <a:effectLst>
                            <a:outerShdw blurRad="38100" dist="38100" dir="2700000" algn="tl">
                              <a:srgbClr val="C0C0C0"/>
                            </a:outerShdw>
                          </a:effectLst>
                          <a:latin typeface="Calibri" pitchFamily="34" charset="0"/>
                          <a:cs typeface="Times New Roman" pitchFamily="18" charset="0"/>
                        </a:rPr>
                        <a:t> </a:t>
                      </a:r>
                      <a:endParaRPr kumimoji="0" lang="el-GR" sz="1100" b="1" i="0" u="none" strike="noStrike" cap="none" normalizeH="0" baseline="0" smtClean="0">
                        <a:ln>
                          <a:noFill/>
                        </a:ln>
                        <a:solidFill>
                          <a:schemeClr val="tx1"/>
                        </a:solidFill>
                        <a:effectLst>
                          <a:outerShdw blurRad="38100" dist="38100" dir="2700000" algn="tl">
                            <a:srgbClr val="C0C0C0"/>
                          </a:outerShdw>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0074" name="Rectangle 43"/>
          <p:cNvSpPr>
            <a:spLocks noChangeArrowheads="1"/>
          </p:cNvSpPr>
          <p:nvPr/>
        </p:nvSpPr>
        <p:spPr bwMode="auto">
          <a:xfrm>
            <a:off x="5480050" y="1800225"/>
            <a:ext cx="387350" cy="366713"/>
          </a:xfrm>
          <a:prstGeom prst="rect">
            <a:avLst/>
          </a:prstGeom>
          <a:noFill/>
          <a:ln w="9525">
            <a:noFill/>
            <a:miter lim="800000"/>
            <a:headEnd/>
            <a:tailEnd/>
          </a:ln>
        </p:spPr>
        <p:txBody>
          <a:bodyPr wrap="none">
            <a:spAutoFit/>
          </a:bodyPr>
          <a:lstStyle/>
          <a:p>
            <a:pPr defTabSz="873125"/>
            <a:r>
              <a:rPr lang="de-DE">
                <a:sym typeface="Wingdings" pitchFamily="2" charset="2"/>
              </a:rPr>
              <a:t></a:t>
            </a:r>
          </a:p>
        </p:txBody>
      </p:sp>
      <p:sp>
        <p:nvSpPr>
          <p:cNvPr id="300075" name="Rectangle 44"/>
          <p:cNvSpPr>
            <a:spLocks noChangeArrowheads="1"/>
          </p:cNvSpPr>
          <p:nvPr/>
        </p:nvSpPr>
        <p:spPr bwMode="auto">
          <a:xfrm>
            <a:off x="4211638" y="2314575"/>
            <a:ext cx="1655762" cy="288925"/>
          </a:xfrm>
          <a:prstGeom prst="rect">
            <a:avLst/>
          </a:prstGeom>
          <a:solidFill>
            <a:schemeClr val="bg1"/>
          </a:solidFill>
          <a:ln w="9525">
            <a:noFill/>
            <a:miter lim="800000"/>
            <a:headEnd/>
            <a:tailEnd/>
          </a:ln>
        </p:spPr>
        <p:txBody>
          <a:bodyPr wrap="none" lIns="92075" tIns="46038" rIns="92075" bIns="46038" anchor="ctr"/>
          <a:lstStyle/>
          <a:p>
            <a:endParaRPr lang="el-GR"/>
          </a:p>
        </p:txBody>
      </p:sp>
      <p:sp>
        <p:nvSpPr>
          <p:cNvPr id="300076" name="Rectangle 45"/>
          <p:cNvSpPr>
            <a:spLocks noChangeArrowheads="1"/>
          </p:cNvSpPr>
          <p:nvPr/>
        </p:nvSpPr>
        <p:spPr bwMode="auto">
          <a:xfrm>
            <a:off x="3851275" y="4619625"/>
            <a:ext cx="1655763" cy="288925"/>
          </a:xfrm>
          <a:prstGeom prst="rect">
            <a:avLst/>
          </a:prstGeom>
          <a:solidFill>
            <a:schemeClr val="bg1"/>
          </a:solidFill>
          <a:ln w="9525">
            <a:noFill/>
            <a:miter lim="800000"/>
            <a:headEnd/>
            <a:tailEnd/>
          </a:ln>
        </p:spPr>
        <p:txBody>
          <a:bodyPr wrap="none" lIns="92075" tIns="46038" rIns="92075" bIns="46038" anchor="ctr"/>
          <a:lstStyle/>
          <a:p>
            <a:endParaRPr lang="el-GR"/>
          </a:p>
        </p:txBody>
      </p:sp>
      <p:sp>
        <p:nvSpPr>
          <p:cNvPr id="300077" name="Rectangle 46"/>
          <p:cNvSpPr>
            <a:spLocks noChangeArrowheads="1"/>
          </p:cNvSpPr>
          <p:nvPr/>
        </p:nvSpPr>
        <p:spPr bwMode="auto">
          <a:xfrm>
            <a:off x="395288" y="5122863"/>
            <a:ext cx="1655762" cy="288925"/>
          </a:xfrm>
          <a:prstGeom prst="rect">
            <a:avLst/>
          </a:prstGeom>
          <a:solidFill>
            <a:schemeClr val="bg1"/>
          </a:solidFill>
          <a:ln w="9525">
            <a:noFill/>
            <a:miter lim="800000"/>
            <a:headEnd/>
            <a:tailEnd/>
          </a:ln>
        </p:spPr>
        <p:txBody>
          <a:bodyPr wrap="none" lIns="92075" tIns="46038" rIns="92075" bIns="46038" anchor="ctr"/>
          <a:lstStyle/>
          <a:p>
            <a:endParaRPr lang="el-GR"/>
          </a:p>
        </p:txBody>
      </p:sp>
      <p:sp>
        <p:nvSpPr>
          <p:cNvPr id="300078" name="Rectangle 47"/>
          <p:cNvSpPr>
            <a:spLocks noChangeArrowheads="1"/>
          </p:cNvSpPr>
          <p:nvPr/>
        </p:nvSpPr>
        <p:spPr bwMode="auto">
          <a:xfrm>
            <a:off x="2627313" y="3827463"/>
            <a:ext cx="865187" cy="215900"/>
          </a:xfrm>
          <a:prstGeom prst="rect">
            <a:avLst/>
          </a:prstGeom>
          <a:solidFill>
            <a:schemeClr val="bg1"/>
          </a:solidFill>
          <a:ln w="9525">
            <a:noFill/>
            <a:miter lim="800000"/>
            <a:headEnd/>
            <a:tailEnd/>
          </a:ln>
        </p:spPr>
        <p:txBody>
          <a:bodyPr wrap="none" lIns="92075" tIns="46038" rIns="92075" bIns="46038" anchor="ctr"/>
          <a:lstStyle/>
          <a:p>
            <a:endParaRPr lang="el-GR"/>
          </a:p>
        </p:txBody>
      </p:sp>
      <p:sp>
        <p:nvSpPr>
          <p:cNvPr id="300079" name="Text Box 48"/>
          <p:cNvSpPr txBox="1">
            <a:spLocks noChangeArrowheads="1"/>
          </p:cNvSpPr>
          <p:nvPr/>
        </p:nvSpPr>
        <p:spPr bwMode="auto">
          <a:xfrm>
            <a:off x="611188" y="5195888"/>
            <a:ext cx="1295400" cy="307975"/>
          </a:xfrm>
          <a:prstGeom prst="rect">
            <a:avLst/>
          </a:prstGeom>
          <a:noFill/>
          <a:ln w="9525">
            <a:noFill/>
            <a:miter lim="800000"/>
            <a:headEnd/>
            <a:tailEnd/>
          </a:ln>
        </p:spPr>
        <p:txBody>
          <a:bodyPr lIns="92075" tIns="46038" rIns="92075" bIns="46038">
            <a:spAutoFit/>
          </a:bodyPr>
          <a:lstStyle/>
          <a:p>
            <a:pPr eaLnBrk="0" hangingPunct="0">
              <a:spcBef>
                <a:spcPct val="50000"/>
              </a:spcBef>
              <a:buClr>
                <a:schemeClr val="hlink"/>
              </a:buClr>
              <a:buSzPct val="75000"/>
              <a:buFont typeface="Monotype Sorts"/>
              <a:buNone/>
            </a:pPr>
            <a:r>
              <a:rPr lang="el-GR" sz="1400" b="1"/>
              <a:t>Γιατρός ΠΦΥ</a:t>
            </a:r>
            <a:endParaRPr lang="de-DE" sz="1400" b="1"/>
          </a:p>
        </p:txBody>
      </p:sp>
      <p:sp>
        <p:nvSpPr>
          <p:cNvPr id="300080" name="Text Box 49"/>
          <p:cNvSpPr txBox="1">
            <a:spLocks noChangeArrowheads="1"/>
          </p:cNvSpPr>
          <p:nvPr/>
        </p:nvSpPr>
        <p:spPr bwMode="auto">
          <a:xfrm>
            <a:off x="3995738" y="4619625"/>
            <a:ext cx="1295400" cy="739775"/>
          </a:xfrm>
          <a:prstGeom prst="rect">
            <a:avLst/>
          </a:prstGeom>
          <a:noFill/>
          <a:ln w="9525">
            <a:noFill/>
            <a:miter lim="800000"/>
            <a:headEnd/>
            <a:tailEnd/>
          </a:ln>
        </p:spPr>
        <p:txBody>
          <a:bodyPr lIns="92075" tIns="46038" rIns="92075" bIns="46038">
            <a:spAutoFit/>
          </a:bodyPr>
          <a:lstStyle/>
          <a:p>
            <a:pPr algn="ctr" eaLnBrk="0" hangingPunct="0">
              <a:spcBef>
                <a:spcPct val="50000"/>
              </a:spcBef>
              <a:buClr>
                <a:schemeClr val="hlink"/>
              </a:buClr>
              <a:buSzPct val="75000"/>
              <a:buFont typeface="Monotype Sorts"/>
              <a:buNone/>
            </a:pPr>
            <a:r>
              <a:rPr lang="el-GR" sz="1400" b="1"/>
              <a:t>Γιατρός ΠΦΥ (ειδικός γιατρός)</a:t>
            </a:r>
            <a:endParaRPr lang="de-DE" sz="1400" b="1"/>
          </a:p>
        </p:txBody>
      </p:sp>
      <p:sp>
        <p:nvSpPr>
          <p:cNvPr id="300081" name="Text Box 50"/>
          <p:cNvSpPr txBox="1">
            <a:spLocks noChangeArrowheads="1"/>
          </p:cNvSpPr>
          <p:nvPr/>
        </p:nvSpPr>
        <p:spPr bwMode="auto">
          <a:xfrm>
            <a:off x="2627313" y="3827463"/>
            <a:ext cx="1295400" cy="307975"/>
          </a:xfrm>
          <a:prstGeom prst="rect">
            <a:avLst/>
          </a:prstGeom>
          <a:noFill/>
          <a:ln w="9525">
            <a:noFill/>
            <a:miter lim="800000"/>
            <a:headEnd/>
            <a:tailEnd/>
          </a:ln>
        </p:spPr>
        <p:txBody>
          <a:bodyPr lIns="92075" tIns="46038" rIns="92075" bIns="46038">
            <a:spAutoFit/>
          </a:bodyPr>
          <a:lstStyle/>
          <a:p>
            <a:pPr eaLnBrk="0" hangingPunct="0">
              <a:spcBef>
                <a:spcPct val="50000"/>
              </a:spcBef>
              <a:buClr>
                <a:schemeClr val="hlink"/>
              </a:buClr>
              <a:buSzPct val="75000"/>
              <a:buFont typeface="Monotype Sorts"/>
              <a:buNone/>
            </a:pPr>
            <a:r>
              <a:rPr lang="el-GR" sz="1400" b="1"/>
              <a:t>Νοσοκομείο</a:t>
            </a:r>
            <a:endParaRPr lang="de-DE" sz="1400" b="1"/>
          </a:p>
        </p:txBody>
      </p:sp>
      <p:sp>
        <p:nvSpPr>
          <p:cNvPr id="300082" name="Text Box 51"/>
          <p:cNvSpPr txBox="1">
            <a:spLocks noChangeArrowheads="1"/>
          </p:cNvSpPr>
          <p:nvPr/>
        </p:nvSpPr>
        <p:spPr bwMode="auto">
          <a:xfrm>
            <a:off x="5364163" y="1379538"/>
            <a:ext cx="1584325" cy="307975"/>
          </a:xfrm>
          <a:prstGeom prst="rect">
            <a:avLst/>
          </a:prstGeom>
          <a:noFill/>
          <a:ln w="9525">
            <a:noFill/>
            <a:miter lim="800000"/>
            <a:headEnd/>
            <a:tailEnd/>
          </a:ln>
        </p:spPr>
        <p:txBody>
          <a:bodyPr lIns="92075" tIns="46038" rIns="92075" bIns="46038">
            <a:spAutoFit/>
          </a:bodyPr>
          <a:lstStyle/>
          <a:p>
            <a:pPr eaLnBrk="0" hangingPunct="0">
              <a:spcBef>
                <a:spcPct val="50000"/>
              </a:spcBef>
              <a:buClr>
                <a:schemeClr val="hlink"/>
              </a:buClr>
              <a:buSzPct val="75000"/>
              <a:buFont typeface="Monotype Sorts"/>
              <a:buNone/>
            </a:pPr>
            <a:r>
              <a:rPr lang="el-GR" sz="1400" b="1"/>
              <a:t>Ταμείο </a:t>
            </a:r>
            <a:endParaRPr lang="de-DE" sz="1400" b="1"/>
          </a:p>
        </p:txBody>
      </p:sp>
      <p:sp>
        <p:nvSpPr>
          <p:cNvPr id="300083" name="Line 52"/>
          <p:cNvSpPr>
            <a:spLocks noChangeShapeType="1"/>
          </p:cNvSpPr>
          <p:nvPr/>
        </p:nvSpPr>
        <p:spPr bwMode="auto">
          <a:xfrm flipH="1">
            <a:off x="3419475" y="2170113"/>
            <a:ext cx="1152525" cy="576262"/>
          </a:xfrm>
          <a:prstGeom prst="line">
            <a:avLst/>
          </a:prstGeom>
          <a:noFill/>
          <a:ln w="9525">
            <a:solidFill>
              <a:schemeClr val="tx1"/>
            </a:solidFill>
            <a:prstDash val="dashDot"/>
            <a:round/>
            <a:headEnd/>
            <a:tailEnd type="triangle" w="med" len="med"/>
          </a:ln>
        </p:spPr>
        <p:txBody>
          <a:bodyPr lIns="92075" tIns="46038" rIns="92075" bIns="46038"/>
          <a:lstStyle/>
          <a:p>
            <a:endParaRPr lang="el-GR"/>
          </a:p>
        </p:txBody>
      </p:sp>
      <p:sp>
        <p:nvSpPr>
          <p:cNvPr id="300084" name="Line 53"/>
          <p:cNvSpPr>
            <a:spLocks noChangeShapeType="1"/>
          </p:cNvSpPr>
          <p:nvPr/>
        </p:nvSpPr>
        <p:spPr bwMode="auto">
          <a:xfrm flipH="1">
            <a:off x="4643438" y="2314575"/>
            <a:ext cx="215900" cy="1512888"/>
          </a:xfrm>
          <a:prstGeom prst="line">
            <a:avLst/>
          </a:prstGeom>
          <a:noFill/>
          <a:ln w="9525">
            <a:solidFill>
              <a:schemeClr val="tx1"/>
            </a:solidFill>
            <a:prstDash val="dashDot"/>
            <a:round/>
            <a:headEnd/>
            <a:tailEnd type="triangle" w="med" len="med"/>
          </a:ln>
        </p:spPr>
        <p:txBody>
          <a:bodyPr lIns="92075" tIns="46038" rIns="92075" bIns="46038"/>
          <a:lstStyle/>
          <a:p>
            <a:endParaRPr lang="el-GR"/>
          </a:p>
        </p:txBody>
      </p:sp>
      <p:sp>
        <p:nvSpPr>
          <p:cNvPr id="300085" name="Line 54"/>
          <p:cNvSpPr>
            <a:spLocks noChangeShapeType="1"/>
          </p:cNvSpPr>
          <p:nvPr/>
        </p:nvSpPr>
        <p:spPr bwMode="auto">
          <a:xfrm flipH="1">
            <a:off x="1619250" y="2027238"/>
            <a:ext cx="2808288" cy="576262"/>
          </a:xfrm>
          <a:prstGeom prst="line">
            <a:avLst/>
          </a:prstGeom>
          <a:noFill/>
          <a:ln w="9525">
            <a:solidFill>
              <a:schemeClr val="tx1"/>
            </a:solidFill>
            <a:prstDash val="dashDot"/>
            <a:round/>
            <a:headEnd/>
            <a:tailEnd/>
          </a:ln>
        </p:spPr>
        <p:txBody>
          <a:bodyPr lIns="92075" tIns="46038" rIns="92075" bIns="46038"/>
          <a:lstStyle/>
          <a:p>
            <a:endParaRPr lang="el-GR"/>
          </a:p>
        </p:txBody>
      </p:sp>
      <p:sp>
        <p:nvSpPr>
          <p:cNvPr id="300086" name="Line 55"/>
          <p:cNvSpPr>
            <a:spLocks noChangeShapeType="1"/>
          </p:cNvSpPr>
          <p:nvPr/>
        </p:nvSpPr>
        <p:spPr bwMode="auto">
          <a:xfrm flipH="1">
            <a:off x="1116013" y="2603500"/>
            <a:ext cx="503237" cy="1655763"/>
          </a:xfrm>
          <a:prstGeom prst="line">
            <a:avLst/>
          </a:prstGeom>
          <a:noFill/>
          <a:ln w="9525">
            <a:solidFill>
              <a:schemeClr val="tx1"/>
            </a:solidFill>
            <a:prstDash val="dashDot"/>
            <a:round/>
            <a:headEnd/>
            <a:tailEnd type="triangle" w="med" len="med"/>
          </a:ln>
        </p:spPr>
        <p:txBody>
          <a:bodyPr lIns="92075" tIns="46038" rIns="92075" bIns="46038"/>
          <a:lstStyle/>
          <a:p>
            <a:endParaRPr lang="el-GR"/>
          </a:p>
        </p:txBody>
      </p:sp>
      <p:sp>
        <p:nvSpPr>
          <p:cNvPr id="28" name="Title 1"/>
          <p:cNvSpPr txBox="1">
            <a:spLocks/>
          </p:cNvSpPr>
          <p:nvPr/>
        </p:nvSpPr>
        <p:spPr>
          <a:xfrm>
            <a:off x="2819400" y="620713"/>
            <a:ext cx="5943600" cy="533400"/>
          </a:xfrm>
          <a:prstGeom prst="rect">
            <a:avLst/>
          </a:prstGeom>
        </p:spPr>
        <p:txBody>
          <a:bodyPr/>
          <a:lstStyle/>
          <a:p>
            <a:pPr algn="r" eaLnBrk="0" hangingPunct="0">
              <a:defRPr/>
            </a:pPr>
            <a:r>
              <a:rPr lang="el-GR" sz="2400" kern="0">
                <a:solidFill>
                  <a:schemeClr val="tx2"/>
                </a:solidFill>
                <a:latin typeface="+mj-lt"/>
                <a:ea typeface="+mj-ea"/>
                <a:cs typeface="+mj-cs"/>
              </a:rPr>
              <a:t>ΓΕΡΜΑΝΙΑ</a:t>
            </a:r>
            <a:endParaRPr lang="el-GR" sz="2400" kern="0" dirty="0">
              <a:solidFill>
                <a:schemeClr val="tx2"/>
              </a:solidFill>
              <a:latin typeface="+mj-lt"/>
              <a:ea typeface="+mj-ea"/>
              <a:cs typeface="+mj-cs"/>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Εξέλιξη του Βρετανικού Συστήματος Υγείας βασικά σημεία.</a:t>
            </a:r>
            <a:endParaRPr lang="el-GR" dirty="0"/>
          </a:p>
        </p:txBody>
      </p:sp>
      <p:sp>
        <p:nvSpPr>
          <p:cNvPr id="3" name="Content Placeholder 2"/>
          <p:cNvSpPr>
            <a:spLocks noGrp="1"/>
          </p:cNvSpPr>
          <p:nvPr>
            <p:ph idx="1"/>
          </p:nvPr>
        </p:nvSpPr>
        <p:spPr/>
        <p:txBody>
          <a:bodyPr/>
          <a:lstStyle/>
          <a:p>
            <a:pPr>
              <a:buClr>
                <a:srgbClr val="C00000"/>
              </a:buClr>
              <a:buSzPct val="120000"/>
              <a:buFont typeface="Wingdings" panose="05000000000000000000" pitchFamily="2" charset="2"/>
              <a:buChar char=""/>
            </a:pPr>
            <a:r>
              <a:rPr lang="en-GB" sz="1300" b="1" dirty="0" smtClean="0"/>
              <a:t>1911 </a:t>
            </a:r>
            <a:r>
              <a:rPr lang="el-GR" sz="1300" b="1" dirty="0" smtClean="0"/>
              <a:t>Εθνικός οργανισμός ασφάλισης της Υγείας </a:t>
            </a:r>
            <a:endParaRPr lang="en-US" sz="1300" b="1" dirty="0" smtClean="0"/>
          </a:p>
          <a:p>
            <a:pPr>
              <a:buClr>
                <a:srgbClr val="C00000"/>
              </a:buClr>
              <a:buSzPct val="120000"/>
              <a:buFont typeface="Wingdings" panose="05000000000000000000" pitchFamily="2" charset="2"/>
              <a:buChar char=""/>
            </a:pPr>
            <a:endParaRPr lang="en-GB" sz="1300" b="1" dirty="0" smtClean="0"/>
          </a:p>
          <a:p>
            <a:pPr>
              <a:buClr>
                <a:srgbClr val="C00000"/>
              </a:buClr>
              <a:buSzPct val="120000"/>
              <a:buFont typeface="Wingdings" panose="05000000000000000000" pitchFamily="2" charset="2"/>
              <a:buChar char=""/>
            </a:pPr>
            <a:r>
              <a:rPr lang="en-GB" sz="1300" b="1" dirty="0" smtClean="0"/>
              <a:t>1942 </a:t>
            </a:r>
            <a:r>
              <a:rPr lang="el-GR" sz="1300" b="1" dirty="0" smtClean="0"/>
              <a:t>Θεωρία </a:t>
            </a:r>
            <a:r>
              <a:rPr lang="en-GB" sz="1300" b="1" dirty="0" smtClean="0"/>
              <a:t>Beveridge</a:t>
            </a:r>
            <a:endParaRPr lang="en-GB" sz="1300" b="1" dirty="0"/>
          </a:p>
          <a:p>
            <a:pPr>
              <a:buClr>
                <a:srgbClr val="C00000"/>
              </a:buClr>
              <a:buSzPct val="120000"/>
              <a:buFont typeface="Wingdings" panose="05000000000000000000" pitchFamily="2" charset="2"/>
              <a:buChar char=""/>
            </a:pPr>
            <a:endParaRPr lang="en-GB" sz="1300" b="1" dirty="0" smtClean="0"/>
          </a:p>
          <a:p>
            <a:pPr>
              <a:buClr>
                <a:srgbClr val="C00000"/>
              </a:buClr>
              <a:buSzPct val="120000"/>
              <a:buFont typeface="Wingdings" panose="05000000000000000000" pitchFamily="2" charset="2"/>
              <a:buChar char=""/>
            </a:pPr>
            <a:r>
              <a:rPr lang="en-GB" sz="1300" b="1" dirty="0" smtClean="0"/>
              <a:t>1946 </a:t>
            </a:r>
            <a:r>
              <a:rPr lang="en-US" sz="1300" b="1" dirty="0" smtClean="0"/>
              <a:t>“</a:t>
            </a:r>
            <a:r>
              <a:rPr lang="en-GB" sz="1300" b="1" dirty="0" smtClean="0"/>
              <a:t>NHS Act”</a:t>
            </a:r>
            <a:r>
              <a:rPr lang="el-GR" sz="1300" b="1" dirty="0"/>
              <a:t> </a:t>
            </a:r>
            <a:r>
              <a:rPr lang="el-GR" sz="1300" b="1" dirty="0" smtClean="0"/>
              <a:t>«στην πράξη»</a:t>
            </a:r>
            <a:endParaRPr lang="en-US" sz="1300" b="1" dirty="0" smtClean="0"/>
          </a:p>
          <a:p>
            <a:pPr>
              <a:buClr>
                <a:srgbClr val="C00000"/>
              </a:buClr>
              <a:buSzPct val="120000"/>
              <a:buFont typeface="Wingdings" panose="05000000000000000000" pitchFamily="2" charset="2"/>
              <a:buChar char=""/>
            </a:pPr>
            <a:endParaRPr lang="en-GB" sz="1300" b="1" dirty="0" smtClean="0"/>
          </a:p>
          <a:p>
            <a:pPr>
              <a:buClr>
                <a:srgbClr val="C00000"/>
              </a:buClr>
              <a:buSzPct val="120000"/>
              <a:buFont typeface="Wingdings" panose="05000000000000000000" pitchFamily="2" charset="2"/>
              <a:buChar char=""/>
            </a:pPr>
            <a:r>
              <a:rPr lang="en-GB" sz="1300" b="1" dirty="0" smtClean="0"/>
              <a:t>1948 </a:t>
            </a:r>
            <a:r>
              <a:rPr lang="en-US" sz="1300" b="1" dirty="0" smtClean="0"/>
              <a:t>National Health Services </a:t>
            </a:r>
            <a:r>
              <a:rPr lang="en-GB" sz="1300" b="1" dirty="0" smtClean="0"/>
              <a:t>(NHS)</a:t>
            </a:r>
          </a:p>
          <a:p>
            <a:pPr>
              <a:buClr>
                <a:srgbClr val="C00000"/>
              </a:buClr>
              <a:buSzPct val="120000"/>
              <a:buFont typeface="Wingdings" panose="05000000000000000000" pitchFamily="2" charset="2"/>
              <a:buChar char=""/>
            </a:pPr>
            <a:endParaRPr lang="en-GB" sz="1300" b="1" dirty="0" smtClean="0"/>
          </a:p>
          <a:p>
            <a:pPr>
              <a:buClr>
                <a:srgbClr val="C00000"/>
              </a:buClr>
              <a:buSzPct val="120000"/>
              <a:buFont typeface="Wingdings" panose="05000000000000000000" pitchFamily="2" charset="2"/>
              <a:buChar char=""/>
            </a:pPr>
            <a:r>
              <a:rPr lang="en-GB" sz="1300" b="1" dirty="0" smtClean="0"/>
              <a:t>1962 Hospital Plan District general hospitals</a:t>
            </a:r>
            <a:r>
              <a:rPr lang="el-GR" sz="1300" b="1" dirty="0" smtClean="0"/>
              <a:t> «Νοσοκομειακό σχέδιο επαρχιακά γενικά νοσοκομεία»</a:t>
            </a:r>
            <a:r>
              <a:rPr lang="en-GB" sz="1300" b="1" dirty="0" smtClean="0"/>
              <a:t> </a:t>
            </a:r>
          </a:p>
          <a:p>
            <a:pPr>
              <a:buClr>
                <a:srgbClr val="C00000"/>
              </a:buClr>
              <a:buSzPct val="120000"/>
              <a:buFont typeface="Wingdings" panose="05000000000000000000" pitchFamily="2" charset="2"/>
              <a:buChar char=""/>
            </a:pPr>
            <a:endParaRPr lang="en-GB" sz="1300" b="1" dirty="0" smtClean="0"/>
          </a:p>
          <a:p>
            <a:pPr>
              <a:buClr>
                <a:srgbClr val="C00000"/>
              </a:buClr>
              <a:buSzPct val="120000"/>
              <a:buFont typeface="Wingdings" panose="05000000000000000000" pitchFamily="2" charset="2"/>
              <a:buChar char=""/>
            </a:pPr>
            <a:r>
              <a:rPr lang="en-GB" sz="1300" b="1" dirty="0" smtClean="0"/>
              <a:t>1973 </a:t>
            </a:r>
            <a:r>
              <a:rPr lang="en-GB" sz="1300" b="1" i="1" dirty="0" smtClean="0"/>
              <a:t>Regional Health</a:t>
            </a:r>
            <a:r>
              <a:rPr lang="el-GR" sz="1300" b="1" i="1" dirty="0" smtClean="0"/>
              <a:t> </a:t>
            </a:r>
            <a:r>
              <a:rPr lang="en-GB" sz="1300" b="1" i="1" dirty="0" smtClean="0"/>
              <a:t>Authorities, RHAs</a:t>
            </a:r>
            <a:r>
              <a:rPr lang="en-US" sz="1300" b="1" dirty="0" smtClean="0"/>
              <a:t>Secretary of St</a:t>
            </a:r>
            <a:r>
              <a:rPr lang="el-GR" sz="1300" b="1" dirty="0" smtClean="0"/>
              <a:t> «Περιφερειακές αρχές Υγείας»</a:t>
            </a:r>
            <a:endParaRPr lang="en-GB" sz="1300" b="1" i="1" dirty="0" smtClean="0"/>
          </a:p>
          <a:p>
            <a:pPr>
              <a:buClr>
                <a:srgbClr val="C00000"/>
              </a:buClr>
              <a:buSzPct val="120000"/>
              <a:buFont typeface="Wingdings" panose="05000000000000000000" pitchFamily="2" charset="2"/>
              <a:buChar char=""/>
            </a:pPr>
            <a:r>
              <a:rPr lang="en-GB" sz="1300" b="1" dirty="0" smtClean="0"/>
              <a:t>1982 </a:t>
            </a:r>
            <a:r>
              <a:rPr lang="en-GB" sz="1300" b="1" i="1" dirty="0" smtClean="0"/>
              <a:t>District Health Authorities,DHAs</a:t>
            </a:r>
            <a:r>
              <a:rPr lang="el-GR" sz="1300" b="1" i="1" dirty="0" smtClean="0"/>
              <a:t> «Υγειονομικές αρχές επαρχίας»</a:t>
            </a:r>
            <a:endParaRPr lang="en-US" sz="1300" b="1" i="1" dirty="0" smtClean="0"/>
          </a:p>
          <a:p>
            <a:pPr>
              <a:buClr>
                <a:srgbClr val="C00000"/>
              </a:buClr>
              <a:buSzPct val="120000"/>
              <a:buFont typeface="Wingdings" panose="05000000000000000000" pitchFamily="2" charset="2"/>
              <a:buChar char=""/>
            </a:pPr>
            <a:endParaRPr lang="en-GB" sz="1300" b="1" i="1" dirty="0" smtClean="0"/>
          </a:p>
          <a:p>
            <a:pPr>
              <a:buClr>
                <a:srgbClr val="C00000"/>
              </a:buClr>
              <a:buSzPct val="120000"/>
              <a:buFont typeface="Wingdings" panose="05000000000000000000" pitchFamily="2" charset="2"/>
              <a:buChar char=""/>
            </a:pPr>
            <a:r>
              <a:rPr lang="en-GB" sz="1300" b="1" dirty="0" smtClean="0"/>
              <a:t>1991 </a:t>
            </a:r>
            <a:r>
              <a:rPr lang="en-US" sz="1300" b="1" dirty="0" smtClean="0"/>
              <a:t>The Health of the Nation- </a:t>
            </a:r>
            <a:r>
              <a:rPr lang="en-GB" sz="1300" b="1" dirty="0" smtClean="0"/>
              <a:t>57 NHS Trusts- </a:t>
            </a:r>
            <a:r>
              <a:rPr lang="en-GB" sz="1300" b="1" i="1" dirty="0" smtClean="0"/>
              <a:t>Family Health</a:t>
            </a:r>
            <a:r>
              <a:rPr lang="el-GR" sz="1300" b="1" i="1" dirty="0" smtClean="0"/>
              <a:t> </a:t>
            </a:r>
            <a:r>
              <a:rPr lang="en-GB" sz="1300" b="1" i="1" dirty="0" smtClean="0"/>
              <a:t>Service Authorities, FHSAs</a:t>
            </a:r>
            <a:r>
              <a:rPr lang="el-GR" sz="1300" b="1" i="1" dirty="0" smtClean="0"/>
              <a:t> «Η υγεία του Έθνους Οικογενειακές υπηρεσίες Υγείας» </a:t>
            </a:r>
            <a:endParaRPr lang="en-US" sz="1300" b="1" i="1" dirty="0" smtClean="0"/>
          </a:p>
          <a:p>
            <a:pPr>
              <a:buClr>
                <a:srgbClr val="C00000"/>
              </a:buClr>
              <a:buSzPct val="120000"/>
              <a:buFont typeface="Wingdings" panose="05000000000000000000" pitchFamily="2" charset="2"/>
              <a:buChar char=""/>
            </a:pPr>
            <a:endParaRPr lang="en-GB" sz="1300" b="1" i="1" dirty="0" smtClean="0"/>
          </a:p>
          <a:p>
            <a:pPr>
              <a:buClr>
                <a:srgbClr val="C00000"/>
              </a:buClr>
              <a:buSzPct val="120000"/>
              <a:buFont typeface="Wingdings" panose="05000000000000000000" pitchFamily="2" charset="2"/>
              <a:buChar char=""/>
            </a:pPr>
            <a:r>
              <a:rPr lang="en-GB" sz="1300" b="1" dirty="0" smtClean="0"/>
              <a:t>1999 </a:t>
            </a:r>
            <a:r>
              <a:rPr lang="en-GB" sz="1300" b="1" i="1" dirty="0" smtClean="0"/>
              <a:t>Primary Care Groups, PCGs</a:t>
            </a:r>
            <a:r>
              <a:rPr lang="el-GR" sz="1300" b="1" i="1" dirty="0" smtClean="0"/>
              <a:t> «Ομάδες Πρωτοβάθμιας Φροντίδας»</a:t>
            </a:r>
            <a:endParaRPr lang="en-US" sz="1300" b="1" i="1" dirty="0" smtClean="0"/>
          </a:p>
          <a:p>
            <a:pPr>
              <a:buClr>
                <a:srgbClr val="C00000"/>
              </a:buClr>
              <a:buSzPct val="120000"/>
              <a:buFont typeface="Wingdings" panose="05000000000000000000" pitchFamily="2" charset="2"/>
              <a:buChar char=""/>
            </a:pPr>
            <a:endParaRPr lang="el-GR" sz="1300" b="1" i="1" dirty="0" smtClean="0"/>
          </a:p>
          <a:p>
            <a:endParaRPr lang="en-GB" sz="1200" dirty="0" smtClean="0"/>
          </a:p>
          <a:p>
            <a:endParaRPr lang="en-US" sz="1200" dirty="0" smtClean="0"/>
          </a:p>
          <a:p>
            <a:endParaRPr lang="el-GR" sz="12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1058" name="Picture 4" descr="screen_klinikeinweisung_komplett_baserate"/>
          <p:cNvPicPr>
            <a:picLocks noChangeAspect="1" noChangeArrowheads="1"/>
          </p:cNvPicPr>
          <p:nvPr/>
        </p:nvPicPr>
        <p:blipFill>
          <a:blip r:embed="rId4" cstate="print"/>
          <a:srcRect/>
          <a:stretch>
            <a:fillRect/>
          </a:stretch>
        </p:blipFill>
        <p:spPr bwMode="auto">
          <a:xfrm>
            <a:off x="250825" y="1481138"/>
            <a:ext cx="6372225" cy="4779962"/>
          </a:xfrm>
          <a:prstGeom prst="rect">
            <a:avLst/>
          </a:prstGeom>
          <a:noFill/>
          <a:ln w="9525">
            <a:noFill/>
            <a:miter lim="800000"/>
            <a:headEnd/>
            <a:tailEnd/>
          </a:ln>
        </p:spPr>
      </p:pic>
      <p:sp>
        <p:nvSpPr>
          <p:cNvPr id="301059" name="Text Box 5"/>
          <p:cNvSpPr txBox="1">
            <a:spLocks noChangeArrowheads="1"/>
          </p:cNvSpPr>
          <p:nvPr/>
        </p:nvSpPr>
        <p:spPr bwMode="auto">
          <a:xfrm>
            <a:off x="0" y="0"/>
            <a:ext cx="7648575" cy="469900"/>
          </a:xfrm>
          <a:prstGeom prst="rect">
            <a:avLst/>
          </a:prstGeom>
          <a:noFill/>
          <a:ln w="9525">
            <a:noFill/>
            <a:miter lim="800000"/>
            <a:headEnd/>
            <a:tailEnd/>
          </a:ln>
        </p:spPr>
        <p:txBody>
          <a:bodyPr lIns="99552" tIns="49776" rIns="99552" bIns="49776">
            <a:spAutoFit/>
          </a:bodyPr>
          <a:lstStyle/>
          <a:p>
            <a:pPr defTabSz="995363">
              <a:spcBef>
                <a:spcPct val="50000"/>
              </a:spcBef>
            </a:pPr>
            <a:r>
              <a:rPr lang="el-GR" b="1"/>
              <a:t>ΝΟΣΟΚΟΜΕΙΟ</a:t>
            </a:r>
            <a:endParaRPr lang="de-DE" sz="2400" b="1">
              <a:latin typeface="Futura Condensed"/>
            </a:endParaRPr>
          </a:p>
        </p:txBody>
      </p:sp>
      <p:sp>
        <p:nvSpPr>
          <p:cNvPr id="301060" name="AutoShape 6"/>
          <p:cNvSpPr>
            <a:spLocks/>
          </p:cNvSpPr>
          <p:nvPr/>
        </p:nvSpPr>
        <p:spPr bwMode="auto">
          <a:xfrm>
            <a:off x="6983413" y="2776538"/>
            <a:ext cx="2160587" cy="1020762"/>
          </a:xfrm>
          <a:prstGeom prst="accentCallout1">
            <a:avLst>
              <a:gd name="adj1" fmla="val 14431"/>
              <a:gd name="adj2" fmla="val -3528"/>
              <a:gd name="adj3" fmla="val 123648"/>
              <a:gd name="adj4" fmla="val -171491"/>
            </a:avLst>
          </a:prstGeom>
          <a:noFill/>
          <a:ln w="9525">
            <a:solidFill>
              <a:schemeClr val="tx1"/>
            </a:solidFill>
            <a:miter lim="800000"/>
            <a:headEnd/>
            <a:tailEnd/>
          </a:ln>
        </p:spPr>
        <p:txBody>
          <a:bodyPr/>
          <a:lstStyle/>
          <a:p>
            <a:pPr defTabSz="873125"/>
            <a:r>
              <a:rPr lang="el-GR" sz="1400" b="1">
                <a:solidFill>
                  <a:srgbClr val="FF0000"/>
                </a:solidFill>
              </a:rPr>
              <a:t>Στοιχεία της φροντίδας ασθενούς στο Νοσοκομείο</a:t>
            </a:r>
            <a:endParaRPr lang="de-DE" sz="1400" b="1">
              <a:solidFill>
                <a:srgbClr val="FF0000"/>
              </a:solidFill>
            </a:endParaRPr>
          </a:p>
        </p:txBody>
      </p:sp>
      <p:sp>
        <p:nvSpPr>
          <p:cNvPr id="301061" name="AutoShape 7"/>
          <p:cNvSpPr>
            <a:spLocks/>
          </p:cNvSpPr>
          <p:nvPr/>
        </p:nvSpPr>
        <p:spPr bwMode="auto">
          <a:xfrm>
            <a:off x="7056438" y="4673600"/>
            <a:ext cx="2087562" cy="1008063"/>
          </a:xfrm>
          <a:prstGeom prst="accentCallout1">
            <a:avLst>
              <a:gd name="adj1" fmla="val 11338"/>
              <a:gd name="adj2" fmla="val -3648"/>
              <a:gd name="adj3" fmla="val 55907"/>
              <a:gd name="adj4" fmla="val -60991"/>
            </a:avLst>
          </a:prstGeom>
          <a:noFill/>
          <a:ln w="9525">
            <a:solidFill>
              <a:schemeClr val="tx1"/>
            </a:solidFill>
            <a:miter lim="800000"/>
            <a:headEnd/>
            <a:tailEnd/>
          </a:ln>
        </p:spPr>
        <p:txBody>
          <a:bodyPr/>
          <a:lstStyle/>
          <a:p>
            <a:r>
              <a:rPr lang="el-GR" sz="1400"/>
              <a:t>Αναλυτικές πληροφορίες για το γιατρό και τον ασθενή για το νοσοκομείο ασφαλιστικό φορέα </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Συμπεράσματα</a:t>
            </a:r>
            <a:r>
              <a:rPr lang="en-US" dirty="0" smtClean="0"/>
              <a:t>:</a:t>
            </a:r>
            <a:endParaRPr lang="el-GR" dirty="0"/>
          </a:p>
        </p:txBody>
      </p:sp>
      <p:sp>
        <p:nvSpPr>
          <p:cNvPr id="3" name="TextBox 2"/>
          <p:cNvSpPr txBox="1"/>
          <p:nvPr/>
        </p:nvSpPr>
        <p:spPr>
          <a:xfrm>
            <a:off x="914400" y="2276872"/>
            <a:ext cx="7632848" cy="4770537"/>
          </a:xfrm>
          <a:prstGeom prst="rect">
            <a:avLst/>
          </a:prstGeom>
          <a:noFill/>
        </p:spPr>
        <p:txBody>
          <a:bodyPr wrap="square" rtlCol="0">
            <a:spAutoFit/>
          </a:bodyPr>
          <a:lstStyle/>
          <a:p>
            <a:r>
              <a:rPr lang="en-US" sz="2200" b="1" dirty="0" smtClean="0">
                <a:latin typeface="+mn-lt"/>
              </a:rPr>
              <a:t>●</a:t>
            </a:r>
            <a:r>
              <a:rPr lang="el-GR" sz="2200" b="1" dirty="0" smtClean="0">
                <a:latin typeface="+mn-lt"/>
              </a:rPr>
              <a:t> Ως σύστημα κρίνεται ότι παρέχει υψηλού επιπέδου φροντίδα παρά τον τεράστιο αριθμό των ταμείων.</a:t>
            </a:r>
          </a:p>
          <a:p>
            <a:r>
              <a:rPr lang="el-GR" sz="2200" b="1" dirty="0" smtClean="0">
                <a:latin typeface="+mn-lt"/>
              </a:rPr>
              <a:t>● </a:t>
            </a:r>
            <a:r>
              <a:rPr lang="el-GR" sz="2200" b="1" dirty="0">
                <a:latin typeface="+mn-lt"/>
              </a:rPr>
              <a:t>Α</a:t>
            </a:r>
            <a:r>
              <a:rPr lang="el-GR" sz="2200" b="1" dirty="0" smtClean="0">
                <a:latin typeface="+mn-lt"/>
              </a:rPr>
              <a:t>ντιμετωπίζει προκλήσεις όπως όλα τα συστήματα υγείας των ανεπτυγμένων χωρών.</a:t>
            </a:r>
          </a:p>
          <a:p>
            <a:r>
              <a:rPr lang="el-GR" sz="2200" b="1" dirty="0" smtClean="0">
                <a:latin typeface="+mn-lt"/>
              </a:rPr>
              <a:t>● Να αντιμετωπίσει προβλήματα τα οποία σχετίζονται με την αύξηση του κόστους, την πρόληψη και την προαγωγή της υγείας που δεν είναι αρκετά ανεπτυγμένες με την σωστή αποκατάσταση χρονίως πασχόντων </a:t>
            </a:r>
          </a:p>
          <a:p>
            <a:r>
              <a:rPr lang="el-GR" sz="2200" b="1" dirty="0" smtClean="0">
                <a:latin typeface="+mn-lt"/>
              </a:rPr>
              <a:t>● Να αντιμετωπίσει προβλήματα σχετικά με την δυσαρμονία του αριθμού μεταξύ του ιατρικού και του νοσηλευτικού προσωπικού οι ιατροί υπερέχουν σε αριθμό.</a:t>
            </a:r>
          </a:p>
          <a:p>
            <a:endParaRPr lang="el-GR" dirty="0"/>
          </a:p>
        </p:txBody>
      </p:sp>
    </p:spTree>
    <p:extLst>
      <p:ext uri="{BB962C8B-B14F-4D97-AF65-F5344CB8AC3E}">
        <p14:creationId xmlns:p14="http://schemas.microsoft.com/office/powerpoint/2010/main" val="10196117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chor="ctr"/>
          <a:lstStyle/>
          <a:p>
            <a:pPr>
              <a:defRPr/>
            </a:pPr>
            <a:r>
              <a:rPr lang="el-GR" sz="3200">
                <a:effectLst>
                  <a:outerShdw blurRad="38100" dist="38100" dir="2700000" algn="tl">
                    <a:srgbClr val="C0C0C0"/>
                  </a:outerShdw>
                </a:effectLst>
              </a:rPr>
              <a:t>Γαλλικό σύστημα υγειονομικής περίθαλψης</a:t>
            </a:r>
          </a:p>
        </p:txBody>
      </p:sp>
      <p:sp>
        <p:nvSpPr>
          <p:cNvPr id="16387" name="Rectangle 3"/>
          <p:cNvSpPr>
            <a:spLocks noGrp="1" noChangeArrowheads="1"/>
          </p:cNvSpPr>
          <p:nvPr>
            <p:ph idx="1"/>
          </p:nvPr>
        </p:nvSpPr>
        <p:spPr/>
        <p:txBody>
          <a:bodyPr/>
          <a:lstStyle/>
          <a:p>
            <a:pPr>
              <a:lnSpc>
                <a:spcPct val="90000"/>
              </a:lnSpc>
              <a:defRPr/>
            </a:pPr>
            <a:r>
              <a:rPr lang="el-GR" sz="2400" b="1" dirty="0">
                <a:effectLst>
                  <a:outerShdw blurRad="38100" dist="38100" dir="2700000" algn="tl">
                    <a:srgbClr val="C0C0C0"/>
                  </a:outerShdw>
                </a:effectLst>
              </a:rPr>
              <a:t>Μικτό σύστημα που συνδυάζει τα στοιχεία ιδιωτικής και δημόσιας παροχής ιατρικής φροντίδας</a:t>
            </a:r>
          </a:p>
          <a:p>
            <a:pPr>
              <a:lnSpc>
                <a:spcPct val="90000"/>
              </a:lnSpc>
              <a:defRPr/>
            </a:pPr>
            <a:r>
              <a:rPr lang="el-GR" sz="2400" b="1" dirty="0">
                <a:effectLst>
                  <a:outerShdw blurRad="38100" dist="38100" dir="2700000" algn="tl">
                    <a:srgbClr val="C0C0C0"/>
                  </a:outerShdw>
                </a:effectLst>
              </a:rPr>
              <a:t>Ασφάλισης υγείας,  χρηματοδοτούμενη από το δημόσιο και ιδιωτικό τομέα (αναλογία 80-20)</a:t>
            </a:r>
          </a:p>
          <a:p>
            <a:pPr>
              <a:lnSpc>
                <a:spcPct val="90000"/>
              </a:lnSpc>
              <a:defRPr/>
            </a:pPr>
            <a:r>
              <a:rPr lang="el-GR" sz="2400" b="1" dirty="0">
                <a:effectLst>
                  <a:outerShdw blurRad="38100" dist="38100" dir="2700000" algn="tl">
                    <a:srgbClr val="C0C0C0"/>
                  </a:outerShdw>
                </a:effectLst>
              </a:rPr>
              <a:t>Πρωτοβάθμια φροντίδας: α) Δημόσια νοσοκομεία, β) Ιδιωτικές κλινικές,  γ) Ιδιωτικοί φορείς παροχής υπηρεσιών υγείας</a:t>
            </a:r>
          </a:p>
          <a:p>
            <a:pPr>
              <a:lnSpc>
                <a:spcPct val="90000"/>
              </a:lnSpc>
              <a:defRPr/>
            </a:pPr>
            <a:r>
              <a:rPr lang="el-GR" sz="2400" b="1" dirty="0">
                <a:effectLst>
                  <a:outerShdw blurRad="38100" dist="38100" dir="2700000" algn="tl">
                    <a:srgbClr val="C0C0C0"/>
                  </a:outerShdw>
                </a:effectLst>
              </a:rPr>
              <a:t>Πρωτοβάθμια Φροντίδα: Γενικοί Γιατροί και Ειδικοί παθολόγοι</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chor="ctr"/>
          <a:lstStyle/>
          <a:p>
            <a:pPr>
              <a:defRPr/>
            </a:pPr>
            <a:r>
              <a:rPr lang="el-GR" sz="3200">
                <a:effectLst>
                  <a:outerShdw blurRad="38100" dist="38100" dir="2700000" algn="tl">
                    <a:srgbClr val="C0C0C0"/>
                  </a:outerShdw>
                </a:effectLst>
              </a:rPr>
              <a:t>Χρηματοδότηση </a:t>
            </a:r>
          </a:p>
        </p:txBody>
      </p:sp>
      <p:sp>
        <p:nvSpPr>
          <p:cNvPr id="17411" name="Rectangle 3"/>
          <p:cNvSpPr>
            <a:spLocks noGrp="1" noChangeArrowheads="1"/>
          </p:cNvSpPr>
          <p:nvPr>
            <p:ph idx="1"/>
          </p:nvPr>
        </p:nvSpPr>
        <p:spPr/>
        <p:txBody>
          <a:bodyPr/>
          <a:lstStyle/>
          <a:p>
            <a:pPr>
              <a:lnSpc>
                <a:spcPct val="80000"/>
              </a:lnSpc>
              <a:defRPr/>
            </a:pPr>
            <a:r>
              <a:rPr lang="el-GR" sz="2400" b="1" dirty="0">
                <a:effectLst>
                  <a:outerShdw blurRad="38100" dist="38100" dir="2700000" algn="tl">
                    <a:srgbClr val="C0C0C0"/>
                  </a:outerShdw>
                </a:effectLst>
              </a:rPr>
              <a:t>Οι εργαζόμενοι και οι οικογένειές ασφαλίζονται στο δημόσιο</a:t>
            </a:r>
          </a:p>
          <a:p>
            <a:pPr>
              <a:lnSpc>
                <a:spcPct val="80000"/>
              </a:lnSpc>
              <a:defRPr/>
            </a:pPr>
            <a:r>
              <a:rPr lang="el-GR" sz="2400" b="1" dirty="0">
                <a:effectLst>
                  <a:outerShdw blurRad="38100" dist="38100" dir="2700000" algn="tl">
                    <a:srgbClr val="C0C0C0"/>
                  </a:outerShdw>
                </a:effectLst>
              </a:rPr>
              <a:t>Ασφαλίζονται ακόμα και άτομα που δεν έχουν εργασία είτε βρίσκονται σε μεταβατικό στάδιο</a:t>
            </a:r>
          </a:p>
          <a:p>
            <a:pPr>
              <a:lnSpc>
                <a:spcPct val="80000"/>
              </a:lnSpc>
              <a:defRPr/>
            </a:pPr>
            <a:r>
              <a:rPr lang="el-GR" sz="2400" b="1" dirty="0">
                <a:effectLst>
                  <a:outerShdw blurRad="38100" dist="38100" dir="2700000" algn="tl">
                    <a:srgbClr val="C0C0C0"/>
                  </a:outerShdw>
                </a:effectLst>
              </a:rPr>
              <a:t>Οι γιατροί </a:t>
            </a:r>
            <a:r>
              <a:rPr lang="el-GR" sz="2400" b="1" dirty="0" smtClean="0">
                <a:effectLst>
                  <a:outerShdw blurRad="38100" dist="38100" dir="2700000" algn="tl">
                    <a:srgbClr val="C0C0C0"/>
                  </a:outerShdw>
                </a:effectLst>
              </a:rPr>
              <a:t>στην </a:t>
            </a:r>
            <a:r>
              <a:rPr lang="el-GR" sz="2400" b="1" dirty="0" err="1" smtClean="0">
                <a:effectLst>
                  <a:outerShdw blurRad="38100" dist="38100" dir="2700000" algn="tl">
                    <a:srgbClr val="C0C0C0"/>
                  </a:outerShdw>
                </a:effectLst>
              </a:rPr>
              <a:t>ΠΦΥ</a:t>
            </a:r>
            <a:r>
              <a:rPr lang="el-GR" sz="2400" b="1" dirty="0" smtClean="0">
                <a:effectLst>
                  <a:outerShdw blurRad="38100" dist="38100" dir="2700000" algn="tl">
                    <a:srgbClr val="C0C0C0"/>
                  </a:outerShdw>
                </a:effectLst>
              </a:rPr>
              <a:t> πληρώνονται </a:t>
            </a:r>
            <a:r>
              <a:rPr lang="el-GR" sz="2400" b="1" dirty="0">
                <a:effectLst>
                  <a:outerShdw blurRad="38100" dist="38100" dir="2700000" algn="tl">
                    <a:srgbClr val="C0C0C0"/>
                  </a:outerShdw>
                </a:effectLst>
              </a:rPr>
              <a:t>άμεσα από τους ασθενείς</a:t>
            </a:r>
          </a:p>
          <a:p>
            <a:pPr>
              <a:lnSpc>
                <a:spcPct val="80000"/>
              </a:lnSpc>
              <a:defRPr/>
            </a:pPr>
            <a:r>
              <a:rPr lang="el-GR" sz="2400" b="1" dirty="0">
                <a:effectLst>
                  <a:outerShdw blurRad="38100" dist="38100" dir="2700000" algn="tl">
                    <a:srgbClr val="C0C0C0"/>
                  </a:outerShdw>
                </a:effectLst>
              </a:rPr>
              <a:t>Οι δαπάνες των φαρμάκων καλύπτονται από το κράτος</a:t>
            </a:r>
          </a:p>
          <a:p>
            <a:pPr>
              <a:lnSpc>
                <a:spcPct val="80000"/>
              </a:lnSpc>
              <a:defRPr/>
            </a:pPr>
            <a:r>
              <a:rPr lang="el-GR" sz="2400" b="1" dirty="0">
                <a:effectLst>
                  <a:outerShdw blurRad="38100" dist="38100" dir="2700000" algn="tl">
                    <a:srgbClr val="C0C0C0"/>
                  </a:outerShdw>
                </a:effectLst>
              </a:rPr>
              <a:t>Οι δαπάνες </a:t>
            </a:r>
            <a:r>
              <a:rPr lang="el-GR" sz="2400" b="1" dirty="0" smtClean="0">
                <a:effectLst>
                  <a:outerShdw blurRad="38100" dist="38100" dir="2700000" algn="tl">
                    <a:srgbClr val="C0C0C0"/>
                  </a:outerShdw>
                </a:effectLst>
              </a:rPr>
              <a:t>στην </a:t>
            </a:r>
            <a:r>
              <a:rPr lang="el-GR" sz="2400" b="1" dirty="0" err="1" smtClean="0">
                <a:effectLst>
                  <a:outerShdw blurRad="38100" dist="38100" dir="2700000" algn="tl">
                    <a:srgbClr val="C0C0C0"/>
                  </a:outerShdw>
                </a:effectLst>
              </a:rPr>
              <a:t>ΠΦΥ</a:t>
            </a:r>
            <a:r>
              <a:rPr lang="el-GR" sz="2400" b="1" dirty="0" smtClean="0">
                <a:effectLst>
                  <a:outerShdw blurRad="38100" dist="38100" dir="2700000" algn="tl">
                    <a:srgbClr val="C0C0C0"/>
                  </a:outerShdw>
                </a:effectLst>
              </a:rPr>
              <a:t> επιστρέφονται </a:t>
            </a:r>
            <a:r>
              <a:rPr lang="el-GR" sz="2400" b="1" dirty="0">
                <a:effectLst>
                  <a:outerShdw blurRad="38100" dist="38100" dir="2700000" algn="tl">
                    <a:srgbClr val="C0C0C0"/>
                  </a:outerShdw>
                </a:effectLst>
              </a:rPr>
              <a:t>κατά ένα μεγάλο μέρος </a:t>
            </a:r>
          </a:p>
          <a:p>
            <a:pPr>
              <a:lnSpc>
                <a:spcPct val="80000"/>
              </a:lnSpc>
              <a:defRPr/>
            </a:pPr>
            <a:r>
              <a:rPr lang="el-GR" sz="2400" b="1" dirty="0">
                <a:effectLst>
                  <a:outerShdw blurRad="38100" dist="38100" dir="2700000" algn="tl">
                    <a:srgbClr val="C0C0C0"/>
                  </a:outerShdw>
                </a:effectLst>
              </a:rPr>
              <a:t>Το κράτος καλύπτει το σύνολο της νοσοκομειακής περίθαλψης </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chor="ctr"/>
          <a:lstStyle/>
          <a:p>
            <a:pPr>
              <a:defRPr/>
            </a:pPr>
            <a:r>
              <a:rPr lang="el-GR" sz="3200">
                <a:effectLst>
                  <a:outerShdw blurRad="38100" dist="38100" dir="2700000" algn="tl">
                    <a:srgbClr val="C0C0C0"/>
                  </a:outerShdw>
                </a:effectLst>
              </a:rPr>
              <a:t>Προβλήματα</a:t>
            </a:r>
          </a:p>
        </p:txBody>
      </p:sp>
      <p:sp>
        <p:nvSpPr>
          <p:cNvPr id="19459" name="Rectangle 3"/>
          <p:cNvSpPr>
            <a:spLocks noGrp="1" noChangeArrowheads="1"/>
          </p:cNvSpPr>
          <p:nvPr>
            <p:ph idx="1"/>
          </p:nvPr>
        </p:nvSpPr>
        <p:spPr/>
        <p:txBody>
          <a:bodyPr/>
          <a:lstStyle/>
          <a:p>
            <a:pPr>
              <a:lnSpc>
                <a:spcPct val="140000"/>
              </a:lnSpc>
              <a:buClr>
                <a:srgbClr val="FF3300"/>
              </a:buClr>
              <a:buSzPct val="125000"/>
              <a:buFont typeface="Wingdings" pitchFamily="2" charset="2"/>
              <a:buChar char="ü"/>
              <a:defRPr/>
            </a:pPr>
            <a:r>
              <a:rPr lang="el-GR" b="1">
                <a:effectLst>
                  <a:outerShdw blurRad="38100" dist="38100" dir="2700000" algn="tl">
                    <a:srgbClr val="C0C0C0"/>
                  </a:outerShdw>
                </a:effectLst>
              </a:rPr>
              <a:t>Συγκεντρωτικό σύστημα</a:t>
            </a:r>
          </a:p>
          <a:p>
            <a:pPr>
              <a:lnSpc>
                <a:spcPct val="140000"/>
              </a:lnSpc>
              <a:buClr>
                <a:srgbClr val="FF3300"/>
              </a:buClr>
              <a:buSzPct val="125000"/>
              <a:buFont typeface="Wingdings" pitchFamily="2" charset="2"/>
              <a:buChar char="ü"/>
              <a:defRPr/>
            </a:pPr>
            <a:r>
              <a:rPr lang="el-GR" b="1">
                <a:effectLst>
                  <a:outerShdw blurRad="38100" dist="38100" dir="2700000" algn="tl">
                    <a:srgbClr val="C0C0C0"/>
                  </a:outerShdw>
                </a:effectLst>
              </a:rPr>
              <a:t>Ανισότητες στην κατανομή των πόρων </a:t>
            </a:r>
          </a:p>
          <a:p>
            <a:pPr>
              <a:lnSpc>
                <a:spcPct val="140000"/>
              </a:lnSpc>
              <a:buClr>
                <a:srgbClr val="FF3300"/>
              </a:buClr>
              <a:buSzPct val="125000"/>
              <a:buFont typeface="Wingdings" pitchFamily="2" charset="2"/>
              <a:buChar char="ü"/>
              <a:defRPr/>
            </a:pPr>
            <a:r>
              <a:rPr lang="el-GR" b="1">
                <a:effectLst>
                  <a:outerShdw blurRad="38100" dist="38100" dir="2700000" algn="tl">
                    <a:srgbClr val="C0C0C0"/>
                  </a:outerShdw>
                </a:effectLst>
              </a:rPr>
              <a:t>Συγκεντρωτισμός νοσοκομειακών μονάδων σε μεγάλα αστικά κέντρα</a:t>
            </a:r>
          </a:p>
          <a:p>
            <a:pPr>
              <a:lnSpc>
                <a:spcPct val="140000"/>
              </a:lnSpc>
              <a:buClr>
                <a:srgbClr val="FF3300"/>
              </a:buClr>
              <a:buSzPct val="125000"/>
              <a:buFont typeface="Wingdings" pitchFamily="2" charset="2"/>
              <a:buChar char="ü"/>
              <a:defRPr/>
            </a:pPr>
            <a:r>
              <a:rPr lang="el-GR" b="1">
                <a:effectLst>
                  <a:outerShdw blurRad="38100" dist="38100" dir="2700000" algn="tl">
                    <a:srgbClr val="C0C0C0"/>
                  </a:outerShdw>
                </a:effectLst>
              </a:rPr>
              <a:t>Ανάλογος συγκεντρωτισμός ιδιωτικών κέντρων και προσωπικού  </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nchor="ctr"/>
          <a:lstStyle/>
          <a:p>
            <a:pPr>
              <a:defRPr/>
            </a:pPr>
            <a:r>
              <a:rPr lang="el-GR" sz="4000" dirty="0" smtClean="0">
                <a:effectLst>
                  <a:outerShdw blurRad="38100" dist="38100" dir="2700000" algn="tl">
                    <a:srgbClr val="C0C0C0"/>
                  </a:outerShdw>
                </a:effectLst>
              </a:rPr>
              <a:t>ΣΟΥΗΔΙΚΟ </a:t>
            </a:r>
            <a:r>
              <a:rPr lang="el-GR" sz="4000" dirty="0">
                <a:effectLst>
                  <a:outerShdw blurRad="38100" dist="38100" dir="2700000" algn="tl">
                    <a:srgbClr val="C0C0C0"/>
                  </a:outerShdw>
                </a:effectLst>
              </a:rPr>
              <a:t>ΣΥΣΤΗΜΑ ΥΓΕΙΑΣ</a:t>
            </a:r>
          </a:p>
        </p:txBody>
      </p:sp>
      <p:sp>
        <p:nvSpPr>
          <p:cNvPr id="45059" name="Rectangle 3"/>
          <p:cNvSpPr>
            <a:spLocks noGrp="1" noChangeArrowheads="1"/>
          </p:cNvSpPr>
          <p:nvPr>
            <p:ph idx="1"/>
          </p:nvPr>
        </p:nvSpPr>
        <p:spPr>
          <a:xfrm>
            <a:off x="683568" y="2204864"/>
            <a:ext cx="8001000" cy="3733800"/>
          </a:xfrm>
        </p:spPr>
        <p:txBody>
          <a:bodyPr/>
          <a:lstStyle/>
          <a:p>
            <a:pPr>
              <a:lnSpc>
                <a:spcPct val="110000"/>
              </a:lnSpc>
              <a:defRPr/>
            </a:pPr>
            <a:r>
              <a:rPr lang="el-GR" sz="2400" b="1" dirty="0" smtClean="0">
                <a:effectLst>
                  <a:outerShdw blurRad="38100" dist="38100" dir="2700000" algn="tl">
                    <a:srgbClr val="C0C0C0"/>
                  </a:outerShdw>
                </a:effectLst>
              </a:rPr>
              <a:t>Βασική αρχή του συστήματος είναι «η καλή υγεία και οι καλές υπηρεσίες υγείας οι οποίες θα παρέχονται ισότιμα στον πληθυσμό» θεωρείται και είναι ένα από τα καλύτερα οργανωμένα και αποκεντρωμένα συστήματα υγείας στην Ευρώπη βασίζεται στην αρχή της συνεχής βελτίωσης. </a:t>
            </a:r>
          </a:p>
          <a:p>
            <a:pPr>
              <a:lnSpc>
                <a:spcPct val="110000"/>
              </a:lnSpc>
              <a:defRPr/>
            </a:pPr>
            <a:r>
              <a:rPr lang="el-GR" sz="2400" b="1" dirty="0" smtClean="0">
                <a:effectLst>
                  <a:outerShdw blurRad="38100" dist="38100" dir="2700000" algn="tl">
                    <a:srgbClr val="C0C0C0"/>
                  </a:outerShdw>
                </a:effectLst>
              </a:rPr>
              <a:t>Είναι ένα Εθνικό </a:t>
            </a:r>
            <a:r>
              <a:rPr lang="el-GR" sz="2400" b="1" dirty="0">
                <a:effectLst>
                  <a:outerShdw blurRad="38100" dist="38100" dir="2700000" algn="tl">
                    <a:srgbClr val="C0C0C0"/>
                  </a:outerShdw>
                </a:effectLst>
              </a:rPr>
              <a:t>σύστημα υγείας με περιφερειακή </a:t>
            </a:r>
            <a:r>
              <a:rPr lang="el-GR" sz="2400" b="1" dirty="0" smtClean="0">
                <a:effectLst>
                  <a:outerShdw blurRad="38100" dist="38100" dir="2700000" algn="tl">
                    <a:srgbClr val="C0C0C0"/>
                  </a:outerShdw>
                </a:effectLst>
              </a:rPr>
              <a:t>οργάνωση</a:t>
            </a:r>
            <a:r>
              <a:rPr lang="en-US" sz="2400" b="1" dirty="0" smtClean="0">
                <a:effectLst>
                  <a:outerShdw blurRad="38100" dist="38100" dir="2700000" algn="tl">
                    <a:srgbClr val="C0C0C0"/>
                  </a:outerShdw>
                </a:effectLst>
              </a:rPr>
              <a:t>.</a:t>
            </a:r>
            <a:endParaRPr lang="el-GR" sz="2400" b="1" dirty="0">
              <a:effectLst>
                <a:outerShdw blurRad="38100" dist="38100" dir="2700000" algn="tl">
                  <a:srgbClr val="C0C0C0"/>
                </a:outerShdw>
              </a:effectLst>
            </a:endParaRPr>
          </a:p>
          <a:p>
            <a:pPr>
              <a:lnSpc>
                <a:spcPct val="110000"/>
              </a:lnSpc>
              <a:defRPr/>
            </a:pPr>
            <a:r>
              <a:rPr lang="el-GR" sz="2400" b="1" dirty="0" smtClean="0">
                <a:effectLst>
                  <a:outerShdw blurRad="38100" dist="38100" dir="2700000" algn="tl">
                    <a:srgbClr val="C0C0C0"/>
                  </a:outerShdw>
                </a:effectLst>
              </a:rPr>
              <a:t>Οι Τοπικές αρχές</a:t>
            </a:r>
            <a:r>
              <a:rPr lang="en-US" sz="2400" b="1" dirty="0">
                <a:effectLst>
                  <a:outerShdw blurRad="38100" dist="38100" dir="2700000" algn="tl">
                    <a:srgbClr val="C0C0C0"/>
                  </a:outerShdw>
                </a:effectLst>
              </a:rPr>
              <a:t> </a:t>
            </a:r>
            <a:r>
              <a:rPr lang="el-GR" sz="2400" b="1" dirty="0" smtClean="0">
                <a:effectLst>
                  <a:outerShdw blurRad="38100" dist="38100" dir="2700000" algn="tl">
                    <a:srgbClr val="C0C0C0"/>
                  </a:outerShdw>
                </a:effectLst>
              </a:rPr>
              <a:t>είναι υπεύθυνες </a:t>
            </a:r>
            <a:r>
              <a:rPr lang="el-GR" sz="2400" b="1" dirty="0">
                <a:effectLst>
                  <a:outerShdw blurRad="38100" dist="38100" dir="2700000" algn="tl">
                    <a:srgbClr val="C0C0C0"/>
                  </a:outerShdw>
                </a:effectLst>
              </a:rPr>
              <a:t>σε </a:t>
            </a:r>
            <a:r>
              <a:rPr lang="el-GR" sz="2400" b="1" dirty="0" smtClean="0">
                <a:effectLst>
                  <a:outerShdw blurRad="38100" dist="38100" dir="2700000" algn="tl">
                    <a:srgbClr val="C0C0C0"/>
                  </a:outerShdw>
                </a:effectLst>
              </a:rPr>
              <a:t>θέματα οργάνωσης</a:t>
            </a:r>
            <a:r>
              <a:rPr lang="el-GR" sz="2400" b="1" dirty="0">
                <a:effectLst>
                  <a:outerShdw blurRad="38100" dist="38100" dir="2700000" algn="tl">
                    <a:srgbClr val="C0C0C0"/>
                  </a:outerShdw>
                </a:effectLst>
              </a:rPr>
              <a:t>, παραγωγής, διανομής και χρηματοδότησης του </a:t>
            </a:r>
            <a:r>
              <a:rPr lang="el-GR" sz="2400" b="1" dirty="0" smtClean="0">
                <a:effectLst>
                  <a:outerShdw blurRad="38100" dist="38100" dir="2700000" algn="tl">
                    <a:srgbClr val="C0C0C0"/>
                  </a:outerShdw>
                </a:effectLst>
              </a:rPr>
              <a:t>συστήματος. </a:t>
            </a:r>
            <a:endParaRPr lang="el-GR" sz="2400" b="1" dirty="0">
              <a:effectLst>
                <a:outerShdw blurRad="38100" dist="38100" dir="2700000" algn="tl">
                  <a:srgbClr val="C0C0C0"/>
                </a:outerShdw>
              </a:effectLst>
            </a:endParaRPr>
          </a:p>
          <a:p>
            <a:pPr>
              <a:lnSpc>
                <a:spcPct val="110000"/>
              </a:lnSpc>
              <a:defRPr/>
            </a:pPr>
            <a:endParaRPr lang="el-GR" sz="2400" b="1" dirty="0">
              <a:effectLst>
                <a:outerShdw blurRad="38100" dist="38100" dir="2700000" algn="tl">
                  <a:srgbClr val="C0C0C0"/>
                </a:outerShdw>
              </a:effectLst>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Φορείς του συστήματος</a:t>
            </a:r>
            <a:r>
              <a:rPr lang="en-US" dirty="0"/>
              <a:t> </a:t>
            </a:r>
            <a:r>
              <a:rPr lang="el-GR" dirty="0" smtClean="0"/>
              <a:t>Υγείας είναι</a:t>
            </a:r>
            <a:r>
              <a:rPr lang="en-US" dirty="0" smtClean="0"/>
              <a:t>:</a:t>
            </a:r>
            <a:endParaRPr lang="el-GR" dirty="0"/>
          </a:p>
        </p:txBody>
      </p:sp>
      <p:sp>
        <p:nvSpPr>
          <p:cNvPr id="3" name="Θέση περιεχομένου 2"/>
          <p:cNvSpPr>
            <a:spLocks noGrp="1"/>
          </p:cNvSpPr>
          <p:nvPr>
            <p:ph idx="1"/>
          </p:nvPr>
        </p:nvSpPr>
        <p:spPr/>
        <p:txBody>
          <a:bodyPr/>
          <a:lstStyle/>
          <a:p>
            <a:r>
              <a:rPr lang="el-GR" b="1" dirty="0" smtClean="0"/>
              <a:t>Το υπουργείο Υγείας και Κοινωνικών Υποθέσεων το οποίο ασχολείται με τον καθορισμό της πολιτικής της υγείας.</a:t>
            </a:r>
          </a:p>
          <a:p>
            <a:r>
              <a:rPr lang="el-GR" b="1" dirty="0" smtClean="0"/>
              <a:t>Η Εθνική επιτροπή Υγείας και Πρόνοιας είναι ένα σώμα ειδικών επιστημών το οποίο ασχολείται με την επίβλεψη, παρακολούθηση, και αξιολόγηση των θεμάτων που αφορούν την υγεία των πολιτών.</a:t>
            </a:r>
          </a:p>
        </p:txBody>
      </p:sp>
    </p:spTree>
    <p:extLst>
      <p:ext uri="{BB962C8B-B14F-4D97-AF65-F5344CB8AC3E}">
        <p14:creationId xmlns:p14="http://schemas.microsoft.com/office/powerpoint/2010/main" val="172386821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Φορείς του συστήματος Υγείας</a:t>
            </a:r>
            <a:r>
              <a:rPr lang="en-US" dirty="0" smtClean="0"/>
              <a:t>:</a:t>
            </a:r>
            <a:endParaRPr lang="el-GR" dirty="0"/>
          </a:p>
        </p:txBody>
      </p:sp>
      <p:sp>
        <p:nvSpPr>
          <p:cNvPr id="3" name="Θέση περιεχομένου 2"/>
          <p:cNvSpPr>
            <a:spLocks noGrp="1"/>
          </p:cNvSpPr>
          <p:nvPr>
            <p:ph idx="1"/>
          </p:nvPr>
        </p:nvSpPr>
        <p:spPr/>
        <p:txBody>
          <a:bodyPr/>
          <a:lstStyle/>
          <a:p>
            <a:r>
              <a:rPr lang="el-GR" b="1" dirty="0"/>
              <a:t>Το Ινστιτούτο ανάπτυξης και </a:t>
            </a:r>
            <a:r>
              <a:rPr lang="el-GR" b="1" dirty="0" smtClean="0"/>
              <a:t>προγραμματισμού των Υπηρεσιών </a:t>
            </a:r>
            <a:r>
              <a:rPr lang="el-GR" b="1" dirty="0"/>
              <a:t>Υγείας </a:t>
            </a:r>
            <a:r>
              <a:rPr lang="el-GR" b="1" dirty="0" smtClean="0"/>
              <a:t>ασχολείται με τα </a:t>
            </a:r>
            <a:r>
              <a:rPr lang="el-GR" b="1" dirty="0"/>
              <a:t>Περιφερειακά Συμβούλια </a:t>
            </a:r>
            <a:r>
              <a:rPr lang="el-GR" b="1" dirty="0" smtClean="0"/>
              <a:t>τον </a:t>
            </a:r>
            <a:r>
              <a:rPr lang="el-GR" b="1" dirty="0"/>
              <a:t>προγραμματισμό </a:t>
            </a:r>
            <a:r>
              <a:rPr lang="el-GR" b="1" dirty="0" smtClean="0"/>
              <a:t>και την έρευνα των υπηρεσιών.</a:t>
            </a:r>
          </a:p>
          <a:p>
            <a:r>
              <a:rPr lang="el-GR" b="1" dirty="0" smtClean="0"/>
              <a:t>Το Συμβούλιο Ελέγχου Ποιότητας της Ιατρικής τεχνολογίας</a:t>
            </a:r>
            <a:r>
              <a:rPr lang="en-US" b="1" dirty="0" smtClean="0"/>
              <a:t> </a:t>
            </a:r>
            <a:r>
              <a:rPr lang="el-GR" b="1" dirty="0" smtClean="0"/>
              <a:t>αποφασίζει για επενδύσεις στην Βιοίατρική τεχνολογία.</a:t>
            </a:r>
          </a:p>
          <a:p>
            <a:pPr marL="0" indent="0">
              <a:buNone/>
            </a:pPr>
            <a:endParaRPr lang="el-GR" dirty="0"/>
          </a:p>
        </p:txBody>
      </p:sp>
    </p:spTree>
    <p:extLst>
      <p:ext uri="{BB962C8B-B14F-4D97-AF65-F5344CB8AC3E}">
        <p14:creationId xmlns:p14="http://schemas.microsoft.com/office/powerpoint/2010/main" val="239355699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Φορείς του συστήματος</a:t>
            </a:r>
            <a:r>
              <a:rPr lang="en-US" dirty="0" smtClean="0"/>
              <a:t> </a:t>
            </a:r>
            <a:r>
              <a:rPr lang="el-GR" dirty="0" smtClean="0"/>
              <a:t>Υγείας</a:t>
            </a:r>
            <a:r>
              <a:rPr lang="en-US" dirty="0" smtClean="0"/>
              <a:t>:</a:t>
            </a:r>
            <a:endParaRPr lang="el-GR" dirty="0"/>
          </a:p>
        </p:txBody>
      </p:sp>
      <p:sp>
        <p:nvSpPr>
          <p:cNvPr id="3" name="Θέση περιεχομένου 2"/>
          <p:cNvSpPr>
            <a:spLocks noGrp="1"/>
          </p:cNvSpPr>
          <p:nvPr>
            <p:ph idx="1"/>
          </p:nvPr>
        </p:nvSpPr>
        <p:spPr/>
        <p:txBody>
          <a:bodyPr/>
          <a:lstStyle/>
          <a:p>
            <a:r>
              <a:rPr lang="el-GR" b="1" dirty="0"/>
              <a:t>Σε περιφερειακό επίπεδο υπάρχει η Ομοσπονδία Νομαρχιακών Συμβουλίων είναι το όργανο το οποίο διαπραγματεύεται με την κεντρική </a:t>
            </a:r>
            <a:r>
              <a:rPr lang="el-GR" b="1" dirty="0" smtClean="0"/>
              <a:t>Διοίκηση για τις παρεχόμενες υπηρεσίες υγείας σε επίπεδο περιφέρειας</a:t>
            </a:r>
          </a:p>
          <a:p>
            <a:r>
              <a:rPr lang="el-GR" b="1" dirty="0" smtClean="0"/>
              <a:t>Υπάρχουν 23 Νομαρχιακά Συμβούλια και 3 </a:t>
            </a:r>
            <a:r>
              <a:rPr lang="el-GR" b="1" dirty="0"/>
              <a:t>μ</a:t>
            </a:r>
            <a:r>
              <a:rPr lang="el-GR" b="1" dirty="0" smtClean="0"/>
              <a:t>εγάλοι Δήμοι.(</a:t>
            </a:r>
            <a:r>
              <a:rPr lang="en-US" b="1" dirty="0" smtClean="0"/>
              <a:t>Goiteborg, </a:t>
            </a:r>
            <a:r>
              <a:rPr lang="en-US" b="1" dirty="0" err="1" smtClean="0"/>
              <a:t>Mailmo</a:t>
            </a:r>
            <a:r>
              <a:rPr lang="en-US" b="1" dirty="0" smtClean="0"/>
              <a:t>, Island of Goteborg) </a:t>
            </a:r>
            <a:endParaRPr lang="el-GR" b="1" dirty="0"/>
          </a:p>
          <a:p>
            <a:pPr marL="0" indent="0">
              <a:buNone/>
            </a:pPr>
            <a:endParaRPr lang="el-GR" dirty="0"/>
          </a:p>
        </p:txBody>
      </p:sp>
    </p:spTree>
    <p:extLst>
      <p:ext uri="{BB962C8B-B14F-4D97-AF65-F5344CB8AC3E}">
        <p14:creationId xmlns:p14="http://schemas.microsoft.com/office/powerpoint/2010/main" val="31268867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effectLst>
                  <a:outerShdw blurRad="38100" dist="38100" dir="2700000" algn="tl">
                    <a:srgbClr val="C0C0C0"/>
                  </a:outerShdw>
                </a:effectLst>
              </a:rPr>
              <a:t>ΣΟΥΗΔΙΚΟ ΣΥΣΤΗΜΑ ΥΓΕΙΑΣ</a:t>
            </a:r>
            <a:endParaRPr lang="el-GR" dirty="0"/>
          </a:p>
        </p:txBody>
      </p:sp>
      <p:sp>
        <p:nvSpPr>
          <p:cNvPr id="3" name="Θέση περιεχομένου 2"/>
          <p:cNvSpPr>
            <a:spLocks noGrp="1"/>
          </p:cNvSpPr>
          <p:nvPr>
            <p:ph idx="1"/>
          </p:nvPr>
        </p:nvSpPr>
        <p:spPr/>
        <p:txBody>
          <a:bodyPr/>
          <a:lstStyle/>
          <a:p>
            <a:pPr>
              <a:lnSpc>
                <a:spcPct val="110000"/>
              </a:lnSpc>
              <a:defRPr/>
            </a:pPr>
            <a:r>
              <a:rPr lang="el-GR" b="1" dirty="0" smtClean="0">
                <a:effectLst>
                  <a:outerShdw blurRad="38100" dist="38100" dir="2700000" algn="tl">
                    <a:srgbClr val="C0C0C0"/>
                  </a:outerShdw>
                </a:effectLst>
              </a:rPr>
              <a:t>Τα Νομαρχιακά </a:t>
            </a:r>
            <a:r>
              <a:rPr lang="el-GR" b="1" dirty="0">
                <a:effectLst>
                  <a:outerShdw blurRad="38100" dist="38100" dir="2700000" algn="tl">
                    <a:srgbClr val="C0C0C0"/>
                  </a:outerShdw>
                </a:effectLst>
              </a:rPr>
              <a:t>συμβούλια των </a:t>
            </a:r>
            <a:r>
              <a:rPr lang="el-GR" b="1" dirty="0" smtClean="0">
                <a:effectLst>
                  <a:outerShdw blurRad="38100" dist="38100" dir="2700000" algn="tl">
                    <a:srgbClr val="C0C0C0"/>
                  </a:outerShdw>
                </a:effectLst>
              </a:rPr>
              <a:t>περιφερειών έχουν αυξημένες </a:t>
            </a:r>
            <a:r>
              <a:rPr lang="el-GR" b="1" dirty="0">
                <a:effectLst>
                  <a:outerShdw blurRad="38100" dist="38100" dir="2700000" algn="tl">
                    <a:srgbClr val="C0C0C0"/>
                  </a:outerShdw>
                </a:effectLst>
              </a:rPr>
              <a:t>αρμοδιότητες </a:t>
            </a:r>
            <a:r>
              <a:rPr lang="el-GR" b="1" dirty="0" smtClean="0">
                <a:effectLst>
                  <a:outerShdw blurRad="38100" dist="38100" dir="2700000" algn="tl">
                    <a:srgbClr val="C0C0C0"/>
                  </a:outerShdw>
                </a:effectLst>
              </a:rPr>
              <a:t>ελέγχου. Είναι υπεύθυνα για την χρηματοδότηση των υπηρεσιών ενώ η λειτουργία τους βασίζεται στην αντίληψη ότι τα τελευταία χρόνια η σωστή αποκέντρωση του συστήματος βοηθά στην βελτίωση της αποδοτικότητας και της αποτελεσματικότητας των υπηρεσιών.</a:t>
            </a:r>
            <a:endParaRPr lang="el-GR" b="1" dirty="0">
              <a:effectLst>
                <a:outerShdw blurRad="38100" dist="38100" dir="2700000" algn="tl">
                  <a:srgbClr val="C0C0C0"/>
                </a:outerShdw>
              </a:effectLst>
            </a:endParaRPr>
          </a:p>
          <a:p>
            <a:pPr marL="0" indent="0">
              <a:buNone/>
            </a:pPr>
            <a:endParaRPr lang="el-GR" dirty="0"/>
          </a:p>
        </p:txBody>
      </p:sp>
    </p:spTree>
    <p:extLst>
      <p:ext uri="{BB962C8B-B14F-4D97-AF65-F5344CB8AC3E}">
        <p14:creationId xmlns:p14="http://schemas.microsoft.com/office/powerpoint/2010/main" val="3066105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Εξέλιξη του Βρετανικού Συστήματος </a:t>
            </a:r>
            <a:r>
              <a:rPr lang="el-GR" dirty="0" smtClean="0"/>
              <a:t>Υγείας</a:t>
            </a:r>
            <a:endParaRPr lang="el-GR" dirty="0"/>
          </a:p>
        </p:txBody>
      </p:sp>
      <p:sp>
        <p:nvSpPr>
          <p:cNvPr id="3" name="Θέση περιεχομένου 2"/>
          <p:cNvSpPr>
            <a:spLocks noGrp="1"/>
          </p:cNvSpPr>
          <p:nvPr>
            <p:ph idx="1"/>
          </p:nvPr>
        </p:nvSpPr>
        <p:spPr>
          <a:xfrm>
            <a:off x="914400" y="2362200"/>
            <a:ext cx="8001000" cy="4019128"/>
          </a:xfrm>
        </p:spPr>
        <p:txBody>
          <a:bodyPr/>
          <a:lstStyle/>
          <a:p>
            <a:pPr>
              <a:buClr>
                <a:srgbClr val="C00000"/>
              </a:buClr>
              <a:buSzPct val="120000"/>
              <a:buFont typeface="Wingdings" panose="05000000000000000000" pitchFamily="2" charset="2"/>
              <a:buChar char=""/>
            </a:pPr>
            <a:r>
              <a:rPr lang="el-GR" sz="1300" b="1" dirty="0"/>
              <a:t>2000 </a:t>
            </a:r>
            <a:r>
              <a:rPr lang="en-US" sz="1300" b="1" dirty="0"/>
              <a:t>NHS Plan, better NHS funding, Commission for Health Improvement</a:t>
            </a:r>
            <a:r>
              <a:rPr lang="el-GR" sz="1300" b="1" dirty="0"/>
              <a:t> «Πρόγραμμα για καλύτερη χρηματοδότηση του ΕΣΥ, επιτροπή βελτίωσης της </a:t>
            </a:r>
            <a:r>
              <a:rPr lang="el-GR" sz="1300" b="1" dirty="0" smtClean="0"/>
              <a:t>υγείας</a:t>
            </a:r>
            <a:endParaRPr lang="en-US" sz="1300" b="1" dirty="0" smtClean="0"/>
          </a:p>
          <a:p>
            <a:pPr marL="0" indent="0">
              <a:buClr>
                <a:srgbClr val="C00000"/>
              </a:buClr>
              <a:buSzPct val="120000"/>
              <a:buNone/>
            </a:pPr>
            <a:endParaRPr lang="en-GB" sz="1300" b="1" dirty="0"/>
          </a:p>
          <a:p>
            <a:pPr>
              <a:buClr>
                <a:srgbClr val="C00000"/>
              </a:buClr>
              <a:buSzPct val="120000"/>
              <a:buFont typeface="Wingdings" panose="05000000000000000000" pitchFamily="2" charset="2"/>
              <a:buChar char=""/>
            </a:pPr>
            <a:r>
              <a:rPr lang="en-GB" sz="1300" b="1" dirty="0" smtClean="0"/>
              <a:t>2005</a:t>
            </a:r>
            <a:r>
              <a:rPr lang="el-GR" sz="1300" b="1" dirty="0" smtClean="0"/>
              <a:t> </a:t>
            </a:r>
            <a:r>
              <a:rPr lang="en-GB" sz="1300" b="1" dirty="0"/>
              <a:t>Payment by Result M</a:t>
            </a:r>
            <a:r>
              <a:rPr lang="en-US" sz="1300" b="1" dirty="0" err="1"/>
              <a:t>oney</a:t>
            </a:r>
            <a:r>
              <a:rPr lang="en-US" sz="1300" b="1" dirty="0"/>
              <a:t> following patients</a:t>
            </a:r>
            <a:r>
              <a:rPr lang="en-US" sz="1300" b="1" dirty="0" smtClean="0"/>
              <a:t>,</a:t>
            </a:r>
            <a:r>
              <a:rPr lang="el-GR" sz="1300" b="1" dirty="0" smtClean="0"/>
              <a:t> «</a:t>
            </a:r>
            <a:r>
              <a:rPr lang="el-GR" sz="1300" b="1" dirty="0"/>
              <a:t>Π</a:t>
            </a:r>
            <a:r>
              <a:rPr lang="el-GR" sz="1300" b="1" dirty="0" smtClean="0"/>
              <a:t>ληρωμές με χρήματα και πως συνδέονται με τους ασθενείς»</a:t>
            </a:r>
          </a:p>
          <a:p>
            <a:pPr marL="0" indent="0">
              <a:buClr>
                <a:srgbClr val="C00000"/>
              </a:buClr>
              <a:buSzPct val="120000"/>
              <a:buNone/>
            </a:pPr>
            <a:endParaRPr lang="el-GR" sz="1300" b="1" dirty="0"/>
          </a:p>
          <a:p>
            <a:pPr>
              <a:buClr>
                <a:srgbClr val="C00000"/>
              </a:buClr>
              <a:buSzPct val="120000"/>
              <a:buFont typeface="Wingdings" panose="05000000000000000000" pitchFamily="2" charset="2"/>
              <a:buChar char=""/>
            </a:pPr>
            <a:r>
              <a:rPr lang="en-US" sz="1300" b="1" dirty="0"/>
              <a:t>2007</a:t>
            </a:r>
            <a:r>
              <a:rPr lang="el-GR" sz="1300" b="1" dirty="0"/>
              <a:t> </a:t>
            </a:r>
            <a:r>
              <a:rPr lang="en-US" sz="1300" b="1" dirty="0"/>
              <a:t>Ara Darzi report; public smoking ban ate, Andrew Lansley, had developed and published his proposals in 2007 while in </a:t>
            </a:r>
            <a:r>
              <a:rPr lang="en-US" sz="1300" b="1" dirty="0" smtClean="0"/>
              <a:t>opposition</a:t>
            </a:r>
            <a:r>
              <a:rPr lang="el-GR" sz="1300" b="1" dirty="0" smtClean="0"/>
              <a:t> «Νόμος για την απαγόρευση του καπνίσματος προτάσεις βελτιώσεις του νόμου»</a:t>
            </a:r>
          </a:p>
          <a:p>
            <a:pPr>
              <a:buClr>
                <a:srgbClr val="C00000"/>
              </a:buClr>
              <a:buSzPct val="120000"/>
              <a:buFont typeface="Wingdings" panose="05000000000000000000" pitchFamily="2" charset="2"/>
              <a:buChar char=""/>
            </a:pPr>
            <a:endParaRPr lang="el-GR" sz="1300" b="1" dirty="0"/>
          </a:p>
          <a:p>
            <a:pPr>
              <a:buClr>
                <a:srgbClr val="C00000"/>
              </a:buClr>
              <a:buSzPct val="120000"/>
              <a:buFont typeface="Wingdings" panose="05000000000000000000" pitchFamily="2" charset="2"/>
              <a:buChar char=""/>
            </a:pPr>
            <a:r>
              <a:rPr lang="el-GR" sz="1300" b="1" dirty="0"/>
              <a:t>2010</a:t>
            </a:r>
            <a:r>
              <a:rPr lang="en-GB" sz="1300" b="1" dirty="0"/>
              <a:t>White </a:t>
            </a:r>
            <a:r>
              <a:rPr lang="en-GB" sz="1300" b="1" dirty="0" smtClean="0"/>
              <a:t>Paper</a:t>
            </a:r>
            <a:r>
              <a:rPr lang="el-GR" sz="1300" b="1" dirty="0" smtClean="0"/>
              <a:t> «Λευκή βίβλος»</a:t>
            </a:r>
            <a:endParaRPr lang="el-GR" sz="1300" b="1" dirty="0"/>
          </a:p>
          <a:p>
            <a:pPr>
              <a:buClr>
                <a:srgbClr val="C00000"/>
              </a:buClr>
              <a:buSzPct val="120000"/>
              <a:buFont typeface="Wingdings" panose="05000000000000000000" pitchFamily="2" charset="2"/>
              <a:buChar char=""/>
            </a:pPr>
            <a:r>
              <a:rPr lang="en-US" sz="1300" b="1" dirty="0"/>
              <a:t>2011 Health and Social Care </a:t>
            </a:r>
            <a:r>
              <a:rPr lang="en-US" sz="1300" b="1" dirty="0" smtClean="0"/>
              <a:t>Bill</a:t>
            </a:r>
            <a:r>
              <a:rPr lang="el-GR" sz="1300" b="1" dirty="0" smtClean="0"/>
              <a:t> «Νομοσχέδιο για την Υγεία και κοινωνική μέριμνα»</a:t>
            </a:r>
          </a:p>
          <a:p>
            <a:pPr>
              <a:buClr>
                <a:srgbClr val="C00000"/>
              </a:buClr>
              <a:buSzPct val="120000"/>
              <a:buFont typeface="Wingdings" panose="05000000000000000000" pitchFamily="2" charset="2"/>
              <a:buChar char=""/>
            </a:pPr>
            <a:endParaRPr lang="en-US" sz="1300" b="1" dirty="0"/>
          </a:p>
          <a:p>
            <a:pPr>
              <a:buClr>
                <a:srgbClr val="C00000"/>
              </a:buClr>
              <a:buSzPct val="120000"/>
              <a:buFont typeface="Wingdings" panose="05000000000000000000" pitchFamily="2" charset="2"/>
              <a:buChar char=""/>
            </a:pPr>
            <a:r>
              <a:rPr lang="el-GR" sz="1300" b="1" dirty="0"/>
              <a:t>2012 </a:t>
            </a:r>
            <a:r>
              <a:rPr lang="en-US" sz="1300" b="1" dirty="0"/>
              <a:t>Health and Social Care </a:t>
            </a:r>
            <a:r>
              <a:rPr lang="en-US" sz="1300" b="1" dirty="0" smtClean="0"/>
              <a:t>Act</a:t>
            </a:r>
            <a:r>
              <a:rPr lang="el-GR" sz="1300" b="1" dirty="0" smtClean="0"/>
              <a:t> «Νομοσχέδιο για την Υγεία στην πράξη και κοινωνική μέριμνα»</a:t>
            </a:r>
          </a:p>
          <a:p>
            <a:pPr>
              <a:buClr>
                <a:srgbClr val="C00000"/>
              </a:buClr>
              <a:buSzPct val="120000"/>
              <a:buFont typeface="Wingdings" panose="05000000000000000000" pitchFamily="2" charset="2"/>
              <a:buChar char=""/>
            </a:pPr>
            <a:endParaRPr lang="el-GR" sz="1300" b="1" dirty="0"/>
          </a:p>
          <a:p>
            <a:pPr>
              <a:buClr>
                <a:srgbClr val="C00000"/>
              </a:buClr>
              <a:buSzPct val="120000"/>
              <a:buFont typeface="Wingdings" panose="05000000000000000000" pitchFamily="2" charset="2"/>
              <a:buChar char=""/>
            </a:pPr>
            <a:r>
              <a:rPr lang="el-GR" sz="1300" b="1" dirty="0"/>
              <a:t>2013 </a:t>
            </a:r>
            <a:r>
              <a:rPr lang="en-US" sz="1300" b="1" dirty="0"/>
              <a:t>Financial Crisis </a:t>
            </a:r>
            <a:r>
              <a:rPr lang="el-GR" sz="1300" b="1" dirty="0" smtClean="0"/>
              <a:t>«Οικονομική κρίση»</a:t>
            </a:r>
          </a:p>
          <a:p>
            <a:pPr>
              <a:buClr>
                <a:srgbClr val="C00000"/>
              </a:buClr>
              <a:buSzPct val="120000"/>
              <a:buFont typeface="Wingdings" panose="05000000000000000000" pitchFamily="2" charset="2"/>
              <a:buChar char=""/>
            </a:pPr>
            <a:endParaRPr lang="en-US" sz="1300" b="1" dirty="0"/>
          </a:p>
          <a:p>
            <a:endParaRPr lang="el-GR" dirty="0"/>
          </a:p>
        </p:txBody>
      </p:sp>
    </p:spTree>
    <p:extLst>
      <p:ext uri="{BB962C8B-B14F-4D97-AF65-F5344CB8AC3E}">
        <p14:creationId xmlns:p14="http://schemas.microsoft.com/office/powerpoint/2010/main" val="204518976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defRPr/>
            </a:pPr>
            <a:r>
              <a:rPr lang="el-GR" sz="4000">
                <a:effectLst>
                  <a:outerShdw blurRad="38100" dist="38100" dir="2700000" algn="tl">
                    <a:srgbClr val="C0C0C0"/>
                  </a:outerShdw>
                </a:effectLst>
              </a:rPr>
              <a:t>Οργανωτική</a:t>
            </a:r>
            <a:r>
              <a:rPr lang="el-GR"/>
              <a:t> </a:t>
            </a:r>
            <a:r>
              <a:rPr lang="el-GR" sz="4000">
                <a:effectLst>
                  <a:outerShdw blurRad="38100" dist="38100" dir="2700000" algn="tl">
                    <a:srgbClr val="C0C0C0"/>
                  </a:outerShdw>
                </a:effectLst>
              </a:rPr>
              <a:t>δομή</a:t>
            </a:r>
          </a:p>
        </p:txBody>
      </p:sp>
      <p:sp>
        <p:nvSpPr>
          <p:cNvPr id="47107" name="Rectangle 3"/>
          <p:cNvSpPr>
            <a:spLocks noGrp="1" noChangeArrowheads="1"/>
          </p:cNvSpPr>
          <p:nvPr>
            <p:ph idx="1"/>
          </p:nvPr>
        </p:nvSpPr>
        <p:spPr/>
        <p:txBody>
          <a:bodyPr/>
          <a:lstStyle/>
          <a:p>
            <a:pPr>
              <a:lnSpc>
                <a:spcPct val="120000"/>
              </a:lnSpc>
              <a:buClr>
                <a:srgbClr val="FF3300"/>
              </a:buClr>
              <a:buSzPct val="120000"/>
              <a:buFont typeface="Wingdings" pitchFamily="2" charset="2"/>
              <a:buChar char="Ø"/>
              <a:defRPr/>
            </a:pPr>
            <a:r>
              <a:rPr lang="el-GR" sz="2000" b="1" u="sng" dirty="0">
                <a:effectLst>
                  <a:outerShdw blurRad="38100" dist="38100" dir="2700000" algn="tl">
                    <a:srgbClr val="C0C0C0"/>
                  </a:outerShdw>
                </a:effectLst>
              </a:rPr>
              <a:t>Εθνικό Επίπεδο (Υπουργείο Υγείας): </a:t>
            </a:r>
            <a:r>
              <a:rPr lang="el-GR" sz="2000" b="1" dirty="0">
                <a:effectLst>
                  <a:outerShdw blurRad="38100" dist="38100" dir="2700000" algn="tl">
                    <a:srgbClr val="C0C0C0"/>
                  </a:outerShdw>
                </a:effectLst>
              </a:rPr>
              <a:t>Νομοθετικό έργο Γενική Πολιτική του συστήματος</a:t>
            </a:r>
            <a:r>
              <a:rPr lang="el-GR" sz="2000" b="1" u="sng" dirty="0">
                <a:effectLst>
                  <a:outerShdw blurRad="38100" dist="38100" dir="2700000" algn="tl">
                    <a:srgbClr val="C0C0C0"/>
                  </a:outerShdw>
                </a:effectLst>
              </a:rPr>
              <a:t> </a:t>
            </a:r>
            <a:r>
              <a:rPr lang="el-GR" sz="2000" b="1" dirty="0">
                <a:effectLst>
                  <a:outerShdw blurRad="38100" dist="38100" dir="2700000" algn="tl">
                    <a:srgbClr val="C0C0C0"/>
                  </a:outerShdw>
                </a:effectLst>
              </a:rPr>
              <a:t> </a:t>
            </a:r>
            <a:endParaRPr lang="el-GR" sz="2000" b="1" u="sng" dirty="0">
              <a:effectLst>
                <a:outerShdw blurRad="38100" dist="38100" dir="2700000" algn="tl">
                  <a:srgbClr val="C0C0C0"/>
                </a:outerShdw>
              </a:effectLst>
            </a:endParaRPr>
          </a:p>
          <a:p>
            <a:pPr>
              <a:lnSpc>
                <a:spcPct val="120000"/>
              </a:lnSpc>
              <a:buClr>
                <a:srgbClr val="FF3300"/>
              </a:buClr>
              <a:buSzPct val="120000"/>
              <a:buFont typeface="Wingdings" pitchFamily="2" charset="2"/>
              <a:buChar char="Ø"/>
              <a:defRPr/>
            </a:pPr>
            <a:r>
              <a:rPr lang="el-GR" sz="2000" b="1" u="sng" dirty="0">
                <a:effectLst>
                  <a:outerShdw blurRad="38100" dist="38100" dir="2700000" algn="tl">
                    <a:srgbClr val="C0C0C0"/>
                  </a:outerShdw>
                </a:effectLst>
              </a:rPr>
              <a:t>Περιφέρειες: </a:t>
            </a:r>
            <a:r>
              <a:rPr lang="el-GR" sz="2000" b="1" dirty="0">
                <a:effectLst>
                  <a:outerShdw blurRad="38100" dist="38100" dir="2700000" algn="tl">
                    <a:srgbClr val="C0C0C0"/>
                  </a:outerShdw>
                </a:effectLst>
              </a:rPr>
              <a:t>Συντονισμός της Τριτοβάθμιας και δευτεροβάθμια φροντίδας με βάση το Κεντρικό Επιχειρησιακό </a:t>
            </a:r>
            <a:r>
              <a:rPr lang="el-GR" sz="2000" b="1" dirty="0" smtClean="0"/>
              <a:t>Σχέδιο</a:t>
            </a:r>
            <a:r>
              <a:rPr lang="el-GR" sz="2000" b="1" dirty="0">
                <a:effectLst>
                  <a:outerShdw blurRad="38100" dist="38100" dir="2700000" algn="tl">
                    <a:srgbClr val="C0C0C0"/>
                  </a:outerShdw>
                </a:effectLst>
              </a:rPr>
              <a:t> </a:t>
            </a:r>
            <a:r>
              <a:rPr lang="el-GR" sz="2000" b="1" dirty="0" smtClean="0">
                <a:effectLst>
                  <a:outerShdw blurRad="38100" dist="38100" dir="2700000" algn="tl">
                    <a:srgbClr val="C0C0C0"/>
                  </a:outerShdw>
                </a:effectLst>
              </a:rPr>
              <a:t>η χώρα είναι χωρισμένη σε 21 </a:t>
            </a:r>
            <a:r>
              <a:rPr lang="el-GR" sz="2000" b="1" dirty="0">
                <a:effectLst>
                  <a:outerShdw blurRad="38100" dist="38100" dir="2700000" algn="tl">
                    <a:srgbClr val="C0C0C0"/>
                  </a:outerShdw>
                </a:effectLst>
              </a:rPr>
              <a:t>γεωγραφικές </a:t>
            </a:r>
            <a:r>
              <a:rPr lang="el-GR" sz="2000" b="1" dirty="0" smtClean="0">
                <a:effectLst>
                  <a:outerShdw blurRad="38100" dist="38100" dir="2700000" algn="tl">
                    <a:srgbClr val="C0C0C0"/>
                  </a:outerShdw>
                </a:effectLst>
              </a:rPr>
              <a:t>περιφέρειες. </a:t>
            </a:r>
            <a:endParaRPr lang="el-GR" sz="2000" b="1" u="sng" dirty="0">
              <a:effectLst>
                <a:outerShdw blurRad="38100" dist="38100" dir="2700000" algn="tl">
                  <a:srgbClr val="C0C0C0"/>
                </a:outerShdw>
              </a:effectLst>
            </a:endParaRPr>
          </a:p>
          <a:p>
            <a:pPr>
              <a:lnSpc>
                <a:spcPct val="120000"/>
              </a:lnSpc>
              <a:buClr>
                <a:srgbClr val="FF3300"/>
              </a:buClr>
              <a:buSzPct val="120000"/>
              <a:buFont typeface="Wingdings" pitchFamily="2" charset="2"/>
              <a:buChar char="Ø"/>
              <a:defRPr/>
            </a:pPr>
            <a:r>
              <a:rPr lang="el-GR" sz="2000" b="1" u="sng" dirty="0">
                <a:effectLst>
                  <a:outerShdw blurRad="38100" dist="38100" dir="2700000" algn="tl">
                    <a:srgbClr val="C0C0C0"/>
                  </a:outerShdw>
                </a:effectLst>
              </a:rPr>
              <a:t>Τοπικές Κοινότητες</a:t>
            </a:r>
            <a:r>
              <a:rPr lang="el-GR" sz="2000" b="1" dirty="0">
                <a:effectLst>
                  <a:outerShdw blurRad="38100" dist="38100" dir="2700000" algn="tl">
                    <a:srgbClr val="C0C0C0"/>
                  </a:outerShdw>
                </a:effectLst>
              </a:rPr>
              <a:t>. Οι τοπικές κοινότητες αντίστοιχα, όπως και οι περιφέρειες είναι υπεύθυνες για τη δημόσια υγεία στο σύνολο της πρωτοβάθμιας φροντίδας υγείας (πρόληψη, φροντίδα συγκεκριμένων ομάδων πληθυσμού κλπ).</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Σύστημα υγείας χαρακτηριστικά</a:t>
            </a:r>
            <a:r>
              <a:rPr lang="en-US" dirty="0" smtClean="0"/>
              <a:t>:</a:t>
            </a:r>
            <a:endParaRPr lang="el-GR" dirty="0"/>
          </a:p>
        </p:txBody>
      </p:sp>
      <p:sp>
        <p:nvSpPr>
          <p:cNvPr id="3" name="Θέση περιεχομένου 2"/>
          <p:cNvSpPr>
            <a:spLocks noGrp="1"/>
          </p:cNvSpPr>
          <p:nvPr>
            <p:ph idx="1"/>
          </p:nvPr>
        </p:nvSpPr>
        <p:spPr>
          <a:xfrm>
            <a:off x="683568" y="2276872"/>
            <a:ext cx="8001000" cy="3733800"/>
          </a:xfrm>
        </p:spPr>
        <p:txBody>
          <a:bodyPr/>
          <a:lstStyle/>
          <a:p>
            <a:r>
              <a:rPr lang="en-US" b="1" dirty="0"/>
              <a:t>M</a:t>
            </a:r>
            <a:r>
              <a:rPr lang="el-GR" b="1" dirty="0" smtClean="0"/>
              <a:t>όνο 8% των γιατρών</a:t>
            </a:r>
            <a:r>
              <a:rPr lang="en-US" b="1" dirty="0" smtClean="0"/>
              <a:t> </a:t>
            </a:r>
            <a:r>
              <a:rPr lang="el-GR" b="1" dirty="0" smtClean="0"/>
              <a:t>έχουν ιδιωτικά ιατρεία.</a:t>
            </a:r>
          </a:p>
          <a:p>
            <a:r>
              <a:rPr lang="el-GR" b="1" dirty="0" smtClean="0"/>
              <a:t>Ιδιωτικά ιδρύματα προσφέρουν υπηρεσίες σε μακροχρόνιους ασθενείς.</a:t>
            </a:r>
            <a:endParaRPr lang="en-US" b="1" dirty="0" smtClean="0"/>
          </a:p>
          <a:p>
            <a:r>
              <a:rPr lang="el-GR" b="1" dirty="0" smtClean="0"/>
              <a:t>Οι δήμοι είναι υπεύθυνοι για την υγιεινή του περιβάλλοντος, την εκπαίδευση, την στέγη, τις συγκοινωνίες, τα δημόσια έργα.</a:t>
            </a:r>
          </a:p>
          <a:p>
            <a:r>
              <a:rPr lang="el-GR" b="1" dirty="0" smtClean="0"/>
              <a:t>3 επίπεδα Διοικητικής Οργάνωσης Περιφέρεια 6 υγειονομικές Περιφέρειες, Νομός, Δήμος. </a:t>
            </a:r>
            <a:endParaRPr lang="el-GR" b="1" dirty="0"/>
          </a:p>
        </p:txBody>
      </p:sp>
    </p:spTree>
    <p:extLst>
      <p:ext uri="{BB962C8B-B14F-4D97-AF65-F5344CB8AC3E}">
        <p14:creationId xmlns:p14="http://schemas.microsoft.com/office/powerpoint/2010/main" val="1950564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Σύστημα υγείας</a:t>
            </a:r>
            <a:endParaRPr lang="el-GR" dirty="0"/>
          </a:p>
        </p:txBody>
      </p:sp>
      <p:sp>
        <p:nvSpPr>
          <p:cNvPr id="3" name="Θέση περιεχομένου 2"/>
          <p:cNvSpPr>
            <a:spLocks noGrp="1"/>
          </p:cNvSpPr>
          <p:nvPr>
            <p:ph idx="1"/>
          </p:nvPr>
        </p:nvSpPr>
        <p:spPr/>
        <p:txBody>
          <a:bodyPr/>
          <a:lstStyle/>
          <a:p>
            <a:r>
              <a:rPr lang="el-GR" b="1" dirty="0" smtClean="0"/>
              <a:t>Συμμετοχή του ασθενή στους </a:t>
            </a:r>
            <a:r>
              <a:rPr lang="el-GR" b="1" dirty="0"/>
              <a:t>έ</a:t>
            </a:r>
            <a:r>
              <a:rPr lang="el-GR" b="1" dirty="0" smtClean="0"/>
              <a:t>ξω-νοσοκομειακούς γιατρούς γιατί</a:t>
            </a:r>
            <a:r>
              <a:rPr lang="en-US" b="1" dirty="0" smtClean="0"/>
              <a:t>;</a:t>
            </a:r>
          </a:p>
          <a:p>
            <a:r>
              <a:rPr lang="el-GR" b="1" dirty="0" smtClean="0"/>
              <a:t>Φαρμακευτική δαπάνη καλύπτεται από το σύστημα κοινωνικής ασφάλισης.</a:t>
            </a:r>
          </a:p>
          <a:p>
            <a:r>
              <a:rPr lang="el-GR" b="1" dirty="0" smtClean="0"/>
              <a:t>Αντιμετώπιση των προβλημάτων και της αναποτελεσματικότητας του συστήματος πως</a:t>
            </a:r>
            <a:r>
              <a:rPr lang="en-US" b="1" dirty="0" smtClean="0"/>
              <a:t>;</a:t>
            </a:r>
            <a:r>
              <a:rPr lang="el-GR" b="1" dirty="0" smtClean="0"/>
              <a:t> Στην εξέλιξη του συστήματος σε ένα αποκεντρωμένο περιφερειακό σύστημα. </a:t>
            </a:r>
            <a:endParaRPr lang="el-GR" b="1" dirty="0"/>
          </a:p>
        </p:txBody>
      </p:sp>
    </p:spTree>
    <p:extLst>
      <p:ext uri="{BB962C8B-B14F-4D97-AF65-F5344CB8AC3E}">
        <p14:creationId xmlns:p14="http://schemas.microsoft.com/office/powerpoint/2010/main" val="73964021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Σύστημα Υγείας</a:t>
            </a:r>
            <a:endParaRPr lang="el-GR" dirty="0"/>
          </a:p>
        </p:txBody>
      </p:sp>
      <p:sp>
        <p:nvSpPr>
          <p:cNvPr id="3" name="Θέση περιεχομένου 2"/>
          <p:cNvSpPr>
            <a:spLocks noGrp="1"/>
          </p:cNvSpPr>
          <p:nvPr>
            <p:ph idx="1"/>
          </p:nvPr>
        </p:nvSpPr>
        <p:spPr/>
        <p:txBody>
          <a:bodyPr/>
          <a:lstStyle/>
          <a:p>
            <a:r>
              <a:rPr lang="el-GR" sz="2300" b="1" dirty="0" smtClean="0"/>
              <a:t>Βασικοί άξονες της προσπάθειας για ένα καλύτερο σύστημα είναι η δημιουργία ενός ελεγχόμενου εσωτερικού ανταγωνισμού.</a:t>
            </a:r>
          </a:p>
          <a:p>
            <a:pPr marL="0" indent="0">
              <a:buNone/>
            </a:pPr>
            <a:r>
              <a:rPr lang="el-GR" sz="2300" b="1" dirty="0" smtClean="0"/>
              <a:t>Οι τοπικές αρχές αγοράζουν υπηρεσίες για τους ασθενείς τα νοσοκομεία με την σειρά τους αποζημιώνονται βάση των ποιοτικών υπηρεσιών που προσφέρουν. Με αυτό τον τρόπο είναι αναγκασμένα να αυξήσουν την ποιότητα και την αποδοτικότητα τους για να προσφέρουν καλές υπηρεσίες υγείας.</a:t>
            </a:r>
          </a:p>
          <a:p>
            <a:pPr marL="0" indent="0">
              <a:buNone/>
            </a:pPr>
            <a:r>
              <a:rPr lang="el-GR" sz="2300" b="1" dirty="0" smtClean="0"/>
              <a:t>Οι τιμές καθορίζονται από τα </a:t>
            </a:r>
            <a:r>
              <a:rPr lang="en-US" sz="2300" b="1" dirty="0" smtClean="0"/>
              <a:t>DRGs Diagnosis Related Group </a:t>
            </a:r>
            <a:r>
              <a:rPr lang="el-GR" sz="2300" b="1" dirty="0" smtClean="0"/>
              <a:t>τι είναι</a:t>
            </a:r>
            <a:r>
              <a:rPr lang="en-US" sz="2300" b="1" dirty="0" smtClean="0"/>
              <a:t>;</a:t>
            </a:r>
            <a:endParaRPr lang="el-GR" sz="2300" b="1" dirty="0"/>
          </a:p>
        </p:txBody>
      </p:sp>
    </p:spTree>
    <p:extLst>
      <p:ext uri="{BB962C8B-B14F-4D97-AF65-F5344CB8AC3E}">
        <p14:creationId xmlns:p14="http://schemas.microsoft.com/office/powerpoint/2010/main" val="12134826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Χρηματοδότηση</a:t>
            </a:r>
            <a:r>
              <a:rPr lang="en-US" dirty="0" smtClean="0"/>
              <a:t>:</a:t>
            </a:r>
            <a:endParaRPr lang="el-GR" dirty="0"/>
          </a:p>
        </p:txBody>
      </p:sp>
      <p:sp>
        <p:nvSpPr>
          <p:cNvPr id="3" name="Θέση περιεχομένου 2"/>
          <p:cNvSpPr>
            <a:spLocks noGrp="1"/>
          </p:cNvSpPr>
          <p:nvPr>
            <p:ph idx="1"/>
          </p:nvPr>
        </p:nvSpPr>
        <p:spPr/>
        <p:txBody>
          <a:bodyPr/>
          <a:lstStyle/>
          <a:p>
            <a:pPr marL="0" indent="0">
              <a:buNone/>
            </a:pPr>
            <a:r>
              <a:rPr lang="el-GR" dirty="0" smtClean="0"/>
              <a:t>●</a:t>
            </a:r>
            <a:r>
              <a:rPr lang="en-US" dirty="0" smtClean="0"/>
              <a:t> </a:t>
            </a:r>
            <a:r>
              <a:rPr lang="el-GR" b="1" dirty="0" smtClean="0"/>
              <a:t>Κύρια πηγή χρηματοδότησης τοπικοί και δημοτικοί φόροι (70%) κεντρική κυβέρνηση (19%)</a:t>
            </a:r>
          </a:p>
          <a:p>
            <a:pPr marL="0" indent="0">
              <a:buNone/>
            </a:pPr>
            <a:r>
              <a:rPr lang="el-GR" b="1" dirty="0" smtClean="0"/>
              <a:t>● Τα χρήματα τα αντλεί το Υπουργείο από την Εθνική Ασφάλιση </a:t>
            </a:r>
          </a:p>
          <a:p>
            <a:pPr marL="0" indent="0">
              <a:buNone/>
            </a:pPr>
            <a:r>
              <a:rPr lang="el-GR" b="1" dirty="0" smtClean="0"/>
              <a:t>● Η ροή των χρημάτων γίνεται με την μορφή προϋπολογισμών ετήσιων και σφαιρικών καλύπτονται οι μισθοί, τα φάρμακα, τα αναλώσιμα και ο εξοπλισμός.</a:t>
            </a:r>
            <a:endParaRPr lang="el-GR" b="1" dirty="0"/>
          </a:p>
        </p:txBody>
      </p:sp>
    </p:spTree>
    <p:extLst>
      <p:ext uri="{BB962C8B-B14F-4D97-AF65-F5344CB8AC3E}">
        <p14:creationId xmlns:p14="http://schemas.microsoft.com/office/powerpoint/2010/main" val="42668033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title"/>
          </p:nvPr>
        </p:nvSpPr>
        <p:spPr>
          <a:xfrm>
            <a:off x="468313" y="404813"/>
            <a:ext cx="8229600" cy="725487"/>
          </a:xfrm>
        </p:spPr>
        <p:txBody>
          <a:bodyPr/>
          <a:lstStyle/>
          <a:p>
            <a:pPr eaLnBrk="1" hangingPunct="1">
              <a:defRPr/>
            </a:pPr>
            <a:r>
              <a:rPr lang="el-GR" sz="4000" b="1" dirty="0" smtClean="0"/>
              <a:t>Δομή του συστήματος</a:t>
            </a:r>
            <a:r>
              <a:rPr lang="en-US" sz="4000" b="1" dirty="0" smtClean="0"/>
              <a:t>:</a:t>
            </a:r>
            <a:r>
              <a:rPr lang="el-GR" dirty="0" smtClean="0"/>
              <a:t> </a:t>
            </a:r>
            <a:endParaRPr lang="en-GB" dirty="0" smtClean="0"/>
          </a:p>
        </p:txBody>
      </p:sp>
      <p:grpSp>
        <p:nvGrpSpPr>
          <p:cNvPr id="2" name="Group 6"/>
          <p:cNvGrpSpPr>
            <a:grpSpLocks noChangeAspect="1"/>
          </p:cNvGrpSpPr>
          <p:nvPr/>
        </p:nvGrpSpPr>
        <p:grpSpPr bwMode="auto">
          <a:xfrm>
            <a:off x="323850" y="1484313"/>
            <a:ext cx="8501063" cy="4643437"/>
            <a:chOff x="204" y="935"/>
            <a:chExt cx="5355" cy="2925"/>
          </a:xfrm>
        </p:grpSpPr>
        <p:sp>
          <p:nvSpPr>
            <p:cNvPr id="120837" name="AutoShape 5"/>
            <p:cNvSpPr>
              <a:spLocks noChangeAspect="1" noChangeArrowheads="1" noTextEdit="1"/>
            </p:cNvSpPr>
            <p:nvPr/>
          </p:nvSpPr>
          <p:spPr bwMode="auto">
            <a:xfrm>
              <a:off x="204" y="935"/>
              <a:ext cx="5355" cy="2925"/>
            </a:xfrm>
            <a:prstGeom prst="rect">
              <a:avLst/>
            </a:prstGeom>
            <a:noFill/>
            <a:ln w="9525" cap="flat" cmpd="sng" algn="ctr">
              <a:solidFill>
                <a:srgbClr val="FFFF00"/>
              </a:solidFill>
              <a:prstDash val="solid"/>
              <a:miter lim="800000"/>
              <a:headEnd type="none" w="med" len="med"/>
              <a:tailEnd type="none" w="med" len="med"/>
            </a:ln>
          </p:spPr>
          <p:txBody>
            <a:bodyPr/>
            <a:lstStyle/>
            <a:p>
              <a:pPr>
                <a:defRPr/>
              </a:pPr>
              <a:endParaRPr lang="el-GR" b="1">
                <a:solidFill>
                  <a:srgbClr val="003399"/>
                </a:solidFill>
                <a:effectLst>
                  <a:outerShdw blurRad="38100" dist="38100" dir="2700000" algn="tl">
                    <a:srgbClr val="000000">
                      <a:alpha val="43137"/>
                    </a:srgbClr>
                  </a:outerShdw>
                </a:effectLst>
                <a:latin typeface="Arial" charset="0"/>
                <a:cs typeface="Arial" charset="0"/>
              </a:endParaRPr>
            </a:p>
          </p:txBody>
        </p:sp>
        <p:sp>
          <p:nvSpPr>
            <p:cNvPr id="218117" name="Rectangle 7"/>
            <p:cNvSpPr>
              <a:spLocks noChangeArrowheads="1"/>
            </p:cNvSpPr>
            <p:nvPr/>
          </p:nvSpPr>
          <p:spPr bwMode="auto">
            <a:xfrm>
              <a:off x="1471" y="1806"/>
              <a:ext cx="1031" cy="1318"/>
            </a:xfrm>
            <a:prstGeom prst="rect">
              <a:avLst/>
            </a:prstGeom>
            <a:solidFill>
              <a:srgbClr val="FFFFFF"/>
            </a:solidFill>
            <a:ln w="2">
              <a:solidFill>
                <a:srgbClr val="000000"/>
              </a:solidFill>
              <a:miter lim="800000"/>
              <a:headEnd/>
              <a:tailEnd/>
            </a:ln>
          </p:spPr>
          <p:txBody>
            <a:bodyPr/>
            <a:lstStyle/>
            <a:p>
              <a:endParaRPr lang="el-GR"/>
            </a:p>
          </p:txBody>
        </p:sp>
        <p:sp>
          <p:nvSpPr>
            <p:cNvPr id="218118" name="Rectangle 8"/>
            <p:cNvSpPr>
              <a:spLocks noChangeArrowheads="1"/>
            </p:cNvSpPr>
            <p:nvPr/>
          </p:nvSpPr>
          <p:spPr bwMode="auto">
            <a:xfrm>
              <a:off x="1498" y="2162"/>
              <a:ext cx="125" cy="137"/>
            </a:xfrm>
            <a:prstGeom prst="rect">
              <a:avLst/>
            </a:prstGeom>
            <a:noFill/>
            <a:ln w="9525">
              <a:noFill/>
              <a:miter lim="800000"/>
              <a:headEnd/>
              <a:tailEnd/>
            </a:ln>
          </p:spPr>
          <p:txBody>
            <a:bodyPr wrap="none" lIns="0" tIns="0" rIns="0" bIns="0">
              <a:spAutoFit/>
            </a:bodyPr>
            <a:lstStyle/>
            <a:p>
              <a:r>
                <a:rPr lang="el-GR" sz="1300">
                  <a:solidFill>
                    <a:srgbClr val="000000"/>
                  </a:solidFill>
                  <a:latin typeface="Wingdings" pitchFamily="2" charset="2"/>
                </a:rPr>
                <a:t>Ÿ</a:t>
              </a:r>
              <a:endParaRPr lang="el-GR"/>
            </a:p>
          </p:txBody>
        </p:sp>
        <p:sp>
          <p:nvSpPr>
            <p:cNvPr id="218119" name="Rectangle 9"/>
            <p:cNvSpPr>
              <a:spLocks noChangeArrowheads="1"/>
            </p:cNvSpPr>
            <p:nvPr/>
          </p:nvSpPr>
          <p:spPr bwMode="auto">
            <a:xfrm>
              <a:off x="1610" y="2160"/>
              <a:ext cx="689"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Γενική Ιατρική</a:t>
              </a:r>
              <a:endParaRPr lang="el-GR" b="1">
                <a:solidFill>
                  <a:srgbClr val="003399"/>
                </a:solidFill>
              </a:endParaRPr>
            </a:p>
          </p:txBody>
        </p:sp>
        <p:sp>
          <p:nvSpPr>
            <p:cNvPr id="218120" name="Rectangle 10"/>
            <p:cNvSpPr>
              <a:spLocks noChangeArrowheads="1"/>
            </p:cNvSpPr>
            <p:nvPr/>
          </p:nvSpPr>
          <p:spPr bwMode="auto">
            <a:xfrm>
              <a:off x="1498" y="2261"/>
              <a:ext cx="125" cy="137"/>
            </a:xfrm>
            <a:prstGeom prst="rect">
              <a:avLst/>
            </a:prstGeom>
            <a:noFill/>
            <a:ln w="9525">
              <a:noFill/>
              <a:miter lim="800000"/>
              <a:headEnd/>
              <a:tailEnd/>
            </a:ln>
          </p:spPr>
          <p:txBody>
            <a:bodyPr wrap="none" lIns="0" tIns="0" rIns="0" bIns="0">
              <a:spAutoFit/>
            </a:bodyPr>
            <a:lstStyle/>
            <a:p>
              <a:r>
                <a:rPr lang="el-GR" sz="1300">
                  <a:solidFill>
                    <a:srgbClr val="000000"/>
                  </a:solidFill>
                  <a:latin typeface="Wingdings" pitchFamily="2" charset="2"/>
                </a:rPr>
                <a:t>Ÿ</a:t>
              </a:r>
              <a:endParaRPr lang="el-GR"/>
            </a:p>
          </p:txBody>
        </p:sp>
        <p:sp>
          <p:nvSpPr>
            <p:cNvPr id="218121" name="Rectangle 11"/>
            <p:cNvSpPr>
              <a:spLocks noChangeArrowheads="1"/>
            </p:cNvSpPr>
            <p:nvPr/>
          </p:nvSpPr>
          <p:spPr bwMode="auto">
            <a:xfrm>
              <a:off x="1639" y="2259"/>
              <a:ext cx="574"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Παιδιατρική</a:t>
              </a:r>
              <a:endParaRPr lang="el-GR" b="1">
                <a:solidFill>
                  <a:srgbClr val="003399"/>
                </a:solidFill>
              </a:endParaRPr>
            </a:p>
          </p:txBody>
        </p:sp>
        <p:sp>
          <p:nvSpPr>
            <p:cNvPr id="218122" name="Rectangle 12"/>
            <p:cNvSpPr>
              <a:spLocks noChangeArrowheads="1"/>
            </p:cNvSpPr>
            <p:nvPr/>
          </p:nvSpPr>
          <p:spPr bwMode="auto">
            <a:xfrm>
              <a:off x="1498" y="2363"/>
              <a:ext cx="125" cy="137"/>
            </a:xfrm>
            <a:prstGeom prst="rect">
              <a:avLst/>
            </a:prstGeom>
            <a:noFill/>
            <a:ln w="9525">
              <a:noFill/>
              <a:miter lim="800000"/>
              <a:headEnd/>
              <a:tailEnd/>
            </a:ln>
          </p:spPr>
          <p:txBody>
            <a:bodyPr wrap="none" lIns="0" tIns="0" rIns="0" bIns="0">
              <a:spAutoFit/>
            </a:bodyPr>
            <a:lstStyle/>
            <a:p>
              <a:r>
                <a:rPr lang="el-GR" sz="1300">
                  <a:solidFill>
                    <a:srgbClr val="000000"/>
                  </a:solidFill>
                  <a:latin typeface="Wingdings" pitchFamily="2" charset="2"/>
                </a:rPr>
                <a:t>Ÿ</a:t>
              </a:r>
              <a:endParaRPr lang="el-GR"/>
            </a:p>
          </p:txBody>
        </p:sp>
        <p:sp>
          <p:nvSpPr>
            <p:cNvPr id="218123" name="Rectangle 13"/>
            <p:cNvSpPr>
              <a:spLocks noChangeArrowheads="1"/>
            </p:cNvSpPr>
            <p:nvPr/>
          </p:nvSpPr>
          <p:spPr bwMode="auto">
            <a:xfrm>
              <a:off x="1639" y="2361"/>
              <a:ext cx="492"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Παθολογία</a:t>
              </a:r>
              <a:endParaRPr lang="el-GR" b="1">
                <a:solidFill>
                  <a:srgbClr val="003399"/>
                </a:solidFill>
              </a:endParaRPr>
            </a:p>
          </p:txBody>
        </p:sp>
        <p:sp>
          <p:nvSpPr>
            <p:cNvPr id="218124" name="Rectangle 14"/>
            <p:cNvSpPr>
              <a:spLocks noChangeArrowheads="1"/>
            </p:cNvSpPr>
            <p:nvPr/>
          </p:nvSpPr>
          <p:spPr bwMode="auto">
            <a:xfrm>
              <a:off x="1498" y="2462"/>
              <a:ext cx="125" cy="137"/>
            </a:xfrm>
            <a:prstGeom prst="rect">
              <a:avLst/>
            </a:prstGeom>
            <a:noFill/>
            <a:ln w="9525">
              <a:noFill/>
              <a:miter lim="800000"/>
              <a:headEnd/>
              <a:tailEnd/>
            </a:ln>
          </p:spPr>
          <p:txBody>
            <a:bodyPr wrap="none" lIns="0" tIns="0" rIns="0" bIns="0">
              <a:spAutoFit/>
            </a:bodyPr>
            <a:lstStyle/>
            <a:p>
              <a:r>
                <a:rPr lang="el-GR" sz="1300">
                  <a:solidFill>
                    <a:srgbClr val="000000"/>
                  </a:solidFill>
                  <a:latin typeface="Wingdings" pitchFamily="2" charset="2"/>
                </a:rPr>
                <a:t>Ÿ</a:t>
              </a:r>
              <a:endParaRPr lang="el-GR"/>
            </a:p>
          </p:txBody>
        </p:sp>
        <p:sp>
          <p:nvSpPr>
            <p:cNvPr id="218125" name="Rectangle 15"/>
            <p:cNvSpPr>
              <a:spLocks noChangeArrowheads="1"/>
            </p:cNvSpPr>
            <p:nvPr/>
          </p:nvSpPr>
          <p:spPr bwMode="auto">
            <a:xfrm>
              <a:off x="1639" y="2460"/>
              <a:ext cx="611"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Γυναικολογία</a:t>
              </a:r>
              <a:endParaRPr lang="el-GR" b="1">
                <a:solidFill>
                  <a:srgbClr val="003399"/>
                </a:solidFill>
              </a:endParaRPr>
            </a:p>
          </p:txBody>
        </p:sp>
        <p:sp>
          <p:nvSpPr>
            <p:cNvPr id="218126" name="Rectangle 16"/>
            <p:cNvSpPr>
              <a:spLocks noChangeArrowheads="1"/>
            </p:cNvSpPr>
            <p:nvPr/>
          </p:nvSpPr>
          <p:spPr bwMode="auto">
            <a:xfrm>
              <a:off x="1498" y="2562"/>
              <a:ext cx="125" cy="137"/>
            </a:xfrm>
            <a:prstGeom prst="rect">
              <a:avLst/>
            </a:prstGeom>
            <a:noFill/>
            <a:ln w="9525">
              <a:noFill/>
              <a:miter lim="800000"/>
              <a:headEnd/>
              <a:tailEnd/>
            </a:ln>
          </p:spPr>
          <p:txBody>
            <a:bodyPr wrap="none" lIns="0" tIns="0" rIns="0" bIns="0">
              <a:spAutoFit/>
            </a:bodyPr>
            <a:lstStyle/>
            <a:p>
              <a:r>
                <a:rPr lang="el-GR" sz="1300">
                  <a:solidFill>
                    <a:srgbClr val="000000"/>
                  </a:solidFill>
                  <a:latin typeface="Wingdings" pitchFamily="2" charset="2"/>
                </a:rPr>
                <a:t>Ÿ</a:t>
              </a:r>
              <a:endParaRPr lang="el-GR"/>
            </a:p>
          </p:txBody>
        </p:sp>
        <p:sp>
          <p:nvSpPr>
            <p:cNvPr id="218127" name="Rectangle 17"/>
            <p:cNvSpPr>
              <a:spLocks noChangeArrowheads="1"/>
            </p:cNvSpPr>
            <p:nvPr/>
          </p:nvSpPr>
          <p:spPr bwMode="auto">
            <a:xfrm>
              <a:off x="1639" y="2560"/>
              <a:ext cx="366"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Βασικές</a:t>
              </a:r>
              <a:endParaRPr lang="el-GR" b="1">
                <a:solidFill>
                  <a:srgbClr val="003399"/>
                </a:solidFill>
              </a:endParaRPr>
            </a:p>
          </p:txBody>
        </p:sp>
        <p:sp>
          <p:nvSpPr>
            <p:cNvPr id="218128" name="Rectangle 18"/>
            <p:cNvSpPr>
              <a:spLocks noChangeArrowheads="1"/>
            </p:cNvSpPr>
            <p:nvPr/>
          </p:nvSpPr>
          <p:spPr bwMode="auto">
            <a:xfrm>
              <a:off x="1637" y="2661"/>
              <a:ext cx="695"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Εργαστηριακές</a:t>
              </a:r>
              <a:endParaRPr lang="el-GR" b="1">
                <a:solidFill>
                  <a:srgbClr val="003399"/>
                </a:solidFill>
              </a:endParaRPr>
            </a:p>
          </p:txBody>
        </p:sp>
        <p:sp>
          <p:nvSpPr>
            <p:cNvPr id="218129" name="Rectangle 19"/>
            <p:cNvSpPr>
              <a:spLocks noChangeArrowheads="1"/>
            </p:cNvSpPr>
            <p:nvPr/>
          </p:nvSpPr>
          <p:spPr bwMode="auto">
            <a:xfrm>
              <a:off x="1637" y="2760"/>
              <a:ext cx="446"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Εξετάσεις</a:t>
              </a:r>
              <a:endParaRPr lang="el-GR" b="1">
                <a:solidFill>
                  <a:srgbClr val="003399"/>
                </a:solidFill>
              </a:endParaRPr>
            </a:p>
          </p:txBody>
        </p:sp>
        <p:sp>
          <p:nvSpPr>
            <p:cNvPr id="218130" name="Rectangle 20"/>
            <p:cNvSpPr>
              <a:spLocks noChangeArrowheads="1"/>
            </p:cNvSpPr>
            <p:nvPr/>
          </p:nvSpPr>
          <p:spPr bwMode="auto">
            <a:xfrm>
              <a:off x="1471" y="1806"/>
              <a:ext cx="1031" cy="306"/>
            </a:xfrm>
            <a:prstGeom prst="rect">
              <a:avLst/>
            </a:prstGeom>
            <a:solidFill>
              <a:srgbClr val="FFFFFF"/>
            </a:solidFill>
            <a:ln w="2">
              <a:solidFill>
                <a:srgbClr val="000000"/>
              </a:solidFill>
              <a:miter lim="800000"/>
              <a:headEnd/>
              <a:tailEnd/>
            </a:ln>
          </p:spPr>
          <p:txBody>
            <a:bodyPr/>
            <a:lstStyle/>
            <a:p>
              <a:endParaRPr lang="el-GR"/>
            </a:p>
          </p:txBody>
        </p:sp>
        <p:sp>
          <p:nvSpPr>
            <p:cNvPr id="218131" name="Rectangle 21"/>
            <p:cNvSpPr>
              <a:spLocks noChangeArrowheads="1"/>
            </p:cNvSpPr>
            <p:nvPr/>
          </p:nvSpPr>
          <p:spPr bwMode="auto">
            <a:xfrm>
              <a:off x="1782" y="1899"/>
              <a:ext cx="499"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Α΄Βαθμίδα</a:t>
              </a:r>
              <a:endParaRPr lang="el-GR" b="1">
                <a:solidFill>
                  <a:srgbClr val="003399"/>
                </a:solidFill>
              </a:endParaRPr>
            </a:p>
          </p:txBody>
        </p:sp>
        <p:sp>
          <p:nvSpPr>
            <p:cNvPr id="218132" name="Rectangle 22"/>
            <p:cNvSpPr>
              <a:spLocks noChangeArrowheads="1"/>
            </p:cNvSpPr>
            <p:nvPr/>
          </p:nvSpPr>
          <p:spPr bwMode="auto">
            <a:xfrm>
              <a:off x="3111" y="1806"/>
              <a:ext cx="1029" cy="1318"/>
            </a:xfrm>
            <a:prstGeom prst="rect">
              <a:avLst/>
            </a:prstGeom>
            <a:solidFill>
              <a:srgbClr val="FFFFFF"/>
            </a:solidFill>
            <a:ln w="2">
              <a:solidFill>
                <a:srgbClr val="000000"/>
              </a:solidFill>
              <a:miter lim="800000"/>
              <a:headEnd/>
              <a:tailEnd/>
            </a:ln>
          </p:spPr>
          <p:txBody>
            <a:bodyPr/>
            <a:lstStyle/>
            <a:p>
              <a:endParaRPr lang="el-GR"/>
            </a:p>
          </p:txBody>
        </p:sp>
        <p:sp>
          <p:nvSpPr>
            <p:cNvPr id="218133" name="Rectangle 23"/>
            <p:cNvSpPr>
              <a:spLocks noChangeArrowheads="1"/>
            </p:cNvSpPr>
            <p:nvPr/>
          </p:nvSpPr>
          <p:spPr bwMode="auto">
            <a:xfrm>
              <a:off x="3138" y="2212"/>
              <a:ext cx="125" cy="137"/>
            </a:xfrm>
            <a:prstGeom prst="rect">
              <a:avLst/>
            </a:prstGeom>
            <a:noFill/>
            <a:ln w="9525">
              <a:noFill/>
              <a:miter lim="800000"/>
              <a:headEnd/>
              <a:tailEnd/>
            </a:ln>
          </p:spPr>
          <p:txBody>
            <a:bodyPr wrap="none" lIns="0" tIns="0" rIns="0" bIns="0">
              <a:spAutoFit/>
            </a:bodyPr>
            <a:lstStyle/>
            <a:p>
              <a:r>
                <a:rPr lang="el-GR" sz="1300">
                  <a:solidFill>
                    <a:srgbClr val="000000"/>
                  </a:solidFill>
                  <a:latin typeface="Wingdings" pitchFamily="2" charset="2"/>
                </a:rPr>
                <a:t>Ÿ</a:t>
              </a:r>
              <a:endParaRPr lang="el-GR"/>
            </a:p>
          </p:txBody>
        </p:sp>
        <p:sp>
          <p:nvSpPr>
            <p:cNvPr id="218134" name="Rectangle 24"/>
            <p:cNvSpPr>
              <a:spLocks noChangeArrowheads="1"/>
            </p:cNvSpPr>
            <p:nvPr/>
          </p:nvSpPr>
          <p:spPr bwMode="auto">
            <a:xfrm>
              <a:off x="3279" y="2210"/>
              <a:ext cx="599"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Ορθοπαιδική</a:t>
              </a:r>
              <a:endParaRPr lang="el-GR" b="1">
                <a:solidFill>
                  <a:srgbClr val="003399"/>
                </a:solidFill>
              </a:endParaRPr>
            </a:p>
          </p:txBody>
        </p:sp>
        <p:sp>
          <p:nvSpPr>
            <p:cNvPr id="218135" name="Rectangle 25"/>
            <p:cNvSpPr>
              <a:spLocks noChangeArrowheads="1"/>
            </p:cNvSpPr>
            <p:nvPr/>
          </p:nvSpPr>
          <p:spPr bwMode="auto">
            <a:xfrm>
              <a:off x="3138" y="2311"/>
              <a:ext cx="125" cy="137"/>
            </a:xfrm>
            <a:prstGeom prst="rect">
              <a:avLst/>
            </a:prstGeom>
            <a:noFill/>
            <a:ln w="9525">
              <a:noFill/>
              <a:miter lim="800000"/>
              <a:headEnd/>
              <a:tailEnd/>
            </a:ln>
          </p:spPr>
          <p:txBody>
            <a:bodyPr wrap="none" lIns="0" tIns="0" rIns="0" bIns="0">
              <a:spAutoFit/>
            </a:bodyPr>
            <a:lstStyle/>
            <a:p>
              <a:r>
                <a:rPr lang="el-GR" sz="1300">
                  <a:solidFill>
                    <a:srgbClr val="000000"/>
                  </a:solidFill>
                  <a:latin typeface="Wingdings" pitchFamily="2" charset="2"/>
                </a:rPr>
                <a:t>Ÿ</a:t>
              </a:r>
              <a:endParaRPr lang="el-GR"/>
            </a:p>
          </p:txBody>
        </p:sp>
        <p:sp>
          <p:nvSpPr>
            <p:cNvPr id="218136" name="Rectangle 26"/>
            <p:cNvSpPr>
              <a:spLocks noChangeArrowheads="1"/>
            </p:cNvSpPr>
            <p:nvPr/>
          </p:nvSpPr>
          <p:spPr bwMode="auto">
            <a:xfrm>
              <a:off x="3279" y="2309"/>
              <a:ext cx="713"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Οφθλαμολογίας</a:t>
              </a:r>
              <a:endParaRPr lang="el-GR" b="1">
                <a:solidFill>
                  <a:srgbClr val="003399"/>
                </a:solidFill>
              </a:endParaRPr>
            </a:p>
          </p:txBody>
        </p:sp>
        <p:sp>
          <p:nvSpPr>
            <p:cNvPr id="218137" name="Rectangle 27"/>
            <p:cNvSpPr>
              <a:spLocks noChangeArrowheads="1"/>
            </p:cNvSpPr>
            <p:nvPr/>
          </p:nvSpPr>
          <p:spPr bwMode="auto">
            <a:xfrm>
              <a:off x="3138" y="2412"/>
              <a:ext cx="125" cy="137"/>
            </a:xfrm>
            <a:prstGeom prst="rect">
              <a:avLst/>
            </a:prstGeom>
            <a:noFill/>
            <a:ln w="9525">
              <a:noFill/>
              <a:miter lim="800000"/>
              <a:headEnd/>
              <a:tailEnd/>
            </a:ln>
          </p:spPr>
          <p:txBody>
            <a:bodyPr wrap="none" lIns="0" tIns="0" rIns="0" bIns="0">
              <a:spAutoFit/>
            </a:bodyPr>
            <a:lstStyle/>
            <a:p>
              <a:r>
                <a:rPr lang="el-GR" sz="1300">
                  <a:solidFill>
                    <a:srgbClr val="000000"/>
                  </a:solidFill>
                  <a:latin typeface="Wingdings" pitchFamily="2" charset="2"/>
                </a:rPr>
                <a:t>Ÿ</a:t>
              </a:r>
              <a:endParaRPr lang="el-GR"/>
            </a:p>
          </p:txBody>
        </p:sp>
        <p:sp>
          <p:nvSpPr>
            <p:cNvPr id="120860" name="Rectangle 28"/>
            <p:cNvSpPr>
              <a:spLocks noChangeArrowheads="1"/>
            </p:cNvSpPr>
            <p:nvPr/>
          </p:nvSpPr>
          <p:spPr bwMode="auto">
            <a:xfrm>
              <a:off x="3279" y="2410"/>
              <a:ext cx="209" cy="126"/>
            </a:xfrm>
            <a:prstGeom prst="rect">
              <a:avLst/>
            </a:prstGeom>
            <a:noFill/>
            <a:ln w="9525">
              <a:noFill/>
              <a:miter lim="800000"/>
              <a:headEnd/>
              <a:tailEnd/>
            </a:ln>
          </p:spPr>
          <p:txBody>
            <a:bodyPr wrap="none" lIns="0" tIns="0" rIns="0" bIns="0">
              <a:spAutoFit/>
            </a:bodyPr>
            <a:lstStyle/>
            <a:p>
              <a:pPr>
                <a:defRPr/>
              </a:pPr>
              <a:r>
                <a:rPr lang="el-GR" sz="1300" b="1" dirty="0">
                  <a:solidFill>
                    <a:srgbClr val="003399"/>
                  </a:solidFill>
                  <a:effectLst>
                    <a:outerShdw blurRad="38100" dist="38100" dir="2700000" algn="tl">
                      <a:srgbClr val="000000">
                        <a:alpha val="43137"/>
                      </a:srgbClr>
                    </a:outerShdw>
                  </a:effectLst>
                  <a:latin typeface="Times New Roman" pitchFamily="18" charset="0"/>
                </a:rPr>
                <a:t>ΩΡΛ</a:t>
              </a:r>
              <a:endParaRPr lang="el-GR" b="1" dirty="0">
                <a:solidFill>
                  <a:srgbClr val="003399"/>
                </a:solidFill>
                <a:effectLst>
                  <a:outerShdw blurRad="38100" dist="38100" dir="2700000" algn="tl">
                    <a:srgbClr val="000000">
                      <a:alpha val="43137"/>
                    </a:srgbClr>
                  </a:outerShdw>
                </a:effectLst>
              </a:endParaRPr>
            </a:p>
          </p:txBody>
        </p:sp>
        <p:sp>
          <p:nvSpPr>
            <p:cNvPr id="218139" name="Rectangle 29"/>
            <p:cNvSpPr>
              <a:spLocks noChangeArrowheads="1"/>
            </p:cNvSpPr>
            <p:nvPr/>
          </p:nvSpPr>
          <p:spPr bwMode="auto">
            <a:xfrm>
              <a:off x="3138" y="2512"/>
              <a:ext cx="125" cy="137"/>
            </a:xfrm>
            <a:prstGeom prst="rect">
              <a:avLst/>
            </a:prstGeom>
            <a:noFill/>
            <a:ln w="9525">
              <a:noFill/>
              <a:miter lim="800000"/>
              <a:headEnd/>
              <a:tailEnd/>
            </a:ln>
          </p:spPr>
          <p:txBody>
            <a:bodyPr wrap="none" lIns="0" tIns="0" rIns="0" bIns="0">
              <a:spAutoFit/>
            </a:bodyPr>
            <a:lstStyle/>
            <a:p>
              <a:r>
                <a:rPr lang="el-GR" sz="1300">
                  <a:solidFill>
                    <a:srgbClr val="000000"/>
                  </a:solidFill>
                  <a:latin typeface="Wingdings" pitchFamily="2" charset="2"/>
                </a:rPr>
                <a:t>Ÿ</a:t>
              </a:r>
              <a:endParaRPr lang="el-GR"/>
            </a:p>
          </p:txBody>
        </p:sp>
        <p:sp>
          <p:nvSpPr>
            <p:cNvPr id="218140" name="Rectangle 30"/>
            <p:cNvSpPr>
              <a:spLocks noChangeArrowheads="1"/>
            </p:cNvSpPr>
            <p:nvPr/>
          </p:nvSpPr>
          <p:spPr bwMode="auto">
            <a:xfrm>
              <a:off x="3279" y="2510"/>
              <a:ext cx="677"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Εξειδικευμένες</a:t>
              </a:r>
              <a:endParaRPr lang="el-GR" b="1">
                <a:solidFill>
                  <a:srgbClr val="003399"/>
                </a:solidFill>
              </a:endParaRPr>
            </a:p>
          </p:txBody>
        </p:sp>
        <p:sp>
          <p:nvSpPr>
            <p:cNvPr id="218141" name="Rectangle 31"/>
            <p:cNvSpPr>
              <a:spLocks noChangeArrowheads="1"/>
            </p:cNvSpPr>
            <p:nvPr/>
          </p:nvSpPr>
          <p:spPr bwMode="auto">
            <a:xfrm>
              <a:off x="3277" y="2609"/>
              <a:ext cx="695"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Εργαστηριακές</a:t>
              </a:r>
              <a:endParaRPr lang="el-GR" b="1">
                <a:solidFill>
                  <a:srgbClr val="003399"/>
                </a:solidFill>
              </a:endParaRPr>
            </a:p>
          </p:txBody>
        </p:sp>
        <p:sp>
          <p:nvSpPr>
            <p:cNvPr id="218142" name="Rectangle 32"/>
            <p:cNvSpPr>
              <a:spLocks noChangeArrowheads="1"/>
            </p:cNvSpPr>
            <p:nvPr/>
          </p:nvSpPr>
          <p:spPr bwMode="auto">
            <a:xfrm>
              <a:off x="3277" y="2711"/>
              <a:ext cx="446"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Εξετάσεις</a:t>
              </a:r>
              <a:endParaRPr lang="el-GR" b="1">
                <a:solidFill>
                  <a:srgbClr val="003399"/>
                </a:solidFill>
              </a:endParaRPr>
            </a:p>
          </p:txBody>
        </p:sp>
        <p:sp>
          <p:nvSpPr>
            <p:cNvPr id="218143" name="Rectangle 33"/>
            <p:cNvSpPr>
              <a:spLocks noChangeArrowheads="1"/>
            </p:cNvSpPr>
            <p:nvPr/>
          </p:nvSpPr>
          <p:spPr bwMode="auto">
            <a:xfrm>
              <a:off x="3111" y="1806"/>
              <a:ext cx="1029" cy="306"/>
            </a:xfrm>
            <a:prstGeom prst="rect">
              <a:avLst/>
            </a:prstGeom>
            <a:solidFill>
              <a:srgbClr val="FFFFFF"/>
            </a:solidFill>
            <a:ln w="2">
              <a:solidFill>
                <a:srgbClr val="000000"/>
              </a:solidFill>
              <a:miter lim="800000"/>
              <a:headEnd/>
              <a:tailEnd/>
            </a:ln>
          </p:spPr>
          <p:txBody>
            <a:bodyPr/>
            <a:lstStyle/>
            <a:p>
              <a:endParaRPr lang="el-GR"/>
            </a:p>
          </p:txBody>
        </p:sp>
        <p:sp>
          <p:nvSpPr>
            <p:cNvPr id="218144" name="Rectangle 34"/>
            <p:cNvSpPr>
              <a:spLocks noChangeArrowheads="1"/>
            </p:cNvSpPr>
            <p:nvPr/>
          </p:nvSpPr>
          <p:spPr bwMode="auto">
            <a:xfrm>
              <a:off x="3423" y="1899"/>
              <a:ext cx="493"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Β΄Βαθμίδα</a:t>
              </a:r>
              <a:endParaRPr lang="el-GR" b="1">
                <a:solidFill>
                  <a:srgbClr val="003399"/>
                </a:solidFill>
              </a:endParaRPr>
            </a:p>
          </p:txBody>
        </p:sp>
        <p:sp>
          <p:nvSpPr>
            <p:cNvPr id="218145" name="Rectangle 35"/>
            <p:cNvSpPr>
              <a:spLocks noChangeArrowheads="1"/>
            </p:cNvSpPr>
            <p:nvPr/>
          </p:nvSpPr>
          <p:spPr bwMode="auto">
            <a:xfrm>
              <a:off x="4516" y="1402"/>
              <a:ext cx="597" cy="1823"/>
            </a:xfrm>
            <a:prstGeom prst="rect">
              <a:avLst/>
            </a:prstGeom>
            <a:solidFill>
              <a:srgbClr val="FFFFFF"/>
            </a:solidFill>
            <a:ln w="2">
              <a:solidFill>
                <a:srgbClr val="000000"/>
              </a:solidFill>
              <a:miter lim="800000"/>
              <a:headEnd/>
              <a:tailEnd/>
            </a:ln>
          </p:spPr>
          <p:txBody>
            <a:bodyPr/>
            <a:lstStyle/>
            <a:p>
              <a:endParaRPr lang="el-GR"/>
            </a:p>
          </p:txBody>
        </p:sp>
        <p:sp>
          <p:nvSpPr>
            <p:cNvPr id="218146" name="Rectangle 36"/>
            <p:cNvSpPr>
              <a:spLocks noChangeArrowheads="1"/>
            </p:cNvSpPr>
            <p:nvPr/>
          </p:nvSpPr>
          <p:spPr bwMode="auto">
            <a:xfrm>
              <a:off x="4516" y="2060"/>
              <a:ext cx="597" cy="304"/>
            </a:xfrm>
            <a:prstGeom prst="rect">
              <a:avLst/>
            </a:prstGeom>
            <a:solidFill>
              <a:srgbClr val="FFFFFF"/>
            </a:solidFill>
            <a:ln w="2">
              <a:solidFill>
                <a:srgbClr val="000000"/>
              </a:solidFill>
              <a:miter lim="800000"/>
              <a:headEnd/>
              <a:tailEnd/>
            </a:ln>
          </p:spPr>
          <p:txBody>
            <a:bodyPr/>
            <a:lstStyle/>
            <a:p>
              <a:endParaRPr lang="el-GR"/>
            </a:p>
          </p:txBody>
        </p:sp>
        <p:sp>
          <p:nvSpPr>
            <p:cNvPr id="218147" name="Rectangle 37"/>
            <p:cNvSpPr>
              <a:spLocks noChangeArrowheads="1"/>
            </p:cNvSpPr>
            <p:nvPr/>
          </p:nvSpPr>
          <p:spPr bwMode="auto">
            <a:xfrm>
              <a:off x="4585" y="2151"/>
              <a:ext cx="535" cy="126"/>
            </a:xfrm>
            <a:prstGeom prst="rect">
              <a:avLst/>
            </a:prstGeom>
            <a:noFill/>
            <a:ln w="9525">
              <a:noFill/>
              <a:miter lim="800000"/>
              <a:headEnd/>
              <a:tailEnd/>
            </a:ln>
          </p:spPr>
          <p:txBody>
            <a:bodyPr wrap="none" lIns="0" tIns="0" rIns="0" bIns="0">
              <a:spAutoFit/>
            </a:bodyPr>
            <a:lstStyle/>
            <a:p>
              <a:r>
                <a:rPr lang="el-GR" sz="1300" b="1">
                  <a:solidFill>
                    <a:srgbClr val="003399"/>
                  </a:solidFill>
                  <a:latin typeface="Times New Roman" pitchFamily="18" charset="0"/>
                </a:rPr>
                <a:t>Νοσοκομείο</a:t>
              </a:r>
              <a:endParaRPr lang="el-GR" b="1">
                <a:solidFill>
                  <a:srgbClr val="003399"/>
                </a:solidFill>
              </a:endParaRPr>
            </a:p>
          </p:txBody>
        </p:sp>
        <p:sp>
          <p:nvSpPr>
            <p:cNvPr id="218148" name="Rectangle 38"/>
            <p:cNvSpPr>
              <a:spLocks noChangeArrowheads="1"/>
            </p:cNvSpPr>
            <p:nvPr/>
          </p:nvSpPr>
          <p:spPr bwMode="auto">
            <a:xfrm>
              <a:off x="4552" y="3591"/>
              <a:ext cx="561" cy="243"/>
            </a:xfrm>
            <a:prstGeom prst="rect">
              <a:avLst/>
            </a:prstGeom>
            <a:solidFill>
              <a:srgbClr val="FFFFFF"/>
            </a:solidFill>
            <a:ln w="2">
              <a:solidFill>
                <a:srgbClr val="000000"/>
              </a:solidFill>
              <a:miter lim="800000"/>
              <a:headEnd/>
              <a:tailEnd/>
            </a:ln>
          </p:spPr>
          <p:txBody>
            <a:bodyPr/>
            <a:lstStyle/>
            <a:p>
              <a:endParaRPr lang="el-GR"/>
            </a:p>
          </p:txBody>
        </p:sp>
        <p:sp>
          <p:nvSpPr>
            <p:cNvPr id="218149" name="Rectangle 39"/>
            <p:cNvSpPr>
              <a:spLocks noChangeArrowheads="1"/>
            </p:cNvSpPr>
            <p:nvPr/>
          </p:nvSpPr>
          <p:spPr bwMode="auto">
            <a:xfrm>
              <a:off x="4635" y="3591"/>
              <a:ext cx="431" cy="144"/>
            </a:xfrm>
            <a:prstGeom prst="rect">
              <a:avLst/>
            </a:prstGeom>
            <a:noFill/>
            <a:ln w="9525">
              <a:noFill/>
              <a:miter lim="800000"/>
              <a:headEnd/>
              <a:tailEnd/>
            </a:ln>
          </p:spPr>
          <p:txBody>
            <a:bodyPr wrap="none" lIns="0" tIns="0" rIns="0" bIns="0">
              <a:spAutoFit/>
            </a:bodyPr>
            <a:lstStyle/>
            <a:p>
              <a:r>
                <a:rPr lang="el-GR" sz="1300">
                  <a:solidFill>
                    <a:srgbClr val="000000"/>
                  </a:solidFill>
                  <a:latin typeface="Times New Roman" pitchFamily="18" charset="0"/>
                </a:rPr>
                <a:t>Εξωτερικά</a:t>
              </a:r>
              <a:endParaRPr lang="el-GR"/>
            </a:p>
          </p:txBody>
        </p:sp>
        <p:sp>
          <p:nvSpPr>
            <p:cNvPr id="218150" name="Rectangle 40"/>
            <p:cNvSpPr>
              <a:spLocks noChangeArrowheads="1"/>
            </p:cNvSpPr>
            <p:nvPr/>
          </p:nvSpPr>
          <p:spPr bwMode="auto">
            <a:xfrm>
              <a:off x="4698" y="3711"/>
              <a:ext cx="306" cy="144"/>
            </a:xfrm>
            <a:prstGeom prst="rect">
              <a:avLst/>
            </a:prstGeom>
            <a:noFill/>
            <a:ln w="9525">
              <a:noFill/>
              <a:miter lim="800000"/>
              <a:headEnd/>
              <a:tailEnd/>
            </a:ln>
          </p:spPr>
          <p:txBody>
            <a:bodyPr wrap="none" lIns="0" tIns="0" rIns="0" bIns="0">
              <a:spAutoFit/>
            </a:bodyPr>
            <a:lstStyle/>
            <a:p>
              <a:r>
                <a:rPr lang="el-GR" sz="1300">
                  <a:solidFill>
                    <a:srgbClr val="000000"/>
                  </a:solidFill>
                  <a:latin typeface="Times New Roman" pitchFamily="18" charset="0"/>
                </a:rPr>
                <a:t>Ιατρεία</a:t>
              </a:r>
              <a:endParaRPr lang="el-GR"/>
            </a:p>
          </p:txBody>
        </p:sp>
        <p:sp>
          <p:nvSpPr>
            <p:cNvPr id="218151" name="Freeform 41"/>
            <p:cNvSpPr>
              <a:spLocks/>
            </p:cNvSpPr>
            <p:nvPr/>
          </p:nvSpPr>
          <p:spPr bwMode="auto">
            <a:xfrm>
              <a:off x="207" y="2011"/>
              <a:ext cx="974" cy="911"/>
            </a:xfrm>
            <a:custGeom>
              <a:avLst/>
              <a:gdLst>
                <a:gd name="T0" fmla="*/ 0 w 974"/>
                <a:gd name="T1" fmla="*/ 454 h 911"/>
                <a:gd name="T2" fmla="*/ 3 w 974"/>
                <a:gd name="T3" fmla="*/ 405 h 911"/>
                <a:gd name="T4" fmla="*/ 13 w 974"/>
                <a:gd name="T5" fmla="*/ 353 h 911"/>
                <a:gd name="T6" fmla="*/ 27 w 974"/>
                <a:gd name="T7" fmla="*/ 305 h 911"/>
                <a:gd name="T8" fmla="*/ 48 w 974"/>
                <a:gd name="T9" fmla="*/ 257 h 911"/>
                <a:gd name="T10" fmla="*/ 75 w 974"/>
                <a:gd name="T11" fmla="*/ 212 h 911"/>
                <a:gd name="T12" fmla="*/ 106 w 974"/>
                <a:gd name="T13" fmla="*/ 171 h 911"/>
                <a:gd name="T14" fmla="*/ 143 w 974"/>
                <a:gd name="T15" fmla="*/ 132 h 911"/>
                <a:gd name="T16" fmla="*/ 184 w 974"/>
                <a:gd name="T17" fmla="*/ 99 h 911"/>
                <a:gd name="T18" fmla="*/ 229 w 974"/>
                <a:gd name="T19" fmla="*/ 68 h 911"/>
                <a:gd name="T20" fmla="*/ 276 w 974"/>
                <a:gd name="T21" fmla="*/ 44 h 911"/>
                <a:gd name="T22" fmla="*/ 327 w 974"/>
                <a:gd name="T23" fmla="*/ 24 h 911"/>
                <a:gd name="T24" fmla="*/ 379 w 974"/>
                <a:gd name="T25" fmla="*/ 10 h 911"/>
                <a:gd name="T26" fmla="*/ 433 w 974"/>
                <a:gd name="T27" fmla="*/ 1 h 911"/>
                <a:gd name="T28" fmla="*/ 487 w 974"/>
                <a:gd name="T29" fmla="*/ 0 h 911"/>
                <a:gd name="T30" fmla="*/ 541 w 974"/>
                <a:gd name="T31" fmla="*/ 1 h 911"/>
                <a:gd name="T32" fmla="*/ 595 w 974"/>
                <a:gd name="T33" fmla="*/ 10 h 911"/>
                <a:gd name="T34" fmla="*/ 649 w 974"/>
                <a:gd name="T35" fmla="*/ 24 h 911"/>
                <a:gd name="T36" fmla="*/ 698 w 974"/>
                <a:gd name="T37" fmla="*/ 44 h 911"/>
                <a:gd name="T38" fmla="*/ 745 w 974"/>
                <a:gd name="T39" fmla="*/ 68 h 911"/>
                <a:gd name="T40" fmla="*/ 791 w 974"/>
                <a:gd name="T41" fmla="*/ 99 h 911"/>
                <a:gd name="T42" fmla="*/ 831 w 974"/>
                <a:gd name="T43" fmla="*/ 132 h 911"/>
                <a:gd name="T44" fmla="*/ 868 w 974"/>
                <a:gd name="T45" fmla="*/ 171 h 911"/>
                <a:gd name="T46" fmla="*/ 899 w 974"/>
                <a:gd name="T47" fmla="*/ 212 h 911"/>
                <a:gd name="T48" fmla="*/ 926 w 974"/>
                <a:gd name="T49" fmla="*/ 257 h 911"/>
                <a:gd name="T50" fmla="*/ 947 w 974"/>
                <a:gd name="T51" fmla="*/ 305 h 911"/>
                <a:gd name="T52" fmla="*/ 961 w 974"/>
                <a:gd name="T53" fmla="*/ 353 h 911"/>
                <a:gd name="T54" fmla="*/ 971 w 974"/>
                <a:gd name="T55" fmla="*/ 405 h 911"/>
                <a:gd name="T56" fmla="*/ 974 w 974"/>
                <a:gd name="T57" fmla="*/ 454 h 911"/>
                <a:gd name="T58" fmla="*/ 971 w 974"/>
                <a:gd name="T59" fmla="*/ 506 h 911"/>
                <a:gd name="T60" fmla="*/ 961 w 974"/>
                <a:gd name="T61" fmla="*/ 555 h 911"/>
                <a:gd name="T62" fmla="*/ 947 w 974"/>
                <a:gd name="T63" fmla="*/ 605 h 911"/>
                <a:gd name="T64" fmla="*/ 926 w 974"/>
                <a:gd name="T65" fmla="*/ 653 h 911"/>
                <a:gd name="T66" fmla="*/ 899 w 974"/>
                <a:gd name="T67" fmla="*/ 698 h 911"/>
                <a:gd name="T68" fmla="*/ 868 w 974"/>
                <a:gd name="T69" fmla="*/ 739 h 911"/>
                <a:gd name="T70" fmla="*/ 831 w 974"/>
                <a:gd name="T71" fmla="*/ 777 h 911"/>
                <a:gd name="T72" fmla="*/ 791 w 974"/>
                <a:gd name="T73" fmla="*/ 811 h 911"/>
                <a:gd name="T74" fmla="*/ 745 w 974"/>
                <a:gd name="T75" fmla="*/ 840 h 911"/>
                <a:gd name="T76" fmla="*/ 698 w 974"/>
                <a:gd name="T77" fmla="*/ 866 h 911"/>
                <a:gd name="T78" fmla="*/ 649 w 974"/>
                <a:gd name="T79" fmla="*/ 885 h 911"/>
                <a:gd name="T80" fmla="*/ 595 w 974"/>
                <a:gd name="T81" fmla="*/ 899 h 911"/>
                <a:gd name="T82" fmla="*/ 541 w 974"/>
                <a:gd name="T83" fmla="*/ 907 h 911"/>
                <a:gd name="T84" fmla="*/ 487 w 974"/>
                <a:gd name="T85" fmla="*/ 911 h 911"/>
                <a:gd name="T86" fmla="*/ 433 w 974"/>
                <a:gd name="T87" fmla="*/ 907 h 911"/>
                <a:gd name="T88" fmla="*/ 379 w 974"/>
                <a:gd name="T89" fmla="*/ 899 h 911"/>
                <a:gd name="T90" fmla="*/ 327 w 974"/>
                <a:gd name="T91" fmla="*/ 885 h 911"/>
                <a:gd name="T92" fmla="*/ 276 w 974"/>
                <a:gd name="T93" fmla="*/ 866 h 911"/>
                <a:gd name="T94" fmla="*/ 229 w 974"/>
                <a:gd name="T95" fmla="*/ 840 h 911"/>
                <a:gd name="T96" fmla="*/ 184 w 974"/>
                <a:gd name="T97" fmla="*/ 811 h 911"/>
                <a:gd name="T98" fmla="*/ 143 w 974"/>
                <a:gd name="T99" fmla="*/ 777 h 911"/>
                <a:gd name="T100" fmla="*/ 106 w 974"/>
                <a:gd name="T101" fmla="*/ 739 h 911"/>
                <a:gd name="T102" fmla="*/ 75 w 974"/>
                <a:gd name="T103" fmla="*/ 698 h 911"/>
                <a:gd name="T104" fmla="*/ 48 w 974"/>
                <a:gd name="T105" fmla="*/ 653 h 911"/>
                <a:gd name="T106" fmla="*/ 27 w 974"/>
                <a:gd name="T107" fmla="*/ 605 h 911"/>
                <a:gd name="T108" fmla="*/ 13 w 974"/>
                <a:gd name="T109" fmla="*/ 555 h 911"/>
                <a:gd name="T110" fmla="*/ 3 w 974"/>
                <a:gd name="T111" fmla="*/ 506 h 911"/>
                <a:gd name="T112" fmla="*/ 0 w 974"/>
                <a:gd name="T113" fmla="*/ 454 h 91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974"/>
                <a:gd name="T172" fmla="*/ 0 h 911"/>
                <a:gd name="T173" fmla="*/ 974 w 974"/>
                <a:gd name="T174" fmla="*/ 911 h 91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974" h="911">
                  <a:moveTo>
                    <a:pt x="0" y="454"/>
                  </a:moveTo>
                  <a:lnTo>
                    <a:pt x="3" y="405"/>
                  </a:lnTo>
                  <a:lnTo>
                    <a:pt x="13" y="353"/>
                  </a:lnTo>
                  <a:lnTo>
                    <a:pt x="27" y="305"/>
                  </a:lnTo>
                  <a:lnTo>
                    <a:pt x="48" y="257"/>
                  </a:lnTo>
                  <a:lnTo>
                    <a:pt x="75" y="212"/>
                  </a:lnTo>
                  <a:lnTo>
                    <a:pt x="106" y="171"/>
                  </a:lnTo>
                  <a:lnTo>
                    <a:pt x="143" y="132"/>
                  </a:lnTo>
                  <a:lnTo>
                    <a:pt x="184" y="99"/>
                  </a:lnTo>
                  <a:lnTo>
                    <a:pt x="229" y="68"/>
                  </a:lnTo>
                  <a:lnTo>
                    <a:pt x="276" y="44"/>
                  </a:lnTo>
                  <a:lnTo>
                    <a:pt x="327" y="24"/>
                  </a:lnTo>
                  <a:lnTo>
                    <a:pt x="379" y="10"/>
                  </a:lnTo>
                  <a:lnTo>
                    <a:pt x="433" y="1"/>
                  </a:lnTo>
                  <a:lnTo>
                    <a:pt x="487" y="0"/>
                  </a:lnTo>
                  <a:lnTo>
                    <a:pt x="541" y="1"/>
                  </a:lnTo>
                  <a:lnTo>
                    <a:pt x="595" y="10"/>
                  </a:lnTo>
                  <a:lnTo>
                    <a:pt x="649" y="24"/>
                  </a:lnTo>
                  <a:lnTo>
                    <a:pt x="698" y="44"/>
                  </a:lnTo>
                  <a:lnTo>
                    <a:pt x="745" y="68"/>
                  </a:lnTo>
                  <a:lnTo>
                    <a:pt x="791" y="99"/>
                  </a:lnTo>
                  <a:lnTo>
                    <a:pt x="831" y="132"/>
                  </a:lnTo>
                  <a:lnTo>
                    <a:pt x="868" y="171"/>
                  </a:lnTo>
                  <a:lnTo>
                    <a:pt x="899" y="212"/>
                  </a:lnTo>
                  <a:lnTo>
                    <a:pt x="926" y="257"/>
                  </a:lnTo>
                  <a:lnTo>
                    <a:pt x="947" y="305"/>
                  </a:lnTo>
                  <a:lnTo>
                    <a:pt x="961" y="353"/>
                  </a:lnTo>
                  <a:lnTo>
                    <a:pt x="971" y="405"/>
                  </a:lnTo>
                  <a:lnTo>
                    <a:pt x="974" y="454"/>
                  </a:lnTo>
                  <a:lnTo>
                    <a:pt x="971" y="506"/>
                  </a:lnTo>
                  <a:lnTo>
                    <a:pt x="961" y="555"/>
                  </a:lnTo>
                  <a:lnTo>
                    <a:pt x="947" y="605"/>
                  </a:lnTo>
                  <a:lnTo>
                    <a:pt x="926" y="653"/>
                  </a:lnTo>
                  <a:lnTo>
                    <a:pt x="899" y="698"/>
                  </a:lnTo>
                  <a:lnTo>
                    <a:pt x="868" y="739"/>
                  </a:lnTo>
                  <a:lnTo>
                    <a:pt x="831" y="777"/>
                  </a:lnTo>
                  <a:lnTo>
                    <a:pt x="791" y="811"/>
                  </a:lnTo>
                  <a:lnTo>
                    <a:pt x="745" y="840"/>
                  </a:lnTo>
                  <a:lnTo>
                    <a:pt x="698" y="866"/>
                  </a:lnTo>
                  <a:lnTo>
                    <a:pt x="649" y="885"/>
                  </a:lnTo>
                  <a:lnTo>
                    <a:pt x="595" y="899"/>
                  </a:lnTo>
                  <a:lnTo>
                    <a:pt x="541" y="907"/>
                  </a:lnTo>
                  <a:lnTo>
                    <a:pt x="487" y="911"/>
                  </a:lnTo>
                  <a:lnTo>
                    <a:pt x="433" y="907"/>
                  </a:lnTo>
                  <a:lnTo>
                    <a:pt x="379" y="899"/>
                  </a:lnTo>
                  <a:lnTo>
                    <a:pt x="327" y="885"/>
                  </a:lnTo>
                  <a:lnTo>
                    <a:pt x="276" y="866"/>
                  </a:lnTo>
                  <a:lnTo>
                    <a:pt x="229" y="840"/>
                  </a:lnTo>
                  <a:lnTo>
                    <a:pt x="184" y="811"/>
                  </a:lnTo>
                  <a:lnTo>
                    <a:pt x="143" y="777"/>
                  </a:lnTo>
                  <a:lnTo>
                    <a:pt x="106" y="739"/>
                  </a:lnTo>
                  <a:lnTo>
                    <a:pt x="75" y="698"/>
                  </a:lnTo>
                  <a:lnTo>
                    <a:pt x="48" y="653"/>
                  </a:lnTo>
                  <a:lnTo>
                    <a:pt x="27" y="605"/>
                  </a:lnTo>
                  <a:lnTo>
                    <a:pt x="13" y="555"/>
                  </a:lnTo>
                  <a:lnTo>
                    <a:pt x="3" y="506"/>
                  </a:lnTo>
                  <a:lnTo>
                    <a:pt x="0" y="454"/>
                  </a:lnTo>
                  <a:close/>
                </a:path>
              </a:pathLst>
            </a:custGeom>
            <a:solidFill>
              <a:srgbClr val="FFFFFF"/>
            </a:solidFill>
            <a:ln w="2">
              <a:solidFill>
                <a:srgbClr val="000000"/>
              </a:solidFill>
              <a:round/>
              <a:headEnd/>
              <a:tailEnd/>
            </a:ln>
          </p:spPr>
          <p:txBody>
            <a:bodyPr/>
            <a:lstStyle/>
            <a:p>
              <a:endParaRPr lang="el-GR"/>
            </a:p>
          </p:txBody>
        </p:sp>
        <p:sp>
          <p:nvSpPr>
            <p:cNvPr id="218152" name="Rectangle 42"/>
            <p:cNvSpPr>
              <a:spLocks noChangeArrowheads="1"/>
            </p:cNvSpPr>
            <p:nvPr/>
          </p:nvSpPr>
          <p:spPr bwMode="auto">
            <a:xfrm>
              <a:off x="480" y="2405"/>
              <a:ext cx="554" cy="136"/>
            </a:xfrm>
            <a:prstGeom prst="rect">
              <a:avLst/>
            </a:prstGeom>
            <a:noFill/>
            <a:ln w="9525">
              <a:noFill/>
              <a:miter lim="800000"/>
              <a:headEnd/>
              <a:tailEnd/>
            </a:ln>
          </p:spPr>
          <p:txBody>
            <a:bodyPr wrap="none" lIns="0" tIns="0" rIns="0" bIns="0">
              <a:spAutoFit/>
            </a:bodyPr>
            <a:lstStyle/>
            <a:p>
              <a:r>
                <a:rPr lang="el-GR" sz="1400" b="1">
                  <a:solidFill>
                    <a:srgbClr val="003399"/>
                  </a:solidFill>
                  <a:latin typeface="Times New Roman" pitchFamily="18" charset="0"/>
                </a:rPr>
                <a:t>Πληθυσμός</a:t>
              </a:r>
              <a:endParaRPr lang="el-GR" b="1">
                <a:solidFill>
                  <a:srgbClr val="003399"/>
                </a:solidFill>
              </a:endParaRPr>
            </a:p>
          </p:txBody>
        </p:sp>
        <p:sp>
          <p:nvSpPr>
            <p:cNvPr id="218153" name="Line 43"/>
            <p:cNvSpPr>
              <a:spLocks noChangeShapeType="1"/>
            </p:cNvSpPr>
            <p:nvPr/>
          </p:nvSpPr>
          <p:spPr bwMode="auto">
            <a:xfrm>
              <a:off x="1181" y="2465"/>
              <a:ext cx="261" cy="1"/>
            </a:xfrm>
            <a:prstGeom prst="line">
              <a:avLst/>
            </a:prstGeom>
            <a:noFill/>
            <a:ln w="5">
              <a:solidFill>
                <a:srgbClr val="FFFF00"/>
              </a:solidFill>
              <a:round/>
              <a:headEnd/>
              <a:tailEnd/>
            </a:ln>
          </p:spPr>
          <p:txBody>
            <a:bodyPr/>
            <a:lstStyle/>
            <a:p>
              <a:endParaRPr lang="el-GR"/>
            </a:p>
          </p:txBody>
        </p:sp>
        <p:sp>
          <p:nvSpPr>
            <p:cNvPr id="218154" name="Freeform 44"/>
            <p:cNvSpPr>
              <a:spLocks/>
            </p:cNvSpPr>
            <p:nvPr/>
          </p:nvSpPr>
          <p:spPr bwMode="auto">
            <a:xfrm>
              <a:off x="1438" y="2448"/>
              <a:ext cx="33" cy="36"/>
            </a:xfrm>
            <a:custGeom>
              <a:avLst/>
              <a:gdLst>
                <a:gd name="T0" fmla="*/ 0 w 33"/>
                <a:gd name="T1" fmla="*/ 0 h 36"/>
                <a:gd name="T2" fmla="*/ 33 w 33"/>
                <a:gd name="T3" fmla="*/ 17 h 36"/>
                <a:gd name="T4" fmla="*/ 0 w 33"/>
                <a:gd name="T5" fmla="*/ 36 h 36"/>
                <a:gd name="T6" fmla="*/ 0 w 33"/>
                <a:gd name="T7" fmla="*/ 0 h 36"/>
                <a:gd name="T8" fmla="*/ 0 60000 65536"/>
                <a:gd name="T9" fmla="*/ 0 60000 65536"/>
                <a:gd name="T10" fmla="*/ 0 60000 65536"/>
                <a:gd name="T11" fmla="*/ 0 60000 65536"/>
                <a:gd name="T12" fmla="*/ 0 w 33"/>
                <a:gd name="T13" fmla="*/ 0 h 36"/>
                <a:gd name="T14" fmla="*/ 33 w 33"/>
                <a:gd name="T15" fmla="*/ 36 h 36"/>
              </a:gdLst>
              <a:ahLst/>
              <a:cxnLst>
                <a:cxn ang="T8">
                  <a:pos x="T0" y="T1"/>
                </a:cxn>
                <a:cxn ang="T9">
                  <a:pos x="T2" y="T3"/>
                </a:cxn>
                <a:cxn ang="T10">
                  <a:pos x="T4" y="T5"/>
                </a:cxn>
                <a:cxn ang="T11">
                  <a:pos x="T6" y="T7"/>
                </a:cxn>
              </a:cxnLst>
              <a:rect l="T12" t="T13" r="T14" b="T15"/>
              <a:pathLst>
                <a:path w="33" h="36">
                  <a:moveTo>
                    <a:pt x="0" y="0"/>
                  </a:moveTo>
                  <a:lnTo>
                    <a:pt x="33" y="17"/>
                  </a:lnTo>
                  <a:lnTo>
                    <a:pt x="0" y="36"/>
                  </a:lnTo>
                  <a:lnTo>
                    <a:pt x="0" y="0"/>
                  </a:lnTo>
                  <a:close/>
                </a:path>
              </a:pathLst>
            </a:custGeom>
            <a:solidFill>
              <a:srgbClr val="000000"/>
            </a:solidFill>
            <a:ln w="9525">
              <a:noFill/>
              <a:round/>
              <a:headEnd/>
              <a:tailEnd/>
            </a:ln>
          </p:spPr>
          <p:txBody>
            <a:bodyPr/>
            <a:lstStyle/>
            <a:p>
              <a:endParaRPr lang="el-GR"/>
            </a:p>
          </p:txBody>
        </p:sp>
        <p:sp>
          <p:nvSpPr>
            <p:cNvPr id="218155" name="Line 45"/>
            <p:cNvSpPr>
              <a:spLocks noChangeShapeType="1"/>
            </p:cNvSpPr>
            <p:nvPr/>
          </p:nvSpPr>
          <p:spPr bwMode="auto">
            <a:xfrm>
              <a:off x="2502" y="2465"/>
              <a:ext cx="542" cy="1"/>
            </a:xfrm>
            <a:prstGeom prst="line">
              <a:avLst/>
            </a:prstGeom>
            <a:noFill/>
            <a:ln w="5">
              <a:solidFill>
                <a:schemeClr val="tx2"/>
              </a:solidFill>
              <a:round/>
              <a:headEnd/>
              <a:tailEnd/>
            </a:ln>
          </p:spPr>
          <p:txBody>
            <a:bodyPr/>
            <a:lstStyle/>
            <a:p>
              <a:endParaRPr lang="el-GR"/>
            </a:p>
          </p:txBody>
        </p:sp>
        <p:sp>
          <p:nvSpPr>
            <p:cNvPr id="218156" name="Freeform 46"/>
            <p:cNvSpPr>
              <a:spLocks/>
            </p:cNvSpPr>
            <p:nvPr/>
          </p:nvSpPr>
          <p:spPr bwMode="auto">
            <a:xfrm>
              <a:off x="3039" y="2448"/>
              <a:ext cx="34" cy="36"/>
            </a:xfrm>
            <a:custGeom>
              <a:avLst/>
              <a:gdLst>
                <a:gd name="T0" fmla="*/ 0 w 34"/>
                <a:gd name="T1" fmla="*/ 0 h 36"/>
                <a:gd name="T2" fmla="*/ 34 w 34"/>
                <a:gd name="T3" fmla="*/ 17 h 36"/>
                <a:gd name="T4" fmla="*/ 0 w 34"/>
                <a:gd name="T5" fmla="*/ 36 h 36"/>
                <a:gd name="T6" fmla="*/ 0 w 34"/>
                <a:gd name="T7" fmla="*/ 0 h 36"/>
                <a:gd name="T8" fmla="*/ 0 60000 65536"/>
                <a:gd name="T9" fmla="*/ 0 60000 65536"/>
                <a:gd name="T10" fmla="*/ 0 60000 65536"/>
                <a:gd name="T11" fmla="*/ 0 60000 65536"/>
                <a:gd name="T12" fmla="*/ 0 w 34"/>
                <a:gd name="T13" fmla="*/ 0 h 36"/>
                <a:gd name="T14" fmla="*/ 34 w 34"/>
                <a:gd name="T15" fmla="*/ 36 h 36"/>
              </a:gdLst>
              <a:ahLst/>
              <a:cxnLst>
                <a:cxn ang="T8">
                  <a:pos x="T0" y="T1"/>
                </a:cxn>
                <a:cxn ang="T9">
                  <a:pos x="T2" y="T3"/>
                </a:cxn>
                <a:cxn ang="T10">
                  <a:pos x="T4" y="T5"/>
                </a:cxn>
                <a:cxn ang="T11">
                  <a:pos x="T6" y="T7"/>
                </a:cxn>
              </a:cxnLst>
              <a:rect l="T12" t="T13" r="T14" b="T15"/>
              <a:pathLst>
                <a:path w="34" h="36">
                  <a:moveTo>
                    <a:pt x="0" y="0"/>
                  </a:moveTo>
                  <a:lnTo>
                    <a:pt x="34" y="17"/>
                  </a:lnTo>
                  <a:lnTo>
                    <a:pt x="0" y="36"/>
                  </a:lnTo>
                  <a:lnTo>
                    <a:pt x="0" y="0"/>
                  </a:lnTo>
                  <a:close/>
                </a:path>
              </a:pathLst>
            </a:custGeom>
            <a:solidFill>
              <a:srgbClr val="000000"/>
            </a:solidFill>
            <a:ln w="9525">
              <a:noFill/>
              <a:round/>
              <a:headEnd/>
              <a:tailEnd/>
            </a:ln>
          </p:spPr>
          <p:txBody>
            <a:bodyPr/>
            <a:lstStyle/>
            <a:p>
              <a:endParaRPr lang="el-GR"/>
            </a:p>
          </p:txBody>
        </p:sp>
        <p:sp>
          <p:nvSpPr>
            <p:cNvPr id="120879" name="Rectangle 47"/>
            <p:cNvSpPr>
              <a:spLocks noChangeArrowheads="1"/>
            </p:cNvSpPr>
            <p:nvPr/>
          </p:nvSpPr>
          <p:spPr bwMode="auto">
            <a:xfrm>
              <a:off x="2567" y="2345"/>
              <a:ext cx="542" cy="126"/>
            </a:xfrm>
            <a:prstGeom prst="rect">
              <a:avLst/>
            </a:prstGeom>
            <a:noFill/>
            <a:ln w="9525">
              <a:noFill/>
              <a:miter lim="800000"/>
              <a:headEnd/>
              <a:tailEnd/>
            </a:ln>
          </p:spPr>
          <p:txBody>
            <a:bodyPr wrap="none" lIns="0" tIns="0" rIns="0" bIns="0">
              <a:spAutoFit/>
            </a:bodyPr>
            <a:lstStyle/>
            <a:p>
              <a:pPr>
                <a:defRPr/>
              </a:pPr>
              <a:r>
                <a:rPr lang="el-GR" sz="1300" b="1">
                  <a:solidFill>
                    <a:schemeClr val="tx2">
                      <a:lumMod val="90000"/>
                    </a:schemeClr>
                  </a:solidFill>
                  <a:effectLst>
                    <a:outerShdw blurRad="38100" dist="38100" dir="2700000" algn="tl">
                      <a:srgbClr val="000000">
                        <a:alpha val="43137"/>
                      </a:srgbClr>
                    </a:outerShdw>
                  </a:effectLst>
                  <a:latin typeface="Times New Roman" pitchFamily="18" charset="0"/>
                </a:rPr>
                <a:t>Παραπομπή</a:t>
              </a:r>
              <a:endParaRPr lang="el-GR" b="1">
                <a:solidFill>
                  <a:schemeClr val="tx2">
                    <a:lumMod val="90000"/>
                  </a:schemeClr>
                </a:solidFill>
                <a:effectLst>
                  <a:outerShdw blurRad="38100" dist="38100" dir="2700000" algn="tl">
                    <a:srgbClr val="000000">
                      <a:alpha val="43137"/>
                    </a:srgbClr>
                  </a:outerShdw>
                </a:effectLst>
              </a:endParaRPr>
            </a:p>
          </p:txBody>
        </p:sp>
        <p:sp>
          <p:nvSpPr>
            <p:cNvPr id="218158" name="Freeform 48"/>
            <p:cNvSpPr>
              <a:spLocks/>
            </p:cNvSpPr>
            <p:nvPr/>
          </p:nvSpPr>
          <p:spPr bwMode="auto">
            <a:xfrm>
              <a:off x="1293" y="2476"/>
              <a:ext cx="3259" cy="1236"/>
            </a:xfrm>
            <a:custGeom>
              <a:avLst/>
              <a:gdLst>
                <a:gd name="T0" fmla="*/ 0 w 3259"/>
                <a:gd name="T1" fmla="*/ 0 h 1236"/>
                <a:gd name="T2" fmla="*/ 0 w 3259"/>
                <a:gd name="T3" fmla="*/ 1236 h 1236"/>
                <a:gd name="T4" fmla="*/ 2926 w 3259"/>
                <a:gd name="T5" fmla="*/ 1236 h 1236"/>
                <a:gd name="T6" fmla="*/ 2928 w 3259"/>
                <a:gd name="T7" fmla="*/ 1226 h 1236"/>
                <a:gd name="T8" fmla="*/ 2936 w 3259"/>
                <a:gd name="T9" fmla="*/ 1219 h 1236"/>
                <a:gd name="T10" fmla="*/ 2945 w 3259"/>
                <a:gd name="T11" fmla="*/ 1219 h 1236"/>
                <a:gd name="T12" fmla="*/ 2953 w 3259"/>
                <a:gd name="T13" fmla="*/ 1226 h 1236"/>
                <a:gd name="T14" fmla="*/ 2956 w 3259"/>
                <a:gd name="T15" fmla="*/ 1236 h 1236"/>
                <a:gd name="T16" fmla="*/ 3259 w 3259"/>
                <a:gd name="T17" fmla="*/ 1236 h 123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59"/>
                <a:gd name="T28" fmla="*/ 0 h 1236"/>
                <a:gd name="T29" fmla="*/ 3259 w 3259"/>
                <a:gd name="T30" fmla="*/ 1236 h 12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59" h="1236">
                  <a:moveTo>
                    <a:pt x="0" y="0"/>
                  </a:moveTo>
                  <a:lnTo>
                    <a:pt x="0" y="1236"/>
                  </a:lnTo>
                  <a:lnTo>
                    <a:pt x="2926" y="1236"/>
                  </a:lnTo>
                  <a:lnTo>
                    <a:pt x="2928" y="1226"/>
                  </a:lnTo>
                  <a:lnTo>
                    <a:pt x="2936" y="1219"/>
                  </a:lnTo>
                  <a:lnTo>
                    <a:pt x="2945" y="1219"/>
                  </a:lnTo>
                  <a:lnTo>
                    <a:pt x="2953" y="1226"/>
                  </a:lnTo>
                  <a:lnTo>
                    <a:pt x="2956" y="1236"/>
                  </a:lnTo>
                  <a:lnTo>
                    <a:pt x="3259" y="1236"/>
                  </a:lnTo>
                </a:path>
              </a:pathLst>
            </a:custGeom>
            <a:noFill/>
            <a:ln w="2">
              <a:solidFill>
                <a:srgbClr val="FFFF00"/>
              </a:solidFill>
              <a:round/>
              <a:headEnd/>
              <a:tailEnd/>
            </a:ln>
          </p:spPr>
          <p:txBody>
            <a:bodyPr/>
            <a:lstStyle/>
            <a:p>
              <a:endParaRPr lang="el-GR"/>
            </a:p>
          </p:txBody>
        </p:sp>
        <p:sp>
          <p:nvSpPr>
            <p:cNvPr id="218159" name="Freeform 49"/>
            <p:cNvSpPr>
              <a:spLocks/>
            </p:cNvSpPr>
            <p:nvPr/>
          </p:nvSpPr>
          <p:spPr bwMode="auto">
            <a:xfrm>
              <a:off x="1492" y="3124"/>
              <a:ext cx="494" cy="365"/>
            </a:xfrm>
            <a:custGeom>
              <a:avLst/>
              <a:gdLst>
                <a:gd name="T0" fmla="*/ 494 w 494"/>
                <a:gd name="T1" fmla="*/ 0 h 365"/>
                <a:gd name="T2" fmla="*/ 494 w 494"/>
                <a:gd name="T3" fmla="*/ 365 h 365"/>
                <a:gd name="T4" fmla="*/ 0 w 494"/>
                <a:gd name="T5" fmla="*/ 365 h 365"/>
                <a:gd name="T6" fmla="*/ 0 60000 65536"/>
                <a:gd name="T7" fmla="*/ 0 60000 65536"/>
                <a:gd name="T8" fmla="*/ 0 60000 65536"/>
                <a:gd name="T9" fmla="*/ 0 w 494"/>
                <a:gd name="T10" fmla="*/ 0 h 365"/>
                <a:gd name="T11" fmla="*/ 494 w 494"/>
                <a:gd name="T12" fmla="*/ 365 h 365"/>
              </a:gdLst>
              <a:ahLst/>
              <a:cxnLst>
                <a:cxn ang="T6">
                  <a:pos x="T0" y="T1"/>
                </a:cxn>
                <a:cxn ang="T7">
                  <a:pos x="T2" y="T3"/>
                </a:cxn>
                <a:cxn ang="T8">
                  <a:pos x="T4" y="T5"/>
                </a:cxn>
              </a:cxnLst>
              <a:rect l="T9" t="T10" r="T11" b="T12"/>
              <a:pathLst>
                <a:path w="494" h="365">
                  <a:moveTo>
                    <a:pt x="494" y="0"/>
                  </a:moveTo>
                  <a:lnTo>
                    <a:pt x="494" y="365"/>
                  </a:lnTo>
                  <a:lnTo>
                    <a:pt x="0" y="365"/>
                  </a:lnTo>
                </a:path>
              </a:pathLst>
            </a:custGeom>
            <a:noFill/>
            <a:ln w="5">
              <a:solidFill>
                <a:srgbClr val="FFFF00"/>
              </a:solidFill>
              <a:round/>
              <a:headEnd/>
              <a:tailEnd/>
            </a:ln>
          </p:spPr>
          <p:txBody>
            <a:bodyPr/>
            <a:lstStyle/>
            <a:p>
              <a:endParaRPr lang="el-GR"/>
            </a:p>
          </p:txBody>
        </p:sp>
        <p:sp>
          <p:nvSpPr>
            <p:cNvPr id="218160" name="Freeform 50"/>
            <p:cNvSpPr>
              <a:spLocks/>
            </p:cNvSpPr>
            <p:nvPr/>
          </p:nvSpPr>
          <p:spPr bwMode="auto">
            <a:xfrm>
              <a:off x="1461" y="3471"/>
              <a:ext cx="34" cy="36"/>
            </a:xfrm>
            <a:custGeom>
              <a:avLst/>
              <a:gdLst>
                <a:gd name="T0" fmla="*/ 34 w 34"/>
                <a:gd name="T1" fmla="*/ 36 h 36"/>
                <a:gd name="T2" fmla="*/ 0 w 34"/>
                <a:gd name="T3" fmla="*/ 18 h 36"/>
                <a:gd name="T4" fmla="*/ 34 w 34"/>
                <a:gd name="T5" fmla="*/ 0 h 36"/>
                <a:gd name="T6" fmla="*/ 34 w 34"/>
                <a:gd name="T7" fmla="*/ 36 h 36"/>
                <a:gd name="T8" fmla="*/ 0 60000 65536"/>
                <a:gd name="T9" fmla="*/ 0 60000 65536"/>
                <a:gd name="T10" fmla="*/ 0 60000 65536"/>
                <a:gd name="T11" fmla="*/ 0 60000 65536"/>
                <a:gd name="T12" fmla="*/ 0 w 34"/>
                <a:gd name="T13" fmla="*/ 0 h 36"/>
                <a:gd name="T14" fmla="*/ 34 w 34"/>
                <a:gd name="T15" fmla="*/ 36 h 36"/>
              </a:gdLst>
              <a:ahLst/>
              <a:cxnLst>
                <a:cxn ang="T8">
                  <a:pos x="T0" y="T1"/>
                </a:cxn>
                <a:cxn ang="T9">
                  <a:pos x="T2" y="T3"/>
                </a:cxn>
                <a:cxn ang="T10">
                  <a:pos x="T4" y="T5"/>
                </a:cxn>
                <a:cxn ang="T11">
                  <a:pos x="T6" y="T7"/>
                </a:cxn>
              </a:cxnLst>
              <a:rect l="T12" t="T13" r="T14" b="T15"/>
              <a:pathLst>
                <a:path w="34" h="36">
                  <a:moveTo>
                    <a:pt x="34" y="36"/>
                  </a:moveTo>
                  <a:lnTo>
                    <a:pt x="0" y="18"/>
                  </a:lnTo>
                  <a:lnTo>
                    <a:pt x="34" y="0"/>
                  </a:lnTo>
                  <a:lnTo>
                    <a:pt x="34" y="36"/>
                  </a:lnTo>
                  <a:close/>
                </a:path>
              </a:pathLst>
            </a:custGeom>
            <a:solidFill>
              <a:srgbClr val="000000"/>
            </a:solidFill>
            <a:ln w="9525">
              <a:noFill/>
              <a:round/>
              <a:headEnd/>
              <a:tailEnd/>
            </a:ln>
          </p:spPr>
          <p:txBody>
            <a:bodyPr/>
            <a:lstStyle/>
            <a:p>
              <a:endParaRPr lang="el-GR"/>
            </a:p>
          </p:txBody>
        </p:sp>
        <p:sp>
          <p:nvSpPr>
            <p:cNvPr id="120883" name="Rectangle 51"/>
            <p:cNvSpPr>
              <a:spLocks noChangeArrowheads="1"/>
            </p:cNvSpPr>
            <p:nvPr/>
          </p:nvSpPr>
          <p:spPr bwMode="auto">
            <a:xfrm>
              <a:off x="1755" y="3368"/>
              <a:ext cx="330" cy="126"/>
            </a:xfrm>
            <a:prstGeom prst="rect">
              <a:avLst/>
            </a:prstGeom>
            <a:noFill/>
            <a:ln w="9525">
              <a:noFill/>
              <a:miter lim="800000"/>
              <a:headEnd/>
              <a:tailEnd/>
            </a:ln>
          </p:spPr>
          <p:txBody>
            <a:bodyPr wrap="none" lIns="0" tIns="0" rIns="0" bIns="0">
              <a:spAutoFit/>
            </a:bodyPr>
            <a:lstStyle/>
            <a:p>
              <a:pPr>
                <a:defRPr/>
              </a:pPr>
              <a:r>
                <a:rPr lang="el-GR" sz="1300" b="1">
                  <a:solidFill>
                    <a:schemeClr val="tx2">
                      <a:lumMod val="90000"/>
                    </a:schemeClr>
                  </a:solidFill>
                  <a:effectLst>
                    <a:outerShdw blurRad="38100" dist="38100" dir="2700000" algn="tl">
                      <a:srgbClr val="000000">
                        <a:alpha val="43137"/>
                      </a:srgbClr>
                    </a:outerShdw>
                  </a:effectLst>
                  <a:latin typeface="Times New Roman" pitchFamily="18" charset="0"/>
                </a:rPr>
                <a:t>Έξοδος</a:t>
              </a:r>
              <a:endParaRPr lang="el-GR" b="1">
                <a:solidFill>
                  <a:schemeClr val="tx2">
                    <a:lumMod val="90000"/>
                  </a:schemeClr>
                </a:solidFill>
                <a:effectLst>
                  <a:outerShdw blurRad="38100" dist="38100" dir="2700000" algn="tl">
                    <a:srgbClr val="000000">
                      <a:alpha val="43137"/>
                    </a:srgbClr>
                  </a:outerShdw>
                </a:effectLst>
              </a:endParaRPr>
            </a:p>
          </p:txBody>
        </p:sp>
        <p:sp>
          <p:nvSpPr>
            <p:cNvPr id="218162" name="Freeform 52"/>
            <p:cNvSpPr>
              <a:spLocks/>
            </p:cNvSpPr>
            <p:nvPr/>
          </p:nvSpPr>
          <p:spPr bwMode="auto">
            <a:xfrm>
              <a:off x="3233" y="3124"/>
              <a:ext cx="393" cy="365"/>
            </a:xfrm>
            <a:custGeom>
              <a:avLst/>
              <a:gdLst>
                <a:gd name="T0" fmla="*/ 393 w 393"/>
                <a:gd name="T1" fmla="*/ 0 h 365"/>
                <a:gd name="T2" fmla="*/ 393 w 393"/>
                <a:gd name="T3" fmla="*/ 365 h 365"/>
                <a:gd name="T4" fmla="*/ 0 w 393"/>
                <a:gd name="T5" fmla="*/ 365 h 365"/>
                <a:gd name="T6" fmla="*/ 0 60000 65536"/>
                <a:gd name="T7" fmla="*/ 0 60000 65536"/>
                <a:gd name="T8" fmla="*/ 0 60000 65536"/>
                <a:gd name="T9" fmla="*/ 0 w 393"/>
                <a:gd name="T10" fmla="*/ 0 h 365"/>
                <a:gd name="T11" fmla="*/ 393 w 393"/>
                <a:gd name="T12" fmla="*/ 365 h 365"/>
              </a:gdLst>
              <a:ahLst/>
              <a:cxnLst>
                <a:cxn ang="T6">
                  <a:pos x="T0" y="T1"/>
                </a:cxn>
                <a:cxn ang="T7">
                  <a:pos x="T2" y="T3"/>
                </a:cxn>
                <a:cxn ang="T8">
                  <a:pos x="T4" y="T5"/>
                </a:cxn>
              </a:cxnLst>
              <a:rect l="T9" t="T10" r="T11" b="T12"/>
              <a:pathLst>
                <a:path w="393" h="365">
                  <a:moveTo>
                    <a:pt x="393" y="0"/>
                  </a:moveTo>
                  <a:lnTo>
                    <a:pt x="393" y="365"/>
                  </a:lnTo>
                  <a:lnTo>
                    <a:pt x="0" y="365"/>
                  </a:lnTo>
                </a:path>
              </a:pathLst>
            </a:custGeom>
            <a:noFill/>
            <a:ln w="5">
              <a:solidFill>
                <a:schemeClr val="tx2"/>
              </a:solidFill>
              <a:round/>
              <a:headEnd/>
              <a:tailEnd/>
            </a:ln>
          </p:spPr>
          <p:txBody>
            <a:bodyPr/>
            <a:lstStyle/>
            <a:p>
              <a:endParaRPr lang="el-GR"/>
            </a:p>
          </p:txBody>
        </p:sp>
        <p:sp>
          <p:nvSpPr>
            <p:cNvPr id="218163" name="Freeform 53"/>
            <p:cNvSpPr>
              <a:spLocks/>
            </p:cNvSpPr>
            <p:nvPr/>
          </p:nvSpPr>
          <p:spPr bwMode="auto">
            <a:xfrm>
              <a:off x="3204" y="3471"/>
              <a:ext cx="33" cy="36"/>
            </a:xfrm>
            <a:custGeom>
              <a:avLst/>
              <a:gdLst>
                <a:gd name="T0" fmla="*/ 33 w 33"/>
                <a:gd name="T1" fmla="*/ 36 h 36"/>
                <a:gd name="T2" fmla="*/ 0 w 33"/>
                <a:gd name="T3" fmla="*/ 18 h 36"/>
                <a:gd name="T4" fmla="*/ 33 w 33"/>
                <a:gd name="T5" fmla="*/ 0 h 36"/>
                <a:gd name="T6" fmla="*/ 33 w 33"/>
                <a:gd name="T7" fmla="*/ 36 h 36"/>
                <a:gd name="T8" fmla="*/ 0 60000 65536"/>
                <a:gd name="T9" fmla="*/ 0 60000 65536"/>
                <a:gd name="T10" fmla="*/ 0 60000 65536"/>
                <a:gd name="T11" fmla="*/ 0 60000 65536"/>
                <a:gd name="T12" fmla="*/ 0 w 33"/>
                <a:gd name="T13" fmla="*/ 0 h 36"/>
                <a:gd name="T14" fmla="*/ 33 w 33"/>
                <a:gd name="T15" fmla="*/ 36 h 36"/>
              </a:gdLst>
              <a:ahLst/>
              <a:cxnLst>
                <a:cxn ang="T8">
                  <a:pos x="T0" y="T1"/>
                </a:cxn>
                <a:cxn ang="T9">
                  <a:pos x="T2" y="T3"/>
                </a:cxn>
                <a:cxn ang="T10">
                  <a:pos x="T4" y="T5"/>
                </a:cxn>
                <a:cxn ang="T11">
                  <a:pos x="T6" y="T7"/>
                </a:cxn>
              </a:cxnLst>
              <a:rect l="T12" t="T13" r="T14" b="T15"/>
              <a:pathLst>
                <a:path w="33" h="36">
                  <a:moveTo>
                    <a:pt x="33" y="36"/>
                  </a:moveTo>
                  <a:lnTo>
                    <a:pt x="0" y="18"/>
                  </a:lnTo>
                  <a:lnTo>
                    <a:pt x="33" y="0"/>
                  </a:lnTo>
                  <a:lnTo>
                    <a:pt x="33" y="36"/>
                  </a:lnTo>
                  <a:close/>
                </a:path>
              </a:pathLst>
            </a:custGeom>
            <a:solidFill>
              <a:srgbClr val="000000"/>
            </a:solidFill>
            <a:ln w="9525">
              <a:noFill/>
              <a:round/>
              <a:headEnd/>
              <a:tailEnd/>
            </a:ln>
          </p:spPr>
          <p:txBody>
            <a:bodyPr/>
            <a:lstStyle/>
            <a:p>
              <a:endParaRPr lang="el-GR"/>
            </a:p>
          </p:txBody>
        </p:sp>
        <p:sp>
          <p:nvSpPr>
            <p:cNvPr id="120886" name="Rectangle 54"/>
            <p:cNvSpPr>
              <a:spLocks noChangeArrowheads="1"/>
            </p:cNvSpPr>
            <p:nvPr/>
          </p:nvSpPr>
          <p:spPr bwMode="auto">
            <a:xfrm>
              <a:off x="3445" y="3368"/>
              <a:ext cx="330" cy="126"/>
            </a:xfrm>
            <a:prstGeom prst="rect">
              <a:avLst/>
            </a:prstGeom>
            <a:noFill/>
            <a:ln w="9525">
              <a:noFill/>
              <a:miter lim="800000"/>
              <a:headEnd/>
              <a:tailEnd/>
            </a:ln>
          </p:spPr>
          <p:txBody>
            <a:bodyPr wrap="none" lIns="0" tIns="0" rIns="0" bIns="0">
              <a:spAutoFit/>
            </a:bodyPr>
            <a:lstStyle/>
            <a:p>
              <a:pPr>
                <a:defRPr/>
              </a:pPr>
              <a:r>
                <a:rPr lang="el-GR" sz="1300" b="1" dirty="0">
                  <a:solidFill>
                    <a:schemeClr val="tx2">
                      <a:lumMod val="90000"/>
                    </a:schemeClr>
                  </a:solidFill>
                  <a:effectLst>
                    <a:outerShdw blurRad="38100" dist="38100" dir="2700000" algn="tl">
                      <a:srgbClr val="000000">
                        <a:alpha val="43137"/>
                      </a:srgbClr>
                    </a:outerShdw>
                  </a:effectLst>
                  <a:latin typeface="Times New Roman" pitchFamily="18" charset="0"/>
                </a:rPr>
                <a:t>Έξοδος</a:t>
              </a:r>
              <a:endParaRPr lang="el-GR" b="1" dirty="0">
                <a:solidFill>
                  <a:schemeClr val="tx2">
                    <a:lumMod val="90000"/>
                  </a:schemeClr>
                </a:solidFill>
                <a:effectLst>
                  <a:outerShdw blurRad="38100" dist="38100" dir="2700000" algn="tl">
                    <a:srgbClr val="000000">
                      <a:alpha val="43137"/>
                    </a:srgbClr>
                  </a:outerShdw>
                </a:effectLst>
              </a:endParaRPr>
            </a:p>
          </p:txBody>
        </p:sp>
        <p:sp>
          <p:nvSpPr>
            <p:cNvPr id="218165" name="Freeform 55"/>
            <p:cNvSpPr>
              <a:spLocks/>
            </p:cNvSpPr>
            <p:nvPr/>
          </p:nvSpPr>
          <p:spPr bwMode="auto">
            <a:xfrm>
              <a:off x="1986" y="3124"/>
              <a:ext cx="2538" cy="588"/>
            </a:xfrm>
            <a:custGeom>
              <a:avLst/>
              <a:gdLst>
                <a:gd name="T0" fmla="*/ 0 w 2538"/>
                <a:gd name="T1" fmla="*/ 0 h 588"/>
                <a:gd name="T2" fmla="*/ 0 w 2538"/>
                <a:gd name="T3" fmla="*/ 588 h 588"/>
                <a:gd name="T4" fmla="*/ 2233 w 2538"/>
                <a:gd name="T5" fmla="*/ 588 h 588"/>
                <a:gd name="T6" fmla="*/ 2235 w 2538"/>
                <a:gd name="T7" fmla="*/ 578 h 588"/>
                <a:gd name="T8" fmla="*/ 2243 w 2538"/>
                <a:gd name="T9" fmla="*/ 571 h 588"/>
                <a:gd name="T10" fmla="*/ 2252 w 2538"/>
                <a:gd name="T11" fmla="*/ 571 h 588"/>
                <a:gd name="T12" fmla="*/ 2260 w 2538"/>
                <a:gd name="T13" fmla="*/ 578 h 588"/>
                <a:gd name="T14" fmla="*/ 2263 w 2538"/>
                <a:gd name="T15" fmla="*/ 588 h 588"/>
                <a:gd name="T16" fmla="*/ 2538 w 2538"/>
                <a:gd name="T17" fmla="*/ 588 h 5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538"/>
                <a:gd name="T28" fmla="*/ 0 h 588"/>
                <a:gd name="T29" fmla="*/ 2538 w 2538"/>
                <a:gd name="T30" fmla="*/ 588 h 58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538" h="588">
                  <a:moveTo>
                    <a:pt x="0" y="0"/>
                  </a:moveTo>
                  <a:lnTo>
                    <a:pt x="0" y="588"/>
                  </a:lnTo>
                  <a:lnTo>
                    <a:pt x="2233" y="588"/>
                  </a:lnTo>
                  <a:lnTo>
                    <a:pt x="2235" y="578"/>
                  </a:lnTo>
                  <a:lnTo>
                    <a:pt x="2243" y="571"/>
                  </a:lnTo>
                  <a:lnTo>
                    <a:pt x="2252" y="571"/>
                  </a:lnTo>
                  <a:lnTo>
                    <a:pt x="2260" y="578"/>
                  </a:lnTo>
                  <a:lnTo>
                    <a:pt x="2263" y="588"/>
                  </a:lnTo>
                  <a:lnTo>
                    <a:pt x="2538" y="588"/>
                  </a:lnTo>
                </a:path>
              </a:pathLst>
            </a:custGeom>
            <a:noFill/>
            <a:ln w="5">
              <a:solidFill>
                <a:srgbClr val="FFFF00"/>
              </a:solidFill>
              <a:round/>
              <a:headEnd/>
              <a:tailEnd/>
            </a:ln>
          </p:spPr>
          <p:txBody>
            <a:bodyPr/>
            <a:lstStyle/>
            <a:p>
              <a:endParaRPr lang="el-GR"/>
            </a:p>
          </p:txBody>
        </p:sp>
        <p:sp>
          <p:nvSpPr>
            <p:cNvPr id="218166" name="Freeform 56"/>
            <p:cNvSpPr>
              <a:spLocks/>
            </p:cNvSpPr>
            <p:nvPr/>
          </p:nvSpPr>
          <p:spPr bwMode="auto">
            <a:xfrm>
              <a:off x="4519" y="3694"/>
              <a:ext cx="33" cy="36"/>
            </a:xfrm>
            <a:custGeom>
              <a:avLst/>
              <a:gdLst>
                <a:gd name="T0" fmla="*/ 0 w 33"/>
                <a:gd name="T1" fmla="*/ 0 h 36"/>
                <a:gd name="T2" fmla="*/ 33 w 33"/>
                <a:gd name="T3" fmla="*/ 18 h 36"/>
                <a:gd name="T4" fmla="*/ 0 w 33"/>
                <a:gd name="T5" fmla="*/ 36 h 36"/>
                <a:gd name="T6" fmla="*/ 0 w 33"/>
                <a:gd name="T7" fmla="*/ 0 h 36"/>
                <a:gd name="T8" fmla="*/ 0 60000 65536"/>
                <a:gd name="T9" fmla="*/ 0 60000 65536"/>
                <a:gd name="T10" fmla="*/ 0 60000 65536"/>
                <a:gd name="T11" fmla="*/ 0 60000 65536"/>
                <a:gd name="T12" fmla="*/ 0 w 33"/>
                <a:gd name="T13" fmla="*/ 0 h 36"/>
                <a:gd name="T14" fmla="*/ 33 w 33"/>
                <a:gd name="T15" fmla="*/ 36 h 36"/>
              </a:gdLst>
              <a:ahLst/>
              <a:cxnLst>
                <a:cxn ang="T8">
                  <a:pos x="T0" y="T1"/>
                </a:cxn>
                <a:cxn ang="T9">
                  <a:pos x="T2" y="T3"/>
                </a:cxn>
                <a:cxn ang="T10">
                  <a:pos x="T4" y="T5"/>
                </a:cxn>
                <a:cxn ang="T11">
                  <a:pos x="T6" y="T7"/>
                </a:cxn>
              </a:cxnLst>
              <a:rect l="T12" t="T13" r="T14" b="T15"/>
              <a:pathLst>
                <a:path w="33" h="36">
                  <a:moveTo>
                    <a:pt x="0" y="0"/>
                  </a:moveTo>
                  <a:lnTo>
                    <a:pt x="33" y="18"/>
                  </a:lnTo>
                  <a:lnTo>
                    <a:pt x="0" y="36"/>
                  </a:lnTo>
                  <a:lnTo>
                    <a:pt x="0" y="0"/>
                  </a:lnTo>
                  <a:close/>
                </a:path>
              </a:pathLst>
            </a:custGeom>
            <a:solidFill>
              <a:srgbClr val="000000"/>
            </a:solidFill>
            <a:ln w="9525">
              <a:noFill/>
              <a:round/>
              <a:headEnd/>
              <a:tailEnd/>
            </a:ln>
          </p:spPr>
          <p:txBody>
            <a:bodyPr/>
            <a:lstStyle/>
            <a:p>
              <a:endParaRPr lang="el-GR"/>
            </a:p>
          </p:txBody>
        </p:sp>
        <p:sp>
          <p:nvSpPr>
            <p:cNvPr id="120889" name="Rectangle 57"/>
            <p:cNvSpPr>
              <a:spLocks noChangeArrowheads="1"/>
            </p:cNvSpPr>
            <p:nvPr/>
          </p:nvSpPr>
          <p:spPr bwMode="auto">
            <a:xfrm>
              <a:off x="2778" y="3591"/>
              <a:ext cx="542" cy="126"/>
            </a:xfrm>
            <a:prstGeom prst="rect">
              <a:avLst/>
            </a:prstGeom>
            <a:noFill/>
            <a:ln w="9525">
              <a:noFill/>
              <a:miter lim="800000"/>
              <a:headEnd/>
              <a:tailEnd/>
            </a:ln>
          </p:spPr>
          <p:txBody>
            <a:bodyPr wrap="none" lIns="0" tIns="0" rIns="0" bIns="0">
              <a:spAutoFit/>
            </a:bodyPr>
            <a:lstStyle/>
            <a:p>
              <a:pPr>
                <a:defRPr/>
              </a:pPr>
              <a:r>
                <a:rPr lang="el-GR" sz="1300" b="1">
                  <a:solidFill>
                    <a:schemeClr val="tx2">
                      <a:lumMod val="90000"/>
                    </a:schemeClr>
                  </a:solidFill>
                  <a:effectLst>
                    <a:outerShdw blurRad="38100" dist="38100" dir="2700000" algn="tl">
                      <a:srgbClr val="000000">
                        <a:alpha val="43137"/>
                      </a:srgbClr>
                    </a:outerShdw>
                  </a:effectLst>
                  <a:latin typeface="Times New Roman" pitchFamily="18" charset="0"/>
                </a:rPr>
                <a:t>Παραπομπή</a:t>
              </a:r>
              <a:endParaRPr lang="el-GR" b="1">
                <a:solidFill>
                  <a:schemeClr val="tx2">
                    <a:lumMod val="90000"/>
                  </a:schemeClr>
                </a:solidFill>
                <a:effectLst>
                  <a:outerShdw blurRad="38100" dist="38100" dir="2700000" algn="tl">
                    <a:srgbClr val="000000">
                      <a:alpha val="43137"/>
                    </a:srgbClr>
                  </a:outerShdw>
                </a:effectLst>
              </a:endParaRPr>
            </a:p>
          </p:txBody>
        </p:sp>
        <p:sp>
          <p:nvSpPr>
            <p:cNvPr id="218168" name="Freeform 58"/>
            <p:cNvSpPr>
              <a:spLocks/>
            </p:cNvSpPr>
            <p:nvPr/>
          </p:nvSpPr>
          <p:spPr bwMode="auto">
            <a:xfrm>
              <a:off x="4233" y="2982"/>
              <a:ext cx="252" cy="749"/>
            </a:xfrm>
            <a:custGeom>
              <a:avLst/>
              <a:gdLst>
                <a:gd name="T0" fmla="*/ 0 w 252"/>
                <a:gd name="T1" fmla="*/ 749 h 749"/>
                <a:gd name="T2" fmla="*/ 0 w 252"/>
                <a:gd name="T3" fmla="*/ 0 h 749"/>
                <a:gd name="T4" fmla="*/ 252 w 252"/>
                <a:gd name="T5" fmla="*/ 0 h 749"/>
                <a:gd name="T6" fmla="*/ 0 60000 65536"/>
                <a:gd name="T7" fmla="*/ 0 60000 65536"/>
                <a:gd name="T8" fmla="*/ 0 60000 65536"/>
                <a:gd name="T9" fmla="*/ 0 w 252"/>
                <a:gd name="T10" fmla="*/ 0 h 749"/>
                <a:gd name="T11" fmla="*/ 252 w 252"/>
                <a:gd name="T12" fmla="*/ 749 h 749"/>
              </a:gdLst>
              <a:ahLst/>
              <a:cxnLst>
                <a:cxn ang="T6">
                  <a:pos x="T0" y="T1"/>
                </a:cxn>
                <a:cxn ang="T7">
                  <a:pos x="T2" y="T3"/>
                </a:cxn>
                <a:cxn ang="T8">
                  <a:pos x="T4" y="T5"/>
                </a:cxn>
              </a:cxnLst>
              <a:rect l="T9" t="T10" r="T11" b="T12"/>
              <a:pathLst>
                <a:path w="252" h="749">
                  <a:moveTo>
                    <a:pt x="0" y="749"/>
                  </a:moveTo>
                  <a:lnTo>
                    <a:pt x="0" y="0"/>
                  </a:lnTo>
                  <a:lnTo>
                    <a:pt x="252" y="0"/>
                  </a:lnTo>
                </a:path>
              </a:pathLst>
            </a:custGeom>
            <a:noFill/>
            <a:ln w="5">
              <a:solidFill>
                <a:srgbClr val="FFFF00"/>
              </a:solidFill>
              <a:round/>
              <a:headEnd/>
              <a:tailEnd/>
            </a:ln>
          </p:spPr>
          <p:txBody>
            <a:bodyPr/>
            <a:lstStyle/>
            <a:p>
              <a:endParaRPr lang="el-GR"/>
            </a:p>
          </p:txBody>
        </p:sp>
        <p:sp>
          <p:nvSpPr>
            <p:cNvPr id="218169" name="Freeform 59"/>
            <p:cNvSpPr>
              <a:spLocks/>
            </p:cNvSpPr>
            <p:nvPr/>
          </p:nvSpPr>
          <p:spPr bwMode="auto">
            <a:xfrm>
              <a:off x="4482" y="2964"/>
              <a:ext cx="34" cy="37"/>
            </a:xfrm>
            <a:custGeom>
              <a:avLst/>
              <a:gdLst>
                <a:gd name="T0" fmla="*/ 0 w 34"/>
                <a:gd name="T1" fmla="*/ 0 h 37"/>
                <a:gd name="T2" fmla="*/ 34 w 34"/>
                <a:gd name="T3" fmla="*/ 18 h 37"/>
                <a:gd name="T4" fmla="*/ 0 w 34"/>
                <a:gd name="T5" fmla="*/ 37 h 37"/>
                <a:gd name="T6" fmla="*/ 0 w 34"/>
                <a:gd name="T7" fmla="*/ 0 h 37"/>
                <a:gd name="T8" fmla="*/ 0 60000 65536"/>
                <a:gd name="T9" fmla="*/ 0 60000 65536"/>
                <a:gd name="T10" fmla="*/ 0 60000 65536"/>
                <a:gd name="T11" fmla="*/ 0 60000 65536"/>
                <a:gd name="T12" fmla="*/ 0 w 34"/>
                <a:gd name="T13" fmla="*/ 0 h 37"/>
                <a:gd name="T14" fmla="*/ 34 w 34"/>
                <a:gd name="T15" fmla="*/ 37 h 37"/>
              </a:gdLst>
              <a:ahLst/>
              <a:cxnLst>
                <a:cxn ang="T8">
                  <a:pos x="T0" y="T1"/>
                </a:cxn>
                <a:cxn ang="T9">
                  <a:pos x="T2" y="T3"/>
                </a:cxn>
                <a:cxn ang="T10">
                  <a:pos x="T4" y="T5"/>
                </a:cxn>
                <a:cxn ang="T11">
                  <a:pos x="T6" y="T7"/>
                </a:cxn>
              </a:cxnLst>
              <a:rect l="T12" t="T13" r="T14" b="T15"/>
              <a:pathLst>
                <a:path w="34" h="37">
                  <a:moveTo>
                    <a:pt x="0" y="0"/>
                  </a:moveTo>
                  <a:lnTo>
                    <a:pt x="34" y="18"/>
                  </a:lnTo>
                  <a:lnTo>
                    <a:pt x="0" y="37"/>
                  </a:lnTo>
                  <a:lnTo>
                    <a:pt x="0" y="0"/>
                  </a:lnTo>
                  <a:close/>
                </a:path>
              </a:pathLst>
            </a:custGeom>
            <a:solidFill>
              <a:srgbClr val="000000"/>
            </a:solidFill>
            <a:ln w="9525">
              <a:noFill/>
              <a:round/>
              <a:headEnd/>
              <a:tailEnd/>
            </a:ln>
          </p:spPr>
          <p:txBody>
            <a:bodyPr/>
            <a:lstStyle/>
            <a:p>
              <a:endParaRPr lang="el-GR"/>
            </a:p>
          </p:txBody>
        </p:sp>
        <p:sp>
          <p:nvSpPr>
            <p:cNvPr id="218170" name="Line 60"/>
            <p:cNvSpPr>
              <a:spLocks noChangeShapeType="1"/>
            </p:cNvSpPr>
            <p:nvPr/>
          </p:nvSpPr>
          <p:spPr bwMode="auto">
            <a:xfrm>
              <a:off x="4178" y="2517"/>
              <a:ext cx="307" cy="1"/>
            </a:xfrm>
            <a:prstGeom prst="line">
              <a:avLst/>
            </a:prstGeom>
            <a:noFill/>
            <a:ln w="5">
              <a:solidFill>
                <a:schemeClr val="tx2"/>
              </a:solidFill>
              <a:round/>
              <a:headEnd/>
              <a:tailEnd/>
            </a:ln>
          </p:spPr>
          <p:txBody>
            <a:bodyPr/>
            <a:lstStyle/>
            <a:p>
              <a:endParaRPr lang="el-GR"/>
            </a:p>
          </p:txBody>
        </p:sp>
        <p:sp>
          <p:nvSpPr>
            <p:cNvPr id="218171" name="Freeform 61"/>
            <p:cNvSpPr>
              <a:spLocks/>
            </p:cNvSpPr>
            <p:nvPr/>
          </p:nvSpPr>
          <p:spPr bwMode="auto">
            <a:xfrm>
              <a:off x="4482" y="2498"/>
              <a:ext cx="34" cy="36"/>
            </a:xfrm>
            <a:custGeom>
              <a:avLst/>
              <a:gdLst>
                <a:gd name="T0" fmla="*/ 0 w 34"/>
                <a:gd name="T1" fmla="*/ 0 h 36"/>
                <a:gd name="T2" fmla="*/ 34 w 34"/>
                <a:gd name="T3" fmla="*/ 19 h 36"/>
                <a:gd name="T4" fmla="*/ 0 w 34"/>
                <a:gd name="T5" fmla="*/ 36 h 36"/>
                <a:gd name="T6" fmla="*/ 0 w 34"/>
                <a:gd name="T7" fmla="*/ 0 h 36"/>
                <a:gd name="T8" fmla="*/ 0 60000 65536"/>
                <a:gd name="T9" fmla="*/ 0 60000 65536"/>
                <a:gd name="T10" fmla="*/ 0 60000 65536"/>
                <a:gd name="T11" fmla="*/ 0 60000 65536"/>
                <a:gd name="T12" fmla="*/ 0 w 34"/>
                <a:gd name="T13" fmla="*/ 0 h 36"/>
                <a:gd name="T14" fmla="*/ 34 w 34"/>
                <a:gd name="T15" fmla="*/ 36 h 36"/>
              </a:gdLst>
              <a:ahLst/>
              <a:cxnLst>
                <a:cxn ang="T8">
                  <a:pos x="T0" y="T1"/>
                </a:cxn>
                <a:cxn ang="T9">
                  <a:pos x="T2" y="T3"/>
                </a:cxn>
                <a:cxn ang="T10">
                  <a:pos x="T4" y="T5"/>
                </a:cxn>
                <a:cxn ang="T11">
                  <a:pos x="T6" y="T7"/>
                </a:cxn>
              </a:cxnLst>
              <a:rect l="T12" t="T13" r="T14" b="T15"/>
              <a:pathLst>
                <a:path w="34" h="36">
                  <a:moveTo>
                    <a:pt x="0" y="0"/>
                  </a:moveTo>
                  <a:lnTo>
                    <a:pt x="34" y="19"/>
                  </a:lnTo>
                  <a:lnTo>
                    <a:pt x="0" y="36"/>
                  </a:lnTo>
                  <a:lnTo>
                    <a:pt x="0" y="0"/>
                  </a:lnTo>
                  <a:close/>
                </a:path>
              </a:pathLst>
            </a:custGeom>
            <a:solidFill>
              <a:srgbClr val="000000"/>
            </a:solidFill>
            <a:ln w="9525">
              <a:noFill/>
              <a:round/>
              <a:headEnd/>
              <a:tailEnd/>
            </a:ln>
          </p:spPr>
          <p:txBody>
            <a:bodyPr/>
            <a:lstStyle/>
            <a:p>
              <a:endParaRPr lang="el-GR"/>
            </a:p>
          </p:txBody>
        </p:sp>
        <p:sp>
          <p:nvSpPr>
            <p:cNvPr id="120894" name="Rectangle 62"/>
            <p:cNvSpPr>
              <a:spLocks noChangeArrowheads="1"/>
            </p:cNvSpPr>
            <p:nvPr/>
          </p:nvSpPr>
          <p:spPr bwMode="auto">
            <a:xfrm>
              <a:off x="3969" y="1570"/>
              <a:ext cx="542" cy="126"/>
            </a:xfrm>
            <a:prstGeom prst="rect">
              <a:avLst/>
            </a:prstGeom>
            <a:noFill/>
            <a:ln w="9525">
              <a:noFill/>
              <a:miter lim="800000"/>
              <a:headEnd/>
              <a:tailEnd/>
            </a:ln>
          </p:spPr>
          <p:txBody>
            <a:bodyPr wrap="none" lIns="0" tIns="0" rIns="0" bIns="0">
              <a:spAutoFit/>
            </a:bodyPr>
            <a:lstStyle/>
            <a:p>
              <a:pPr>
                <a:defRPr/>
              </a:pPr>
              <a:r>
                <a:rPr lang="el-GR" sz="1300" b="1" dirty="0">
                  <a:solidFill>
                    <a:schemeClr val="tx2">
                      <a:lumMod val="90000"/>
                    </a:schemeClr>
                  </a:solidFill>
                  <a:effectLst>
                    <a:outerShdw blurRad="38100" dist="38100" dir="2700000" algn="tl">
                      <a:srgbClr val="000000">
                        <a:alpha val="43137"/>
                      </a:srgbClr>
                    </a:outerShdw>
                  </a:effectLst>
                  <a:latin typeface="Times New Roman" pitchFamily="18" charset="0"/>
                </a:rPr>
                <a:t>Παραπομπή</a:t>
              </a:r>
              <a:endParaRPr lang="el-GR" b="1" dirty="0">
                <a:solidFill>
                  <a:schemeClr val="tx2">
                    <a:lumMod val="90000"/>
                  </a:schemeClr>
                </a:solidFill>
                <a:effectLst>
                  <a:outerShdw blurRad="38100" dist="38100" dir="2700000" algn="tl">
                    <a:srgbClr val="000000">
                      <a:alpha val="43137"/>
                    </a:srgbClr>
                  </a:outerShdw>
                </a:effectLst>
              </a:endParaRPr>
            </a:p>
          </p:txBody>
        </p:sp>
        <p:sp>
          <p:nvSpPr>
            <p:cNvPr id="218173" name="Line 63"/>
            <p:cNvSpPr>
              <a:spLocks noChangeShapeType="1"/>
            </p:cNvSpPr>
            <p:nvPr/>
          </p:nvSpPr>
          <p:spPr bwMode="auto">
            <a:xfrm flipV="1">
              <a:off x="4796" y="3359"/>
              <a:ext cx="1" cy="232"/>
            </a:xfrm>
            <a:prstGeom prst="line">
              <a:avLst/>
            </a:prstGeom>
            <a:noFill/>
            <a:ln w="5">
              <a:solidFill>
                <a:srgbClr val="FFFF00"/>
              </a:solidFill>
              <a:round/>
              <a:headEnd/>
              <a:tailEnd/>
            </a:ln>
          </p:spPr>
          <p:txBody>
            <a:bodyPr/>
            <a:lstStyle/>
            <a:p>
              <a:endParaRPr lang="el-GR"/>
            </a:p>
          </p:txBody>
        </p:sp>
        <p:sp>
          <p:nvSpPr>
            <p:cNvPr id="218174" name="Freeform 64"/>
            <p:cNvSpPr>
              <a:spLocks/>
            </p:cNvSpPr>
            <p:nvPr/>
          </p:nvSpPr>
          <p:spPr bwMode="auto">
            <a:xfrm>
              <a:off x="4779" y="3326"/>
              <a:ext cx="33" cy="36"/>
            </a:xfrm>
            <a:custGeom>
              <a:avLst/>
              <a:gdLst>
                <a:gd name="T0" fmla="*/ 0 w 33"/>
                <a:gd name="T1" fmla="*/ 36 h 36"/>
                <a:gd name="T2" fmla="*/ 17 w 33"/>
                <a:gd name="T3" fmla="*/ 0 h 36"/>
                <a:gd name="T4" fmla="*/ 33 w 33"/>
                <a:gd name="T5" fmla="*/ 36 h 36"/>
                <a:gd name="T6" fmla="*/ 0 w 33"/>
                <a:gd name="T7" fmla="*/ 36 h 36"/>
                <a:gd name="T8" fmla="*/ 0 60000 65536"/>
                <a:gd name="T9" fmla="*/ 0 60000 65536"/>
                <a:gd name="T10" fmla="*/ 0 60000 65536"/>
                <a:gd name="T11" fmla="*/ 0 60000 65536"/>
                <a:gd name="T12" fmla="*/ 0 w 33"/>
                <a:gd name="T13" fmla="*/ 0 h 36"/>
                <a:gd name="T14" fmla="*/ 33 w 33"/>
                <a:gd name="T15" fmla="*/ 36 h 36"/>
              </a:gdLst>
              <a:ahLst/>
              <a:cxnLst>
                <a:cxn ang="T8">
                  <a:pos x="T0" y="T1"/>
                </a:cxn>
                <a:cxn ang="T9">
                  <a:pos x="T2" y="T3"/>
                </a:cxn>
                <a:cxn ang="T10">
                  <a:pos x="T4" y="T5"/>
                </a:cxn>
                <a:cxn ang="T11">
                  <a:pos x="T6" y="T7"/>
                </a:cxn>
              </a:cxnLst>
              <a:rect l="T12" t="T13" r="T14" b="T15"/>
              <a:pathLst>
                <a:path w="33" h="36">
                  <a:moveTo>
                    <a:pt x="0" y="36"/>
                  </a:moveTo>
                  <a:lnTo>
                    <a:pt x="17" y="0"/>
                  </a:lnTo>
                  <a:lnTo>
                    <a:pt x="33" y="36"/>
                  </a:lnTo>
                  <a:lnTo>
                    <a:pt x="0" y="36"/>
                  </a:lnTo>
                  <a:close/>
                </a:path>
              </a:pathLst>
            </a:custGeom>
            <a:solidFill>
              <a:srgbClr val="000000"/>
            </a:solidFill>
            <a:ln w="9525">
              <a:noFill/>
              <a:round/>
              <a:headEnd/>
              <a:tailEnd/>
            </a:ln>
          </p:spPr>
          <p:txBody>
            <a:bodyPr/>
            <a:lstStyle/>
            <a:p>
              <a:endParaRPr lang="el-GR"/>
            </a:p>
          </p:txBody>
        </p:sp>
        <p:sp>
          <p:nvSpPr>
            <p:cNvPr id="120897" name="Rectangle 65"/>
            <p:cNvSpPr>
              <a:spLocks noChangeArrowheads="1"/>
            </p:cNvSpPr>
            <p:nvPr/>
          </p:nvSpPr>
          <p:spPr bwMode="auto">
            <a:xfrm>
              <a:off x="4447" y="942"/>
              <a:ext cx="845" cy="136"/>
            </a:xfrm>
            <a:prstGeom prst="rect">
              <a:avLst/>
            </a:prstGeom>
            <a:noFill/>
            <a:ln w="9525">
              <a:noFill/>
              <a:miter lim="800000"/>
              <a:headEnd/>
              <a:tailEnd/>
            </a:ln>
          </p:spPr>
          <p:txBody>
            <a:bodyPr wrap="none" lIns="0" tIns="0" rIns="0" bIns="0">
              <a:spAutoFit/>
            </a:bodyPr>
            <a:lstStyle/>
            <a:p>
              <a:pPr>
                <a:defRPr/>
              </a:pPr>
              <a:r>
                <a:rPr lang="el-GR" sz="1400" b="1" dirty="0">
                  <a:solidFill>
                    <a:schemeClr val="tx2">
                      <a:lumMod val="90000"/>
                    </a:schemeClr>
                  </a:solidFill>
                </a:rPr>
                <a:t>Δευτεροβάθμια/</a:t>
              </a:r>
              <a:endParaRPr lang="el-GR" dirty="0">
                <a:solidFill>
                  <a:schemeClr val="tx2">
                    <a:lumMod val="90000"/>
                  </a:schemeClr>
                </a:solidFill>
              </a:endParaRPr>
            </a:p>
          </p:txBody>
        </p:sp>
        <p:sp>
          <p:nvSpPr>
            <p:cNvPr id="120898" name="Rectangle 66"/>
            <p:cNvSpPr>
              <a:spLocks noChangeArrowheads="1"/>
            </p:cNvSpPr>
            <p:nvPr/>
          </p:nvSpPr>
          <p:spPr bwMode="auto">
            <a:xfrm>
              <a:off x="4536" y="1079"/>
              <a:ext cx="656" cy="136"/>
            </a:xfrm>
            <a:prstGeom prst="rect">
              <a:avLst/>
            </a:prstGeom>
            <a:noFill/>
            <a:ln w="9525">
              <a:noFill/>
              <a:miter lim="800000"/>
              <a:headEnd/>
              <a:tailEnd/>
            </a:ln>
          </p:spPr>
          <p:txBody>
            <a:bodyPr wrap="none" lIns="0" tIns="0" rIns="0" bIns="0">
              <a:spAutoFit/>
            </a:bodyPr>
            <a:lstStyle/>
            <a:p>
              <a:pPr>
                <a:defRPr/>
              </a:pPr>
              <a:r>
                <a:rPr lang="el-GR" sz="1400" b="1" dirty="0">
                  <a:solidFill>
                    <a:schemeClr val="tx2">
                      <a:lumMod val="90000"/>
                    </a:schemeClr>
                  </a:solidFill>
                </a:rPr>
                <a:t>Τριτοβάθμια</a:t>
              </a:r>
              <a:endParaRPr lang="el-GR" dirty="0">
                <a:solidFill>
                  <a:schemeClr val="tx2">
                    <a:lumMod val="90000"/>
                  </a:schemeClr>
                </a:solidFill>
              </a:endParaRPr>
            </a:p>
          </p:txBody>
        </p:sp>
        <p:sp>
          <p:nvSpPr>
            <p:cNvPr id="120899" name="Rectangle 67"/>
            <p:cNvSpPr>
              <a:spLocks noChangeArrowheads="1"/>
            </p:cNvSpPr>
            <p:nvPr/>
          </p:nvSpPr>
          <p:spPr bwMode="auto">
            <a:xfrm>
              <a:off x="4573" y="1217"/>
              <a:ext cx="584" cy="136"/>
            </a:xfrm>
            <a:prstGeom prst="rect">
              <a:avLst/>
            </a:prstGeom>
            <a:noFill/>
            <a:ln w="9525">
              <a:noFill/>
              <a:miter lim="800000"/>
              <a:headEnd/>
              <a:tailEnd/>
            </a:ln>
          </p:spPr>
          <p:txBody>
            <a:bodyPr wrap="none" lIns="0" tIns="0" rIns="0" bIns="0">
              <a:spAutoFit/>
            </a:bodyPr>
            <a:lstStyle/>
            <a:p>
              <a:pPr>
                <a:defRPr/>
              </a:pPr>
              <a:r>
                <a:rPr lang="el-GR" sz="1400" b="1">
                  <a:solidFill>
                    <a:schemeClr val="tx2">
                      <a:lumMod val="90000"/>
                    </a:schemeClr>
                  </a:solidFill>
                </a:rPr>
                <a:t>Περίθαλψη</a:t>
              </a:r>
              <a:endParaRPr lang="el-GR">
                <a:solidFill>
                  <a:schemeClr val="tx2">
                    <a:lumMod val="90000"/>
                  </a:schemeClr>
                </a:solidFill>
              </a:endParaRPr>
            </a:p>
          </p:txBody>
        </p:sp>
        <p:sp>
          <p:nvSpPr>
            <p:cNvPr id="120900" name="Rectangle 68"/>
            <p:cNvSpPr>
              <a:spLocks noChangeArrowheads="1"/>
            </p:cNvSpPr>
            <p:nvPr/>
          </p:nvSpPr>
          <p:spPr bwMode="auto">
            <a:xfrm>
              <a:off x="2465" y="1297"/>
              <a:ext cx="731" cy="136"/>
            </a:xfrm>
            <a:prstGeom prst="rect">
              <a:avLst/>
            </a:prstGeom>
            <a:noFill/>
            <a:ln w="9525">
              <a:noFill/>
              <a:miter lim="800000"/>
              <a:headEnd/>
              <a:tailEnd/>
            </a:ln>
          </p:spPr>
          <p:txBody>
            <a:bodyPr wrap="none" lIns="0" tIns="0" rIns="0" bIns="0">
              <a:spAutoFit/>
            </a:bodyPr>
            <a:lstStyle/>
            <a:p>
              <a:pPr>
                <a:defRPr/>
              </a:pPr>
              <a:r>
                <a:rPr lang="el-GR" sz="1400" b="1" dirty="0">
                  <a:solidFill>
                    <a:schemeClr val="tx2">
                      <a:lumMod val="90000"/>
                    </a:schemeClr>
                  </a:solidFill>
                </a:rPr>
                <a:t>Πρωτοβάθμια</a:t>
              </a:r>
              <a:endParaRPr lang="el-GR" dirty="0">
                <a:solidFill>
                  <a:schemeClr val="tx2">
                    <a:lumMod val="90000"/>
                  </a:schemeClr>
                </a:solidFill>
              </a:endParaRPr>
            </a:p>
          </p:txBody>
        </p:sp>
        <p:sp>
          <p:nvSpPr>
            <p:cNvPr id="120901" name="Rectangle 69"/>
            <p:cNvSpPr>
              <a:spLocks noChangeArrowheads="1"/>
            </p:cNvSpPr>
            <p:nvPr/>
          </p:nvSpPr>
          <p:spPr bwMode="auto">
            <a:xfrm>
              <a:off x="2538" y="1435"/>
              <a:ext cx="584" cy="136"/>
            </a:xfrm>
            <a:prstGeom prst="rect">
              <a:avLst/>
            </a:prstGeom>
            <a:noFill/>
            <a:ln w="9525">
              <a:noFill/>
              <a:miter lim="800000"/>
              <a:headEnd/>
              <a:tailEnd/>
            </a:ln>
          </p:spPr>
          <p:txBody>
            <a:bodyPr wrap="none" lIns="0" tIns="0" rIns="0" bIns="0">
              <a:spAutoFit/>
            </a:bodyPr>
            <a:lstStyle/>
            <a:p>
              <a:pPr>
                <a:defRPr/>
              </a:pPr>
              <a:r>
                <a:rPr lang="el-GR" sz="1400" b="1" dirty="0">
                  <a:solidFill>
                    <a:schemeClr val="tx2">
                      <a:lumMod val="90000"/>
                    </a:schemeClr>
                  </a:solidFill>
                </a:rPr>
                <a:t>Περίθαλψη</a:t>
              </a:r>
              <a:endParaRPr lang="el-GR" dirty="0">
                <a:solidFill>
                  <a:schemeClr val="tx2">
                    <a:lumMod val="90000"/>
                  </a:schemeClr>
                </a:solidFill>
              </a:endParaRPr>
            </a:p>
          </p:txBody>
        </p:sp>
      </p:gr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defRPr/>
            </a:pPr>
            <a:r>
              <a:rPr lang="el-GR" sz="4000" dirty="0" smtClean="0">
                <a:effectLst>
                  <a:outerShdw blurRad="38100" dist="38100" dir="2700000" algn="tl">
                    <a:srgbClr val="C0C0C0"/>
                  </a:outerShdw>
                </a:effectLst>
              </a:rPr>
              <a:t>Δομή του συστήματος</a:t>
            </a:r>
            <a:r>
              <a:rPr lang="en-US" sz="4000" dirty="0" smtClean="0">
                <a:effectLst>
                  <a:outerShdw blurRad="38100" dist="38100" dir="2700000" algn="tl">
                    <a:srgbClr val="C0C0C0"/>
                  </a:outerShdw>
                </a:effectLst>
              </a:rPr>
              <a:t>:</a:t>
            </a:r>
            <a:endParaRPr lang="el-GR" sz="4000" dirty="0" smtClean="0">
              <a:effectLst>
                <a:outerShdw blurRad="38100" dist="38100" dir="2700000" algn="tl">
                  <a:srgbClr val="C0C0C0"/>
                </a:outerShdw>
              </a:effectLst>
            </a:endParaRPr>
          </a:p>
        </p:txBody>
      </p:sp>
      <p:sp>
        <p:nvSpPr>
          <p:cNvPr id="80899" name="Rectangle 3"/>
          <p:cNvSpPr>
            <a:spLocks noGrp="1" noChangeArrowheads="1"/>
          </p:cNvSpPr>
          <p:nvPr>
            <p:ph idx="1"/>
          </p:nvPr>
        </p:nvSpPr>
        <p:spPr/>
        <p:txBody>
          <a:bodyPr/>
          <a:lstStyle/>
          <a:p>
            <a:pPr eaLnBrk="1" hangingPunct="1">
              <a:lnSpc>
                <a:spcPct val="90000"/>
              </a:lnSpc>
              <a:buClr>
                <a:srgbClr val="CC3300"/>
              </a:buClr>
              <a:buSzPct val="120000"/>
              <a:buFont typeface="Wingdings" pitchFamily="2" charset="2"/>
              <a:buChar char="ü"/>
              <a:defRPr/>
            </a:pPr>
            <a:r>
              <a:rPr lang="el-GR" sz="2400" b="1" dirty="0" smtClean="0">
                <a:effectLst>
                  <a:outerShdw blurRad="38100" dist="38100" dir="2700000" algn="tl">
                    <a:srgbClr val="C0C0C0"/>
                  </a:outerShdw>
                </a:effectLst>
              </a:rPr>
              <a:t>Η πρώτη βαθμίδα απαρτίζεται από ειδικότητες γενικής ιατρικής, παιδιατρικής, παθολογίας και γυναικολογίας και αποτελεί τη λειτουργική σύνδεση του κοινού με το υγειονομικό σύστημα.</a:t>
            </a:r>
          </a:p>
          <a:p>
            <a:pPr marL="0" indent="0" eaLnBrk="1" hangingPunct="1">
              <a:lnSpc>
                <a:spcPct val="90000"/>
              </a:lnSpc>
              <a:buClr>
                <a:srgbClr val="CC3300"/>
              </a:buClr>
              <a:buSzPct val="120000"/>
              <a:buNone/>
              <a:defRPr/>
            </a:pPr>
            <a:r>
              <a:rPr lang="el-GR" sz="2400" b="1" dirty="0" smtClean="0">
                <a:effectLst>
                  <a:outerShdw blurRad="38100" dist="38100" dir="2700000" algn="tl">
                    <a:srgbClr val="C0C0C0"/>
                  </a:outerShdw>
                </a:effectLst>
              </a:rPr>
              <a:t> </a:t>
            </a:r>
          </a:p>
          <a:p>
            <a:pPr eaLnBrk="1" hangingPunct="1">
              <a:lnSpc>
                <a:spcPct val="90000"/>
              </a:lnSpc>
              <a:buClr>
                <a:srgbClr val="CC3300"/>
              </a:buClr>
              <a:buSzPct val="120000"/>
              <a:buFont typeface="Wingdings" pitchFamily="2" charset="2"/>
              <a:buChar char="ü"/>
              <a:defRPr/>
            </a:pPr>
            <a:r>
              <a:rPr lang="el-GR" sz="2400" b="1" dirty="0" smtClean="0">
                <a:effectLst>
                  <a:outerShdw blurRad="38100" dist="38100" dir="2700000" algn="tl">
                    <a:srgbClr val="C0C0C0"/>
                  </a:outerShdw>
                </a:effectLst>
              </a:rPr>
              <a:t>Η δεύτερη βαθμίδα απαρτίζεται από ειδικευμένους γιατρούς (ορθοπεδικής, οφθαλμολογίας, ΩΡΛ και δερματολογίας). Για να χρησιμοποιήσει ο ασθενής τις υπηρεσίες της δεύτερης βαθμίδας απαιτείται παραπεμπτικό από την πρώτη.</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122238"/>
            <a:ext cx="7543800" cy="714375"/>
          </a:xfrm>
        </p:spPr>
        <p:txBody>
          <a:bodyPr rtlCol="0">
            <a:normAutofit/>
          </a:bodyPr>
          <a:lstStyle/>
          <a:p>
            <a:pPr eaLnBrk="1" fontAlgn="auto" hangingPunct="1">
              <a:spcAft>
                <a:spcPts val="0"/>
              </a:spcAft>
              <a:defRPr/>
            </a:pPr>
            <a:r>
              <a:rPr lang="el-GR" b="1" dirty="0">
                <a:solidFill>
                  <a:srgbClr val="990000"/>
                </a:solidFill>
              </a:rPr>
              <a:t>Δομή του Συστήματος</a:t>
            </a:r>
            <a:r>
              <a:rPr lang="el-GR" b="1" dirty="0"/>
              <a:t> </a:t>
            </a:r>
          </a:p>
        </p:txBody>
      </p:sp>
      <p:sp>
        <p:nvSpPr>
          <p:cNvPr id="48131" name="Rectangle 3"/>
          <p:cNvSpPr>
            <a:spLocks noChangeArrowheads="1"/>
          </p:cNvSpPr>
          <p:nvPr/>
        </p:nvSpPr>
        <p:spPr bwMode="auto">
          <a:xfrm>
            <a:off x="1835150" y="1341438"/>
            <a:ext cx="5976938" cy="1079500"/>
          </a:xfrm>
          <a:prstGeom prst="rect">
            <a:avLst/>
          </a:prstGeom>
          <a:gradFill rotWithShape="1">
            <a:gsLst>
              <a:gs pos="0">
                <a:srgbClr val="0000CC"/>
              </a:gs>
              <a:gs pos="100000">
                <a:srgbClr val="0000CC">
                  <a:gamma/>
                  <a:shade val="46275"/>
                  <a:invGamma/>
                </a:srgbClr>
              </a:gs>
            </a:gsLst>
            <a:lin ang="5400000" scaled="1"/>
          </a:gradFill>
          <a:ln w="9525">
            <a:solidFill>
              <a:schemeClr val="tx1"/>
            </a:solidFill>
            <a:miter lim="800000"/>
            <a:headEnd/>
            <a:tailEnd/>
          </a:ln>
          <a:effectLst/>
        </p:spPr>
        <p:txBody>
          <a:bodyPr wrap="none" anchor="ctr"/>
          <a:lstStyle/>
          <a:p>
            <a:pPr algn="ctr">
              <a:defRPr/>
            </a:pPr>
            <a:r>
              <a:rPr lang="el-GR" b="1" dirty="0">
                <a:solidFill>
                  <a:schemeClr val="bg1"/>
                </a:solidFill>
                <a:effectLst>
                  <a:outerShdw blurRad="38100" dist="38100" dir="2700000" algn="tl">
                    <a:srgbClr val="000000"/>
                  </a:outerShdw>
                </a:effectLst>
                <a:latin typeface="Arial" charset="0"/>
                <a:cs typeface="Arial" charset="0"/>
              </a:rPr>
              <a:t>Τριτοβάθμια και </a:t>
            </a:r>
          </a:p>
          <a:p>
            <a:pPr algn="ctr">
              <a:defRPr/>
            </a:pPr>
            <a:r>
              <a:rPr lang="el-GR" b="1" dirty="0">
                <a:solidFill>
                  <a:schemeClr val="bg1"/>
                </a:solidFill>
                <a:effectLst>
                  <a:outerShdw blurRad="38100" dist="38100" dir="2700000" algn="tl">
                    <a:srgbClr val="000000"/>
                  </a:outerShdw>
                </a:effectLst>
                <a:latin typeface="Arial" charset="0"/>
                <a:cs typeface="Arial" charset="0"/>
              </a:rPr>
              <a:t>Δευτεροβάθμια Περίθαλψη </a:t>
            </a:r>
          </a:p>
          <a:p>
            <a:pPr algn="ctr">
              <a:defRPr/>
            </a:pPr>
            <a:r>
              <a:rPr lang="el-GR" b="1" dirty="0">
                <a:solidFill>
                  <a:schemeClr val="bg1"/>
                </a:solidFill>
                <a:effectLst>
                  <a:outerShdw blurRad="38100" dist="38100" dir="2700000" algn="tl">
                    <a:srgbClr val="000000"/>
                  </a:outerShdw>
                </a:effectLst>
                <a:latin typeface="Arial" charset="0"/>
                <a:cs typeface="Arial" charset="0"/>
              </a:rPr>
              <a:t>(Ειδικευμένοι Γιατροί) </a:t>
            </a:r>
          </a:p>
          <a:p>
            <a:pPr algn="ctr">
              <a:defRPr/>
            </a:pPr>
            <a:endParaRPr lang="el-GR" b="1" dirty="0">
              <a:solidFill>
                <a:schemeClr val="bg1"/>
              </a:solidFill>
              <a:effectLst>
                <a:outerShdw blurRad="38100" dist="38100" dir="2700000" algn="tl">
                  <a:srgbClr val="000000"/>
                </a:outerShdw>
              </a:effectLst>
              <a:latin typeface="Arial" charset="0"/>
              <a:cs typeface="Arial" charset="0"/>
            </a:endParaRPr>
          </a:p>
        </p:txBody>
      </p:sp>
      <p:sp>
        <p:nvSpPr>
          <p:cNvPr id="48132" name="Rectangle 4"/>
          <p:cNvSpPr>
            <a:spLocks noChangeArrowheads="1"/>
          </p:cNvSpPr>
          <p:nvPr/>
        </p:nvSpPr>
        <p:spPr bwMode="auto">
          <a:xfrm>
            <a:off x="2771775" y="3429000"/>
            <a:ext cx="3313113" cy="2160588"/>
          </a:xfrm>
          <a:prstGeom prst="rect">
            <a:avLst/>
          </a:prstGeom>
          <a:solidFill>
            <a:srgbClr val="800000"/>
          </a:solidFill>
          <a:ln w="9525">
            <a:solidFill>
              <a:schemeClr val="tx1"/>
            </a:solidFill>
            <a:miter lim="800000"/>
            <a:headEnd/>
            <a:tailEnd/>
          </a:ln>
          <a:effectLst/>
        </p:spPr>
        <p:txBody>
          <a:bodyPr wrap="none" anchor="ctr"/>
          <a:lstStyle/>
          <a:p>
            <a:pPr algn="ctr">
              <a:defRPr/>
            </a:pPr>
            <a:r>
              <a:rPr lang="el-GR" b="1">
                <a:solidFill>
                  <a:schemeClr val="bg1"/>
                </a:solidFill>
                <a:effectLst>
                  <a:outerShdw blurRad="38100" dist="38100" dir="2700000" algn="tl">
                    <a:srgbClr val="000000"/>
                  </a:outerShdw>
                </a:effectLst>
                <a:latin typeface="Arial" charset="0"/>
                <a:cs typeface="Arial" charset="0"/>
              </a:rPr>
              <a:t>Κέντρα Υγείας (1200):</a:t>
            </a:r>
          </a:p>
          <a:p>
            <a:pPr algn="ctr">
              <a:defRPr/>
            </a:pPr>
            <a:r>
              <a:rPr lang="el-GR" b="1">
                <a:solidFill>
                  <a:schemeClr val="bg1"/>
                </a:solidFill>
                <a:effectLst>
                  <a:outerShdw blurRad="38100" dist="38100" dir="2700000" algn="tl">
                    <a:srgbClr val="000000"/>
                  </a:outerShdw>
                </a:effectLst>
                <a:latin typeface="Arial" charset="0"/>
                <a:cs typeface="Arial" charset="0"/>
              </a:rPr>
              <a:t>Γιατροί </a:t>
            </a:r>
          </a:p>
          <a:p>
            <a:pPr algn="ctr">
              <a:defRPr/>
            </a:pPr>
            <a:r>
              <a:rPr lang="el-GR" b="1">
                <a:solidFill>
                  <a:schemeClr val="bg1"/>
                </a:solidFill>
                <a:effectLst>
                  <a:outerShdw blurRad="38100" dist="38100" dir="2700000" algn="tl">
                    <a:srgbClr val="000000"/>
                  </a:outerShdw>
                </a:effectLst>
                <a:latin typeface="Arial" charset="0"/>
                <a:cs typeface="Arial" charset="0"/>
              </a:rPr>
              <a:t>(</a:t>
            </a:r>
            <a:r>
              <a:rPr lang="en-US" b="1">
                <a:solidFill>
                  <a:schemeClr val="bg1"/>
                </a:solidFill>
                <a:effectLst>
                  <a:outerShdw blurRad="38100" dist="38100" dir="2700000" algn="tl">
                    <a:srgbClr val="000000"/>
                  </a:outerShdw>
                </a:effectLst>
                <a:latin typeface="Arial" charset="0"/>
                <a:cs typeface="Arial" charset="0"/>
              </a:rPr>
              <a:t>γυναικολόγο</a:t>
            </a:r>
            <a:r>
              <a:rPr lang="el-GR" b="1">
                <a:solidFill>
                  <a:schemeClr val="bg1"/>
                </a:solidFill>
                <a:effectLst>
                  <a:outerShdw blurRad="38100" dist="38100" dir="2700000" algn="tl">
                    <a:srgbClr val="000000"/>
                  </a:outerShdw>
                </a:effectLst>
                <a:latin typeface="Arial" charset="0"/>
                <a:cs typeface="Arial" charset="0"/>
              </a:rPr>
              <a:t>ι</a:t>
            </a:r>
            <a:r>
              <a:rPr lang="en-US" b="1">
                <a:solidFill>
                  <a:schemeClr val="bg1"/>
                </a:solidFill>
                <a:effectLst>
                  <a:outerShdw blurRad="38100" dist="38100" dir="2700000" algn="tl">
                    <a:srgbClr val="000000"/>
                  </a:outerShdw>
                </a:effectLst>
                <a:latin typeface="Arial" charset="0"/>
                <a:cs typeface="Arial" charset="0"/>
              </a:rPr>
              <a:t>, παιδίατρο</a:t>
            </a:r>
            <a:r>
              <a:rPr lang="el-GR" b="1">
                <a:solidFill>
                  <a:schemeClr val="bg1"/>
                </a:solidFill>
                <a:effectLst>
                  <a:outerShdw blurRad="38100" dist="38100" dir="2700000" algn="tl">
                    <a:srgbClr val="000000"/>
                  </a:outerShdw>
                </a:effectLst>
                <a:latin typeface="Arial" charset="0"/>
                <a:cs typeface="Arial" charset="0"/>
              </a:rPr>
              <a:t>ι</a:t>
            </a:r>
            <a:r>
              <a:rPr lang="en-US" b="1">
                <a:solidFill>
                  <a:schemeClr val="bg1"/>
                </a:solidFill>
                <a:effectLst>
                  <a:outerShdw blurRad="38100" dist="38100" dir="2700000" algn="tl">
                    <a:srgbClr val="000000"/>
                  </a:outerShdw>
                </a:effectLst>
                <a:latin typeface="Arial" charset="0"/>
                <a:cs typeface="Arial" charset="0"/>
              </a:rPr>
              <a:t>, </a:t>
            </a:r>
            <a:endParaRPr lang="el-GR" b="1">
              <a:solidFill>
                <a:schemeClr val="bg1"/>
              </a:solidFill>
              <a:effectLst>
                <a:outerShdw blurRad="38100" dist="38100" dir="2700000" algn="tl">
                  <a:srgbClr val="000000"/>
                </a:outerShdw>
              </a:effectLst>
              <a:latin typeface="Arial" charset="0"/>
              <a:cs typeface="Arial" charset="0"/>
            </a:endParaRPr>
          </a:p>
          <a:p>
            <a:pPr algn="ctr">
              <a:defRPr/>
            </a:pPr>
            <a:r>
              <a:rPr lang="en-US" b="1">
                <a:solidFill>
                  <a:schemeClr val="bg1"/>
                </a:solidFill>
                <a:effectLst>
                  <a:outerShdw blurRad="38100" dist="38100" dir="2700000" algn="tl">
                    <a:srgbClr val="000000"/>
                  </a:outerShdw>
                </a:effectLst>
                <a:latin typeface="Arial" charset="0"/>
                <a:cs typeface="Arial" charset="0"/>
              </a:rPr>
              <a:t>ορθοπεδικ</a:t>
            </a:r>
            <a:r>
              <a:rPr lang="el-GR" b="1">
                <a:solidFill>
                  <a:schemeClr val="bg1"/>
                </a:solidFill>
                <a:effectLst>
                  <a:outerShdw blurRad="38100" dist="38100" dir="2700000" algn="tl">
                    <a:srgbClr val="000000"/>
                  </a:outerShdw>
                </a:effectLst>
                <a:latin typeface="Arial" charset="0"/>
                <a:cs typeface="Arial" charset="0"/>
              </a:rPr>
              <a:t>οί</a:t>
            </a:r>
            <a:r>
              <a:rPr lang="en-US" b="1">
                <a:solidFill>
                  <a:schemeClr val="bg1"/>
                </a:solidFill>
                <a:effectLst>
                  <a:outerShdw blurRad="38100" dist="38100" dir="2700000" algn="tl">
                    <a:srgbClr val="000000"/>
                  </a:outerShdw>
                </a:effectLst>
                <a:latin typeface="Arial" charset="0"/>
                <a:cs typeface="Arial" charset="0"/>
              </a:rPr>
              <a:t> και</a:t>
            </a:r>
            <a:r>
              <a:rPr lang="el-GR" b="1">
                <a:solidFill>
                  <a:schemeClr val="bg1"/>
                </a:solidFill>
                <a:effectLst>
                  <a:outerShdw blurRad="38100" dist="38100" dir="2700000" algn="tl">
                    <a:srgbClr val="000000"/>
                  </a:outerShdw>
                </a:effectLst>
                <a:latin typeface="Arial" charset="0"/>
                <a:cs typeface="Arial" charset="0"/>
              </a:rPr>
              <a:t> </a:t>
            </a:r>
            <a:r>
              <a:rPr lang="en-US" b="1">
                <a:solidFill>
                  <a:schemeClr val="bg1"/>
                </a:solidFill>
                <a:effectLst>
                  <a:outerShdw blurRad="38100" dist="38100" dir="2700000" algn="tl">
                    <a:srgbClr val="000000"/>
                  </a:outerShdw>
                </a:effectLst>
                <a:latin typeface="Arial" charset="0"/>
                <a:cs typeface="Arial" charset="0"/>
              </a:rPr>
              <a:t>ψυχίατρ</a:t>
            </a:r>
            <a:r>
              <a:rPr lang="el-GR" b="1">
                <a:solidFill>
                  <a:schemeClr val="bg1"/>
                </a:solidFill>
                <a:effectLst>
                  <a:outerShdw blurRad="38100" dist="38100" dir="2700000" algn="tl">
                    <a:srgbClr val="000000"/>
                  </a:outerShdw>
                </a:effectLst>
                <a:latin typeface="Arial" charset="0"/>
                <a:cs typeface="Arial" charset="0"/>
              </a:rPr>
              <a:t>οι)</a:t>
            </a:r>
            <a:r>
              <a:rPr lang="el-GR">
                <a:solidFill>
                  <a:schemeClr val="bg1"/>
                </a:solidFill>
                <a:effectLst>
                  <a:outerShdw blurRad="38100" dist="38100" dir="2700000" algn="tl">
                    <a:srgbClr val="000000"/>
                  </a:outerShdw>
                </a:effectLst>
                <a:latin typeface="Arial" charset="0"/>
                <a:cs typeface="Arial" charset="0"/>
              </a:rPr>
              <a:t> </a:t>
            </a:r>
            <a:r>
              <a:rPr lang="el-GR" b="1">
                <a:solidFill>
                  <a:schemeClr val="bg1"/>
                </a:solidFill>
                <a:effectLst>
                  <a:outerShdw blurRad="38100" dist="38100" dir="2700000" algn="tl">
                    <a:srgbClr val="000000"/>
                  </a:outerShdw>
                </a:effectLst>
                <a:latin typeface="Arial" charset="0"/>
                <a:cs typeface="Arial" charset="0"/>
              </a:rPr>
              <a:t>, </a:t>
            </a:r>
          </a:p>
          <a:p>
            <a:pPr algn="ctr">
              <a:defRPr/>
            </a:pPr>
            <a:r>
              <a:rPr lang="el-GR" b="1">
                <a:solidFill>
                  <a:schemeClr val="bg1"/>
                </a:solidFill>
                <a:effectLst>
                  <a:outerShdw blurRad="38100" dist="38100" dir="2700000" algn="tl">
                    <a:srgbClr val="000000"/>
                  </a:outerShdw>
                </a:effectLst>
                <a:latin typeface="Arial" charset="0"/>
                <a:cs typeface="Arial" charset="0"/>
              </a:rPr>
              <a:t>Νοσηλευτές</a:t>
            </a:r>
            <a:r>
              <a:rPr lang="en-US" b="1">
                <a:solidFill>
                  <a:schemeClr val="bg1"/>
                </a:solidFill>
                <a:effectLst>
                  <a:outerShdw blurRad="38100" dist="38100" dir="2700000" algn="tl">
                    <a:srgbClr val="000000"/>
                  </a:outerShdw>
                </a:effectLst>
                <a:latin typeface="Arial" charset="0"/>
                <a:cs typeface="Arial" charset="0"/>
              </a:rPr>
              <a:t>, </a:t>
            </a:r>
            <a:endParaRPr lang="el-GR" b="1">
              <a:solidFill>
                <a:schemeClr val="bg1"/>
              </a:solidFill>
              <a:effectLst>
                <a:outerShdw blurRad="38100" dist="38100" dir="2700000" algn="tl">
                  <a:srgbClr val="000000"/>
                </a:outerShdw>
              </a:effectLst>
              <a:latin typeface="Arial" charset="0"/>
              <a:cs typeface="Arial" charset="0"/>
            </a:endParaRPr>
          </a:p>
          <a:p>
            <a:pPr algn="ctr">
              <a:defRPr/>
            </a:pPr>
            <a:r>
              <a:rPr lang="el-GR" b="1">
                <a:solidFill>
                  <a:schemeClr val="bg1"/>
                </a:solidFill>
                <a:effectLst>
                  <a:outerShdw blurRad="38100" dist="38100" dir="2700000" algn="tl">
                    <a:srgbClr val="000000"/>
                  </a:outerShdw>
                </a:effectLst>
                <a:latin typeface="Arial" charset="0"/>
                <a:cs typeface="Arial" charset="0"/>
              </a:rPr>
              <a:t>βοηθοί νοσηλευτών,</a:t>
            </a:r>
            <a:r>
              <a:rPr lang="en-US" b="1">
                <a:solidFill>
                  <a:schemeClr val="bg1"/>
                </a:solidFill>
                <a:effectLst>
                  <a:outerShdw blurRad="38100" dist="38100" dir="2700000" algn="tl">
                    <a:srgbClr val="000000"/>
                  </a:outerShdw>
                </a:effectLst>
                <a:latin typeface="Arial" charset="0"/>
                <a:cs typeface="Arial" charset="0"/>
              </a:rPr>
              <a:t> </a:t>
            </a:r>
            <a:endParaRPr lang="el-GR" b="1">
              <a:solidFill>
                <a:schemeClr val="bg1"/>
              </a:solidFill>
              <a:effectLst>
                <a:outerShdw blurRad="38100" dist="38100" dir="2700000" algn="tl">
                  <a:srgbClr val="000000"/>
                </a:outerShdw>
              </a:effectLst>
              <a:latin typeface="Arial" charset="0"/>
              <a:cs typeface="Arial" charset="0"/>
            </a:endParaRPr>
          </a:p>
          <a:p>
            <a:pPr algn="ctr">
              <a:defRPr/>
            </a:pPr>
            <a:r>
              <a:rPr lang="el-GR" b="1">
                <a:solidFill>
                  <a:schemeClr val="bg1"/>
                </a:solidFill>
                <a:effectLst>
                  <a:outerShdw blurRad="38100" dist="38100" dir="2700000" algn="tl">
                    <a:srgbClr val="000000"/>
                  </a:outerShdw>
                </a:effectLst>
                <a:latin typeface="Arial" charset="0"/>
                <a:cs typeface="Arial" charset="0"/>
              </a:rPr>
              <a:t>Μαίες,</a:t>
            </a:r>
            <a:r>
              <a:rPr lang="en-US" b="1">
                <a:solidFill>
                  <a:schemeClr val="bg1"/>
                </a:solidFill>
                <a:effectLst>
                  <a:outerShdw blurRad="38100" dist="38100" dir="2700000" algn="tl">
                    <a:srgbClr val="000000"/>
                  </a:outerShdw>
                </a:effectLst>
                <a:latin typeface="Arial" charset="0"/>
                <a:cs typeface="Arial" charset="0"/>
              </a:rPr>
              <a:t> </a:t>
            </a:r>
            <a:endParaRPr lang="el-GR" b="1">
              <a:solidFill>
                <a:schemeClr val="bg1"/>
              </a:solidFill>
              <a:effectLst>
                <a:outerShdw blurRad="38100" dist="38100" dir="2700000" algn="tl">
                  <a:srgbClr val="000000"/>
                </a:outerShdw>
              </a:effectLst>
              <a:latin typeface="Arial" charset="0"/>
              <a:cs typeface="Arial" charset="0"/>
            </a:endParaRPr>
          </a:p>
          <a:p>
            <a:pPr algn="ctr">
              <a:defRPr/>
            </a:pPr>
            <a:r>
              <a:rPr lang="en-US" b="1">
                <a:solidFill>
                  <a:schemeClr val="bg1"/>
                </a:solidFill>
                <a:effectLst>
                  <a:outerShdw blurRad="38100" dist="38100" dir="2700000" algn="tl">
                    <a:srgbClr val="000000"/>
                  </a:outerShdw>
                </a:effectLst>
                <a:latin typeface="Arial" charset="0"/>
                <a:cs typeface="Arial" charset="0"/>
              </a:rPr>
              <a:t>φυσιοθεραπ</a:t>
            </a:r>
            <a:r>
              <a:rPr lang="el-GR" b="1">
                <a:solidFill>
                  <a:schemeClr val="bg1"/>
                </a:solidFill>
                <a:effectLst>
                  <a:outerShdw blurRad="38100" dist="38100" dir="2700000" algn="tl">
                    <a:srgbClr val="000000"/>
                  </a:outerShdw>
                </a:effectLst>
                <a:latin typeface="Arial" charset="0"/>
                <a:cs typeface="Arial" charset="0"/>
              </a:rPr>
              <a:t>ευτές</a:t>
            </a:r>
          </a:p>
        </p:txBody>
      </p:sp>
      <p:sp>
        <p:nvSpPr>
          <p:cNvPr id="48133" name="Rectangle 5"/>
          <p:cNvSpPr>
            <a:spLocks noChangeArrowheads="1"/>
          </p:cNvSpPr>
          <p:nvPr/>
        </p:nvSpPr>
        <p:spPr bwMode="auto">
          <a:xfrm>
            <a:off x="144463" y="3500438"/>
            <a:ext cx="2124075" cy="792162"/>
          </a:xfrm>
          <a:prstGeom prst="rect">
            <a:avLst/>
          </a:prstGeom>
          <a:solidFill>
            <a:srgbClr val="FFFF99"/>
          </a:solidFill>
          <a:ln w="9525" algn="ctr">
            <a:solidFill>
              <a:schemeClr val="tx1"/>
            </a:solidFill>
            <a:miter lim="800000"/>
            <a:headEnd/>
            <a:tailEnd/>
          </a:ln>
          <a:effectLst/>
        </p:spPr>
        <p:txBody>
          <a:bodyPr wrap="none" anchor="ctr"/>
          <a:lstStyle/>
          <a:p>
            <a:pPr algn="ctr">
              <a:defRPr/>
            </a:pPr>
            <a:r>
              <a:rPr lang="el-GR" b="1">
                <a:solidFill>
                  <a:srgbClr val="0000CC"/>
                </a:solidFill>
                <a:effectLst>
                  <a:outerShdw blurRad="38100" dist="38100" dir="2700000" algn="tl">
                    <a:srgbClr val="000000"/>
                  </a:outerShdw>
                </a:effectLst>
                <a:latin typeface="Arial" charset="0"/>
                <a:cs typeface="Arial" charset="0"/>
              </a:rPr>
              <a:t>Μονάδες Μακράς </a:t>
            </a:r>
          </a:p>
          <a:p>
            <a:pPr algn="ctr">
              <a:defRPr/>
            </a:pPr>
            <a:r>
              <a:rPr lang="el-GR" b="1">
                <a:solidFill>
                  <a:srgbClr val="0000CC"/>
                </a:solidFill>
                <a:effectLst>
                  <a:outerShdw blurRad="38100" dist="38100" dir="2700000" algn="tl">
                    <a:srgbClr val="000000"/>
                  </a:outerShdw>
                </a:effectLst>
                <a:latin typeface="Arial" charset="0"/>
                <a:cs typeface="Arial" charset="0"/>
              </a:rPr>
              <a:t>Νοσηλείας</a:t>
            </a:r>
          </a:p>
        </p:txBody>
      </p:sp>
      <p:sp>
        <p:nvSpPr>
          <p:cNvPr id="48134" name="Rectangle 6"/>
          <p:cNvSpPr>
            <a:spLocks noChangeArrowheads="1"/>
          </p:cNvSpPr>
          <p:nvPr/>
        </p:nvSpPr>
        <p:spPr bwMode="auto">
          <a:xfrm>
            <a:off x="6659563" y="3429000"/>
            <a:ext cx="2122487" cy="863600"/>
          </a:xfrm>
          <a:prstGeom prst="rect">
            <a:avLst/>
          </a:prstGeom>
          <a:solidFill>
            <a:srgbClr val="FFFF99"/>
          </a:solidFill>
          <a:ln w="9525" algn="ctr">
            <a:solidFill>
              <a:schemeClr val="tx1"/>
            </a:solidFill>
            <a:miter lim="800000"/>
            <a:headEnd/>
            <a:tailEnd/>
          </a:ln>
          <a:effectLst/>
        </p:spPr>
        <p:txBody>
          <a:bodyPr wrap="none" anchor="ctr"/>
          <a:lstStyle/>
          <a:p>
            <a:pPr algn="ctr">
              <a:defRPr/>
            </a:pPr>
            <a:r>
              <a:rPr lang="el-GR" b="1">
                <a:solidFill>
                  <a:srgbClr val="0000CC"/>
                </a:solidFill>
                <a:effectLst>
                  <a:outerShdw blurRad="38100" dist="38100" dir="2700000" algn="tl">
                    <a:srgbClr val="000000"/>
                  </a:outerShdw>
                </a:effectLst>
                <a:latin typeface="Arial" charset="0"/>
                <a:cs typeface="Arial" charset="0"/>
              </a:rPr>
              <a:t>Υπηρεσίες </a:t>
            </a:r>
          </a:p>
          <a:p>
            <a:pPr algn="ctr">
              <a:defRPr/>
            </a:pPr>
            <a:r>
              <a:rPr lang="el-GR" b="1">
                <a:solidFill>
                  <a:srgbClr val="0000CC"/>
                </a:solidFill>
                <a:effectLst>
                  <a:outerShdw blurRad="38100" dist="38100" dir="2700000" algn="tl">
                    <a:srgbClr val="000000"/>
                  </a:outerShdw>
                </a:effectLst>
                <a:latin typeface="Arial" charset="0"/>
                <a:cs typeface="Arial" charset="0"/>
              </a:rPr>
              <a:t>Κοινωνικής </a:t>
            </a:r>
          </a:p>
          <a:p>
            <a:pPr algn="ctr">
              <a:defRPr/>
            </a:pPr>
            <a:r>
              <a:rPr lang="el-GR" b="1">
                <a:solidFill>
                  <a:srgbClr val="0000CC"/>
                </a:solidFill>
                <a:effectLst>
                  <a:outerShdw blurRad="38100" dist="38100" dir="2700000" algn="tl">
                    <a:srgbClr val="000000"/>
                  </a:outerShdw>
                </a:effectLst>
                <a:latin typeface="Arial" charset="0"/>
                <a:cs typeface="Arial" charset="0"/>
              </a:rPr>
              <a:t>Φροντίδας </a:t>
            </a:r>
          </a:p>
        </p:txBody>
      </p:sp>
      <p:sp>
        <p:nvSpPr>
          <p:cNvPr id="48135" name="Rectangle 7"/>
          <p:cNvSpPr>
            <a:spLocks noChangeArrowheads="1"/>
          </p:cNvSpPr>
          <p:nvPr/>
        </p:nvSpPr>
        <p:spPr bwMode="auto">
          <a:xfrm>
            <a:off x="539750" y="5732463"/>
            <a:ext cx="1873250" cy="792162"/>
          </a:xfrm>
          <a:prstGeom prst="rect">
            <a:avLst/>
          </a:prstGeom>
          <a:solidFill>
            <a:srgbClr val="FFFF99"/>
          </a:solidFill>
          <a:ln w="9525" algn="ctr">
            <a:solidFill>
              <a:schemeClr val="tx1"/>
            </a:solidFill>
            <a:miter lim="800000"/>
            <a:headEnd/>
            <a:tailEnd/>
          </a:ln>
          <a:effectLst/>
        </p:spPr>
        <p:txBody>
          <a:bodyPr wrap="none" anchor="ctr"/>
          <a:lstStyle/>
          <a:p>
            <a:pPr algn="ctr">
              <a:defRPr/>
            </a:pPr>
            <a:r>
              <a:rPr lang="el-GR" b="1">
                <a:solidFill>
                  <a:srgbClr val="0000CC"/>
                </a:solidFill>
                <a:effectLst>
                  <a:outerShdw blurRad="38100" dist="38100" dir="2700000" algn="tl">
                    <a:srgbClr val="000000"/>
                  </a:outerShdw>
                </a:effectLst>
                <a:latin typeface="Arial" charset="0"/>
                <a:cs typeface="Arial" charset="0"/>
              </a:rPr>
              <a:t>Γενικοί Γιατροί, </a:t>
            </a:r>
          </a:p>
          <a:p>
            <a:pPr algn="ctr">
              <a:defRPr/>
            </a:pPr>
            <a:r>
              <a:rPr lang="el-GR" b="1">
                <a:solidFill>
                  <a:srgbClr val="0000CC"/>
                </a:solidFill>
                <a:effectLst>
                  <a:outerShdw blurRad="38100" dist="38100" dir="2700000" algn="tl">
                    <a:srgbClr val="000000"/>
                  </a:outerShdw>
                </a:effectLst>
                <a:latin typeface="Arial" charset="0"/>
                <a:cs typeface="Arial" charset="0"/>
              </a:rPr>
              <a:t>Π</a:t>
            </a:r>
            <a:r>
              <a:rPr lang="en-US" b="1">
                <a:solidFill>
                  <a:srgbClr val="0000CC"/>
                </a:solidFill>
                <a:effectLst>
                  <a:outerShdw blurRad="38100" dist="38100" dir="2700000" algn="tl">
                    <a:srgbClr val="000000"/>
                  </a:outerShdw>
                </a:effectLst>
                <a:latin typeface="Arial" charset="0"/>
                <a:cs typeface="Arial" charset="0"/>
              </a:rPr>
              <a:t>αθολόγο</a:t>
            </a:r>
            <a:r>
              <a:rPr lang="el-GR" b="1">
                <a:solidFill>
                  <a:srgbClr val="0000CC"/>
                </a:solidFill>
                <a:effectLst>
                  <a:outerShdw blurRad="38100" dist="38100" dir="2700000" algn="tl">
                    <a:srgbClr val="000000"/>
                  </a:outerShdw>
                </a:effectLst>
                <a:latin typeface="Arial" charset="0"/>
                <a:cs typeface="Arial" charset="0"/>
              </a:rPr>
              <a:t>ι</a:t>
            </a:r>
          </a:p>
        </p:txBody>
      </p:sp>
      <p:sp>
        <p:nvSpPr>
          <p:cNvPr id="48136" name="Rectangle 8"/>
          <p:cNvSpPr>
            <a:spLocks noChangeArrowheads="1"/>
          </p:cNvSpPr>
          <p:nvPr/>
        </p:nvSpPr>
        <p:spPr bwMode="auto">
          <a:xfrm>
            <a:off x="7308850" y="5516563"/>
            <a:ext cx="1439863" cy="1223962"/>
          </a:xfrm>
          <a:prstGeom prst="rect">
            <a:avLst/>
          </a:prstGeom>
          <a:solidFill>
            <a:srgbClr val="FFFF99"/>
          </a:solidFill>
          <a:ln w="9525" algn="ctr">
            <a:solidFill>
              <a:schemeClr val="tx1"/>
            </a:solidFill>
            <a:miter lim="800000"/>
            <a:headEnd/>
            <a:tailEnd/>
          </a:ln>
          <a:effectLst/>
        </p:spPr>
        <p:txBody>
          <a:bodyPr wrap="none" anchor="ctr"/>
          <a:lstStyle/>
          <a:p>
            <a:pPr algn="ctr">
              <a:defRPr/>
            </a:pPr>
            <a:r>
              <a:rPr lang="el-GR" b="1" dirty="0">
                <a:solidFill>
                  <a:srgbClr val="0000CC"/>
                </a:solidFill>
                <a:effectLst>
                  <a:outerShdw blurRad="38100" dist="38100" dir="2700000" algn="tl">
                    <a:srgbClr val="000000"/>
                  </a:outerShdw>
                </a:effectLst>
                <a:latin typeface="Arial" charset="0"/>
                <a:cs typeface="Arial" charset="0"/>
              </a:rPr>
              <a:t>Κ</a:t>
            </a:r>
            <a:r>
              <a:rPr lang="en-US" b="1" dirty="0">
                <a:solidFill>
                  <a:srgbClr val="0000CC"/>
                </a:solidFill>
                <a:effectLst>
                  <a:outerShdw blurRad="38100" dist="38100" dir="2700000" algn="tl">
                    <a:srgbClr val="000000"/>
                  </a:outerShdw>
                </a:effectLst>
                <a:latin typeface="Arial" charset="0"/>
                <a:cs typeface="Arial" charset="0"/>
              </a:rPr>
              <a:t>λινικές</a:t>
            </a:r>
            <a:r>
              <a:rPr lang="el-GR" b="1" dirty="0">
                <a:solidFill>
                  <a:srgbClr val="0000CC"/>
                </a:solidFill>
                <a:effectLst>
                  <a:outerShdw blurRad="38100" dist="38100" dir="2700000" algn="tl">
                    <a:srgbClr val="000000"/>
                  </a:outerShdw>
                </a:effectLst>
                <a:latin typeface="Arial" charset="0"/>
                <a:cs typeface="Arial" charset="0"/>
              </a:rPr>
              <a:t>:</a:t>
            </a:r>
            <a:r>
              <a:rPr lang="en-US" b="1" dirty="0">
                <a:solidFill>
                  <a:srgbClr val="0000CC"/>
                </a:solidFill>
                <a:effectLst>
                  <a:outerShdw blurRad="38100" dist="38100" dir="2700000" algn="tl">
                    <a:srgbClr val="000000"/>
                  </a:outerShdw>
                </a:effectLst>
                <a:latin typeface="Arial" charset="0"/>
                <a:cs typeface="Arial" charset="0"/>
              </a:rPr>
              <a:t> </a:t>
            </a:r>
            <a:endParaRPr lang="el-GR" b="1" dirty="0">
              <a:solidFill>
                <a:srgbClr val="0000CC"/>
              </a:solidFill>
              <a:effectLst>
                <a:outerShdw blurRad="38100" dist="38100" dir="2700000" algn="tl">
                  <a:srgbClr val="000000"/>
                </a:outerShdw>
              </a:effectLst>
              <a:latin typeface="Arial" charset="0"/>
              <a:cs typeface="Arial" charset="0"/>
            </a:endParaRPr>
          </a:p>
          <a:p>
            <a:pPr algn="ctr">
              <a:defRPr/>
            </a:pPr>
            <a:r>
              <a:rPr lang="en-US" b="1" dirty="0">
                <a:solidFill>
                  <a:srgbClr val="0000CC"/>
                </a:solidFill>
                <a:effectLst>
                  <a:outerShdw blurRad="38100" dist="38100" dir="2700000" algn="tl">
                    <a:srgbClr val="000000"/>
                  </a:outerShdw>
                </a:effectLst>
                <a:latin typeface="Arial" charset="0"/>
                <a:cs typeface="Arial" charset="0"/>
              </a:rPr>
              <a:t>του </a:t>
            </a:r>
            <a:r>
              <a:rPr lang="en-US" b="1" dirty="0" smtClean="0">
                <a:solidFill>
                  <a:srgbClr val="0000CC"/>
                </a:solidFill>
                <a:effectLst>
                  <a:outerShdw blurRad="38100" dist="38100" dir="2700000" algn="tl">
                    <a:srgbClr val="000000"/>
                  </a:outerShdw>
                </a:effectLst>
                <a:latin typeface="Arial" charset="0"/>
                <a:cs typeface="Arial" charset="0"/>
              </a:rPr>
              <a:t>πα</a:t>
            </a:r>
            <a:r>
              <a:rPr lang="en-US" b="1" dirty="0" err="1" smtClean="0">
                <a:solidFill>
                  <a:srgbClr val="0000CC"/>
                </a:solidFill>
                <a:effectLst>
                  <a:outerShdw blurRad="38100" dist="38100" dir="2700000" algn="tl">
                    <a:srgbClr val="000000"/>
                  </a:outerShdw>
                </a:effectLst>
                <a:latin typeface="Arial" charset="0"/>
                <a:cs typeface="Arial" charset="0"/>
              </a:rPr>
              <a:t>ιδιού</a:t>
            </a:r>
            <a:r>
              <a:rPr lang="en-US" b="1" dirty="0" smtClean="0">
                <a:solidFill>
                  <a:srgbClr val="0000CC"/>
                </a:solidFill>
                <a:effectLst>
                  <a:outerShdw blurRad="38100" dist="38100" dir="2700000" algn="tl">
                    <a:srgbClr val="000000"/>
                  </a:outerShdw>
                </a:effectLst>
                <a:latin typeface="Arial" charset="0"/>
                <a:cs typeface="Arial" charset="0"/>
              </a:rPr>
              <a:t>- </a:t>
            </a:r>
            <a:endParaRPr lang="el-GR" b="1" dirty="0">
              <a:solidFill>
                <a:srgbClr val="0000CC"/>
              </a:solidFill>
              <a:effectLst>
                <a:outerShdw blurRad="38100" dist="38100" dir="2700000" algn="tl">
                  <a:srgbClr val="000000"/>
                </a:outerShdw>
              </a:effectLst>
              <a:latin typeface="Arial" charset="0"/>
              <a:cs typeface="Arial" charset="0"/>
            </a:endParaRPr>
          </a:p>
          <a:p>
            <a:pPr algn="ctr">
              <a:defRPr/>
            </a:pPr>
            <a:r>
              <a:rPr lang="en-US" b="1" dirty="0">
                <a:solidFill>
                  <a:srgbClr val="0000CC"/>
                </a:solidFill>
                <a:effectLst>
                  <a:outerShdw blurRad="38100" dist="38100" dir="2700000" algn="tl">
                    <a:srgbClr val="000000"/>
                  </a:outerShdw>
                </a:effectLst>
                <a:latin typeface="Arial" charset="0"/>
                <a:cs typeface="Arial" charset="0"/>
              </a:rPr>
              <a:t>μητέρας</a:t>
            </a:r>
            <a:r>
              <a:rPr lang="el-GR" b="1" dirty="0">
                <a:solidFill>
                  <a:srgbClr val="0000CC"/>
                </a:solidFill>
                <a:effectLst>
                  <a:outerShdw blurRad="38100" dist="38100" dir="2700000" algn="tl">
                    <a:srgbClr val="000000"/>
                  </a:outerShdw>
                </a:effectLst>
                <a:latin typeface="Arial" charset="0"/>
                <a:cs typeface="Arial" charset="0"/>
              </a:rPr>
              <a:t> </a:t>
            </a:r>
          </a:p>
        </p:txBody>
      </p:sp>
      <p:cxnSp>
        <p:nvCxnSpPr>
          <p:cNvPr id="284681" name="AutoShape 9"/>
          <p:cNvCxnSpPr>
            <a:cxnSpLocks noChangeShapeType="1"/>
            <a:stCxn id="48132" idx="1"/>
            <a:endCxn id="48133" idx="3"/>
          </p:cNvCxnSpPr>
          <p:nvPr/>
        </p:nvCxnSpPr>
        <p:spPr bwMode="auto">
          <a:xfrm rot="10800000">
            <a:off x="2268538" y="3897313"/>
            <a:ext cx="503237" cy="612775"/>
          </a:xfrm>
          <a:prstGeom prst="bentConnector3">
            <a:avLst>
              <a:gd name="adj1" fmla="val 49843"/>
            </a:avLst>
          </a:prstGeom>
          <a:noFill/>
          <a:ln w="63500">
            <a:solidFill>
              <a:srgbClr val="0000FF"/>
            </a:solidFill>
            <a:miter lim="800000"/>
            <a:headEnd/>
            <a:tailEnd type="triangle" w="med" len="med"/>
          </a:ln>
        </p:spPr>
      </p:cxnSp>
      <p:cxnSp>
        <p:nvCxnSpPr>
          <p:cNvPr id="284682" name="AutoShape 10"/>
          <p:cNvCxnSpPr>
            <a:cxnSpLocks noChangeShapeType="1"/>
            <a:stCxn id="48132" idx="3"/>
            <a:endCxn id="48134" idx="1"/>
          </p:cNvCxnSpPr>
          <p:nvPr/>
        </p:nvCxnSpPr>
        <p:spPr bwMode="auto">
          <a:xfrm flipV="1">
            <a:off x="6084888" y="3860800"/>
            <a:ext cx="574675" cy="649288"/>
          </a:xfrm>
          <a:prstGeom prst="bentConnector3">
            <a:avLst>
              <a:gd name="adj1" fmla="val 49722"/>
            </a:avLst>
          </a:prstGeom>
          <a:noFill/>
          <a:ln w="63500">
            <a:solidFill>
              <a:srgbClr val="0000FF"/>
            </a:solidFill>
            <a:miter lim="800000"/>
            <a:headEnd/>
            <a:tailEnd type="triangle" w="med" len="med"/>
          </a:ln>
        </p:spPr>
      </p:cxnSp>
      <p:cxnSp>
        <p:nvCxnSpPr>
          <p:cNvPr id="284683" name="AutoShape 11"/>
          <p:cNvCxnSpPr>
            <a:cxnSpLocks noChangeShapeType="1"/>
            <a:stCxn id="48132" idx="2"/>
            <a:endCxn id="48135" idx="3"/>
          </p:cNvCxnSpPr>
          <p:nvPr/>
        </p:nvCxnSpPr>
        <p:spPr bwMode="auto">
          <a:xfrm rot="5400000">
            <a:off x="3151188" y="4851400"/>
            <a:ext cx="539750" cy="2016125"/>
          </a:xfrm>
          <a:prstGeom prst="bentConnector2">
            <a:avLst/>
          </a:prstGeom>
          <a:noFill/>
          <a:ln w="63500">
            <a:solidFill>
              <a:srgbClr val="0000FF"/>
            </a:solidFill>
            <a:miter lim="800000"/>
            <a:headEnd/>
            <a:tailEnd type="triangle" w="med" len="med"/>
          </a:ln>
        </p:spPr>
      </p:cxnSp>
      <p:cxnSp>
        <p:nvCxnSpPr>
          <p:cNvPr id="284684" name="AutoShape 12"/>
          <p:cNvCxnSpPr>
            <a:cxnSpLocks noChangeShapeType="1"/>
            <a:stCxn id="48132" idx="2"/>
            <a:endCxn id="48136" idx="1"/>
          </p:cNvCxnSpPr>
          <p:nvPr/>
        </p:nvCxnSpPr>
        <p:spPr bwMode="auto">
          <a:xfrm rot="16200000" flipH="1">
            <a:off x="5599113" y="4419600"/>
            <a:ext cx="539750" cy="2879725"/>
          </a:xfrm>
          <a:prstGeom prst="bentConnector2">
            <a:avLst/>
          </a:prstGeom>
          <a:noFill/>
          <a:ln w="63500">
            <a:solidFill>
              <a:srgbClr val="0000FF"/>
            </a:solidFill>
            <a:miter lim="800000"/>
            <a:headEnd/>
            <a:tailEnd type="triangle" w="med" len="med"/>
          </a:ln>
        </p:spPr>
      </p:cxnSp>
      <p:sp>
        <p:nvSpPr>
          <p:cNvPr id="48141" name="AutoShape 13"/>
          <p:cNvSpPr>
            <a:spLocks noChangeArrowheads="1"/>
          </p:cNvSpPr>
          <p:nvPr/>
        </p:nvSpPr>
        <p:spPr bwMode="auto">
          <a:xfrm>
            <a:off x="4211638" y="2565400"/>
            <a:ext cx="576262" cy="719138"/>
          </a:xfrm>
          <a:prstGeom prst="upDownArrow">
            <a:avLst>
              <a:gd name="adj1" fmla="val 50000"/>
              <a:gd name="adj2" fmla="val 24959"/>
            </a:avLst>
          </a:prstGeom>
          <a:gradFill rotWithShape="1">
            <a:gsLst>
              <a:gs pos="0">
                <a:schemeClr val="accent1"/>
              </a:gs>
              <a:gs pos="100000">
                <a:schemeClr val="accent1">
                  <a:gamma/>
                  <a:shade val="46275"/>
                  <a:invGamma/>
                </a:schemeClr>
              </a:gs>
            </a:gsLst>
            <a:lin ang="0" scaled="1"/>
          </a:gradFill>
          <a:ln w="9525">
            <a:solidFill>
              <a:schemeClr val="tx1"/>
            </a:solidFill>
            <a:miter lim="800000"/>
            <a:headEnd/>
            <a:tailEnd/>
          </a:ln>
          <a:effectLst/>
        </p:spPr>
        <p:txBody>
          <a:bodyPr wrap="none" anchor="ctr"/>
          <a:lstStyle/>
          <a:p>
            <a:pPr>
              <a:defRPr/>
            </a:pPr>
            <a:endParaRPr lang="el-GR">
              <a:latin typeface="Arial" charset="0"/>
              <a:cs typeface="Arial"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986" name="Picture 2"/>
          <p:cNvPicPr>
            <a:picLocks noChangeAspect="1" noChangeArrowheads="1"/>
          </p:cNvPicPr>
          <p:nvPr/>
        </p:nvPicPr>
        <p:blipFill>
          <a:blip r:embed="rId4" cstate="print"/>
          <a:srcRect/>
          <a:stretch>
            <a:fillRect/>
          </a:stretch>
        </p:blipFill>
        <p:spPr bwMode="auto">
          <a:xfrm>
            <a:off x="3563888" y="1628800"/>
            <a:ext cx="5357813" cy="4071937"/>
          </a:xfrm>
          <a:prstGeom prst="rect">
            <a:avLst/>
          </a:prstGeom>
          <a:noFill/>
          <a:ln w="9525">
            <a:noFill/>
            <a:miter lim="800000"/>
            <a:headEnd/>
            <a:tailEnd/>
          </a:ln>
        </p:spPr>
      </p:pic>
      <p:sp>
        <p:nvSpPr>
          <p:cNvPr id="297987" name="Rectangle 2"/>
          <p:cNvSpPr>
            <a:spLocks noChangeArrowheads="1"/>
          </p:cNvSpPr>
          <p:nvPr/>
        </p:nvSpPr>
        <p:spPr bwMode="auto">
          <a:xfrm>
            <a:off x="1143000" y="285750"/>
            <a:ext cx="6786563" cy="862013"/>
          </a:xfrm>
          <a:prstGeom prst="rect">
            <a:avLst/>
          </a:prstGeom>
          <a:noFill/>
          <a:ln w="9525">
            <a:noFill/>
            <a:miter lim="800000"/>
            <a:headEnd/>
            <a:tailEnd/>
          </a:ln>
        </p:spPr>
        <p:txBody>
          <a:bodyPr>
            <a:spAutoFit/>
          </a:bodyPr>
          <a:lstStyle/>
          <a:p>
            <a:pPr algn="ctr"/>
            <a:r>
              <a:rPr lang="el-GR" sz="3200" b="1" dirty="0">
                <a:solidFill>
                  <a:srgbClr val="C00000"/>
                </a:solidFill>
              </a:rPr>
              <a:t>ΣΟΥΗΔΙΑ </a:t>
            </a:r>
            <a:endParaRPr lang="sv-SE" sz="3200" b="1" dirty="0">
              <a:solidFill>
                <a:srgbClr val="C00000"/>
              </a:solidFill>
            </a:endParaRPr>
          </a:p>
          <a:p>
            <a:pPr algn="ctr"/>
            <a:r>
              <a:rPr lang="sv-SE" b="1" dirty="0">
                <a:solidFill>
                  <a:srgbClr val="C00000"/>
                </a:solidFill>
              </a:rPr>
              <a:t>Karolinska Universitetssjukhuset</a:t>
            </a:r>
          </a:p>
        </p:txBody>
      </p:sp>
      <p:graphicFrame>
        <p:nvGraphicFramePr>
          <p:cNvPr id="4" name="Table 3"/>
          <p:cNvGraphicFramePr>
            <a:graphicFrameLocks noGrp="1"/>
          </p:cNvGraphicFramePr>
          <p:nvPr/>
        </p:nvGraphicFramePr>
        <p:xfrm>
          <a:off x="142875" y="1689100"/>
          <a:ext cx="3214688" cy="3403601"/>
        </p:xfrm>
        <a:graphic>
          <a:graphicData uri="http://schemas.openxmlformats.org/drawingml/2006/table">
            <a:tbl>
              <a:tblPr/>
              <a:tblGrid>
                <a:gridCol w="1000125"/>
                <a:gridCol w="2214563"/>
              </a:tblGrid>
              <a:tr h="3730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20. 000</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Ενεργοί χρήστες </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3730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9. 000</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Ταυτόχρονα ανοικτές υποδοχές στοιχείων</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1.250</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Κλινικές Νοσοκομείων </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1.800.000</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Αρχεία διαφορετικών ασθενών </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3730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6.000</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Κωδικοποιημένοι Όρων </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3730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2.500.000</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Ηλεκτρονικά εργαστηριακά αποτελέσματα το έτος </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3730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6.500.000</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400" b="1" i="0" u="none" strike="noStrike" cap="none" normalizeH="0" baseline="0" smtClean="0">
                          <a:ln>
                            <a:noFill/>
                          </a:ln>
                          <a:solidFill>
                            <a:srgbClr val="000000"/>
                          </a:solidFill>
                          <a:effectLst>
                            <a:outerShdw blurRad="38100" dist="38100" dir="2700000" algn="tl">
                              <a:srgbClr val="C0C0C0"/>
                            </a:outerShdw>
                          </a:effectLst>
                          <a:latin typeface="Arial" pitchFamily="34" charset="0"/>
                          <a:cs typeface="Times New Roman" pitchFamily="18" charset="0"/>
                        </a:rPr>
                        <a:t>Οικονομικές συναλλαγές το έτος </a:t>
                      </a:r>
                      <a:endParaRPr kumimoji="0" lang="el-GR" sz="10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ea typeface="Calibri" pitchFamily="34" charset="0"/>
                        <a:cs typeface="Calibri"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bl>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defRPr/>
            </a:pPr>
            <a:r>
              <a:rPr lang="el-GR" sz="4000">
                <a:effectLst>
                  <a:outerShdw blurRad="38100" dist="38100" dir="2700000" algn="tl">
                    <a:srgbClr val="C0C0C0"/>
                  </a:outerShdw>
                </a:effectLst>
              </a:rPr>
              <a:t>Ιδιαιτέρα χαρακτηριστικά</a:t>
            </a:r>
            <a:r>
              <a:rPr lang="el-GR" b="0">
                <a:effectLst>
                  <a:outerShdw blurRad="38100" dist="38100" dir="2700000" algn="tl">
                    <a:srgbClr val="C0C0C0"/>
                  </a:outerShdw>
                </a:effectLst>
              </a:rPr>
              <a:t> </a:t>
            </a:r>
          </a:p>
        </p:txBody>
      </p:sp>
      <p:sp>
        <p:nvSpPr>
          <p:cNvPr id="46083" name="Rectangle 3"/>
          <p:cNvSpPr>
            <a:spLocks noGrp="1" noChangeArrowheads="1"/>
          </p:cNvSpPr>
          <p:nvPr>
            <p:ph idx="1"/>
          </p:nvPr>
        </p:nvSpPr>
        <p:spPr/>
        <p:txBody>
          <a:bodyPr/>
          <a:lstStyle/>
          <a:p>
            <a:pPr>
              <a:lnSpc>
                <a:spcPct val="80000"/>
              </a:lnSpc>
              <a:defRPr/>
            </a:pPr>
            <a:r>
              <a:rPr lang="el-GR" sz="2400" b="1" dirty="0">
                <a:effectLst>
                  <a:outerShdw blurRad="38100" dist="38100" dir="2700000" algn="tl">
                    <a:srgbClr val="C0C0C0"/>
                  </a:outerShdw>
                </a:effectLst>
              </a:rPr>
              <a:t>Δημόσιο σύστημα.</a:t>
            </a:r>
          </a:p>
          <a:p>
            <a:pPr>
              <a:lnSpc>
                <a:spcPct val="80000"/>
              </a:lnSpc>
              <a:defRPr/>
            </a:pPr>
            <a:r>
              <a:rPr lang="el-GR" sz="2400" b="1" dirty="0">
                <a:effectLst>
                  <a:outerShdw blurRad="38100" dist="38100" dir="2700000" algn="tl">
                    <a:srgbClr val="C0C0C0"/>
                  </a:outerShdw>
                </a:effectLst>
              </a:rPr>
              <a:t>Η κύρια ευθύνη στις τοπικές </a:t>
            </a:r>
            <a:r>
              <a:rPr lang="el-GR" sz="2400" b="1" dirty="0" smtClean="0">
                <a:effectLst>
                  <a:outerShdw blurRad="38100" dist="38100" dir="2700000" algn="tl">
                    <a:srgbClr val="C0C0C0"/>
                  </a:outerShdw>
                </a:effectLst>
              </a:rPr>
              <a:t>αρχές.</a:t>
            </a:r>
            <a:endParaRPr lang="el-GR" sz="2400" b="1" dirty="0">
              <a:effectLst>
                <a:outerShdw blurRad="38100" dist="38100" dir="2700000" algn="tl">
                  <a:srgbClr val="C0C0C0"/>
                </a:outerShdw>
              </a:effectLst>
            </a:endParaRPr>
          </a:p>
          <a:p>
            <a:pPr>
              <a:lnSpc>
                <a:spcPct val="80000"/>
              </a:lnSpc>
              <a:defRPr/>
            </a:pPr>
            <a:r>
              <a:rPr lang="el-GR" sz="2400" b="1" dirty="0">
                <a:effectLst>
                  <a:outerShdw blurRad="38100" dist="38100" dir="2700000" algn="tl">
                    <a:srgbClr val="C0C0C0"/>
                  </a:outerShdw>
                </a:effectLst>
              </a:rPr>
              <a:t>Χρηματοδότηση από τους τοπικούς </a:t>
            </a:r>
            <a:r>
              <a:rPr lang="el-GR" sz="2400" b="1" dirty="0" smtClean="0">
                <a:effectLst>
                  <a:outerShdw blurRad="38100" dist="38100" dir="2700000" algn="tl">
                    <a:srgbClr val="C0C0C0"/>
                  </a:outerShdw>
                </a:effectLst>
              </a:rPr>
              <a:t>φόρους.</a:t>
            </a:r>
            <a:endParaRPr lang="el-GR" sz="2400" b="1" dirty="0">
              <a:effectLst>
                <a:outerShdw blurRad="38100" dist="38100" dir="2700000" algn="tl">
                  <a:srgbClr val="C0C0C0"/>
                </a:outerShdw>
              </a:effectLst>
            </a:endParaRPr>
          </a:p>
          <a:p>
            <a:pPr>
              <a:lnSpc>
                <a:spcPct val="80000"/>
              </a:lnSpc>
              <a:defRPr/>
            </a:pPr>
            <a:r>
              <a:rPr lang="el-GR" sz="2400" b="1" dirty="0">
                <a:effectLst>
                  <a:outerShdw blurRad="38100" dist="38100" dir="2700000" algn="tl">
                    <a:srgbClr val="C0C0C0"/>
                  </a:outerShdw>
                </a:effectLst>
              </a:rPr>
              <a:t>Δεν υπάρχει σύστημα παραπομπών από την Πρωτοβάθμια Φροντίδα Υγείας</a:t>
            </a:r>
          </a:p>
          <a:p>
            <a:pPr>
              <a:lnSpc>
                <a:spcPct val="80000"/>
              </a:lnSpc>
              <a:buFont typeface="Wingdings" pitchFamily="2" charset="2"/>
              <a:buNone/>
              <a:defRPr/>
            </a:pPr>
            <a:r>
              <a:rPr lang="el-GR" sz="2400" b="1" dirty="0">
                <a:effectLst>
                  <a:outerShdw blurRad="38100" dist="38100" dir="2700000" algn="tl">
                    <a:srgbClr val="C0C0C0"/>
                  </a:outerShdw>
                </a:effectLst>
              </a:rPr>
              <a:t>Υποστηρίζεται: </a:t>
            </a:r>
          </a:p>
          <a:p>
            <a:pPr>
              <a:lnSpc>
                <a:spcPct val="80000"/>
              </a:lnSpc>
              <a:defRPr/>
            </a:pPr>
            <a:r>
              <a:rPr lang="el-GR" sz="2400" b="1" dirty="0">
                <a:effectLst>
                  <a:outerShdw blurRad="38100" dist="38100" dir="2700000" algn="tl">
                    <a:srgbClr val="C0C0C0"/>
                  </a:outerShdw>
                </a:effectLst>
              </a:rPr>
              <a:t>Κεντρικά από ένα εθνικό σύστημα κοινωνικής </a:t>
            </a:r>
            <a:r>
              <a:rPr lang="el-GR" sz="2400" b="1" dirty="0" smtClean="0">
                <a:effectLst>
                  <a:outerShdw blurRad="38100" dist="38100" dir="2700000" algn="tl">
                    <a:srgbClr val="C0C0C0"/>
                  </a:outerShdw>
                </a:effectLst>
              </a:rPr>
              <a:t>ασφάλισης.</a:t>
            </a:r>
            <a:endParaRPr lang="el-GR" sz="2400" b="1" dirty="0">
              <a:effectLst>
                <a:outerShdw blurRad="38100" dist="38100" dir="2700000" algn="tl">
                  <a:srgbClr val="C0C0C0"/>
                </a:outerShdw>
              </a:effectLst>
            </a:endParaRPr>
          </a:p>
          <a:p>
            <a:pPr>
              <a:lnSpc>
                <a:spcPct val="80000"/>
              </a:lnSpc>
              <a:defRPr/>
            </a:pPr>
            <a:r>
              <a:rPr lang="el-GR" sz="2400" b="1" dirty="0">
                <a:effectLst>
                  <a:outerShdw blurRad="38100" dist="38100" dir="2700000" algn="tl">
                    <a:srgbClr val="C0C0C0"/>
                  </a:outerShdw>
                </a:effectLst>
              </a:rPr>
              <a:t>Περιφερειακά από ένα δίκτυο υπηρεσιών κοινωνικής πρόνοιας.</a:t>
            </a:r>
            <a:r>
              <a:rPr lang="en-US" sz="2400" b="1" dirty="0">
                <a:effectLst>
                  <a:outerShdw blurRad="38100" dist="38100" dir="2700000" algn="tl">
                    <a:srgbClr val="C0C0C0"/>
                  </a:outerShdw>
                </a:effectLst>
              </a:rPr>
              <a:t> </a:t>
            </a:r>
            <a:endParaRPr lang="el-GR" sz="2400" b="1" dirty="0">
              <a:effectLst>
                <a:outerShdw blurRad="38100" dist="38100" dir="2700000" algn="tl">
                  <a:srgbClr val="C0C0C0"/>
                </a:outerShdw>
              </a:effectLst>
            </a:endParaRPr>
          </a:p>
          <a:p>
            <a:pPr>
              <a:lnSpc>
                <a:spcPct val="80000"/>
              </a:lnSpc>
              <a:defRPr/>
            </a:pPr>
            <a:endParaRPr lang="el-GR" sz="2400" b="1" dirty="0">
              <a:effectLst>
                <a:outerShdw blurRad="38100" dist="38100" dir="2700000" algn="tl">
                  <a:srgbClr val="C0C0C0"/>
                </a:outerShdw>
              </a:effectLst>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ctrTitle"/>
          </p:nvPr>
        </p:nvSpPr>
        <p:spPr/>
        <p:txBody>
          <a:bodyPr/>
          <a:lstStyle/>
          <a:p>
            <a:r>
              <a:rPr lang="el-GR" dirty="0" smtClean="0">
                <a:latin typeface="+mn-lt"/>
              </a:rPr>
              <a:t>Σύστημα Υγείας μέχρι το 2013 μετά τις αλλαγές του 2000</a:t>
            </a:r>
            <a:endParaRPr lang="el-GR" dirty="0">
              <a:latin typeface="+mn-lt"/>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p:txBody>
          <a:bodyPr/>
          <a:lstStyle/>
          <a:p>
            <a:r>
              <a:rPr lang="el-GR" smtClean="0"/>
              <a:t>Προβλήματα</a:t>
            </a:r>
          </a:p>
        </p:txBody>
      </p:sp>
      <p:sp>
        <p:nvSpPr>
          <p:cNvPr id="49155" name="Rectangle 3"/>
          <p:cNvSpPr>
            <a:spLocks noGrp="1" noChangeArrowheads="1"/>
          </p:cNvSpPr>
          <p:nvPr>
            <p:ph idx="1"/>
          </p:nvPr>
        </p:nvSpPr>
        <p:spPr/>
        <p:txBody>
          <a:bodyPr/>
          <a:lstStyle/>
          <a:p>
            <a:pPr>
              <a:buClr>
                <a:srgbClr val="FF3300"/>
              </a:buClr>
              <a:buSzPct val="125000"/>
              <a:buFont typeface="Wingdings" pitchFamily="2" charset="2"/>
              <a:buChar char="ü"/>
              <a:defRPr/>
            </a:pPr>
            <a:r>
              <a:rPr lang="el-GR" b="1" dirty="0">
                <a:effectLst>
                  <a:outerShdw blurRad="38100" dist="38100" dir="2700000" algn="tl">
                    <a:srgbClr val="C0C0C0"/>
                  </a:outerShdw>
                </a:effectLst>
              </a:rPr>
              <a:t>Υψηλό κόστος-</a:t>
            </a:r>
            <a:r>
              <a:rPr lang="el-GR" b="1" dirty="0">
                <a:effectLst>
                  <a:outerShdw blurRad="38100" dist="38100" dir="2700000" algn="tl">
                    <a:srgbClr val="C0C0C0"/>
                  </a:outerShdw>
                </a:effectLst>
                <a:sym typeface="Wingdings" pitchFamily="2" charset="2"/>
              </a:rPr>
              <a:t> Υψηλή </a:t>
            </a:r>
            <a:r>
              <a:rPr lang="el-GR" b="1" dirty="0" smtClean="0">
                <a:effectLst>
                  <a:outerShdw blurRad="38100" dist="38100" dir="2700000" algn="tl">
                    <a:srgbClr val="C0C0C0"/>
                  </a:outerShdw>
                </a:effectLst>
                <a:sym typeface="Wingdings" pitchFamily="2" charset="2"/>
              </a:rPr>
              <a:t>φορολογία.</a:t>
            </a:r>
            <a:endParaRPr lang="el-GR" b="1" dirty="0">
              <a:effectLst>
                <a:outerShdw blurRad="38100" dist="38100" dir="2700000" algn="tl">
                  <a:srgbClr val="C0C0C0"/>
                </a:outerShdw>
              </a:effectLst>
              <a:sym typeface="Wingdings" pitchFamily="2" charset="2"/>
            </a:endParaRPr>
          </a:p>
          <a:p>
            <a:pPr>
              <a:buClr>
                <a:srgbClr val="FF3300"/>
              </a:buClr>
              <a:buSzPct val="125000"/>
              <a:buFont typeface="Wingdings" pitchFamily="2" charset="2"/>
              <a:buChar char="ü"/>
              <a:defRPr/>
            </a:pPr>
            <a:r>
              <a:rPr lang="el-GR" b="1" dirty="0">
                <a:effectLst>
                  <a:outerShdw blurRad="38100" dist="38100" dir="2700000" algn="tl">
                    <a:srgbClr val="C0C0C0"/>
                  </a:outerShdw>
                </a:effectLst>
                <a:sym typeface="Wingdings" pitchFamily="2" charset="2"/>
              </a:rPr>
              <a:t>Δεν ελέγχεται η ροή των ασθενών στο σύστημα μέσω της πρωτοβάθμιας φροντίδας </a:t>
            </a:r>
            <a:r>
              <a:rPr lang="el-GR" b="1" dirty="0" smtClean="0">
                <a:effectLst>
                  <a:outerShdw blurRad="38100" dist="38100" dir="2700000" algn="tl">
                    <a:srgbClr val="C0C0C0"/>
                  </a:outerShdw>
                </a:effectLst>
                <a:sym typeface="Wingdings" pitchFamily="2" charset="2"/>
              </a:rPr>
              <a:t>υγείας</a:t>
            </a:r>
            <a:r>
              <a:rPr lang="el-GR" dirty="0">
                <a:sym typeface="Wingdings" pitchFamily="2" charset="2"/>
              </a:rPr>
              <a:t>.</a:t>
            </a:r>
          </a:p>
          <a:p>
            <a:pPr>
              <a:buFont typeface="Wingdings" pitchFamily="2" charset="2"/>
              <a:buNone/>
              <a:defRPr/>
            </a:pPr>
            <a:endParaRPr lang="el-GR" dirty="0">
              <a:sym typeface="Wingdings" pitchFamily="2" charset="2"/>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Συμπεράσματα - παρατηρήσεις</a:t>
            </a:r>
            <a:endParaRPr lang="el-GR" dirty="0"/>
          </a:p>
        </p:txBody>
      </p:sp>
      <p:sp>
        <p:nvSpPr>
          <p:cNvPr id="3" name="Θέση περιεχομένου 2"/>
          <p:cNvSpPr>
            <a:spLocks noGrp="1"/>
          </p:cNvSpPr>
          <p:nvPr>
            <p:ph idx="1"/>
          </p:nvPr>
        </p:nvSpPr>
        <p:spPr/>
        <p:txBody>
          <a:bodyPr/>
          <a:lstStyle/>
          <a:p>
            <a:r>
              <a:rPr lang="el-GR" b="1" dirty="0" smtClean="0"/>
              <a:t>Βελτίωση του τρόπου λειτουργίας των νομαρχιακών συμβουλίων.</a:t>
            </a:r>
          </a:p>
          <a:p>
            <a:r>
              <a:rPr lang="el-GR" b="1" dirty="0" smtClean="0"/>
              <a:t>Εισαγωγή του θεσμού του οικογενειακού ιατρού.</a:t>
            </a:r>
          </a:p>
          <a:p>
            <a:r>
              <a:rPr lang="el-GR" b="1" dirty="0" smtClean="0"/>
              <a:t>Εισαγωγή ενός μοντέλου Υποχρεωτικής Κοινωνικής Ασφάλισης.</a:t>
            </a:r>
          </a:p>
          <a:p>
            <a:pPr marL="0" indent="0">
              <a:buNone/>
            </a:pPr>
            <a:endParaRPr lang="el-GR" dirty="0"/>
          </a:p>
        </p:txBody>
      </p:sp>
    </p:spTree>
    <p:extLst>
      <p:ext uri="{BB962C8B-B14F-4D97-AF65-F5344CB8AC3E}">
        <p14:creationId xmlns:p14="http://schemas.microsoft.com/office/powerpoint/2010/main" val="33802064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ounded Rectangle 4"/>
          <p:cNvSpPr/>
          <p:nvPr/>
        </p:nvSpPr>
        <p:spPr bwMode="auto">
          <a:xfrm>
            <a:off x="2411760" y="404664"/>
            <a:ext cx="4392488" cy="1008112"/>
          </a:xfrm>
          <a:prstGeom prst="roundRect">
            <a:avLst/>
          </a:prstGeom>
          <a:solidFill>
            <a:srgbClr val="000099"/>
          </a:solidFill>
          <a:ln w="4445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lvl="0" algn="ctr">
              <a:lnSpc>
                <a:spcPct val="100000"/>
              </a:lnSpc>
              <a:spcAft>
                <a:spcPts val="0"/>
              </a:spcAft>
            </a:pPr>
            <a:r>
              <a:rPr lang="el-GR" sz="1800" dirty="0" smtClean="0">
                <a:solidFill>
                  <a:srgbClr val="FF0000"/>
                </a:solidFill>
                <a:effectLst>
                  <a:outerShdw blurRad="38100" dist="38100" dir="2700000" algn="tl">
                    <a:srgbClr val="000000">
                      <a:alpha val="43137"/>
                    </a:srgbClr>
                  </a:outerShdw>
                </a:effectLst>
                <a:latin typeface="Calibri" pitchFamily="34" charset="0"/>
              </a:rPr>
              <a:t>Οικονομική Κρίση</a:t>
            </a:r>
            <a:endParaRPr lang="en-US" sz="1800" dirty="0" smtClean="0">
              <a:solidFill>
                <a:srgbClr val="FF0000"/>
              </a:solidFill>
              <a:effectLst>
                <a:outerShdw blurRad="38100" dist="38100" dir="2700000" algn="tl">
                  <a:srgbClr val="000000">
                    <a:alpha val="43137"/>
                  </a:srgbClr>
                </a:outerShdw>
              </a:effectLst>
              <a:latin typeface="Calibri" pitchFamily="34" charset="0"/>
            </a:endParaRPr>
          </a:p>
          <a:p>
            <a:pPr lvl="0" algn="ctr">
              <a:lnSpc>
                <a:spcPct val="100000"/>
              </a:lnSpc>
              <a:spcAft>
                <a:spcPts val="0"/>
              </a:spcAft>
            </a:pPr>
            <a:r>
              <a:rPr lang="el-GR" sz="1800" dirty="0" smtClean="0">
                <a:solidFill>
                  <a:schemeClr val="bg1"/>
                </a:solidFill>
                <a:effectLst>
                  <a:outerShdw blurRad="38100" dist="38100" dir="2700000" algn="tl">
                    <a:srgbClr val="000000">
                      <a:alpha val="43137"/>
                    </a:srgbClr>
                  </a:outerShdw>
                </a:effectLst>
                <a:latin typeface="Calibri" pitchFamily="34" charset="0"/>
              </a:rPr>
              <a:t>Μείωση ΑΕΠ, επενδύσεων, απασχόλησης</a:t>
            </a:r>
            <a:r>
              <a:rPr lang="en-US" sz="1800" dirty="0" smtClean="0">
                <a:solidFill>
                  <a:schemeClr val="bg1"/>
                </a:solidFill>
                <a:effectLst>
                  <a:outerShdw blurRad="38100" dist="38100" dir="2700000" algn="tl">
                    <a:srgbClr val="000000">
                      <a:alpha val="43137"/>
                    </a:srgbClr>
                  </a:outerShdw>
                </a:effectLst>
                <a:latin typeface="Calibri" pitchFamily="34" charset="0"/>
              </a:rPr>
              <a:t> </a:t>
            </a:r>
            <a:endParaRPr lang="el-GR" sz="1800" dirty="0" smtClean="0">
              <a:solidFill>
                <a:schemeClr val="bg1"/>
              </a:solidFill>
              <a:effectLst>
                <a:outerShdw blurRad="38100" dist="38100" dir="2700000" algn="tl">
                  <a:srgbClr val="000000">
                    <a:alpha val="43137"/>
                  </a:srgbClr>
                </a:outerShdw>
              </a:effectLst>
              <a:latin typeface="Calibri" pitchFamily="34" charset="0"/>
            </a:endParaRPr>
          </a:p>
          <a:p>
            <a:pPr lvl="0" algn="ctr">
              <a:lnSpc>
                <a:spcPct val="100000"/>
              </a:lnSpc>
              <a:spcAft>
                <a:spcPts val="0"/>
              </a:spcAft>
            </a:pPr>
            <a:r>
              <a:rPr lang="el-GR" sz="1800" dirty="0" smtClean="0">
                <a:solidFill>
                  <a:schemeClr val="bg1"/>
                </a:solidFill>
                <a:effectLst>
                  <a:outerShdw blurRad="38100" dist="38100" dir="2700000" algn="tl">
                    <a:srgbClr val="000000">
                      <a:alpha val="43137"/>
                    </a:srgbClr>
                  </a:outerShdw>
                </a:effectLst>
                <a:latin typeface="Calibri" pitchFamily="34" charset="0"/>
              </a:rPr>
              <a:t>Αύξηση χρέους, ελλείμματος, ανεργίας</a:t>
            </a:r>
            <a:r>
              <a:rPr lang="en-US" sz="1800" dirty="0" smtClean="0">
                <a:solidFill>
                  <a:schemeClr val="bg1"/>
                </a:solidFill>
                <a:effectLst>
                  <a:outerShdw blurRad="38100" dist="38100" dir="2700000" algn="tl">
                    <a:srgbClr val="000000">
                      <a:alpha val="43137"/>
                    </a:srgbClr>
                  </a:outerShdw>
                </a:effectLst>
                <a:latin typeface="Calibri" pitchFamily="34" charset="0"/>
              </a:rPr>
              <a:t> </a:t>
            </a:r>
            <a:endParaRPr lang="el-GR" sz="1800" dirty="0" smtClean="0">
              <a:solidFill>
                <a:schemeClr val="bg1"/>
              </a:solidFill>
              <a:effectLst>
                <a:outerShdw blurRad="38100" dist="38100" dir="2700000" algn="tl">
                  <a:srgbClr val="000000">
                    <a:alpha val="43137"/>
                  </a:srgbClr>
                </a:outerShdw>
              </a:effectLst>
              <a:latin typeface="Calibri"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l-GR" sz="1800" i="0" u="none" strike="noStrike" cap="none" normalizeH="0" baseline="0" dirty="0" smtClean="0">
              <a:ln>
                <a:noFill/>
              </a:ln>
              <a:solidFill>
                <a:schemeClr val="tx1"/>
              </a:solidFill>
              <a:effectLst>
                <a:outerShdw blurRad="38100" dist="38100" dir="2700000" algn="tl">
                  <a:srgbClr val="000000">
                    <a:alpha val="43137"/>
                  </a:srgbClr>
                </a:outerShdw>
              </a:effectLst>
              <a:latin typeface="Calibri" pitchFamily="34" charset="0"/>
            </a:endParaRPr>
          </a:p>
        </p:txBody>
      </p:sp>
      <p:sp>
        <p:nvSpPr>
          <p:cNvPr id="6" name="Rounded Rectangle 5"/>
          <p:cNvSpPr/>
          <p:nvPr/>
        </p:nvSpPr>
        <p:spPr bwMode="auto">
          <a:xfrm>
            <a:off x="323528" y="1700808"/>
            <a:ext cx="3240360" cy="720080"/>
          </a:xfrm>
          <a:prstGeom prst="roundRect">
            <a:avLst/>
          </a:prstGeom>
          <a:solidFill>
            <a:srgbClr val="66FF99"/>
          </a:solidFill>
          <a:ln w="4445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lvl="0"/>
            <a:r>
              <a:rPr lang="el-GR" sz="1800" dirty="0" smtClean="0">
                <a:solidFill>
                  <a:srgbClr val="FF0000"/>
                </a:solidFill>
                <a:effectLst>
                  <a:outerShdw blurRad="38100" dist="38100" dir="2700000" algn="tl">
                    <a:srgbClr val="000000">
                      <a:alpha val="43137"/>
                    </a:srgbClr>
                  </a:outerShdw>
                </a:effectLst>
                <a:latin typeface="Calibri" pitchFamily="34" charset="0"/>
              </a:rPr>
              <a:t>Μείωση εισοδήματος &amp; πλούτου νοικοκυριών </a:t>
            </a:r>
          </a:p>
          <a:p>
            <a:pPr marL="0" marR="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outerShdw blurRad="38100" dist="38100" dir="2700000" algn="tl">
                  <a:srgbClr val="000000">
                    <a:alpha val="43137"/>
                  </a:srgbClr>
                </a:outerShdw>
              </a:effectLst>
              <a:latin typeface="Calibri" pitchFamily="34" charset="0"/>
            </a:endParaRPr>
          </a:p>
        </p:txBody>
      </p:sp>
      <p:sp>
        <p:nvSpPr>
          <p:cNvPr id="7" name="Rounded Rectangle 6"/>
          <p:cNvSpPr/>
          <p:nvPr/>
        </p:nvSpPr>
        <p:spPr bwMode="auto">
          <a:xfrm>
            <a:off x="6372200" y="1700808"/>
            <a:ext cx="2448272" cy="864096"/>
          </a:xfrm>
          <a:prstGeom prst="roundRect">
            <a:avLst/>
          </a:prstGeom>
          <a:solidFill>
            <a:srgbClr val="800000"/>
          </a:solidFill>
          <a:ln w="4445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lvl="0"/>
            <a:r>
              <a:rPr lang="el-GR" sz="1800" dirty="0" smtClean="0">
                <a:solidFill>
                  <a:schemeClr val="bg1"/>
                </a:solidFill>
                <a:effectLst>
                  <a:outerShdw blurRad="38100" dist="38100" dir="2700000" algn="tl">
                    <a:srgbClr val="000000">
                      <a:alpha val="43137"/>
                    </a:srgbClr>
                  </a:outerShdw>
                </a:effectLst>
                <a:latin typeface="Calibri" pitchFamily="34" charset="0"/>
              </a:rPr>
              <a:t>Μείωση κρατικών πόρων </a:t>
            </a:r>
          </a:p>
        </p:txBody>
      </p:sp>
      <p:sp>
        <p:nvSpPr>
          <p:cNvPr id="9" name="Rounded Rectangle 8"/>
          <p:cNvSpPr/>
          <p:nvPr/>
        </p:nvSpPr>
        <p:spPr bwMode="auto">
          <a:xfrm>
            <a:off x="3275856" y="2852936"/>
            <a:ext cx="2952328" cy="1152128"/>
          </a:xfrm>
          <a:prstGeom prst="roundRect">
            <a:avLst/>
          </a:prstGeom>
          <a:solidFill>
            <a:srgbClr val="FFFF99"/>
          </a:solidFill>
          <a:ln w="4445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lvl="0">
              <a:lnSpc>
                <a:spcPct val="100000"/>
              </a:lnSpc>
              <a:spcAft>
                <a:spcPts val="0"/>
              </a:spcAft>
            </a:pPr>
            <a:r>
              <a:rPr lang="el-GR" sz="1600" dirty="0" smtClean="0">
                <a:solidFill>
                  <a:srgbClr val="FF0000"/>
                </a:solidFill>
                <a:effectLst>
                  <a:outerShdw blurRad="38100" dist="38100" dir="2700000" algn="tl">
                    <a:srgbClr val="000000">
                      <a:alpha val="43137"/>
                    </a:srgbClr>
                  </a:outerShdw>
                </a:effectLst>
                <a:latin typeface="Calibri" pitchFamily="34" charset="0"/>
              </a:rPr>
              <a:t>Ζήτηση και κάλυψη</a:t>
            </a:r>
            <a:r>
              <a:rPr lang="en-US" sz="1600" dirty="0" smtClean="0">
                <a:solidFill>
                  <a:srgbClr val="FF0000"/>
                </a:solidFill>
                <a:effectLst>
                  <a:outerShdw blurRad="38100" dist="38100" dir="2700000" algn="tl">
                    <a:srgbClr val="000000">
                      <a:alpha val="43137"/>
                    </a:srgbClr>
                  </a:outerShdw>
                </a:effectLst>
                <a:latin typeface="Calibri" pitchFamily="34" charset="0"/>
              </a:rPr>
              <a:t> </a:t>
            </a:r>
            <a:r>
              <a:rPr lang="el-GR" sz="1600" dirty="0" smtClean="0">
                <a:solidFill>
                  <a:srgbClr val="FF0000"/>
                </a:solidFill>
                <a:effectLst>
                  <a:outerShdw blurRad="38100" dist="38100" dir="2700000" algn="tl">
                    <a:srgbClr val="000000">
                      <a:alpha val="43137"/>
                    </a:srgbClr>
                  </a:outerShdw>
                </a:effectLst>
                <a:latin typeface="Calibri" pitchFamily="34" charset="0"/>
              </a:rPr>
              <a:t>υπηρεσιών υγείας</a:t>
            </a:r>
            <a:endParaRPr lang="en-US" sz="1600" dirty="0" smtClean="0">
              <a:effectLst>
                <a:outerShdw blurRad="38100" dist="38100" dir="2700000" algn="tl">
                  <a:srgbClr val="000000">
                    <a:alpha val="43137"/>
                  </a:srgbClr>
                </a:outerShdw>
              </a:effectLst>
              <a:latin typeface="Calibri" pitchFamily="34" charset="0"/>
            </a:endParaRPr>
          </a:p>
          <a:p>
            <a:pPr lvl="0">
              <a:lnSpc>
                <a:spcPct val="100000"/>
              </a:lnSpc>
              <a:spcAft>
                <a:spcPts val="0"/>
              </a:spcAft>
            </a:pPr>
            <a:r>
              <a:rPr lang="en-US" sz="1600" dirty="0" smtClean="0">
                <a:effectLst>
                  <a:outerShdw blurRad="38100" dist="38100" dir="2700000" algn="tl">
                    <a:srgbClr val="000000">
                      <a:alpha val="43137"/>
                    </a:srgbClr>
                  </a:outerShdw>
                </a:effectLst>
                <a:latin typeface="Calibri" pitchFamily="34" charset="0"/>
              </a:rPr>
              <a:t>- </a:t>
            </a:r>
            <a:r>
              <a:rPr lang="el-GR" sz="1400" dirty="0" smtClean="0">
                <a:effectLst>
                  <a:outerShdw blurRad="38100" dist="38100" dir="2700000" algn="tl">
                    <a:srgbClr val="000000">
                      <a:alpha val="43137"/>
                    </a:srgbClr>
                  </a:outerShdw>
                </a:effectLst>
                <a:latin typeface="Calibri" pitchFamily="34" charset="0"/>
              </a:rPr>
              <a:t>Μειωμένη αγοραστική ικανότητα</a:t>
            </a:r>
            <a:endParaRPr lang="en-US" sz="1400" dirty="0" smtClean="0">
              <a:effectLst>
                <a:outerShdw blurRad="38100" dist="38100" dir="2700000" algn="tl">
                  <a:srgbClr val="000000">
                    <a:alpha val="43137"/>
                  </a:srgbClr>
                </a:outerShdw>
              </a:effectLst>
              <a:latin typeface="Calibri" pitchFamily="34" charset="0"/>
            </a:endParaRPr>
          </a:p>
          <a:p>
            <a:pPr lvl="0">
              <a:lnSpc>
                <a:spcPct val="100000"/>
              </a:lnSpc>
              <a:spcAft>
                <a:spcPts val="0"/>
              </a:spcAft>
            </a:pPr>
            <a:r>
              <a:rPr lang="en-US" sz="1400" dirty="0" smtClean="0">
                <a:effectLst>
                  <a:outerShdw blurRad="38100" dist="38100" dir="2700000" algn="tl">
                    <a:srgbClr val="000000">
                      <a:alpha val="43137"/>
                    </a:srgbClr>
                  </a:outerShdw>
                </a:effectLst>
                <a:latin typeface="Calibri" pitchFamily="34" charset="0"/>
              </a:rPr>
              <a:t>- </a:t>
            </a:r>
            <a:r>
              <a:rPr lang="el-GR" sz="1400" dirty="0" smtClean="0">
                <a:effectLst>
                  <a:outerShdw blurRad="38100" dist="38100" dir="2700000" algn="tl">
                    <a:srgbClr val="000000">
                      <a:alpha val="43137"/>
                    </a:srgbClr>
                  </a:outerShdw>
                </a:effectLst>
                <a:latin typeface="Calibri" pitchFamily="34" charset="0"/>
              </a:rPr>
              <a:t>Απώλεια ασφαλιστικής κάλυψης</a:t>
            </a:r>
            <a:endParaRPr kumimoji="0" lang="el-GR" sz="1400" b="0" i="0" u="none" strike="noStrike" cap="none" normalizeH="0" baseline="0" dirty="0" smtClean="0">
              <a:ln>
                <a:noFill/>
              </a:ln>
              <a:solidFill>
                <a:schemeClr val="tx1"/>
              </a:solidFill>
              <a:effectLst>
                <a:outerShdw blurRad="38100" dist="38100" dir="2700000" algn="tl">
                  <a:srgbClr val="000000">
                    <a:alpha val="43137"/>
                  </a:srgbClr>
                </a:outerShdw>
              </a:effectLst>
              <a:latin typeface="Calibri" pitchFamily="34" charset="0"/>
            </a:endParaRPr>
          </a:p>
        </p:txBody>
      </p:sp>
      <p:sp>
        <p:nvSpPr>
          <p:cNvPr id="10" name="Rounded Rectangle 9"/>
          <p:cNvSpPr/>
          <p:nvPr/>
        </p:nvSpPr>
        <p:spPr bwMode="auto">
          <a:xfrm>
            <a:off x="251520" y="3356992"/>
            <a:ext cx="2592288" cy="1224136"/>
          </a:xfrm>
          <a:prstGeom prst="roundRect">
            <a:avLst/>
          </a:prstGeom>
          <a:solidFill>
            <a:srgbClr val="66CCFF"/>
          </a:solidFill>
          <a:ln w="4445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lvl="0">
              <a:lnSpc>
                <a:spcPct val="100000"/>
              </a:lnSpc>
              <a:spcAft>
                <a:spcPts val="0"/>
              </a:spcAft>
            </a:pPr>
            <a:r>
              <a:rPr lang="el-GR" sz="1600" dirty="0" smtClean="0">
                <a:solidFill>
                  <a:srgbClr val="FF0000"/>
                </a:solidFill>
                <a:effectLst>
                  <a:outerShdw blurRad="38100" dist="38100" dir="2700000" algn="tl">
                    <a:srgbClr val="000000">
                      <a:alpha val="43137"/>
                    </a:srgbClr>
                  </a:outerShdw>
                </a:effectLst>
                <a:latin typeface="Calibri" pitchFamily="34" charset="0"/>
              </a:rPr>
              <a:t>Αλλαγές στις συμπεριφορές υγείας</a:t>
            </a:r>
            <a:endParaRPr lang="en-US" sz="1600" dirty="0" smtClean="0">
              <a:solidFill>
                <a:srgbClr val="FF0000"/>
              </a:solidFill>
              <a:effectLst>
                <a:outerShdw blurRad="38100" dist="38100" dir="2700000" algn="tl">
                  <a:srgbClr val="000000">
                    <a:alpha val="43137"/>
                  </a:srgbClr>
                </a:outerShdw>
              </a:effectLst>
              <a:latin typeface="Calibri" pitchFamily="34" charset="0"/>
            </a:endParaRPr>
          </a:p>
          <a:p>
            <a:pPr lvl="0">
              <a:lnSpc>
                <a:spcPct val="100000"/>
              </a:lnSpc>
              <a:spcAft>
                <a:spcPts val="0"/>
              </a:spcAft>
            </a:pPr>
            <a:r>
              <a:rPr lang="en-US" sz="1400" dirty="0" smtClean="0">
                <a:effectLst>
                  <a:outerShdw blurRad="38100" dist="38100" dir="2700000" algn="tl">
                    <a:srgbClr val="000000">
                      <a:alpha val="43137"/>
                    </a:srgbClr>
                  </a:outerShdw>
                </a:effectLst>
                <a:latin typeface="Calibri" pitchFamily="34" charset="0"/>
              </a:rPr>
              <a:t>- </a:t>
            </a:r>
            <a:r>
              <a:rPr lang="el-GR" sz="1400" dirty="0" smtClean="0">
                <a:effectLst>
                  <a:outerShdw blurRad="38100" dist="38100" dir="2700000" algn="tl">
                    <a:srgbClr val="000000">
                      <a:alpha val="43137"/>
                    </a:srgbClr>
                  </a:outerShdw>
                </a:effectLst>
                <a:latin typeface="Calibri" pitchFamily="34" charset="0"/>
              </a:rPr>
              <a:t>Διατροφή</a:t>
            </a:r>
            <a:endParaRPr lang="en-US" sz="1400" dirty="0" smtClean="0">
              <a:effectLst>
                <a:outerShdw blurRad="38100" dist="38100" dir="2700000" algn="tl">
                  <a:srgbClr val="000000">
                    <a:alpha val="43137"/>
                  </a:srgbClr>
                </a:outerShdw>
              </a:effectLst>
              <a:latin typeface="Calibri" pitchFamily="34" charset="0"/>
            </a:endParaRPr>
          </a:p>
          <a:p>
            <a:pPr lvl="0">
              <a:lnSpc>
                <a:spcPct val="100000"/>
              </a:lnSpc>
              <a:spcAft>
                <a:spcPts val="0"/>
              </a:spcAft>
            </a:pPr>
            <a:r>
              <a:rPr lang="en-US" sz="1400" dirty="0" smtClean="0">
                <a:effectLst>
                  <a:outerShdw blurRad="38100" dist="38100" dir="2700000" algn="tl">
                    <a:srgbClr val="000000">
                      <a:alpha val="43137"/>
                    </a:srgbClr>
                  </a:outerShdw>
                </a:effectLst>
                <a:latin typeface="Calibri" pitchFamily="34" charset="0"/>
              </a:rPr>
              <a:t>- </a:t>
            </a:r>
            <a:r>
              <a:rPr lang="el-GR" sz="1400" dirty="0" smtClean="0">
                <a:effectLst>
                  <a:outerShdw blurRad="38100" dist="38100" dir="2700000" algn="tl">
                    <a:srgbClr val="000000">
                      <a:alpha val="43137"/>
                    </a:srgbClr>
                  </a:outerShdw>
                </a:effectLst>
                <a:latin typeface="Calibri" pitchFamily="34" charset="0"/>
              </a:rPr>
              <a:t>Αλκοόλ</a:t>
            </a:r>
            <a:r>
              <a:rPr lang="en-US" sz="1400" dirty="0" smtClean="0">
                <a:effectLst>
                  <a:outerShdw blurRad="38100" dist="38100" dir="2700000" algn="tl">
                    <a:srgbClr val="000000">
                      <a:alpha val="43137"/>
                    </a:srgbClr>
                  </a:outerShdw>
                </a:effectLst>
                <a:latin typeface="Calibri" pitchFamily="34" charset="0"/>
              </a:rPr>
              <a:t>, </a:t>
            </a:r>
            <a:r>
              <a:rPr lang="el-GR" sz="1400" dirty="0" smtClean="0">
                <a:effectLst>
                  <a:outerShdw blurRad="38100" dist="38100" dir="2700000" algn="tl">
                    <a:srgbClr val="000000">
                      <a:alpha val="43137"/>
                    </a:srgbClr>
                  </a:outerShdw>
                </a:effectLst>
                <a:latin typeface="Calibri" pitchFamily="34" charset="0"/>
              </a:rPr>
              <a:t>καπνός, ουσίες</a:t>
            </a:r>
            <a:endParaRPr lang="en-US" sz="1400" dirty="0" smtClean="0">
              <a:effectLst>
                <a:outerShdw blurRad="38100" dist="38100" dir="2700000" algn="tl">
                  <a:srgbClr val="000000">
                    <a:alpha val="43137"/>
                  </a:srgbClr>
                </a:outerShdw>
              </a:effectLst>
              <a:latin typeface="Calibri" pitchFamily="34" charset="0"/>
            </a:endParaRPr>
          </a:p>
          <a:p>
            <a:pPr lvl="0">
              <a:lnSpc>
                <a:spcPct val="100000"/>
              </a:lnSpc>
              <a:spcAft>
                <a:spcPts val="0"/>
              </a:spcAft>
            </a:pPr>
            <a:r>
              <a:rPr lang="en-US" sz="1400" dirty="0" smtClean="0">
                <a:effectLst>
                  <a:outerShdw blurRad="38100" dist="38100" dir="2700000" algn="tl">
                    <a:srgbClr val="000000">
                      <a:alpha val="43137"/>
                    </a:srgbClr>
                  </a:outerShdw>
                </a:effectLst>
                <a:latin typeface="Calibri" pitchFamily="34" charset="0"/>
              </a:rPr>
              <a:t>- Stress </a:t>
            </a:r>
            <a:endParaRPr lang="el-GR" sz="1400" dirty="0" smtClean="0">
              <a:effectLst>
                <a:outerShdw blurRad="38100" dist="38100" dir="2700000" algn="tl">
                  <a:srgbClr val="000000">
                    <a:alpha val="43137"/>
                  </a:srgbClr>
                </a:outerShdw>
              </a:effectLst>
              <a:latin typeface="Calibri"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l-GR" sz="1600" b="0" i="0" u="none" strike="noStrike" cap="none" normalizeH="0" baseline="0" dirty="0" smtClean="0">
              <a:ln>
                <a:noFill/>
              </a:ln>
              <a:solidFill>
                <a:schemeClr val="tx1"/>
              </a:solidFill>
              <a:effectLst>
                <a:outerShdw blurRad="38100" dist="38100" dir="2700000" algn="tl">
                  <a:srgbClr val="000000">
                    <a:alpha val="43137"/>
                  </a:srgbClr>
                </a:outerShdw>
              </a:effectLst>
              <a:latin typeface="Calibri" pitchFamily="34" charset="0"/>
            </a:endParaRPr>
          </a:p>
        </p:txBody>
      </p:sp>
      <p:sp>
        <p:nvSpPr>
          <p:cNvPr id="11" name="Rounded Rectangle 10"/>
          <p:cNvSpPr/>
          <p:nvPr/>
        </p:nvSpPr>
        <p:spPr bwMode="auto">
          <a:xfrm>
            <a:off x="4067944" y="4437112"/>
            <a:ext cx="2520280" cy="792088"/>
          </a:xfrm>
          <a:prstGeom prst="roundRect">
            <a:avLst/>
          </a:prstGeom>
          <a:solidFill>
            <a:srgbClr val="333300"/>
          </a:solidFill>
          <a:ln w="4445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lvl="0" algn="ctr"/>
            <a:r>
              <a:rPr lang="el-GR" sz="1600" dirty="0" smtClean="0">
                <a:solidFill>
                  <a:schemeClr val="bg1"/>
                </a:solidFill>
                <a:effectLst>
                  <a:outerShdw blurRad="38100" dist="38100" dir="2700000" algn="tl">
                    <a:srgbClr val="000000">
                      <a:alpha val="43137"/>
                    </a:srgbClr>
                  </a:outerShdw>
                </a:effectLst>
                <a:latin typeface="Calibri" pitchFamily="34" charset="0"/>
              </a:rPr>
              <a:t>Μείωση επιπέδου φροντίδας υγείας</a:t>
            </a:r>
          </a:p>
          <a:p>
            <a:pPr marL="0" marR="0" indent="0" algn="ctr" defTabSz="914400" rtl="0" eaLnBrk="0" fontAlgn="base" latinLnBrk="0" hangingPunct="0">
              <a:lnSpc>
                <a:spcPct val="100000"/>
              </a:lnSpc>
              <a:spcBef>
                <a:spcPct val="0"/>
              </a:spcBef>
              <a:spcAft>
                <a:spcPct val="0"/>
              </a:spcAft>
              <a:buClrTx/>
              <a:buSzTx/>
              <a:buFontTx/>
              <a:buNone/>
              <a:tabLst/>
            </a:pPr>
            <a:endParaRPr kumimoji="0" lang="el-GR" sz="1600" b="0" i="0" u="none" strike="noStrike" cap="none" normalizeH="0" baseline="0" dirty="0" smtClean="0">
              <a:ln>
                <a:noFill/>
              </a:ln>
              <a:solidFill>
                <a:schemeClr val="bg1"/>
              </a:solidFill>
              <a:effectLst>
                <a:outerShdw blurRad="38100" dist="38100" dir="2700000" algn="tl">
                  <a:srgbClr val="000000">
                    <a:alpha val="43137"/>
                  </a:srgbClr>
                </a:outerShdw>
              </a:effectLst>
              <a:latin typeface="Calibri" pitchFamily="34" charset="0"/>
            </a:endParaRPr>
          </a:p>
        </p:txBody>
      </p:sp>
      <p:sp>
        <p:nvSpPr>
          <p:cNvPr id="12" name="Rounded Rectangle 11"/>
          <p:cNvSpPr/>
          <p:nvPr/>
        </p:nvSpPr>
        <p:spPr bwMode="auto">
          <a:xfrm>
            <a:off x="755576" y="5877272"/>
            <a:ext cx="2664296" cy="576064"/>
          </a:xfrm>
          <a:prstGeom prst="roundRect">
            <a:avLst/>
          </a:prstGeom>
          <a:solidFill>
            <a:schemeClr val="accent1"/>
          </a:solidFill>
          <a:ln w="4445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lvl="0" algn="ctr"/>
            <a:r>
              <a:rPr lang="el-GR" sz="1600" dirty="0" smtClean="0">
                <a:solidFill>
                  <a:srgbClr val="FF0000"/>
                </a:solidFill>
                <a:effectLst>
                  <a:outerShdw blurRad="38100" dist="38100" dir="2700000" algn="tl">
                    <a:srgbClr val="000000">
                      <a:alpha val="43137"/>
                    </a:srgbClr>
                  </a:outerShdw>
                </a:effectLst>
                <a:latin typeface="Calibri" pitchFamily="34" charset="0"/>
              </a:rPr>
              <a:t>Χειροτέρευση επιπέδου υγείας</a:t>
            </a:r>
          </a:p>
          <a:p>
            <a:pPr marL="0" marR="0" indent="0" algn="ctr" defTabSz="914400" rtl="0" eaLnBrk="0" fontAlgn="base" latinLnBrk="0" hangingPunct="0">
              <a:lnSpc>
                <a:spcPct val="100000"/>
              </a:lnSpc>
              <a:spcBef>
                <a:spcPct val="0"/>
              </a:spcBef>
              <a:spcAft>
                <a:spcPct val="0"/>
              </a:spcAft>
              <a:buClrTx/>
              <a:buSzTx/>
              <a:buFontTx/>
              <a:buNone/>
              <a:tabLst/>
            </a:pPr>
            <a:endParaRPr kumimoji="0" lang="el-GR" sz="1600" b="0" i="0" u="none" strike="noStrike" cap="none" normalizeH="0" baseline="0" dirty="0" smtClean="0">
              <a:ln>
                <a:noFill/>
              </a:ln>
              <a:solidFill>
                <a:schemeClr val="tx1"/>
              </a:solidFill>
              <a:effectLst>
                <a:outerShdw blurRad="38100" dist="38100" dir="2700000" algn="tl">
                  <a:srgbClr val="000000">
                    <a:alpha val="43137"/>
                  </a:srgbClr>
                </a:outerShdw>
              </a:effectLst>
              <a:latin typeface="Calibri" pitchFamily="34" charset="0"/>
            </a:endParaRPr>
          </a:p>
        </p:txBody>
      </p:sp>
      <p:sp>
        <p:nvSpPr>
          <p:cNvPr id="14" name="Rounded Rectangle 13"/>
          <p:cNvSpPr/>
          <p:nvPr/>
        </p:nvSpPr>
        <p:spPr bwMode="auto">
          <a:xfrm>
            <a:off x="7236296" y="3068960"/>
            <a:ext cx="1836712" cy="1296144"/>
          </a:xfrm>
          <a:prstGeom prst="roundRect">
            <a:avLst/>
          </a:prstGeom>
          <a:solidFill>
            <a:srgbClr val="CC99FF"/>
          </a:solidFill>
          <a:ln w="4445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lvl="0" algn="ctr">
              <a:lnSpc>
                <a:spcPct val="100000"/>
              </a:lnSpc>
              <a:spcAft>
                <a:spcPts val="0"/>
              </a:spcAft>
            </a:pPr>
            <a:r>
              <a:rPr lang="el-GR" sz="1800" dirty="0" smtClean="0">
                <a:solidFill>
                  <a:schemeClr val="bg1"/>
                </a:solidFill>
                <a:effectLst>
                  <a:outerShdw blurRad="38100" dist="38100" dir="2700000" algn="tl">
                    <a:srgbClr val="000000">
                      <a:alpha val="43137"/>
                    </a:srgbClr>
                  </a:outerShdw>
                </a:effectLst>
                <a:latin typeface="Calibri" pitchFamily="34" charset="0"/>
              </a:rPr>
              <a:t>Μείωση στην Προσφορά υπηρεσιών υγείας</a:t>
            </a:r>
            <a:endParaRPr lang="en-US" sz="1800" dirty="0" smtClean="0">
              <a:solidFill>
                <a:schemeClr val="bg1"/>
              </a:solidFill>
              <a:effectLst>
                <a:outerShdw blurRad="38100" dist="38100" dir="2700000" algn="tl">
                  <a:srgbClr val="000000">
                    <a:alpha val="43137"/>
                  </a:srgbClr>
                </a:outerShdw>
              </a:effectLst>
              <a:latin typeface="Calibri" pitchFamily="34" charset="0"/>
            </a:endParaRPr>
          </a:p>
        </p:txBody>
      </p:sp>
      <p:cxnSp>
        <p:nvCxnSpPr>
          <p:cNvPr id="16" name="Elbow Connector 15"/>
          <p:cNvCxnSpPr>
            <a:stCxn id="5" idx="2"/>
            <a:endCxn id="6" idx="0"/>
          </p:cNvCxnSpPr>
          <p:nvPr/>
        </p:nvCxnSpPr>
        <p:spPr bwMode="auto">
          <a:xfrm rot="5400000">
            <a:off x="3131840" y="224644"/>
            <a:ext cx="288032" cy="2664296"/>
          </a:xfrm>
          <a:prstGeom prst="bentConnector3">
            <a:avLst>
              <a:gd name="adj1" fmla="val 50000"/>
            </a:avLst>
          </a:prstGeom>
          <a:solidFill>
            <a:schemeClr val="accent1"/>
          </a:solidFill>
          <a:ln w="44450" cap="flat" cmpd="sng" algn="ctr">
            <a:solidFill>
              <a:srgbClr val="FF6600"/>
            </a:solidFill>
            <a:prstDash val="solid"/>
            <a:round/>
            <a:headEnd type="none" w="med" len="med"/>
            <a:tailEnd type="none" w="med" len="med"/>
          </a:ln>
          <a:effectLst/>
        </p:spPr>
      </p:cxnSp>
      <p:cxnSp>
        <p:nvCxnSpPr>
          <p:cNvPr id="18" name="Elbow Connector 17"/>
          <p:cNvCxnSpPr>
            <a:stCxn id="5" idx="2"/>
            <a:endCxn id="7" idx="0"/>
          </p:cNvCxnSpPr>
          <p:nvPr/>
        </p:nvCxnSpPr>
        <p:spPr bwMode="auto">
          <a:xfrm rot="16200000" flipH="1">
            <a:off x="5958154" y="62626"/>
            <a:ext cx="288032" cy="2988332"/>
          </a:xfrm>
          <a:prstGeom prst="bentConnector3">
            <a:avLst>
              <a:gd name="adj1" fmla="val 50000"/>
            </a:avLst>
          </a:prstGeom>
          <a:solidFill>
            <a:schemeClr val="accent1"/>
          </a:solidFill>
          <a:ln w="44450" cap="flat" cmpd="sng" algn="ctr">
            <a:solidFill>
              <a:srgbClr val="FF6600"/>
            </a:solidFill>
            <a:prstDash val="solid"/>
            <a:round/>
            <a:headEnd type="none" w="med" len="med"/>
            <a:tailEnd type="none" w="med" len="med"/>
          </a:ln>
          <a:effectLst/>
        </p:spPr>
      </p:cxnSp>
      <p:cxnSp>
        <p:nvCxnSpPr>
          <p:cNvPr id="20" name="Elbow Connector 19"/>
          <p:cNvCxnSpPr>
            <a:stCxn id="6" idx="2"/>
            <a:endCxn id="10" idx="0"/>
          </p:cNvCxnSpPr>
          <p:nvPr/>
        </p:nvCxnSpPr>
        <p:spPr bwMode="auto">
          <a:xfrm rot="5400000">
            <a:off x="1277634" y="2690918"/>
            <a:ext cx="936104" cy="396044"/>
          </a:xfrm>
          <a:prstGeom prst="bentConnector3">
            <a:avLst>
              <a:gd name="adj1" fmla="val 50000"/>
            </a:avLst>
          </a:prstGeom>
          <a:solidFill>
            <a:schemeClr val="accent1"/>
          </a:solidFill>
          <a:ln w="44450" cap="flat" cmpd="sng" algn="ctr">
            <a:solidFill>
              <a:srgbClr val="FF6600"/>
            </a:solidFill>
            <a:prstDash val="solid"/>
            <a:round/>
            <a:headEnd type="none" w="med" len="med"/>
            <a:tailEnd type="none" w="med" len="med"/>
          </a:ln>
          <a:effectLst/>
        </p:spPr>
      </p:cxnSp>
      <p:cxnSp>
        <p:nvCxnSpPr>
          <p:cNvPr id="22" name="Elbow Connector 21"/>
          <p:cNvCxnSpPr>
            <a:stCxn id="6" idx="2"/>
            <a:endCxn id="9" idx="0"/>
          </p:cNvCxnSpPr>
          <p:nvPr/>
        </p:nvCxnSpPr>
        <p:spPr bwMode="auto">
          <a:xfrm rot="16200000" flipH="1">
            <a:off x="3131840" y="1232756"/>
            <a:ext cx="432048" cy="2808312"/>
          </a:xfrm>
          <a:prstGeom prst="bentConnector3">
            <a:avLst>
              <a:gd name="adj1" fmla="val 50000"/>
            </a:avLst>
          </a:prstGeom>
          <a:solidFill>
            <a:schemeClr val="accent1"/>
          </a:solidFill>
          <a:ln w="44450" cap="flat" cmpd="sng" algn="ctr">
            <a:solidFill>
              <a:srgbClr val="FF6600"/>
            </a:solidFill>
            <a:prstDash val="solid"/>
            <a:round/>
            <a:headEnd type="none" w="med" len="med"/>
            <a:tailEnd type="none" w="med" len="med"/>
          </a:ln>
          <a:effectLst/>
        </p:spPr>
      </p:cxnSp>
      <p:cxnSp>
        <p:nvCxnSpPr>
          <p:cNvPr id="24" name="Elbow Connector 23"/>
          <p:cNvCxnSpPr>
            <a:stCxn id="9" idx="2"/>
            <a:endCxn id="11" idx="0"/>
          </p:cNvCxnSpPr>
          <p:nvPr/>
        </p:nvCxnSpPr>
        <p:spPr bwMode="auto">
          <a:xfrm rot="16200000" flipH="1">
            <a:off x="4824028" y="3933056"/>
            <a:ext cx="432048" cy="576064"/>
          </a:xfrm>
          <a:prstGeom prst="bentConnector3">
            <a:avLst>
              <a:gd name="adj1" fmla="val 50000"/>
            </a:avLst>
          </a:prstGeom>
          <a:solidFill>
            <a:schemeClr val="accent1"/>
          </a:solidFill>
          <a:ln w="44450" cap="flat" cmpd="sng" algn="ctr">
            <a:solidFill>
              <a:srgbClr val="FF6600"/>
            </a:solidFill>
            <a:prstDash val="solid"/>
            <a:round/>
            <a:headEnd type="none" w="med" len="med"/>
            <a:tailEnd type="none" w="med" len="med"/>
          </a:ln>
          <a:effectLst/>
        </p:spPr>
      </p:cxnSp>
      <p:cxnSp>
        <p:nvCxnSpPr>
          <p:cNvPr id="26" name="Shape 25"/>
          <p:cNvCxnSpPr>
            <a:stCxn id="11" idx="2"/>
            <a:endCxn id="12" idx="0"/>
          </p:cNvCxnSpPr>
          <p:nvPr/>
        </p:nvCxnSpPr>
        <p:spPr bwMode="auto">
          <a:xfrm rot="5400000">
            <a:off x="3383868" y="3933056"/>
            <a:ext cx="648072" cy="3240360"/>
          </a:xfrm>
          <a:prstGeom prst="bentConnector3">
            <a:avLst>
              <a:gd name="adj1" fmla="val 50000"/>
            </a:avLst>
          </a:prstGeom>
          <a:solidFill>
            <a:schemeClr val="accent1"/>
          </a:solidFill>
          <a:ln w="44450" cap="flat" cmpd="sng" algn="ctr">
            <a:solidFill>
              <a:srgbClr val="FF6600"/>
            </a:solidFill>
            <a:prstDash val="solid"/>
            <a:round/>
            <a:headEnd type="none" w="med" len="med"/>
            <a:tailEnd type="none" w="med" len="med"/>
          </a:ln>
          <a:effectLst/>
        </p:spPr>
      </p:cxnSp>
      <p:cxnSp>
        <p:nvCxnSpPr>
          <p:cNvPr id="51" name="Elbow Connector 50"/>
          <p:cNvCxnSpPr>
            <a:stCxn id="7" idx="2"/>
            <a:endCxn id="14" idx="0"/>
          </p:cNvCxnSpPr>
          <p:nvPr/>
        </p:nvCxnSpPr>
        <p:spPr bwMode="auto">
          <a:xfrm rot="16200000" flipH="1">
            <a:off x="7623466" y="2537774"/>
            <a:ext cx="504056" cy="558316"/>
          </a:xfrm>
          <a:prstGeom prst="bentConnector3">
            <a:avLst>
              <a:gd name="adj1" fmla="val 50000"/>
            </a:avLst>
          </a:prstGeom>
          <a:solidFill>
            <a:schemeClr val="accent1"/>
          </a:solidFill>
          <a:ln w="44450" cap="flat" cmpd="sng" algn="ctr">
            <a:solidFill>
              <a:srgbClr val="FF6600"/>
            </a:solidFill>
            <a:prstDash val="solid"/>
            <a:round/>
            <a:headEnd type="none" w="med" len="med"/>
            <a:tailEnd type="none" w="med" len="med"/>
          </a:ln>
          <a:effectLst/>
        </p:spPr>
      </p:cxn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500"/>
                                        <p:tgtEl>
                                          <p:spTgt spid="16"/>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ox(in)">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wipe(up)">
                                      <p:cBhvr>
                                        <p:cTn id="16" dur="500"/>
                                        <p:tgtEl>
                                          <p:spTgt spid="20"/>
                                        </p:tgtEl>
                                      </p:cBhvr>
                                    </p:animEffect>
                                  </p:childTnLst>
                                </p:cTn>
                              </p:par>
                            </p:childTnLst>
                          </p:cTn>
                        </p:par>
                        <p:par>
                          <p:cTn id="17" fill="hold">
                            <p:stCondLst>
                              <p:cond delay="500"/>
                            </p:stCondLst>
                            <p:childTnLst>
                              <p:par>
                                <p:cTn id="18" presetID="4" presetClass="entr" presetSubtype="32" fill="hold" grpId="0"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ox(out)">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wipe(up)">
                                      <p:cBhvr>
                                        <p:cTn id="25" dur="500"/>
                                        <p:tgtEl>
                                          <p:spTgt spid="22"/>
                                        </p:tgtEl>
                                      </p:cBhvr>
                                    </p:animEffect>
                                  </p:childTnLst>
                                </p:cTn>
                              </p:par>
                            </p:childTnLst>
                          </p:cTn>
                        </p:par>
                        <p:par>
                          <p:cTn id="26" fill="hold">
                            <p:stCondLst>
                              <p:cond delay="500"/>
                            </p:stCondLst>
                            <p:childTnLst>
                              <p:par>
                                <p:cTn id="27" presetID="4" presetClass="entr" presetSubtype="32"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box(out)">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nodeType="click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wipe(up)">
                                      <p:cBhvr>
                                        <p:cTn id="34" dur="500"/>
                                        <p:tgtEl>
                                          <p:spTgt spid="24"/>
                                        </p:tgtEl>
                                      </p:cBhvr>
                                    </p:animEffect>
                                  </p:childTnLst>
                                </p:cTn>
                              </p:par>
                            </p:childTnLst>
                          </p:cTn>
                        </p:par>
                        <p:par>
                          <p:cTn id="35" fill="hold">
                            <p:stCondLst>
                              <p:cond delay="500"/>
                            </p:stCondLst>
                            <p:childTnLst>
                              <p:par>
                                <p:cTn id="36" presetID="4" presetClass="entr" presetSubtype="32" fill="hold" grpId="0" nodeType="after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box(out)">
                                      <p:cBhvr>
                                        <p:cTn id="38" dur="500"/>
                                        <p:tgtEl>
                                          <p:spTgt spid="11"/>
                                        </p:tgtEl>
                                      </p:cBhvr>
                                    </p:animEffect>
                                  </p:childTnLst>
                                </p:cTn>
                              </p:par>
                            </p:childTnLst>
                          </p:cTn>
                        </p:par>
                        <p:par>
                          <p:cTn id="39" fill="hold">
                            <p:stCondLst>
                              <p:cond delay="1000"/>
                            </p:stCondLst>
                            <p:childTnLst>
                              <p:par>
                                <p:cTn id="40" presetID="22" presetClass="entr" presetSubtype="1" fill="hold" nodeType="after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wipe(up)">
                                      <p:cBhvr>
                                        <p:cTn id="42" dur="500"/>
                                        <p:tgtEl>
                                          <p:spTgt spid="26"/>
                                        </p:tgtEl>
                                      </p:cBhvr>
                                    </p:animEffect>
                                  </p:childTnLst>
                                </p:cTn>
                              </p:par>
                            </p:childTnLst>
                          </p:cTn>
                        </p:par>
                        <p:par>
                          <p:cTn id="43" fill="hold">
                            <p:stCondLst>
                              <p:cond delay="1500"/>
                            </p:stCondLst>
                            <p:childTnLst>
                              <p:par>
                                <p:cTn id="44" presetID="4" presetClass="entr" presetSubtype="32" fill="hold" grpId="0" nodeType="after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box(out)">
                                      <p:cBhvr>
                                        <p:cTn id="46" dur="500"/>
                                        <p:tgtEl>
                                          <p:spTgt spid="12"/>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wipe(left)">
                                      <p:cBhvr>
                                        <p:cTn id="51" dur="500"/>
                                        <p:tgtEl>
                                          <p:spTgt spid="18"/>
                                        </p:tgtEl>
                                      </p:cBhvr>
                                    </p:animEffect>
                                  </p:childTnLst>
                                </p:cTn>
                              </p:par>
                            </p:childTnLst>
                          </p:cTn>
                        </p:par>
                        <p:par>
                          <p:cTn id="52" fill="hold">
                            <p:stCondLst>
                              <p:cond delay="500"/>
                            </p:stCondLst>
                            <p:childTnLst>
                              <p:par>
                                <p:cTn id="53" presetID="4" presetClass="entr" presetSubtype="32" fill="hold" grpId="0" nodeType="afterEffect">
                                  <p:stCondLst>
                                    <p:cond delay="0"/>
                                  </p:stCondLst>
                                  <p:childTnLst>
                                    <p:set>
                                      <p:cBhvr>
                                        <p:cTn id="54" dur="1" fill="hold">
                                          <p:stCondLst>
                                            <p:cond delay="0"/>
                                          </p:stCondLst>
                                        </p:cTn>
                                        <p:tgtEl>
                                          <p:spTgt spid="7"/>
                                        </p:tgtEl>
                                        <p:attrNameLst>
                                          <p:attrName>style.visibility</p:attrName>
                                        </p:attrNameLst>
                                      </p:cBhvr>
                                      <p:to>
                                        <p:strVal val="visible"/>
                                      </p:to>
                                    </p:set>
                                    <p:animEffect transition="in" filter="box(out)">
                                      <p:cBhvr>
                                        <p:cTn id="55" dur="500"/>
                                        <p:tgtEl>
                                          <p:spTgt spid="7"/>
                                        </p:tgtEl>
                                      </p:cBhvr>
                                    </p:animEffect>
                                  </p:childTnLst>
                                </p:cTn>
                              </p:par>
                            </p:childTnLst>
                          </p:cTn>
                        </p:par>
                        <p:par>
                          <p:cTn id="56" fill="hold">
                            <p:stCondLst>
                              <p:cond delay="1000"/>
                            </p:stCondLst>
                            <p:childTnLst>
                              <p:par>
                                <p:cTn id="57" presetID="22" presetClass="entr" presetSubtype="1" fill="hold" nodeType="afterEffect">
                                  <p:stCondLst>
                                    <p:cond delay="0"/>
                                  </p:stCondLst>
                                  <p:childTnLst>
                                    <p:set>
                                      <p:cBhvr>
                                        <p:cTn id="58" dur="1" fill="hold">
                                          <p:stCondLst>
                                            <p:cond delay="0"/>
                                          </p:stCondLst>
                                        </p:cTn>
                                        <p:tgtEl>
                                          <p:spTgt spid="51"/>
                                        </p:tgtEl>
                                        <p:attrNameLst>
                                          <p:attrName>style.visibility</p:attrName>
                                        </p:attrNameLst>
                                      </p:cBhvr>
                                      <p:to>
                                        <p:strVal val="visible"/>
                                      </p:to>
                                    </p:set>
                                    <p:animEffect transition="in" filter="wipe(up)">
                                      <p:cBhvr>
                                        <p:cTn id="59" dur="500"/>
                                        <p:tgtEl>
                                          <p:spTgt spid="51"/>
                                        </p:tgtEl>
                                      </p:cBhvr>
                                    </p:animEffect>
                                  </p:childTnLst>
                                </p:cTn>
                              </p:par>
                            </p:childTnLst>
                          </p:cTn>
                        </p:par>
                        <p:par>
                          <p:cTn id="60" fill="hold">
                            <p:stCondLst>
                              <p:cond delay="1500"/>
                            </p:stCondLst>
                            <p:childTnLst>
                              <p:par>
                                <p:cTn id="61" presetID="4" presetClass="entr" presetSubtype="32" fill="hold" grpId="0" nodeType="after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box(out)">
                                      <p:cBhvr>
                                        <p:cTn id="6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P spid="10" grpId="0" animBg="1"/>
      <p:bldP spid="11" grpId="0" animBg="1"/>
      <p:bldP spid="12" grpId="0" animBg="1"/>
      <p:bldP spid="14"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effectLst>
                  <a:outerShdw blurRad="38100" dist="38100" dir="2700000" algn="tl">
                    <a:srgbClr val="000000">
                      <a:alpha val="43137"/>
                    </a:srgbClr>
                  </a:outerShdw>
                </a:effectLst>
              </a:rPr>
              <a:t>Ορισμένα συμπεράσματα</a:t>
            </a:r>
            <a:endParaRPr lang="el-GR" b="1" dirty="0">
              <a:effectLst>
                <a:outerShdw blurRad="38100" dist="38100" dir="2700000" algn="tl">
                  <a:srgbClr val="000000">
                    <a:alpha val="43137"/>
                  </a:srgbClr>
                </a:outerShdw>
              </a:effectLst>
            </a:endParaRPr>
          </a:p>
        </p:txBody>
      </p:sp>
      <p:sp>
        <p:nvSpPr>
          <p:cNvPr id="3" name="2 - Θέση περιεχομένου"/>
          <p:cNvSpPr>
            <a:spLocks noGrp="1"/>
          </p:cNvSpPr>
          <p:nvPr>
            <p:ph idx="1"/>
          </p:nvPr>
        </p:nvSpPr>
        <p:spPr>
          <a:xfrm>
            <a:off x="0" y="1556792"/>
            <a:ext cx="9144000" cy="5301207"/>
          </a:xfrm>
        </p:spPr>
        <p:txBody>
          <a:bodyPr/>
          <a:lstStyle/>
          <a:p>
            <a:r>
              <a:rPr lang="el-GR" sz="2800" b="1" dirty="0" smtClean="0"/>
              <a:t>Όπως δείχνει η περίπτωση </a:t>
            </a:r>
            <a:r>
              <a:rPr lang="el-GR" sz="2800" b="1" dirty="0" smtClean="0">
                <a:solidFill>
                  <a:srgbClr val="0033CC"/>
                </a:solidFill>
              </a:rPr>
              <a:t>των πρώην σοσιαλιστικών </a:t>
            </a:r>
            <a:r>
              <a:rPr lang="el-GR" sz="2800" b="1" dirty="0" smtClean="0"/>
              <a:t>Ευρωπαϊκών χωρών, το βάθος, η έκταση και η ένταση της ύφεσης είναι ένας σημαντικός καθοριστικός παράγοντας της υγείας</a:t>
            </a:r>
          </a:p>
          <a:p>
            <a:pPr marL="0" indent="0">
              <a:buNone/>
            </a:pPr>
            <a:endParaRPr lang="el-GR" sz="2800" b="1" dirty="0" smtClean="0"/>
          </a:p>
          <a:p>
            <a:r>
              <a:rPr lang="el-GR" sz="2800" b="1" dirty="0" smtClean="0"/>
              <a:t>Όπως δείχνει η περίπτωση των χωρών της Ανατολικής Ασίας και της Λ. Αμερικής, η παρέμβαση των διεθνών οργανισμών παίζει σημαντικό </a:t>
            </a:r>
            <a:r>
              <a:rPr lang="el-GR" sz="2800" b="1" dirty="0" smtClean="0">
                <a:solidFill>
                  <a:srgbClr val="FF0000"/>
                </a:solidFill>
              </a:rPr>
              <a:t>(αρνητικό)</a:t>
            </a:r>
            <a:r>
              <a:rPr lang="el-GR" sz="2800" b="1" dirty="0" smtClean="0"/>
              <a:t> ρόλο ως προς τον προσανατολισμό της πολιτικής υγείας που εφαρμόζουν τα κράτη που βρίσκονται σε κρίση </a:t>
            </a:r>
            <a:endParaRPr lang="el-GR" sz="2800" b="1" dirty="0"/>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07504" y="260648"/>
            <a:ext cx="8712968" cy="6124754"/>
          </a:xfrm>
          <a:prstGeom prst="rect">
            <a:avLst/>
          </a:prstGeom>
        </p:spPr>
        <p:txBody>
          <a:bodyPr wrap="square">
            <a:spAutoFit/>
          </a:bodyPr>
          <a:lstStyle/>
          <a:p>
            <a:r>
              <a:rPr lang="el-GR" sz="2800" b="1" dirty="0" smtClean="0">
                <a:solidFill>
                  <a:srgbClr val="000000"/>
                </a:solidFill>
                <a:latin typeface="+mn-lt"/>
              </a:rPr>
              <a:t>Κρίσιμα ζητήματα </a:t>
            </a:r>
          </a:p>
          <a:p>
            <a:endParaRPr lang="el-GR" sz="2800" b="1" dirty="0">
              <a:solidFill>
                <a:srgbClr val="000000"/>
              </a:solidFill>
              <a:latin typeface="+mn-lt"/>
            </a:endParaRPr>
          </a:p>
          <a:p>
            <a:r>
              <a:rPr lang="el-GR" sz="2800" b="1" dirty="0" smtClean="0">
                <a:solidFill>
                  <a:srgbClr val="000000"/>
                </a:solidFill>
                <a:latin typeface="+mn-lt"/>
                <a:cs typeface="Calibri" panose="020F0502020204030204" pitchFamily="34" charset="0"/>
              </a:rPr>
              <a:t>•</a:t>
            </a:r>
            <a:r>
              <a:rPr lang="en-US" sz="2800" b="1" dirty="0" smtClean="0">
                <a:solidFill>
                  <a:srgbClr val="000000"/>
                </a:solidFill>
                <a:latin typeface="+mn-lt"/>
                <a:cs typeface="Calibri" panose="020F0502020204030204" pitchFamily="34" charset="0"/>
              </a:rPr>
              <a:t> </a:t>
            </a:r>
            <a:r>
              <a:rPr lang="el-GR" sz="2800" b="1" dirty="0" smtClean="0">
                <a:solidFill>
                  <a:srgbClr val="000000"/>
                </a:solidFill>
                <a:latin typeface="+mn-lt"/>
              </a:rPr>
              <a:t>Ποια</a:t>
            </a:r>
            <a:r>
              <a:rPr lang="en-US" sz="2800" b="1" dirty="0" smtClean="0">
                <a:solidFill>
                  <a:srgbClr val="000000"/>
                </a:solidFill>
                <a:latin typeface="+mn-lt"/>
              </a:rPr>
              <a:t> </a:t>
            </a:r>
            <a:r>
              <a:rPr lang="el-GR" sz="2800" b="1" dirty="0" smtClean="0">
                <a:solidFill>
                  <a:srgbClr val="000000"/>
                </a:solidFill>
                <a:latin typeface="+mn-lt"/>
              </a:rPr>
              <a:t>είναι η </a:t>
            </a:r>
            <a:r>
              <a:rPr lang="el-GR" sz="2800" b="1" dirty="0">
                <a:solidFill>
                  <a:srgbClr val="000000"/>
                </a:solidFill>
                <a:latin typeface="+mn-lt"/>
              </a:rPr>
              <a:t>πραγματική συμβολή της </a:t>
            </a:r>
            <a:r>
              <a:rPr lang="el-GR" sz="2800" b="1" dirty="0">
                <a:solidFill>
                  <a:srgbClr val="0033CC"/>
                </a:solidFill>
                <a:latin typeface="+mn-lt"/>
              </a:rPr>
              <a:t>νοσοκομειακής και θεραπευτικής </a:t>
            </a:r>
            <a:r>
              <a:rPr lang="el-GR" sz="2800" b="1" dirty="0">
                <a:solidFill>
                  <a:srgbClr val="000000"/>
                </a:solidFill>
                <a:latin typeface="+mn-lt"/>
              </a:rPr>
              <a:t>ιατρικής στη βελτίωση </a:t>
            </a:r>
            <a:r>
              <a:rPr lang="el-GR" sz="2800" b="1" dirty="0" smtClean="0">
                <a:solidFill>
                  <a:srgbClr val="000000"/>
                </a:solidFill>
                <a:latin typeface="+mn-lt"/>
              </a:rPr>
              <a:t>και προαγωγή </a:t>
            </a:r>
            <a:r>
              <a:rPr lang="el-GR" sz="2800" b="1" dirty="0">
                <a:solidFill>
                  <a:srgbClr val="000000"/>
                </a:solidFill>
                <a:latin typeface="+mn-lt"/>
              </a:rPr>
              <a:t>της υγείας του πληθυσμού</a:t>
            </a:r>
            <a:r>
              <a:rPr lang="el-GR" sz="2800" b="1" dirty="0" smtClean="0">
                <a:solidFill>
                  <a:srgbClr val="000000"/>
                </a:solidFill>
                <a:latin typeface="+mn-lt"/>
              </a:rPr>
              <a:t>;</a:t>
            </a:r>
          </a:p>
          <a:p>
            <a:endParaRPr lang="el-GR" sz="2800" b="1" dirty="0">
              <a:solidFill>
                <a:srgbClr val="000000"/>
              </a:solidFill>
              <a:latin typeface="+mn-lt"/>
            </a:endParaRPr>
          </a:p>
          <a:p>
            <a:r>
              <a:rPr lang="el-GR" sz="2800" b="1" dirty="0" smtClean="0">
                <a:solidFill>
                  <a:srgbClr val="000000"/>
                </a:solidFill>
                <a:latin typeface="+mn-lt"/>
              </a:rPr>
              <a:t>•</a:t>
            </a:r>
            <a:r>
              <a:rPr lang="en-US" sz="2800" b="1" dirty="0" smtClean="0">
                <a:solidFill>
                  <a:srgbClr val="000000"/>
                </a:solidFill>
                <a:latin typeface="+mn-lt"/>
              </a:rPr>
              <a:t> </a:t>
            </a:r>
            <a:r>
              <a:rPr lang="el-GR" sz="2800" b="1" dirty="0" smtClean="0">
                <a:solidFill>
                  <a:srgbClr val="0033CC"/>
                </a:solidFill>
                <a:latin typeface="+mn-lt"/>
              </a:rPr>
              <a:t>Η </a:t>
            </a:r>
            <a:r>
              <a:rPr lang="el-GR" sz="2800" b="1" dirty="0">
                <a:solidFill>
                  <a:srgbClr val="0033CC"/>
                </a:solidFill>
                <a:latin typeface="+mn-lt"/>
              </a:rPr>
              <a:t>εστίαση στις πρωτοβάθμιες υπηρεσίες υγείας, </a:t>
            </a:r>
            <a:r>
              <a:rPr lang="el-GR" sz="2800" b="1" dirty="0">
                <a:solidFill>
                  <a:srgbClr val="000000"/>
                </a:solidFill>
                <a:latin typeface="+mn-lt"/>
              </a:rPr>
              <a:t>μπορεί να αποτελέσει το κλειδί για την αντιμετώπιση του ολοένα αυξανόμενου κόστους του κλάδου της υγείας</a:t>
            </a:r>
            <a:r>
              <a:rPr lang="el-GR" sz="2800" b="1" dirty="0" smtClean="0">
                <a:solidFill>
                  <a:srgbClr val="000000"/>
                </a:solidFill>
                <a:latin typeface="+mn-lt"/>
              </a:rPr>
              <a:t>;</a:t>
            </a:r>
          </a:p>
          <a:p>
            <a:endParaRPr lang="el-GR" sz="2800" b="1" dirty="0">
              <a:solidFill>
                <a:srgbClr val="000000"/>
              </a:solidFill>
              <a:latin typeface="+mn-lt"/>
            </a:endParaRPr>
          </a:p>
          <a:p>
            <a:r>
              <a:rPr lang="el-GR" sz="2800" b="1" dirty="0" smtClean="0">
                <a:solidFill>
                  <a:srgbClr val="000000"/>
                </a:solidFill>
                <a:latin typeface="+mn-lt"/>
              </a:rPr>
              <a:t>•</a:t>
            </a:r>
            <a:r>
              <a:rPr lang="en-US" sz="2800" b="1" dirty="0" smtClean="0">
                <a:solidFill>
                  <a:srgbClr val="000000"/>
                </a:solidFill>
                <a:latin typeface="+mn-lt"/>
              </a:rPr>
              <a:t> </a:t>
            </a:r>
            <a:r>
              <a:rPr lang="el-GR" sz="2800" b="1" dirty="0" smtClean="0">
                <a:solidFill>
                  <a:srgbClr val="000000"/>
                </a:solidFill>
                <a:latin typeface="+mn-lt"/>
              </a:rPr>
              <a:t>Μπορεί </a:t>
            </a:r>
            <a:r>
              <a:rPr lang="el-GR" sz="2800" b="1" dirty="0">
                <a:solidFill>
                  <a:srgbClr val="000000"/>
                </a:solidFill>
                <a:latin typeface="+mn-lt"/>
              </a:rPr>
              <a:t>να θεωρηθεί η αναβάθμιση της πρωτοβάθμιας φροντίδας υγείας </a:t>
            </a:r>
            <a:r>
              <a:rPr lang="el-GR" sz="2800" b="1" dirty="0">
                <a:solidFill>
                  <a:srgbClr val="0033CC"/>
                </a:solidFill>
                <a:latin typeface="+mn-lt"/>
              </a:rPr>
              <a:t>το αντίδοτο στην υγειονομική κρίση </a:t>
            </a:r>
            <a:r>
              <a:rPr lang="el-GR" sz="2800" b="1" dirty="0">
                <a:solidFill>
                  <a:srgbClr val="000000"/>
                </a:solidFill>
                <a:latin typeface="+mn-lt"/>
              </a:rPr>
              <a:t>των τελευταίων χρόνων;</a:t>
            </a:r>
          </a:p>
        </p:txBody>
      </p:sp>
    </p:spTree>
    <p:extLst>
      <p:ext uri="{BB962C8B-B14F-4D97-AF65-F5344CB8AC3E}">
        <p14:creationId xmlns:p14="http://schemas.microsoft.com/office/powerpoint/2010/main" val="170856010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548680"/>
            <a:ext cx="5688632" cy="523220"/>
          </a:xfrm>
          <a:prstGeom prst="rect">
            <a:avLst/>
          </a:prstGeom>
          <a:noFill/>
        </p:spPr>
        <p:txBody>
          <a:bodyPr wrap="square" rtlCol="0">
            <a:spAutoFit/>
          </a:bodyPr>
          <a:lstStyle/>
          <a:p>
            <a:r>
              <a:rPr lang="el-GR" sz="2800" b="1" dirty="0" smtClean="0">
                <a:latin typeface="+mn-lt"/>
              </a:rPr>
              <a:t>Σύστημα Μέτρησης της Απόδοσης </a:t>
            </a:r>
            <a:endParaRPr lang="el-GR" sz="2800" b="1" dirty="0">
              <a:latin typeface="+mn-lt"/>
            </a:endParaRPr>
          </a:p>
        </p:txBody>
      </p:sp>
      <p:sp>
        <p:nvSpPr>
          <p:cNvPr id="3" name="TextBox 2"/>
          <p:cNvSpPr txBox="1"/>
          <p:nvPr/>
        </p:nvSpPr>
        <p:spPr>
          <a:xfrm>
            <a:off x="1691680" y="1268760"/>
            <a:ext cx="2952328" cy="369332"/>
          </a:xfrm>
          <a:prstGeom prst="rect">
            <a:avLst/>
          </a:prstGeom>
          <a:solidFill>
            <a:schemeClr val="accent6">
              <a:lumMod val="60000"/>
              <a:lumOff val="40000"/>
            </a:schemeClr>
          </a:solidFill>
        </p:spPr>
        <p:txBody>
          <a:bodyPr wrap="square" rtlCol="0">
            <a:spAutoFit/>
          </a:bodyPr>
          <a:lstStyle/>
          <a:p>
            <a:r>
              <a:rPr lang="el-GR" b="1" dirty="0" smtClean="0"/>
              <a:t>Ανάγκες – Αιτήματα  </a:t>
            </a:r>
            <a:endParaRPr lang="el-GR" b="1" dirty="0"/>
          </a:p>
        </p:txBody>
      </p:sp>
      <p:sp>
        <p:nvSpPr>
          <p:cNvPr id="6" name="TextBox 5"/>
          <p:cNvSpPr txBox="1"/>
          <p:nvPr/>
        </p:nvSpPr>
        <p:spPr>
          <a:xfrm>
            <a:off x="1691680" y="1988840"/>
            <a:ext cx="2952328" cy="646331"/>
          </a:xfrm>
          <a:prstGeom prst="rect">
            <a:avLst/>
          </a:prstGeom>
          <a:solidFill>
            <a:schemeClr val="accent6">
              <a:lumMod val="60000"/>
              <a:lumOff val="40000"/>
            </a:schemeClr>
          </a:solidFill>
        </p:spPr>
        <p:txBody>
          <a:bodyPr wrap="square" rtlCol="0">
            <a:spAutoFit/>
          </a:bodyPr>
          <a:lstStyle/>
          <a:p>
            <a:r>
              <a:rPr lang="el-GR" b="1" dirty="0" smtClean="0"/>
              <a:t>Πολιτικοί – Στρατηγικοί στόχοι </a:t>
            </a:r>
            <a:endParaRPr lang="el-GR" b="1" dirty="0"/>
          </a:p>
        </p:txBody>
      </p:sp>
      <p:sp>
        <p:nvSpPr>
          <p:cNvPr id="7" name="TextBox 6"/>
          <p:cNvSpPr txBox="1"/>
          <p:nvPr/>
        </p:nvSpPr>
        <p:spPr>
          <a:xfrm>
            <a:off x="1691680" y="3140968"/>
            <a:ext cx="2952328" cy="369332"/>
          </a:xfrm>
          <a:prstGeom prst="rect">
            <a:avLst/>
          </a:prstGeom>
          <a:solidFill>
            <a:schemeClr val="accent6">
              <a:lumMod val="60000"/>
              <a:lumOff val="40000"/>
            </a:schemeClr>
          </a:solidFill>
        </p:spPr>
        <p:txBody>
          <a:bodyPr wrap="square" rtlCol="0">
            <a:spAutoFit/>
          </a:bodyPr>
          <a:lstStyle/>
          <a:p>
            <a:r>
              <a:rPr lang="el-GR" b="1" dirty="0" smtClean="0"/>
              <a:t>Επιχειρησιακοί στόχοι </a:t>
            </a:r>
            <a:endParaRPr lang="el-GR" b="1" dirty="0"/>
          </a:p>
        </p:txBody>
      </p:sp>
      <p:cxnSp>
        <p:nvCxnSpPr>
          <p:cNvPr id="9" name="Ευθύγραμμο βέλος σύνδεσης 8"/>
          <p:cNvCxnSpPr>
            <a:stCxn id="3" idx="2"/>
            <a:endCxn id="6" idx="0"/>
          </p:cNvCxnSpPr>
          <p:nvPr/>
        </p:nvCxnSpPr>
        <p:spPr>
          <a:xfrm>
            <a:off x="3167844" y="1638092"/>
            <a:ext cx="0" cy="3507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Ευθύγραμμο βέλος σύνδεσης 10"/>
          <p:cNvCxnSpPr>
            <a:stCxn id="6" idx="2"/>
            <a:endCxn id="7" idx="0"/>
          </p:cNvCxnSpPr>
          <p:nvPr/>
        </p:nvCxnSpPr>
        <p:spPr>
          <a:xfrm>
            <a:off x="3167844" y="2635171"/>
            <a:ext cx="0" cy="5057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80121" y="4359803"/>
            <a:ext cx="1224136" cy="646331"/>
          </a:xfrm>
          <a:prstGeom prst="rect">
            <a:avLst/>
          </a:prstGeom>
          <a:solidFill>
            <a:srgbClr val="00B0F0"/>
          </a:solidFill>
        </p:spPr>
        <p:txBody>
          <a:bodyPr wrap="square" rtlCol="0">
            <a:spAutoFit/>
          </a:bodyPr>
          <a:lstStyle/>
          <a:p>
            <a:r>
              <a:rPr lang="el-GR" dirty="0" smtClean="0"/>
              <a:t>Εισροές πόρων </a:t>
            </a:r>
            <a:endParaRPr lang="el-GR" dirty="0"/>
          </a:p>
        </p:txBody>
      </p:sp>
      <p:sp>
        <p:nvSpPr>
          <p:cNvPr id="15" name="TextBox 14"/>
          <p:cNvSpPr txBox="1"/>
          <p:nvPr/>
        </p:nvSpPr>
        <p:spPr>
          <a:xfrm>
            <a:off x="2224336" y="4364023"/>
            <a:ext cx="1368152" cy="646331"/>
          </a:xfrm>
          <a:prstGeom prst="rect">
            <a:avLst/>
          </a:prstGeom>
          <a:solidFill>
            <a:srgbClr val="00B0F0"/>
          </a:solidFill>
        </p:spPr>
        <p:txBody>
          <a:bodyPr wrap="square" rtlCol="0">
            <a:spAutoFit/>
          </a:bodyPr>
          <a:lstStyle/>
          <a:p>
            <a:r>
              <a:rPr lang="el-GR" dirty="0" smtClean="0"/>
              <a:t>Διεργασίες</a:t>
            </a:r>
            <a:endParaRPr lang="el-GR" dirty="0"/>
          </a:p>
          <a:p>
            <a:r>
              <a:rPr lang="el-GR" dirty="0" smtClean="0"/>
              <a:t>Δράσεις </a:t>
            </a:r>
            <a:endParaRPr lang="el-GR" dirty="0"/>
          </a:p>
        </p:txBody>
      </p:sp>
      <p:sp>
        <p:nvSpPr>
          <p:cNvPr id="16" name="TextBox 15"/>
          <p:cNvSpPr txBox="1"/>
          <p:nvPr/>
        </p:nvSpPr>
        <p:spPr>
          <a:xfrm>
            <a:off x="4514292" y="4359803"/>
            <a:ext cx="1944216" cy="646331"/>
          </a:xfrm>
          <a:prstGeom prst="rect">
            <a:avLst/>
          </a:prstGeom>
          <a:solidFill>
            <a:srgbClr val="00B0F0"/>
          </a:solidFill>
        </p:spPr>
        <p:txBody>
          <a:bodyPr wrap="square" rtlCol="0">
            <a:spAutoFit/>
          </a:bodyPr>
          <a:lstStyle/>
          <a:p>
            <a:r>
              <a:rPr lang="el-GR" dirty="0" smtClean="0"/>
              <a:t>Παραγόμενα προϊόντα εκροές </a:t>
            </a:r>
            <a:endParaRPr lang="el-GR" dirty="0"/>
          </a:p>
        </p:txBody>
      </p:sp>
      <p:sp>
        <p:nvSpPr>
          <p:cNvPr id="17" name="TextBox 16"/>
          <p:cNvSpPr txBox="1"/>
          <p:nvPr/>
        </p:nvSpPr>
        <p:spPr>
          <a:xfrm>
            <a:off x="7380312" y="4359803"/>
            <a:ext cx="1440160" cy="646331"/>
          </a:xfrm>
          <a:prstGeom prst="rect">
            <a:avLst/>
          </a:prstGeom>
          <a:solidFill>
            <a:srgbClr val="00B0F0"/>
          </a:solidFill>
        </p:spPr>
        <p:txBody>
          <a:bodyPr wrap="square" rtlCol="0">
            <a:spAutoFit/>
          </a:bodyPr>
          <a:lstStyle/>
          <a:p>
            <a:r>
              <a:rPr lang="el-GR" dirty="0" smtClean="0"/>
              <a:t>Επιδράσεις </a:t>
            </a:r>
          </a:p>
          <a:p>
            <a:r>
              <a:rPr lang="el-GR" dirty="0" smtClean="0"/>
              <a:t>Επιπτώσεις</a:t>
            </a:r>
            <a:endParaRPr lang="el-GR" dirty="0"/>
          </a:p>
        </p:txBody>
      </p:sp>
      <p:sp>
        <p:nvSpPr>
          <p:cNvPr id="18" name="TextBox 17"/>
          <p:cNvSpPr txBox="1"/>
          <p:nvPr/>
        </p:nvSpPr>
        <p:spPr>
          <a:xfrm>
            <a:off x="5685386" y="3608945"/>
            <a:ext cx="2991070" cy="369332"/>
          </a:xfrm>
          <a:prstGeom prst="rect">
            <a:avLst/>
          </a:prstGeom>
          <a:solidFill>
            <a:schemeClr val="accent3">
              <a:lumMod val="60000"/>
              <a:lumOff val="40000"/>
            </a:schemeClr>
          </a:solidFill>
        </p:spPr>
        <p:txBody>
          <a:bodyPr wrap="square" rtlCol="0">
            <a:spAutoFit/>
          </a:bodyPr>
          <a:lstStyle/>
          <a:p>
            <a:r>
              <a:rPr lang="el-GR" dirty="0" smtClean="0"/>
              <a:t>ΑΠΟΤΕΛΕΣΜΑΤΙΚΟΤΗΤΑ</a:t>
            </a:r>
            <a:endParaRPr lang="el-GR" dirty="0"/>
          </a:p>
        </p:txBody>
      </p:sp>
      <p:cxnSp>
        <p:nvCxnSpPr>
          <p:cNvPr id="20" name="Ευθύγραμμο βέλος σύνδεσης 19"/>
          <p:cNvCxnSpPr/>
          <p:nvPr/>
        </p:nvCxnSpPr>
        <p:spPr>
          <a:xfrm flipV="1">
            <a:off x="6228184" y="3978277"/>
            <a:ext cx="0" cy="38152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Ευθύγραμμο βέλος σύνδεσης 21"/>
          <p:cNvCxnSpPr>
            <a:stCxn id="17" idx="0"/>
          </p:cNvCxnSpPr>
          <p:nvPr/>
        </p:nvCxnSpPr>
        <p:spPr>
          <a:xfrm flipV="1">
            <a:off x="8100392" y="3978277"/>
            <a:ext cx="0" cy="38152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1115616" y="5554419"/>
            <a:ext cx="3888432" cy="369332"/>
          </a:xfrm>
          <a:prstGeom prst="rect">
            <a:avLst/>
          </a:prstGeom>
          <a:solidFill>
            <a:schemeClr val="accent3">
              <a:lumMod val="60000"/>
              <a:lumOff val="40000"/>
            </a:schemeClr>
          </a:solidFill>
        </p:spPr>
        <p:txBody>
          <a:bodyPr wrap="square" rtlCol="0">
            <a:spAutoFit/>
          </a:bodyPr>
          <a:lstStyle/>
          <a:p>
            <a:r>
              <a:rPr lang="el-GR" dirty="0" smtClean="0"/>
              <a:t>ΑΠΟΔΟΤΙΚΟΤΗΤΑ</a:t>
            </a:r>
            <a:endParaRPr lang="el-GR" dirty="0"/>
          </a:p>
        </p:txBody>
      </p:sp>
      <p:cxnSp>
        <p:nvCxnSpPr>
          <p:cNvPr id="25" name="Ευθύγραμμο βέλος σύνδεσης 24"/>
          <p:cNvCxnSpPr/>
          <p:nvPr/>
        </p:nvCxnSpPr>
        <p:spPr>
          <a:xfrm flipV="1">
            <a:off x="1340869" y="5006134"/>
            <a:ext cx="0" cy="54828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Ευθύγραμμο βέλος σύνδεσης 26"/>
          <p:cNvCxnSpPr>
            <a:stCxn id="23" idx="0"/>
          </p:cNvCxnSpPr>
          <p:nvPr/>
        </p:nvCxnSpPr>
        <p:spPr>
          <a:xfrm flipV="1">
            <a:off x="3059832" y="5006134"/>
            <a:ext cx="0" cy="54828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9" name="Ευθύγραμμο βέλος σύνδεσης 28"/>
          <p:cNvCxnSpPr/>
          <p:nvPr/>
        </p:nvCxnSpPr>
        <p:spPr>
          <a:xfrm flipV="1">
            <a:off x="4860032" y="5006134"/>
            <a:ext cx="0" cy="54828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3167844" y="6232011"/>
            <a:ext cx="3211760" cy="369332"/>
          </a:xfrm>
          <a:prstGeom prst="rect">
            <a:avLst/>
          </a:prstGeom>
          <a:solidFill>
            <a:schemeClr val="accent3">
              <a:lumMod val="60000"/>
              <a:lumOff val="40000"/>
            </a:schemeClr>
          </a:solidFill>
        </p:spPr>
        <p:txBody>
          <a:bodyPr wrap="square" rtlCol="0">
            <a:spAutoFit/>
          </a:bodyPr>
          <a:lstStyle/>
          <a:p>
            <a:r>
              <a:rPr lang="el-GR" dirty="0" smtClean="0"/>
              <a:t>ΑΠΟΔΟΣΗ ΣΥΣΤΗΜΑΤΟΣ</a:t>
            </a:r>
            <a:endParaRPr lang="el-GR" dirty="0"/>
          </a:p>
        </p:txBody>
      </p:sp>
      <p:cxnSp>
        <p:nvCxnSpPr>
          <p:cNvPr id="35" name="Ευθεία γραμμή σύνδεσης 34"/>
          <p:cNvCxnSpPr/>
          <p:nvPr/>
        </p:nvCxnSpPr>
        <p:spPr>
          <a:xfrm>
            <a:off x="611560" y="5006134"/>
            <a:ext cx="0" cy="1410543"/>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Ευθύγραμμο βέλος σύνδεσης 36"/>
          <p:cNvCxnSpPr/>
          <p:nvPr/>
        </p:nvCxnSpPr>
        <p:spPr>
          <a:xfrm>
            <a:off x="611560" y="6416677"/>
            <a:ext cx="244827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Ευθεία γραμμή σύνδεσης 38"/>
          <p:cNvCxnSpPr>
            <a:stCxn id="17" idx="2"/>
          </p:cNvCxnSpPr>
          <p:nvPr/>
        </p:nvCxnSpPr>
        <p:spPr>
          <a:xfrm>
            <a:off x="8100392" y="5006134"/>
            <a:ext cx="0" cy="1410543"/>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Ευθύγραμμο βέλος σύνδεσης 40"/>
          <p:cNvCxnSpPr/>
          <p:nvPr/>
        </p:nvCxnSpPr>
        <p:spPr>
          <a:xfrm flipH="1">
            <a:off x="6458508" y="6416677"/>
            <a:ext cx="164188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Ευθεία γραμμή σύνδεσης 42"/>
          <p:cNvCxnSpPr/>
          <p:nvPr/>
        </p:nvCxnSpPr>
        <p:spPr>
          <a:xfrm flipV="1">
            <a:off x="7740352" y="2312005"/>
            <a:ext cx="0" cy="2047799"/>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Ευθύγραμμο βέλος σύνδεσης 44"/>
          <p:cNvCxnSpPr/>
          <p:nvPr/>
        </p:nvCxnSpPr>
        <p:spPr>
          <a:xfrm flipH="1">
            <a:off x="4644008" y="2312005"/>
            <a:ext cx="309634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Ευθύγραμμο βέλος σύνδεσης 47"/>
          <p:cNvCxnSpPr/>
          <p:nvPr/>
        </p:nvCxnSpPr>
        <p:spPr>
          <a:xfrm flipH="1" flipV="1">
            <a:off x="4644008" y="3325634"/>
            <a:ext cx="3096344" cy="102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Ευθεία γραμμή σύνδεσης 49"/>
          <p:cNvCxnSpPr/>
          <p:nvPr/>
        </p:nvCxnSpPr>
        <p:spPr>
          <a:xfrm flipH="1">
            <a:off x="980829" y="3308024"/>
            <a:ext cx="720080" cy="1027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Ευθύγραμμο βέλος σύνδεσης 51"/>
          <p:cNvCxnSpPr/>
          <p:nvPr/>
        </p:nvCxnSpPr>
        <p:spPr>
          <a:xfrm>
            <a:off x="980829" y="3318294"/>
            <a:ext cx="5469" cy="10415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120434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332656"/>
            <a:ext cx="8892480" cy="8710077"/>
          </a:xfrm>
          <a:prstGeom prst="rect">
            <a:avLst/>
          </a:prstGeom>
          <a:noFill/>
        </p:spPr>
        <p:txBody>
          <a:bodyPr wrap="square" rtlCol="0">
            <a:spAutoFit/>
          </a:bodyPr>
          <a:lstStyle/>
          <a:p>
            <a:r>
              <a:rPr lang="el-GR" sz="2800" b="1" dirty="0" smtClean="0">
                <a:latin typeface="+mn-lt"/>
              </a:rPr>
              <a:t>Καμία χώρα δεν μπορεί να υποστηρίξει ότι το δικό της σύστημα υγείας </a:t>
            </a:r>
            <a:r>
              <a:rPr lang="el-GR" sz="2800" b="1" dirty="0" smtClean="0">
                <a:solidFill>
                  <a:srgbClr val="0033CC"/>
                </a:solidFill>
                <a:latin typeface="+mn-lt"/>
              </a:rPr>
              <a:t>είναι τέλειο.  </a:t>
            </a:r>
            <a:r>
              <a:rPr lang="el-GR" sz="2800" b="1" dirty="0" smtClean="0">
                <a:latin typeface="+mn-lt"/>
              </a:rPr>
              <a:t>Οι διαφορετικές προσεγγίσεις που γίνονται σε διαφορετικές χώρες δείχνουν ότι περιθώρια υπάρχουν έτσι ώστε το ένα κράτος να μάθει από τις διαφορετικές εμπειρίες του άλλου.</a:t>
            </a:r>
          </a:p>
          <a:p>
            <a:endParaRPr lang="el-GR" sz="2800" b="1" dirty="0" smtClean="0">
              <a:latin typeface="+mn-lt"/>
            </a:endParaRPr>
          </a:p>
          <a:p>
            <a:r>
              <a:rPr lang="el-GR" sz="2800" b="1" dirty="0" smtClean="0">
                <a:latin typeface="+mn-lt"/>
              </a:rPr>
              <a:t>Το σύστημα υγείας </a:t>
            </a:r>
            <a:r>
              <a:rPr lang="el-GR" sz="2800" b="1" dirty="0" smtClean="0">
                <a:solidFill>
                  <a:srgbClr val="0033CC"/>
                </a:solidFill>
                <a:latin typeface="+mn-lt"/>
              </a:rPr>
              <a:t>το οποίο ικανοποιεί </a:t>
            </a:r>
            <a:r>
              <a:rPr lang="el-GR" sz="2800" b="1" dirty="0" smtClean="0">
                <a:latin typeface="+mn-lt"/>
              </a:rPr>
              <a:t>όλες τις ανάγκες δεν υπάρχει.</a:t>
            </a:r>
          </a:p>
          <a:p>
            <a:endParaRPr lang="el-GR" sz="2800" b="1" dirty="0" smtClean="0">
              <a:latin typeface="+mn-lt"/>
            </a:endParaRPr>
          </a:p>
          <a:p>
            <a:r>
              <a:rPr lang="el-GR" sz="2800" b="1" dirty="0" smtClean="0">
                <a:latin typeface="+mn-lt"/>
              </a:rPr>
              <a:t>Όλα τα συστήματα υγείας έχουν </a:t>
            </a:r>
            <a:r>
              <a:rPr lang="el-GR" sz="2800" b="1" dirty="0" smtClean="0">
                <a:solidFill>
                  <a:srgbClr val="0033CC"/>
                </a:solidFill>
                <a:latin typeface="+mn-lt"/>
              </a:rPr>
              <a:t>δομικά πλεονεκτήματα και μειονεκτήματα </a:t>
            </a:r>
            <a:r>
              <a:rPr lang="el-GR" sz="2800" b="1" dirty="0" smtClean="0">
                <a:latin typeface="+mn-lt"/>
              </a:rPr>
              <a:t>τα οποία οδηγούν σε σύγκρουση τους διαφορετικούς στόχους και επιδιώξεις.</a:t>
            </a:r>
          </a:p>
          <a:p>
            <a:endParaRPr lang="el-GR" sz="2800" dirty="0"/>
          </a:p>
          <a:p>
            <a:endParaRPr lang="el-GR" sz="2800" dirty="0" smtClean="0"/>
          </a:p>
          <a:p>
            <a:endParaRPr lang="el-GR" sz="2800" dirty="0" smtClean="0"/>
          </a:p>
          <a:p>
            <a:endParaRPr lang="el-GR" sz="2800" dirty="0"/>
          </a:p>
          <a:p>
            <a:r>
              <a:rPr lang="el-GR" sz="2800" dirty="0" smtClean="0"/>
              <a:t>Η μελέτη όμως των διεθνών εμπειριών παρέχει την ευκαιρία της γνωριμίας και της κατανόησης των διαφορετικών εναλλακτικών λύσεων που υπάρχουν.</a:t>
            </a:r>
            <a:endParaRPr lang="el-GR" sz="2800" dirty="0"/>
          </a:p>
        </p:txBody>
      </p:sp>
    </p:spTree>
    <p:extLst>
      <p:ext uri="{BB962C8B-B14F-4D97-AF65-F5344CB8AC3E}">
        <p14:creationId xmlns:p14="http://schemas.microsoft.com/office/powerpoint/2010/main" val="91211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1700808"/>
            <a:ext cx="8229600" cy="6322714"/>
          </a:xfrm>
        </p:spPr>
        <p:txBody>
          <a:bodyPr/>
          <a:lstStyle/>
          <a:p>
            <a:pPr algn="l"/>
            <a:r>
              <a:rPr lang="el-GR" sz="2800" dirty="0" smtClean="0">
                <a:latin typeface="+mn-lt"/>
              </a:rPr>
              <a:t>● 1200 Κέντρα υγείας (τα 300 ιδιωτικά)</a:t>
            </a:r>
            <a:br>
              <a:rPr lang="el-GR" sz="2800" dirty="0" smtClean="0">
                <a:latin typeface="+mn-lt"/>
              </a:rPr>
            </a:br>
            <a:r>
              <a:rPr lang="el-GR" sz="2800" dirty="0" smtClean="0">
                <a:latin typeface="+mn-lt"/>
              </a:rPr>
              <a:t/>
            </a:r>
            <a:br>
              <a:rPr lang="el-GR" sz="2800" dirty="0" smtClean="0">
                <a:latin typeface="+mn-lt"/>
              </a:rPr>
            </a:br>
            <a:r>
              <a:rPr lang="el-GR" sz="2800" dirty="0" smtClean="0">
                <a:latin typeface="+mn-lt"/>
              </a:rPr>
              <a:t>● Τα κέντρα υγείας είναι στελεχωμένα με Γενικούς Ιατρούς (1 ανά 2500)</a:t>
            </a:r>
            <a:r>
              <a:rPr lang="en-US" sz="2800" dirty="0" smtClean="0"/>
              <a:t>, </a:t>
            </a:r>
            <a:r>
              <a:rPr lang="el-GR" sz="2800" dirty="0" smtClean="0"/>
              <a:t>με νοσηλευτές, </a:t>
            </a:r>
            <a:r>
              <a:rPr lang="el-GR" sz="2800" dirty="0"/>
              <a:t>μαίες και </a:t>
            </a:r>
            <a:r>
              <a:rPr lang="el-GR" sz="2800" dirty="0" smtClean="0"/>
              <a:t>φυσικοθεραπευτές.</a:t>
            </a:r>
            <a:br>
              <a:rPr lang="el-GR" sz="2800" dirty="0" smtClean="0"/>
            </a:br>
            <a:r>
              <a:rPr lang="el-GR" sz="2800" dirty="0" smtClean="0"/>
              <a:t/>
            </a:r>
            <a:br>
              <a:rPr lang="el-GR" sz="2800" dirty="0" smtClean="0"/>
            </a:br>
            <a:r>
              <a:rPr lang="el-GR" sz="2800" dirty="0" smtClean="0"/>
              <a:t>● Σε </a:t>
            </a:r>
            <a:r>
              <a:rPr lang="el-GR" sz="2800" dirty="0"/>
              <a:t>αρκετές περιπτώσεις, τα κέντρα υγείας στελεχώνονται </a:t>
            </a:r>
            <a:r>
              <a:rPr lang="el-GR" sz="2800" dirty="0" smtClean="0"/>
              <a:t>με </a:t>
            </a:r>
            <a:r>
              <a:rPr lang="el-GR" sz="2800" dirty="0"/>
              <a:t>γυναικολόγο, παιδίατρο, </a:t>
            </a:r>
            <a:r>
              <a:rPr lang="el-GR" sz="2800" dirty="0" smtClean="0"/>
              <a:t>ορθοπεδικό </a:t>
            </a:r>
            <a:r>
              <a:rPr lang="el-GR" sz="2800" dirty="0"/>
              <a:t>και </a:t>
            </a:r>
            <a:r>
              <a:rPr lang="el-GR" sz="2800" dirty="0" smtClean="0"/>
              <a:t>ψυχίατρο.</a:t>
            </a:r>
            <a:br>
              <a:rPr lang="el-GR" sz="2800" dirty="0" smtClean="0"/>
            </a:br>
            <a:r>
              <a:rPr lang="el-GR" sz="2800" dirty="0" smtClean="0"/>
              <a:t/>
            </a:r>
            <a:br>
              <a:rPr lang="el-GR" sz="2800" dirty="0" smtClean="0"/>
            </a:br>
            <a:r>
              <a:rPr lang="el-GR" sz="2800" dirty="0" smtClean="0"/>
              <a:t>● Το 1990 </a:t>
            </a:r>
            <a:r>
              <a:rPr lang="el-GR" sz="2800" dirty="0"/>
              <a:t>υπήρχαν 5.000 γενικοί </a:t>
            </a:r>
            <a:r>
              <a:rPr lang="el-GR" sz="2800" dirty="0" smtClean="0"/>
              <a:t>ιατροί το </a:t>
            </a:r>
            <a:r>
              <a:rPr lang="el-GR" sz="2800" dirty="0"/>
              <a:t>86% </a:t>
            </a:r>
            <a:br>
              <a:rPr lang="el-GR" sz="2800" dirty="0"/>
            </a:br>
            <a:r>
              <a:rPr lang="el-GR" sz="2800" dirty="0"/>
              <a:t>αυτών εργάζονταν στο δημόσιο τομέα.</a:t>
            </a:r>
            <a:br>
              <a:rPr lang="el-GR" sz="2800" dirty="0"/>
            </a:br>
            <a:r>
              <a:rPr lang="el-GR" sz="2800" dirty="0"/>
              <a:t/>
            </a:r>
            <a:br>
              <a:rPr lang="el-GR" sz="2800" dirty="0"/>
            </a:br>
            <a:r>
              <a:rPr lang="el-GR" sz="2800" dirty="0"/>
              <a:t/>
            </a:r>
            <a:br>
              <a:rPr lang="el-GR" sz="2800" dirty="0"/>
            </a:br>
            <a:r>
              <a:rPr lang="el-GR" sz="2800" dirty="0" smtClean="0">
                <a:latin typeface="+mn-lt"/>
              </a:rPr>
              <a:t/>
            </a:r>
            <a:br>
              <a:rPr lang="el-GR" sz="2800" dirty="0" smtClean="0">
                <a:latin typeface="+mn-lt"/>
              </a:rPr>
            </a:br>
            <a:r>
              <a:rPr lang="el-GR" sz="2800" dirty="0" smtClean="0">
                <a:latin typeface="+mn-lt"/>
              </a:rPr>
              <a:t/>
            </a:r>
            <a:br>
              <a:rPr lang="el-GR" sz="2800" dirty="0" smtClean="0">
                <a:latin typeface="+mn-lt"/>
              </a:rPr>
            </a:br>
            <a:r>
              <a:rPr lang="el-GR" sz="2800" dirty="0" smtClean="0">
                <a:latin typeface="+mn-lt"/>
              </a:rPr>
              <a:t/>
            </a:r>
            <a:br>
              <a:rPr lang="el-GR" sz="2800" dirty="0" smtClean="0">
                <a:latin typeface="+mn-lt"/>
              </a:rPr>
            </a:br>
            <a:endParaRPr lang="el-GR" sz="2800" dirty="0">
              <a:latin typeface="+mn-lt"/>
            </a:endParaRPr>
          </a:p>
        </p:txBody>
      </p:sp>
    </p:spTree>
    <p:extLst>
      <p:ext uri="{BB962C8B-B14F-4D97-AF65-F5344CB8AC3E}">
        <p14:creationId xmlns:p14="http://schemas.microsoft.com/office/powerpoint/2010/main" val="26301431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1484784"/>
            <a:ext cx="8229600" cy="4824536"/>
          </a:xfrm>
        </p:spPr>
        <p:txBody>
          <a:bodyPr/>
          <a:lstStyle/>
          <a:p>
            <a:pPr algn="l"/>
            <a:r>
              <a:rPr lang="el-GR" sz="2800" dirty="0" smtClean="0"/>
              <a:t>● Σχέση εργασίας εξαρτημένη είναι </a:t>
            </a:r>
            <a:r>
              <a:rPr lang="el-GR" sz="2800" dirty="0"/>
              <a:t>έμμισθοι </a:t>
            </a:r>
            <a:r>
              <a:rPr lang="el-GR" sz="2800" dirty="0" smtClean="0"/>
              <a:t>υπάλληλοι </a:t>
            </a:r>
            <a:r>
              <a:rPr lang="el-GR" sz="2800" dirty="0"/>
              <a:t>που εργάζονται έως 40 ώρες την </a:t>
            </a:r>
            <a:r>
              <a:rPr lang="el-GR" sz="2800" dirty="0" smtClean="0"/>
              <a:t>εβδομάδα</a:t>
            </a:r>
            <a:r>
              <a:rPr lang="en-US" sz="2800" dirty="0" smtClean="0"/>
              <a:t>.</a:t>
            </a:r>
            <a:r>
              <a:rPr lang="el-GR" sz="2800" dirty="0" smtClean="0"/>
              <a:t> </a:t>
            </a:r>
            <a:r>
              <a:rPr lang="en-US" sz="2800" dirty="0" smtClean="0"/>
              <a:t/>
            </a:r>
            <a:br>
              <a:rPr lang="en-US" sz="2800" dirty="0" smtClean="0"/>
            </a:br>
            <a:r>
              <a:rPr lang="el-GR" sz="2800" dirty="0" smtClean="0"/>
              <a:t/>
            </a:r>
            <a:br>
              <a:rPr lang="el-GR" sz="2800" dirty="0" smtClean="0"/>
            </a:br>
            <a:r>
              <a:rPr lang="el-GR" sz="2800" dirty="0" smtClean="0"/>
              <a:t>● Το </a:t>
            </a:r>
            <a:r>
              <a:rPr lang="el-GR" sz="2800" dirty="0"/>
              <a:t>2003, </a:t>
            </a:r>
            <a:r>
              <a:rPr lang="el-GR" sz="2800" dirty="0" smtClean="0"/>
              <a:t>ένας ιατρός </a:t>
            </a:r>
            <a:r>
              <a:rPr lang="el-GR" sz="2800" dirty="0"/>
              <a:t>αμειβόταν κατά μέσο όρο με 5.300 € </a:t>
            </a:r>
            <a:r>
              <a:rPr lang="el-GR" sz="2800" dirty="0" smtClean="0"/>
              <a:t>μηνιαίος μισθός. </a:t>
            </a:r>
            <a:r>
              <a:rPr lang="en-US" sz="2800" dirty="0" smtClean="0"/>
              <a:t/>
            </a:r>
            <a:br>
              <a:rPr lang="en-US" sz="2800" dirty="0" smtClean="0"/>
            </a:br>
            <a:r>
              <a:rPr lang="el-GR" sz="2800" dirty="0" smtClean="0"/>
              <a:t/>
            </a:r>
            <a:br>
              <a:rPr lang="el-GR" sz="2800" dirty="0" smtClean="0"/>
            </a:br>
            <a:r>
              <a:rPr lang="el-GR" sz="2800" dirty="0" smtClean="0"/>
              <a:t>● Οι </a:t>
            </a:r>
            <a:r>
              <a:rPr lang="el-GR" sz="2800" dirty="0"/>
              <a:t>ιδιώτες ιατροί που είναι συμβεβλημένοι με </a:t>
            </a:r>
            <a:r>
              <a:rPr lang="el-GR" sz="2800" dirty="0" smtClean="0"/>
              <a:t>τ</a:t>
            </a:r>
            <a:r>
              <a:rPr lang="en-US" sz="2800" dirty="0" smtClean="0"/>
              <a:t>o</a:t>
            </a:r>
            <a:r>
              <a:rPr lang="el-GR" sz="2800" dirty="0" smtClean="0"/>
              <a:t> Σύστημα Υγείας αμείβονται </a:t>
            </a:r>
            <a:r>
              <a:rPr lang="el-GR" sz="2800" dirty="0"/>
              <a:t>κατά </a:t>
            </a:r>
            <a:r>
              <a:rPr lang="el-GR" sz="2800" dirty="0" smtClean="0"/>
              <a:t>πράξη</a:t>
            </a:r>
            <a:r>
              <a:rPr lang="en-US" sz="2800" dirty="0" smtClean="0"/>
              <a:t>.</a:t>
            </a:r>
            <a:r>
              <a:rPr lang="el-GR" sz="2800" dirty="0" smtClean="0"/>
              <a:t> </a:t>
            </a:r>
            <a:r>
              <a:rPr lang="el-GR" sz="2800" dirty="0"/>
              <a:t/>
            </a:r>
            <a:br>
              <a:rPr lang="el-GR" sz="2800" dirty="0"/>
            </a:br>
            <a:r>
              <a:rPr lang="el-GR" sz="2800" dirty="0"/>
              <a:t/>
            </a:r>
            <a:br>
              <a:rPr lang="el-GR" sz="2800" dirty="0"/>
            </a:br>
            <a:r>
              <a:rPr lang="el-GR" sz="2800" dirty="0"/>
              <a:t/>
            </a:r>
            <a:br>
              <a:rPr lang="el-GR" sz="2800" dirty="0"/>
            </a:br>
            <a:endParaRPr lang="el-GR" sz="2800" dirty="0">
              <a:latin typeface="+mn-lt"/>
            </a:endParaRPr>
          </a:p>
        </p:txBody>
      </p:sp>
    </p:spTree>
    <p:extLst>
      <p:ext uri="{BB962C8B-B14F-4D97-AF65-F5344CB8AC3E}">
        <p14:creationId xmlns:p14="http://schemas.microsoft.com/office/powerpoint/2010/main" val="30751775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914400" y="476672"/>
            <a:ext cx="8001000" cy="1143000"/>
          </a:xfrm>
        </p:spPr>
        <p:txBody>
          <a:bodyPr/>
          <a:lstStyle/>
          <a:p>
            <a:pPr>
              <a:defRPr/>
            </a:pPr>
            <a:r>
              <a:rPr lang="el-GR" dirty="0">
                <a:effectLst>
                  <a:outerShdw blurRad="38100" dist="38100" dir="2700000" algn="tl">
                    <a:srgbClr val="C0C0C0"/>
                  </a:outerShdw>
                </a:effectLst>
              </a:rPr>
              <a:t>Υγειονομικές Περιφέρειες (</a:t>
            </a:r>
            <a:r>
              <a:rPr lang="el-GR" dirty="0" err="1">
                <a:effectLst>
                  <a:outerShdw blurRad="38100" dist="38100" dir="2700000" algn="tl">
                    <a:srgbClr val="C0C0C0"/>
                  </a:outerShdw>
                </a:effectLst>
              </a:rPr>
              <a:t>RHAs</a:t>
            </a:r>
            <a:r>
              <a:rPr lang="el-GR" dirty="0">
                <a:effectLst>
                  <a:outerShdw blurRad="38100" dist="38100" dir="2700000" algn="tl">
                    <a:srgbClr val="C0C0C0"/>
                  </a:outerShdw>
                </a:effectLst>
              </a:rPr>
              <a:t>)</a:t>
            </a:r>
          </a:p>
        </p:txBody>
      </p:sp>
      <p:sp>
        <p:nvSpPr>
          <p:cNvPr id="8195" name="Rectangle 3"/>
          <p:cNvSpPr>
            <a:spLocks noGrp="1" noChangeArrowheads="1"/>
          </p:cNvSpPr>
          <p:nvPr>
            <p:ph type="body" idx="1"/>
          </p:nvPr>
        </p:nvSpPr>
        <p:spPr>
          <a:xfrm>
            <a:off x="539552" y="2276872"/>
            <a:ext cx="8001000" cy="4235152"/>
          </a:xfrm>
        </p:spPr>
        <p:txBody>
          <a:bodyPr/>
          <a:lstStyle/>
          <a:p>
            <a:pPr>
              <a:lnSpc>
                <a:spcPct val="90000"/>
              </a:lnSpc>
              <a:defRPr/>
            </a:pPr>
            <a:r>
              <a:rPr lang="el-GR" b="1" dirty="0" smtClean="0">
                <a:effectLst>
                  <a:outerShdw blurRad="38100" dist="38100" dir="2700000" algn="tl">
                    <a:srgbClr val="C0C0C0"/>
                  </a:outerShdw>
                </a:effectLst>
              </a:rPr>
              <a:t>Αρμοδιότητα τους </a:t>
            </a:r>
            <a:r>
              <a:rPr lang="el-GR" b="1" dirty="0">
                <a:effectLst>
                  <a:outerShdw blurRad="38100" dist="38100" dir="2700000" algn="tl">
                    <a:srgbClr val="C0C0C0"/>
                  </a:outerShdw>
                </a:effectLst>
              </a:rPr>
              <a:t>σ</a:t>
            </a:r>
            <a:r>
              <a:rPr lang="el-GR" b="1" dirty="0" smtClean="0">
                <a:effectLst>
                  <a:outerShdw blurRad="38100" dist="38100" dir="2700000" algn="tl">
                    <a:srgbClr val="C0C0C0"/>
                  </a:outerShdw>
                </a:effectLst>
              </a:rPr>
              <a:t>χεδιασμός και η δίκαιη </a:t>
            </a:r>
            <a:r>
              <a:rPr lang="el-GR" b="1" dirty="0">
                <a:effectLst>
                  <a:outerShdw blurRad="38100" dist="38100" dir="2700000" algn="tl">
                    <a:srgbClr val="C0C0C0"/>
                  </a:outerShdw>
                </a:effectLst>
              </a:rPr>
              <a:t>κατανομή των πόρων στις υγειονομικές </a:t>
            </a:r>
            <a:r>
              <a:rPr lang="el-GR" b="1" dirty="0" smtClean="0">
                <a:effectLst>
                  <a:outerShdw blurRad="38100" dist="38100" dir="2700000" algn="tl">
                    <a:srgbClr val="C0C0C0"/>
                  </a:outerShdw>
                </a:effectLst>
              </a:rPr>
              <a:t>επαρχίες.</a:t>
            </a:r>
            <a:endParaRPr lang="el-GR" b="1" dirty="0">
              <a:effectLst>
                <a:outerShdw blurRad="38100" dist="38100" dir="2700000" algn="tl">
                  <a:srgbClr val="C0C0C0"/>
                </a:outerShdw>
              </a:effectLst>
            </a:endParaRPr>
          </a:p>
          <a:p>
            <a:pPr>
              <a:lnSpc>
                <a:spcPct val="90000"/>
              </a:lnSpc>
              <a:defRPr/>
            </a:pPr>
            <a:r>
              <a:rPr lang="el-GR" b="1" dirty="0" smtClean="0">
                <a:effectLst>
                  <a:outerShdw blurRad="38100" dist="38100" dir="2700000" algn="tl">
                    <a:srgbClr val="C0C0C0"/>
                  </a:outerShdw>
                </a:effectLst>
              </a:rPr>
              <a:t>Στόχος τους η διασφάλιση </a:t>
            </a:r>
            <a:r>
              <a:rPr lang="el-GR" b="1" dirty="0">
                <a:effectLst>
                  <a:outerShdw blurRad="38100" dist="38100" dir="2700000" algn="tl">
                    <a:srgbClr val="C0C0C0"/>
                  </a:outerShdw>
                </a:effectLst>
              </a:rPr>
              <a:t>της δημόσιας </a:t>
            </a:r>
            <a:r>
              <a:rPr lang="el-GR" b="1" dirty="0" smtClean="0">
                <a:effectLst>
                  <a:outerShdw blurRad="38100" dist="38100" dir="2700000" algn="tl">
                    <a:srgbClr val="C0C0C0"/>
                  </a:outerShdw>
                </a:effectLst>
              </a:rPr>
              <a:t>υγείας. </a:t>
            </a:r>
            <a:endParaRPr lang="el-GR" b="1" dirty="0">
              <a:effectLst>
                <a:outerShdw blurRad="38100" dist="38100" dir="2700000" algn="tl">
                  <a:srgbClr val="C0C0C0"/>
                </a:outerShdw>
              </a:effectLst>
            </a:endParaRPr>
          </a:p>
          <a:p>
            <a:pPr>
              <a:lnSpc>
                <a:spcPct val="90000"/>
              </a:lnSpc>
              <a:defRPr/>
            </a:pPr>
            <a:r>
              <a:rPr lang="el-GR" b="1" dirty="0" smtClean="0">
                <a:effectLst>
                  <a:outerShdw blurRad="38100" dist="38100" dir="2700000" algn="tl">
                    <a:srgbClr val="C0C0C0"/>
                  </a:outerShdw>
                </a:effectLst>
              </a:rPr>
              <a:t>Επίσης</a:t>
            </a:r>
            <a:r>
              <a:rPr lang="en-US" b="1" dirty="0" smtClean="0">
                <a:effectLst>
                  <a:outerShdw blurRad="38100" dist="38100" dir="2700000" algn="tl">
                    <a:srgbClr val="C0C0C0"/>
                  </a:outerShdw>
                </a:effectLst>
              </a:rPr>
              <a:t> </a:t>
            </a:r>
            <a:r>
              <a:rPr lang="el-GR" b="1" dirty="0" smtClean="0">
                <a:effectLst>
                  <a:outerShdw blurRad="38100" dist="38100" dir="2700000" algn="tl">
                    <a:srgbClr val="C0C0C0"/>
                  </a:outerShdw>
                </a:effectLst>
              </a:rPr>
              <a:t>αρμοδιότητας τους</a:t>
            </a:r>
            <a:r>
              <a:rPr lang="el-GR" b="1" dirty="0">
                <a:effectLst>
                  <a:outerShdw blurRad="38100" dist="38100" dir="2700000" algn="tl">
                    <a:srgbClr val="C0C0C0"/>
                  </a:outerShdw>
                </a:effectLst>
              </a:rPr>
              <a:t> </a:t>
            </a:r>
            <a:r>
              <a:rPr lang="el-GR" b="1" dirty="0" smtClean="0">
                <a:effectLst>
                  <a:outerShdw blurRad="38100" dist="38100" dir="2700000" algn="tl">
                    <a:srgbClr val="C0C0C0"/>
                  </a:outerShdw>
                </a:effectLst>
              </a:rPr>
              <a:t>είναι η κατανομή </a:t>
            </a:r>
            <a:r>
              <a:rPr lang="el-GR" b="1" dirty="0">
                <a:effectLst>
                  <a:outerShdw blurRad="38100" dist="38100" dir="2700000" algn="tl">
                    <a:srgbClr val="C0C0C0"/>
                  </a:outerShdw>
                </a:effectLst>
              </a:rPr>
              <a:t>των οικονομικών </a:t>
            </a:r>
            <a:r>
              <a:rPr lang="el-GR" b="1" dirty="0" smtClean="0">
                <a:effectLst>
                  <a:outerShdw blurRad="38100" dist="38100" dir="2700000" algn="tl">
                    <a:srgbClr val="C0C0C0"/>
                  </a:outerShdw>
                </a:effectLst>
              </a:rPr>
              <a:t>πόρων </a:t>
            </a:r>
            <a:r>
              <a:rPr lang="el-GR" b="1" dirty="0">
                <a:effectLst>
                  <a:outerShdw blurRad="38100" dist="38100" dir="2700000" algn="tl">
                    <a:srgbClr val="C0C0C0"/>
                  </a:outerShdw>
                </a:effectLst>
              </a:rPr>
              <a:t>στα νοσοκομεία και </a:t>
            </a:r>
            <a:r>
              <a:rPr lang="el-GR" b="1" dirty="0" smtClean="0">
                <a:effectLst>
                  <a:outerShdw blurRad="38100" dist="38100" dir="2700000" algn="tl">
                    <a:srgbClr val="C0C0C0"/>
                  </a:outerShdw>
                </a:effectLst>
              </a:rPr>
              <a:t>στους</a:t>
            </a:r>
            <a:r>
              <a:rPr lang="en-US" b="1" dirty="0" smtClean="0">
                <a:effectLst>
                  <a:outerShdw blurRad="38100" dist="38100" dir="2700000" algn="tl">
                    <a:srgbClr val="C0C0C0"/>
                  </a:outerShdw>
                </a:effectLst>
              </a:rPr>
              <a:t> </a:t>
            </a:r>
            <a:r>
              <a:rPr lang="el-GR" b="1" dirty="0" smtClean="0">
                <a:effectLst>
                  <a:outerShdw blurRad="38100" dist="38100" dir="2700000" algn="tl">
                    <a:srgbClr val="C0C0C0"/>
                  </a:outerShdw>
                </a:effectLst>
              </a:rPr>
              <a:t>εξωνοσοκομειακούς γιατρούς. </a:t>
            </a:r>
          </a:p>
          <a:p>
            <a:pPr>
              <a:lnSpc>
                <a:spcPct val="90000"/>
              </a:lnSpc>
              <a:defRPr/>
            </a:pPr>
            <a:r>
              <a:rPr lang="el-GR" b="1" dirty="0">
                <a:effectLst>
                  <a:outerShdw blurRad="38100" dist="38100" dir="2700000" algn="tl">
                    <a:srgbClr val="C0C0C0"/>
                  </a:outerShdw>
                </a:effectLst>
              </a:rPr>
              <a:t>Σε κάθε υγειονομική περιφέρεια υπάρχει ένα πανεπιστημιακό νοσοκομείο.</a:t>
            </a:r>
          </a:p>
          <a:p>
            <a:pPr>
              <a:lnSpc>
                <a:spcPct val="90000"/>
              </a:lnSpc>
              <a:defRPr/>
            </a:pPr>
            <a:endParaRPr lang="el-GR" b="1" dirty="0">
              <a:effectLst>
                <a:outerShdw blurRad="38100" dist="38100" dir="2700000" algn="tl">
                  <a:srgbClr val="C0C0C0"/>
                </a:outerShdw>
              </a:effectLst>
            </a:endParaRPr>
          </a:p>
        </p:txBody>
      </p:sp>
    </p:spTree>
    <p:extLst>
      <p:ext uri="{BB962C8B-B14F-4D97-AF65-F5344CB8AC3E}">
        <p14:creationId xmlns:p14="http://schemas.microsoft.com/office/powerpoint/2010/main" val="375952848"/>
      </p:ext>
    </p:extLst>
  </p:cSld>
  <p:clrMapOvr>
    <a:masterClrMapping/>
  </p:clrMapOvr>
  <p:timing>
    <p:tnLst>
      <p:par>
        <p:cTn id="1" dur="indefinite" restart="never" nodeType="tmRoot"/>
      </p:par>
    </p:tnLst>
  </p:timing>
</p:sld>
</file>

<file path=ppt/theme/theme1.xml><?xml version="1.0" encoding="utf-8"?>
<a:theme xmlns:a="http://schemas.openxmlformats.org/drawingml/2006/main" name="Κάψουλες">
  <a:themeElements>
    <a:clrScheme name="Κάψουλες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fontScheme name="Κάψουλες">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FFCC99"/>
            </a:gs>
            <a:gs pos="100000">
              <a:srgbClr val="FFCC99">
                <a:gamma/>
                <a:shade val="46275"/>
                <a:invGamma/>
              </a:srgbClr>
            </a:gs>
          </a:gsLst>
          <a:lin ang="5400000" scaled="1"/>
        </a:gradFill>
        <a:ln w="9525" cap="flat" cmpd="sng" algn="ctr">
          <a:solidFill>
            <a:srgbClr val="FF9900"/>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gradFill rotWithShape="1">
          <a:gsLst>
            <a:gs pos="0">
              <a:srgbClr val="FFCC99"/>
            </a:gs>
            <a:gs pos="100000">
              <a:srgbClr val="FFCC99">
                <a:gamma/>
                <a:shade val="46275"/>
                <a:invGamma/>
              </a:srgbClr>
            </a:gs>
          </a:gsLst>
          <a:lin ang="5400000" scaled="1"/>
        </a:gradFill>
        <a:ln w="9525" cap="flat" cmpd="sng" algn="ctr">
          <a:solidFill>
            <a:srgbClr val="FF9900"/>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Κάψουλες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Κάψουλες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Κάψουλες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Κάψουλες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l-GR" sz="18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l-GR" sz="18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Σχισμή">
  <a:themeElements>
    <a:clrScheme name="Σχισμή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Σχισμή">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FFCC99"/>
            </a:gs>
            <a:gs pos="100000">
              <a:srgbClr val="FFCC99">
                <a:gamma/>
                <a:shade val="46275"/>
                <a:invGamma/>
              </a:srgbClr>
            </a:gs>
          </a:gsLst>
          <a:lin ang="5400000" scaled="1"/>
        </a:gradFill>
        <a:ln w="9525" cap="flat" cmpd="sng" algn="ctr">
          <a:solidFill>
            <a:srgbClr val="FF9900"/>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gradFill rotWithShape="1">
          <a:gsLst>
            <a:gs pos="0">
              <a:srgbClr val="FFCC99"/>
            </a:gs>
            <a:gs pos="100000">
              <a:srgbClr val="FFCC99">
                <a:gamma/>
                <a:shade val="46275"/>
                <a:invGamma/>
              </a:srgbClr>
            </a:gs>
          </a:gsLst>
          <a:lin ang="5400000" scaled="1"/>
        </a:gradFill>
        <a:ln w="9525" cap="flat" cmpd="sng" algn="ctr">
          <a:solidFill>
            <a:srgbClr val="FF9900"/>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Σχισμή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Σχισμή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Σχισμή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Σχισμή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Σχισμή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Σχισμή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Σχισμή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Σχισμή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Σχισμή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knowledge society[1]">
  <a:themeElements>
    <a:clrScheme name="knowledge society[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nowledge society[1]">
      <a:majorFont>
        <a:latin typeface="Trebuchet MS"/>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nowledge society[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knowledge society[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knowledge society[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knowledge society[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knowledge society[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knowledge society[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knowledge society[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3_Δίκτυο">
  <a:themeElements>
    <a:clrScheme name="Δίκτυο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Δίκτυο">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44450" cap="flat" cmpd="sng" algn="ctr">
          <a:solidFill>
            <a:srgbClr val="FF6600"/>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l-GR"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44450" cap="flat" cmpd="sng" algn="ctr">
          <a:solidFill>
            <a:srgbClr val="FF6600"/>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l-GR"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Δίκτυο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Δίκτυο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Δίκτυο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Δίκτυο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Δίκτυο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Δίκτυο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Δίκτυο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Δίκτυο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Δίκτυο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Δίκτυο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10.xml><?xml version="1.0" encoding="utf-8"?>
<a:themeOverride xmlns:a="http://schemas.openxmlformats.org/drawingml/2006/main">
  <a:clrScheme name="knowledge society[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11.xml><?xml version="1.0" encoding="utf-8"?>
<a:themeOverride xmlns:a="http://schemas.openxmlformats.org/drawingml/2006/main">
  <a:clrScheme name="Κάψουλες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themeOverride>
</file>

<file path=ppt/theme/themeOverride12.xml><?xml version="1.0" encoding="utf-8"?>
<a:themeOverride xmlns:a="http://schemas.openxmlformats.org/drawingml/2006/main">
  <a:clrScheme name="Κάψουλες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themeOverride>
</file>

<file path=ppt/theme/themeOverride13.xml><?xml version="1.0" encoding="utf-8"?>
<a:themeOverride xmlns:a="http://schemas.openxmlformats.org/drawingml/2006/main">
  <a:clrScheme name="Δίκτυο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knowledge society[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3.xml><?xml version="1.0" encoding="utf-8"?>
<a:themeOverride xmlns:a="http://schemas.openxmlformats.org/drawingml/2006/main">
  <a:clrScheme name="knowledge society[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ppt/theme/themeOverride4.xml><?xml version="1.0" encoding="utf-8"?>
<a:themeOverride xmlns:a="http://schemas.openxmlformats.org/drawingml/2006/main">
  <a:clrScheme name="Κάψουλες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themeOverride>
</file>

<file path=ppt/theme/themeOverride5.xml><?xml version="1.0" encoding="utf-8"?>
<a:themeOverride xmlns:a="http://schemas.openxmlformats.org/drawingml/2006/main">
  <a:clrScheme name="Κάψουλες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themeOverride>
</file>

<file path=ppt/theme/themeOverride6.xml><?xml version="1.0" encoding="utf-8"?>
<a:themeOverride xmlns:a="http://schemas.openxmlformats.org/drawingml/2006/main">
  <a:clrScheme name="Κάψουλες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themeOverride>
</file>

<file path=ppt/theme/themeOverride7.xml><?xml version="1.0" encoding="utf-8"?>
<a:themeOverride xmlns:a="http://schemas.openxmlformats.org/drawingml/2006/main">
  <a:clrScheme name="Κάψουλες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themeOverride>
</file>

<file path=ppt/theme/themeOverride8.xml><?xml version="1.0" encoding="utf-8"?>
<a:themeOverride xmlns:a="http://schemas.openxmlformats.org/drawingml/2006/main">
  <a:clrScheme name="Κάψουλες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themeOverride>
</file>

<file path=ppt/theme/themeOverride9.xml><?xml version="1.0" encoding="utf-8"?>
<a:themeOverride xmlns:a="http://schemas.openxmlformats.org/drawingml/2006/main">
  <a:clrScheme name="Σχισμή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themeOverride>
</file>

<file path=docProps/app.xml><?xml version="1.0" encoding="utf-8"?>
<Properties xmlns="http://schemas.openxmlformats.org/officeDocument/2006/extended-properties" xmlns:vt="http://schemas.openxmlformats.org/officeDocument/2006/docPropsVTypes">
  <TotalTime>6093</TotalTime>
  <Words>3221</Words>
  <Application>Microsoft Office PowerPoint</Application>
  <PresentationFormat>Προβολή στην οθόνη (4:3)</PresentationFormat>
  <Paragraphs>486</Paragraphs>
  <Slides>66</Slides>
  <Notes>24</Notes>
  <HiddenSlides>3</HiddenSlides>
  <MMClips>0</MMClips>
  <ScaleCrop>false</ScaleCrop>
  <HeadingPairs>
    <vt:vector size="6" baseType="variant">
      <vt:variant>
        <vt:lpstr>Γραμματοσειρές που χρησιμοποιούνται</vt:lpstr>
      </vt:variant>
      <vt:variant>
        <vt:i4>11</vt:i4>
      </vt:variant>
      <vt:variant>
        <vt:lpstr>Θέμα</vt:lpstr>
      </vt:variant>
      <vt:variant>
        <vt:i4>7</vt:i4>
      </vt:variant>
      <vt:variant>
        <vt:lpstr>Τίτλοι διαφανειών</vt:lpstr>
      </vt:variant>
      <vt:variant>
        <vt:i4>66</vt:i4>
      </vt:variant>
    </vt:vector>
  </HeadingPairs>
  <TitlesOfParts>
    <vt:vector size="84" baseType="lpstr">
      <vt:lpstr>Arial</vt:lpstr>
      <vt:lpstr>Arial Black</vt:lpstr>
      <vt:lpstr>Arial-BoldMT</vt:lpstr>
      <vt:lpstr>Calibri</vt:lpstr>
      <vt:lpstr>Futura Condensed</vt:lpstr>
      <vt:lpstr>Garamond-Bold</vt:lpstr>
      <vt:lpstr>Monotype Sorts</vt:lpstr>
      <vt:lpstr>Tahoma</vt:lpstr>
      <vt:lpstr>Times New Roman</vt:lpstr>
      <vt:lpstr>Trebuchet MS</vt:lpstr>
      <vt:lpstr>Wingdings</vt:lpstr>
      <vt:lpstr>Κάψουλες</vt:lpstr>
      <vt:lpstr>Θέμα του Office</vt:lpstr>
      <vt:lpstr>Pixel</vt:lpstr>
      <vt:lpstr>Σχισμή</vt:lpstr>
      <vt:lpstr>knowledge society[1]</vt:lpstr>
      <vt:lpstr>Office Theme</vt:lpstr>
      <vt:lpstr>3_Δίκτυο</vt:lpstr>
      <vt:lpstr>Παρουσίαση του PowerPoint</vt:lpstr>
      <vt:lpstr>Παρουσίαση του PowerPoint</vt:lpstr>
      <vt:lpstr>Παρουσίαση του PowerPoint</vt:lpstr>
      <vt:lpstr>Εξέλιξη του Βρετανικού Συστήματος Υγείας βασικά σημεία.</vt:lpstr>
      <vt:lpstr>Εξέλιξη του Βρετανικού Συστήματος Υγείας</vt:lpstr>
      <vt:lpstr>Σύστημα Υγείας μέχρι το 2013 μετά τις αλλαγές του 2000</vt:lpstr>
      <vt:lpstr>● 1200 Κέντρα υγείας (τα 300 ιδιωτικά)  ● Τα κέντρα υγείας είναι στελεχωμένα με Γενικούς Ιατρούς (1 ανά 2500), με νοσηλευτές, μαίες και φυσικοθεραπευτές.  ● Σε αρκετές περιπτώσεις, τα κέντρα υγείας στελεχώνονται με γυναικολόγο, παιδίατρο, ορθοπεδικό και ψυχίατρο.  ● Το 1990 υπήρχαν 5.000 γενικοί ιατροί το 86%  αυτών εργάζονταν στο δημόσιο τομέα.      </vt:lpstr>
      <vt:lpstr>● Σχέση εργασίας εξαρτημένη είναι έμμισθοι υπάλληλοι που εργάζονται έως 40 ώρες την εβδομάδα.   ● Το 2003, ένας ιατρός αμειβόταν κατά μέσο όρο με 5.300 € μηνιαίος μισθός.   ● Οι ιδιώτες ιατροί που είναι συμβεβλημένοι με τo Σύστημα Υγείας αμείβονται κατά πράξη.    </vt:lpstr>
      <vt:lpstr>Υγειονομικές Περιφέρειες (RHAs)</vt:lpstr>
      <vt:lpstr>Υγειονομικές επαρχίες (DHAs)</vt:lpstr>
      <vt:lpstr>ΟΜΑΔΕΣ ΠΡΩΤΟΒΑΘΜΙΑΣ ΦΡΟΝΤΙΔΑΣ ΥΓΕΙΑΣ (Primary Care Group) Primary Care Trusts  </vt:lpstr>
      <vt:lpstr>Παρουσίαση του PowerPoint</vt:lpstr>
      <vt:lpstr>Παρουσίαση του PowerPoint</vt:lpstr>
      <vt:lpstr>Λειτουργία της τηλεφωνικής υπηρεσίας NHS Direct </vt:lpstr>
      <vt:lpstr>Κέντρα NHS walk-ins- «Κέντρα Υγείας Αστικού τύπου» </vt:lpstr>
      <vt:lpstr>2011 Health and Social Care Bill «Νομοσχέδιο για την Υγεία και την Κοινωνική Μέριμνα - Πρόταση: </vt:lpstr>
      <vt:lpstr>2011 Health and Social Care Bill Πρόταση: </vt:lpstr>
      <vt:lpstr>Συνολικός Προϋπολογισμός σε εκατομμύρια Λίρες Αγγλίας 2013-2014</vt:lpstr>
      <vt:lpstr>Επιχειρησιακό Σχέδιο του NHS για την περίοδο 2013-2016</vt:lpstr>
      <vt:lpstr>Άμεσες Προτεραιότητες- Στρατηγικοί Στόχοι </vt:lpstr>
      <vt:lpstr>Κατανομή Προϋπολογισμού 2013-2014  </vt:lpstr>
      <vt:lpstr>Δράσεις κλειδιά για την επιχειρησιακή λειτουργία </vt:lpstr>
      <vt:lpstr>Γερμανικό σύστημα υγειονομικής περίθαλψης </vt:lpstr>
      <vt:lpstr>Οργανωτική Δομή του Συστήματος Υγείας</vt:lpstr>
      <vt:lpstr>Οργανωτική Δομή του Συστήματος Υγείας</vt:lpstr>
      <vt:lpstr>Λειτουργική Δομή</vt:lpstr>
      <vt:lpstr>Τα ασφαλιστικά ταμεία</vt:lpstr>
      <vt:lpstr>Τα ασφαλιστικά ταμεία</vt:lpstr>
      <vt:lpstr>ΓΕΡΜΑΝΙΑ</vt:lpstr>
      <vt:lpstr>Τι είναι διαπραγματεύσεις  </vt:lpstr>
      <vt:lpstr> Διαδικασία Διαπραγματεύσεων </vt:lpstr>
      <vt:lpstr>Στο Γερμανικό σύστημα Συνυπάρχουν:</vt:lpstr>
      <vt:lpstr>Ιδιαίτερα Χαρακτηριστικά</vt:lpstr>
      <vt:lpstr>Ιδιώτες γιατροί:</vt:lpstr>
      <vt:lpstr>Χρηματοδότηση</vt:lpstr>
      <vt:lpstr>Αμοιβές</vt:lpstr>
      <vt:lpstr>Πρωτοβάθμια Φροντίδα Υγείας</vt:lpstr>
      <vt:lpstr>Προβλήματα</vt:lpstr>
      <vt:lpstr>Παρουσίαση του PowerPoint</vt:lpstr>
      <vt:lpstr>Παρουσίαση του PowerPoint</vt:lpstr>
      <vt:lpstr>Συμπεράσματα:</vt:lpstr>
      <vt:lpstr>Γαλλικό σύστημα υγειονομικής περίθαλψης</vt:lpstr>
      <vt:lpstr>Χρηματοδότηση </vt:lpstr>
      <vt:lpstr>Προβλήματα</vt:lpstr>
      <vt:lpstr>ΣΟΥΗΔΙΚΟ ΣΥΣΤΗΜΑ ΥΓΕΙΑΣ</vt:lpstr>
      <vt:lpstr>Φορείς του συστήματος Υγείας είναι:</vt:lpstr>
      <vt:lpstr>Φορείς του συστήματος Υγείας:</vt:lpstr>
      <vt:lpstr>Φορείς του συστήματος Υγείας:</vt:lpstr>
      <vt:lpstr>ΣΟΥΗΔΙΚΟ ΣΥΣΤΗΜΑ ΥΓΕΙΑΣ</vt:lpstr>
      <vt:lpstr>Οργανωτική δομή</vt:lpstr>
      <vt:lpstr>Σύστημα υγείας χαρακτηριστικά:</vt:lpstr>
      <vt:lpstr>Σύστημα υγείας</vt:lpstr>
      <vt:lpstr>Σύστημα Υγείας</vt:lpstr>
      <vt:lpstr>Χρηματοδότηση:</vt:lpstr>
      <vt:lpstr>Δομή του συστήματος: </vt:lpstr>
      <vt:lpstr>Δομή του συστήματος:</vt:lpstr>
      <vt:lpstr>Δομή του Συστήματος </vt:lpstr>
      <vt:lpstr>Παρουσίαση του PowerPoint</vt:lpstr>
      <vt:lpstr>Ιδιαιτέρα χαρακτηριστικά </vt:lpstr>
      <vt:lpstr>Προβλήματα</vt:lpstr>
      <vt:lpstr>Συμπεράσματα - παρατηρήσεις</vt:lpstr>
      <vt:lpstr>Παρουσίαση του PowerPoint</vt:lpstr>
      <vt:lpstr>Ορισμένα συμπεράσματα</vt:lpstr>
      <vt:lpstr>Παρουσίαση του PowerPoint</vt:lpstr>
      <vt:lpstr>Παρουσίαση του PowerPoint</vt:lpstr>
      <vt:lpstr>Παρουσίαση του PowerPoint</vt:lpstr>
    </vt:vector>
  </TitlesOfParts>
  <Company>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gp</dc:creator>
  <cp:lastModifiedBy>user</cp:lastModifiedBy>
  <cp:revision>280</cp:revision>
  <dcterms:created xsi:type="dcterms:W3CDTF">2007-10-25T10:28:45Z</dcterms:created>
  <dcterms:modified xsi:type="dcterms:W3CDTF">2018-02-07T09:52:19Z</dcterms:modified>
</cp:coreProperties>
</file>