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1" r:id="rId4"/>
    <p:sldId id="259" r:id="rId5"/>
    <p:sldId id="260" r:id="rId6"/>
    <p:sldId id="264" r:id="rId7"/>
    <p:sldId id="265" r:id="rId8"/>
    <p:sldId id="266" r:id="rId9"/>
    <p:sldId id="267" r:id="rId10"/>
    <p:sldId id="262" r:id="rId11"/>
    <p:sldId id="263" r:id="rId12"/>
    <p:sldId id="268" r:id="rId13"/>
    <p:sldId id="269" r:id="rId1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2"/>
          <p:cNvSpPr>
            <a:spLocks noChangeShapeType="1"/>
          </p:cNvSpPr>
          <p:nvPr/>
        </p:nvSpPr>
        <p:spPr bwMode="auto">
          <a:xfrm>
            <a:off x="9745133" y="1052513"/>
            <a:ext cx="0" cy="44958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9990667" y="2992438"/>
            <a:ext cx="1784351" cy="2189162"/>
            <a:chOff x="4704" y="1885"/>
            <a:chExt cx="843" cy="1379"/>
          </a:xfrm>
        </p:grpSpPr>
        <p:sp>
          <p:nvSpPr>
            <p:cNvPr id="5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6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7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8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9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1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2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3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4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5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6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7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8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9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20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21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22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23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24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25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26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27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28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29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30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31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32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33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34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35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36" name="Line 40"/>
          <p:cNvSpPr>
            <a:spLocks noChangeShapeType="1"/>
          </p:cNvSpPr>
          <p:nvPr/>
        </p:nvSpPr>
        <p:spPr bwMode="auto">
          <a:xfrm>
            <a:off x="406400" y="2819400"/>
            <a:ext cx="10972800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7" name="Rectangle 41"/>
          <p:cNvSpPr>
            <a:spLocks noChangeArrowheads="1"/>
          </p:cNvSpPr>
          <p:nvPr userDrawn="1"/>
        </p:nvSpPr>
        <p:spPr bwMode="auto">
          <a:xfrm>
            <a:off x="8640234" y="6669088"/>
            <a:ext cx="3551767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altLang="el-GR" sz="1000" smtClean="0">
                <a:solidFill>
                  <a:srgbClr val="000000"/>
                </a:solidFill>
              </a:rPr>
              <a:t>ΕΡΓΑΣΤΗΡΙΟ-ΣΥΣΤΗΜΑΤΑ ΥΓΕΙΑΣ</a:t>
            </a:r>
            <a:endParaRPr lang="en-US" altLang="el-GR" sz="1000" smtClean="0">
              <a:solidFill>
                <a:srgbClr val="000000"/>
              </a:solidFill>
            </a:endParaRPr>
          </a:p>
        </p:txBody>
      </p:sp>
      <p:pic>
        <p:nvPicPr>
          <p:cNvPr id="38" name="Picture 4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417" y="188914"/>
            <a:ext cx="1919816" cy="96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462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32417" y="2924176"/>
            <a:ext cx="8331200" cy="2487613"/>
          </a:xfrm>
          <a:solidFill>
            <a:srgbClr val="333399"/>
          </a:solidFill>
        </p:spPr>
        <p:txBody>
          <a:bodyPr/>
          <a:lstStyle>
            <a:lvl1pPr marL="0" indent="0" algn="r">
              <a:buFont typeface="Wingdings" pitchFamily="2" charset="2"/>
              <a:buNone/>
              <a:defRPr sz="4300">
                <a:solidFill>
                  <a:schemeClr val="folHlink"/>
                </a:solidFill>
              </a:defRPr>
            </a:lvl1pPr>
          </a:lstStyle>
          <a:p>
            <a:r>
              <a:rPr lang="en-US" altLang="en-US"/>
              <a:t>Ε</a:t>
            </a:r>
            <a:r>
              <a:rPr lang="el-GR" altLang="en-US"/>
              <a:t>ΡΓΑΣΤΗΡΙΟ ΣΥΣΤΗΜΑΤΑ ΥΓΕΙΑΣ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4866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2541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756651" y="188913"/>
            <a:ext cx="2743200" cy="5942012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27051" y="188913"/>
            <a:ext cx="8026400" cy="5942012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5899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93603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3276534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27051" y="1484313"/>
            <a:ext cx="5384800" cy="4646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115051" y="1484313"/>
            <a:ext cx="5384800" cy="4646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34458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313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0521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8793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2641373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3977268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 flipH="1">
            <a:off x="10703984" y="260351"/>
            <a:ext cx="8467" cy="1116013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24417" y="188914"/>
            <a:ext cx="10058400" cy="85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Π</a:t>
            </a:r>
            <a:r>
              <a:rPr lang="en-US" altLang="en-US" smtClean="0"/>
              <a:t>Ε</a:t>
            </a:r>
            <a:r>
              <a:rPr lang="el-GR" altLang="en-US" smtClean="0"/>
              <a:t>ΡΙΕΧΟΜΕΝΑ</a:t>
            </a:r>
            <a:endParaRPr lang="en-US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7051" y="1484313"/>
            <a:ext cx="10972800" cy="4646612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n-US" altLang="en-US" smtClean="0"/>
              <a:t>Δεύτερου επιπέδου</a:t>
            </a:r>
          </a:p>
          <a:p>
            <a:pPr lvl="2"/>
            <a:r>
              <a:rPr lang="en-US" altLang="en-US" smtClean="0"/>
              <a:t>Τρίτου επιπέδου</a:t>
            </a:r>
          </a:p>
          <a:p>
            <a:pPr lvl="3"/>
            <a:r>
              <a:rPr lang="en-US" altLang="en-US" smtClean="0"/>
              <a:t>Τέταρτου επιπέδου</a:t>
            </a:r>
          </a:p>
          <a:p>
            <a:pPr lvl="4"/>
            <a:r>
              <a:rPr lang="en-US" altLang="en-US" smtClean="0"/>
              <a:t>Πέμπτου επιπέδου</a:t>
            </a:r>
          </a:p>
        </p:txBody>
      </p:sp>
      <p:grpSp>
        <p:nvGrpSpPr>
          <p:cNvPr id="1029" name="Group 8"/>
          <p:cNvGrpSpPr>
            <a:grpSpLocks/>
          </p:cNvGrpSpPr>
          <p:nvPr/>
        </p:nvGrpSpPr>
        <p:grpSpPr bwMode="auto">
          <a:xfrm>
            <a:off x="10871201" y="152400"/>
            <a:ext cx="1056217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6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6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6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6" cy="7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6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6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6" cy="76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6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1030" name="Rectangle 40"/>
          <p:cNvSpPr>
            <a:spLocks noChangeArrowheads="1"/>
          </p:cNvSpPr>
          <p:nvPr userDrawn="1"/>
        </p:nvSpPr>
        <p:spPr bwMode="auto">
          <a:xfrm>
            <a:off x="4751918" y="6524626"/>
            <a:ext cx="355176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l-GR" altLang="el-GR" sz="1000" b="1" smtClean="0">
              <a:solidFill>
                <a:srgbClr val="333399"/>
              </a:solidFill>
            </a:endParaRPr>
          </a:p>
        </p:txBody>
      </p:sp>
      <p:sp>
        <p:nvSpPr>
          <p:cNvPr id="1031" name="Line 41"/>
          <p:cNvSpPr>
            <a:spLocks noChangeShapeType="1"/>
          </p:cNvSpPr>
          <p:nvPr userDrawn="1"/>
        </p:nvSpPr>
        <p:spPr bwMode="auto">
          <a:xfrm>
            <a:off x="431801" y="1052513"/>
            <a:ext cx="10369551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1032" name="Picture 4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417" y="6180138"/>
            <a:ext cx="1344083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31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Blip>
          <a:blip r:embed="rId14"/>
        </a:buBlip>
        <a:defRPr sz="3000">
          <a:solidFill>
            <a:srgbClr val="333399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Blip>
          <a:blip r:embed="rId15"/>
        </a:buBlip>
        <a:defRPr sz="2800">
          <a:solidFill>
            <a:srgbClr val="336699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Arial" charset="0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8919" y="765563"/>
            <a:ext cx="10058400" cy="858837"/>
          </a:xfrm>
        </p:spPr>
        <p:txBody>
          <a:bodyPr/>
          <a:lstStyle/>
          <a:p>
            <a:r>
              <a:rPr lang="el-GR" sz="3600" dirty="0"/>
              <a:t>ΑΝΑΛΥΣΗ ΣΥΣΤΗΜΑΤΩΝ ΜΑΚΡΟΧΡΟΝΙΑΣ ΦΡΟΝΤΙΔΑΣ</a:t>
            </a:r>
            <a:r>
              <a:rPr lang="en-US" sz="3600" dirty="0"/>
              <a:t> </a:t>
            </a:r>
            <a:r>
              <a:rPr lang="el-GR" sz="3600" dirty="0"/>
              <a:t>ΥΓΕΙΑΣ</a:t>
            </a:r>
            <a:r>
              <a:rPr lang="el-GR" dirty="0"/>
              <a:t>	</a:t>
            </a:r>
            <a:br>
              <a:rPr lang="el-GR" dirty="0"/>
            </a:br>
            <a:endParaRPr lang="el-GR" dirty="0"/>
          </a:p>
        </p:txBody>
      </p:sp>
      <p:sp>
        <p:nvSpPr>
          <p:cNvPr id="3" name="Ορθογώνιο 2"/>
          <p:cNvSpPr/>
          <p:nvPr/>
        </p:nvSpPr>
        <p:spPr>
          <a:xfrm>
            <a:off x="2397211" y="2120381"/>
            <a:ext cx="6096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el-GR" sz="2000" b="1" dirty="0">
              <a:solidFill>
                <a:srgbClr val="000000"/>
              </a:solidFill>
            </a:endParaRPr>
          </a:p>
          <a:p>
            <a:pPr algn="ctr"/>
            <a:r>
              <a:rPr lang="el-GR" sz="2000" b="1" dirty="0">
                <a:solidFill>
                  <a:srgbClr val="000000"/>
                </a:solidFill>
              </a:rPr>
              <a:t>ΠΑΙΝΕΣΗΣ ΝΙΚΟΣ</a:t>
            </a:r>
          </a:p>
          <a:p>
            <a:pPr algn="ctr"/>
            <a:endParaRPr lang="en-US" sz="2000" b="1" dirty="0">
              <a:solidFill>
                <a:srgbClr val="000000"/>
              </a:solidFill>
            </a:endParaRPr>
          </a:p>
          <a:p>
            <a:pPr algn="ctr"/>
            <a:r>
              <a:rPr lang="el-GR" sz="2000" b="1" dirty="0">
                <a:solidFill>
                  <a:srgbClr val="000000"/>
                </a:solidFill>
              </a:rPr>
              <a:t>ΕΠΙΣΤΗΜΟΝΙΚΟΣ ΣΥΝΕΡΓΑΤΗΣ </a:t>
            </a:r>
          </a:p>
          <a:p>
            <a:pPr algn="ctr"/>
            <a:endParaRPr lang="el-GR" sz="2000" b="1" dirty="0">
              <a:solidFill>
                <a:srgbClr val="000000"/>
              </a:solidFill>
            </a:endParaRPr>
          </a:p>
          <a:p>
            <a:pPr algn="ctr"/>
            <a:r>
              <a:rPr lang="el-GR" sz="2000" b="1" dirty="0">
                <a:solidFill>
                  <a:srgbClr val="000000"/>
                </a:solidFill>
              </a:rPr>
              <a:t>ΤΕΙ ΑΘΗΝΑΣ</a:t>
            </a:r>
          </a:p>
          <a:p>
            <a:pPr algn="ctr"/>
            <a:endParaRPr lang="el-GR" sz="2000" b="1" dirty="0">
              <a:solidFill>
                <a:srgbClr val="000000"/>
              </a:solidFill>
            </a:endParaRPr>
          </a:p>
          <a:p>
            <a:pPr algn="ctr"/>
            <a:r>
              <a:rPr lang="en-US" sz="2000" b="1" dirty="0">
                <a:solidFill>
                  <a:srgbClr val="000000"/>
                </a:solidFill>
              </a:rPr>
              <a:t>MSc </a:t>
            </a:r>
            <a:r>
              <a:rPr lang="el-GR" sz="2000" b="1" dirty="0">
                <a:solidFill>
                  <a:srgbClr val="000000"/>
                </a:solidFill>
              </a:rPr>
              <a:t>Ιατρική Σχολή Παν. Αθηνών</a:t>
            </a:r>
            <a:endParaRPr lang="en-US" sz="2000" b="1" dirty="0">
              <a:solidFill>
                <a:srgbClr val="000000"/>
              </a:solidFill>
            </a:endParaRPr>
          </a:p>
          <a:p>
            <a:pPr algn="ctr"/>
            <a:endParaRPr lang="el-GR" sz="2000" b="1" dirty="0">
              <a:solidFill>
                <a:srgbClr val="000000"/>
              </a:solidFill>
            </a:endParaRPr>
          </a:p>
          <a:p>
            <a:pPr algn="ctr"/>
            <a:r>
              <a:rPr lang="en-US" sz="2000" b="1" dirty="0">
                <a:solidFill>
                  <a:srgbClr val="000000"/>
                </a:solidFill>
              </a:rPr>
              <a:t>E-mail:painesisn@hotmail.gr</a:t>
            </a:r>
            <a:endParaRPr lang="el-G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534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44331" y="254817"/>
            <a:ext cx="10058400" cy="858837"/>
          </a:xfrm>
        </p:spPr>
        <p:txBody>
          <a:bodyPr/>
          <a:lstStyle/>
          <a:p>
            <a:r>
              <a:rPr lang="el-GR" sz="3600" dirty="0"/>
              <a:t>ΑΝΑΛΥΣΗ ΣΥΣΤΗΜΑΤΩΝ ΜΑΚΡΟΧΡΟΝΙΑΣ ΦΡΟΝΤΙΔΑΣ</a:t>
            </a:r>
            <a:r>
              <a:rPr lang="en-US" sz="3600" dirty="0"/>
              <a:t> </a:t>
            </a:r>
            <a:r>
              <a:rPr lang="el-GR" sz="3600" dirty="0"/>
              <a:t>ΥΓΕΙΑΣ</a:t>
            </a:r>
            <a:endParaRPr lang="el-GR" dirty="0"/>
          </a:p>
        </p:txBody>
      </p:sp>
      <p:sp>
        <p:nvSpPr>
          <p:cNvPr id="3" name="Ορθογώνιο 2"/>
          <p:cNvSpPr/>
          <p:nvPr/>
        </p:nvSpPr>
        <p:spPr>
          <a:xfrm>
            <a:off x="148280" y="1172512"/>
            <a:ext cx="11846011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500" b="1" dirty="0" smtClean="0">
                <a:effectLst/>
              </a:rPr>
              <a:t>Τα Μοντέλα Διοίκησης Μακροχρόνιας Φροντίδας Υγείας στοχεύουν στην </a:t>
            </a:r>
          </a:p>
          <a:p>
            <a:endParaRPr lang="el-GR" sz="2500" b="1" dirty="0"/>
          </a:p>
          <a:p>
            <a:r>
              <a:rPr lang="el-GR" sz="2500" b="1" dirty="0" smtClean="0">
                <a:effectLst/>
              </a:rPr>
              <a:t>παροχή συντονισμένης διατομεακής φροντίδας, εστιάζοντας στην κάλυψη των </a:t>
            </a:r>
          </a:p>
          <a:p>
            <a:endParaRPr lang="el-GR" sz="2500" b="1" dirty="0"/>
          </a:p>
          <a:p>
            <a:r>
              <a:rPr lang="el-GR" sz="2500" b="1" dirty="0" smtClean="0">
                <a:effectLst/>
              </a:rPr>
              <a:t>αναγκών και χρησιμοποιώντας τρέχοντα δεδομένα των ασθενών. Σε όλα τα </a:t>
            </a:r>
          </a:p>
          <a:p>
            <a:endParaRPr lang="el-GR" sz="2500" b="1" dirty="0"/>
          </a:p>
          <a:p>
            <a:r>
              <a:rPr lang="el-GR" sz="2500" b="1" dirty="0" smtClean="0">
                <a:effectLst/>
              </a:rPr>
              <a:t>μοντέλα τονίζεται η ανάγκη δραστηριοποίησης και κινητοποίησης του συνόλου </a:t>
            </a:r>
          </a:p>
          <a:p>
            <a:endParaRPr lang="el-GR" sz="2500" b="1" dirty="0"/>
          </a:p>
          <a:p>
            <a:r>
              <a:rPr lang="el-GR" sz="2500" b="1" dirty="0" smtClean="0">
                <a:effectLst/>
              </a:rPr>
              <a:t>των παραγόντων της Τοπικής Κοινωνίας, με αξιοποίηση των πόρων, σε </a:t>
            </a:r>
          </a:p>
          <a:p>
            <a:endParaRPr lang="el-GR" sz="2500" b="1" dirty="0"/>
          </a:p>
          <a:p>
            <a:r>
              <a:rPr lang="el-GR" sz="2500" b="1" dirty="0" smtClean="0">
                <a:effectLst/>
              </a:rPr>
              <a:t>συνεργασία με ένα ισχυρό σύστημα υγείας προσανατολισμένο στην </a:t>
            </a:r>
          </a:p>
          <a:p>
            <a:endParaRPr lang="el-GR" sz="2500" b="1" dirty="0"/>
          </a:p>
          <a:p>
            <a:r>
              <a:rPr lang="el-GR" sz="2500" b="1" dirty="0" smtClean="0">
                <a:effectLst/>
              </a:rPr>
              <a:t>Πρωτοβάθμια Φροντίδα Υγείας.</a:t>
            </a:r>
            <a:endParaRPr lang="el-GR" sz="2500" b="1" dirty="0"/>
          </a:p>
        </p:txBody>
      </p:sp>
    </p:spTree>
    <p:extLst>
      <p:ext uri="{BB962C8B-B14F-4D97-AF65-F5344CB8AC3E}">
        <p14:creationId xmlns:p14="http://schemas.microsoft.com/office/powerpoint/2010/main" val="3284158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10233" y="205390"/>
            <a:ext cx="10058400" cy="858837"/>
          </a:xfrm>
        </p:spPr>
        <p:txBody>
          <a:bodyPr/>
          <a:lstStyle/>
          <a:p>
            <a:r>
              <a:rPr lang="el-GR" sz="3200" dirty="0"/>
              <a:t>ΑΝΑΛΥΣΗ ΣΥΣΤΗΜΑΤΩΝ ΜΑΚΡΟΧΡΟΝΙΑΣ ΦΡΟΝΤΙΔΑΣ</a:t>
            </a:r>
            <a:r>
              <a:rPr lang="en-US" sz="3200" dirty="0"/>
              <a:t> </a:t>
            </a:r>
            <a:r>
              <a:rPr lang="el-GR" sz="3200" dirty="0"/>
              <a:t>ΥΓΕΙΑΣ</a:t>
            </a:r>
            <a:endParaRPr lang="el-GR" dirty="0"/>
          </a:p>
        </p:txBody>
      </p:sp>
      <p:sp>
        <p:nvSpPr>
          <p:cNvPr id="3" name="Ορθογώνιο 2"/>
          <p:cNvSpPr/>
          <p:nvPr/>
        </p:nvSpPr>
        <p:spPr>
          <a:xfrm>
            <a:off x="410233" y="1608092"/>
            <a:ext cx="10735561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500" b="1" dirty="0">
                <a:solidFill>
                  <a:srgbClr val="000000"/>
                </a:solidFill>
                <a:latin typeface="Comic Sans MS" panose="030F0702030302020204" pitchFamily="66" charset="0"/>
              </a:rPr>
              <a:t>Οι </a:t>
            </a:r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χρόνιες ασθένειες </a:t>
            </a:r>
            <a:r>
              <a:rPr lang="el-GR" sz="2500" b="1" dirty="0">
                <a:solidFill>
                  <a:srgbClr val="000000"/>
                </a:solidFill>
                <a:latin typeface="Comic Sans MS" panose="030F0702030302020204" pitchFamily="66" charset="0"/>
              </a:rPr>
              <a:t>αποτελούν </a:t>
            </a:r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μια </a:t>
            </a:r>
            <a:r>
              <a:rPr lang="el-GR" sz="2500" b="1" dirty="0">
                <a:solidFill>
                  <a:srgbClr val="000000"/>
                </a:solidFill>
                <a:latin typeface="Comic Sans MS" panose="030F0702030302020204" pitchFamily="66" charset="0"/>
              </a:rPr>
              <a:t>από </a:t>
            </a:r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τις σημαντικότερες </a:t>
            </a:r>
          </a:p>
          <a:p>
            <a:endParaRPr lang="el-GR" sz="2500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προκλήσεις που αντιμετωπίζουν </a:t>
            </a:r>
            <a:r>
              <a:rPr lang="el-GR" sz="2500" b="1" dirty="0">
                <a:solidFill>
                  <a:srgbClr val="000000"/>
                </a:solidFill>
                <a:latin typeface="Comic Sans MS" panose="030F0702030302020204" pitchFamily="66" charset="0"/>
              </a:rPr>
              <a:t>τα </a:t>
            </a:r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συστήματα υγειονομικής </a:t>
            </a:r>
          </a:p>
          <a:p>
            <a:endParaRPr lang="el-GR" sz="2500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περίθαλψης. </a:t>
            </a:r>
            <a:r>
              <a:rPr lang="el-GR" sz="2500" b="1" dirty="0" smtClean="0">
                <a:latin typeface="Comic Sans MS" panose="030F0702030302020204" pitchFamily="66" charset="0"/>
              </a:rPr>
              <a:t>Σκοπός </a:t>
            </a:r>
            <a:r>
              <a:rPr lang="el-GR" sz="2500" b="1" dirty="0">
                <a:latin typeface="Comic Sans MS" panose="030F0702030302020204" pitchFamily="66" charset="0"/>
              </a:rPr>
              <a:t>του </a:t>
            </a:r>
            <a:r>
              <a:rPr lang="el-GR" sz="2500" b="1" dirty="0" smtClean="0">
                <a:latin typeface="Comic Sans MS" panose="030F0702030302020204" pitchFamily="66" charset="0"/>
              </a:rPr>
              <a:t>Μαθήματος αποτελεί </a:t>
            </a:r>
            <a:r>
              <a:rPr lang="el-GR" sz="2500" b="1" dirty="0">
                <a:latin typeface="Comic Sans MS" panose="030F0702030302020204" pitchFamily="66" charset="0"/>
              </a:rPr>
              <a:t>την </a:t>
            </a:r>
            <a:r>
              <a:rPr lang="el-GR" sz="2500" b="1" dirty="0" smtClean="0">
                <a:latin typeface="Comic Sans MS" panose="030F0702030302020204" pitchFamily="66" charset="0"/>
              </a:rPr>
              <a:t>επιχειρησιακή  </a:t>
            </a:r>
          </a:p>
          <a:p>
            <a:endParaRPr lang="el-GR" sz="2500" b="1" dirty="0">
              <a:latin typeface="Comic Sans MS" panose="030F0702030302020204" pitchFamily="66" charset="0"/>
            </a:endParaRPr>
          </a:p>
          <a:p>
            <a:r>
              <a:rPr lang="el-GR" sz="2500" b="1" dirty="0" smtClean="0">
                <a:latin typeface="Comic Sans MS" panose="030F0702030302020204" pitchFamily="66" charset="0"/>
              </a:rPr>
              <a:t>προσέγγιση στην Παρουσίαση των Μοντέλων Διοίκησης Μακροχρόνιας </a:t>
            </a:r>
          </a:p>
          <a:p>
            <a:endParaRPr lang="el-GR" sz="2500" b="1" dirty="0">
              <a:latin typeface="Comic Sans MS" panose="030F0702030302020204" pitchFamily="66" charset="0"/>
            </a:endParaRPr>
          </a:p>
          <a:p>
            <a:r>
              <a:rPr lang="el-GR" sz="2500" b="1" dirty="0" smtClean="0">
                <a:latin typeface="Comic Sans MS" panose="030F0702030302020204" pitchFamily="66" charset="0"/>
              </a:rPr>
              <a:t>Φροντίδας Υγείας. </a:t>
            </a:r>
            <a:endParaRPr lang="el-GR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19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93757" y="254817"/>
            <a:ext cx="10058400" cy="858837"/>
          </a:xfrm>
        </p:spPr>
        <p:txBody>
          <a:bodyPr/>
          <a:lstStyle/>
          <a:p>
            <a:r>
              <a:rPr lang="el-GR" sz="3600" dirty="0"/>
              <a:t>ΑΝΑΛΥΣΗ ΣΥΣΤΗΜΑΤΩΝ ΜΑΚΡΟΧΡΟΝΙΑΣ ΦΡΟΝΤΙΔΑΣ</a:t>
            </a:r>
            <a:r>
              <a:rPr lang="en-US" sz="3600" dirty="0"/>
              <a:t> </a:t>
            </a:r>
            <a:r>
              <a:rPr lang="el-GR" sz="3600" dirty="0"/>
              <a:t>ΥΓΕΙΑΣ</a:t>
            </a:r>
            <a:endParaRPr lang="el-GR" dirty="0"/>
          </a:p>
        </p:txBody>
      </p:sp>
      <p:sp>
        <p:nvSpPr>
          <p:cNvPr id="3" name="Ορθογώνιο 2"/>
          <p:cNvSpPr/>
          <p:nvPr/>
        </p:nvSpPr>
        <p:spPr>
          <a:xfrm>
            <a:off x="459660" y="1981882"/>
            <a:ext cx="11196881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500" b="1" dirty="0" smtClean="0">
                <a:latin typeface="Comic Sans MS" panose="030F0702030302020204" pitchFamily="66" charset="0"/>
              </a:rPr>
              <a:t>Προσδιορίζεται η Μακροχρόνια ασθένεια και οι απαιτήσεις για την ειδική </a:t>
            </a:r>
          </a:p>
          <a:p>
            <a:endParaRPr lang="el-GR" sz="2500" b="1" dirty="0">
              <a:latin typeface="Comic Sans MS" panose="030F0702030302020204" pitchFamily="66" charset="0"/>
            </a:endParaRPr>
          </a:p>
          <a:p>
            <a:r>
              <a:rPr lang="el-GR" sz="2500" b="1" dirty="0" smtClean="0">
                <a:latin typeface="Comic Sans MS" panose="030F0702030302020204" pitchFamily="66" charset="0"/>
              </a:rPr>
              <a:t>φροντίδα προσδιορίζεται η Μακροχρόνια φροντίδα και παρουσιάζονται </a:t>
            </a:r>
          </a:p>
          <a:p>
            <a:endParaRPr lang="el-GR" sz="2500" b="1" dirty="0">
              <a:latin typeface="Comic Sans MS" panose="030F0702030302020204" pitchFamily="66" charset="0"/>
            </a:endParaRPr>
          </a:p>
          <a:p>
            <a:r>
              <a:rPr lang="el-GR" sz="2500" b="1" dirty="0">
                <a:latin typeface="Comic Sans MS" panose="030F0702030302020204" pitchFamily="66" charset="0"/>
              </a:rPr>
              <a:t>Μ</a:t>
            </a:r>
            <a:r>
              <a:rPr lang="el-GR" sz="2500" b="1" dirty="0" smtClean="0">
                <a:latin typeface="Comic Sans MS" panose="030F0702030302020204" pitchFamily="66" charset="0"/>
              </a:rPr>
              <a:t>οντέλα </a:t>
            </a:r>
            <a:r>
              <a:rPr lang="el-GR" sz="2500" b="1" dirty="0">
                <a:latin typeface="Comic Sans MS" panose="030F0702030302020204" pitchFamily="66" charset="0"/>
              </a:rPr>
              <a:t>Μ</a:t>
            </a:r>
            <a:r>
              <a:rPr lang="el-GR" sz="2500" b="1" dirty="0" smtClean="0">
                <a:latin typeface="Comic Sans MS" panose="030F0702030302020204" pitchFamily="66" charset="0"/>
              </a:rPr>
              <a:t>ακροχρόνιας </a:t>
            </a:r>
            <a:r>
              <a:rPr lang="el-GR" sz="2500" b="1" dirty="0">
                <a:latin typeface="Comic Sans MS" panose="030F0702030302020204" pitchFamily="66" charset="0"/>
              </a:rPr>
              <a:t>Φ</a:t>
            </a:r>
            <a:r>
              <a:rPr lang="el-GR" sz="2500" b="1" dirty="0" smtClean="0">
                <a:latin typeface="Comic Sans MS" panose="030F0702030302020204" pitchFamily="66" charset="0"/>
              </a:rPr>
              <a:t>ροντίδας τα οποία εφαρμόζονται για τον </a:t>
            </a:r>
          </a:p>
          <a:p>
            <a:endParaRPr lang="el-GR" sz="2500" b="1" dirty="0">
              <a:latin typeface="Comic Sans MS" panose="030F0702030302020204" pitchFamily="66" charset="0"/>
            </a:endParaRPr>
          </a:p>
          <a:p>
            <a:r>
              <a:rPr lang="el-GR" sz="2500" b="1" dirty="0" smtClean="0">
                <a:latin typeface="Comic Sans MS" panose="030F0702030302020204" pitchFamily="66" charset="0"/>
              </a:rPr>
              <a:t>συντονισμό της περίθαλψης.</a:t>
            </a:r>
            <a:endParaRPr lang="el-GR" sz="25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2203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10233" y="213627"/>
            <a:ext cx="10058400" cy="858837"/>
          </a:xfrm>
        </p:spPr>
        <p:txBody>
          <a:bodyPr/>
          <a:lstStyle/>
          <a:p>
            <a:r>
              <a:rPr lang="el-GR" sz="3200" dirty="0"/>
              <a:t>ΑΝΑΛΥΣΗ ΣΥΣΤΗΜΑΤΩΝ ΜΑΚΡΟΧΡΟΝΙΑΣ ΦΡΟΝΤΙΔΑΣ</a:t>
            </a:r>
            <a:r>
              <a:rPr lang="en-US" sz="3200" dirty="0"/>
              <a:t> </a:t>
            </a:r>
            <a:r>
              <a:rPr lang="el-GR" sz="3200" dirty="0"/>
              <a:t>ΥΓΕΙΑΣ</a:t>
            </a:r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230659" y="1627655"/>
            <a:ext cx="11467071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Επίσης πραγματοποιείται </a:t>
            </a:r>
            <a:r>
              <a:rPr lang="el-GR" sz="2500" b="1" dirty="0">
                <a:solidFill>
                  <a:srgbClr val="000000"/>
                </a:solidFill>
                <a:latin typeface="Comic Sans MS" panose="030F0702030302020204" pitchFamily="66" charset="0"/>
              </a:rPr>
              <a:t>η </a:t>
            </a:r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προσέγγιση </a:t>
            </a:r>
            <a:r>
              <a:rPr lang="el-GR" sz="2500" b="1" dirty="0">
                <a:solidFill>
                  <a:srgbClr val="000000"/>
                </a:solidFill>
                <a:latin typeface="Comic Sans MS" panose="030F0702030302020204" pitchFamily="66" charset="0"/>
              </a:rPr>
              <a:t>του </a:t>
            </a:r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κόστους </a:t>
            </a:r>
            <a:r>
              <a:rPr lang="el-GR" sz="2500" b="1" dirty="0">
                <a:solidFill>
                  <a:srgbClr val="000000"/>
                </a:solidFill>
                <a:latin typeface="Comic Sans MS" panose="030F0702030302020204" pitchFamily="66" charset="0"/>
              </a:rPr>
              <a:t>όπου </a:t>
            </a:r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επιχειρείται </a:t>
            </a:r>
            <a:r>
              <a:rPr lang="el-GR" sz="2500" b="1" dirty="0">
                <a:solidFill>
                  <a:srgbClr val="000000"/>
                </a:solidFill>
                <a:latin typeface="Comic Sans MS" panose="030F0702030302020204" pitchFamily="66" charset="0"/>
              </a:rPr>
              <a:t>η </a:t>
            </a:r>
            <a:endParaRPr lang="el-GR" sz="2500" b="1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el-GR" sz="2500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συγκριτική ανάλυση </a:t>
            </a:r>
            <a:r>
              <a:rPr lang="el-GR" sz="2500" b="1" dirty="0">
                <a:solidFill>
                  <a:srgbClr val="000000"/>
                </a:solidFill>
                <a:latin typeface="Comic Sans MS" panose="030F0702030302020204" pitchFamily="66" charset="0"/>
              </a:rPr>
              <a:t>του </a:t>
            </a:r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κόστους </a:t>
            </a:r>
            <a:r>
              <a:rPr lang="el-GR" sz="2500" b="1" dirty="0">
                <a:solidFill>
                  <a:srgbClr val="000000"/>
                </a:solidFill>
                <a:latin typeface="Comic Sans MS" panose="030F0702030302020204" pitchFamily="66" charset="0"/>
              </a:rPr>
              <a:t>μεταξύ των </a:t>
            </a:r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μοντέλων της Μακροχρόνιας </a:t>
            </a:r>
          </a:p>
          <a:p>
            <a:endParaRPr lang="el-GR" sz="2500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Φροντίδας </a:t>
            </a:r>
            <a:r>
              <a:rPr lang="el-GR" sz="2500" b="1" dirty="0">
                <a:solidFill>
                  <a:srgbClr val="000000"/>
                </a:solidFill>
                <a:latin typeface="Comic Sans MS" panose="030F0702030302020204" pitchFamily="66" charset="0"/>
              </a:rPr>
              <a:t>και του </a:t>
            </a:r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αντίστοιχου Νοσοκομειακού κόστους καθώς και η </a:t>
            </a:r>
          </a:p>
          <a:p>
            <a:endParaRPr lang="el-GR" sz="2500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υιοθέτηση καλών πρακτικών σε διεθνές επίπεδο</a:t>
            </a:r>
            <a:r>
              <a:rPr lang="el-GR" sz="2500" b="1" dirty="0">
                <a:solidFill>
                  <a:srgbClr val="000000"/>
                </a:solidFill>
                <a:latin typeface="Comic Sans MS" panose="030F0702030302020204" pitchFamily="66" charset="0"/>
              </a:rPr>
              <a:t>. </a:t>
            </a:r>
            <a:r>
              <a:rPr lang="el-GR" dirty="0">
                <a:solidFill>
                  <a:srgbClr val="000000"/>
                </a:solidFill>
                <a:latin typeface="Cambria" panose="020405030504060302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3831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11379" y="740849"/>
            <a:ext cx="10058400" cy="858837"/>
          </a:xfrm>
        </p:spPr>
        <p:txBody>
          <a:bodyPr/>
          <a:lstStyle/>
          <a:p>
            <a:r>
              <a:rPr lang="el-GR" sz="3200" dirty="0"/>
              <a:t>ΑΝΑΛΥΣΗ ΣΥΣΤΗΜΑΤΩΝ ΜΑΚΡΟΧΡΟΝΙΑΣ ΦΡΟΝΤΙΔΑΣ</a:t>
            </a:r>
            <a:r>
              <a:rPr lang="en-US" sz="3200" dirty="0"/>
              <a:t> </a:t>
            </a:r>
            <a:r>
              <a:rPr lang="el-GR" sz="3200" dirty="0"/>
              <a:t>ΥΓΕΙΑΣ</a:t>
            </a:r>
            <a:r>
              <a:rPr lang="el-GR" dirty="0"/>
              <a:t>	</a:t>
            </a:r>
            <a:br>
              <a:rPr lang="el-GR" dirty="0"/>
            </a:br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311379" y="1931936"/>
            <a:ext cx="1153297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b="1" dirty="0" smtClean="0"/>
              <a:t>Το σύστημα υγείας </a:t>
            </a:r>
            <a:r>
              <a:rPr lang="el-GR" sz="2400" b="1" i="1" dirty="0" smtClean="0"/>
              <a:t>αποτελείται </a:t>
            </a:r>
            <a:r>
              <a:rPr lang="el-GR" sz="2400" b="1" i="1" dirty="0" smtClean="0"/>
              <a:t>από το </a:t>
            </a:r>
            <a:r>
              <a:rPr lang="el-GR" sz="2400" b="1" i="1" dirty="0" smtClean="0"/>
              <a:t>σύνολο των υγειονομικών μονάδων, που </a:t>
            </a:r>
          </a:p>
          <a:p>
            <a:endParaRPr lang="el-GR" sz="2400" b="1" i="1" dirty="0"/>
          </a:p>
          <a:p>
            <a:r>
              <a:rPr lang="el-GR" sz="2400" b="1" i="1" dirty="0" smtClean="0"/>
              <a:t>βρίσκονται σε συνεχή συνεργασία και αλληλεπίδραση μεταξύ τους με σκοπό τη </a:t>
            </a:r>
          </a:p>
          <a:p>
            <a:endParaRPr lang="el-GR" sz="2400" b="1" i="1" dirty="0"/>
          </a:p>
          <a:p>
            <a:r>
              <a:rPr lang="el-GR" sz="2400" b="1" i="1" dirty="0" smtClean="0"/>
              <a:t>διατήρηση και προαγωγή </a:t>
            </a:r>
            <a:r>
              <a:rPr lang="el-GR" sz="2400" b="1" dirty="0" smtClean="0"/>
              <a:t>της υγείας του πληθυσμού». 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826782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3141" y="732611"/>
            <a:ext cx="10058400" cy="858837"/>
          </a:xfrm>
        </p:spPr>
        <p:txBody>
          <a:bodyPr/>
          <a:lstStyle/>
          <a:p>
            <a:r>
              <a:rPr lang="el-GR" sz="3200" dirty="0"/>
              <a:t>ΑΝΑΛΥΣΗ ΣΥΣΤΗΜΑΤΩΝ ΜΑΚΡΟΧΡΟΝΙΑΣ ΦΡΟΝΤΙΔΑΣ</a:t>
            </a:r>
            <a:r>
              <a:rPr lang="en-US" sz="3200" dirty="0"/>
              <a:t> </a:t>
            </a:r>
            <a:r>
              <a:rPr lang="el-GR" sz="3200" dirty="0"/>
              <a:t>ΥΓΕΙΑΣ</a:t>
            </a:r>
            <a:r>
              <a:rPr lang="el-GR" dirty="0"/>
              <a:t>	</a:t>
            </a:r>
            <a:br>
              <a:rPr lang="el-GR" dirty="0"/>
            </a:br>
            <a:endParaRPr lang="el-GR" dirty="0"/>
          </a:p>
        </p:txBody>
      </p:sp>
      <p:sp>
        <p:nvSpPr>
          <p:cNvPr id="3" name="Ορθογώνιο 2"/>
          <p:cNvSpPr/>
          <p:nvPr/>
        </p:nvSpPr>
        <p:spPr>
          <a:xfrm>
            <a:off x="444843" y="1828451"/>
            <a:ext cx="11401168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500" b="1" dirty="0" smtClean="0"/>
              <a:t>Το σύστημα υγείας επηρεάζεται </a:t>
            </a:r>
            <a:r>
              <a:rPr lang="el-GR" sz="2500" b="1" i="1" dirty="0" smtClean="0"/>
              <a:t>από την κοινωνικό-οικονομική και πολιτική </a:t>
            </a:r>
          </a:p>
          <a:p>
            <a:endParaRPr lang="el-GR" sz="2500" b="1" i="1" dirty="0"/>
          </a:p>
          <a:p>
            <a:r>
              <a:rPr lang="el-GR" sz="2500" b="1" i="1" dirty="0" smtClean="0"/>
              <a:t>δομή μιας χώρας, από την υπάρχουσα οικολογική ισορροπία, από το </a:t>
            </a:r>
          </a:p>
          <a:p>
            <a:endParaRPr lang="el-GR" sz="2500" b="1" i="1" dirty="0"/>
          </a:p>
          <a:p>
            <a:r>
              <a:rPr lang="el-GR" sz="2500" b="1" i="1" dirty="0" smtClean="0"/>
              <a:t>πολιτισμικό σύστημα που επικρατεί και φυσικά από το επιδημιολογικό </a:t>
            </a:r>
          </a:p>
          <a:p>
            <a:endParaRPr lang="el-GR" sz="2500" b="1" i="1" dirty="0"/>
          </a:p>
          <a:p>
            <a:r>
              <a:rPr lang="el-GR" sz="2500" b="1" i="1" dirty="0" smtClean="0"/>
              <a:t>πρότυπο και τις ανάγκες υγείας του πληθυσμού </a:t>
            </a:r>
            <a:r>
              <a:rPr lang="el-GR" sz="2500" b="1" dirty="0" smtClean="0"/>
              <a:t>(Μ. Θεοδώρου, Μ. </a:t>
            </a:r>
          </a:p>
          <a:p>
            <a:endParaRPr lang="el-GR" sz="2500" b="1" dirty="0"/>
          </a:p>
          <a:p>
            <a:r>
              <a:rPr lang="el-GR" sz="2500" b="1" dirty="0" smtClean="0"/>
              <a:t>Σαρρής, Σ. Σούλης, 1999)[i].</a:t>
            </a:r>
            <a:endParaRPr lang="el-GR" sz="2500" dirty="0"/>
          </a:p>
        </p:txBody>
      </p:sp>
    </p:spTree>
    <p:extLst>
      <p:ext uri="{BB962C8B-B14F-4D97-AF65-F5344CB8AC3E}">
        <p14:creationId xmlns:p14="http://schemas.microsoft.com/office/powerpoint/2010/main" val="1965319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96563" y="716135"/>
            <a:ext cx="10237974" cy="865529"/>
          </a:xfrm>
        </p:spPr>
        <p:txBody>
          <a:bodyPr/>
          <a:lstStyle/>
          <a:p>
            <a:r>
              <a:rPr lang="el-GR" sz="3200" dirty="0"/>
              <a:t>ΑΝΑΛΥΣΗ ΣΥΣΤΗΜΑΤΩΝ ΜΑΚΡΟΧΡΟΝΙΑΣ ΦΡΟΝΤΙΔΑΣ</a:t>
            </a:r>
            <a:r>
              <a:rPr lang="en-US" sz="3200" dirty="0"/>
              <a:t> </a:t>
            </a:r>
            <a:r>
              <a:rPr lang="el-GR" sz="3200" dirty="0"/>
              <a:t>ΥΓΕΙΑΣ</a:t>
            </a:r>
            <a:r>
              <a:rPr lang="el-GR" dirty="0"/>
              <a:t>	</a:t>
            </a:r>
            <a:br>
              <a:rPr lang="el-GR" dirty="0"/>
            </a:br>
            <a:endParaRPr lang="el-GR" dirty="0"/>
          </a:p>
        </p:txBody>
      </p:sp>
      <p:sp>
        <p:nvSpPr>
          <p:cNvPr id="3" name="Ορθογώνιο 2"/>
          <p:cNvSpPr/>
          <p:nvPr/>
        </p:nvSpPr>
        <p:spPr>
          <a:xfrm>
            <a:off x="362465" y="1221939"/>
            <a:ext cx="11211697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500" b="1" dirty="0" smtClean="0">
                <a:solidFill>
                  <a:schemeClr val="tx1"/>
                </a:solidFill>
              </a:rPr>
              <a:t>Όταν ο άνθρωπος είναι  υγιής, τότε μπορεί και ανταποκρίνεται πλήρως </a:t>
            </a:r>
          </a:p>
          <a:p>
            <a:endParaRPr lang="el-GR" sz="2500" b="1" dirty="0"/>
          </a:p>
          <a:p>
            <a:r>
              <a:rPr lang="el-GR" sz="2500" b="1" dirty="0" smtClean="0">
                <a:solidFill>
                  <a:schemeClr val="tx1"/>
                </a:solidFill>
              </a:rPr>
              <a:t>και επαρκώς στις εργασιακές, κοινωνικές και οικογενειακές του </a:t>
            </a:r>
          </a:p>
          <a:p>
            <a:endParaRPr lang="el-GR" sz="2500" b="1" dirty="0"/>
          </a:p>
          <a:p>
            <a:r>
              <a:rPr lang="el-GR" sz="2500" b="1" dirty="0" smtClean="0">
                <a:solidFill>
                  <a:schemeClr val="tx1"/>
                </a:solidFill>
              </a:rPr>
              <a:t>υποχρεώσεις. </a:t>
            </a:r>
            <a:br>
              <a:rPr lang="el-GR" sz="2500" b="1" dirty="0" smtClean="0">
                <a:solidFill>
                  <a:schemeClr val="tx1"/>
                </a:solidFill>
              </a:rPr>
            </a:br>
            <a:r>
              <a:rPr lang="el-GR" sz="2500" b="1" dirty="0" smtClean="0">
                <a:solidFill>
                  <a:schemeClr val="tx1"/>
                </a:solidFill>
              </a:rPr>
              <a:t/>
            </a:r>
            <a:br>
              <a:rPr lang="el-GR" sz="2500" b="1" dirty="0" smtClean="0">
                <a:solidFill>
                  <a:schemeClr val="tx1"/>
                </a:solidFill>
              </a:rPr>
            </a:br>
            <a:r>
              <a:rPr lang="el-GR" sz="2500" b="1" dirty="0" smtClean="0">
                <a:solidFill>
                  <a:schemeClr val="tx1"/>
                </a:solidFill>
              </a:rPr>
              <a:t>Όταν ο άνθρωπος δεν είναι υγιής, τότε αφενός μεν δεν μπορεί να </a:t>
            </a:r>
          </a:p>
          <a:p>
            <a:endParaRPr lang="el-GR" sz="2500" b="1" dirty="0"/>
          </a:p>
          <a:p>
            <a:r>
              <a:rPr lang="el-GR" sz="2500" b="1" dirty="0" smtClean="0">
                <a:solidFill>
                  <a:schemeClr val="tx1"/>
                </a:solidFill>
              </a:rPr>
              <a:t>ανταποκριθεί πλήρως στις υποχρεώσεις του, αφετέρου δε είναι </a:t>
            </a:r>
            <a:br>
              <a:rPr lang="el-GR" sz="2500" b="1" dirty="0" smtClean="0">
                <a:solidFill>
                  <a:schemeClr val="tx1"/>
                </a:solidFill>
              </a:rPr>
            </a:br>
            <a:endParaRPr lang="el-GR" sz="2500" b="1" dirty="0" smtClean="0">
              <a:solidFill>
                <a:schemeClr val="tx1"/>
              </a:solidFill>
            </a:endParaRPr>
          </a:p>
          <a:p>
            <a:r>
              <a:rPr lang="el-GR" sz="2500" b="1" dirty="0" smtClean="0">
                <a:solidFill>
                  <a:schemeClr val="tx1"/>
                </a:solidFill>
              </a:rPr>
              <a:t>εξαναγκασμένος να δαπανήσει χρήματα για την αποκατάσταση της υγείας </a:t>
            </a:r>
          </a:p>
          <a:p>
            <a:endParaRPr lang="el-GR" sz="2500" b="1" dirty="0"/>
          </a:p>
          <a:p>
            <a:r>
              <a:rPr lang="el-GR" sz="2500" b="1" dirty="0" smtClean="0">
                <a:solidFill>
                  <a:schemeClr val="tx1"/>
                </a:solidFill>
              </a:rPr>
              <a:t>του. </a:t>
            </a:r>
            <a:endParaRPr lang="el-GR" sz="2500" dirty="0"/>
          </a:p>
        </p:txBody>
      </p:sp>
    </p:spTree>
    <p:extLst>
      <p:ext uri="{BB962C8B-B14F-4D97-AF65-F5344CB8AC3E}">
        <p14:creationId xmlns:p14="http://schemas.microsoft.com/office/powerpoint/2010/main" val="2371976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1"/>
          <p:cNvSpPr>
            <a:spLocks noGrp="1"/>
          </p:cNvSpPr>
          <p:nvPr>
            <p:ph type="title"/>
          </p:nvPr>
        </p:nvSpPr>
        <p:spPr>
          <a:xfrm>
            <a:off x="311379" y="732611"/>
            <a:ext cx="10058400" cy="858837"/>
          </a:xfrm>
        </p:spPr>
        <p:txBody>
          <a:bodyPr/>
          <a:lstStyle/>
          <a:p>
            <a:r>
              <a:rPr lang="el-GR" sz="3200" dirty="0"/>
              <a:t>ΑΝΑΛΥΣΗ ΣΥΣΤΗΜΑΤΩΝ ΜΑΚΡΟΧΡΟΝΙΑΣ ΦΡΟΝΤΙΔΑΣ</a:t>
            </a:r>
            <a:r>
              <a:rPr lang="en-US" sz="3200" dirty="0"/>
              <a:t> </a:t>
            </a:r>
            <a:r>
              <a:rPr lang="el-GR" sz="3200" dirty="0"/>
              <a:t>ΥΓΕΙΑΣ</a:t>
            </a:r>
            <a:r>
              <a:rPr lang="el-GR" dirty="0"/>
              <a:t>	</a:t>
            </a:r>
            <a:br>
              <a:rPr lang="el-GR" dirty="0"/>
            </a:br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311379" y="1670388"/>
            <a:ext cx="11911913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500" b="1" dirty="0" smtClean="0">
                <a:effectLst/>
              </a:rPr>
              <a:t>Η ανάπτυξη του συστήματος Μακροχρόνιας </a:t>
            </a:r>
            <a:r>
              <a:rPr lang="el-GR" sz="2500" b="1" dirty="0"/>
              <a:t>Φ</a:t>
            </a:r>
            <a:r>
              <a:rPr lang="el-GR" sz="2500" b="1" dirty="0" smtClean="0">
                <a:effectLst/>
              </a:rPr>
              <a:t>ροντίδας </a:t>
            </a:r>
            <a:r>
              <a:rPr lang="el-GR" sz="2500" b="1" dirty="0"/>
              <a:t>Υ</a:t>
            </a:r>
            <a:r>
              <a:rPr lang="el-GR" sz="2500" b="1" dirty="0" smtClean="0">
                <a:effectLst/>
              </a:rPr>
              <a:t>γείας βασίζεται στην </a:t>
            </a:r>
          </a:p>
          <a:p>
            <a:endParaRPr lang="el-GR" sz="2500" b="1" dirty="0"/>
          </a:p>
          <a:p>
            <a:r>
              <a:rPr lang="el-GR" sz="2500" b="1" dirty="0" smtClean="0">
                <a:effectLst/>
              </a:rPr>
              <a:t>ομαλή λειτουργία του συστήματος υγείας και προϋποθέτει την συνεργασία με </a:t>
            </a:r>
          </a:p>
          <a:p>
            <a:endParaRPr lang="el-GR" sz="2500" b="1" dirty="0"/>
          </a:p>
          <a:p>
            <a:r>
              <a:rPr lang="el-GR" sz="2500" b="1" dirty="0" smtClean="0">
                <a:effectLst/>
              </a:rPr>
              <a:t>την</a:t>
            </a:r>
            <a:r>
              <a:rPr lang="el-GR" sz="2500" b="1" dirty="0" smtClean="0"/>
              <a:t> </a:t>
            </a:r>
            <a:r>
              <a:rPr lang="el-GR" sz="2500" b="1" dirty="0" smtClean="0">
                <a:effectLst/>
              </a:rPr>
              <a:t>Πρωτοβάθμια Φροντίδα Υγείας. </a:t>
            </a:r>
            <a:endParaRPr lang="en-US" sz="2500" b="1" dirty="0" smtClean="0">
              <a:effectLst/>
            </a:endParaRPr>
          </a:p>
          <a:p>
            <a:endParaRPr lang="en-US" sz="2500" b="1" dirty="0"/>
          </a:p>
        </p:txBody>
      </p:sp>
    </p:spTree>
    <p:extLst>
      <p:ext uri="{BB962C8B-B14F-4D97-AF65-F5344CB8AC3E}">
        <p14:creationId xmlns:p14="http://schemas.microsoft.com/office/powerpoint/2010/main" val="269332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77282" y="205390"/>
            <a:ext cx="10058400" cy="858837"/>
          </a:xfrm>
        </p:spPr>
        <p:txBody>
          <a:bodyPr/>
          <a:lstStyle/>
          <a:p>
            <a:r>
              <a:rPr lang="el-GR" sz="3600" dirty="0"/>
              <a:t>ΑΝΑΛΥΣΗ ΣΥΣΤΗΜΑΤΩΝ ΜΑΚΡΟΧΡΟΝΙΑΣ ΦΡΟΝΤΙΔΑΣ</a:t>
            </a:r>
            <a:r>
              <a:rPr lang="en-US" sz="3600" dirty="0"/>
              <a:t> </a:t>
            </a:r>
            <a:r>
              <a:rPr lang="el-GR" sz="3600" dirty="0"/>
              <a:t>ΥΓΕΙΑΣ</a:t>
            </a:r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542039" y="2135146"/>
            <a:ext cx="11229832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500" b="1" dirty="0">
                <a:solidFill>
                  <a:srgbClr val="000000"/>
                </a:solidFill>
                <a:latin typeface="Comic Sans MS" panose="030F0702030302020204" pitchFamily="66" charset="0"/>
              </a:rPr>
              <a:t>Οι </a:t>
            </a:r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μακροχρόνιες ασθένειες </a:t>
            </a:r>
            <a:r>
              <a:rPr lang="el-GR" sz="2500" b="1" dirty="0">
                <a:solidFill>
                  <a:srgbClr val="000000"/>
                </a:solidFill>
                <a:latin typeface="Comic Sans MS" panose="030F0702030302020204" pitchFamily="66" charset="0"/>
              </a:rPr>
              <a:t>αποτελούν </a:t>
            </a:r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βασική αιτία πρόωρης </a:t>
            </a:r>
          </a:p>
          <a:p>
            <a:endParaRPr lang="el-GR" sz="2500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θνησιμότητας πολλές φορές οδηγούν συχνά σε κάποια μορφή αναπηρίας </a:t>
            </a:r>
          </a:p>
          <a:p>
            <a:endParaRPr lang="el-GR" sz="2500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και επηρεάζουν το προσδόκιμο ζωής ενός ατόμου. </a:t>
            </a:r>
            <a:endParaRPr lang="el-GR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526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69044" y="213627"/>
            <a:ext cx="10058400" cy="858837"/>
          </a:xfrm>
        </p:spPr>
        <p:txBody>
          <a:bodyPr/>
          <a:lstStyle/>
          <a:p>
            <a:r>
              <a:rPr lang="el-GR" sz="3200" dirty="0"/>
              <a:t>ΑΝΑΛΥΣΗ ΣΥΣΤΗΜΑΤΩΝ ΜΑΚΡΟΧΡΟΝΙΑΣ ΦΡΟΝΤΙΔΑΣ</a:t>
            </a:r>
            <a:r>
              <a:rPr lang="en-US" sz="3200" dirty="0"/>
              <a:t> </a:t>
            </a:r>
            <a:r>
              <a:rPr lang="el-GR" sz="3200" dirty="0"/>
              <a:t>ΥΓΕΙΑΣ</a:t>
            </a:r>
            <a:endParaRPr lang="el-GR" dirty="0"/>
          </a:p>
        </p:txBody>
      </p:sp>
      <p:sp>
        <p:nvSpPr>
          <p:cNvPr id="3" name="Ορθογώνιο 2"/>
          <p:cNvSpPr/>
          <p:nvPr/>
        </p:nvSpPr>
        <p:spPr>
          <a:xfrm>
            <a:off x="197708" y="2197611"/>
            <a:ext cx="11796584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500" b="1" dirty="0">
                <a:solidFill>
                  <a:srgbClr val="000000"/>
                </a:solidFill>
                <a:latin typeface="Comic Sans MS" panose="030F0702030302020204" pitchFamily="66" charset="0"/>
              </a:rPr>
              <a:t>Καθώς ο πληθυσμός γερνάει νέες </a:t>
            </a:r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θεραπείες</a:t>
            </a:r>
            <a:r>
              <a:rPr lang="en-US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αποκατάστασης </a:t>
            </a:r>
            <a:r>
              <a:rPr lang="el-GR" sz="2500" b="1" dirty="0">
                <a:solidFill>
                  <a:srgbClr val="000000"/>
                </a:solidFill>
                <a:latin typeface="Comic Sans MS" panose="030F0702030302020204" pitchFamily="66" charset="0"/>
              </a:rPr>
              <a:t>κάνουν την </a:t>
            </a:r>
            <a:endParaRPr lang="el-GR" sz="2500" b="1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el-GR" sz="2500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εμφάνισή τους και επιτρέπουν </a:t>
            </a:r>
            <a:r>
              <a:rPr lang="el-GR" sz="2500" b="1" dirty="0">
                <a:solidFill>
                  <a:srgbClr val="000000"/>
                </a:solidFill>
                <a:latin typeface="Comic Sans MS" panose="030F0702030302020204" pitchFamily="66" charset="0"/>
              </a:rPr>
              <a:t>στα άτομα με </a:t>
            </a:r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θανατηφόρες </a:t>
            </a:r>
            <a:r>
              <a:rPr lang="el-GR" sz="2500" b="1" dirty="0">
                <a:solidFill>
                  <a:srgbClr val="000000"/>
                </a:solidFill>
                <a:latin typeface="Comic Sans MS" panose="030F0702030302020204" pitchFamily="66" charset="0"/>
              </a:rPr>
              <a:t>ασθένειες να </a:t>
            </a:r>
            <a:endParaRPr lang="el-GR" sz="2500" b="1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el-GR" sz="2500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επιβιώσουν</a:t>
            </a:r>
            <a:r>
              <a:rPr lang="el-GR" sz="2500" b="1" dirty="0">
                <a:solidFill>
                  <a:srgbClr val="000000"/>
                </a:solidFill>
                <a:latin typeface="Comic Sans MS" panose="030F0702030302020204" pitchFamily="66" charset="0"/>
              </a:rPr>
              <a:t>, ο αριθμός </a:t>
            </a:r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των </a:t>
            </a:r>
            <a:r>
              <a:rPr lang="el-GR" sz="2500" b="1" dirty="0">
                <a:solidFill>
                  <a:srgbClr val="000000"/>
                </a:solidFill>
                <a:latin typeface="Comic Sans MS" panose="030F0702030302020204" pitchFamily="66" charset="0"/>
              </a:rPr>
              <a:t>ασθενών με χρόνιες ασθένειες αυξάνεται με </a:t>
            </a:r>
            <a:endParaRPr lang="el-GR" sz="2500" b="1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el-GR" sz="2500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ραγδαίους </a:t>
            </a:r>
            <a:r>
              <a:rPr lang="el-GR" sz="2500" b="1" dirty="0">
                <a:solidFill>
                  <a:srgbClr val="000000"/>
                </a:solidFill>
                <a:latin typeface="Comic Sans MS" panose="030F0702030302020204" pitchFamily="66" charset="0"/>
              </a:rPr>
              <a:t>ρυθμούς τις </a:t>
            </a:r>
            <a:r>
              <a:rPr lang="el-GR" sz="25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τελευταίες </a:t>
            </a:r>
            <a:r>
              <a:rPr lang="el-GR" sz="2500" b="1" dirty="0">
                <a:solidFill>
                  <a:srgbClr val="000000"/>
                </a:solidFill>
                <a:latin typeface="Comic Sans MS" panose="030F0702030302020204" pitchFamily="66" charset="0"/>
              </a:rPr>
              <a:t>δεκαετίες σε πολλές χώρες. </a:t>
            </a:r>
            <a:r>
              <a:rPr lang="el-GR" dirty="0">
                <a:solidFill>
                  <a:srgbClr val="000000"/>
                </a:solidFill>
                <a:latin typeface="Comic Sans MS" panose="030F0702030302020204" pitchFamily="66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151287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84374" y="197152"/>
            <a:ext cx="10058400" cy="858837"/>
          </a:xfrm>
        </p:spPr>
        <p:txBody>
          <a:bodyPr/>
          <a:lstStyle/>
          <a:p>
            <a:r>
              <a:rPr lang="el-GR" sz="3600" dirty="0"/>
              <a:t>ΑΝΑΛΥΣΗ ΣΥΣΤΗΜΑΤΩΝ ΜΑΚΡΟΧΡΟΝΙΑΣ ΦΡΟΝΤΙΔΑΣ</a:t>
            </a:r>
            <a:r>
              <a:rPr lang="en-US" sz="3600" dirty="0"/>
              <a:t> </a:t>
            </a:r>
            <a:r>
              <a:rPr lang="el-GR" sz="3600" dirty="0"/>
              <a:t>ΥΓΕΙΑΣ</a:t>
            </a:r>
            <a:endParaRPr lang="el-GR" dirty="0"/>
          </a:p>
        </p:txBody>
      </p:sp>
      <p:sp>
        <p:nvSpPr>
          <p:cNvPr id="3" name="TextBox 2"/>
          <p:cNvSpPr txBox="1"/>
          <p:nvPr/>
        </p:nvSpPr>
        <p:spPr>
          <a:xfrm>
            <a:off x="484374" y="1128584"/>
            <a:ext cx="10099589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b="1" dirty="0" smtClean="0">
                <a:latin typeface="Comic Sans MS" panose="030F0702030302020204" pitchFamily="66" charset="0"/>
              </a:rPr>
              <a:t>Παράδειγμα Μακροχρόνιων Ασθενειών</a:t>
            </a:r>
            <a:r>
              <a:rPr lang="en-US" sz="2500" b="1" dirty="0" smtClean="0">
                <a:latin typeface="Comic Sans MS" panose="030F0702030302020204" pitchFamily="66" charset="0"/>
              </a:rPr>
              <a:t>:</a:t>
            </a:r>
            <a:endParaRPr lang="el-GR" sz="2500" b="1" dirty="0" smtClean="0">
              <a:latin typeface="Comic Sans MS" panose="030F0702030302020204" pitchFamily="66" charset="0"/>
            </a:endParaRPr>
          </a:p>
          <a:p>
            <a:endParaRPr lang="el-GR" sz="2500" b="1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l-GR" sz="2500" b="1" dirty="0" smtClean="0">
                <a:latin typeface="Comic Sans MS" panose="030F0702030302020204" pitchFamily="66" charset="0"/>
              </a:rPr>
              <a:t>Πάρκισον     </a:t>
            </a:r>
          </a:p>
          <a:p>
            <a:r>
              <a:rPr lang="el-GR" sz="2500" b="1" dirty="0" smtClean="0">
                <a:latin typeface="Comic Sans MS" panose="030F0702030302020204" pitchFamily="66" charset="0"/>
              </a:rPr>
              <a:t>                                  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l-GR" sz="2500" b="1" dirty="0" smtClean="0">
                <a:latin typeface="Comic Sans MS" panose="030F0702030302020204" pitchFamily="66" charset="0"/>
              </a:rPr>
              <a:t>Επιληψία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l-GR" sz="2500" b="1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l-GR" sz="2500" b="1" dirty="0" smtClean="0">
                <a:latin typeface="Comic Sans MS" panose="030F0702030302020204" pitchFamily="66" charset="0"/>
              </a:rPr>
              <a:t>Σκλήρυνση Καταπλάκας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l-GR" sz="2500" b="1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l-GR" sz="2500" b="1" dirty="0" smtClean="0">
                <a:latin typeface="Comic Sans MS" panose="030F0702030302020204" pitchFamily="66" charset="0"/>
              </a:rPr>
              <a:t>Καρδιακές Παθήσεις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l-GR" sz="2500" b="1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l-GR" sz="2500" b="1" dirty="0" smtClean="0">
                <a:latin typeface="Comic Sans MS" panose="030F0702030302020204" pitchFamily="66" charset="0"/>
              </a:rPr>
              <a:t>Εγκεφαλικό Επεισόδιο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l-GR" sz="2500" b="1" dirty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l-GR" sz="2500" b="1" dirty="0" smtClean="0">
                <a:latin typeface="Comic Sans MS" panose="030F0702030302020204" pitchFamily="66" charset="0"/>
              </a:rPr>
              <a:t>Άσθμα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l-GR" sz="2500" b="1" dirty="0" smtClean="0">
              <a:latin typeface="Comic Sans MS" panose="030F0702030302020204" pitchFamily="66" charset="0"/>
            </a:endParaRPr>
          </a:p>
          <a:p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l-GR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68001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3801" y="73585"/>
            <a:ext cx="10058400" cy="858837"/>
          </a:xfrm>
        </p:spPr>
        <p:txBody>
          <a:bodyPr/>
          <a:lstStyle/>
          <a:p>
            <a:endParaRPr lang="el-GR"/>
          </a:p>
        </p:txBody>
      </p:sp>
      <p:sp>
        <p:nvSpPr>
          <p:cNvPr id="3" name="Ορθογώνιο 2"/>
          <p:cNvSpPr/>
          <p:nvPr/>
        </p:nvSpPr>
        <p:spPr>
          <a:xfrm>
            <a:off x="360806" y="710000"/>
            <a:ext cx="829550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sz="2500" b="1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l-GR" sz="2500" b="1" dirty="0" smtClean="0">
                <a:latin typeface="Comic Sans MS" panose="030F0702030302020204" pitchFamily="66" charset="0"/>
              </a:rPr>
              <a:t>Ψυχικές Διαταραχές</a:t>
            </a:r>
          </a:p>
          <a:p>
            <a:endParaRPr lang="el-GR" sz="2500" b="1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l-GR" sz="2500" b="1" dirty="0" smtClean="0">
                <a:latin typeface="Comic Sans MS" panose="030F0702030302020204" pitchFamily="66" charset="0"/>
              </a:rPr>
              <a:t>Νόσοι Ανοσοποιητικού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l-GR" sz="2500" b="1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l-GR" sz="2500" b="1" dirty="0" smtClean="0">
                <a:latin typeface="Comic Sans MS" panose="030F0702030302020204" pitchFamily="66" charset="0"/>
              </a:rPr>
              <a:t>Παχυσαρκία</a:t>
            </a:r>
          </a:p>
          <a:p>
            <a:endParaRPr lang="el-GR" sz="2500" b="1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l-GR" sz="2500" b="1" dirty="0" smtClean="0">
                <a:latin typeface="Comic Sans MS" panose="030F0702030302020204" pitchFamily="66" charset="0"/>
              </a:rPr>
              <a:t>Καρκίνος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l-GR" sz="2500" b="1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l-GR" sz="2500" b="1" dirty="0" smtClean="0">
                <a:latin typeface="Comic Sans MS" panose="030F0702030302020204" pitchFamily="66" charset="0"/>
              </a:rPr>
              <a:t>Διαβήτης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l-GR" sz="2500" b="1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l-GR" sz="2500" b="1" dirty="0" smtClean="0">
                <a:latin typeface="Comic Sans MS" panose="030F0702030302020204" pitchFamily="66" charset="0"/>
              </a:rPr>
              <a:t>Κατάθλιψη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l-GR" sz="2500" b="1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500" b="1" dirty="0" smtClean="0">
                <a:latin typeface="Comic Sans MS" panose="030F0702030302020204" pitchFamily="66" charset="0"/>
              </a:rPr>
              <a:t>AIDS</a:t>
            </a:r>
          </a:p>
        </p:txBody>
      </p:sp>
    </p:spTree>
    <p:extLst>
      <p:ext uri="{BB962C8B-B14F-4D97-AF65-F5344CB8AC3E}">
        <p14:creationId xmlns:p14="http://schemas.microsoft.com/office/powerpoint/2010/main" val="2583387953"/>
      </p:ext>
    </p:extLst>
  </p:cSld>
  <p:clrMapOvr>
    <a:masterClrMapping/>
  </p:clrMapOvr>
</p:sld>
</file>

<file path=ppt/theme/theme1.xml><?xml version="1.0" encoding="utf-8"?>
<a:theme xmlns:a="http://schemas.openxmlformats.org/drawingml/2006/main" name="Δίκτυο">
  <a:themeElements>
    <a:clrScheme name="Δίκτυο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Δίκτυο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Δίκτυο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Δίκτυο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446</Words>
  <Application>Microsoft Office PowerPoint</Application>
  <PresentationFormat>Ευρεία οθόνη</PresentationFormat>
  <Paragraphs>129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8" baseType="lpstr">
      <vt:lpstr>Arial</vt:lpstr>
      <vt:lpstr>Cambria</vt:lpstr>
      <vt:lpstr>Comic Sans MS</vt:lpstr>
      <vt:lpstr>Wingdings</vt:lpstr>
      <vt:lpstr>Δίκτυο</vt:lpstr>
      <vt:lpstr>ΑΝΑΛΥΣΗ ΣΥΣΤΗΜΑΤΩΝ ΜΑΚΡΟΧΡΟΝΙΑΣ ΦΡΟΝΤΙΔΑΣ ΥΓΕΙΑΣ  </vt:lpstr>
      <vt:lpstr>ΑΝΑΛΥΣΗ ΣΥΣΤΗΜΑΤΩΝ ΜΑΚΡΟΧΡΟΝΙΑΣ ΦΡΟΝΤΙΔΑΣ ΥΓΕΙΑΣ  </vt:lpstr>
      <vt:lpstr>ΑΝΑΛΥΣΗ ΣΥΣΤΗΜΑΤΩΝ ΜΑΚΡΟΧΡΟΝΙΑΣ ΦΡΟΝΤΙΔΑΣ ΥΓΕΙΑΣ  </vt:lpstr>
      <vt:lpstr>ΑΝΑΛΥΣΗ ΣΥΣΤΗΜΑΤΩΝ ΜΑΚΡΟΧΡΟΝΙΑΣ ΦΡΟΝΤΙΔΑΣ ΥΓΕΙΑΣ  </vt:lpstr>
      <vt:lpstr>ΑΝΑΛΥΣΗ ΣΥΣΤΗΜΑΤΩΝ ΜΑΚΡΟΧΡΟΝΙΑΣ ΦΡΟΝΤΙΔΑΣ ΥΓΕΙΑΣ  </vt:lpstr>
      <vt:lpstr>ΑΝΑΛΥΣΗ ΣΥΣΤΗΜΑΤΩΝ ΜΑΚΡΟΧΡΟΝΙΑΣ ΦΡΟΝΤΙΔΑΣ ΥΓΕΙΑΣ</vt:lpstr>
      <vt:lpstr>ΑΝΑΛΥΣΗ ΣΥΣΤΗΜΑΤΩΝ ΜΑΚΡΟΧΡΟΝΙΑΣ ΦΡΟΝΤΙΔΑΣ ΥΓΕΙΑΣ</vt:lpstr>
      <vt:lpstr>ΑΝΑΛΥΣΗ ΣΥΣΤΗΜΑΤΩΝ ΜΑΚΡΟΧΡΟΝΙΑΣ ΦΡΟΝΤΙΔΑΣ ΥΓΕΙΑΣ</vt:lpstr>
      <vt:lpstr>Παρουσίαση του PowerPoint</vt:lpstr>
      <vt:lpstr>ΑΝΑΛΥΣΗ ΣΥΣΤΗΜΑΤΩΝ ΜΑΚΡΟΧΡΟΝΙΑΣ ΦΡΟΝΤΙΔΑΣ ΥΓΕΙΑΣ</vt:lpstr>
      <vt:lpstr>ΑΝΑΛΥΣΗ ΣΥΣΤΗΜΑΤΩΝ ΜΑΚΡΟΧΡΟΝΙΑΣ ΦΡΟΝΤΙΔΑΣ ΥΓΕΙΑΣ</vt:lpstr>
      <vt:lpstr>ΑΝΑΛΥΣΗ ΣΥΣΤΗΜΑΤΩΝ ΜΑΚΡΟΧΡΟΝΙΑΣ ΦΡΟΝΤΙΔΑΣ ΥΓΕΙΑΣ</vt:lpstr>
      <vt:lpstr>ΑΝΑΛΥΣΗ ΣΥΣΤΗΜΑΤΩΝ ΜΑΚΡΟΧΡΟΝΙΑΣ ΦΡΟΝΤΙΔΑΣ ΥΓΕΙΑΣ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ΑΝΑΛΥΣΗ ΣΥΣΤΗΜΑΤΩΝ ΜΑΚΡΟΧΡΟΝΙΑΣ ΦΡΟΝΤΙΔΑΣ ΥΓΕΙΑΣ</dc:title>
  <dc:creator>user</dc:creator>
  <cp:lastModifiedBy>user</cp:lastModifiedBy>
  <cp:revision>15</cp:revision>
  <dcterms:created xsi:type="dcterms:W3CDTF">2016-03-08T10:27:49Z</dcterms:created>
  <dcterms:modified xsi:type="dcterms:W3CDTF">2016-03-08T14:55:02Z</dcterms:modified>
</cp:coreProperties>
</file>