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1" r:id="rId3"/>
    <p:sldId id="273" r:id="rId4"/>
    <p:sldId id="274" r:id="rId5"/>
    <p:sldId id="275" r:id="rId6"/>
    <p:sldId id="272"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Μεσαίο στυλ 2 - Έμφαση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A223A600-B8AC-4D2C-86E4-D091AE171FA2}" type="datetimeFigureOut">
              <a:rPr lang="el-GR" smtClean="0"/>
              <a:pPr/>
              <a:t>22/3/2016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BEE1EFD-4829-41DC-B57A-0648B22D0E3F}" type="slidenum">
              <a:rPr lang="el-GR" smtClean="0"/>
              <a:pPr/>
              <a:t>‹#›</a:t>
            </a:fld>
            <a:endParaRPr lang="el-GR"/>
          </a:p>
        </p:txBody>
      </p:sp>
    </p:spTree>
    <p:extLst>
      <p:ext uri="{BB962C8B-B14F-4D97-AF65-F5344CB8AC3E}">
        <p14:creationId xmlns:p14="http://schemas.microsoft.com/office/powerpoint/2010/main" val="25151516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223A600-B8AC-4D2C-86E4-D091AE171FA2}" type="datetimeFigureOut">
              <a:rPr lang="el-GR" smtClean="0"/>
              <a:pPr/>
              <a:t>22/3/2016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BEE1EFD-4829-41DC-B57A-0648B22D0E3F}" type="slidenum">
              <a:rPr lang="el-GR" smtClean="0"/>
              <a:pPr/>
              <a:t>‹#›</a:t>
            </a:fld>
            <a:endParaRPr lang="el-GR"/>
          </a:p>
        </p:txBody>
      </p:sp>
    </p:spTree>
    <p:extLst>
      <p:ext uri="{BB962C8B-B14F-4D97-AF65-F5344CB8AC3E}">
        <p14:creationId xmlns:p14="http://schemas.microsoft.com/office/powerpoint/2010/main" val="3729049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223A600-B8AC-4D2C-86E4-D091AE171FA2}" type="datetimeFigureOut">
              <a:rPr lang="el-GR" smtClean="0"/>
              <a:pPr/>
              <a:t>22/3/2016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BEE1EFD-4829-41DC-B57A-0648B22D0E3F}" type="slidenum">
              <a:rPr lang="el-GR" smtClean="0"/>
              <a:pPr/>
              <a:t>‹#›</a:t>
            </a:fld>
            <a:endParaRPr lang="el-GR"/>
          </a:p>
        </p:txBody>
      </p:sp>
    </p:spTree>
    <p:extLst>
      <p:ext uri="{BB962C8B-B14F-4D97-AF65-F5344CB8AC3E}">
        <p14:creationId xmlns:p14="http://schemas.microsoft.com/office/powerpoint/2010/main" val="2923079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223A600-B8AC-4D2C-86E4-D091AE171FA2}" type="datetimeFigureOut">
              <a:rPr lang="el-GR" smtClean="0"/>
              <a:pPr/>
              <a:t>22/3/2016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BEE1EFD-4829-41DC-B57A-0648B22D0E3F}" type="slidenum">
              <a:rPr lang="el-GR" smtClean="0"/>
              <a:pPr/>
              <a:t>‹#›</a:t>
            </a:fld>
            <a:endParaRPr lang="el-GR"/>
          </a:p>
        </p:txBody>
      </p:sp>
    </p:spTree>
    <p:extLst>
      <p:ext uri="{BB962C8B-B14F-4D97-AF65-F5344CB8AC3E}">
        <p14:creationId xmlns:p14="http://schemas.microsoft.com/office/powerpoint/2010/main" val="27353238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A223A600-B8AC-4D2C-86E4-D091AE171FA2}" type="datetimeFigureOut">
              <a:rPr lang="el-GR" smtClean="0"/>
              <a:pPr/>
              <a:t>22/3/2016</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BEE1EFD-4829-41DC-B57A-0648B22D0E3F}" type="slidenum">
              <a:rPr lang="el-GR" smtClean="0"/>
              <a:pPr/>
              <a:t>‹#›</a:t>
            </a:fld>
            <a:endParaRPr lang="el-GR"/>
          </a:p>
        </p:txBody>
      </p:sp>
    </p:spTree>
    <p:extLst>
      <p:ext uri="{BB962C8B-B14F-4D97-AF65-F5344CB8AC3E}">
        <p14:creationId xmlns:p14="http://schemas.microsoft.com/office/powerpoint/2010/main" val="33028782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A223A600-B8AC-4D2C-86E4-D091AE171FA2}" type="datetimeFigureOut">
              <a:rPr lang="el-GR" smtClean="0"/>
              <a:pPr/>
              <a:t>22/3/2016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BEE1EFD-4829-41DC-B57A-0648B22D0E3F}" type="slidenum">
              <a:rPr lang="el-GR" smtClean="0"/>
              <a:pPr/>
              <a:t>‹#›</a:t>
            </a:fld>
            <a:endParaRPr lang="el-GR"/>
          </a:p>
        </p:txBody>
      </p:sp>
    </p:spTree>
    <p:extLst>
      <p:ext uri="{BB962C8B-B14F-4D97-AF65-F5344CB8AC3E}">
        <p14:creationId xmlns:p14="http://schemas.microsoft.com/office/powerpoint/2010/main" val="3337191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A223A600-B8AC-4D2C-86E4-D091AE171FA2}" type="datetimeFigureOut">
              <a:rPr lang="el-GR" smtClean="0"/>
              <a:pPr/>
              <a:t>22/3/2016</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ABEE1EFD-4829-41DC-B57A-0648B22D0E3F}" type="slidenum">
              <a:rPr lang="el-GR" smtClean="0"/>
              <a:pPr/>
              <a:t>‹#›</a:t>
            </a:fld>
            <a:endParaRPr lang="el-GR"/>
          </a:p>
        </p:txBody>
      </p:sp>
    </p:spTree>
    <p:extLst>
      <p:ext uri="{BB962C8B-B14F-4D97-AF65-F5344CB8AC3E}">
        <p14:creationId xmlns:p14="http://schemas.microsoft.com/office/powerpoint/2010/main" val="349033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A223A600-B8AC-4D2C-86E4-D091AE171FA2}" type="datetimeFigureOut">
              <a:rPr lang="el-GR" smtClean="0"/>
              <a:pPr/>
              <a:t>22/3/2016</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ABEE1EFD-4829-41DC-B57A-0648B22D0E3F}" type="slidenum">
              <a:rPr lang="el-GR" smtClean="0"/>
              <a:pPr/>
              <a:t>‹#›</a:t>
            </a:fld>
            <a:endParaRPr lang="el-GR"/>
          </a:p>
        </p:txBody>
      </p:sp>
    </p:spTree>
    <p:extLst>
      <p:ext uri="{BB962C8B-B14F-4D97-AF65-F5344CB8AC3E}">
        <p14:creationId xmlns:p14="http://schemas.microsoft.com/office/powerpoint/2010/main" val="2147462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223A600-B8AC-4D2C-86E4-D091AE171FA2}" type="datetimeFigureOut">
              <a:rPr lang="el-GR" smtClean="0"/>
              <a:pPr/>
              <a:t>22/3/2016</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ABEE1EFD-4829-41DC-B57A-0648B22D0E3F}" type="slidenum">
              <a:rPr lang="el-GR" smtClean="0"/>
              <a:pPr/>
              <a:t>‹#›</a:t>
            </a:fld>
            <a:endParaRPr lang="el-GR"/>
          </a:p>
        </p:txBody>
      </p:sp>
    </p:spTree>
    <p:extLst>
      <p:ext uri="{BB962C8B-B14F-4D97-AF65-F5344CB8AC3E}">
        <p14:creationId xmlns:p14="http://schemas.microsoft.com/office/powerpoint/2010/main" val="355595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223A600-B8AC-4D2C-86E4-D091AE171FA2}" type="datetimeFigureOut">
              <a:rPr lang="el-GR" smtClean="0"/>
              <a:pPr/>
              <a:t>22/3/2016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BEE1EFD-4829-41DC-B57A-0648B22D0E3F}" type="slidenum">
              <a:rPr lang="el-GR" smtClean="0"/>
              <a:pPr/>
              <a:t>‹#›</a:t>
            </a:fld>
            <a:endParaRPr lang="el-GR"/>
          </a:p>
        </p:txBody>
      </p:sp>
    </p:spTree>
    <p:extLst>
      <p:ext uri="{BB962C8B-B14F-4D97-AF65-F5344CB8AC3E}">
        <p14:creationId xmlns:p14="http://schemas.microsoft.com/office/powerpoint/2010/main" val="116801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223A600-B8AC-4D2C-86E4-D091AE171FA2}" type="datetimeFigureOut">
              <a:rPr lang="el-GR" smtClean="0"/>
              <a:pPr/>
              <a:t>22/3/2016</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BEE1EFD-4829-41DC-B57A-0648B22D0E3F}" type="slidenum">
              <a:rPr lang="el-GR" smtClean="0"/>
              <a:pPr/>
              <a:t>‹#›</a:t>
            </a:fld>
            <a:endParaRPr lang="el-GR"/>
          </a:p>
        </p:txBody>
      </p:sp>
    </p:spTree>
    <p:extLst>
      <p:ext uri="{BB962C8B-B14F-4D97-AF65-F5344CB8AC3E}">
        <p14:creationId xmlns:p14="http://schemas.microsoft.com/office/powerpoint/2010/main" val="104244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23A600-B8AC-4D2C-86E4-D091AE171FA2}" type="datetimeFigureOut">
              <a:rPr lang="el-GR" smtClean="0"/>
              <a:pPr/>
              <a:t>22/3/2016</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EE1EFD-4829-41DC-B57A-0648B22D0E3F}" type="slidenum">
              <a:rPr lang="el-GR" smtClean="0"/>
              <a:pPr/>
              <a:t>‹#›</a:t>
            </a:fld>
            <a:endParaRPr lang="el-GR"/>
          </a:p>
        </p:txBody>
      </p:sp>
    </p:spTree>
    <p:extLst>
      <p:ext uri="{BB962C8B-B14F-4D97-AF65-F5344CB8AC3E}">
        <p14:creationId xmlns:p14="http://schemas.microsoft.com/office/powerpoint/2010/main" val="1365370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4"/>
            <a:ext cx="10515600" cy="6052151"/>
          </a:xfrm>
        </p:spPr>
        <p:txBody>
          <a:bodyPr>
            <a:normAutofit/>
          </a:bodyPr>
          <a:lstStyle/>
          <a:p>
            <a:r>
              <a:rPr lang="el-GR" sz="2500" b="1" dirty="0">
                <a:solidFill>
                  <a:schemeClr val="accent2">
                    <a:lumMod val="75000"/>
                  </a:schemeClr>
                </a:solidFill>
                <a:latin typeface="+mn-lt"/>
              </a:rPr>
              <a:t>Μακροχρόνια Φροντίδα Υγείας</a:t>
            </a:r>
            <a:r>
              <a:rPr lang="en-US" sz="2500" b="1" dirty="0" smtClean="0">
                <a:solidFill>
                  <a:schemeClr val="accent2">
                    <a:lumMod val="75000"/>
                  </a:schemeClr>
                </a:solidFill>
                <a:latin typeface="+mn-lt"/>
              </a:rPr>
              <a:t>:</a:t>
            </a:r>
            <a:r>
              <a:rPr lang="en-US" sz="2500" b="1" dirty="0" smtClean="0">
                <a:solidFill>
                  <a:schemeClr val="tx1"/>
                </a:solidFill>
              </a:rPr>
              <a:t/>
            </a:r>
            <a:br>
              <a:rPr lang="en-US" sz="2500" b="1" dirty="0" smtClean="0">
                <a:solidFill>
                  <a:schemeClr val="tx1"/>
                </a:solidFill>
              </a:rPr>
            </a:br>
            <a:r>
              <a:rPr lang="el-GR" sz="2500" dirty="0" smtClean="0">
                <a:latin typeface="+mn-lt"/>
              </a:rPr>
              <a:t/>
            </a:r>
            <a:br>
              <a:rPr lang="el-GR" sz="2500" dirty="0" smtClean="0">
                <a:latin typeface="+mn-lt"/>
              </a:rPr>
            </a:br>
            <a:r>
              <a:rPr lang="el-GR" sz="2500" dirty="0" smtClean="0">
                <a:solidFill>
                  <a:schemeClr val="tx1"/>
                </a:solidFill>
                <a:latin typeface="+mn-lt"/>
              </a:rPr>
              <a:t>• Κατά την διάρκεια του μαθήματος θα παρουσιάσουμε τα </a:t>
            </a:r>
            <a:r>
              <a:rPr lang="el-GR" sz="2500" dirty="0" smtClean="0">
                <a:solidFill>
                  <a:schemeClr val="accent2">
                    <a:lumMod val="75000"/>
                  </a:schemeClr>
                </a:solidFill>
                <a:latin typeface="+mn-lt"/>
              </a:rPr>
              <a:t>Μοντέλα</a:t>
            </a:r>
            <a:r>
              <a:rPr lang="el-GR" sz="2500" dirty="0" smtClean="0">
                <a:solidFill>
                  <a:schemeClr val="tx1"/>
                </a:solidFill>
                <a:latin typeface="+mn-lt"/>
              </a:rPr>
              <a:t> </a:t>
            </a:r>
            <a:r>
              <a:rPr lang="el-GR" sz="2500" dirty="0" smtClean="0">
                <a:solidFill>
                  <a:schemeClr val="accent2">
                    <a:lumMod val="75000"/>
                  </a:schemeClr>
                </a:solidFill>
                <a:latin typeface="+mn-lt"/>
              </a:rPr>
              <a:t>Μακροχρόνιας Φροντίδας</a:t>
            </a:r>
            <a:r>
              <a:rPr lang="en-US" sz="2500" dirty="0" smtClean="0">
                <a:solidFill>
                  <a:schemeClr val="accent2">
                    <a:lumMod val="75000"/>
                  </a:schemeClr>
                </a:solidFill>
                <a:latin typeface="+mn-lt"/>
              </a:rPr>
              <a:t> </a:t>
            </a:r>
            <a:r>
              <a:rPr lang="el-GR" sz="2500" dirty="0" smtClean="0">
                <a:solidFill>
                  <a:schemeClr val="accent2">
                    <a:lumMod val="75000"/>
                  </a:schemeClr>
                </a:solidFill>
                <a:latin typeface="+mn-lt"/>
              </a:rPr>
              <a:t>Υγείας </a:t>
            </a:r>
            <a:r>
              <a:rPr lang="el-GR" sz="2500" dirty="0" smtClean="0">
                <a:solidFill>
                  <a:schemeClr val="tx1"/>
                </a:solidFill>
                <a:latin typeface="+mn-lt"/>
              </a:rPr>
              <a:t>ασθενών.</a:t>
            </a:r>
            <a:br>
              <a:rPr lang="el-GR" sz="2500" dirty="0" smtClean="0">
                <a:solidFill>
                  <a:schemeClr val="tx1"/>
                </a:solidFill>
                <a:latin typeface="+mn-lt"/>
              </a:rPr>
            </a:br>
            <a:r>
              <a:rPr lang="el-GR" sz="2500" dirty="0" smtClean="0">
                <a:solidFill>
                  <a:schemeClr val="tx1"/>
                </a:solidFill>
                <a:latin typeface="+mn-lt"/>
              </a:rPr>
              <a:t/>
            </a:r>
            <a:br>
              <a:rPr lang="el-GR" sz="2500" dirty="0" smtClean="0">
                <a:solidFill>
                  <a:schemeClr val="tx1"/>
                </a:solidFill>
                <a:latin typeface="+mn-lt"/>
              </a:rPr>
            </a:br>
            <a:r>
              <a:rPr lang="el-GR" sz="2500" dirty="0" smtClean="0">
                <a:solidFill>
                  <a:schemeClr val="tx1"/>
                </a:solidFill>
                <a:latin typeface="+mn-lt"/>
              </a:rPr>
              <a:t>• Τον τρόπο που </a:t>
            </a:r>
            <a:r>
              <a:rPr lang="el-GR" sz="2500" dirty="0" smtClean="0">
                <a:solidFill>
                  <a:schemeClr val="accent2">
                    <a:lumMod val="75000"/>
                  </a:schemeClr>
                </a:solidFill>
                <a:latin typeface="+mn-lt"/>
              </a:rPr>
              <a:t>συνδέονται</a:t>
            </a:r>
            <a:r>
              <a:rPr lang="en-US" sz="2500" dirty="0" smtClean="0">
                <a:solidFill>
                  <a:schemeClr val="accent2">
                    <a:lumMod val="75000"/>
                  </a:schemeClr>
                </a:solidFill>
                <a:latin typeface="+mn-lt"/>
              </a:rPr>
              <a:t> </a:t>
            </a:r>
            <a:r>
              <a:rPr lang="el-GR" sz="2500" dirty="0" smtClean="0">
                <a:solidFill>
                  <a:schemeClr val="tx1"/>
                </a:solidFill>
                <a:latin typeface="+mn-lt"/>
              </a:rPr>
              <a:t>με την τοπική κοινωνία.</a:t>
            </a:r>
            <a:br>
              <a:rPr lang="el-GR" sz="2500" dirty="0" smtClean="0">
                <a:solidFill>
                  <a:schemeClr val="tx1"/>
                </a:solidFill>
                <a:latin typeface="+mn-lt"/>
              </a:rPr>
            </a:br>
            <a:r>
              <a:rPr lang="el-GR" sz="2500" dirty="0" smtClean="0">
                <a:solidFill>
                  <a:schemeClr val="tx1"/>
                </a:solidFill>
                <a:latin typeface="+mn-lt"/>
              </a:rPr>
              <a:t/>
            </a:r>
            <a:br>
              <a:rPr lang="el-GR" sz="2500" dirty="0" smtClean="0">
                <a:solidFill>
                  <a:schemeClr val="tx1"/>
                </a:solidFill>
                <a:latin typeface="+mn-lt"/>
              </a:rPr>
            </a:br>
            <a:r>
              <a:rPr lang="el-GR" sz="2500" dirty="0" smtClean="0">
                <a:solidFill>
                  <a:schemeClr val="tx1"/>
                </a:solidFill>
                <a:latin typeface="+mn-lt"/>
              </a:rPr>
              <a:t>• Υιοθέτηση </a:t>
            </a:r>
            <a:r>
              <a:rPr lang="el-GR" sz="2500" dirty="0" smtClean="0">
                <a:solidFill>
                  <a:schemeClr val="accent2">
                    <a:lumMod val="75000"/>
                  </a:schemeClr>
                </a:solidFill>
                <a:latin typeface="+mn-lt"/>
              </a:rPr>
              <a:t>καλών πρακτικών </a:t>
            </a:r>
            <a:r>
              <a:rPr lang="el-GR" sz="2500" dirty="0" smtClean="0">
                <a:solidFill>
                  <a:schemeClr val="tx1"/>
                </a:solidFill>
                <a:latin typeface="+mn-lt"/>
              </a:rPr>
              <a:t>σε Εθνικό και Ευρωπαϊκό επίπεδο σε κράτη με προηγμένα συστήματα υγείας.</a:t>
            </a:r>
            <a:br>
              <a:rPr lang="el-GR" sz="2500" dirty="0" smtClean="0">
                <a:solidFill>
                  <a:schemeClr val="tx1"/>
                </a:solidFill>
                <a:latin typeface="+mn-lt"/>
              </a:rPr>
            </a:br>
            <a:r>
              <a:rPr lang="el-GR" sz="2500" dirty="0">
                <a:solidFill>
                  <a:schemeClr val="tx1"/>
                </a:solidFill>
                <a:latin typeface="+mn-lt"/>
              </a:rPr>
              <a:t/>
            </a:r>
            <a:br>
              <a:rPr lang="el-GR" sz="2500" dirty="0">
                <a:solidFill>
                  <a:schemeClr val="tx1"/>
                </a:solidFill>
                <a:latin typeface="+mn-lt"/>
              </a:rPr>
            </a:br>
            <a:r>
              <a:rPr lang="el-GR" sz="2500" dirty="0" smtClean="0">
                <a:solidFill>
                  <a:schemeClr val="tx1"/>
                </a:solidFill>
                <a:latin typeface="+mn-lt"/>
              </a:rPr>
              <a:t>• </a:t>
            </a:r>
            <a:r>
              <a:rPr lang="el-GR" sz="2500" dirty="0" smtClean="0">
                <a:solidFill>
                  <a:schemeClr val="accent2">
                    <a:lumMod val="75000"/>
                  </a:schemeClr>
                </a:solidFill>
                <a:latin typeface="+mn-lt"/>
              </a:rPr>
              <a:t>Στρατηγικοί άξονες </a:t>
            </a:r>
            <a:r>
              <a:rPr lang="el-GR" sz="2500" dirty="0" smtClean="0">
                <a:solidFill>
                  <a:schemeClr val="tx1"/>
                </a:solidFill>
                <a:latin typeface="+mn-lt"/>
              </a:rPr>
              <a:t>ανάπτυξης του δικτύου Μακροχρόνιας Φροντίδας Υγείας στην Ελλάδα</a:t>
            </a:r>
            <a:r>
              <a:rPr lang="en-US" sz="2500" dirty="0" smtClean="0">
                <a:solidFill>
                  <a:schemeClr val="tx1"/>
                </a:solidFill>
                <a:latin typeface="+mn-lt"/>
              </a:rPr>
              <a:t>: </a:t>
            </a:r>
            <a:br>
              <a:rPr lang="en-US" sz="2500" dirty="0" smtClean="0">
                <a:solidFill>
                  <a:schemeClr val="tx1"/>
                </a:solidFill>
                <a:latin typeface="+mn-lt"/>
              </a:rPr>
            </a:br>
            <a:r>
              <a:rPr lang="en-US" sz="2500" dirty="0" smtClean="0">
                <a:solidFill>
                  <a:schemeClr val="tx1"/>
                </a:solidFill>
                <a:latin typeface="+mn-lt"/>
              </a:rPr>
              <a:t>H</a:t>
            </a:r>
            <a:r>
              <a:rPr lang="el-GR" sz="2500" dirty="0" smtClean="0">
                <a:solidFill>
                  <a:schemeClr val="tx1"/>
                </a:solidFill>
                <a:latin typeface="+mn-lt"/>
              </a:rPr>
              <a:t> αποτελεσματική </a:t>
            </a:r>
            <a:r>
              <a:rPr lang="el-GR" sz="2500" dirty="0" smtClean="0">
                <a:solidFill>
                  <a:schemeClr val="accent2">
                    <a:lumMod val="75000"/>
                  </a:schemeClr>
                </a:solidFill>
                <a:latin typeface="+mn-lt"/>
              </a:rPr>
              <a:t>διοίκηση και διαχείριση </a:t>
            </a:r>
            <a:r>
              <a:rPr lang="el-GR" sz="2500" dirty="0" smtClean="0">
                <a:solidFill>
                  <a:schemeClr val="tx1"/>
                </a:solidFill>
                <a:latin typeface="+mn-lt"/>
              </a:rPr>
              <a:t>των υπηρεσιών, </a:t>
            </a:r>
            <a:r>
              <a:rPr lang="en-US" sz="2500" dirty="0" smtClean="0">
                <a:solidFill>
                  <a:schemeClr val="tx1"/>
                </a:solidFill>
                <a:latin typeface="+mn-lt"/>
              </a:rPr>
              <a:t/>
            </a:r>
            <a:br>
              <a:rPr lang="en-US" sz="2500" dirty="0" smtClean="0">
                <a:solidFill>
                  <a:schemeClr val="tx1"/>
                </a:solidFill>
                <a:latin typeface="+mn-lt"/>
              </a:rPr>
            </a:br>
            <a:r>
              <a:rPr lang="en-US" sz="2500" dirty="0" smtClean="0">
                <a:solidFill>
                  <a:schemeClr val="tx1"/>
                </a:solidFill>
                <a:latin typeface="+mn-lt"/>
              </a:rPr>
              <a:t>H</a:t>
            </a:r>
            <a:r>
              <a:rPr lang="el-GR" sz="2500" dirty="0" smtClean="0">
                <a:solidFill>
                  <a:schemeClr val="tx1"/>
                </a:solidFill>
                <a:latin typeface="+mn-lt"/>
              </a:rPr>
              <a:t> </a:t>
            </a:r>
            <a:r>
              <a:rPr lang="el-GR" sz="2500" dirty="0" smtClean="0">
                <a:solidFill>
                  <a:schemeClr val="accent2">
                    <a:lumMod val="75000"/>
                  </a:schemeClr>
                </a:solidFill>
                <a:latin typeface="+mn-lt"/>
              </a:rPr>
              <a:t>δικτύωση</a:t>
            </a:r>
            <a:r>
              <a:rPr lang="el-GR" sz="2500" dirty="0" smtClean="0">
                <a:solidFill>
                  <a:schemeClr val="tx1"/>
                </a:solidFill>
                <a:latin typeface="+mn-lt"/>
              </a:rPr>
              <a:t> με άλλες υπηρεσίες υγείας, </a:t>
            </a:r>
            <a:r>
              <a:rPr lang="en-US" sz="2500" dirty="0" smtClean="0">
                <a:solidFill>
                  <a:schemeClr val="tx1"/>
                </a:solidFill>
                <a:latin typeface="+mn-lt"/>
              </a:rPr>
              <a:t/>
            </a:r>
            <a:br>
              <a:rPr lang="en-US" sz="2500" dirty="0" smtClean="0">
                <a:solidFill>
                  <a:schemeClr val="tx1"/>
                </a:solidFill>
                <a:latin typeface="+mn-lt"/>
              </a:rPr>
            </a:br>
            <a:r>
              <a:rPr lang="en-US" sz="2500" dirty="0" smtClean="0">
                <a:solidFill>
                  <a:schemeClr val="tx1"/>
                </a:solidFill>
                <a:latin typeface="+mn-lt"/>
              </a:rPr>
              <a:t>H</a:t>
            </a:r>
            <a:r>
              <a:rPr lang="el-GR" sz="2500" dirty="0" smtClean="0">
                <a:solidFill>
                  <a:schemeClr val="tx1"/>
                </a:solidFill>
                <a:latin typeface="+mn-lt"/>
              </a:rPr>
              <a:t> </a:t>
            </a:r>
            <a:r>
              <a:rPr lang="el-GR" sz="2500" dirty="0" smtClean="0">
                <a:solidFill>
                  <a:schemeClr val="accent2">
                    <a:lumMod val="75000"/>
                  </a:schemeClr>
                </a:solidFill>
                <a:latin typeface="+mn-lt"/>
              </a:rPr>
              <a:t>ενδυνάμωση και κατάρτιση </a:t>
            </a:r>
            <a:r>
              <a:rPr lang="el-GR" sz="2500" dirty="0" smtClean="0">
                <a:solidFill>
                  <a:schemeClr val="tx1"/>
                </a:solidFill>
                <a:latin typeface="+mn-lt"/>
              </a:rPr>
              <a:t>του ανθρώπινου δυναμικού</a:t>
            </a:r>
            <a:r>
              <a:rPr lang="en-US" sz="2500" dirty="0" smtClean="0">
                <a:solidFill>
                  <a:schemeClr val="tx1"/>
                </a:solidFill>
                <a:latin typeface="+mn-lt"/>
              </a:rPr>
              <a:t>,</a:t>
            </a:r>
            <a:br>
              <a:rPr lang="en-US" sz="2500" dirty="0" smtClean="0">
                <a:solidFill>
                  <a:schemeClr val="tx1"/>
                </a:solidFill>
                <a:latin typeface="+mn-lt"/>
              </a:rPr>
            </a:br>
            <a:r>
              <a:rPr lang="en-US" sz="2500" dirty="0" smtClean="0">
                <a:solidFill>
                  <a:schemeClr val="tx1"/>
                </a:solidFill>
                <a:latin typeface="+mn-lt"/>
              </a:rPr>
              <a:t>H</a:t>
            </a:r>
            <a:r>
              <a:rPr lang="el-GR" sz="2500" dirty="0" smtClean="0">
                <a:solidFill>
                  <a:schemeClr val="tx1"/>
                </a:solidFill>
                <a:latin typeface="+mn-lt"/>
              </a:rPr>
              <a:t> </a:t>
            </a:r>
            <a:r>
              <a:rPr lang="el-GR" sz="2500" dirty="0" smtClean="0">
                <a:solidFill>
                  <a:schemeClr val="accent2">
                    <a:lumMod val="75000"/>
                  </a:schemeClr>
                </a:solidFill>
                <a:latin typeface="+mn-lt"/>
              </a:rPr>
              <a:t>ικανοποίηση</a:t>
            </a:r>
            <a:r>
              <a:rPr lang="el-GR" sz="2500" dirty="0" smtClean="0">
                <a:solidFill>
                  <a:schemeClr val="tx1"/>
                </a:solidFill>
                <a:latin typeface="+mn-lt"/>
              </a:rPr>
              <a:t> του ασθενή.    </a:t>
            </a:r>
            <a:endParaRPr lang="el-GR" sz="2500" dirty="0">
              <a:solidFill>
                <a:schemeClr val="tx1"/>
              </a:solidFill>
              <a:latin typeface="+mn-lt"/>
            </a:endParaRPr>
          </a:p>
        </p:txBody>
      </p:sp>
    </p:spTree>
    <p:extLst>
      <p:ext uri="{BB962C8B-B14F-4D97-AF65-F5344CB8AC3E}">
        <p14:creationId xmlns:p14="http://schemas.microsoft.com/office/powerpoint/2010/main" val="7941102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50378" y="811851"/>
            <a:ext cx="11177899" cy="5078313"/>
          </a:xfrm>
          <a:prstGeom prst="rect">
            <a:avLst/>
          </a:prstGeom>
          <a:noFill/>
        </p:spPr>
        <p:txBody>
          <a:bodyPr wrap="square" rtlCol="0">
            <a:spAutoFit/>
          </a:bodyPr>
          <a:lstStyle/>
          <a:p>
            <a:r>
              <a:rPr lang="el-GR" sz="2400" b="1" dirty="0">
                <a:solidFill>
                  <a:schemeClr val="accent2">
                    <a:lumMod val="75000"/>
                  </a:schemeClr>
                </a:solidFill>
              </a:rPr>
              <a:t>Μακροχρόνια Φροντίδα Υγείας</a:t>
            </a:r>
            <a:r>
              <a:rPr lang="en-US" sz="2400" b="1" dirty="0" smtClean="0">
                <a:solidFill>
                  <a:schemeClr val="accent2">
                    <a:lumMod val="75000"/>
                  </a:schemeClr>
                </a:solidFill>
              </a:rPr>
              <a:t>:</a:t>
            </a:r>
            <a:endParaRPr lang="el-GR" sz="2400" b="1" dirty="0" smtClean="0">
              <a:solidFill>
                <a:schemeClr val="accent2">
                  <a:lumMod val="75000"/>
                </a:schemeClr>
              </a:solidFill>
            </a:endParaRPr>
          </a:p>
          <a:p>
            <a:endParaRPr lang="el-GR" sz="2500" dirty="0" smtClean="0"/>
          </a:p>
          <a:p>
            <a:r>
              <a:rPr lang="el-GR" sz="2500" dirty="0" smtClean="0"/>
              <a:t>Πολλοί ασθενείς που πάσχουν από χρόνια ασθένεια αντιμετωπίζουν και </a:t>
            </a:r>
            <a:r>
              <a:rPr lang="el-GR" sz="2500" dirty="0" smtClean="0">
                <a:solidFill>
                  <a:schemeClr val="accent2">
                    <a:lumMod val="75000"/>
                  </a:schemeClr>
                </a:solidFill>
              </a:rPr>
              <a:t>ψυχολογικές διαταραχές</a:t>
            </a:r>
            <a:r>
              <a:rPr lang="el-GR" sz="2500" dirty="0" smtClean="0"/>
              <a:t>.</a:t>
            </a:r>
          </a:p>
          <a:p>
            <a:endParaRPr lang="el-GR" sz="2500" dirty="0" smtClean="0"/>
          </a:p>
          <a:p>
            <a:endParaRPr lang="el-GR" sz="2500" dirty="0" smtClean="0"/>
          </a:p>
          <a:p>
            <a:r>
              <a:rPr lang="el-GR" sz="2500" dirty="0" smtClean="0"/>
              <a:t>Η αντιμετώπιση της ασθένειας οδηγεί στην αίσθηση </a:t>
            </a:r>
            <a:r>
              <a:rPr lang="el-GR" sz="2500" dirty="0" smtClean="0">
                <a:solidFill>
                  <a:schemeClr val="accent2">
                    <a:lumMod val="75000"/>
                  </a:schemeClr>
                </a:solidFill>
              </a:rPr>
              <a:t>της αβεβαιότητας, της θλίψης, της λύπης, του φόβου ή του θυμού</a:t>
            </a:r>
            <a:r>
              <a:rPr lang="el-GR" sz="2500" dirty="0" smtClean="0"/>
              <a:t>. </a:t>
            </a:r>
          </a:p>
          <a:p>
            <a:endParaRPr lang="el-GR" sz="2500" dirty="0" smtClean="0"/>
          </a:p>
          <a:p>
            <a:endParaRPr lang="el-GR" sz="2500" dirty="0" smtClean="0"/>
          </a:p>
          <a:p>
            <a:r>
              <a:rPr lang="el-GR" sz="2500" dirty="0" smtClean="0"/>
              <a:t>Αποτέλεσμα είναι να διαταράσσεται </a:t>
            </a:r>
            <a:r>
              <a:rPr lang="el-GR" sz="2500" dirty="0" smtClean="0">
                <a:solidFill>
                  <a:schemeClr val="accent2">
                    <a:lumMod val="75000"/>
                  </a:schemeClr>
                </a:solidFill>
              </a:rPr>
              <a:t>η ποιότητα ζωής </a:t>
            </a:r>
            <a:r>
              <a:rPr lang="el-GR" sz="2500" dirty="0" smtClean="0"/>
              <a:t>του ατόμου και να οδηγείται στην </a:t>
            </a:r>
            <a:r>
              <a:rPr lang="el-GR" sz="2500" dirty="0" smtClean="0">
                <a:solidFill>
                  <a:schemeClr val="accent2">
                    <a:lumMod val="75000"/>
                  </a:schemeClr>
                </a:solidFill>
              </a:rPr>
              <a:t>Κατάθλιψη</a:t>
            </a:r>
            <a:r>
              <a:rPr lang="el-GR" sz="2500" dirty="0" smtClean="0"/>
              <a:t> ένα πρόβλημα το οποίο χρήζει αντιμετώπισης παρόμοιας με την Μακροχρόνια νόσο.</a:t>
            </a:r>
          </a:p>
        </p:txBody>
      </p:sp>
    </p:spTree>
    <p:extLst>
      <p:ext uri="{BB962C8B-B14F-4D97-AF65-F5344CB8AC3E}">
        <p14:creationId xmlns:p14="http://schemas.microsoft.com/office/powerpoint/2010/main" val="41384486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596358" y="797729"/>
            <a:ext cx="11203537" cy="5078313"/>
          </a:xfrm>
          <a:prstGeom prst="rect">
            <a:avLst/>
          </a:prstGeom>
        </p:spPr>
        <p:txBody>
          <a:bodyPr wrap="square">
            <a:spAutoFit/>
          </a:bodyPr>
          <a:lstStyle/>
          <a:p>
            <a:r>
              <a:rPr lang="el-GR" sz="2400" b="1" dirty="0">
                <a:solidFill>
                  <a:schemeClr val="accent2">
                    <a:lumMod val="75000"/>
                  </a:schemeClr>
                </a:solidFill>
              </a:rPr>
              <a:t>Μακροχρόνια Φροντίδα Υγείας</a:t>
            </a:r>
            <a:r>
              <a:rPr lang="en-US" sz="2400" b="1" dirty="0" smtClean="0">
                <a:solidFill>
                  <a:schemeClr val="accent2">
                    <a:lumMod val="75000"/>
                  </a:schemeClr>
                </a:solidFill>
              </a:rPr>
              <a:t>:</a:t>
            </a:r>
            <a:endParaRPr lang="el-GR" sz="2400" b="1" dirty="0" smtClean="0">
              <a:solidFill>
                <a:schemeClr val="accent2">
                  <a:lumMod val="75000"/>
                </a:schemeClr>
              </a:solidFill>
            </a:endParaRPr>
          </a:p>
          <a:p>
            <a:endParaRPr lang="el-GR" sz="2500" dirty="0" smtClean="0"/>
          </a:p>
          <a:p>
            <a:r>
              <a:rPr lang="el-GR" sz="2500" dirty="0" smtClean="0"/>
              <a:t>Ο </a:t>
            </a:r>
            <a:r>
              <a:rPr lang="el-GR" sz="2500" dirty="0">
                <a:solidFill>
                  <a:schemeClr val="accent2">
                    <a:lumMod val="75000"/>
                  </a:schemeClr>
                </a:solidFill>
              </a:rPr>
              <a:t>συνδυασμός</a:t>
            </a:r>
            <a:r>
              <a:rPr lang="el-GR" sz="2500" dirty="0"/>
              <a:t> της κατάθλιψης με μια χρόνια ασθένεια </a:t>
            </a:r>
            <a:r>
              <a:rPr lang="el-GR" sz="2500" dirty="0">
                <a:solidFill>
                  <a:schemeClr val="accent2">
                    <a:lumMod val="75000"/>
                  </a:schemeClr>
                </a:solidFill>
              </a:rPr>
              <a:t>ωθεί </a:t>
            </a:r>
            <a:r>
              <a:rPr lang="el-GR" sz="2500" dirty="0"/>
              <a:t>τον ασθενή σε λάθος συμπεριφορές όπως είναι </a:t>
            </a:r>
            <a:r>
              <a:rPr lang="el-GR" sz="2500" dirty="0">
                <a:solidFill>
                  <a:schemeClr val="accent2">
                    <a:lumMod val="75000"/>
                  </a:schemeClr>
                </a:solidFill>
              </a:rPr>
              <a:t>η μειωμένη συμμόρφωση </a:t>
            </a:r>
            <a:r>
              <a:rPr lang="el-GR" sz="2500" dirty="0"/>
              <a:t>στη θεραπεία, </a:t>
            </a:r>
            <a:r>
              <a:rPr lang="el-GR" sz="2500" dirty="0">
                <a:solidFill>
                  <a:schemeClr val="accent2">
                    <a:lumMod val="75000"/>
                  </a:schemeClr>
                </a:solidFill>
              </a:rPr>
              <a:t>η έλλειψη σωματικής </a:t>
            </a:r>
            <a:r>
              <a:rPr lang="el-GR" sz="2500" dirty="0" smtClean="0">
                <a:solidFill>
                  <a:schemeClr val="accent2">
                    <a:lumMod val="75000"/>
                  </a:schemeClr>
                </a:solidFill>
              </a:rPr>
              <a:t>δραστηριότητας,</a:t>
            </a:r>
            <a:r>
              <a:rPr lang="el-GR" sz="2500" dirty="0" smtClean="0"/>
              <a:t> </a:t>
            </a:r>
            <a:r>
              <a:rPr lang="el-GR" sz="2500" dirty="0"/>
              <a:t>ο εθισμός στο ποτό και στο τσιγάρο.</a:t>
            </a:r>
          </a:p>
          <a:p>
            <a:endParaRPr lang="el-GR" sz="2500" dirty="0" smtClean="0"/>
          </a:p>
          <a:p>
            <a:endParaRPr lang="el-GR" sz="2500" dirty="0"/>
          </a:p>
          <a:p>
            <a:r>
              <a:rPr lang="el-GR" sz="2500" dirty="0" smtClean="0"/>
              <a:t>Η </a:t>
            </a:r>
            <a:r>
              <a:rPr lang="el-GR" sz="2500" dirty="0"/>
              <a:t>συννοσηρότητα της </a:t>
            </a:r>
            <a:r>
              <a:rPr lang="el-GR" sz="2500" dirty="0">
                <a:solidFill>
                  <a:schemeClr val="accent2">
                    <a:lumMod val="75000"/>
                  </a:schemeClr>
                </a:solidFill>
              </a:rPr>
              <a:t>κατάθλιψης με τα συμπτώματα μιας χρόνιας νόσου </a:t>
            </a:r>
            <a:r>
              <a:rPr lang="el-GR" sz="2500" dirty="0"/>
              <a:t>θα πρέπει να αντιμετωπιστεί με ταυτόχρονη θεραπεία.</a:t>
            </a:r>
          </a:p>
          <a:p>
            <a:endParaRPr lang="el-GR" sz="2500" dirty="0" smtClean="0"/>
          </a:p>
          <a:p>
            <a:endParaRPr lang="el-GR" sz="2500" dirty="0"/>
          </a:p>
          <a:p>
            <a:r>
              <a:rPr lang="el-GR" sz="2500" dirty="0" smtClean="0"/>
              <a:t>Όσο </a:t>
            </a:r>
            <a:r>
              <a:rPr lang="el-GR" sz="2500" dirty="0"/>
              <a:t>πιο έγκαιρα γίνει η </a:t>
            </a:r>
            <a:r>
              <a:rPr lang="el-GR" sz="2500" dirty="0">
                <a:solidFill>
                  <a:schemeClr val="accent2">
                    <a:lumMod val="75000"/>
                  </a:schemeClr>
                </a:solidFill>
              </a:rPr>
              <a:t>διάγνωση</a:t>
            </a:r>
            <a:r>
              <a:rPr lang="el-GR" sz="2500" dirty="0"/>
              <a:t> τόσο πιο πιθανή είναι η </a:t>
            </a:r>
            <a:r>
              <a:rPr lang="el-GR" sz="2500" dirty="0">
                <a:solidFill>
                  <a:schemeClr val="accent2">
                    <a:lumMod val="75000"/>
                  </a:schemeClr>
                </a:solidFill>
              </a:rPr>
              <a:t>αποτελεσματικότητα της θεραπείας.</a:t>
            </a:r>
          </a:p>
        </p:txBody>
      </p:sp>
    </p:spTree>
    <p:extLst>
      <p:ext uri="{BB962C8B-B14F-4D97-AF65-F5344CB8AC3E}">
        <p14:creationId xmlns:p14="http://schemas.microsoft.com/office/powerpoint/2010/main" val="23665181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65675" y="1110953"/>
            <a:ext cx="9878938" cy="4708981"/>
          </a:xfrm>
          <a:prstGeom prst="rect">
            <a:avLst/>
          </a:prstGeom>
          <a:noFill/>
        </p:spPr>
        <p:txBody>
          <a:bodyPr wrap="square" rtlCol="0">
            <a:spAutoFit/>
          </a:bodyPr>
          <a:lstStyle/>
          <a:p>
            <a:r>
              <a:rPr lang="el-GR" sz="2500" dirty="0" smtClean="0"/>
              <a:t>Πρωτοβάθμια Φροντίδα Υγείας (Π.Φ.Υ.)</a:t>
            </a:r>
          </a:p>
          <a:p>
            <a:endParaRPr lang="en-US" sz="2500" dirty="0" smtClean="0"/>
          </a:p>
          <a:p>
            <a:r>
              <a:rPr lang="el-GR" sz="2500" dirty="0" smtClean="0"/>
              <a:t>Πρωτοβάθμια φροντίδα υγείας αποσκοπεί </a:t>
            </a:r>
            <a:r>
              <a:rPr lang="el-GR" sz="2500" dirty="0" smtClean="0">
                <a:solidFill>
                  <a:schemeClr val="accent2">
                    <a:lumMod val="75000"/>
                  </a:schemeClr>
                </a:solidFill>
              </a:rPr>
              <a:t>στην προστασία, προαγωγή </a:t>
            </a:r>
            <a:r>
              <a:rPr lang="el-GR" sz="2500" dirty="0" smtClean="0"/>
              <a:t>της υγείας του πληθυσμού, μέσω </a:t>
            </a:r>
            <a:r>
              <a:rPr lang="el-GR" sz="2500" dirty="0" smtClean="0">
                <a:solidFill>
                  <a:schemeClr val="accent2">
                    <a:lumMod val="75000"/>
                  </a:schemeClr>
                </a:solidFill>
              </a:rPr>
              <a:t>υπηρεσιών πρόληψης και αγωγής υγείας.</a:t>
            </a:r>
          </a:p>
          <a:p>
            <a:endParaRPr lang="el-GR" sz="2500" dirty="0" smtClean="0">
              <a:solidFill>
                <a:schemeClr val="accent2">
                  <a:lumMod val="75000"/>
                </a:schemeClr>
              </a:solidFill>
            </a:endParaRPr>
          </a:p>
          <a:p>
            <a:endParaRPr lang="el-GR" sz="2500" dirty="0">
              <a:solidFill>
                <a:schemeClr val="accent2">
                  <a:lumMod val="75000"/>
                </a:schemeClr>
              </a:solidFill>
            </a:endParaRPr>
          </a:p>
          <a:p>
            <a:r>
              <a:rPr lang="el-GR" sz="2500" dirty="0" smtClean="0"/>
              <a:t>Προληπτικά μέτρα με στόχο την μείωση </a:t>
            </a:r>
            <a:r>
              <a:rPr lang="el-GR" sz="2500" dirty="0" smtClean="0">
                <a:solidFill>
                  <a:schemeClr val="accent2">
                    <a:lumMod val="75000"/>
                  </a:schemeClr>
                </a:solidFill>
              </a:rPr>
              <a:t>της νοσηρότητας, </a:t>
            </a:r>
            <a:r>
              <a:rPr lang="el-GR" sz="2500" dirty="0" smtClean="0"/>
              <a:t>την </a:t>
            </a:r>
            <a:r>
              <a:rPr lang="el-GR" sz="2500" dirty="0" smtClean="0">
                <a:solidFill>
                  <a:schemeClr val="accent2">
                    <a:lumMod val="75000"/>
                  </a:schemeClr>
                </a:solidFill>
              </a:rPr>
              <a:t>αλλαγή της συμπεριφοράς </a:t>
            </a:r>
            <a:r>
              <a:rPr lang="el-GR" sz="2500" dirty="0" smtClean="0"/>
              <a:t>και της εν γένει </a:t>
            </a:r>
            <a:r>
              <a:rPr lang="el-GR" sz="2500" dirty="0" smtClean="0">
                <a:solidFill>
                  <a:schemeClr val="accent2">
                    <a:lumMod val="75000"/>
                  </a:schemeClr>
                </a:solidFill>
              </a:rPr>
              <a:t>υιοθέτησης νέου τρόπου ζωής.</a:t>
            </a:r>
          </a:p>
          <a:p>
            <a:endParaRPr lang="el-GR" sz="2500" dirty="0" smtClean="0"/>
          </a:p>
          <a:p>
            <a:endParaRPr lang="el-GR" sz="2500" dirty="0"/>
          </a:p>
          <a:p>
            <a:r>
              <a:rPr lang="el-GR" sz="2500" dirty="0" smtClean="0"/>
              <a:t>Οι δράσεις της (Π.Φ.Υ.) όσο αναφορά την </a:t>
            </a:r>
            <a:r>
              <a:rPr lang="el-GR" sz="2500" dirty="0" smtClean="0">
                <a:solidFill>
                  <a:schemeClr val="accent2">
                    <a:lumMod val="75000"/>
                  </a:schemeClr>
                </a:solidFill>
              </a:rPr>
              <a:t>αγωγή της Υγείας </a:t>
            </a:r>
            <a:r>
              <a:rPr lang="el-GR" sz="2500" dirty="0" smtClean="0"/>
              <a:t>κατηγοριοποιούνται σε τρία επίπεδα</a:t>
            </a:r>
            <a:r>
              <a:rPr lang="en-US" sz="2500" dirty="0" smtClean="0"/>
              <a:t>:</a:t>
            </a:r>
            <a:r>
              <a:rPr lang="el-GR" sz="2500" dirty="0" smtClean="0"/>
              <a:t> </a:t>
            </a:r>
            <a:endParaRPr lang="el-GR" sz="2500" dirty="0"/>
          </a:p>
        </p:txBody>
      </p:sp>
    </p:spTree>
    <p:extLst>
      <p:ext uri="{BB962C8B-B14F-4D97-AF65-F5344CB8AC3E}">
        <p14:creationId xmlns:p14="http://schemas.microsoft.com/office/powerpoint/2010/main" val="34567436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01511" y="2733883"/>
            <a:ext cx="2085174" cy="707886"/>
          </a:xfrm>
          <a:prstGeom prst="rect">
            <a:avLst/>
          </a:prstGeom>
          <a:solidFill>
            <a:schemeClr val="bg2">
              <a:lumMod val="90000"/>
            </a:schemeClr>
          </a:solidFill>
        </p:spPr>
        <p:txBody>
          <a:bodyPr wrap="square" rtlCol="0">
            <a:spAutoFit/>
          </a:bodyPr>
          <a:lstStyle/>
          <a:p>
            <a:r>
              <a:rPr lang="el-GR" sz="2000" dirty="0" smtClean="0"/>
              <a:t>Πρωτογενείς αγωγή της Υγείας</a:t>
            </a:r>
            <a:endParaRPr lang="el-GR" sz="2000" dirty="0"/>
          </a:p>
        </p:txBody>
      </p:sp>
      <p:sp>
        <p:nvSpPr>
          <p:cNvPr id="3" name="TextBox 2"/>
          <p:cNvSpPr txBox="1"/>
          <p:nvPr/>
        </p:nvSpPr>
        <p:spPr>
          <a:xfrm>
            <a:off x="7964681" y="1021914"/>
            <a:ext cx="2016807" cy="400110"/>
          </a:xfrm>
          <a:prstGeom prst="rect">
            <a:avLst/>
          </a:prstGeom>
          <a:solidFill>
            <a:schemeClr val="bg2">
              <a:lumMod val="90000"/>
            </a:schemeClr>
          </a:solidFill>
        </p:spPr>
        <p:txBody>
          <a:bodyPr wrap="square" rtlCol="0">
            <a:spAutoFit/>
          </a:bodyPr>
          <a:lstStyle/>
          <a:p>
            <a:r>
              <a:rPr lang="el-GR" sz="2000" dirty="0" smtClean="0"/>
              <a:t>Υγιείς άνθρωποι</a:t>
            </a:r>
            <a:endParaRPr lang="el-GR" sz="2000" dirty="0"/>
          </a:p>
        </p:txBody>
      </p:sp>
      <p:sp>
        <p:nvSpPr>
          <p:cNvPr id="4" name="TextBox 3"/>
          <p:cNvSpPr txBox="1"/>
          <p:nvPr/>
        </p:nvSpPr>
        <p:spPr>
          <a:xfrm>
            <a:off x="6554624" y="2245585"/>
            <a:ext cx="2418460" cy="1015663"/>
          </a:xfrm>
          <a:prstGeom prst="rect">
            <a:avLst/>
          </a:prstGeom>
          <a:solidFill>
            <a:schemeClr val="bg2">
              <a:lumMod val="90000"/>
            </a:schemeClr>
          </a:solidFill>
        </p:spPr>
        <p:txBody>
          <a:bodyPr wrap="square" rtlCol="0">
            <a:spAutoFit/>
          </a:bodyPr>
          <a:lstStyle/>
          <a:p>
            <a:r>
              <a:rPr lang="el-GR" sz="2000" dirty="0" smtClean="0"/>
              <a:t>Πρόληψη στην εμφάνιση κινδύνων για την υγεία</a:t>
            </a:r>
            <a:endParaRPr lang="el-GR" sz="2000" dirty="0"/>
          </a:p>
        </p:txBody>
      </p:sp>
      <p:sp>
        <p:nvSpPr>
          <p:cNvPr id="5" name="TextBox 4"/>
          <p:cNvSpPr txBox="1"/>
          <p:nvPr/>
        </p:nvSpPr>
        <p:spPr>
          <a:xfrm>
            <a:off x="6823817" y="3761433"/>
            <a:ext cx="3906387" cy="1015663"/>
          </a:xfrm>
          <a:prstGeom prst="rect">
            <a:avLst/>
          </a:prstGeom>
          <a:solidFill>
            <a:schemeClr val="bg2">
              <a:lumMod val="90000"/>
            </a:schemeClr>
          </a:solidFill>
        </p:spPr>
        <p:txBody>
          <a:bodyPr wrap="square" rtlCol="0">
            <a:spAutoFit/>
          </a:bodyPr>
          <a:lstStyle/>
          <a:p>
            <a:r>
              <a:rPr lang="el-GR" sz="2000" dirty="0" smtClean="0"/>
              <a:t>Θέματα</a:t>
            </a:r>
            <a:r>
              <a:rPr lang="en-US" sz="2000" dirty="0" smtClean="0"/>
              <a:t>:</a:t>
            </a:r>
            <a:r>
              <a:rPr lang="el-GR" sz="2000" dirty="0" smtClean="0"/>
              <a:t> υγιεινή, αντισύλληψη, διατροφή, κοινωνικές δεξιότητες, διαπροσωπικές σχέσεις</a:t>
            </a:r>
            <a:endParaRPr lang="el-GR" sz="2000" dirty="0"/>
          </a:p>
        </p:txBody>
      </p:sp>
      <p:sp>
        <p:nvSpPr>
          <p:cNvPr id="6" name="TextBox 5"/>
          <p:cNvSpPr txBox="1"/>
          <p:nvPr/>
        </p:nvSpPr>
        <p:spPr>
          <a:xfrm>
            <a:off x="5473581" y="5330228"/>
            <a:ext cx="2812003" cy="1015663"/>
          </a:xfrm>
          <a:prstGeom prst="rect">
            <a:avLst/>
          </a:prstGeom>
          <a:solidFill>
            <a:schemeClr val="bg2">
              <a:lumMod val="90000"/>
            </a:schemeClr>
          </a:solidFill>
        </p:spPr>
        <p:txBody>
          <a:bodyPr wrap="square" rtlCol="0">
            <a:spAutoFit/>
          </a:bodyPr>
          <a:lstStyle/>
          <a:p>
            <a:r>
              <a:rPr lang="el-GR" sz="2000" dirty="0" smtClean="0"/>
              <a:t>Πολίτες Συμμετέχουν ενεργητικά στη βελτίωση της ποιότητας ζωής τους</a:t>
            </a:r>
            <a:endParaRPr lang="el-GR" sz="2000" dirty="0"/>
          </a:p>
        </p:txBody>
      </p:sp>
      <p:cxnSp>
        <p:nvCxnSpPr>
          <p:cNvPr id="8" name="Ευθεία γραμμή σύνδεσης 7"/>
          <p:cNvCxnSpPr/>
          <p:nvPr/>
        </p:nvCxnSpPr>
        <p:spPr>
          <a:xfrm flipV="1">
            <a:off x="2444098" y="1226114"/>
            <a:ext cx="0" cy="1527302"/>
          </a:xfrm>
          <a:prstGeom prst="line">
            <a:avLst/>
          </a:prstGeom>
          <a:ln w="254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 name="Ευθύγραμμο βέλος σύνδεσης 9"/>
          <p:cNvCxnSpPr/>
          <p:nvPr/>
        </p:nvCxnSpPr>
        <p:spPr>
          <a:xfrm>
            <a:off x="2444098" y="1206580"/>
            <a:ext cx="5452216" cy="0"/>
          </a:xfrm>
          <a:prstGeom prst="straightConnector1">
            <a:avLst/>
          </a:prstGeom>
          <a:ln w="254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Ευθεία γραμμή σύνδεσης 14"/>
          <p:cNvCxnSpPr>
            <a:stCxn id="2" idx="3"/>
          </p:cNvCxnSpPr>
          <p:nvPr/>
        </p:nvCxnSpPr>
        <p:spPr>
          <a:xfrm flipV="1">
            <a:off x="3486685" y="3057049"/>
            <a:ext cx="1444238" cy="30777"/>
          </a:xfrm>
          <a:prstGeom prst="line">
            <a:avLst/>
          </a:prstGeom>
          <a:ln w="254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 name="Ευθεία γραμμή σύνδεσης 16"/>
          <p:cNvCxnSpPr/>
          <p:nvPr/>
        </p:nvCxnSpPr>
        <p:spPr>
          <a:xfrm flipV="1">
            <a:off x="4930923" y="2707250"/>
            <a:ext cx="0" cy="349798"/>
          </a:xfrm>
          <a:prstGeom prst="line">
            <a:avLst/>
          </a:prstGeom>
          <a:ln w="254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Ευθύγραμμο βέλος σύνδεσης 19"/>
          <p:cNvCxnSpPr/>
          <p:nvPr/>
        </p:nvCxnSpPr>
        <p:spPr>
          <a:xfrm>
            <a:off x="4930923" y="2707250"/>
            <a:ext cx="1538243" cy="0"/>
          </a:xfrm>
          <a:prstGeom prst="straightConnector1">
            <a:avLst/>
          </a:prstGeom>
          <a:ln w="254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3" name="Ευθεία γραμμή σύνδεσης 22"/>
          <p:cNvCxnSpPr>
            <a:stCxn id="2" idx="2"/>
          </p:cNvCxnSpPr>
          <p:nvPr/>
        </p:nvCxnSpPr>
        <p:spPr>
          <a:xfrm>
            <a:off x="2444098" y="3441769"/>
            <a:ext cx="0" cy="880441"/>
          </a:xfrm>
          <a:prstGeom prst="line">
            <a:avLst/>
          </a:prstGeom>
          <a:ln w="254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 name="Ευθύγραμμο βέλος σύνδεσης 24"/>
          <p:cNvCxnSpPr/>
          <p:nvPr/>
        </p:nvCxnSpPr>
        <p:spPr>
          <a:xfrm>
            <a:off x="2444098" y="4322210"/>
            <a:ext cx="4264351" cy="0"/>
          </a:xfrm>
          <a:prstGeom prst="straightConnector1">
            <a:avLst/>
          </a:prstGeom>
          <a:ln w="254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7" name="Ευθεία γραμμή σύνδεσης 26"/>
          <p:cNvCxnSpPr/>
          <p:nvPr/>
        </p:nvCxnSpPr>
        <p:spPr>
          <a:xfrm flipH="1">
            <a:off x="974223" y="3057048"/>
            <a:ext cx="431561" cy="0"/>
          </a:xfrm>
          <a:prstGeom prst="line">
            <a:avLst/>
          </a:prstGeom>
          <a:ln w="254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Ευθεία γραμμή σύνδεσης 29"/>
          <p:cNvCxnSpPr/>
          <p:nvPr/>
        </p:nvCxnSpPr>
        <p:spPr>
          <a:xfrm>
            <a:off x="974223" y="3057048"/>
            <a:ext cx="25637" cy="2788275"/>
          </a:xfrm>
          <a:prstGeom prst="line">
            <a:avLst/>
          </a:prstGeom>
          <a:ln w="254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3" name="Ευθύγραμμο βέλος σύνδεσης 32"/>
          <p:cNvCxnSpPr/>
          <p:nvPr/>
        </p:nvCxnSpPr>
        <p:spPr>
          <a:xfrm>
            <a:off x="987041" y="5845323"/>
            <a:ext cx="4341262" cy="0"/>
          </a:xfrm>
          <a:prstGeom prst="straightConnector1">
            <a:avLst/>
          </a:prstGeom>
          <a:ln w="25400">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1334278" y="382555"/>
            <a:ext cx="5489539" cy="400110"/>
          </a:xfrm>
          <a:prstGeom prst="rect">
            <a:avLst/>
          </a:prstGeom>
          <a:noFill/>
        </p:spPr>
        <p:txBody>
          <a:bodyPr wrap="square" rtlCol="0">
            <a:spAutoFit/>
          </a:bodyPr>
          <a:lstStyle/>
          <a:p>
            <a:r>
              <a:rPr lang="el-GR" sz="2000" dirty="0" smtClean="0"/>
              <a:t>Αγωγή υγείας στις τρείς κατηγορίες πληθυσμού</a:t>
            </a:r>
            <a:r>
              <a:rPr lang="en-US" sz="2000" dirty="0" smtClean="0"/>
              <a:t>:</a:t>
            </a:r>
            <a:endParaRPr lang="el-GR" sz="2000" dirty="0"/>
          </a:p>
        </p:txBody>
      </p:sp>
    </p:spTree>
    <p:extLst>
      <p:ext uri="{BB962C8B-B14F-4D97-AF65-F5344CB8AC3E}">
        <p14:creationId xmlns:p14="http://schemas.microsoft.com/office/powerpoint/2010/main" val="4242005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 calcmode="lin" valueType="num">
                                      <p:cBhvr additive="base">
                                        <p:cTn id="7" dur="500" fill="hold"/>
                                        <p:tgtEl>
                                          <p:spTgt spid="34"/>
                                        </p:tgtEl>
                                        <p:attrNameLst>
                                          <p:attrName>ppt_x</p:attrName>
                                        </p:attrNameLst>
                                      </p:cBhvr>
                                      <p:tavLst>
                                        <p:tav tm="0">
                                          <p:val>
                                            <p:strVal val="#ppt_x"/>
                                          </p:val>
                                        </p:tav>
                                        <p:tav tm="100000">
                                          <p:val>
                                            <p:strVal val="#ppt_x"/>
                                          </p:val>
                                        </p:tav>
                                      </p:tavLst>
                                    </p:anim>
                                    <p:anim calcmode="lin" valueType="num">
                                      <p:cBhvr additive="base">
                                        <p:cTn id="8"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8"/>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10"/>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3"/>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additive="base">
                                        <p:cTn id="28" dur="500" fill="hold"/>
                                        <p:tgtEl>
                                          <p:spTgt spid="15"/>
                                        </p:tgtEl>
                                        <p:attrNameLst>
                                          <p:attrName>ppt_x</p:attrName>
                                        </p:attrNameLst>
                                      </p:cBhvr>
                                      <p:tavLst>
                                        <p:tav tm="0">
                                          <p:val>
                                            <p:strVal val="#ppt_x"/>
                                          </p:val>
                                        </p:tav>
                                        <p:tav tm="100000">
                                          <p:val>
                                            <p:strVal val="#ppt_x"/>
                                          </p:val>
                                        </p:tav>
                                      </p:tavLst>
                                    </p:anim>
                                    <p:anim calcmode="lin" valueType="num">
                                      <p:cBhvr additive="base">
                                        <p:cTn id="29" dur="500" fill="hold"/>
                                        <p:tgtEl>
                                          <p:spTgt spid="15"/>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17"/>
                                        </p:tgtEl>
                                        <p:attrNameLst>
                                          <p:attrName>style.visibility</p:attrName>
                                        </p:attrNameLst>
                                      </p:cBhvr>
                                      <p:to>
                                        <p:strVal val="visible"/>
                                      </p:to>
                                    </p:set>
                                    <p:anim calcmode="lin" valueType="num">
                                      <p:cBhvr additive="base">
                                        <p:cTn id="32" dur="500" fill="hold"/>
                                        <p:tgtEl>
                                          <p:spTgt spid="17"/>
                                        </p:tgtEl>
                                        <p:attrNameLst>
                                          <p:attrName>ppt_x</p:attrName>
                                        </p:attrNameLst>
                                      </p:cBhvr>
                                      <p:tavLst>
                                        <p:tav tm="0">
                                          <p:val>
                                            <p:strVal val="#ppt_x"/>
                                          </p:val>
                                        </p:tav>
                                        <p:tav tm="100000">
                                          <p:val>
                                            <p:strVal val="#ppt_x"/>
                                          </p:val>
                                        </p:tav>
                                      </p:tavLst>
                                    </p:anim>
                                    <p:anim calcmode="lin" valueType="num">
                                      <p:cBhvr additive="base">
                                        <p:cTn id="33" dur="500" fill="hold"/>
                                        <p:tgtEl>
                                          <p:spTgt spid="17"/>
                                        </p:tgtEl>
                                        <p:attrNameLst>
                                          <p:attrName>ppt_y</p:attrName>
                                        </p:attrNameLst>
                                      </p:cBhvr>
                                      <p:tavLst>
                                        <p:tav tm="0">
                                          <p:val>
                                            <p:strVal val="1+#ppt_h/2"/>
                                          </p:val>
                                        </p:tav>
                                        <p:tav tm="100000">
                                          <p:val>
                                            <p:strVal val="#ppt_y"/>
                                          </p:val>
                                        </p:tav>
                                      </p:tavLst>
                                    </p:anim>
                                  </p:childTnLst>
                                </p:cTn>
                              </p:par>
                              <p:par>
                                <p:cTn id="34" presetID="2" presetClass="entr" presetSubtype="4" fill="hold" nodeType="withEffect">
                                  <p:stCondLst>
                                    <p:cond delay="0"/>
                                  </p:stCondLst>
                                  <p:childTnLst>
                                    <p:set>
                                      <p:cBhvr>
                                        <p:cTn id="35" dur="1" fill="hold">
                                          <p:stCondLst>
                                            <p:cond delay="0"/>
                                          </p:stCondLst>
                                        </p:cTn>
                                        <p:tgtEl>
                                          <p:spTgt spid="20"/>
                                        </p:tgtEl>
                                        <p:attrNameLst>
                                          <p:attrName>style.visibility</p:attrName>
                                        </p:attrNameLst>
                                      </p:cBhvr>
                                      <p:to>
                                        <p:strVal val="visible"/>
                                      </p:to>
                                    </p:set>
                                    <p:anim calcmode="lin" valueType="num">
                                      <p:cBhvr additive="base">
                                        <p:cTn id="36" dur="500" fill="hold"/>
                                        <p:tgtEl>
                                          <p:spTgt spid="20"/>
                                        </p:tgtEl>
                                        <p:attrNameLst>
                                          <p:attrName>ppt_x</p:attrName>
                                        </p:attrNameLst>
                                      </p:cBhvr>
                                      <p:tavLst>
                                        <p:tav tm="0">
                                          <p:val>
                                            <p:strVal val="#ppt_x"/>
                                          </p:val>
                                        </p:tav>
                                        <p:tav tm="100000">
                                          <p:val>
                                            <p:strVal val="#ppt_x"/>
                                          </p:val>
                                        </p:tav>
                                      </p:tavLst>
                                    </p:anim>
                                    <p:anim calcmode="lin" valueType="num">
                                      <p:cBhvr additive="base">
                                        <p:cTn id="37" dur="500" fill="hold"/>
                                        <p:tgtEl>
                                          <p:spTgt spid="20"/>
                                        </p:tgtEl>
                                        <p:attrNameLst>
                                          <p:attrName>ppt_y</p:attrName>
                                        </p:attrNameLst>
                                      </p:cBhvr>
                                      <p:tavLst>
                                        <p:tav tm="0">
                                          <p:val>
                                            <p:strVal val="1+#ppt_h/2"/>
                                          </p:val>
                                        </p:tav>
                                        <p:tav tm="100000">
                                          <p:val>
                                            <p:strVal val="#ppt_y"/>
                                          </p:val>
                                        </p:tav>
                                      </p:tavLst>
                                    </p:anim>
                                  </p:childTnLst>
                                </p:cTn>
                              </p:par>
                              <p:par>
                                <p:cTn id="38" presetID="2" presetClass="entr" presetSubtype="4" fill="hold" grpId="0" nodeType="withEffect">
                                  <p:stCondLst>
                                    <p:cond delay="0"/>
                                  </p:stCondLst>
                                  <p:childTnLst>
                                    <p:set>
                                      <p:cBhvr>
                                        <p:cTn id="39" dur="1" fill="hold">
                                          <p:stCondLst>
                                            <p:cond delay="0"/>
                                          </p:stCondLst>
                                        </p:cTn>
                                        <p:tgtEl>
                                          <p:spTgt spid="4"/>
                                        </p:tgtEl>
                                        <p:attrNameLst>
                                          <p:attrName>style.visibility</p:attrName>
                                        </p:attrNameLst>
                                      </p:cBhvr>
                                      <p:to>
                                        <p:strVal val="visible"/>
                                      </p:to>
                                    </p:set>
                                    <p:anim calcmode="lin" valueType="num">
                                      <p:cBhvr additive="base">
                                        <p:cTn id="40" dur="500" fill="hold"/>
                                        <p:tgtEl>
                                          <p:spTgt spid="4"/>
                                        </p:tgtEl>
                                        <p:attrNameLst>
                                          <p:attrName>ppt_x</p:attrName>
                                        </p:attrNameLst>
                                      </p:cBhvr>
                                      <p:tavLst>
                                        <p:tav tm="0">
                                          <p:val>
                                            <p:strVal val="#ppt_x"/>
                                          </p:val>
                                        </p:tav>
                                        <p:tav tm="100000">
                                          <p:val>
                                            <p:strVal val="#ppt_x"/>
                                          </p:val>
                                        </p:tav>
                                      </p:tavLst>
                                    </p:anim>
                                    <p:anim calcmode="lin" valueType="num">
                                      <p:cBhvr additive="base">
                                        <p:cTn id="41"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23"/>
                                        </p:tgtEl>
                                        <p:attrNameLst>
                                          <p:attrName>style.visibility</p:attrName>
                                        </p:attrNameLst>
                                      </p:cBhvr>
                                      <p:to>
                                        <p:strVal val="visible"/>
                                      </p:to>
                                    </p:set>
                                    <p:animEffect transition="in" filter="fade">
                                      <p:cBhvr>
                                        <p:cTn id="46" dur="1000"/>
                                        <p:tgtEl>
                                          <p:spTgt spid="23"/>
                                        </p:tgtEl>
                                      </p:cBhvr>
                                    </p:animEffect>
                                    <p:anim calcmode="lin" valueType="num">
                                      <p:cBhvr>
                                        <p:cTn id="47" dur="1000" fill="hold"/>
                                        <p:tgtEl>
                                          <p:spTgt spid="23"/>
                                        </p:tgtEl>
                                        <p:attrNameLst>
                                          <p:attrName>ppt_x</p:attrName>
                                        </p:attrNameLst>
                                      </p:cBhvr>
                                      <p:tavLst>
                                        <p:tav tm="0">
                                          <p:val>
                                            <p:strVal val="#ppt_x"/>
                                          </p:val>
                                        </p:tav>
                                        <p:tav tm="100000">
                                          <p:val>
                                            <p:strVal val="#ppt_x"/>
                                          </p:val>
                                        </p:tav>
                                      </p:tavLst>
                                    </p:anim>
                                    <p:anim calcmode="lin" valueType="num">
                                      <p:cBhvr>
                                        <p:cTn id="48" dur="1000" fill="hold"/>
                                        <p:tgtEl>
                                          <p:spTgt spid="23"/>
                                        </p:tgtEl>
                                        <p:attrNameLst>
                                          <p:attrName>ppt_y</p:attrName>
                                        </p:attrNameLst>
                                      </p:cBhvr>
                                      <p:tavLst>
                                        <p:tav tm="0">
                                          <p:val>
                                            <p:strVal val="#ppt_y+.1"/>
                                          </p:val>
                                        </p:tav>
                                        <p:tav tm="100000">
                                          <p:val>
                                            <p:strVal val="#ppt_y"/>
                                          </p:val>
                                        </p:tav>
                                      </p:tavLst>
                                    </p:anim>
                                  </p:childTnLst>
                                </p:cTn>
                              </p:par>
                              <p:par>
                                <p:cTn id="49" presetID="42" presetClass="entr" presetSubtype="0" fill="hold" nodeType="withEffect">
                                  <p:stCondLst>
                                    <p:cond delay="0"/>
                                  </p:stCondLst>
                                  <p:childTnLst>
                                    <p:set>
                                      <p:cBhvr>
                                        <p:cTn id="50" dur="1" fill="hold">
                                          <p:stCondLst>
                                            <p:cond delay="0"/>
                                          </p:stCondLst>
                                        </p:cTn>
                                        <p:tgtEl>
                                          <p:spTgt spid="25"/>
                                        </p:tgtEl>
                                        <p:attrNameLst>
                                          <p:attrName>style.visibility</p:attrName>
                                        </p:attrNameLst>
                                      </p:cBhvr>
                                      <p:to>
                                        <p:strVal val="visible"/>
                                      </p:to>
                                    </p:set>
                                    <p:animEffect transition="in" filter="fade">
                                      <p:cBhvr>
                                        <p:cTn id="51" dur="1000"/>
                                        <p:tgtEl>
                                          <p:spTgt spid="25"/>
                                        </p:tgtEl>
                                      </p:cBhvr>
                                    </p:animEffect>
                                    <p:anim calcmode="lin" valueType="num">
                                      <p:cBhvr>
                                        <p:cTn id="52" dur="1000" fill="hold"/>
                                        <p:tgtEl>
                                          <p:spTgt spid="25"/>
                                        </p:tgtEl>
                                        <p:attrNameLst>
                                          <p:attrName>ppt_x</p:attrName>
                                        </p:attrNameLst>
                                      </p:cBhvr>
                                      <p:tavLst>
                                        <p:tav tm="0">
                                          <p:val>
                                            <p:strVal val="#ppt_x"/>
                                          </p:val>
                                        </p:tav>
                                        <p:tav tm="100000">
                                          <p:val>
                                            <p:strVal val="#ppt_x"/>
                                          </p:val>
                                        </p:tav>
                                      </p:tavLst>
                                    </p:anim>
                                    <p:anim calcmode="lin" valueType="num">
                                      <p:cBhvr>
                                        <p:cTn id="53" dur="1000" fill="hold"/>
                                        <p:tgtEl>
                                          <p:spTgt spid="25"/>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5"/>
                                        </p:tgtEl>
                                        <p:attrNameLst>
                                          <p:attrName>style.visibility</p:attrName>
                                        </p:attrNameLst>
                                      </p:cBhvr>
                                      <p:to>
                                        <p:strVal val="visible"/>
                                      </p:to>
                                    </p:set>
                                    <p:animEffect transition="in" filter="fade">
                                      <p:cBhvr>
                                        <p:cTn id="56" dur="1000"/>
                                        <p:tgtEl>
                                          <p:spTgt spid="5"/>
                                        </p:tgtEl>
                                      </p:cBhvr>
                                    </p:animEffect>
                                    <p:anim calcmode="lin" valueType="num">
                                      <p:cBhvr>
                                        <p:cTn id="57" dur="1000" fill="hold"/>
                                        <p:tgtEl>
                                          <p:spTgt spid="5"/>
                                        </p:tgtEl>
                                        <p:attrNameLst>
                                          <p:attrName>ppt_x</p:attrName>
                                        </p:attrNameLst>
                                      </p:cBhvr>
                                      <p:tavLst>
                                        <p:tav tm="0">
                                          <p:val>
                                            <p:strVal val="#ppt_x"/>
                                          </p:val>
                                        </p:tav>
                                        <p:tav tm="100000">
                                          <p:val>
                                            <p:strVal val="#ppt_x"/>
                                          </p:val>
                                        </p:tav>
                                      </p:tavLst>
                                    </p:anim>
                                    <p:anim calcmode="lin" valueType="num">
                                      <p:cBhvr>
                                        <p:cTn id="58"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7"/>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30"/>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33"/>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3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91683" y="2491274"/>
            <a:ext cx="2500604" cy="646331"/>
          </a:xfrm>
          <a:prstGeom prst="rect">
            <a:avLst/>
          </a:prstGeom>
          <a:solidFill>
            <a:schemeClr val="accent2">
              <a:lumMod val="40000"/>
              <a:lumOff val="60000"/>
            </a:schemeClr>
          </a:solidFill>
        </p:spPr>
        <p:txBody>
          <a:bodyPr wrap="square" rtlCol="0">
            <a:spAutoFit/>
          </a:bodyPr>
          <a:lstStyle/>
          <a:p>
            <a:r>
              <a:rPr lang="el-GR" dirty="0" smtClean="0"/>
              <a:t>Δευτερογενείς Αγωγή της Υγείας</a:t>
            </a:r>
            <a:endParaRPr lang="el-GR" dirty="0"/>
          </a:p>
        </p:txBody>
      </p:sp>
      <p:sp>
        <p:nvSpPr>
          <p:cNvPr id="3" name="TextBox 2"/>
          <p:cNvSpPr txBox="1"/>
          <p:nvPr/>
        </p:nvSpPr>
        <p:spPr>
          <a:xfrm>
            <a:off x="7604449" y="1026367"/>
            <a:ext cx="2892490" cy="707886"/>
          </a:xfrm>
          <a:prstGeom prst="rect">
            <a:avLst/>
          </a:prstGeom>
          <a:solidFill>
            <a:schemeClr val="accent2">
              <a:lumMod val="40000"/>
              <a:lumOff val="60000"/>
            </a:schemeClr>
          </a:solidFill>
        </p:spPr>
        <p:txBody>
          <a:bodyPr wrap="square" rtlCol="0">
            <a:spAutoFit/>
          </a:bodyPr>
          <a:lstStyle/>
          <a:p>
            <a:r>
              <a:rPr lang="el-GR" sz="2000" dirty="0" smtClean="0"/>
              <a:t>Υγιή άτομα και ομάδες στόχος.</a:t>
            </a:r>
            <a:endParaRPr lang="el-GR" sz="2000" dirty="0"/>
          </a:p>
        </p:txBody>
      </p:sp>
      <p:sp>
        <p:nvSpPr>
          <p:cNvPr id="4" name="TextBox 3"/>
          <p:cNvSpPr txBox="1"/>
          <p:nvPr/>
        </p:nvSpPr>
        <p:spPr>
          <a:xfrm>
            <a:off x="7800392" y="2491274"/>
            <a:ext cx="2369975" cy="1015663"/>
          </a:xfrm>
          <a:prstGeom prst="rect">
            <a:avLst/>
          </a:prstGeom>
          <a:solidFill>
            <a:schemeClr val="accent2">
              <a:lumMod val="40000"/>
              <a:lumOff val="60000"/>
            </a:schemeClr>
          </a:solidFill>
        </p:spPr>
        <p:txBody>
          <a:bodyPr wrap="square" rtlCol="0">
            <a:spAutoFit/>
          </a:bodyPr>
          <a:lstStyle/>
          <a:p>
            <a:r>
              <a:rPr lang="el-GR" sz="2000" dirty="0" smtClean="0"/>
              <a:t>Πρώιμη αντιμετώπιση κινδύνων.</a:t>
            </a:r>
            <a:endParaRPr lang="el-GR" sz="2000" dirty="0"/>
          </a:p>
        </p:txBody>
      </p:sp>
      <p:sp>
        <p:nvSpPr>
          <p:cNvPr id="5" name="TextBox 4"/>
          <p:cNvSpPr txBox="1"/>
          <p:nvPr/>
        </p:nvSpPr>
        <p:spPr>
          <a:xfrm>
            <a:off x="7389845" y="4021494"/>
            <a:ext cx="2948473" cy="1323439"/>
          </a:xfrm>
          <a:prstGeom prst="rect">
            <a:avLst/>
          </a:prstGeom>
          <a:solidFill>
            <a:schemeClr val="accent2">
              <a:lumMod val="40000"/>
              <a:lumOff val="60000"/>
            </a:schemeClr>
          </a:solidFill>
        </p:spPr>
        <p:txBody>
          <a:bodyPr wrap="square" rtlCol="0">
            <a:spAutoFit/>
          </a:bodyPr>
          <a:lstStyle/>
          <a:p>
            <a:r>
              <a:rPr lang="el-GR" sz="2000" dirty="0" smtClean="0"/>
              <a:t>Θέματα</a:t>
            </a:r>
            <a:r>
              <a:rPr lang="en-US" sz="2000" dirty="0" smtClean="0"/>
              <a:t>: </a:t>
            </a:r>
            <a:r>
              <a:rPr lang="el-GR" sz="2000" dirty="0" smtClean="0"/>
              <a:t>σωματικός έλεγχος ή επαναφορά καλής υγείας, αλλαγή συμπεριφοράς ασθενούς.</a:t>
            </a:r>
            <a:endParaRPr lang="el-GR" sz="2000" dirty="0"/>
          </a:p>
        </p:txBody>
      </p:sp>
      <p:sp>
        <p:nvSpPr>
          <p:cNvPr id="6" name="TextBox 5"/>
          <p:cNvSpPr txBox="1"/>
          <p:nvPr/>
        </p:nvSpPr>
        <p:spPr>
          <a:xfrm>
            <a:off x="1338943" y="5374432"/>
            <a:ext cx="4301412" cy="923330"/>
          </a:xfrm>
          <a:prstGeom prst="rect">
            <a:avLst/>
          </a:prstGeom>
          <a:solidFill>
            <a:schemeClr val="accent2">
              <a:lumMod val="40000"/>
              <a:lumOff val="60000"/>
            </a:schemeClr>
          </a:solidFill>
        </p:spPr>
        <p:txBody>
          <a:bodyPr wrap="square" rtlCol="0">
            <a:spAutoFit/>
          </a:bodyPr>
          <a:lstStyle/>
          <a:p>
            <a:r>
              <a:rPr lang="el-GR" dirty="0" smtClean="0"/>
              <a:t>Πολίτες</a:t>
            </a:r>
            <a:r>
              <a:rPr lang="en-US" dirty="0" smtClean="0"/>
              <a:t>:</a:t>
            </a:r>
            <a:r>
              <a:rPr lang="el-GR" dirty="0" smtClean="0"/>
              <a:t> Έγκαιρη διάγνωση, ευαισθητοποίηση, ενεργός συμμετοχή, οργανωμένα προγνωστικά προγράμματα.</a:t>
            </a:r>
            <a:endParaRPr lang="el-GR" dirty="0"/>
          </a:p>
        </p:txBody>
      </p:sp>
      <p:cxnSp>
        <p:nvCxnSpPr>
          <p:cNvPr id="8" name="Ευθύγραμμο βέλος σύνδεσης 7"/>
          <p:cNvCxnSpPr>
            <a:stCxn id="2" idx="3"/>
          </p:cNvCxnSpPr>
          <p:nvPr/>
        </p:nvCxnSpPr>
        <p:spPr>
          <a:xfrm flipV="1">
            <a:off x="3592287" y="2780522"/>
            <a:ext cx="4096137" cy="33918"/>
          </a:xfrm>
          <a:prstGeom prst="straightConnector1">
            <a:avLst/>
          </a:prstGeom>
          <a:ln w="254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 name="Ευθεία γραμμή σύνδεσης 9"/>
          <p:cNvCxnSpPr>
            <a:stCxn id="2" idx="0"/>
          </p:cNvCxnSpPr>
          <p:nvPr/>
        </p:nvCxnSpPr>
        <p:spPr>
          <a:xfrm flipH="1" flipV="1">
            <a:off x="2341984" y="1352939"/>
            <a:ext cx="1" cy="1138335"/>
          </a:xfrm>
          <a:prstGeom prst="line">
            <a:avLst/>
          </a:prstGeom>
          <a:ln w="254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12" name="Ευθύγραμμο βέλος σύνδεσης 11"/>
          <p:cNvCxnSpPr/>
          <p:nvPr/>
        </p:nvCxnSpPr>
        <p:spPr>
          <a:xfrm flipV="1">
            <a:off x="2341984" y="1313915"/>
            <a:ext cx="5131836" cy="38135"/>
          </a:xfrm>
          <a:prstGeom prst="straightConnector1">
            <a:avLst/>
          </a:prstGeom>
          <a:ln w="254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7" name="Ευθεία γραμμή σύνδεσης 16"/>
          <p:cNvCxnSpPr>
            <a:stCxn id="2" idx="2"/>
          </p:cNvCxnSpPr>
          <p:nvPr/>
        </p:nvCxnSpPr>
        <p:spPr>
          <a:xfrm flipH="1">
            <a:off x="2341984" y="3137605"/>
            <a:ext cx="1" cy="1484053"/>
          </a:xfrm>
          <a:prstGeom prst="line">
            <a:avLst/>
          </a:prstGeom>
          <a:ln w="254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19" name="Ευθύγραμμο βέλος σύνδεσης 18"/>
          <p:cNvCxnSpPr/>
          <p:nvPr/>
        </p:nvCxnSpPr>
        <p:spPr>
          <a:xfrm flipV="1">
            <a:off x="2341984" y="4615490"/>
            <a:ext cx="4963885" cy="6168"/>
          </a:xfrm>
          <a:prstGeom prst="straightConnector1">
            <a:avLst/>
          </a:prstGeom>
          <a:ln w="254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2" name="Ευθεία γραμμή σύνδεσης 21"/>
          <p:cNvCxnSpPr>
            <a:stCxn id="2" idx="1"/>
          </p:cNvCxnSpPr>
          <p:nvPr/>
        </p:nvCxnSpPr>
        <p:spPr>
          <a:xfrm flipH="1" flipV="1">
            <a:off x="587829" y="2814439"/>
            <a:ext cx="503854" cy="1"/>
          </a:xfrm>
          <a:prstGeom prst="line">
            <a:avLst/>
          </a:prstGeom>
          <a:ln w="254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24" name="Ευθεία γραμμή σύνδεσης 23"/>
          <p:cNvCxnSpPr/>
          <p:nvPr/>
        </p:nvCxnSpPr>
        <p:spPr>
          <a:xfrm>
            <a:off x="587828" y="2814439"/>
            <a:ext cx="37324" cy="3021658"/>
          </a:xfrm>
          <a:prstGeom prst="line">
            <a:avLst/>
          </a:prstGeom>
          <a:ln w="254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28" name="Ευθύγραμμο βέλος σύνδεσης 27"/>
          <p:cNvCxnSpPr>
            <a:endCxn id="6" idx="1"/>
          </p:cNvCxnSpPr>
          <p:nvPr/>
        </p:nvCxnSpPr>
        <p:spPr>
          <a:xfrm flipV="1">
            <a:off x="625152" y="5836097"/>
            <a:ext cx="713791" cy="4465"/>
          </a:xfrm>
          <a:prstGeom prst="straightConnector1">
            <a:avLst/>
          </a:prstGeom>
          <a:ln w="25400">
            <a:solidFill>
              <a:schemeClr val="tx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587828" y="306498"/>
            <a:ext cx="5489539" cy="400110"/>
          </a:xfrm>
          <a:prstGeom prst="rect">
            <a:avLst/>
          </a:prstGeom>
          <a:noFill/>
        </p:spPr>
        <p:txBody>
          <a:bodyPr wrap="square" rtlCol="0">
            <a:spAutoFit/>
          </a:bodyPr>
          <a:lstStyle/>
          <a:p>
            <a:r>
              <a:rPr lang="el-GR" sz="2000" dirty="0" smtClean="0"/>
              <a:t>Αγωγή υγείας στις τρείς κατηγορίες πληθυσμού</a:t>
            </a:r>
            <a:r>
              <a:rPr lang="en-US" sz="2000" dirty="0" smtClean="0"/>
              <a:t>:</a:t>
            </a:r>
            <a:endParaRPr lang="el-GR" sz="2000" dirty="0"/>
          </a:p>
        </p:txBody>
      </p:sp>
    </p:spTree>
    <p:extLst>
      <p:ext uri="{BB962C8B-B14F-4D97-AF65-F5344CB8AC3E}">
        <p14:creationId xmlns:p14="http://schemas.microsoft.com/office/powerpoint/2010/main" val="1512004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barn(inVertical)">
                                      <p:cBhvr>
                                        <p:cTn id="7" dur="500"/>
                                        <p:tgtEl>
                                          <p:spTgt spid="3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heel(1)">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p:cTn id="17" dur="1000" fill="hold"/>
                                        <p:tgtEl>
                                          <p:spTgt spid="10"/>
                                        </p:tgtEl>
                                        <p:attrNameLst>
                                          <p:attrName>ppt_w</p:attrName>
                                        </p:attrNameLst>
                                      </p:cBhvr>
                                      <p:tavLst>
                                        <p:tav tm="0">
                                          <p:val>
                                            <p:fltVal val="0"/>
                                          </p:val>
                                        </p:tav>
                                        <p:tav tm="100000">
                                          <p:val>
                                            <p:strVal val="#ppt_w"/>
                                          </p:val>
                                        </p:tav>
                                      </p:tavLst>
                                    </p:anim>
                                    <p:anim calcmode="lin" valueType="num">
                                      <p:cBhvr>
                                        <p:cTn id="18" dur="1000" fill="hold"/>
                                        <p:tgtEl>
                                          <p:spTgt spid="10"/>
                                        </p:tgtEl>
                                        <p:attrNameLst>
                                          <p:attrName>ppt_h</p:attrName>
                                        </p:attrNameLst>
                                      </p:cBhvr>
                                      <p:tavLst>
                                        <p:tav tm="0">
                                          <p:val>
                                            <p:fltVal val="0"/>
                                          </p:val>
                                        </p:tav>
                                        <p:tav tm="100000">
                                          <p:val>
                                            <p:strVal val="#ppt_h"/>
                                          </p:val>
                                        </p:tav>
                                      </p:tavLst>
                                    </p:anim>
                                    <p:anim calcmode="lin" valueType="num">
                                      <p:cBhvr>
                                        <p:cTn id="19" dur="1000" fill="hold"/>
                                        <p:tgtEl>
                                          <p:spTgt spid="10"/>
                                        </p:tgtEl>
                                        <p:attrNameLst>
                                          <p:attrName>style.rotation</p:attrName>
                                        </p:attrNameLst>
                                      </p:cBhvr>
                                      <p:tavLst>
                                        <p:tav tm="0">
                                          <p:val>
                                            <p:fltVal val="90"/>
                                          </p:val>
                                        </p:tav>
                                        <p:tav tm="100000">
                                          <p:val>
                                            <p:fltVal val="0"/>
                                          </p:val>
                                        </p:tav>
                                      </p:tavLst>
                                    </p:anim>
                                    <p:animEffect transition="in" filter="fade">
                                      <p:cBhvr>
                                        <p:cTn id="20" dur="1000"/>
                                        <p:tgtEl>
                                          <p:spTgt spid="10"/>
                                        </p:tgtEl>
                                      </p:cBhvr>
                                    </p:animEffect>
                                  </p:childTnLst>
                                </p:cTn>
                              </p:par>
                              <p:par>
                                <p:cTn id="21" presetID="3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p:cTn id="23" dur="1000" fill="hold"/>
                                        <p:tgtEl>
                                          <p:spTgt spid="12"/>
                                        </p:tgtEl>
                                        <p:attrNameLst>
                                          <p:attrName>ppt_w</p:attrName>
                                        </p:attrNameLst>
                                      </p:cBhvr>
                                      <p:tavLst>
                                        <p:tav tm="0">
                                          <p:val>
                                            <p:fltVal val="0"/>
                                          </p:val>
                                        </p:tav>
                                        <p:tav tm="100000">
                                          <p:val>
                                            <p:strVal val="#ppt_w"/>
                                          </p:val>
                                        </p:tav>
                                      </p:tavLst>
                                    </p:anim>
                                    <p:anim calcmode="lin" valueType="num">
                                      <p:cBhvr>
                                        <p:cTn id="24" dur="1000" fill="hold"/>
                                        <p:tgtEl>
                                          <p:spTgt spid="12"/>
                                        </p:tgtEl>
                                        <p:attrNameLst>
                                          <p:attrName>ppt_h</p:attrName>
                                        </p:attrNameLst>
                                      </p:cBhvr>
                                      <p:tavLst>
                                        <p:tav tm="0">
                                          <p:val>
                                            <p:fltVal val="0"/>
                                          </p:val>
                                        </p:tav>
                                        <p:tav tm="100000">
                                          <p:val>
                                            <p:strVal val="#ppt_h"/>
                                          </p:val>
                                        </p:tav>
                                      </p:tavLst>
                                    </p:anim>
                                    <p:anim calcmode="lin" valueType="num">
                                      <p:cBhvr>
                                        <p:cTn id="25" dur="1000" fill="hold"/>
                                        <p:tgtEl>
                                          <p:spTgt spid="12"/>
                                        </p:tgtEl>
                                        <p:attrNameLst>
                                          <p:attrName>style.rotation</p:attrName>
                                        </p:attrNameLst>
                                      </p:cBhvr>
                                      <p:tavLst>
                                        <p:tav tm="0">
                                          <p:val>
                                            <p:fltVal val="90"/>
                                          </p:val>
                                        </p:tav>
                                        <p:tav tm="100000">
                                          <p:val>
                                            <p:fltVal val="0"/>
                                          </p:val>
                                        </p:tav>
                                      </p:tavLst>
                                    </p:anim>
                                    <p:animEffect transition="in" filter="fade">
                                      <p:cBhvr>
                                        <p:cTn id="26" dur="1000"/>
                                        <p:tgtEl>
                                          <p:spTgt spid="12"/>
                                        </p:tgtEl>
                                      </p:cBhvr>
                                    </p:animEffect>
                                  </p:childTnLst>
                                </p:cTn>
                              </p:par>
                              <p:par>
                                <p:cTn id="27" presetID="31" presetClass="entr" presetSubtype="0" fill="hold" grpId="0" nodeType="withEffect">
                                  <p:stCondLst>
                                    <p:cond delay="0"/>
                                  </p:stCondLst>
                                  <p:childTnLst>
                                    <p:set>
                                      <p:cBhvr>
                                        <p:cTn id="28" dur="1" fill="hold">
                                          <p:stCondLst>
                                            <p:cond delay="0"/>
                                          </p:stCondLst>
                                        </p:cTn>
                                        <p:tgtEl>
                                          <p:spTgt spid="3"/>
                                        </p:tgtEl>
                                        <p:attrNameLst>
                                          <p:attrName>style.visibility</p:attrName>
                                        </p:attrNameLst>
                                      </p:cBhvr>
                                      <p:to>
                                        <p:strVal val="visible"/>
                                      </p:to>
                                    </p:set>
                                    <p:anim calcmode="lin" valueType="num">
                                      <p:cBhvr>
                                        <p:cTn id="29" dur="1000" fill="hold"/>
                                        <p:tgtEl>
                                          <p:spTgt spid="3"/>
                                        </p:tgtEl>
                                        <p:attrNameLst>
                                          <p:attrName>ppt_w</p:attrName>
                                        </p:attrNameLst>
                                      </p:cBhvr>
                                      <p:tavLst>
                                        <p:tav tm="0">
                                          <p:val>
                                            <p:fltVal val="0"/>
                                          </p:val>
                                        </p:tav>
                                        <p:tav tm="100000">
                                          <p:val>
                                            <p:strVal val="#ppt_w"/>
                                          </p:val>
                                        </p:tav>
                                      </p:tavLst>
                                    </p:anim>
                                    <p:anim calcmode="lin" valueType="num">
                                      <p:cBhvr>
                                        <p:cTn id="30" dur="1000" fill="hold"/>
                                        <p:tgtEl>
                                          <p:spTgt spid="3"/>
                                        </p:tgtEl>
                                        <p:attrNameLst>
                                          <p:attrName>ppt_h</p:attrName>
                                        </p:attrNameLst>
                                      </p:cBhvr>
                                      <p:tavLst>
                                        <p:tav tm="0">
                                          <p:val>
                                            <p:fltVal val="0"/>
                                          </p:val>
                                        </p:tav>
                                        <p:tav tm="100000">
                                          <p:val>
                                            <p:strVal val="#ppt_h"/>
                                          </p:val>
                                        </p:tav>
                                      </p:tavLst>
                                    </p:anim>
                                    <p:anim calcmode="lin" valueType="num">
                                      <p:cBhvr>
                                        <p:cTn id="31" dur="1000" fill="hold"/>
                                        <p:tgtEl>
                                          <p:spTgt spid="3"/>
                                        </p:tgtEl>
                                        <p:attrNameLst>
                                          <p:attrName>style.rotation</p:attrName>
                                        </p:attrNameLst>
                                      </p:cBhvr>
                                      <p:tavLst>
                                        <p:tav tm="0">
                                          <p:val>
                                            <p:fltVal val="90"/>
                                          </p:val>
                                        </p:tav>
                                        <p:tav tm="100000">
                                          <p:val>
                                            <p:fltVal val="0"/>
                                          </p:val>
                                        </p:tav>
                                      </p:tavLst>
                                    </p:anim>
                                    <p:animEffect transition="in" filter="fade">
                                      <p:cBhvr>
                                        <p:cTn id="32" dur="1000"/>
                                        <p:tgtEl>
                                          <p:spTgt spid="3"/>
                                        </p:tgtEl>
                                      </p:cBhvr>
                                    </p:animEffect>
                                  </p:childTnLst>
                                </p:cTn>
                              </p:par>
                            </p:childTnLst>
                          </p:cTn>
                        </p:par>
                      </p:childTnLst>
                    </p:cTn>
                  </p:par>
                  <p:par>
                    <p:cTn id="33" fill="hold">
                      <p:stCondLst>
                        <p:cond delay="indefinite"/>
                      </p:stCondLst>
                      <p:childTnLst>
                        <p:par>
                          <p:cTn id="34" fill="hold">
                            <p:stCondLst>
                              <p:cond delay="0"/>
                            </p:stCondLst>
                            <p:childTnLst>
                              <p:par>
                                <p:cTn id="35" presetID="45" presetClass="entr" presetSubtype="0" fill="hold"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fade">
                                      <p:cBhvr>
                                        <p:cTn id="37" dur="2000"/>
                                        <p:tgtEl>
                                          <p:spTgt spid="8"/>
                                        </p:tgtEl>
                                      </p:cBhvr>
                                    </p:animEffect>
                                    <p:anim calcmode="lin" valueType="num">
                                      <p:cBhvr>
                                        <p:cTn id="38" dur="2000" fill="hold"/>
                                        <p:tgtEl>
                                          <p:spTgt spid="8"/>
                                        </p:tgtEl>
                                        <p:attrNameLst>
                                          <p:attrName>ppt_w</p:attrName>
                                        </p:attrNameLst>
                                      </p:cBhvr>
                                      <p:tavLst>
                                        <p:tav tm="0" fmla="#ppt_w*sin(2.5*pi*$)">
                                          <p:val>
                                            <p:fltVal val="0"/>
                                          </p:val>
                                        </p:tav>
                                        <p:tav tm="100000">
                                          <p:val>
                                            <p:fltVal val="1"/>
                                          </p:val>
                                        </p:tav>
                                      </p:tavLst>
                                    </p:anim>
                                    <p:anim calcmode="lin" valueType="num">
                                      <p:cBhvr>
                                        <p:cTn id="39" dur="2000" fill="hold"/>
                                        <p:tgtEl>
                                          <p:spTgt spid="8"/>
                                        </p:tgtEl>
                                        <p:attrNameLst>
                                          <p:attrName>ppt_h</p:attrName>
                                        </p:attrNameLst>
                                      </p:cBhvr>
                                      <p:tavLst>
                                        <p:tav tm="0">
                                          <p:val>
                                            <p:strVal val="#ppt_h"/>
                                          </p:val>
                                        </p:tav>
                                        <p:tav tm="100000">
                                          <p:val>
                                            <p:strVal val="#ppt_h"/>
                                          </p:val>
                                        </p:tav>
                                      </p:tavLst>
                                    </p:anim>
                                  </p:childTnLst>
                                </p:cTn>
                              </p:par>
                              <p:par>
                                <p:cTn id="40" presetID="45" presetClass="entr" presetSubtype="0" fill="hold" grpId="0" nodeType="with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fade">
                                      <p:cBhvr>
                                        <p:cTn id="42" dur="2000"/>
                                        <p:tgtEl>
                                          <p:spTgt spid="4"/>
                                        </p:tgtEl>
                                      </p:cBhvr>
                                    </p:animEffect>
                                    <p:anim calcmode="lin" valueType="num">
                                      <p:cBhvr>
                                        <p:cTn id="43" dur="2000" fill="hold"/>
                                        <p:tgtEl>
                                          <p:spTgt spid="4"/>
                                        </p:tgtEl>
                                        <p:attrNameLst>
                                          <p:attrName>ppt_w</p:attrName>
                                        </p:attrNameLst>
                                      </p:cBhvr>
                                      <p:tavLst>
                                        <p:tav tm="0" fmla="#ppt_w*sin(2.5*pi*$)">
                                          <p:val>
                                            <p:fltVal val="0"/>
                                          </p:val>
                                        </p:tav>
                                        <p:tav tm="100000">
                                          <p:val>
                                            <p:fltVal val="1"/>
                                          </p:val>
                                        </p:tav>
                                      </p:tavLst>
                                    </p:anim>
                                    <p:anim calcmode="lin" valueType="num">
                                      <p:cBhvr>
                                        <p:cTn id="44"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1" presetClass="entr" presetSubtype="1" fill="hold" nodeType="click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wheel(1)">
                                      <p:cBhvr>
                                        <p:cTn id="49" dur="2000"/>
                                        <p:tgtEl>
                                          <p:spTgt spid="17"/>
                                        </p:tgtEl>
                                      </p:cBhvr>
                                    </p:animEffect>
                                  </p:childTnLst>
                                </p:cTn>
                              </p:par>
                              <p:par>
                                <p:cTn id="50" presetID="21" presetClass="entr" presetSubtype="1" fill="hold" nodeType="with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wheel(1)">
                                      <p:cBhvr>
                                        <p:cTn id="52" dur="2000"/>
                                        <p:tgtEl>
                                          <p:spTgt spid="19"/>
                                        </p:tgtEl>
                                      </p:cBhvr>
                                    </p:animEffect>
                                  </p:childTnLst>
                                </p:cTn>
                              </p:par>
                              <p:par>
                                <p:cTn id="53" presetID="21" presetClass="entr" presetSubtype="1" fill="hold" grpId="0" nodeType="withEffect">
                                  <p:stCondLst>
                                    <p:cond delay="0"/>
                                  </p:stCondLst>
                                  <p:childTnLst>
                                    <p:set>
                                      <p:cBhvr>
                                        <p:cTn id="54" dur="1" fill="hold">
                                          <p:stCondLst>
                                            <p:cond delay="0"/>
                                          </p:stCondLst>
                                        </p:cTn>
                                        <p:tgtEl>
                                          <p:spTgt spid="5"/>
                                        </p:tgtEl>
                                        <p:attrNameLst>
                                          <p:attrName>style.visibility</p:attrName>
                                        </p:attrNameLst>
                                      </p:cBhvr>
                                      <p:to>
                                        <p:strVal val="visible"/>
                                      </p:to>
                                    </p:set>
                                    <p:animEffect transition="in" filter="wheel(1)">
                                      <p:cBhvr>
                                        <p:cTn id="55" dur="2000"/>
                                        <p:tgtEl>
                                          <p:spTgt spid="5"/>
                                        </p:tgtEl>
                                      </p:cBhvr>
                                    </p:animEffec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nodeType="clickEffect">
                                  <p:stCondLst>
                                    <p:cond delay="0"/>
                                  </p:stCondLst>
                                  <p:childTnLst>
                                    <p:set>
                                      <p:cBhvr>
                                        <p:cTn id="59" dur="1" fill="hold">
                                          <p:stCondLst>
                                            <p:cond delay="0"/>
                                          </p:stCondLst>
                                        </p:cTn>
                                        <p:tgtEl>
                                          <p:spTgt spid="22"/>
                                        </p:tgtEl>
                                        <p:attrNameLst>
                                          <p:attrName>style.visibility</p:attrName>
                                        </p:attrNameLst>
                                      </p:cBhvr>
                                      <p:to>
                                        <p:strVal val="visible"/>
                                      </p:to>
                                    </p:set>
                                  </p:childTnLst>
                                </p:cTn>
                              </p:par>
                              <p:par>
                                <p:cTn id="60" presetID="1" presetClass="entr" presetSubtype="0" fill="hold" nodeType="withEffect">
                                  <p:stCondLst>
                                    <p:cond delay="0"/>
                                  </p:stCondLst>
                                  <p:childTnLst>
                                    <p:set>
                                      <p:cBhvr>
                                        <p:cTn id="61" dur="1" fill="hold">
                                          <p:stCondLst>
                                            <p:cond delay="0"/>
                                          </p:stCondLst>
                                        </p:cTn>
                                        <p:tgtEl>
                                          <p:spTgt spid="24"/>
                                        </p:tgtEl>
                                        <p:attrNameLst>
                                          <p:attrName>style.visibility</p:attrName>
                                        </p:attrNameLst>
                                      </p:cBhvr>
                                      <p:to>
                                        <p:strVal val="visible"/>
                                      </p:to>
                                    </p:set>
                                  </p:childTnLst>
                                </p:cTn>
                              </p:par>
                              <p:par>
                                <p:cTn id="62" presetID="1" presetClass="entr" presetSubtype="0" fill="hold" nodeType="withEffect">
                                  <p:stCondLst>
                                    <p:cond delay="0"/>
                                  </p:stCondLst>
                                  <p:childTnLst>
                                    <p:set>
                                      <p:cBhvr>
                                        <p:cTn id="63" dur="1" fill="hold">
                                          <p:stCondLst>
                                            <p:cond delay="0"/>
                                          </p:stCondLst>
                                        </p:cTn>
                                        <p:tgtEl>
                                          <p:spTgt spid="28"/>
                                        </p:tgtEl>
                                        <p:attrNameLst>
                                          <p:attrName>style.visibility</p:attrName>
                                        </p:attrNameLst>
                                      </p:cBhvr>
                                      <p:to>
                                        <p:strVal val="visible"/>
                                      </p:to>
                                    </p:set>
                                  </p:childTnLst>
                                </p:cTn>
                              </p:par>
                              <p:par>
                                <p:cTn id="64" presetID="1" presetClass="entr" presetSubtype="0" fill="hold" grpId="0" nodeType="withEffect">
                                  <p:stCondLst>
                                    <p:cond delay="0"/>
                                  </p:stCondLst>
                                  <p:childTnLst>
                                    <p:set>
                                      <p:cBhvr>
                                        <p:cTn id="65"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3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50506" y="2341984"/>
            <a:ext cx="3023118" cy="369332"/>
          </a:xfrm>
          <a:prstGeom prst="rect">
            <a:avLst/>
          </a:prstGeom>
          <a:solidFill>
            <a:schemeClr val="accent1">
              <a:lumMod val="60000"/>
              <a:lumOff val="40000"/>
            </a:schemeClr>
          </a:solidFill>
        </p:spPr>
        <p:txBody>
          <a:bodyPr wrap="square" rtlCol="0">
            <a:spAutoFit/>
          </a:bodyPr>
          <a:lstStyle/>
          <a:p>
            <a:r>
              <a:rPr lang="el-GR" dirty="0" smtClean="0"/>
              <a:t>Τριτογενείς Αγωγή της Υγείας</a:t>
            </a:r>
            <a:endParaRPr lang="el-GR" dirty="0"/>
          </a:p>
        </p:txBody>
      </p:sp>
      <p:sp>
        <p:nvSpPr>
          <p:cNvPr id="3" name="TextBox 2"/>
          <p:cNvSpPr txBox="1"/>
          <p:nvPr/>
        </p:nvSpPr>
        <p:spPr>
          <a:xfrm>
            <a:off x="6064898" y="765110"/>
            <a:ext cx="2715208" cy="646331"/>
          </a:xfrm>
          <a:prstGeom prst="rect">
            <a:avLst/>
          </a:prstGeom>
          <a:solidFill>
            <a:schemeClr val="accent1">
              <a:lumMod val="60000"/>
              <a:lumOff val="40000"/>
            </a:schemeClr>
          </a:solidFill>
        </p:spPr>
        <p:txBody>
          <a:bodyPr wrap="square" rtlCol="0">
            <a:spAutoFit/>
          </a:bodyPr>
          <a:lstStyle/>
          <a:p>
            <a:r>
              <a:rPr lang="el-GR" dirty="0" smtClean="0"/>
              <a:t>Ομάδες στόχος άτομα που νοσούν</a:t>
            </a:r>
            <a:endParaRPr lang="el-GR" dirty="0"/>
          </a:p>
        </p:txBody>
      </p:sp>
      <p:sp>
        <p:nvSpPr>
          <p:cNvPr id="4" name="TextBox 3"/>
          <p:cNvSpPr txBox="1"/>
          <p:nvPr/>
        </p:nvSpPr>
        <p:spPr>
          <a:xfrm>
            <a:off x="8052318" y="2090057"/>
            <a:ext cx="2864498" cy="646331"/>
          </a:xfrm>
          <a:prstGeom prst="rect">
            <a:avLst/>
          </a:prstGeom>
          <a:solidFill>
            <a:schemeClr val="accent1">
              <a:lumMod val="60000"/>
              <a:lumOff val="40000"/>
            </a:schemeClr>
          </a:solidFill>
        </p:spPr>
        <p:txBody>
          <a:bodyPr wrap="square" rtlCol="0">
            <a:spAutoFit/>
          </a:bodyPr>
          <a:lstStyle/>
          <a:p>
            <a:r>
              <a:rPr lang="el-GR" dirty="0" smtClean="0"/>
              <a:t>Η κακή υγεία δεν μπορεί να αντιστραφεί </a:t>
            </a:r>
            <a:endParaRPr lang="el-GR" dirty="0"/>
          </a:p>
        </p:txBody>
      </p:sp>
      <p:sp>
        <p:nvSpPr>
          <p:cNvPr id="5" name="TextBox 4"/>
          <p:cNvSpPr txBox="1"/>
          <p:nvPr/>
        </p:nvSpPr>
        <p:spPr>
          <a:xfrm>
            <a:off x="5943600" y="3415004"/>
            <a:ext cx="3415004" cy="923330"/>
          </a:xfrm>
          <a:prstGeom prst="rect">
            <a:avLst/>
          </a:prstGeom>
          <a:solidFill>
            <a:schemeClr val="accent1">
              <a:lumMod val="60000"/>
              <a:lumOff val="40000"/>
            </a:schemeClr>
          </a:solidFill>
        </p:spPr>
        <p:txBody>
          <a:bodyPr wrap="square" rtlCol="0">
            <a:spAutoFit/>
          </a:bodyPr>
          <a:lstStyle/>
          <a:p>
            <a:r>
              <a:rPr lang="el-GR" dirty="0" smtClean="0"/>
              <a:t>Θέματα</a:t>
            </a:r>
            <a:r>
              <a:rPr lang="en-US" dirty="0" smtClean="0"/>
              <a:t>:</a:t>
            </a:r>
            <a:r>
              <a:rPr lang="el-GR" dirty="0" smtClean="0"/>
              <a:t> εκπαίδευση ασθενών συγγενών και ατόμων που τους φροντίζουν</a:t>
            </a:r>
            <a:endParaRPr lang="el-GR" dirty="0"/>
          </a:p>
        </p:txBody>
      </p:sp>
      <p:sp>
        <p:nvSpPr>
          <p:cNvPr id="6" name="TextBox 5"/>
          <p:cNvSpPr txBox="1"/>
          <p:nvPr/>
        </p:nvSpPr>
        <p:spPr>
          <a:xfrm>
            <a:off x="1791477" y="5271796"/>
            <a:ext cx="3564294" cy="1200329"/>
          </a:xfrm>
          <a:prstGeom prst="rect">
            <a:avLst/>
          </a:prstGeom>
          <a:solidFill>
            <a:schemeClr val="accent1">
              <a:lumMod val="60000"/>
              <a:lumOff val="40000"/>
            </a:schemeClr>
          </a:solidFill>
        </p:spPr>
        <p:txBody>
          <a:bodyPr wrap="square" rtlCol="0">
            <a:spAutoFit/>
          </a:bodyPr>
          <a:lstStyle/>
          <a:p>
            <a:r>
              <a:rPr lang="el-GR" dirty="0" smtClean="0"/>
              <a:t>Πολίτες</a:t>
            </a:r>
            <a:r>
              <a:rPr lang="en-US" dirty="0" smtClean="0"/>
              <a:t>: </a:t>
            </a:r>
            <a:r>
              <a:rPr lang="el-GR" dirty="0" smtClean="0"/>
              <a:t>διευκόλυνση επαγγελματικής και κοινωνικής προσαρμογής, επανένταξη ατόμων, αναπήρων.</a:t>
            </a:r>
            <a:endParaRPr lang="el-GR" dirty="0"/>
          </a:p>
        </p:txBody>
      </p:sp>
      <p:cxnSp>
        <p:nvCxnSpPr>
          <p:cNvPr id="11" name="Ευθύγραμμο βέλος σύνδεσης 10"/>
          <p:cNvCxnSpPr/>
          <p:nvPr/>
        </p:nvCxnSpPr>
        <p:spPr>
          <a:xfrm>
            <a:off x="3573624" y="2526650"/>
            <a:ext cx="4357396" cy="0"/>
          </a:xfrm>
          <a:prstGeom prst="straightConnector1">
            <a:avLst/>
          </a:prstGeom>
          <a:ln w="254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6" name="Ευθεία γραμμή σύνδεσης 15"/>
          <p:cNvCxnSpPr>
            <a:stCxn id="2" idx="0"/>
          </p:cNvCxnSpPr>
          <p:nvPr/>
        </p:nvCxnSpPr>
        <p:spPr>
          <a:xfrm flipV="1">
            <a:off x="2062065" y="998376"/>
            <a:ext cx="0" cy="1343608"/>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Ευθύγραμμο βέλος σύνδεσης 17"/>
          <p:cNvCxnSpPr/>
          <p:nvPr/>
        </p:nvCxnSpPr>
        <p:spPr>
          <a:xfrm>
            <a:off x="2062065" y="998376"/>
            <a:ext cx="3881535" cy="18661"/>
          </a:xfrm>
          <a:prstGeom prst="straightConnector1">
            <a:avLst/>
          </a:prstGeom>
          <a:ln w="254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0" name="Ευθεία γραμμή σύνδεσης 19"/>
          <p:cNvCxnSpPr>
            <a:stCxn id="2" idx="2"/>
          </p:cNvCxnSpPr>
          <p:nvPr/>
        </p:nvCxnSpPr>
        <p:spPr>
          <a:xfrm>
            <a:off x="2062065" y="2711316"/>
            <a:ext cx="0" cy="1165353"/>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Ευθύγραμμο βέλος σύνδεσης 23"/>
          <p:cNvCxnSpPr/>
          <p:nvPr/>
        </p:nvCxnSpPr>
        <p:spPr>
          <a:xfrm>
            <a:off x="2062065" y="3876669"/>
            <a:ext cx="3690257" cy="0"/>
          </a:xfrm>
          <a:prstGeom prst="straightConnector1">
            <a:avLst/>
          </a:prstGeom>
          <a:ln w="254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6" name="Ευθεία γραμμή σύνδεσης 25"/>
          <p:cNvCxnSpPr>
            <a:stCxn id="2" idx="1"/>
          </p:cNvCxnSpPr>
          <p:nvPr/>
        </p:nvCxnSpPr>
        <p:spPr>
          <a:xfrm flipH="1">
            <a:off x="317241" y="2526650"/>
            <a:ext cx="233265" cy="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8" name="Ευθεία γραμμή σύνδεσης 27"/>
          <p:cNvCxnSpPr/>
          <p:nvPr/>
        </p:nvCxnSpPr>
        <p:spPr>
          <a:xfrm>
            <a:off x="307910" y="2526650"/>
            <a:ext cx="18661" cy="3345310"/>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Ευθύγραμμο βέλος σύνδεσης 29"/>
          <p:cNvCxnSpPr/>
          <p:nvPr/>
        </p:nvCxnSpPr>
        <p:spPr>
          <a:xfrm>
            <a:off x="326571" y="5871960"/>
            <a:ext cx="1343609" cy="0"/>
          </a:xfrm>
          <a:prstGeom prst="straightConnector1">
            <a:avLst/>
          </a:prstGeom>
          <a:ln w="254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298579" y="253831"/>
            <a:ext cx="5489539" cy="400110"/>
          </a:xfrm>
          <a:prstGeom prst="rect">
            <a:avLst/>
          </a:prstGeom>
          <a:noFill/>
        </p:spPr>
        <p:txBody>
          <a:bodyPr wrap="square" rtlCol="0">
            <a:spAutoFit/>
          </a:bodyPr>
          <a:lstStyle/>
          <a:p>
            <a:r>
              <a:rPr lang="el-GR" sz="2000" dirty="0" smtClean="0"/>
              <a:t>Αγωγή υγείας στις τρείς κατηγορίες πληθυσμού</a:t>
            </a:r>
            <a:r>
              <a:rPr lang="en-US" sz="2000" dirty="0" smtClean="0"/>
              <a:t>:</a:t>
            </a:r>
            <a:endParaRPr lang="el-GR" sz="2000" dirty="0"/>
          </a:p>
        </p:txBody>
      </p:sp>
    </p:spTree>
    <p:extLst>
      <p:ext uri="{BB962C8B-B14F-4D97-AF65-F5344CB8AC3E}">
        <p14:creationId xmlns:p14="http://schemas.microsoft.com/office/powerpoint/2010/main" val="1126899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 calcmode="lin" valueType="num">
                                      <p:cBhvr additive="base">
                                        <p:cTn id="7" dur="500" fill="hold"/>
                                        <p:tgtEl>
                                          <p:spTgt spid="31"/>
                                        </p:tgtEl>
                                        <p:attrNameLst>
                                          <p:attrName>ppt_x</p:attrName>
                                        </p:attrNameLst>
                                      </p:cBhvr>
                                      <p:tavLst>
                                        <p:tav tm="0">
                                          <p:val>
                                            <p:strVal val="#ppt_x"/>
                                          </p:val>
                                        </p:tav>
                                        <p:tav tm="100000">
                                          <p:val>
                                            <p:strVal val="#ppt_x"/>
                                          </p:val>
                                        </p:tav>
                                      </p:tavLst>
                                    </p:anim>
                                    <p:anim calcmode="lin" valueType="num">
                                      <p:cBhvr additive="base">
                                        <p:cTn id="8"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1000"/>
                                        <p:tgtEl>
                                          <p:spTgt spid="2"/>
                                        </p:tgtEl>
                                      </p:cBhvr>
                                    </p:animEffect>
                                    <p:anim calcmode="lin" valueType="num">
                                      <p:cBhvr>
                                        <p:cTn id="14" dur="1000" fill="hold"/>
                                        <p:tgtEl>
                                          <p:spTgt spid="2"/>
                                        </p:tgtEl>
                                        <p:attrNameLst>
                                          <p:attrName>ppt_x</p:attrName>
                                        </p:attrNameLst>
                                      </p:cBhvr>
                                      <p:tavLst>
                                        <p:tav tm="0">
                                          <p:val>
                                            <p:strVal val="#ppt_x"/>
                                          </p:val>
                                        </p:tav>
                                        <p:tav tm="100000">
                                          <p:val>
                                            <p:strVal val="#ppt_x"/>
                                          </p:val>
                                        </p:tav>
                                      </p:tavLst>
                                    </p:anim>
                                    <p:anim calcmode="lin" valueType="num">
                                      <p:cBhvr>
                                        <p:cTn id="15"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16"/>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18"/>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3"/>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randombar(horizontal)">
                                      <p:cBhvr>
                                        <p:cTn id="28" dur="500"/>
                                        <p:tgtEl>
                                          <p:spTgt spid="11"/>
                                        </p:tgtEl>
                                      </p:cBhvr>
                                    </p:animEffect>
                                  </p:childTnLst>
                                </p:cTn>
                              </p:par>
                              <p:par>
                                <p:cTn id="29" presetID="14" presetClass="entr" presetSubtype="10" fill="hold" grpId="0" nodeType="with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randombar(horizontal)">
                                      <p:cBhvr>
                                        <p:cTn id="31" dur="500"/>
                                        <p:tgtEl>
                                          <p:spTgt spid="4"/>
                                        </p:tgtEl>
                                      </p:cBhvr>
                                    </p:animEffect>
                                  </p:childTnLst>
                                </p:cTn>
                              </p:par>
                            </p:childTnLst>
                          </p:cTn>
                        </p:par>
                      </p:childTnLst>
                    </p:cTn>
                  </p:par>
                  <p:par>
                    <p:cTn id="32" fill="hold">
                      <p:stCondLst>
                        <p:cond delay="indefinite"/>
                      </p:stCondLst>
                      <p:childTnLst>
                        <p:par>
                          <p:cTn id="33" fill="hold">
                            <p:stCondLst>
                              <p:cond delay="0"/>
                            </p:stCondLst>
                            <p:childTnLst>
                              <p:par>
                                <p:cTn id="34" presetID="26" presetClass="entr" presetSubtype="0" fill="hold" nodeType="clickEffect">
                                  <p:stCondLst>
                                    <p:cond delay="0"/>
                                  </p:stCondLst>
                                  <p:childTnLst>
                                    <p:set>
                                      <p:cBhvr>
                                        <p:cTn id="35" dur="1" fill="hold">
                                          <p:stCondLst>
                                            <p:cond delay="0"/>
                                          </p:stCondLst>
                                        </p:cTn>
                                        <p:tgtEl>
                                          <p:spTgt spid="20"/>
                                        </p:tgtEl>
                                        <p:attrNameLst>
                                          <p:attrName>style.visibility</p:attrName>
                                        </p:attrNameLst>
                                      </p:cBhvr>
                                      <p:to>
                                        <p:strVal val="visible"/>
                                      </p:to>
                                    </p:set>
                                    <p:animEffect transition="in" filter="wipe(down)">
                                      <p:cBhvr>
                                        <p:cTn id="36" dur="580">
                                          <p:stCondLst>
                                            <p:cond delay="0"/>
                                          </p:stCondLst>
                                        </p:cTn>
                                        <p:tgtEl>
                                          <p:spTgt spid="20"/>
                                        </p:tgtEl>
                                      </p:cBhvr>
                                    </p:animEffect>
                                    <p:anim calcmode="lin" valueType="num">
                                      <p:cBhvr>
                                        <p:cTn id="37"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38"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39"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40"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41"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42" dur="26">
                                          <p:stCondLst>
                                            <p:cond delay="650"/>
                                          </p:stCondLst>
                                        </p:cTn>
                                        <p:tgtEl>
                                          <p:spTgt spid="20"/>
                                        </p:tgtEl>
                                      </p:cBhvr>
                                      <p:to x="100000" y="60000"/>
                                    </p:animScale>
                                    <p:animScale>
                                      <p:cBhvr>
                                        <p:cTn id="43" dur="166" decel="50000">
                                          <p:stCondLst>
                                            <p:cond delay="676"/>
                                          </p:stCondLst>
                                        </p:cTn>
                                        <p:tgtEl>
                                          <p:spTgt spid="20"/>
                                        </p:tgtEl>
                                      </p:cBhvr>
                                      <p:to x="100000" y="100000"/>
                                    </p:animScale>
                                    <p:animScale>
                                      <p:cBhvr>
                                        <p:cTn id="44" dur="26">
                                          <p:stCondLst>
                                            <p:cond delay="1312"/>
                                          </p:stCondLst>
                                        </p:cTn>
                                        <p:tgtEl>
                                          <p:spTgt spid="20"/>
                                        </p:tgtEl>
                                      </p:cBhvr>
                                      <p:to x="100000" y="80000"/>
                                    </p:animScale>
                                    <p:animScale>
                                      <p:cBhvr>
                                        <p:cTn id="45" dur="166" decel="50000">
                                          <p:stCondLst>
                                            <p:cond delay="1338"/>
                                          </p:stCondLst>
                                        </p:cTn>
                                        <p:tgtEl>
                                          <p:spTgt spid="20"/>
                                        </p:tgtEl>
                                      </p:cBhvr>
                                      <p:to x="100000" y="100000"/>
                                    </p:animScale>
                                    <p:animScale>
                                      <p:cBhvr>
                                        <p:cTn id="46" dur="26">
                                          <p:stCondLst>
                                            <p:cond delay="1642"/>
                                          </p:stCondLst>
                                        </p:cTn>
                                        <p:tgtEl>
                                          <p:spTgt spid="20"/>
                                        </p:tgtEl>
                                      </p:cBhvr>
                                      <p:to x="100000" y="90000"/>
                                    </p:animScale>
                                    <p:animScale>
                                      <p:cBhvr>
                                        <p:cTn id="47" dur="166" decel="50000">
                                          <p:stCondLst>
                                            <p:cond delay="1668"/>
                                          </p:stCondLst>
                                        </p:cTn>
                                        <p:tgtEl>
                                          <p:spTgt spid="20"/>
                                        </p:tgtEl>
                                      </p:cBhvr>
                                      <p:to x="100000" y="100000"/>
                                    </p:animScale>
                                    <p:animScale>
                                      <p:cBhvr>
                                        <p:cTn id="48" dur="26">
                                          <p:stCondLst>
                                            <p:cond delay="1808"/>
                                          </p:stCondLst>
                                        </p:cTn>
                                        <p:tgtEl>
                                          <p:spTgt spid="20"/>
                                        </p:tgtEl>
                                      </p:cBhvr>
                                      <p:to x="100000" y="95000"/>
                                    </p:animScale>
                                    <p:animScale>
                                      <p:cBhvr>
                                        <p:cTn id="49" dur="166" decel="50000">
                                          <p:stCondLst>
                                            <p:cond delay="1834"/>
                                          </p:stCondLst>
                                        </p:cTn>
                                        <p:tgtEl>
                                          <p:spTgt spid="20"/>
                                        </p:tgtEl>
                                      </p:cBhvr>
                                      <p:to x="100000" y="100000"/>
                                    </p:animScale>
                                  </p:childTnLst>
                                </p:cTn>
                              </p:par>
                              <p:par>
                                <p:cTn id="50" presetID="26" presetClass="entr" presetSubtype="0" fill="hold" nodeType="with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wipe(down)">
                                      <p:cBhvr>
                                        <p:cTn id="52" dur="580">
                                          <p:stCondLst>
                                            <p:cond delay="0"/>
                                          </p:stCondLst>
                                        </p:cTn>
                                        <p:tgtEl>
                                          <p:spTgt spid="24"/>
                                        </p:tgtEl>
                                      </p:cBhvr>
                                    </p:animEffect>
                                    <p:anim calcmode="lin" valueType="num">
                                      <p:cBhvr>
                                        <p:cTn id="53"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54"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55"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56"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57"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58" dur="26">
                                          <p:stCondLst>
                                            <p:cond delay="650"/>
                                          </p:stCondLst>
                                        </p:cTn>
                                        <p:tgtEl>
                                          <p:spTgt spid="24"/>
                                        </p:tgtEl>
                                      </p:cBhvr>
                                      <p:to x="100000" y="60000"/>
                                    </p:animScale>
                                    <p:animScale>
                                      <p:cBhvr>
                                        <p:cTn id="59" dur="166" decel="50000">
                                          <p:stCondLst>
                                            <p:cond delay="676"/>
                                          </p:stCondLst>
                                        </p:cTn>
                                        <p:tgtEl>
                                          <p:spTgt spid="24"/>
                                        </p:tgtEl>
                                      </p:cBhvr>
                                      <p:to x="100000" y="100000"/>
                                    </p:animScale>
                                    <p:animScale>
                                      <p:cBhvr>
                                        <p:cTn id="60" dur="26">
                                          <p:stCondLst>
                                            <p:cond delay="1312"/>
                                          </p:stCondLst>
                                        </p:cTn>
                                        <p:tgtEl>
                                          <p:spTgt spid="24"/>
                                        </p:tgtEl>
                                      </p:cBhvr>
                                      <p:to x="100000" y="80000"/>
                                    </p:animScale>
                                    <p:animScale>
                                      <p:cBhvr>
                                        <p:cTn id="61" dur="166" decel="50000">
                                          <p:stCondLst>
                                            <p:cond delay="1338"/>
                                          </p:stCondLst>
                                        </p:cTn>
                                        <p:tgtEl>
                                          <p:spTgt spid="24"/>
                                        </p:tgtEl>
                                      </p:cBhvr>
                                      <p:to x="100000" y="100000"/>
                                    </p:animScale>
                                    <p:animScale>
                                      <p:cBhvr>
                                        <p:cTn id="62" dur="26">
                                          <p:stCondLst>
                                            <p:cond delay="1642"/>
                                          </p:stCondLst>
                                        </p:cTn>
                                        <p:tgtEl>
                                          <p:spTgt spid="24"/>
                                        </p:tgtEl>
                                      </p:cBhvr>
                                      <p:to x="100000" y="90000"/>
                                    </p:animScale>
                                    <p:animScale>
                                      <p:cBhvr>
                                        <p:cTn id="63" dur="166" decel="50000">
                                          <p:stCondLst>
                                            <p:cond delay="1668"/>
                                          </p:stCondLst>
                                        </p:cTn>
                                        <p:tgtEl>
                                          <p:spTgt spid="24"/>
                                        </p:tgtEl>
                                      </p:cBhvr>
                                      <p:to x="100000" y="100000"/>
                                    </p:animScale>
                                    <p:animScale>
                                      <p:cBhvr>
                                        <p:cTn id="64" dur="26">
                                          <p:stCondLst>
                                            <p:cond delay="1808"/>
                                          </p:stCondLst>
                                        </p:cTn>
                                        <p:tgtEl>
                                          <p:spTgt spid="24"/>
                                        </p:tgtEl>
                                      </p:cBhvr>
                                      <p:to x="100000" y="95000"/>
                                    </p:animScale>
                                    <p:animScale>
                                      <p:cBhvr>
                                        <p:cTn id="65" dur="166" decel="50000">
                                          <p:stCondLst>
                                            <p:cond delay="1834"/>
                                          </p:stCondLst>
                                        </p:cTn>
                                        <p:tgtEl>
                                          <p:spTgt spid="24"/>
                                        </p:tgtEl>
                                      </p:cBhvr>
                                      <p:to x="100000" y="100000"/>
                                    </p:animScale>
                                  </p:childTnLst>
                                </p:cTn>
                              </p:par>
                              <p:par>
                                <p:cTn id="66" presetID="26" presetClass="entr" presetSubtype="0" fill="hold" grpId="0" nodeType="withEffect">
                                  <p:stCondLst>
                                    <p:cond delay="0"/>
                                  </p:stCondLst>
                                  <p:childTnLst>
                                    <p:set>
                                      <p:cBhvr>
                                        <p:cTn id="67" dur="1" fill="hold">
                                          <p:stCondLst>
                                            <p:cond delay="0"/>
                                          </p:stCondLst>
                                        </p:cTn>
                                        <p:tgtEl>
                                          <p:spTgt spid="5"/>
                                        </p:tgtEl>
                                        <p:attrNameLst>
                                          <p:attrName>style.visibility</p:attrName>
                                        </p:attrNameLst>
                                      </p:cBhvr>
                                      <p:to>
                                        <p:strVal val="visible"/>
                                      </p:to>
                                    </p:set>
                                    <p:animEffect transition="in" filter="wipe(down)">
                                      <p:cBhvr>
                                        <p:cTn id="68" dur="580">
                                          <p:stCondLst>
                                            <p:cond delay="0"/>
                                          </p:stCondLst>
                                        </p:cTn>
                                        <p:tgtEl>
                                          <p:spTgt spid="5"/>
                                        </p:tgtEl>
                                      </p:cBhvr>
                                    </p:animEffect>
                                    <p:anim calcmode="lin" valueType="num">
                                      <p:cBhvr>
                                        <p:cTn id="69"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70"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71"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72"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73"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74" dur="26">
                                          <p:stCondLst>
                                            <p:cond delay="650"/>
                                          </p:stCondLst>
                                        </p:cTn>
                                        <p:tgtEl>
                                          <p:spTgt spid="5"/>
                                        </p:tgtEl>
                                      </p:cBhvr>
                                      <p:to x="100000" y="60000"/>
                                    </p:animScale>
                                    <p:animScale>
                                      <p:cBhvr>
                                        <p:cTn id="75" dur="166" decel="50000">
                                          <p:stCondLst>
                                            <p:cond delay="676"/>
                                          </p:stCondLst>
                                        </p:cTn>
                                        <p:tgtEl>
                                          <p:spTgt spid="5"/>
                                        </p:tgtEl>
                                      </p:cBhvr>
                                      <p:to x="100000" y="100000"/>
                                    </p:animScale>
                                    <p:animScale>
                                      <p:cBhvr>
                                        <p:cTn id="76" dur="26">
                                          <p:stCondLst>
                                            <p:cond delay="1312"/>
                                          </p:stCondLst>
                                        </p:cTn>
                                        <p:tgtEl>
                                          <p:spTgt spid="5"/>
                                        </p:tgtEl>
                                      </p:cBhvr>
                                      <p:to x="100000" y="80000"/>
                                    </p:animScale>
                                    <p:animScale>
                                      <p:cBhvr>
                                        <p:cTn id="77" dur="166" decel="50000">
                                          <p:stCondLst>
                                            <p:cond delay="1338"/>
                                          </p:stCondLst>
                                        </p:cTn>
                                        <p:tgtEl>
                                          <p:spTgt spid="5"/>
                                        </p:tgtEl>
                                      </p:cBhvr>
                                      <p:to x="100000" y="100000"/>
                                    </p:animScale>
                                    <p:animScale>
                                      <p:cBhvr>
                                        <p:cTn id="78" dur="26">
                                          <p:stCondLst>
                                            <p:cond delay="1642"/>
                                          </p:stCondLst>
                                        </p:cTn>
                                        <p:tgtEl>
                                          <p:spTgt spid="5"/>
                                        </p:tgtEl>
                                      </p:cBhvr>
                                      <p:to x="100000" y="90000"/>
                                    </p:animScale>
                                    <p:animScale>
                                      <p:cBhvr>
                                        <p:cTn id="79" dur="166" decel="50000">
                                          <p:stCondLst>
                                            <p:cond delay="1668"/>
                                          </p:stCondLst>
                                        </p:cTn>
                                        <p:tgtEl>
                                          <p:spTgt spid="5"/>
                                        </p:tgtEl>
                                      </p:cBhvr>
                                      <p:to x="100000" y="100000"/>
                                    </p:animScale>
                                    <p:animScale>
                                      <p:cBhvr>
                                        <p:cTn id="80" dur="26">
                                          <p:stCondLst>
                                            <p:cond delay="1808"/>
                                          </p:stCondLst>
                                        </p:cTn>
                                        <p:tgtEl>
                                          <p:spTgt spid="5"/>
                                        </p:tgtEl>
                                      </p:cBhvr>
                                      <p:to x="100000" y="95000"/>
                                    </p:animScale>
                                    <p:animScale>
                                      <p:cBhvr>
                                        <p:cTn id="81" dur="166" decel="50000">
                                          <p:stCondLst>
                                            <p:cond delay="1834"/>
                                          </p:stCondLst>
                                        </p:cTn>
                                        <p:tgtEl>
                                          <p:spTgt spid="5"/>
                                        </p:tgtEl>
                                      </p:cBhvr>
                                      <p:to x="100000" y="100000"/>
                                    </p:animScale>
                                  </p:childTnLst>
                                </p:cTn>
                              </p:par>
                            </p:childTnLst>
                          </p:cTn>
                        </p:par>
                      </p:childTnLst>
                    </p:cTn>
                  </p:par>
                  <p:par>
                    <p:cTn id="82" fill="hold">
                      <p:stCondLst>
                        <p:cond delay="indefinite"/>
                      </p:stCondLst>
                      <p:childTnLst>
                        <p:par>
                          <p:cTn id="83" fill="hold">
                            <p:stCondLst>
                              <p:cond delay="0"/>
                            </p:stCondLst>
                            <p:childTnLst>
                              <p:par>
                                <p:cTn id="84" presetID="45" presetClass="entr" presetSubtype="0" fill="hold" nodeType="clickEffect">
                                  <p:stCondLst>
                                    <p:cond delay="0"/>
                                  </p:stCondLst>
                                  <p:childTnLst>
                                    <p:set>
                                      <p:cBhvr>
                                        <p:cTn id="85" dur="1" fill="hold">
                                          <p:stCondLst>
                                            <p:cond delay="0"/>
                                          </p:stCondLst>
                                        </p:cTn>
                                        <p:tgtEl>
                                          <p:spTgt spid="26"/>
                                        </p:tgtEl>
                                        <p:attrNameLst>
                                          <p:attrName>style.visibility</p:attrName>
                                        </p:attrNameLst>
                                      </p:cBhvr>
                                      <p:to>
                                        <p:strVal val="visible"/>
                                      </p:to>
                                    </p:set>
                                    <p:animEffect transition="in" filter="fade">
                                      <p:cBhvr>
                                        <p:cTn id="86" dur="2000"/>
                                        <p:tgtEl>
                                          <p:spTgt spid="26"/>
                                        </p:tgtEl>
                                      </p:cBhvr>
                                    </p:animEffect>
                                    <p:anim calcmode="lin" valueType="num">
                                      <p:cBhvr>
                                        <p:cTn id="87" dur="2000" fill="hold"/>
                                        <p:tgtEl>
                                          <p:spTgt spid="26"/>
                                        </p:tgtEl>
                                        <p:attrNameLst>
                                          <p:attrName>ppt_w</p:attrName>
                                        </p:attrNameLst>
                                      </p:cBhvr>
                                      <p:tavLst>
                                        <p:tav tm="0" fmla="#ppt_w*sin(2.5*pi*$)">
                                          <p:val>
                                            <p:fltVal val="0"/>
                                          </p:val>
                                        </p:tav>
                                        <p:tav tm="100000">
                                          <p:val>
                                            <p:fltVal val="1"/>
                                          </p:val>
                                        </p:tav>
                                      </p:tavLst>
                                    </p:anim>
                                    <p:anim calcmode="lin" valueType="num">
                                      <p:cBhvr>
                                        <p:cTn id="88" dur="2000" fill="hold"/>
                                        <p:tgtEl>
                                          <p:spTgt spid="26"/>
                                        </p:tgtEl>
                                        <p:attrNameLst>
                                          <p:attrName>ppt_h</p:attrName>
                                        </p:attrNameLst>
                                      </p:cBhvr>
                                      <p:tavLst>
                                        <p:tav tm="0">
                                          <p:val>
                                            <p:strVal val="#ppt_h"/>
                                          </p:val>
                                        </p:tav>
                                        <p:tav tm="100000">
                                          <p:val>
                                            <p:strVal val="#ppt_h"/>
                                          </p:val>
                                        </p:tav>
                                      </p:tavLst>
                                    </p:anim>
                                  </p:childTnLst>
                                </p:cTn>
                              </p:par>
                              <p:par>
                                <p:cTn id="89" presetID="45" presetClass="entr" presetSubtype="0" fill="hold" nodeType="withEffect">
                                  <p:stCondLst>
                                    <p:cond delay="0"/>
                                  </p:stCondLst>
                                  <p:childTnLst>
                                    <p:set>
                                      <p:cBhvr>
                                        <p:cTn id="90" dur="1" fill="hold">
                                          <p:stCondLst>
                                            <p:cond delay="0"/>
                                          </p:stCondLst>
                                        </p:cTn>
                                        <p:tgtEl>
                                          <p:spTgt spid="28"/>
                                        </p:tgtEl>
                                        <p:attrNameLst>
                                          <p:attrName>style.visibility</p:attrName>
                                        </p:attrNameLst>
                                      </p:cBhvr>
                                      <p:to>
                                        <p:strVal val="visible"/>
                                      </p:to>
                                    </p:set>
                                    <p:animEffect transition="in" filter="fade">
                                      <p:cBhvr>
                                        <p:cTn id="91" dur="2000"/>
                                        <p:tgtEl>
                                          <p:spTgt spid="28"/>
                                        </p:tgtEl>
                                      </p:cBhvr>
                                    </p:animEffect>
                                    <p:anim calcmode="lin" valueType="num">
                                      <p:cBhvr>
                                        <p:cTn id="92" dur="2000" fill="hold"/>
                                        <p:tgtEl>
                                          <p:spTgt spid="28"/>
                                        </p:tgtEl>
                                        <p:attrNameLst>
                                          <p:attrName>ppt_w</p:attrName>
                                        </p:attrNameLst>
                                      </p:cBhvr>
                                      <p:tavLst>
                                        <p:tav tm="0" fmla="#ppt_w*sin(2.5*pi*$)">
                                          <p:val>
                                            <p:fltVal val="0"/>
                                          </p:val>
                                        </p:tav>
                                        <p:tav tm="100000">
                                          <p:val>
                                            <p:fltVal val="1"/>
                                          </p:val>
                                        </p:tav>
                                      </p:tavLst>
                                    </p:anim>
                                    <p:anim calcmode="lin" valueType="num">
                                      <p:cBhvr>
                                        <p:cTn id="93" dur="2000" fill="hold"/>
                                        <p:tgtEl>
                                          <p:spTgt spid="28"/>
                                        </p:tgtEl>
                                        <p:attrNameLst>
                                          <p:attrName>ppt_h</p:attrName>
                                        </p:attrNameLst>
                                      </p:cBhvr>
                                      <p:tavLst>
                                        <p:tav tm="0">
                                          <p:val>
                                            <p:strVal val="#ppt_h"/>
                                          </p:val>
                                        </p:tav>
                                        <p:tav tm="100000">
                                          <p:val>
                                            <p:strVal val="#ppt_h"/>
                                          </p:val>
                                        </p:tav>
                                      </p:tavLst>
                                    </p:anim>
                                  </p:childTnLst>
                                </p:cTn>
                              </p:par>
                              <p:par>
                                <p:cTn id="94" presetID="45" presetClass="entr" presetSubtype="0" fill="hold" nodeType="withEffect">
                                  <p:stCondLst>
                                    <p:cond delay="0"/>
                                  </p:stCondLst>
                                  <p:childTnLst>
                                    <p:set>
                                      <p:cBhvr>
                                        <p:cTn id="95" dur="1" fill="hold">
                                          <p:stCondLst>
                                            <p:cond delay="0"/>
                                          </p:stCondLst>
                                        </p:cTn>
                                        <p:tgtEl>
                                          <p:spTgt spid="30"/>
                                        </p:tgtEl>
                                        <p:attrNameLst>
                                          <p:attrName>style.visibility</p:attrName>
                                        </p:attrNameLst>
                                      </p:cBhvr>
                                      <p:to>
                                        <p:strVal val="visible"/>
                                      </p:to>
                                    </p:set>
                                    <p:animEffect transition="in" filter="fade">
                                      <p:cBhvr>
                                        <p:cTn id="96" dur="2000"/>
                                        <p:tgtEl>
                                          <p:spTgt spid="30"/>
                                        </p:tgtEl>
                                      </p:cBhvr>
                                    </p:animEffect>
                                    <p:anim calcmode="lin" valueType="num">
                                      <p:cBhvr>
                                        <p:cTn id="97" dur="2000" fill="hold"/>
                                        <p:tgtEl>
                                          <p:spTgt spid="30"/>
                                        </p:tgtEl>
                                        <p:attrNameLst>
                                          <p:attrName>ppt_w</p:attrName>
                                        </p:attrNameLst>
                                      </p:cBhvr>
                                      <p:tavLst>
                                        <p:tav tm="0" fmla="#ppt_w*sin(2.5*pi*$)">
                                          <p:val>
                                            <p:fltVal val="0"/>
                                          </p:val>
                                        </p:tav>
                                        <p:tav tm="100000">
                                          <p:val>
                                            <p:fltVal val="1"/>
                                          </p:val>
                                        </p:tav>
                                      </p:tavLst>
                                    </p:anim>
                                    <p:anim calcmode="lin" valueType="num">
                                      <p:cBhvr>
                                        <p:cTn id="98" dur="2000" fill="hold"/>
                                        <p:tgtEl>
                                          <p:spTgt spid="30"/>
                                        </p:tgtEl>
                                        <p:attrNameLst>
                                          <p:attrName>ppt_h</p:attrName>
                                        </p:attrNameLst>
                                      </p:cBhvr>
                                      <p:tavLst>
                                        <p:tav tm="0">
                                          <p:val>
                                            <p:strVal val="#ppt_h"/>
                                          </p:val>
                                        </p:tav>
                                        <p:tav tm="100000">
                                          <p:val>
                                            <p:strVal val="#ppt_h"/>
                                          </p:val>
                                        </p:tav>
                                      </p:tavLst>
                                    </p:anim>
                                  </p:childTnLst>
                                </p:cTn>
                              </p:par>
                              <p:par>
                                <p:cTn id="99" presetID="45" presetClass="entr" presetSubtype="0" fill="hold" grpId="0" nodeType="withEffect">
                                  <p:stCondLst>
                                    <p:cond delay="0"/>
                                  </p:stCondLst>
                                  <p:childTnLst>
                                    <p:set>
                                      <p:cBhvr>
                                        <p:cTn id="100" dur="1" fill="hold">
                                          <p:stCondLst>
                                            <p:cond delay="0"/>
                                          </p:stCondLst>
                                        </p:cTn>
                                        <p:tgtEl>
                                          <p:spTgt spid="6"/>
                                        </p:tgtEl>
                                        <p:attrNameLst>
                                          <p:attrName>style.visibility</p:attrName>
                                        </p:attrNameLst>
                                      </p:cBhvr>
                                      <p:to>
                                        <p:strVal val="visible"/>
                                      </p:to>
                                    </p:set>
                                    <p:animEffect transition="in" filter="fade">
                                      <p:cBhvr>
                                        <p:cTn id="101" dur="2000"/>
                                        <p:tgtEl>
                                          <p:spTgt spid="6"/>
                                        </p:tgtEl>
                                      </p:cBhvr>
                                    </p:animEffect>
                                    <p:anim calcmode="lin" valueType="num">
                                      <p:cBhvr>
                                        <p:cTn id="102" dur="2000" fill="hold"/>
                                        <p:tgtEl>
                                          <p:spTgt spid="6"/>
                                        </p:tgtEl>
                                        <p:attrNameLst>
                                          <p:attrName>ppt_w</p:attrName>
                                        </p:attrNameLst>
                                      </p:cBhvr>
                                      <p:tavLst>
                                        <p:tav tm="0" fmla="#ppt_w*sin(2.5*pi*$)">
                                          <p:val>
                                            <p:fltVal val="0"/>
                                          </p:val>
                                        </p:tav>
                                        <p:tav tm="100000">
                                          <p:val>
                                            <p:fltVal val="1"/>
                                          </p:val>
                                        </p:tav>
                                      </p:tavLst>
                                    </p:anim>
                                    <p:anim calcmode="lin" valueType="num">
                                      <p:cBhvr>
                                        <p:cTn id="103" dur="20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3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0"/>
            <a:ext cx="11302313" cy="7186583"/>
          </a:xfrm>
          <a:prstGeom prst="rect">
            <a:avLst/>
          </a:prstGeom>
          <a:noFill/>
        </p:spPr>
        <p:txBody>
          <a:bodyPr wrap="square" rtlCol="0">
            <a:spAutoFit/>
          </a:bodyPr>
          <a:lstStyle/>
          <a:p>
            <a:endParaRPr lang="el-GR" sz="2500" dirty="0" smtClean="0"/>
          </a:p>
          <a:p>
            <a:endParaRPr lang="el-GR" sz="2500" dirty="0"/>
          </a:p>
          <a:p>
            <a:r>
              <a:rPr lang="el-GR" sz="2500" dirty="0" smtClean="0"/>
              <a:t>5 </a:t>
            </a:r>
            <a:r>
              <a:rPr lang="el-GR" sz="2500" dirty="0" smtClean="0">
                <a:solidFill>
                  <a:schemeClr val="accent2">
                    <a:lumMod val="75000"/>
                  </a:schemeClr>
                </a:solidFill>
              </a:rPr>
              <a:t>ΒΑΣΙΚΕΣ ΑΡΧΕΣ </a:t>
            </a:r>
            <a:r>
              <a:rPr lang="el-GR" sz="2500" dirty="0" smtClean="0"/>
              <a:t>ΤΗΣ ΕΠΙΤΥΧΗΜΕΝΗ ΛΕΙΤΟΥΡΓΙΑ ΤΗΣ Π.Φ.Υ.</a:t>
            </a:r>
            <a:endParaRPr lang="en-US" sz="2500" dirty="0" smtClean="0"/>
          </a:p>
          <a:p>
            <a:endParaRPr lang="el-GR" sz="2500" dirty="0" smtClean="0"/>
          </a:p>
          <a:p>
            <a:endParaRPr lang="en-US" sz="2500" dirty="0" smtClean="0"/>
          </a:p>
          <a:p>
            <a:r>
              <a:rPr lang="el-GR" sz="2500" dirty="0" smtClean="0"/>
              <a:t>√</a:t>
            </a:r>
            <a:r>
              <a:rPr lang="en-US" sz="2500" dirty="0" smtClean="0"/>
              <a:t>  </a:t>
            </a:r>
            <a:r>
              <a:rPr lang="el-GR" sz="2500" dirty="0" smtClean="0"/>
              <a:t>Η προσφερόμενη υπηρεσία πρέπει να είναι </a:t>
            </a:r>
            <a:r>
              <a:rPr lang="el-GR" sz="2500" dirty="0" smtClean="0">
                <a:solidFill>
                  <a:schemeClr val="accent2">
                    <a:lumMod val="75000"/>
                  </a:schemeClr>
                </a:solidFill>
              </a:rPr>
              <a:t>διαθέσιμη 24 ώρες το 24ωρο </a:t>
            </a:r>
            <a:r>
              <a:rPr lang="el-GR" sz="2500" dirty="0" smtClean="0"/>
              <a:t>δικαίωμα πρόσβασης από όλους τους πολίτες </a:t>
            </a:r>
            <a:r>
              <a:rPr lang="el-GR" sz="2500" dirty="0" smtClean="0">
                <a:solidFill>
                  <a:schemeClr val="accent2">
                    <a:lumMod val="75000"/>
                  </a:schemeClr>
                </a:solidFill>
              </a:rPr>
              <a:t>καθολική κάλυψη.</a:t>
            </a:r>
          </a:p>
          <a:p>
            <a:endParaRPr lang="el-GR" sz="2500" dirty="0" smtClean="0">
              <a:solidFill>
                <a:schemeClr val="accent2">
                  <a:lumMod val="75000"/>
                </a:schemeClr>
              </a:solidFill>
            </a:endParaRPr>
          </a:p>
          <a:p>
            <a:endParaRPr lang="el-GR" sz="2500" dirty="0" smtClean="0"/>
          </a:p>
          <a:p>
            <a:r>
              <a:rPr lang="el-GR" sz="2500" dirty="0" smtClean="0"/>
              <a:t>√ Διακυβέρνηση - </a:t>
            </a:r>
            <a:r>
              <a:rPr lang="el-GR" sz="2500" dirty="0" smtClean="0">
                <a:solidFill>
                  <a:schemeClr val="accent2">
                    <a:lumMod val="75000"/>
                  </a:schemeClr>
                </a:solidFill>
              </a:rPr>
              <a:t>πολιτικό όραμα, κίνητρο και σύστημα αμοιβών, συντονισμός και ανάπτυξη του ανθρώπινου δυναμικού. </a:t>
            </a:r>
          </a:p>
          <a:p>
            <a:endParaRPr lang="el-GR" sz="2500" dirty="0" smtClean="0"/>
          </a:p>
          <a:p>
            <a:endParaRPr lang="el-GR" sz="2500" dirty="0"/>
          </a:p>
          <a:p>
            <a:r>
              <a:rPr lang="el-GR" sz="2500" dirty="0" smtClean="0"/>
              <a:t>√ Ο επαγγελματίας υγείας πρέπει να είναι </a:t>
            </a:r>
            <a:r>
              <a:rPr lang="el-GR" sz="2500" dirty="0" smtClean="0">
                <a:solidFill>
                  <a:schemeClr val="accent2">
                    <a:lumMod val="75000"/>
                  </a:schemeClr>
                </a:solidFill>
              </a:rPr>
              <a:t>γνώστης του ιστορικού </a:t>
            </a:r>
            <a:r>
              <a:rPr lang="el-GR" sz="2500" dirty="0" smtClean="0"/>
              <a:t>του ασθενή από τον </a:t>
            </a:r>
            <a:r>
              <a:rPr lang="el-GR" sz="2500" dirty="0" smtClean="0">
                <a:solidFill>
                  <a:schemeClr val="accent2">
                    <a:lumMod val="75000"/>
                  </a:schemeClr>
                </a:solidFill>
              </a:rPr>
              <a:t>ιατρικό του φάκελο </a:t>
            </a:r>
            <a:r>
              <a:rPr lang="el-GR" sz="2500" dirty="0" smtClean="0"/>
              <a:t>έτσι ώστε να είναι σε θέση να επιτύχει την μέγιστη αποτελεσματικότητα στην </a:t>
            </a:r>
            <a:r>
              <a:rPr lang="el-GR" sz="2500" dirty="0" smtClean="0">
                <a:solidFill>
                  <a:schemeClr val="accent2">
                    <a:lumMod val="75000"/>
                  </a:schemeClr>
                </a:solidFill>
              </a:rPr>
              <a:t>διαχείριση του προβλήματος.</a:t>
            </a:r>
          </a:p>
          <a:p>
            <a:endParaRPr lang="el-GR" sz="2500" dirty="0"/>
          </a:p>
          <a:p>
            <a:endParaRPr lang="el-GR" dirty="0"/>
          </a:p>
          <a:p>
            <a:endParaRPr lang="el-GR" dirty="0"/>
          </a:p>
        </p:txBody>
      </p:sp>
    </p:spTree>
    <p:extLst>
      <p:ext uri="{BB962C8B-B14F-4D97-AF65-F5344CB8AC3E}">
        <p14:creationId xmlns:p14="http://schemas.microsoft.com/office/powerpoint/2010/main" val="13456352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7795" y="593124"/>
            <a:ext cx="10684475" cy="5478423"/>
          </a:xfrm>
          <a:prstGeom prst="rect">
            <a:avLst/>
          </a:prstGeom>
          <a:noFill/>
        </p:spPr>
        <p:txBody>
          <a:bodyPr wrap="square" rtlCol="0">
            <a:spAutoFit/>
          </a:bodyPr>
          <a:lstStyle/>
          <a:p>
            <a:r>
              <a:rPr lang="el-GR" sz="2500" dirty="0" smtClean="0"/>
              <a:t>5 </a:t>
            </a:r>
            <a:r>
              <a:rPr lang="el-GR" sz="2500" dirty="0" smtClean="0">
                <a:solidFill>
                  <a:schemeClr val="accent2">
                    <a:lumMod val="75000"/>
                  </a:schemeClr>
                </a:solidFill>
              </a:rPr>
              <a:t>ΒΑΣΙΚΕΣ ΑΡΧΕΣ </a:t>
            </a:r>
            <a:r>
              <a:rPr lang="el-GR" sz="2500" dirty="0" smtClean="0"/>
              <a:t>ΤΗΣ ΕΠΙΤΥΧΗΜΕΝΗ ΛΕΙΤΟΥΡΓΙΑ ΤΗΣ Π.Φ.Υ.</a:t>
            </a:r>
            <a:endParaRPr lang="en-US" sz="2500" dirty="0" smtClean="0"/>
          </a:p>
          <a:p>
            <a:endParaRPr lang="el-GR" sz="2500" dirty="0" smtClean="0"/>
          </a:p>
          <a:p>
            <a:r>
              <a:rPr lang="el-GR" sz="2500" dirty="0" smtClean="0"/>
              <a:t>√ Εάν είναι δυνατόν να </a:t>
            </a:r>
            <a:r>
              <a:rPr lang="el-GR" sz="2500" dirty="0" smtClean="0">
                <a:solidFill>
                  <a:schemeClr val="accent2">
                    <a:lumMod val="75000"/>
                  </a:schemeClr>
                </a:solidFill>
              </a:rPr>
              <a:t>προσδιοριστεί η νοσηρότητα </a:t>
            </a:r>
            <a:r>
              <a:rPr lang="el-GR" sz="2500" dirty="0" smtClean="0"/>
              <a:t>του πληθυσμού και να αποτυπωθούν και άλλοι </a:t>
            </a:r>
            <a:r>
              <a:rPr lang="el-GR" sz="2500" dirty="0" smtClean="0">
                <a:solidFill>
                  <a:schemeClr val="accent2">
                    <a:lumMod val="75000"/>
                  </a:schemeClr>
                </a:solidFill>
              </a:rPr>
              <a:t>ποιοτικοί και ποσοτικοί δείκτες. </a:t>
            </a:r>
            <a:r>
              <a:rPr lang="el-GR" sz="2500" dirty="0" smtClean="0"/>
              <a:t>Με αυτό τον τρόπο ο επαγγελματίας υγείας θα γνωρίζει το επίπεδο υγείας του πληθυσμού στοιχείο σημαντικό για την </a:t>
            </a:r>
            <a:r>
              <a:rPr lang="el-GR" sz="2500" dirty="0" smtClean="0">
                <a:solidFill>
                  <a:schemeClr val="accent2">
                    <a:lumMod val="75000"/>
                  </a:schemeClr>
                </a:solidFill>
              </a:rPr>
              <a:t>διαχείριση και παραπομπή των ασθενών </a:t>
            </a:r>
            <a:r>
              <a:rPr lang="el-GR" sz="2500" dirty="0" smtClean="0"/>
              <a:t>στην Δευτεροβάθμια και Τριτοβάθμια Φροντίδα. </a:t>
            </a:r>
          </a:p>
          <a:p>
            <a:endParaRPr lang="el-GR" sz="2500" dirty="0" smtClean="0"/>
          </a:p>
          <a:p>
            <a:r>
              <a:rPr lang="el-GR" sz="2500" dirty="0" smtClean="0"/>
              <a:t>√ Επιτυχημένο σύστημα (Π.Φ.Υ.) είναι αυτό στο οποίο το </a:t>
            </a:r>
            <a:r>
              <a:rPr lang="el-GR" sz="2500" dirty="0" smtClean="0">
                <a:solidFill>
                  <a:schemeClr val="accent2">
                    <a:lumMod val="75000"/>
                  </a:schemeClr>
                </a:solidFill>
              </a:rPr>
              <a:t>εύρος των υπηρεσιών δεν ξεπερνά τα 2.500 </a:t>
            </a:r>
            <a:r>
              <a:rPr lang="el-GR" sz="2500" dirty="0" smtClean="0"/>
              <a:t>άτομα ανά κόμβο Πρωτοβάθμιας Φροντίδας Υγείας.</a:t>
            </a:r>
          </a:p>
          <a:p>
            <a:endParaRPr lang="el-GR" sz="2500" dirty="0" smtClean="0"/>
          </a:p>
          <a:p>
            <a:r>
              <a:rPr lang="el-GR" sz="2500" dirty="0" smtClean="0"/>
              <a:t>√ </a:t>
            </a:r>
            <a:r>
              <a:rPr lang="el-GR" sz="2500" dirty="0"/>
              <a:t>Π</a:t>
            </a:r>
            <a:r>
              <a:rPr lang="el-GR" sz="2500" dirty="0" smtClean="0"/>
              <a:t>οιότητα – αποτελεσματικότητα της περίθαλψης σε συνδυασμό με ορθή </a:t>
            </a:r>
            <a:r>
              <a:rPr lang="el-GR" sz="2500" dirty="0" smtClean="0">
                <a:solidFill>
                  <a:schemeClr val="accent2">
                    <a:lumMod val="75000"/>
                  </a:schemeClr>
                </a:solidFill>
              </a:rPr>
              <a:t>διαχειριστική πρακτική.</a:t>
            </a:r>
          </a:p>
          <a:p>
            <a:endParaRPr lang="el-GR" sz="2500" dirty="0">
              <a:solidFill>
                <a:schemeClr val="accent2">
                  <a:lumMod val="75000"/>
                </a:schemeClr>
              </a:solidFill>
            </a:endParaRPr>
          </a:p>
        </p:txBody>
      </p:sp>
    </p:spTree>
    <p:extLst>
      <p:ext uri="{BB962C8B-B14F-4D97-AF65-F5344CB8AC3E}">
        <p14:creationId xmlns:p14="http://schemas.microsoft.com/office/powerpoint/2010/main" val="33978916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Έλλειψη 1"/>
          <p:cNvSpPr/>
          <p:nvPr/>
        </p:nvSpPr>
        <p:spPr>
          <a:xfrm>
            <a:off x="148282" y="2067697"/>
            <a:ext cx="3105665" cy="1721708"/>
          </a:xfrm>
          <a:prstGeom prst="ellips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Σύνδεση Δομών της ΠΦΥ με την Κοινότητα.</a:t>
            </a:r>
            <a:endParaRPr lang="el-GR" dirty="0">
              <a:solidFill>
                <a:schemeClr val="tx1"/>
              </a:solidFill>
            </a:endParaRPr>
          </a:p>
        </p:txBody>
      </p:sp>
      <p:sp>
        <p:nvSpPr>
          <p:cNvPr id="3" name="Έλλειψη 2"/>
          <p:cNvSpPr/>
          <p:nvPr/>
        </p:nvSpPr>
        <p:spPr>
          <a:xfrm>
            <a:off x="8715632" y="2067697"/>
            <a:ext cx="3196281" cy="1721708"/>
          </a:xfrm>
          <a:prstGeom prst="ellips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Ενίσχυση του ανθρώπινου δυναμικού της Π.Φ.Υ.</a:t>
            </a:r>
            <a:endParaRPr lang="el-GR" dirty="0">
              <a:solidFill>
                <a:schemeClr val="tx1"/>
              </a:solidFill>
            </a:endParaRPr>
          </a:p>
        </p:txBody>
      </p:sp>
      <p:sp>
        <p:nvSpPr>
          <p:cNvPr id="9" name="Καμπύλο βέλος προς τα κάτω 8"/>
          <p:cNvSpPr/>
          <p:nvPr/>
        </p:nvSpPr>
        <p:spPr>
          <a:xfrm>
            <a:off x="1968843" y="914400"/>
            <a:ext cx="7875373" cy="1087395"/>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0" name="Έλλειψη 9"/>
          <p:cNvSpPr/>
          <p:nvPr/>
        </p:nvSpPr>
        <p:spPr>
          <a:xfrm>
            <a:off x="4234248" y="4135394"/>
            <a:ext cx="3163330" cy="1721708"/>
          </a:xfrm>
          <a:prstGeom prst="ellips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Οικονομική Υποστήριξη της Π.Φ.Υ.</a:t>
            </a:r>
            <a:endParaRPr lang="el-GR" dirty="0">
              <a:solidFill>
                <a:schemeClr val="tx1"/>
              </a:solidFill>
            </a:endParaRPr>
          </a:p>
        </p:txBody>
      </p:sp>
      <p:sp>
        <p:nvSpPr>
          <p:cNvPr id="11" name="Καμπύλο βέλος προς τα επάνω 10"/>
          <p:cNvSpPr/>
          <p:nvPr/>
        </p:nvSpPr>
        <p:spPr>
          <a:xfrm>
            <a:off x="1301579" y="3855307"/>
            <a:ext cx="9358184" cy="2899719"/>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
        <p:nvSpPr>
          <p:cNvPr id="12" name="Ορθογώνιο 11"/>
          <p:cNvSpPr/>
          <p:nvPr/>
        </p:nvSpPr>
        <p:spPr>
          <a:xfrm>
            <a:off x="4110681" y="2199502"/>
            <a:ext cx="3459891" cy="1655805"/>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chemeClr val="tx1"/>
                </a:solidFill>
              </a:rPr>
              <a:t>Εθνικές Πολιτικές για την Υγεία.</a:t>
            </a:r>
            <a:endParaRPr lang="el-GR" dirty="0">
              <a:solidFill>
                <a:schemeClr val="tx1"/>
              </a:solidFill>
            </a:endParaRPr>
          </a:p>
        </p:txBody>
      </p:sp>
      <p:sp>
        <p:nvSpPr>
          <p:cNvPr id="14" name="TextBox 13"/>
          <p:cNvSpPr txBox="1"/>
          <p:nvPr/>
        </p:nvSpPr>
        <p:spPr>
          <a:xfrm>
            <a:off x="1659923" y="169216"/>
            <a:ext cx="8493211" cy="430887"/>
          </a:xfrm>
          <a:prstGeom prst="rect">
            <a:avLst/>
          </a:prstGeom>
          <a:noFill/>
        </p:spPr>
        <p:txBody>
          <a:bodyPr wrap="square" rtlCol="0">
            <a:spAutoFit/>
          </a:bodyPr>
          <a:lstStyle/>
          <a:p>
            <a:r>
              <a:rPr lang="el-GR" sz="2200" dirty="0" smtClean="0"/>
              <a:t>Στόχοι των πολιτικών της Υγείας για την Πρωτοβάθμια Φροντίδα Υγείας</a:t>
            </a:r>
            <a:endParaRPr lang="el-GR" sz="2200" dirty="0"/>
          </a:p>
        </p:txBody>
      </p:sp>
    </p:spTree>
    <p:extLst>
      <p:ext uri="{BB962C8B-B14F-4D97-AF65-F5344CB8AC3E}">
        <p14:creationId xmlns:p14="http://schemas.microsoft.com/office/powerpoint/2010/main" val="1000685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5"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2000"/>
                                        <p:tgtEl>
                                          <p:spTgt spid="2"/>
                                        </p:tgtEl>
                                      </p:cBhvr>
                                    </p:animEffect>
                                    <p:anim calcmode="lin" valueType="num">
                                      <p:cBhvr>
                                        <p:cTn id="14" dur="2000" fill="hold"/>
                                        <p:tgtEl>
                                          <p:spTgt spid="2"/>
                                        </p:tgtEl>
                                        <p:attrNameLst>
                                          <p:attrName>ppt_w</p:attrName>
                                        </p:attrNameLst>
                                      </p:cBhvr>
                                      <p:tavLst>
                                        <p:tav tm="0" fmla="#ppt_w*sin(2.5*pi*$)">
                                          <p:val>
                                            <p:fltVal val="0"/>
                                          </p:val>
                                        </p:tav>
                                        <p:tav tm="100000">
                                          <p:val>
                                            <p:fltVal val="1"/>
                                          </p:val>
                                        </p:tav>
                                      </p:tavLst>
                                    </p:anim>
                                    <p:anim calcmode="lin" valueType="num">
                                      <p:cBhvr>
                                        <p:cTn id="15"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45" presetClass="entr" presetSubtype="0" fill="hold" grpId="0"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fade">
                                      <p:cBhvr>
                                        <p:cTn id="20" dur="2000"/>
                                        <p:tgtEl>
                                          <p:spTgt spid="3"/>
                                        </p:tgtEl>
                                      </p:cBhvr>
                                    </p:animEffect>
                                    <p:anim calcmode="lin" valueType="num">
                                      <p:cBhvr>
                                        <p:cTn id="21" dur="2000" fill="hold"/>
                                        <p:tgtEl>
                                          <p:spTgt spid="3"/>
                                        </p:tgtEl>
                                        <p:attrNameLst>
                                          <p:attrName>ppt_w</p:attrName>
                                        </p:attrNameLst>
                                      </p:cBhvr>
                                      <p:tavLst>
                                        <p:tav tm="0" fmla="#ppt_w*sin(2.5*pi*$)">
                                          <p:val>
                                            <p:fltVal val="0"/>
                                          </p:val>
                                        </p:tav>
                                        <p:tav tm="100000">
                                          <p:val>
                                            <p:fltVal val="1"/>
                                          </p:val>
                                        </p:tav>
                                      </p:tavLst>
                                    </p:anim>
                                    <p:anim calcmode="lin" valueType="num">
                                      <p:cBhvr>
                                        <p:cTn id="22" dur="20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23" fill="hold">
                      <p:stCondLst>
                        <p:cond delay="indefinite"/>
                      </p:stCondLst>
                      <p:childTnLst>
                        <p:par>
                          <p:cTn id="24" fill="hold">
                            <p:stCondLst>
                              <p:cond delay="0"/>
                            </p:stCondLst>
                            <p:childTnLst>
                              <p:par>
                                <p:cTn id="25" presetID="45"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2000"/>
                                        <p:tgtEl>
                                          <p:spTgt spid="10"/>
                                        </p:tgtEl>
                                      </p:cBhvr>
                                    </p:animEffect>
                                    <p:anim calcmode="lin" valueType="num">
                                      <p:cBhvr>
                                        <p:cTn id="28" dur="2000" fill="hold"/>
                                        <p:tgtEl>
                                          <p:spTgt spid="10"/>
                                        </p:tgtEl>
                                        <p:attrNameLst>
                                          <p:attrName>ppt_w</p:attrName>
                                        </p:attrNameLst>
                                      </p:cBhvr>
                                      <p:tavLst>
                                        <p:tav tm="0" fmla="#ppt_w*sin(2.5*pi*$)">
                                          <p:val>
                                            <p:fltVal val="0"/>
                                          </p:val>
                                        </p:tav>
                                        <p:tav tm="100000">
                                          <p:val>
                                            <p:fltVal val="1"/>
                                          </p:val>
                                        </p:tav>
                                      </p:tavLst>
                                    </p:anim>
                                    <p:anim calcmode="lin" valueType="num">
                                      <p:cBhvr>
                                        <p:cTn id="29" dur="2000" fill="hold"/>
                                        <p:tgtEl>
                                          <p:spTgt spid="10"/>
                                        </p:tgtEl>
                                        <p:attrNameLst>
                                          <p:attrName>ppt_h</p:attrName>
                                        </p:attrNameLst>
                                      </p:cBhvr>
                                      <p:tavLst>
                                        <p:tav tm="0">
                                          <p:val>
                                            <p:strVal val="#ppt_h"/>
                                          </p:val>
                                        </p:tav>
                                        <p:tav tm="100000">
                                          <p:val>
                                            <p:strVal val="#ppt_h"/>
                                          </p:val>
                                        </p:tav>
                                      </p:tavLst>
                                    </p:anim>
                                  </p:childTnLst>
                                </p:cTn>
                              </p:par>
                            </p:childTnLst>
                          </p:cTn>
                        </p:par>
                      </p:childTnLst>
                    </p:cTn>
                  </p:par>
                  <p:par>
                    <p:cTn id="30" fill="hold">
                      <p:stCondLst>
                        <p:cond delay="indefinite"/>
                      </p:stCondLst>
                      <p:childTnLst>
                        <p:par>
                          <p:cTn id="31" fill="hold">
                            <p:stCondLst>
                              <p:cond delay="0"/>
                            </p:stCondLst>
                            <p:childTnLst>
                              <p:par>
                                <p:cTn id="32" presetID="26" presetClass="entr" presetSubtype="0" fill="hold" grpId="0" nodeType="click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wipe(down)">
                                      <p:cBhvr>
                                        <p:cTn id="34" dur="580">
                                          <p:stCondLst>
                                            <p:cond delay="0"/>
                                          </p:stCondLst>
                                        </p:cTn>
                                        <p:tgtEl>
                                          <p:spTgt spid="12"/>
                                        </p:tgtEl>
                                      </p:cBhvr>
                                    </p:animEffect>
                                    <p:anim calcmode="lin" valueType="num">
                                      <p:cBhvr>
                                        <p:cTn id="35"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36"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37"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38"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39"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40" dur="26">
                                          <p:stCondLst>
                                            <p:cond delay="650"/>
                                          </p:stCondLst>
                                        </p:cTn>
                                        <p:tgtEl>
                                          <p:spTgt spid="12"/>
                                        </p:tgtEl>
                                      </p:cBhvr>
                                      <p:to x="100000" y="60000"/>
                                    </p:animScale>
                                    <p:animScale>
                                      <p:cBhvr>
                                        <p:cTn id="41" dur="166" decel="50000">
                                          <p:stCondLst>
                                            <p:cond delay="676"/>
                                          </p:stCondLst>
                                        </p:cTn>
                                        <p:tgtEl>
                                          <p:spTgt spid="12"/>
                                        </p:tgtEl>
                                      </p:cBhvr>
                                      <p:to x="100000" y="100000"/>
                                    </p:animScale>
                                    <p:animScale>
                                      <p:cBhvr>
                                        <p:cTn id="42" dur="26">
                                          <p:stCondLst>
                                            <p:cond delay="1312"/>
                                          </p:stCondLst>
                                        </p:cTn>
                                        <p:tgtEl>
                                          <p:spTgt spid="12"/>
                                        </p:tgtEl>
                                      </p:cBhvr>
                                      <p:to x="100000" y="80000"/>
                                    </p:animScale>
                                    <p:animScale>
                                      <p:cBhvr>
                                        <p:cTn id="43" dur="166" decel="50000">
                                          <p:stCondLst>
                                            <p:cond delay="1338"/>
                                          </p:stCondLst>
                                        </p:cTn>
                                        <p:tgtEl>
                                          <p:spTgt spid="12"/>
                                        </p:tgtEl>
                                      </p:cBhvr>
                                      <p:to x="100000" y="100000"/>
                                    </p:animScale>
                                    <p:animScale>
                                      <p:cBhvr>
                                        <p:cTn id="44" dur="26">
                                          <p:stCondLst>
                                            <p:cond delay="1642"/>
                                          </p:stCondLst>
                                        </p:cTn>
                                        <p:tgtEl>
                                          <p:spTgt spid="12"/>
                                        </p:tgtEl>
                                      </p:cBhvr>
                                      <p:to x="100000" y="90000"/>
                                    </p:animScale>
                                    <p:animScale>
                                      <p:cBhvr>
                                        <p:cTn id="45" dur="166" decel="50000">
                                          <p:stCondLst>
                                            <p:cond delay="1668"/>
                                          </p:stCondLst>
                                        </p:cTn>
                                        <p:tgtEl>
                                          <p:spTgt spid="12"/>
                                        </p:tgtEl>
                                      </p:cBhvr>
                                      <p:to x="100000" y="100000"/>
                                    </p:animScale>
                                    <p:animScale>
                                      <p:cBhvr>
                                        <p:cTn id="46" dur="26">
                                          <p:stCondLst>
                                            <p:cond delay="1808"/>
                                          </p:stCondLst>
                                        </p:cTn>
                                        <p:tgtEl>
                                          <p:spTgt spid="12"/>
                                        </p:tgtEl>
                                      </p:cBhvr>
                                      <p:to x="100000" y="95000"/>
                                    </p:animScale>
                                    <p:animScale>
                                      <p:cBhvr>
                                        <p:cTn id="47" dur="166" decel="50000">
                                          <p:stCondLst>
                                            <p:cond delay="1834"/>
                                          </p:stCondLst>
                                        </p:cTn>
                                        <p:tgtEl>
                                          <p:spTgt spid="12"/>
                                        </p:tgtEl>
                                      </p:cBhvr>
                                      <p:to x="100000" y="100000"/>
                                    </p:animScale>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9"/>
                                        </p:tgtEl>
                                        <p:attrNameLst>
                                          <p:attrName>style.visibility</p:attrName>
                                        </p:attrNameLst>
                                      </p:cBhvr>
                                      <p:to>
                                        <p:strVal val="visible"/>
                                      </p:to>
                                    </p:set>
                                    <p:anim calcmode="lin" valueType="num">
                                      <p:cBhvr additive="base">
                                        <p:cTn id="52" dur="500" fill="hold"/>
                                        <p:tgtEl>
                                          <p:spTgt spid="9"/>
                                        </p:tgtEl>
                                        <p:attrNameLst>
                                          <p:attrName>ppt_x</p:attrName>
                                        </p:attrNameLst>
                                      </p:cBhvr>
                                      <p:tavLst>
                                        <p:tav tm="0">
                                          <p:val>
                                            <p:strVal val="#ppt_x"/>
                                          </p:val>
                                        </p:tav>
                                        <p:tav tm="100000">
                                          <p:val>
                                            <p:strVal val="#ppt_x"/>
                                          </p:val>
                                        </p:tav>
                                      </p:tavLst>
                                    </p:anim>
                                    <p:anim calcmode="lin" valueType="num">
                                      <p:cBhvr additive="base">
                                        <p:cTn id="5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11"/>
                                        </p:tgtEl>
                                        <p:attrNameLst>
                                          <p:attrName>style.visibility</p:attrName>
                                        </p:attrNameLst>
                                      </p:cBhvr>
                                      <p:to>
                                        <p:strVal val="visible"/>
                                      </p:to>
                                    </p:set>
                                    <p:anim calcmode="lin" valueType="num">
                                      <p:cBhvr additive="base">
                                        <p:cTn id="58" dur="500" fill="hold"/>
                                        <p:tgtEl>
                                          <p:spTgt spid="11"/>
                                        </p:tgtEl>
                                        <p:attrNameLst>
                                          <p:attrName>ppt_x</p:attrName>
                                        </p:attrNameLst>
                                      </p:cBhvr>
                                      <p:tavLst>
                                        <p:tav tm="0">
                                          <p:val>
                                            <p:strVal val="#ppt_x"/>
                                          </p:val>
                                        </p:tav>
                                        <p:tav tm="100000">
                                          <p:val>
                                            <p:strVal val="#ppt_x"/>
                                          </p:val>
                                        </p:tav>
                                      </p:tavLst>
                                    </p:anim>
                                    <p:anim calcmode="lin" valueType="num">
                                      <p:cBhvr additive="base">
                                        <p:cTn id="5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9" grpId="0" animBg="1"/>
      <p:bldP spid="10" grpId="0" animBg="1"/>
      <p:bldP spid="11" grpId="0" animBg="1"/>
      <p:bldP spid="12" grpId="0" animBg="1"/>
      <p:bldP spid="1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7136" y="947350"/>
            <a:ext cx="11104606" cy="3554819"/>
          </a:xfrm>
          <a:prstGeom prst="rect">
            <a:avLst/>
          </a:prstGeom>
          <a:noFill/>
        </p:spPr>
        <p:txBody>
          <a:bodyPr wrap="square" rtlCol="0">
            <a:spAutoFit/>
          </a:bodyPr>
          <a:lstStyle/>
          <a:p>
            <a:r>
              <a:rPr lang="el-GR" sz="2500" dirty="0" smtClean="0"/>
              <a:t>Ο ιδιωτικός τομέας υγείας ανταποκρινόμενος στις </a:t>
            </a:r>
            <a:r>
              <a:rPr lang="el-GR" sz="2500" dirty="0" smtClean="0">
                <a:solidFill>
                  <a:schemeClr val="accent2">
                    <a:lumMod val="75000"/>
                  </a:schemeClr>
                </a:solidFill>
              </a:rPr>
              <a:t>απαιτήσεις της αγοράς </a:t>
            </a:r>
            <a:r>
              <a:rPr lang="el-GR" sz="2500" dirty="0" smtClean="0"/>
              <a:t>αλλά και στις </a:t>
            </a:r>
            <a:r>
              <a:rPr lang="el-GR" sz="2500" dirty="0" smtClean="0">
                <a:solidFill>
                  <a:schemeClr val="accent2">
                    <a:lumMod val="75000"/>
                  </a:schemeClr>
                </a:solidFill>
              </a:rPr>
              <a:t>πιέσεις του κόστους λειτουργίας</a:t>
            </a:r>
            <a:r>
              <a:rPr lang="el-GR" sz="2500" dirty="0" smtClean="0"/>
              <a:t> φρόντισε στην έγκαιρη ανάπτυξη δικτύων Μακροχρόνιας Φροντίδας </a:t>
            </a:r>
            <a:r>
              <a:rPr lang="el-GR" sz="2500" dirty="0"/>
              <a:t>Α</a:t>
            </a:r>
            <a:r>
              <a:rPr lang="el-GR" sz="2500" dirty="0" smtClean="0"/>
              <a:t>σθενών με μακροχρόνια ασθένεια καλύπτοντας το κενό που υπάρχει αυτή την στιγμή στο Εθνικό Σύστημα Υγείας.</a:t>
            </a:r>
          </a:p>
          <a:p>
            <a:endParaRPr lang="el-GR" sz="2500" dirty="0" smtClean="0"/>
          </a:p>
          <a:p>
            <a:endParaRPr lang="el-GR" sz="2500" dirty="0"/>
          </a:p>
          <a:p>
            <a:r>
              <a:rPr lang="el-GR" sz="2500" dirty="0" smtClean="0"/>
              <a:t>Σε καμία περίπτωση όμως δεν θα πρέπει να παραβλέψουμε τις </a:t>
            </a:r>
            <a:r>
              <a:rPr lang="el-GR" sz="2500" dirty="0" smtClean="0">
                <a:solidFill>
                  <a:schemeClr val="accent2">
                    <a:lumMod val="75000"/>
                  </a:schemeClr>
                </a:solidFill>
              </a:rPr>
              <a:t>φιλότιμες και ηρωικές </a:t>
            </a:r>
            <a:r>
              <a:rPr lang="el-GR" sz="2500" dirty="0" smtClean="0"/>
              <a:t>προσπάθειες των </a:t>
            </a:r>
            <a:r>
              <a:rPr lang="el-GR" sz="2500" dirty="0" smtClean="0">
                <a:solidFill>
                  <a:schemeClr val="accent2">
                    <a:lumMod val="75000"/>
                  </a:schemeClr>
                </a:solidFill>
              </a:rPr>
              <a:t>Νοσηλευτών</a:t>
            </a:r>
            <a:r>
              <a:rPr lang="el-GR" sz="2500" dirty="0" smtClean="0"/>
              <a:t> των </a:t>
            </a:r>
            <a:r>
              <a:rPr lang="el-GR" sz="2500" dirty="0" smtClean="0">
                <a:solidFill>
                  <a:schemeClr val="accent2">
                    <a:lumMod val="75000"/>
                  </a:schemeClr>
                </a:solidFill>
              </a:rPr>
              <a:t>Μονάδων Φροντίδας στο Σπίτι </a:t>
            </a:r>
            <a:r>
              <a:rPr lang="el-GR" sz="2500" dirty="0" smtClean="0"/>
              <a:t>και των </a:t>
            </a:r>
            <a:r>
              <a:rPr lang="el-GR" sz="2500" dirty="0" smtClean="0">
                <a:solidFill>
                  <a:schemeClr val="accent2">
                    <a:lumMod val="75000"/>
                  </a:schemeClr>
                </a:solidFill>
              </a:rPr>
              <a:t>Δημόσιων Νοσοκομείων.</a:t>
            </a:r>
            <a:endParaRPr lang="el-GR" sz="2500" dirty="0">
              <a:solidFill>
                <a:schemeClr val="accent2">
                  <a:lumMod val="75000"/>
                </a:schemeClr>
              </a:solidFill>
            </a:endParaRPr>
          </a:p>
        </p:txBody>
      </p:sp>
    </p:spTree>
    <p:extLst>
      <p:ext uri="{BB962C8B-B14F-4D97-AF65-F5344CB8AC3E}">
        <p14:creationId xmlns:p14="http://schemas.microsoft.com/office/powerpoint/2010/main" val="33718762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82826" y="2852953"/>
            <a:ext cx="10515600" cy="1850853"/>
          </a:xfrm>
        </p:spPr>
        <p:txBody>
          <a:bodyPr>
            <a:normAutofit fontScale="90000"/>
          </a:bodyPr>
          <a:lstStyle/>
          <a:p>
            <a:r>
              <a:rPr lang="el-GR" sz="2900" b="1" dirty="0">
                <a:solidFill>
                  <a:schemeClr val="accent2">
                    <a:lumMod val="75000"/>
                  </a:schemeClr>
                </a:solidFill>
                <a:latin typeface="+mn-lt"/>
              </a:rPr>
              <a:t>Μακροχρόνια Φροντίδα Υγείας</a:t>
            </a:r>
            <a:r>
              <a:rPr lang="en-US" sz="2900" b="1" dirty="0" smtClean="0">
                <a:solidFill>
                  <a:schemeClr val="accent2">
                    <a:lumMod val="75000"/>
                  </a:schemeClr>
                </a:solidFill>
                <a:latin typeface="+mn-lt"/>
              </a:rPr>
              <a:t>:</a:t>
            </a:r>
            <a:r>
              <a:rPr lang="el-GR" sz="2900" b="1" dirty="0" smtClean="0">
                <a:solidFill>
                  <a:schemeClr val="accent2">
                    <a:lumMod val="75000"/>
                  </a:schemeClr>
                </a:solidFill>
                <a:latin typeface="+mn-lt"/>
              </a:rPr>
              <a:t/>
            </a:r>
            <a:br>
              <a:rPr lang="el-GR" sz="2900" b="1" dirty="0" smtClean="0">
                <a:solidFill>
                  <a:schemeClr val="accent2">
                    <a:lumMod val="75000"/>
                  </a:schemeClr>
                </a:solidFill>
                <a:latin typeface="+mn-lt"/>
              </a:rPr>
            </a:br>
            <a:r>
              <a:rPr lang="en-US" sz="2500" b="1" dirty="0" smtClean="0">
                <a:solidFill>
                  <a:schemeClr val="accent2">
                    <a:lumMod val="75000"/>
                  </a:schemeClr>
                </a:solidFill>
              </a:rPr>
              <a:t/>
            </a:r>
            <a:br>
              <a:rPr lang="en-US" sz="2500" b="1" dirty="0" smtClean="0">
                <a:solidFill>
                  <a:schemeClr val="accent2">
                    <a:lumMod val="75000"/>
                  </a:schemeClr>
                </a:solidFill>
              </a:rPr>
            </a:br>
            <a:r>
              <a:rPr lang="el-GR" sz="2900" b="1" dirty="0" smtClean="0">
                <a:solidFill>
                  <a:schemeClr val="accent2">
                    <a:lumMod val="75000"/>
                  </a:schemeClr>
                </a:solidFill>
                <a:latin typeface="+mn-lt"/>
              </a:rPr>
              <a:t>Ποιοι παρέχουν υπηρεσίες Μακροχρόνιας Φροντίδας</a:t>
            </a:r>
            <a:r>
              <a:rPr lang="el-GR" sz="2500" b="1" dirty="0" smtClean="0">
                <a:solidFill>
                  <a:schemeClr val="accent2">
                    <a:lumMod val="75000"/>
                  </a:schemeClr>
                </a:solidFill>
              </a:rPr>
              <a:t/>
            </a:r>
            <a:br>
              <a:rPr lang="el-GR" sz="2500" b="1" dirty="0" smtClean="0">
                <a:solidFill>
                  <a:schemeClr val="accent2">
                    <a:lumMod val="75000"/>
                  </a:schemeClr>
                </a:solidFill>
              </a:rPr>
            </a:br>
            <a:r>
              <a:rPr lang="en-US" b="1" dirty="0"/>
              <a:t/>
            </a:r>
            <a:br>
              <a:rPr lang="en-US" b="1" dirty="0"/>
            </a:br>
            <a:r>
              <a:rPr lang="el-GR" sz="2800" dirty="0" smtClean="0">
                <a:latin typeface="+mn-lt"/>
              </a:rPr>
              <a:t>Οι</a:t>
            </a:r>
            <a:r>
              <a:rPr lang="en-US" sz="2800" dirty="0" smtClean="0">
                <a:latin typeface="+mn-lt"/>
              </a:rPr>
              <a:t> </a:t>
            </a:r>
            <a:r>
              <a:rPr lang="el-GR" sz="2800" dirty="0" smtClean="0">
                <a:latin typeface="+mn-lt"/>
              </a:rPr>
              <a:t>τυπικές</a:t>
            </a:r>
            <a:r>
              <a:rPr lang="en-US" sz="2800" dirty="0">
                <a:latin typeface="+mn-lt"/>
              </a:rPr>
              <a:t> </a:t>
            </a:r>
            <a:r>
              <a:rPr lang="el-GR" sz="2800" dirty="0" smtClean="0">
                <a:latin typeface="+mn-lt"/>
              </a:rPr>
              <a:t>υπηρεσίες</a:t>
            </a:r>
            <a:r>
              <a:rPr lang="en-US" sz="2800" dirty="0">
                <a:latin typeface="+mn-lt"/>
              </a:rPr>
              <a:t> </a:t>
            </a:r>
            <a:r>
              <a:rPr lang="el-GR" sz="2800" dirty="0" smtClean="0">
                <a:latin typeface="+mn-lt"/>
              </a:rPr>
              <a:t>μακροχρόνιας</a:t>
            </a:r>
            <a:r>
              <a:rPr lang="en-US" sz="2800" dirty="0">
                <a:latin typeface="+mn-lt"/>
              </a:rPr>
              <a:t> </a:t>
            </a:r>
            <a:r>
              <a:rPr lang="el-GR" sz="2800" dirty="0" smtClean="0">
                <a:latin typeface="+mn-lt"/>
              </a:rPr>
              <a:t>φροντίδας</a:t>
            </a:r>
            <a:r>
              <a:rPr lang="en-US" sz="2800" dirty="0">
                <a:latin typeface="+mn-lt"/>
              </a:rPr>
              <a:t> </a:t>
            </a:r>
            <a:r>
              <a:rPr lang="el-GR" sz="2800" dirty="0" smtClean="0">
                <a:latin typeface="+mn-lt"/>
              </a:rPr>
              <a:t>ηλικιωμένων</a:t>
            </a:r>
            <a:r>
              <a:rPr lang="en-US" sz="2800" dirty="0">
                <a:latin typeface="+mn-lt"/>
              </a:rPr>
              <a:t> </a:t>
            </a:r>
            <a:r>
              <a:rPr lang="el-GR" sz="2800" dirty="0" smtClean="0">
                <a:latin typeface="+mn-lt"/>
              </a:rPr>
              <a:t>παρέχονται</a:t>
            </a:r>
            <a:r>
              <a:rPr lang="en-US" sz="2800" dirty="0">
                <a:latin typeface="+mn-lt"/>
              </a:rPr>
              <a:t> </a:t>
            </a:r>
            <a:r>
              <a:rPr lang="el-GR" sz="2800" dirty="0" smtClean="0">
                <a:latin typeface="+mn-lt"/>
              </a:rPr>
              <a:t>από</a:t>
            </a:r>
            <a:r>
              <a:rPr lang="en-US" sz="2800" dirty="0">
                <a:latin typeface="+mn-lt"/>
              </a:rPr>
              <a:t> </a:t>
            </a:r>
            <a:r>
              <a:rPr lang="el-GR" sz="2800" dirty="0" smtClean="0">
                <a:solidFill>
                  <a:schemeClr val="accent2">
                    <a:lumMod val="75000"/>
                  </a:schemeClr>
                </a:solidFill>
                <a:latin typeface="+mn-lt"/>
              </a:rPr>
              <a:t>το</a:t>
            </a:r>
            <a:r>
              <a:rPr lang="en-US" sz="2800" dirty="0" smtClean="0">
                <a:solidFill>
                  <a:schemeClr val="accent2">
                    <a:lumMod val="75000"/>
                  </a:schemeClr>
                </a:solidFill>
                <a:latin typeface="+mn-lt"/>
              </a:rPr>
              <a:t> </a:t>
            </a:r>
            <a:r>
              <a:rPr lang="el-GR" sz="2800" dirty="0" smtClean="0">
                <a:solidFill>
                  <a:schemeClr val="accent2">
                    <a:lumMod val="75000"/>
                  </a:schemeClr>
                </a:solidFill>
                <a:latin typeface="+mn-lt"/>
              </a:rPr>
              <a:t>Κράτος,</a:t>
            </a:r>
            <a:r>
              <a:rPr lang="en-US" sz="2800" dirty="0" smtClean="0">
                <a:solidFill>
                  <a:schemeClr val="accent2">
                    <a:lumMod val="75000"/>
                  </a:schemeClr>
                </a:solidFill>
                <a:latin typeface="+mn-lt"/>
              </a:rPr>
              <a:t> </a:t>
            </a:r>
            <a:r>
              <a:rPr lang="el-GR" sz="2800" dirty="0" smtClean="0">
                <a:solidFill>
                  <a:schemeClr val="accent2">
                    <a:lumMod val="75000"/>
                  </a:schemeClr>
                </a:solidFill>
                <a:latin typeface="+mn-lt"/>
              </a:rPr>
              <a:t>Ιδιωτικούς</a:t>
            </a:r>
            <a:r>
              <a:rPr lang="en-US" sz="2800" dirty="0" smtClean="0">
                <a:solidFill>
                  <a:schemeClr val="accent2">
                    <a:lumMod val="75000"/>
                  </a:schemeClr>
                </a:solidFill>
                <a:latin typeface="+mn-lt"/>
              </a:rPr>
              <a:t> </a:t>
            </a:r>
            <a:r>
              <a:rPr lang="el-GR" sz="2800" dirty="0" smtClean="0">
                <a:solidFill>
                  <a:schemeClr val="accent2">
                    <a:lumMod val="75000"/>
                  </a:schemeClr>
                </a:solidFill>
                <a:latin typeface="+mn-lt"/>
              </a:rPr>
              <a:t>Οργανισμούς</a:t>
            </a:r>
            <a:r>
              <a:rPr lang="en-US" sz="2800" dirty="0" smtClean="0">
                <a:solidFill>
                  <a:schemeClr val="accent2">
                    <a:lumMod val="75000"/>
                  </a:schemeClr>
                </a:solidFill>
                <a:latin typeface="+mn-lt"/>
              </a:rPr>
              <a:t> </a:t>
            </a:r>
            <a:r>
              <a:rPr lang="el-GR" sz="2800" dirty="0" smtClean="0">
                <a:solidFill>
                  <a:schemeClr val="accent2">
                    <a:lumMod val="75000"/>
                  </a:schemeClr>
                </a:solidFill>
                <a:latin typeface="+mn-lt"/>
              </a:rPr>
              <a:t>Μη</a:t>
            </a:r>
            <a:r>
              <a:rPr lang="en-US" sz="2800" dirty="0">
                <a:solidFill>
                  <a:schemeClr val="accent2">
                    <a:lumMod val="75000"/>
                  </a:schemeClr>
                </a:solidFill>
                <a:latin typeface="+mn-lt"/>
              </a:rPr>
              <a:t> </a:t>
            </a:r>
            <a:r>
              <a:rPr lang="el-GR" sz="2800" dirty="0" smtClean="0">
                <a:solidFill>
                  <a:schemeClr val="accent2">
                    <a:lumMod val="75000"/>
                  </a:schemeClr>
                </a:solidFill>
                <a:latin typeface="+mn-lt"/>
              </a:rPr>
              <a:t>Κερδοσκοπικού</a:t>
            </a:r>
            <a:r>
              <a:rPr lang="en-US" sz="2800" dirty="0">
                <a:solidFill>
                  <a:schemeClr val="accent2">
                    <a:lumMod val="75000"/>
                  </a:schemeClr>
                </a:solidFill>
                <a:latin typeface="+mn-lt"/>
              </a:rPr>
              <a:t> </a:t>
            </a:r>
            <a:r>
              <a:rPr lang="el-GR" sz="2800" dirty="0" smtClean="0">
                <a:solidFill>
                  <a:schemeClr val="accent2">
                    <a:lumMod val="75000"/>
                  </a:schemeClr>
                </a:solidFill>
                <a:latin typeface="+mn-lt"/>
              </a:rPr>
              <a:t>χαρακτήρα</a:t>
            </a:r>
            <a:r>
              <a:rPr lang="en-US" sz="2800" dirty="0">
                <a:solidFill>
                  <a:schemeClr val="accent2">
                    <a:lumMod val="75000"/>
                  </a:schemeClr>
                </a:solidFill>
                <a:latin typeface="+mn-lt"/>
              </a:rPr>
              <a:t> </a:t>
            </a:r>
            <a:r>
              <a:rPr lang="el-GR" sz="2800" dirty="0" smtClean="0">
                <a:latin typeface="+mn-lt"/>
              </a:rPr>
              <a:t>και</a:t>
            </a:r>
            <a:r>
              <a:rPr lang="en-US" sz="2800" dirty="0">
                <a:latin typeface="+mn-lt"/>
              </a:rPr>
              <a:t> </a:t>
            </a:r>
            <a:r>
              <a:rPr lang="el-GR" sz="2800" dirty="0" smtClean="0">
                <a:solidFill>
                  <a:schemeClr val="accent2">
                    <a:lumMod val="75000"/>
                  </a:schemeClr>
                </a:solidFill>
                <a:latin typeface="+mn-lt"/>
              </a:rPr>
              <a:t>Ιδιωτικούς</a:t>
            </a:r>
            <a:r>
              <a:rPr lang="en-US" sz="2800" dirty="0">
                <a:solidFill>
                  <a:schemeClr val="accent2">
                    <a:lumMod val="75000"/>
                  </a:schemeClr>
                </a:solidFill>
                <a:latin typeface="+mn-lt"/>
              </a:rPr>
              <a:t> </a:t>
            </a:r>
            <a:r>
              <a:rPr lang="el-GR" sz="2800" dirty="0" smtClean="0">
                <a:solidFill>
                  <a:schemeClr val="accent2">
                    <a:lumMod val="75000"/>
                  </a:schemeClr>
                </a:solidFill>
                <a:latin typeface="+mn-lt"/>
              </a:rPr>
              <a:t>Οργανισμούς</a:t>
            </a:r>
            <a:r>
              <a:rPr lang="en-US" sz="2800" dirty="0">
                <a:solidFill>
                  <a:schemeClr val="accent2">
                    <a:lumMod val="75000"/>
                  </a:schemeClr>
                </a:solidFill>
                <a:latin typeface="+mn-lt"/>
              </a:rPr>
              <a:t> </a:t>
            </a:r>
            <a:r>
              <a:rPr lang="el-GR" sz="2800" dirty="0" smtClean="0">
                <a:solidFill>
                  <a:schemeClr val="accent2">
                    <a:lumMod val="75000"/>
                  </a:schemeClr>
                </a:solidFill>
                <a:latin typeface="+mn-lt"/>
              </a:rPr>
              <a:t>Κερδοσκοπικού</a:t>
            </a:r>
            <a:r>
              <a:rPr lang="en-US" sz="2800" dirty="0">
                <a:solidFill>
                  <a:schemeClr val="accent2">
                    <a:lumMod val="75000"/>
                  </a:schemeClr>
                </a:solidFill>
                <a:latin typeface="+mn-lt"/>
              </a:rPr>
              <a:t> </a:t>
            </a:r>
            <a:r>
              <a:rPr lang="el-GR" sz="2800" dirty="0" smtClean="0">
                <a:solidFill>
                  <a:schemeClr val="accent2">
                    <a:lumMod val="75000"/>
                  </a:schemeClr>
                </a:solidFill>
                <a:latin typeface="+mn-lt"/>
              </a:rPr>
              <a:t>χαρακτήρα</a:t>
            </a:r>
            <a:r>
              <a:rPr lang="en-US" sz="2800" dirty="0" smtClean="0">
                <a:solidFill>
                  <a:schemeClr val="accent2">
                    <a:lumMod val="75000"/>
                  </a:schemeClr>
                </a:solidFill>
                <a:latin typeface="+mn-lt"/>
              </a:rPr>
              <a:t>.</a:t>
            </a:r>
            <a:br>
              <a:rPr lang="en-US" sz="2800" dirty="0" smtClean="0">
                <a:solidFill>
                  <a:schemeClr val="accent2">
                    <a:lumMod val="75000"/>
                  </a:schemeClr>
                </a:solidFill>
                <a:latin typeface="+mn-lt"/>
              </a:rPr>
            </a:br>
            <a:r>
              <a:rPr lang="en-US" sz="2800" dirty="0" smtClean="0">
                <a:solidFill>
                  <a:schemeClr val="accent2">
                    <a:lumMod val="75000"/>
                  </a:schemeClr>
                </a:solidFill>
                <a:latin typeface="+mn-lt"/>
              </a:rPr>
              <a:t/>
            </a:r>
            <a:br>
              <a:rPr lang="en-US" sz="2800" dirty="0" smtClean="0">
                <a:solidFill>
                  <a:schemeClr val="accent2">
                    <a:lumMod val="75000"/>
                  </a:schemeClr>
                </a:solidFill>
                <a:latin typeface="+mn-lt"/>
              </a:rPr>
            </a:br>
            <a:r>
              <a:rPr lang="el-GR" sz="2800" dirty="0" smtClean="0">
                <a:latin typeface="+mn-lt"/>
              </a:rPr>
              <a:t>Το κράτος παρέχει μακροχρόνια φροντίδα σε ηλικιωμένους μέσω </a:t>
            </a:r>
            <a:r>
              <a:rPr lang="el-GR" sz="2800" dirty="0" smtClean="0">
                <a:solidFill>
                  <a:schemeClr val="accent2">
                    <a:lumMod val="75000"/>
                  </a:schemeClr>
                </a:solidFill>
                <a:latin typeface="+mn-lt"/>
              </a:rPr>
              <a:t>Θεραπευτηρίων Χρόνιων Παθήσεων, Κέντρων Αποκατάστασης Φυσικής και Κοινωνικής Αποκατάστασης. </a:t>
            </a:r>
            <a:br>
              <a:rPr lang="el-GR" sz="2800" dirty="0" smtClean="0">
                <a:solidFill>
                  <a:schemeClr val="accent2">
                    <a:lumMod val="75000"/>
                  </a:schemeClr>
                </a:solidFill>
                <a:latin typeface="+mn-lt"/>
              </a:rPr>
            </a:br>
            <a:r>
              <a:rPr lang="el-GR" sz="2800" dirty="0">
                <a:latin typeface="+mn-lt"/>
              </a:rPr>
              <a:t/>
            </a:r>
            <a:br>
              <a:rPr lang="el-GR" sz="2800" dirty="0">
                <a:latin typeface="+mn-lt"/>
              </a:rPr>
            </a:br>
            <a:r>
              <a:rPr lang="el-GR" sz="2800" dirty="0" smtClean="0">
                <a:latin typeface="+mn-lt"/>
              </a:rPr>
              <a:t>Ιδιωτικός μη κερδοσκοπικός τομέας </a:t>
            </a:r>
            <a:r>
              <a:rPr lang="el-GR" sz="2800" dirty="0" smtClean="0">
                <a:solidFill>
                  <a:schemeClr val="accent2">
                    <a:lumMod val="75000"/>
                  </a:schemeClr>
                </a:solidFill>
                <a:latin typeface="+mn-lt"/>
              </a:rPr>
              <a:t>57 Μονάδες Φροντίδας Ηλικιωμένων </a:t>
            </a:r>
            <a:r>
              <a:rPr lang="el-GR" sz="2800" dirty="0" smtClean="0">
                <a:latin typeface="+mn-lt"/>
              </a:rPr>
              <a:t>νομικά πρόσωπα Ιδιωτικού Δικαίου έσοδα από Ασφαλιστικά Ταμεία (νοσήλια) και τον κρατικό προϋπολογισμό </a:t>
            </a:r>
            <a:br>
              <a:rPr lang="el-GR" sz="2800" dirty="0" smtClean="0">
                <a:latin typeface="+mn-lt"/>
              </a:rPr>
            </a:br>
            <a:r>
              <a:rPr lang="el-GR" sz="2800" dirty="0">
                <a:latin typeface="+mn-lt"/>
              </a:rPr>
              <a:t/>
            </a:r>
            <a:br>
              <a:rPr lang="el-GR" sz="2800" dirty="0">
                <a:latin typeface="+mn-lt"/>
              </a:rPr>
            </a:br>
            <a:r>
              <a:rPr lang="el-GR" sz="2800" dirty="0" smtClean="0">
                <a:solidFill>
                  <a:schemeClr val="accent2">
                    <a:lumMod val="75000"/>
                  </a:schemeClr>
                </a:solidFill>
                <a:latin typeface="+mn-lt"/>
              </a:rPr>
              <a:t>Ιδιωτικοί οργανισμοί κερδοσκοπικού χαρακτήρα </a:t>
            </a:r>
            <a:r>
              <a:rPr lang="el-GR" sz="2800" dirty="0" smtClean="0">
                <a:latin typeface="+mn-lt"/>
              </a:rPr>
              <a:t>δαπάνες από ιδιωτικούς πόρους ή ιδιωτικές ασφαλιστικές εταιρείες. </a:t>
            </a:r>
            <a:r>
              <a:rPr lang="en-US" sz="2800" dirty="0">
                <a:solidFill>
                  <a:schemeClr val="accent2">
                    <a:lumMod val="75000"/>
                  </a:schemeClr>
                </a:solidFill>
                <a:latin typeface="+mn-lt"/>
              </a:rPr>
              <a:t/>
            </a:r>
            <a:br>
              <a:rPr lang="en-US" sz="2800" dirty="0">
                <a:solidFill>
                  <a:schemeClr val="accent2">
                    <a:lumMod val="75000"/>
                  </a:schemeClr>
                </a:solidFill>
                <a:latin typeface="+mn-lt"/>
              </a:rPr>
            </a:br>
            <a:r>
              <a:rPr lang="el-GR" sz="2800" dirty="0">
                <a:solidFill>
                  <a:schemeClr val="accent2">
                    <a:lumMod val="75000"/>
                  </a:schemeClr>
                </a:solidFill>
                <a:latin typeface="+mn-lt"/>
              </a:rPr>
              <a:t/>
            </a:r>
            <a:br>
              <a:rPr lang="el-GR" sz="2800" dirty="0">
                <a:solidFill>
                  <a:schemeClr val="accent2">
                    <a:lumMod val="75000"/>
                  </a:schemeClr>
                </a:solidFill>
                <a:latin typeface="+mn-lt"/>
              </a:rPr>
            </a:br>
            <a:endParaRPr lang="el-GR" sz="2800" dirty="0">
              <a:solidFill>
                <a:schemeClr val="accent2">
                  <a:lumMod val="75000"/>
                </a:schemeClr>
              </a:solidFill>
              <a:latin typeface="+mn-lt"/>
            </a:endParaRPr>
          </a:p>
        </p:txBody>
      </p:sp>
    </p:spTree>
    <p:extLst>
      <p:ext uri="{BB962C8B-B14F-4D97-AF65-F5344CB8AC3E}">
        <p14:creationId xmlns:p14="http://schemas.microsoft.com/office/powerpoint/2010/main" val="1533674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Πίνακας 2"/>
          <p:cNvGraphicFramePr>
            <a:graphicFrameLocks noGrp="1"/>
          </p:cNvGraphicFramePr>
          <p:nvPr>
            <p:extLst>
              <p:ext uri="{D42A27DB-BD31-4B8C-83A1-F6EECF244321}">
                <p14:modId xmlns:p14="http://schemas.microsoft.com/office/powerpoint/2010/main" val="2947542091"/>
              </p:ext>
            </p:extLst>
          </p:nvPr>
        </p:nvGraphicFramePr>
        <p:xfrm>
          <a:off x="172992" y="329514"/>
          <a:ext cx="11862488" cy="5903453"/>
        </p:xfrm>
        <a:graphic>
          <a:graphicData uri="http://schemas.openxmlformats.org/drawingml/2006/table">
            <a:tbl>
              <a:tblPr firstRow="1" bandRow="1">
                <a:tableStyleId>{21E4AEA4-8DFA-4A89-87EB-49C32662AFE0}</a:tableStyleId>
              </a:tblPr>
              <a:tblGrid>
                <a:gridCol w="2965622"/>
                <a:gridCol w="2990337"/>
                <a:gridCol w="2940907"/>
                <a:gridCol w="2965622"/>
              </a:tblGrid>
              <a:tr h="16061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Παροχή</a:t>
                      </a:r>
                      <a:r>
                        <a:rPr lang="el-GR" baseline="0" dirty="0" smtClean="0"/>
                        <a:t> Υπηρεσιών Μακροχρόνιας Φροντίδας</a:t>
                      </a:r>
                      <a:endParaRPr lang="el-GR" dirty="0" smtClean="0"/>
                    </a:p>
                    <a:p>
                      <a:endParaRPr lang="el-GR" dirty="0"/>
                    </a:p>
                  </a:txBody>
                  <a:tcPr/>
                </a:tc>
                <a:tc>
                  <a:txBody>
                    <a:bodyPr/>
                    <a:lstStyle/>
                    <a:p>
                      <a:endParaRPr lang="el-GR" dirty="0"/>
                    </a:p>
                  </a:txBody>
                  <a:tcPr/>
                </a:tc>
                <a:tc>
                  <a:txBody>
                    <a:bodyPr/>
                    <a:lstStyle/>
                    <a:p>
                      <a:r>
                        <a:rPr lang="el-GR" dirty="0" smtClean="0"/>
                        <a:t>Άτομα</a:t>
                      </a:r>
                      <a:endParaRPr lang="el-GR" dirty="0"/>
                    </a:p>
                  </a:txBody>
                  <a:tcPr/>
                </a:tc>
                <a:tc>
                  <a:txBody>
                    <a:bodyPr/>
                    <a:lstStyle/>
                    <a:p>
                      <a:r>
                        <a:rPr lang="el-GR" dirty="0" smtClean="0"/>
                        <a:t>Χρηματοδότηση</a:t>
                      </a:r>
                      <a:endParaRPr lang="el-GR" dirty="0"/>
                    </a:p>
                  </a:txBody>
                  <a:tcPr/>
                </a:tc>
              </a:tr>
              <a:tr h="1188373">
                <a:tc>
                  <a:txBody>
                    <a:bodyPr/>
                    <a:lstStyle/>
                    <a:p>
                      <a:r>
                        <a:rPr lang="el-GR" dirty="0" smtClean="0"/>
                        <a:t>Οικογένεια</a:t>
                      </a:r>
                      <a:endParaRPr lang="el-GR" dirty="0"/>
                    </a:p>
                  </a:txBody>
                  <a:tcPr/>
                </a:tc>
                <a:tc>
                  <a:txBody>
                    <a:bodyPr/>
                    <a:lstStyle/>
                    <a:p>
                      <a:r>
                        <a:rPr lang="el-GR" dirty="0" smtClean="0"/>
                        <a:t>•Άτυπη Φροντίδα</a:t>
                      </a:r>
                    </a:p>
                    <a:p>
                      <a:endParaRPr lang="el-GR" dirty="0"/>
                    </a:p>
                  </a:txBody>
                  <a:tcPr/>
                </a:tc>
                <a:tc>
                  <a:txBody>
                    <a:bodyPr/>
                    <a:lstStyle/>
                    <a:p>
                      <a:r>
                        <a:rPr lang="el-GR" dirty="0" smtClean="0"/>
                        <a:t>•Όλα</a:t>
                      </a:r>
                      <a:r>
                        <a:rPr lang="el-GR" baseline="0" dirty="0" smtClean="0"/>
                        <a:t> τα μέλη της οικογένειας φίλοι και γείτονες</a:t>
                      </a:r>
                      <a:endParaRPr lang="el-GR" dirty="0"/>
                    </a:p>
                  </a:txBody>
                  <a:tcPr/>
                </a:tc>
                <a:tc>
                  <a:txBody>
                    <a:bodyPr/>
                    <a:lstStyle/>
                    <a:p>
                      <a:r>
                        <a:rPr lang="el-GR" dirty="0" smtClean="0"/>
                        <a:t>•Προσωπικά</a:t>
                      </a:r>
                      <a:r>
                        <a:rPr lang="el-GR" baseline="0" dirty="0" smtClean="0"/>
                        <a:t> έξοδα </a:t>
                      </a:r>
                    </a:p>
                    <a:p>
                      <a:r>
                        <a:rPr lang="el-GR" baseline="0" dirty="0" smtClean="0"/>
                        <a:t>Αποταμιεύσεις</a:t>
                      </a:r>
                      <a:endParaRPr lang="el-GR" dirty="0"/>
                    </a:p>
                  </a:txBody>
                  <a:tcPr/>
                </a:tc>
              </a:tr>
              <a:tr h="1188373">
                <a:tc>
                  <a:txBody>
                    <a:bodyPr/>
                    <a:lstStyle/>
                    <a:p>
                      <a:r>
                        <a:rPr lang="el-GR" dirty="0" smtClean="0"/>
                        <a:t>Τοπική</a:t>
                      </a:r>
                      <a:r>
                        <a:rPr lang="el-GR" baseline="0" dirty="0" smtClean="0"/>
                        <a:t> Αυτοδιοίκηση</a:t>
                      </a:r>
                      <a:endParaRPr lang="el-GR" dirty="0"/>
                    </a:p>
                  </a:txBody>
                  <a:tcPr/>
                </a:tc>
                <a:tc>
                  <a:txBody>
                    <a:bodyPr/>
                    <a:lstStyle/>
                    <a:p>
                      <a:r>
                        <a:rPr lang="el-GR" dirty="0" smtClean="0"/>
                        <a:t>•ΚΑΠΗ</a:t>
                      </a:r>
                    </a:p>
                    <a:p>
                      <a:r>
                        <a:rPr lang="el-GR" dirty="0" smtClean="0"/>
                        <a:t>•Κέντρα</a:t>
                      </a:r>
                      <a:r>
                        <a:rPr lang="el-GR" baseline="0" dirty="0" smtClean="0"/>
                        <a:t> Επαγγελματικής Αποκατάστασης Ατόμων με Ειδικές Ανάγκες</a:t>
                      </a:r>
                    </a:p>
                    <a:p>
                      <a:r>
                        <a:rPr lang="el-GR" baseline="0" dirty="0" smtClean="0"/>
                        <a:t>•Κοινότητες συνεχιζόμενης φροντίδας ατόμων σε σύνταξη </a:t>
                      </a:r>
                    </a:p>
                    <a:p>
                      <a:r>
                        <a:rPr lang="el-GR" baseline="0" dirty="0" smtClean="0"/>
                        <a:t>•Οίκοι ευγηρίας</a:t>
                      </a:r>
                    </a:p>
                    <a:p>
                      <a:r>
                        <a:rPr lang="el-GR" baseline="0" dirty="0" smtClean="0"/>
                        <a:t>•Κρατικοί ξενώνες ή άσυλα φροντίδας</a:t>
                      </a:r>
                    </a:p>
                    <a:p>
                      <a:endParaRPr lang="el-GR" dirty="0"/>
                    </a:p>
                  </a:txBody>
                  <a:tcPr/>
                </a:tc>
                <a:tc>
                  <a:txBody>
                    <a:bodyPr/>
                    <a:lstStyle/>
                    <a:p>
                      <a:r>
                        <a:rPr lang="el-GR" dirty="0" smtClean="0"/>
                        <a:t>•Επαγγελματίες</a:t>
                      </a:r>
                      <a:r>
                        <a:rPr lang="el-GR" baseline="0" dirty="0" smtClean="0"/>
                        <a:t> φροντιστές(Ιατροί, νοσηλευτές, οικιακοί βοηθοί κ.α.)</a:t>
                      </a:r>
                    </a:p>
                    <a:p>
                      <a:r>
                        <a:rPr lang="el-GR" baseline="0" dirty="0" smtClean="0"/>
                        <a:t>•Εθελοντές φροντιστές</a:t>
                      </a:r>
                    </a:p>
                    <a:p>
                      <a:r>
                        <a:rPr lang="el-GR" baseline="0" dirty="0" smtClean="0"/>
                        <a:t>•Εκκλησία</a:t>
                      </a:r>
                    </a:p>
                    <a:p>
                      <a:r>
                        <a:rPr lang="el-GR" baseline="0" dirty="0" smtClean="0"/>
                        <a:t>•Μη κερδοσκοπικά ιδρύματα</a:t>
                      </a:r>
                      <a:endParaRPr lang="el-GR" dirty="0"/>
                    </a:p>
                  </a:txBody>
                  <a:tcPr/>
                </a:tc>
                <a:tc>
                  <a:txBody>
                    <a:bodyPr/>
                    <a:lstStyle/>
                    <a:p>
                      <a:r>
                        <a:rPr lang="el-GR" dirty="0" smtClean="0"/>
                        <a:t>•Κρατικός προϋπολογισμός μέσω τοπικών φόρων</a:t>
                      </a:r>
                    </a:p>
                    <a:p>
                      <a:r>
                        <a:rPr lang="el-GR" dirty="0" smtClean="0"/>
                        <a:t>•Επιχορηγήσεις </a:t>
                      </a:r>
                    </a:p>
                    <a:p>
                      <a:r>
                        <a:rPr lang="el-GR" dirty="0" smtClean="0"/>
                        <a:t>•Ασφαλιστικά ταμεία μέσω εισφορών ασφαλισμένων στο σύστημα κοινωνικής ασφάλισης</a:t>
                      </a:r>
                    </a:p>
                    <a:p>
                      <a:r>
                        <a:rPr lang="el-GR" dirty="0" smtClean="0"/>
                        <a:t>•Εθελοντικές δωρεές και φιλανθρωπίες </a:t>
                      </a:r>
                    </a:p>
                    <a:p>
                      <a:r>
                        <a:rPr lang="el-GR" dirty="0" smtClean="0"/>
                        <a:t>•Προσωπικά έξοδα</a:t>
                      </a:r>
                      <a:endParaRPr lang="el-GR" dirty="0"/>
                    </a:p>
                  </a:txBody>
                  <a:tcPr/>
                </a:tc>
              </a:tr>
            </a:tbl>
          </a:graphicData>
        </a:graphic>
      </p:graphicFrame>
    </p:spTree>
    <p:extLst>
      <p:ext uri="{BB962C8B-B14F-4D97-AF65-F5344CB8AC3E}">
        <p14:creationId xmlns:p14="http://schemas.microsoft.com/office/powerpoint/2010/main" val="4108947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Πίνακας 2"/>
          <p:cNvGraphicFramePr>
            <a:graphicFrameLocks noGrp="1"/>
          </p:cNvGraphicFramePr>
          <p:nvPr>
            <p:extLst>
              <p:ext uri="{D42A27DB-BD31-4B8C-83A1-F6EECF244321}">
                <p14:modId xmlns:p14="http://schemas.microsoft.com/office/powerpoint/2010/main" val="1406953460"/>
              </p:ext>
            </p:extLst>
          </p:nvPr>
        </p:nvGraphicFramePr>
        <p:xfrm>
          <a:off x="121508" y="87442"/>
          <a:ext cx="11979876" cy="6664290"/>
        </p:xfrm>
        <a:graphic>
          <a:graphicData uri="http://schemas.openxmlformats.org/drawingml/2006/table">
            <a:tbl>
              <a:tblPr firstRow="1" bandRow="1">
                <a:tableStyleId>{21E4AEA4-8DFA-4A89-87EB-49C32662AFE0}</a:tableStyleId>
              </a:tblPr>
              <a:tblGrid>
                <a:gridCol w="2994969"/>
                <a:gridCol w="3019929"/>
                <a:gridCol w="2970009"/>
                <a:gridCol w="2994969"/>
              </a:tblGrid>
              <a:tr h="154365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Παροχή</a:t>
                      </a:r>
                      <a:r>
                        <a:rPr lang="el-GR" baseline="0" dirty="0" smtClean="0"/>
                        <a:t> Υπηρεσιών Μακροχρόνιας Φροντίδας</a:t>
                      </a:r>
                      <a:endParaRPr lang="el-GR" dirty="0" smtClean="0"/>
                    </a:p>
                    <a:p>
                      <a:endParaRPr lang="el-GR" dirty="0"/>
                    </a:p>
                  </a:txBody>
                  <a:tcPr/>
                </a:tc>
                <a:tc>
                  <a:txBody>
                    <a:bodyPr/>
                    <a:lstStyle/>
                    <a:p>
                      <a:endParaRPr lang="el-GR" dirty="0"/>
                    </a:p>
                  </a:txBody>
                  <a:tcPr/>
                </a:tc>
                <a:tc>
                  <a:txBody>
                    <a:bodyPr/>
                    <a:lstStyle/>
                    <a:p>
                      <a:r>
                        <a:rPr lang="el-GR" dirty="0" smtClean="0"/>
                        <a:t>Άτομα</a:t>
                      </a:r>
                      <a:endParaRPr lang="el-GR" dirty="0"/>
                    </a:p>
                  </a:txBody>
                  <a:tcPr/>
                </a:tc>
                <a:tc>
                  <a:txBody>
                    <a:bodyPr/>
                    <a:lstStyle/>
                    <a:p>
                      <a:r>
                        <a:rPr lang="el-GR" dirty="0" smtClean="0"/>
                        <a:t>Χρηματοδότηση</a:t>
                      </a:r>
                      <a:endParaRPr lang="el-GR" dirty="0"/>
                    </a:p>
                  </a:txBody>
                  <a:tcPr/>
                </a:tc>
              </a:tr>
              <a:tr h="2219782">
                <a:tc>
                  <a:txBody>
                    <a:bodyPr/>
                    <a:lstStyle/>
                    <a:p>
                      <a:r>
                        <a:rPr lang="el-GR" dirty="0" smtClean="0"/>
                        <a:t>Κράτος</a:t>
                      </a:r>
                      <a:r>
                        <a:rPr lang="el-GR" baseline="0" dirty="0" smtClean="0"/>
                        <a:t> </a:t>
                      </a:r>
                      <a:endParaRPr lang="el-GR" dirty="0"/>
                    </a:p>
                  </a:txBody>
                  <a:tcPr/>
                </a:tc>
                <a:tc>
                  <a:txBody>
                    <a:bodyPr/>
                    <a:lstStyle/>
                    <a:p>
                      <a:r>
                        <a:rPr lang="el-GR" dirty="0" smtClean="0"/>
                        <a:t>•Φροντίδα</a:t>
                      </a:r>
                      <a:r>
                        <a:rPr lang="el-GR" baseline="0" dirty="0" smtClean="0"/>
                        <a:t> στο σπίτι</a:t>
                      </a:r>
                    </a:p>
                    <a:p>
                      <a:r>
                        <a:rPr lang="el-GR" baseline="0" dirty="0" smtClean="0"/>
                        <a:t>•Νοσηλεία στο σπίτι</a:t>
                      </a:r>
                    </a:p>
                    <a:p>
                      <a:r>
                        <a:rPr lang="el-GR" baseline="0" dirty="0" smtClean="0"/>
                        <a:t>•Ιατρικές εξετάσεις φαρμακοθεραπεία και ιατρικός εξοπλισμός</a:t>
                      </a:r>
                    </a:p>
                    <a:p>
                      <a:r>
                        <a:rPr lang="el-GR" baseline="0" dirty="0" smtClean="0"/>
                        <a:t>•Νοσηλεία στο Νοσοκομείο</a:t>
                      </a:r>
                    </a:p>
                    <a:p>
                      <a:r>
                        <a:rPr lang="el-GR" baseline="0" dirty="0" smtClean="0"/>
                        <a:t>•Οικονομικές παροχές επιδόματα Μακροχρόνιας Φροντίδας </a:t>
                      </a:r>
                      <a:endParaRPr lang="el-GR" dirty="0"/>
                    </a:p>
                  </a:txBody>
                  <a:tcPr/>
                </a:tc>
                <a:tc>
                  <a:txBody>
                    <a:bodyPr/>
                    <a:lstStyle/>
                    <a:p>
                      <a:r>
                        <a:rPr lang="el-GR" dirty="0" smtClean="0"/>
                        <a:t>•Επαγγελματίες φροντιστές(ιατροί, νοσηλευτές,</a:t>
                      </a:r>
                      <a:r>
                        <a:rPr lang="el-GR" baseline="0" dirty="0" smtClean="0"/>
                        <a:t> οικιακοί βοηθοί)</a:t>
                      </a:r>
                    </a:p>
                    <a:p>
                      <a:r>
                        <a:rPr lang="el-GR" baseline="0" dirty="0" smtClean="0"/>
                        <a:t>•Εκπαιδευμένο προσωπικό με γνώσεις ιατρικής και ψυχολογίας</a:t>
                      </a:r>
                    </a:p>
                    <a:p>
                      <a:r>
                        <a:rPr lang="el-GR" baseline="0" dirty="0" smtClean="0"/>
                        <a:t>•Κοινωνικοί λειτουργοί </a:t>
                      </a:r>
                    </a:p>
                    <a:p>
                      <a:r>
                        <a:rPr lang="el-GR" baseline="0" dirty="0" smtClean="0"/>
                        <a:t>•Ιατρικοί επισκέπτες</a:t>
                      </a:r>
                      <a:endParaRPr lang="el-GR" dirty="0"/>
                    </a:p>
                  </a:txBody>
                  <a:tcPr/>
                </a:tc>
                <a:tc>
                  <a:txBody>
                    <a:bodyPr/>
                    <a:lstStyle/>
                    <a:p>
                      <a:r>
                        <a:rPr lang="el-GR" dirty="0" smtClean="0"/>
                        <a:t>•Κρατικός προϋπολογισμός μέσω γενικών φόρων</a:t>
                      </a:r>
                    </a:p>
                    <a:p>
                      <a:r>
                        <a:rPr lang="el-GR" dirty="0" smtClean="0"/>
                        <a:t>•Ασφαλιστικά ταμεία</a:t>
                      </a:r>
                      <a:r>
                        <a:rPr lang="el-GR" baseline="0" dirty="0" smtClean="0"/>
                        <a:t> μέσω εισφορών ασφαλισμένων στο σύστημα κοινωνικής ασφάλισης</a:t>
                      </a:r>
                    </a:p>
                    <a:p>
                      <a:r>
                        <a:rPr lang="el-GR" baseline="0" dirty="0" smtClean="0"/>
                        <a:t>•Επιχορηγήσεις </a:t>
                      </a:r>
                      <a:endParaRPr lang="el-GR" dirty="0"/>
                    </a:p>
                  </a:txBody>
                  <a:tcPr/>
                </a:tc>
              </a:tr>
              <a:tr h="2219782">
                <a:tc>
                  <a:txBody>
                    <a:bodyPr/>
                    <a:lstStyle/>
                    <a:p>
                      <a:r>
                        <a:rPr lang="el-GR" dirty="0" smtClean="0"/>
                        <a:t>Ιδιωτικός Τομέας</a:t>
                      </a:r>
                    </a:p>
                    <a:p>
                      <a:r>
                        <a:rPr lang="el-GR" dirty="0" smtClean="0"/>
                        <a:t>Άτυπος</a:t>
                      </a:r>
                      <a:r>
                        <a:rPr lang="en-US" dirty="0" smtClean="0"/>
                        <a:t>:</a:t>
                      </a:r>
                    </a:p>
                    <a:p>
                      <a:r>
                        <a:rPr lang="el-GR" dirty="0" smtClean="0"/>
                        <a:t>Τυπικός</a:t>
                      </a:r>
                      <a:r>
                        <a:rPr lang="en-US" dirty="0" smtClean="0"/>
                        <a:t>:</a:t>
                      </a:r>
                      <a:r>
                        <a:rPr lang="en-US" baseline="0" dirty="0" smtClean="0"/>
                        <a:t> </a:t>
                      </a:r>
                      <a:endParaRPr lang="el-GR" dirty="0"/>
                    </a:p>
                  </a:txBody>
                  <a:tcPr/>
                </a:tc>
                <a:tc>
                  <a:txBody>
                    <a:bodyPr/>
                    <a:lstStyle/>
                    <a:p>
                      <a:r>
                        <a:rPr lang="el-GR" dirty="0" smtClean="0"/>
                        <a:t>•Φροντίδα στο σπίτι</a:t>
                      </a:r>
                    </a:p>
                    <a:p>
                      <a:r>
                        <a:rPr lang="el-GR" dirty="0" smtClean="0"/>
                        <a:t>•Νοσηλεία</a:t>
                      </a:r>
                      <a:r>
                        <a:rPr lang="el-GR" baseline="0" dirty="0" smtClean="0"/>
                        <a:t> στο σπίτι</a:t>
                      </a:r>
                    </a:p>
                    <a:p>
                      <a:r>
                        <a:rPr lang="el-GR" baseline="0" dirty="0" smtClean="0"/>
                        <a:t>•Ημερήσια φροντίδα ηλικιωμένων </a:t>
                      </a:r>
                    </a:p>
                    <a:p>
                      <a:r>
                        <a:rPr lang="el-GR" baseline="0" dirty="0" smtClean="0"/>
                        <a:t>•Ιατρικές εξετάσεις και νοσηλεία </a:t>
                      </a:r>
                    </a:p>
                    <a:p>
                      <a:r>
                        <a:rPr lang="el-GR" baseline="0" dirty="0" smtClean="0"/>
                        <a:t>•Ιδιωτικά Γηροκομεία και Κέντρα Αποκατάστασης</a:t>
                      </a:r>
                    </a:p>
                    <a:p>
                      <a:endParaRPr lang="el-GR" dirty="0"/>
                    </a:p>
                  </a:txBody>
                  <a:tcPr/>
                </a:tc>
                <a:tc>
                  <a:txBody>
                    <a:bodyPr/>
                    <a:lstStyle/>
                    <a:p>
                      <a:r>
                        <a:rPr lang="el-GR" dirty="0" smtClean="0"/>
                        <a:t>•Επαγγελματίες</a:t>
                      </a:r>
                      <a:r>
                        <a:rPr lang="el-GR" baseline="0" dirty="0" smtClean="0"/>
                        <a:t> φροντιστές</a:t>
                      </a:r>
                    </a:p>
                    <a:p>
                      <a:r>
                        <a:rPr lang="el-GR" baseline="0" dirty="0" smtClean="0"/>
                        <a:t>•Κοινωνικοί λειτουργοί</a:t>
                      </a:r>
                    </a:p>
                    <a:p>
                      <a:r>
                        <a:rPr lang="el-GR" baseline="0" dirty="0" smtClean="0"/>
                        <a:t>•Εμπειρογνώμονες </a:t>
                      </a:r>
                    </a:p>
                  </a:txBody>
                  <a:tcPr/>
                </a:tc>
                <a:tc>
                  <a:txBody>
                    <a:bodyPr/>
                    <a:lstStyle/>
                    <a:p>
                      <a:r>
                        <a:rPr lang="el-GR" dirty="0" smtClean="0"/>
                        <a:t>•Ασφαλιστικές εταιρείες μέσω εισφορών (ασφαλίστρων)</a:t>
                      </a:r>
                      <a:r>
                        <a:rPr lang="el-GR" baseline="0" dirty="0" smtClean="0"/>
                        <a:t> ασφαλισμένων στο σύστημα ιδιωτικής ασφάλισης</a:t>
                      </a:r>
                    </a:p>
                    <a:p>
                      <a:r>
                        <a:rPr lang="el-GR" baseline="0" dirty="0" smtClean="0"/>
                        <a:t>•Κρατικές επιχορηγήσεις</a:t>
                      </a:r>
                    </a:p>
                    <a:p>
                      <a:r>
                        <a:rPr lang="el-GR" baseline="0" dirty="0" smtClean="0"/>
                        <a:t>•Προσωπικά έξοδα</a:t>
                      </a:r>
                    </a:p>
                    <a:p>
                      <a:r>
                        <a:rPr lang="el-GR" baseline="0" dirty="0" smtClean="0"/>
                        <a:t>•Μέτοχοι ασφαλιστικών εταιρειών.</a:t>
                      </a:r>
                      <a:endParaRPr lang="el-GR" dirty="0"/>
                    </a:p>
                  </a:txBody>
                  <a:tcPr/>
                </a:tc>
              </a:tr>
            </a:tbl>
          </a:graphicData>
        </a:graphic>
      </p:graphicFrame>
    </p:spTree>
    <p:extLst>
      <p:ext uri="{BB962C8B-B14F-4D97-AF65-F5344CB8AC3E}">
        <p14:creationId xmlns:p14="http://schemas.microsoft.com/office/powerpoint/2010/main" val="1619575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Πίνακας 2"/>
          <p:cNvGraphicFramePr>
            <a:graphicFrameLocks noGrp="1"/>
          </p:cNvGraphicFramePr>
          <p:nvPr>
            <p:extLst>
              <p:ext uri="{D42A27DB-BD31-4B8C-83A1-F6EECF244321}">
                <p14:modId xmlns:p14="http://schemas.microsoft.com/office/powerpoint/2010/main" val="991008120"/>
              </p:ext>
            </p:extLst>
          </p:nvPr>
        </p:nvGraphicFramePr>
        <p:xfrm>
          <a:off x="107092" y="57670"/>
          <a:ext cx="12002529" cy="6583680"/>
        </p:xfrm>
        <a:graphic>
          <a:graphicData uri="http://schemas.openxmlformats.org/drawingml/2006/table">
            <a:tbl>
              <a:tblPr firstRow="1" bandRow="1">
                <a:tableStyleId>{21E4AEA4-8DFA-4A89-87EB-49C32662AFE0}</a:tableStyleId>
              </a:tblPr>
              <a:tblGrid>
                <a:gridCol w="1714647"/>
                <a:gridCol w="1714647"/>
                <a:gridCol w="1714647"/>
                <a:gridCol w="1714647"/>
                <a:gridCol w="1714647"/>
                <a:gridCol w="1714647"/>
                <a:gridCol w="1714647"/>
              </a:tblGrid>
              <a:tr h="329513">
                <a:tc>
                  <a:txBody>
                    <a:bodyPr/>
                    <a:lstStyle/>
                    <a:p>
                      <a:r>
                        <a:rPr lang="el-GR" dirty="0" smtClean="0">
                          <a:solidFill>
                            <a:schemeClr val="tx1"/>
                          </a:solidFill>
                        </a:rPr>
                        <a:t>Ηλικία</a:t>
                      </a:r>
                      <a:endParaRPr lang="el-GR" dirty="0">
                        <a:solidFill>
                          <a:schemeClr val="tx1"/>
                        </a:solidFill>
                      </a:endParaRPr>
                    </a:p>
                  </a:txBody>
                  <a:tcPr/>
                </a:tc>
                <a:tc>
                  <a:txBody>
                    <a:bodyPr/>
                    <a:lstStyle/>
                    <a:p>
                      <a:r>
                        <a:rPr lang="el-GR" dirty="0" smtClean="0">
                          <a:solidFill>
                            <a:schemeClr val="tx1"/>
                          </a:solidFill>
                        </a:rPr>
                        <a:t>Φύλλο</a:t>
                      </a:r>
                      <a:endParaRPr lang="el-GR" dirty="0">
                        <a:solidFill>
                          <a:schemeClr val="tx1"/>
                        </a:solidFill>
                      </a:endParaRPr>
                    </a:p>
                  </a:txBody>
                  <a:tcPr/>
                </a:tc>
                <a:tc>
                  <a:txBody>
                    <a:bodyPr/>
                    <a:lstStyle/>
                    <a:p>
                      <a:r>
                        <a:rPr lang="el-GR" dirty="0" smtClean="0">
                          <a:solidFill>
                            <a:schemeClr val="tx1"/>
                          </a:solidFill>
                        </a:rPr>
                        <a:t>Πολύ καλή</a:t>
                      </a:r>
                      <a:endParaRPr lang="el-GR" dirty="0">
                        <a:solidFill>
                          <a:schemeClr val="tx1"/>
                        </a:solidFill>
                      </a:endParaRPr>
                    </a:p>
                  </a:txBody>
                  <a:tcPr/>
                </a:tc>
                <a:tc>
                  <a:txBody>
                    <a:bodyPr/>
                    <a:lstStyle/>
                    <a:p>
                      <a:r>
                        <a:rPr lang="el-GR" dirty="0" smtClean="0">
                          <a:solidFill>
                            <a:schemeClr val="tx1"/>
                          </a:solidFill>
                        </a:rPr>
                        <a:t>Καλή</a:t>
                      </a:r>
                      <a:endParaRPr lang="el-GR" dirty="0">
                        <a:solidFill>
                          <a:schemeClr val="tx1"/>
                        </a:solidFill>
                      </a:endParaRPr>
                    </a:p>
                  </a:txBody>
                  <a:tcPr/>
                </a:tc>
                <a:tc>
                  <a:txBody>
                    <a:bodyPr/>
                    <a:lstStyle/>
                    <a:p>
                      <a:r>
                        <a:rPr lang="el-GR" dirty="0" smtClean="0">
                          <a:solidFill>
                            <a:schemeClr val="tx1"/>
                          </a:solidFill>
                        </a:rPr>
                        <a:t>Μέτρια</a:t>
                      </a:r>
                      <a:endParaRPr lang="el-GR" dirty="0">
                        <a:solidFill>
                          <a:schemeClr val="tx1"/>
                        </a:solidFill>
                      </a:endParaRPr>
                    </a:p>
                  </a:txBody>
                  <a:tcPr/>
                </a:tc>
                <a:tc>
                  <a:txBody>
                    <a:bodyPr/>
                    <a:lstStyle/>
                    <a:p>
                      <a:r>
                        <a:rPr lang="el-GR" dirty="0" smtClean="0">
                          <a:solidFill>
                            <a:schemeClr val="tx1"/>
                          </a:solidFill>
                        </a:rPr>
                        <a:t>Μέτρια</a:t>
                      </a:r>
                      <a:endParaRPr lang="el-GR" dirty="0">
                        <a:solidFill>
                          <a:schemeClr val="tx1"/>
                        </a:solidFill>
                      </a:endParaRPr>
                    </a:p>
                  </a:txBody>
                  <a:tcPr/>
                </a:tc>
                <a:tc>
                  <a:txBody>
                    <a:bodyPr/>
                    <a:lstStyle/>
                    <a:p>
                      <a:r>
                        <a:rPr lang="el-GR" dirty="0" smtClean="0">
                          <a:solidFill>
                            <a:schemeClr val="tx1"/>
                          </a:solidFill>
                        </a:rPr>
                        <a:t>Πολύ</a:t>
                      </a:r>
                      <a:r>
                        <a:rPr lang="el-GR" baseline="0" dirty="0" smtClean="0">
                          <a:solidFill>
                            <a:schemeClr val="tx1"/>
                          </a:solidFill>
                        </a:rPr>
                        <a:t> κακή</a:t>
                      </a:r>
                      <a:endParaRPr lang="el-GR" dirty="0">
                        <a:solidFill>
                          <a:schemeClr val="tx1"/>
                        </a:solidFill>
                      </a:endParaRPr>
                    </a:p>
                  </a:txBody>
                  <a:tcPr/>
                </a:tc>
              </a:tr>
              <a:tr h="329513">
                <a:tc>
                  <a:txBody>
                    <a:bodyPr/>
                    <a:lstStyle/>
                    <a:p>
                      <a:endParaRPr lang="el-GR" dirty="0"/>
                    </a:p>
                  </a:txBody>
                  <a:tcPr/>
                </a:tc>
                <a:tc>
                  <a:txBody>
                    <a:bodyPr/>
                    <a:lstStyle/>
                    <a:p>
                      <a:r>
                        <a:rPr lang="el-GR" dirty="0" smtClean="0"/>
                        <a:t>ΣΥΝΟΛΟ</a:t>
                      </a:r>
                      <a:endParaRPr lang="el-GR" dirty="0"/>
                    </a:p>
                  </a:txBody>
                  <a:tcPr/>
                </a:tc>
                <a:tc>
                  <a:txBody>
                    <a:bodyPr/>
                    <a:lstStyle/>
                    <a:p>
                      <a:r>
                        <a:rPr lang="el-GR" dirty="0" smtClean="0"/>
                        <a:t>50,7%</a:t>
                      </a:r>
                      <a:endParaRPr lang="el-GR" dirty="0"/>
                    </a:p>
                  </a:txBody>
                  <a:tcPr/>
                </a:tc>
                <a:tc>
                  <a:txBody>
                    <a:bodyPr/>
                    <a:lstStyle/>
                    <a:p>
                      <a:r>
                        <a:rPr lang="el-GR" dirty="0" smtClean="0"/>
                        <a:t>28,9%</a:t>
                      </a:r>
                      <a:endParaRPr lang="el-GR" dirty="0"/>
                    </a:p>
                  </a:txBody>
                  <a:tcPr/>
                </a:tc>
                <a:tc>
                  <a:txBody>
                    <a:bodyPr/>
                    <a:lstStyle/>
                    <a:p>
                      <a:r>
                        <a:rPr lang="el-GR" dirty="0" smtClean="0"/>
                        <a:t>15,2%</a:t>
                      </a:r>
                      <a:endParaRPr lang="el-GR" dirty="0"/>
                    </a:p>
                  </a:txBody>
                  <a:tcPr/>
                </a:tc>
                <a:tc>
                  <a:txBody>
                    <a:bodyPr/>
                    <a:lstStyle/>
                    <a:p>
                      <a:r>
                        <a:rPr lang="el-GR" dirty="0" smtClean="0"/>
                        <a:t>4,0%</a:t>
                      </a:r>
                      <a:endParaRPr lang="el-GR" dirty="0"/>
                    </a:p>
                  </a:txBody>
                  <a:tcPr/>
                </a:tc>
                <a:tc>
                  <a:txBody>
                    <a:bodyPr/>
                    <a:lstStyle/>
                    <a:p>
                      <a:r>
                        <a:rPr lang="el-GR" dirty="0" smtClean="0"/>
                        <a:t>1,1%</a:t>
                      </a:r>
                      <a:endParaRPr lang="el-GR" dirty="0"/>
                    </a:p>
                  </a:txBody>
                  <a:tcPr/>
                </a:tc>
              </a:tr>
              <a:tr h="329513">
                <a:tc rowSpan="2">
                  <a:txBody>
                    <a:bodyPr/>
                    <a:lstStyle/>
                    <a:p>
                      <a:endParaRPr lang="el-GR" dirty="0" smtClean="0"/>
                    </a:p>
                    <a:p>
                      <a:r>
                        <a:rPr lang="el-GR" dirty="0" smtClean="0"/>
                        <a:t>ΣΥΝΟΛΟ</a:t>
                      </a:r>
                      <a:endParaRPr lang="el-GR" dirty="0"/>
                    </a:p>
                  </a:txBody>
                  <a:tcPr/>
                </a:tc>
                <a:tc>
                  <a:txBody>
                    <a:bodyPr/>
                    <a:lstStyle/>
                    <a:p>
                      <a:r>
                        <a:rPr lang="el-GR" dirty="0" smtClean="0"/>
                        <a:t>ΑΝΔΡΕΣ</a:t>
                      </a:r>
                      <a:endParaRPr lang="el-GR" dirty="0"/>
                    </a:p>
                  </a:txBody>
                  <a:tcPr/>
                </a:tc>
                <a:tc>
                  <a:txBody>
                    <a:bodyPr/>
                    <a:lstStyle/>
                    <a:p>
                      <a:r>
                        <a:rPr lang="el-GR" dirty="0" smtClean="0"/>
                        <a:t>54,2%</a:t>
                      </a:r>
                      <a:endParaRPr lang="el-GR" dirty="0"/>
                    </a:p>
                  </a:txBody>
                  <a:tcPr/>
                </a:tc>
                <a:tc>
                  <a:txBody>
                    <a:bodyPr/>
                    <a:lstStyle/>
                    <a:p>
                      <a:r>
                        <a:rPr lang="el-GR" dirty="0" smtClean="0"/>
                        <a:t>29,0%</a:t>
                      </a:r>
                      <a:endParaRPr lang="el-GR" dirty="0"/>
                    </a:p>
                  </a:txBody>
                  <a:tcPr/>
                </a:tc>
                <a:tc>
                  <a:txBody>
                    <a:bodyPr/>
                    <a:lstStyle/>
                    <a:p>
                      <a:r>
                        <a:rPr lang="el-GR" dirty="0" smtClean="0"/>
                        <a:t>12,4%</a:t>
                      </a:r>
                      <a:endParaRPr lang="el-GR" dirty="0"/>
                    </a:p>
                  </a:txBody>
                  <a:tcPr/>
                </a:tc>
                <a:tc>
                  <a:txBody>
                    <a:bodyPr/>
                    <a:lstStyle/>
                    <a:p>
                      <a:r>
                        <a:rPr lang="el-GR" dirty="0" smtClean="0"/>
                        <a:t>3,5%</a:t>
                      </a:r>
                      <a:endParaRPr lang="el-GR" dirty="0"/>
                    </a:p>
                  </a:txBody>
                  <a:tcPr/>
                </a:tc>
                <a:tc>
                  <a:txBody>
                    <a:bodyPr/>
                    <a:lstStyle/>
                    <a:p>
                      <a:r>
                        <a:rPr lang="el-GR" dirty="0" smtClean="0"/>
                        <a:t>0,8%</a:t>
                      </a:r>
                      <a:endParaRPr lang="el-GR" dirty="0"/>
                    </a:p>
                  </a:txBody>
                  <a:tcPr/>
                </a:tc>
              </a:tr>
              <a:tr h="329513">
                <a:tc vMerge="1">
                  <a:txBody>
                    <a:bodyPr/>
                    <a:lstStyle/>
                    <a:p>
                      <a:endParaRPr lang="el-GR" dirty="0"/>
                    </a:p>
                  </a:txBody>
                  <a:tcPr/>
                </a:tc>
                <a:tc>
                  <a:txBody>
                    <a:bodyPr/>
                    <a:lstStyle/>
                    <a:p>
                      <a:r>
                        <a:rPr lang="el-GR" dirty="0" smtClean="0"/>
                        <a:t>ΓΥΝΑΙΚΕΣ</a:t>
                      </a:r>
                      <a:endParaRPr lang="el-GR" dirty="0"/>
                    </a:p>
                  </a:txBody>
                  <a:tcPr/>
                </a:tc>
                <a:tc>
                  <a:txBody>
                    <a:bodyPr/>
                    <a:lstStyle/>
                    <a:p>
                      <a:r>
                        <a:rPr lang="el-GR" dirty="0" smtClean="0"/>
                        <a:t>47,5%</a:t>
                      </a:r>
                      <a:endParaRPr lang="el-GR" dirty="0"/>
                    </a:p>
                  </a:txBody>
                  <a:tcPr/>
                </a:tc>
                <a:tc>
                  <a:txBody>
                    <a:bodyPr/>
                    <a:lstStyle/>
                    <a:p>
                      <a:r>
                        <a:rPr lang="el-GR" dirty="0" smtClean="0"/>
                        <a:t>28,9%</a:t>
                      </a:r>
                      <a:endParaRPr lang="el-GR" dirty="0"/>
                    </a:p>
                  </a:txBody>
                  <a:tcPr/>
                </a:tc>
                <a:tc>
                  <a:txBody>
                    <a:bodyPr/>
                    <a:lstStyle/>
                    <a:p>
                      <a:r>
                        <a:rPr lang="el-GR" dirty="0" smtClean="0"/>
                        <a:t>17,8%</a:t>
                      </a:r>
                      <a:endParaRPr lang="el-GR" dirty="0"/>
                    </a:p>
                  </a:txBody>
                  <a:tcPr/>
                </a:tc>
                <a:tc>
                  <a:txBody>
                    <a:bodyPr/>
                    <a:lstStyle/>
                    <a:p>
                      <a:r>
                        <a:rPr lang="el-GR" dirty="0" smtClean="0"/>
                        <a:t>4,5%</a:t>
                      </a:r>
                      <a:endParaRPr lang="el-GR" dirty="0"/>
                    </a:p>
                  </a:txBody>
                  <a:tcPr/>
                </a:tc>
                <a:tc>
                  <a:txBody>
                    <a:bodyPr/>
                    <a:lstStyle/>
                    <a:p>
                      <a:r>
                        <a:rPr lang="el-GR" dirty="0" smtClean="0"/>
                        <a:t>1,4%</a:t>
                      </a:r>
                      <a:endParaRPr lang="el-GR" dirty="0"/>
                    </a:p>
                  </a:txBody>
                  <a:tcPr/>
                </a:tc>
              </a:tr>
              <a:tr h="576648">
                <a:tc rowSpan="2">
                  <a:txBody>
                    <a:bodyPr/>
                    <a:lstStyle/>
                    <a:p>
                      <a:endParaRPr lang="el-GR" dirty="0" smtClean="0"/>
                    </a:p>
                    <a:p>
                      <a:endParaRPr lang="el-GR" dirty="0" smtClean="0"/>
                    </a:p>
                    <a:p>
                      <a:r>
                        <a:rPr lang="el-GR" dirty="0" smtClean="0"/>
                        <a:t>15-34</a:t>
                      </a:r>
                      <a:endParaRPr lang="el-G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ΑΝΔΡΕΣ</a:t>
                      </a:r>
                    </a:p>
                    <a:p>
                      <a:endParaRPr lang="el-GR" dirty="0"/>
                    </a:p>
                  </a:txBody>
                  <a:tcPr/>
                </a:tc>
                <a:tc>
                  <a:txBody>
                    <a:bodyPr/>
                    <a:lstStyle/>
                    <a:p>
                      <a:r>
                        <a:rPr lang="el-GR" dirty="0" smtClean="0"/>
                        <a:t>79,8%</a:t>
                      </a:r>
                      <a:endParaRPr lang="el-GR" dirty="0"/>
                    </a:p>
                  </a:txBody>
                  <a:tcPr/>
                </a:tc>
                <a:tc>
                  <a:txBody>
                    <a:bodyPr/>
                    <a:lstStyle/>
                    <a:p>
                      <a:r>
                        <a:rPr lang="el-GR" dirty="0" smtClean="0"/>
                        <a:t>17,3%</a:t>
                      </a:r>
                      <a:endParaRPr lang="el-GR" dirty="0"/>
                    </a:p>
                  </a:txBody>
                  <a:tcPr/>
                </a:tc>
                <a:tc>
                  <a:txBody>
                    <a:bodyPr/>
                    <a:lstStyle/>
                    <a:p>
                      <a:r>
                        <a:rPr lang="el-GR" dirty="0" smtClean="0"/>
                        <a:t>2,4%</a:t>
                      </a:r>
                      <a:endParaRPr lang="el-GR" dirty="0"/>
                    </a:p>
                  </a:txBody>
                  <a:tcPr/>
                </a:tc>
                <a:tc>
                  <a:txBody>
                    <a:bodyPr/>
                    <a:lstStyle/>
                    <a:p>
                      <a:r>
                        <a:rPr lang="el-GR" dirty="0" smtClean="0"/>
                        <a:t>0,3%</a:t>
                      </a:r>
                      <a:endParaRPr lang="el-GR" dirty="0"/>
                    </a:p>
                  </a:txBody>
                  <a:tcPr/>
                </a:tc>
                <a:tc>
                  <a:txBody>
                    <a:bodyPr/>
                    <a:lstStyle/>
                    <a:p>
                      <a:r>
                        <a:rPr lang="el-GR" dirty="0" smtClean="0"/>
                        <a:t>0,2%</a:t>
                      </a:r>
                      <a:endParaRPr lang="el-GR" dirty="0"/>
                    </a:p>
                  </a:txBody>
                  <a:tcPr/>
                </a:tc>
              </a:tr>
              <a:tr h="576648">
                <a:tc vMerge="1">
                  <a:txBody>
                    <a:bodyPr/>
                    <a:lstStyle/>
                    <a:p>
                      <a:endParaRPr lang="el-G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ΓΥΝΑΙΚΕΣ</a:t>
                      </a:r>
                    </a:p>
                    <a:p>
                      <a:endParaRPr lang="el-GR" dirty="0"/>
                    </a:p>
                  </a:txBody>
                  <a:tcPr/>
                </a:tc>
                <a:tc>
                  <a:txBody>
                    <a:bodyPr/>
                    <a:lstStyle/>
                    <a:p>
                      <a:r>
                        <a:rPr lang="el-GR" dirty="0" smtClean="0"/>
                        <a:t>80,0%</a:t>
                      </a:r>
                      <a:endParaRPr lang="el-GR" dirty="0"/>
                    </a:p>
                  </a:txBody>
                  <a:tcPr/>
                </a:tc>
                <a:tc>
                  <a:txBody>
                    <a:bodyPr/>
                    <a:lstStyle/>
                    <a:p>
                      <a:r>
                        <a:rPr lang="el-GR" dirty="0" smtClean="0"/>
                        <a:t>16,5%</a:t>
                      </a:r>
                      <a:endParaRPr lang="el-GR" dirty="0"/>
                    </a:p>
                  </a:txBody>
                  <a:tcPr/>
                </a:tc>
                <a:tc>
                  <a:txBody>
                    <a:bodyPr/>
                    <a:lstStyle/>
                    <a:p>
                      <a:r>
                        <a:rPr lang="el-GR" dirty="0" smtClean="0"/>
                        <a:t>3,3%</a:t>
                      </a:r>
                      <a:endParaRPr lang="el-GR" dirty="0"/>
                    </a:p>
                  </a:txBody>
                  <a:tcPr/>
                </a:tc>
                <a:tc>
                  <a:txBody>
                    <a:bodyPr/>
                    <a:lstStyle/>
                    <a:p>
                      <a:r>
                        <a:rPr lang="el-GR" dirty="0" smtClean="0"/>
                        <a:t>0,1%</a:t>
                      </a:r>
                      <a:endParaRPr lang="el-GR" dirty="0"/>
                    </a:p>
                  </a:txBody>
                  <a:tcPr/>
                </a:tc>
                <a:tc>
                  <a:txBody>
                    <a:bodyPr/>
                    <a:lstStyle/>
                    <a:p>
                      <a:r>
                        <a:rPr lang="el-GR" dirty="0" smtClean="0"/>
                        <a:t>0,1%</a:t>
                      </a:r>
                      <a:endParaRPr lang="el-GR" dirty="0"/>
                    </a:p>
                  </a:txBody>
                  <a:tcPr/>
                </a:tc>
              </a:tr>
              <a:tr h="576648">
                <a:tc rowSpan="2">
                  <a:txBody>
                    <a:bodyPr/>
                    <a:lstStyle/>
                    <a:p>
                      <a:endParaRPr lang="el-GR" dirty="0" smtClean="0"/>
                    </a:p>
                    <a:p>
                      <a:endParaRPr lang="el-GR" dirty="0" smtClean="0"/>
                    </a:p>
                    <a:p>
                      <a:r>
                        <a:rPr lang="el-GR" dirty="0" smtClean="0"/>
                        <a:t>35-54</a:t>
                      </a:r>
                      <a:endParaRPr lang="el-G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ΑΝΔΡΕΣ</a:t>
                      </a:r>
                    </a:p>
                    <a:p>
                      <a:endParaRPr lang="el-GR" dirty="0"/>
                    </a:p>
                  </a:txBody>
                  <a:tcPr/>
                </a:tc>
                <a:tc>
                  <a:txBody>
                    <a:bodyPr/>
                    <a:lstStyle/>
                    <a:p>
                      <a:r>
                        <a:rPr lang="el-GR" dirty="0" smtClean="0"/>
                        <a:t>58,8%</a:t>
                      </a:r>
                      <a:endParaRPr lang="el-GR" dirty="0"/>
                    </a:p>
                  </a:txBody>
                  <a:tcPr/>
                </a:tc>
                <a:tc>
                  <a:txBody>
                    <a:bodyPr/>
                    <a:lstStyle/>
                    <a:p>
                      <a:r>
                        <a:rPr lang="el-GR" dirty="0" smtClean="0"/>
                        <a:t>30,1%</a:t>
                      </a:r>
                      <a:endParaRPr lang="el-GR" dirty="0"/>
                    </a:p>
                  </a:txBody>
                  <a:tcPr/>
                </a:tc>
                <a:tc>
                  <a:txBody>
                    <a:bodyPr/>
                    <a:lstStyle/>
                    <a:p>
                      <a:r>
                        <a:rPr lang="el-GR" dirty="0" smtClean="0"/>
                        <a:t>9,4%</a:t>
                      </a:r>
                      <a:endParaRPr lang="el-GR" dirty="0"/>
                    </a:p>
                  </a:txBody>
                  <a:tcPr/>
                </a:tc>
                <a:tc>
                  <a:txBody>
                    <a:bodyPr/>
                    <a:lstStyle/>
                    <a:p>
                      <a:r>
                        <a:rPr lang="el-GR" dirty="0" smtClean="0"/>
                        <a:t>1,5%</a:t>
                      </a:r>
                      <a:endParaRPr lang="el-GR" dirty="0"/>
                    </a:p>
                  </a:txBody>
                  <a:tcPr/>
                </a:tc>
                <a:tc>
                  <a:txBody>
                    <a:bodyPr/>
                    <a:lstStyle/>
                    <a:p>
                      <a:r>
                        <a:rPr lang="el-GR" dirty="0" smtClean="0"/>
                        <a:t>0,1%</a:t>
                      </a:r>
                      <a:endParaRPr lang="el-GR" dirty="0"/>
                    </a:p>
                  </a:txBody>
                  <a:tcPr/>
                </a:tc>
              </a:tr>
              <a:tr h="576648">
                <a:tc vMerge="1">
                  <a:txBody>
                    <a:bodyPr/>
                    <a:lstStyle/>
                    <a:p>
                      <a:endParaRPr lang="el-G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ΓΥΝΑΙΚΕΣ</a:t>
                      </a:r>
                    </a:p>
                    <a:p>
                      <a:endParaRPr lang="el-GR" dirty="0"/>
                    </a:p>
                  </a:txBody>
                  <a:tcPr/>
                </a:tc>
                <a:tc>
                  <a:txBody>
                    <a:bodyPr/>
                    <a:lstStyle/>
                    <a:p>
                      <a:r>
                        <a:rPr lang="el-GR" dirty="0" smtClean="0"/>
                        <a:t>47,4%</a:t>
                      </a:r>
                      <a:endParaRPr lang="el-GR" dirty="0"/>
                    </a:p>
                  </a:txBody>
                  <a:tcPr/>
                </a:tc>
                <a:tc>
                  <a:txBody>
                    <a:bodyPr/>
                    <a:lstStyle/>
                    <a:p>
                      <a:r>
                        <a:rPr lang="el-GR" dirty="0" smtClean="0"/>
                        <a:t>35,2%</a:t>
                      </a:r>
                      <a:endParaRPr lang="el-GR" dirty="0"/>
                    </a:p>
                  </a:txBody>
                  <a:tcPr/>
                </a:tc>
                <a:tc>
                  <a:txBody>
                    <a:bodyPr/>
                    <a:lstStyle/>
                    <a:p>
                      <a:r>
                        <a:rPr lang="el-GR" dirty="0" smtClean="0"/>
                        <a:t>13,9%</a:t>
                      </a:r>
                      <a:endParaRPr lang="el-GR" dirty="0"/>
                    </a:p>
                  </a:txBody>
                  <a:tcPr/>
                </a:tc>
                <a:tc>
                  <a:txBody>
                    <a:bodyPr/>
                    <a:lstStyle/>
                    <a:p>
                      <a:r>
                        <a:rPr lang="el-GR" dirty="0" smtClean="0"/>
                        <a:t>2,6%</a:t>
                      </a:r>
                      <a:endParaRPr lang="el-GR" dirty="0"/>
                    </a:p>
                  </a:txBody>
                  <a:tcPr/>
                </a:tc>
                <a:tc>
                  <a:txBody>
                    <a:bodyPr/>
                    <a:lstStyle/>
                    <a:p>
                      <a:r>
                        <a:rPr lang="el-GR" dirty="0" smtClean="0"/>
                        <a:t>0,8%</a:t>
                      </a:r>
                      <a:endParaRPr lang="el-GR" dirty="0"/>
                    </a:p>
                  </a:txBody>
                  <a:tcPr/>
                </a:tc>
              </a:tr>
              <a:tr h="576648">
                <a:tc rowSpan="2">
                  <a:txBody>
                    <a:bodyPr/>
                    <a:lstStyle/>
                    <a:p>
                      <a:endParaRPr lang="el-GR" dirty="0" smtClean="0"/>
                    </a:p>
                    <a:p>
                      <a:endParaRPr lang="el-GR" dirty="0" smtClean="0"/>
                    </a:p>
                    <a:p>
                      <a:r>
                        <a:rPr lang="el-GR" dirty="0" smtClean="0"/>
                        <a:t>55-74</a:t>
                      </a:r>
                      <a:endParaRPr lang="el-G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ΑΝΔΡΕΣ</a:t>
                      </a:r>
                    </a:p>
                    <a:p>
                      <a:endParaRPr lang="el-GR" dirty="0"/>
                    </a:p>
                  </a:txBody>
                  <a:tcPr/>
                </a:tc>
                <a:tc>
                  <a:txBody>
                    <a:bodyPr/>
                    <a:lstStyle/>
                    <a:p>
                      <a:r>
                        <a:rPr lang="el-GR" dirty="0" smtClean="0"/>
                        <a:t>21,8%</a:t>
                      </a:r>
                      <a:endParaRPr lang="el-GR" dirty="0"/>
                    </a:p>
                  </a:txBody>
                  <a:tcPr/>
                </a:tc>
                <a:tc>
                  <a:txBody>
                    <a:bodyPr/>
                    <a:lstStyle/>
                    <a:p>
                      <a:r>
                        <a:rPr lang="el-GR" dirty="0" smtClean="0"/>
                        <a:t>43,0%</a:t>
                      </a:r>
                      <a:endParaRPr lang="el-GR" dirty="0"/>
                    </a:p>
                  </a:txBody>
                  <a:tcPr/>
                </a:tc>
                <a:tc>
                  <a:txBody>
                    <a:bodyPr/>
                    <a:lstStyle/>
                    <a:p>
                      <a:r>
                        <a:rPr lang="el-GR" dirty="0" smtClean="0"/>
                        <a:t>25,7%</a:t>
                      </a:r>
                      <a:endParaRPr lang="el-GR" dirty="0"/>
                    </a:p>
                  </a:txBody>
                  <a:tcPr/>
                </a:tc>
                <a:tc>
                  <a:txBody>
                    <a:bodyPr/>
                    <a:lstStyle/>
                    <a:p>
                      <a:r>
                        <a:rPr lang="el-GR" dirty="0" smtClean="0"/>
                        <a:t>7,7%</a:t>
                      </a:r>
                      <a:endParaRPr lang="el-GR" dirty="0"/>
                    </a:p>
                  </a:txBody>
                  <a:tcPr/>
                </a:tc>
                <a:tc>
                  <a:txBody>
                    <a:bodyPr/>
                    <a:lstStyle/>
                    <a:p>
                      <a:r>
                        <a:rPr lang="el-GR" dirty="0" smtClean="0"/>
                        <a:t>1,7%</a:t>
                      </a:r>
                      <a:endParaRPr lang="el-GR" dirty="0"/>
                    </a:p>
                  </a:txBody>
                  <a:tcPr/>
                </a:tc>
              </a:tr>
              <a:tr h="576648">
                <a:tc vMerge="1">
                  <a:txBody>
                    <a:bodyPr/>
                    <a:lstStyle/>
                    <a:p>
                      <a:endParaRPr lang="el-G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ΓΥΝΑΙΚΕΣ</a:t>
                      </a:r>
                    </a:p>
                    <a:p>
                      <a:endParaRPr lang="el-GR" dirty="0"/>
                    </a:p>
                  </a:txBody>
                  <a:tcPr/>
                </a:tc>
                <a:tc>
                  <a:txBody>
                    <a:bodyPr/>
                    <a:lstStyle/>
                    <a:p>
                      <a:r>
                        <a:rPr lang="el-GR" dirty="0" smtClean="0"/>
                        <a:t>14,5%</a:t>
                      </a:r>
                      <a:endParaRPr lang="el-GR" dirty="0"/>
                    </a:p>
                  </a:txBody>
                  <a:tcPr/>
                </a:tc>
                <a:tc>
                  <a:txBody>
                    <a:bodyPr/>
                    <a:lstStyle/>
                    <a:p>
                      <a:r>
                        <a:rPr lang="el-GR" dirty="0" smtClean="0"/>
                        <a:t>38,3%</a:t>
                      </a:r>
                      <a:endParaRPr lang="el-GR" dirty="0"/>
                    </a:p>
                  </a:txBody>
                  <a:tcPr/>
                </a:tc>
                <a:tc>
                  <a:txBody>
                    <a:bodyPr/>
                    <a:lstStyle/>
                    <a:p>
                      <a:r>
                        <a:rPr lang="el-GR" dirty="0" smtClean="0"/>
                        <a:t>36,4%</a:t>
                      </a:r>
                      <a:endParaRPr lang="el-GR" dirty="0"/>
                    </a:p>
                  </a:txBody>
                  <a:tcPr/>
                </a:tc>
                <a:tc>
                  <a:txBody>
                    <a:bodyPr/>
                    <a:lstStyle/>
                    <a:p>
                      <a:r>
                        <a:rPr lang="el-GR" dirty="0" smtClean="0"/>
                        <a:t>8,4%</a:t>
                      </a:r>
                      <a:endParaRPr lang="el-GR" dirty="0"/>
                    </a:p>
                  </a:txBody>
                  <a:tcPr/>
                </a:tc>
                <a:tc>
                  <a:txBody>
                    <a:bodyPr/>
                    <a:lstStyle/>
                    <a:p>
                      <a:r>
                        <a:rPr lang="el-GR" dirty="0" smtClean="0"/>
                        <a:t>2,3%</a:t>
                      </a:r>
                      <a:endParaRPr lang="el-GR" dirty="0"/>
                    </a:p>
                  </a:txBody>
                  <a:tcPr/>
                </a:tc>
              </a:tr>
              <a:tr h="576648">
                <a:tc rowSpan="2">
                  <a:txBody>
                    <a:bodyPr/>
                    <a:lstStyle/>
                    <a:p>
                      <a:endParaRPr lang="el-GR" dirty="0" smtClean="0"/>
                    </a:p>
                    <a:p>
                      <a:endParaRPr lang="el-GR" dirty="0" smtClean="0"/>
                    </a:p>
                    <a:p>
                      <a:r>
                        <a:rPr lang="el-GR" dirty="0" smtClean="0"/>
                        <a:t>75+</a:t>
                      </a:r>
                      <a:endParaRPr lang="el-G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ΑΝΔΡΕΣ</a:t>
                      </a:r>
                    </a:p>
                    <a:p>
                      <a:endParaRPr lang="el-GR" dirty="0"/>
                    </a:p>
                  </a:txBody>
                  <a:tcPr/>
                </a:tc>
                <a:tc>
                  <a:txBody>
                    <a:bodyPr/>
                    <a:lstStyle/>
                    <a:p>
                      <a:r>
                        <a:rPr lang="el-GR" dirty="0" smtClean="0"/>
                        <a:t>6,3%</a:t>
                      </a:r>
                      <a:endParaRPr lang="el-GR" dirty="0"/>
                    </a:p>
                  </a:txBody>
                  <a:tcPr/>
                </a:tc>
                <a:tc>
                  <a:txBody>
                    <a:bodyPr/>
                    <a:lstStyle/>
                    <a:p>
                      <a:r>
                        <a:rPr lang="el-GR" dirty="0" smtClean="0"/>
                        <a:t>33,3%</a:t>
                      </a:r>
                      <a:endParaRPr lang="el-GR" dirty="0"/>
                    </a:p>
                  </a:txBody>
                  <a:tcPr/>
                </a:tc>
                <a:tc>
                  <a:txBody>
                    <a:bodyPr/>
                    <a:lstStyle/>
                    <a:p>
                      <a:r>
                        <a:rPr lang="el-GR" dirty="0" smtClean="0"/>
                        <a:t>36,4%</a:t>
                      </a:r>
                      <a:endParaRPr lang="el-GR" dirty="0"/>
                    </a:p>
                  </a:txBody>
                  <a:tcPr/>
                </a:tc>
                <a:tc>
                  <a:txBody>
                    <a:bodyPr/>
                    <a:lstStyle/>
                    <a:p>
                      <a:r>
                        <a:rPr lang="el-GR" dirty="0" smtClean="0"/>
                        <a:t>18,5%</a:t>
                      </a:r>
                      <a:endParaRPr lang="el-GR" dirty="0"/>
                    </a:p>
                  </a:txBody>
                  <a:tcPr/>
                </a:tc>
                <a:tc>
                  <a:txBody>
                    <a:bodyPr/>
                    <a:lstStyle/>
                    <a:p>
                      <a:r>
                        <a:rPr lang="el-GR" dirty="0" smtClean="0"/>
                        <a:t>5,5%</a:t>
                      </a:r>
                      <a:endParaRPr lang="el-GR" dirty="0"/>
                    </a:p>
                  </a:txBody>
                  <a:tcPr/>
                </a:tc>
              </a:tr>
              <a:tr h="576648">
                <a:tc vMerge="1">
                  <a:txBody>
                    <a:bodyPr/>
                    <a:lstStyle/>
                    <a:p>
                      <a:endParaRPr lang="el-G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ΓΥΝΑΙΚΕΣ</a:t>
                      </a:r>
                    </a:p>
                    <a:p>
                      <a:endParaRPr lang="el-GR" dirty="0"/>
                    </a:p>
                  </a:txBody>
                  <a:tcPr/>
                </a:tc>
                <a:tc>
                  <a:txBody>
                    <a:bodyPr/>
                    <a:lstStyle/>
                    <a:p>
                      <a:r>
                        <a:rPr lang="el-GR" dirty="0" smtClean="0"/>
                        <a:t>2,0%</a:t>
                      </a:r>
                      <a:endParaRPr lang="el-GR" dirty="0"/>
                    </a:p>
                  </a:txBody>
                  <a:tcPr/>
                </a:tc>
                <a:tc>
                  <a:txBody>
                    <a:bodyPr/>
                    <a:lstStyle/>
                    <a:p>
                      <a:r>
                        <a:rPr lang="el-GR" dirty="0" smtClean="0"/>
                        <a:t>24,9%</a:t>
                      </a:r>
                      <a:endParaRPr lang="el-GR" dirty="0"/>
                    </a:p>
                  </a:txBody>
                  <a:tcPr/>
                </a:tc>
                <a:tc>
                  <a:txBody>
                    <a:bodyPr/>
                    <a:lstStyle/>
                    <a:p>
                      <a:r>
                        <a:rPr lang="el-GR" dirty="0" smtClean="0"/>
                        <a:t>44,0%</a:t>
                      </a:r>
                      <a:endParaRPr lang="el-GR" dirty="0"/>
                    </a:p>
                  </a:txBody>
                  <a:tcPr/>
                </a:tc>
                <a:tc>
                  <a:txBody>
                    <a:bodyPr/>
                    <a:lstStyle/>
                    <a:p>
                      <a:r>
                        <a:rPr lang="el-GR" dirty="0" smtClean="0"/>
                        <a:t>21,8%</a:t>
                      </a:r>
                      <a:endParaRPr lang="el-GR" dirty="0"/>
                    </a:p>
                  </a:txBody>
                  <a:tcPr/>
                </a:tc>
                <a:tc>
                  <a:txBody>
                    <a:bodyPr/>
                    <a:lstStyle/>
                    <a:p>
                      <a:r>
                        <a:rPr lang="el-GR" dirty="0" smtClean="0"/>
                        <a:t>7,3%</a:t>
                      </a:r>
                      <a:endParaRPr lang="el-GR" dirty="0"/>
                    </a:p>
                  </a:txBody>
                  <a:tcPr/>
                </a:tc>
              </a:tr>
            </a:tbl>
          </a:graphicData>
        </a:graphic>
      </p:graphicFrame>
    </p:spTree>
    <p:extLst>
      <p:ext uri="{BB962C8B-B14F-4D97-AF65-F5344CB8AC3E}">
        <p14:creationId xmlns:p14="http://schemas.microsoft.com/office/powerpoint/2010/main" val="426748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15778" y="2836476"/>
            <a:ext cx="10515600" cy="1325563"/>
          </a:xfrm>
        </p:spPr>
        <p:txBody>
          <a:bodyPr>
            <a:normAutofit fontScale="90000"/>
          </a:bodyPr>
          <a:lstStyle/>
          <a:p>
            <a:r>
              <a:rPr lang="el-GR" sz="2600" b="1" dirty="0" smtClean="0">
                <a:solidFill>
                  <a:schemeClr val="accent2">
                    <a:lumMod val="75000"/>
                  </a:schemeClr>
                </a:solidFill>
                <a:latin typeface="+mn-lt"/>
              </a:rPr>
              <a:t>Μακροχρόνια Φροντίδα Υγείας</a:t>
            </a:r>
            <a:r>
              <a:rPr lang="en-US" sz="2600" b="1" dirty="0" smtClean="0">
                <a:solidFill>
                  <a:schemeClr val="accent2">
                    <a:lumMod val="75000"/>
                  </a:schemeClr>
                </a:solidFill>
                <a:latin typeface="+mn-lt"/>
              </a:rPr>
              <a:t>:</a:t>
            </a:r>
            <a:r>
              <a:rPr lang="el-GR" sz="2600" b="1" dirty="0" smtClean="0">
                <a:solidFill>
                  <a:schemeClr val="accent2">
                    <a:lumMod val="75000"/>
                  </a:schemeClr>
                </a:solidFill>
                <a:latin typeface="+mn-lt"/>
              </a:rPr>
              <a:t/>
            </a:r>
            <a:br>
              <a:rPr lang="el-GR" sz="2600" b="1" dirty="0" smtClean="0">
                <a:solidFill>
                  <a:schemeClr val="accent2">
                    <a:lumMod val="75000"/>
                  </a:schemeClr>
                </a:solidFill>
                <a:latin typeface="+mn-lt"/>
              </a:rPr>
            </a:br>
            <a:r>
              <a:rPr lang="el-GR" sz="2600" b="1" dirty="0" smtClean="0">
                <a:solidFill>
                  <a:schemeClr val="accent2">
                    <a:lumMod val="75000"/>
                  </a:schemeClr>
                </a:solidFill>
                <a:latin typeface="+mn-lt"/>
              </a:rPr>
              <a:t/>
            </a:r>
            <a:br>
              <a:rPr lang="el-GR" sz="2600" b="1" dirty="0" smtClean="0">
                <a:solidFill>
                  <a:schemeClr val="accent2">
                    <a:lumMod val="75000"/>
                  </a:schemeClr>
                </a:solidFill>
                <a:latin typeface="+mn-lt"/>
              </a:rPr>
            </a:br>
            <a:r>
              <a:rPr lang="el-GR" sz="2600" b="1" dirty="0" smtClean="0">
                <a:solidFill>
                  <a:schemeClr val="accent2">
                    <a:lumMod val="75000"/>
                  </a:schemeClr>
                </a:solidFill>
                <a:latin typeface="+mn-lt"/>
              </a:rPr>
              <a:t/>
            </a:r>
            <a:br>
              <a:rPr lang="el-GR" sz="2600" b="1" dirty="0" smtClean="0">
                <a:solidFill>
                  <a:schemeClr val="accent2">
                    <a:lumMod val="75000"/>
                  </a:schemeClr>
                </a:solidFill>
                <a:latin typeface="+mn-lt"/>
              </a:rPr>
            </a:br>
            <a:r>
              <a:rPr lang="el-GR" sz="2800" dirty="0" smtClean="0">
                <a:latin typeface="+mn-lt"/>
              </a:rPr>
              <a:t>Πρόγραμμα βοήθειας</a:t>
            </a:r>
            <a:r>
              <a:rPr lang="el-GR" sz="2800" dirty="0" smtClean="0">
                <a:latin typeface="+mn-lt"/>
              </a:rPr>
              <a:t> </a:t>
            </a:r>
            <a:r>
              <a:rPr lang="el-GR" sz="2800" dirty="0" smtClean="0">
                <a:solidFill>
                  <a:schemeClr val="accent2">
                    <a:lumMod val="75000"/>
                  </a:schemeClr>
                </a:solidFill>
                <a:latin typeface="+mn-lt"/>
              </a:rPr>
              <a:t>‘’Βοήθεια </a:t>
            </a:r>
            <a:r>
              <a:rPr lang="el-GR" sz="2800" dirty="0">
                <a:solidFill>
                  <a:schemeClr val="accent2">
                    <a:lumMod val="75000"/>
                  </a:schemeClr>
                </a:solidFill>
                <a:latin typeface="+mn-lt"/>
              </a:rPr>
              <a:t>Σ</a:t>
            </a:r>
            <a:r>
              <a:rPr lang="el-GR" sz="2800" dirty="0" smtClean="0">
                <a:solidFill>
                  <a:schemeClr val="accent2">
                    <a:lumMod val="75000"/>
                  </a:schemeClr>
                </a:solidFill>
                <a:latin typeface="+mn-lt"/>
              </a:rPr>
              <a:t>το Σπίτι’’, </a:t>
            </a:r>
            <a:r>
              <a:rPr lang="el-GR" sz="2800" dirty="0" smtClean="0">
                <a:latin typeface="+mn-lt"/>
              </a:rPr>
              <a:t>μέχρι τις αρχές του </a:t>
            </a:r>
            <a:r>
              <a:rPr lang="el-GR" sz="2800" dirty="0" smtClean="0">
                <a:solidFill>
                  <a:schemeClr val="accent2">
                    <a:lumMod val="75000"/>
                  </a:schemeClr>
                </a:solidFill>
                <a:latin typeface="+mn-lt"/>
              </a:rPr>
              <a:t>2002 λειτουργούσαν 284 μονάδες σε 253 δήμους εξυπηρετώντας 9000 άτομα άνω των 65 ετών.</a:t>
            </a:r>
            <a:br>
              <a:rPr lang="el-GR" sz="2800" dirty="0" smtClean="0">
                <a:solidFill>
                  <a:schemeClr val="accent2">
                    <a:lumMod val="75000"/>
                  </a:schemeClr>
                </a:solidFill>
                <a:latin typeface="+mn-lt"/>
              </a:rPr>
            </a:br>
            <a:r>
              <a:rPr lang="el-GR" sz="2800" dirty="0" smtClean="0">
                <a:latin typeface="+mn-lt"/>
              </a:rPr>
              <a:t/>
            </a:r>
            <a:br>
              <a:rPr lang="el-GR" sz="2800" dirty="0" smtClean="0">
                <a:latin typeface="+mn-lt"/>
              </a:rPr>
            </a:br>
            <a:r>
              <a:rPr lang="el-GR" sz="2800" dirty="0">
                <a:latin typeface="+mn-lt"/>
              </a:rPr>
              <a:t/>
            </a:r>
            <a:br>
              <a:rPr lang="el-GR" sz="2800" dirty="0">
                <a:latin typeface="+mn-lt"/>
              </a:rPr>
            </a:br>
            <a:r>
              <a:rPr lang="el-GR" sz="2800" dirty="0">
                <a:latin typeface="+mn-lt"/>
              </a:rPr>
              <a:t/>
            </a:r>
            <a:br>
              <a:rPr lang="el-GR" sz="2800" dirty="0">
                <a:latin typeface="+mn-lt"/>
              </a:rPr>
            </a:br>
            <a:r>
              <a:rPr lang="el-GR" sz="2800" dirty="0" smtClean="0">
                <a:latin typeface="+mn-lt"/>
              </a:rPr>
              <a:t>Ενώ παράλληλα ο νέος θεσμός </a:t>
            </a:r>
            <a:r>
              <a:rPr lang="el-GR" sz="2800" dirty="0" smtClean="0">
                <a:solidFill>
                  <a:schemeClr val="accent2">
                    <a:lumMod val="75000"/>
                  </a:schemeClr>
                </a:solidFill>
                <a:latin typeface="+mn-lt"/>
              </a:rPr>
              <a:t>Κέντρων Ημερήσιας Φροντίδας Ηλικιωμένων </a:t>
            </a:r>
            <a:r>
              <a:rPr lang="el-GR" sz="2800" dirty="0" smtClean="0">
                <a:latin typeface="+mn-lt"/>
              </a:rPr>
              <a:t>αναμένεται να συμβάλει στην κάλυψη των αναγκών  </a:t>
            </a:r>
            <a:br>
              <a:rPr lang="el-GR" sz="2800" dirty="0" smtClean="0">
                <a:latin typeface="+mn-lt"/>
              </a:rPr>
            </a:br>
            <a:r>
              <a:rPr lang="el-GR" sz="2800" dirty="0">
                <a:latin typeface="+mn-lt"/>
              </a:rPr>
              <a:t/>
            </a:r>
            <a:br>
              <a:rPr lang="el-GR" sz="2800" dirty="0">
                <a:latin typeface="+mn-lt"/>
              </a:rPr>
            </a:br>
            <a:r>
              <a:rPr lang="el-GR" sz="2800" dirty="0" smtClean="0">
                <a:latin typeface="+mn-lt"/>
              </a:rPr>
              <a:t> </a:t>
            </a:r>
            <a:r>
              <a:rPr lang="el-GR" sz="2600" b="1" dirty="0" smtClean="0">
                <a:solidFill>
                  <a:schemeClr val="accent2">
                    <a:lumMod val="75000"/>
                  </a:schemeClr>
                </a:solidFill>
                <a:latin typeface="+mn-lt"/>
              </a:rPr>
              <a:t/>
            </a:r>
            <a:br>
              <a:rPr lang="el-GR" sz="2600" b="1" dirty="0" smtClean="0">
                <a:solidFill>
                  <a:schemeClr val="accent2">
                    <a:lumMod val="75000"/>
                  </a:schemeClr>
                </a:solidFill>
                <a:latin typeface="+mn-lt"/>
              </a:rPr>
            </a:br>
            <a:r>
              <a:rPr lang="el-GR" sz="2600" b="1" dirty="0" smtClean="0">
                <a:solidFill>
                  <a:schemeClr val="accent2">
                    <a:lumMod val="75000"/>
                  </a:schemeClr>
                </a:solidFill>
                <a:latin typeface="+mn-lt"/>
              </a:rPr>
              <a:t/>
            </a:r>
            <a:br>
              <a:rPr lang="el-GR" sz="2600" b="1" dirty="0" smtClean="0">
                <a:solidFill>
                  <a:schemeClr val="accent2">
                    <a:lumMod val="75000"/>
                  </a:schemeClr>
                </a:solidFill>
                <a:latin typeface="+mn-lt"/>
              </a:rPr>
            </a:br>
            <a:r>
              <a:rPr lang="el-GR" sz="2600" b="1" dirty="0" smtClean="0">
                <a:latin typeface="+mn-lt"/>
              </a:rPr>
              <a:t/>
            </a:r>
            <a:br>
              <a:rPr lang="el-GR" sz="2600" b="1" dirty="0" smtClean="0">
                <a:latin typeface="+mn-lt"/>
              </a:rPr>
            </a:br>
            <a:endParaRPr lang="el-GR" sz="2600" dirty="0">
              <a:latin typeface="+mn-lt"/>
            </a:endParaRPr>
          </a:p>
        </p:txBody>
      </p:sp>
    </p:spTree>
    <p:extLst>
      <p:ext uri="{BB962C8B-B14F-4D97-AF65-F5344CB8AC3E}">
        <p14:creationId xmlns:p14="http://schemas.microsoft.com/office/powerpoint/2010/main" val="3771511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40232" y="750069"/>
            <a:ext cx="11006983" cy="5360557"/>
          </a:xfrm>
        </p:spPr>
        <p:txBody>
          <a:bodyPr>
            <a:normAutofit fontScale="90000"/>
          </a:bodyPr>
          <a:lstStyle/>
          <a:p>
            <a:pPr>
              <a:spcBef>
                <a:spcPts val="0"/>
              </a:spcBef>
            </a:pPr>
            <a:r>
              <a:rPr lang="el-GR" sz="2900" b="1" dirty="0" smtClean="0">
                <a:solidFill>
                  <a:schemeClr val="accent2">
                    <a:lumMod val="75000"/>
                  </a:schemeClr>
                </a:solidFill>
                <a:latin typeface="+mn-lt"/>
              </a:rPr>
              <a:t>Μακροχρόνια Φροντίδα Υγείας</a:t>
            </a:r>
            <a:r>
              <a:rPr lang="en-US" sz="2900" b="1" dirty="0" smtClean="0">
                <a:solidFill>
                  <a:schemeClr val="accent2">
                    <a:lumMod val="75000"/>
                  </a:schemeClr>
                </a:solidFill>
                <a:latin typeface="+mn-lt"/>
              </a:rPr>
              <a:t>:</a:t>
            </a:r>
            <a:r>
              <a:rPr lang="el-GR" sz="2800" b="1" dirty="0" smtClean="0">
                <a:solidFill>
                  <a:schemeClr val="tx1"/>
                </a:solidFill>
                <a:latin typeface="+mn-lt"/>
              </a:rPr>
              <a:t/>
            </a:r>
            <a:br>
              <a:rPr lang="el-GR" sz="2800" b="1" dirty="0" smtClean="0">
                <a:solidFill>
                  <a:schemeClr val="tx1"/>
                </a:solidFill>
                <a:latin typeface="+mn-lt"/>
              </a:rPr>
            </a:br>
            <a:r>
              <a:rPr lang="el-GR" sz="2800" b="1" dirty="0" smtClean="0">
                <a:solidFill>
                  <a:schemeClr val="tx1"/>
                </a:solidFill>
                <a:latin typeface="+mn-lt"/>
              </a:rPr>
              <a:t/>
            </a:r>
            <a:br>
              <a:rPr lang="el-GR" sz="2800" b="1" dirty="0" smtClean="0">
                <a:solidFill>
                  <a:schemeClr val="tx1"/>
                </a:solidFill>
                <a:latin typeface="+mn-lt"/>
              </a:rPr>
            </a:br>
            <a:r>
              <a:rPr lang="en-US" sz="2800" b="1" dirty="0" smtClean="0">
                <a:solidFill>
                  <a:schemeClr val="tx1"/>
                </a:solidFill>
                <a:latin typeface="+mn-lt"/>
              </a:rPr>
              <a:t>•</a:t>
            </a:r>
            <a:r>
              <a:rPr lang="el-GR" sz="2800" b="1" dirty="0" smtClean="0">
                <a:solidFill>
                  <a:schemeClr val="tx1"/>
                </a:solidFill>
                <a:latin typeface="+mn-lt"/>
              </a:rPr>
              <a:t> </a:t>
            </a:r>
            <a:r>
              <a:rPr lang="el-GR" sz="2800" dirty="0" smtClean="0">
                <a:solidFill>
                  <a:schemeClr val="tx1"/>
                </a:solidFill>
                <a:latin typeface="+mn-lt"/>
              </a:rPr>
              <a:t>Σύμφωνα με τον Π.Ο.Υ. χρόνιες ασθένειες ορίζονται </a:t>
            </a:r>
            <a:r>
              <a:rPr lang="el-GR" sz="2800" dirty="0" smtClean="0">
                <a:solidFill>
                  <a:schemeClr val="accent2">
                    <a:lumMod val="75000"/>
                  </a:schemeClr>
                </a:solidFill>
                <a:latin typeface="+mn-lt"/>
              </a:rPr>
              <a:t>¨οι ασθένειες μεγάλης διάρκειας και γενικά με αργή εξέλιξη¨</a:t>
            </a:r>
            <a:r>
              <a:rPr lang="el-GR" sz="2800" dirty="0" smtClean="0">
                <a:solidFill>
                  <a:schemeClr val="tx1"/>
                </a:solidFill>
                <a:latin typeface="+mn-lt"/>
              </a:rPr>
              <a:t>. Επιβάλλουν για μεγάλο διάστημα επίβλεψης, παρακολούθησης και φροντίδας από τους επαγγελματίες υγείας.</a:t>
            </a:r>
            <a:r>
              <a:rPr lang="en-US" sz="2800" dirty="0" smtClean="0">
                <a:solidFill>
                  <a:schemeClr val="tx1"/>
                </a:solidFill>
                <a:latin typeface="+mn-lt"/>
              </a:rPr>
              <a:t/>
            </a:r>
            <a:br>
              <a:rPr lang="en-US" sz="2800" dirty="0" smtClean="0">
                <a:solidFill>
                  <a:schemeClr val="tx1"/>
                </a:solidFill>
                <a:latin typeface="+mn-lt"/>
              </a:rPr>
            </a:br>
            <a:r>
              <a:rPr lang="el-GR" sz="2800" dirty="0" smtClean="0">
                <a:solidFill>
                  <a:schemeClr val="tx1"/>
                </a:solidFill>
                <a:latin typeface="+mn-lt"/>
              </a:rPr>
              <a:t/>
            </a:r>
            <a:br>
              <a:rPr lang="el-GR" sz="2800" dirty="0" smtClean="0">
                <a:solidFill>
                  <a:schemeClr val="tx1"/>
                </a:solidFill>
                <a:latin typeface="+mn-lt"/>
              </a:rPr>
            </a:br>
            <a:r>
              <a:rPr lang="el-GR" sz="2800" dirty="0">
                <a:solidFill>
                  <a:schemeClr val="tx1"/>
                </a:solidFill>
                <a:latin typeface="+mn-lt"/>
              </a:rPr>
              <a:t/>
            </a:r>
            <a:br>
              <a:rPr lang="el-GR" sz="2800" dirty="0">
                <a:solidFill>
                  <a:schemeClr val="tx1"/>
                </a:solidFill>
                <a:latin typeface="+mn-lt"/>
              </a:rPr>
            </a:br>
            <a:r>
              <a:rPr lang="el-GR" sz="2800" dirty="0" smtClean="0">
                <a:solidFill>
                  <a:schemeClr val="tx1"/>
                </a:solidFill>
                <a:latin typeface="+mn-lt"/>
              </a:rPr>
              <a:t>• Η χρόνια νόσος αποτελεί μια από τις </a:t>
            </a:r>
            <a:r>
              <a:rPr lang="el-GR" sz="2800" dirty="0" smtClean="0">
                <a:solidFill>
                  <a:schemeClr val="accent2">
                    <a:lumMod val="75000"/>
                  </a:schemeClr>
                </a:solidFill>
                <a:latin typeface="+mn-lt"/>
              </a:rPr>
              <a:t>σημαντικότερες προκλήσεις </a:t>
            </a:r>
            <a:r>
              <a:rPr lang="el-GR" sz="2800" dirty="0" smtClean="0">
                <a:solidFill>
                  <a:schemeClr val="tx1"/>
                </a:solidFill>
                <a:latin typeface="+mn-lt"/>
              </a:rPr>
              <a:t>που αντιμετωπίζουν τα συστήματα υγειονομικής περίθαλψης</a:t>
            </a:r>
            <a:r>
              <a:rPr lang="el-GR" sz="2800" dirty="0">
                <a:latin typeface="+mn-lt"/>
              </a:rPr>
              <a:t> </a:t>
            </a:r>
            <a:r>
              <a:rPr lang="el-GR" sz="2800" dirty="0" smtClean="0">
                <a:latin typeface="+mn-lt"/>
              </a:rPr>
              <a:t>παγκοσμίως</a:t>
            </a:r>
            <a:r>
              <a:rPr lang="el-GR" sz="2800" dirty="0" smtClean="0">
                <a:solidFill>
                  <a:schemeClr val="tx1"/>
                </a:solidFill>
                <a:latin typeface="+mn-lt"/>
              </a:rPr>
              <a:t>.</a:t>
            </a:r>
            <a:r>
              <a:rPr lang="en-US" sz="2800" dirty="0" smtClean="0">
                <a:solidFill>
                  <a:schemeClr val="tx1"/>
                </a:solidFill>
                <a:latin typeface="+mn-lt"/>
              </a:rPr>
              <a:t/>
            </a:r>
            <a:br>
              <a:rPr lang="en-US" sz="2800" dirty="0" smtClean="0">
                <a:solidFill>
                  <a:schemeClr val="tx1"/>
                </a:solidFill>
                <a:latin typeface="+mn-lt"/>
              </a:rPr>
            </a:br>
            <a:r>
              <a:rPr lang="el-GR" sz="2800" dirty="0" smtClean="0">
                <a:solidFill>
                  <a:schemeClr val="tx1"/>
                </a:solidFill>
                <a:latin typeface="+mn-lt"/>
              </a:rPr>
              <a:t/>
            </a:r>
            <a:br>
              <a:rPr lang="el-GR" sz="2800" dirty="0" smtClean="0">
                <a:solidFill>
                  <a:schemeClr val="tx1"/>
                </a:solidFill>
                <a:latin typeface="+mn-lt"/>
              </a:rPr>
            </a:br>
            <a:r>
              <a:rPr lang="el-GR" sz="2800" dirty="0">
                <a:solidFill>
                  <a:schemeClr val="tx1"/>
                </a:solidFill>
                <a:latin typeface="+mn-lt"/>
              </a:rPr>
              <a:t/>
            </a:r>
            <a:br>
              <a:rPr lang="el-GR" sz="2800" dirty="0">
                <a:solidFill>
                  <a:schemeClr val="tx1"/>
                </a:solidFill>
                <a:latin typeface="+mn-lt"/>
              </a:rPr>
            </a:br>
            <a:r>
              <a:rPr lang="el-GR" sz="2800" dirty="0" smtClean="0">
                <a:solidFill>
                  <a:schemeClr val="tx1"/>
                </a:solidFill>
                <a:latin typeface="+mn-lt"/>
              </a:rPr>
              <a:t>• Η </a:t>
            </a:r>
            <a:r>
              <a:rPr lang="el-GR" sz="2800" dirty="0" smtClean="0">
                <a:solidFill>
                  <a:schemeClr val="accent2">
                    <a:lumMod val="75000"/>
                  </a:schemeClr>
                </a:solidFill>
                <a:latin typeface="+mn-lt"/>
              </a:rPr>
              <a:t>συννοσηρότητα</a:t>
            </a:r>
            <a:r>
              <a:rPr lang="el-GR" sz="2800" dirty="0" smtClean="0">
                <a:solidFill>
                  <a:schemeClr val="tx1"/>
                </a:solidFill>
                <a:latin typeface="+mn-lt"/>
              </a:rPr>
              <a:t> πολλών μακροχρόνιων ασθενειών οδηγεί στην </a:t>
            </a:r>
            <a:r>
              <a:rPr lang="el-GR" sz="2800" dirty="0" smtClean="0">
                <a:solidFill>
                  <a:schemeClr val="accent2">
                    <a:lumMod val="75000"/>
                  </a:schemeClr>
                </a:solidFill>
                <a:latin typeface="+mn-lt"/>
              </a:rPr>
              <a:t>πολυπλοκότητα</a:t>
            </a:r>
            <a:r>
              <a:rPr lang="el-GR" sz="2800" dirty="0" smtClean="0">
                <a:solidFill>
                  <a:schemeClr val="tx1"/>
                </a:solidFill>
                <a:latin typeface="+mn-lt"/>
              </a:rPr>
              <a:t> της κατάστασης και στην ανάγκη για </a:t>
            </a:r>
            <a:r>
              <a:rPr lang="el-GR" sz="2800" dirty="0" smtClean="0">
                <a:solidFill>
                  <a:schemeClr val="accent2">
                    <a:lumMod val="75000"/>
                  </a:schemeClr>
                </a:solidFill>
                <a:latin typeface="+mn-lt"/>
              </a:rPr>
              <a:t>περισσότερη φροντίδα </a:t>
            </a:r>
            <a:r>
              <a:rPr lang="el-GR" sz="2800" dirty="0" smtClean="0">
                <a:solidFill>
                  <a:schemeClr val="tx1"/>
                </a:solidFill>
                <a:latin typeface="+mn-lt"/>
              </a:rPr>
              <a:t>από τους επαγγελματίες υγείας.</a:t>
            </a:r>
            <a:br>
              <a:rPr lang="el-GR" sz="2800" dirty="0" smtClean="0">
                <a:solidFill>
                  <a:schemeClr val="tx1"/>
                </a:solidFill>
                <a:latin typeface="+mn-lt"/>
              </a:rPr>
            </a:br>
            <a:r>
              <a:rPr lang="el-GR" sz="2400" dirty="0" smtClean="0">
                <a:solidFill>
                  <a:schemeClr val="tx1"/>
                </a:solidFill>
                <a:latin typeface="+mn-lt"/>
              </a:rPr>
              <a:t/>
            </a:r>
            <a:br>
              <a:rPr lang="el-GR" sz="2400" dirty="0" smtClean="0">
                <a:solidFill>
                  <a:schemeClr val="tx1"/>
                </a:solidFill>
                <a:latin typeface="+mn-lt"/>
              </a:rPr>
            </a:br>
            <a:r>
              <a:rPr lang="el-GR" sz="2200" dirty="0" smtClean="0">
                <a:latin typeface="+mn-lt"/>
              </a:rPr>
              <a:t/>
            </a:r>
            <a:br>
              <a:rPr lang="el-GR" sz="2200" dirty="0" smtClean="0">
                <a:latin typeface="+mn-lt"/>
              </a:rPr>
            </a:br>
            <a:r>
              <a:rPr lang="el-GR" sz="2200" dirty="0" smtClean="0">
                <a:latin typeface="+mn-lt"/>
              </a:rPr>
              <a:t/>
            </a:r>
            <a:br>
              <a:rPr lang="el-GR" sz="2200" dirty="0" smtClean="0">
                <a:latin typeface="+mn-lt"/>
              </a:rPr>
            </a:br>
            <a:endParaRPr lang="el-GR" sz="2200" dirty="0">
              <a:latin typeface="+mn-lt"/>
            </a:endParaRPr>
          </a:p>
        </p:txBody>
      </p:sp>
    </p:spTree>
    <p:extLst>
      <p:ext uri="{BB962C8B-B14F-4D97-AF65-F5344CB8AC3E}">
        <p14:creationId xmlns:p14="http://schemas.microsoft.com/office/powerpoint/2010/main" val="1174884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18559" y="1125700"/>
            <a:ext cx="10515600" cy="4531615"/>
          </a:xfrm>
        </p:spPr>
        <p:txBody>
          <a:bodyPr>
            <a:normAutofit fontScale="90000"/>
          </a:bodyPr>
          <a:lstStyle/>
          <a:p>
            <a:r>
              <a:rPr lang="el-GR" sz="2800" b="1" dirty="0">
                <a:solidFill>
                  <a:schemeClr val="accent2">
                    <a:lumMod val="75000"/>
                  </a:schemeClr>
                </a:solidFill>
                <a:latin typeface="+mn-lt"/>
              </a:rPr>
              <a:t>Μακροχρόνια Φροντίδα Υγείας</a:t>
            </a:r>
            <a:r>
              <a:rPr lang="en-US" sz="2800" b="1" dirty="0">
                <a:solidFill>
                  <a:schemeClr val="accent2">
                    <a:lumMod val="75000"/>
                  </a:schemeClr>
                </a:solidFill>
                <a:latin typeface="+mn-lt"/>
              </a:rPr>
              <a:t>:</a:t>
            </a:r>
            <a:r>
              <a:rPr lang="el-GR" sz="2800" dirty="0" smtClean="0">
                <a:solidFill>
                  <a:schemeClr val="tx1"/>
                </a:solidFill>
                <a:latin typeface="+mn-lt"/>
              </a:rPr>
              <a:t/>
            </a:r>
            <a:br>
              <a:rPr lang="el-GR" sz="2800" dirty="0" smtClean="0">
                <a:solidFill>
                  <a:schemeClr val="tx1"/>
                </a:solidFill>
                <a:latin typeface="+mn-lt"/>
              </a:rPr>
            </a:br>
            <a:r>
              <a:rPr lang="el-GR" sz="2800" dirty="0">
                <a:latin typeface="+mn-lt"/>
              </a:rPr>
              <a:t/>
            </a:r>
            <a:br>
              <a:rPr lang="el-GR" sz="2800" dirty="0">
                <a:latin typeface="+mn-lt"/>
              </a:rPr>
            </a:br>
            <a:r>
              <a:rPr lang="el-GR" sz="2800" dirty="0" smtClean="0">
                <a:solidFill>
                  <a:schemeClr val="tx1"/>
                </a:solidFill>
                <a:latin typeface="+mn-lt"/>
              </a:rPr>
              <a:t>• Ο </a:t>
            </a:r>
            <a:r>
              <a:rPr lang="el-GR" sz="2800" dirty="0" smtClean="0">
                <a:solidFill>
                  <a:schemeClr val="accent2">
                    <a:lumMod val="75000"/>
                  </a:schemeClr>
                </a:solidFill>
                <a:latin typeface="+mn-lt"/>
              </a:rPr>
              <a:t>καρκίνος</a:t>
            </a:r>
            <a:r>
              <a:rPr lang="el-GR" sz="2800" dirty="0" smtClean="0">
                <a:solidFill>
                  <a:schemeClr val="tx1"/>
                </a:solidFill>
                <a:latin typeface="+mn-lt"/>
              </a:rPr>
              <a:t> είναι μια από τις σημαντικότερες αιτίες θανάτου παγκοσμίως το 2008  προσμετρά 7,6 εκατομμύρια θανάτους (περίπου το 13%) όλων των θανάτων.</a:t>
            </a:r>
            <a:br>
              <a:rPr lang="el-GR" sz="2800" dirty="0" smtClean="0">
                <a:solidFill>
                  <a:schemeClr val="tx1"/>
                </a:solidFill>
                <a:latin typeface="+mn-lt"/>
              </a:rPr>
            </a:br>
            <a:r>
              <a:rPr lang="el-GR" sz="2800" dirty="0">
                <a:solidFill>
                  <a:schemeClr val="tx1"/>
                </a:solidFill>
                <a:latin typeface="+mn-lt"/>
              </a:rPr>
              <a:t/>
            </a:r>
            <a:br>
              <a:rPr lang="el-GR" sz="2800" dirty="0">
                <a:solidFill>
                  <a:schemeClr val="tx1"/>
                </a:solidFill>
                <a:latin typeface="+mn-lt"/>
              </a:rPr>
            </a:br>
            <a:r>
              <a:rPr lang="el-GR" sz="2800" dirty="0" smtClean="0">
                <a:solidFill>
                  <a:schemeClr val="tx1"/>
                </a:solidFill>
                <a:latin typeface="+mn-lt"/>
              </a:rPr>
              <a:t/>
            </a:r>
            <a:br>
              <a:rPr lang="el-GR" sz="2800" dirty="0" smtClean="0">
                <a:solidFill>
                  <a:schemeClr val="tx1"/>
                </a:solidFill>
                <a:latin typeface="+mn-lt"/>
              </a:rPr>
            </a:br>
            <a:r>
              <a:rPr lang="el-GR" sz="2800" dirty="0" smtClean="0">
                <a:solidFill>
                  <a:schemeClr val="tx1"/>
                </a:solidFill>
                <a:latin typeface="+mn-lt"/>
              </a:rPr>
              <a:t>• Στα παραδείγματα χρόνιων ασθενειών περιλαμβάνονται οι </a:t>
            </a:r>
            <a:r>
              <a:rPr lang="el-GR" sz="2800" dirty="0">
                <a:solidFill>
                  <a:schemeClr val="accent2">
                    <a:lumMod val="75000"/>
                  </a:schemeClr>
                </a:solidFill>
                <a:latin typeface="+mn-lt"/>
              </a:rPr>
              <a:t>Κ</a:t>
            </a:r>
            <a:r>
              <a:rPr lang="el-GR" sz="2800" dirty="0" smtClean="0">
                <a:solidFill>
                  <a:schemeClr val="accent2">
                    <a:lumMod val="75000"/>
                  </a:schemeClr>
                </a:solidFill>
                <a:latin typeface="+mn-lt"/>
              </a:rPr>
              <a:t>αρδιακές </a:t>
            </a:r>
            <a:r>
              <a:rPr lang="el-GR" sz="2800" dirty="0" smtClean="0">
                <a:solidFill>
                  <a:schemeClr val="tx1"/>
                </a:solidFill>
                <a:latin typeface="+mn-lt"/>
              </a:rPr>
              <a:t>παθήσεις, η νόσος του </a:t>
            </a:r>
            <a:r>
              <a:rPr lang="el-GR" sz="2800" dirty="0" smtClean="0">
                <a:solidFill>
                  <a:schemeClr val="accent2">
                    <a:lumMod val="75000"/>
                  </a:schemeClr>
                </a:solidFill>
                <a:latin typeface="+mn-lt"/>
              </a:rPr>
              <a:t>Πάρκινσον</a:t>
            </a:r>
            <a:r>
              <a:rPr lang="el-GR" sz="2800" dirty="0" smtClean="0">
                <a:solidFill>
                  <a:schemeClr val="tx1"/>
                </a:solidFill>
                <a:latin typeface="+mn-lt"/>
              </a:rPr>
              <a:t>, η </a:t>
            </a:r>
            <a:r>
              <a:rPr lang="el-GR" sz="2800" dirty="0" smtClean="0">
                <a:solidFill>
                  <a:schemeClr val="accent2">
                    <a:lumMod val="75000"/>
                  </a:schemeClr>
                </a:solidFill>
                <a:latin typeface="+mn-lt"/>
              </a:rPr>
              <a:t>Επιληψία</a:t>
            </a:r>
            <a:r>
              <a:rPr lang="el-GR" sz="2800" dirty="0" smtClean="0">
                <a:solidFill>
                  <a:schemeClr val="tx1"/>
                </a:solidFill>
                <a:latin typeface="+mn-lt"/>
              </a:rPr>
              <a:t>, η </a:t>
            </a:r>
            <a:r>
              <a:rPr lang="el-GR" sz="2800" dirty="0" smtClean="0">
                <a:solidFill>
                  <a:schemeClr val="accent2">
                    <a:lumMod val="75000"/>
                  </a:schemeClr>
                </a:solidFill>
                <a:latin typeface="+mn-lt"/>
              </a:rPr>
              <a:t>Σκλήρυνση καταπλάκας</a:t>
            </a:r>
            <a:r>
              <a:rPr lang="el-GR" sz="2800" dirty="0" smtClean="0">
                <a:latin typeface="+mn-lt"/>
              </a:rPr>
              <a:t>, το </a:t>
            </a:r>
            <a:r>
              <a:rPr lang="el-GR" sz="2800" dirty="0" smtClean="0">
                <a:solidFill>
                  <a:schemeClr val="accent2">
                    <a:lumMod val="75000"/>
                  </a:schemeClr>
                </a:solidFill>
                <a:latin typeface="+mn-lt"/>
              </a:rPr>
              <a:t>Εγκεφαλικό επεισόδιο</a:t>
            </a:r>
            <a:r>
              <a:rPr lang="el-GR" sz="2800" dirty="0" smtClean="0">
                <a:latin typeface="+mn-lt"/>
              </a:rPr>
              <a:t>, οι </a:t>
            </a:r>
            <a:r>
              <a:rPr lang="el-GR" sz="2800" dirty="0">
                <a:solidFill>
                  <a:schemeClr val="accent2">
                    <a:lumMod val="75000"/>
                  </a:schemeClr>
                </a:solidFill>
                <a:latin typeface="+mn-lt"/>
              </a:rPr>
              <a:t>Ψ</a:t>
            </a:r>
            <a:r>
              <a:rPr lang="el-GR" sz="2800" dirty="0" smtClean="0">
                <a:solidFill>
                  <a:schemeClr val="accent2">
                    <a:lumMod val="75000"/>
                  </a:schemeClr>
                </a:solidFill>
                <a:latin typeface="+mn-lt"/>
              </a:rPr>
              <a:t>υχικές διαταραχές</a:t>
            </a:r>
            <a:r>
              <a:rPr lang="el-GR" sz="2800" dirty="0" smtClean="0">
                <a:latin typeface="+mn-lt"/>
              </a:rPr>
              <a:t>, η </a:t>
            </a:r>
            <a:r>
              <a:rPr lang="el-GR" sz="2800" dirty="0" smtClean="0">
                <a:solidFill>
                  <a:schemeClr val="accent2">
                    <a:lumMod val="75000"/>
                  </a:schemeClr>
                </a:solidFill>
                <a:latin typeface="+mn-lt"/>
              </a:rPr>
              <a:t>Άπνοια</a:t>
            </a:r>
            <a:r>
              <a:rPr lang="el-GR" sz="2800" dirty="0" smtClean="0">
                <a:latin typeface="+mn-lt"/>
              </a:rPr>
              <a:t> κατά τον ύπνο, το </a:t>
            </a:r>
            <a:r>
              <a:rPr lang="el-GR" sz="2800" dirty="0">
                <a:solidFill>
                  <a:schemeClr val="accent2">
                    <a:lumMod val="75000"/>
                  </a:schemeClr>
                </a:solidFill>
                <a:latin typeface="+mn-lt"/>
              </a:rPr>
              <a:t>Ά</a:t>
            </a:r>
            <a:r>
              <a:rPr lang="el-GR" sz="2800" dirty="0" smtClean="0">
                <a:solidFill>
                  <a:schemeClr val="accent2">
                    <a:lumMod val="75000"/>
                  </a:schemeClr>
                </a:solidFill>
                <a:latin typeface="+mn-lt"/>
              </a:rPr>
              <a:t>σθμα</a:t>
            </a:r>
            <a:r>
              <a:rPr lang="el-GR" sz="2800" dirty="0" smtClean="0">
                <a:latin typeface="+mn-lt"/>
              </a:rPr>
              <a:t> και η </a:t>
            </a:r>
            <a:r>
              <a:rPr lang="el-GR" sz="2800" dirty="0" smtClean="0">
                <a:solidFill>
                  <a:schemeClr val="accent2">
                    <a:lumMod val="75000"/>
                  </a:schemeClr>
                </a:solidFill>
                <a:latin typeface="+mn-lt"/>
              </a:rPr>
              <a:t>Παχυσαρκία</a:t>
            </a:r>
            <a:r>
              <a:rPr lang="el-GR" sz="2800" dirty="0" smtClean="0">
                <a:latin typeface="+mn-lt"/>
              </a:rPr>
              <a:t>.</a:t>
            </a:r>
            <a:r>
              <a:rPr lang="el-GR" sz="2500" dirty="0" smtClean="0">
                <a:solidFill>
                  <a:schemeClr val="tx1"/>
                </a:solidFill>
                <a:latin typeface="+mn-lt"/>
              </a:rPr>
              <a:t/>
            </a:r>
            <a:br>
              <a:rPr lang="el-GR" sz="2500" dirty="0" smtClean="0">
                <a:solidFill>
                  <a:schemeClr val="tx1"/>
                </a:solidFill>
                <a:latin typeface="+mn-lt"/>
              </a:rPr>
            </a:br>
            <a:r>
              <a:rPr lang="el-GR" sz="2500" dirty="0" smtClean="0">
                <a:solidFill>
                  <a:schemeClr val="tx1"/>
                </a:solidFill>
                <a:latin typeface="+mn-lt"/>
              </a:rPr>
              <a:t/>
            </a:r>
            <a:br>
              <a:rPr lang="el-GR" sz="2500" dirty="0" smtClean="0">
                <a:solidFill>
                  <a:schemeClr val="tx1"/>
                </a:solidFill>
                <a:latin typeface="+mn-lt"/>
              </a:rPr>
            </a:br>
            <a:endParaRPr lang="el-GR" sz="2500" dirty="0">
              <a:solidFill>
                <a:schemeClr val="tx1"/>
              </a:solidFill>
              <a:latin typeface="+mn-lt"/>
            </a:endParaRPr>
          </a:p>
        </p:txBody>
      </p:sp>
    </p:spTree>
    <p:extLst>
      <p:ext uri="{BB962C8B-B14F-4D97-AF65-F5344CB8AC3E}">
        <p14:creationId xmlns:p14="http://schemas.microsoft.com/office/powerpoint/2010/main" val="25516842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42052" y="1127967"/>
            <a:ext cx="11767559" cy="4435267"/>
          </a:xfrm>
        </p:spPr>
        <p:txBody>
          <a:bodyPr>
            <a:normAutofit fontScale="90000"/>
          </a:bodyPr>
          <a:lstStyle/>
          <a:p>
            <a:r>
              <a:rPr lang="el-GR" sz="2800" b="1" dirty="0">
                <a:solidFill>
                  <a:schemeClr val="accent2">
                    <a:lumMod val="75000"/>
                  </a:schemeClr>
                </a:solidFill>
                <a:latin typeface="+mn-lt"/>
              </a:rPr>
              <a:t>Μακροχρόνια Φροντίδα Υγείας</a:t>
            </a:r>
            <a:r>
              <a:rPr lang="en-US" sz="2800" b="1" dirty="0" smtClean="0">
                <a:solidFill>
                  <a:schemeClr val="accent2">
                    <a:lumMod val="75000"/>
                  </a:schemeClr>
                </a:solidFill>
                <a:latin typeface="+mn-lt"/>
              </a:rPr>
              <a:t>:</a:t>
            </a:r>
            <a:r>
              <a:rPr lang="el-GR" sz="2800" b="1" dirty="0" smtClean="0">
                <a:solidFill>
                  <a:schemeClr val="accent2">
                    <a:lumMod val="75000"/>
                  </a:schemeClr>
                </a:solidFill>
              </a:rPr>
              <a:t/>
            </a:r>
            <a:br>
              <a:rPr lang="el-GR" sz="2800" b="1" dirty="0" smtClean="0">
                <a:solidFill>
                  <a:schemeClr val="accent2">
                    <a:lumMod val="75000"/>
                  </a:schemeClr>
                </a:solidFill>
              </a:rPr>
            </a:br>
            <a:r>
              <a:rPr lang="el-GR" sz="2800" dirty="0" smtClean="0">
                <a:solidFill>
                  <a:schemeClr val="tx1"/>
                </a:solidFill>
              </a:rPr>
              <a:t/>
            </a:r>
            <a:br>
              <a:rPr lang="el-GR" sz="2800" dirty="0" smtClean="0">
                <a:solidFill>
                  <a:schemeClr val="tx1"/>
                </a:solidFill>
              </a:rPr>
            </a:br>
            <a:r>
              <a:rPr lang="el-GR" sz="2800" dirty="0" smtClean="0">
                <a:solidFill>
                  <a:schemeClr val="tx1"/>
                </a:solidFill>
              </a:rPr>
              <a:t>• </a:t>
            </a:r>
            <a:r>
              <a:rPr lang="el-GR" sz="2800" dirty="0">
                <a:solidFill>
                  <a:schemeClr val="tx1"/>
                </a:solidFill>
                <a:latin typeface="+mn-lt"/>
              </a:rPr>
              <a:t>Τα </a:t>
            </a:r>
            <a:r>
              <a:rPr lang="el-GR" sz="2800" dirty="0">
                <a:solidFill>
                  <a:schemeClr val="accent2">
                    <a:lumMod val="75000"/>
                  </a:schemeClr>
                </a:solidFill>
                <a:latin typeface="+mn-lt"/>
              </a:rPr>
              <a:t>μοντέλα Διοίκησης Μακροχρόνιας Φροντίδας </a:t>
            </a:r>
            <a:r>
              <a:rPr lang="el-GR" sz="2800" dirty="0" smtClean="0">
                <a:solidFill>
                  <a:schemeClr val="accent2">
                    <a:lumMod val="75000"/>
                  </a:schemeClr>
                </a:solidFill>
                <a:latin typeface="+mn-lt"/>
              </a:rPr>
              <a:t>Υγείας </a:t>
            </a:r>
            <a:r>
              <a:rPr lang="el-GR" sz="2800" dirty="0" smtClean="0">
                <a:solidFill>
                  <a:schemeClr val="tx1"/>
                </a:solidFill>
                <a:latin typeface="+mn-lt"/>
              </a:rPr>
              <a:t>που θα παρουσιάσουμε στα επόμενα μαθήματα </a:t>
            </a:r>
            <a:r>
              <a:rPr lang="el-GR" sz="2800" dirty="0">
                <a:solidFill>
                  <a:schemeClr val="tx1"/>
                </a:solidFill>
                <a:latin typeface="+mn-lt"/>
              </a:rPr>
              <a:t>στοχεύουν</a:t>
            </a:r>
            <a:r>
              <a:rPr lang="en-US" sz="2800" dirty="0" smtClean="0">
                <a:solidFill>
                  <a:schemeClr val="tx1"/>
                </a:solidFill>
                <a:latin typeface="+mn-lt"/>
              </a:rPr>
              <a:t>:</a:t>
            </a:r>
            <a:br>
              <a:rPr lang="en-US" sz="2800" dirty="0" smtClean="0">
                <a:solidFill>
                  <a:schemeClr val="tx1"/>
                </a:solidFill>
                <a:latin typeface="+mn-lt"/>
              </a:rPr>
            </a:br>
            <a:r>
              <a:rPr lang="en-US" sz="2800" dirty="0">
                <a:solidFill>
                  <a:schemeClr val="tx1"/>
                </a:solidFill>
                <a:latin typeface="+mn-lt"/>
              </a:rPr>
              <a:t/>
            </a:r>
            <a:br>
              <a:rPr lang="en-US" sz="2800" dirty="0">
                <a:solidFill>
                  <a:schemeClr val="tx1"/>
                </a:solidFill>
                <a:latin typeface="+mn-lt"/>
              </a:rPr>
            </a:br>
            <a:r>
              <a:rPr lang="el-GR" sz="2800" dirty="0">
                <a:solidFill>
                  <a:schemeClr val="tx1"/>
                </a:solidFill>
                <a:latin typeface="+mn-lt"/>
              </a:rPr>
              <a:t> </a:t>
            </a:r>
            <a:br>
              <a:rPr lang="el-GR" sz="2800" dirty="0">
                <a:solidFill>
                  <a:schemeClr val="tx1"/>
                </a:solidFill>
                <a:latin typeface="+mn-lt"/>
              </a:rPr>
            </a:br>
            <a:r>
              <a:rPr lang="en-US" sz="2800" dirty="0" smtClean="0">
                <a:solidFill>
                  <a:schemeClr val="tx1"/>
                </a:solidFill>
                <a:latin typeface="+mn-lt"/>
              </a:rPr>
              <a:t>√ </a:t>
            </a:r>
            <a:r>
              <a:rPr lang="el-GR" sz="2800" dirty="0">
                <a:solidFill>
                  <a:schemeClr val="tx1"/>
                </a:solidFill>
                <a:latin typeface="+mn-lt"/>
              </a:rPr>
              <a:t>στην παροχή </a:t>
            </a:r>
            <a:r>
              <a:rPr lang="el-GR" sz="2800" dirty="0">
                <a:solidFill>
                  <a:schemeClr val="accent2">
                    <a:lumMod val="75000"/>
                  </a:schemeClr>
                </a:solidFill>
                <a:latin typeface="+mn-lt"/>
              </a:rPr>
              <a:t>συντονισμένης Διατομεακής Φροντίδας </a:t>
            </a:r>
            <a:r>
              <a:rPr lang="el-GR" sz="2800" dirty="0" smtClean="0">
                <a:solidFill>
                  <a:schemeClr val="accent2">
                    <a:lumMod val="75000"/>
                  </a:schemeClr>
                </a:solidFill>
                <a:latin typeface="+mn-lt"/>
              </a:rPr>
              <a:t>Υγείας.</a:t>
            </a:r>
            <a:r>
              <a:rPr lang="en-US" sz="2800" dirty="0" smtClean="0">
                <a:solidFill>
                  <a:schemeClr val="accent2">
                    <a:lumMod val="75000"/>
                  </a:schemeClr>
                </a:solidFill>
                <a:latin typeface="+mn-lt"/>
              </a:rPr>
              <a:t/>
            </a:r>
            <a:br>
              <a:rPr lang="en-US" sz="2800" dirty="0" smtClean="0">
                <a:solidFill>
                  <a:schemeClr val="accent2">
                    <a:lumMod val="75000"/>
                  </a:schemeClr>
                </a:solidFill>
                <a:latin typeface="+mn-lt"/>
              </a:rPr>
            </a:br>
            <a:r>
              <a:rPr lang="en-US" sz="2800" dirty="0">
                <a:solidFill>
                  <a:schemeClr val="tx1"/>
                </a:solidFill>
                <a:latin typeface="+mn-lt"/>
              </a:rPr>
              <a:t/>
            </a:r>
            <a:br>
              <a:rPr lang="en-US" sz="2800" dirty="0">
                <a:solidFill>
                  <a:schemeClr val="tx1"/>
                </a:solidFill>
                <a:latin typeface="+mn-lt"/>
              </a:rPr>
            </a:br>
            <a:r>
              <a:rPr lang="el-GR" sz="2800" dirty="0">
                <a:solidFill>
                  <a:schemeClr val="tx1"/>
                </a:solidFill>
                <a:latin typeface="+mn-lt"/>
              </a:rPr>
              <a:t/>
            </a:r>
            <a:br>
              <a:rPr lang="el-GR" sz="2800" dirty="0">
                <a:solidFill>
                  <a:schemeClr val="tx1"/>
                </a:solidFill>
                <a:latin typeface="+mn-lt"/>
              </a:rPr>
            </a:br>
            <a:r>
              <a:rPr lang="en-US" sz="2800" dirty="0" smtClean="0">
                <a:solidFill>
                  <a:schemeClr val="tx1"/>
                </a:solidFill>
                <a:latin typeface="+mn-lt"/>
              </a:rPr>
              <a:t>√ </a:t>
            </a:r>
            <a:r>
              <a:rPr lang="el-GR" sz="2800" dirty="0">
                <a:solidFill>
                  <a:schemeClr val="tx1"/>
                </a:solidFill>
                <a:latin typeface="+mn-lt"/>
              </a:rPr>
              <a:t>στην </a:t>
            </a:r>
            <a:r>
              <a:rPr lang="el-GR" sz="2800" dirty="0">
                <a:solidFill>
                  <a:schemeClr val="accent2">
                    <a:lumMod val="75000"/>
                  </a:schemeClr>
                </a:solidFill>
                <a:latin typeface="+mn-lt"/>
              </a:rPr>
              <a:t>ενδυνάμωση της σχέσης μεταξύ </a:t>
            </a:r>
            <a:r>
              <a:rPr lang="el-GR" sz="2800" dirty="0">
                <a:latin typeface="+mn-lt"/>
              </a:rPr>
              <a:t>ασθενούς κ</a:t>
            </a:r>
            <a:r>
              <a:rPr lang="el-GR" sz="2800" dirty="0">
                <a:solidFill>
                  <a:schemeClr val="tx1"/>
                </a:solidFill>
                <a:latin typeface="+mn-lt"/>
              </a:rPr>
              <a:t>αι επαγγελματία </a:t>
            </a:r>
            <a:r>
              <a:rPr lang="el-GR" sz="2800" dirty="0" smtClean="0">
                <a:solidFill>
                  <a:schemeClr val="tx1"/>
                </a:solidFill>
                <a:latin typeface="+mn-lt"/>
              </a:rPr>
              <a:t>υγείας</a:t>
            </a:r>
            <a:r>
              <a:rPr lang="en-US" sz="2800" dirty="0" smtClean="0">
                <a:solidFill>
                  <a:schemeClr val="tx1"/>
                </a:solidFill>
                <a:latin typeface="+mn-lt"/>
              </a:rPr>
              <a:t/>
            </a:r>
            <a:br>
              <a:rPr lang="en-US" sz="2800" dirty="0" smtClean="0">
                <a:solidFill>
                  <a:schemeClr val="tx1"/>
                </a:solidFill>
                <a:latin typeface="+mn-lt"/>
              </a:rPr>
            </a:br>
            <a:r>
              <a:rPr lang="en-US" sz="2800" dirty="0">
                <a:solidFill>
                  <a:schemeClr val="tx1"/>
                </a:solidFill>
                <a:latin typeface="+mn-lt"/>
              </a:rPr>
              <a:t/>
            </a:r>
            <a:br>
              <a:rPr lang="en-US" sz="2800" dirty="0">
                <a:solidFill>
                  <a:schemeClr val="tx1"/>
                </a:solidFill>
                <a:latin typeface="+mn-lt"/>
              </a:rPr>
            </a:br>
            <a:r>
              <a:rPr lang="en-US" sz="2800" dirty="0">
                <a:latin typeface="+mn-lt"/>
              </a:rPr>
              <a:t/>
            </a:r>
            <a:br>
              <a:rPr lang="en-US" sz="2800" dirty="0">
                <a:latin typeface="+mn-lt"/>
              </a:rPr>
            </a:br>
            <a:r>
              <a:rPr lang="en-US" sz="2800" dirty="0" smtClean="0">
                <a:solidFill>
                  <a:schemeClr val="tx1"/>
                </a:solidFill>
                <a:latin typeface="+mn-lt"/>
              </a:rPr>
              <a:t>√ </a:t>
            </a:r>
            <a:r>
              <a:rPr lang="el-GR" sz="2800" dirty="0">
                <a:solidFill>
                  <a:schemeClr val="tx1"/>
                </a:solidFill>
                <a:latin typeface="+mn-lt"/>
              </a:rPr>
              <a:t>στην </a:t>
            </a:r>
            <a:r>
              <a:rPr lang="el-GR" sz="2800" dirty="0">
                <a:solidFill>
                  <a:schemeClr val="accent2">
                    <a:lumMod val="75000"/>
                  </a:schemeClr>
                </a:solidFill>
                <a:latin typeface="+mn-lt"/>
              </a:rPr>
              <a:t>αξιοποίηση των πόρων </a:t>
            </a:r>
            <a:r>
              <a:rPr lang="el-GR" sz="2800" dirty="0">
                <a:solidFill>
                  <a:schemeClr val="tx1"/>
                </a:solidFill>
                <a:latin typeface="+mn-lt"/>
              </a:rPr>
              <a:t>της τοπικής κοινωνίας </a:t>
            </a:r>
            <a:r>
              <a:rPr lang="el-GR" sz="2800" dirty="0">
                <a:solidFill>
                  <a:schemeClr val="accent2">
                    <a:lumMod val="75000"/>
                  </a:schemeClr>
                </a:solidFill>
                <a:latin typeface="+mn-lt"/>
              </a:rPr>
              <a:t>σε συνεργασία </a:t>
            </a:r>
            <a:r>
              <a:rPr lang="el-GR" sz="2800" dirty="0">
                <a:solidFill>
                  <a:schemeClr val="tx1"/>
                </a:solidFill>
                <a:latin typeface="+mn-lt"/>
              </a:rPr>
              <a:t>με </a:t>
            </a:r>
            <a:r>
              <a:rPr lang="el-GR" sz="2800" dirty="0" smtClean="0">
                <a:solidFill>
                  <a:schemeClr val="tx1"/>
                </a:solidFill>
                <a:latin typeface="+mn-lt"/>
              </a:rPr>
              <a:t>ένα ισχυρό </a:t>
            </a:r>
            <a:r>
              <a:rPr lang="el-GR" sz="2800" dirty="0">
                <a:solidFill>
                  <a:schemeClr val="tx1"/>
                </a:solidFill>
                <a:latin typeface="+mn-lt"/>
              </a:rPr>
              <a:t>Σύστημα Υγείας προσανατολισμένο στην </a:t>
            </a:r>
            <a:r>
              <a:rPr lang="el-GR" sz="2800" dirty="0">
                <a:solidFill>
                  <a:schemeClr val="accent2">
                    <a:lumMod val="75000"/>
                  </a:schemeClr>
                </a:solidFill>
                <a:latin typeface="+mn-lt"/>
              </a:rPr>
              <a:t>Πρωτοβάθμια Φροντίδα Υγείας</a:t>
            </a:r>
            <a:r>
              <a:rPr lang="el-GR" sz="2800" dirty="0">
                <a:solidFill>
                  <a:schemeClr val="tx1"/>
                </a:solidFill>
                <a:latin typeface="+mn-lt"/>
              </a:rPr>
              <a:t>.</a:t>
            </a:r>
            <a:endParaRPr lang="el-GR" sz="2800" dirty="0">
              <a:latin typeface="+mn-lt"/>
            </a:endParaRPr>
          </a:p>
        </p:txBody>
      </p:sp>
    </p:spTree>
    <p:extLst>
      <p:ext uri="{BB962C8B-B14F-4D97-AF65-F5344CB8AC3E}">
        <p14:creationId xmlns:p14="http://schemas.microsoft.com/office/powerpoint/2010/main" val="2272443605"/>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952</TotalTime>
  <Words>1006</Words>
  <Application>Microsoft Office PowerPoint</Application>
  <PresentationFormat>Ευρεία οθόνη</PresentationFormat>
  <Paragraphs>221</Paragraphs>
  <Slides>19</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19</vt:i4>
      </vt:variant>
    </vt:vector>
  </HeadingPairs>
  <TitlesOfParts>
    <vt:vector size="23" baseType="lpstr">
      <vt:lpstr>Arial</vt:lpstr>
      <vt:lpstr>Calibri</vt:lpstr>
      <vt:lpstr>Calibri Light</vt:lpstr>
      <vt:lpstr>Θέμα του Office</vt:lpstr>
      <vt:lpstr>Μακροχρόνια Φροντίδα Υγείας:  • Κατά την διάρκεια του μαθήματος θα παρουσιάσουμε τα Μοντέλα Μακροχρόνιας Φροντίδας Υγείας ασθενών.  • Τον τρόπο που συνδέονται με την τοπική κοινωνία.  • Υιοθέτηση καλών πρακτικών σε Εθνικό και Ευρωπαϊκό επίπεδο σε κράτη με προηγμένα συστήματα υγείας.  • Στρατηγικοί άξονες ανάπτυξης του δικτύου Μακροχρόνιας Φροντίδας Υγείας στην Ελλάδα:  H αποτελεσματική διοίκηση και διαχείριση των υπηρεσιών,  H δικτύωση με άλλες υπηρεσίες υγείας,  H ενδυνάμωση και κατάρτιση του ανθρώπινου δυναμικού, H ικανοποίηση του ασθενή.    </vt:lpstr>
      <vt:lpstr>Μακροχρόνια Φροντίδα Υγείας:  Ποιοι παρέχουν υπηρεσίες Μακροχρόνιας Φροντίδας  Οι τυπικές υπηρεσίες μακροχρόνιας φροντίδας ηλικιωμένων παρέχονται από το Κράτος, Ιδιωτικούς Οργανισμούς Μη Κερδοσκοπικού χαρακτήρα και Ιδιωτικούς Οργανισμούς Κερδοσκοπικού χαρακτήρα.  Το κράτος παρέχει μακροχρόνια φροντίδα σε ηλικιωμένους μέσω Θεραπευτηρίων Χρόνιων Παθήσεων, Κέντρων Αποκατάστασης Φυσικής και Κοινωνικής Αποκατάστασης.   Ιδιωτικός μη κερδοσκοπικός τομέας 57 Μονάδες Φροντίδας Ηλικιωμένων νομικά πρόσωπα Ιδιωτικού Δικαίου έσοδα από Ασφαλιστικά Ταμεία (νοσήλια) και τον κρατικό προϋπολογισμό   Ιδιωτικοί οργανισμοί κερδοσκοπικού χαρακτήρα δαπάνες από ιδιωτικούς πόρους ή ιδιωτικές ασφαλιστικές εταιρείες.   </vt:lpstr>
      <vt:lpstr>Παρουσίαση του PowerPoint</vt:lpstr>
      <vt:lpstr>Παρουσίαση του PowerPoint</vt:lpstr>
      <vt:lpstr>Παρουσίαση του PowerPoint</vt:lpstr>
      <vt:lpstr>Μακροχρόνια Φροντίδα Υγείας:   Πρόγραμμα βοήθειας ‘’Βοήθεια Στο Σπίτι’’, μέχρι τις αρχές του 2002 λειτουργούσαν 284 μονάδες σε 253 δήμους εξυπηρετώντας 9000 άτομα άνω των 65 ετών.    Ενώ παράλληλα ο νέος θεσμός Κέντρων Ημερήσιας Φροντίδας Ηλικιωμένων αναμένεται να συμβάλει στην κάλυψη των αναγκών        </vt:lpstr>
      <vt:lpstr>Μακροχρόνια Φροντίδα Υγείας:  • Σύμφωνα με τον Π.Ο.Υ. χρόνιες ασθένειες ορίζονται ¨οι ασθένειες μεγάλης διάρκειας και γενικά με αργή εξέλιξη¨. Επιβάλλουν για μεγάλο διάστημα επίβλεψης, παρακολούθησης και φροντίδας από τους επαγγελματίες υγείας.   • Η χρόνια νόσος αποτελεί μια από τις σημαντικότερες προκλήσεις που αντιμετωπίζουν τα συστήματα υγειονομικής περίθαλψης παγκοσμίως.   • Η συννοσηρότητα πολλών μακροχρόνιων ασθενειών οδηγεί στην πολυπλοκότητα της κατάστασης και στην ανάγκη για περισσότερη φροντίδα από τους επαγγελματίες υγείας.    </vt:lpstr>
      <vt:lpstr>Μακροχρόνια Φροντίδα Υγείας:  • Ο καρκίνος είναι μια από τις σημαντικότερες αιτίες θανάτου παγκοσμίως το 2008  προσμετρά 7,6 εκατομμύρια θανάτους (περίπου το 13%) όλων των θανάτων.   • Στα παραδείγματα χρόνιων ασθενειών περιλαμβάνονται οι Καρδιακές παθήσεις, η νόσος του Πάρκινσον, η Επιληψία, η Σκλήρυνση καταπλάκας, το Εγκεφαλικό επεισόδιο, οι Ψυχικές διαταραχές, η Άπνοια κατά τον ύπνο, το Άσθμα και η Παχυσαρκία.  </vt:lpstr>
      <vt:lpstr>Μακροχρόνια Φροντίδα Υγείας:  • Τα μοντέλα Διοίκησης Μακροχρόνιας Φροντίδας Υγείας που θα παρουσιάσουμε στα επόμενα μαθήματα στοχεύουν:    √ στην παροχή συντονισμένης Διατομεακής Φροντίδας Υγείας.   √ στην ενδυνάμωση της σχέσης μεταξύ ασθενούς και επαγγελματία υγείας   √ στην αξιοποίηση των πόρων της τοπικής κοινωνίας σε συνεργασία με ένα ισχυρό Σύστημα Υγείας προσανατολισμένο στην Πρωτοβάθμια Φροντίδα Υγείας.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Μακροχρόνια Φροντίδα Υγείας:  • Κατά την διάρκεια του μαθήματος θα παρουσιάσουμε Μοντέλα Μακροχρόνιας Φροντίδας ασθενών.  • Τον τρόπο που συνδέονται με την τοπική κοινωνία.  • Υιοθέτηση καλών πρακτικών σε Εθνικό και Ευρωπαϊκό επίπεδο σε κράτη με προηγμένα συστήματα υγείας.  • Στρατηγικοί άξονες ανάπτυξης του δικτύου Μακροχρόνιας Φροντίδας Υγείας στην Ελλάδα:  H αποτελεσματική διοίκηση και διαχείριση των υπηρεσιών,  H δικτύωση με άλλες υπηρεσίες υγείας,  H ενδυνάμωση και κατάρτιση του ανθρώπινου δυναμικού, H ικανοποίηση του ασθενή.</dc:title>
  <dc:creator>user</dc:creator>
  <cp:lastModifiedBy>user</cp:lastModifiedBy>
  <cp:revision>43</cp:revision>
  <dcterms:created xsi:type="dcterms:W3CDTF">2015-03-24T12:34:21Z</dcterms:created>
  <dcterms:modified xsi:type="dcterms:W3CDTF">2016-03-22T14:34:57Z</dcterms:modified>
</cp:coreProperties>
</file>