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1" r:id="rId3"/>
    <p:sldId id="272" r:id="rId4"/>
    <p:sldId id="273" r:id="rId5"/>
    <p:sldId id="274" r:id="rId6"/>
    <p:sldId id="275" r:id="rId7"/>
    <p:sldId id="257" r:id="rId8"/>
    <p:sldId id="276" r:id="rId9"/>
    <p:sldId id="269" r:id="rId10"/>
    <p:sldId id="259" r:id="rId11"/>
    <p:sldId id="260" r:id="rId12"/>
    <p:sldId id="277" r:id="rId13"/>
    <p:sldId id="261" r:id="rId14"/>
    <p:sldId id="278" r:id="rId15"/>
    <p:sldId id="262" r:id="rId16"/>
    <p:sldId id="263" r:id="rId17"/>
    <p:sldId id="279" r:id="rId18"/>
    <p:sldId id="264" r:id="rId19"/>
    <p:sldId id="265" r:id="rId20"/>
    <p:sldId id="280" r:id="rId21"/>
    <p:sldId id="266" r:id="rId22"/>
    <p:sldId id="281" r:id="rId23"/>
    <p:sldId id="267" r:id="rId24"/>
    <p:sldId id="268" r:id="rId25"/>
    <p:sldId id="282" r:id="rId2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31" autoAdjust="0"/>
    <p:restoredTop sz="94660"/>
  </p:normalViewPr>
  <p:slideViewPr>
    <p:cSldViewPr snapToGrid="0" showGuides="1">
      <p:cViewPr varScale="1">
        <p:scale>
          <a:sx n="116" d="100"/>
          <a:sy n="116" d="100"/>
        </p:scale>
        <p:origin x="34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C0211FE6-F514-4200-8804-DB0C9A650D59}" type="datetimeFigureOut">
              <a:rPr lang="el-GR" smtClean="0"/>
              <a:t>19/4/2016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BFA4E7F-A862-4892-BF70-B5E7E07CC593}" type="slidenum">
              <a:rPr lang="el-GR" smtClean="0"/>
              <a:t>‹#›</a:t>
            </a:fld>
            <a:endParaRPr lang="el-GR"/>
          </a:p>
        </p:txBody>
      </p:sp>
    </p:spTree>
    <p:extLst>
      <p:ext uri="{BB962C8B-B14F-4D97-AF65-F5344CB8AC3E}">
        <p14:creationId xmlns:p14="http://schemas.microsoft.com/office/powerpoint/2010/main" val="3247737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0211FE6-F514-4200-8804-DB0C9A650D59}" type="datetimeFigureOut">
              <a:rPr lang="el-GR" smtClean="0"/>
              <a:t>19/4/2016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BFA4E7F-A862-4892-BF70-B5E7E07CC593}" type="slidenum">
              <a:rPr lang="el-GR" smtClean="0"/>
              <a:t>‹#›</a:t>
            </a:fld>
            <a:endParaRPr lang="el-GR"/>
          </a:p>
        </p:txBody>
      </p:sp>
    </p:spTree>
    <p:extLst>
      <p:ext uri="{BB962C8B-B14F-4D97-AF65-F5344CB8AC3E}">
        <p14:creationId xmlns:p14="http://schemas.microsoft.com/office/powerpoint/2010/main" val="2990485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0211FE6-F514-4200-8804-DB0C9A650D59}" type="datetimeFigureOut">
              <a:rPr lang="el-GR" smtClean="0"/>
              <a:t>19/4/2016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BFA4E7F-A862-4892-BF70-B5E7E07CC593}" type="slidenum">
              <a:rPr lang="el-GR" smtClean="0"/>
              <a:t>‹#›</a:t>
            </a:fld>
            <a:endParaRPr lang="el-GR"/>
          </a:p>
        </p:txBody>
      </p:sp>
    </p:spTree>
    <p:extLst>
      <p:ext uri="{BB962C8B-B14F-4D97-AF65-F5344CB8AC3E}">
        <p14:creationId xmlns:p14="http://schemas.microsoft.com/office/powerpoint/2010/main" val="2685402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0211FE6-F514-4200-8804-DB0C9A650D59}" type="datetimeFigureOut">
              <a:rPr lang="el-GR" smtClean="0"/>
              <a:t>19/4/2016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BFA4E7F-A862-4892-BF70-B5E7E07CC593}" type="slidenum">
              <a:rPr lang="el-GR" smtClean="0"/>
              <a:t>‹#›</a:t>
            </a:fld>
            <a:endParaRPr lang="el-GR"/>
          </a:p>
        </p:txBody>
      </p:sp>
    </p:spTree>
    <p:extLst>
      <p:ext uri="{BB962C8B-B14F-4D97-AF65-F5344CB8AC3E}">
        <p14:creationId xmlns:p14="http://schemas.microsoft.com/office/powerpoint/2010/main" val="2482110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C0211FE6-F514-4200-8804-DB0C9A650D59}" type="datetimeFigureOut">
              <a:rPr lang="el-GR" smtClean="0"/>
              <a:t>19/4/2016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BFA4E7F-A862-4892-BF70-B5E7E07CC593}" type="slidenum">
              <a:rPr lang="el-GR" smtClean="0"/>
              <a:t>‹#›</a:t>
            </a:fld>
            <a:endParaRPr lang="el-GR"/>
          </a:p>
        </p:txBody>
      </p:sp>
    </p:spTree>
    <p:extLst>
      <p:ext uri="{BB962C8B-B14F-4D97-AF65-F5344CB8AC3E}">
        <p14:creationId xmlns:p14="http://schemas.microsoft.com/office/powerpoint/2010/main" val="1393257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C0211FE6-F514-4200-8804-DB0C9A650D59}" type="datetimeFigureOut">
              <a:rPr lang="el-GR" smtClean="0"/>
              <a:t>19/4/2016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BFA4E7F-A862-4892-BF70-B5E7E07CC593}" type="slidenum">
              <a:rPr lang="el-GR" smtClean="0"/>
              <a:t>‹#›</a:t>
            </a:fld>
            <a:endParaRPr lang="el-GR"/>
          </a:p>
        </p:txBody>
      </p:sp>
    </p:spTree>
    <p:extLst>
      <p:ext uri="{BB962C8B-B14F-4D97-AF65-F5344CB8AC3E}">
        <p14:creationId xmlns:p14="http://schemas.microsoft.com/office/powerpoint/2010/main" val="1930968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C0211FE6-F514-4200-8804-DB0C9A650D59}" type="datetimeFigureOut">
              <a:rPr lang="el-GR" smtClean="0"/>
              <a:t>19/4/2016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0BFA4E7F-A862-4892-BF70-B5E7E07CC593}" type="slidenum">
              <a:rPr lang="el-GR" smtClean="0"/>
              <a:t>‹#›</a:t>
            </a:fld>
            <a:endParaRPr lang="el-GR"/>
          </a:p>
        </p:txBody>
      </p:sp>
    </p:spTree>
    <p:extLst>
      <p:ext uri="{BB962C8B-B14F-4D97-AF65-F5344CB8AC3E}">
        <p14:creationId xmlns:p14="http://schemas.microsoft.com/office/powerpoint/2010/main" val="39165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C0211FE6-F514-4200-8804-DB0C9A650D59}" type="datetimeFigureOut">
              <a:rPr lang="el-GR" smtClean="0"/>
              <a:t>19/4/2016</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0BFA4E7F-A862-4892-BF70-B5E7E07CC593}" type="slidenum">
              <a:rPr lang="el-GR" smtClean="0"/>
              <a:t>‹#›</a:t>
            </a:fld>
            <a:endParaRPr lang="el-GR"/>
          </a:p>
        </p:txBody>
      </p:sp>
    </p:spTree>
    <p:extLst>
      <p:ext uri="{BB962C8B-B14F-4D97-AF65-F5344CB8AC3E}">
        <p14:creationId xmlns:p14="http://schemas.microsoft.com/office/powerpoint/2010/main" val="2239270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C0211FE6-F514-4200-8804-DB0C9A650D59}" type="datetimeFigureOut">
              <a:rPr lang="el-GR" smtClean="0"/>
              <a:t>19/4/2016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0BFA4E7F-A862-4892-BF70-B5E7E07CC593}" type="slidenum">
              <a:rPr lang="el-GR" smtClean="0"/>
              <a:t>‹#›</a:t>
            </a:fld>
            <a:endParaRPr lang="el-GR"/>
          </a:p>
        </p:txBody>
      </p:sp>
    </p:spTree>
    <p:extLst>
      <p:ext uri="{BB962C8B-B14F-4D97-AF65-F5344CB8AC3E}">
        <p14:creationId xmlns:p14="http://schemas.microsoft.com/office/powerpoint/2010/main" val="4285913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0211FE6-F514-4200-8804-DB0C9A650D59}" type="datetimeFigureOut">
              <a:rPr lang="el-GR" smtClean="0"/>
              <a:t>19/4/2016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BFA4E7F-A862-4892-BF70-B5E7E07CC593}" type="slidenum">
              <a:rPr lang="el-GR" smtClean="0"/>
              <a:t>‹#›</a:t>
            </a:fld>
            <a:endParaRPr lang="el-GR"/>
          </a:p>
        </p:txBody>
      </p:sp>
    </p:spTree>
    <p:extLst>
      <p:ext uri="{BB962C8B-B14F-4D97-AF65-F5344CB8AC3E}">
        <p14:creationId xmlns:p14="http://schemas.microsoft.com/office/powerpoint/2010/main" val="1666469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0211FE6-F514-4200-8804-DB0C9A650D59}" type="datetimeFigureOut">
              <a:rPr lang="el-GR" smtClean="0"/>
              <a:t>19/4/2016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BFA4E7F-A862-4892-BF70-B5E7E07CC593}" type="slidenum">
              <a:rPr lang="el-GR" smtClean="0"/>
              <a:t>‹#›</a:t>
            </a:fld>
            <a:endParaRPr lang="el-GR"/>
          </a:p>
        </p:txBody>
      </p:sp>
    </p:spTree>
    <p:extLst>
      <p:ext uri="{BB962C8B-B14F-4D97-AF65-F5344CB8AC3E}">
        <p14:creationId xmlns:p14="http://schemas.microsoft.com/office/powerpoint/2010/main" val="1701267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211FE6-F514-4200-8804-DB0C9A650D59}" type="datetimeFigureOut">
              <a:rPr lang="el-GR" smtClean="0"/>
              <a:t>19/4/2016</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FA4E7F-A862-4892-BF70-B5E7E07CC593}" type="slidenum">
              <a:rPr lang="el-GR" smtClean="0"/>
              <a:t>‹#›</a:t>
            </a:fld>
            <a:endParaRPr lang="el-GR"/>
          </a:p>
        </p:txBody>
      </p:sp>
    </p:spTree>
    <p:extLst>
      <p:ext uri="{BB962C8B-B14F-4D97-AF65-F5344CB8AC3E}">
        <p14:creationId xmlns:p14="http://schemas.microsoft.com/office/powerpoint/2010/main" val="1028594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0044" y="329514"/>
            <a:ext cx="11944864" cy="6401753"/>
          </a:xfrm>
          <a:prstGeom prst="rect">
            <a:avLst/>
          </a:prstGeom>
          <a:noFill/>
        </p:spPr>
        <p:txBody>
          <a:bodyPr wrap="square" rtlCol="0">
            <a:spAutoFit/>
          </a:bodyPr>
          <a:lstStyle/>
          <a:p>
            <a:r>
              <a:rPr lang="el-GR" sz="2800" b="1" dirty="0" smtClean="0">
                <a:solidFill>
                  <a:srgbClr val="0070C0"/>
                </a:solidFill>
              </a:rPr>
              <a:t>Μοντέλο Καθοδηγούμενης Φροντίδας</a:t>
            </a:r>
            <a:r>
              <a:rPr lang="en-US" sz="2800" b="1" dirty="0">
                <a:solidFill>
                  <a:srgbClr val="0070C0"/>
                </a:solidFill>
              </a:rPr>
              <a:t> </a:t>
            </a:r>
            <a:r>
              <a:rPr lang="en-US" sz="2800" b="1" dirty="0" smtClean="0">
                <a:solidFill>
                  <a:srgbClr val="0070C0"/>
                </a:solidFill>
              </a:rPr>
              <a:t>- Guided Care</a:t>
            </a:r>
            <a:endParaRPr lang="el-GR" sz="2800" b="1" dirty="0" smtClean="0">
              <a:solidFill>
                <a:srgbClr val="0070C0"/>
              </a:solidFill>
            </a:endParaRPr>
          </a:p>
          <a:p>
            <a:endParaRPr lang="en-US" sz="2800" b="1" dirty="0" smtClean="0"/>
          </a:p>
          <a:p>
            <a:r>
              <a:rPr lang="el-GR" sz="2800" b="1" dirty="0" smtClean="0"/>
              <a:t>√ Ειδικά εκπαιδευμένες </a:t>
            </a:r>
            <a:r>
              <a:rPr lang="el-GR" sz="2800" b="1" dirty="0" smtClean="0">
                <a:solidFill>
                  <a:srgbClr val="0070C0"/>
                </a:solidFill>
              </a:rPr>
              <a:t>ομάδες νοσηλευτών </a:t>
            </a:r>
            <a:r>
              <a:rPr lang="el-GR" sz="2800" b="1" dirty="0" smtClean="0"/>
              <a:t>συνεργάζονται με </a:t>
            </a:r>
            <a:r>
              <a:rPr lang="el-GR" sz="2800" b="1" dirty="0" smtClean="0">
                <a:solidFill>
                  <a:srgbClr val="0070C0"/>
                </a:solidFill>
              </a:rPr>
              <a:t>γιατρούς Π.Φ.Υ. </a:t>
            </a:r>
            <a:r>
              <a:rPr lang="el-GR" sz="2800" b="1" dirty="0" smtClean="0"/>
              <a:t>για τα εξής</a:t>
            </a:r>
            <a:r>
              <a:rPr lang="en-US" sz="2800" b="1" dirty="0" smtClean="0"/>
              <a:t>:</a:t>
            </a:r>
          </a:p>
          <a:p>
            <a:endParaRPr lang="en-US" sz="2800" b="1" dirty="0"/>
          </a:p>
          <a:p>
            <a:r>
              <a:rPr lang="el-GR" sz="2800" b="1" dirty="0" smtClean="0">
                <a:latin typeface="Calibri" panose="020F0502020204030204" pitchFamily="34" charset="0"/>
              </a:rPr>
              <a:t>□ </a:t>
            </a:r>
            <a:r>
              <a:rPr lang="el-GR" sz="2800" b="1" dirty="0" smtClean="0">
                <a:solidFill>
                  <a:srgbClr val="0070C0"/>
                </a:solidFill>
              </a:rPr>
              <a:t>Αξιολόγηση και σχεδιασμός </a:t>
            </a:r>
            <a:r>
              <a:rPr lang="el-GR" sz="2800" b="1" dirty="0" smtClean="0"/>
              <a:t>της περίθαλψης</a:t>
            </a:r>
          </a:p>
          <a:p>
            <a:endParaRPr lang="el-GR" sz="2800" b="1" dirty="0"/>
          </a:p>
          <a:p>
            <a:r>
              <a:rPr lang="el-GR" sz="2800" b="1" dirty="0" smtClean="0">
                <a:latin typeface="Calibri" panose="020F0502020204030204" pitchFamily="34" charset="0"/>
              </a:rPr>
              <a:t>□ </a:t>
            </a:r>
            <a:r>
              <a:rPr lang="el-GR" sz="2800" b="1" dirty="0" smtClean="0">
                <a:solidFill>
                  <a:srgbClr val="0070C0"/>
                </a:solidFill>
                <a:latin typeface="Calibri" panose="020F0502020204030204" pitchFamily="34" charset="0"/>
              </a:rPr>
              <a:t>«Βέλτιστες πρακτικές» </a:t>
            </a:r>
            <a:r>
              <a:rPr lang="el-GR" sz="2800" b="1" dirty="0" smtClean="0">
                <a:latin typeface="Calibri" panose="020F0502020204030204" pitchFamily="34" charset="0"/>
              </a:rPr>
              <a:t>για χρόνιες παθήσεις</a:t>
            </a:r>
          </a:p>
          <a:p>
            <a:endParaRPr lang="el-GR" sz="2800" b="1" dirty="0">
              <a:latin typeface="Calibri" panose="020F0502020204030204" pitchFamily="34" charset="0"/>
            </a:endParaRPr>
          </a:p>
          <a:p>
            <a:r>
              <a:rPr lang="el-GR" sz="2800" b="1" dirty="0" smtClean="0">
                <a:latin typeface="Calibri" panose="020F0502020204030204" pitchFamily="34" charset="0"/>
              </a:rPr>
              <a:t>□  </a:t>
            </a:r>
            <a:r>
              <a:rPr lang="el-GR" sz="2800" b="1" dirty="0" smtClean="0">
                <a:solidFill>
                  <a:srgbClr val="0070C0"/>
                </a:solidFill>
                <a:latin typeface="Calibri" panose="020F0502020204030204" pitchFamily="34" charset="0"/>
              </a:rPr>
              <a:t>Αυτό – φροντίδα</a:t>
            </a:r>
          </a:p>
          <a:p>
            <a:endParaRPr lang="el-GR" sz="2800" b="1" dirty="0">
              <a:latin typeface="Calibri" panose="020F0502020204030204" pitchFamily="34" charset="0"/>
            </a:endParaRPr>
          </a:p>
          <a:p>
            <a:r>
              <a:rPr lang="el-GR" sz="2800" b="1" dirty="0" smtClean="0">
                <a:latin typeface="Calibri" panose="020F0502020204030204" pitchFamily="34" charset="0"/>
              </a:rPr>
              <a:t>□  </a:t>
            </a:r>
            <a:r>
              <a:rPr lang="el-GR" sz="2800" b="1" dirty="0" smtClean="0">
                <a:solidFill>
                  <a:srgbClr val="0070C0"/>
                </a:solidFill>
                <a:latin typeface="Calibri" panose="020F0502020204030204" pitchFamily="34" charset="0"/>
              </a:rPr>
              <a:t>Υγιεινός</a:t>
            </a:r>
            <a:r>
              <a:rPr lang="el-GR" sz="2800" b="1" dirty="0" smtClean="0">
                <a:latin typeface="Calibri" panose="020F0502020204030204" pitchFamily="34" charset="0"/>
              </a:rPr>
              <a:t> τρόπος ζωής</a:t>
            </a:r>
          </a:p>
          <a:p>
            <a:endParaRPr lang="el-GR" sz="2800" b="1" dirty="0">
              <a:latin typeface="Calibri" panose="020F0502020204030204" pitchFamily="34" charset="0"/>
            </a:endParaRPr>
          </a:p>
          <a:p>
            <a:r>
              <a:rPr lang="el-GR" sz="2800" b="1" dirty="0" smtClean="0">
                <a:latin typeface="Calibri" panose="020F0502020204030204" pitchFamily="34" charset="0"/>
              </a:rPr>
              <a:t>□ Ενημέρωση και υποστήριξη της </a:t>
            </a:r>
            <a:r>
              <a:rPr lang="el-GR" sz="2800" b="1" dirty="0" smtClean="0">
                <a:solidFill>
                  <a:srgbClr val="0070C0"/>
                </a:solidFill>
                <a:latin typeface="Calibri" panose="020F0502020204030204" pitchFamily="34" charset="0"/>
              </a:rPr>
              <a:t>οικογένειας και της τοπικής αυτοδιοίκησης </a:t>
            </a:r>
            <a:endParaRPr lang="en-US" sz="2800" b="1" dirty="0" smtClean="0">
              <a:solidFill>
                <a:srgbClr val="0070C0"/>
              </a:solidFill>
            </a:endParaRPr>
          </a:p>
          <a:p>
            <a:r>
              <a:rPr lang="el-GR" b="1" dirty="0" smtClean="0"/>
              <a:t> </a:t>
            </a:r>
            <a:endParaRPr lang="el-GR" b="1" dirty="0"/>
          </a:p>
        </p:txBody>
      </p:sp>
    </p:spTree>
    <p:extLst>
      <p:ext uri="{BB962C8B-B14F-4D97-AF65-F5344CB8AC3E}">
        <p14:creationId xmlns:p14="http://schemas.microsoft.com/office/powerpoint/2010/main" val="29471277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90" y="811763"/>
            <a:ext cx="11784563" cy="5909310"/>
          </a:xfrm>
          <a:prstGeom prst="rect">
            <a:avLst/>
          </a:prstGeom>
          <a:noFill/>
        </p:spPr>
        <p:txBody>
          <a:bodyPr wrap="square" rtlCol="0">
            <a:spAutoFit/>
          </a:bodyPr>
          <a:lstStyle/>
          <a:p>
            <a:r>
              <a:rPr lang="el-GR" sz="3000" b="1" dirty="0" smtClean="0">
                <a:solidFill>
                  <a:schemeClr val="accent1">
                    <a:lumMod val="75000"/>
                  </a:schemeClr>
                </a:solidFill>
              </a:rPr>
              <a:t>ΕΞΩΤΕΡΙΚΟΙ </a:t>
            </a:r>
            <a:r>
              <a:rPr lang="el-GR" sz="3000" b="1" dirty="0" smtClean="0">
                <a:solidFill>
                  <a:schemeClr val="accent1">
                    <a:lumMod val="75000"/>
                  </a:schemeClr>
                </a:solidFill>
              </a:rPr>
              <a:t>ΠΑΡΑΓΟΝΤΕΣ</a:t>
            </a:r>
            <a:r>
              <a:rPr lang="en-US" sz="3000" b="1" dirty="0" smtClean="0">
                <a:solidFill>
                  <a:schemeClr val="accent1">
                    <a:lumMod val="75000"/>
                  </a:schemeClr>
                </a:solidFill>
              </a:rPr>
              <a:t> </a:t>
            </a:r>
            <a:r>
              <a:rPr lang="el-GR" sz="3000" b="1" dirty="0" smtClean="0">
                <a:solidFill>
                  <a:schemeClr val="accent1">
                    <a:lumMod val="75000"/>
                  </a:schemeClr>
                </a:solidFill>
              </a:rPr>
              <a:t>ΜΟΝΤΕΛΟ </a:t>
            </a:r>
            <a:r>
              <a:rPr lang="en-US" sz="3000" b="1" dirty="0" smtClean="0">
                <a:solidFill>
                  <a:schemeClr val="accent1">
                    <a:lumMod val="75000"/>
                  </a:schemeClr>
                </a:solidFill>
              </a:rPr>
              <a:t>WAGNER</a:t>
            </a:r>
            <a:endParaRPr lang="el-GR" sz="3000" b="1" dirty="0" smtClean="0">
              <a:solidFill>
                <a:schemeClr val="accent1">
                  <a:lumMod val="75000"/>
                </a:schemeClr>
              </a:solidFill>
            </a:endParaRPr>
          </a:p>
          <a:p>
            <a:endParaRPr lang="en-US" sz="3000" b="1" dirty="0" smtClean="0"/>
          </a:p>
          <a:p>
            <a:r>
              <a:rPr lang="el-GR" sz="3000" b="1" dirty="0" smtClean="0">
                <a:solidFill>
                  <a:schemeClr val="accent1">
                    <a:lumMod val="75000"/>
                  </a:schemeClr>
                </a:solidFill>
              </a:rPr>
              <a:t>√ Πόροι και πολιτικές του συστήματος</a:t>
            </a:r>
            <a:r>
              <a:rPr lang="en-US" sz="3000" b="1" dirty="0" smtClean="0">
                <a:solidFill>
                  <a:schemeClr val="accent1">
                    <a:lumMod val="75000"/>
                  </a:schemeClr>
                </a:solidFill>
              </a:rPr>
              <a:t>: </a:t>
            </a:r>
            <a:r>
              <a:rPr lang="el-GR" sz="3000" b="1" dirty="0" smtClean="0"/>
              <a:t>ισότιμη κατανομή των πόρων «οικονομικοί» πρόσβαση στις υπηρεσίες υγείας «κέντρα υγείας», πολιτικές είναι οι πολιτικές που εφαρμόζονται «διαχείριση, έλεγχος, αξιολόγηση, εκτίμηση, εφαρμογή, σχεδιασμός-παρακολούθηση στόχων είναι ένα επίμονο και σύνθετο έργο.</a:t>
            </a:r>
          </a:p>
          <a:p>
            <a:endParaRPr lang="el-GR" sz="3000" b="1" dirty="0"/>
          </a:p>
          <a:p>
            <a:r>
              <a:rPr lang="el-GR" sz="3000" b="1" dirty="0" smtClean="0"/>
              <a:t>  </a:t>
            </a:r>
          </a:p>
          <a:p>
            <a:r>
              <a:rPr lang="el-GR" sz="3000" b="1" dirty="0" smtClean="0">
                <a:solidFill>
                  <a:schemeClr val="accent1">
                    <a:lumMod val="75000"/>
                  </a:schemeClr>
                </a:solidFill>
              </a:rPr>
              <a:t>√ Τοπική κοινωνία</a:t>
            </a:r>
            <a:r>
              <a:rPr lang="en-US" sz="3000" b="1" dirty="0" smtClean="0">
                <a:solidFill>
                  <a:schemeClr val="accent1">
                    <a:lumMod val="75000"/>
                  </a:schemeClr>
                </a:solidFill>
              </a:rPr>
              <a:t>:</a:t>
            </a:r>
            <a:r>
              <a:rPr lang="en-US" sz="3000" b="1" dirty="0">
                <a:solidFill>
                  <a:schemeClr val="accent1">
                    <a:lumMod val="75000"/>
                  </a:schemeClr>
                </a:solidFill>
              </a:rPr>
              <a:t> </a:t>
            </a:r>
            <a:r>
              <a:rPr lang="el-GR" sz="3000" b="1" dirty="0" smtClean="0"/>
              <a:t>Τα</a:t>
            </a:r>
            <a:r>
              <a:rPr lang="el-GR" sz="3000" b="1" dirty="0" smtClean="0">
                <a:solidFill>
                  <a:schemeClr val="accent1">
                    <a:lumMod val="75000"/>
                  </a:schemeClr>
                </a:solidFill>
              </a:rPr>
              <a:t> </a:t>
            </a:r>
            <a:r>
              <a:rPr lang="el-GR" sz="3000" b="1" dirty="0" smtClean="0"/>
              <a:t>Κέντρα Υγείας, τις εθελοντικές ομάδες, τις ομάδες βιωματικής διαδικασίας, τις μονάδες κοινωνικής φροντίδας τοπικού χαρακτήρα.</a:t>
            </a:r>
          </a:p>
          <a:p>
            <a:endParaRPr lang="el-GR" dirty="0"/>
          </a:p>
        </p:txBody>
      </p:sp>
    </p:spTree>
    <p:extLst>
      <p:ext uri="{BB962C8B-B14F-4D97-AF65-F5344CB8AC3E}">
        <p14:creationId xmlns:p14="http://schemas.microsoft.com/office/powerpoint/2010/main" val="5742504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6225" y="476250"/>
            <a:ext cx="11639550" cy="4708981"/>
          </a:xfrm>
          <a:prstGeom prst="rect">
            <a:avLst/>
          </a:prstGeom>
          <a:noFill/>
        </p:spPr>
        <p:txBody>
          <a:bodyPr wrap="square" rtlCol="0">
            <a:spAutoFit/>
          </a:bodyPr>
          <a:lstStyle/>
          <a:p>
            <a:r>
              <a:rPr lang="el-GR" sz="3000" b="1" dirty="0" smtClean="0">
                <a:solidFill>
                  <a:schemeClr val="accent1">
                    <a:lumMod val="75000"/>
                  </a:schemeClr>
                </a:solidFill>
              </a:rPr>
              <a:t>ΕΣΩΤΕΡΙΚΟΙ </a:t>
            </a:r>
            <a:r>
              <a:rPr lang="el-GR" sz="3000" b="1" dirty="0" smtClean="0">
                <a:solidFill>
                  <a:schemeClr val="accent1">
                    <a:lumMod val="75000"/>
                  </a:schemeClr>
                </a:solidFill>
              </a:rPr>
              <a:t>ΠΑΡΑΓΟΝΤΕΣ ΜΟΝΤΕΛΟ </a:t>
            </a:r>
            <a:r>
              <a:rPr lang="en-US" sz="3000" b="1" dirty="0" smtClean="0">
                <a:solidFill>
                  <a:schemeClr val="accent1">
                    <a:lumMod val="75000"/>
                  </a:schemeClr>
                </a:solidFill>
              </a:rPr>
              <a:t>WAGNER</a:t>
            </a:r>
            <a:endParaRPr lang="el-GR" sz="3000" b="1" dirty="0" smtClean="0">
              <a:solidFill>
                <a:schemeClr val="accent1">
                  <a:lumMod val="75000"/>
                </a:schemeClr>
              </a:solidFill>
            </a:endParaRPr>
          </a:p>
          <a:p>
            <a:endParaRPr lang="en-US" sz="3000" b="1" dirty="0" smtClean="0">
              <a:solidFill>
                <a:schemeClr val="accent1">
                  <a:lumMod val="75000"/>
                </a:schemeClr>
              </a:solidFill>
            </a:endParaRPr>
          </a:p>
          <a:p>
            <a:r>
              <a:rPr lang="el-GR" sz="3000" b="1" dirty="0" smtClean="0">
                <a:solidFill>
                  <a:schemeClr val="accent1">
                    <a:lumMod val="75000"/>
                  </a:schemeClr>
                </a:solidFill>
              </a:rPr>
              <a:t>Υποστήριξη της Αυτοφροντίδας</a:t>
            </a:r>
            <a:r>
              <a:rPr lang="en-US" sz="3000" b="1" dirty="0" smtClean="0">
                <a:solidFill>
                  <a:schemeClr val="accent1">
                    <a:lumMod val="75000"/>
                  </a:schemeClr>
                </a:solidFill>
              </a:rPr>
              <a:t>:</a:t>
            </a:r>
            <a:endParaRPr lang="el-GR" sz="3000" b="1" dirty="0" smtClean="0">
              <a:solidFill>
                <a:schemeClr val="accent1">
                  <a:lumMod val="75000"/>
                </a:schemeClr>
              </a:solidFill>
            </a:endParaRPr>
          </a:p>
          <a:p>
            <a:endParaRPr lang="el-GR" sz="3000" b="1" dirty="0" smtClean="0">
              <a:solidFill>
                <a:schemeClr val="accent1">
                  <a:lumMod val="75000"/>
                </a:schemeClr>
              </a:solidFill>
            </a:endParaRPr>
          </a:p>
          <a:p>
            <a:r>
              <a:rPr lang="el-GR" sz="3000" b="1" dirty="0" smtClean="0"/>
              <a:t>Αυτοφροντίδα επικεντρώνεται στην </a:t>
            </a:r>
            <a:r>
              <a:rPr lang="el-GR" sz="3000" b="1" dirty="0" smtClean="0">
                <a:solidFill>
                  <a:schemeClr val="accent1">
                    <a:lumMod val="75000"/>
                  </a:schemeClr>
                </a:solidFill>
              </a:rPr>
              <a:t>ελαχιστοποίηση των επιπτώσεων </a:t>
            </a:r>
            <a:r>
              <a:rPr lang="el-GR" sz="3000" b="1" dirty="0" smtClean="0"/>
              <a:t>της χρόνιας νόσου στην υγεία των ασθενών. </a:t>
            </a:r>
          </a:p>
          <a:p>
            <a:r>
              <a:rPr lang="el-GR" sz="3000" b="1" dirty="0" smtClean="0"/>
              <a:t>Στόχος είναι </a:t>
            </a:r>
            <a:r>
              <a:rPr lang="el-GR" sz="3000" b="1" dirty="0" smtClean="0">
                <a:solidFill>
                  <a:schemeClr val="accent1">
                    <a:lumMod val="75000"/>
                  </a:schemeClr>
                </a:solidFill>
              </a:rPr>
              <a:t>σωματική και ψυχολογική υποστήριξη </a:t>
            </a:r>
            <a:r>
              <a:rPr lang="el-GR" sz="3000" b="1" dirty="0" smtClean="0"/>
              <a:t>του ασθενή ενισχύοντας την </a:t>
            </a:r>
            <a:r>
              <a:rPr lang="el-GR" sz="3000" b="1" dirty="0" smtClean="0">
                <a:solidFill>
                  <a:schemeClr val="accent1">
                    <a:lumMod val="75000"/>
                  </a:schemeClr>
                </a:solidFill>
              </a:rPr>
              <a:t>ποιότητα ζωής </a:t>
            </a:r>
            <a:r>
              <a:rPr lang="el-GR" sz="3000" b="1" dirty="0" smtClean="0"/>
              <a:t>του – διατήρηση της εργασίας </a:t>
            </a:r>
            <a:r>
              <a:rPr lang="el-GR" sz="3000" b="1" dirty="0" smtClean="0"/>
              <a:t>του</a:t>
            </a:r>
            <a:r>
              <a:rPr lang="el-GR" sz="3000" b="1" dirty="0"/>
              <a:t> </a:t>
            </a:r>
            <a:r>
              <a:rPr lang="el-GR" sz="3000" b="1" dirty="0" smtClean="0"/>
              <a:t>και του</a:t>
            </a:r>
            <a:r>
              <a:rPr lang="el-GR" sz="3000" b="1" dirty="0" smtClean="0"/>
              <a:t> μορφωτικού επίπεδου</a:t>
            </a:r>
            <a:r>
              <a:rPr lang="el-GR" sz="3000" b="1" dirty="0" smtClean="0"/>
              <a:t>.</a:t>
            </a:r>
            <a:endParaRPr lang="el-GR" sz="3000" b="1" dirty="0"/>
          </a:p>
          <a:p>
            <a:endParaRPr lang="el-GR" sz="3000" b="1" dirty="0" smtClean="0"/>
          </a:p>
        </p:txBody>
      </p:sp>
    </p:spTree>
    <p:extLst>
      <p:ext uri="{BB962C8B-B14F-4D97-AF65-F5344CB8AC3E}">
        <p14:creationId xmlns:p14="http://schemas.microsoft.com/office/powerpoint/2010/main" val="3867019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70702" y="963479"/>
            <a:ext cx="11055179" cy="4708981"/>
          </a:xfrm>
          <a:prstGeom prst="rect">
            <a:avLst/>
          </a:prstGeom>
        </p:spPr>
        <p:txBody>
          <a:bodyPr wrap="square">
            <a:spAutoFit/>
          </a:bodyPr>
          <a:lstStyle/>
          <a:p>
            <a:r>
              <a:rPr lang="el-GR" sz="3000" b="1" dirty="0">
                <a:solidFill>
                  <a:schemeClr val="accent1">
                    <a:lumMod val="75000"/>
                  </a:schemeClr>
                </a:solidFill>
              </a:rPr>
              <a:t>ΕΣΩΤΕΡΙΚΟΙ ΠΑΡΑΓΟΝΤΕΣ ΜΟΝΤΕΛΟ </a:t>
            </a:r>
            <a:r>
              <a:rPr lang="en-US" sz="3000" b="1" dirty="0">
                <a:solidFill>
                  <a:schemeClr val="accent1">
                    <a:lumMod val="75000"/>
                  </a:schemeClr>
                </a:solidFill>
              </a:rPr>
              <a:t>WAGNER</a:t>
            </a:r>
            <a:endParaRPr lang="el-GR" sz="3000" b="1" dirty="0">
              <a:solidFill>
                <a:schemeClr val="accent1">
                  <a:lumMod val="75000"/>
                </a:schemeClr>
              </a:solidFill>
            </a:endParaRPr>
          </a:p>
          <a:p>
            <a:endParaRPr lang="en-US" sz="3000" b="1" dirty="0">
              <a:solidFill>
                <a:schemeClr val="accent1">
                  <a:lumMod val="75000"/>
                </a:schemeClr>
              </a:solidFill>
            </a:endParaRPr>
          </a:p>
          <a:p>
            <a:endParaRPr lang="el-GR" sz="3000" b="1" dirty="0" smtClean="0"/>
          </a:p>
          <a:p>
            <a:r>
              <a:rPr lang="el-GR" sz="3000" b="1" dirty="0" smtClean="0"/>
              <a:t>Η </a:t>
            </a:r>
            <a:r>
              <a:rPr lang="el-GR" sz="3000" b="1" dirty="0"/>
              <a:t>αυτοφροντίδα είναι μια </a:t>
            </a:r>
            <a:r>
              <a:rPr lang="el-GR" sz="3000" b="1" dirty="0">
                <a:solidFill>
                  <a:schemeClr val="accent1">
                    <a:lumMod val="75000"/>
                  </a:schemeClr>
                </a:solidFill>
              </a:rPr>
              <a:t>ανθρώπινη ρυθμιστική λειτουργία, </a:t>
            </a:r>
            <a:r>
              <a:rPr lang="el-GR" sz="3000" b="1" dirty="0"/>
              <a:t>μια </a:t>
            </a:r>
            <a:r>
              <a:rPr lang="el-GR" sz="3000" b="1" dirty="0">
                <a:solidFill>
                  <a:schemeClr val="accent1">
                    <a:lumMod val="75000"/>
                  </a:schemeClr>
                </a:solidFill>
              </a:rPr>
              <a:t>σκόπιμη κατευθυνόμενη δράση </a:t>
            </a:r>
            <a:r>
              <a:rPr lang="el-GR" sz="3000" b="1" dirty="0"/>
              <a:t>του ανθρώπου προκειμένου να διατηρήσει σε αξιοπρεπές επίπεδο την προσωπική του υγεία και ευεξία.  </a:t>
            </a:r>
          </a:p>
          <a:p>
            <a:endParaRPr lang="el-GR" sz="3000" b="1" dirty="0"/>
          </a:p>
          <a:p>
            <a:r>
              <a:rPr lang="el-GR" sz="3000" b="1" dirty="0"/>
              <a:t>Στην αυτοφροντίδα του ασθενούς </a:t>
            </a:r>
            <a:r>
              <a:rPr lang="el-GR" sz="3000" b="1" dirty="0" smtClean="0"/>
              <a:t>συμμετέχουν </a:t>
            </a:r>
            <a:r>
              <a:rPr lang="el-GR" sz="3000" b="1" dirty="0"/>
              <a:t>οι </a:t>
            </a:r>
            <a:r>
              <a:rPr lang="el-GR" sz="3000" b="1" dirty="0">
                <a:solidFill>
                  <a:schemeClr val="accent1">
                    <a:lumMod val="75000"/>
                  </a:schemeClr>
                </a:solidFill>
              </a:rPr>
              <a:t>συγγενείς οι φίλοι και η οικογένεια.</a:t>
            </a:r>
            <a:endParaRPr lang="el-GR" sz="3000" b="1" dirty="0">
              <a:solidFill>
                <a:schemeClr val="accent1">
                  <a:lumMod val="75000"/>
                </a:schemeClr>
              </a:solidFill>
            </a:endParaRPr>
          </a:p>
        </p:txBody>
      </p:sp>
    </p:spTree>
    <p:extLst>
      <p:ext uri="{BB962C8B-B14F-4D97-AF65-F5344CB8AC3E}">
        <p14:creationId xmlns:p14="http://schemas.microsoft.com/office/powerpoint/2010/main" val="42374085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1232" y="426823"/>
            <a:ext cx="11862487" cy="5709255"/>
          </a:xfrm>
          <a:prstGeom prst="rect">
            <a:avLst/>
          </a:prstGeom>
          <a:noFill/>
        </p:spPr>
        <p:txBody>
          <a:bodyPr wrap="square" rtlCol="0">
            <a:spAutoFit/>
          </a:bodyPr>
          <a:lstStyle/>
          <a:p>
            <a:r>
              <a:rPr lang="el-GR" sz="3000" b="1" dirty="0" smtClean="0">
                <a:solidFill>
                  <a:schemeClr val="accent1">
                    <a:lumMod val="75000"/>
                  </a:schemeClr>
                </a:solidFill>
              </a:rPr>
              <a:t>Υποστήριξη της Αυτοφροντίδας</a:t>
            </a:r>
            <a:r>
              <a:rPr lang="en-US" sz="3000" b="1" dirty="0" smtClean="0">
                <a:solidFill>
                  <a:schemeClr val="accent1">
                    <a:lumMod val="75000"/>
                  </a:schemeClr>
                </a:solidFill>
              </a:rPr>
              <a:t>:</a:t>
            </a:r>
            <a:endParaRPr lang="el-GR" sz="3000" b="1" dirty="0" smtClean="0">
              <a:solidFill>
                <a:schemeClr val="accent1">
                  <a:lumMod val="75000"/>
                </a:schemeClr>
              </a:solidFill>
            </a:endParaRPr>
          </a:p>
          <a:p>
            <a:endParaRPr lang="el-GR" sz="3000" b="1" dirty="0" smtClean="0"/>
          </a:p>
          <a:p>
            <a:r>
              <a:rPr lang="el-GR" sz="3000" b="1" dirty="0" smtClean="0"/>
              <a:t>Η </a:t>
            </a:r>
            <a:r>
              <a:rPr lang="el-GR" sz="3000" b="1" dirty="0" smtClean="0">
                <a:solidFill>
                  <a:schemeClr val="accent1">
                    <a:lumMod val="75000"/>
                  </a:schemeClr>
                </a:solidFill>
              </a:rPr>
              <a:t>νοσηλευτική υπηρεσία </a:t>
            </a:r>
            <a:r>
              <a:rPr lang="el-GR" sz="3000" b="1" dirty="0" smtClean="0"/>
              <a:t>έχει έναν ρόλο υποστηρικτικό έτσι ώστε να καλύπτει πιθανό έλλειμα της αυτοφροντίδας.</a:t>
            </a:r>
          </a:p>
          <a:p>
            <a:endParaRPr lang="el-GR" sz="3000" b="1" dirty="0"/>
          </a:p>
          <a:p>
            <a:r>
              <a:rPr lang="el-GR" sz="3000" b="1" dirty="0" smtClean="0"/>
              <a:t>Όταν οι </a:t>
            </a:r>
            <a:r>
              <a:rPr lang="el-GR" sz="3000" b="1" dirty="0" smtClean="0">
                <a:solidFill>
                  <a:schemeClr val="accent1">
                    <a:lumMod val="75000"/>
                  </a:schemeClr>
                </a:solidFill>
              </a:rPr>
              <a:t>απαιτήσεις για αυτοφροντίδα </a:t>
            </a:r>
            <a:r>
              <a:rPr lang="el-GR" sz="3000" b="1" dirty="0" smtClean="0"/>
              <a:t>είναι περισσότερες από τις </a:t>
            </a:r>
            <a:r>
              <a:rPr lang="el-GR" sz="3000" b="1" dirty="0" smtClean="0">
                <a:solidFill>
                  <a:schemeClr val="accent1">
                    <a:lumMod val="75000"/>
                  </a:schemeClr>
                </a:solidFill>
              </a:rPr>
              <a:t>ικανότητες για αυτοφροντίδα </a:t>
            </a:r>
            <a:r>
              <a:rPr lang="el-GR" sz="3000" b="1" dirty="0" smtClean="0"/>
              <a:t>τότε απαιτείται νοσηλευτική υποστήριξη του ασθενή.</a:t>
            </a:r>
          </a:p>
          <a:p>
            <a:endParaRPr lang="el-GR" sz="2500" dirty="0" smtClean="0"/>
          </a:p>
          <a:p>
            <a:endParaRPr lang="el-GR" sz="2500" dirty="0"/>
          </a:p>
          <a:p>
            <a:endParaRPr lang="el-GR" sz="2500" dirty="0" smtClean="0"/>
          </a:p>
          <a:p>
            <a:endParaRPr lang="el-GR" sz="2500" dirty="0"/>
          </a:p>
          <a:p>
            <a:r>
              <a:rPr lang="el-GR" sz="2500" dirty="0" smtClean="0"/>
              <a:t>      </a:t>
            </a:r>
            <a:endParaRPr lang="el-GR" sz="2500" dirty="0"/>
          </a:p>
        </p:txBody>
      </p:sp>
    </p:spTree>
    <p:extLst>
      <p:ext uri="{BB962C8B-B14F-4D97-AF65-F5344CB8AC3E}">
        <p14:creationId xmlns:p14="http://schemas.microsoft.com/office/powerpoint/2010/main" val="5933020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70638" y="928487"/>
            <a:ext cx="11631827" cy="3323987"/>
          </a:xfrm>
          <a:prstGeom prst="rect">
            <a:avLst/>
          </a:prstGeom>
        </p:spPr>
        <p:txBody>
          <a:bodyPr wrap="square">
            <a:spAutoFit/>
          </a:bodyPr>
          <a:lstStyle/>
          <a:p>
            <a:r>
              <a:rPr lang="el-GR" sz="3000" b="1" dirty="0">
                <a:solidFill>
                  <a:schemeClr val="accent1">
                    <a:lumMod val="75000"/>
                  </a:schemeClr>
                </a:solidFill>
              </a:rPr>
              <a:t>Υποστήριξη κλινικών αποφάσεων</a:t>
            </a:r>
            <a:r>
              <a:rPr lang="en-US" sz="3000" b="1" dirty="0" smtClean="0">
                <a:solidFill>
                  <a:schemeClr val="accent1">
                    <a:lumMod val="75000"/>
                  </a:schemeClr>
                </a:solidFill>
              </a:rPr>
              <a:t>:</a:t>
            </a:r>
          </a:p>
          <a:p>
            <a:endParaRPr lang="en-US" sz="3000" b="1" dirty="0">
              <a:solidFill>
                <a:schemeClr val="accent1">
                  <a:lumMod val="75000"/>
                </a:schemeClr>
              </a:solidFill>
            </a:endParaRPr>
          </a:p>
          <a:p>
            <a:endParaRPr lang="en-US" sz="3000" b="1" dirty="0">
              <a:solidFill>
                <a:schemeClr val="accent1">
                  <a:lumMod val="75000"/>
                </a:schemeClr>
              </a:solidFill>
            </a:endParaRPr>
          </a:p>
          <a:p>
            <a:r>
              <a:rPr lang="el-GR" sz="3000" b="1" dirty="0"/>
              <a:t>Υποστήριξη των κλινικών αποφάσεων                Αξιολόγηση του ασθενή                </a:t>
            </a:r>
            <a:r>
              <a:rPr lang="el-GR" sz="3000" b="1" dirty="0" smtClean="0"/>
              <a:t>βελτιώνει</a:t>
            </a:r>
            <a:r>
              <a:rPr lang="en-US" sz="3000" b="1" dirty="0" smtClean="0"/>
              <a:t> </a:t>
            </a:r>
            <a:r>
              <a:rPr lang="el-GR" sz="3000" b="1" dirty="0" smtClean="0"/>
              <a:t>την </a:t>
            </a:r>
            <a:r>
              <a:rPr lang="el-GR" sz="3000" b="1" dirty="0"/>
              <a:t>ποιότητα παροχής υπηρεσιών               μείωση του κόστους για το νοσοκομείο </a:t>
            </a:r>
            <a:r>
              <a:rPr lang="en-US" sz="3000" b="1" dirty="0" smtClean="0"/>
              <a:t>            </a:t>
            </a:r>
            <a:r>
              <a:rPr lang="el-GR" sz="3000" b="1" dirty="0" smtClean="0"/>
              <a:t>το νοσοκομείο </a:t>
            </a:r>
            <a:r>
              <a:rPr lang="el-GR" sz="3000" b="1" dirty="0"/>
              <a:t>χρησιμοποιεί ότι είναι αναγκαίο.</a:t>
            </a:r>
            <a:endParaRPr lang="el-GR" sz="3000" b="1" dirty="0"/>
          </a:p>
        </p:txBody>
      </p:sp>
      <p:cxnSp>
        <p:nvCxnSpPr>
          <p:cNvPr id="3" name="Ευθύγραμμο βέλος σύνδεσης 2"/>
          <p:cNvCxnSpPr/>
          <p:nvPr/>
        </p:nvCxnSpPr>
        <p:spPr>
          <a:xfrm>
            <a:off x="7531643" y="3073563"/>
            <a:ext cx="905069"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4" name="Ευθύγραμμο βέλος σύνδεσης 3"/>
          <p:cNvCxnSpPr/>
          <p:nvPr/>
        </p:nvCxnSpPr>
        <p:spPr>
          <a:xfrm>
            <a:off x="4686835" y="3543270"/>
            <a:ext cx="961053"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5" name="Ευθύγραμμο βέλος σύνδεσης 4"/>
          <p:cNvCxnSpPr/>
          <p:nvPr/>
        </p:nvCxnSpPr>
        <p:spPr>
          <a:xfrm>
            <a:off x="6654566" y="2590480"/>
            <a:ext cx="877077"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00529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8839" y="216243"/>
            <a:ext cx="11639550" cy="6078587"/>
          </a:xfrm>
          <a:prstGeom prst="rect">
            <a:avLst/>
          </a:prstGeom>
          <a:noFill/>
        </p:spPr>
        <p:txBody>
          <a:bodyPr wrap="square" rtlCol="0">
            <a:spAutoFit/>
          </a:bodyPr>
          <a:lstStyle/>
          <a:p>
            <a:endParaRPr lang="el-GR" sz="2500" dirty="0" smtClean="0"/>
          </a:p>
          <a:p>
            <a:r>
              <a:rPr lang="el-GR" sz="2800" b="1" dirty="0" smtClean="0">
                <a:solidFill>
                  <a:schemeClr val="accent1">
                    <a:lumMod val="75000"/>
                  </a:schemeClr>
                </a:solidFill>
              </a:rPr>
              <a:t>Κλινικά πληροφοριακά συστήματα</a:t>
            </a:r>
            <a:r>
              <a:rPr lang="en-US" sz="2800" b="1" dirty="0" smtClean="0">
                <a:solidFill>
                  <a:schemeClr val="accent1">
                    <a:lumMod val="75000"/>
                  </a:schemeClr>
                </a:solidFill>
              </a:rPr>
              <a:t>:</a:t>
            </a:r>
            <a:endParaRPr lang="el-GR" sz="2800" b="1" dirty="0" smtClean="0">
              <a:solidFill>
                <a:schemeClr val="accent1">
                  <a:lumMod val="75000"/>
                </a:schemeClr>
              </a:solidFill>
            </a:endParaRPr>
          </a:p>
          <a:p>
            <a:endParaRPr lang="el-GR" sz="2800" b="1" dirty="0"/>
          </a:p>
          <a:p>
            <a:r>
              <a:rPr lang="el-GR" sz="2800" b="1" dirty="0" smtClean="0">
                <a:solidFill>
                  <a:schemeClr val="accent1">
                    <a:lumMod val="75000"/>
                  </a:schemeClr>
                </a:solidFill>
              </a:rPr>
              <a:t>Α)Ανάπτυξη έγκυρων κλινικών πυλών </a:t>
            </a:r>
          </a:p>
          <a:p>
            <a:endParaRPr lang="el-GR" sz="2800" b="1" dirty="0" smtClean="0">
              <a:solidFill>
                <a:schemeClr val="accent1">
                  <a:lumMod val="75000"/>
                </a:schemeClr>
              </a:solidFill>
            </a:endParaRPr>
          </a:p>
          <a:p>
            <a:r>
              <a:rPr lang="el-GR" sz="2800" b="1" dirty="0"/>
              <a:t>Α</a:t>
            </a:r>
            <a:r>
              <a:rPr lang="el-GR" sz="2800" b="1" dirty="0" smtClean="0"/>
              <a:t>ποβλέπουν στην επικοινωνία μέσω ενός κεντρικού κόμβου όπου οι επαγγελματίες υγείας και οι νοσηλευτές έχουν πρόσβαση σε κλινικά έγραφα, κλινικές πληροφορίες, αποτελέσματα δοκιμών φαρμακευτικής αγωγής, εικόνες, σημειώσεις προόδου, και σχέδια φροντίδας. </a:t>
            </a:r>
          </a:p>
          <a:p>
            <a:endParaRPr lang="el-GR" sz="2800" b="1" dirty="0"/>
          </a:p>
          <a:p>
            <a:r>
              <a:rPr lang="el-GR" sz="2800" b="1" dirty="0" smtClean="0"/>
              <a:t>Νέας γενιάς συστήματα τηλεϊατρικής – φορητές συσκευές τοποθετούνται πάνω στον ασθενή – εφαρμογή αυτόματη ανίχνευση </a:t>
            </a:r>
            <a:r>
              <a:rPr lang="el-GR" sz="2800" b="1" dirty="0" smtClean="0"/>
              <a:t>πτώσης του ασθενή, </a:t>
            </a:r>
            <a:r>
              <a:rPr lang="el-GR" sz="2800" b="1" dirty="0" smtClean="0"/>
              <a:t>έλεγχος ιατρικών παραμέτρων ζωτικής σημασίας, επικοινωνία μεταξύ ασθενή και γιατρού, μεταφορά δεδομένων εικόνας και ήχου.</a:t>
            </a:r>
            <a:endParaRPr lang="en-US" sz="2800" b="1" dirty="0" smtClean="0"/>
          </a:p>
        </p:txBody>
      </p:sp>
    </p:spTree>
    <p:extLst>
      <p:ext uri="{BB962C8B-B14F-4D97-AF65-F5344CB8AC3E}">
        <p14:creationId xmlns:p14="http://schemas.microsoft.com/office/powerpoint/2010/main" val="31904248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7708" y="436607"/>
            <a:ext cx="11813059" cy="5940088"/>
          </a:xfrm>
          <a:prstGeom prst="rect">
            <a:avLst/>
          </a:prstGeom>
          <a:noFill/>
        </p:spPr>
        <p:txBody>
          <a:bodyPr wrap="square" rtlCol="0">
            <a:spAutoFit/>
          </a:bodyPr>
          <a:lstStyle/>
          <a:p>
            <a:r>
              <a:rPr lang="el-GR" sz="3000" b="1" dirty="0" smtClean="0">
                <a:solidFill>
                  <a:schemeClr val="accent1">
                    <a:lumMod val="75000"/>
                  </a:schemeClr>
                </a:solidFill>
              </a:rPr>
              <a:t>Β)Ηλεκτρονικός φάκελος</a:t>
            </a:r>
            <a:r>
              <a:rPr lang="en-US" sz="3000" b="1" dirty="0" smtClean="0">
                <a:solidFill>
                  <a:schemeClr val="accent1">
                    <a:lumMod val="75000"/>
                  </a:schemeClr>
                </a:solidFill>
              </a:rPr>
              <a:t>:</a:t>
            </a:r>
            <a:endParaRPr lang="el-GR" sz="3000" b="1" dirty="0">
              <a:solidFill>
                <a:schemeClr val="accent1">
                  <a:lumMod val="75000"/>
                </a:schemeClr>
              </a:solidFill>
            </a:endParaRPr>
          </a:p>
          <a:p>
            <a:endParaRPr lang="en-US" sz="3000" b="1" dirty="0" smtClean="0">
              <a:solidFill>
                <a:schemeClr val="accent1">
                  <a:lumMod val="75000"/>
                </a:schemeClr>
              </a:solidFill>
            </a:endParaRPr>
          </a:p>
          <a:p>
            <a:r>
              <a:rPr lang="el-GR" sz="3000" b="1" dirty="0" smtClean="0"/>
              <a:t>Κλινικά έγραφα, </a:t>
            </a:r>
          </a:p>
          <a:p>
            <a:r>
              <a:rPr lang="el-GR" sz="3000" b="1" dirty="0" smtClean="0">
                <a:solidFill>
                  <a:schemeClr val="accent1">
                    <a:lumMod val="75000"/>
                  </a:schemeClr>
                </a:solidFill>
              </a:rPr>
              <a:t>Αποτελέσματα εξετάσεων,</a:t>
            </a:r>
          </a:p>
          <a:p>
            <a:r>
              <a:rPr lang="el-GR" sz="3000" b="1" dirty="0"/>
              <a:t>Φ</a:t>
            </a:r>
            <a:r>
              <a:rPr lang="el-GR" sz="3000" b="1" dirty="0" smtClean="0"/>
              <a:t>αρμακευτική αγωγή, </a:t>
            </a:r>
          </a:p>
          <a:p>
            <a:r>
              <a:rPr lang="el-GR" sz="3000" b="1" dirty="0"/>
              <a:t>Ε</a:t>
            </a:r>
            <a:r>
              <a:rPr lang="el-GR" sz="3000" b="1" dirty="0" smtClean="0"/>
              <a:t>πισκέψεις σε </a:t>
            </a:r>
            <a:r>
              <a:rPr lang="el-GR" sz="3000" b="1" dirty="0" smtClean="0">
                <a:solidFill>
                  <a:schemeClr val="accent1">
                    <a:lumMod val="75000"/>
                  </a:schemeClr>
                </a:solidFill>
              </a:rPr>
              <a:t>νοσοκομεία και γιατρούς.</a:t>
            </a:r>
          </a:p>
          <a:p>
            <a:endParaRPr lang="el-GR" sz="3000" b="1" dirty="0" smtClean="0"/>
          </a:p>
          <a:p>
            <a:r>
              <a:rPr lang="el-GR" sz="3000" b="1" dirty="0" smtClean="0"/>
              <a:t>Στην ευρωπαϊκή ένωση </a:t>
            </a:r>
            <a:r>
              <a:rPr lang="el-GR" sz="3000" b="1" dirty="0" smtClean="0">
                <a:solidFill>
                  <a:schemeClr val="accent1">
                    <a:lumMod val="75000"/>
                  </a:schemeClr>
                </a:solidFill>
              </a:rPr>
              <a:t>η ηλεκτρονική υγεία </a:t>
            </a:r>
            <a:r>
              <a:rPr lang="el-GR" sz="3000" b="1" dirty="0" smtClean="0"/>
              <a:t>αποτελεί το 6% της συνολικής αγοράς πληροφορικής.</a:t>
            </a:r>
          </a:p>
          <a:p>
            <a:r>
              <a:rPr lang="el-GR" sz="3000" b="1" dirty="0" smtClean="0"/>
              <a:t>Το 2005 οι δαπάνες για ηλεκτρονική </a:t>
            </a:r>
            <a:r>
              <a:rPr lang="el-GR" sz="3000" b="1" dirty="0" smtClean="0"/>
              <a:t>υγεία αποτέλεσαν </a:t>
            </a:r>
            <a:r>
              <a:rPr lang="el-GR" sz="3000" b="1" dirty="0" smtClean="0"/>
              <a:t>το  5% του συνολικού προϋπολογισμού για την υγεία.</a:t>
            </a:r>
          </a:p>
          <a:p>
            <a:endParaRPr lang="el-GR" sz="2500" dirty="0" smtClean="0"/>
          </a:p>
          <a:p>
            <a:r>
              <a:rPr lang="el-GR" sz="2500" b="1" dirty="0" smtClean="0">
                <a:solidFill>
                  <a:schemeClr val="accent1">
                    <a:lumMod val="75000"/>
                  </a:schemeClr>
                </a:solidFill>
              </a:rPr>
              <a:t> </a:t>
            </a:r>
            <a:endParaRPr lang="el-GR" sz="2500" b="1" dirty="0">
              <a:solidFill>
                <a:schemeClr val="accent1">
                  <a:lumMod val="75000"/>
                </a:schemeClr>
              </a:solidFill>
            </a:endParaRPr>
          </a:p>
        </p:txBody>
      </p:sp>
    </p:spTree>
    <p:extLst>
      <p:ext uri="{BB962C8B-B14F-4D97-AF65-F5344CB8AC3E}">
        <p14:creationId xmlns:p14="http://schemas.microsoft.com/office/powerpoint/2010/main" val="19796225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71847" y="1370739"/>
            <a:ext cx="11763633" cy="3785652"/>
          </a:xfrm>
          <a:prstGeom prst="rect">
            <a:avLst/>
          </a:prstGeom>
        </p:spPr>
        <p:txBody>
          <a:bodyPr wrap="square">
            <a:spAutoFit/>
          </a:bodyPr>
          <a:lstStyle/>
          <a:p>
            <a:r>
              <a:rPr lang="el-GR" sz="3000" b="1" dirty="0">
                <a:solidFill>
                  <a:schemeClr val="accent1">
                    <a:lumMod val="75000"/>
                  </a:schemeClr>
                </a:solidFill>
              </a:rPr>
              <a:t>Σχεδιασμός του συστήματος παροχής υπηρεσιών</a:t>
            </a:r>
            <a:r>
              <a:rPr lang="en-US" sz="3000" b="1" dirty="0" smtClean="0">
                <a:solidFill>
                  <a:schemeClr val="accent1">
                    <a:lumMod val="75000"/>
                  </a:schemeClr>
                </a:solidFill>
              </a:rPr>
              <a:t>:</a:t>
            </a:r>
          </a:p>
          <a:p>
            <a:endParaRPr lang="el-GR" sz="3000" b="1" dirty="0">
              <a:solidFill>
                <a:schemeClr val="accent1">
                  <a:lumMod val="75000"/>
                </a:schemeClr>
              </a:solidFill>
            </a:endParaRPr>
          </a:p>
          <a:p>
            <a:r>
              <a:rPr lang="el-GR" sz="3000" b="1" dirty="0"/>
              <a:t>Σχεδιασμός και περιγραφή θέσεων εργασίας, </a:t>
            </a:r>
            <a:r>
              <a:rPr lang="el-GR" sz="3000" b="1" dirty="0" smtClean="0"/>
              <a:t>των καθηκόντων </a:t>
            </a:r>
            <a:r>
              <a:rPr lang="el-GR" sz="3000" b="1" dirty="0"/>
              <a:t>των επαγγελματιών </a:t>
            </a:r>
            <a:r>
              <a:rPr lang="el-GR" sz="3000" b="1" dirty="0" smtClean="0"/>
              <a:t>υγείας.</a:t>
            </a:r>
          </a:p>
          <a:p>
            <a:r>
              <a:rPr lang="el-GR" sz="3000" b="1" dirty="0" smtClean="0"/>
              <a:t>Παροχή των υπηρεσιών από Φορείς και Οργανισμούς των περιφερειών (Κοινότητες, Νομοί, και Οργανισμοί) στόχος για το 2018                  </a:t>
            </a:r>
          </a:p>
          <a:p>
            <a:r>
              <a:rPr lang="el-GR" sz="3000" b="1" dirty="0" smtClean="0"/>
              <a:t>α) </a:t>
            </a:r>
            <a:r>
              <a:rPr lang="el-GR" sz="3000" b="1" dirty="0" err="1" smtClean="0"/>
              <a:t>τηλε-επισκεψη</a:t>
            </a:r>
            <a:r>
              <a:rPr lang="el-GR" sz="3000" b="1" dirty="0" smtClean="0"/>
              <a:t>, β)</a:t>
            </a:r>
            <a:r>
              <a:rPr lang="el-GR" sz="3000" b="1" dirty="0" err="1" smtClean="0"/>
              <a:t>ηλεκρονική</a:t>
            </a:r>
            <a:r>
              <a:rPr lang="el-GR" sz="3000" b="1" dirty="0" smtClean="0"/>
              <a:t> συνταγογράφηση γ) ηλεκτρονικά παραπεμπτικά, δ) </a:t>
            </a:r>
            <a:r>
              <a:rPr lang="el-GR" sz="3000" b="1" dirty="0" err="1" smtClean="0"/>
              <a:t>τηλε</a:t>
            </a:r>
            <a:r>
              <a:rPr lang="el-GR" sz="3000" b="1" dirty="0" smtClean="0"/>
              <a:t>-παρακολούθηση, ε)</a:t>
            </a:r>
            <a:r>
              <a:rPr lang="el-GR" sz="3000" b="1" dirty="0" err="1" smtClean="0"/>
              <a:t>τηλε</a:t>
            </a:r>
            <a:r>
              <a:rPr lang="el-GR" sz="3000" b="1" dirty="0" smtClean="0"/>
              <a:t>-περίθαλψη.</a:t>
            </a:r>
            <a:endParaRPr lang="el-GR" sz="3000" b="1" dirty="0"/>
          </a:p>
        </p:txBody>
      </p:sp>
    </p:spTree>
    <p:extLst>
      <p:ext uri="{BB962C8B-B14F-4D97-AF65-F5344CB8AC3E}">
        <p14:creationId xmlns:p14="http://schemas.microsoft.com/office/powerpoint/2010/main" val="7071449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377" y="115329"/>
            <a:ext cx="11854250" cy="6555641"/>
          </a:xfrm>
          <a:prstGeom prst="rect">
            <a:avLst/>
          </a:prstGeom>
          <a:noFill/>
        </p:spPr>
        <p:txBody>
          <a:bodyPr wrap="square" rtlCol="0">
            <a:spAutoFit/>
          </a:bodyPr>
          <a:lstStyle/>
          <a:p>
            <a:r>
              <a:rPr lang="el-GR" sz="3000" b="1" dirty="0" smtClean="0">
                <a:solidFill>
                  <a:schemeClr val="accent1">
                    <a:lumMod val="75000"/>
                  </a:schemeClr>
                </a:solidFill>
              </a:rPr>
              <a:t>Το ανθρώπινο δυναμικό</a:t>
            </a:r>
            <a:r>
              <a:rPr lang="en-US" sz="3000" b="1" dirty="0" smtClean="0">
                <a:solidFill>
                  <a:schemeClr val="accent1">
                    <a:lumMod val="75000"/>
                  </a:schemeClr>
                </a:solidFill>
              </a:rPr>
              <a:t>:</a:t>
            </a:r>
            <a:endParaRPr lang="el-GR" sz="3000" b="1" dirty="0" smtClean="0">
              <a:solidFill>
                <a:schemeClr val="accent1">
                  <a:lumMod val="75000"/>
                </a:schemeClr>
              </a:solidFill>
            </a:endParaRPr>
          </a:p>
          <a:p>
            <a:endParaRPr lang="el-GR" sz="3000" b="1" dirty="0" smtClean="0">
              <a:solidFill>
                <a:schemeClr val="accent1">
                  <a:lumMod val="75000"/>
                </a:schemeClr>
              </a:solidFill>
            </a:endParaRPr>
          </a:p>
          <a:p>
            <a:r>
              <a:rPr lang="el-GR" sz="3000" b="1" dirty="0" smtClean="0"/>
              <a:t>Το ανθρώπινο δυναμικό της Μακροχρόνιας Φροντίδας Υγείας είναι οι οικογενειακοί γιατροί, κοινοτικοί νοσηλευτές, φυσικοθεραπευτές, εργοθεραπευτές, λογοθεραπευτές, οικιακοί βοηθοί, κοινωνικοί λειτουργοί, διαιτολόγοι, συνοδοί, επαγγελματίες φροντιστές.</a:t>
            </a:r>
          </a:p>
          <a:p>
            <a:endParaRPr lang="el-GR" sz="3000" b="1" dirty="0"/>
          </a:p>
          <a:p>
            <a:r>
              <a:rPr lang="el-GR" sz="3000" b="1" dirty="0" smtClean="0">
                <a:solidFill>
                  <a:schemeClr val="accent1">
                    <a:lumMod val="75000"/>
                  </a:schemeClr>
                </a:solidFill>
              </a:rPr>
              <a:t>Οικογενειακός γιατρός</a:t>
            </a:r>
            <a:r>
              <a:rPr lang="en-US" sz="3000" b="1" dirty="0" smtClean="0">
                <a:solidFill>
                  <a:schemeClr val="accent1">
                    <a:lumMod val="75000"/>
                  </a:schemeClr>
                </a:solidFill>
              </a:rPr>
              <a:t>:</a:t>
            </a:r>
            <a:endParaRPr lang="el-GR" sz="3000" b="1" dirty="0" smtClean="0">
              <a:solidFill>
                <a:schemeClr val="accent1">
                  <a:lumMod val="75000"/>
                </a:schemeClr>
              </a:solidFill>
            </a:endParaRPr>
          </a:p>
          <a:p>
            <a:endParaRPr lang="en-US" sz="3000" b="1" dirty="0" smtClean="0">
              <a:solidFill>
                <a:schemeClr val="accent1">
                  <a:lumMod val="75000"/>
                </a:schemeClr>
              </a:solidFill>
            </a:endParaRPr>
          </a:p>
          <a:p>
            <a:r>
              <a:rPr lang="el-GR" sz="3000" b="1" dirty="0" smtClean="0"/>
              <a:t>√ Να κάνει έγκαιρη διάγνωση έτσι ώστε να παραπέμπει σωστά.</a:t>
            </a:r>
          </a:p>
          <a:p>
            <a:r>
              <a:rPr lang="el-GR" sz="3000" b="1" dirty="0" smtClean="0"/>
              <a:t>√ Να αναλαμβάνει την φροντίδα ασθενών με χρόνιες επαναλαμβανόμενες ασθένειες.</a:t>
            </a:r>
          </a:p>
          <a:p>
            <a:r>
              <a:rPr lang="el-GR" sz="3000" b="1" dirty="0" smtClean="0"/>
              <a:t>√ Να λειτουργεί σε συνεργασία με άλλους συναδέλφους γιατρούς.</a:t>
            </a:r>
          </a:p>
          <a:p>
            <a:r>
              <a:rPr lang="el-GR" sz="3000" b="1" dirty="0" smtClean="0"/>
              <a:t>√ Να προάγει την υγεία των ασθενών και των οικογενειών τους.</a:t>
            </a:r>
            <a:endParaRPr lang="el-GR" sz="3000" b="1" dirty="0"/>
          </a:p>
        </p:txBody>
      </p:sp>
    </p:spTree>
    <p:extLst>
      <p:ext uri="{BB962C8B-B14F-4D97-AF65-F5344CB8AC3E}">
        <p14:creationId xmlns:p14="http://schemas.microsoft.com/office/powerpoint/2010/main" val="1477146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4184" y="593125"/>
            <a:ext cx="11211697" cy="3631763"/>
          </a:xfrm>
          <a:prstGeom prst="rect">
            <a:avLst/>
          </a:prstGeom>
          <a:noFill/>
        </p:spPr>
        <p:txBody>
          <a:bodyPr wrap="square" rtlCol="0">
            <a:spAutoFit/>
          </a:bodyPr>
          <a:lstStyle/>
          <a:p>
            <a:r>
              <a:rPr lang="el-GR" sz="3000" b="1" dirty="0" smtClean="0">
                <a:solidFill>
                  <a:schemeClr val="accent1">
                    <a:lumMod val="75000"/>
                  </a:schemeClr>
                </a:solidFill>
              </a:rPr>
              <a:t>Νοσηλευτές</a:t>
            </a:r>
            <a:r>
              <a:rPr lang="en-US" sz="3000" b="1" dirty="0" smtClean="0">
                <a:solidFill>
                  <a:schemeClr val="accent1">
                    <a:lumMod val="75000"/>
                  </a:schemeClr>
                </a:solidFill>
              </a:rPr>
              <a:t>:</a:t>
            </a:r>
            <a:endParaRPr lang="el-GR" sz="3000" b="1" dirty="0" smtClean="0">
              <a:solidFill>
                <a:schemeClr val="accent1">
                  <a:lumMod val="75000"/>
                </a:schemeClr>
              </a:solidFill>
            </a:endParaRPr>
          </a:p>
          <a:p>
            <a:endParaRPr lang="en-US" sz="3000" b="1" dirty="0" smtClean="0">
              <a:solidFill>
                <a:schemeClr val="accent1">
                  <a:lumMod val="75000"/>
                </a:schemeClr>
              </a:solidFill>
            </a:endParaRPr>
          </a:p>
          <a:p>
            <a:r>
              <a:rPr lang="el-GR" sz="3000" b="1" dirty="0" smtClean="0"/>
              <a:t>Ο νοσηλευτικός ρόλος στην Μακροχρόνια Φροντίδα αφορά </a:t>
            </a:r>
            <a:r>
              <a:rPr lang="el-GR" sz="3000" b="1" dirty="0" smtClean="0">
                <a:solidFill>
                  <a:schemeClr val="accent1">
                    <a:lumMod val="75000"/>
                  </a:schemeClr>
                </a:solidFill>
              </a:rPr>
              <a:t>στην ενδυνάμωση </a:t>
            </a:r>
            <a:r>
              <a:rPr lang="el-GR" sz="3000" b="1" dirty="0" smtClean="0"/>
              <a:t>του ατόμου και της οικογένειας του για </a:t>
            </a:r>
            <a:r>
              <a:rPr lang="el-GR" sz="3000" b="1" dirty="0" smtClean="0">
                <a:solidFill>
                  <a:schemeClr val="accent1">
                    <a:lumMod val="75000"/>
                  </a:schemeClr>
                </a:solidFill>
              </a:rPr>
              <a:t>αύξηση της ικανότητας </a:t>
            </a:r>
            <a:r>
              <a:rPr lang="el-GR" sz="3000" b="1" dirty="0" smtClean="0"/>
              <a:t>για αυτοφροντίδα και της ανεξαρτησίας του για λήψη σωστών αποφάσεων. </a:t>
            </a:r>
          </a:p>
          <a:p>
            <a:endParaRPr lang="el-GR" sz="2500" dirty="0" smtClean="0"/>
          </a:p>
          <a:p>
            <a:endParaRPr lang="el-GR" sz="2500" dirty="0">
              <a:solidFill>
                <a:schemeClr val="accent1">
                  <a:lumMod val="75000"/>
                </a:schemeClr>
              </a:solidFill>
            </a:endParaRPr>
          </a:p>
        </p:txBody>
      </p:sp>
    </p:spTree>
    <p:extLst>
      <p:ext uri="{BB962C8B-B14F-4D97-AF65-F5344CB8AC3E}">
        <p14:creationId xmlns:p14="http://schemas.microsoft.com/office/powerpoint/2010/main" val="390423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6518" y="626076"/>
            <a:ext cx="11705968" cy="4708981"/>
          </a:xfrm>
          <a:prstGeom prst="rect">
            <a:avLst/>
          </a:prstGeom>
          <a:noFill/>
        </p:spPr>
        <p:txBody>
          <a:bodyPr wrap="square" rtlCol="0">
            <a:spAutoFit/>
          </a:bodyPr>
          <a:lstStyle/>
          <a:p>
            <a:r>
              <a:rPr lang="el-GR" sz="3000" b="1" dirty="0">
                <a:solidFill>
                  <a:srgbClr val="0070C0"/>
                </a:solidFill>
              </a:rPr>
              <a:t>Μοντέλο Καθοδηγούμενης Φροντίδας</a:t>
            </a:r>
            <a:r>
              <a:rPr lang="en-US" sz="3000" b="1" dirty="0">
                <a:solidFill>
                  <a:srgbClr val="0070C0"/>
                </a:solidFill>
              </a:rPr>
              <a:t> - Guided </a:t>
            </a:r>
            <a:r>
              <a:rPr lang="en-US" sz="3000" b="1" dirty="0" smtClean="0">
                <a:solidFill>
                  <a:srgbClr val="0070C0"/>
                </a:solidFill>
              </a:rPr>
              <a:t>Care</a:t>
            </a:r>
            <a:endParaRPr lang="el-GR" sz="3000" b="1" dirty="0" smtClean="0">
              <a:solidFill>
                <a:srgbClr val="0070C0"/>
              </a:solidFill>
            </a:endParaRPr>
          </a:p>
          <a:p>
            <a:endParaRPr lang="el-GR" sz="3000" b="1" dirty="0" smtClean="0">
              <a:solidFill>
                <a:srgbClr val="0070C0"/>
              </a:solidFill>
            </a:endParaRPr>
          </a:p>
          <a:p>
            <a:endParaRPr lang="el-GR" sz="3000" b="1" dirty="0">
              <a:solidFill>
                <a:srgbClr val="0070C0"/>
              </a:solidFill>
            </a:endParaRPr>
          </a:p>
          <a:p>
            <a:r>
              <a:rPr lang="el-GR" sz="3000" b="1" dirty="0" smtClean="0"/>
              <a:t>Αξιολόγηση</a:t>
            </a:r>
            <a:r>
              <a:rPr lang="en-US" sz="3000" b="1" dirty="0" smtClean="0"/>
              <a:t>: </a:t>
            </a:r>
            <a:r>
              <a:rPr lang="el-GR" sz="3000" b="1" dirty="0" smtClean="0"/>
              <a:t>Ο νοσηλευτής στην επίσκεψη στο σπίτι θα αξιολογήσει την κατάσταση του ασθενούς, </a:t>
            </a:r>
            <a:r>
              <a:rPr lang="el-GR" sz="3000" b="1" dirty="0" smtClean="0">
                <a:solidFill>
                  <a:srgbClr val="0070C0"/>
                </a:solidFill>
              </a:rPr>
              <a:t>την ιατρική του πάθηση, </a:t>
            </a:r>
            <a:r>
              <a:rPr lang="el-GR" sz="3000" b="1" dirty="0" smtClean="0"/>
              <a:t>λήψη φαρμάκων, </a:t>
            </a:r>
          </a:p>
          <a:p>
            <a:endParaRPr lang="el-GR" sz="3000" b="1" dirty="0" smtClean="0"/>
          </a:p>
          <a:p>
            <a:endParaRPr lang="el-GR" sz="3000" b="1" dirty="0"/>
          </a:p>
          <a:p>
            <a:r>
              <a:rPr lang="el-GR" sz="3000" b="1" dirty="0" smtClean="0">
                <a:solidFill>
                  <a:srgbClr val="0070C0"/>
                </a:solidFill>
              </a:rPr>
              <a:t>λειτουργική ικανότητα, </a:t>
            </a:r>
            <a:r>
              <a:rPr lang="el-GR" sz="3000" b="1" dirty="0" smtClean="0"/>
              <a:t>ψυχική κατάσταση, </a:t>
            </a:r>
            <a:r>
              <a:rPr lang="el-GR" sz="3000" b="1" dirty="0" smtClean="0">
                <a:solidFill>
                  <a:srgbClr val="0070C0"/>
                </a:solidFill>
              </a:rPr>
              <a:t>δυνατότητες άσκησης</a:t>
            </a:r>
            <a:r>
              <a:rPr lang="en-US" sz="3000" b="1" dirty="0" smtClean="0">
                <a:solidFill>
                  <a:srgbClr val="0070C0"/>
                </a:solidFill>
              </a:rPr>
              <a:t>,</a:t>
            </a:r>
            <a:r>
              <a:rPr lang="el-GR" sz="3000" b="1" dirty="0" smtClean="0">
                <a:solidFill>
                  <a:srgbClr val="0070C0"/>
                </a:solidFill>
              </a:rPr>
              <a:t> </a:t>
            </a:r>
            <a:r>
              <a:rPr lang="el-GR" sz="3000" b="1" dirty="0" smtClean="0"/>
              <a:t>διατροφικές συνήθειες, δυνατότητα επικοινωνίας με άλλους παρόχους υγείας</a:t>
            </a:r>
            <a:r>
              <a:rPr lang="en-US" sz="3000" b="1" dirty="0" smtClean="0"/>
              <a:t>.</a:t>
            </a:r>
            <a:endParaRPr lang="el-GR" sz="3000" b="1" dirty="0"/>
          </a:p>
        </p:txBody>
      </p:sp>
    </p:spTree>
    <p:extLst>
      <p:ext uri="{BB962C8B-B14F-4D97-AF65-F5344CB8AC3E}">
        <p14:creationId xmlns:p14="http://schemas.microsoft.com/office/powerpoint/2010/main" val="22696982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96562" y="379616"/>
            <a:ext cx="11508259" cy="6093976"/>
          </a:xfrm>
          <a:prstGeom prst="rect">
            <a:avLst/>
          </a:prstGeom>
        </p:spPr>
        <p:txBody>
          <a:bodyPr wrap="square">
            <a:spAutoFit/>
          </a:bodyPr>
          <a:lstStyle/>
          <a:p>
            <a:r>
              <a:rPr lang="el-GR" sz="3000" b="1" dirty="0">
                <a:solidFill>
                  <a:schemeClr val="accent1">
                    <a:lumMod val="75000"/>
                  </a:schemeClr>
                </a:solidFill>
              </a:rPr>
              <a:t>3 νοσηλευτικά συστήματα</a:t>
            </a:r>
            <a:r>
              <a:rPr lang="en-US" sz="3000" b="1" dirty="0">
                <a:solidFill>
                  <a:schemeClr val="accent1">
                    <a:lumMod val="75000"/>
                  </a:schemeClr>
                </a:solidFill>
              </a:rPr>
              <a:t>:</a:t>
            </a:r>
            <a:endParaRPr lang="el-GR" sz="3000" b="1" dirty="0">
              <a:solidFill>
                <a:schemeClr val="accent1">
                  <a:lumMod val="75000"/>
                </a:schemeClr>
              </a:solidFill>
            </a:endParaRPr>
          </a:p>
          <a:p>
            <a:endParaRPr lang="en-US" sz="3000" b="1" dirty="0"/>
          </a:p>
          <a:p>
            <a:r>
              <a:rPr lang="en-US" sz="3000" b="1" dirty="0"/>
              <a:t>√ </a:t>
            </a:r>
            <a:r>
              <a:rPr lang="el-GR" sz="3000" b="1" dirty="0"/>
              <a:t>Το </a:t>
            </a:r>
            <a:r>
              <a:rPr lang="el-GR" sz="3000" b="1" dirty="0">
                <a:solidFill>
                  <a:schemeClr val="accent1">
                    <a:lumMod val="75000"/>
                  </a:schemeClr>
                </a:solidFill>
              </a:rPr>
              <a:t>πλήρες αντισταθμικό </a:t>
            </a:r>
            <a:r>
              <a:rPr lang="el-GR" sz="3000" b="1" dirty="0"/>
              <a:t>νοσηλευτικό σύστημα εφαρμόζεται όταν ο ασθενής είναι ανίκανος για αυτοφροντίδα.</a:t>
            </a:r>
          </a:p>
          <a:p>
            <a:endParaRPr lang="el-GR" sz="3000" b="1" dirty="0"/>
          </a:p>
          <a:p>
            <a:r>
              <a:rPr lang="el-GR" sz="3000" b="1" dirty="0"/>
              <a:t>√ Το </a:t>
            </a:r>
            <a:r>
              <a:rPr lang="el-GR" sz="3000" b="1" dirty="0">
                <a:solidFill>
                  <a:schemeClr val="accent1">
                    <a:lumMod val="75000"/>
                  </a:schemeClr>
                </a:solidFill>
              </a:rPr>
              <a:t>μερικώς αντισταθμικό </a:t>
            </a:r>
            <a:r>
              <a:rPr lang="el-GR" sz="3000" b="1" dirty="0"/>
              <a:t>νοσηλευτικό σύστημα εφαρμόζεται όταν ο ασθενής μπορεί να εκπληρώσει μερικές ενέργειες αυτοφροντίδας αλλά όχι όλες.</a:t>
            </a:r>
          </a:p>
          <a:p>
            <a:endParaRPr lang="el-GR" sz="3000" b="1" dirty="0"/>
          </a:p>
          <a:p>
            <a:r>
              <a:rPr lang="el-GR" sz="3000" b="1" dirty="0"/>
              <a:t>√ Το </a:t>
            </a:r>
            <a:r>
              <a:rPr lang="el-GR" sz="3000" b="1" dirty="0">
                <a:solidFill>
                  <a:schemeClr val="accent1">
                    <a:lumMod val="75000"/>
                  </a:schemeClr>
                </a:solidFill>
              </a:rPr>
              <a:t>υποστηρικτικό εκπαιδευτικό </a:t>
            </a:r>
            <a:r>
              <a:rPr lang="el-GR" sz="3000" b="1" dirty="0"/>
              <a:t>νοσηλευτικό σύστημα εφαρμόζεται όταν το άτομο έχει την δυνατότητα για πλήρη αυτοφροντίδα ο νοσηλευτής σε αυτή την περίπτωση έχει ρόλο συμβουλευτικό, διδακτικό και υποστηρικτικό. </a:t>
            </a:r>
            <a:endParaRPr lang="en-US" sz="3000" b="1" dirty="0"/>
          </a:p>
        </p:txBody>
      </p:sp>
    </p:spTree>
    <p:extLst>
      <p:ext uri="{BB962C8B-B14F-4D97-AF65-F5344CB8AC3E}">
        <p14:creationId xmlns:p14="http://schemas.microsoft.com/office/powerpoint/2010/main" val="36642316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5774" y="723752"/>
            <a:ext cx="11516497" cy="4985980"/>
          </a:xfrm>
          <a:prstGeom prst="rect">
            <a:avLst/>
          </a:prstGeom>
          <a:noFill/>
        </p:spPr>
        <p:txBody>
          <a:bodyPr wrap="square" rtlCol="0">
            <a:spAutoFit/>
          </a:bodyPr>
          <a:lstStyle/>
          <a:p>
            <a:r>
              <a:rPr lang="el-GR" sz="3000" b="1" dirty="0" smtClean="0">
                <a:solidFill>
                  <a:schemeClr val="accent1">
                    <a:lumMod val="75000"/>
                  </a:schemeClr>
                </a:solidFill>
              </a:rPr>
              <a:t>Διεπιστημονική ομάδα</a:t>
            </a:r>
            <a:r>
              <a:rPr lang="en-US" sz="3000" b="1" dirty="0" smtClean="0">
                <a:solidFill>
                  <a:schemeClr val="accent1">
                    <a:lumMod val="75000"/>
                  </a:schemeClr>
                </a:solidFill>
              </a:rPr>
              <a:t>:</a:t>
            </a:r>
            <a:endParaRPr lang="el-GR" sz="3000" b="1" dirty="0" smtClean="0">
              <a:solidFill>
                <a:schemeClr val="accent1">
                  <a:lumMod val="75000"/>
                </a:schemeClr>
              </a:solidFill>
            </a:endParaRPr>
          </a:p>
          <a:p>
            <a:endParaRPr lang="el-GR" sz="3000" b="1" dirty="0">
              <a:solidFill>
                <a:schemeClr val="accent1">
                  <a:lumMod val="75000"/>
                </a:schemeClr>
              </a:solidFill>
            </a:endParaRPr>
          </a:p>
          <a:p>
            <a:r>
              <a:rPr lang="el-GR" sz="3000" b="1" dirty="0" smtClean="0"/>
              <a:t>Η διεπιστημονική ομάδα περιλαμβάνει </a:t>
            </a:r>
            <a:r>
              <a:rPr lang="el-GR" sz="3000" b="1" dirty="0" smtClean="0">
                <a:solidFill>
                  <a:schemeClr val="accent1">
                    <a:lumMod val="75000"/>
                  </a:schemeClr>
                </a:solidFill>
              </a:rPr>
              <a:t>κλάδους επιστημόνων </a:t>
            </a:r>
            <a:r>
              <a:rPr lang="el-GR" sz="3000" b="1" dirty="0" smtClean="0"/>
              <a:t>όπως είναι οι ψυχολόγοι, οι κοινωνικοί λειτουργοί, οι οδηγοί φροντίδας, οι φροντιστές υγείας </a:t>
            </a:r>
            <a:r>
              <a:rPr lang="el-GR" sz="3000" b="1" dirty="0" smtClean="0">
                <a:solidFill>
                  <a:schemeClr val="accent1">
                    <a:lumMod val="75000"/>
                  </a:schemeClr>
                </a:solidFill>
              </a:rPr>
              <a:t>παρεμβαίνουν</a:t>
            </a:r>
            <a:r>
              <a:rPr lang="el-GR" sz="3000" b="1" dirty="0" smtClean="0"/>
              <a:t> έτσι ώστε να </a:t>
            </a:r>
            <a:r>
              <a:rPr lang="el-GR" sz="3000" b="1" dirty="0" smtClean="0">
                <a:solidFill>
                  <a:schemeClr val="accent1">
                    <a:lumMod val="75000"/>
                  </a:schemeClr>
                </a:solidFill>
              </a:rPr>
              <a:t>βελτιώσουν την κατάσταση υγείας</a:t>
            </a:r>
            <a:r>
              <a:rPr lang="el-GR" sz="3000" b="1" dirty="0" smtClean="0"/>
              <a:t> του αρρώστου να ανακάμψουν από έναν τραυματισμό ή ασθένεια και να μπορέσουν να ζήσουν και συμφιλιωθούν με τις επιπτώσεις της ασθένειας.</a:t>
            </a:r>
          </a:p>
          <a:p>
            <a:endParaRPr lang="el-GR" sz="2400" dirty="0" smtClean="0"/>
          </a:p>
          <a:p>
            <a:r>
              <a:rPr lang="el-GR" dirty="0" smtClean="0"/>
              <a:t> </a:t>
            </a:r>
            <a:endParaRPr lang="el-GR" dirty="0" smtClean="0"/>
          </a:p>
          <a:p>
            <a:endParaRPr lang="en-US" dirty="0" smtClean="0"/>
          </a:p>
          <a:p>
            <a:endParaRPr lang="el-GR" dirty="0"/>
          </a:p>
        </p:txBody>
      </p:sp>
    </p:spTree>
    <p:extLst>
      <p:ext uri="{BB962C8B-B14F-4D97-AF65-F5344CB8AC3E}">
        <p14:creationId xmlns:p14="http://schemas.microsoft.com/office/powerpoint/2010/main" val="42740092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13039" y="854323"/>
            <a:ext cx="10948086" cy="5170646"/>
          </a:xfrm>
          <a:prstGeom prst="rect">
            <a:avLst/>
          </a:prstGeom>
        </p:spPr>
        <p:txBody>
          <a:bodyPr wrap="square">
            <a:spAutoFit/>
          </a:bodyPr>
          <a:lstStyle/>
          <a:p>
            <a:r>
              <a:rPr lang="el-GR" sz="3000" b="1" dirty="0">
                <a:solidFill>
                  <a:schemeClr val="accent1">
                    <a:lumMod val="75000"/>
                  </a:schemeClr>
                </a:solidFill>
              </a:rPr>
              <a:t>Τυχαίο παράδειγμα</a:t>
            </a:r>
            <a:r>
              <a:rPr lang="en-US" sz="3000" b="1" dirty="0">
                <a:solidFill>
                  <a:schemeClr val="accent1">
                    <a:lumMod val="75000"/>
                  </a:schemeClr>
                </a:solidFill>
              </a:rPr>
              <a:t>:</a:t>
            </a:r>
          </a:p>
          <a:p>
            <a:r>
              <a:rPr lang="el-GR" sz="3000" b="1" dirty="0"/>
              <a:t>Ασθενής με νεοπλασίες – </a:t>
            </a:r>
            <a:r>
              <a:rPr lang="el-GR" sz="3000" b="1" dirty="0">
                <a:solidFill>
                  <a:schemeClr val="accent1">
                    <a:lumMod val="75000"/>
                  </a:schemeClr>
                </a:solidFill>
              </a:rPr>
              <a:t>αρχική διάγνωση.</a:t>
            </a:r>
          </a:p>
          <a:p>
            <a:r>
              <a:rPr lang="el-GR" sz="3000" b="1" dirty="0">
                <a:solidFill>
                  <a:schemeClr val="accent1">
                    <a:lumMod val="75000"/>
                  </a:schemeClr>
                </a:solidFill>
              </a:rPr>
              <a:t>Συντονισμός</a:t>
            </a:r>
            <a:r>
              <a:rPr lang="el-GR" sz="3000" b="1" dirty="0"/>
              <a:t> της διεπιστημονικής ομάδας.</a:t>
            </a:r>
          </a:p>
          <a:p>
            <a:r>
              <a:rPr lang="el-GR" sz="3000" b="1" dirty="0"/>
              <a:t>Θα απαιτηθεί ένα πρόγραμμα επισκέψεων ανάλογα με τον </a:t>
            </a:r>
            <a:r>
              <a:rPr lang="el-GR" sz="3000" b="1" dirty="0">
                <a:solidFill>
                  <a:schemeClr val="accent1">
                    <a:lumMod val="75000"/>
                  </a:schemeClr>
                </a:solidFill>
              </a:rPr>
              <a:t>πρωτόκολλο θεραπείας.</a:t>
            </a:r>
          </a:p>
          <a:p>
            <a:r>
              <a:rPr lang="el-GR" sz="3000" b="1" dirty="0"/>
              <a:t>Το πρόγραμμα αυτό θα περιλαμβάνει </a:t>
            </a:r>
            <a:r>
              <a:rPr lang="el-GR" sz="3000" b="1" dirty="0">
                <a:solidFill>
                  <a:schemeClr val="accent1">
                    <a:lumMod val="75000"/>
                  </a:schemeClr>
                </a:solidFill>
              </a:rPr>
              <a:t>θεραπευτικές αγωγές.</a:t>
            </a:r>
          </a:p>
          <a:p>
            <a:r>
              <a:rPr lang="el-GR" sz="3000" b="1" dirty="0">
                <a:solidFill>
                  <a:schemeClr val="accent1">
                    <a:lumMod val="75000"/>
                  </a:schemeClr>
                </a:solidFill>
              </a:rPr>
              <a:t>Ο Γενικός – οικογενειακός </a:t>
            </a:r>
            <a:r>
              <a:rPr lang="el-GR" sz="3000" b="1" dirty="0"/>
              <a:t>γιατρός αξιολογεί την κατάσταση υγείας ενημέρωση του νοσοκομείου.</a:t>
            </a:r>
          </a:p>
          <a:p>
            <a:r>
              <a:rPr lang="el-GR" sz="3000" b="1" dirty="0"/>
              <a:t>Ενημέρωση του </a:t>
            </a:r>
            <a:r>
              <a:rPr lang="el-GR" sz="3000" b="1" dirty="0">
                <a:solidFill>
                  <a:schemeClr val="accent1">
                    <a:lumMod val="75000"/>
                  </a:schemeClr>
                </a:solidFill>
              </a:rPr>
              <a:t>κοινοτικού νοσηλευτή για την νοσηλεία.</a:t>
            </a:r>
          </a:p>
          <a:p>
            <a:r>
              <a:rPr lang="el-GR" sz="3000" b="1" dirty="0"/>
              <a:t>Κοινωνικός λειτουργός και ψυχολόγος για ψυχολογική υποστήριξη του ασθενή και της οικογένειας του.</a:t>
            </a:r>
          </a:p>
        </p:txBody>
      </p:sp>
    </p:spTree>
    <p:extLst>
      <p:ext uri="{BB962C8B-B14F-4D97-AF65-F5344CB8AC3E}">
        <p14:creationId xmlns:p14="http://schemas.microsoft.com/office/powerpoint/2010/main" val="24711585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5196" y="-38658"/>
            <a:ext cx="11771870" cy="2292935"/>
          </a:xfrm>
          <a:prstGeom prst="rect">
            <a:avLst/>
          </a:prstGeom>
          <a:noFill/>
        </p:spPr>
        <p:txBody>
          <a:bodyPr wrap="square" rtlCol="0">
            <a:spAutoFit/>
          </a:bodyPr>
          <a:lstStyle/>
          <a:p>
            <a:r>
              <a:rPr lang="el-GR" sz="2500" b="1" dirty="0" smtClean="0">
                <a:solidFill>
                  <a:schemeClr val="accent1">
                    <a:lumMod val="75000"/>
                  </a:schemeClr>
                </a:solidFill>
              </a:rPr>
              <a:t>Κόστος Μακροχρόνιας Φροντίδας</a:t>
            </a:r>
            <a:r>
              <a:rPr lang="en-US" sz="2500" b="1" dirty="0" smtClean="0">
                <a:solidFill>
                  <a:schemeClr val="accent1">
                    <a:lumMod val="75000"/>
                  </a:schemeClr>
                </a:solidFill>
              </a:rPr>
              <a:t>:</a:t>
            </a:r>
          </a:p>
          <a:p>
            <a:endParaRPr lang="en-US" sz="2500" b="1" dirty="0" smtClean="0">
              <a:solidFill>
                <a:schemeClr val="accent1">
                  <a:lumMod val="75000"/>
                </a:schemeClr>
              </a:solidFill>
            </a:endParaRPr>
          </a:p>
          <a:p>
            <a:r>
              <a:rPr lang="el-GR" sz="2500" dirty="0" smtClean="0"/>
              <a:t>Είναι αντιληπτό ότι το κόστος της Μακροχρόνιας Φροντίδας απαιτεί μια σταθερή χρηματοοικονομική ροή η οποία εξασφαλίζεται είτε από την κοινωνική ασφάλιση (π.χ. Γερμανία Γαλλία) είτε από φόρους (Σκανδιναβικές χώρες)</a:t>
            </a:r>
            <a:endParaRPr lang="en-US" sz="2500" dirty="0" smtClean="0"/>
          </a:p>
          <a:p>
            <a:endParaRPr lang="el-GR" dirty="0"/>
          </a:p>
        </p:txBody>
      </p:sp>
      <p:sp>
        <p:nvSpPr>
          <p:cNvPr id="3" name="Έλλειψη 2"/>
          <p:cNvSpPr/>
          <p:nvPr/>
        </p:nvSpPr>
        <p:spPr>
          <a:xfrm>
            <a:off x="4308389" y="3286897"/>
            <a:ext cx="2586681" cy="15569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Χρηματοδότηση Μακροχρόνιας Φροντίδας</a:t>
            </a:r>
            <a:endParaRPr lang="el-GR" dirty="0"/>
          </a:p>
        </p:txBody>
      </p:sp>
      <p:sp>
        <p:nvSpPr>
          <p:cNvPr id="4" name="Στρογγυλεμένο ορθογώνιο 3"/>
          <p:cNvSpPr/>
          <p:nvPr/>
        </p:nvSpPr>
        <p:spPr>
          <a:xfrm>
            <a:off x="947352" y="2314832"/>
            <a:ext cx="2092411" cy="9720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Χρηματοοικονο-μικές ροές</a:t>
            </a:r>
            <a:endParaRPr lang="el-GR" dirty="0"/>
          </a:p>
        </p:txBody>
      </p:sp>
      <p:sp>
        <p:nvSpPr>
          <p:cNvPr id="10" name="Στρογγυλεμένο ορθογώνιο 9"/>
          <p:cNvSpPr/>
          <p:nvPr/>
        </p:nvSpPr>
        <p:spPr>
          <a:xfrm>
            <a:off x="947352" y="5294250"/>
            <a:ext cx="2092411" cy="9815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Πληθυσμός - Ασθενείς</a:t>
            </a:r>
            <a:endParaRPr lang="el-GR" dirty="0"/>
          </a:p>
        </p:txBody>
      </p:sp>
      <p:sp>
        <p:nvSpPr>
          <p:cNvPr id="11" name="Στρογγυλεμένο ορθογώνιο 10"/>
          <p:cNvSpPr/>
          <p:nvPr/>
        </p:nvSpPr>
        <p:spPr>
          <a:xfrm>
            <a:off x="8883182" y="2314832"/>
            <a:ext cx="2103301" cy="9720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Σύστημα υγείας</a:t>
            </a:r>
            <a:endParaRPr lang="el-GR" dirty="0"/>
          </a:p>
        </p:txBody>
      </p:sp>
      <p:sp>
        <p:nvSpPr>
          <p:cNvPr id="12" name="Στρογγυλεμένο ορθογώνιο 11"/>
          <p:cNvSpPr/>
          <p:nvPr/>
        </p:nvSpPr>
        <p:spPr>
          <a:xfrm>
            <a:off x="8883182" y="5294249"/>
            <a:ext cx="2103301" cy="9815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Πάροχοι (γιατροί, νοσηλευτές)</a:t>
            </a:r>
            <a:endParaRPr lang="el-GR" dirty="0"/>
          </a:p>
        </p:txBody>
      </p:sp>
      <p:cxnSp>
        <p:nvCxnSpPr>
          <p:cNvPr id="14" name="Ευθύγραμμο βέλος σύνδεσης 13"/>
          <p:cNvCxnSpPr/>
          <p:nvPr/>
        </p:nvCxnSpPr>
        <p:spPr>
          <a:xfrm flipV="1">
            <a:off x="1573427" y="3632886"/>
            <a:ext cx="304800" cy="1210962"/>
          </a:xfrm>
          <a:prstGeom prst="straightConnector1">
            <a:avLst/>
          </a:prstGeom>
          <a:ln w="1270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Ευθύγραμμο βέλος σύνδεσης 26"/>
          <p:cNvCxnSpPr/>
          <p:nvPr/>
        </p:nvCxnSpPr>
        <p:spPr>
          <a:xfrm>
            <a:off x="4379933" y="2635586"/>
            <a:ext cx="3149871" cy="4977"/>
          </a:xfrm>
          <a:prstGeom prst="straightConnector1">
            <a:avLst/>
          </a:prstGeom>
          <a:ln w="1270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2" name="Ευθύγραμμο βέλος σύνδεσης 31"/>
          <p:cNvCxnSpPr/>
          <p:nvPr/>
        </p:nvCxnSpPr>
        <p:spPr>
          <a:xfrm flipV="1">
            <a:off x="4516016" y="5784980"/>
            <a:ext cx="3013788" cy="9331"/>
          </a:xfrm>
          <a:prstGeom prst="straightConnector1">
            <a:avLst/>
          </a:prstGeom>
          <a:ln w="1270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 name="Ευθύγραμμο βέλος σύνδεσης 35"/>
          <p:cNvCxnSpPr/>
          <p:nvPr/>
        </p:nvCxnSpPr>
        <p:spPr>
          <a:xfrm>
            <a:off x="9806473" y="3632886"/>
            <a:ext cx="485192" cy="1331000"/>
          </a:xfrm>
          <a:prstGeom prst="straightConnector1">
            <a:avLst/>
          </a:prstGeom>
          <a:ln w="1270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4598814" y="2000285"/>
            <a:ext cx="2848191" cy="369332"/>
          </a:xfrm>
          <a:prstGeom prst="rect">
            <a:avLst/>
          </a:prstGeom>
          <a:noFill/>
        </p:spPr>
        <p:txBody>
          <a:bodyPr wrap="square" rtlCol="0">
            <a:spAutoFit/>
          </a:bodyPr>
          <a:lstStyle/>
          <a:p>
            <a:r>
              <a:rPr lang="el-GR" dirty="0" smtClean="0"/>
              <a:t>Κατανομή πόρων</a:t>
            </a:r>
            <a:endParaRPr lang="el-GR" dirty="0"/>
          </a:p>
        </p:txBody>
      </p:sp>
      <p:sp>
        <p:nvSpPr>
          <p:cNvPr id="43" name="TextBox 42"/>
          <p:cNvSpPr txBox="1"/>
          <p:nvPr/>
        </p:nvSpPr>
        <p:spPr>
          <a:xfrm rot="3802967">
            <a:off x="10221683" y="4104317"/>
            <a:ext cx="2003980" cy="369332"/>
          </a:xfrm>
          <a:prstGeom prst="rect">
            <a:avLst/>
          </a:prstGeom>
          <a:noFill/>
        </p:spPr>
        <p:txBody>
          <a:bodyPr wrap="square" rtlCol="0">
            <a:spAutoFit/>
          </a:bodyPr>
          <a:lstStyle/>
          <a:p>
            <a:r>
              <a:rPr lang="el-GR" dirty="0" smtClean="0"/>
              <a:t>Αμοιβές παροχών</a:t>
            </a:r>
            <a:endParaRPr lang="el-GR" dirty="0"/>
          </a:p>
        </p:txBody>
      </p:sp>
      <p:sp>
        <p:nvSpPr>
          <p:cNvPr id="44" name="TextBox 43"/>
          <p:cNvSpPr txBox="1"/>
          <p:nvPr/>
        </p:nvSpPr>
        <p:spPr>
          <a:xfrm>
            <a:off x="4609543" y="6089112"/>
            <a:ext cx="2397967" cy="646331"/>
          </a:xfrm>
          <a:prstGeom prst="rect">
            <a:avLst/>
          </a:prstGeom>
          <a:noFill/>
        </p:spPr>
        <p:txBody>
          <a:bodyPr wrap="square" rtlCol="0">
            <a:spAutoFit/>
          </a:bodyPr>
          <a:lstStyle/>
          <a:p>
            <a:r>
              <a:rPr lang="el-GR" dirty="0" smtClean="0"/>
              <a:t>Επιμερισμός δαπανών</a:t>
            </a:r>
          </a:p>
          <a:p>
            <a:r>
              <a:rPr lang="el-GR" dirty="0" smtClean="0"/>
              <a:t>Άμεσες πληρωμές</a:t>
            </a:r>
            <a:endParaRPr lang="el-GR" dirty="0"/>
          </a:p>
        </p:txBody>
      </p:sp>
      <p:sp>
        <p:nvSpPr>
          <p:cNvPr id="45" name="TextBox 44"/>
          <p:cNvSpPr txBox="1"/>
          <p:nvPr/>
        </p:nvSpPr>
        <p:spPr>
          <a:xfrm rot="17245229">
            <a:off x="-338056" y="3975220"/>
            <a:ext cx="1978090" cy="646331"/>
          </a:xfrm>
          <a:prstGeom prst="rect">
            <a:avLst/>
          </a:prstGeom>
          <a:noFill/>
        </p:spPr>
        <p:txBody>
          <a:bodyPr wrap="square" rtlCol="0">
            <a:spAutoFit/>
          </a:bodyPr>
          <a:lstStyle/>
          <a:p>
            <a:r>
              <a:rPr lang="el-GR" dirty="0" smtClean="0"/>
              <a:t>Φόροι, εισφορές</a:t>
            </a:r>
          </a:p>
          <a:p>
            <a:r>
              <a:rPr lang="el-GR" dirty="0" smtClean="0"/>
              <a:t>Ιδιωτική ασφάλεια</a:t>
            </a:r>
            <a:endParaRPr lang="el-GR" dirty="0"/>
          </a:p>
        </p:txBody>
      </p:sp>
    </p:spTree>
    <p:extLst>
      <p:ext uri="{BB962C8B-B14F-4D97-AF65-F5344CB8AC3E}">
        <p14:creationId xmlns:p14="http://schemas.microsoft.com/office/powerpoint/2010/main" val="21687146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3611" y="428367"/>
            <a:ext cx="11714205" cy="5978560"/>
          </a:xfrm>
          <a:prstGeom prst="rect">
            <a:avLst/>
          </a:prstGeom>
          <a:noFill/>
        </p:spPr>
        <p:txBody>
          <a:bodyPr wrap="square" rtlCol="0">
            <a:spAutoFit/>
          </a:bodyPr>
          <a:lstStyle/>
          <a:p>
            <a:r>
              <a:rPr lang="el-GR" sz="3000" b="1" dirty="0" smtClean="0"/>
              <a:t>Κόστος φαρμάκων, </a:t>
            </a:r>
            <a:r>
              <a:rPr lang="el-GR" sz="3000" b="1" dirty="0" smtClean="0">
                <a:solidFill>
                  <a:schemeClr val="accent1">
                    <a:lumMod val="75000"/>
                  </a:schemeClr>
                </a:solidFill>
              </a:rPr>
              <a:t>προσωπικού, ιατρικών τεχνολογιών, </a:t>
            </a:r>
            <a:r>
              <a:rPr lang="el-GR" sz="3000" b="1" dirty="0" smtClean="0"/>
              <a:t>κόστος θεραπείας.</a:t>
            </a:r>
          </a:p>
          <a:p>
            <a:endParaRPr lang="el-GR" sz="3000" b="1" dirty="0"/>
          </a:p>
          <a:p>
            <a:r>
              <a:rPr lang="el-GR" sz="3000" b="1" dirty="0" smtClean="0">
                <a:solidFill>
                  <a:schemeClr val="accent1">
                    <a:lumMod val="75000"/>
                  </a:schemeClr>
                </a:solidFill>
              </a:rPr>
              <a:t>Έμμεσο κόστος</a:t>
            </a:r>
            <a:r>
              <a:rPr lang="en-US" sz="3000" b="1" dirty="0" smtClean="0">
                <a:solidFill>
                  <a:schemeClr val="accent1">
                    <a:lumMod val="75000"/>
                  </a:schemeClr>
                </a:solidFill>
              </a:rPr>
              <a:t>: </a:t>
            </a:r>
            <a:r>
              <a:rPr lang="el-GR" sz="3000" b="1" dirty="0" smtClean="0"/>
              <a:t>πρόωρη </a:t>
            </a:r>
            <a:r>
              <a:rPr lang="el-GR" sz="3000" b="1" dirty="0" smtClean="0"/>
              <a:t>συνταξιοδότηση, μείωση της </a:t>
            </a:r>
            <a:r>
              <a:rPr lang="el-GR" sz="3000" b="1" dirty="0" smtClean="0"/>
              <a:t>παραγωγικότητας</a:t>
            </a:r>
            <a:r>
              <a:rPr lang="el-GR" sz="3000" b="1" dirty="0" smtClean="0"/>
              <a:t>, ψυχολογικό κόστος, ταλαιπωρία της οικογένειας του αρρώστου.</a:t>
            </a:r>
          </a:p>
          <a:p>
            <a:endParaRPr lang="el-GR" sz="3000" b="1" dirty="0"/>
          </a:p>
          <a:p>
            <a:r>
              <a:rPr lang="el-GR" sz="3000" b="1" dirty="0" smtClean="0"/>
              <a:t>Η.Π.Α. το 80% του προγράμματος </a:t>
            </a:r>
            <a:r>
              <a:rPr lang="en-US" sz="3000" b="1" dirty="0" smtClean="0">
                <a:solidFill>
                  <a:schemeClr val="accent1">
                    <a:lumMod val="75000"/>
                  </a:schemeClr>
                </a:solidFill>
              </a:rPr>
              <a:t>Medicare (</a:t>
            </a:r>
            <a:r>
              <a:rPr lang="el-GR" sz="3000" b="1" dirty="0" smtClean="0">
                <a:solidFill>
                  <a:schemeClr val="accent1">
                    <a:lumMod val="75000"/>
                  </a:schemeClr>
                </a:solidFill>
              </a:rPr>
              <a:t>Εθνικό Πρόγραμμα </a:t>
            </a:r>
            <a:r>
              <a:rPr lang="el-GR" sz="3000" b="1" dirty="0">
                <a:solidFill>
                  <a:schemeClr val="accent1">
                    <a:lumMod val="75000"/>
                  </a:schemeClr>
                </a:solidFill>
              </a:rPr>
              <a:t>Α</a:t>
            </a:r>
            <a:r>
              <a:rPr lang="el-GR" sz="3000" b="1" dirty="0" smtClean="0">
                <a:solidFill>
                  <a:schemeClr val="accent1">
                    <a:lumMod val="75000"/>
                  </a:schemeClr>
                </a:solidFill>
              </a:rPr>
              <a:t>σφάλισης </a:t>
            </a:r>
            <a:r>
              <a:rPr lang="el-GR" sz="3000" b="1" dirty="0">
                <a:solidFill>
                  <a:schemeClr val="accent1">
                    <a:lumMod val="75000"/>
                  </a:schemeClr>
                </a:solidFill>
              </a:rPr>
              <a:t>Α</a:t>
            </a:r>
            <a:r>
              <a:rPr lang="el-GR" sz="3000" b="1" dirty="0" smtClean="0">
                <a:solidFill>
                  <a:schemeClr val="accent1">
                    <a:lumMod val="75000"/>
                  </a:schemeClr>
                </a:solidFill>
              </a:rPr>
              <a:t>σθενών)</a:t>
            </a:r>
            <a:r>
              <a:rPr lang="el-GR" sz="3000" b="1" dirty="0" smtClean="0"/>
              <a:t> προορίζεται για </a:t>
            </a:r>
            <a:r>
              <a:rPr lang="el-GR" sz="3000" b="1" dirty="0" smtClean="0"/>
              <a:t>Μακροχρόνιες </a:t>
            </a:r>
            <a:r>
              <a:rPr lang="el-GR" sz="3000" b="1" dirty="0" smtClean="0"/>
              <a:t>ασθένειες.</a:t>
            </a:r>
          </a:p>
          <a:p>
            <a:endParaRPr lang="el-GR" sz="3000" b="1" dirty="0"/>
          </a:p>
          <a:p>
            <a:r>
              <a:rPr lang="el-GR" sz="3000" b="1" dirty="0" smtClean="0">
                <a:solidFill>
                  <a:schemeClr val="accent1">
                    <a:lumMod val="75000"/>
                  </a:schemeClr>
                </a:solidFill>
              </a:rPr>
              <a:t>Δανία</a:t>
            </a:r>
            <a:r>
              <a:rPr lang="en-US" sz="3000" b="1" dirty="0" smtClean="0">
                <a:solidFill>
                  <a:schemeClr val="accent1">
                    <a:lumMod val="75000"/>
                  </a:schemeClr>
                </a:solidFill>
              </a:rPr>
              <a:t>:</a:t>
            </a:r>
            <a:r>
              <a:rPr lang="el-GR" sz="3000" b="1" dirty="0" smtClean="0">
                <a:solidFill>
                  <a:schemeClr val="accent1">
                    <a:lumMod val="75000"/>
                  </a:schemeClr>
                </a:solidFill>
              </a:rPr>
              <a:t> </a:t>
            </a:r>
            <a:r>
              <a:rPr lang="el-GR" sz="3000" b="1" dirty="0" smtClean="0"/>
              <a:t>Χρόνιες παθήσεις από καρδιακά νοσήματα απορροφούν το 5% του συνολικού κόστους.</a:t>
            </a:r>
          </a:p>
          <a:p>
            <a:endParaRPr lang="el-GR" sz="2250" dirty="0"/>
          </a:p>
        </p:txBody>
      </p:sp>
    </p:spTree>
    <p:extLst>
      <p:ext uri="{BB962C8B-B14F-4D97-AF65-F5344CB8AC3E}">
        <p14:creationId xmlns:p14="http://schemas.microsoft.com/office/powerpoint/2010/main" val="22977311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22422" y="328645"/>
            <a:ext cx="11648302" cy="6093976"/>
          </a:xfrm>
          <a:prstGeom prst="rect">
            <a:avLst/>
          </a:prstGeom>
        </p:spPr>
        <p:txBody>
          <a:bodyPr wrap="square">
            <a:spAutoFit/>
          </a:bodyPr>
          <a:lstStyle/>
          <a:p>
            <a:r>
              <a:rPr lang="el-GR" sz="3000" b="1" dirty="0">
                <a:solidFill>
                  <a:schemeClr val="accent1">
                    <a:lumMod val="75000"/>
                  </a:schemeClr>
                </a:solidFill>
              </a:rPr>
              <a:t>Πολωνία</a:t>
            </a:r>
            <a:r>
              <a:rPr lang="en-US" sz="3000" b="1" dirty="0">
                <a:solidFill>
                  <a:schemeClr val="accent1">
                    <a:lumMod val="75000"/>
                  </a:schemeClr>
                </a:solidFill>
              </a:rPr>
              <a:t>:</a:t>
            </a:r>
            <a:r>
              <a:rPr lang="el-GR" sz="3000" b="1" dirty="0">
                <a:solidFill>
                  <a:schemeClr val="accent1">
                    <a:lumMod val="75000"/>
                  </a:schemeClr>
                </a:solidFill>
              </a:rPr>
              <a:t> </a:t>
            </a:r>
            <a:r>
              <a:rPr lang="el-GR" sz="3000" b="1" dirty="0"/>
              <a:t>Χρόνιες παθήσεις από καρδιακά νοσήματα απορροφούν το 17% του συνολικού κόστους.</a:t>
            </a:r>
          </a:p>
          <a:p>
            <a:endParaRPr lang="el-GR" sz="3000" b="1" dirty="0"/>
          </a:p>
          <a:p>
            <a:r>
              <a:rPr lang="el-GR" sz="3000" b="1" dirty="0">
                <a:solidFill>
                  <a:schemeClr val="accent1">
                    <a:lumMod val="75000"/>
                  </a:schemeClr>
                </a:solidFill>
              </a:rPr>
              <a:t>Ολλανδία</a:t>
            </a:r>
            <a:r>
              <a:rPr lang="en-US" sz="3000" b="1" dirty="0">
                <a:solidFill>
                  <a:schemeClr val="accent1">
                    <a:lumMod val="75000"/>
                  </a:schemeClr>
                </a:solidFill>
              </a:rPr>
              <a:t>:</a:t>
            </a:r>
            <a:r>
              <a:rPr lang="el-GR" sz="3000" b="1" dirty="0">
                <a:solidFill>
                  <a:schemeClr val="accent1">
                    <a:lumMod val="75000"/>
                  </a:schemeClr>
                </a:solidFill>
              </a:rPr>
              <a:t> </a:t>
            </a:r>
            <a:r>
              <a:rPr lang="el-GR" sz="3000" b="1" dirty="0"/>
              <a:t>Διαβήτης τύπου</a:t>
            </a:r>
            <a:r>
              <a:rPr lang="en-US" sz="3000" b="1" dirty="0"/>
              <a:t> </a:t>
            </a:r>
            <a:r>
              <a:rPr lang="el-GR" sz="3000" b="1" dirty="0">
                <a:ea typeface="Times New Roman" panose="02020603050405020304" pitchFamily="18" charset="0"/>
              </a:rPr>
              <a:t>ӀӀ</a:t>
            </a:r>
            <a:r>
              <a:rPr lang="en-US" sz="3000" b="1" dirty="0">
                <a:ea typeface="Times New Roman" panose="02020603050405020304" pitchFamily="18" charset="0"/>
              </a:rPr>
              <a:t> </a:t>
            </a:r>
            <a:r>
              <a:rPr lang="el-GR" sz="3000" b="1" dirty="0"/>
              <a:t>απορροφά το 1.6 από του συνολικού κόστους.</a:t>
            </a:r>
          </a:p>
          <a:p>
            <a:endParaRPr lang="el-GR" sz="3000" b="1" dirty="0"/>
          </a:p>
          <a:p>
            <a:r>
              <a:rPr lang="el-GR" sz="3000" b="1" dirty="0">
                <a:solidFill>
                  <a:schemeClr val="accent1">
                    <a:lumMod val="75000"/>
                  </a:schemeClr>
                </a:solidFill>
              </a:rPr>
              <a:t>Ιταλία</a:t>
            </a:r>
            <a:r>
              <a:rPr lang="en-US" sz="3000" b="1" dirty="0">
                <a:solidFill>
                  <a:schemeClr val="accent1">
                    <a:lumMod val="75000"/>
                  </a:schemeClr>
                </a:solidFill>
              </a:rPr>
              <a:t>:</a:t>
            </a:r>
            <a:r>
              <a:rPr lang="el-GR" sz="3000" b="1" dirty="0">
                <a:solidFill>
                  <a:schemeClr val="accent1">
                    <a:lumMod val="75000"/>
                  </a:schemeClr>
                </a:solidFill>
              </a:rPr>
              <a:t> </a:t>
            </a:r>
            <a:r>
              <a:rPr lang="el-GR" sz="3000" b="1" dirty="0"/>
              <a:t>Διαβήτης τύπου </a:t>
            </a:r>
            <a:r>
              <a:rPr lang="el-GR" sz="3000" b="1" dirty="0">
                <a:ea typeface="Times New Roman" panose="02020603050405020304" pitchFamily="18" charset="0"/>
              </a:rPr>
              <a:t>ӀӀ</a:t>
            </a:r>
            <a:r>
              <a:rPr lang="en-US" sz="3000" b="1" dirty="0">
                <a:ea typeface="Times New Roman" panose="02020603050405020304" pitchFamily="18" charset="0"/>
              </a:rPr>
              <a:t>  </a:t>
            </a:r>
            <a:r>
              <a:rPr lang="el-GR" sz="3000" b="1" dirty="0"/>
              <a:t> απορροφά το 6,6 του συνολικού κόστους.</a:t>
            </a:r>
          </a:p>
          <a:p>
            <a:endParaRPr lang="el-GR" sz="3000" b="1" dirty="0"/>
          </a:p>
          <a:p>
            <a:r>
              <a:rPr lang="el-GR" sz="3000" b="1" dirty="0"/>
              <a:t>Ποια πολιτική θα πρέπει να εφαρμόσουμε προκειμένου να μειώσουμε το κόστος των ασθενών με διαβήτη τύπου</a:t>
            </a:r>
            <a:r>
              <a:rPr lang="el-GR" sz="3000" b="1" dirty="0">
                <a:ea typeface="Times New Roman" panose="02020603050405020304" pitchFamily="18" charset="0"/>
              </a:rPr>
              <a:t> ӀӀ</a:t>
            </a:r>
            <a:r>
              <a:rPr lang="el-GR" sz="3000" b="1" dirty="0"/>
              <a:t> και των ασθενών με καρδιακές παθήσεις</a:t>
            </a:r>
            <a:r>
              <a:rPr lang="en-US" sz="3000" b="1" dirty="0"/>
              <a:t>;;</a:t>
            </a:r>
            <a:r>
              <a:rPr lang="el-GR" sz="3000" b="1" dirty="0"/>
              <a:t> </a:t>
            </a:r>
            <a:endParaRPr lang="el-GR" sz="3000" b="1" dirty="0" smtClean="0"/>
          </a:p>
          <a:p>
            <a:r>
              <a:rPr lang="el-GR" sz="3000" b="1" dirty="0" smtClean="0"/>
              <a:t>   </a:t>
            </a:r>
          </a:p>
          <a:p>
            <a:r>
              <a:rPr lang="el-GR" sz="3000" b="1" dirty="0" smtClean="0">
                <a:solidFill>
                  <a:schemeClr val="accent1">
                    <a:lumMod val="75000"/>
                  </a:schemeClr>
                </a:solidFill>
              </a:rPr>
              <a:t>Καλό απόγευμα..</a:t>
            </a:r>
            <a:endParaRPr lang="el-GR" sz="3000" b="1" dirty="0">
              <a:solidFill>
                <a:schemeClr val="accent1">
                  <a:lumMod val="75000"/>
                </a:schemeClr>
              </a:solidFill>
            </a:endParaRPr>
          </a:p>
        </p:txBody>
      </p:sp>
    </p:spTree>
    <p:extLst>
      <p:ext uri="{BB962C8B-B14F-4D97-AF65-F5344CB8AC3E}">
        <p14:creationId xmlns:p14="http://schemas.microsoft.com/office/powerpoint/2010/main" val="3267721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1848" y="494270"/>
            <a:ext cx="11854249" cy="5724644"/>
          </a:xfrm>
          <a:prstGeom prst="rect">
            <a:avLst/>
          </a:prstGeom>
          <a:noFill/>
        </p:spPr>
        <p:txBody>
          <a:bodyPr wrap="square" rtlCol="0">
            <a:spAutoFit/>
          </a:bodyPr>
          <a:lstStyle/>
          <a:p>
            <a:r>
              <a:rPr lang="el-GR" sz="2900" b="1" dirty="0">
                <a:solidFill>
                  <a:srgbClr val="0070C0"/>
                </a:solidFill>
              </a:rPr>
              <a:t>Μοντέλο Καθοδηγούμενης Φροντίδας</a:t>
            </a:r>
            <a:r>
              <a:rPr lang="en-US" sz="2900" b="1" dirty="0">
                <a:solidFill>
                  <a:srgbClr val="0070C0"/>
                </a:solidFill>
              </a:rPr>
              <a:t> - Guided </a:t>
            </a:r>
            <a:r>
              <a:rPr lang="en-US" sz="2900" b="1" dirty="0" smtClean="0">
                <a:solidFill>
                  <a:srgbClr val="0070C0"/>
                </a:solidFill>
              </a:rPr>
              <a:t>Care</a:t>
            </a:r>
            <a:endParaRPr lang="el-GR" sz="2900" b="1" dirty="0" smtClean="0">
              <a:solidFill>
                <a:srgbClr val="0070C0"/>
              </a:solidFill>
            </a:endParaRPr>
          </a:p>
          <a:p>
            <a:endParaRPr lang="el-GR" sz="2900" b="1" dirty="0" smtClean="0">
              <a:solidFill>
                <a:srgbClr val="0070C0"/>
              </a:solidFill>
            </a:endParaRPr>
          </a:p>
          <a:p>
            <a:endParaRPr lang="el-GR" sz="2900" b="1" dirty="0" smtClean="0">
              <a:solidFill>
                <a:srgbClr val="0070C0"/>
              </a:solidFill>
            </a:endParaRPr>
          </a:p>
          <a:p>
            <a:r>
              <a:rPr lang="el-GR" sz="2900" b="1" dirty="0" smtClean="0">
                <a:solidFill>
                  <a:schemeClr val="accent1">
                    <a:lumMod val="75000"/>
                  </a:schemeClr>
                </a:solidFill>
              </a:rPr>
              <a:t>Σχεδιασμός</a:t>
            </a:r>
            <a:r>
              <a:rPr lang="en-US" sz="2900" b="1" dirty="0" smtClean="0">
                <a:solidFill>
                  <a:schemeClr val="accent1">
                    <a:lumMod val="75000"/>
                  </a:schemeClr>
                </a:solidFill>
              </a:rPr>
              <a:t>:</a:t>
            </a:r>
            <a:r>
              <a:rPr lang="el-GR" sz="2900" b="1" dirty="0" smtClean="0"/>
              <a:t> </a:t>
            </a:r>
            <a:r>
              <a:rPr lang="en-US" sz="2900" b="1" dirty="0"/>
              <a:t>T</a:t>
            </a:r>
            <a:r>
              <a:rPr lang="el-GR" sz="2900" b="1" dirty="0" smtClean="0"/>
              <a:t>ης φροντίδας γίνεται με </a:t>
            </a:r>
            <a:r>
              <a:rPr lang="el-GR" sz="2900" b="1" dirty="0" smtClean="0">
                <a:solidFill>
                  <a:schemeClr val="accent1">
                    <a:lumMod val="75000"/>
                  </a:schemeClr>
                </a:solidFill>
              </a:rPr>
              <a:t>συγκεκριμένους</a:t>
            </a:r>
            <a:r>
              <a:rPr lang="en-US" sz="2900" b="1" dirty="0" smtClean="0">
                <a:solidFill>
                  <a:schemeClr val="accent1">
                    <a:lumMod val="75000"/>
                  </a:schemeClr>
                </a:solidFill>
              </a:rPr>
              <a:t> </a:t>
            </a:r>
            <a:r>
              <a:rPr lang="el-GR" sz="2900" b="1" dirty="0" smtClean="0">
                <a:solidFill>
                  <a:schemeClr val="accent1">
                    <a:lumMod val="75000"/>
                  </a:schemeClr>
                </a:solidFill>
              </a:rPr>
              <a:t>κλινικούς οδηγούς </a:t>
            </a:r>
            <a:r>
              <a:rPr lang="el-GR" sz="2900" b="1" dirty="0" smtClean="0"/>
              <a:t>και </a:t>
            </a:r>
            <a:r>
              <a:rPr lang="el-GR" sz="2900" b="1" dirty="0" smtClean="0">
                <a:solidFill>
                  <a:schemeClr val="accent1">
                    <a:lumMod val="75000"/>
                  </a:schemeClr>
                </a:solidFill>
              </a:rPr>
              <a:t>πρωτόκολλα</a:t>
            </a:r>
            <a:r>
              <a:rPr lang="el-GR" sz="2900" b="1" dirty="0" smtClean="0"/>
              <a:t> οι νοσηλευτές και οι οικογενειακοί γιατροί σχεδιάζουν και πολλές φορές τροποποιούν από κοινού </a:t>
            </a:r>
            <a:r>
              <a:rPr lang="el-GR" sz="2900" b="1" dirty="0" smtClean="0">
                <a:solidFill>
                  <a:schemeClr val="accent1">
                    <a:lumMod val="75000"/>
                  </a:schemeClr>
                </a:solidFill>
              </a:rPr>
              <a:t>το σχέδιο Μακροχρόνιας </a:t>
            </a:r>
            <a:r>
              <a:rPr lang="el-GR" sz="2900" b="1" dirty="0">
                <a:solidFill>
                  <a:schemeClr val="accent1">
                    <a:lumMod val="75000"/>
                  </a:schemeClr>
                </a:solidFill>
              </a:rPr>
              <a:t>Φ</a:t>
            </a:r>
            <a:r>
              <a:rPr lang="el-GR" sz="2900" b="1" dirty="0" smtClean="0">
                <a:solidFill>
                  <a:schemeClr val="accent1">
                    <a:lumMod val="75000"/>
                  </a:schemeClr>
                </a:solidFill>
              </a:rPr>
              <a:t>ροντίδας.</a:t>
            </a:r>
          </a:p>
          <a:p>
            <a:endParaRPr lang="el-GR" sz="2900" b="1" dirty="0" smtClean="0">
              <a:solidFill>
                <a:schemeClr val="accent1">
                  <a:lumMod val="75000"/>
                </a:schemeClr>
              </a:solidFill>
            </a:endParaRPr>
          </a:p>
          <a:p>
            <a:endParaRPr lang="el-GR" sz="2900" b="1" dirty="0"/>
          </a:p>
          <a:p>
            <a:r>
              <a:rPr lang="el-GR" sz="2900" b="1" dirty="0" smtClean="0"/>
              <a:t>Το σχέδιο πρέπει να είναι </a:t>
            </a:r>
            <a:r>
              <a:rPr lang="el-GR" sz="2900" b="1" dirty="0" smtClean="0">
                <a:solidFill>
                  <a:schemeClr val="accent1">
                    <a:lumMod val="75000"/>
                  </a:schemeClr>
                </a:solidFill>
              </a:rPr>
              <a:t>ρεαλιστικό να</a:t>
            </a:r>
            <a:r>
              <a:rPr lang="el-GR" sz="2900" b="1" dirty="0" smtClean="0"/>
              <a:t> περιλαμβάνει στοιχεία που έχουν να κάνουν με τη </a:t>
            </a:r>
            <a:r>
              <a:rPr lang="el-GR" sz="2900" b="1" dirty="0" smtClean="0">
                <a:solidFill>
                  <a:schemeClr val="accent1">
                    <a:lumMod val="75000"/>
                  </a:schemeClr>
                </a:solidFill>
              </a:rPr>
              <a:t>φυσική δραστηριότητα, </a:t>
            </a:r>
            <a:r>
              <a:rPr lang="el-GR" sz="2900" b="1" dirty="0" smtClean="0"/>
              <a:t>την </a:t>
            </a:r>
            <a:r>
              <a:rPr lang="el-GR" sz="2900" b="1" dirty="0" smtClean="0">
                <a:solidFill>
                  <a:schemeClr val="accent1">
                    <a:lumMod val="75000"/>
                  </a:schemeClr>
                </a:solidFill>
              </a:rPr>
              <a:t>αυτοφροντίδα,</a:t>
            </a:r>
            <a:r>
              <a:rPr lang="el-GR" sz="2900" b="1" dirty="0" smtClean="0"/>
              <a:t> και την </a:t>
            </a:r>
            <a:r>
              <a:rPr lang="el-GR" sz="2900" b="1" dirty="0" smtClean="0">
                <a:solidFill>
                  <a:schemeClr val="accent1">
                    <a:lumMod val="75000"/>
                  </a:schemeClr>
                </a:solidFill>
              </a:rPr>
              <a:t>επίτευξη ατομικών στόχων.  </a:t>
            </a:r>
            <a:endParaRPr lang="el-GR" sz="2900" b="1" dirty="0">
              <a:solidFill>
                <a:schemeClr val="accent1">
                  <a:lumMod val="75000"/>
                </a:schemeClr>
              </a:solidFill>
            </a:endParaRPr>
          </a:p>
          <a:p>
            <a:endParaRPr lang="el-GR" b="1" dirty="0">
              <a:solidFill>
                <a:srgbClr val="0070C0"/>
              </a:solidFill>
            </a:endParaRPr>
          </a:p>
        </p:txBody>
      </p:sp>
    </p:spTree>
    <p:extLst>
      <p:ext uri="{BB962C8B-B14F-4D97-AF65-F5344CB8AC3E}">
        <p14:creationId xmlns:p14="http://schemas.microsoft.com/office/powerpoint/2010/main" val="6823786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0087" y="568411"/>
            <a:ext cx="11813059" cy="4062651"/>
          </a:xfrm>
          <a:prstGeom prst="rect">
            <a:avLst/>
          </a:prstGeom>
          <a:noFill/>
        </p:spPr>
        <p:txBody>
          <a:bodyPr wrap="square" rtlCol="0">
            <a:spAutoFit/>
          </a:bodyPr>
          <a:lstStyle/>
          <a:p>
            <a:r>
              <a:rPr lang="el-GR" sz="3000" b="1" dirty="0">
                <a:solidFill>
                  <a:srgbClr val="0070C0"/>
                </a:solidFill>
              </a:rPr>
              <a:t>Μοντέλο Καθοδηγούμενης Φροντίδας</a:t>
            </a:r>
            <a:r>
              <a:rPr lang="en-US" sz="3000" b="1" dirty="0">
                <a:solidFill>
                  <a:srgbClr val="0070C0"/>
                </a:solidFill>
              </a:rPr>
              <a:t> - Guided </a:t>
            </a:r>
            <a:r>
              <a:rPr lang="en-US" sz="3000" b="1" dirty="0" smtClean="0">
                <a:solidFill>
                  <a:srgbClr val="0070C0"/>
                </a:solidFill>
              </a:rPr>
              <a:t>Care:</a:t>
            </a:r>
          </a:p>
          <a:p>
            <a:endParaRPr lang="el-GR" sz="3000" b="1" dirty="0" smtClean="0">
              <a:solidFill>
                <a:srgbClr val="0070C0"/>
              </a:solidFill>
            </a:endParaRPr>
          </a:p>
          <a:p>
            <a:endParaRPr lang="el-GR" sz="3000" b="1" dirty="0" smtClean="0">
              <a:solidFill>
                <a:srgbClr val="0070C0"/>
              </a:solidFill>
            </a:endParaRPr>
          </a:p>
          <a:p>
            <a:r>
              <a:rPr lang="el-GR" sz="3000" b="1" dirty="0" smtClean="0">
                <a:solidFill>
                  <a:schemeClr val="tx1">
                    <a:lumMod val="95000"/>
                    <a:lumOff val="5000"/>
                  </a:schemeClr>
                </a:solidFill>
              </a:rPr>
              <a:t>Παρακολούθηση</a:t>
            </a:r>
            <a:r>
              <a:rPr lang="en-US" sz="3000" b="1" dirty="0" smtClean="0">
                <a:solidFill>
                  <a:schemeClr val="tx1">
                    <a:lumMod val="95000"/>
                    <a:lumOff val="5000"/>
                  </a:schemeClr>
                </a:solidFill>
              </a:rPr>
              <a:t>:</a:t>
            </a:r>
            <a:r>
              <a:rPr lang="el-GR" sz="3000" b="1" dirty="0" smtClean="0">
                <a:solidFill>
                  <a:schemeClr val="tx1">
                    <a:lumMod val="95000"/>
                    <a:lumOff val="5000"/>
                  </a:schemeClr>
                </a:solidFill>
              </a:rPr>
              <a:t> Ο νοσηλευτής </a:t>
            </a:r>
            <a:r>
              <a:rPr lang="el-GR" sz="3000" b="1" dirty="0" smtClean="0">
                <a:solidFill>
                  <a:schemeClr val="accent1">
                    <a:lumMod val="75000"/>
                  </a:schemeClr>
                </a:solidFill>
              </a:rPr>
              <a:t>παρακολουθεί την εφαρμογή του σχεδίου </a:t>
            </a:r>
            <a:r>
              <a:rPr lang="el-GR" sz="3000" b="1" dirty="0" smtClean="0">
                <a:solidFill>
                  <a:schemeClr val="tx1">
                    <a:lumMod val="95000"/>
                    <a:lumOff val="5000"/>
                  </a:schemeClr>
                </a:solidFill>
              </a:rPr>
              <a:t>της φροντίδας τουλάχιστον μια φορά το μήνα.</a:t>
            </a:r>
            <a:endParaRPr lang="en-US" sz="3000" b="1" dirty="0" smtClean="0">
              <a:solidFill>
                <a:schemeClr val="tx1">
                  <a:lumMod val="95000"/>
                  <a:lumOff val="5000"/>
                </a:schemeClr>
              </a:solidFill>
            </a:endParaRPr>
          </a:p>
          <a:p>
            <a:endParaRPr lang="el-GR" sz="3000" b="1" dirty="0" smtClean="0">
              <a:solidFill>
                <a:schemeClr val="tx1">
                  <a:lumMod val="95000"/>
                  <a:lumOff val="5000"/>
                </a:schemeClr>
              </a:solidFill>
            </a:endParaRPr>
          </a:p>
          <a:p>
            <a:endParaRPr lang="el-GR" sz="3000" b="1" dirty="0">
              <a:solidFill>
                <a:schemeClr val="tx1">
                  <a:lumMod val="95000"/>
                  <a:lumOff val="5000"/>
                </a:schemeClr>
              </a:solidFill>
            </a:endParaRPr>
          </a:p>
          <a:p>
            <a:r>
              <a:rPr lang="el-GR" sz="3000" b="1" dirty="0" smtClean="0">
                <a:solidFill>
                  <a:schemeClr val="tx1">
                    <a:lumMod val="95000"/>
                    <a:lumOff val="5000"/>
                  </a:schemeClr>
                </a:solidFill>
              </a:rPr>
              <a:t>Οι περισσότερες επικοινωνίες γίνονται </a:t>
            </a:r>
            <a:r>
              <a:rPr lang="el-GR" sz="3000" b="1" dirty="0" smtClean="0">
                <a:solidFill>
                  <a:schemeClr val="accent1">
                    <a:lumMod val="75000"/>
                  </a:schemeClr>
                </a:solidFill>
              </a:rPr>
              <a:t>μέσω τηλεφώνου με τον ασθενή.</a:t>
            </a:r>
            <a:endParaRPr lang="el-GR" sz="3000" b="1" dirty="0">
              <a:solidFill>
                <a:schemeClr val="accent1">
                  <a:lumMod val="75000"/>
                </a:schemeClr>
              </a:solidFill>
            </a:endParaRPr>
          </a:p>
          <a:p>
            <a:endParaRPr lang="el-GR" b="1" dirty="0">
              <a:solidFill>
                <a:srgbClr val="0070C0"/>
              </a:solidFill>
            </a:endParaRPr>
          </a:p>
        </p:txBody>
      </p:sp>
    </p:spTree>
    <p:extLst>
      <p:ext uri="{BB962C8B-B14F-4D97-AF65-F5344CB8AC3E}">
        <p14:creationId xmlns:p14="http://schemas.microsoft.com/office/powerpoint/2010/main" val="16260316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9470" y="560173"/>
            <a:ext cx="11697730" cy="5001369"/>
          </a:xfrm>
          <a:prstGeom prst="rect">
            <a:avLst/>
          </a:prstGeom>
          <a:noFill/>
        </p:spPr>
        <p:txBody>
          <a:bodyPr wrap="square" rtlCol="0">
            <a:spAutoFit/>
          </a:bodyPr>
          <a:lstStyle/>
          <a:p>
            <a:r>
              <a:rPr lang="el-GR" sz="2900" b="1" dirty="0">
                <a:solidFill>
                  <a:srgbClr val="0070C0"/>
                </a:solidFill>
              </a:rPr>
              <a:t>Μοντέλο Καθοδηγούμενης Φροντίδας</a:t>
            </a:r>
            <a:r>
              <a:rPr lang="en-US" sz="2900" b="1" dirty="0">
                <a:solidFill>
                  <a:srgbClr val="0070C0"/>
                </a:solidFill>
              </a:rPr>
              <a:t> - Guided Care</a:t>
            </a:r>
            <a:r>
              <a:rPr lang="en-US" sz="2900" b="1" dirty="0" smtClean="0">
                <a:solidFill>
                  <a:srgbClr val="0070C0"/>
                </a:solidFill>
              </a:rPr>
              <a:t>:</a:t>
            </a:r>
          </a:p>
          <a:p>
            <a:endParaRPr lang="en-US" sz="2900" b="1" dirty="0">
              <a:solidFill>
                <a:schemeClr val="tx1">
                  <a:lumMod val="95000"/>
                  <a:lumOff val="5000"/>
                </a:schemeClr>
              </a:solidFill>
            </a:endParaRPr>
          </a:p>
          <a:p>
            <a:r>
              <a:rPr lang="el-GR" sz="2900" b="1" dirty="0" smtClean="0">
                <a:solidFill>
                  <a:schemeClr val="accent1">
                    <a:lumMod val="75000"/>
                  </a:schemeClr>
                </a:solidFill>
              </a:rPr>
              <a:t>Συμβουλευτικ</a:t>
            </a:r>
            <a:r>
              <a:rPr lang="el-GR" sz="2900" b="1" dirty="0">
                <a:solidFill>
                  <a:schemeClr val="accent1">
                    <a:lumMod val="75000"/>
                  </a:schemeClr>
                </a:solidFill>
              </a:rPr>
              <a:t>ή</a:t>
            </a:r>
            <a:r>
              <a:rPr lang="en-US" sz="2900" b="1" dirty="0" smtClean="0">
                <a:solidFill>
                  <a:schemeClr val="accent1">
                    <a:lumMod val="75000"/>
                  </a:schemeClr>
                </a:solidFill>
              </a:rPr>
              <a:t>:</a:t>
            </a:r>
            <a:r>
              <a:rPr lang="el-GR" sz="2900" b="1" dirty="0" smtClean="0">
                <a:solidFill>
                  <a:schemeClr val="tx1">
                    <a:lumMod val="95000"/>
                    <a:lumOff val="5000"/>
                  </a:schemeClr>
                </a:solidFill>
              </a:rPr>
              <a:t> κατά την διάρκεια επικοινωνίας με τον ασθενή ο Νοσηλευτής </a:t>
            </a:r>
            <a:r>
              <a:rPr lang="el-GR" sz="2900" b="1" dirty="0" smtClean="0">
                <a:solidFill>
                  <a:schemeClr val="accent1">
                    <a:lumMod val="75000"/>
                  </a:schemeClr>
                </a:solidFill>
              </a:rPr>
              <a:t>παρακολουθεί την εξέλιξη της αυτοφροντίδας </a:t>
            </a:r>
            <a:r>
              <a:rPr lang="el-GR" sz="2900" b="1" dirty="0" smtClean="0">
                <a:solidFill>
                  <a:schemeClr val="tx1">
                    <a:lumMod val="95000"/>
                    <a:lumOff val="5000"/>
                  </a:schemeClr>
                </a:solidFill>
              </a:rPr>
              <a:t>συγκεντρώνει πληροφορίες</a:t>
            </a:r>
          </a:p>
          <a:p>
            <a:endParaRPr lang="el-GR" sz="2900" b="1" dirty="0">
              <a:solidFill>
                <a:schemeClr val="tx1">
                  <a:lumMod val="95000"/>
                  <a:lumOff val="5000"/>
                </a:schemeClr>
              </a:solidFill>
            </a:endParaRPr>
          </a:p>
          <a:p>
            <a:r>
              <a:rPr lang="el-GR" sz="2900" b="1" dirty="0" smtClean="0">
                <a:solidFill>
                  <a:schemeClr val="tx1">
                    <a:lumMod val="95000"/>
                    <a:lumOff val="5000"/>
                  </a:schemeClr>
                </a:solidFill>
              </a:rPr>
              <a:t>και δεδομένα τα οποία </a:t>
            </a:r>
            <a:r>
              <a:rPr lang="el-GR" sz="2900" b="1" dirty="0" smtClean="0">
                <a:solidFill>
                  <a:schemeClr val="accent1">
                    <a:lumMod val="75000"/>
                  </a:schemeClr>
                </a:solidFill>
              </a:rPr>
              <a:t>χρησιμοποιούνται ως καλές πρακτικές</a:t>
            </a:r>
            <a:r>
              <a:rPr lang="el-GR" sz="2900" b="1" dirty="0" smtClean="0">
                <a:solidFill>
                  <a:schemeClr val="tx1">
                    <a:lumMod val="95000"/>
                    <a:lumOff val="5000"/>
                  </a:schemeClr>
                </a:solidFill>
              </a:rPr>
              <a:t> σε συγκεκριμένες</a:t>
            </a:r>
            <a:r>
              <a:rPr lang="el-GR" sz="2900" b="1" dirty="0" smtClean="0">
                <a:solidFill>
                  <a:schemeClr val="accent1">
                    <a:lumMod val="75000"/>
                  </a:schemeClr>
                </a:solidFill>
              </a:rPr>
              <a:t> ομάδες ασθενών </a:t>
            </a:r>
            <a:r>
              <a:rPr lang="el-GR" sz="2900" b="1" dirty="0" smtClean="0">
                <a:solidFill>
                  <a:schemeClr val="tx1">
                    <a:lumMod val="95000"/>
                    <a:lumOff val="5000"/>
                  </a:schemeClr>
                </a:solidFill>
              </a:rPr>
              <a:t>που αντιμετωπίζουν την ίδια ασθένεια.</a:t>
            </a:r>
          </a:p>
          <a:p>
            <a:endParaRPr lang="el-GR" sz="2900" b="1" dirty="0">
              <a:solidFill>
                <a:schemeClr val="tx1">
                  <a:lumMod val="95000"/>
                  <a:lumOff val="5000"/>
                </a:schemeClr>
              </a:solidFill>
            </a:endParaRPr>
          </a:p>
          <a:p>
            <a:r>
              <a:rPr lang="el-GR" sz="2900" b="1" dirty="0" smtClean="0">
                <a:solidFill>
                  <a:schemeClr val="tx1">
                    <a:lumMod val="95000"/>
                    <a:lumOff val="5000"/>
                  </a:schemeClr>
                </a:solidFill>
              </a:rPr>
              <a:t>Παράλληλα δημιουργούνται ομάδες φροντιστών οι οποίες </a:t>
            </a:r>
            <a:r>
              <a:rPr lang="el-GR" sz="2900" b="1" dirty="0" smtClean="0">
                <a:solidFill>
                  <a:schemeClr val="accent1">
                    <a:lumMod val="75000"/>
                  </a:schemeClr>
                </a:solidFill>
              </a:rPr>
              <a:t>εκπαιδεύονται</a:t>
            </a:r>
            <a:r>
              <a:rPr lang="el-GR" sz="2900" b="1" dirty="0" smtClean="0">
                <a:solidFill>
                  <a:schemeClr val="tx1">
                    <a:lumMod val="95000"/>
                    <a:lumOff val="5000"/>
                  </a:schemeClr>
                </a:solidFill>
              </a:rPr>
              <a:t> στα δεδομένα που συλλέγονται.</a:t>
            </a:r>
            <a:endParaRPr lang="en-US" sz="2900" b="1" dirty="0">
              <a:solidFill>
                <a:schemeClr val="tx1">
                  <a:lumMod val="95000"/>
                  <a:lumOff val="5000"/>
                </a:schemeClr>
              </a:solidFill>
            </a:endParaRPr>
          </a:p>
        </p:txBody>
      </p:sp>
    </p:spTree>
    <p:extLst>
      <p:ext uri="{BB962C8B-B14F-4D97-AF65-F5344CB8AC3E}">
        <p14:creationId xmlns:p14="http://schemas.microsoft.com/office/powerpoint/2010/main" val="21014261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184" y="642551"/>
            <a:ext cx="11516497" cy="5893921"/>
          </a:xfrm>
          <a:prstGeom prst="rect">
            <a:avLst/>
          </a:prstGeom>
          <a:noFill/>
        </p:spPr>
        <p:txBody>
          <a:bodyPr wrap="square" rtlCol="0">
            <a:spAutoFit/>
          </a:bodyPr>
          <a:lstStyle/>
          <a:p>
            <a:r>
              <a:rPr lang="el-GR" sz="2900" b="1" dirty="0">
                <a:solidFill>
                  <a:srgbClr val="0070C0"/>
                </a:solidFill>
              </a:rPr>
              <a:t>Μοντέλο Καθοδηγούμενης Φροντίδας</a:t>
            </a:r>
            <a:r>
              <a:rPr lang="en-US" sz="2900" b="1" dirty="0">
                <a:solidFill>
                  <a:srgbClr val="0070C0"/>
                </a:solidFill>
              </a:rPr>
              <a:t> - Guided Care</a:t>
            </a:r>
            <a:r>
              <a:rPr lang="en-US" sz="2900" b="1" dirty="0" smtClean="0">
                <a:solidFill>
                  <a:srgbClr val="0070C0"/>
                </a:solidFill>
              </a:rPr>
              <a:t>:</a:t>
            </a:r>
            <a:endParaRPr lang="el-GR" sz="2900" b="1" dirty="0" smtClean="0">
              <a:solidFill>
                <a:srgbClr val="0070C0"/>
              </a:solidFill>
            </a:endParaRPr>
          </a:p>
          <a:p>
            <a:endParaRPr lang="el-GR" sz="2900" b="1" dirty="0" smtClean="0">
              <a:solidFill>
                <a:srgbClr val="0070C0"/>
              </a:solidFill>
            </a:endParaRPr>
          </a:p>
          <a:p>
            <a:endParaRPr lang="el-GR" sz="2900" b="1" dirty="0">
              <a:solidFill>
                <a:srgbClr val="0070C0"/>
              </a:solidFill>
            </a:endParaRPr>
          </a:p>
          <a:p>
            <a:r>
              <a:rPr lang="el-GR" sz="2900" b="1" dirty="0" smtClean="0">
                <a:solidFill>
                  <a:schemeClr val="accent1">
                    <a:lumMod val="75000"/>
                  </a:schemeClr>
                </a:solidFill>
              </a:rPr>
              <a:t>Συντονισμός</a:t>
            </a:r>
            <a:r>
              <a:rPr lang="en-US" sz="2900" b="1" dirty="0" smtClean="0">
                <a:solidFill>
                  <a:schemeClr val="accent1">
                    <a:lumMod val="75000"/>
                  </a:schemeClr>
                </a:solidFill>
              </a:rPr>
              <a:t>:</a:t>
            </a:r>
            <a:r>
              <a:rPr lang="el-GR" sz="2900" b="1" dirty="0" smtClean="0">
                <a:solidFill>
                  <a:schemeClr val="tx1">
                    <a:lumMod val="95000"/>
                    <a:lumOff val="5000"/>
                  </a:schemeClr>
                </a:solidFill>
              </a:rPr>
              <a:t> Στη συνέχεια της φροντίδας και εάν είναι αναγκαία η εισαγωγή του ασθενή στο νοσοκομείο ο νοσηλευτής </a:t>
            </a:r>
            <a:r>
              <a:rPr lang="el-GR" sz="2900" b="1" dirty="0" smtClean="0">
                <a:solidFill>
                  <a:schemeClr val="accent1">
                    <a:lumMod val="75000"/>
                  </a:schemeClr>
                </a:solidFill>
              </a:rPr>
              <a:t>μεταβιβάζει την περίληψη του σχεδίου στους νοσοκομειακούς ιατρούς</a:t>
            </a:r>
            <a:r>
              <a:rPr lang="el-GR" sz="2900" b="1" dirty="0" smtClean="0">
                <a:solidFill>
                  <a:schemeClr val="tx1">
                    <a:lumMod val="95000"/>
                    <a:lumOff val="5000"/>
                  </a:schemeClr>
                </a:solidFill>
              </a:rPr>
              <a:t> το ίδιο συμβαίνει εάν ο ασθενής μεταφερθεί σε κάποιο </a:t>
            </a:r>
            <a:r>
              <a:rPr lang="el-GR" sz="2900" b="1" dirty="0" smtClean="0">
                <a:solidFill>
                  <a:schemeClr val="accent1">
                    <a:lumMod val="75000"/>
                  </a:schemeClr>
                </a:solidFill>
              </a:rPr>
              <a:t>γηροκομείο ή κέντρο αποκατάστασης.</a:t>
            </a:r>
          </a:p>
          <a:p>
            <a:endParaRPr lang="el-GR" sz="2900" b="1" dirty="0">
              <a:solidFill>
                <a:schemeClr val="accent1">
                  <a:lumMod val="75000"/>
                </a:schemeClr>
              </a:solidFill>
            </a:endParaRPr>
          </a:p>
          <a:p>
            <a:r>
              <a:rPr lang="el-GR" sz="2900" b="1" dirty="0" smtClean="0">
                <a:solidFill>
                  <a:schemeClr val="tx1">
                    <a:lumMod val="85000"/>
                    <a:lumOff val="15000"/>
                  </a:schemeClr>
                </a:solidFill>
              </a:rPr>
              <a:t>Επίσης</a:t>
            </a:r>
            <a:r>
              <a:rPr lang="el-GR" sz="2900" b="1" dirty="0">
                <a:solidFill>
                  <a:schemeClr val="tx1">
                    <a:lumMod val="95000"/>
                    <a:lumOff val="5000"/>
                  </a:schemeClr>
                </a:solidFill>
              </a:rPr>
              <a:t> </a:t>
            </a:r>
            <a:r>
              <a:rPr lang="el-GR" sz="2900" b="1" dirty="0" smtClean="0">
                <a:solidFill>
                  <a:schemeClr val="tx1">
                    <a:lumMod val="95000"/>
                    <a:lumOff val="5000"/>
                  </a:schemeClr>
                </a:solidFill>
              </a:rPr>
              <a:t>ο νοσηλευτής αναλαμβάνει την </a:t>
            </a:r>
            <a:r>
              <a:rPr lang="el-GR" sz="2900" b="1" dirty="0" smtClean="0">
                <a:solidFill>
                  <a:schemeClr val="accent1">
                    <a:lumMod val="75000"/>
                  </a:schemeClr>
                </a:solidFill>
              </a:rPr>
              <a:t>προετοιμασία της οικογένειας </a:t>
            </a:r>
            <a:r>
              <a:rPr lang="el-GR" sz="2900" b="1" dirty="0" smtClean="0">
                <a:solidFill>
                  <a:schemeClr val="tx1">
                    <a:lumMod val="95000"/>
                    <a:lumOff val="5000"/>
                  </a:schemeClr>
                </a:solidFill>
              </a:rPr>
              <a:t>πριν την έξοδο του ασθενούς από το νοσοκομείο και υποστηρίζει τον ασθενή </a:t>
            </a:r>
            <a:r>
              <a:rPr lang="el-GR" sz="2900" b="1" dirty="0" smtClean="0">
                <a:solidFill>
                  <a:schemeClr val="accent1">
                    <a:lumMod val="75000"/>
                  </a:schemeClr>
                </a:solidFill>
              </a:rPr>
              <a:t>στην αναζήτηση υπηρεσιών Μακροχρόνια Φροντίδας Υγείας στην Τοπική Κοινωνία.</a:t>
            </a:r>
            <a:endParaRPr lang="en-US" sz="2900" b="1" dirty="0">
              <a:solidFill>
                <a:schemeClr val="accent1">
                  <a:lumMod val="75000"/>
                </a:schemeClr>
              </a:solidFill>
            </a:endParaRPr>
          </a:p>
        </p:txBody>
      </p:sp>
    </p:spTree>
    <p:extLst>
      <p:ext uri="{BB962C8B-B14F-4D97-AF65-F5344CB8AC3E}">
        <p14:creationId xmlns:p14="http://schemas.microsoft.com/office/powerpoint/2010/main" val="28661376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5330" y="0"/>
            <a:ext cx="11483546" cy="6047809"/>
          </a:xfrm>
          <a:prstGeom prst="rect">
            <a:avLst/>
          </a:prstGeom>
          <a:noFill/>
        </p:spPr>
        <p:txBody>
          <a:bodyPr wrap="square" rtlCol="0">
            <a:spAutoFit/>
          </a:bodyPr>
          <a:lstStyle/>
          <a:p>
            <a:r>
              <a:rPr lang="el-GR" sz="2700" b="1" dirty="0" smtClean="0">
                <a:solidFill>
                  <a:schemeClr val="accent1">
                    <a:lumMod val="75000"/>
                  </a:schemeClr>
                </a:solidFill>
              </a:rPr>
              <a:t>Μοντέλο Μακροχρόνια Φροντίδας κατά </a:t>
            </a:r>
            <a:r>
              <a:rPr lang="en-US" sz="2700" b="1" dirty="0" smtClean="0">
                <a:solidFill>
                  <a:schemeClr val="accent1">
                    <a:lumMod val="75000"/>
                  </a:schemeClr>
                </a:solidFill>
              </a:rPr>
              <a:t>H.E. Wagner</a:t>
            </a:r>
            <a:endParaRPr lang="el-GR" sz="2700" b="1" dirty="0" smtClean="0">
              <a:solidFill>
                <a:schemeClr val="accent1">
                  <a:lumMod val="75000"/>
                </a:schemeClr>
              </a:solidFill>
            </a:endParaRPr>
          </a:p>
          <a:p>
            <a:endParaRPr lang="en-US" sz="2700" b="1" dirty="0" smtClean="0"/>
          </a:p>
          <a:p>
            <a:r>
              <a:rPr lang="el-GR" sz="2700" b="1" dirty="0" smtClean="0"/>
              <a:t>Πρόκειται για ένα από τα πιο γνωστά μοντέλα Μακροχρόνιας φροντίδας.</a:t>
            </a:r>
          </a:p>
          <a:p>
            <a:r>
              <a:rPr lang="el-GR" sz="2700" b="1" dirty="0" smtClean="0"/>
              <a:t>Αναπτύχθηκε </a:t>
            </a:r>
            <a:r>
              <a:rPr lang="el-GR" sz="2700" b="1" dirty="0" smtClean="0">
                <a:solidFill>
                  <a:schemeClr val="accent1">
                    <a:lumMod val="75000"/>
                  </a:schemeClr>
                </a:solidFill>
              </a:rPr>
              <a:t>το 1998 στις Η.Π.Α., στο Ηνωμένο Βασίλειο και στην Σουηδία.</a:t>
            </a:r>
          </a:p>
          <a:p>
            <a:endParaRPr lang="el-GR" sz="2700" b="1" dirty="0">
              <a:solidFill>
                <a:schemeClr val="accent1">
                  <a:lumMod val="75000"/>
                </a:schemeClr>
              </a:solidFill>
            </a:endParaRPr>
          </a:p>
          <a:p>
            <a:r>
              <a:rPr lang="el-GR" sz="2700" b="1" dirty="0" smtClean="0"/>
              <a:t>Το μοντέλο μας δείχνει ότι απαραίτητα για την διαχείριση των Μακροχρόνιων </a:t>
            </a:r>
            <a:r>
              <a:rPr lang="el-GR" sz="2700" b="1" dirty="0"/>
              <a:t>Α</a:t>
            </a:r>
            <a:r>
              <a:rPr lang="el-GR" sz="2700" b="1" dirty="0" smtClean="0"/>
              <a:t>σθενειών είναι</a:t>
            </a:r>
            <a:r>
              <a:rPr lang="en-US" sz="2700" b="1" dirty="0" smtClean="0"/>
              <a:t>:</a:t>
            </a:r>
            <a:endParaRPr lang="el-GR" sz="2700" b="1" dirty="0" smtClean="0"/>
          </a:p>
          <a:p>
            <a:endParaRPr lang="en-US" sz="2700" b="1" dirty="0" smtClean="0"/>
          </a:p>
          <a:p>
            <a:r>
              <a:rPr lang="en-US" sz="2700" b="1" dirty="0" smtClean="0"/>
              <a:t>√</a:t>
            </a:r>
            <a:r>
              <a:rPr lang="el-GR" sz="2700" b="1" dirty="0" smtClean="0"/>
              <a:t> Η </a:t>
            </a:r>
            <a:r>
              <a:rPr lang="el-GR" sz="2700" b="1" dirty="0" smtClean="0">
                <a:solidFill>
                  <a:schemeClr val="accent1">
                    <a:lumMod val="75000"/>
                  </a:schemeClr>
                </a:solidFill>
              </a:rPr>
              <a:t>οργάνωση και ο σχεδιασμός </a:t>
            </a:r>
            <a:r>
              <a:rPr lang="el-GR" sz="2700" b="1" dirty="0" smtClean="0"/>
              <a:t>της φροντίδας της υγείας.</a:t>
            </a:r>
          </a:p>
          <a:p>
            <a:r>
              <a:rPr lang="el-GR" sz="2700" b="1" dirty="0" smtClean="0"/>
              <a:t>√ Οι </a:t>
            </a:r>
            <a:r>
              <a:rPr lang="el-GR" sz="2700" b="1" dirty="0" smtClean="0">
                <a:solidFill>
                  <a:schemeClr val="accent1">
                    <a:lumMod val="75000"/>
                  </a:schemeClr>
                </a:solidFill>
              </a:rPr>
              <a:t>κοινοτικοί πόροι και οι πολιτικές.</a:t>
            </a:r>
          </a:p>
          <a:p>
            <a:r>
              <a:rPr lang="el-GR" sz="2700" b="1" dirty="0" smtClean="0"/>
              <a:t>√ Τα </a:t>
            </a:r>
            <a:r>
              <a:rPr lang="el-GR" sz="2700" b="1" dirty="0" smtClean="0">
                <a:solidFill>
                  <a:schemeClr val="accent1">
                    <a:lumMod val="75000"/>
                  </a:schemeClr>
                </a:solidFill>
              </a:rPr>
              <a:t>κλινικά πληροφοριακά </a:t>
            </a:r>
            <a:r>
              <a:rPr lang="el-GR" sz="2700" b="1" dirty="0" smtClean="0"/>
              <a:t>συστήματα </a:t>
            </a:r>
          </a:p>
          <a:p>
            <a:r>
              <a:rPr lang="el-GR" sz="2700" b="1" dirty="0" smtClean="0"/>
              <a:t>√ Η </a:t>
            </a:r>
            <a:r>
              <a:rPr lang="el-GR" sz="2700" b="1" dirty="0" smtClean="0">
                <a:solidFill>
                  <a:schemeClr val="accent1">
                    <a:lumMod val="75000"/>
                  </a:schemeClr>
                </a:solidFill>
              </a:rPr>
              <a:t>διαχείριση και ο έλεγχος του κόστους </a:t>
            </a:r>
            <a:r>
              <a:rPr lang="el-GR" sz="2700" b="1" dirty="0" smtClean="0"/>
              <a:t>των παρεχόμενων υπηρεσιών με παράλληλη βελτίωση της ποιότητας.</a:t>
            </a:r>
          </a:p>
          <a:p>
            <a:endParaRPr lang="el-GR" sz="2300" dirty="0"/>
          </a:p>
        </p:txBody>
      </p:sp>
      <p:pic>
        <p:nvPicPr>
          <p:cNvPr id="3" name="Εικόνα 2"/>
          <p:cNvPicPr>
            <a:picLocks noChangeAspect="1"/>
          </p:cNvPicPr>
          <p:nvPr/>
        </p:nvPicPr>
        <p:blipFill>
          <a:blip r:embed="rId2"/>
          <a:stretch>
            <a:fillRect/>
          </a:stretch>
        </p:blipFill>
        <p:spPr>
          <a:xfrm>
            <a:off x="9442990" y="5009950"/>
            <a:ext cx="2098221" cy="1782147"/>
          </a:xfrm>
          <a:prstGeom prst="rect">
            <a:avLst/>
          </a:prstGeom>
        </p:spPr>
      </p:pic>
    </p:spTree>
    <p:extLst>
      <p:ext uri="{BB962C8B-B14F-4D97-AF65-F5344CB8AC3E}">
        <p14:creationId xmlns:p14="http://schemas.microsoft.com/office/powerpoint/2010/main" val="27001732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21276" y="673610"/>
            <a:ext cx="10462054" cy="5632311"/>
          </a:xfrm>
          <a:prstGeom prst="rect">
            <a:avLst/>
          </a:prstGeom>
        </p:spPr>
        <p:txBody>
          <a:bodyPr wrap="square">
            <a:spAutoFit/>
          </a:bodyPr>
          <a:lstStyle/>
          <a:p>
            <a:r>
              <a:rPr lang="el-GR" sz="3000" b="1" dirty="0">
                <a:solidFill>
                  <a:schemeClr val="accent1">
                    <a:lumMod val="75000"/>
                  </a:schemeClr>
                </a:solidFill>
              </a:rPr>
              <a:t>Μοντέλο Μακροχρόνια Φροντίδας κατά </a:t>
            </a:r>
            <a:r>
              <a:rPr lang="en-US" sz="3000" b="1" dirty="0">
                <a:solidFill>
                  <a:schemeClr val="accent1">
                    <a:lumMod val="75000"/>
                  </a:schemeClr>
                </a:solidFill>
              </a:rPr>
              <a:t>H.E. Wagner</a:t>
            </a:r>
            <a:endParaRPr lang="el-GR" sz="3000" b="1" dirty="0">
              <a:solidFill>
                <a:schemeClr val="accent1">
                  <a:lumMod val="75000"/>
                </a:schemeClr>
              </a:solidFill>
            </a:endParaRPr>
          </a:p>
          <a:p>
            <a:endParaRPr lang="en-US" sz="3000" b="1" dirty="0"/>
          </a:p>
          <a:p>
            <a:endParaRPr lang="el-GR" sz="3000" b="1" dirty="0" smtClean="0"/>
          </a:p>
          <a:p>
            <a:r>
              <a:rPr lang="el-GR" sz="3000" b="1" dirty="0" smtClean="0"/>
              <a:t>Εστιάζει </a:t>
            </a:r>
            <a:r>
              <a:rPr lang="el-GR" sz="3000" b="1" dirty="0"/>
              <a:t>κυρίως στην βελτίωση της φροντίδας σε τρία επίπεδα</a:t>
            </a:r>
            <a:r>
              <a:rPr lang="en-US" sz="3000" b="1" dirty="0" smtClean="0"/>
              <a:t>:</a:t>
            </a:r>
            <a:endParaRPr lang="el-GR" sz="3000" b="1" dirty="0" smtClean="0"/>
          </a:p>
          <a:p>
            <a:endParaRPr lang="en-US" sz="3000" b="1" dirty="0"/>
          </a:p>
          <a:p>
            <a:r>
              <a:rPr lang="el-GR" sz="3000" b="1" dirty="0"/>
              <a:t>α) </a:t>
            </a:r>
            <a:r>
              <a:rPr lang="el-GR" sz="3000" b="1" dirty="0">
                <a:solidFill>
                  <a:schemeClr val="accent1">
                    <a:lumMod val="75000"/>
                  </a:schemeClr>
                </a:solidFill>
              </a:rPr>
              <a:t>Μικρο-επίπεδο</a:t>
            </a:r>
            <a:r>
              <a:rPr lang="el-GR" sz="3000" b="1" dirty="0"/>
              <a:t> «ατομικό και οικογενειακό</a:t>
            </a:r>
            <a:r>
              <a:rPr lang="el-GR" sz="3000" b="1" dirty="0" smtClean="0"/>
              <a:t>»</a:t>
            </a:r>
          </a:p>
          <a:p>
            <a:endParaRPr lang="el-GR" sz="3000" b="1" dirty="0"/>
          </a:p>
          <a:p>
            <a:r>
              <a:rPr lang="el-GR" sz="3000" b="1" dirty="0"/>
              <a:t>β) </a:t>
            </a:r>
            <a:r>
              <a:rPr lang="el-GR" sz="3000" b="1" dirty="0">
                <a:solidFill>
                  <a:schemeClr val="accent1">
                    <a:lumMod val="75000"/>
                  </a:schemeClr>
                </a:solidFill>
              </a:rPr>
              <a:t>Μεσαίο-επίπεδο</a:t>
            </a:r>
            <a:r>
              <a:rPr lang="el-GR" sz="3000" b="1" dirty="0"/>
              <a:t> «υγειονομική περίθαλψη, την κοινότητα και την Π.Φ.Υ.» </a:t>
            </a:r>
            <a:endParaRPr lang="el-GR" sz="3000" b="1" dirty="0" smtClean="0"/>
          </a:p>
          <a:p>
            <a:endParaRPr lang="el-GR" sz="3000" b="1" dirty="0"/>
          </a:p>
          <a:p>
            <a:r>
              <a:rPr lang="el-GR" sz="3000" b="1" dirty="0"/>
              <a:t>γ) </a:t>
            </a:r>
            <a:r>
              <a:rPr lang="el-GR" sz="3000" b="1" dirty="0" smtClean="0">
                <a:solidFill>
                  <a:schemeClr val="accent1">
                    <a:lumMod val="75000"/>
                  </a:schemeClr>
                </a:solidFill>
              </a:rPr>
              <a:t>Μακρό-οικονομικό</a:t>
            </a:r>
            <a:r>
              <a:rPr lang="el-GR" sz="3000" b="1" dirty="0" smtClean="0"/>
              <a:t> </a:t>
            </a:r>
            <a:r>
              <a:rPr lang="el-GR" sz="3000" b="1" dirty="0"/>
              <a:t>επίπεδο «πολιτική, κανόνες, θεσμοί και αξίες που διέπουν το σύστημα υγείας»  </a:t>
            </a:r>
            <a:endParaRPr lang="el-GR" sz="3000" b="1" dirty="0"/>
          </a:p>
        </p:txBody>
      </p:sp>
    </p:spTree>
    <p:extLst>
      <p:ext uri="{BB962C8B-B14F-4D97-AF65-F5344CB8AC3E}">
        <p14:creationId xmlns:p14="http://schemas.microsoft.com/office/powerpoint/2010/main" val="1551880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Έλλειψη 2"/>
          <p:cNvSpPr/>
          <p:nvPr/>
        </p:nvSpPr>
        <p:spPr>
          <a:xfrm>
            <a:off x="1252151" y="115328"/>
            <a:ext cx="10066638" cy="41024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Έλλειψη 3"/>
          <p:cNvSpPr/>
          <p:nvPr/>
        </p:nvSpPr>
        <p:spPr>
          <a:xfrm>
            <a:off x="2636108" y="757881"/>
            <a:ext cx="8435547" cy="2726723"/>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TextBox 4"/>
          <p:cNvSpPr txBox="1"/>
          <p:nvPr/>
        </p:nvSpPr>
        <p:spPr>
          <a:xfrm>
            <a:off x="2388974" y="757881"/>
            <a:ext cx="1713469" cy="338554"/>
          </a:xfrm>
          <a:prstGeom prst="rect">
            <a:avLst/>
          </a:prstGeom>
          <a:noFill/>
        </p:spPr>
        <p:txBody>
          <a:bodyPr wrap="square" rtlCol="0">
            <a:spAutoFit/>
          </a:bodyPr>
          <a:lstStyle/>
          <a:p>
            <a:r>
              <a:rPr lang="el-GR" sz="1600" dirty="0" smtClean="0"/>
              <a:t>Τοπική κοινωνία</a:t>
            </a:r>
            <a:endParaRPr lang="el-GR" sz="1600" dirty="0"/>
          </a:p>
        </p:txBody>
      </p:sp>
      <p:sp>
        <p:nvSpPr>
          <p:cNvPr id="6" name="TextBox 5"/>
          <p:cNvSpPr txBox="1"/>
          <p:nvPr/>
        </p:nvSpPr>
        <p:spPr>
          <a:xfrm>
            <a:off x="2314833" y="3146050"/>
            <a:ext cx="2026507" cy="338554"/>
          </a:xfrm>
          <a:prstGeom prst="rect">
            <a:avLst/>
          </a:prstGeom>
          <a:noFill/>
        </p:spPr>
        <p:txBody>
          <a:bodyPr wrap="square" rtlCol="0">
            <a:spAutoFit/>
          </a:bodyPr>
          <a:lstStyle/>
          <a:p>
            <a:r>
              <a:rPr lang="el-GR" sz="1600" dirty="0" smtClean="0"/>
              <a:t>Πόροι και πολιτικές</a:t>
            </a:r>
            <a:endParaRPr lang="el-GR" sz="1600" dirty="0"/>
          </a:p>
        </p:txBody>
      </p:sp>
      <p:sp>
        <p:nvSpPr>
          <p:cNvPr id="7" name="TextBox 6"/>
          <p:cNvSpPr txBox="1"/>
          <p:nvPr/>
        </p:nvSpPr>
        <p:spPr>
          <a:xfrm>
            <a:off x="5107460" y="115328"/>
            <a:ext cx="2685535" cy="338554"/>
          </a:xfrm>
          <a:prstGeom prst="rect">
            <a:avLst/>
          </a:prstGeom>
          <a:noFill/>
        </p:spPr>
        <p:txBody>
          <a:bodyPr wrap="square" rtlCol="0">
            <a:spAutoFit/>
          </a:bodyPr>
          <a:lstStyle/>
          <a:p>
            <a:r>
              <a:rPr lang="el-GR" sz="1600" dirty="0" smtClean="0"/>
              <a:t>Εξωτερικοί παράγοντες</a:t>
            </a:r>
            <a:endParaRPr lang="el-GR" sz="1600" dirty="0"/>
          </a:p>
        </p:txBody>
      </p:sp>
      <p:sp>
        <p:nvSpPr>
          <p:cNvPr id="8" name="TextBox 7"/>
          <p:cNvSpPr txBox="1"/>
          <p:nvPr/>
        </p:nvSpPr>
        <p:spPr>
          <a:xfrm>
            <a:off x="5692346" y="757881"/>
            <a:ext cx="3039762" cy="338554"/>
          </a:xfrm>
          <a:prstGeom prst="rect">
            <a:avLst/>
          </a:prstGeom>
          <a:noFill/>
        </p:spPr>
        <p:txBody>
          <a:bodyPr wrap="square" rtlCol="0">
            <a:spAutoFit/>
          </a:bodyPr>
          <a:lstStyle/>
          <a:p>
            <a:r>
              <a:rPr lang="el-GR" sz="1600" dirty="0" smtClean="0"/>
              <a:t>Εσωτερικοί παράγοντες</a:t>
            </a:r>
            <a:endParaRPr lang="el-GR" sz="1600" dirty="0"/>
          </a:p>
        </p:txBody>
      </p:sp>
      <p:sp>
        <p:nvSpPr>
          <p:cNvPr id="9" name="TextBox 8"/>
          <p:cNvSpPr txBox="1"/>
          <p:nvPr/>
        </p:nvSpPr>
        <p:spPr>
          <a:xfrm>
            <a:off x="2685534" y="1874162"/>
            <a:ext cx="1491050" cy="584775"/>
          </a:xfrm>
          <a:prstGeom prst="rect">
            <a:avLst/>
          </a:prstGeom>
          <a:noFill/>
        </p:spPr>
        <p:txBody>
          <a:bodyPr wrap="square" rtlCol="0">
            <a:spAutoFit/>
          </a:bodyPr>
          <a:lstStyle/>
          <a:p>
            <a:r>
              <a:rPr lang="el-GR" sz="1600" dirty="0" smtClean="0"/>
              <a:t>Υποστήριξη της </a:t>
            </a:r>
            <a:r>
              <a:rPr lang="el-GR" sz="1600" dirty="0"/>
              <a:t>Α</a:t>
            </a:r>
            <a:r>
              <a:rPr lang="el-GR" sz="1600" dirty="0" smtClean="0"/>
              <a:t>υτοφροντίδας</a:t>
            </a:r>
            <a:endParaRPr lang="el-GR" sz="1600" dirty="0"/>
          </a:p>
        </p:txBody>
      </p:sp>
      <p:sp>
        <p:nvSpPr>
          <p:cNvPr id="10" name="TextBox 9"/>
          <p:cNvSpPr txBox="1"/>
          <p:nvPr/>
        </p:nvSpPr>
        <p:spPr>
          <a:xfrm>
            <a:off x="4819134" y="2356022"/>
            <a:ext cx="2191265" cy="830997"/>
          </a:xfrm>
          <a:prstGeom prst="rect">
            <a:avLst/>
          </a:prstGeom>
          <a:noFill/>
        </p:spPr>
        <p:txBody>
          <a:bodyPr wrap="square" rtlCol="0">
            <a:spAutoFit/>
          </a:bodyPr>
          <a:lstStyle/>
          <a:p>
            <a:r>
              <a:rPr lang="el-GR" sz="1600" dirty="0" smtClean="0"/>
              <a:t>Σχεδιασμός του συστήματος παροχής υπηρεσιών</a:t>
            </a:r>
            <a:endParaRPr lang="el-GR" sz="1600" dirty="0"/>
          </a:p>
        </p:txBody>
      </p:sp>
      <p:sp>
        <p:nvSpPr>
          <p:cNvPr id="11" name="TextBox 10"/>
          <p:cNvSpPr txBox="1"/>
          <p:nvPr/>
        </p:nvSpPr>
        <p:spPr>
          <a:xfrm>
            <a:off x="6557319" y="1400434"/>
            <a:ext cx="2174789" cy="584775"/>
          </a:xfrm>
          <a:prstGeom prst="rect">
            <a:avLst/>
          </a:prstGeom>
          <a:noFill/>
        </p:spPr>
        <p:txBody>
          <a:bodyPr wrap="square" rtlCol="0">
            <a:spAutoFit/>
          </a:bodyPr>
          <a:lstStyle/>
          <a:p>
            <a:r>
              <a:rPr lang="el-GR" sz="1600" dirty="0" smtClean="0"/>
              <a:t>Υποστήριξη κλινικών αποφάσεων</a:t>
            </a:r>
            <a:endParaRPr lang="el-GR" sz="1600" dirty="0"/>
          </a:p>
        </p:txBody>
      </p:sp>
      <p:sp>
        <p:nvSpPr>
          <p:cNvPr id="12" name="TextBox 11"/>
          <p:cNvSpPr txBox="1"/>
          <p:nvPr/>
        </p:nvSpPr>
        <p:spPr>
          <a:xfrm>
            <a:off x="7871254" y="2289208"/>
            <a:ext cx="2347784" cy="584775"/>
          </a:xfrm>
          <a:prstGeom prst="rect">
            <a:avLst/>
          </a:prstGeom>
          <a:noFill/>
        </p:spPr>
        <p:txBody>
          <a:bodyPr wrap="square" rtlCol="0">
            <a:spAutoFit/>
          </a:bodyPr>
          <a:lstStyle/>
          <a:p>
            <a:r>
              <a:rPr lang="el-GR" sz="1600" dirty="0" smtClean="0"/>
              <a:t>Κλινικά πληροφοριακά συστήματα</a:t>
            </a:r>
            <a:endParaRPr lang="el-GR" sz="1600" dirty="0"/>
          </a:p>
        </p:txBody>
      </p:sp>
      <p:sp>
        <p:nvSpPr>
          <p:cNvPr id="20" name="Έλλειψη 19"/>
          <p:cNvSpPr/>
          <p:nvPr/>
        </p:nvSpPr>
        <p:spPr>
          <a:xfrm>
            <a:off x="4052060" y="4854477"/>
            <a:ext cx="4721290" cy="16608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solidFill>
                  <a:schemeClr val="tx1"/>
                </a:solidFill>
              </a:rPr>
              <a:t>Ασθενής Μακροχρόνιας Φροντίδας Υγείας.</a:t>
            </a:r>
            <a:endParaRPr lang="el-GR" sz="1600" dirty="0">
              <a:solidFill>
                <a:schemeClr val="tx1"/>
              </a:solidFill>
            </a:endParaRPr>
          </a:p>
        </p:txBody>
      </p:sp>
      <p:cxnSp>
        <p:nvCxnSpPr>
          <p:cNvPr id="22" name="Ευθεία γραμμή σύνδεσης 21"/>
          <p:cNvCxnSpPr/>
          <p:nvPr/>
        </p:nvCxnSpPr>
        <p:spPr>
          <a:xfrm>
            <a:off x="2459100" y="3506488"/>
            <a:ext cx="0" cy="2178413"/>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Ευθεία γραμμή σύνδεσης 23"/>
          <p:cNvCxnSpPr/>
          <p:nvPr/>
        </p:nvCxnSpPr>
        <p:spPr>
          <a:xfrm>
            <a:off x="10366310" y="3375257"/>
            <a:ext cx="1" cy="2309644"/>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Ευθύγραμμο βέλος σύνδεσης 27"/>
          <p:cNvCxnSpPr/>
          <p:nvPr/>
        </p:nvCxnSpPr>
        <p:spPr>
          <a:xfrm>
            <a:off x="2459100" y="5684901"/>
            <a:ext cx="1548734" cy="0"/>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Ευθύγραμμο βέλος σύνδεσης 29"/>
          <p:cNvCxnSpPr/>
          <p:nvPr/>
        </p:nvCxnSpPr>
        <p:spPr>
          <a:xfrm flipH="1">
            <a:off x="8773350" y="5684901"/>
            <a:ext cx="1592961" cy="0"/>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026" name="Picture 2" descr="http://www.cweden.com/snoopy/snoopy/snoopy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12" y="4630879"/>
            <a:ext cx="1661333" cy="1884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521562"/>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962</TotalTime>
  <Words>1435</Words>
  <Application>Microsoft Office PowerPoint</Application>
  <PresentationFormat>Ευρεία οθόνη</PresentationFormat>
  <Paragraphs>197</Paragraphs>
  <Slides>25</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25</vt:i4>
      </vt:variant>
    </vt:vector>
  </HeadingPairs>
  <TitlesOfParts>
    <vt:vector size="30" baseType="lpstr">
      <vt:lpstr>Arial</vt:lpstr>
      <vt:lpstr>Calibri</vt:lpstr>
      <vt:lpstr>Calibri Light</vt:lpstr>
      <vt:lpstr>Times New Roman</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68</cp:revision>
  <dcterms:created xsi:type="dcterms:W3CDTF">2015-04-27T07:36:59Z</dcterms:created>
  <dcterms:modified xsi:type="dcterms:W3CDTF">2016-04-19T13:33:49Z</dcterms:modified>
</cp:coreProperties>
</file>