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65" r:id="rId4"/>
    <p:sldId id="266" r:id="rId5"/>
    <p:sldId id="267" r:id="rId6"/>
    <p:sldId id="268" r:id="rId7"/>
    <p:sldId id="270" r:id="rId8"/>
    <p:sldId id="277" r:id="rId9"/>
    <p:sldId id="273" r:id="rId10"/>
    <p:sldId id="274" r:id="rId11"/>
    <p:sldId id="275" r:id="rId12"/>
    <p:sldId id="271" r:id="rId13"/>
    <p:sldId id="272" r:id="rId14"/>
    <p:sldId id="276" r:id="rId15"/>
    <p:sldId id="263" r:id="rId16"/>
    <p:sldId id="264" r:id="rId17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 showGuides="1">
      <p:cViewPr varScale="1">
        <p:scale>
          <a:sx n="116" d="100"/>
          <a:sy n="116" d="100"/>
        </p:scale>
        <p:origin x="336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 smtClean="0"/>
              <a:t>Στυλ κύριου υπότιτλου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BA3907-D670-4A9B-999C-25921C21ABE8}" type="datetimeFigureOut">
              <a:rPr lang="el-GR" smtClean="0"/>
              <a:t>24/5/2016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CE863E-DF6E-48D7-B913-6A9474D9C20C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8232126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BA3907-D670-4A9B-999C-25921C21ABE8}" type="datetimeFigureOut">
              <a:rPr lang="el-GR" smtClean="0"/>
              <a:t>24/5/2016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CE863E-DF6E-48D7-B913-6A9474D9C20C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5168388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BA3907-D670-4A9B-999C-25921C21ABE8}" type="datetimeFigureOut">
              <a:rPr lang="el-GR" smtClean="0"/>
              <a:t>24/5/2016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CE863E-DF6E-48D7-B913-6A9474D9C20C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5593961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BA3907-D670-4A9B-999C-25921C21ABE8}" type="datetimeFigureOut">
              <a:rPr lang="el-GR" smtClean="0"/>
              <a:t>24/5/2016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CE863E-DF6E-48D7-B913-6A9474D9C20C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4969694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BA3907-D670-4A9B-999C-25921C21ABE8}" type="datetimeFigureOut">
              <a:rPr lang="el-GR" smtClean="0"/>
              <a:t>24/5/2016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CE863E-DF6E-48D7-B913-6A9474D9C20C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9166401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BA3907-D670-4A9B-999C-25921C21ABE8}" type="datetimeFigureOut">
              <a:rPr lang="el-GR" smtClean="0"/>
              <a:t>24/5/2016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CE863E-DF6E-48D7-B913-6A9474D9C20C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5483993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κειμένου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Θέση ημερομηνίας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BA3907-D670-4A9B-999C-25921C21ABE8}" type="datetimeFigureOut">
              <a:rPr lang="el-GR" smtClean="0"/>
              <a:t>24/5/2016</a:t>
            </a:fld>
            <a:endParaRPr lang="el-GR"/>
          </a:p>
        </p:txBody>
      </p:sp>
      <p:sp>
        <p:nvSpPr>
          <p:cNvPr id="8" name="Θέση υποσέλιδου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Θέση αριθμού διαφάνειας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CE863E-DF6E-48D7-B913-6A9474D9C20C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7890525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BA3907-D670-4A9B-999C-25921C21ABE8}" type="datetimeFigureOut">
              <a:rPr lang="el-GR" smtClean="0"/>
              <a:t>24/5/2016</a:t>
            </a:fld>
            <a:endParaRPr lang="el-GR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CE863E-DF6E-48D7-B913-6A9474D9C20C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0320723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BA3907-D670-4A9B-999C-25921C21ABE8}" type="datetimeFigureOut">
              <a:rPr lang="el-GR" smtClean="0"/>
              <a:t>24/5/2016</a:t>
            </a:fld>
            <a:endParaRPr lang="el-GR"/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CE863E-DF6E-48D7-B913-6A9474D9C20C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1624000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BA3907-D670-4A9B-999C-25921C21ABE8}" type="datetimeFigureOut">
              <a:rPr lang="el-GR" smtClean="0"/>
              <a:t>24/5/2016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CE863E-DF6E-48D7-B913-6A9474D9C20C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36013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εικόνας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BA3907-D670-4A9B-999C-25921C21ABE8}" type="datetimeFigureOut">
              <a:rPr lang="el-GR" smtClean="0"/>
              <a:t>24/5/2016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CE863E-DF6E-48D7-B913-6A9474D9C20C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7488993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BA3907-D670-4A9B-999C-25921C21ABE8}" type="datetimeFigureOut">
              <a:rPr lang="el-GR" smtClean="0"/>
              <a:t>24/5/2016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CE863E-DF6E-48D7-B913-6A9474D9C20C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4621359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64757" y="240804"/>
            <a:ext cx="11928390" cy="66171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900" b="1" dirty="0" smtClean="0"/>
              <a:t>Στρατηγικοί στόχοι του Δικτύου Μακροχρόνιας Φροντίδας.</a:t>
            </a:r>
          </a:p>
          <a:p>
            <a:endParaRPr lang="el-GR" sz="2900" b="1" dirty="0"/>
          </a:p>
          <a:p>
            <a:r>
              <a:rPr lang="en-US" sz="2900" b="1" dirty="0" smtClean="0"/>
              <a:t>T</a:t>
            </a:r>
            <a:r>
              <a:rPr lang="el-GR" sz="2900" b="1" dirty="0" smtClean="0"/>
              <a:t>ο </a:t>
            </a:r>
            <a:r>
              <a:rPr lang="el-GR" sz="2900" b="1" dirty="0"/>
              <a:t>κεντρικό ζητούμενο ενός συστήματος διοίκησης και διαχείρισης των </a:t>
            </a:r>
            <a:r>
              <a:rPr lang="el-GR" sz="2900" b="1" dirty="0" smtClean="0"/>
              <a:t>υπηρεσιών Μακροχρόνιας Φροντίδας</a:t>
            </a:r>
            <a:r>
              <a:rPr lang="en-US" sz="2900" b="1" dirty="0" smtClean="0"/>
              <a:t> </a:t>
            </a:r>
            <a:r>
              <a:rPr lang="el-GR" sz="2900" b="1" dirty="0" smtClean="0"/>
              <a:t>είναι η παροχή </a:t>
            </a:r>
            <a:r>
              <a:rPr lang="el-GR" sz="2900" b="1" dirty="0" smtClean="0"/>
              <a:t>υπηρεσιών προσεγγίζοντας πάντα </a:t>
            </a:r>
            <a:r>
              <a:rPr lang="el-GR" sz="2900" b="1" dirty="0" smtClean="0"/>
              <a:t>την </a:t>
            </a:r>
            <a:r>
              <a:rPr lang="el-GR" sz="2900" b="1" dirty="0" smtClean="0"/>
              <a:t>ισορροπία μεταξύ </a:t>
            </a:r>
          </a:p>
          <a:p>
            <a:r>
              <a:rPr lang="el-GR" sz="2900" b="1" dirty="0" smtClean="0">
                <a:solidFill>
                  <a:schemeClr val="accent2">
                    <a:lumMod val="75000"/>
                  </a:schemeClr>
                </a:solidFill>
              </a:rPr>
              <a:t>κόστους </a:t>
            </a:r>
            <a:r>
              <a:rPr lang="el-GR" sz="2900" b="1" dirty="0" smtClean="0">
                <a:solidFill>
                  <a:schemeClr val="accent2">
                    <a:lumMod val="75000"/>
                  </a:schemeClr>
                </a:solidFill>
              </a:rPr>
              <a:t>– αποτελεσματικότητας</a:t>
            </a:r>
            <a:r>
              <a:rPr lang="el-GR" sz="2900" b="1" dirty="0" smtClean="0">
                <a:solidFill>
                  <a:schemeClr val="accent2">
                    <a:lumMod val="75000"/>
                  </a:schemeClr>
                </a:solidFill>
              </a:rPr>
              <a:t>.</a:t>
            </a:r>
            <a:endParaRPr lang="el-GR" sz="2900" b="1" dirty="0" smtClean="0"/>
          </a:p>
          <a:p>
            <a:endParaRPr lang="el-GR" sz="2900" b="1" dirty="0" smtClean="0"/>
          </a:p>
          <a:p>
            <a:r>
              <a:rPr lang="el-GR" sz="2900" b="1" dirty="0" smtClean="0"/>
              <a:t>Η αποδοτική διαχείριση των ανθρώπινων και υλικών πόρων έχει καθοριστικό ρόλο στην οικονομική διαχείριση του συστήματος.</a:t>
            </a:r>
          </a:p>
          <a:p>
            <a:endParaRPr lang="el-GR" sz="2900" b="1" dirty="0" smtClean="0"/>
          </a:p>
          <a:p>
            <a:endParaRPr lang="el-GR" sz="2900" b="1" dirty="0"/>
          </a:p>
          <a:p>
            <a:r>
              <a:rPr lang="el-GR" sz="2900" b="1" dirty="0" smtClean="0"/>
              <a:t>Οι εκτιμήσεις </a:t>
            </a:r>
            <a:r>
              <a:rPr lang="el-GR" sz="2900" b="1" dirty="0" smtClean="0">
                <a:solidFill>
                  <a:schemeClr val="accent2">
                    <a:lumMod val="75000"/>
                  </a:schemeClr>
                </a:solidFill>
              </a:rPr>
              <a:t>κόστους – αποτελεσματικότητας, κόστους χρησιμότητας, κόστους αποδοτικότητας </a:t>
            </a:r>
            <a:r>
              <a:rPr lang="el-GR" sz="2900" b="1" dirty="0" smtClean="0"/>
              <a:t>αποτελούν συνισταμένες επίτευξης των λειτουργικών σκοπών και στόχων του </a:t>
            </a:r>
            <a:r>
              <a:rPr lang="el-GR" sz="2900" b="1" dirty="0" smtClean="0"/>
              <a:t>συστήματος Μ.Φ.Υ.  </a:t>
            </a:r>
            <a:endParaRPr lang="el-GR" sz="2900" b="1" dirty="0" smtClean="0"/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60548963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3567" y="395417"/>
            <a:ext cx="11969578" cy="61247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/>
              <a:t> </a:t>
            </a:r>
            <a:r>
              <a:rPr lang="el-GR" sz="2800" b="1" dirty="0" smtClean="0">
                <a:solidFill>
                  <a:schemeClr val="accent2">
                    <a:lumMod val="75000"/>
                  </a:schemeClr>
                </a:solidFill>
              </a:rPr>
              <a:t>Συνεργασία και δικτύωση των Υπηρεσιών</a:t>
            </a:r>
          </a:p>
          <a:p>
            <a:endParaRPr lang="el-GR" sz="2800" b="1" dirty="0"/>
          </a:p>
          <a:p>
            <a:r>
              <a:rPr lang="el-GR" sz="2800" b="1" dirty="0"/>
              <a:t>Τ</a:t>
            </a:r>
            <a:r>
              <a:rPr lang="el-GR" sz="2800" b="1" dirty="0" smtClean="0"/>
              <a:t>ο πλαίσιο συνέργειας και δικτύωσης του δικτύου Μ.Φ.Υ.</a:t>
            </a:r>
          </a:p>
          <a:p>
            <a:endParaRPr lang="el-GR" sz="2800" b="1" dirty="0" smtClean="0"/>
          </a:p>
          <a:p>
            <a:r>
              <a:rPr lang="el-GR" sz="2800" b="1" dirty="0" smtClean="0"/>
              <a:t>Α) </a:t>
            </a:r>
            <a:r>
              <a:rPr lang="el-GR" sz="2800" b="1" dirty="0" smtClean="0">
                <a:solidFill>
                  <a:schemeClr val="accent2">
                    <a:lumMod val="75000"/>
                  </a:schemeClr>
                </a:solidFill>
              </a:rPr>
              <a:t>Εσωτερικό περιβάλλον </a:t>
            </a:r>
            <a:r>
              <a:rPr lang="el-GR" sz="2800" b="1" dirty="0" smtClean="0"/>
              <a:t>στο οποίο εντάσσονται τα κέντρα υγείας και τα εξωτερικά ιατρεία των νοσοκομείων τα οποία εποπτεύονται από το Υπουργείο Υγείας </a:t>
            </a:r>
          </a:p>
          <a:p>
            <a:endParaRPr lang="el-GR" sz="2800" b="1" dirty="0"/>
          </a:p>
          <a:p>
            <a:r>
              <a:rPr lang="el-GR" sz="2800" b="1" dirty="0" smtClean="0"/>
              <a:t>Β</a:t>
            </a:r>
            <a:r>
              <a:rPr lang="el-GR" sz="2800" b="1" dirty="0" smtClean="0">
                <a:solidFill>
                  <a:schemeClr val="accent2">
                    <a:lumMod val="75000"/>
                  </a:schemeClr>
                </a:solidFill>
              </a:rPr>
              <a:t>) Εξωτερικό περιβάλλον </a:t>
            </a:r>
            <a:r>
              <a:rPr lang="el-GR" sz="2800" b="1" dirty="0" smtClean="0"/>
              <a:t>όπου εντάσσονται τα δημοτικά ιατρεία, ιατρεία ΕΟΠΠΥ, ιδιωτικά διαγνωστικά κέντρα, ιδιωτικά ιατρεία ευρύτερου συστήματος υγείας, </a:t>
            </a:r>
          </a:p>
          <a:p>
            <a:endParaRPr lang="el-GR" sz="2800" b="1" dirty="0"/>
          </a:p>
          <a:p>
            <a:r>
              <a:rPr lang="el-GR" sz="2800" b="1" dirty="0" smtClean="0">
                <a:solidFill>
                  <a:schemeClr val="accent2">
                    <a:lumMod val="75000"/>
                  </a:schemeClr>
                </a:solidFill>
              </a:rPr>
              <a:t>Δικτύωση των υπηρεσιών σε επιμέρους δράσεις </a:t>
            </a:r>
            <a:r>
              <a:rPr lang="el-GR" sz="2800" b="1" dirty="0" smtClean="0"/>
              <a:t>και ενέργειες όπως είναι η ανάπτυξη κοινών προγραμμάτων κατάρτισης για το στελεχιακό δυναμικό. </a:t>
            </a:r>
            <a:endParaRPr lang="el-GR" b="1" dirty="0"/>
          </a:p>
        </p:txBody>
      </p:sp>
    </p:spTree>
    <p:extLst>
      <p:ext uri="{BB962C8B-B14F-4D97-AF65-F5344CB8AC3E}">
        <p14:creationId xmlns:p14="http://schemas.microsoft.com/office/powerpoint/2010/main" val="13381867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68448" y="427839"/>
            <a:ext cx="11048301" cy="56938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800" b="1" dirty="0" smtClean="0">
                <a:solidFill>
                  <a:schemeClr val="accent2">
                    <a:lumMod val="75000"/>
                  </a:schemeClr>
                </a:solidFill>
              </a:rPr>
              <a:t>Ικανοποίηση του ασθενή</a:t>
            </a:r>
            <a:r>
              <a:rPr lang="en-US" sz="2800" b="1" dirty="0" smtClean="0">
                <a:solidFill>
                  <a:schemeClr val="accent2">
                    <a:lumMod val="75000"/>
                  </a:schemeClr>
                </a:solidFill>
              </a:rPr>
              <a:t>:</a:t>
            </a:r>
          </a:p>
          <a:p>
            <a:endParaRPr lang="en-US" sz="2800" b="1" dirty="0"/>
          </a:p>
          <a:p>
            <a:r>
              <a:rPr lang="el-GR" sz="2800" b="1" dirty="0" smtClean="0"/>
              <a:t>Μεγιστοποίηση της ικανοποίησης του ασθενή από τις </a:t>
            </a:r>
            <a:r>
              <a:rPr lang="el-GR" sz="2800" b="1" dirty="0" smtClean="0">
                <a:solidFill>
                  <a:schemeClr val="accent2">
                    <a:lumMod val="75000"/>
                  </a:schemeClr>
                </a:solidFill>
              </a:rPr>
              <a:t>παρεχόμενες υπηρεσίες λαμβάνοντας υπόψη τα κέρδη</a:t>
            </a:r>
            <a:r>
              <a:rPr lang="el-GR" sz="2800" b="1" dirty="0" smtClean="0"/>
              <a:t> και τις ζημιές που προκύπτουν από μια διαδικασία περίθαλψης.</a:t>
            </a:r>
            <a:endParaRPr lang="el-GR" sz="2800" b="1" dirty="0"/>
          </a:p>
          <a:p>
            <a:endParaRPr lang="el-GR" sz="2800" b="1" dirty="0"/>
          </a:p>
          <a:p>
            <a:r>
              <a:rPr lang="el-GR" sz="2800" b="1" dirty="0" smtClean="0"/>
              <a:t>Η ικανοποίηση του ασθενούς μπορεί να θεωρηθεί ως </a:t>
            </a:r>
            <a:r>
              <a:rPr lang="el-GR" sz="2800" b="1" dirty="0" smtClean="0">
                <a:solidFill>
                  <a:schemeClr val="accent2">
                    <a:lumMod val="75000"/>
                  </a:schemeClr>
                </a:solidFill>
              </a:rPr>
              <a:t>ένας από του επιθυμητούς στόχους της παροχής υγειονομικής περίθαλψης,</a:t>
            </a:r>
            <a:r>
              <a:rPr lang="el-GR" sz="2800" b="1" dirty="0" smtClean="0"/>
              <a:t> ή ακόμη και ένα δομικό στοιχείο του υγειονομικού συστήματος.</a:t>
            </a:r>
          </a:p>
          <a:p>
            <a:endParaRPr lang="el-GR" sz="2800" b="1" dirty="0"/>
          </a:p>
          <a:p>
            <a:r>
              <a:rPr lang="el-GR" sz="2800" b="1" dirty="0" smtClean="0">
                <a:solidFill>
                  <a:schemeClr val="accent2">
                    <a:lumMod val="75000"/>
                  </a:schemeClr>
                </a:solidFill>
              </a:rPr>
              <a:t>Αποτύπωση της ικανοποίησης ή της δυσαρέσκειας</a:t>
            </a:r>
            <a:r>
              <a:rPr lang="el-GR" sz="2800" b="1" dirty="0" smtClean="0"/>
              <a:t> μπορεί να αποτελεί επίσης η κρίση του ασθενή για την ποιότητα των παρεχόμενων υπηρεσιών.</a:t>
            </a:r>
            <a:endParaRPr lang="el-GR" sz="2800" b="1" dirty="0"/>
          </a:p>
        </p:txBody>
      </p:sp>
    </p:spTree>
    <p:extLst>
      <p:ext uri="{BB962C8B-B14F-4D97-AF65-F5344CB8AC3E}">
        <p14:creationId xmlns:p14="http://schemas.microsoft.com/office/powerpoint/2010/main" val="41590687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2994" y="288326"/>
            <a:ext cx="11928389" cy="68634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800" b="1" dirty="0" smtClean="0"/>
              <a:t>Ικανοποίηση του </a:t>
            </a:r>
            <a:r>
              <a:rPr lang="el-GR" sz="2800" b="1" dirty="0" smtClean="0"/>
              <a:t>ασθενή</a:t>
            </a:r>
            <a:r>
              <a:rPr lang="en-US" sz="2800" b="1" dirty="0" smtClean="0"/>
              <a:t>:</a:t>
            </a:r>
            <a:endParaRPr lang="el-GR" sz="2800" b="1" dirty="0" smtClean="0"/>
          </a:p>
          <a:p>
            <a:endParaRPr lang="el-GR" sz="2800" b="1" dirty="0" smtClean="0"/>
          </a:p>
          <a:p>
            <a:r>
              <a:rPr lang="el-GR" sz="2800" b="1" dirty="0" smtClean="0"/>
              <a:t>Για την επιτυχή παροχή της Μακροχρόνιας Φροντίδας απαραίτητη είναι η σύνδεση του </a:t>
            </a:r>
            <a:r>
              <a:rPr lang="el-GR" sz="2800" b="1" dirty="0" smtClean="0">
                <a:solidFill>
                  <a:schemeClr val="accent2">
                    <a:lumMod val="75000"/>
                  </a:schemeClr>
                </a:solidFill>
              </a:rPr>
              <a:t>βαθμού ικανοποίησης </a:t>
            </a:r>
            <a:r>
              <a:rPr lang="el-GR" sz="2800" b="1" dirty="0" smtClean="0"/>
              <a:t>των χρηστών με τους στόχους των προσφερόμενων υπηρεσιών.</a:t>
            </a:r>
          </a:p>
          <a:p>
            <a:endParaRPr lang="el-GR" sz="2800" b="1" dirty="0" smtClean="0"/>
          </a:p>
          <a:p>
            <a:endParaRPr lang="el-GR" sz="2800" b="1" dirty="0"/>
          </a:p>
          <a:p>
            <a:r>
              <a:rPr lang="el-GR" sz="2800" b="1" dirty="0" smtClean="0"/>
              <a:t>Απλό </a:t>
            </a:r>
            <a:r>
              <a:rPr lang="el-GR" sz="2800" b="1" dirty="0" smtClean="0"/>
              <a:t>περιστατικό</a:t>
            </a:r>
            <a:r>
              <a:rPr lang="en-US" sz="2800" b="1" dirty="0" smtClean="0"/>
              <a:t>:</a:t>
            </a:r>
            <a:r>
              <a:rPr lang="el-GR" sz="2800" b="1" dirty="0" smtClean="0"/>
              <a:t> </a:t>
            </a:r>
            <a:r>
              <a:rPr lang="el-GR" sz="2800" b="1" dirty="0" smtClean="0"/>
              <a:t>ο ασθενής έχει συγκεκριμένες προσδοκίες </a:t>
            </a:r>
            <a:r>
              <a:rPr lang="el-GR" sz="2800" b="1" dirty="0" smtClean="0">
                <a:solidFill>
                  <a:schemeClr val="accent2">
                    <a:lumMod val="75000"/>
                  </a:schemeClr>
                </a:solidFill>
              </a:rPr>
              <a:t>τις οποίες τις συγκρίνει </a:t>
            </a:r>
            <a:r>
              <a:rPr lang="el-GR" sz="2800" b="1" dirty="0" smtClean="0"/>
              <a:t>με την ποιότητα των παρεχόμενων υπηρεσιών. Όσο η </a:t>
            </a:r>
            <a:r>
              <a:rPr lang="el-GR" sz="2800" b="1" dirty="0" smtClean="0">
                <a:solidFill>
                  <a:schemeClr val="accent2">
                    <a:lumMod val="75000"/>
                  </a:schemeClr>
                </a:solidFill>
              </a:rPr>
              <a:t>πρακτική εμπειρία</a:t>
            </a:r>
            <a:r>
              <a:rPr lang="el-GR" sz="2800" b="1" dirty="0" smtClean="0"/>
              <a:t> υπερβαίνει τις αρχικές προσδοκίες τόσο ικανοποιημένος είναι.</a:t>
            </a:r>
          </a:p>
          <a:p>
            <a:endParaRPr lang="el-GR" sz="2800" b="1" dirty="0" smtClean="0"/>
          </a:p>
          <a:p>
            <a:endParaRPr lang="el-GR" sz="2800" b="1" dirty="0" smtClean="0"/>
          </a:p>
          <a:p>
            <a:r>
              <a:rPr lang="el-GR" sz="2800" b="1" dirty="0" smtClean="0"/>
              <a:t>Όταν η πρακτική εμπειρία </a:t>
            </a:r>
            <a:r>
              <a:rPr lang="el-GR" sz="2800" b="1" dirty="0" smtClean="0">
                <a:solidFill>
                  <a:schemeClr val="accent2">
                    <a:lumMod val="75000"/>
                  </a:schemeClr>
                </a:solidFill>
              </a:rPr>
              <a:t>υπολείπεται των αρχικών προσδοκιών </a:t>
            </a:r>
            <a:r>
              <a:rPr lang="el-GR" sz="2800" b="1" dirty="0" smtClean="0"/>
              <a:t>τότε έχουμε </a:t>
            </a:r>
            <a:r>
              <a:rPr lang="el-GR" sz="2800" b="1" dirty="0" smtClean="0">
                <a:solidFill>
                  <a:schemeClr val="accent2">
                    <a:lumMod val="75000"/>
                  </a:schemeClr>
                </a:solidFill>
              </a:rPr>
              <a:t>δυσαρέσκεια και μη ικανοποίηση του ασθενή. </a:t>
            </a:r>
            <a:r>
              <a:rPr lang="el-GR" sz="2800" b="1" dirty="0" smtClean="0"/>
              <a:t>Υψηλή ικανοποίηση υπηρεσίες με υψηλότερη ποιότητα από αυτή που προσδοκούσε.</a:t>
            </a:r>
          </a:p>
          <a:p>
            <a:endParaRPr lang="el-GR" sz="2000" dirty="0"/>
          </a:p>
        </p:txBody>
      </p:sp>
    </p:spTree>
    <p:extLst>
      <p:ext uri="{BB962C8B-B14F-4D97-AF65-F5344CB8AC3E}">
        <p14:creationId xmlns:p14="http://schemas.microsoft.com/office/powerpoint/2010/main" val="20006744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Ορθογώνιο 1"/>
          <p:cNvSpPr/>
          <p:nvPr/>
        </p:nvSpPr>
        <p:spPr>
          <a:xfrm>
            <a:off x="90615" y="658160"/>
            <a:ext cx="11829535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2800" b="1" dirty="0"/>
              <a:t>Ολοκληρωμένη Παροχή Υπηρεσιών Υγείας με την Τοπική Κοινωνία.</a:t>
            </a:r>
          </a:p>
          <a:p>
            <a:endParaRPr lang="el-GR" sz="2800" b="1" dirty="0" smtClean="0"/>
          </a:p>
          <a:p>
            <a:r>
              <a:rPr lang="el-GR" sz="2800" b="1" dirty="0" smtClean="0"/>
              <a:t>Πολύπλοκο </a:t>
            </a:r>
            <a:r>
              <a:rPr lang="el-GR" sz="2800" b="1" dirty="0"/>
              <a:t>περιστατικό ο ασθενής μπορεί να ανακατασκευάσει τις αρχικές του προσδοκίες και να διαμορφώσει μια διαφορετική άποψη – </a:t>
            </a:r>
            <a:r>
              <a:rPr lang="el-GR" sz="2800" b="1" dirty="0">
                <a:solidFill>
                  <a:schemeClr val="accent2">
                    <a:lumMod val="75000"/>
                  </a:schemeClr>
                </a:solidFill>
              </a:rPr>
              <a:t>εκτίμηση από την αρχική κατά την διάρκεια εξέλιξης της θεραπείας.</a:t>
            </a:r>
            <a:r>
              <a:rPr lang="el-GR" sz="2800" b="1" dirty="0"/>
              <a:t> Αυτό μπορεί να συμβεί λόγω του ότι ο ασθενής δεν </a:t>
            </a:r>
            <a:r>
              <a:rPr lang="el-GR" sz="2800" b="1" dirty="0">
                <a:solidFill>
                  <a:schemeClr val="accent2">
                    <a:lumMod val="75000"/>
                  </a:schemeClr>
                </a:solidFill>
              </a:rPr>
              <a:t>κατανόησε πλήρως </a:t>
            </a:r>
            <a:r>
              <a:rPr lang="el-GR" sz="2800" b="1" dirty="0"/>
              <a:t>το πρόβλημα υγείας του και το ποιες υπηρεσίες υγείας θα πρέπει να του χορηγηθούν.</a:t>
            </a:r>
          </a:p>
          <a:p>
            <a:endParaRPr lang="el-GR" sz="2800" b="1" dirty="0"/>
          </a:p>
          <a:p>
            <a:endParaRPr lang="el-GR" sz="2800" b="1" dirty="0"/>
          </a:p>
          <a:p>
            <a:r>
              <a:rPr lang="el-GR" sz="2800" b="1" dirty="0"/>
              <a:t>Έτσι θα μπορούν να θεωρηθούν </a:t>
            </a:r>
            <a:r>
              <a:rPr lang="el-GR" sz="2800" b="1" dirty="0">
                <a:solidFill>
                  <a:schemeClr val="accent2">
                    <a:lumMod val="75000"/>
                  </a:schemeClr>
                </a:solidFill>
              </a:rPr>
              <a:t>υψηλά τα ποσοστά ικανοποίησης σε ένα πολύπλοκο περιστατικό και χαμηλότερα σε παροχές υπηρεσιών που αφορούν επιμέρους υπηρεσίες.</a:t>
            </a:r>
          </a:p>
        </p:txBody>
      </p:sp>
    </p:spTree>
    <p:extLst>
      <p:ext uri="{BB962C8B-B14F-4D97-AF65-F5344CB8AC3E}">
        <p14:creationId xmlns:p14="http://schemas.microsoft.com/office/powerpoint/2010/main" val="35350537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8282" y="1070919"/>
            <a:ext cx="11829534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800" b="1" dirty="0" smtClean="0">
                <a:solidFill>
                  <a:schemeClr val="accent2">
                    <a:lumMod val="75000"/>
                  </a:schemeClr>
                </a:solidFill>
              </a:rPr>
              <a:t>Ο βαθμός ικανοποίησης του ασθενή </a:t>
            </a:r>
            <a:r>
              <a:rPr lang="el-GR" sz="2800" b="1" dirty="0" smtClean="0"/>
              <a:t>από τις παρεχόμενες υπηρεσίες εξαρτάται κατά κύριο λόγο από τρεις παράγοντες που σχετίζονται με</a:t>
            </a:r>
            <a:r>
              <a:rPr lang="en-US" sz="2800" b="1" dirty="0" smtClean="0"/>
              <a:t>:</a:t>
            </a:r>
          </a:p>
          <a:p>
            <a:endParaRPr lang="el-GR" sz="2800" b="1" dirty="0" smtClean="0"/>
          </a:p>
          <a:p>
            <a:r>
              <a:rPr lang="el-GR" sz="2800" b="1" dirty="0" smtClean="0"/>
              <a:t>√ </a:t>
            </a:r>
            <a:r>
              <a:rPr lang="el-GR" sz="2800" b="1" dirty="0" smtClean="0">
                <a:solidFill>
                  <a:schemeClr val="accent2">
                    <a:lumMod val="75000"/>
                  </a:schemeClr>
                </a:solidFill>
              </a:rPr>
              <a:t>Τις προσδοκίες του </a:t>
            </a:r>
            <a:r>
              <a:rPr lang="el-GR" sz="2800" b="1" dirty="0" smtClean="0"/>
              <a:t>από την υπηρεσία</a:t>
            </a:r>
          </a:p>
          <a:p>
            <a:endParaRPr lang="el-GR" sz="2800" b="1" dirty="0"/>
          </a:p>
          <a:p>
            <a:r>
              <a:rPr lang="el-GR" sz="2800" b="1" dirty="0" smtClean="0"/>
              <a:t>√ </a:t>
            </a:r>
            <a:r>
              <a:rPr lang="el-GR" sz="2800" b="1" dirty="0" smtClean="0">
                <a:solidFill>
                  <a:schemeClr val="accent2">
                    <a:lumMod val="75000"/>
                  </a:schemeClr>
                </a:solidFill>
              </a:rPr>
              <a:t>Τις προσωπικές του </a:t>
            </a:r>
            <a:r>
              <a:rPr lang="el-GR" sz="2800" b="1" dirty="0" smtClean="0"/>
              <a:t>προτιμήσεις </a:t>
            </a:r>
          </a:p>
          <a:p>
            <a:endParaRPr lang="el-GR" sz="2800" b="1" dirty="0"/>
          </a:p>
          <a:p>
            <a:r>
              <a:rPr lang="el-GR" sz="2800" b="1" dirty="0" smtClean="0"/>
              <a:t>√ </a:t>
            </a:r>
            <a:r>
              <a:rPr lang="el-GR" sz="2800" b="1" dirty="0" smtClean="0">
                <a:solidFill>
                  <a:schemeClr val="accent2">
                    <a:lumMod val="75000"/>
                  </a:schemeClr>
                </a:solidFill>
              </a:rPr>
              <a:t>Την παρεχόμενη προς αυτόν φροντίδα </a:t>
            </a:r>
            <a:r>
              <a:rPr lang="el-GR" sz="2800" b="1" dirty="0" smtClean="0"/>
              <a:t>(ποιότητα φαγητού, περιβάλλον, νοσηλευτική φροντίδα, προγραμματισμένες επισκέψεις, ιατρική περίθαλψη και πληροφόρηση</a:t>
            </a:r>
            <a:endParaRPr lang="el-GR" sz="2800" b="1" dirty="0"/>
          </a:p>
        </p:txBody>
      </p:sp>
    </p:spTree>
    <p:extLst>
      <p:ext uri="{BB962C8B-B14F-4D97-AF65-F5344CB8AC3E}">
        <p14:creationId xmlns:p14="http://schemas.microsoft.com/office/powerpoint/2010/main" val="308948677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0044" y="223441"/>
            <a:ext cx="11771870" cy="33393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800" b="1" dirty="0" smtClean="0"/>
              <a:t>Σημαντικός δείκτης στην ικανοποίηση των ασθενών είναι και η </a:t>
            </a:r>
            <a:r>
              <a:rPr lang="el-GR" sz="2800" b="1" dirty="0" smtClean="0">
                <a:solidFill>
                  <a:schemeClr val="accent2">
                    <a:lumMod val="75000"/>
                  </a:schemeClr>
                </a:solidFill>
              </a:rPr>
              <a:t>σχέση </a:t>
            </a:r>
            <a:r>
              <a:rPr lang="el-GR" sz="2800" b="1" dirty="0" smtClean="0"/>
              <a:t>του ασθενή με τον γιατρό του.</a:t>
            </a:r>
          </a:p>
          <a:p>
            <a:endParaRPr lang="el-GR" sz="2800" b="1" dirty="0"/>
          </a:p>
          <a:p>
            <a:r>
              <a:rPr lang="el-GR" sz="2800" b="1" dirty="0" smtClean="0">
                <a:solidFill>
                  <a:schemeClr val="accent2">
                    <a:lumMod val="75000"/>
                  </a:schemeClr>
                </a:solidFill>
              </a:rPr>
              <a:t>Ικανοποιημένος</a:t>
            </a:r>
            <a:r>
              <a:rPr lang="el-GR" sz="2800" b="1" dirty="0" smtClean="0">
                <a:solidFill>
                  <a:schemeClr val="accent2">
                    <a:lumMod val="75000"/>
                  </a:schemeClr>
                </a:solidFill>
              </a:rPr>
              <a:t> είναι ο </a:t>
            </a:r>
            <a:r>
              <a:rPr lang="el-GR" sz="2800" b="1" dirty="0" smtClean="0">
                <a:solidFill>
                  <a:schemeClr val="accent2">
                    <a:lumMod val="75000"/>
                  </a:schemeClr>
                </a:solidFill>
              </a:rPr>
              <a:t>ασθενής </a:t>
            </a:r>
            <a:r>
              <a:rPr lang="el-GR" sz="2800" b="1" dirty="0" smtClean="0">
                <a:solidFill>
                  <a:schemeClr val="accent2">
                    <a:lumMod val="75000"/>
                  </a:schemeClr>
                </a:solidFill>
              </a:rPr>
              <a:t>όταν εκπληρώνεται η ανάγκη </a:t>
            </a:r>
            <a:r>
              <a:rPr lang="el-GR" sz="2800" b="1" dirty="0" smtClean="0"/>
              <a:t>του ασθενή για </a:t>
            </a:r>
            <a:r>
              <a:rPr lang="el-GR" sz="2800" b="1" dirty="0" smtClean="0"/>
              <a:t>γνώση του προβλήματος που αντιμετωπίζει και για θεραπεία της </a:t>
            </a:r>
            <a:r>
              <a:rPr lang="el-GR" sz="2800" b="1" dirty="0" smtClean="0"/>
              <a:t>ασθένεια </a:t>
            </a:r>
            <a:r>
              <a:rPr lang="el-GR" sz="2800" b="1" dirty="0" smtClean="0"/>
              <a:t>του.</a:t>
            </a:r>
            <a:endParaRPr lang="el-GR" sz="2800" b="1" dirty="0" smtClean="0"/>
          </a:p>
          <a:p>
            <a:endParaRPr lang="el-GR" sz="2500" dirty="0"/>
          </a:p>
          <a:p>
            <a:endParaRPr lang="el-GR" dirty="0" smtClean="0"/>
          </a:p>
        </p:txBody>
      </p:sp>
      <p:sp>
        <p:nvSpPr>
          <p:cNvPr id="4" name="Ορθογώνιο 3"/>
          <p:cNvSpPr/>
          <p:nvPr/>
        </p:nvSpPr>
        <p:spPr>
          <a:xfrm>
            <a:off x="4625544" y="2879076"/>
            <a:ext cx="2800865" cy="68374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2000" dirty="0" smtClean="0"/>
              <a:t>Γιατρός</a:t>
            </a:r>
            <a:endParaRPr lang="el-GR" sz="2000" dirty="0"/>
          </a:p>
        </p:txBody>
      </p:sp>
      <p:sp>
        <p:nvSpPr>
          <p:cNvPr id="5" name="Ορθογώνιο 4"/>
          <p:cNvSpPr/>
          <p:nvPr/>
        </p:nvSpPr>
        <p:spPr>
          <a:xfrm>
            <a:off x="852615" y="5430820"/>
            <a:ext cx="2800865" cy="119240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2000" dirty="0" smtClean="0"/>
              <a:t>Ανάγκη του ασθενή να είναι γνώστης του προβλήματος που αντιμετωπίζει</a:t>
            </a:r>
            <a:endParaRPr lang="el-GR" sz="2000" dirty="0"/>
          </a:p>
        </p:txBody>
      </p:sp>
      <p:sp>
        <p:nvSpPr>
          <p:cNvPr id="6" name="Ορθογώνιο 5"/>
          <p:cNvSpPr/>
          <p:nvPr/>
        </p:nvSpPr>
        <p:spPr>
          <a:xfrm>
            <a:off x="8711514" y="5371070"/>
            <a:ext cx="2800865" cy="12521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2000" dirty="0" smtClean="0"/>
              <a:t>Ανάγκη του ασθενή για θεραπεία της ασθένειας που αντιμετωπίζει</a:t>
            </a:r>
            <a:endParaRPr lang="el-GR" sz="2000" dirty="0"/>
          </a:p>
        </p:txBody>
      </p:sp>
      <p:sp>
        <p:nvSpPr>
          <p:cNvPr id="7" name="Ορθογώνιο 6"/>
          <p:cNvSpPr/>
          <p:nvPr/>
        </p:nvSpPr>
        <p:spPr>
          <a:xfrm>
            <a:off x="4625544" y="4112404"/>
            <a:ext cx="2800865" cy="107230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2000" dirty="0" smtClean="0"/>
              <a:t>Βαθμός ικανοποίησης</a:t>
            </a:r>
            <a:endParaRPr lang="el-GR" sz="2000" dirty="0"/>
          </a:p>
        </p:txBody>
      </p:sp>
    </p:spTree>
    <p:extLst>
      <p:ext uri="{BB962C8B-B14F-4D97-AF65-F5344CB8AC3E}">
        <p14:creationId xmlns:p14="http://schemas.microsoft.com/office/powerpoint/2010/main" val="324639970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14184" y="551935"/>
            <a:ext cx="11977816" cy="75405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800" b="1" dirty="0" smtClean="0"/>
              <a:t>Σε αυτό το πλαίσιο η ανάπτυξη ενός δικτύου Μακροχρόνιας Φροντίδας Υγείας θα πρέπει </a:t>
            </a:r>
            <a:r>
              <a:rPr lang="el-GR" sz="2800" b="1" dirty="0" smtClean="0">
                <a:solidFill>
                  <a:schemeClr val="accent2">
                    <a:lumMod val="75000"/>
                  </a:schemeClr>
                </a:solidFill>
              </a:rPr>
              <a:t>να στηρίζεται στην αποτελεσματικότητα </a:t>
            </a:r>
            <a:r>
              <a:rPr lang="el-GR" sz="2800" b="1" dirty="0" smtClean="0"/>
              <a:t>των υπηρεσιών της Πρωτοβάθμιας Φροντίδας Υγείας.</a:t>
            </a:r>
          </a:p>
          <a:p>
            <a:endParaRPr lang="el-GR" sz="2800" b="1" dirty="0"/>
          </a:p>
          <a:p>
            <a:endParaRPr lang="el-GR" sz="2800" b="1" dirty="0" smtClean="0"/>
          </a:p>
          <a:p>
            <a:r>
              <a:rPr lang="el-GR" sz="2800" b="1" dirty="0" smtClean="0"/>
              <a:t>√ Δημιουργία </a:t>
            </a:r>
            <a:r>
              <a:rPr lang="el-GR" sz="2800" b="1" dirty="0" smtClean="0">
                <a:solidFill>
                  <a:schemeClr val="accent2">
                    <a:lumMod val="75000"/>
                  </a:schemeClr>
                </a:solidFill>
              </a:rPr>
              <a:t>τοπικών μονάδων παροχής υπηρεσιών </a:t>
            </a:r>
            <a:r>
              <a:rPr lang="el-GR" sz="2800" b="1" dirty="0" smtClean="0"/>
              <a:t>με την κινητοποίηση επαγγελματιών και εθελοντών για την δημιουργία ευέλικτων δομών χαμηλού κόστους. </a:t>
            </a:r>
          </a:p>
          <a:p>
            <a:endParaRPr lang="el-GR" sz="2800" b="1" dirty="0"/>
          </a:p>
          <a:p>
            <a:r>
              <a:rPr lang="el-GR" sz="2800" b="1" dirty="0" smtClean="0"/>
              <a:t>√ Ανάπτυξη δράσεων </a:t>
            </a:r>
            <a:r>
              <a:rPr lang="el-GR" sz="2800" b="1" dirty="0" smtClean="0">
                <a:solidFill>
                  <a:schemeClr val="accent2">
                    <a:lumMod val="75000"/>
                  </a:schemeClr>
                </a:solidFill>
              </a:rPr>
              <a:t>πρόληψης εκπαίδευσης, ευαισθητοποίησης, καταγραφή των αναγκών υγείας, μέτρηση ειδικών δεικτών ικανοποίησης και ποιότητας ζωής.</a:t>
            </a:r>
          </a:p>
          <a:p>
            <a:endParaRPr lang="el-GR" sz="2800" b="1" dirty="0">
              <a:solidFill>
                <a:schemeClr val="accent2">
                  <a:lumMod val="75000"/>
                </a:schemeClr>
              </a:solidFill>
            </a:endParaRPr>
          </a:p>
          <a:p>
            <a:r>
              <a:rPr lang="el-GR" sz="2800" b="1" dirty="0" smtClean="0"/>
              <a:t>√ Εκμετάλλευση </a:t>
            </a:r>
            <a:r>
              <a:rPr lang="el-GR" sz="2800" b="1" dirty="0" smtClean="0"/>
              <a:t>υφιστάμενων παροχών </a:t>
            </a:r>
            <a:r>
              <a:rPr lang="el-GR" sz="2800" b="1" dirty="0" smtClean="0">
                <a:solidFill>
                  <a:schemeClr val="accent2">
                    <a:lumMod val="75000"/>
                  </a:schemeClr>
                </a:solidFill>
              </a:rPr>
              <a:t>βοήθειας στο σπίτι.</a:t>
            </a:r>
          </a:p>
          <a:p>
            <a:endParaRPr lang="el-GR" sz="2800" b="1" dirty="0"/>
          </a:p>
          <a:p>
            <a:r>
              <a:rPr lang="el-GR" sz="2800" b="1" dirty="0" smtClean="0"/>
              <a:t>√ Χρήση </a:t>
            </a:r>
            <a:r>
              <a:rPr lang="el-GR" sz="2800" b="1" dirty="0" smtClean="0">
                <a:solidFill>
                  <a:schemeClr val="accent2">
                    <a:lumMod val="75000"/>
                  </a:schemeClr>
                </a:solidFill>
              </a:rPr>
              <a:t>υπηρεσιών τηλεϊατρικής.    </a:t>
            </a:r>
          </a:p>
          <a:p>
            <a:endParaRPr lang="el-GR" dirty="0"/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2635367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Ορθογώνιο 1"/>
          <p:cNvSpPr/>
          <p:nvPr/>
        </p:nvSpPr>
        <p:spPr>
          <a:xfrm>
            <a:off x="733168" y="675503"/>
            <a:ext cx="9761837" cy="46131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 smtClean="0"/>
              <a:t>Παροχή Μακροχρόνιας Φροντίδας σε τοπικό επίπεδο.</a:t>
            </a:r>
            <a:endParaRPr lang="el-GR" dirty="0"/>
          </a:p>
        </p:txBody>
      </p:sp>
      <p:sp>
        <p:nvSpPr>
          <p:cNvPr id="3" name="Ορθογώνιο 2"/>
          <p:cNvSpPr/>
          <p:nvPr/>
        </p:nvSpPr>
        <p:spPr>
          <a:xfrm>
            <a:off x="733166" y="2479590"/>
            <a:ext cx="9761837" cy="48603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 smtClean="0"/>
              <a:t>Σύστημα υγείας και περίθαλψης.</a:t>
            </a:r>
            <a:endParaRPr lang="el-GR" dirty="0"/>
          </a:p>
        </p:txBody>
      </p:sp>
      <p:sp>
        <p:nvSpPr>
          <p:cNvPr id="4" name="Ορθογώνιο 3"/>
          <p:cNvSpPr/>
          <p:nvPr/>
        </p:nvSpPr>
        <p:spPr>
          <a:xfrm>
            <a:off x="733166" y="1643449"/>
            <a:ext cx="9761837" cy="48603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 smtClean="0"/>
              <a:t>Ανάγκες της τοπικής κοινωνίας.</a:t>
            </a:r>
            <a:endParaRPr lang="el-GR" dirty="0"/>
          </a:p>
        </p:txBody>
      </p:sp>
      <p:sp>
        <p:nvSpPr>
          <p:cNvPr id="5" name="Ορθογώνιο 4"/>
          <p:cNvSpPr/>
          <p:nvPr/>
        </p:nvSpPr>
        <p:spPr>
          <a:xfrm>
            <a:off x="733166" y="3418703"/>
            <a:ext cx="9761837" cy="48603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 smtClean="0"/>
              <a:t>Παράγοντες που επιδρούν στον καταμερισμό των πόρων.</a:t>
            </a:r>
            <a:endParaRPr lang="el-GR" dirty="0"/>
          </a:p>
        </p:txBody>
      </p:sp>
      <p:sp>
        <p:nvSpPr>
          <p:cNvPr id="6" name="Ορθογώνιο 5"/>
          <p:cNvSpPr/>
          <p:nvPr/>
        </p:nvSpPr>
        <p:spPr>
          <a:xfrm>
            <a:off x="733166" y="4357816"/>
            <a:ext cx="9761837" cy="48603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 smtClean="0"/>
              <a:t>Καθορισμός των στόχων του συστήματος.</a:t>
            </a:r>
            <a:endParaRPr lang="el-GR" dirty="0"/>
          </a:p>
        </p:txBody>
      </p:sp>
      <p:sp>
        <p:nvSpPr>
          <p:cNvPr id="7" name="Ορθογώνιο 6"/>
          <p:cNvSpPr/>
          <p:nvPr/>
        </p:nvSpPr>
        <p:spPr>
          <a:xfrm>
            <a:off x="733166" y="5243383"/>
            <a:ext cx="9761837" cy="48603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 smtClean="0"/>
              <a:t>Βαθμός ικανοποίησης του χρήστη των υπηρεσιών.</a:t>
            </a:r>
            <a:endParaRPr lang="el-GR" dirty="0"/>
          </a:p>
        </p:txBody>
      </p:sp>
      <p:sp>
        <p:nvSpPr>
          <p:cNvPr id="8" name="Ορθογώνιο 7"/>
          <p:cNvSpPr/>
          <p:nvPr/>
        </p:nvSpPr>
        <p:spPr>
          <a:xfrm>
            <a:off x="749641" y="6116593"/>
            <a:ext cx="9761837" cy="48603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 smtClean="0"/>
              <a:t>Συνεχή αξιολόγηση των υπηρεσιών.</a:t>
            </a:r>
            <a:endParaRPr lang="el-GR" dirty="0"/>
          </a:p>
        </p:txBody>
      </p:sp>
      <p:sp>
        <p:nvSpPr>
          <p:cNvPr id="9" name="Καμπύλο δεξιό βέλος 8"/>
          <p:cNvSpPr/>
          <p:nvPr/>
        </p:nvSpPr>
        <p:spPr>
          <a:xfrm>
            <a:off x="345989" y="906163"/>
            <a:ext cx="313038" cy="947352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>
              <a:solidFill>
                <a:schemeClr val="tx1"/>
              </a:solidFill>
            </a:endParaRPr>
          </a:p>
        </p:txBody>
      </p:sp>
      <p:sp>
        <p:nvSpPr>
          <p:cNvPr id="10" name="Καμπύλο δεξιό βέλος 9"/>
          <p:cNvSpPr/>
          <p:nvPr/>
        </p:nvSpPr>
        <p:spPr>
          <a:xfrm>
            <a:off x="345989" y="1886465"/>
            <a:ext cx="313038" cy="848497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>
              <a:solidFill>
                <a:schemeClr val="tx1"/>
              </a:solidFill>
            </a:endParaRPr>
          </a:p>
        </p:txBody>
      </p:sp>
      <p:sp>
        <p:nvSpPr>
          <p:cNvPr id="11" name="Καμπύλο δεξιό βέλος 10"/>
          <p:cNvSpPr/>
          <p:nvPr/>
        </p:nvSpPr>
        <p:spPr>
          <a:xfrm>
            <a:off x="345989" y="2747320"/>
            <a:ext cx="313038" cy="877329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>
              <a:solidFill>
                <a:schemeClr val="tx1"/>
              </a:solidFill>
            </a:endParaRPr>
          </a:p>
        </p:txBody>
      </p:sp>
      <p:sp>
        <p:nvSpPr>
          <p:cNvPr id="12" name="Καμπύλο δεξιό βέλος 11"/>
          <p:cNvSpPr/>
          <p:nvPr/>
        </p:nvSpPr>
        <p:spPr>
          <a:xfrm>
            <a:off x="345989" y="3678195"/>
            <a:ext cx="313038" cy="918519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>
              <a:solidFill>
                <a:schemeClr val="tx1"/>
              </a:solidFill>
            </a:endParaRPr>
          </a:p>
        </p:txBody>
      </p:sp>
      <p:sp>
        <p:nvSpPr>
          <p:cNvPr id="13" name="Καμπύλο δεξιό βέλος 12"/>
          <p:cNvSpPr/>
          <p:nvPr/>
        </p:nvSpPr>
        <p:spPr>
          <a:xfrm>
            <a:off x="345989" y="4691451"/>
            <a:ext cx="313038" cy="844376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>
              <a:solidFill>
                <a:schemeClr val="tx1"/>
              </a:solidFill>
            </a:endParaRPr>
          </a:p>
        </p:txBody>
      </p:sp>
      <p:sp>
        <p:nvSpPr>
          <p:cNvPr id="14" name="Καμπύλο δεξιό βέλος 13"/>
          <p:cNvSpPr/>
          <p:nvPr/>
        </p:nvSpPr>
        <p:spPr>
          <a:xfrm>
            <a:off x="345989" y="5593497"/>
            <a:ext cx="313038" cy="881444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610898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4756" y="230659"/>
            <a:ext cx="11953103" cy="7540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500" dirty="0" smtClean="0"/>
              <a:t>Εισαγωγή συστήματος Διοίκησης Ολικής Ποιότητας στην Μακροχρόνια Φροντίδα</a:t>
            </a:r>
            <a:r>
              <a:rPr lang="en-US" sz="2500" dirty="0" smtClean="0"/>
              <a:t>:</a:t>
            </a:r>
            <a:endParaRPr lang="el-GR" sz="2500" dirty="0" smtClean="0"/>
          </a:p>
          <a:p>
            <a:endParaRPr lang="el-GR" dirty="0"/>
          </a:p>
        </p:txBody>
      </p:sp>
      <p:sp>
        <p:nvSpPr>
          <p:cNvPr id="3" name="Ορθογώνιο 2"/>
          <p:cNvSpPr/>
          <p:nvPr/>
        </p:nvSpPr>
        <p:spPr>
          <a:xfrm>
            <a:off x="164756" y="1190658"/>
            <a:ext cx="11780109" cy="521014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2500" dirty="0" smtClean="0"/>
              <a:t>Α. ΦΑΣΗ ΔΙΑΓΝΩΣΤΙΚΗ ΕΠΙΘΕΩΡΗΣΗ</a:t>
            </a:r>
            <a:r>
              <a:rPr lang="en-US" sz="2500" dirty="0" smtClean="0"/>
              <a:t>:</a:t>
            </a:r>
            <a:endParaRPr lang="el-GR" sz="2500" dirty="0" smtClean="0"/>
          </a:p>
          <a:p>
            <a:pPr algn="ctr"/>
            <a:endParaRPr lang="el-GR" sz="2500" dirty="0" smtClean="0"/>
          </a:p>
          <a:p>
            <a:pPr algn="ctr"/>
            <a:r>
              <a:rPr lang="el-GR" sz="2500" dirty="0" smtClean="0"/>
              <a:t>Σε αυτή την φάση αποτυπώνεται η κατάσταση στην οποία βρίσκεται ο οργανισμός πώς</a:t>
            </a:r>
            <a:r>
              <a:rPr lang="en-US" sz="2500" dirty="0" smtClean="0"/>
              <a:t>;</a:t>
            </a:r>
            <a:endParaRPr lang="el-GR" sz="2500" dirty="0" smtClean="0"/>
          </a:p>
          <a:p>
            <a:pPr algn="ctr"/>
            <a:r>
              <a:rPr lang="en-US" sz="2500" dirty="0" smtClean="0"/>
              <a:t> </a:t>
            </a:r>
          </a:p>
          <a:p>
            <a:pPr algn="ctr"/>
            <a:r>
              <a:rPr lang="en-US" sz="2500" dirty="0" smtClean="0"/>
              <a:t>√ </a:t>
            </a:r>
            <a:r>
              <a:rPr lang="el-GR" sz="2500" dirty="0" smtClean="0"/>
              <a:t>με συνεντεύξεις</a:t>
            </a:r>
            <a:r>
              <a:rPr lang="el-GR" sz="2500" dirty="0"/>
              <a:t> </a:t>
            </a:r>
            <a:r>
              <a:rPr lang="el-GR" sz="2500" dirty="0" smtClean="0"/>
              <a:t>και συζητήσεις του προσωπικού,</a:t>
            </a:r>
          </a:p>
          <a:p>
            <a:pPr algn="ctr"/>
            <a:r>
              <a:rPr lang="el-GR" sz="2500" dirty="0" smtClean="0"/>
              <a:t> </a:t>
            </a:r>
          </a:p>
          <a:p>
            <a:pPr algn="ctr"/>
            <a:r>
              <a:rPr lang="el-GR" sz="2500" dirty="0" smtClean="0"/>
              <a:t>√ με απ’ ευθείας παρατήρηση και έλεγχο της εκτελούμενης εργασίας </a:t>
            </a:r>
            <a:r>
              <a:rPr lang="el-GR" sz="2500" dirty="0" smtClean="0"/>
              <a:t>- διαδικασίας</a:t>
            </a:r>
            <a:r>
              <a:rPr lang="el-GR" sz="2500" dirty="0" smtClean="0"/>
              <a:t>,</a:t>
            </a:r>
          </a:p>
          <a:p>
            <a:pPr algn="ctr"/>
            <a:r>
              <a:rPr lang="el-GR" sz="2500" dirty="0" smtClean="0"/>
              <a:t> </a:t>
            </a:r>
          </a:p>
          <a:p>
            <a:pPr algn="ctr"/>
            <a:r>
              <a:rPr lang="el-GR" sz="2500" dirty="0" smtClean="0"/>
              <a:t>√ με συλλογή στοιχείων της οργανωτικής </a:t>
            </a:r>
            <a:r>
              <a:rPr lang="el-GR" sz="2500" dirty="0" smtClean="0"/>
              <a:t>δομής του οργανισμού.</a:t>
            </a:r>
            <a:endParaRPr lang="el-GR" sz="2500" dirty="0"/>
          </a:p>
        </p:txBody>
      </p:sp>
    </p:spTree>
    <p:extLst>
      <p:ext uri="{BB962C8B-B14F-4D97-AF65-F5344CB8AC3E}">
        <p14:creationId xmlns:p14="http://schemas.microsoft.com/office/powerpoint/2010/main" val="7496985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Ορθογώνιο 1"/>
          <p:cNvSpPr/>
          <p:nvPr/>
        </p:nvSpPr>
        <p:spPr>
          <a:xfrm>
            <a:off x="164755" y="1322463"/>
            <a:ext cx="11524736" cy="508657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2500" dirty="0" smtClean="0"/>
              <a:t>Β. ΦΑΣΗ ΣΧΕΔΙΑΣΜΟΣ ΤΗΣ ΑΠΑΡΑΙΤΗΤΗΣ ΟΡΓΑΝΩΤΙΚΗΣ ΥΠΟΔΟΜΗΣ</a:t>
            </a:r>
            <a:r>
              <a:rPr lang="en-US" sz="2500" dirty="0" smtClean="0"/>
              <a:t>:</a:t>
            </a:r>
            <a:r>
              <a:rPr lang="el-GR" sz="2500" dirty="0" smtClean="0"/>
              <a:t> </a:t>
            </a:r>
          </a:p>
          <a:p>
            <a:pPr algn="ctr"/>
            <a:endParaRPr lang="el-GR" sz="2500" dirty="0" smtClean="0"/>
          </a:p>
          <a:p>
            <a:pPr algn="ctr"/>
            <a:r>
              <a:rPr lang="el-GR" sz="2500" dirty="0" smtClean="0"/>
              <a:t>Επιμέρους ενέργειες</a:t>
            </a:r>
            <a:r>
              <a:rPr lang="en-US" sz="2500" dirty="0" smtClean="0"/>
              <a:t>:</a:t>
            </a:r>
            <a:endParaRPr lang="el-GR" sz="2500" dirty="0" smtClean="0"/>
          </a:p>
          <a:p>
            <a:pPr algn="ctr"/>
            <a:r>
              <a:rPr lang="en-US" sz="2500" dirty="0" smtClean="0"/>
              <a:t> </a:t>
            </a:r>
          </a:p>
          <a:p>
            <a:pPr algn="ctr"/>
            <a:r>
              <a:rPr lang="en-US" sz="2500" dirty="0" smtClean="0"/>
              <a:t>√ </a:t>
            </a:r>
            <a:r>
              <a:rPr lang="el-GR" sz="2500" dirty="0" smtClean="0"/>
              <a:t>απόφαση – αντίληψη όλων (διοίκησης, εργαζομένων) ότι η εφαρμογή ενός Συστήματος Διαχείρισης Ποιότητας είναι σημαντική.</a:t>
            </a:r>
          </a:p>
          <a:p>
            <a:pPr algn="ctr"/>
            <a:r>
              <a:rPr lang="el-GR" sz="2500" dirty="0" smtClean="0"/>
              <a:t> </a:t>
            </a:r>
          </a:p>
          <a:p>
            <a:pPr algn="ctr"/>
            <a:r>
              <a:rPr lang="el-GR" sz="2500" dirty="0" smtClean="0"/>
              <a:t>√ αποτυπώνονται οι εσωτερικοί και εξωτερικοί παράγοντες (πελάτες, ανταγωνιστικό περιβάλλον, προϊόντα και υπηρεσίες).</a:t>
            </a:r>
          </a:p>
          <a:p>
            <a:pPr algn="ctr"/>
            <a:r>
              <a:rPr lang="el-GR" sz="2500" dirty="0" smtClean="0"/>
              <a:t> </a:t>
            </a:r>
            <a:endParaRPr lang="en-US" sz="2500" dirty="0" smtClean="0"/>
          </a:p>
        </p:txBody>
      </p:sp>
      <p:sp>
        <p:nvSpPr>
          <p:cNvPr id="3" name="TextBox 2"/>
          <p:cNvSpPr txBox="1"/>
          <p:nvPr/>
        </p:nvSpPr>
        <p:spPr>
          <a:xfrm>
            <a:off x="164755" y="354226"/>
            <a:ext cx="11953103" cy="7540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500" dirty="0" smtClean="0"/>
              <a:t>Εισαγωγή συστήματος Διοίκησης Ολικής </a:t>
            </a:r>
            <a:r>
              <a:rPr lang="el-GR" sz="2500" dirty="0"/>
              <a:t>Ποιότητας στην Μακροχρόνια </a:t>
            </a:r>
            <a:r>
              <a:rPr lang="el-GR" sz="2500" dirty="0" smtClean="0"/>
              <a:t>Φροντίδα</a:t>
            </a:r>
            <a:r>
              <a:rPr lang="en-US" sz="2500" dirty="0" smtClean="0"/>
              <a:t>:</a:t>
            </a:r>
            <a:endParaRPr lang="el-GR" sz="2500" dirty="0" smtClean="0"/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0773230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4756" y="230659"/>
            <a:ext cx="11953103" cy="7540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500" dirty="0" smtClean="0"/>
              <a:t>Φάσεις εισαγωγής συστήματος Διοίκησης Ολικής </a:t>
            </a:r>
            <a:r>
              <a:rPr lang="el-GR" sz="2500" dirty="0"/>
              <a:t>Ποιότητας στην Μακροχρόνια </a:t>
            </a:r>
            <a:r>
              <a:rPr lang="el-GR" sz="2500" dirty="0" smtClean="0"/>
              <a:t>Φροντίδα</a:t>
            </a:r>
            <a:r>
              <a:rPr lang="en-US" sz="2500" dirty="0" smtClean="0"/>
              <a:t>:</a:t>
            </a:r>
            <a:endParaRPr lang="el-GR" sz="2500" dirty="0" smtClean="0"/>
          </a:p>
          <a:p>
            <a:endParaRPr lang="el-GR" dirty="0"/>
          </a:p>
        </p:txBody>
      </p:sp>
      <p:sp>
        <p:nvSpPr>
          <p:cNvPr id="4" name="Ορθογώνιο 3"/>
          <p:cNvSpPr/>
          <p:nvPr/>
        </p:nvSpPr>
        <p:spPr>
          <a:xfrm>
            <a:off x="238895" y="1182420"/>
            <a:ext cx="11524736" cy="531723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2500" dirty="0"/>
              <a:t>Γ</a:t>
            </a:r>
            <a:r>
              <a:rPr lang="el-GR" sz="2500" dirty="0" smtClean="0"/>
              <a:t>. ΦΑΣΗ ΠΡΟΣΑΡΜΟΓΗ ΣΤΙΣ ΑΠΑΙΤΗΣΕΙΣ ΤΟΥ ΠΡΟΤΥΠΟΥ ΠΟΙΟΤΗΤΑΣ</a:t>
            </a:r>
            <a:r>
              <a:rPr lang="en-US" sz="2500" dirty="0" smtClean="0"/>
              <a:t>:</a:t>
            </a:r>
            <a:r>
              <a:rPr lang="el-GR" sz="2500" dirty="0" smtClean="0"/>
              <a:t> </a:t>
            </a:r>
          </a:p>
          <a:p>
            <a:pPr algn="ctr"/>
            <a:endParaRPr lang="el-GR" sz="2500" dirty="0" smtClean="0"/>
          </a:p>
          <a:p>
            <a:pPr algn="ctr"/>
            <a:r>
              <a:rPr lang="el-GR" sz="2500" dirty="0" smtClean="0"/>
              <a:t>Επιμέρους ενέργειες</a:t>
            </a:r>
            <a:r>
              <a:rPr lang="en-US" sz="2500" dirty="0" smtClean="0"/>
              <a:t>:</a:t>
            </a:r>
            <a:endParaRPr lang="el-GR" sz="2500" dirty="0" smtClean="0"/>
          </a:p>
          <a:p>
            <a:pPr algn="ctr"/>
            <a:r>
              <a:rPr lang="en-US" sz="2500" dirty="0" smtClean="0"/>
              <a:t> </a:t>
            </a:r>
          </a:p>
          <a:p>
            <a:pPr algn="ctr"/>
            <a:r>
              <a:rPr lang="en-US" sz="2500" dirty="0" smtClean="0"/>
              <a:t>√ </a:t>
            </a:r>
            <a:r>
              <a:rPr lang="el-GR" sz="2500" dirty="0" smtClean="0"/>
              <a:t>καθορισμός των στόχων του οργανισμού.</a:t>
            </a:r>
          </a:p>
          <a:p>
            <a:pPr algn="ctr"/>
            <a:r>
              <a:rPr lang="el-GR" sz="2500" dirty="0" smtClean="0"/>
              <a:t> </a:t>
            </a:r>
          </a:p>
          <a:p>
            <a:pPr algn="ctr"/>
            <a:r>
              <a:rPr lang="el-GR" sz="2500" dirty="0" smtClean="0"/>
              <a:t>√ διάγραμμα ροών αποτύπωση των ενεργειών που απαιτούνται για την ολοκλήρωση της κάθε λειτουργίας π.χ. ένας οργανισμός με ποιόν τρόπο παραδίδει τις υπηρεσίες του προϊόντα, αλληλουχία των εισροών – εκροών - αποτελέσματος.</a:t>
            </a:r>
          </a:p>
          <a:p>
            <a:pPr algn="ctr"/>
            <a:r>
              <a:rPr lang="el-GR" sz="2500" dirty="0" smtClean="0"/>
              <a:t> </a:t>
            </a:r>
            <a:endParaRPr lang="en-US" sz="2500" dirty="0" smtClean="0"/>
          </a:p>
        </p:txBody>
      </p:sp>
    </p:spTree>
    <p:extLst>
      <p:ext uri="{BB962C8B-B14F-4D97-AF65-F5344CB8AC3E}">
        <p14:creationId xmlns:p14="http://schemas.microsoft.com/office/powerpoint/2010/main" val="18530710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Ορθογώνιο 1"/>
          <p:cNvSpPr/>
          <p:nvPr/>
        </p:nvSpPr>
        <p:spPr>
          <a:xfrm>
            <a:off x="164755" y="1322463"/>
            <a:ext cx="11524736" cy="524309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2500" dirty="0"/>
              <a:t>Γ</a:t>
            </a:r>
            <a:r>
              <a:rPr lang="el-GR" sz="2500" dirty="0" smtClean="0"/>
              <a:t>. ΦΑΣΗ ΣΤΑΔΙΑΚΗ ΥΛΟΠΟΙΗΣΗ </a:t>
            </a:r>
          </a:p>
          <a:p>
            <a:pPr algn="ctr"/>
            <a:endParaRPr lang="el-GR" sz="2500" dirty="0" smtClean="0"/>
          </a:p>
          <a:p>
            <a:pPr algn="ctr"/>
            <a:r>
              <a:rPr lang="el-GR" sz="2500" dirty="0" smtClean="0"/>
              <a:t>Επιμέρους ενέργειες</a:t>
            </a:r>
            <a:r>
              <a:rPr lang="en-US" sz="2500" dirty="0" smtClean="0"/>
              <a:t>:</a:t>
            </a:r>
            <a:endParaRPr lang="el-GR" sz="2500" dirty="0" smtClean="0"/>
          </a:p>
          <a:p>
            <a:pPr algn="ctr"/>
            <a:r>
              <a:rPr lang="en-US" sz="2500" dirty="0" smtClean="0"/>
              <a:t> </a:t>
            </a:r>
          </a:p>
          <a:p>
            <a:pPr algn="ctr"/>
            <a:r>
              <a:rPr lang="en-US" sz="2500" dirty="0" smtClean="0"/>
              <a:t>√</a:t>
            </a:r>
            <a:r>
              <a:rPr lang="el-GR" sz="2500" dirty="0"/>
              <a:t> </a:t>
            </a:r>
            <a:r>
              <a:rPr lang="el-GR" sz="2500" dirty="0" smtClean="0"/>
              <a:t>εισαγωγή νέων αναγκαίων οργανωτικών αλλαγών.</a:t>
            </a:r>
          </a:p>
          <a:p>
            <a:pPr algn="ctr"/>
            <a:r>
              <a:rPr lang="el-GR" sz="2500" dirty="0" smtClean="0"/>
              <a:t> </a:t>
            </a:r>
          </a:p>
          <a:p>
            <a:pPr algn="ctr"/>
            <a:r>
              <a:rPr lang="el-GR" sz="2500" dirty="0" smtClean="0"/>
              <a:t>√ παροχή των έγγραφων διεργασιών. </a:t>
            </a:r>
          </a:p>
          <a:p>
            <a:pPr algn="ctr"/>
            <a:r>
              <a:rPr lang="el-GR" sz="2500" dirty="0" smtClean="0"/>
              <a:t> </a:t>
            </a:r>
            <a:endParaRPr lang="en-US" sz="2500" dirty="0" smtClean="0"/>
          </a:p>
          <a:p>
            <a:pPr algn="ctr"/>
            <a:r>
              <a:rPr lang="el-GR" sz="2500" dirty="0" smtClean="0"/>
              <a:t>√ επίλυση των προβλημάτων.</a:t>
            </a:r>
            <a:endParaRPr lang="el-GR" sz="2500" dirty="0"/>
          </a:p>
        </p:txBody>
      </p:sp>
      <p:sp>
        <p:nvSpPr>
          <p:cNvPr id="3" name="TextBox 2"/>
          <p:cNvSpPr txBox="1"/>
          <p:nvPr/>
        </p:nvSpPr>
        <p:spPr>
          <a:xfrm>
            <a:off x="164756" y="230659"/>
            <a:ext cx="11953103" cy="7540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500" dirty="0" smtClean="0"/>
              <a:t>Φάσεις εισαγωγής συστήματος Διοίκησης Ολικής </a:t>
            </a:r>
            <a:r>
              <a:rPr lang="el-GR" sz="2500" dirty="0"/>
              <a:t>Ποιότητας στην Μακροχρόνια </a:t>
            </a:r>
            <a:r>
              <a:rPr lang="el-GR" sz="2500" dirty="0" smtClean="0"/>
              <a:t>Φροντίδα</a:t>
            </a:r>
            <a:r>
              <a:rPr lang="en-US" sz="2500" dirty="0" smtClean="0"/>
              <a:t>:</a:t>
            </a:r>
            <a:endParaRPr lang="el-GR" sz="2500" dirty="0" smtClean="0"/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3581847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0043" y="832022"/>
            <a:ext cx="11804822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800" b="1" dirty="0" smtClean="0"/>
              <a:t>Εξασφάλιση της ποιότητας των παρεχόμενων υπηρεσιών.</a:t>
            </a:r>
          </a:p>
          <a:p>
            <a:endParaRPr lang="en-US" sz="2800" b="1" dirty="0" smtClean="0"/>
          </a:p>
          <a:p>
            <a:endParaRPr lang="el-GR" sz="2800" b="1" dirty="0" smtClean="0"/>
          </a:p>
          <a:p>
            <a:r>
              <a:rPr lang="el-GR" sz="2800" b="1" dirty="0" smtClean="0"/>
              <a:t>Οι πιστοποιήσεις κατά </a:t>
            </a:r>
            <a:r>
              <a:rPr lang="en-US" sz="2800" b="1" dirty="0" smtClean="0">
                <a:solidFill>
                  <a:schemeClr val="accent2">
                    <a:lumMod val="75000"/>
                  </a:schemeClr>
                </a:solidFill>
              </a:rPr>
              <a:t>ISO (ISO certification) </a:t>
            </a:r>
            <a:r>
              <a:rPr lang="el-GR" sz="2800" b="1" dirty="0" smtClean="0"/>
              <a:t>θεωρούνται από τα πιο αξιόπιστα συστήματα αξιολόγησης των υπηρεσιών υγείας στην Ευρώπη </a:t>
            </a:r>
            <a:r>
              <a:rPr lang="el-GR" sz="2800" b="1" dirty="0" smtClean="0">
                <a:solidFill>
                  <a:schemeClr val="accent2">
                    <a:lumMod val="75000"/>
                  </a:schemeClr>
                </a:solidFill>
              </a:rPr>
              <a:t>(</a:t>
            </a:r>
            <a:r>
              <a:rPr lang="en-US" sz="2800" b="1" dirty="0" smtClean="0">
                <a:solidFill>
                  <a:schemeClr val="accent2">
                    <a:lumMod val="75000"/>
                  </a:schemeClr>
                </a:solidFill>
              </a:rPr>
              <a:t>Chaw CO 2000)</a:t>
            </a:r>
          </a:p>
          <a:p>
            <a:endParaRPr lang="en-US" sz="2800" b="1" dirty="0" smtClean="0"/>
          </a:p>
          <a:p>
            <a:endParaRPr lang="el-GR" sz="2800" b="1" dirty="0"/>
          </a:p>
          <a:p>
            <a:r>
              <a:rPr lang="el-GR" sz="2800" b="1" dirty="0" smtClean="0"/>
              <a:t>Ο καθορισμός </a:t>
            </a:r>
            <a:r>
              <a:rPr lang="el-GR" sz="2800" b="1" dirty="0"/>
              <a:t>της ποιότητας από τον ασθενή περιλαμβάνει τα ακόλουθα</a:t>
            </a:r>
            <a:r>
              <a:rPr lang="en-US" sz="2800" b="1" dirty="0"/>
              <a:t>:</a:t>
            </a:r>
          </a:p>
          <a:p>
            <a:r>
              <a:rPr lang="en-US" sz="2800" b="1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4016257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Ορθογώνιο 1"/>
          <p:cNvSpPr/>
          <p:nvPr/>
        </p:nvSpPr>
        <p:spPr>
          <a:xfrm>
            <a:off x="205947" y="673092"/>
            <a:ext cx="11862486" cy="52322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2800" b="1" dirty="0"/>
              <a:t>Εξασφάλιση της ποιότητας των παρεχόμενων υπηρεσιών.</a:t>
            </a:r>
          </a:p>
          <a:p>
            <a:endParaRPr lang="en-US" sz="2800" b="1" dirty="0" smtClean="0">
              <a:solidFill>
                <a:schemeClr val="accent2">
                  <a:lumMod val="75000"/>
                </a:schemeClr>
              </a:solidFill>
            </a:endParaRPr>
          </a:p>
          <a:p>
            <a:r>
              <a:rPr lang="en-US" sz="2800" b="1" dirty="0" smtClean="0">
                <a:solidFill>
                  <a:schemeClr val="accent2">
                    <a:lumMod val="75000"/>
                  </a:schemeClr>
                </a:solidFill>
              </a:rPr>
              <a:t>√ </a:t>
            </a:r>
            <a:r>
              <a:rPr lang="el-GR" sz="2800" b="1" dirty="0">
                <a:solidFill>
                  <a:schemeClr val="accent2">
                    <a:lumMod val="75000"/>
                  </a:schemeClr>
                </a:solidFill>
              </a:rPr>
              <a:t>Απτότητα</a:t>
            </a:r>
            <a:r>
              <a:rPr lang="en-US" sz="2800" b="1" dirty="0">
                <a:solidFill>
                  <a:schemeClr val="accent2">
                    <a:lumMod val="75000"/>
                  </a:schemeClr>
                </a:solidFill>
              </a:rPr>
              <a:t>: </a:t>
            </a:r>
            <a:r>
              <a:rPr lang="el-GR" sz="2800" b="1" dirty="0"/>
              <a:t>ξενοδοχειακός εξοπλισμός, </a:t>
            </a:r>
            <a:r>
              <a:rPr lang="el-GR" sz="2800" b="1" dirty="0" smtClean="0"/>
              <a:t>περιβάλλοντας χώρος, </a:t>
            </a:r>
            <a:r>
              <a:rPr lang="el-GR" sz="2800" b="1" dirty="0"/>
              <a:t>εγκαταστάσεις, ποιότητα φαγητού.</a:t>
            </a:r>
          </a:p>
          <a:p>
            <a:endParaRPr lang="el-GR" sz="2800" b="1" dirty="0"/>
          </a:p>
          <a:p>
            <a:r>
              <a:rPr lang="el-GR" sz="2800" b="1" dirty="0">
                <a:solidFill>
                  <a:schemeClr val="accent2">
                    <a:lumMod val="75000"/>
                  </a:schemeClr>
                </a:solidFill>
              </a:rPr>
              <a:t>√ Αξιοπιστία</a:t>
            </a:r>
            <a:r>
              <a:rPr lang="en-US" sz="2800" b="1" dirty="0">
                <a:solidFill>
                  <a:schemeClr val="accent2">
                    <a:lumMod val="75000"/>
                  </a:schemeClr>
                </a:solidFill>
              </a:rPr>
              <a:t>: </a:t>
            </a:r>
            <a:r>
              <a:rPr lang="el-GR" sz="2800" b="1" dirty="0"/>
              <a:t>η ικανότητα του νοσοκομείου να παρέχει τις σωστές ιατρικές υπηρεσίες.</a:t>
            </a:r>
          </a:p>
          <a:p>
            <a:endParaRPr lang="el-GR" sz="2800" b="1" dirty="0"/>
          </a:p>
          <a:p>
            <a:r>
              <a:rPr lang="el-GR" sz="2800" b="1" dirty="0">
                <a:solidFill>
                  <a:schemeClr val="accent2">
                    <a:lumMod val="75000"/>
                  </a:schemeClr>
                </a:solidFill>
              </a:rPr>
              <a:t>√ Ανταπόκριση</a:t>
            </a:r>
            <a:r>
              <a:rPr lang="en-US" sz="2800" b="1" dirty="0">
                <a:solidFill>
                  <a:schemeClr val="accent2">
                    <a:lumMod val="75000"/>
                  </a:schemeClr>
                </a:solidFill>
              </a:rPr>
              <a:t>:</a:t>
            </a:r>
            <a:r>
              <a:rPr lang="el-GR" sz="2800" b="1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l-GR" sz="2800" b="1" dirty="0"/>
              <a:t>η εξυπηρέτηση και η άμεση ανταπόκριση του προσωπικού στους ασθενείς.</a:t>
            </a:r>
          </a:p>
          <a:p>
            <a:endParaRPr lang="en-US" dirty="0"/>
          </a:p>
          <a:p>
            <a:endParaRPr lang="en-US" dirty="0"/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6738680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3567" y="313038"/>
            <a:ext cx="11895438" cy="43550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l-GR" sz="2500" dirty="0"/>
          </a:p>
          <a:p>
            <a:r>
              <a:rPr lang="el-GR" sz="2800" b="1" dirty="0"/>
              <a:t>Ο καθορισμός της ποιότητας από τον ασθενή περιλαμβάνει τα ακόλουθα</a:t>
            </a:r>
            <a:r>
              <a:rPr lang="en-US" sz="2800" b="1" dirty="0"/>
              <a:t>:</a:t>
            </a:r>
          </a:p>
          <a:p>
            <a:endParaRPr lang="el-GR" sz="2800" b="1" dirty="0" smtClean="0"/>
          </a:p>
          <a:p>
            <a:endParaRPr lang="el-GR" sz="2800" b="1" dirty="0" smtClean="0"/>
          </a:p>
          <a:p>
            <a:r>
              <a:rPr lang="el-GR" sz="2800" b="1" dirty="0" smtClean="0">
                <a:solidFill>
                  <a:schemeClr val="accent2">
                    <a:lumMod val="75000"/>
                  </a:schemeClr>
                </a:solidFill>
              </a:rPr>
              <a:t>√ Διασφάλιση</a:t>
            </a:r>
            <a:r>
              <a:rPr lang="en-US" sz="2800" b="1" dirty="0" smtClean="0">
                <a:solidFill>
                  <a:schemeClr val="accent2">
                    <a:lumMod val="75000"/>
                  </a:schemeClr>
                </a:solidFill>
              </a:rPr>
              <a:t>: </a:t>
            </a:r>
            <a:r>
              <a:rPr lang="el-GR" sz="2800" b="1" dirty="0" smtClean="0"/>
              <a:t>η ικανότητα και οι γνώσεις του προσωπικού προκειμένου να το εμπιστευτούν οι </a:t>
            </a:r>
            <a:r>
              <a:rPr lang="el-GR" sz="2800" b="1" dirty="0" smtClean="0"/>
              <a:t>ασθενείς, χρόνος </a:t>
            </a:r>
            <a:r>
              <a:rPr lang="el-GR" sz="2800" b="1" dirty="0" smtClean="0"/>
              <a:t>αναμονής – λειτουργίες - υποστήριξη.</a:t>
            </a:r>
          </a:p>
          <a:p>
            <a:endParaRPr lang="el-GR" sz="2800" b="1" dirty="0" smtClean="0"/>
          </a:p>
          <a:p>
            <a:endParaRPr lang="el-GR" sz="2800" b="1" dirty="0" smtClean="0"/>
          </a:p>
          <a:p>
            <a:r>
              <a:rPr lang="el-GR" sz="2800" b="1" dirty="0" smtClean="0">
                <a:solidFill>
                  <a:schemeClr val="accent2">
                    <a:lumMod val="75000"/>
                  </a:schemeClr>
                </a:solidFill>
              </a:rPr>
              <a:t>√ Ενσυναίσθηση</a:t>
            </a:r>
            <a:r>
              <a:rPr lang="en-US" sz="2800" b="1" dirty="0" smtClean="0">
                <a:solidFill>
                  <a:schemeClr val="accent2">
                    <a:lumMod val="75000"/>
                  </a:schemeClr>
                </a:solidFill>
              </a:rPr>
              <a:t>: </a:t>
            </a:r>
            <a:r>
              <a:rPr lang="el-GR" sz="2800" b="1" dirty="0" smtClean="0"/>
              <a:t>η ευαισθησία του προσωπικού για το πρόβλημα υγείας του ασθενή και οι οδηγίες προς αυτούς.</a:t>
            </a:r>
            <a:endParaRPr lang="el-GR" sz="2800" b="1" dirty="0"/>
          </a:p>
        </p:txBody>
      </p:sp>
    </p:spTree>
    <p:extLst>
      <p:ext uri="{BB962C8B-B14F-4D97-AF65-F5344CB8AC3E}">
        <p14:creationId xmlns:p14="http://schemas.microsoft.com/office/powerpoint/2010/main" val="20783538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1107</TotalTime>
  <Words>1020</Words>
  <Application>Microsoft Office PowerPoint</Application>
  <PresentationFormat>Ευρεία οθόνη</PresentationFormat>
  <Paragraphs>133</Paragraphs>
  <Slides>16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3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16</vt:i4>
      </vt:variant>
    </vt:vector>
  </HeadingPairs>
  <TitlesOfParts>
    <vt:vector size="20" baseType="lpstr">
      <vt:lpstr>Arial</vt:lpstr>
      <vt:lpstr>Calibri</vt:lpstr>
      <vt:lpstr>Calibri Light</vt:lpstr>
      <vt:lpstr>Θέμα του Office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Παρουσίαση του PowerPoint</dc:title>
  <dc:creator>user</dc:creator>
  <cp:lastModifiedBy>user</cp:lastModifiedBy>
  <cp:revision>55</cp:revision>
  <dcterms:created xsi:type="dcterms:W3CDTF">2015-05-14T15:03:30Z</dcterms:created>
  <dcterms:modified xsi:type="dcterms:W3CDTF">2016-05-24T13:37:55Z</dcterms:modified>
</cp:coreProperties>
</file>