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32" r:id="rId1"/>
    <p:sldMasterId id="2147485544" r:id="rId2"/>
  </p:sldMasterIdLst>
  <p:notesMasterIdLst>
    <p:notesMasterId r:id="rId22"/>
  </p:notesMasterIdLst>
  <p:sldIdLst>
    <p:sldId id="256" r:id="rId3"/>
    <p:sldId id="258" r:id="rId4"/>
    <p:sldId id="257" r:id="rId5"/>
    <p:sldId id="270" r:id="rId6"/>
    <p:sldId id="271" r:id="rId7"/>
    <p:sldId id="282" r:id="rId8"/>
    <p:sldId id="280" r:id="rId9"/>
    <p:sldId id="273" r:id="rId10"/>
    <p:sldId id="274" r:id="rId11"/>
    <p:sldId id="281" r:id="rId12"/>
    <p:sldId id="275" r:id="rId13"/>
    <p:sldId id="276" r:id="rId14"/>
    <p:sldId id="279" r:id="rId15"/>
    <p:sldId id="277" r:id="rId16"/>
    <p:sldId id="278" r:id="rId17"/>
    <p:sldId id="283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ABD9-75F8-459E-B625-5892679893CA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D1C5-1752-4991-9DC5-0CB9A2E3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1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38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40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12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39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8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087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90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49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09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07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3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81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ΔΗΜΟΓΡΑΦΙΑ ΚΑΙ ΥΓΕΙΑ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ΕΡΓΑΣΤΗΡΙΟ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1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685800"/>
            <a:ext cx="7024744" cy="646664"/>
          </a:xfrm>
        </p:spPr>
        <p:txBody>
          <a:bodyPr>
            <a:normAutofit/>
          </a:bodyPr>
          <a:lstStyle/>
          <a:p>
            <a:r>
              <a:rPr lang="el-GR" sz="2500" b="1" dirty="0" smtClean="0"/>
              <a:t>Λόγος εξαρτημένων – </a:t>
            </a:r>
            <a:r>
              <a:rPr lang="en-US" sz="2500" b="1" dirty="0" err="1" smtClean="0"/>
              <a:t>dependant</a:t>
            </a:r>
            <a:r>
              <a:rPr lang="en-US" sz="2500" b="1" dirty="0" smtClean="0"/>
              <a:t> ratio</a:t>
            </a:r>
            <a:endParaRPr lang="el-GR" sz="25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71600"/>
                <a:ext cx="7490908" cy="4953000"/>
              </a:xfrm>
            </p:spPr>
            <p:txBody>
              <a:bodyPr lIns="72000" rIns="72000" numCol="1">
                <a:normAutofit fontScale="92500" lnSpcReduction="20000"/>
              </a:bodyPr>
              <a:lstStyle/>
              <a:p>
                <a:r>
                  <a:rPr lang="el-GR" sz="22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2000" dirty="0" smtClean="0"/>
                  <a:t>Κλάσμα του μέσου αριθμού ατόμων ηλικίας 0-14 χρ. προς το μέσο αριθμό ατόμων ηλικίας </a:t>
                </a:r>
                <a:r>
                  <a:rPr lang="en-US" sz="2000" dirty="0"/>
                  <a:t>≥ </a:t>
                </a:r>
                <a:r>
                  <a:rPr lang="el-GR" sz="2000" dirty="0" smtClean="0"/>
                  <a:t>65 </a:t>
                </a:r>
                <a:r>
                  <a:rPr lang="el-GR" sz="2000" dirty="0" smtClean="0"/>
                  <a:t>χρ. τη χρονική στιγμή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2000" dirty="0" smtClean="0"/>
              </a:p>
              <a:p>
                <a:pPr marL="68580" indent="0">
                  <a:buNone/>
                </a:pPr>
                <a:r>
                  <a:rPr lang="el-GR" sz="2000" b="1" dirty="0" smtClean="0"/>
                  <a:t>	</a:t>
                </a:r>
              </a:p>
              <a:p>
                <a:pPr marL="68580" indent="0">
                  <a:buNone/>
                </a:pPr>
                <a:r>
                  <a:rPr lang="el-GR" sz="2000" b="1" dirty="0" smtClean="0"/>
                  <a:t>				</a:t>
                </a:r>
                <a:endParaRPr lang="el-GR" b="1" dirty="0" smtClean="0"/>
              </a:p>
              <a:p>
                <a:pPr defTabSz="2247900"/>
                <a:r>
                  <a:rPr lang="el-GR" sz="2200" dirty="0" smtClean="0">
                    <a:solidFill>
                      <a:srgbClr val="FF0000"/>
                    </a:solidFill>
                  </a:rPr>
                  <a:t>Τι εκφράζει;</a:t>
                </a:r>
              </a:p>
              <a:p>
                <a:pPr marL="68580" indent="0" defTabSz="2247900">
                  <a:buNone/>
                </a:pPr>
                <a:r>
                  <a:rPr lang="el-GR" sz="2000" dirty="0" smtClean="0">
                    <a:solidFill>
                      <a:schemeClr val="tx1"/>
                    </a:solidFill>
                  </a:rPr>
                  <a:t>Πολλαπλασιαζόμενος με 1000 εκφράζει το μέσο αριθμό ατόμων </a:t>
                </a:r>
                <a:r>
                  <a:rPr lang="el-GR" sz="2000" dirty="0"/>
                  <a:t>ηλικίας 0-14 χρ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ανά 1000 άτομα </a:t>
                </a:r>
                <a:r>
                  <a:rPr lang="el-GR" sz="2000" dirty="0"/>
                  <a:t>ηλικίας </a:t>
                </a:r>
                <a:r>
                  <a:rPr lang="en-US" sz="2000" dirty="0"/>
                  <a:t>≥ </a:t>
                </a:r>
                <a:r>
                  <a:rPr lang="el-GR" sz="2000" dirty="0" smtClean="0"/>
                  <a:t>65 </a:t>
                </a:r>
                <a:r>
                  <a:rPr lang="el-GR" sz="2000" dirty="0"/>
                  <a:t>χρ.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r>
                  <a:rPr lang="el-GR" sz="2100" i="1" dirty="0" smtClean="0">
                    <a:solidFill>
                      <a:schemeClr val="accent1"/>
                    </a:solidFill>
                  </a:rPr>
                  <a:t>Αποτυπώνεται η σχέση μεταξύ αυτών που αποχώρησαν από τον πληθυσμό εργάσιμης ηλικίας προς αυτούς που πρόκειται να ενταχθούν τα επόμενα 15 χρόνια</a:t>
                </a:r>
              </a:p>
              <a:p>
                <a:pPr defTabSz="2247900"/>
                <a:r>
                  <a:rPr lang="el-GR" sz="2200" dirty="0" smtClean="0">
                    <a:solidFill>
                      <a:srgbClr val="FF0000"/>
                    </a:solidFill>
                  </a:rPr>
                  <a:t>Παρόμοιοι λόγοι</a:t>
                </a:r>
              </a:p>
              <a:p>
                <a:pPr marL="68580" indent="0" defTabSz="2247900">
                  <a:buNone/>
                </a:pPr>
                <a:r>
                  <a:rPr lang="el-GR" sz="2000" dirty="0">
                    <a:solidFill>
                      <a:schemeClr val="tx1"/>
                    </a:solidFill>
                  </a:rPr>
                  <a:t>σ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υνολικός λόγος εξαρτημένων</a:t>
                </a:r>
              </a:p>
              <a:p>
                <a:pPr marL="68580" indent="0" defTabSz="2247900">
                  <a:buNone/>
                </a:pPr>
                <a:r>
                  <a:rPr lang="el-GR" sz="2000" dirty="0">
                    <a:solidFill>
                      <a:schemeClr val="tx1"/>
                    </a:solidFill>
                  </a:rPr>
                  <a:t>λόγος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εξαρτημένων ανά </a:t>
                </a:r>
                <a:r>
                  <a:rPr lang="el-GR" sz="2000" dirty="0">
                    <a:solidFill>
                      <a:schemeClr val="tx1"/>
                    </a:solidFill>
                  </a:rPr>
                  <a:t>φύλο</a:t>
                </a:r>
              </a:p>
              <a:p>
                <a:pPr defTabSz="2247900"/>
                <a:r>
                  <a:rPr lang="el-GR" sz="2200" dirty="0" smtClean="0">
                    <a:solidFill>
                      <a:srgbClr val="FF0000"/>
                    </a:solidFill>
                  </a:rPr>
                  <a:t>Από τι επηρεάζεται ο λόγος εξαρτημένων;</a:t>
                </a:r>
              </a:p>
              <a:p>
                <a:pPr marL="68580" indent="0" defTabSz="2247900">
                  <a:buNone/>
                </a:pPr>
                <a:r>
                  <a:rPr lang="el-GR" sz="2000" dirty="0">
                    <a:solidFill>
                      <a:schemeClr val="tx1"/>
                    </a:solidFill>
                  </a:rPr>
                  <a:t>επίπεδα γεννητικότητας και θνησιμότητας</a:t>
                </a:r>
              </a:p>
              <a:p>
                <a:pPr defTabSz="2247900"/>
                <a:r>
                  <a:rPr lang="el-GR" sz="2200" dirty="0" smtClean="0">
                    <a:solidFill>
                      <a:srgbClr val="FF0000"/>
                    </a:solidFill>
                  </a:rPr>
                  <a:t>Γιατί οι άντρες εμφανίζουν μεγαλύτερες τιμές;</a:t>
                </a: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71600"/>
                <a:ext cx="7490908" cy="4953000"/>
              </a:xfrm>
              <a:blipFill rotWithShape="1">
                <a:blip r:embed="rId2"/>
                <a:stretch>
                  <a:fillRect l="-163" t="-18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67400" y="2286000"/>
                <a:ext cx="1828800" cy="69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𝑫𝑹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𝟏𝟒</m:t>
                                  </m:r>
                                </m:sub>
                              </m:sSub>
                            </m:e>
                          </m:sPre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l-GR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sPre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86000"/>
                <a:ext cx="1828800" cy="6904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7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εξαρτημένων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922"/>
            <a:ext cx="9115425" cy="51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5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εξαρτημένων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01040"/>
            <a:ext cx="9210675" cy="45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685800"/>
            <a:ext cx="7024744" cy="646664"/>
          </a:xfrm>
        </p:spPr>
        <p:txBody>
          <a:bodyPr>
            <a:normAutofit/>
          </a:bodyPr>
          <a:lstStyle/>
          <a:p>
            <a:r>
              <a:rPr lang="el-GR" sz="2500" b="1" dirty="0" smtClean="0"/>
              <a:t>Λόγος γήρανσης – </a:t>
            </a:r>
            <a:r>
              <a:rPr lang="es-ES" sz="2500" b="1" dirty="0" err="1" smtClean="0"/>
              <a:t>senescence</a:t>
            </a:r>
            <a:r>
              <a:rPr lang="es-ES" sz="2500" b="1" dirty="0" smtClean="0"/>
              <a:t> ratio</a:t>
            </a:r>
            <a:endParaRPr lang="el-GR" sz="25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71600"/>
                <a:ext cx="7490908" cy="4953000"/>
              </a:xfrm>
            </p:spPr>
            <p:txBody>
              <a:bodyPr lIns="72000" rIns="72000" numCol="1">
                <a:normAutofit lnSpcReduction="10000"/>
              </a:bodyPr>
              <a:lstStyle/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1900" dirty="0" smtClean="0"/>
                  <a:t>Κλάσμα του μέσου αριθμού των ηλικιωμένων </a:t>
                </a:r>
                <a:r>
                  <a:rPr lang="el-GR" sz="19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l-GR" sz="1900" dirty="0" smtClean="0"/>
                  <a:t>65 </a:t>
                </a:r>
                <a:r>
                  <a:rPr lang="el-GR" sz="1900" dirty="0" smtClean="0"/>
                  <a:t>χρ.) προς το μέσο αριθμό ατόμων </a:t>
                </a:r>
                <a:r>
                  <a:rPr lang="el-GR" sz="1900" dirty="0">
                    <a:solidFill>
                      <a:schemeClr val="tx1"/>
                    </a:solidFill>
                  </a:rPr>
                  <a:t>ηλικίας κάτω των 15 χρ. </a:t>
                </a:r>
                <a:r>
                  <a:rPr lang="el-GR" sz="1900" b="1" dirty="0" smtClean="0"/>
                  <a:t>					</a:t>
                </a:r>
              </a:p>
              <a:p>
                <a:pPr defTabSz="2247900"/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Τι εκφράζει;</a:t>
                </a:r>
              </a:p>
              <a:p>
                <a:pPr marL="68580" indent="0" defTabSz="2247900">
                  <a:buNone/>
                </a:pPr>
                <a:r>
                  <a:rPr lang="el-GR" sz="1900" dirty="0" smtClean="0">
                    <a:solidFill>
                      <a:schemeClr val="tx1"/>
                    </a:solidFill>
                  </a:rPr>
                  <a:t>Πολλαπλασιαζόμενος με 100</a:t>
                </a:r>
                <a:r>
                  <a:rPr lang="en-US" sz="1900" dirty="0" smtClean="0">
                    <a:solidFill>
                      <a:schemeClr val="tx1"/>
                    </a:solidFill>
                  </a:rPr>
                  <a:t>0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 εκφράζει το</a:t>
                </a:r>
                <a:r>
                  <a:rPr lang="en-US" sz="1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μέσο αριθμό ηλικιωμένων που αντιστοιχούν σε 1000 άτομα ηλικίας κάτω των 15 χρ.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Παρόμοιοι λόγοι</a:t>
                </a:r>
              </a:p>
              <a:p>
                <a:pPr marL="68580" indent="0" defTabSz="2247900">
                  <a:buNone/>
                </a:pPr>
                <a:r>
                  <a:rPr lang="el-GR" sz="1900" dirty="0">
                    <a:solidFill>
                      <a:schemeClr val="tx1"/>
                    </a:solidFill>
                  </a:rPr>
                  <a:t>συνολικός λόγος 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γήρανσης</a:t>
                </a:r>
                <a:endParaRPr lang="el-GR" sz="1900" dirty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r>
                  <a:rPr lang="el-GR" sz="1900" dirty="0">
                    <a:solidFill>
                      <a:schemeClr val="tx1"/>
                    </a:solidFill>
                  </a:rPr>
                  <a:t>λόγος 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γήρανσης ανά </a:t>
                </a:r>
                <a:r>
                  <a:rPr lang="el-GR" sz="1900" dirty="0">
                    <a:solidFill>
                      <a:schemeClr val="tx1"/>
                    </a:solidFill>
                  </a:rPr>
                  <a:t>φύλο</a:t>
                </a:r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Από τι επηρεάζεται ο λόγος γήρανσης;</a:t>
                </a:r>
              </a:p>
              <a:p>
                <a:pPr marL="68580" indent="0" defTabSz="2247900">
                  <a:buNone/>
                </a:pPr>
                <a:r>
                  <a:rPr lang="el-GR" sz="1900" dirty="0">
                    <a:solidFill>
                      <a:schemeClr val="tx1"/>
                    </a:solidFill>
                  </a:rPr>
                  <a:t>επίπεδα γεννητικότητας και θνησιμότητας</a:t>
                </a:r>
              </a:p>
              <a:p>
                <a:pPr defTabSz="2247900"/>
                <a:r>
                  <a:rPr lang="el-GR" sz="2000" dirty="0">
                    <a:solidFill>
                      <a:srgbClr val="FF0000"/>
                    </a:solidFill>
                  </a:rPr>
                  <a:t>Γιατί οι </a:t>
                </a:r>
                <a:r>
                  <a:rPr lang="el-GR" sz="2000" dirty="0" smtClean="0">
                    <a:solidFill>
                      <a:srgbClr val="FF0000"/>
                    </a:solidFill>
                  </a:rPr>
                  <a:t>γυναίκες </a:t>
                </a:r>
                <a:r>
                  <a:rPr lang="el-GR" sz="2000" dirty="0">
                    <a:solidFill>
                      <a:srgbClr val="FF0000"/>
                    </a:solidFill>
                  </a:rPr>
                  <a:t>εμφανίζουν μεγαλύτερες τιμές;</a:t>
                </a:r>
              </a:p>
              <a:p>
                <a:pPr marL="68580" indent="0" defTabSz="2247900"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71600"/>
                <a:ext cx="7490908" cy="4953000"/>
              </a:xfrm>
              <a:blipFill rotWithShape="1">
                <a:blip r:embed="rId2"/>
                <a:stretch>
                  <a:fillRect l="-163" t="-1230" r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10200" y="2308002"/>
                <a:ext cx="1828800" cy="96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𝑺𝑬𝑹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𝟔𝟓</m:t>
                                  </m:r>
                                </m:sub>
                              </m:sSub>
                            </m:e>
                          </m:sPre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l-GR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sPre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/>
              </a:p>
              <a:p>
                <a:endParaRPr lang="el-GR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308002"/>
                <a:ext cx="1828800" cy="968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γήρανσης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" y="881062"/>
            <a:ext cx="8981134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γήρανσης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71550"/>
            <a:ext cx="914651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685800"/>
            <a:ext cx="7024744" cy="646664"/>
          </a:xfrm>
        </p:spPr>
        <p:txBody>
          <a:bodyPr>
            <a:normAutofit/>
          </a:bodyPr>
          <a:lstStyle/>
          <a:p>
            <a:r>
              <a:rPr lang="el-GR" sz="2500" b="1" dirty="0" smtClean="0"/>
              <a:t>Λόγος αντικατάστασης – </a:t>
            </a:r>
            <a:r>
              <a:rPr lang="es-ES" sz="2500" b="1" dirty="0" err="1" smtClean="0"/>
              <a:t>substitution</a:t>
            </a:r>
            <a:r>
              <a:rPr lang="es-ES" sz="2500" b="1" dirty="0" smtClean="0"/>
              <a:t> ratio</a:t>
            </a:r>
            <a:endParaRPr lang="el-GR" sz="25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371600"/>
            <a:ext cx="7490908" cy="4953000"/>
          </a:xfrm>
        </p:spPr>
        <p:txBody>
          <a:bodyPr lIns="72000" rIns="72000" numCol="1">
            <a:normAutofit lnSpcReduction="10000"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Υπολογισμός</a:t>
            </a:r>
          </a:p>
          <a:p>
            <a:pPr marL="68580" indent="0">
              <a:buNone/>
            </a:pPr>
            <a:r>
              <a:rPr lang="el-GR" sz="1900" dirty="0" smtClean="0"/>
              <a:t>Κλάσμα του μέσου αριθμού ατόμων ηλικίας [10-14] προς το μέσο αριθμό ατόμων </a:t>
            </a:r>
            <a:r>
              <a:rPr lang="el-GR" sz="1900" dirty="0">
                <a:solidFill>
                  <a:schemeClr val="tx1"/>
                </a:solidFill>
              </a:rPr>
              <a:t>ηλικίας </a:t>
            </a:r>
            <a:r>
              <a:rPr lang="el-GR" sz="1900" dirty="0" smtClean="0"/>
              <a:t>[60</a:t>
            </a:r>
            <a:r>
              <a:rPr lang="en-US" sz="1900" dirty="0" smtClean="0"/>
              <a:t>-</a:t>
            </a:r>
            <a:r>
              <a:rPr lang="el-GR" sz="1900" dirty="0" smtClean="0"/>
              <a:t>64]</a:t>
            </a:r>
            <a:r>
              <a:rPr lang="el-GR" sz="1900" dirty="0" smtClean="0">
                <a:solidFill>
                  <a:schemeClr val="tx1"/>
                </a:solidFill>
              </a:rPr>
              <a:t> </a:t>
            </a:r>
            <a:r>
              <a:rPr lang="el-GR" sz="1900" b="1" dirty="0" smtClean="0"/>
              <a:t>					</a:t>
            </a:r>
          </a:p>
          <a:p>
            <a:pPr defTabSz="2247900"/>
            <a:endParaRPr lang="el-GR" sz="2200" dirty="0" smtClean="0">
              <a:solidFill>
                <a:srgbClr val="FF0000"/>
              </a:solidFill>
            </a:endParaRPr>
          </a:p>
          <a:p>
            <a:pPr defTabSz="2247900"/>
            <a:r>
              <a:rPr lang="el-GR" sz="2000" dirty="0" smtClean="0">
                <a:solidFill>
                  <a:srgbClr val="FF0000"/>
                </a:solidFill>
              </a:rPr>
              <a:t>Τι εκφράζει;</a:t>
            </a:r>
          </a:p>
          <a:p>
            <a:pPr marL="68580" indent="0" defTabSz="2247900">
              <a:buNone/>
            </a:pPr>
            <a:r>
              <a:rPr lang="el-GR" sz="1900" dirty="0" smtClean="0">
                <a:solidFill>
                  <a:schemeClr val="tx1"/>
                </a:solidFill>
              </a:rPr>
              <a:t>Πολλαπλασιαζόμενος με 100</a:t>
            </a:r>
            <a:r>
              <a:rPr lang="en-US" sz="1900" dirty="0" smtClean="0">
                <a:solidFill>
                  <a:schemeClr val="tx1"/>
                </a:solidFill>
              </a:rPr>
              <a:t>0</a:t>
            </a:r>
            <a:r>
              <a:rPr lang="el-GR" sz="1900" dirty="0" smtClean="0">
                <a:solidFill>
                  <a:schemeClr val="tx1"/>
                </a:solidFill>
              </a:rPr>
              <a:t> εκφράζει το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l-GR" sz="1900" dirty="0" smtClean="0">
                <a:solidFill>
                  <a:schemeClr val="tx1"/>
                </a:solidFill>
              </a:rPr>
              <a:t>μέσο αριθμό ατόμων που τα επόμενα  5 χρόνια θα ενταχθούν στον πληθυσμό εργάσιμης ηλικίας και αντιστοιχούν σε 1000 άτομα που στο ίδιο διάστημα θα αποχωρήσουν από τον πληθυσμό αυτό.</a:t>
            </a:r>
            <a:endParaRPr lang="en-US" sz="1900" dirty="0" smtClean="0">
              <a:solidFill>
                <a:schemeClr val="tx1"/>
              </a:solidFill>
            </a:endParaRPr>
          </a:p>
          <a:p>
            <a:pPr defTabSz="2247900"/>
            <a:r>
              <a:rPr lang="el-GR" sz="2000" dirty="0" smtClean="0">
                <a:solidFill>
                  <a:srgbClr val="FF0000"/>
                </a:solidFill>
              </a:rPr>
              <a:t>Παρόμοιοι λόγοι</a:t>
            </a:r>
          </a:p>
          <a:p>
            <a:pPr marL="68580" indent="0" defTabSz="2247900">
              <a:buNone/>
            </a:pPr>
            <a:r>
              <a:rPr lang="el-GR" sz="1900" dirty="0">
                <a:solidFill>
                  <a:schemeClr val="tx1"/>
                </a:solidFill>
              </a:rPr>
              <a:t>συνολικός λόγος </a:t>
            </a:r>
            <a:r>
              <a:rPr lang="el-GR" sz="1900" dirty="0" smtClean="0">
                <a:solidFill>
                  <a:schemeClr val="tx1"/>
                </a:solidFill>
              </a:rPr>
              <a:t>αντικατάστασης</a:t>
            </a:r>
            <a:endParaRPr lang="el-GR" sz="1900" dirty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r>
              <a:rPr lang="el-GR" sz="1900">
                <a:solidFill>
                  <a:schemeClr val="tx1"/>
                </a:solidFill>
              </a:rPr>
              <a:t>λόγος </a:t>
            </a:r>
            <a:r>
              <a:rPr lang="el-GR" sz="1900" smtClean="0">
                <a:solidFill>
                  <a:schemeClr val="tx1"/>
                </a:solidFill>
              </a:rPr>
              <a:t>αντικατάστασης ανά </a:t>
            </a:r>
            <a:r>
              <a:rPr lang="el-GR" sz="1900" dirty="0">
                <a:solidFill>
                  <a:schemeClr val="tx1"/>
                </a:solidFill>
              </a:rPr>
              <a:t>φύλο</a:t>
            </a:r>
          </a:p>
          <a:p>
            <a:pPr defTabSz="2247900"/>
            <a:r>
              <a:rPr lang="el-GR" sz="2000" dirty="0" smtClean="0">
                <a:solidFill>
                  <a:srgbClr val="FF0000"/>
                </a:solidFill>
              </a:rPr>
              <a:t>Από τι επηρεάζεται ο λόγος αντικατάστασης;</a:t>
            </a:r>
          </a:p>
          <a:p>
            <a:pPr marL="68580" indent="0" defTabSz="2247900">
              <a:buNone/>
            </a:pPr>
            <a:r>
              <a:rPr lang="el-GR" sz="1900" dirty="0">
                <a:solidFill>
                  <a:schemeClr val="tx1"/>
                </a:solidFill>
              </a:rPr>
              <a:t>επίπεδα γεννητικότητας και </a:t>
            </a:r>
            <a:r>
              <a:rPr lang="el-GR" sz="1900" dirty="0" smtClean="0">
                <a:solidFill>
                  <a:schemeClr val="tx1"/>
                </a:solidFill>
              </a:rPr>
              <a:t>θνησιμότητα</a:t>
            </a:r>
            <a:endParaRPr lang="el-GR" sz="2000" dirty="0">
              <a:solidFill>
                <a:srgbClr val="FF0000"/>
              </a:solidFill>
            </a:endParaRPr>
          </a:p>
          <a:p>
            <a:pPr marL="68580" indent="0" defTabSz="2247900">
              <a:buNone/>
            </a:pPr>
            <a:endParaRPr lang="el-GR" sz="2200" dirty="0" smtClean="0">
              <a:solidFill>
                <a:srgbClr val="FF0000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defTabSz="2247900"/>
            <a:endParaRPr lang="el-G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0200" y="2286000"/>
                <a:ext cx="1828800" cy="96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𝑺𝑼𝑹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𝟏𝟒</m:t>
                                  </m:r>
                                </m:sub>
                              </m:sSub>
                            </m:e>
                          </m:sPre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l-GR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sPre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𝟔𝟎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1828800" cy="9674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733800" cy="6858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αντικατάστασης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11842"/>
            <a:ext cx="9077325" cy="523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733800" cy="6858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αντικατάστασης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0150"/>
            <a:ext cx="85915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Ερωτήσεις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262308" cy="4232429"/>
          </a:xfrm>
        </p:spPr>
        <p:txBody>
          <a:bodyPr>
            <a:normAutofit/>
          </a:bodyPr>
          <a:lstStyle/>
          <a:p>
            <a:r>
              <a:rPr lang="el-GR" dirty="0" smtClean="0"/>
              <a:t>Ποιοι είναι οι πιο πρόσφατοι </a:t>
            </a:r>
            <a:r>
              <a:rPr lang="el-GR" i="1" dirty="0" smtClean="0"/>
              <a:t>λόγο</a:t>
            </a:r>
            <a:r>
              <a:rPr lang="el-GR" dirty="0" smtClean="0"/>
              <a:t>ι </a:t>
            </a:r>
            <a:r>
              <a:rPr lang="el-GR" i="1" dirty="0" smtClean="0"/>
              <a:t>φύλου, παιδιών-γυναικών, εξάρτησης, </a:t>
            </a:r>
            <a:r>
              <a:rPr lang="el-GR" i="1" dirty="0" smtClean="0"/>
              <a:t>εξαρτημένων</a:t>
            </a:r>
            <a:r>
              <a:rPr lang="en-US" i="1" dirty="0" smtClean="0"/>
              <a:t> </a:t>
            </a:r>
            <a:r>
              <a:rPr lang="el-GR" i="1" dirty="0" smtClean="0"/>
              <a:t>και γήρανσης </a:t>
            </a:r>
            <a:r>
              <a:rPr lang="el-GR" dirty="0" smtClean="0"/>
              <a:t>για </a:t>
            </a:r>
            <a:r>
              <a:rPr lang="el-GR" dirty="0" smtClean="0"/>
              <a:t>την Ελλάδα;</a:t>
            </a:r>
          </a:p>
          <a:p>
            <a:r>
              <a:rPr lang="el-GR" dirty="0" smtClean="0"/>
              <a:t>Ποια είναι η εξέλιξη των παραπάνω δεικτών την τελευταία εικοσαετία;</a:t>
            </a:r>
          </a:p>
          <a:p>
            <a:r>
              <a:rPr lang="el-GR" dirty="0" smtClean="0"/>
              <a:t>Ποιος είναι ο μέσος όρος των αντίστοιχων λόγων για τις Ευρωπαικές χώρες;</a:t>
            </a:r>
          </a:p>
          <a:p>
            <a:r>
              <a:rPr lang="el-GR" dirty="0" smtClean="0"/>
              <a:t>Αναφέρατε παραδείγματα ποσοστών % (αναλογιών) που να απεικονίζουν την διάρθρωση </a:t>
            </a:r>
            <a:r>
              <a:rPr lang="el-GR" smtClean="0"/>
              <a:t>του </a:t>
            </a:r>
            <a:r>
              <a:rPr lang="el-GR" smtClean="0"/>
              <a:t>πληθυσμού.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96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Εφαρμοσμένη</a:t>
            </a:r>
            <a:br>
              <a:rPr lang="el-GR" dirty="0" smtClean="0"/>
            </a:br>
            <a:r>
              <a:rPr lang="el-GR" dirty="0" smtClean="0"/>
              <a:t>Κοινωνική</a:t>
            </a:r>
            <a:br>
              <a:rPr lang="el-GR" dirty="0" smtClean="0"/>
            </a:br>
            <a:r>
              <a:rPr lang="el-GR" dirty="0" smtClean="0"/>
              <a:t>Πολιτική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14400"/>
            <a:ext cx="368270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685800"/>
            <a:ext cx="7024744" cy="64666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Λόγος φύλου – </a:t>
            </a:r>
            <a:r>
              <a:rPr lang="en-US" sz="3200" b="1" dirty="0" smtClean="0"/>
              <a:t>sex ratio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71600"/>
                <a:ext cx="7490908" cy="4953000"/>
              </a:xfrm>
            </p:spPr>
            <p:txBody>
              <a:bodyPr lIns="72000" rIns="72000" numCol="1">
                <a:normAutofit/>
              </a:bodyPr>
              <a:lstStyle/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1900" dirty="0" smtClean="0"/>
                  <a:t>Κλάσμα του μέσου αριθμού αντρών προς το μέσο αριθμό γυναικών στον πληθυσμό την χρονική στιγμμή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Τι εκφράζει;</a:t>
                </a:r>
              </a:p>
              <a:p>
                <a:pPr marL="68580" indent="0" defTabSz="2247900">
                  <a:buNone/>
                </a:pPr>
                <a:r>
                  <a:rPr lang="el-GR" sz="1900" dirty="0" smtClean="0">
                    <a:solidFill>
                      <a:schemeClr val="tx1"/>
                    </a:solidFill>
                  </a:rPr>
                  <a:t>Πολλαπλασιαζόμενος με 100 εκφράζει το μέσο αριθμό αντρών ανά 100 γυναίκες στον πληθυσμό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Παρόμοιοι λόγοι</a:t>
                </a:r>
              </a:p>
              <a:p>
                <a:pPr marL="68580" indent="0" defTabSz="2247900">
                  <a:buNone/>
                </a:pPr>
                <a:r>
                  <a:rPr lang="el-GR" sz="1900" dirty="0">
                    <a:solidFill>
                      <a:schemeClr val="tx1"/>
                    </a:solidFill>
                  </a:rPr>
                  <a:t>σ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υνολικός λόγος φύλου</a:t>
                </a:r>
              </a:p>
              <a:p>
                <a:pPr marL="68580" indent="0" defTabSz="2247900">
                  <a:buNone/>
                </a:pPr>
                <a:r>
                  <a:rPr lang="el-GR" sz="1900" dirty="0" smtClean="0">
                    <a:solidFill>
                      <a:schemeClr val="tx1"/>
                    </a:solidFill>
                  </a:rPr>
                  <a:t>λόγος φύλου κατά τη γέννηση (σε ηλικία 0)</a:t>
                </a:r>
              </a:p>
              <a:p>
                <a:pPr marL="68580" indent="0" defTabSz="2247900">
                  <a:buNone/>
                </a:pPr>
                <a:r>
                  <a:rPr lang="el-GR" sz="1900" dirty="0">
                    <a:solidFill>
                      <a:schemeClr val="tx1"/>
                    </a:solidFill>
                  </a:rPr>
                  <a:t>λόγος φύλου 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κατά ομάδες ηλικιών</a:t>
                </a:r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Από τι επηρεάζεται ο λόγος φύλου;</a:t>
                </a:r>
              </a:p>
              <a:p>
                <a:pPr marL="68580" indent="0" defTabSz="2247900">
                  <a:buNone/>
                </a:pPr>
                <a:r>
                  <a:rPr lang="el-GR" sz="1900" dirty="0">
                    <a:solidFill>
                      <a:schemeClr val="tx1"/>
                    </a:solidFill>
                  </a:rPr>
                  <a:t>δ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ιαφορά επιπέδων θνησιμότητας δύο φύλων, μετανάστευση, κοινωνικά φαινόμενα</a:t>
                </a:r>
              </a:p>
              <a:p>
                <a:pPr marL="68580" indent="0" defTabSz="2247900"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71600"/>
                <a:ext cx="7490908" cy="4953000"/>
              </a:xfrm>
              <a:blipFill rotWithShape="1">
                <a:blip r:embed="rId2"/>
                <a:stretch>
                  <a:fillRect l="-163" t="-615" r="-11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8400" y="2209800"/>
                <a:ext cx="1828800" cy="71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𝑺𝑹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l-GR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𝑨</m:t>
                                  </m:r>
                                </m:sup>
                              </m:sSup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l-G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l-GR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l-GR" b="1" i="0" smtClean="0">
                                      <a:latin typeface="Cambria Math"/>
                                    </a:rPr>
                                    <m:t>𝚪</m:t>
                                  </m:r>
                                </m:sup>
                              </m:sSup>
                            </m:e>
                          </m:sPre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209800"/>
                <a:ext cx="1828800" cy="7132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3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500" b="1" dirty="0" smtClean="0"/>
              <a:t>Λόγοι φύλου</a:t>
            </a:r>
            <a:endParaRPr lang="el-GR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72877"/>
            <a:ext cx="8958262" cy="52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4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500" b="1" dirty="0" smtClean="0"/>
              <a:t>Λόγοι φύλου</a:t>
            </a:r>
            <a:endParaRPr lang="el-GR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" y="1033462"/>
            <a:ext cx="9050264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646664"/>
          </a:xfrm>
        </p:spPr>
        <p:txBody>
          <a:bodyPr>
            <a:noAutofit/>
          </a:bodyPr>
          <a:lstStyle/>
          <a:p>
            <a:r>
              <a:rPr lang="el-GR" sz="2500" b="1" dirty="0" smtClean="0"/>
              <a:t>Λόγος παιδιών γυναικών-</a:t>
            </a:r>
            <a:r>
              <a:rPr lang="en-US" sz="2500" b="1" dirty="0" smtClean="0"/>
              <a:t>child woman </a:t>
            </a:r>
            <a:r>
              <a:rPr lang="en-US" sz="2500" b="1" dirty="0" smtClean="0"/>
              <a:t>ratio </a:t>
            </a:r>
            <a:br>
              <a:rPr lang="en-US" sz="2500" b="1" dirty="0" smtClean="0"/>
            </a:br>
            <a:r>
              <a:rPr lang="en-US" sz="2500" b="1" dirty="0" smtClean="0"/>
              <a:t>			Fertility rate</a:t>
            </a:r>
            <a:endParaRPr lang="el-GR" sz="25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371600"/>
            <a:ext cx="7490908" cy="4953000"/>
          </a:xfrm>
        </p:spPr>
        <p:txBody>
          <a:bodyPr lIns="72000" rIns="72000" numCol="1">
            <a:normAutofit lnSpcReduction="10000"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Υπολογισμός</a:t>
            </a:r>
          </a:p>
          <a:p>
            <a:pPr marL="68580" indent="0">
              <a:buNone/>
            </a:pPr>
            <a:r>
              <a:rPr lang="el-GR" sz="1900" dirty="0" smtClean="0"/>
              <a:t>Κλάσμα του μέσου αριθμού παιδιών (0-4 χρ.) προς το μέσο αριθμό γυναικών (15-45 χρ.) αναπαραγωγικής ηλικίας</a:t>
            </a:r>
          </a:p>
          <a:p>
            <a:pPr marL="68580" indent="0">
              <a:buNone/>
            </a:pPr>
            <a:r>
              <a:rPr lang="el-GR" sz="2000" b="1" dirty="0" smtClean="0"/>
              <a:t>			</a:t>
            </a:r>
            <a:r>
              <a:rPr lang="el-GR" b="1" dirty="0" smtClean="0"/>
              <a:t>	</a:t>
            </a:r>
          </a:p>
          <a:p>
            <a:pPr defTabSz="2247900"/>
            <a:r>
              <a:rPr lang="el-GR" sz="2000" dirty="0" smtClean="0">
                <a:solidFill>
                  <a:srgbClr val="FF0000"/>
                </a:solidFill>
              </a:rPr>
              <a:t>Τι εκφράζει;</a:t>
            </a:r>
          </a:p>
          <a:p>
            <a:pPr marL="68580" indent="0" defTabSz="2247900">
              <a:buNone/>
            </a:pPr>
            <a:r>
              <a:rPr lang="el-GR" sz="1900" dirty="0" smtClean="0">
                <a:solidFill>
                  <a:schemeClr val="tx1"/>
                </a:solidFill>
              </a:rPr>
              <a:t>Πολλαπλασιαζόμενος με 100 εκφράζει το μέσο αριθμό παιδιών 0-4 χρ. που αντιστοιχούν σε 100 γυναίκες αναπαραγωγικής ηλικίας στον πληθυσμό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68580" indent="0" algn="just" defTabSz="2247900">
              <a:buNone/>
            </a:pPr>
            <a:r>
              <a:rPr lang="el-GR" sz="1900" i="1" dirty="0" smtClean="0">
                <a:solidFill>
                  <a:schemeClr val="accent1"/>
                </a:solidFill>
              </a:rPr>
              <a:t>Σε χώρες που το σύστημα καταγραφής γεννήσεων είναι ανύπαρκο, η χρήση αυτού του λόγου προσεγγιστικά εκφράζει τη γεννητικότητα.</a:t>
            </a:r>
          </a:p>
          <a:p>
            <a:pPr defTabSz="2247900"/>
            <a:r>
              <a:rPr lang="el-GR" sz="2000" dirty="0" smtClean="0">
                <a:solidFill>
                  <a:srgbClr val="FF0000"/>
                </a:solidFill>
              </a:rPr>
              <a:t>Από τι επηρεάζεται ο λόγος παιδιών γυναικών;</a:t>
            </a:r>
          </a:p>
          <a:p>
            <a:pPr marL="68580" indent="0" defTabSz="2247900">
              <a:buNone/>
            </a:pPr>
            <a:r>
              <a:rPr lang="el-GR" sz="1900" dirty="0">
                <a:solidFill>
                  <a:schemeClr val="tx1"/>
                </a:solidFill>
              </a:rPr>
              <a:t>π</a:t>
            </a:r>
            <a:r>
              <a:rPr lang="el-GR" sz="1900" dirty="0" smtClean="0">
                <a:solidFill>
                  <a:schemeClr val="tx1"/>
                </a:solidFill>
              </a:rPr>
              <a:t>εριγεννητική και νεογνική θνησιμότητα</a:t>
            </a:r>
          </a:p>
          <a:p>
            <a:pPr defTabSz="2247900"/>
            <a:r>
              <a:rPr lang="el-GR" sz="2000" dirty="0" smtClean="0">
                <a:solidFill>
                  <a:srgbClr val="FF0000"/>
                </a:solidFill>
              </a:rPr>
              <a:t>Παράδειγμα: </a:t>
            </a:r>
          </a:p>
          <a:p>
            <a:pPr marL="68580" indent="0" defTabSz="2247900">
              <a:buNone/>
            </a:pPr>
            <a:r>
              <a:rPr lang="el-GR" sz="1900" dirty="0">
                <a:solidFill>
                  <a:schemeClr val="tx1"/>
                </a:solidFill>
              </a:rPr>
              <a:t>Τ</a:t>
            </a:r>
            <a:r>
              <a:rPr lang="el-GR" sz="1900" dirty="0" smtClean="0">
                <a:solidFill>
                  <a:schemeClr val="tx1"/>
                </a:solidFill>
              </a:rPr>
              <a:t>ο 1991 ο λόγος παιδιών γυναικών ήταν 255. Σχολιάστε.</a:t>
            </a:r>
          </a:p>
          <a:p>
            <a:pPr marL="68580" indent="0" defTabSz="224790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defTabSz="2247900"/>
            <a:endParaRPr lang="el-G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2286000"/>
                <a:ext cx="2590800" cy="69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𝑪𝑾𝑹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𝟏𝟓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𝟒𝟓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286000"/>
                <a:ext cx="2590800" cy="690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685800"/>
            <a:ext cx="7024744" cy="646664"/>
          </a:xfrm>
        </p:spPr>
        <p:txBody>
          <a:bodyPr>
            <a:normAutofit/>
          </a:bodyPr>
          <a:lstStyle/>
          <a:p>
            <a:r>
              <a:rPr lang="el-GR" sz="2500" b="1" dirty="0" smtClean="0"/>
              <a:t>Λόγος εξάρτησης – </a:t>
            </a:r>
            <a:r>
              <a:rPr lang="en-US" sz="2500" b="1" dirty="0" smtClean="0"/>
              <a:t>dependency ratio</a:t>
            </a:r>
            <a:endParaRPr lang="el-GR" sz="25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371600"/>
            <a:ext cx="7490908" cy="4953000"/>
          </a:xfrm>
        </p:spPr>
        <p:txBody>
          <a:bodyPr lIns="72000" rIns="72000" numCol="1">
            <a:normAutofit fontScale="92500" lnSpcReduction="10000"/>
          </a:bodyPr>
          <a:lstStyle/>
          <a:p>
            <a:r>
              <a:rPr lang="el-GR" sz="2200" dirty="0" smtClean="0">
                <a:solidFill>
                  <a:srgbClr val="FF0000"/>
                </a:solidFill>
              </a:rPr>
              <a:t>Υπολογισμός</a:t>
            </a:r>
          </a:p>
          <a:p>
            <a:pPr marL="68580" indent="0">
              <a:buNone/>
            </a:pPr>
            <a:r>
              <a:rPr lang="el-GR" sz="2100" dirty="0" smtClean="0"/>
              <a:t>Κλάσμα του  μέσου αριθμού των οικονομικά μη ενεργών ατόμων (0-14 χρ. και </a:t>
            </a:r>
            <a:r>
              <a:rPr lang="en-US" sz="2100" dirty="0" smtClean="0"/>
              <a:t> ≥</a:t>
            </a:r>
            <a:r>
              <a:rPr lang="el-GR" sz="2100" dirty="0" smtClean="0"/>
              <a:t>65 </a:t>
            </a:r>
            <a:r>
              <a:rPr lang="el-GR" sz="2100" dirty="0" smtClean="0"/>
              <a:t>χρ.) προς το μέσο αριθμό των οικονομικά ενεργών ατόμων στον πληθυσμό ηλικίας 15-64 χρ.</a:t>
            </a:r>
            <a:r>
              <a:rPr lang="el-GR" sz="2100" b="1" dirty="0" smtClean="0"/>
              <a:t>	</a:t>
            </a:r>
          </a:p>
          <a:p>
            <a:pPr defTabSz="2247900"/>
            <a:endParaRPr lang="el-GR" sz="900" dirty="0" smtClean="0">
              <a:solidFill>
                <a:srgbClr val="FF0000"/>
              </a:solidFill>
            </a:endParaRPr>
          </a:p>
          <a:p>
            <a:pPr defTabSz="2247900"/>
            <a:endParaRPr lang="el-GR" sz="2200" dirty="0" smtClean="0">
              <a:solidFill>
                <a:srgbClr val="FF0000"/>
              </a:solidFill>
            </a:endParaRPr>
          </a:p>
          <a:p>
            <a:pPr defTabSz="2247900"/>
            <a:r>
              <a:rPr lang="el-GR" sz="2200" dirty="0" smtClean="0">
                <a:solidFill>
                  <a:srgbClr val="FF0000"/>
                </a:solidFill>
              </a:rPr>
              <a:t>Τι εκφράζει;</a:t>
            </a:r>
          </a:p>
          <a:p>
            <a:pPr marL="68580" indent="0" defTabSz="2247900"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Πολλαπλασιαζόμενος με 1000 εκφράζει τον μέσο αριθμό εξαρτημένων ατόμων ανά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1000 ενεργά άτομα στον πληθυσμό</a:t>
            </a:r>
            <a:endParaRPr lang="en-US" sz="2000" dirty="0" smtClean="0">
              <a:solidFill>
                <a:schemeClr val="tx1"/>
              </a:solidFill>
            </a:endParaRPr>
          </a:p>
          <a:p>
            <a:pPr defTabSz="2247900"/>
            <a:r>
              <a:rPr lang="el-GR" sz="2200" dirty="0" smtClean="0">
                <a:solidFill>
                  <a:srgbClr val="FF0000"/>
                </a:solidFill>
              </a:rPr>
              <a:t>Παρόμοιοι λόγοι</a:t>
            </a:r>
          </a:p>
          <a:p>
            <a:pPr marL="68580" indent="0" defTabSz="2247900">
              <a:buNone/>
            </a:pP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el-GR" sz="2000" dirty="0" smtClean="0">
                <a:solidFill>
                  <a:schemeClr val="tx1"/>
                </a:solidFill>
              </a:rPr>
              <a:t>υνολικός λόγος εξάρτησης</a:t>
            </a:r>
          </a:p>
          <a:p>
            <a:pPr marL="68580" indent="0" defTabSz="2247900"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λόγος εξάρτησης ανά φύλο</a:t>
            </a:r>
            <a:endParaRPr lang="el-GR" sz="2000" dirty="0">
              <a:solidFill>
                <a:schemeClr val="tx1"/>
              </a:solidFill>
            </a:endParaRPr>
          </a:p>
          <a:p>
            <a:pPr defTabSz="2247900"/>
            <a:r>
              <a:rPr lang="el-GR" sz="2200" dirty="0" smtClean="0">
                <a:solidFill>
                  <a:srgbClr val="FF0000"/>
                </a:solidFill>
              </a:rPr>
              <a:t>Από τι επηρεάζεται ο λόγος εξάρτησης;</a:t>
            </a:r>
          </a:p>
          <a:p>
            <a:pPr marL="68580" indent="0" defTabSz="2247900">
              <a:buNone/>
            </a:pPr>
            <a:r>
              <a:rPr lang="el-GR" sz="2000" dirty="0">
                <a:solidFill>
                  <a:schemeClr val="tx1"/>
                </a:solidFill>
              </a:rPr>
              <a:t>ε</a:t>
            </a:r>
            <a:r>
              <a:rPr lang="el-GR" sz="2000" dirty="0" smtClean="0">
                <a:solidFill>
                  <a:schemeClr val="tx1"/>
                </a:solidFill>
              </a:rPr>
              <a:t>πίπεδα γεννητικότητας και θνησιμότητας</a:t>
            </a:r>
          </a:p>
          <a:p>
            <a:pPr defTabSz="2247900"/>
            <a:r>
              <a:rPr lang="el-GR" sz="2200" dirty="0" smtClean="0">
                <a:solidFill>
                  <a:srgbClr val="FF0000"/>
                </a:solidFill>
              </a:rPr>
              <a:t>Παρατήρηση: </a:t>
            </a:r>
            <a:r>
              <a:rPr lang="el-GR" sz="2100" dirty="0" smtClean="0">
                <a:solidFill>
                  <a:schemeClr val="tx1"/>
                </a:solidFill>
              </a:rPr>
              <a:t>Οι λόγοι εξάρτησης των γυναικών είναι συστηματικά υψηλότεροι των αντρών</a:t>
            </a:r>
          </a:p>
          <a:p>
            <a:pPr marL="68580" indent="0" defTabSz="224790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68580" indent="0" defTabSz="224790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defTabSz="2247900"/>
            <a:endParaRPr lang="el-G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10200" y="2585192"/>
                <a:ext cx="2438400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𝑫𝑹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l-GR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0−14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l-GR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65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𝟏𝟓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𝟔𝟒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85192"/>
                <a:ext cx="2438400" cy="6914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7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εξάρτησης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630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3505200" cy="609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Λόγοι εξάρτησης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69256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456</TotalTime>
  <Words>388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Custom Design</vt:lpstr>
      <vt:lpstr>ΔΗΜΟΓΡΑΦΙΑ ΚΑΙ ΥΓΕΙΑ</vt:lpstr>
      <vt:lpstr>Εφαρμοσμένη Κοινωνική Πολιτική</vt:lpstr>
      <vt:lpstr>Λόγος φύλου – sex ratio</vt:lpstr>
      <vt:lpstr>Λόγοι φύλου</vt:lpstr>
      <vt:lpstr>Λόγοι φύλου</vt:lpstr>
      <vt:lpstr>Λόγος παιδιών γυναικών-child woman ratio     Fertility rate</vt:lpstr>
      <vt:lpstr>Λόγος εξάρτησης – dependency ratio</vt:lpstr>
      <vt:lpstr>Λόγοι εξάρτησης</vt:lpstr>
      <vt:lpstr>Λόγοι εξάρτησης</vt:lpstr>
      <vt:lpstr>Λόγος εξαρτημένων – dependant ratio</vt:lpstr>
      <vt:lpstr>Λόγοι εξαρτημένων</vt:lpstr>
      <vt:lpstr>Λόγοι εξαρτημένων</vt:lpstr>
      <vt:lpstr>Λόγος γήρανσης – senescence ratio</vt:lpstr>
      <vt:lpstr>Λόγοι γήρανσης</vt:lpstr>
      <vt:lpstr>Λόγοι γήρανσης</vt:lpstr>
      <vt:lpstr>Λόγος αντικατάστασης – substitution ratio</vt:lpstr>
      <vt:lpstr>Λόγοι αντικατάστασης</vt:lpstr>
      <vt:lpstr>Λόγοι αντικατάστασης</vt:lpstr>
      <vt:lpstr>Ερωτήσεις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ΔΗΜΟΓΡΑΦΙΑ ΚΑΙ ΥΓΕΙΑ</dc:title>
  <dc:creator>toshiba</dc:creator>
  <cp:lastModifiedBy>toshiba</cp:lastModifiedBy>
  <cp:revision>91</cp:revision>
  <dcterms:created xsi:type="dcterms:W3CDTF">2006-08-16T00:00:00Z</dcterms:created>
  <dcterms:modified xsi:type="dcterms:W3CDTF">2017-01-08T12:32:12Z</dcterms:modified>
</cp:coreProperties>
</file>