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32" r:id="rId1"/>
    <p:sldMasterId id="2147485544" r:id="rId2"/>
  </p:sldMasterIdLst>
  <p:notesMasterIdLst>
    <p:notesMasterId r:id="rId15"/>
  </p:notesMasterIdLst>
  <p:sldIdLst>
    <p:sldId id="256" r:id="rId3"/>
    <p:sldId id="258" r:id="rId4"/>
    <p:sldId id="257" r:id="rId5"/>
    <p:sldId id="288" r:id="rId6"/>
    <p:sldId id="270" r:id="rId7"/>
    <p:sldId id="289" r:id="rId8"/>
    <p:sldId id="292" r:id="rId9"/>
    <p:sldId id="271" r:id="rId10"/>
    <p:sldId id="274" r:id="rId11"/>
    <p:sldId id="290" r:id="rId12"/>
    <p:sldId id="275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35" autoAdjust="0"/>
    <p:restoredTop sz="94660"/>
  </p:normalViewPr>
  <p:slideViewPr>
    <p:cSldViewPr>
      <p:cViewPr varScale="1">
        <p:scale>
          <a:sx n="65" d="100"/>
          <a:sy n="65" d="100"/>
        </p:scale>
        <p:origin x="-12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6ABD9-75F8-459E-B625-5892679893CA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6D1C5-1752-4991-9DC5-0CB9A2E36C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219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9384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8407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2120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4393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1380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5087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7907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49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8096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7075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63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3" r:id="rId1"/>
    <p:sldLayoutId id="2147485534" r:id="rId2"/>
    <p:sldLayoutId id="2147485535" r:id="rId3"/>
    <p:sldLayoutId id="2147485536" r:id="rId4"/>
    <p:sldLayoutId id="2147485537" r:id="rId5"/>
    <p:sldLayoutId id="2147485538" r:id="rId6"/>
    <p:sldLayoutId id="2147485539" r:id="rId7"/>
    <p:sldLayoutId id="2147485540" r:id="rId8"/>
    <p:sldLayoutId id="2147485541" r:id="rId9"/>
    <p:sldLayoutId id="2147485542" r:id="rId10"/>
    <p:sldLayoutId id="21474855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881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45" r:id="rId1"/>
    <p:sldLayoutId id="2147485546" r:id="rId2"/>
    <p:sldLayoutId id="2147485547" r:id="rId3"/>
    <p:sldLayoutId id="2147485548" r:id="rId4"/>
    <p:sldLayoutId id="2147485549" r:id="rId5"/>
    <p:sldLayoutId id="2147485550" r:id="rId6"/>
    <p:sldLayoutId id="2147485551" r:id="rId7"/>
    <p:sldLayoutId id="2147485552" r:id="rId8"/>
    <p:sldLayoutId id="2147485553" r:id="rId9"/>
    <p:sldLayoutId id="2147485554" r:id="rId10"/>
    <p:sldLayoutId id="214748555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ΔΗΜΟΓΡΑΦΙΑ ΚΑΙ ΥΓΕΙΑ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ΕΡΓΑΣΤΗΡΙΟ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168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087" y="286438"/>
            <a:ext cx="5149913" cy="626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075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71450"/>
            <a:ext cx="11401425" cy="651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5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60457"/>
            <a:ext cx="4598849" cy="5716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126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Εφαρμοσμένη</a:t>
            </a:r>
            <a:br>
              <a:rPr lang="el-GR" dirty="0" smtClean="0"/>
            </a:br>
            <a:r>
              <a:rPr lang="el-GR" dirty="0" smtClean="0"/>
              <a:t>Κοινωνική</a:t>
            </a:r>
            <a:br>
              <a:rPr lang="el-GR" dirty="0" smtClean="0"/>
            </a:br>
            <a:r>
              <a:rPr lang="el-GR" dirty="0" smtClean="0"/>
              <a:t>Πολιτική</a:t>
            </a:r>
            <a:endParaRPr lang="el-G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914400"/>
            <a:ext cx="3682701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969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7543800" cy="646664"/>
          </a:xfrm>
        </p:spPr>
        <p:txBody>
          <a:bodyPr>
            <a:normAutofit/>
          </a:bodyPr>
          <a:lstStyle/>
          <a:p>
            <a:r>
              <a:rPr lang="el-GR" sz="2600" b="1" dirty="0" smtClean="0"/>
              <a:t>Φυσική κίνηση πληθυσμού</a:t>
            </a:r>
            <a:r>
              <a:rPr lang="en-US" sz="2600" b="1" dirty="0" smtClean="0"/>
              <a:t> </a:t>
            </a:r>
            <a:r>
              <a:rPr lang="el-GR" sz="2600" b="1" dirty="0" smtClean="0"/>
              <a:t>–</a:t>
            </a:r>
            <a:r>
              <a:rPr lang="en-US" sz="2600" b="1" dirty="0" smtClean="0"/>
              <a:t> natural increase</a:t>
            </a:r>
            <a:endParaRPr lang="el-GR" sz="2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1043492" y="1371600"/>
                <a:ext cx="7490908" cy="2514600"/>
              </a:xfrm>
            </p:spPr>
            <p:txBody>
              <a:bodyPr lIns="72000" rIns="72000" numCol="1">
                <a:normAutofit/>
              </a:bodyPr>
              <a:lstStyle/>
              <a:p>
                <a:r>
                  <a:rPr lang="el-GR" sz="2000" dirty="0" smtClean="0">
                    <a:solidFill>
                      <a:srgbClr val="FF0000"/>
                    </a:solidFill>
                  </a:rPr>
                  <a:t>Υπολογισμός</a:t>
                </a:r>
              </a:p>
              <a:p>
                <a:pPr marL="68580" indent="0">
                  <a:buNone/>
                </a:pPr>
                <a:r>
                  <a:rPr lang="el-GR" sz="1900" dirty="0" smtClean="0"/>
                  <a:t>Κλάσμα του μέσου αριθμού γεννήσεων μείον το μέσο αριθμό θανάτων στο σύνολο του πληθυσμό την χρονική στιγμμή </a:t>
                </a:r>
                <a14:m>
                  <m:oMath xmlns:m="http://schemas.openxmlformats.org/officeDocument/2006/math">
                    <m:r>
                      <a:rPr lang="en-US" sz="1900" b="0" i="1" dirty="0" smtClean="0">
                        <a:latin typeface="Cambria Math"/>
                      </a:rPr>
                      <m:t>𝑡</m:t>
                    </m:r>
                  </m:oMath>
                </a14:m>
                <a:endParaRPr lang="el-GR" sz="1900" dirty="0" smtClean="0"/>
              </a:p>
              <a:p>
                <a:pPr marL="68580" indent="0">
                  <a:buNone/>
                </a:pPr>
                <a:r>
                  <a:rPr lang="el-GR" sz="2000" b="1" dirty="0" smtClean="0"/>
                  <a:t>					</a:t>
                </a:r>
                <a:endParaRPr lang="el-GR" b="1" dirty="0" smtClean="0"/>
              </a:p>
              <a:p>
                <a:pPr defTabSz="2247900"/>
                <a:r>
                  <a:rPr lang="el-GR" sz="2000" dirty="0" smtClean="0">
                    <a:solidFill>
                      <a:srgbClr val="FF0000"/>
                    </a:solidFill>
                  </a:rPr>
                  <a:t>Τι εκφράζει;</a:t>
                </a:r>
              </a:p>
              <a:p>
                <a:pPr marL="68580" indent="0" defTabSz="2247900">
                  <a:buNone/>
                </a:pPr>
                <a:r>
                  <a:rPr lang="el-GR" sz="1900" dirty="0" smtClean="0">
                    <a:solidFill>
                      <a:schemeClr val="tx1"/>
                    </a:solidFill>
                  </a:rPr>
                  <a:t>Πολλαπλασιαζόμενος με 100</a:t>
                </a:r>
                <a:r>
                  <a:rPr lang="en-US" sz="1900" dirty="0">
                    <a:solidFill>
                      <a:schemeClr val="tx1"/>
                    </a:solidFill>
                  </a:rPr>
                  <a:t>0</a:t>
                </a:r>
                <a:r>
                  <a:rPr lang="el-GR" sz="1900" dirty="0" smtClean="0">
                    <a:solidFill>
                      <a:schemeClr val="tx1"/>
                    </a:solidFill>
                  </a:rPr>
                  <a:t> εκφράζει τη μέση συμβολή της φυσικής κίνησης ανά 1000 άτομα του πληθυσμού</a:t>
                </a:r>
                <a:endParaRPr lang="en-US" sz="1900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None/>
                </a:pPr>
                <a:endParaRPr lang="el-GR" sz="2200" dirty="0" smtClean="0">
                  <a:solidFill>
                    <a:srgbClr val="FF0000"/>
                  </a:solidFill>
                </a:endParaRPr>
              </a:p>
              <a:p>
                <a:pPr marL="68580" indent="0" defTabSz="2247900">
                  <a:buNone/>
                </a:pPr>
                <a:endParaRPr lang="el-GR" dirty="0" smtClean="0">
                  <a:solidFill>
                    <a:srgbClr val="FF0000"/>
                  </a:solidFill>
                </a:endParaRPr>
              </a:p>
              <a:p>
                <a:pPr marL="68580" indent="0" defTabSz="2247900"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defTabSz="2247900"/>
                <a:endParaRPr lang="el-GR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492" y="1371600"/>
                <a:ext cx="7490908" cy="2514600"/>
              </a:xfrm>
              <a:blipFill rotWithShape="1">
                <a:blip r:embed="rId2"/>
                <a:stretch>
                  <a:fillRect l="-163" t="-12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096000" y="2438400"/>
                <a:ext cx="1828800" cy="690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PrePr>
                        <m:sub/>
                        <m:sup>
                          <m:r>
                            <a:rPr lang="en-US" b="1" i="1" smtClean="0">
                              <a:latin typeface="Cambria Math"/>
                            </a:rPr>
                            <m:t>𝒕</m:t>
                          </m:r>
                        </m:sup>
                        <m:e>
                          <m:r>
                            <a:rPr lang="en-US" b="1" i="1" smtClean="0">
                              <a:latin typeface="Cambria Math"/>
                            </a:rPr>
                            <m:t>𝑵𝑰</m:t>
                          </m:r>
                        </m:e>
                      </m:sPre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sPre>
                            <m:sPre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𝒕</m:t>
                              </m:r>
                            </m:sup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𝑩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sPre>
                                <m:sPre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𝑫</m:t>
                                  </m:r>
                                </m:e>
                              </m:sPre>
                            </m:e>
                          </m:sPre>
                        </m:num>
                        <m:den>
                          <m:sPre>
                            <m:sPre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sup>
                            <m:e>
                              <m:acc>
                                <m:accPr>
                                  <m:chr m:val="̅"/>
                                  <m:ctrlPr>
                                    <a:rPr lang="en-US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</m:sPre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438400"/>
                <a:ext cx="1828800" cy="6904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3"/>
          <p:cNvSpPr txBox="1">
            <a:spLocks/>
          </p:cNvSpPr>
          <p:nvPr/>
        </p:nvSpPr>
        <p:spPr>
          <a:xfrm>
            <a:off x="990600" y="3962400"/>
            <a:ext cx="7490908" cy="2514600"/>
          </a:xfrm>
          <a:prstGeom prst="rect">
            <a:avLst/>
          </a:prstGeom>
        </p:spPr>
        <p:txBody>
          <a:bodyPr vert="horz" lIns="72000" tIns="45720" rIns="72000" bIns="45720" numCol="1" rtlCol="0">
            <a:normAutofit lnSpcReduction="1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dirty="0" smtClean="0">
                <a:solidFill>
                  <a:srgbClr val="FF0000"/>
                </a:solidFill>
              </a:rPr>
              <a:t>Παραδείγματα</a:t>
            </a:r>
          </a:p>
          <a:p>
            <a:pPr marL="68580" indent="0" defTabSz="1614488">
              <a:buFont typeface="Wingdings 2" pitchFamily="18" charset="2"/>
              <a:buNone/>
            </a:pPr>
            <a:r>
              <a:rPr lang="el-GR" sz="2000" dirty="0" smtClean="0">
                <a:solidFill>
                  <a:schemeClr val="tx1"/>
                </a:solidFill>
              </a:rPr>
              <a:t>Ο συντελεστής φυσικής κίνησης 5 χωρών για το έτος 2000 είναι: 	Ιρλανδία	6,1	</a:t>
            </a:r>
          </a:p>
          <a:p>
            <a:pPr marL="68580" indent="0" defTabSz="1614488">
              <a:buFont typeface="Wingdings 2" pitchFamily="18" charset="2"/>
              <a:buNone/>
            </a:pPr>
            <a:r>
              <a:rPr lang="el-GR" sz="2000" dirty="0">
                <a:solidFill>
                  <a:schemeClr val="tx1"/>
                </a:solidFill>
              </a:rPr>
              <a:t>	</a:t>
            </a:r>
            <a:r>
              <a:rPr lang="el-GR" sz="2000" dirty="0" smtClean="0">
                <a:solidFill>
                  <a:schemeClr val="tx1"/>
                </a:solidFill>
              </a:rPr>
              <a:t>Ολλανδία	4,1</a:t>
            </a:r>
          </a:p>
          <a:p>
            <a:pPr marL="68580" indent="0" defTabSz="1614488">
              <a:buFont typeface="Wingdings 2" pitchFamily="18" charset="2"/>
              <a:buNone/>
            </a:pPr>
            <a:r>
              <a:rPr lang="el-GR" sz="2000" dirty="0">
                <a:solidFill>
                  <a:schemeClr val="tx1"/>
                </a:solidFill>
              </a:rPr>
              <a:t>	</a:t>
            </a:r>
            <a:r>
              <a:rPr lang="el-GR" sz="2000" dirty="0" smtClean="0">
                <a:solidFill>
                  <a:schemeClr val="tx1"/>
                </a:solidFill>
              </a:rPr>
              <a:t>Ισπανία	0,7</a:t>
            </a:r>
          </a:p>
          <a:p>
            <a:pPr marL="68580" indent="0" defTabSz="1614488">
              <a:buFont typeface="Wingdings 2" pitchFamily="18" charset="2"/>
              <a:buNone/>
            </a:pPr>
            <a:r>
              <a:rPr lang="el-GR" sz="2000" dirty="0">
                <a:solidFill>
                  <a:schemeClr val="tx1"/>
                </a:solidFill>
              </a:rPr>
              <a:t>	</a:t>
            </a:r>
            <a:r>
              <a:rPr lang="el-GR" sz="2000" dirty="0" smtClean="0">
                <a:solidFill>
                  <a:schemeClr val="tx1"/>
                </a:solidFill>
              </a:rPr>
              <a:t>Ελλάδα	-0,2</a:t>
            </a:r>
          </a:p>
          <a:p>
            <a:pPr marL="68580" indent="0" defTabSz="1614488">
              <a:buFont typeface="Wingdings 2" pitchFamily="18" charset="2"/>
              <a:buNone/>
            </a:pPr>
            <a:r>
              <a:rPr lang="el-GR" sz="2000" dirty="0">
                <a:solidFill>
                  <a:schemeClr val="tx1"/>
                </a:solidFill>
              </a:rPr>
              <a:t>	</a:t>
            </a:r>
            <a:r>
              <a:rPr lang="el-GR" sz="2000" dirty="0" smtClean="0">
                <a:solidFill>
                  <a:schemeClr val="tx1"/>
                </a:solidFill>
              </a:rPr>
              <a:t>Γερμανία	-0,9</a:t>
            </a:r>
          </a:p>
          <a:p>
            <a:pPr marL="68580" indent="0" defTabSz="2247900">
              <a:buFont typeface="Wingdings 2" pitchFamily="18" charset="2"/>
              <a:buNone/>
            </a:pPr>
            <a:endParaRPr lang="el-GR" dirty="0" smtClean="0">
              <a:solidFill>
                <a:srgbClr val="FF0000"/>
              </a:solidFill>
            </a:endParaRPr>
          </a:p>
          <a:p>
            <a:pPr marL="68580" indent="0" defTabSz="2247900">
              <a:buFont typeface="Wingdings 2" pitchFamily="18" charset="2"/>
              <a:buNone/>
            </a:pPr>
            <a:endParaRPr lang="el-GR" dirty="0" smtClean="0">
              <a:solidFill>
                <a:schemeClr val="tx1"/>
              </a:solidFill>
            </a:endParaRPr>
          </a:p>
          <a:p>
            <a:pPr marL="68580" indent="0" defTabSz="2247900">
              <a:buFont typeface="Wingdings 2" pitchFamily="18" charset="2"/>
              <a:buNone/>
            </a:pPr>
            <a:endParaRPr lang="el-GR" dirty="0" smtClean="0">
              <a:solidFill>
                <a:schemeClr val="tx1"/>
              </a:solidFill>
            </a:endParaRPr>
          </a:p>
          <a:p>
            <a:pPr marL="68580" indent="0" defTabSz="2247900">
              <a:buFont typeface="Wingdings 2" pitchFamily="18" charset="2"/>
              <a:buNone/>
            </a:pPr>
            <a:endParaRPr lang="el-GR" dirty="0" smtClean="0">
              <a:solidFill>
                <a:schemeClr val="tx1"/>
              </a:solidFill>
            </a:endParaRPr>
          </a:p>
          <a:p>
            <a:pPr defTabSz="2247900"/>
            <a:endParaRPr lang="el-G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35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553200" y="2738555"/>
                <a:ext cx="1828800" cy="690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PrePr>
                        <m:sub/>
                        <m:sup>
                          <m:r>
                            <a:rPr lang="en-US" b="1" i="1" smtClean="0">
                              <a:latin typeface="Cambria Math"/>
                            </a:rPr>
                            <m:t>𝒕</m:t>
                          </m:r>
                        </m:sup>
                        <m:e>
                          <m:r>
                            <a:rPr lang="en-US" b="1" i="1" smtClean="0">
                              <a:latin typeface="Cambria Math"/>
                            </a:rPr>
                            <m:t>𝑵𝑴</m:t>
                          </m:r>
                        </m:e>
                      </m:sPre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sPre>
                            <m:sPre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𝒕</m:t>
                              </m:r>
                            </m:sup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𝑰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sPre>
                                <m:sPre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𝑬</m:t>
                                  </m:r>
                                </m:e>
                              </m:sPre>
                            </m:e>
                          </m:sPre>
                        </m:num>
                        <m:den>
                          <m:sPre>
                            <m:sPre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sup>
                            <m:e>
                              <m:acc>
                                <m:accPr>
                                  <m:chr m:val="̅"/>
                                  <m:ctrlPr>
                                    <a:rPr lang="en-US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</m:sPre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2738555"/>
                <a:ext cx="1828800" cy="69044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 txBox="1">
            <a:spLocks/>
          </p:cNvSpPr>
          <p:nvPr/>
        </p:nvSpPr>
        <p:spPr>
          <a:xfrm>
            <a:off x="685800" y="457200"/>
            <a:ext cx="7543800" cy="72286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l-GR" sz="2600" b="1" dirty="0" smtClean="0"/>
          </a:p>
          <a:p>
            <a:r>
              <a:rPr lang="el-GR" sz="2600" b="1" dirty="0" smtClean="0"/>
              <a:t>Μεταναστευτική  κίνηση πληθυσμού</a:t>
            </a:r>
            <a:r>
              <a:rPr lang="en-US" sz="2600" b="1" dirty="0"/>
              <a:t> </a:t>
            </a:r>
            <a:r>
              <a:rPr lang="el-GR" sz="2600" b="1" dirty="0" smtClean="0"/>
              <a:t>–</a:t>
            </a:r>
            <a:r>
              <a:rPr lang="en-US" sz="2600" b="1" dirty="0" smtClean="0"/>
              <a:t> migration</a:t>
            </a:r>
            <a:endParaRPr lang="el-GR" sz="2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3"/>
              <p:cNvSpPr txBox="1">
                <a:spLocks/>
              </p:cNvSpPr>
              <p:nvPr/>
            </p:nvSpPr>
            <p:spPr>
              <a:xfrm>
                <a:off x="711653" y="1838689"/>
                <a:ext cx="7670347" cy="2319730"/>
              </a:xfrm>
              <a:prstGeom prst="rect">
                <a:avLst/>
              </a:prstGeom>
            </p:spPr>
            <p:txBody>
              <a:bodyPr vert="horz" lIns="72000" tIns="45720" rIns="72000" bIns="45720" numCol="1" rtlCol="0">
                <a:normAutofit fontScale="92500" lnSpcReduction="10000"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l-GR" sz="2000" dirty="0" smtClean="0">
                    <a:solidFill>
                      <a:srgbClr val="FF0000"/>
                    </a:solidFill>
                  </a:rPr>
                  <a:t>Υπολογισμός</a:t>
                </a:r>
              </a:p>
              <a:p>
                <a:pPr marL="68580" indent="0">
                  <a:buNone/>
                </a:pPr>
                <a:r>
                  <a:rPr lang="el-GR" sz="1900" dirty="0" smtClean="0"/>
                  <a:t>Κλάσμα της μετανάστευσης προς τον πληθυσμό μείον τη μετανάστευση από τον </a:t>
                </a:r>
                <a:r>
                  <a:rPr lang="el-GR" sz="1900" dirty="0"/>
                  <a:t>πληθυσμό </a:t>
                </a:r>
                <a:r>
                  <a:rPr lang="el-GR" sz="1900" dirty="0" smtClean="0"/>
                  <a:t>στο σύνολο του πληθυσμού την χρονική στιγμμή </a:t>
                </a:r>
                <a14:m>
                  <m:oMath xmlns:m="http://schemas.openxmlformats.org/officeDocument/2006/math">
                    <m:r>
                      <a:rPr lang="en-US" sz="1900" i="1" dirty="0" smtClean="0">
                        <a:latin typeface="Cambria Math"/>
                      </a:rPr>
                      <m:t>𝑡</m:t>
                    </m:r>
                  </m:oMath>
                </a14:m>
                <a:endParaRPr lang="el-GR" sz="1900" dirty="0" smtClean="0"/>
              </a:p>
              <a:p>
                <a:pPr marL="68580" indent="0">
                  <a:buFont typeface="Wingdings 2" pitchFamily="18" charset="2"/>
                  <a:buNone/>
                </a:pPr>
                <a:endParaRPr lang="el-GR" sz="1900" dirty="0" smtClean="0"/>
              </a:p>
              <a:p>
                <a:pPr defTabSz="2247900"/>
                <a:r>
                  <a:rPr lang="el-GR" sz="2000" dirty="0" smtClean="0">
                    <a:solidFill>
                      <a:srgbClr val="FF0000"/>
                    </a:solidFill>
                  </a:rPr>
                  <a:t>Τι εκφράζει;</a:t>
                </a:r>
              </a:p>
              <a:p>
                <a:pPr marL="68580" indent="0" defTabSz="2247900">
                  <a:buFont typeface="Wingdings 2" pitchFamily="18" charset="2"/>
                  <a:buNone/>
                </a:pPr>
                <a:r>
                  <a:rPr lang="el-GR" sz="1900" dirty="0" smtClean="0">
                    <a:solidFill>
                      <a:schemeClr val="tx1"/>
                    </a:solidFill>
                  </a:rPr>
                  <a:t>Πολλαπλασιαζόμενος με 100</a:t>
                </a:r>
                <a:r>
                  <a:rPr lang="en-US" sz="1900" dirty="0">
                    <a:solidFill>
                      <a:schemeClr val="tx1"/>
                    </a:solidFill>
                  </a:rPr>
                  <a:t>0</a:t>
                </a:r>
                <a:r>
                  <a:rPr lang="el-GR" sz="1900" dirty="0" smtClean="0">
                    <a:solidFill>
                      <a:schemeClr val="tx1"/>
                    </a:solidFill>
                  </a:rPr>
                  <a:t> εκφράζει τη μέση συμβολή της μεταναστευτικής κίνησης ανά 1000 άτομα του πληθυσμού</a:t>
                </a:r>
                <a:endParaRPr lang="en-US" sz="1900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sz="2200" dirty="0" smtClean="0">
                  <a:solidFill>
                    <a:srgbClr val="FF0000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rgbClr val="FF0000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defTabSz="2247900"/>
                <a:endParaRPr lang="el-GR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53" y="1838689"/>
                <a:ext cx="7670347" cy="2319730"/>
              </a:xfrm>
              <a:prstGeom prst="rect">
                <a:avLst/>
              </a:prstGeom>
              <a:blipFill rotWithShape="1">
                <a:blip r:embed="rId3"/>
                <a:stretch>
                  <a:fillRect l="-79" t="-2632" r="-79" b="-42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le 1"/>
          <p:cNvSpPr txBox="1">
            <a:spLocks/>
          </p:cNvSpPr>
          <p:nvPr/>
        </p:nvSpPr>
        <p:spPr>
          <a:xfrm>
            <a:off x="533400" y="1215650"/>
            <a:ext cx="8010832" cy="6131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l-GR" sz="2400" b="1" dirty="0" smtClean="0"/>
              <a:t>Συντελεστής Καθαρής Μετανάστευσης πληθυσμού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71052" y="4194551"/>
            <a:ext cx="5043948" cy="6822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l-GR" sz="2600" b="1" dirty="0" smtClean="0"/>
              <a:t>Καθαρή αύξηση πληθυσμού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3"/>
              <p:cNvSpPr txBox="1">
                <a:spLocks/>
              </p:cNvSpPr>
              <p:nvPr/>
            </p:nvSpPr>
            <p:spPr>
              <a:xfrm>
                <a:off x="793362" y="4495800"/>
                <a:ext cx="7750870" cy="1676400"/>
              </a:xfrm>
              <a:prstGeom prst="rect">
                <a:avLst/>
              </a:prstGeom>
            </p:spPr>
            <p:txBody>
              <a:bodyPr vert="horz" lIns="72000" tIns="45720" rIns="72000" bIns="45720" numCol="1" rtlCol="0">
                <a:normAutofit lnSpcReduction="10000"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l-GR" sz="2000" dirty="0" smtClean="0">
                  <a:solidFill>
                    <a:srgbClr val="FF0000"/>
                  </a:solidFill>
                </a:endParaRPr>
              </a:p>
              <a:p>
                <a:r>
                  <a:rPr lang="el-GR" sz="2000" dirty="0" smtClean="0">
                    <a:solidFill>
                      <a:srgbClr val="FF0000"/>
                    </a:solidFill>
                  </a:rPr>
                  <a:t>Υπολογισμός</a:t>
                </a:r>
              </a:p>
              <a:p>
                <a:pPr marL="68580" indent="0">
                  <a:buFont typeface="Wingdings 2" pitchFamily="18" charset="2"/>
                  <a:buNone/>
                </a:pPr>
                <a:r>
                  <a:rPr lang="el-GR" sz="1900" dirty="0" smtClean="0"/>
                  <a:t>Κλάσμα του αθροίσματος του συντελεστή φυσικής αύξησης και του συντελεστή καθαρής μετανάστευσης στο σύνολο του πληθυσμού την χρονική στιγμμή </a:t>
                </a:r>
                <a14:m>
                  <m:oMath xmlns:m="http://schemas.openxmlformats.org/officeDocument/2006/math">
                    <m:r>
                      <a:rPr lang="en-US" sz="1900" i="1" dirty="0" smtClean="0">
                        <a:latin typeface="Cambria Math"/>
                      </a:rPr>
                      <m:t>𝑡</m:t>
                    </m:r>
                  </m:oMath>
                </a14:m>
                <a:endParaRPr lang="el-GR" sz="1900" dirty="0" smtClean="0"/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sz="2200" dirty="0" smtClean="0">
                  <a:solidFill>
                    <a:srgbClr val="FF0000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rgbClr val="FF0000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marL="68580" indent="0" defTabSz="2247900">
                  <a:buFont typeface="Wingdings 2" pitchFamily="18" charset="2"/>
                  <a:buNone/>
                </a:pPr>
                <a:endParaRPr lang="el-GR" dirty="0" smtClean="0">
                  <a:solidFill>
                    <a:schemeClr val="tx1"/>
                  </a:solidFill>
                </a:endParaRPr>
              </a:p>
              <a:p>
                <a:pPr defTabSz="2247900"/>
                <a:endParaRPr lang="el-GR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362" y="4495800"/>
                <a:ext cx="7750870" cy="1676400"/>
              </a:xfrm>
              <a:prstGeom prst="rect">
                <a:avLst/>
              </a:prstGeom>
              <a:blipFill rotWithShape="1">
                <a:blip r:embed="rId4"/>
                <a:stretch>
                  <a:fillRect l="-1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95800" y="4566392"/>
                <a:ext cx="4114800" cy="6914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PrePr>
                        <m:sub/>
                        <m:sup>
                          <m:r>
                            <a:rPr lang="en-US" b="1" i="1" smtClean="0">
                              <a:latin typeface="Cambria Math"/>
                            </a:rPr>
                            <m:t>𝒕</m:t>
                          </m:r>
                        </m:sup>
                        <m:e>
                          <m:r>
                            <a:rPr lang="en-US" b="1" i="1" smtClean="0">
                              <a:latin typeface="Cambria Math"/>
                            </a:rPr>
                            <m:t>𝑵𝑰</m:t>
                          </m:r>
                        </m:e>
                      </m:sPre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sPre>
                                <m:sPrePr>
                                  <m:ctrlPr>
                                    <a:rPr lang="en-US" b="1" i="1" smtClean="0">
                                      <a:latin typeface="Cambria Math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𝐵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sPre>
                                    <m:sPre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PrePr>
                                    <m:sub/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sup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𝐷</m:t>
                                      </m:r>
                                    </m:e>
                                  </m:sPre>
                                </m:e>
                              </m:sPre>
                            </m:e>
                          </m:d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sPre>
                                <m:sPrePr>
                                  <m:ctrlPr>
                                    <a:rPr lang="en-US" b="1" i="1" smtClean="0">
                                      <a:latin typeface="Cambria Math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𝐼</m:t>
                                  </m:r>
                                </m:e>
                              </m:sPre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sPre>
                                <m:sPrePr>
                                  <m:ctrlPr>
                                    <a:rPr lang="en-US" b="1" i="1" smtClean="0">
                                      <a:latin typeface="Cambria Math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</m:sPre>
                            </m:e>
                          </m:d>
                        </m:num>
                        <m:den>
                          <m:sPre>
                            <m:sPre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sup>
                            <m:e>
                              <m:acc>
                                <m:accPr>
                                  <m:chr m:val="̅"/>
                                  <m:ctrlPr>
                                    <a:rPr lang="en-US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</m:sPre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566392"/>
                <a:ext cx="4114800" cy="69140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95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553200" cy="609600"/>
          </a:xfrm>
        </p:spPr>
        <p:txBody>
          <a:bodyPr>
            <a:normAutofit/>
          </a:bodyPr>
          <a:lstStyle/>
          <a:p>
            <a:r>
              <a:rPr lang="el-GR" sz="2500" b="1" dirty="0" smtClean="0"/>
              <a:t>Συντελεστής φυσικής κίνησης</a:t>
            </a:r>
            <a:endParaRPr lang="el-GR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232429"/>
          </a:xfrm>
        </p:spPr>
        <p:txBody>
          <a:bodyPr/>
          <a:lstStyle/>
          <a:p>
            <a:r>
              <a:rPr lang="en-US" b="1" dirty="0"/>
              <a:t>NATURAL INCREASE (IN POPULATION</a:t>
            </a:r>
            <a:r>
              <a:rPr lang="en-US" b="1" dirty="0" smtClean="0"/>
              <a:t>)</a:t>
            </a:r>
            <a:endParaRPr lang="el-GR" b="1" dirty="0" smtClean="0"/>
          </a:p>
          <a:p>
            <a:pPr marL="68580" indent="0">
              <a:buNone/>
            </a:pP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184096"/>
              </p:ext>
            </p:extLst>
          </p:nvPr>
        </p:nvGraphicFramePr>
        <p:xfrm>
          <a:off x="1219200" y="2209800"/>
          <a:ext cx="6777037" cy="1706880"/>
        </p:xfrm>
        <a:graphic>
          <a:graphicData uri="http://schemas.openxmlformats.org/drawingml/2006/table">
            <a:tbl>
              <a:tblPr/>
              <a:tblGrid>
                <a:gridCol w="6777037"/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b="1" dirty="0"/>
                        <a:t>Definition: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1" i="1" dirty="0"/>
                        <a:t>The difference between the number of live births and the number of deaths during the year. The natural increase (or natural decrease) is </a:t>
                      </a:r>
                      <a:r>
                        <a:rPr lang="en-US" sz="2000" b="1" i="1" dirty="0">
                          <a:solidFill>
                            <a:srgbClr val="FF0000"/>
                          </a:solidFill>
                        </a:rPr>
                        <a:t>negative</a:t>
                      </a:r>
                      <a:r>
                        <a:rPr lang="en-US" sz="2000" b="1" i="1" dirty="0"/>
                        <a:t> when </a:t>
                      </a:r>
                      <a:r>
                        <a:rPr lang="en-US" sz="2000" b="1" i="1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en-US" sz="2000" b="1" i="1" dirty="0"/>
                        <a:t> </a:t>
                      </a:r>
                      <a:r>
                        <a:rPr lang="en-US" sz="2000" b="1" i="1" dirty="0">
                          <a:solidFill>
                            <a:srgbClr val="FF0000"/>
                          </a:solidFill>
                        </a:rPr>
                        <a:t>number of deaths exceeds the number of births.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2988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4036142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Πηγή: </a:t>
            </a:r>
            <a:r>
              <a:rPr lang="en-US" dirty="0" smtClean="0"/>
              <a:t>https</a:t>
            </a:r>
            <a:r>
              <a:rPr lang="en-US" dirty="0"/>
              <a:t>://stats.oecd.org/glossary/detail.asp?ID=6637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541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2988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5229" y="304800"/>
            <a:ext cx="9565429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393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2988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304800"/>
            <a:ext cx="10988250" cy="6369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01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0050" y="171450"/>
            <a:ext cx="11372850" cy="651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55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63400" cy="7067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759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463</TotalTime>
  <Words>234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Austin</vt:lpstr>
      <vt:lpstr>Custom Design</vt:lpstr>
      <vt:lpstr>ΔΗΜΟΓΡΑΦΙΑ ΚΑΙ ΥΓΕΙΑ</vt:lpstr>
      <vt:lpstr>Εφαρμοσμένη Κοινωνική Πολιτική</vt:lpstr>
      <vt:lpstr>Φυσική κίνηση πληθυσμού – natural increase</vt:lpstr>
      <vt:lpstr>PowerPoint Presentation</vt:lpstr>
      <vt:lpstr>Συντελεστής φυσικής κίνησης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ΔΗΜΟΓΡΑΦΙΑ ΚΑΙ ΥΓΕΙΑ</dc:title>
  <dc:creator>toshiba</dc:creator>
  <cp:lastModifiedBy>toshiba</cp:lastModifiedBy>
  <cp:revision>105</cp:revision>
  <dcterms:created xsi:type="dcterms:W3CDTF">2006-08-16T00:00:00Z</dcterms:created>
  <dcterms:modified xsi:type="dcterms:W3CDTF">2017-01-08T12:34:02Z</dcterms:modified>
</cp:coreProperties>
</file>