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32" r:id="rId1"/>
    <p:sldMasterId id="2147485544" r:id="rId2"/>
  </p:sldMasterIdLst>
  <p:notesMasterIdLst>
    <p:notesMasterId r:id="rId19"/>
  </p:notesMasterIdLst>
  <p:sldIdLst>
    <p:sldId id="256" r:id="rId3"/>
    <p:sldId id="258" r:id="rId4"/>
    <p:sldId id="293" r:id="rId5"/>
    <p:sldId id="298" r:id="rId6"/>
    <p:sldId id="299" r:id="rId7"/>
    <p:sldId id="300" r:id="rId8"/>
    <p:sldId id="295" r:id="rId9"/>
    <p:sldId id="296" r:id="rId10"/>
    <p:sldId id="301" r:id="rId11"/>
    <p:sldId id="257" r:id="rId12"/>
    <p:sldId id="297" r:id="rId13"/>
    <p:sldId id="303" r:id="rId14"/>
    <p:sldId id="302" r:id="rId15"/>
    <p:sldId id="305" r:id="rId16"/>
    <p:sldId id="30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8C9A5-E20F-475F-BF21-4CEB0F76AB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8256E7-FA28-4E18-8C71-84F10FF483FC}">
      <dgm:prSet phldrT="[Text]"/>
      <dgm:spPr/>
      <dgm:t>
        <a:bodyPr/>
        <a:lstStyle/>
        <a:p>
          <a:r>
            <a:rPr lang="el-GR" dirty="0" smtClean="0"/>
            <a:t>1</a:t>
          </a:r>
          <a:endParaRPr lang="el-GR" dirty="0"/>
        </a:p>
      </dgm:t>
    </dgm:pt>
    <dgm:pt modelId="{0D1D4D36-68B1-4FEB-8576-AAA85FD5D8A5}" type="parTrans" cxnId="{72D0277F-40B7-4FFC-9CCB-B5C278CBB29E}">
      <dgm:prSet/>
      <dgm:spPr/>
      <dgm:t>
        <a:bodyPr/>
        <a:lstStyle/>
        <a:p>
          <a:endParaRPr lang="el-GR"/>
        </a:p>
      </dgm:t>
    </dgm:pt>
    <dgm:pt modelId="{EFFE8669-159C-407B-9F3B-2472A97038EC}" type="sibTrans" cxnId="{72D0277F-40B7-4FFC-9CCB-B5C278CBB29E}">
      <dgm:prSet/>
      <dgm:spPr/>
      <dgm:t>
        <a:bodyPr/>
        <a:lstStyle/>
        <a:p>
          <a:endParaRPr lang="el-GR"/>
        </a:p>
      </dgm:t>
    </dgm:pt>
    <dgm:pt modelId="{3A1556BD-ADFB-4AEC-BCBC-07336C32F333}">
      <dgm:prSet phldrT="[Text]"/>
      <dgm:spPr/>
      <dgm:t>
        <a:bodyPr/>
        <a:lstStyle/>
        <a:p>
          <a:r>
            <a:rPr lang="el-GR" dirty="0" smtClean="0"/>
            <a:t>Αριθμός θανάτων σε απόλυτους αριθμούς</a:t>
          </a:r>
          <a:endParaRPr lang="el-GR" dirty="0"/>
        </a:p>
      </dgm:t>
    </dgm:pt>
    <dgm:pt modelId="{2C59588D-9690-4C59-84AC-BD2D004A8245}" type="parTrans" cxnId="{A98C965F-2749-4006-8A2D-6AA79711C061}">
      <dgm:prSet/>
      <dgm:spPr/>
      <dgm:t>
        <a:bodyPr/>
        <a:lstStyle/>
        <a:p>
          <a:endParaRPr lang="el-GR"/>
        </a:p>
      </dgm:t>
    </dgm:pt>
    <dgm:pt modelId="{AB5D326D-98CE-415A-964E-DB56BB046A41}" type="sibTrans" cxnId="{A98C965F-2749-4006-8A2D-6AA79711C061}">
      <dgm:prSet/>
      <dgm:spPr/>
      <dgm:t>
        <a:bodyPr/>
        <a:lstStyle/>
        <a:p>
          <a:endParaRPr lang="el-GR"/>
        </a:p>
      </dgm:t>
    </dgm:pt>
    <dgm:pt modelId="{6AE73C93-8416-4D17-AA66-68FF14251AC9}">
      <dgm:prSet phldrT="[Text]"/>
      <dgm:spPr/>
      <dgm:t>
        <a:bodyPr/>
        <a:lstStyle/>
        <a:p>
          <a:r>
            <a:rPr lang="el-GR" dirty="0" smtClean="0"/>
            <a:t>2</a:t>
          </a:r>
          <a:endParaRPr lang="el-GR" dirty="0"/>
        </a:p>
      </dgm:t>
    </dgm:pt>
    <dgm:pt modelId="{0A9C26FA-E56C-45EA-9479-C58CADD11733}" type="parTrans" cxnId="{5EE18E43-DB80-46D7-9BBF-4068FEAE8880}">
      <dgm:prSet/>
      <dgm:spPr/>
      <dgm:t>
        <a:bodyPr/>
        <a:lstStyle/>
        <a:p>
          <a:endParaRPr lang="el-GR"/>
        </a:p>
      </dgm:t>
    </dgm:pt>
    <dgm:pt modelId="{BB30F43A-46CF-42D9-BD70-DB892CDE8AFF}" type="sibTrans" cxnId="{5EE18E43-DB80-46D7-9BBF-4068FEAE8880}">
      <dgm:prSet/>
      <dgm:spPr/>
      <dgm:t>
        <a:bodyPr/>
        <a:lstStyle/>
        <a:p>
          <a:endParaRPr lang="el-GR"/>
        </a:p>
      </dgm:t>
    </dgm:pt>
    <dgm:pt modelId="{A676DE41-C654-457A-9DD8-FE421B3BE5C0}">
      <dgm:prSet phldrT="[Text]"/>
      <dgm:spPr/>
      <dgm:t>
        <a:bodyPr/>
        <a:lstStyle/>
        <a:p>
          <a:r>
            <a:rPr lang="el-GR" dirty="0" smtClean="0"/>
            <a:t>Αδρός δείκτης θνησιμότητας</a:t>
          </a:r>
          <a:endParaRPr lang="el-GR" dirty="0"/>
        </a:p>
      </dgm:t>
    </dgm:pt>
    <dgm:pt modelId="{80984EFD-A4BC-4BA0-A461-B7F53C646395}" type="parTrans" cxnId="{EA120B47-8E72-4DD6-A6EB-8827F3879080}">
      <dgm:prSet/>
      <dgm:spPr/>
      <dgm:t>
        <a:bodyPr/>
        <a:lstStyle/>
        <a:p>
          <a:endParaRPr lang="el-GR"/>
        </a:p>
      </dgm:t>
    </dgm:pt>
    <dgm:pt modelId="{12793A72-B588-4A33-9559-B01698B5D7B8}" type="sibTrans" cxnId="{EA120B47-8E72-4DD6-A6EB-8827F3879080}">
      <dgm:prSet/>
      <dgm:spPr/>
      <dgm:t>
        <a:bodyPr/>
        <a:lstStyle/>
        <a:p>
          <a:endParaRPr lang="el-GR"/>
        </a:p>
      </dgm:t>
    </dgm:pt>
    <dgm:pt modelId="{7A458023-5FC7-44DA-B241-C0AC68A0E2E7}">
      <dgm:prSet phldrT="[Text]"/>
      <dgm:spPr/>
      <dgm:t>
        <a:bodyPr/>
        <a:lstStyle/>
        <a:p>
          <a:r>
            <a:rPr lang="el-GR" dirty="0" smtClean="0"/>
            <a:t>Αριθμός θανάτων αντρών, γυναικών</a:t>
          </a:r>
          <a:endParaRPr lang="el-GR" dirty="0"/>
        </a:p>
      </dgm:t>
    </dgm:pt>
    <dgm:pt modelId="{42E9A528-78C0-4892-B54C-723043605332}" type="parTrans" cxnId="{B2FD6571-9F3A-4FF6-854E-9F2BB2CE55A4}">
      <dgm:prSet/>
      <dgm:spPr/>
      <dgm:t>
        <a:bodyPr/>
        <a:lstStyle/>
        <a:p>
          <a:endParaRPr lang="el-GR"/>
        </a:p>
      </dgm:t>
    </dgm:pt>
    <dgm:pt modelId="{5488DA58-55C9-4319-A066-2A5AA0A0A038}" type="sibTrans" cxnId="{B2FD6571-9F3A-4FF6-854E-9F2BB2CE55A4}">
      <dgm:prSet/>
      <dgm:spPr/>
      <dgm:t>
        <a:bodyPr/>
        <a:lstStyle/>
        <a:p>
          <a:endParaRPr lang="el-GR"/>
        </a:p>
      </dgm:t>
    </dgm:pt>
    <dgm:pt modelId="{354B0F4A-84AE-4B07-B4BB-65BD258C5157}">
      <dgm:prSet phldrT="[Text]"/>
      <dgm:spPr/>
      <dgm:t>
        <a:bodyPr/>
        <a:lstStyle/>
        <a:p>
          <a:r>
            <a:rPr lang="el-GR" dirty="0" smtClean="0"/>
            <a:t>Ειδικοί δείκτες θνησιμότητας (αιτία, φύλο, ηλικιακές ομάδες)</a:t>
          </a:r>
          <a:endParaRPr lang="el-GR" dirty="0"/>
        </a:p>
      </dgm:t>
    </dgm:pt>
    <dgm:pt modelId="{245A1BAB-D71D-4869-9728-FC9C43730DFF}" type="parTrans" cxnId="{4438EF61-93D5-4CDF-85F9-D3CD58DF9990}">
      <dgm:prSet/>
      <dgm:spPr/>
      <dgm:t>
        <a:bodyPr/>
        <a:lstStyle/>
        <a:p>
          <a:endParaRPr lang="el-GR"/>
        </a:p>
      </dgm:t>
    </dgm:pt>
    <dgm:pt modelId="{2F147830-936E-47FE-A8E5-F89C715ADC9F}" type="sibTrans" cxnId="{4438EF61-93D5-4CDF-85F9-D3CD58DF9990}">
      <dgm:prSet/>
      <dgm:spPr/>
      <dgm:t>
        <a:bodyPr/>
        <a:lstStyle/>
        <a:p>
          <a:endParaRPr lang="el-GR"/>
        </a:p>
      </dgm:t>
    </dgm:pt>
    <dgm:pt modelId="{A3D04A88-1013-4378-98EB-152D8A078EF3}" type="pres">
      <dgm:prSet presAssocID="{78F8C9A5-E20F-475F-BF21-4CEB0F76AB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E0B2CC6-EFB8-4B8B-9E79-FD3D4E901C4A}" type="pres">
      <dgm:prSet presAssocID="{CB8256E7-FA28-4E18-8C71-84F10FF483FC}" presName="composite" presStyleCnt="0"/>
      <dgm:spPr/>
    </dgm:pt>
    <dgm:pt modelId="{054AA395-12AF-430F-8EC6-AE21B8D97C73}" type="pres">
      <dgm:prSet presAssocID="{CB8256E7-FA28-4E18-8C71-84F10FF483F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2C9D7F-A608-4223-A17B-7C1EE3511BB7}" type="pres">
      <dgm:prSet presAssocID="{CB8256E7-FA28-4E18-8C71-84F10FF483F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4818D-B01B-4206-BAA2-70A2B36697B7}" type="pres">
      <dgm:prSet presAssocID="{EFFE8669-159C-407B-9F3B-2472A97038EC}" presName="sp" presStyleCnt="0"/>
      <dgm:spPr/>
    </dgm:pt>
    <dgm:pt modelId="{9DBC8BE4-290C-4819-999E-27A584F00186}" type="pres">
      <dgm:prSet presAssocID="{6AE73C93-8416-4D17-AA66-68FF14251AC9}" presName="composite" presStyleCnt="0"/>
      <dgm:spPr/>
    </dgm:pt>
    <dgm:pt modelId="{6547E595-B661-47C2-A3D2-D3D6A12DCD3E}" type="pres">
      <dgm:prSet presAssocID="{6AE73C93-8416-4D17-AA66-68FF14251AC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657FC6-8BEB-49EE-9F65-B097BF236427}" type="pres">
      <dgm:prSet presAssocID="{6AE73C93-8416-4D17-AA66-68FF14251AC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5E3C0A5-0CDB-49F9-917A-30D81391BBE5}" type="presOf" srcId="{A676DE41-C654-457A-9DD8-FE421B3BE5C0}" destId="{68657FC6-8BEB-49EE-9F65-B097BF236427}" srcOrd="0" destOrd="0" presId="urn:microsoft.com/office/officeart/2005/8/layout/chevron2"/>
    <dgm:cxn modelId="{EA120B47-8E72-4DD6-A6EB-8827F3879080}" srcId="{6AE73C93-8416-4D17-AA66-68FF14251AC9}" destId="{A676DE41-C654-457A-9DD8-FE421B3BE5C0}" srcOrd="0" destOrd="0" parTransId="{80984EFD-A4BC-4BA0-A461-B7F53C646395}" sibTransId="{12793A72-B588-4A33-9559-B01698B5D7B8}"/>
    <dgm:cxn modelId="{72D0277F-40B7-4FFC-9CCB-B5C278CBB29E}" srcId="{78F8C9A5-E20F-475F-BF21-4CEB0F76AB96}" destId="{CB8256E7-FA28-4E18-8C71-84F10FF483FC}" srcOrd="0" destOrd="0" parTransId="{0D1D4D36-68B1-4FEB-8576-AAA85FD5D8A5}" sibTransId="{EFFE8669-159C-407B-9F3B-2472A97038EC}"/>
    <dgm:cxn modelId="{B2FD6571-9F3A-4FF6-854E-9F2BB2CE55A4}" srcId="{CB8256E7-FA28-4E18-8C71-84F10FF483FC}" destId="{7A458023-5FC7-44DA-B241-C0AC68A0E2E7}" srcOrd="1" destOrd="0" parTransId="{42E9A528-78C0-4892-B54C-723043605332}" sibTransId="{5488DA58-55C9-4319-A066-2A5AA0A0A038}"/>
    <dgm:cxn modelId="{5EE18E43-DB80-46D7-9BBF-4068FEAE8880}" srcId="{78F8C9A5-E20F-475F-BF21-4CEB0F76AB96}" destId="{6AE73C93-8416-4D17-AA66-68FF14251AC9}" srcOrd="1" destOrd="0" parTransId="{0A9C26FA-E56C-45EA-9479-C58CADD11733}" sibTransId="{BB30F43A-46CF-42D9-BD70-DB892CDE8AFF}"/>
    <dgm:cxn modelId="{D5364CCC-6DBA-4205-B04F-838291374966}" type="presOf" srcId="{7A458023-5FC7-44DA-B241-C0AC68A0E2E7}" destId="{222C9D7F-A608-4223-A17B-7C1EE3511BB7}" srcOrd="0" destOrd="1" presId="urn:microsoft.com/office/officeart/2005/8/layout/chevron2"/>
    <dgm:cxn modelId="{4438EF61-93D5-4CDF-85F9-D3CD58DF9990}" srcId="{6AE73C93-8416-4D17-AA66-68FF14251AC9}" destId="{354B0F4A-84AE-4B07-B4BB-65BD258C5157}" srcOrd="1" destOrd="0" parTransId="{245A1BAB-D71D-4869-9728-FC9C43730DFF}" sibTransId="{2F147830-936E-47FE-A8E5-F89C715ADC9F}"/>
    <dgm:cxn modelId="{07574EEE-4E76-486A-9BED-36FF53F09F8B}" type="presOf" srcId="{354B0F4A-84AE-4B07-B4BB-65BD258C5157}" destId="{68657FC6-8BEB-49EE-9F65-B097BF236427}" srcOrd="0" destOrd="1" presId="urn:microsoft.com/office/officeart/2005/8/layout/chevron2"/>
    <dgm:cxn modelId="{F0CD9D70-5AD4-4312-A200-2AF934CCB5CF}" type="presOf" srcId="{78F8C9A5-E20F-475F-BF21-4CEB0F76AB96}" destId="{A3D04A88-1013-4378-98EB-152D8A078EF3}" srcOrd="0" destOrd="0" presId="urn:microsoft.com/office/officeart/2005/8/layout/chevron2"/>
    <dgm:cxn modelId="{5F066772-8B9A-42EB-8CB3-256CFC5A7A7B}" type="presOf" srcId="{CB8256E7-FA28-4E18-8C71-84F10FF483FC}" destId="{054AA395-12AF-430F-8EC6-AE21B8D97C73}" srcOrd="0" destOrd="0" presId="urn:microsoft.com/office/officeart/2005/8/layout/chevron2"/>
    <dgm:cxn modelId="{AAAAD617-45A3-4CA7-A44E-C97F247BE1CB}" type="presOf" srcId="{6AE73C93-8416-4D17-AA66-68FF14251AC9}" destId="{6547E595-B661-47C2-A3D2-D3D6A12DCD3E}" srcOrd="0" destOrd="0" presId="urn:microsoft.com/office/officeart/2005/8/layout/chevron2"/>
    <dgm:cxn modelId="{A98C965F-2749-4006-8A2D-6AA79711C061}" srcId="{CB8256E7-FA28-4E18-8C71-84F10FF483FC}" destId="{3A1556BD-ADFB-4AEC-BCBC-07336C32F333}" srcOrd="0" destOrd="0" parTransId="{2C59588D-9690-4C59-84AC-BD2D004A8245}" sibTransId="{AB5D326D-98CE-415A-964E-DB56BB046A41}"/>
    <dgm:cxn modelId="{19A6A3A0-CD47-465E-9C1E-7AFD0EE25BAB}" type="presOf" srcId="{3A1556BD-ADFB-4AEC-BCBC-07336C32F333}" destId="{222C9D7F-A608-4223-A17B-7C1EE3511BB7}" srcOrd="0" destOrd="0" presId="urn:microsoft.com/office/officeart/2005/8/layout/chevron2"/>
    <dgm:cxn modelId="{92E9CE36-340C-4A06-9B33-ADC75F23F870}" type="presParOf" srcId="{A3D04A88-1013-4378-98EB-152D8A078EF3}" destId="{CE0B2CC6-EFB8-4B8B-9E79-FD3D4E901C4A}" srcOrd="0" destOrd="0" presId="urn:microsoft.com/office/officeart/2005/8/layout/chevron2"/>
    <dgm:cxn modelId="{119D4937-EEA8-4546-83B1-5C21A4CD1F6F}" type="presParOf" srcId="{CE0B2CC6-EFB8-4B8B-9E79-FD3D4E901C4A}" destId="{054AA395-12AF-430F-8EC6-AE21B8D97C73}" srcOrd="0" destOrd="0" presId="urn:microsoft.com/office/officeart/2005/8/layout/chevron2"/>
    <dgm:cxn modelId="{11D98560-2933-4ED0-ABC9-3A5FA7479D4A}" type="presParOf" srcId="{CE0B2CC6-EFB8-4B8B-9E79-FD3D4E901C4A}" destId="{222C9D7F-A608-4223-A17B-7C1EE3511BB7}" srcOrd="1" destOrd="0" presId="urn:microsoft.com/office/officeart/2005/8/layout/chevron2"/>
    <dgm:cxn modelId="{3151C5AB-1424-4518-B0C8-3C202B60768F}" type="presParOf" srcId="{A3D04A88-1013-4378-98EB-152D8A078EF3}" destId="{5ED4818D-B01B-4206-BAA2-70A2B36697B7}" srcOrd="1" destOrd="0" presId="urn:microsoft.com/office/officeart/2005/8/layout/chevron2"/>
    <dgm:cxn modelId="{8263659C-CE37-43A3-875B-EC99ADD8465A}" type="presParOf" srcId="{A3D04A88-1013-4378-98EB-152D8A078EF3}" destId="{9DBC8BE4-290C-4819-999E-27A584F00186}" srcOrd="2" destOrd="0" presId="urn:microsoft.com/office/officeart/2005/8/layout/chevron2"/>
    <dgm:cxn modelId="{2AF8DF62-2E41-4186-A144-B0F267C5B66C}" type="presParOf" srcId="{9DBC8BE4-290C-4819-999E-27A584F00186}" destId="{6547E595-B661-47C2-A3D2-D3D6A12DCD3E}" srcOrd="0" destOrd="0" presId="urn:microsoft.com/office/officeart/2005/8/layout/chevron2"/>
    <dgm:cxn modelId="{6CF195D1-E02C-4FA2-AC1F-7DCA7515B832}" type="presParOf" srcId="{9DBC8BE4-290C-4819-999E-27A584F00186}" destId="{68657FC6-8BEB-49EE-9F65-B097BF2364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76996-4C05-493F-832A-BA91BB4CBB20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61586FE-4373-43FE-ACE4-D3622E0BB659}">
      <dgm:prSet phldrT="[Text]" custT="1"/>
      <dgm:spPr/>
      <dgm:t>
        <a:bodyPr/>
        <a:lstStyle/>
        <a:p>
          <a:r>
            <a:rPr lang="el-GR" sz="2400" b="1" i="1" dirty="0" smtClean="0"/>
            <a:t>αιτία</a:t>
          </a:r>
          <a:endParaRPr lang="el-GR" sz="2400" b="1" i="1" dirty="0"/>
        </a:p>
      </dgm:t>
    </dgm:pt>
    <dgm:pt modelId="{8C1C1052-2C2D-4078-92B1-EDF344BD60AD}" type="parTrans" cxnId="{8DCA4419-9841-401B-B4AB-B60DEFB53968}">
      <dgm:prSet/>
      <dgm:spPr/>
      <dgm:t>
        <a:bodyPr/>
        <a:lstStyle/>
        <a:p>
          <a:endParaRPr lang="el-GR"/>
        </a:p>
      </dgm:t>
    </dgm:pt>
    <dgm:pt modelId="{201CA489-3A20-4F8D-8D5B-091E99528FE9}" type="sibTrans" cxnId="{8DCA4419-9841-401B-B4AB-B60DEFB53968}">
      <dgm:prSet/>
      <dgm:spPr/>
      <dgm:t>
        <a:bodyPr/>
        <a:lstStyle/>
        <a:p>
          <a:endParaRPr lang="el-GR"/>
        </a:p>
      </dgm:t>
    </dgm:pt>
    <dgm:pt modelId="{7947564E-7A66-4EA9-9857-CC9B2247B99E}">
      <dgm:prSet phldrT="[Text]" custT="1"/>
      <dgm:spPr/>
      <dgm:t>
        <a:bodyPr/>
        <a:lstStyle/>
        <a:p>
          <a:r>
            <a:rPr lang="el-GR" sz="2000" b="1" dirty="0" smtClean="0"/>
            <a:t>Ειδικός δείκτης </a:t>
          </a:r>
          <a:r>
            <a:rPr lang="el-GR" sz="2000" dirty="0" smtClean="0"/>
            <a:t>θνησιμότητας από καρκίνο του στομάχου </a:t>
          </a:r>
          <a:r>
            <a:rPr lang="el-GR" sz="2000" i="1" dirty="0" smtClean="0"/>
            <a:t>(</a:t>
          </a:r>
          <a:r>
            <a:rPr lang="en-US" sz="2000" i="1" dirty="0" smtClean="0"/>
            <a:t>x100.000)</a:t>
          </a:r>
          <a:endParaRPr lang="el-GR" sz="2000" i="1" dirty="0"/>
        </a:p>
      </dgm:t>
    </dgm:pt>
    <dgm:pt modelId="{A9513B10-8C42-4334-A0C1-537BCE8A3173}" type="parTrans" cxnId="{1CEB6B04-4B15-4CB1-AFB3-0F6978C0AEC8}">
      <dgm:prSet/>
      <dgm:spPr/>
      <dgm:t>
        <a:bodyPr/>
        <a:lstStyle/>
        <a:p>
          <a:endParaRPr lang="el-GR"/>
        </a:p>
      </dgm:t>
    </dgm:pt>
    <dgm:pt modelId="{71757175-12C5-4B4B-AFD0-69AA387B407D}" type="sibTrans" cxnId="{1CEB6B04-4B15-4CB1-AFB3-0F6978C0AEC8}">
      <dgm:prSet/>
      <dgm:spPr/>
      <dgm:t>
        <a:bodyPr/>
        <a:lstStyle/>
        <a:p>
          <a:endParaRPr lang="el-GR"/>
        </a:p>
      </dgm:t>
    </dgm:pt>
    <dgm:pt modelId="{C4B304B6-1299-4409-8015-99E08CB97D1E}">
      <dgm:prSet phldrT="[Text]" custT="1"/>
      <dgm:spPr/>
      <dgm:t>
        <a:bodyPr/>
        <a:lstStyle/>
        <a:p>
          <a:r>
            <a:rPr lang="el-GR" sz="2400" b="1" i="1" dirty="0" smtClean="0"/>
            <a:t>ηλικία</a:t>
          </a:r>
          <a:endParaRPr lang="el-GR" sz="2400" b="1" i="1" dirty="0"/>
        </a:p>
      </dgm:t>
    </dgm:pt>
    <dgm:pt modelId="{60020418-6E2B-4F91-BD55-D97A47700614}" type="parTrans" cxnId="{31E9210D-DC54-48B6-8DBA-016EE646FFB5}">
      <dgm:prSet/>
      <dgm:spPr/>
      <dgm:t>
        <a:bodyPr/>
        <a:lstStyle/>
        <a:p>
          <a:endParaRPr lang="el-GR"/>
        </a:p>
      </dgm:t>
    </dgm:pt>
    <dgm:pt modelId="{4A08D555-F4A4-4E21-B29F-7CBF33C07E12}" type="sibTrans" cxnId="{31E9210D-DC54-48B6-8DBA-016EE646FFB5}">
      <dgm:prSet/>
      <dgm:spPr/>
      <dgm:t>
        <a:bodyPr/>
        <a:lstStyle/>
        <a:p>
          <a:endParaRPr lang="el-GR"/>
        </a:p>
      </dgm:t>
    </dgm:pt>
    <dgm:pt modelId="{6999E995-A3E1-4E52-AF64-062537F834FB}">
      <dgm:prSet phldrT="[Text]"/>
      <dgm:spPr/>
      <dgm:t>
        <a:bodyPr/>
        <a:lstStyle/>
        <a:p>
          <a:r>
            <a:rPr lang="el-GR" b="1" dirty="0" smtClean="0"/>
            <a:t>Ειδικός δείκτης </a:t>
          </a:r>
          <a:r>
            <a:rPr lang="el-GR" dirty="0" smtClean="0"/>
            <a:t>θνησιμότητας στις ηλικίες 50-59 ετών</a:t>
          </a:r>
          <a:r>
            <a:rPr lang="en-US" dirty="0" smtClean="0"/>
            <a:t> </a:t>
          </a:r>
          <a:r>
            <a:rPr lang="en-US" i="1" dirty="0" smtClean="0"/>
            <a:t>(x1000)</a:t>
          </a:r>
          <a:endParaRPr lang="el-GR" i="1" dirty="0"/>
        </a:p>
      </dgm:t>
    </dgm:pt>
    <dgm:pt modelId="{B1002264-17D2-4073-860E-54F4A68D0D17}" type="parTrans" cxnId="{E9425C00-F7E0-4C58-B335-C10159D10F2A}">
      <dgm:prSet/>
      <dgm:spPr/>
      <dgm:t>
        <a:bodyPr/>
        <a:lstStyle/>
        <a:p>
          <a:endParaRPr lang="el-GR"/>
        </a:p>
      </dgm:t>
    </dgm:pt>
    <dgm:pt modelId="{4273DAD8-9116-4B3F-9CB7-7753659297EC}" type="sibTrans" cxnId="{E9425C00-F7E0-4C58-B335-C10159D10F2A}">
      <dgm:prSet/>
      <dgm:spPr/>
      <dgm:t>
        <a:bodyPr/>
        <a:lstStyle/>
        <a:p>
          <a:endParaRPr lang="el-GR"/>
        </a:p>
      </dgm:t>
    </dgm:pt>
    <dgm:pt modelId="{2BF1C22D-DB81-4B25-B6B3-DAB268D6675B}">
      <dgm:prSet phldrT="[Text]"/>
      <dgm:spPr/>
      <dgm:t>
        <a:bodyPr/>
        <a:lstStyle/>
        <a:p>
          <a:r>
            <a:rPr lang="en-US" dirty="0" smtClean="0"/>
            <a:t>Age</a:t>
          </a:r>
          <a:r>
            <a:rPr lang="el-GR" dirty="0" smtClean="0"/>
            <a:t>-</a:t>
          </a:r>
          <a:r>
            <a:rPr lang="en-US" dirty="0" smtClean="0"/>
            <a:t>specific mortality</a:t>
          </a:r>
          <a:endParaRPr lang="el-GR" dirty="0"/>
        </a:p>
      </dgm:t>
    </dgm:pt>
    <dgm:pt modelId="{2F49C173-1CEF-4590-A4E7-06E2DD9E4796}" type="parTrans" cxnId="{2D0C6FFF-886B-4CF7-B67A-008A60F122B5}">
      <dgm:prSet/>
      <dgm:spPr/>
      <dgm:t>
        <a:bodyPr/>
        <a:lstStyle/>
        <a:p>
          <a:endParaRPr lang="el-GR"/>
        </a:p>
      </dgm:t>
    </dgm:pt>
    <dgm:pt modelId="{C136DD32-8370-41C8-A6FC-AEE6A9EECCC4}" type="sibTrans" cxnId="{2D0C6FFF-886B-4CF7-B67A-008A60F122B5}">
      <dgm:prSet/>
      <dgm:spPr/>
      <dgm:t>
        <a:bodyPr/>
        <a:lstStyle/>
        <a:p>
          <a:endParaRPr lang="el-GR"/>
        </a:p>
      </dgm:t>
    </dgm:pt>
    <dgm:pt modelId="{EEAF0E00-6460-4FBD-8F84-6835BCEC250F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l-GR" sz="2000" b="1" i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b="1" i="1" dirty="0" smtClean="0"/>
            <a:t>Φύλο, ηλικία &amp; αιτία</a:t>
          </a:r>
          <a:endParaRPr lang="el-GR" sz="2000" b="1" i="1" dirty="0"/>
        </a:p>
      </dgm:t>
    </dgm:pt>
    <dgm:pt modelId="{D5BF8D5A-D768-4897-9BDF-5CD08F7044A0}" type="parTrans" cxnId="{8DC69233-0098-4453-9B32-7B0F9ABE983F}">
      <dgm:prSet/>
      <dgm:spPr/>
      <dgm:t>
        <a:bodyPr/>
        <a:lstStyle/>
        <a:p>
          <a:endParaRPr lang="el-GR"/>
        </a:p>
      </dgm:t>
    </dgm:pt>
    <dgm:pt modelId="{9F069375-2D72-4E39-AFDA-EDA6EB6D03A8}" type="sibTrans" cxnId="{8DC69233-0098-4453-9B32-7B0F9ABE983F}">
      <dgm:prSet/>
      <dgm:spPr/>
      <dgm:t>
        <a:bodyPr/>
        <a:lstStyle/>
        <a:p>
          <a:endParaRPr lang="el-GR"/>
        </a:p>
      </dgm:t>
    </dgm:pt>
    <dgm:pt modelId="{659FE0E1-114F-4905-94A7-6DBCAB57F82B}">
      <dgm:prSet phldrT="[Text]"/>
      <dgm:spPr/>
      <dgm:t>
        <a:bodyPr/>
        <a:lstStyle/>
        <a:p>
          <a:r>
            <a:rPr lang="el-GR" b="1" dirty="0" smtClean="0"/>
            <a:t>Ειδικός δείκτης</a:t>
          </a:r>
          <a:r>
            <a:rPr lang="el-GR" dirty="0" smtClean="0"/>
            <a:t> θνησιμότητας από καρκίνο του στομάχου</a:t>
          </a:r>
          <a:r>
            <a:rPr lang="en-US" dirty="0" smtClean="0"/>
            <a:t> </a:t>
          </a:r>
          <a:r>
            <a:rPr lang="el-GR" dirty="0" smtClean="0"/>
            <a:t>σε άντρες ηλικίας 50-59 ετών</a:t>
          </a:r>
          <a:r>
            <a:rPr lang="en-US" dirty="0" smtClean="0"/>
            <a:t> </a:t>
          </a:r>
          <a:r>
            <a:rPr lang="el-GR" i="1" dirty="0" smtClean="0"/>
            <a:t>(</a:t>
          </a:r>
          <a:r>
            <a:rPr lang="en-US" i="1" dirty="0" smtClean="0"/>
            <a:t>x100.000)</a:t>
          </a:r>
          <a:endParaRPr lang="el-GR" dirty="0"/>
        </a:p>
      </dgm:t>
    </dgm:pt>
    <dgm:pt modelId="{50354AAF-DF9A-4160-9057-23F49D155A01}" type="parTrans" cxnId="{C4665458-E8DA-4792-95D6-352F81F6D2D4}">
      <dgm:prSet/>
      <dgm:spPr/>
      <dgm:t>
        <a:bodyPr/>
        <a:lstStyle/>
        <a:p>
          <a:endParaRPr lang="el-GR"/>
        </a:p>
      </dgm:t>
    </dgm:pt>
    <dgm:pt modelId="{50A10584-72C1-4A94-AEAC-96855AA634FF}" type="sibTrans" cxnId="{C4665458-E8DA-4792-95D6-352F81F6D2D4}">
      <dgm:prSet/>
      <dgm:spPr/>
      <dgm:t>
        <a:bodyPr/>
        <a:lstStyle/>
        <a:p>
          <a:endParaRPr lang="el-GR"/>
        </a:p>
      </dgm:t>
    </dgm:pt>
    <dgm:pt modelId="{D85362EA-2EB1-489C-A44B-A256E52B17C9}">
      <dgm:prSet phldrT="[Text]"/>
      <dgm:spPr/>
      <dgm:t>
        <a:bodyPr/>
        <a:lstStyle/>
        <a:p>
          <a:r>
            <a:rPr lang="en-US" dirty="0" smtClean="0"/>
            <a:t>Age, sex and cause specific mortality</a:t>
          </a:r>
          <a:endParaRPr lang="el-GR" dirty="0"/>
        </a:p>
      </dgm:t>
    </dgm:pt>
    <dgm:pt modelId="{8C0788B4-BBD6-4C88-8888-536BADBA7EAD}" type="parTrans" cxnId="{5CE387B3-D8BF-44CC-A39E-0185CA5B0CD2}">
      <dgm:prSet/>
      <dgm:spPr/>
      <dgm:t>
        <a:bodyPr/>
        <a:lstStyle/>
        <a:p>
          <a:endParaRPr lang="el-GR"/>
        </a:p>
      </dgm:t>
    </dgm:pt>
    <dgm:pt modelId="{686FDD76-C96D-48FE-8F9B-B14E568B6D22}" type="sibTrans" cxnId="{5CE387B3-D8BF-44CC-A39E-0185CA5B0CD2}">
      <dgm:prSet/>
      <dgm:spPr/>
      <dgm:t>
        <a:bodyPr/>
        <a:lstStyle/>
        <a:p>
          <a:endParaRPr lang="el-GR"/>
        </a:p>
      </dgm:t>
    </dgm:pt>
    <dgm:pt modelId="{FF9F6046-E7EC-47D2-B5B2-608CA155340C}">
      <dgm:prSet phldrT="[Text]" custT="1"/>
      <dgm:spPr/>
      <dgm:t>
        <a:bodyPr/>
        <a:lstStyle/>
        <a:p>
          <a:r>
            <a:rPr lang="en-US" sz="2000" dirty="0" smtClean="0"/>
            <a:t>Cause</a:t>
          </a:r>
          <a:r>
            <a:rPr lang="el-GR" sz="2000" dirty="0" smtClean="0"/>
            <a:t>-</a:t>
          </a:r>
          <a:r>
            <a:rPr lang="en-US" sz="2000" dirty="0" smtClean="0"/>
            <a:t>specific mortalit</a:t>
          </a:r>
          <a:r>
            <a:rPr lang="en-US" sz="2300" dirty="0" smtClean="0"/>
            <a:t>y</a:t>
          </a:r>
          <a:endParaRPr lang="el-GR" sz="2300" dirty="0"/>
        </a:p>
      </dgm:t>
    </dgm:pt>
    <dgm:pt modelId="{904320C6-6E3B-4559-A0C9-5EF566F1D695}" type="parTrans" cxnId="{076057BF-2B02-4D79-AE58-469F63E550AE}">
      <dgm:prSet/>
      <dgm:spPr/>
      <dgm:t>
        <a:bodyPr/>
        <a:lstStyle/>
        <a:p>
          <a:endParaRPr lang="el-GR"/>
        </a:p>
      </dgm:t>
    </dgm:pt>
    <dgm:pt modelId="{BACD6267-4045-48F7-A03B-BDDF935F85F8}" type="sibTrans" cxnId="{076057BF-2B02-4D79-AE58-469F63E550AE}">
      <dgm:prSet/>
      <dgm:spPr/>
      <dgm:t>
        <a:bodyPr/>
        <a:lstStyle/>
        <a:p>
          <a:endParaRPr lang="el-GR"/>
        </a:p>
      </dgm:t>
    </dgm:pt>
    <dgm:pt modelId="{8559C26A-FEDE-4E83-AB96-28CC4FA5D2C3}" type="pres">
      <dgm:prSet presAssocID="{8B076996-4C05-493F-832A-BA91BB4CBB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1EB9FE0-A89E-4EBF-9F71-40D5EBEFFF76}" type="pres">
      <dgm:prSet presAssocID="{861586FE-4373-43FE-ACE4-D3622E0BB659}" presName="composite" presStyleCnt="0"/>
      <dgm:spPr/>
    </dgm:pt>
    <dgm:pt modelId="{4D3EF1D0-DC70-4FD5-AE45-1A91A7E1B064}" type="pres">
      <dgm:prSet presAssocID="{861586FE-4373-43FE-ACE4-D3622E0BB6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FB707D-EA49-4598-9B58-363A898954DB}" type="pres">
      <dgm:prSet presAssocID="{861586FE-4373-43FE-ACE4-D3622E0BB659}" presName="descendantText" presStyleLbl="alignAcc1" presStyleIdx="0" presStyleCnt="3" custScaleY="1147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4A9CDC-295C-47D5-B189-C15A4CFE5691}" type="pres">
      <dgm:prSet presAssocID="{201CA489-3A20-4F8D-8D5B-091E99528FE9}" presName="sp" presStyleCnt="0"/>
      <dgm:spPr/>
    </dgm:pt>
    <dgm:pt modelId="{08D01E5F-C9C6-4BEA-A0FD-41924BCC9E66}" type="pres">
      <dgm:prSet presAssocID="{C4B304B6-1299-4409-8015-99E08CB97D1E}" presName="composite" presStyleCnt="0"/>
      <dgm:spPr/>
    </dgm:pt>
    <dgm:pt modelId="{D25B566B-2221-4B30-A39E-03644640CC85}" type="pres">
      <dgm:prSet presAssocID="{C4B304B6-1299-4409-8015-99E08CB97D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ED68A3-4027-46F5-9F34-179CBFA4AC71}" type="pres">
      <dgm:prSet presAssocID="{C4B304B6-1299-4409-8015-99E08CB97D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427116-CFB9-433A-96AE-9B67DCCFF140}" type="pres">
      <dgm:prSet presAssocID="{4A08D555-F4A4-4E21-B29F-7CBF33C07E12}" presName="sp" presStyleCnt="0"/>
      <dgm:spPr/>
    </dgm:pt>
    <dgm:pt modelId="{319DB071-3D88-4E34-8340-CED321D86C4A}" type="pres">
      <dgm:prSet presAssocID="{EEAF0E00-6460-4FBD-8F84-6835BCEC250F}" presName="composite" presStyleCnt="0"/>
      <dgm:spPr/>
    </dgm:pt>
    <dgm:pt modelId="{BBA911F8-BDAF-4AAB-ADC6-8F5ADD22E158}" type="pres">
      <dgm:prSet presAssocID="{EEAF0E00-6460-4FBD-8F84-6835BCEC25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ED0E1D-5BBA-483E-A2E6-4604AC2BAF73}" type="pres">
      <dgm:prSet presAssocID="{EEAF0E00-6460-4FBD-8F84-6835BCEC25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76057BF-2B02-4D79-AE58-469F63E550AE}" srcId="{861586FE-4373-43FE-ACE4-D3622E0BB659}" destId="{FF9F6046-E7EC-47D2-B5B2-608CA155340C}" srcOrd="1" destOrd="0" parTransId="{904320C6-6E3B-4559-A0C9-5EF566F1D695}" sibTransId="{BACD6267-4045-48F7-A03B-BDDF935F85F8}"/>
    <dgm:cxn modelId="{C4665458-E8DA-4792-95D6-352F81F6D2D4}" srcId="{EEAF0E00-6460-4FBD-8F84-6835BCEC250F}" destId="{659FE0E1-114F-4905-94A7-6DBCAB57F82B}" srcOrd="0" destOrd="0" parTransId="{50354AAF-DF9A-4160-9057-23F49D155A01}" sibTransId="{50A10584-72C1-4A94-AEAC-96855AA634FF}"/>
    <dgm:cxn modelId="{31E9210D-DC54-48B6-8DBA-016EE646FFB5}" srcId="{8B076996-4C05-493F-832A-BA91BB4CBB20}" destId="{C4B304B6-1299-4409-8015-99E08CB97D1E}" srcOrd="1" destOrd="0" parTransId="{60020418-6E2B-4F91-BD55-D97A47700614}" sibTransId="{4A08D555-F4A4-4E21-B29F-7CBF33C07E12}"/>
    <dgm:cxn modelId="{D5CA1B42-5E07-456B-BED4-126F13588D1B}" type="presOf" srcId="{861586FE-4373-43FE-ACE4-D3622E0BB659}" destId="{4D3EF1D0-DC70-4FD5-AE45-1A91A7E1B064}" srcOrd="0" destOrd="0" presId="urn:microsoft.com/office/officeart/2005/8/layout/chevron2"/>
    <dgm:cxn modelId="{29717AE2-C829-4C34-9D00-F17CA56F88AB}" type="presOf" srcId="{2BF1C22D-DB81-4B25-B6B3-DAB268D6675B}" destId="{53ED68A3-4027-46F5-9F34-179CBFA4AC71}" srcOrd="0" destOrd="1" presId="urn:microsoft.com/office/officeart/2005/8/layout/chevron2"/>
    <dgm:cxn modelId="{8CD9BE32-2919-4CDD-A6DE-0C4D83F82708}" type="presOf" srcId="{8B076996-4C05-493F-832A-BA91BB4CBB20}" destId="{8559C26A-FEDE-4E83-AB96-28CC4FA5D2C3}" srcOrd="0" destOrd="0" presId="urn:microsoft.com/office/officeart/2005/8/layout/chevron2"/>
    <dgm:cxn modelId="{DDCD7FBF-D088-49EC-8C17-EAC971391595}" type="presOf" srcId="{FF9F6046-E7EC-47D2-B5B2-608CA155340C}" destId="{60FB707D-EA49-4598-9B58-363A898954DB}" srcOrd="0" destOrd="1" presId="urn:microsoft.com/office/officeart/2005/8/layout/chevron2"/>
    <dgm:cxn modelId="{2D0C6FFF-886B-4CF7-B67A-008A60F122B5}" srcId="{C4B304B6-1299-4409-8015-99E08CB97D1E}" destId="{2BF1C22D-DB81-4B25-B6B3-DAB268D6675B}" srcOrd="1" destOrd="0" parTransId="{2F49C173-1CEF-4590-A4E7-06E2DD9E4796}" sibTransId="{C136DD32-8370-41C8-A6FC-AEE6A9EECCC4}"/>
    <dgm:cxn modelId="{E9425C00-F7E0-4C58-B335-C10159D10F2A}" srcId="{C4B304B6-1299-4409-8015-99E08CB97D1E}" destId="{6999E995-A3E1-4E52-AF64-062537F834FB}" srcOrd="0" destOrd="0" parTransId="{B1002264-17D2-4073-860E-54F4A68D0D17}" sibTransId="{4273DAD8-9116-4B3F-9CB7-7753659297EC}"/>
    <dgm:cxn modelId="{8DC69233-0098-4453-9B32-7B0F9ABE983F}" srcId="{8B076996-4C05-493F-832A-BA91BB4CBB20}" destId="{EEAF0E00-6460-4FBD-8F84-6835BCEC250F}" srcOrd="2" destOrd="0" parTransId="{D5BF8D5A-D768-4897-9BDF-5CD08F7044A0}" sibTransId="{9F069375-2D72-4E39-AFDA-EDA6EB6D03A8}"/>
    <dgm:cxn modelId="{9924D39A-1CDD-420D-ABE3-AC15D8D8CD96}" type="presOf" srcId="{EEAF0E00-6460-4FBD-8F84-6835BCEC250F}" destId="{BBA911F8-BDAF-4AAB-ADC6-8F5ADD22E158}" srcOrd="0" destOrd="0" presId="urn:microsoft.com/office/officeart/2005/8/layout/chevron2"/>
    <dgm:cxn modelId="{1CEB6B04-4B15-4CB1-AFB3-0F6978C0AEC8}" srcId="{861586FE-4373-43FE-ACE4-D3622E0BB659}" destId="{7947564E-7A66-4EA9-9857-CC9B2247B99E}" srcOrd="0" destOrd="0" parTransId="{A9513B10-8C42-4334-A0C1-537BCE8A3173}" sibTransId="{71757175-12C5-4B4B-AFD0-69AA387B407D}"/>
    <dgm:cxn modelId="{5CE387B3-D8BF-44CC-A39E-0185CA5B0CD2}" srcId="{EEAF0E00-6460-4FBD-8F84-6835BCEC250F}" destId="{D85362EA-2EB1-489C-A44B-A256E52B17C9}" srcOrd="1" destOrd="0" parTransId="{8C0788B4-BBD6-4C88-8888-536BADBA7EAD}" sibTransId="{686FDD76-C96D-48FE-8F9B-B14E568B6D22}"/>
    <dgm:cxn modelId="{C61506AE-FAC3-44CD-A030-AC8127C1DC60}" type="presOf" srcId="{D85362EA-2EB1-489C-A44B-A256E52B17C9}" destId="{79ED0E1D-5BBA-483E-A2E6-4604AC2BAF73}" srcOrd="0" destOrd="1" presId="urn:microsoft.com/office/officeart/2005/8/layout/chevron2"/>
    <dgm:cxn modelId="{E01A56B3-9AA4-4976-8E78-CC6BF6C1FC59}" type="presOf" srcId="{659FE0E1-114F-4905-94A7-6DBCAB57F82B}" destId="{79ED0E1D-5BBA-483E-A2E6-4604AC2BAF73}" srcOrd="0" destOrd="0" presId="urn:microsoft.com/office/officeart/2005/8/layout/chevron2"/>
    <dgm:cxn modelId="{49BC9804-0C92-4742-9FA4-99A1FBE6734B}" type="presOf" srcId="{6999E995-A3E1-4E52-AF64-062537F834FB}" destId="{53ED68A3-4027-46F5-9F34-179CBFA4AC71}" srcOrd="0" destOrd="0" presId="urn:microsoft.com/office/officeart/2005/8/layout/chevron2"/>
    <dgm:cxn modelId="{E9379631-E4E3-4506-BBF0-78DEE6816194}" type="presOf" srcId="{C4B304B6-1299-4409-8015-99E08CB97D1E}" destId="{D25B566B-2221-4B30-A39E-03644640CC85}" srcOrd="0" destOrd="0" presId="urn:microsoft.com/office/officeart/2005/8/layout/chevron2"/>
    <dgm:cxn modelId="{3C7B7F9A-E0FA-4C99-B4DE-E7E80598F250}" type="presOf" srcId="{7947564E-7A66-4EA9-9857-CC9B2247B99E}" destId="{60FB707D-EA49-4598-9B58-363A898954DB}" srcOrd="0" destOrd="0" presId="urn:microsoft.com/office/officeart/2005/8/layout/chevron2"/>
    <dgm:cxn modelId="{8DCA4419-9841-401B-B4AB-B60DEFB53968}" srcId="{8B076996-4C05-493F-832A-BA91BB4CBB20}" destId="{861586FE-4373-43FE-ACE4-D3622E0BB659}" srcOrd="0" destOrd="0" parTransId="{8C1C1052-2C2D-4078-92B1-EDF344BD60AD}" sibTransId="{201CA489-3A20-4F8D-8D5B-091E99528FE9}"/>
    <dgm:cxn modelId="{F0E410F7-7EA3-4A41-B021-78F9CB3094F6}" type="presParOf" srcId="{8559C26A-FEDE-4E83-AB96-28CC4FA5D2C3}" destId="{D1EB9FE0-A89E-4EBF-9F71-40D5EBEFFF76}" srcOrd="0" destOrd="0" presId="urn:microsoft.com/office/officeart/2005/8/layout/chevron2"/>
    <dgm:cxn modelId="{406EF483-6247-45D9-83EC-0B585EE3CE75}" type="presParOf" srcId="{D1EB9FE0-A89E-4EBF-9F71-40D5EBEFFF76}" destId="{4D3EF1D0-DC70-4FD5-AE45-1A91A7E1B064}" srcOrd="0" destOrd="0" presId="urn:microsoft.com/office/officeart/2005/8/layout/chevron2"/>
    <dgm:cxn modelId="{1F7C6392-E269-4DD2-8ECC-86DB55C4F504}" type="presParOf" srcId="{D1EB9FE0-A89E-4EBF-9F71-40D5EBEFFF76}" destId="{60FB707D-EA49-4598-9B58-363A898954DB}" srcOrd="1" destOrd="0" presId="urn:microsoft.com/office/officeart/2005/8/layout/chevron2"/>
    <dgm:cxn modelId="{A7D517E3-0EA1-49E5-B219-7A78E921612D}" type="presParOf" srcId="{8559C26A-FEDE-4E83-AB96-28CC4FA5D2C3}" destId="{044A9CDC-295C-47D5-B189-C15A4CFE5691}" srcOrd="1" destOrd="0" presId="urn:microsoft.com/office/officeart/2005/8/layout/chevron2"/>
    <dgm:cxn modelId="{220BC18F-C931-4B51-A56E-A2F818AD6B7C}" type="presParOf" srcId="{8559C26A-FEDE-4E83-AB96-28CC4FA5D2C3}" destId="{08D01E5F-C9C6-4BEA-A0FD-41924BCC9E66}" srcOrd="2" destOrd="0" presId="urn:microsoft.com/office/officeart/2005/8/layout/chevron2"/>
    <dgm:cxn modelId="{33E6C92A-B804-4269-8995-2D83289326F1}" type="presParOf" srcId="{08D01E5F-C9C6-4BEA-A0FD-41924BCC9E66}" destId="{D25B566B-2221-4B30-A39E-03644640CC85}" srcOrd="0" destOrd="0" presId="urn:microsoft.com/office/officeart/2005/8/layout/chevron2"/>
    <dgm:cxn modelId="{0CEB7EEA-78C0-46BB-ABFB-34EE49A1DF6F}" type="presParOf" srcId="{08D01E5F-C9C6-4BEA-A0FD-41924BCC9E66}" destId="{53ED68A3-4027-46F5-9F34-179CBFA4AC71}" srcOrd="1" destOrd="0" presId="urn:microsoft.com/office/officeart/2005/8/layout/chevron2"/>
    <dgm:cxn modelId="{3248E5CB-D544-4ABF-8753-4D9D45E3FC4C}" type="presParOf" srcId="{8559C26A-FEDE-4E83-AB96-28CC4FA5D2C3}" destId="{3E427116-CFB9-433A-96AE-9B67DCCFF140}" srcOrd="3" destOrd="0" presId="urn:microsoft.com/office/officeart/2005/8/layout/chevron2"/>
    <dgm:cxn modelId="{D55AE1B6-B65C-4FB7-812A-8F4384F1C87E}" type="presParOf" srcId="{8559C26A-FEDE-4E83-AB96-28CC4FA5D2C3}" destId="{319DB071-3D88-4E34-8340-CED321D86C4A}" srcOrd="4" destOrd="0" presId="urn:microsoft.com/office/officeart/2005/8/layout/chevron2"/>
    <dgm:cxn modelId="{AEAE1B7F-FEB3-4D33-9E72-F69B0A9C0604}" type="presParOf" srcId="{319DB071-3D88-4E34-8340-CED321D86C4A}" destId="{BBA911F8-BDAF-4AAB-ADC6-8F5ADD22E158}" srcOrd="0" destOrd="0" presId="urn:microsoft.com/office/officeart/2005/8/layout/chevron2"/>
    <dgm:cxn modelId="{FF9D4325-6016-471F-AD5C-AC5B12AE7F47}" type="presParOf" srcId="{319DB071-3D88-4E34-8340-CED321D86C4A}" destId="{79ED0E1D-5BBA-483E-A2E6-4604AC2BAF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AA395-12AF-430F-8EC6-AE21B8D97C73}">
      <dsp:nvSpPr>
        <dsp:cNvPr id="0" name=""/>
        <dsp:cNvSpPr/>
      </dsp:nvSpPr>
      <dsp:spPr>
        <a:xfrm rot="5400000">
          <a:off x="-284712" y="285720"/>
          <a:ext cx="1898085" cy="1328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/>
            <a:t>1</a:t>
          </a:r>
          <a:endParaRPr lang="el-GR" sz="3700" kern="1200" dirty="0"/>
        </a:p>
      </dsp:txBody>
      <dsp:txXfrm rot="-5400000">
        <a:off x="2" y="665337"/>
        <a:ext cx="1328659" cy="569426"/>
      </dsp:txXfrm>
    </dsp:sp>
    <dsp:sp modelId="{222C9D7F-A608-4223-A17B-7C1EE3511BB7}">
      <dsp:nvSpPr>
        <dsp:cNvPr id="0" name=""/>
        <dsp:cNvSpPr/>
      </dsp:nvSpPr>
      <dsp:spPr>
        <a:xfrm rot="5400000">
          <a:off x="3435970" y="-2106303"/>
          <a:ext cx="1233755" cy="5448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Αριθμός θανάτων σε απόλυτους αριθμούς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Αριθμός θανάτων αντρών, γυναικών</a:t>
          </a:r>
          <a:endParaRPr lang="el-GR" sz="2200" kern="1200" dirty="0"/>
        </a:p>
      </dsp:txBody>
      <dsp:txXfrm rot="-5400000">
        <a:off x="1328660" y="61234"/>
        <a:ext cx="5388150" cy="1113301"/>
      </dsp:txXfrm>
    </dsp:sp>
    <dsp:sp modelId="{6547E595-B661-47C2-A3D2-D3D6A12DCD3E}">
      <dsp:nvSpPr>
        <dsp:cNvPr id="0" name=""/>
        <dsp:cNvSpPr/>
      </dsp:nvSpPr>
      <dsp:spPr>
        <a:xfrm rot="5400000">
          <a:off x="-284712" y="1893994"/>
          <a:ext cx="1898085" cy="1328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/>
            <a:t>2</a:t>
          </a:r>
          <a:endParaRPr lang="el-GR" sz="3700" kern="1200" dirty="0"/>
        </a:p>
      </dsp:txBody>
      <dsp:txXfrm rot="-5400000">
        <a:off x="2" y="2273611"/>
        <a:ext cx="1328659" cy="569426"/>
      </dsp:txXfrm>
    </dsp:sp>
    <dsp:sp modelId="{68657FC6-8BEB-49EE-9F65-B097BF236427}">
      <dsp:nvSpPr>
        <dsp:cNvPr id="0" name=""/>
        <dsp:cNvSpPr/>
      </dsp:nvSpPr>
      <dsp:spPr>
        <a:xfrm rot="5400000">
          <a:off x="3435970" y="-498028"/>
          <a:ext cx="1233755" cy="5448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Αδρός δείκτης θνησιμότητας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Ειδικοί δείκτες θνησιμότητας (αιτία, φύλο, ηλικιακές ομάδες)</a:t>
          </a:r>
          <a:endParaRPr lang="el-GR" sz="2200" kern="1200" dirty="0"/>
        </a:p>
      </dsp:txBody>
      <dsp:txXfrm rot="-5400000">
        <a:off x="1328660" y="1669509"/>
        <a:ext cx="5388150" cy="1113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EF1D0-DC70-4FD5-AE45-1A91A7E1B064}">
      <dsp:nvSpPr>
        <dsp:cNvPr id="0" name=""/>
        <dsp:cNvSpPr/>
      </dsp:nvSpPr>
      <dsp:spPr>
        <a:xfrm rot="5400000">
          <a:off x="-265320" y="357402"/>
          <a:ext cx="1768804" cy="12381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1" kern="1200" dirty="0" smtClean="0"/>
            <a:t>αιτία</a:t>
          </a:r>
          <a:endParaRPr lang="el-GR" sz="2400" b="1" i="1" kern="1200" dirty="0"/>
        </a:p>
      </dsp:txBody>
      <dsp:txXfrm rot="-5400000">
        <a:off x="1" y="711164"/>
        <a:ext cx="1238163" cy="530641"/>
      </dsp:txXfrm>
    </dsp:sp>
    <dsp:sp modelId="{60FB707D-EA49-4598-9B58-363A898954DB}">
      <dsp:nvSpPr>
        <dsp:cNvPr id="0" name=""/>
        <dsp:cNvSpPr/>
      </dsp:nvSpPr>
      <dsp:spPr>
        <a:xfrm rot="5400000">
          <a:off x="3922046" y="-2676374"/>
          <a:ext cx="1318870" cy="6686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/>
            <a:t>Ειδικός δείκτης </a:t>
          </a:r>
          <a:r>
            <a:rPr lang="el-GR" sz="2000" kern="1200" dirty="0" smtClean="0"/>
            <a:t>θνησιμότητας από καρκίνο του στομάχου </a:t>
          </a:r>
          <a:r>
            <a:rPr lang="el-GR" sz="2000" i="1" kern="1200" dirty="0" smtClean="0"/>
            <a:t>(</a:t>
          </a:r>
          <a:r>
            <a:rPr lang="en-US" sz="2000" i="1" kern="1200" dirty="0" smtClean="0"/>
            <a:t>x100.000)</a:t>
          </a:r>
          <a:endParaRPr lang="el-GR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Cause</a:t>
          </a:r>
          <a:r>
            <a:rPr lang="el-GR" sz="2000" kern="1200" dirty="0" smtClean="0"/>
            <a:t>-</a:t>
          </a:r>
          <a:r>
            <a:rPr lang="en-US" sz="2000" kern="1200" dirty="0" smtClean="0"/>
            <a:t>specific mortalit</a:t>
          </a:r>
          <a:r>
            <a:rPr lang="en-US" sz="2300" kern="1200" dirty="0" smtClean="0"/>
            <a:t>y</a:t>
          </a:r>
          <a:endParaRPr lang="el-GR" sz="2300" kern="1200" dirty="0"/>
        </a:p>
      </dsp:txBody>
      <dsp:txXfrm rot="-5400000">
        <a:off x="1238163" y="71891"/>
        <a:ext cx="6622254" cy="1190106"/>
      </dsp:txXfrm>
    </dsp:sp>
    <dsp:sp modelId="{D25B566B-2221-4B30-A39E-03644640CC85}">
      <dsp:nvSpPr>
        <dsp:cNvPr id="0" name=""/>
        <dsp:cNvSpPr/>
      </dsp:nvSpPr>
      <dsp:spPr>
        <a:xfrm rot="5400000">
          <a:off x="-265320" y="1937805"/>
          <a:ext cx="1768804" cy="12381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1" kern="1200" dirty="0" smtClean="0"/>
            <a:t>ηλικία</a:t>
          </a:r>
          <a:endParaRPr lang="el-GR" sz="2400" b="1" i="1" kern="1200" dirty="0"/>
        </a:p>
      </dsp:txBody>
      <dsp:txXfrm rot="-5400000">
        <a:off x="1" y="2291567"/>
        <a:ext cx="1238163" cy="530641"/>
      </dsp:txXfrm>
    </dsp:sp>
    <dsp:sp modelId="{53ED68A3-4027-46F5-9F34-179CBFA4AC71}">
      <dsp:nvSpPr>
        <dsp:cNvPr id="0" name=""/>
        <dsp:cNvSpPr/>
      </dsp:nvSpPr>
      <dsp:spPr>
        <a:xfrm rot="5400000">
          <a:off x="4006620" y="-1095972"/>
          <a:ext cx="1149723" cy="6686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/>
            <a:t>Ειδικός δείκτης </a:t>
          </a:r>
          <a:r>
            <a:rPr lang="el-GR" sz="2000" kern="1200" dirty="0" smtClean="0"/>
            <a:t>θνησιμότητας στις ηλικίες 50-59 ετών</a:t>
          </a:r>
          <a:r>
            <a:rPr lang="en-US" sz="2000" kern="1200" dirty="0" smtClean="0"/>
            <a:t> </a:t>
          </a:r>
          <a:r>
            <a:rPr lang="en-US" sz="2000" i="1" kern="1200" dirty="0" smtClean="0"/>
            <a:t>(x1000)</a:t>
          </a:r>
          <a:endParaRPr lang="el-GR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Age</a:t>
          </a:r>
          <a:r>
            <a:rPr lang="el-GR" sz="2000" kern="1200" dirty="0" smtClean="0"/>
            <a:t>-</a:t>
          </a:r>
          <a:r>
            <a:rPr lang="en-US" sz="2000" kern="1200" dirty="0" smtClean="0"/>
            <a:t>specific mortality</a:t>
          </a:r>
          <a:endParaRPr lang="el-GR" sz="2000" kern="1200" dirty="0"/>
        </a:p>
      </dsp:txBody>
      <dsp:txXfrm rot="-5400000">
        <a:off x="1238164" y="1728609"/>
        <a:ext cx="6630511" cy="1037473"/>
      </dsp:txXfrm>
    </dsp:sp>
    <dsp:sp modelId="{BBA911F8-BDAF-4AAB-ADC6-8F5ADD22E158}">
      <dsp:nvSpPr>
        <dsp:cNvPr id="0" name=""/>
        <dsp:cNvSpPr/>
      </dsp:nvSpPr>
      <dsp:spPr>
        <a:xfrm rot="5400000">
          <a:off x="-265320" y="3518207"/>
          <a:ext cx="1768804" cy="12381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i="1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b="1" i="1" kern="1200" dirty="0" smtClean="0"/>
            <a:t>Φύλο, ηλικία &amp; αιτία</a:t>
          </a:r>
          <a:endParaRPr lang="el-GR" sz="2000" b="1" i="1" kern="1200" dirty="0"/>
        </a:p>
      </dsp:txBody>
      <dsp:txXfrm rot="-5400000">
        <a:off x="1" y="3871969"/>
        <a:ext cx="1238163" cy="530641"/>
      </dsp:txXfrm>
    </dsp:sp>
    <dsp:sp modelId="{79ED0E1D-5BBA-483E-A2E6-4604AC2BAF73}">
      <dsp:nvSpPr>
        <dsp:cNvPr id="0" name=""/>
        <dsp:cNvSpPr/>
      </dsp:nvSpPr>
      <dsp:spPr>
        <a:xfrm rot="5400000">
          <a:off x="4006317" y="484732"/>
          <a:ext cx="1150327" cy="6686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/>
            <a:t>Ειδικός δείκτης</a:t>
          </a:r>
          <a:r>
            <a:rPr lang="el-GR" sz="2000" kern="1200" dirty="0" smtClean="0"/>
            <a:t> θνησιμότητας από καρκίνο του στομάχου</a:t>
          </a:r>
          <a:r>
            <a:rPr lang="en-US" sz="2000" kern="1200" dirty="0" smtClean="0"/>
            <a:t> </a:t>
          </a:r>
          <a:r>
            <a:rPr lang="el-GR" sz="2000" kern="1200" dirty="0" smtClean="0"/>
            <a:t>σε άντρες ηλικίας 50-59 ετών</a:t>
          </a:r>
          <a:r>
            <a:rPr lang="en-US" sz="2000" kern="1200" dirty="0" smtClean="0"/>
            <a:t> </a:t>
          </a:r>
          <a:r>
            <a:rPr lang="el-GR" sz="2000" i="1" kern="1200" dirty="0" smtClean="0"/>
            <a:t>(</a:t>
          </a:r>
          <a:r>
            <a:rPr lang="en-US" sz="2000" i="1" kern="1200" dirty="0" smtClean="0"/>
            <a:t>x100.000)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Age, sex and cause specific mortality</a:t>
          </a:r>
          <a:endParaRPr lang="el-GR" sz="2000" kern="1200" dirty="0"/>
        </a:p>
      </dsp:txBody>
      <dsp:txXfrm rot="-5400000">
        <a:off x="1238163" y="3309040"/>
        <a:ext cx="6630482" cy="1038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ABD9-75F8-459E-B625-5892679893CA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D1C5-1752-4991-9DC5-0CB9A2E3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1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38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40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12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39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8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087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90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49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09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07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3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1A71-7B64-43DE-B23B-44DBED16434B}" type="datetimeFigureOut">
              <a:rPr lang="el-GR" smtClean="0"/>
              <a:t>8/1/2017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D753-20DD-44F5-B7A1-49AD44AE59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81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ΔΗΜΟΓΡΑΦΙΑ ΚΑΙ ΥΓΕΙΑ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ΕΡΓΑΣΤΗΡΙΟ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1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441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000" b="1" i="1" dirty="0" smtClean="0">
                <a:solidFill>
                  <a:schemeClr val="tx2">
                    <a:lumMod val="75000"/>
                  </a:schemeClr>
                </a:solidFill>
              </a:rPr>
              <a:t>Θάνατοι σε απόλυτους αριθμούς</a:t>
            </a:r>
            <a:endParaRPr lang="el-GR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83920"/>
            <a:ext cx="9448800" cy="59740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2209800" y="3200400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29600" y="3200400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1136"/>
            <a:ext cx="8001000" cy="64666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Αδρός Δείκτης</a:t>
            </a:r>
            <a:r>
              <a:rPr lang="en-US" sz="2400" b="1" dirty="0" smtClean="0"/>
              <a:t> </a:t>
            </a:r>
            <a:r>
              <a:rPr lang="el-GR" sz="2400" b="1" dirty="0" smtClean="0"/>
              <a:t>Θνησιμότητας – </a:t>
            </a:r>
            <a:r>
              <a:rPr lang="en-US" sz="2400" b="1" dirty="0" smtClean="0"/>
              <a:t>crude mortality rate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7490908" cy="2514600"/>
              </a:xfrm>
            </p:spPr>
            <p:txBody>
              <a:bodyPr lIns="72000" rIns="72000" numCol="1">
                <a:normAutofit/>
              </a:bodyPr>
              <a:lstStyle/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1900" dirty="0" smtClean="0"/>
                  <a:t>Κλάσμα του μέσου αριθμού θανάτων προς το σύνολο του πληθυσμό την χρονική στιγμμή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Τι εκφράζει;</a:t>
                </a:r>
              </a:p>
              <a:p>
                <a:pPr marL="68580" indent="0" defTabSz="2247900">
                  <a:buNone/>
                </a:pPr>
                <a:r>
                  <a:rPr lang="el-GR" sz="1900" dirty="0" smtClean="0">
                    <a:solidFill>
                      <a:schemeClr val="tx1"/>
                    </a:solidFill>
                  </a:rPr>
                  <a:t>Πολλαπλασιαζόμενος με 100</a:t>
                </a:r>
                <a:r>
                  <a:rPr lang="en-US" sz="1900" dirty="0">
                    <a:solidFill>
                      <a:schemeClr val="tx1"/>
                    </a:solidFill>
                  </a:rPr>
                  <a:t>0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 εκφράζει το μέσο αριθμό θανάτων ανά 1000 άτομα του πληθυσμού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7490908" cy="2514600"/>
              </a:xfrm>
              <a:blipFill rotWithShape="1">
                <a:blip r:embed="rId2"/>
                <a:stretch>
                  <a:fillRect l="-163" t="-12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2438400"/>
                <a:ext cx="2438400" cy="69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𝑫𝑹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</m:sPre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438400"/>
                <a:ext cx="2438400" cy="6904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68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ΕΛΛΑΔΑ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79871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Πηγή: </a:t>
            </a:r>
            <a:r>
              <a:rPr lang="en-US" i="1" dirty="0" smtClean="0"/>
              <a:t>Eurostat</a:t>
            </a:r>
            <a:endParaRPr lang="el-GR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84819"/>
              </p:ext>
            </p:extLst>
          </p:nvPr>
        </p:nvGraphicFramePr>
        <p:xfrm>
          <a:off x="838201" y="4717648"/>
          <a:ext cx="6553199" cy="85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107"/>
                <a:gridCol w="780107"/>
                <a:gridCol w="921945"/>
                <a:gridCol w="780107"/>
                <a:gridCol w="780107"/>
                <a:gridCol w="709188"/>
                <a:gridCol w="921945"/>
                <a:gridCol w="879693"/>
              </a:tblGrid>
              <a:tr h="25491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2014</a:t>
                      </a:r>
                      <a:endParaRPr lang="el-GR" sz="1600" dirty="0"/>
                    </a:p>
                  </a:txBody>
                  <a:tcPr/>
                </a:tc>
              </a:tr>
              <a:tr h="524293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10,6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10,2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10,4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124200" cy="494264"/>
          </a:xfrm>
        </p:spPr>
        <p:txBody>
          <a:bodyPr>
            <a:normAutofit/>
          </a:bodyPr>
          <a:lstStyle/>
          <a:p>
            <a:r>
              <a:rPr lang="en-US" sz="2600" b="1" dirty="0"/>
              <a:t>C</a:t>
            </a:r>
            <a:r>
              <a:rPr lang="en-US" sz="2600" b="1" dirty="0" smtClean="0"/>
              <a:t>rude death rate</a:t>
            </a:r>
            <a:endParaRPr lang="el-GR" sz="2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688404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1447800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8001000" y="2743200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2743200" y="2743200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2743200" y="1447800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2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64666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Ειδικοί δείκτες θνησιμότητας</a:t>
            </a:r>
            <a:endParaRPr lang="el-GR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311927"/>
              </p:ext>
            </p:extLst>
          </p:nvPr>
        </p:nvGraphicFramePr>
        <p:xfrm>
          <a:off x="685800" y="16002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4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3982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17095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1136"/>
            <a:ext cx="8001000" cy="646664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Δείκτης</a:t>
            </a:r>
            <a:r>
              <a:rPr lang="en-US" sz="2200" b="1" dirty="0" smtClean="0"/>
              <a:t> </a:t>
            </a:r>
            <a:r>
              <a:rPr lang="el-GR" sz="2200" b="1" dirty="0" smtClean="0"/>
              <a:t>Βρεφικής Θνησιμότητας – </a:t>
            </a:r>
            <a:r>
              <a:rPr lang="en-US" sz="2200" b="1" dirty="0" smtClean="0"/>
              <a:t>infant mortality</a:t>
            </a:r>
            <a:endParaRPr lang="el-GR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64646" y="1520216"/>
                <a:ext cx="7549308" cy="1603984"/>
              </a:xfrm>
            </p:spPr>
            <p:txBody>
              <a:bodyPr lIns="72000" rIns="72000" numCol="1">
                <a:normAutofit lnSpcReduction="10000"/>
              </a:bodyPr>
              <a:lstStyle/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1900" dirty="0" smtClean="0"/>
                  <a:t>Κλάσμα του μέσου αριθμού θανάτων</a:t>
                </a:r>
                <a:r>
                  <a:rPr lang="en-US" sz="1900" dirty="0" smtClean="0"/>
                  <a:t> </a:t>
                </a:r>
                <a:r>
                  <a:rPr lang="el-GR" sz="1900" dirty="0" smtClean="0"/>
                  <a:t>βρεφών (ηλικίας κάτω του 1 έτους) προς το σύνολο των γεννημένων ζωντανών την χρονική στιγμμή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marL="68580" indent="0" defTabSz="2247900"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646" y="1520216"/>
                <a:ext cx="7549308" cy="1603984"/>
              </a:xfrm>
              <a:blipFill rotWithShape="1">
                <a:blip r:embed="rId2"/>
                <a:stretch>
                  <a:fillRect l="-162" t="-3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6825" y="2571135"/>
                <a:ext cx="529712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θάνατοι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βρεφών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γε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𝝂𝝂𝜼𝝁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έ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𝝂𝜶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𝜻𝝎𝝂𝝉𝜶𝝂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ά</m:t>
                          </m:r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)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25" y="2571135"/>
                <a:ext cx="529712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09677" b="-1758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09600" y="3050072"/>
            <a:ext cx="8001000" cy="646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 smtClean="0"/>
              <a:t>Δείκτης</a:t>
            </a:r>
            <a:r>
              <a:rPr lang="en-US" sz="2400" b="1" dirty="0" smtClean="0"/>
              <a:t> </a:t>
            </a:r>
            <a:r>
              <a:rPr lang="el-GR" sz="2400" b="1" dirty="0" smtClean="0"/>
              <a:t>Νεογνικής Θνησιμότητας – </a:t>
            </a:r>
            <a:r>
              <a:rPr lang="en-US" sz="2400" b="1" dirty="0" smtClean="0"/>
              <a:t>neonatal mortality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864646" y="3696736"/>
                <a:ext cx="7549308" cy="1603984"/>
              </a:xfrm>
              <a:prstGeom prst="rect">
                <a:avLst/>
              </a:prstGeom>
            </p:spPr>
            <p:txBody>
              <a:bodyPr vert="horz" lIns="72000" tIns="45720" rIns="72000" bIns="45720" numCol="1" rtlCol="0">
                <a:normAutofit lnSpcReduction="10000"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Font typeface="Wingdings 2" pitchFamily="18" charset="2"/>
                  <a:buNone/>
                </a:pPr>
                <a:r>
                  <a:rPr lang="el-GR" sz="1900" dirty="0" smtClean="0"/>
                  <a:t>Κλάσμα του μέσου αριθμού θανάτων</a:t>
                </a:r>
                <a:r>
                  <a:rPr lang="en-US" sz="1900" dirty="0" smtClean="0"/>
                  <a:t> </a:t>
                </a:r>
                <a:r>
                  <a:rPr lang="el-GR" sz="1900" dirty="0" smtClean="0"/>
                  <a:t>νεογνών (ηλικίας μέχρι 27 ημερών) προς το σύνολο των γεννημένων ζωντανών την χρονική στιγμμή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Font typeface="Wingdings 2" pitchFamily="18" charset="2"/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46" y="3696736"/>
                <a:ext cx="7549308" cy="1603984"/>
              </a:xfrm>
              <a:prstGeom prst="rect">
                <a:avLst/>
              </a:prstGeom>
              <a:blipFill rotWithShape="1">
                <a:blip r:embed="rId4"/>
                <a:stretch>
                  <a:fillRect l="-162" t="-3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16825" y="4648200"/>
                <a:ext cx="529712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θάνατοι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νεογνών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γε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𝝂𝝂𝜼𝝁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έ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𝝂𝜶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𝜻𝝎𝝂𝝉𝜶𝝂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ά</m:t>
                          </m:r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)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25" y="4648200"/>
                <a:ext cx="529712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09677" b="-1741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7336"/>
            <a:ext cx="8153400" cy="646664"/>
          </a:xfrm>
        </p:spPr>
        <p:txBody>
          <a:bodyPr>
            <a:noAutofit/>
          </a:bodyPr>
          <a:lstStyle/>
          <a:p>
            <a:pPr algn="ctr"/>
            <a:r>
              <a:rPr lang="el-GR" sz="2200" b="1" dirty="0" smtClean="0"/>
              <a:t>Δείκτης</a:t>
            </a:r>
            <a:r>
              <a:rPr lang="en-US" sz="2200" b="1" dirty="0" smtClean="0"/>
              <a:t> </a:t>
            </a:r>
            <a:r>
              <a:rPr lang="el-GR" sz="2200" b="1" dirty="0" smtClean="0"/>
              <a:t>Όψιμης Βρεφικής Θνησιμότητας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post neonatal mortality</a:t>
            </a:r>
            <a:endParaRPr lang="el-GR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64646" y="1520216"/>
                <a:ext cx="7549308" cy="1603984"/>
              </a:xfrm>
            </p:spPr>
            <p:txBody>
              <a:bodyPr lIns="72000" rIns="72000" numCol="1">
                <a:normAutofit lnSpcReduction="10000"/>
              </a:bodyPr>
              <a:lstStyle/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1900" dirty="0" smtClean="0"/>
                  <a:t>Κλάσμα του μέσου αριθμού θανάτων</a:t>
                </a:r>
                <a:r>
                  <a:rPr lang="en-US" sz="1900" dirty="0" smtClean="0"/>
                  <a:t> </a:t>
                </a:r>
                <a:r>
                  <a:rPr lang="el-GR" sz="1900" dirty="0" smtClean="0"/>
                  <a:t>βρεφών (ηλικίας </a:t>
                </a:r>
                <a:r>
                  <a:rPr lang="en-US" sz="1900" dirty="0" smtClean="0"/>
                  <a:t>28 -</a:t>
                </a:r>
                <a:r>
                  <a:rPr lang="el-GR" sz="1900" dirty="0" smtClean="0"/>
                  <a:t> </a:t>
                </a:r>
                <a:r>
                  <a:rPr lang="en-US" sz="1900" dirty="0" smtClean="0"/>
                  <a:t>364 </a:t>
                </a:r>
                <a:r>
                  <a:rPr lang="el-GR" sz="1900" dirty="0" smtClean="0"/>
                  <a:t>ημερών) προς το σύνολο των γεννημένων ζωντανών την χρονική στιγμμή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marL="68580" indent="0" defTabSz="2247900"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646" y="1520216"/>
                <a:ext cx="7549308" cy="1603984"/>
              </a:xfrm>
              <a:blipFill rotWithShape="1">
                <a:blip r:embed="rId2"/>
                <a:stretch>
                  <a:fillRect l="-162" t="-3788" r="-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754868"/>
                <a:ext cx="704235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θάνατοι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βρεφών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𝟐𝟖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𝟑𝟔𝟒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𝜼𝝁𝜺𝝆</m:t>
                          </m:r>
                          <m:r>
                            <m:rPr>
                              <m:sty m:val="p"/>
                            </m:rPr>
                            <a:rPr lang="el-GR" b="1" i="1" smtClean="0">
                              <a:latin typeface="Cambria Math"/>
                            </a:rPr>
                            <m:t>ώ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γε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𝝂𝝂𝜼𝝁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έ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𝝂𝜶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𝜻𝝎𝝂𝝉𝜶𝝂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ά</m:t>
                          </m:r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)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54868"/>
                <a:ext cx="704235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07937" b="-1714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09600" y="3544336"/>
            <a:ext cx="8001000" cy="646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400" b="1" dirty="0" smtClean="0"/>
              <a:t>Δείκτης</a:t>
            </a:r>
            <a:r>
              <a:rPr lang="el-GR" sz="2400" b="1" dirty="0"/>
              <a:t> Όψιμης </a:t>
            </a:r>
            <a:r>
              <a:rPr lang="el-GR" sz="2400" b="1" dirty="0" smtClean="0"/>
              <a:t>Εμβρυικής Θνησιμότητας</a:t>
            </a:r>
          </a:p>
          <a:p>
            <a:pPr algn="ctr"/>
            <a:r>
              <a:rPr lang="en-US" sz="2400" b="1" dirty="0"/>
              <a:t>l</a:t>
            </a:r>
            <a:r>
              <a:rPr lang="en-US" sz="2400" b="1" dirty="0" smtClean="0"/>
              <a:t>ate fetal mortality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864646" y="4034816"/>
                <a:ext cx="7549308" cy="1603984"/>
              </a:xfrm>
              <a:prstGeom prst="rect">
                <a:avLst/>
              </a:prstGeom>
            </p:spPr>
            <p:txBody>
              <a:bodyPr vert="horz" lIns="72000" tIns="45720" rIns="72000" bIns="45720" numCol="1" rtlCol="0">
                <a:normAutofit lnSpcReduction="10000"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Font typeface="Wingdings 2" pitchFamily="18" charset="2"/>
                  <a:buNone/>
                </a:pPr>
                <a:r>
                  <a:rPr lang="el-GR" sz="1900" dirty="0" smtClean="0"/>
                  <a:t>Κλάσμα του μέσου αριθμού εμβρθικών θανάτων</a:t>
                </a:r>
                <a:r>
                  <a:rPr lang="en-US" sz="1900" dirty="0" smtClean="0"/>
                  <a:t> </a:t>
                </a:r>
                <a:r>
                  <a:rPr lang="el-GR" sz="1900" dirty="0" smtClean="0"/>
                  <a:t>μετά την 28η εβδομάδα προς το σύνολο των γεννημένων ζωντανών και νεκρών την χρονική στιγμμή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Font typeface="Wingdings 2" pitchFamily="18" charset="2"/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Font typeface="Wingdings 2" pitchFamily="18" charset="2"/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46" y="4034816"/>
                <a:ext cx="7549308" cy="1603984"/>
              </a:xfrm>
              <a:prstGeom prst="rect">
                <a:avLst/>
              </a:prstGeom>
              <a:blipFill rotWithShape="1">
                <a:blip r:embed="rId4"/>
                <a:stretch>
                  <a:fillRect l="-162" t="-3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5318808"/>
                <a:ext cx="8000999" cy="6399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γεννημένα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νεκρά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μετά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την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28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εβδομάδα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γε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𝝂𝝂𝜼𝝁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έ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𝝂𝜶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 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𝜻𝝎𝝂𝝉𝜶𝝂</m:t>
                          </m:r>
                          <m:r>
                            <m:rPr>
                              <m:nor/>
                            </m:rPr>
                            <a:rPr lang="el-GR" b="1" i="0" smtClean="0">
                              <a:latin typeface="Cambria Math"/>
                            </a:rPr>
                            <m:t>ά</m:t>
                          </m:r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 </m:t>
                      </m:r>
                      <m:r>
                        <a:rPr lang="el-GR" b="1" i="1" smtClean="0">
                          <a:latin typeface="Cambria Math"/>
                        </a:rPr>
                        <m:t>𝜿𝜶𝜾</m:t>
                      </m:r>
                      <m:r>
                        <a:rPr lang="el-GR" b="1" i="1" smtClean="0">
                          <a:latin typeface="Cambria Math"/>
                        </a:rPr>
                        <m:t> </m:t>
                      </m:r>
                      <m:r>
                        <a:rPr lang="el-GR" b="1" i="1" smtClean="0">
                          <a:latin typeface="Cambria Math"/>
                        </a:rPr>
                        <m:t>𝝂𝜺𝜿𝝆</m:t>
                      </m:r>
                      <m:r>
                        <m:rPr>
                          <m:nor/>
                        </m:rPr>
                        <a:rPr lang="el-GR" b="1" i="0" smtClean="0">
                          <a:latin typeface="Cambria Math"/>
                        </a:rPr>
                        <m:t>ά</m:t>
                      </m:r>
                      <m:r>
                        <a:rPr lang="el-GR" b="1" i="1" smtClean="0">
                          <a:latin typeface="Cambria Math"/>
                        </a:rPr>
                        <m:t>)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18808"/>
                <a:ext cx="8000999" cy="639983"/>
              </a:xfrm>
              <a:prstGeom prst="rect">
                <a:avLst/>
              </a:prstGeom>
              <a:blipFill rotWithShape="1">
                <a:blip r:embed="rId5"/>
                <a:stretch>
                  <a:fillRect t="-65094" b="-603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9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Εφαρμοσμένη</a:t>
            </a:r>
            <a:br>
              <a:rPr lang="el-GR" dirty="0" smtClean="0"/>
            </a:br>
            <a:r>
              <a:rPr lang="el-GR" dirty="0" smtClean="0"/>
              <a:t>Κοινωνική</a:t>
            </a:r>
            <a:br>
              <a:rPr lang="el-GR" dirty="0" smtClean="0"/>
            </a:br>
            <a:r>
              <a:rPr lang="el-GR" dirty="0" smtClean="0"/>
              <a:t>Πολιτική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14400"/>
            <a:ext cx="368270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96200" cy="541020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 smtClean="0"/>
              <a:t>Δημογραφικοί δείκτες</a:t>
            </a:r>
            <a:r>
              <a:rPr lang="en-US" sz="2600" b="1" dirty="0" smtClean="0"/>
              <a:t> (demographic rates)</a:t>
            </a:r>
            <a:endParaRPr lang="el-GR" sz="2600" b="1" dirty="0" smtClean="0"/>
          </a:p>
          <a:p>
            <a:pPr marL="68580" indent="0">
              <a:buNone/>
            </a:pPr>
            <a:endParaRPr lang="el-GR" sz="900" b="1" dirty="0" smtClean="0"/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‘</a:t>
            </a:r>
            <a:r>
              <a:rPr lang="el-GR" sz="2400" i="1" dirty="0" smtClean="0">
                <a:solidFill>
                  <a:schemeClr val="tx1"/>
                </a:solidFill>
              </a:rPr>
              <a:t>Εκφράζουν τον </a:t>
            </a:r>
            <a:r>
              <a:rPr lang="el-GR" sz="2400" b="1" i="1" dirty="0" smtClean="0">
                <a:solidFill>
                  <a:schemeClr val="tx1"/>
                </a:solidFill>
              </a:rPr>
              <a:t>αριθμό των δημογραφικών συμβάντων </a:t>
            </a:r>
            <a:r>
              <a:rPr lang="el-GR" sz="2400" i="1" dirty="0" smtClean="0">
                <a:solidFill>
                  <a:schemeClr val="tx1"/>
                </a:solidFill>
              </a:rPr>
              <a:t>κάποιου χρονικού διαστήματος προς τον πληθυσμό στο μέσο αυτού του διαστήματος</a:t>
            </a:r>
            <a:r>
              <a:rPr lang="en-US" sz="2400" i="1" dirty="0" smtClean="0">
                <a:solidFill>
                  <a:schemeClr val="tx1"/>
                </a:solidFill>
              </a:rPr>
              <a:t>’</a:t>
            </a:r>
            <a:endParaRPr lang="el-GR" sz="2400" i="1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l-GR" sz="900" i="1" dirty="0" smtClean="0">
              <a:solidFill>
                <a:schemeClr val="tx1"/>
              </a:solidFill>
            </a:endParaRPr>
          </a:p>
          <a:p>
            <a:pPr lvl="1"/>
            <a:r>
              <a:rPr lang="el-GR" sz="2400" i="1" dirty="0" smtClean="0">
                <a:solidFill>
                  <a:schemeClr val="tx1"/>
                </a:solidFill>
              </a:rPr>
              <a:t>Αναφέρονται σε κύρια</a:t>
            </a:r>
            <a:r>
              <a:rPr lang="el-GR" sz="2400" i="1" dirty="0">
                <a:solidFill>
                  <a:schemeClr val="tx1"/>
                </a:solidFill>
              </a:rPr>
              <a:t> δημογραφικά συμβάντα</a:t>
            </a:r>
            <a:r>
              <a:rPr lang="el-GR" sz="2400" i="1" dirty="0" smtClean="0">
                <a:solidFill>
                  <a:schemeClr val="tx1"/>
                </a:solidFill>
              </a:rPr>
              <a:t> </a:t>
            </a:r>
            <a:r>
              <a:rPr lang="el-GR" sz="2400" i="1" dirty="0">
                <a:solidFill>
                  <a:schemeClr val="tx1"/>
                </a:solidFill>
              </a:rPr>
              <a:t>(γεννητικότητα, θνησιμότητα, </a:t>
            </a:r>
            <a:r>
              <a:rPr lang="el-GR" sz="2400" i="1" dirty="0" smtClean="0">
                <a:solidFill>
                  <a:schemeClr val="tx1"/>
                </a:solidFill>
              </a:rPr>
              <a:t>μετανάστευση) και σε δευτερεύοντα δημογραφικά συμβάντα (γαμηλιότητα, διαζύγια, συμμετοχή στο εργατικό δυναμικό)</a:t>
            </a:r>
          </a:p>
          <a:p>
            <a:pPr marL="365760" lvl="1" indent="0">
              <a:buNone/>
            </a:pPr>
            <a:endParaRPr lang="el-GR" sz="1100" i="1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n-US" sz="9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sz="2400" b="1" i="1" dirty="0" smtClean="0">
                <a:solidFill>
                  <a:schemeClr val="bg2">
                    <a:lumMod val="50000"/>
                  </a:schemeClr>
                </a:solidFill>
              </a:rPr>
              <a:t>Αδροί ή ακαθάριστοι δείκτες</a:t>
            </a:r>
            <a:endParaRPr lang="en-US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Αναφέρονται στο σύνολο του πληθυσμού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l-GR" sz="2400" b="1" i="1" dirty="0" smtClean="0">
                <a:solidFill>
                  <a:schemeClr val="bg2">
                    <a:lumMod val="50000"/>
                  </a:schemeClr>
                </a:solidFill>
              </a:rPr>
              <a:t>Ειδικοί δείκτες</a:t>
            </a:r>
          </a:p>
          <a:p>
            <a:pPr marL="365760" lvl="1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Αναφέρονται </a:t>
            </a:r>
            <a:r>
              <a:rPr lang="el-GR" sz="2400" dirty="0" smtClean="0">
                <a:solidFill>
                  <a:schemeClr val="tx1"/>
                </a:solidFill>
              </a:rPr>
              <a:t>σε υποσύνολα του πληθυσμού διαφοροποιημένα με βάση διάφορα χαρακτηριστικά</a:t>
            </a:r>
            <a:endParaRPr lang="en-US" sz="2400" dirty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el-GR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l-GR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endParaRPr lang="el-GR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endParaRPr lang="el-GR" sz="1100" i="1" dirty="0" smtClean="0"/>
          </a:p>
          <a:p>
            <a:pPr lvl="1"/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0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2058" y="609600"/>
            <a:ext cx="85344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 smtClean="0"/>
              <a:t>Γεννήσεις ζώντων παιδιών σε απόλυτους αριθμούς</a:t>
            </a:r>
            <a:endParaRPr lang="el-G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ΕΛΛΑΔΑ</a:t>
            </a:r>
            <a:endParaRPr lang="el-GR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00705"/>
              </p:ext>
            </p:extLst>
          </p:nvPr>
        </p:nvGraphicFramePr>
        <p:xfrm>
          <a:off x="762001" y="1600200"/>
          <a:ext cx="7696199" cy="85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63"/>
                <a:gridCol w="952863"/>
                <a:gridCol w="952863"/>
                <a:gridCol w="952863"/>
                <a:gridCol w="952863"/>
                <a:gridCol w="952863"/>
                <a:gridCol w="879565"/>
                <a:gridCol w="1099456"/>
              </a:tblGrid>
              <a:tr h="25491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2014</a:t>
                      </a:r>
                      <a:endParaRPr lang="el-GR" sz="1600" dirty="0"/>
                    </a:p>
                  </a:txBody>
                  <a:tcPr/>
                </a:tc>
              </a:tr>
              <a:tr h="524293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111,926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118,302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117,933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114,766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106,428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100,371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94,134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92,149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07489"/>
              </p:ext>
            </p:extLst>
          </p:nvPr>
        </p:nvGraphicFramePr>
        <p:xfrm>
          <a:off x="732503" y="2971800"/>
          <a:ext cx="7696199" cy="85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63"/>
                <a:gridCol w="952863"/>
                <a:gridCol w="952863"/>
                <a:gridCol w="952863"/>
                <a:gridCol w="952863"/>
                <a:gridCol w="952863"/>
                <a:gridCol w="879565"/>
                <a:gridCol w="1099456"/>
              </a:tblGrid>
              <a:tr h="25491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2014</a:t>
                      </a:r>
                      <a:endParaRPr lang="el-GR" sz="1600" dirty="0"/>
                    </a:p>
                  </a:txBody>
                  <a:tcPr/>
                </a:tc>
              </a:tr>
              <a:tr h="524293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57,959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60,966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60,832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59,127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54,862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51,654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48,430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47,384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28932"/>
              </p:ext>
            </p:extLst>
          </p:nvPr>
        </p:nvGraphicFramePr>
        <p:xfrm>
          <a:off x="639097" y="4191000"/>
          <a:ext cx="7696199" cy="85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63"/>
                <a:gridCol w="952863"/>
                <a:gridCol w="952863"/>
                <a:gridCol w="952863"/>
                <a:gridCol w="952863"/>
                <a:gridCol w="952863"/>
                <a:gridCol w="879565"/>
                <a:gridCol w="1099456"/>
              </a:tblGrid>
              <a:tr h="25491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2014</a:t>
                      </a:r>
                      <a:endParaRPr lang="el-GR" sz="1600" dirty="0"/>
                    </a:p>
                  </a:txBody>
                  <a:tcPr/>
                </a:tc>
              </a:tr>
              <a:tr h="524293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53,967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57,336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57,101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55,639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51,566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48,717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45,704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44,765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609600" y="2514600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000" b="1" dirty="0" smtClean="0"/>
              <a:t>Γεννήσεις ζώντων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αγοριών</a:t>
            </a:r>
            <a:r>
              <a:rPr lang="el-GR" sz="2000" b="1" dirty="0" smtClean="0"/>
              <a:t> σε απόλυτους αριθμούς</a:t>
            </a:r>
            <a:endParaRPr lang="el-GR" sz="20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3733800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000" b="1" dirty="0" smtClean="0"/>
              <a:t>Γεννήσεις ζώντων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κοριτσιών</a:t>
            </a:r>
            <a:r>
              <a:rPr lang="el-GR" sz="2000" b="1" dirty="0" smtClean="0"/>
              <a:t> σε απόλυτους αριθμούς</a:t>
            </a:r>
            <a:endParaRPr lang="el-GR" sz="20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50292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000" b="1" dirty="0" smtClean="0"/>
              <a:t>Γεννήσεις ζώντων παιδιών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εκτός γάμου</a:t>
            </a:r>
            <a:endParaRPr lang="el-G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7098"/>
              </p:ext>
            </p:extLst>
          </p:nvPr>
        </p:nvGraphicFramePr>
        <p:xfrm>
          <a:off x="585019" y="5486400"/>
          <a:ext cx="7696199" cy="85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63"/>
                <a:gridCol w="952863"/>
                <a:gridCol w="952863"/>
                <a:gridCol w="952863"/>
                <a:gridCol w="952863"/>
                <a:gridCol w="952863"/>
                <a:gridCol w="879565"/>
                <a:gridCol w="1099456"/>
              </a:tblGrid>
              <a:tr h="25491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2009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2014</a:t>
                      </a:r>
                      <a:endParaRPr lang="el-GR" sz="1600" dirty="0"/>
                    </a:p>
                  </a:txBody>
                  <a:tcPr/>
                </a:tc>
              </a:tr>
              <a:tr h="524293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6,507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7,020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7,749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8,351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7,849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7,639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1800" y="6183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Πηγή: </a:t>
            </a:r>
            <a:r>
              <a:rPr lang="en-US" b="1" i="1" dirty="0" smtClean="0"/>
              <a:t>Eurostat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547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622538"/>
            <a:ext cx="9296399" cy="556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210675" cy="57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1136"/>
            <a:ext cx="7871908" cy="646664"/>
          </a:xfrm>
        </p:spPr>
        <p:txBody>
          <a:bodyPr>
            <a:normAutofit/>
          </a:bodyPr>
          <a:lstStyle/>
          <a:p>
            <a:r>
              <a:rPr lang="el-GR" sz="2600" b="1" dirty="0" smtClean="0"/>
              <a:t>Αδρός Δείκτης Γεννητικότητας – </a:t>
            </a:r>
            <a:r>
              <a:rPr lang="en-US" sz="2600" b="1" dirty="0" smtClean="0"/>
              <a:t>crude birth rate</a:t>
            </a:r>
            <a:endParaRPr lang="el-GR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7490908" cy="2514600"/>
              </a:xfrm>
            </p:spPr>
            <p:txBody>
              <a:bodyPr lIns="72000" rIns="72000" numCol="1">
                <a:normAutofit/>
              </a:bodyPr>
              <a:lstStyle/>
              <a:p>
                <a:r>
                  <a:rPr lang="el-GR" sz="2000" dirty="0" smtClean="0">
                    <a:solidFill>
                      <a:srgbClr val="FF0000"/>
                    </a:solidFill>
                  </a:rPr>
                  <a:t>Υπολογισμός</a:t>
                </a:r>
              </a:p>
              <a:p>
                <a:pPr marL="68580" indent="0">
                  <a:buNone/>
                </a:pPr>
                <a:r>
                  <a:rPr lang="el-GR" sz="1900" dirty="0" smtClean="0"/>
                  <a:t>Κλάσμα του μέσου αριθμού γεννήσεων προς το σύνολο του πληθυσμό την χρονική στιγμμή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l-GR" sz="1900" dirty="0" smtClean="0"/>
              </a:p>
              <a:p>
                <a:pPr marL="68580" indent="0">
                  <a:buNone/>
                </a:pPr>
                <a:r>
                  <a:rPr lang="el-GR" sz="2000" b="1" dirty="0" smtClean="0"/>
                  <a:t>					</a:t>
                </a:r>
                <a:endParaRPr lang="el-GR" b="1" dirty="0" smtClean="0"/>
              </a:p>
              <a:p>
                <a:pPr defTabSz="2247900"/>
                <a:r>
                  <a:rPr lang="el-GR" sz="2000" dirty="0" smtClean="0">
                    <a:solidFill>
                      <a:srgbClr val="FF0000"/>
                    </a:solidFill>
                  </a:rPr>
                  <a:t>Τι εκφράζει;</a:t>
                </a:r>
              </a:p>
              <a:p>
                <a:pPr marL="68580" indent="0" defTabSz="2247900">
                  <a:buNone/>
                </a:pPr>
                <a:r>
                  <a:rPr lang="el-GR" sz="1900" dirty="0" smtClean="0">
                    <a:solidFill>
                      <a:schemeClr val="tx1"/>
                    </a:solidFill>
                  </a:rPr>
                  <a:t>Πολλαπλασιαζόμενος με 100</a:t>
                </a:r>
                <a:r>
                  <a:rPr lang="en-US" sz="1900" dirty="0">
                    <a:solidFill>
                      <a:schemeClr val="tx1"/>
                    </a:solidFill>
                  </a:rPr>
                  <a:t>0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 εκφράζει το μέσο αριθμό ζώντων γεννήσεων ανά 1000 άτομα του πληθυσμού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sz="2200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rgbClr val="FF0000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68580" indent="0" defTabSz="2247900">
                  <a:buNone/>
                </a:pPr>
                <a:endParaRPr lang="el-GR" dirty="0" smtClean="0">
                  <a:solidFill>
                    <a:schemeClr val="tx1"/>
                  </a:solidFill>
                </a:endParaRPr>
              </a:p>
              <a:p>
                <a:pPr defTabSz="2247900"/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7490908" cy="2514600"/>
              </a:xfrm>
              <a:blipFill rotWithShape="1">
                <a:blip r:embed="rId2"/>
                <a:stretch>
                  <a:fillRect l="-163" t="-12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2438400"/>
                <a:ext cx="2438400" cy="69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𝑩𝑹</m:t>
                          </m:r>
                        </m:e>
                      </m:sPre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</m:sPre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𝟏𝟎𝟎𝟎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438400"/>
                <a:ext cx="2438400" cy="6904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68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ΕΛΛΑΔΑ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79871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Πηγή: </a:t>
            </a:r>
            <a:r>
              <a:rPr lang="en-US" i="1" dirty="0" smtClean="0"/>
              <a:t>Eurostat</a:t>
            </a:r>
            <a:endParaRPr lang="el-G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81" y="4724400"/>
            <a:ext cx="6370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9917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Oval 5"/>
          <p:cNvSpPr/>
          <p:nvPr/>
        </p:nvSpPr>
        <p:spPr>
          <a:xfrm>
            <a:off x="2362200" y="2438400"/>
            <a:ext cx="762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3581400"/>
            <a:ext cx="762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67600" y="2438400"/>
            <a:ext cx="762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0" y="3527323"/>
            <a:ext cx="762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6043110" cy="722864"/>
          </a:xfrm>
        </p:spPr>
        <p:txBody>
          <a:bodyPr>
            <a:normAutofit/>
          </a:bodyPr>
          <a:lstStyle/>
          <a:p>
            <a:r>
              <a:rPr lang="el-GR" b="1" dirty="0" smtClean="0"/>
              <a:t>Δείκτες θνησιμότητας</a:t>
            </a:r>
            <a:endParaRPr lang="el-G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555984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660</TotalTime>
  <Words>547</Words>
  <Application>Microsoft Office PowerPoint</Application>
  <PresentationFormat>On-screen Show (4:3)</PresentationFormat>
  <Paragraphs>196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Austin</vt:lpstr>
      <vt:lpstr>Custom Design</vt:lpstr>
      <vt:lpstr>ΔΗΜΟΓΡΑΦΙΑ ΚΑΙ ΥΓΕΙΑ</vt:lpstr>
      <vt:lpstr>Εφαρμοσμένη Κοινωνική Πολιτική</vt:lpstr>
      <vt:lpstr>PowerPoint Presentation</vt:lpstr>
      <vt:lpstr>PowerPoint Presentation</vt:lpstr>
      <vt:lpstr>PowerPoint Presentation</vt:lpstr>
      <vt:lpstr>PowerPoint Presentation</vt:lpstr>
      <vt:lpstr>Αδρός Δείκτης Γεννητικότητας – crude birth rate</vt:lpstr>
      <vt:lpstr>PowerPoint Presentation</vt:lpstr>
      <vt:lpstr>Δείκτες θνησιμότητας</vt:lpstr>
      <vt:lpstr>PowerPoint Presentation</vt:lpstr>
      <vt:lpstr>Αδρός Δείκτης Θνησιμότητας – crude mortality rate</vt:lpstr>
      <vt:lpstr>Crude death rate</vt:lpstr>
      <vt:lpstr>Ειδικοί δείκτες θνησιμότητας</vt:lpstr>
      <vt:lpstr>PowerPoint Presentation</vt:lpstr>
      <vt:lpstr>Δείκτης Βρεφικής Θνησιμότητας – infant mortality</vt:lpstr>
      <vt:lpstr>Δείκτης Όψιμης Βρεφικής Θνησιμότητας post neonatal mortality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ΔΗΜΟΓΡΑΦΙΑ ΚΑΙ ΥΓΕΙΑ</dc:title>
  <dc:creator>toshiba</dc:creator>
  <cp:lastModifiedBy>toshiba</cp:lastModifiedBy>
  <cp:revision>143</cp:revision>
  <dcterms:created xsi:type="dcterms:W3CDTF">2006-08-16T00:00:00Z</dcterms:created>
  <dcterms:modified xsi:type="dcterms:W3CDTF">2017-01-08T12:39:05Z</dcterms:modified>
</cp:coreProperties>
</file>