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70" r:id="rId4"/>
    <p:sldId id="272" r:id="rId5"/>
    <p:sldId id="271" r:id="rId6"/>
    <p:sldId id="273" r:id="rId7"/>
    <p:sldId id="261" r:id="rId8"/>
    <p:sldId id="262" r:id="rId9"/>
    <p:sldId id="263" r:id="rId10"/>
    <p:sldId id="264" r:id="rId11"/>
    <p:sldId id="265" r:id="rId12"/>
    <p:sldId id="269" r:id="rId13"/>
    <p:sldId id="266" r:id="rId14"/>
    <p:sldId id="267" r:id="rId15"/>
    <p:sldId id="268" r:id="rId16"/>
    <p:sldId id="274" r:id="rId17"/>
    <p:sldId id="275" r:id="rId18"/>
    <p:sldId id="276" r:id="rId19"/>
    <p:sldId id="277" r:id="rId2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9745133" y="1052513"/>
            <a:ext cx="0" cy="4495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5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6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9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3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5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7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8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1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2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5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7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0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1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2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3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4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6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7" name="Rectangle 41"/>
          <p:cNvSpPr>
            <a:spLocks noChangeArrowheads="1"/>
          </p:cNvSpPr>
          <p:nvPr userDrawn="1"/>
        </p:nvSpPr>
        <p:spPr bwMode="auto">
          <a:xfrm>
            <a:off x="8640234" y="6669088"/>
            <a:ext cx="355176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altLang="el-GR" sz="1000" dirty="0" smtClean="0">
                <a:solidFill>
                  <a:srgbClr val="000000"/>
                </a:solidFill>
              </a:rPr>
              <a:t>ΕΡΓΑΣΤΗΡΙΟ-ΣΥΣΤΗΜΑΤΑ ΥΓΕΙΑΣ</a:t>
            </a:r>
            <a:endParaRPr lang="en-US" altLang="el-GR" sz="1000" dirty="0" smtClean="0">
              <a:solidFill>
                <a:srgbClr val="000000"/>
              </a:solidFill>
            </a:endParaRPr>
          </a:p>
        </p:txBody>
      </p:sp>
      <p:pic>
        <p:nvPicPr>
          <p:cNvPr id="38" name="Picture 4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7" y="188914"/>
            <a:ext cx="1919816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2924176"/>
            <a:ext cx="8331200" cy="2487613"/>
          </a:xfrm>
          <a:solidFill>
            <a:srgbClr val="333399"/>
          </a:solidFill>
        </p:spPr>
        <p:txBody>
          <a:bodyPr/>
          <a:lstStyle>
            <a:lvl1pPr marL="0" indent="0" algn="r">
              <a:buFont typeface="Wingdings" pitchFamily="2" charset="2"/>
              <a:buNone/>
              <a:defRPr sz="4300">
                <a:solidFill>
                  <a:schemeClr val="folHlink"/>
                </a:solidFill>
              </a:defRPr>
            </a:lvl1pPr>
          </a:lstStyle>
          <a:p>
            <a:r>
              <a:rPr lang="en-US" altLang="en-US"/>
              <a:t>Ε</a:t>
            </a:r>
            <a:r>
              <a:rPr lang="el-GR" altLang="en-US"/>
              <a:t>ΡΓΑΣΤΗΡΙΟ ΣΥΣΤΗΜΑΤΑ ΥΓΕΙΑΣ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443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609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756651" y="188913"/>
            <a:ext cx="2743200" cy="5942012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27051" y="188913"/>
            <a:ext cx="8026400" cy="5942012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7134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205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95998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27051" y="1484313"/>
            <a:ext cx="5384800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15051" y="1484313"/>
            <a:ext cx="5384800" cy="4646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8286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23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342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18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67391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150800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 flipH="1">
            <a:off x="10703984" y="260351"/>
            <a:ext cx="8467" cy="1116013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88914"/>
            <a:ext cx="10058400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Π</a:t>
            </a:r>
            <a:r>
              <a:rPr lang="en-US" altLang="en-US" smtClean="0"/>
              <a:t>Ε</a:t>
            </a:r>
            <a:r>
              <a:rPr lang="el-GR" altLang="en-US" smtClean="0"/>
              <a:t>ΡΙΕΧΟΜΕΝΑ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1" y="1484313"/>
            <a:ext cx="10972800" cy="464661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altLang="en-US" smtClean="0"/>
              <a:t>Δεύτερου επιπέδου</a:t>
            </a:r>
          </a:p>
          <a:p>
            <a:pPr lvl="2"/>
            <a:r>
              <a:rPr lang="en-US" altLang="en-US" smtClean="0"/>
              <a:t>Τρίτου επιπέδου</a:t>
            </a:r>
          </a:p>
          <a:p>
            <a:pPr lvl="3"/>
            <a:r>
              <a:rPr lang="en-US" altLang="en-US" smtClean="0"/>
              <a:t>Τέταρτου επιπέδου</a:t>
            </a:r>
          </a:p>
          <a:p>
            <a:pPr lvl="4"/>
            <a:r>
              <a:rPr lang="en-US" altLang="en-US" smtClean="0"/>
              <a:t>Πέμπτου επιπέδου</a:t>
            </a:r>
          </a:p>
        </p:txBody>
      </p:sp>
      <p:grpSp>
        <p:nvGrpSpPr>
          <p:cNvPr id="1029" name="Group 8"/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6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6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6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6" cy="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rgbClr val="33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6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6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6" cy="76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6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l-GR" dirty="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030" name="Rectangle 40"/>
          <p:cNvSpPr>
            <a:spLocks noChangeArrowheads="1"/>
          </p:cNvSpPr>
          <p:nvPr userDrawn="1"/>
        </p:nvSpPr>
        <p:spPr bwMode="auto">
          <a:xfrm>
            <a:off x="4751918" y="6524626"/>
            <a:ext cx="355176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1000" b="1" dirty="0" smtClean="0">
              <a:solidFill>
                <a:srgbClr val="333399"/>
              </a:solidFill>
            </a:endParaRPr>
          </a:p>
        </p:txBody>
      </p:sp>
      <p:sp>
        <p:nvSpPr>
          <p:cNvPr id="1031" name="Line 41"/>
          <p:cNvSpPr>
            <a:spLocks noChangeShapeType="1"/>
          </p:cNvSpPr>
          <p:nvPr userDrawn="1"/>
        </p:nvSpPr>
        <p:spPr bwMode="auto">
          <a:xfrm>
            <a:off x="431801" y="1052513"/>
            <a:ext cx="10369551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032" name="Picture 4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7" y="6180138"/>
            <a:ext cx="134408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94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Blip>
          <a:blip r:embed="rId14"/>
        </a:buBlip>
        <a:defRPr sz="3000">
          <a:solidFill>
            <a:srgbClr val="333399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Blip>
          <a:blip r:embed="rId15"/>
        </a:buBlip>
        <a:defRPr sz="2800">
          <a:solidFill>
            <a:srgbClr val="336699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και Διοίκηση Υπηρεσιών Υγείας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2421924" y="1856771"/>
            <a:ext cx="6096000" cy="33085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l-GR" sz="2000" b="1" dirty="0">
              <a:solidFill>
                <a:srgbClr val="000000"/>
              </a:solidFill>
            </a:endParaRPr>
          </a:p>
          <a:p>
            <a:pPr algn="ctr"/>
            <a:r>
              <a:rPr lang="el-GR" sz="2100" b="1" dirty="0">
                <a:solidFill>
                  <a:srgbClr val="000000"/>
                </a:solidFill>
              </a:rPr>
              <a:t>ΠΑΙΝΕΣΗΣ ΝΙΚΟΣ</a:t>
            </a:r>
          </a:p>
          <a:p>
            <a:pPr algn="ctr"/>
            <a:endParaRPr lang="en-US" sz="2100" b="1" dirty="0">
              <a:solidFill>
                <a:srgbClr val="000000"/>
              </a:solidFill>
            </a:endParaRPr>
          </a:p>
          <a:p>
            <a:pPr algn="ctr"/>
            <a:r>
              <a:rPr lang="el-GR" sz="2100" b="1" dirty="0">
                <a:solidFill>
                  <a:srgbClr val="000000"/>
                </a:solidFill>
              </a:rPr>
              <a:t>ΕΡΓΑΣΤΗΡΙΑΚΟΣ ΣΥΝΕΡΓΑΤΗΣ </a:t>
            </a:r>
          </a:p>
          <a:p>
            <a:pPr algn="ctr"/>
            <a:endParaRPr lang="el-GR" sz="2100" b="1" dirty="0">
              <a:solidFill>
                <a:srgbClr val="000000"/>
              </a:solidFill>
            </a:endParaRPr>
          </a:p>
          <a:p>
            <a:pPr algn="ctr"/>
            <a:r>
              <a:rPr lang="el-GR" sz="2100" b="1" dirty="0">
                <a:solidFill>
                  <a:srgbClr val="000000"/>
                </a:solidFill>
              </a:rPr>
              <a:t>ΤΕΙ ΑΘΗΝΑΣ</a:t>
            </a:r>
          </a:p>
          <a:p>
            <a:pPr algn="ctr"/>
            <a:endParaRPr lang="el-GR" sz="2100" b="1" dirty="0">
              <a:solidFill>
                <a:srgbClr val="000000"/>
              </a:solidFill>
            </a:endParaRPr>
          </a:p>
          <a:p>
            <a:pPr algn="ctr"/>
            <a:r>
              <a:rPr lang="en-US" sz="2100" b="1" dirty="0">
                <a:solidFill>
                  <a:srgbClr val="000000"/>
                </a:solidFill>
              </a:rPr>
              <a:t>MSc </a:t>
            </a:r>
            <a:r>
              <a:rPr lang="el-GR" sz="2100" b="1" dirty="0">
                <a:solidFill>
                  <a:srgbClr val="000000"/>
                </a:solidFill>
              </a:rPr>
              <a:t>Ιατρική Σχολή Παν. Αθηνών</a:t>
            </a:r>
            <a:endParaRPr lang="en-US" sz="2100" b="1" dirty="0">
              <a:solidFill>
                <a:srgbClr val="000000"/>
              </a:solidFill>
            </a:endParaRPr>
          </a:p>
          <a:p>
            <a:pPr algn="ctr"/>
            <a:endParaRPr lang="el-GR" sz="2100" b="1" dirty="0">
              <a:solidFill>
                <a:srgbClr val="000000"/>
              </a:solidFill>
            </a:endParaRPr>
          </a:p>
          <a:p>
            <a:pPr algn="ctr"/>
            <a:r>
              <a:rPr lang="en-US" sz="2100" b="1" dirty="0" err="1">
                <a:solidFill>
                  <a:srgbClr val="000000"/>
                </a:solidFill>
              </a:rPr>
              <a:t>E-mail:painesisn@hotmail.gr</a:t>
            </a:r>
            <a:endParaRPr lang="el-GR" sz="21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545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3758" y="394860"/>
            <a:ext cx="10058400" cy="858837"/>
          </a:xfrm>
        </p:spPr>
        <p:txBody>
          <a:bodyPr/>
          <a:lstStyle/>
          <a:p>
            <a:r>
              <a:rPr lang="el-GR" sz="3600" dirty="0"/>
              <a:t>Θεωρίες Διοικητικής Σκέψης</a:t>
            </a:r>
            <a:br>
              <a:rPr lang="el-GR" sz="3600" dirty="0"/>
            </a:b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163099" y="1253697"/>
            <a:ext cx="11303972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1.1 Η κλασική προσέγγιση 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1.1.1 </a:t>
            </a:r>
            <a:r>
              <a:rPr lang="el-GR" sz="2100" b="1" dirty="0" smtClean="0">
                <a:solidFill>
                  <a:srgbClr val="7030A0"/>
                </a:solidFill>
              </a:rPr>
              <a:t>Η επιστημονική διοίκηση 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Η ανάγκη απόκτησης γνώσης σχετικά με την οργάνωση και διοίκηση οδήγησε τον </a:t>
            </a:r>
            <a:r>
              <a:rPr lang="en-US" sz="2100" b="1" dirty="0" smtClean="0"/>
              <a:t>Frederick W. Taylor</a:t>
            </a:r>
            <a:r>
              <a:rPr lang="el-GR" sz="2100" b="1" dirty="0" smtClean="0"/>
              <a:t> </a:t>
            </a:r>
            <a:r>
              <a:rPr lang="el-GR" sz="2100" b="1" dirty="0" smtClean="0">
                <a:solidFill>
                  <a:srgbClr val="7030A0"/>
                </a:solidFill>
              </a:rPr>
              <a:t>«τον πατέρα του επιστημονικού </a:t>
            </a:r>
            <a:r>
              <a:rPr lang="en-US" sz="2100" b="1" dirty="0" smtClean="0">
                <a:solidFill>
                  <a:srgbClr val="7030A0"/>
                </a:solidFill>
              </a:rPr>
              <a:t>management</a:t>
            </a:r>
            <a:r>
              <a:rPr lang="el-GR" sz="2100" b="1" dirty="0" smtClean="0">
                <a:solidFill>
                  <a:srgbClr val="7030A0"/>
                </a:solidFill>
              </a:rPr>
              <a:t>»</a:t>
            </a:r>
            <a:r>
              <a:rPr lang="en-US" sz="2100" b="1" dirty="0" smtClean="0">
                <a:solidFill>
                  <a:srgbClr val="7030A0"/>
                </a:solidFill>
              </a:rPr>
              <a:t> </a:t>
            </a:r>
            <a:r>
              <a:rPr lang="el-GR" sz="2100" b="1" dirty="0" smtClean="0"/>
              <a:t>στην κλασική προσέγγιση της διοίκησης και βασίστηκε στην </a:t>
            </a:r>
            <a:r>
              <a:rPr lang="el-GR" sz="2100" b="1" dirty="0" smtClean="0">
                <a:solidFill>
                  <a:srgbClr val="7030A0"/>
                </a:solidFill>
              </a:rPr>
              <a:t>εφαρμογή επιστημονικών κριτηρίων</a:t>
            </a:r>
            <a:r>
              <a:rPr lang="el-GR" sz="2100" b="1" dirty="0" smtClean="0"/>
              <a:t> και μεθόδων για την επιλογή και την εκπαίδευση των εργαζομένων.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Από την ανάλυση της θεωρίας του </a:t>
            </a:r>
            <a:r>
              <a:rPr lang="en-US" sz="2100" b="1" dirty="0" smtClean="0">
                <a:solidFill>
                  <a:srgbClr val="7030A0"/>
                </a:solidFill>
              </a:rPr>
              <a:t>Taylor </a:t>
            </a:r>
            <a:r>
              <a:rPr lang="el-GR" sz="2100" b="1" dirty="0" smtClean="0">
                <a:solidFill>
                  <a:srgbClr val="7030A0"/>
                </a:solidFill>
              </a:rPr>
              <a:t>θα παρατηρούσαμε ότι η διοίκηση εστιάζει στην αύξηση της παραγωγικότητας των εργαζομένων </a:t>
            </a:r>
            <a:r>
              <a:rPr lang="el-GR" sz="2100" b="1" dirty="0" smtClean="0"/>
              <a:t>ο ίδιος ο </a:t>
            </a:r>
            <a:r>
              <a:rPr lang="en-US" sz="2100" b="1" dirty="0" smtClean="0"/>
              <a:t>Taylor </a:t>
            </a:r>
            <a:r>
              <a:rPr lang="el-GR" sz="2100" b="1" dirty="0" smtClean="0"/>
              <a:t>από την εμπειρία του ως διοικητικό στέλεχος στην βιομηχανία </a:t>
            </a:r>
            <a:r>
              <a:rPr lang="en-US" sz="2100" b="1" dirty="0" smtClean="0"/>
              <a:t>Bethlehem Steel</a:t>
            </a:r>
            <a:r>
              <a:rPr lang="el-GR" sz="2100" b="1" dirty="0" smtClean="0"/>
              <a:t> αύξησε την απόδοση της από 16 τόνους ημερήσια κατεργασίας χάλυβα στους 75.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Η  επιτυχία αυτή οφείλεται στο </a:t>
            </a:r>
            <a:r>
              <a:rPr lang="el-GR" sz="2100" b="1" dirty="0" smtClean="0">
                <a:solidFill>
                  <a:srgbClr val="7030A0"/>
                </a:solidFill>
              </a:rPr>
              <a:t>χρηματικό κίνητρο </a:t>
            </a:r>
            <a:r>
              <a:rPr lang="el-GR" sz="2100" b="1" dirty="0" smtClean="0"/>
              <a:t>το οποίο δόθηκε στους εργαζόμενους.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6294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34947" y="460763"/>
            <a:ext cx="10058400" cy="858837"/>
          </a:xfrm>
        </p:spPr>
        <p:txBody>
          <a:bodyPr/>
          <a:lstStyle/>
          <a:p>
            <a:r>
              <a:rPr lang="el-GR" sz="3200" dirty="0"/>
              <a:t>Θεωρίες Διοικητικής Σκέψης</a:t>
            </a:r>
            <a:br>
              <a:rPr lang="el-GR" sz="3200" dirty="0"/>
            </a:b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377284" y="1425145"/>
            <a:ext cx="1140116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1.1.2 Η οργανωτική διοίκηση 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>
                <a:solidFill>
                  <a:srgbClr val="7030A0"/>
                </a:solidFill>
              </a:rPr>
              <a:t>Οργάνωση και διοίκηση</a:t>
            </a:r>
            <a:r>
              <a:rPr lang="el-GR" sz="2100" b="1" dirty="0" smtClean="0"/>
              <a:t> κυρίως των ιδιωτικών επιχειρήσεων 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/>
              <a:t>Αντιπροσωπευτικό έργο αυτής της τάσης το έργο του </a:t>
            </a:r>
            <a:r>
              <a:rPr lang="el-GR" sz="2100" b="1" dirty="0" smtClean="0">
                <a:solidFill>
                  <a:srgbClr val="7030A0"/>
                </a:solidFill>
              </a:rPr>
              <a:t>Γάλλου </a:t>
            </a:r>
            <a:r>
              <a:rPr lang="en-US" sz="2100" b="1" dirty="0" smtClean="0">
                <a:solidFill>
                  <a:srgbClr val="7030A0"/>
                </a:solidFill>
              </a:rPr>
              <a:t>Henry Fayol</a:t>
            </a:r>
            <a:r>
              <a:rPr lang="el-GR" sz="2100" b="1" dirty="0" smtClean="0">
                <a:solidFill>
                  <a:srgbClr val="7030A0"/>
                </a:solidFill>
              </a:rPr>
              <a:t> </a:t>
            </a:r>
            <a:r>
              <a:rPr lang="el-GR" sz="2100" b="1" dirty="0" smtClean="0"/>
              <a:t>σχεδιασμός έλεγχος, οργάνωση, καθοδήγηση του διοικητικού στελέχους.</a:t>
            </a:r>
          </a:p>
          <a:p>
            <a:endParaRPr lang="el-GR" sz="2100" b="1" dirty="0" smtClean="0"/>
          </a:p>
        </p:txBody>
      </p:sp>
    </p:spTree>
    <p:extLst>
      <p:ext uri="{BB962C8B-B14F-4D97-AF65-F5344CB8AC3E}">
        <p14:creationId xmlns:p14="http://schemas.microsoft.com/office/powerpoint/2010/main" val="3213428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26708" y="501952"/>
            <a:ext cx="10058400" cy="858837"/>
          </a:xfrm>
        </p:spPr>
        <p:txBody>
          <a:bodyPr/>
          <a:lstStyle/>
          <a:p>
            <a:r>
              <a:rPr lang="el-GR" sz="3600" dirty="0"/>
              <a:t>Θεωρίες Διοικητικής Σκέψης</a:t>
            </a:r>
            <a:br>
              <a:rPr lang="el-GR" sz="3600" dirty="0"/>
            </a:b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426707" y="1997839"/>
            <a:ext cx="1016715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100" b="1" dirty="0"/>
              <a:t>1.1.3 Το γραφειοκρατικό πρότυπο αντιπρόσωπος </a:t>
            </a:r>
            <a:r>
              <a:rPr lang="en-US" sz="2100" b="1" dirty="0"/>
              <a:t> </a:t>
            </a:r>
            <a:r>
              <a:rPr lang="en-US" sz="2100" b="1" dirty="0">
                <a:solidFill>
                  <a:srgbClr val="7030A0"/>
                </a:solidFill>
              </a:rPr>
              <a:t>(Weber 1947)</a:t>
            </a:r>
            <a:endParaRPr lang="el-GR" sz="2100" b="1" dirty="0">
              <a:solidFill>
                <a:srgbClr val="7030A0"/>
              </a:solidFill>
            </a:endParaRPr>
          </a:p>
          <a:p>
            <a:endParaRPr lang="en-US" sz="2100" b="1" dirty="0"/>
          </a:p>
          <a:p>
            <a:r>
              <a:rPr lang="el-GR" sz="2100" b="1" dirty="0"/>
              <a:t>Έμφαση στην </a:t>
            </a:r>
            <a:r>
              <a:rPr lang="el-GR" sz="2100" b="1" dirty="0">
                <a:solidFill>
                  <a:srgbClr val="7030A0"/>
                </a:solidFill>
              </a:rPr>
              <a:t>πυραμοειδή</a:t>
            </a:r>
            <a:r>
              <a:rPr lang="el-GR" sz="2100" b="1" dirty="0"/>
              <a:t> οργανωτική δομή </a:t>
            </a:r>
          </a:p>
          <a:p>
            <a:endParaRPr lang="el-GR" sz="2100" b="1" dirty="0"/>
          </a:p>
          <a:p>
            <a:r>
              <a:rPr lang="el-GR" sz="2100" b="1" dirty="0"/>
              <a:t>στην ιεραρχική διάρθρωση των </a:t>
            </a:r>
            <a:r>
              <a:rPr lang="el-GR" sz="2100" b="1" dirty="0" err="1">
                <a:solidFill>
                  <a:srgbClr val="7030A0"/>
                </a:solidFill>
              </a:rPr>
              <a:t>ενδοοργανωτικών</a:t>
            </a:r>
            <a:r>
              <a:rPr lang="el-GR" sz="2100" b="1" dirty="0">
                <a:solidFill>
                  <a:srgbClr val="7030A0"/>
                </a:solidFill>
              </a:rPr>
              <a:t> ρόλων και αρμοδιοτήτων</a:t>
            </a:r>
          </a:p>
          <a:p>
            <a:endParaRPr lang="el-GR" sz="2100" b="1" dirty="0"/>
          </a:p>
          <a:p>
            <a:r>
              <a:rPr lang="el-GR" sz="2100" b="1" dirty="0"/>
              <a:t>Στην κυριαρχία </a:t>
            </a:r>
            <a:r>
              <a:rPr lang="el-GR" sz="2100" b="1" dirty="0">
                <a:solidFill>
                  <a:srgbClr val="7030A0"/>
                </a:solidFill>
              </a:rPr>
              <a:t>κανόνων και διατάξεων </a:t>
            </a:r>
            <a:r>
              <a:rPr lang="el-GR" sz="2100" b="1" dirty="0"/>
              <a:t>που διαμορφώνουν τις εσωτερικές διαδικασίες.</a:t>
            </a:r>
          </a:p>
        </p:txBody>
      </p:sp>
    </p:spTree>
    <p:extLst>
      <p:ext uri="{BB962C8B-B14F-4D97-AF65-F5344CB8AC3E}">
        <p14:creationId xmlns:p14="http://schemas.microsoft.com/office/powerpoint/2010/main" val="2700005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6136" y="460763"/>
            <a:ext cx="10058400" cy="858837"/>
          </a:xfrm>
        </p:spPr>
        <p:txBody>
          <a:bodyPr/>
          <a:lstStyle/>
          <a:p>
            <a:r>
              <a:rPr lang="el-GR" sz="3600" dirty="0"/>
              <a:t>Θεωρίες Διοικητικής Σκέψης</a:t>
            </a:r>
            <a:br>
              <a:rPr lang="el-GR" sz="3600" dirty="0"/>
            </a:b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230659" y="1464948"/>
            <a:ext cx="11302313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100" b="1" dirty="0" smtClean="0"/>
              <a:t>1.2</a:t>
            </a:r>
            <a:r>
              <a:rPr lang="en-US" sz="2100" b="1" dirty="0" smtClean="0"/>
              <a:t> H </a:t>
            </a:r>
            <a:r>
              <a:rPr lang="el-GR" sz="2100" b="1" dirty="0" err="1" smtClean="0">
                <a:solidFill>
                  <a:srgbClr val="7030A0"/>
                </a:solidFill>
              </a:rPr>
              <a:t>συμπεριφορική</a:t>
            </a:r>
            <a:r>
              <a:rPr lang="el-GR" sz="2100" b="1" dirty="0" smtClean="0">
                <a:solidFill>
                  <a:srgbClr val="7030A0"/>
                </a:solidFill>
              </a:rPr>
              <a:t> </a:t>
            </a:r>
            <a:r>
              <a:rPr lang="el-GR" sz="2100" b="1" dirty="0" smtClean="0"/>
              <a:t>προσέγγιση 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1.2.1 Οι μελέτες </a:t>
            </a:r>
            <a:r>
              <a:rPr lang="en-US" sz="2100" b="1" dirty="0" smtClean="0"/>
              <a:t>Hawthorne </a:t>
            </a:r>
            <a:r>
              <a:rPr lang="el-GR" sz="2100" b="1" dirty="0" smtClean="0"/>
              <a:t>έδειξαν ότι οι φυσικές συνθήκες </a:t>
            </a:r>
            <a:r>
              <a:rPr lang="el-GR" sz="2100" b="1" dirty="0" smtClean="0">
                <a:solidFill>
                  <a:srgbClr val="7030A0"/>
                </a:solidFill>
              </a:rPr>
              <a:t>(φως, θερμοκρασία, ξεκούραση)</a:t>
            </a:r>
            <a:r>
              <a:rPr lang="el-GR" sz="2100" b="1" dirty="0" smtClean="0"/>
              <a:t> επηρεάζουν την παραγωγική διαδικασία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1.2.2 Οι οργανισμοί ως κοινότητες </a:t>
            </a:r>
            <a:r>
              <a:rPr lang="en-US" sz="2100" b="1" dirty="0" smtClean="0"/>
              <a:t>(</a:t>
            </a:r>
            <a:r>
              <a:rPr lang="en-US" sz="2100" b="1" dirty="0" err="1" smtClean="0"/>
              <a:t>Folett</a:t>
            </a:r>
            <a:r>
              <a:rPr lang="en-US" sz="2100" b="1" dirty="0" smtClean="0"/>
              <a:t>) </a:t>
            </a:r>
            <a:r>
              <a:rPr lang="en-US" sz="2100" b="1" dirty="0" smtClean="0">
                <a:solidFill>
                  <a:srgbClr val="7030A0"/>
                </a:solidFill>
              </a:rPr>
              <a:t>o manager </a:t>
            </a:r>
            <a:r>
              <a:rPr lang="el-GR" sz="2100" b="1" dirty="0" smtClean="0">
                <a:solidFill>
                  <a:srgbClr val="7030A0"/>
                </a:solidFill>
              </a:rPr>
              <a:t>θα πρέπει να παρακινεί </a:t>
            </a:r>
            <a:r>
              <a:rPr lang="el-GR" sz="2100" b="1" dirty="0" smtClean="0"/>
              <a:t>τους εργαζόμενους να συνεργάζονται εποικοδομητικά μεταξύ τους.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1.2.3 Η θεωρία ανθρωπίνων </a:t>
            </a:r>
            <a:r>
              <a:rPr lang="el-GR" sz="2100" b="1" dirty="0" smtClean="0">
                <a:solidFill>
                  <a:srgbClr val="7030A0"/>
                </a:solidFill>
              </a:rPr>
              <a:t>αναγκών </a:t>
            </a:r>
            <a:r>
              <a:rPr lang="en-US" sz="2100" b="1" dirty="0" smtClean="0">
                <a:solidFill>
                  <a:srgbClr val="7030A0"/>
                </a:solidFill>
              </a:rPr>
              <a:t>MASLOW </a:t>
            </a:r>
            <a:r>
              <a:rPr lang="el-GR" sz="2100" b="1" dirty="0" smtClean="0">
                <a:solidFill>
                  <a:srgbClr val="7030A0"/>
                </a:solidFill>
              </a:rPr>
              <a:t> κάλυψη φυσιολογικών αναγκών, </a:t>
            </a:r>
            <a:r>
              <a:rPr lang="el-GR" sz="2100" b="1" dirty="0" smtClean="0"/>
              <a:t>αναγκών ασφάλειας, κοινωνικές ανάγκες, ανάγκη για αυτοεκτίμηση ανάγκη για </a:t>
            </a:r>
            <a:r>
              <a:rPr lang="el-GR" sz="2100" b="1" dirty="0" err="1" smtClean="0"/>
              <a:t>αυτοολοκλήρωση</a:t>
            </a:r>
            <a:r>
              <a:rPr lang="el-GR" sz="2100" b="1" dirty="0" smtClean="0"/>
              <a:t>, αυτενέργεια και </a:t>
            </a:r>
            <a:r>
              <a:rPr lang="el-GR" sz="2100" b="1" dirty="0" err="1" smtClean="0"/>
              <a:t>αυτοανάπτυξη</a:t>
            </a:r>
            <a:r>
              <a:rPr lang="el-GR" sz="2100" b="1" dirty="0" smtClean="0"/>
              <a:t>.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1.2.3. Η θεωρία Χ και Υ </a:t>
            </a:r>
            <a:r>
              <a:rPr lang="en-US" sz="2100" b="1" dirty="0" smtClean="0">
                <a:solidFill>
                  <a:srgbClr val="7030A0"/>
                </a:solidFill>
              </a:rPr>
              <a:t>(Mc </a:t>
            </a:r>
            <a:r>
              <a:rPr lang="en-US" sz="2100" b="1" dirty="0" err="1" smtClean="0">
                <a:solidFill>
                  <a:srgbClr val="7030A0"/>
                </a:solidFill>
              </a:rPr>
              <a:t>Gregor</a:t>
            </a:r>
            <a:r>
              <a:rPr lang="en-US" sz="2100" b="1" dirty="0" smtClean="0">
                <a:solidFill>
                  <a:srgbClr val="7030A0"/>
                </a:solidFill>
              </a:rPr>
              <a:t>) </a:t>
            </a:r>
            <a:r>
              <a:rPr lang="en-US" sz="2100" b="1" dirty="0" smtClean="0"/>
              <a:t>2</a:t>
            </a:r>
            <a:r>
              <a:rPr lang="el-GR" sz="2100" b="1" dirty="0" smtClean="0"/>
              <a:t> τύποι εργαζόμενων </a:t>
            </a:r>
          </a:p>
        </p:txBody>
      </p:sp>
    </p:spTree>
    <p:extLst>
      <p:ext uri="{BB962C8B-B14F-4D97-AF65-F5344CB8AC3E}">
        <p14:creationId xmlns:p14="http://schemas.microsoft.com/office/powerpoint/2010/main" val="1383448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3757" y="444287"/>
            <a:ext cx="10058400" cy="858837"/>
          </a:xfrm>
        </p:spPr>
        <p:txBody>
          <a:bodyPr/>
          <a:lstStyle/>
          <a:p>
            <a:r>
              <a:rPr lang="el-GR" sz="3200" dirty="0"/>
              <a:t>Θεωρίες Διοικητικής Σκέψης</a:t>
            </a:r>
            <a:br>
              <a:rPr lang="el-GR" sz="3200" dirty="0"/>
            </a:b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164756" y="1303124"/>
            <a:ext cx="11327027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1.3 Η σύγχρονη προσέγγιση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1.3.1 Η </a:t>
            </a:r>
            <a:r>
              <a:rPr lang="el-GR" sz="2100" b="1" dirty="0" smtClean="0">
                <a:solidFill>
                  <a:srgbClr val="7030A0"/>
                </a:solidFill>
              </a:rPr>
              <a:t>επιχειρησιακή – συστηματική προσέγγιση</a:t>
            </a:r>
            <a:r>
              <a:rPr lang="el-GR" sz="2100" b="1" dirty="0" smtClean="0"/>
              <a:t> με ποιόν τρόπο η ποσοτική ανάλυση θα μπορούσε να βελτιώσει την διαδικασία λήψης αποφάσεων.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1.3.2 Διοίκηση Ολικής Ποιότητας , </a:t>
            </a:r>
            <a:r>
              <a:rPr lang="el-GR" sz="2100" b="1" dirty="0" smtClean="0">
                <a:solidFill>
                  <a:srgbClr val="7030A0"/>
                </a:solidFill>
              </a:rPr>
              <a:t>ικανοποίηση του πελάτη, </a:t>
            </a:r>
            <a:r>
              <a:rPr lang="el-GR" sz="2100" b="1" dirty="0" smtClean="0"/>
              <a:t>συνεχής βελτίωση του προϊόντος, συμμετοχή των εργαζομένων, διοίκηση που βασίζεται σε στοιχεία και επιστημονικές αναλύσεις.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1.3.3 Η διοίκηση γνώσης και </a:t>
            </a:r>
            <a:r>
              <a:rPr lang="el-GR" sz="2100" b="1" dirty="0" smtClean="0">
                <a:solidFill>
                  <a:srgbClr val="7030A0"/>
                </a:solidFill>
              </a:rPr>
              <a:t>η οργανωσιακή μάθηση </a:t>
            </a:r>
            <a:r>
              <a:rPr lang="el-GR" sz="2100" b="1" dirty="0" smtClean="0"/>
              <a:t>η οποία βασίζεται σε γνώσεις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>1.3.4. Η δημόσια διοίκηση και το μέλλον της διοίκησης στρατηγικός σχεδιασμός, διοίκηση ολικής ποιότητας, </a:t>
            </a:r>
            <a:r>
              <a:rPr lang="el-GR" sz="2100" b="1" dirty="0" smtClean="0">
                <a:solidFill>
                  <a:srgbClr val="7030A0"/>
                </a:solidFill>
              </a:rPr>
              <a:t>ηλεκτρονική διακυβέρνηση, </a:t>
            </a:r>
            <a:r>
              <a:rPr lang="el-GR" sz="2100" b="1" dirty="0" smtClean="0"/>
              <a:t>μέτρηση συγκριτικής απόδοσης μονάδων, κατάρτιση προϋπολογισμών, σύνδεση αμοιβών προσωπικού με την απόδοση τους.</a:t>
            </a:r>
            <a:endParaRPr lang="el-GR" sz="2100" b="1" dirty="0"/>
          </a:p>
        </p:txBody>
      </p:sp>
    </p:spTree>
    <p:extLst>
      <p:ext uri="{BB962C8B-B14F-4D97-AF65-F5344CB8AC3E}">
        <p14:creationId xmlns:p14="http://schemas.microsoft.com/office/powerpoint/2010/main" val="748867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43185" y="73584"/>
            <a:ext cx="10058400" cy="858837"/>
          </a:xfrm>
        </p:spPr>
        <p:txBody>
          <a:bodyPr/>
          <a:lstStyle/>
          <a:p>
            <a:r>
              <a:rPr lang="el-GR" sz="3600" dirty="0"/>
              <a:t>Θεωρίες Διοικητικής Σκέψης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140042" y="1308429"/>
            <a:ext cx="1121993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100" b="1" dirty="0" smtClean="0"/>
              <a:t>Μελέτη περίπτωσης 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/>
              <a:t>Ο κ.</a:t>
            </a:r>
            <a:r>
              <a:rPr lang="en-US" sz="2100" b="1" dirty="0" smtClean="0"/>
              <a:t> X</a:t>
            </a:r>
            <a:r>
              <a:rPr lang="el-GR" sz="2100" b="1" dirty="0" smtClean="0"/>
              <a:t>  μόλις έχει διοριστεί νέος</a:t>
            </a:r>
            <a:r>
              <a:rPr lang="en-US" sz="2100" b="1" dirty="0" smtClean="0"/>
              <a:t> </a:t>
            </a:r>
            <a:r>
              <a:rPr lang="en-US" sz="2100" b="1" dirty="0" smtClean="0">
                <a:solidFill>
                  <a:srgbClr val="7030A0"/>
                </a:solidFill>
              </a:rPr>
              <a:t>manager </a:t>
            </a:r>
            <a:r>
              <a:rPr lang="el-GR" sz="2100" b="1" dirty="0" smtClean="0">
                <a:solidFill>
                  <a:srgbClr val="7030A0"/>
                </a:solidFill>
              </a:rPr>
              <a:t>στο Γενικό Νοσοκομείο Βόλου. </a:t>
            </a:r>
            <a:r>
              <a:rPr lang="el-GR" sz="2100" b="1" dirty="0" smtClean="0"/>
              <a:t>Θέλει να διασφαλίσει την λειτουργεία του νοσοκομείου σύμφωνα με το μοντέλο γραφειοκρατίας </a:t>
            </a:r>
            <a:r>
              <a:rPr lang="el-GR" sz="2100" b="1" dirty="0" smtClean="0">
                <a:solidFill>
                  <a:srgbClr val="7030A0"/>
                </a:solidFill>
              </a:rPr>
              <a:t>του</a:t>
            </a:r>
            <a:r>
              <a:rPr lang="en-US" sz="2100" b="1" dirty="0" smtClean="0">
                <a:solidFill>
                  <a:srgbClr val="7030A0"/>
                </a:solidFill>
              </a:rPr>
              <a:t> Max Weber </a:t>
            </a:r>
            <a:r>
              <a:rPr lang="el-GR" sz="2100" b="1" dirty="0" smtClean="0"/>
              <a:t>δηλαδή να φτιάξει έναν ιδανικό οργανισμό που θα έχει σαφή ιεραρχία, επίσημους κανόνες και καθορισμένες εργασίες.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pPr marL="342900" indent="-342900">
              <a:buAutoNum type="arabicPeriod"/>
            </a:pPr>
            <a:r>
              <a:rPr lang="el-GR" sz="2100" b="1" dirty="0" smtClean="0"/>
              <a:t>Περιγράψετε </a:t>
            </a:r>
            <a:r>
              <a:rPr lang="el-GR" sz="2100" b="1" dirty="0" smtClean="0">
                <a:solidFill>
                  <a:srgbClr val="7030A0"/>
                </a:solidFill>
              </a:rPr>
              <a:t>τα χαρακτηριστικά </a:t>
            </a:r>
            <a:r>
              <a:rPr lang="el-GR" sz="2100" b="1" dirty="0" smtClean="0"/>
              <a:t>του εν λόγω μοντέλου</a:t>
            </a:r>
            <a:endParaRPr lang="en-US" sz="2100" b="1" dirty="0" smtClean="0"/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n-US" sz="2100" b="1" dirty="0" smtClean="0"/>
              <a:t>1.1</a:t>
            </a:r>
            <a:r>
              <a:rPr lang="el-GR" sz="2100" b="1" dirty="0" smtClean="0"/>
              <a:t>Συμφωνείτε ή διαφωνείτε με το </a:t>
            </a:r>
            <a:r>
              <a:rPr lang="el-GR" sz="2100" b="1" dirty="0" smtClean="0">
                <a:solidFill>
                  <a:srgbClr val="7030A0"/>
                </a:solidFill>
              </a:rPr>
              <a:t>γραφειοκρατικό μοντέλο που θα ακολουθήσει </a:t>
            </a:r>
            <a:r>
              <a:rPr lang="el-GR" sz="2100" b="1" dirty="0" smtClean="0"/>
              <a:t>ο κ. Χ η θα του προτείνεται να ακολουθήσει κάποιο άλλο μοντέλο.</a:t>
            </a:r>
          </a:p>
        </p:txBody>
      </p:sp>
    </p:spTree>
    <p:extLst>
      <p:ext uri="{BB962C8B-B14F-4D97-AF65-F5344CB8AC3E}">
        <p14:creationId xmlns:p14="http://schemas.microsoft.com/office/powerpoint/2010/main" val="3143850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Θεωρίες Διοικητικής Σκέψης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255373" y="1639487"/>
            <a:ext cx="11261124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l-GR" sz="2100" b="1" dirty="0" smtClean="0">
                <a:solidFill>
                  <a:srgbClr val="7030A0"/>
                </a:solidFill>
                <a:latin typeface="+mj-lt"/>
              </a:rPr>
              <a:t> Οι</a:t>
            </a:r>
            <a:r>
              <a:rPr lang="el-GR" sz="2100" b="1" dirty="0">
                <a:solidFill>
                  <a:srgbClr val="7030A0"/>
                </a:solidFill>
                <a:latin typeface="+mj-lt"/>
              </a:rPr>
              <a:t> εξουσίες και οι ευθύνες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του υπαλλήλου ορίζονται με απόλυτη ευκρίνεια και νομιμοποιούνται ως επίσημα καθήκοντα</a:t>
            </a:r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.</a:t>
            </a:r>
          </a:p>
          <a:p>
            <a:endParaRPr lang="el-GR" sz="2100" b="1" dirty="0" smtClean="0">
              <a:latin typeface="+mj-lt"/>
            </a:endParaRPr>
          </a:p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2. Οι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θέσεις εξουσίας οργανώνονται με </a:t>
            </a:r>
            <a:r>
              <a:rPr lang="el-GR" sz="2100" b="1" dirty="0">
                <a:solidFill>
                  <a:srgbClr val="7030A0"/>
                </a:solidFill>
                <a:latin typeface="+mj-lt"/>
              </a:rPr>
              <a:t>μια ιεραρχία εξουσίας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από πάνω προς τα κάτω</a:t>
            </a:r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.</a:t>
            </a:r>
          </a:p>
          <a:p>
            <a:pPr>
              <a:buFont typeface="+mj-lt"/>
              <a:buAutoNum type="arabicPeriod"/>
            </a:pPr>
            <a:endParaRPr lang="el-GR" sz="2100" b="1" dirty="0">
              <a:latin typeface="+mj-lt"/>
            </a:endParaRPr>
          </a:p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3. Το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προσωπικό </a:t>
            </a:r>
            <a:r>
              <a:rPr lang="el-GR" sz="2100" b="1" dirty="0">
                <a:solidFill>
                  <a:srgbClr val="7030A0"/>
                </a:solidFill>
                <a:latin typeface="+mj-lt"/>
              </a:rPr>
              <a:t>επιλέγεται και </a:t>
            </a:r>
            <a:r>
              <a:rPr lang="el-GR" sz="2100" b="1" dirty="0" smtClean="0">
                <a:solidFill>
                  <a:srgbClr val="7030A0"/>
                </a:solidFill>
                <a:latin typeface="+mj-lt"/>
              </a:rPr>
              <a:t>εξελίσσεται</a:t>
            </a:r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 βάση προσόντων του,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τα οποία εκτιμώνται με </a:t>
            </a:r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βάση την εξέταση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, </a:t>
            </a:r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την εκπαίδευση την εμπειρία και την αποτελεσματικότητα του προσωπικού.</a:t>
            </a:r>
          </a:p>
          <a:p>
            <a:endParaRPr lang="el-GR" sz="2100" b="1" dirty="0">
              <a:latin typeface="+mj-lt"/>
            </a:endParaRPr>
          </a:p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4. Οι </a:t>
            </a:r>
            <a:r>
              <a:rPr lang="el-GR" sz="2100" b="1" dirty="0">
                <a:solidFill>
                  <a:srgbClr val="7030A0"/>
                </a:solidFill>
                <a:latin typeface="+mj-lt"/>
              </a:rPr>
              <a:t>διοικητικές δράσεις και αποφάσεις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καταγράφονται γραπτά. Η φύλαξη των εγγράφων παρέχει οργανωσιακή μνήμη και συνέχεια στον χρόνο</a:t>
            </a:r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.</a:t>
            </a:r>
            <a:endParaRPr lang="el-GR" sz="21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0553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Θεωρίες Διοικητικής Σκέψης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364925" y="1671933"/>
            <a:ext cx="1057738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100" b="1" dirty="0" smtClean="0">
                <a:solidFill>
                  <a:srgbClr val="000000"/>
                </a:solidFill>
              </a:rPr>
              <a:t>5. Η </a:t>
            </a:r>
            <a:r>
              <a:rPr lang="el-GR" sz="2100" b="1" dirty="0">
                <a:solidFill>
                  <a:srgbClr val="000000"/>
                </a:solidFill>
              </a:rPr>
              <a:t>διοίκηση </a:t>
            </a:r>
            <a:r>
              <a:rPr lang="el-GR" sz="2100" b="1" dirty="0">
                <a:solidFill>
                  <a:srgbClr val="7030A0"/>
                </a:solidFill>
              </a:rPr>
              <a:t>είναι διακριτή </a:t>
            </a:r>
            <a:r>
              <a:rPr lang="el-GR" sz="2100" b="1" dirty="0">
                <a:solidFill>
                  <a:srgbClr val="000000"/>
                </a:solidFill>
              </a:rPr>
              <a:t>από την ιδιοκτησία του οργανισμού</a:t>
            </a:r>
            <a:r>
              <a:rPr lang="el-GR" sz="2100" b="1" dirty="0" smtClean="0">
                <a:solidFill>
                  <a:srgbClr val="000000"/>
                </a:solidFill>
              </a:rPr>
              <a:t>.</a:t>
            </a:r>
          </a:p>
          <a:p>
            <a:endParaRPr lang="el-GR" sz="2100" b="1" dirty="0"/>
          </a:p>
          <a:p>
            <a:r>
              <a:rPr lang="el-GR" sz="2100" b="1" dirty="0">
                <a:solidFill>
                  <a:srgbClr val="000000"/>
                </a:solidFill>
              </a:rPr>
              <a:t>6</a:t>
            </a:r>
            <a:r>
              <a:rPr lang="el-GR" sz="2100" b="1" dirty="0" smtClean="0">
                <a:solidFill>
                  <a:srgbClr val="000000"/>
                </a:solidFill>
              </a:rPr>
              <a:t>. Τα </a:t>
            </a:r>
            <a:r>
              <a:rPr lang="el-GR" sz="2100" b="1" dirty="0">
                <a:solidFill>
                  <a:srgbClr val="000000"/>
                </a:solidFill>
              </a:rPr>
              <a:t>διοικητικά στελέχη υπόκεινται </a:t>
            </a:r>
            <a:r>
              <a:rPr lang="el-GR" sz="2100" b="1" dirty="0">
                <a:solidFill>
                  <a:srgbClr val="7030A0"/>
                </a:solidFill>
              </a:rPr>
              <a:t>σε κανόνες και διαδικασίες, </a:t>
            </a:r>
            <a:r>
              <a:rPr lang="el-GR" sz="2100" b="1" dirty="0">
                <a:solidFill>
                  <a:srgbClr val="000000"/>
                </a:solidFill>
              </a:rPr>
              <a:t>οι οποίες εξασφαλίζουν αξιόπιστη συμπεριφορά. Οι κανόνες </a:t>
            </a:r>
            <a:r>
              <a:rPr lang="el-GR" sz="2100" b="1" dirty="0">
                <a:solidFill>
                  <a:srgbClr val="7030A0"/>
                </a:solidFill>
              </a:rPr>
              <a:t>είναι απρόσωποι και ομοιόμορφοι </a:t>
            </a:r>
            <a:r>
              <a:rPr lang="el-GR" sz="2100" b="1" dirty="0">
                <a:solidFill>
                  <a:srgbClr val="000000"/>
                </a:solidFill>
              </a:rPr>
              <a:t>και εφαρμόζονται σε όλους τους εργαζομένους.</a:t>
            </a:r>
            <a:endParaRPr lang="el-GR" sz="2100" b="1" dirty="0"/>
          </a:p>
        </p:txBody>
      </p:sp>
    </p:spTree>
    <p:extLst>
      <p:ext uri="{BB962C8B-B14F-4D97-AF65-F5344CB8AC3E}">
        <p14:creationId xmlns:p14="http://schemas.microsoft.com/office/powerpoint/2010/main" val="591950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Ορθογώνιο 2"/>
          <p:cNvSpPr/>
          <p:nvPr/>
        </p:nvSpPr>
        <p:spPr>
          <a:xfrm>
            <a:off x="131804" y="1047751"/>
            <a:ext cx="11244649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Σε συνδυασμό </a:t>
            </a:r>
            <a:endParaRPr lang="el-GR" sz="2100" b="1" dirty="0">
              <a:solidFill>
                <a:srgbClr val="000000"/>
              </a:solidFill>
              <a:latin typeface="+mj-lt"/>
            </a:endParaRPr>
          </a:p>
          <a:p>
            <a:r>
              <a:rPr lang="el-GR" sz="2100" b="1" dirty="0">
                <a:solidFill>
                  <a:srgbClr val="7030A0"/>
                </a:solidFill>
                <a:latin typeface="+mj-lt"/>
              </a:rPr>
              <a:t>Συμμετοχική ή δημοκρατική: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Στο μοντέλο αυτό ο ηγέτης συνδυάζει τις απαιτήσεις του οργανισμού με τις ανάγκες των ατόμων</a:t>
            </a:r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.</a:t>
            </a:r>
            <a:endParaRPr lang="en-US" sz="2100" b="1" dirty="0" smtClean="0">
              <a:solidFill>
                <a:srgbClr val="000000"/>
              </a:solidFill>
              <a:latin typeface="+mj-lt"/>
            </a:endParaRPr>
          </a:p>
          <a:p>
            <a:endParaRPr lang="el-GR" sz="2100" b="1" dirty="0" smtClean="0">
              <a:solidFill>
                <a:srgbClr val="000000"/>
              </a:solidFill>
              <a:latin typeface="+mj-lt"/>
            </a:endParaRPr>
          </a:p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Ο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ηγέτης αποτελεί έμπνευση για τους εργαζομένους και οικοδομούνται σχέσεις καλής συνεργασίας. </a:t>
            </a:r>
            <a:endParaRPr lang="en-US" sz="2100" b="1" dirty="0" smtClean="0">
              <a:solidFill>
                <a:srgbClr val="000000"/>
              </a:solidFill>
              <a:latin typeface="+mj-lt"/>
            </a:endParaRPr>
          </a:p>
          <a:p>
            <a:endParaRPr lang="en-US" sz="2100" b="1" dirty="0">
              <a:solidFill>
                <a:srgbClr val="000000"/>
              </a:solidFill>
              <a:latin typeface="+mj-lt"/>
            </a:endParaRPr>
          </a:p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Οι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συνθήκες που επικρατούν οδηγούν στην ικανοποίηση των εργαζομένων με άμεσες επιπτώσεις στην παραγωγικότητα η οποία αυξάνεται, καθώς συμμετέχουν στη λήψη των αποφάσεων. </a:t>
            </a:r>
            <a:endParaRPr lang="en-US" sz="2100" b="1" dirty="0" smtClean="0">
              <a:solidFill>
                <a:srgbClr val="000000"/>
              </a:solidFill>
              <a:latin typeface="+mj-lt"/>
            </a:endParaRPr>
          </a:p>
          <a:p>
            <a:endParaRPr lang="el-GR" sz="2100" b="1" dirty="0" smtClean="0">
              <a:solidFill>
                <a:srgbClr val="000000"/>
              </a:solidFill>
              <a:latin typeface="+mj-lt"/>
            </a:endParaRPr>
          </a:p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Οι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σκοποί της επιχείρησης και των ατόμων συμβαδίζουν. </a:t>
            </a:r>
            <a:endParaRPr lang="en-US" sz="2100" b="1" dirty="0" smtClean="0">
              <a:solidFill>
                <a:srgbClr val="000000"/>
              </a:solidFill>
              <a:latin typeface="+mj-lt"/>
            </a:endParaRPr>
          </a:p>
          <a:p>
            <a:endParaRPr lang="en-US" sz="2100" b="1" dirty="0">
              <a:solidFill>
                <a:srgbClr val="000000"/>
              </a:solidFill>
              <a:latin typeface="+mj-lt"/>
            </a:endParaRPr>
          </a:p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Υπάρχει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η ελευθερία στη δημιουργικότητα, τη δράση και τη συνεργατικότητα. </a:t>
            </a:r>
            <a:endParaRPr lang="el-GR" sz="2100" b="1" dirty="0" smtClean="0">
              <a:solidFill>
                <a:srgbClr val="000000"/>
              </a:solidFill>
              <a:latin typeface="+mj-lt"/>
            </a:endParaRPr>
          </a:p>
          <a:p>
            <a:endParaRPr lang="el-GR" sz="2100" b="1" dirty="0">
              <a:solidFill>
                <a:srgbClr val="000000"/>
              </a:solidFill>
              <a:latin typeface="+mj-lt"/>
            </a:endParaRPr>
          </a:p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Τα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άτομα εν τέλει εργάζονται με υψηλό αίσθημα ευθύνης, όπως επιθυμούν, και όχι από υποχρέωση ενώ </a:t>
            </a:r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βρίσκονται σε ετοιμότητα να ανταποκριθούν σε περιόδους κρίσης.</a:t>
            </a:r>
            <a:endParaRPr lang="el-GR" sz="2100" b="1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7207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Ορθογώνιο 2"/>
          <p:cNvSpPr/>
          <p:nvPr/>
        </p:nvSpPr>
        <p:spPr>
          <a:xfrm>
            <a:off x="624417" y="1980339"/>
            <a:ext cx="1068447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100" b="1" dirty="0">
                <a:solidFill>
                  <a:srgbClr val="7030A0"/>
                </a:solidFill>
                <a:latin typeface="+mj-lt"/>
              </a:rPr>
              <a:t>Συναισθηματική Νοημοσύνη: </a:t>
            </a:r>
            <a:endParaRPr lang="en-US" sz="2100" b="1" dirty="0" smtClean="0">
              <a:solidFill>
                <a:srgbClr val="7030A0"/>
              </a:solidFill>
              <a:latin typeface="+mj-lt"/>
            </a:endParaRPr>
          </a:p>
          <a:p>
            <a:endParaRPr lang="en-US" sz="2100" b="1" dirty="0" smtClean="0">
              <a:solidFill>
                <a:srgbClr val="7030A0"/>
              </a:solidFill>
              <a:latin typeface="+mj-lt"/>
            </a:endParaRPr>
          </a:p>
          <a:p>
            <a:r>
              <a:rPr lang="el-GR" sz="2100" b="1" dirty="0" smtClean="0">
                <a:solidFill>
                  <a:srgbClr val="000000"/>
                </a:solidFill>
                <a:latin typeface="+mj-lt"/>
              </a:rPr>
              <a:t>Είναι </a:t>
            </a:r>
            <a:r>
              <a:rPr lang="el-GR" sz="2100" b="1" dirty="0">
                <a:solidFill>
                  <a:srgbClr val="000000"/>
                </a:solidFill>
                <a:latin typeface="+mj-lt"/>
              </a:rPr>
              <a:t>η ικανότητα αποτελεσματικής χρησιμοποίησης των συναισθημάτων από τους ηγέτες-διοικούντες προκειμένου να αυξήσουν την επιτυχία τους. </a:t>
            </a:r>
            <a:endParaRPr lang="en-US" sz="2100" b="1" dirty="0" smtClean="0">
              <a:solidFill>
                <a:srgbClr val="000000"/>
              </a:solidFill>
              <a:latin typeface="+mj-lt"/>
            </a:endParaRPr>
          </a:p>
          <a:p>
            <a:endParaRPr lang="en-US" sz="2100" b="1" dirty="0">
              <a:latin typeface="+mj-lt"/>
            </a:endParaRPr>
          </a:p>
          <a:p>
            <a:r>
              <a:rPr lang="en-US" sz="2100" b="1" dirty="0" smtClean="0">
                <a:latin typeface="+mj-lt"/>
              </a:rPr>
              <a:t>-</a:t>
            </a:r>
            <a:r>
              <a:rPr lang="el-GR" sz="2100" b="1" dirty="0" smtClean="0">
                <a:solidFill>
                  <a:srgbClr val="7030A0"/>
                </a:solidFill>
                <a:latin typeface="+mj-lt"/>
              </a:rPr>
              <a:t>Αυτογνωσία</a:t>
            </a:r>
          </a:p>
          <a:p>
            <a:endParaRPr lang="el-GR" sz="2100" b="1" dirty="0">
              <a:solidFill>
                <a:srgbClr val="7030A0"/>
              </a:solidFill>
              <a:latin typeface="+mj-lt"/>
            </a:endParaRPr>
          </a:p>
          <a:p>
            <a:r>
              <a:rPr lang="el-GR" sz="2100" b="1" dirty="0" smtClean="0">
                <a:solidFill>
                  <a:srgbClr val="7030A0"/>
                </a:solidFill>
                <a:latin typeface="+mj-lt"/>
              </a:rPr>
              <a:t>-Αυτορρύθμιση</a:t>
            </a:r>
          </a:p>
          <a:p>
            <a:endParaRPr lang="el-GR" sz="2100" b="1" dirty="0">
              <a:solidFill>
                <a:srgbClr val="7030A0"/>
              </a:solidFill>
              <a:latin typeface="+mj-lt"/>
            </a:endParaRPr>
          </a:p>
          <a:p>
            <a:r>
              <a:rPr lang="el-GR" sz="2100" b="1" dirty="0" smtClean="0">
                <a:solidFill>
                  <a:srgbClr val="7030A0"/>
                </a:solidFill>
                <a:latin typeface="+mj-lt"/>
              </a:rPr>
              <a:t>-Κίνητρο </a:t>
            </a:r>
          </a:p>
          <a:p>
            <a:endParaRPr lang="el-GR" sz="2100" b="1" dirty="0">
              <a:solidFill>
                <a:srgbClr val="7030A0"/>
              </a:solidFill>
              <a:latin typeface="+mj-lt"/>
            </a:endParaRPr>
          </a:p>
          <a:p>
            <a:r>
              <a:rPr lang="el-GR" sz="2100" b="1" dirty="0" smtClean="0">
                <a:solidFill>
                  <a:srgbClr val="7030A0"/>
                </a:solidFill>
                <a:latin typeface="+mj-lt"/>
              </a:rPr>
              <a:t>-Κοινωνικές δεξιότητες </a:t>
            </a:r>
          </a:p>
          <a:p>
            <a:endParaRPr lang="el-GR" sz="2100" b="1" dirty="0">
              <a:latin typeface="+mj-lt"/>
            </a:endParaRPr>
          </a:p>
          <a:p>
            <a:endParaRPr lang="en-US" sz="21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4795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50108" y="450979"/>
            <a:ext cx="10058400" cy="858837"/>
          </a:xfrm>
        </p:spPr>
        <p:txBody>
          <a:bodyPr/>
          <a:lstStyle/>
          <a:p>
            <a:r>
              <a:rPr lang="el-GR" sz="2500" dirty="0" smtClean="0"/>
              <a:t/>
            </a:r>
            <a:br>
              <a:rPr lang="el-GR" sz="2500" dirty="0" smtClean="0"/>
            </a:br>
            <a:r>
              <a:rPr lang="el-GR" sz="2500" dirty="0"/>
              <a:t/>
            </a:r>
            <a:br>
              <a:rPr lang="el-GR" sz="2500" dirty="0"/>
            </a:br>
            <a:r>
              <a:rPr lang="el-GR" sz="3100" dirty="0" smtClean="0"/>
              <a:t>Θεωρίες </a:t>
            </a:r>
            <a:r>
              <a:rPr lang="el-GR" sz="3100" dirty="0"/>
              <a:t>Διοικητικής Σκέψης</a:t>
            </a:r>
            <a:br>
              <a:rPr lang="el-GR" sz="3100" dirty="0"/>
            </a:br>
            <a:endParaRPr lang="el-GR" sz="3100" dirty="0"/>
          </a:p>
        </p:txBody>
      </p:sp>
      <p:sp>
        <p:nvSpPr>
          <p:cNvPr id="4" name="TextBox 3"/>
          <p:cNvSpPr txBox="1"/>
          <p:nvPr/>
        </p:nvSpPr>
        <p:spPr>
          <a:xfrm>
            <a:off x="164756" y="1375718"/>
            <a:ext cx="1138469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 b="1" dirty="0" smtClean="0"/>
              <a:t>Το </a:t>
            </a:r>
            <a:r>
              <a:rPr lang="en-US" sz="2200" b="1" dirty="0" smtClean="0"/>
              <a:t>management </a:t>
            </a:r>
            <a:r>
              <a:rPr lang="el-GR" sz="2200" b="1" dirty="0" smtClean="0"/>
              <a:t>μπορεί να θεωρηθεί από τις </a:t>
            </a:r>
            <a:r>
              <a:rPr lang="el-GR" sz="2200" b="1" dirty="0" smtClean="0">
                <a:solidFill>
                  <a:srgbClr val="7030A0"/>
                </a:solidFill>
              </a:rPr>
              <a:t>αρχαιότερες δραστηριότητες </a:t>
            </a:r>
            <a:r>
              <a:rPr lang="el-GR" sz="2200" b="1" dirty="0" smtClean="0"/>
              <a:t>του ανθρώπου. </a:t>
            </a:r>
          </a:p>
          <a:p>
            <a:endParaRPr lang="el-GR" sz="2200" b="1" dirty="0"/>
          </a:p>
          <a:p>
            <a:r>
              <a:rPr lang="el-GR" sz="2200" b="1" dirty="0" smtClean="0"/>
              <a:t>Πολλοί πιστεύουν πως είναι δημιουργία των νεότερων χρόνων και ιδιαίτερα της εποχής μετά τον </a:t>
            </a:r>
            <a:r>
              <a:rPr lang="el-GR" sz="2200" b="1" dirty="0" smtClean="0">
                <a:solidFill>
                  <a:srgbClr val="7030A0"/>
                </a:solidFill>
              </a:rPr>
              <a:t>19</a:t>
            </a:r>
            <a:r>
              <a:rPr lang="el-GR" sz="2200" b="1" baseline="30000" dirty="0" smtClean="0">
                <a:solidFill>
                  <a:srgbClr val="7030A0"/>
                </a:solidFill>
              </a:rPr>
              <a:t>ο</a:t>
            </a:r>
            <a:r>
              <a:rPr lang="el-GR" sz="2200" b="1" dirty="0" smtClean="0">
                <a:solidFill>
                  <a:srgbClr val="7030A0"/>
                </a:solidFill>
              </a:rPr>
              <a:t> αιώνα.</a:t>
            </a:r>
          </a:p>
          <a:p>
            <a:endParaRPr lang="el-GR" sz="2200" b="1" dirty="0" smtClean="0"/>
          </a:p>
          <a:p>
            <a:endParaRPr lang="el-GR" sz="2200" b="1" dirty="0" smtClean="0"/>
          </a:p>
          <a:p>
            <a:r>
              <a:rPr lang="el-GR" sz="2200" b="1" dirty="0" smtClean="0"/>
              <a:t>Αρκετοί όμως θεωρούν ότι οι ρίζες του μπορούν να ανιχνευθούν στους αρχαίους </a:t>
            </a:r>
            <a:r>
              <a:rPr lang="el-GR" sz="2200" b="1" dirty="0" smtClean="0">
                <a:solidFill>
                  <a:srgbClr val="7030A0"/>
                </a:solidFill>
              </a:rPr>
              <a:t>Κινέζους, Αιγυπτίους, Έλληνες και Ρωμαίους </a:t>
            </a:r>
            <a:r>
              <a:rPr lang="el-GR" sz="2200" b="1" dirty="0" smtClean="0"/>
              <a:t>που ασχολήθηκαν πρακτικά με το θέμα αυτό. </a:t>
            </a:r>
          </a:p>
          <a:p>
            <a:endParaRPr lang="el-GR" sz="2200" b="1" dirty="0"/>
          </a:p>
          <a:p>
            <a:r>
              <a:rPr lang="el-GR" sz="2200" b="1" dirty="0" smtClean="0"/>
              <a:t>Άλλωστε αυτό φαίνεται από </a:t>
            </a:r>
            <a:r>
              <a:rPr lang="el-GR" sz="2200" b="1" dirty="0" smtClean="0">
                <a:solidFill>
                  <a:srgbClr val="7030A0"/>
                </a:solidFill>
              </a:rPr>
              <a:t>τα μεγάλα έργα – μνημεία </a:t>
            </a:r>
            <a:r>
              <a:rPr lang="el-GR" sz="2200" b="1" dirty="0" smtClean="0"/>
              <a:t>τα οποία κατασκευάστηκαν χιλιάδες χρόνια πριν.</a:t>
            </a:r>
            <a:endParaRPr lang="el-GR" sz="2200" b="1" dirty="0"/>
          </a:p>
        </p:txBody>
      </p:sp>
    </p:spTree>
    <p:extLst>
      <p:ext uri="{BB962C8B-B14F-4D97-AF65-F5344CB8AC3E}">
        <p14:creationId xmlns:p14="http://schemas.microsoft.com/office/powerpoint/2010/main" val="285655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Σύστημα Υγείας</a:t>
            </a:r>
            <a:endParaRPr lang="el-GR" dirty="0"/>
          </a:p>
        </p:txBody>
      </p:sp>
      <p:sp>
        <p:nvSpPr>
          <p:cNvPr id="12" name="TextBox 11"/>
          <p:cNvSpPr txBox="1"/>
          <p:nvPr/>
        </p:nvSpPr>
        <p:spPr>
          <a:xfrm>
            <a:off x="477795" y="1655805"/>
            <a:ext cx="9901881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900" b="1" dirty="0" smtClean="0"/>
              <a:t>Χαρακτηριστικά ενός </a:t>
            </a:r>
            <a:r>
              <a:rPr lang="el-GR" sz="2900" b="1" dirty="0" smtClean="0">
                <a:solidFill>
                  <a:srgbClr val="FF0000"/>
                </a:solidFill>
              </a:rPr>
              <a:t>επιτυχημένου</a:t>
            </a:r>
            <a:r>
              <a:rPr lang="el-GR" sz="2900" b="1" dirty="0" smtClean="0"/>
              <a:t> συστήματος υγείας </a:t>
            </a:r>
          </a:p>
          <a:p>
            <a:endParaRPr lang="el-GR" sz="2900" b="1" dirty="0"/>
          </a:p>
          <a:p>
            <a:pPr marL="342900" indent="-342900">
              <a:buAutoNum type="arabicPeriod"/>
            </a:pPr>
            <a:r>
              <a:rPr lang="el-GR" sz="2900" b="1" dirty="0" smtClean="0"/>
              <a:t>Υγιείς Ανθρώπους </a:t>
            </a:r>
          </a:p>
          <a:p>
            <a:pPr marL="342900" indent="-342900">
              <a:buAutoNum type="arabicPeriod"/>
            </a:pPr>
            <a:endParaRPr lang="el-GR" sz="2900" b="1" dirty="0"/>
          </a:p>
          <a:p>
            <a:pPr marL="342900" indent="-342900">
              <a:buAutoNum type="arabicPeriod"/>
            </a:pPr>
            <a:r>
              <a:rPr lang="el-GR" sz="2900" b="1" dirty="0" smtClean="0"/>
              <a:t>Υψηλό Επίπεδο Φροντίδας</a:t>
            </a:r>
          </a:p>
          <a:p>
            <a:pPr marL="342900" indent="-342900">
              <a:buAutoNum type="arabicPeriod"/>
            </a:pPr>
            <a:endParaRPr lang="el-GR" sz="2900" b="1" dirty="0"/>
          </a:p>
          <a:p>
            <a:pPr marL="342900" indent="-342900">
              <a:buAutoNum type="arabicPeriod"/>
            </a:pPr>
            <a:r>
              <a:rPr lang="el-GR" sz="2900" b="1" dirty="0" smtClean="0"/>
              <a:t>Δίκαιο Σύστημα Υγείας </a:t>
            </a:r>
            <a:endParaRPr lang="el-GR" sz="2900" b="1" dirty="0"/>
          </a:p>
        </p:txBody>
      </p:sp>
    </p:spTree>
    <p:extLst>
      <p:ext uri="{BB962C8B-B14F-4D97-AF65-F5344CB8AC3E}">
        <p14:creationId xmlns:p14="http://schemas.microsoft.com/office/powerpoint/2010/main" val="411438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Σύστημα Υγείας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535459" y="1713470"/>
            <a:ext cx="8221363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900" b="1" dirty="0" smtClean="0"/>
              <a:t>Η </a:t>
            </a:r>
            <a:r>
              <a:rPr lang="el-GR" sz="2900" b="1" dirty="0" smtClean="0">
                <a:solidFill>
                  <a:srgbClr val="FF0000"/>
                </a:solidFill>
              </a:rPr>
              <a:t>διοίκηση</a:t>
            </a:r>
            <a:r>
              <a:rPr lang="el-GR" sz="2900" b="1" dirty="0" smtClean="0"/>
              <a:t> του νοσοκομείου μπορεί </a:t>
            </a:r>
          </a:p>
          <a:p>
            <a:endParaRPr lang="el-GR" sz="2900" b="1" dirty="0" smtClean="0"/>
          </a:p>
          <a:p>
            <a:r>
              <a:rPr lang="el-GR" sz="2900" b="1" dirty="0" smtClean="0"/>
              <a:t>Να είναι</a:t>
            </a:r>
            <a:r>
              <a:rPr lang="en-US" sz="2900" b="1" dirty="0" smtClean="0"/>
              <a:t>:</a:t>
            </a:r>
          </a:p>
          <a:p>
            <a:endParaRPr lang="en-US" sz="2900" b="1" dirty="0" smtClean="0"/>
          </a:p>
          <a:p>
            <a:r>
              <a:rPr lang="el-GR" sz="2900" b="1" dirty="0" smtClean="0"/>
              <a:t>Αποτελεσματική</a:t>
            </a:r>
          </a:p>
          <a:p>
            <a:endParaRPr lang="el-GR" sz="2900" b="1" dirty="0" smtClean="0"/>
          </a:p>
          <a:p>
            <a:r>
              <a:rPr lang="el-GR" sz="2900" b="1" dirty="0" smtClean="0"/>
              <a:t>Αποδοτική</a:t>
            </a:r>
          </a:p>
          <a:p>
            <a:endParaRPr lang="el-GR" sz="2900" b="1" dirty="0" smtClean="0"/>
          </a:p>
          <a:p>
            <a:r>
              <a:rPr lang="el-GR" sz="2900" b="1" dirty="0" smtClean="0"/>
              <a:t>Η και τίποτα από τα δύο,,,,</a:t>
            </a:r>
            <a:endParaRPr lang="el-GR" sz="2900" b="1" dirty="0"/>
          </a:p>
        </p:txBody>
      </p:sp>
    </p:spTree>
    <p:extLst>
      <p:ext uri="{BB962C8B-B14F-4D97-AF65-F5344CB8AC3E}">
        <p14:creationId xmlns:p14="http://schemas.microsoft.com/office/powerpoint/2010/main" val="1765463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Σύστημα Υγείας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683741" y="1705232"/>
            <a:ext cx="811427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900" b="1" dirty="0" smtClean="0"/>
              <a:t>Χαρακτηριστικά ενός </a:t>
            </a:r>
            <a:r>
              <a:rPr lang="el-GR" sz="2900" b="1" dirty="0" smtClean="0">
                <a:solidFill>
                  <a:srgbClr val="FF0000"/>
                </a:solidFill>
              </a:rPr>
              <a:t>βιώσιμου </a:t>
            </a:r>
            <a:r>
              <a:rPr lang="el-GR" sz="2900" b="1" dirty="0" smtClean="0"/>
              <a:t>συστήματος υγείας</a:t>
            </a:r>
          </a:p>
          <a:p>
            <a:endParaRPr lang="el-GR" sz="2900" b="1" dirty="0"/>
          </a:p>
          <a:p>
            <a:pPr marL="342900" indent="-342900">
              <a:buAutoNum type="arabicPeriod"/>
            </a:pPr>
            <a:r>
              <a:rPr lang="el-GR" sz="2900" b="1" dirty="0" smtClean="0"/>
              <a:t>Να είναι προσιτό</a:t>
            </a:r>
          </a:p>
          <a:p>
            <a:pPr marL="342900" indent="-342900">
              <a:buAutoNum type="arabicPeriod"/>
            </a:pPr>
            <a:endParaRPr lang="el-GR" sz="2900" b="1" dirty="0"/>
          </a:p>
          <a:p>
            <a:pPr marL="342900" indent="-342900">
              <a:buAutoNum type="arabicPeriod"/>
            </a:pPr>
            <a:r>
              <a:rPr lang="el-GR" sz="2900" b="1" dirty="0" smtClean="0"/>
              <a:t>Να είναι αποδεκτό από τους πολίτες και τους εργαζόμενους</a:t>
            </a:r>
          </a:p>
          <a:p>
            <a:pPr marL="342900" indent="-342900">
              <a:buAutoNum type="arabicPeriod"/>
            </a:pPr>
            <a:endParaRPr lang="el-GR" sz="2900" b="1" dirty="0"/>
          </a:p>
          <a:p>
            <a:pPr marL="342900" indent="-342900">
              <a:buAutoNum type="arabicPeriod"/>
            </a:pPr>
            <a:r>
              <a:rPr lang="el-GR" sz="2900" b="1" dirty="0" smtClean="0"/>
              <a:t>Να έχει προσαρμοστικότητα</a:t>
            </a:r>
            <a:endParaRPr lang="el-GR" sz="2900" b="1" dirty="0"/>
          </a:p>
        </p:txBody>
      </p:sp>
    </p:spTree>
    <p:extLst>
      <p:ext uri="{BB962C8B-B14F-4D97-AF65-F5344CB8AC3E}">
        <p14:creationId xmlns:p14="http://schemas.microsoft.com/office/powerpoint/2010/main" val="3018415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του Συστήματος Υγείας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337750" y="1309816"/>
            <a:ext cx="9803027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600" b="1" dirty="0" smtClean="0"/>
              <a:t>Μπορούν οι ιδέες να μετατραπούν σε δράσεις </a:t>
            </a:r>
          </a:p>
          <a:p>
            <a:endParaRPr lang="el-GR" sz="2600" b="1" dirty="0"/>
          </a:p>
          <a:p>
            <a:r>
              <a:rPr lang="el-GR" sz="2600" b="1" dirty="0" smtClean="0"/>
              <a:t>Μέσα σε ένα </a:t>
            </a:r>
            <a:r>
              <a:rPr lang="el-GR" sz="2600" b="1" dirty="0" err="1" smtClean="0">
                <a:solidFill>
                  <a:srgbClr val="FF0000"/>
                </a:solidFill>
              </a:rPr>
              <a:t>πολυεπίπεδο</a:t>
            </a:r>
            <a:r>
              <a:rPr lang="el-GR" sz="2600" b="1" dirty="0" smtClean="0">
                <a:solidFill>
                  <a:srgbClr val="FF0000"/>
                </a:solidFill>
              </a:rPr>
              <a:t> </a:t>
            </a:r>
            <a:r>
              <a:rPr lang="el-GR" sz="2600" b="1" dirty="0" smtClean="0"/>
              <a:t>πλαίσιο, η βιωσιμότητα της υγειονομικής περίθαλψης, αποτελεί επίτευγμα που απαιτεί πολλές αλλαγές.</a:t>
            </a:r>
          </a:p>
          <a:p>
            <a:endParaRPr lang="el-GR" sz="2600" b="1" dirty="0"/>
          </a:p>
          <a:p>
            <a:r>
              <a:rPr lang="el-GR" sz="2600" b="1" dirty="0" smtClean="0"/>
              <a:t>Προτάσεις </a:t>
            </a:r>
            <a:r>
              <a:rPr lang="el-GR" sz="2600" b="1" dirty="0" smtClean="0">
                <a:solidFill>
                  <a:srgbClr val="FF0000"/>
                </a:solidFill>
              </a:rPr>
              <a:t>3 βασικές κατευθύνσεις</a:t>
            </a:r>
          </a:p>
          <a:p>
            <a:endParaRPr lang="el-GR" sz="2600" b="1" dirty="0"/>
          </a:p>
          <a:p>
            <a:pPr marL="285750" indent="-285750">
              <a:buFontTx/>
              <a:buChar char="-"/>
            </a:pPr>
            <a:r>
              <a:rPr lang="el-GR" sz="2600" b="1" dirty="0" smtClean="0"/>
              <a:t>Επένδυση στην </a:t>
            </a:r>
            <a:r>
              <a:rPr lang="el-GR" sz="2600" b="1" dirty="0" smtClean="0">
                <a:solidFill>
                  <a:srgbClr val="FF0000"/>
                </a:solidFill>
              </a:rPr>
              <a:t>πρόληψη και την έγκαιρη παρέμβαση</a:t>
            </a:r>
          </a:p>
          <a:p>
            <a:pPr marL="285750" indent="-285750">
              <a:buFontTx/>
              <a:buChar char="-"/>
            </a:pPr>
            <a:r>
              <a:rPr lang="el-GR" sz="2600" b="1" dirty="0" smtClean="0"/>
              <a:t>Προώθηση της </a:t>
            </a:r>
            <a:r>
              <a:rPr lang="el-GR" sz="2600" b="1" dirty="0" smtClean="0">
                <a:solidFill>
                  <a:srgbClr val="FF0000"/>
                </a:solidFill>
              </a:rPr>
              <a:t>ενδυνάμωσης και της υπευθυνότητας </a:t>
            </a:r>
            <a:r>
              <a:rPr lang="el-GR" sz="2600" b="1" dirty="0" smtClean="0"/>
              <a:t>των πολιτών</a:t>
            </a:r>
          </a:p>
          <a:p>
            <a:pPr marL="285750" indent="-285750">
              <a:buFontTx/>
              <a:buChar char="-"/>
            </a:pPr>
            <a:r>
              <a:rPr lang="el-GR" sz="2600" b="1" dirty="0" smtClean="0"/>
              <a:t>Αναδιοργάνωση των </a:t>
            </a:r>
            <a:r>
              <a:rPr lang="el-GR" sz="2600" b="1" dirty="0" smtClean="0">
                <a:solidFill>
                  <a:srgbClr val="FF0000"/>
                </a:solidFill>
              </a:rPr>
              <a:t>παρεχόμενων υπηρεσιών υγείας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3727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77282" y="485477"/>
            <a:ext cx="10058400" cy="858837"/>
          </a:xfrm>
        </p:spPr>
        <p:txBody>
          <a:bodyPr/>
          <a:lstStyle/>
          <a:p>
            <a:r>
              <a:rPr lang="el-GR" sz="3600" dirty="0"/>
              <a:t>Θεωρίες Διοικητικής Σκέψης</a:t>
            </a:r>
            <a:br>
              <a:rPr lang="el-GR" sz="3600" dirty="0"/>
            </a:b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220763" y="1344314"/>
            <a:ext cx="11715864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Τι είναι διοίκηση και οργάνωση </a:t>
            </a:r>
            <a:r>
              <a:rPr lang="el-GR" sz="2100" b="1" dirty="0" smtClean="0">
                <a:solidFill>
                  <a:srgbClr val="7030A0"/>
                </a:solidFill>
              </a:rPr>
              <a:t>(</a:t>
            </a:r>
            <a:r>
              <a:rPr lang="en-US" sz="2100" b="1" dirty="0" smtClean="0">
                <a:solidFill>
                  <a:srgbClr val="7030A0"/>
                </a:solidFill>
              </a:rPr>
              <a:t>Pride </a:t>
            </a:r>
            <a:r>
              <a:rPr lang="el-GR" sz="2100" b="1" dirty="0" smtClean="0">
                <a:solidFill>
                  <a:srgbClr val="7030A0"/>
                </a:solidFill>
              </a:rPr>
              <a:t>κ.α. 1996</a:t>
            </a:r>
            <a:r>
              <a:rPr lang="en-US" sz="2100" b="1" dirty="0" smtClean="0">
                <a:solidFill>
                  <a:srgbClr val="7030A0"/>
                </a:solidFill>
              </a:rPr>
              <a:t> </a:t>
            </a:r>
            <a:r>
              <a:rPr lang="en-US" sz="2100" b="1" dirty="0" err="1" smtClean="0">
                <a:solidFill>
                  <a:srgbClr val="7030A0"/>
                </a:solidFill>
              </a:rPr>
              <a:t>Certo</a:t>
            </a:r>
            <a:r>
              <a:rPr lang="en-US" sz="2100" b="1" dirty="0" smtClean="0">
                <a:solidFill>
                  <a:srgbClr val="7030A0"/>
                </a:solidFill>
              </a:rPr>
              <a:t>, 1980)</a:t>
            </a:r>
            <a:r>
              <a:rPr lang="en-US" sz="2100" b="1" dirty="0" smtClean="0"/>
              <a:t>:</a:t>
            </a:r>
          </a:p>
          <a:p>
            <a:endParaRPr lang="el-GR" sz="2100" b="1" dirty="0" smtClean="0"/>
          </a:p>
          <a:p>
            <a:r>
              <a:rPr lang="el-GR" sz="2100" b="1" dirty="0" smtClean="0"/>
              <a:t/>
            </a:r>
            <a:br>
              <a:rPr lang="el-GR" sz="2100" b="1" dirty="0" smtClean="0"/>
            </a:br>
            <a:r>
              <a:rPr lang="el-GR" sz="2100" b="1" dirty="0" smtClean="0"/>
              <a:t>α. Η διαδικασία συντονισμού </a:t>
            </a:r>
            <a:r>
              <a:rPr lang="el-GR" sz="2100" b="1" dirty="0" smtClean="0">
                <a:solidFill>
                  <a:srgbClr val="7030A0"/>
                </a:solidFill>
              </a:rPr>
              <a:t>ανθρώπινων και άλλων παραγωγικών συντελεστών</a:t>
            </a:r>
            <a:r>
              <a:rPr lang="en-US" sz="2100" b="1" dirty="0" smtClean="0">
                <a:solidFill>
                  <a:srgbClr val="7030A0"/>
                </a:solidFill>
              </a:rPr>
              <a:t> </a:t>
            </a:r>
            <a:r>
              <a:rPr lang="el-GR" sz="2100" b="1" dirty="0" smtClean="0"/>
              <a:t>για την επίτευξη των στόχων ενός οργανισμού.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/>
              <a:t>β. Η διαδικασία </a:t>
            </a:r>
            <a:r>
              <a:rPr lang="el-GR" sz="2100" b="1" dirty="0" smtClean="0">
                <a:solidFill>
                  <a:srgbClr val="7030A0"/>
                </a:solidFill>
              </a:rPr>
              <a:t>επίτευξης των στόχων ενός οργανισμού </a:t>
            </a:r>
            <a:r>
              <a:rPr lang="el-GR" sz="2100" b="1" dirty="0" smtClean="0"/>
              <a:t>με την χρήση και αξιοποίηση των ανθρώπινων και των άλλων πόρων του.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/>
              <a:t>γ. Η διαδικασία ενσυνείδητης καθοδήγησης </a:t>
            </a:r>
            <a:r>
              <a:rPr lang="el-GR" sz="2100" b="1" dirty="0" smtClean="0">
                <a:solidFill>
                  <a:srgbClr val="7030A0"/>
                </a:solidFill>
              </a:rPr>
              <a:t>οργανωμένων δραστηριοτήτων. </a:t>
            </a:r>
          </a:p>
          <a:p>
            <a:endParaRPr lang="el-GR" sz="2100" b="1" dirty="0" smtClean="0"/>
          </a:p>
        </p:txBody>
      </p:sp>
    </p:spTree>
    <p:extLst>
      <p:ext uri="{BB962C8B-B14F-4D97-AF65-F5344CB8AC3E}">
        <p14:creationId xmlns:p14="http://schemas.microsoft.com/office/powerpoint/2010/main" val="2258750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5520" y="444287"/>
            <a:ext cx="10058400" cy="858837"/>
          </a:xfrm>
        </p:spPr>
        <p:txBody>
          <a:bodyPr/>
          <a:lstStyle/>
          <a:p>
            <a:r>
              <a:rPr lang="el-GR" sz="3200" dirty="0"/>
              <a:t>Θεωρίες Διοικητικής Σκέψης</a:t>
            </a:r>
            <a:br>
              <a:rPr lang="el-GR" sz="3200" dirty="0"/>
            </a:b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172994" y="1474573"/>
            <a:ext cx="1176363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100" b="1" dirty="0" smtClean="0"/>
              <a:t>Οι βασικές λειτουργίες της διοίκησης </a:t>
            </a:r>
            <a:r>
              <a:rPr lang="el-GR" sz="2100" b="1" dirty="0" smtClean="0">
                <a:solidFill>
                  <a:srgbClr val="7030A0"/>
                </a:solidFill>
              </a:rPr>
              <a:t>(</a:t>
            </a:r>
            <a:r>
              <a:rPr lang="en-US" sz="2100" b="1" dirty="0" smtClean="0">
                <a:solidFill>
                  <a:srgbClr val="7030A0"/>
                </a:solidFill>
              </a:rPr>
              <a:t>administration)/ </a:t>
            </a:r>
            <a:r>
              <a:rPr lang="el-GR" sz="2100" b="1" dirty="0" smtClean="0">
                <a:solidFill>
                  <a:srgbClr val="7030A0"/>
                </a:solidFill>
              </a:rPr>
              <a:t>διαχείρισης </a:t>
            </a:r>
            <a:r>
              <a:rPr lang="en-US" sz="2100" b="1" dirty="0" smtClean="0">
                <a:solidFill>
                  <a:srgbClr val="7030A0"/>
                </a:solidFill>
              </a:rPr>
              <a:t>(management)</a:t>
            </a:r>
            <a:endParaRPr lang="el-GR" sz="2100" b="1" dirty="0" smtClean="0">
              <a:solidFill>
                <a:srgbClr val="7030A0"/>
              </a:solidFill>
            </a:endParaRP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/>
              <a:t>α. Ο σχεδιασμός προγραμματισμός </a:t>
            </a:r>
            <a:r>
              <a:rPr lang="el-GR" sz="2100" b="1" dirty="0" smtClean="0">
                <a:solidFill>
                  <a:srgbClr val="7030A0"/>
                </a:solidFill>
              </a:rPr>
              <a:t>(θέτει σκοπό, στόχους και κατευθύνσεις και διαμορφώνει το σχέδιο πραγμάτωσής τους)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/>
              <a:t>β. Η οργάνωση (καθορίζει τις απαραίτητες </a:t>
            </a:r>
            <a:r>
              <a:rPr lang="el-GR" sz="2100" b="1" dirty="0" smtClean="0">
                <a:solidFill>
                  <a:srgbClr val="7030A0"/>
                </a:solidFill>
              </a:rPr>
              <a:t>δραστηριότητες – διαδικασίες </a:t>
            </a:r>
            <a:r>
              <a:rPr lang="el-GR" sz="2100" b="1" dirty="0" smtClean="0"/>
              <a:t>με συγκεκριμένη δομή – ιεράρχηση και κατανέμει ευθύνες – αρμοδιότητες </a:t>
            </a:r>
            <a:r>
              <a:rPr lang="el-GR" sz="2100" b="1" dirty="0" smtClean="0">
                <a:solidFill>
                  <a:srgbClr val="7030A0"/>
                </a:solidFill>
              </a:rPr>
              <a:t>σε συγκεκριμένες ομάδες)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/>
              <a:t>γ. Η διεύθυνση – καθοδήγηση </a:t>
            </a:r>
            <a:r>
              <a:rPr lang="el-GR" sz="2100" b="1" dirty="0" smtClean="0">
                <a:solidFill>
                  <a:srgbClr val="7030A0"/>
                </a:solidFill>
              </a:rPr>
              <a:t>(στοχεύει στην εποπτεία της επίτευξης των στόχων)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2177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77282" y="477239"/>
            <a:ext cx="10058400" cy="858837"/>
          </a:xfrm>
        </p:spPr>
        <p:txBody>
          <a:bodyPr/>
          <a:lstStyle/>
          <a:p>
            <a:r>
              <a:rPr lang="el-GR" sz="3600" dirty="0"/>
              <a:t>Θεωρίες Διοικητικής Σκέψης</a:t>
            </a:r>
            <a:br>
              <a:rPr lang="el-GR" sz="3600" dirty="0"/>
            </a:b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197708" y="1892291"/>
            <a:ext cx="1150825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100" b="1" dirty="0" smtClean="0"/>
              <a:t>δ. Ο έλεγχος </a:t>
            </a:r>
            <a:r>
              <a:rPr lang="el-GR" sz="2100" b="1" dirty="0" smtClean="0">
                <a:solidFill>
                  <a:srgbClr val="7030A0"/>
                </a:solidFill>
              </a:rPr>
              <a:t>(στοχεύει στην αξιολόγηση και τη διόρθωση δραστηριοτήτων)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/>
              <a:t>ε. Η ανασκόπηση </a:t>
            </a:r>
            <a:r>
              <a:rPr lang="en-US" sz="2100" b="1" dirty="0" smtClean="0">
                <a:solidFill>
                  <a:srgbClr val="7030A0"/>
                </a:solidFill>
              </a:rPr>
              <a:t>(feedback) </a:t>
            </a:r>
            <a:r>
              <a:rPr lang="el-GR" sz="2100" b="1" dirty="0" smtClean="0"/>
              <a:t>αφορά την αναθεώρηση – τροποποίηση διαδικασιών – δραστηριοτήτων με στόχο τη βελτίωση των αποτελεσμάτων, κατόπιν αξιολόγησης.</a:t>
            </a:r>
          </a:p>
          <a:p>
            <a:endParaRPr lang="el-GR" sz="2100" b="1" dirty="0" smtClean="0"/>
          </a:p>
          <a:p>
            <a:endParaRPr lang="el-GR" sz="2100" b="1" dirty="0" smtClean="0"/>
          </a:p>
          <a:p>
            <a:r>
              <a:rPr lang="el-GR" sz="2100" b="1" dirty="0" smtClean="0"/>
              <a:t>Την βάση των όλων παραπάνω αποτελεί το ανθρώπινο δυναμικό ηγεσία – </a:t>
            </a:r>
            <a:r>
              <a:rPr lang="el-GR" sz="2100" b="1" dirty="0" smtClean="0">
                <a:solidFill>
                  <a:srgbClr val="7030A0"/>
                </a:solidFill>
              </a:rPr>
              <a:t>εργαζόμενοι ιδιαίτερα στις υπηρεσίες </a:t>
            </a:r>
            <a:r>
              <a:rPr lang="el-GR" sz="2100" b="1" dirty="0" smtClean="0"/>
              <a:t>υγείας και τα νοσοκομεία όπου συναντάμε συστήματα αυξημένης εντάσεως εργασίας. </a:t>
            </a:r>
          </a:p>
        </p:txBody>
      </p:sp>
    </p:spTree>
    <p:extLst>
      <p:ext uri="{BB962C8B-B14F-4D97-AF65-F5344CB8AC3E}">
        <p14:creationId xmlns:p14="http://schemas.microsoft.com/office/powerpoint/2010/main" val="1603072179"/>
      </p:ext>
    </p:extLst>
  </p:cSld>
  <p:clrMapOvr>
    <a:masterClrMapping/>
  </p:clrMapOvr>
</p:sld>
</file>

<file path=ppt/theme/theme1.xml><?xml version="1.0" encoding="utf-8"?>
<a:theme xmlns:a="http://schemas.openxmlformats.org/drawingml/2006/main" name="Δίκτυο">
  <a:themeElements>
    <a:clrScheme name="Δίκτυο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Δίκτυ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ίκτυο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ίκτυο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Δίκτυο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1010</Words>
  <Application>Microsoft Office PowerPoint</Application>
  <PresentationFormat>Ευρεία οθόνη</PresentationFormat>
  <Paragraphs>177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3" baseType="lpstr">
      <vt:lpstr>Arial</vt:lpstr>
      <vt:lpstr>Comic Sans MS</vt:lpstr>
      <vt:lpstr>Wingdings</vt:lpstr>
      <vt:lpstr>Δίκτυο</vt:lpstr>
      <vt:lpstr>Οργάνωση και Διοίκηση Υπηρεσιών Υγείας</vt:lpstr>
      <vt:lpstr>  Θεωρίες Διοικητικής Σκέψης </vt:lpstr>
      <vt:lpstr>Σύστημα Υγείας</vt:lpstr>
      <vt:lpstr>Σύστημα Υγείας</vt:lpstr>
      <vt:lpstr>Σύστημα Υγείας</vt:lpstr>
      <vt:lpstr>Οργάνωση του Συστήματος Υγείας</vt:lpstr>
      <vt:lpstr>Θεωρίες Διοικητικής Σκέψης </vt:lpstr>
      <vt:lpstr>Θεωρίες Διοικητικής Σκέψης </vt:lpstr>
      <vt:lpstr>Θεωρίες Διοικητικής Σκέψης </vt:lpstr>
      <vt:lpstr>Θεωρίες Διοικητικής Σκέψης </vt:lpstr>
      <vt:lpstr>Θεωρίες Διοικητικής Σκέψης </vt:lpstr>
      <vt:lpstr>Θεωρίες Διοικητικής Σκέψης </vt:lpstr>
      <vt:lpstr>Θεωρίες Διοικητικής Σκέψης </vt:lpstr>
      <vt:lpstr>Θεωρίες Διοικητικής Σκέψης </vt:lpstr>
      <vt:lpstr>Θεωρίες Διοικητικής Σκέψης</vt:lpstr>
      <vt:lpstr>Θεωρίες Διοικητικής Σκέψης</vt:lpstr>
      <vt:lpstr>Θεωρίες Διοικητικής Σκέψης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Θεωρίες Διοικητικής Σκέψης</dc:title>
  <dc:creator>user</dc:creator>
  <cp:lastModifiedBy>user</cp:lastModifiedBy>
  <cp:revision>19</cp:revision>
  <dcterms:created xsi:type="dcterms:W3CDTF">2017-03-24T10:17:33Z</dcterms:created>
  <dcterms:modified xsi:type="dcterms:W3CDTF">2018-05-14T12:36:09Z</dcterms:modified>
</cp:coreProperties>
</file>