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2" r:id="rId2"/>
    <p:sldId id="277" r:id="rId3"/>
    <p:sldId id="258" r:id="rId4"/>
    <p:sldId id="259" r:id="rId5"/>
    <p:sldId id="260" r:id="rId6"/>
    <p:sldId id="274" r:id="rId7"/>
    <p:sldId id="275" r:id="rId8"/>
    <p:sldId id="276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8" r:id="rId17"/>
    <p:sldId id="279" r:id="rId18"/>
    <p:sldId id="280" r:id="rId19"/>
    <p:sldId id="281" r:id="rId20"/>
    <p:sldId id="282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898B2-3269-46FC-9E2B-DFCCBDCAC997}" type="datetimeFigureOut">
              <a:rPr lang="el-GR" smtClean="0"/>
              <a:t>7/5/2018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F410D-73CC-45F1-8E46-5272757905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386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F410D-73CC-45F1-8E46-52727579050C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9876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9745133" y="1052513"/>
            <a:ext cx="0" cy="449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6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 userDrawn="1"/>
        </p:nvSpPr>
        <p:spPr bwMode="auto">
          <a:xfrm>
            <a:off x="8640234" y="6669088"/>
            <a:ext cx="355176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1000" dirty="0" smtClean="0">
                <a:solidFill>
                  <a:srgbClr val="000000"/>
                </a:solidFill>
              </a:rPr>
              <a:t>ΕΡΓΑΣΤΗΡΙΟ-ΣΥΣΤΗΜΑΤΑ ΥΓΕΙΑΣ</a:t>
            </a:r>
            <a:endParaRPr lang="en-US" altLang="el-GR" sz="1000" dirty="0" smtClean="0">
              <a:solidFill>
                <a:srgbClr val="000000"/>
              </a:solidFill>
            </a:endParaRPr>
          </a:p>
        </p:txBody>
      </p:sp>
      <p:pic>
        <p:nvPicPr>
          <p:cNvPr id="38" name="Picture 4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188914"/>
            <a:ext cx="1919816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2924176"/>
            <a:ext cx="8331200" cy="2487613"/>
          </a:xfrm>
          <a:solidFill>
            <a:srgbClr val="333399"/>
          </a:solidFill>
        </p:spPr>
        <p:txBody>
          <a:bodyPr/>
          <a:lstStyle>
            <a:lvl1pPr marL="0" indent="0" algn="r">
              <a:buFont typeface="Wingdings" pitchFamily="2" charset="2"/>
              <a:buNone/>
              <a:defRPr sz="43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Ε</a:t>
            </a:r>
            <a:r>
              <a:rPr lang="el-GR" altLang="en-US"/>
              <a:t>ΡΓΑΣΤΗΡΙΟ ΣΥΣΤΗΜΑΤΑ ΥΓΕΙΑΣ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121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818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756651" y="188913"/>
            <a:ext cx="2743200" cy="5942012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27051" y="188913"/>
            <a:ext cx="8026400" cy="5942012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625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620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76999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27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15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8022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597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479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209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53781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00662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 flipH="1">
            <a:off x="10703984" y="260351"/>
            <a:ext cx="8467" cy="1116013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88914"/>
            <a:ext cx="100584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Π</a:t>
            </a:r>
            <a:r>
              <a:rPr lang="en-US" altLang="en-US" smtClean="0"/>
              <a:t>Ε</a:t>
            </a:r>
            <a:r>
              <a:rPr lang="el-GR" altLang="en-US" smtClean="0"/>
              <a:t>ΡΙΕΧΟΜΕΝΑ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484313"/>
            <a:ext cx="10972800" cy="464661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altLang="en-US" smtClean="0"/>
              <a:t>Δεύτερου επιπέδου</a:t>
            </a:r>
          </a:p>
          <a:p>
            <a:pPr lvl="2"/>
            <a:r>
              <a:rPr lang="en-US" altLang="en-US" smtClean="0"/>
              <a:t>Τρίτου επιπέδου</a:t>
            </a:r>
          </a:p>
          <a:p>
            <a:pPr lvl="3"/>
            <a:r>
              <a:rPr lang="en-US" altLang="en-US" smtClean="0"/>
              <a:t>Τέταρτου επιπέδου</a:t>
            </a:r>
          </a:p>
          <a:p>
            <a:pPr lvl="4"/>
            <a:r>
              <a:rPr lang="en-US" altLang="en-US" smtClean="0"/>
              <a:t>Πέμπτου επιπέδου</a:t>
            </a:r>
          </a:p>
        </p:txBody>
      </p:sp>
      <p:grpSp>
        <p:nvGrpSpPr>
          <p:cNvPr id="1029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6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6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6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30" name="Rectangle 40"/>
          <p:cNvSpPr>
            <a:spLocks noChangeArrowheads="1"/>
          </p:cNvSpPr>
          <p:nvPr userDrawn="1"/>
        </p:nvSpPr>
        <p:spPr bwMode="auto">
          <a:xfrm>
            <a:off x="4751918" y="6524626"/>
            <a:ext cx="355176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1000" b="1" dirty="0" smtClean="0">
              <a:solidFill>
                <a:srgbClr val="333399"/>
              </a:solidFill>
            </a:endParaRPr>
          </a:p>
        </p:txBody>
      </p:sp>
      <p:sp>
        <p:nvSpPr>
          <p:cNvPr id="1031" name="Line 41"/>
          <p:cNvSpPr>
            <a:spLocks noChangeShapeType="1"/>
          </p:cNvSpPr>
          <p:nvPr userDrawn="1"/>
        </p:nvSpPr>
        <p:spPr bwMode="auto">
          <a:xfrm>
            <a:off x="431801" y="1052513"/>
            <a:ext cx="10369551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032" name="Picture 4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6180138"/>
            <a:ext cx="134408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92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>
          <a:solidFill>
            <a:srgbClr val="333399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800">
          <a:solidFill>
            <a:srgbClr val="336699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16011" y="131249"/>
            <a:ext cx="10058400" cy="858837"/>
          </a:xfrm>
        </p:spPr>
        <p:txBody>
          <a:bodyPr/>
          <a:lstStyle/>
          <a:p>
            <a:r>
              <a:rPr lang="el-GR" sz="3000" dirty="0" smtClean="0"/>
              <a:t>Σχεδιασμός Προγραμματισμός στις Υπηρεσίες Υγείας</a:t>
            </a:r>
            <a:endParaRPr lang="el-GR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255373" y="1309816"/>
            <a:ext cx="1138469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Η στρατηγική διοίκηση (</a:t>
            </a:r>
            <a:r>
              <a:rPr lang="en-US" sz="2100" b="1" dirty="0" smtClean="0"/>
              <a:t>strategic management) </a:t>
            </a:r>
            <a:r>
              <a:rPr lang="el-GR" sz="2100" b="1" dirty="0" smtClean="0"/>
              <a:t>είναι μια διαδικασία</a:t>
            </a:r>
            <a:r>
              <a:rPr lang="el-GR" sz="2100" b="1" dirty="0"/>
              <a:t> </a:t>
            </a:r>
            <a:r>
              <a:rPr lang="el-GR" sz="2100" b="1" dirty="0" smtClean="0"/>
              <a:t>κατά την οποία</a:t>
            </a:r>
          </a:p>
          <a:p>
            <a:endParaRPr lang="el-GR" sz="2100" b="1" dirty="0"/>
          </a:p>
          <a:p>
            <a:r>
              <a:rPr lang="el-GR" sz="2100" b="1" dirty="0" smtClean="0">
                <a:solidFill>
                  <a:srgbClr val="7030A0"/>
                </a:solidFill>
              </a:rPr>
              <a:t>επιχειρήσεις και οργανισμοί καλούνται να προσαρμοστούν</a:t>
            </a:r>
            <a:r>
              <a:rPr lang="el-GR" sz="2100" b="1" dirty="0" smtClean="0"/>
              <a:t> σε ένα συνεχώς </a:t>
            </a:r>
          </a:p>
          <a:p>
            <a:endParaRPr lang="el-GR" sz="2100" b="1" dirty="0"/>
          </a:p>
          <a:p>
            <a:r>
              <a:rPr lang="el-GR" sz="2100" b="1" dirty="0" smtClean="0"/>
              <a:t>μεταβαλλόμενο και ανταγωνιστικό περιβάλλον.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endParaRPr lang="el-GR" sz="2100" b="1" dirty="0" smtClean="0"/>
          </a:p>
          <a:p>
            <a:r>
              <a:rPr lang="el-GR" sz="2100" b="1" dirty="0" smtClean="0"/>
              <a:t>Στην διοίκηση των υπηρεσιών υγείας υπάρχουν δυσκολίες προσαρμογής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«Συστήματα Αυξημένης Εντάσεως Εργασίας» εξαιτίας των ιδιαιτεροτήτων του αγαθού υγείας.</a:t>
            </a:r>
            <a:endParaRPr lang="el-GR" sz="2100" b="1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867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52568" y="197152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2994" y="1145059"/>
            <a:ext cx="110881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Τέσσερα είδη έχουν επικρατήσει</a:t>
            </a:r>
            <a:r>
              <a:rPr lang="en-US" sz="2100" b="1" dirty="0" smtClean="0"/>
              <a:t>:</a:t>
            </a:r>
          </a:p>
          <a:p>
            <a:endParaRPr lang="en-US" sz="2100" b="1" dirty="0"/>
          </a:p>
          <a:p>
            <a:r>
              <a:rPr lang="el-GR" sz="2100" b="1" dirty="0" smtClean="0"/>
              <a:t>-Το ανταγωνιστικό με την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ανάλυση εξωτερικών παραγόντων </a:t>
            </a:r>
            <a:r>
              <a:rPr lang="el-GR" sz="2100" b="1" dirty="0" smtClean="0"/>
              <a:t>παρομοιάζεται με την ανάλυση εξωτερικών παραγόντων</a:t>
            </a:r>
          </a:p>
          <a:p>
            <a:endParaRPr lang="el-GR" sz="2100" b="1" dirty="0"/>
          </a:p>
          <a:p>
            <a:r>
              <a:rPr lang="el-GR" sz="2100" b="1" dirty="0" smtClean="0"/>
              <a:t>-Το εσωτερικό με τις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επιδόσεις τμημάτων ανάλυση </a:t>
            </a:r>
            <a:r>
              <a:rPr lang="el-GR" sz="2100" b="1" dirty="0" smtClean="0"/>
              <a:t>εσωτερικού περιβάλλοντος</a:t>
            </a:r>
          </a:p>
          <a:p>
            <a:endParaRPr lang="el-GR" sz="2100" b="1" dirty="0"/>
          </a:p>
          <a:p>
            <a:r>
              <a:rPr lang="el-GR" sz="2100" b="1" dirty="0" smtClean="0"/>
              <a:t>-Το λειτουργικό σύγκριση της </a:t>
            </a:r>
            <a:r>
              <a:rPr lang="el-GR" sz="2100" b="1" dirty="0" smtClean="0">
                <a:solidFill>
                  <a:srgbClr val="7030A0"/>
                </a:solidFill>
              </a:rPr>
              <a:t>οργάνωσης μια Δημόσιας Υπηρεσίας </a:t>
            </a:r>
            <a:r>
              <a:rPr lang="el-GR" sz="2100" b="1" dirty="0" smtClean="0"/>
              <a:t>σε σχέση με την οργάνωση άλλων δημόσιων υπηρεσιών</a:t>
            </a:r>
          </a:p>
          <a:p>
            <a:endParaRPr lang="el-GR" sz="2100" b="1" dirty="0"/>
          </a:p>
          <a:p>
            <a:r>
              <a:rPr lang="el-GR" sz="2100" b="1" dirty="0" smtClean="0"/>
              <a:t>-Το γενικό ασχολείται με τον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καθορισμό κριτηρίων χρόνος εξέτασης </a:t>
            </a:r>
            <a:r>
              <a:rPr lang="el-GR" sz="2100" b="1" dirty="0" smtClean="0"/>
              <a:t>στα επείγοντα, λίστα αναμονής στα χειρουργεία,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σύγκριση των ανωτέρω με τις άριστες πρακτικές 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162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84373" y="188914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7751" y="1548714"/>
            <a:ext cx="9440563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Παράδειγμα </a:t>
            </a:r>
            <a:r>
              <a:rPr lang="en-US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SWOT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ανάλυσης ενός τυπικού νοσοκομείου</a:t>
            </a:r>
          </a:p>
          <a:p>
            <a:endParaRPr lang="el-GR" sz="2100" b="1" dirty="0"/>
          </a:p>
          <a:p>
            <a:r>
              <a:rPr lang="el-GR" sz="2100" b="1" dirty="0" smtClean="0"/>
              <a:t>ΔΥΝΑΤΑ ΣΗΜΕΙΑ ΚΑΙ ΠΛΕΟΝΕΚΤΗΜΑΤΑ 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Κύρος, φήμη, αξιοπιστία,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υψηλή εξειδίκευση προσωπικού,</a:t>
            </a:r>
            <a:r>
              <a:rPr lang="el-GR" sz="2100" b="1" dirty="0" smtClean="0"/>
              <a:t> υψηλή ποιότητα </a:t>
            </a:r>
            <a:endParaRPr lang="en-US" sz="2100" b="1" dirty="0" smtClean="0"/>
          </a:p>
          <a:p>
            <a:endParaRPr lang="en-US" sz="2100" b="1" dirty="0"/>
          </a:p>
          <a:p>
            <a:r>
              <a:rPr lang="el-GR" sz="2100" b="1" dirty="0" smtClean="0"/>
              <a:t>παροχής υπηρεσιών</a:t>
            </a:r>
            <a:r>
              <a:rPr lang="en-US" sz="2100" b="1" dirty="0" smtClean="0"/>
              <a:t>.</a:t>
            </a:r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Συστημική προσέγγιση διοίκησης,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σύγχρονες κτιριακές εγκαταστάσεις</a:t>
            </a:r>
          </a:p>
          <a:p>
            <a:endParaRPr lang="el-GR" sz="2100" b="1" dirty="0"/>
          </a:p>
          <a:p>
            <a:r>
              <a:rPr lang="el-GR" sz="2100" b="1" dirty="0" smtClean="0"/>
              <a:t>Επιχειρησιακό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πλάνο δράσης, </a:t>
            </a:r>
            <a:r>
              <a:rPr lang="el-GR" sz="2100" b="1" dirty="0" smtClean="0"/>
              <a:t>πρόγραμμα έρευνας και εκπαίδευσης 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85798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7855" y="90060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7855" y="1556951"/>
            <a:ext cx="11294075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ΑΔΥΝΑΤΑ ΣΗΜΕΙΑ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Οικονομικό έλλειμα,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πεπαλαιωμένη βιοϊατρική </a:t>
            </a:r>
            <a:r>
              <a:rPr lang="el-GR" sz="2100" b="1" dirty="0" smtClean="0"/>
              <a:t>τεχνολογία, </a:t>
            </a:r>
          </a:p>
          <a:p>
            <a:endParaRPr lang="el-GR" sz="2100" b="1" dirty="0"/>
          </a:p>
          <a:p>
            <a:r>
              <a:rPr lang="el-GR" sz="2100" b="1" dirty="0" smtClean="0"/>
              <a:t>Αδυναμίες πλήρους αξιοποίησης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παραγωγικών δυνατοτήτων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Υψηλό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κόστος λειτουργίας</a:t>
            </a:r>
          </a:p>
          <a:p>
            <a:endParaRPr lang="el-GR" sz="2100" b="1" dirty="0"/>
          </a:p>
          <a:p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Έλλειψη χώρων </a:t>
            </a:r>
            <a:r>
              <a:rPr lang="el-GR" sz="2100" b="1" dirty="0" smtClean="0"/>
              <a:t>– Αδυναμία επέκτασης </a:t>
            </a:r>
          </a:p>
          <a:p>
            <a:endParaRPr lang="el-GR" sz="2100" b="1" dirty="0"/>
          </a:p>
          <a:p>
            <a:r>
              <a:rPr lang="el-GR" sz="2100" b="1" dirty="0" smtClean="0"/>
              <a:t>Κακό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εργασιακό </a:t>
            </a:r>
            <a:r>
              <a:rPr lang="el-GR" sz="2100" b="1" dirty="0" smtClean="0"/>
              <a:t>κλίμα 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319132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01996" y="188914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3612" y="1425145"/>
            <a:ext cx="1114579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ΕΥΚΑΙΡΙΕΣ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Συμμετοχή των μονάδων υγείας σε ένα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περιφερειακό σύστημα νοσοκομείων </a:t>
            </a:r>
          </a:p>
          <a:p>
            <a:endParaRPr lang="el-GR" sz="2100" b="1" dirty="0"/>
          </a:p>
          <a:p>
            <a:r>
              <a:rPr lang="el-GR" sz="2100" b="1" dirty="0" smtClean="0">
                <a:solidFill>
                  <a:srgbClr val="7030A0"/>
                </a:solidFill>
              </a:rPr>
              <a:t>Διεύρυνση</a:t>
            </a:r>
            <a:r>
              <a:rPr lang="el-GR" sz="2100" b="1" dirty="0" smtClean="0"/>
              <a:t> της αγοράς</a:t>
            </a:r>
          </a:p>
          <a:p>
            <a:endParaRPr lang="el-GR" sz="2100" b="1" dirty="0"/>
          </a:p>
          <a:p>
            <a:r>
              <a:rPr lang="el-GR" sz="2100" b="1" dirty="0" smtClean="0"/>
              <a:t>Χρηματοδότηση επενδύσεων,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πρόγραμμα χωροταξικής </a:t>
            </a:r>
            <a:r>
              <a:rPr lang="el-GR" sz="2100" b="1" dirty="0" smtClean="0"/>
              <a:t>ανασυγκρότησης, </a:t>
            </a:r>
          </a:p>
          <a:p>
            <a:endParaRPr lang="el-GR" sz="2100" b="1" dirty="0"/>
          </a:p>
          <a:p>
            <a:r>
              <a:rPr lang="el-GR" sz="2100" b="1" dirty="0" smtClean="0"/>
              <a:t>Πρόγραμμα ποιότητας –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Πιστοποίηση σε προγράμματα ποιότητας – Πληροφορική – χρήση υπηρεσιών Τηλεϊατρικής</a:t>
            </a:r>
          </a:p>
          <a:p>
            <a:endParaRPr lang="el-GR" sz="2100" b="1" dirty="0"/>
          </a:p>
          <a:p>
            <a:r>
              <a:rPr lang="el-GR" sz="2100" b="1" dirty="0" smtClean="0"/>
              <a:t>Διοίκηση και οργάνωση </a:t>
            </a:r>
            <a:r>
              <a:rPr lang="el-GR" sz="2100" b="1" dirty="0" smtClean="0">
                <a:solidFill>
                  <a:srgbClr val="7030A0"/>
                </a:solidFill>
              </a:rPr>
              <a:t>ως πρότυπο </a:t>
            </a:r>
            <a:r>
              <a:rPr lang="el-GR" sz="2100" b="1" dirty="0" smtClean="0"/>
              <a:t>για τα δημόσια νοσοκομεία</a:t>
            </a:r>
          </a:p>
          <a:p>
            <a:endParaRPr lang="el-GR" sz="2100" b="1" dirty="0"/>
          </a:p>
          <a:p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Ρύθμιση των ελλειμάτων</a:t>
            </a:r>
            <a:endParaRPr lang="el-GR" sz="21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0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43184" y="230103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7855" y="1309816"/>
            <a:ext cx="1072566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ΚΙΝΔΥΝΟΙ </a:t>
            </a:r>
          </a:p>
          <a:p>
            <a:endParaRPr lang="el-GR" sz="2100" b="1" dirty="0"/>
          </a:p>
          <a:p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Δυσμενής</a:t>
            </a:r>
            <a:r>
              <a:rPr lang="el-GR" sz="2100" b="1" dirty="0" smtClean="0"/>
              <a:t> οικονομική κατάσταση</a:t>
            </a:r>
          </a:p>
          <a:p>
            <a:endParaRPr lang="el-GR" sz="2100" b="1" dirty="0"/>
          </a:p>
          <a:p>
            <a:r>
              <a:rPr lang="el-GR" sz="2100" b="1" dirty="0" smtClean="0"/>
              <a:t>Υψηλή διείσδυση –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Διεύρυνση ιδιωτικού τομέα</a:t>
            </a:r>
          </a:p>
          <a:p>
            <a:endParaRPr lang="el-GR" sz="2100" b="1" dirty="0"/>
          </a:p>
          <a:p>
            <a:r>
              <a:rPr lang="el-GR" sz="2100" b="1" dirty="0" smtClean="0"/>
              <a:t>Λειτουργία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νέων μονάδων </a:t>
            </a:r>
          </a:p>
          <a:p>
            <a:endParaRPr lang="el-GR" sz="2100" b="1" dirty="0"/>
          </a:p>
          <a:p>
            <a:r>
              <a:rPr lang="el-GR" sz="2100" b="1" dirty="0" smtClean="0"/>
              <a:t>Εσωτερικές μεταβολές –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ελλείψεις σε προσωπικό, δίκτυο </a:t>
            </a:r>
            <a:r>
              <a:rPr lang="el-GR" sz="2100" b="1" dirty="0" smtClean="0"/>
              <a:t>προμηθευτών με χρέη </a:t>
            </a:r>
          </a:p>
          <a:p>
            <a:endParaRPr lang="el-GR" sz="2100" b="1" dirty="0"/>
          </a:p>
          <a:p>
            <a:r>
              <a:rPr lang="el-GR" sz="2100" b="1" dirty="0" smtClean="0"/>
              <a:t>Αλλαγή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τεχνολογίας αύξηση νοσηρότητας, </a:t>
            </a:r>
            <a:r>
              <a:rPr lang="el-GR" sz="2100" b="1" dirty="0" smtClean="0"/>
              <a:t>στην ευρύτερη περιοχή ευθύνης</a:t>
            </a:r>
          </a:p>
          <a:p>
            <a:endParaRPr lang="el-GR" sz="2100" b="1" dirty="0"/>
          </a:p>
          <a:p>
            <a:r>
              <a:rPr lang="el-GR" sz="2100" b="1" dirty="0" smtClean="0"/>
              <a:t>Αύξηση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απαιτήσεων ασθενών και </a:t>
            </a:r>
          </a:p>
          <a:p>
            <a:endParaRPr lang="el-GR" sz="21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l-GR" sz="2100" b="1" dirty="0" smtClean="0"/>
              <a:t>Αύξηση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της γραφειοκρατίας</a:t>
            </a:r>
          </a:p>
        </p:txBody>
      </p:sp>
    </p:spTree>
    <p:extLst>
      <p:ext uri="{BB962C8B-B14F-4D97-AF65-F5344CB8AC3E}">
        <p14:creationId xmlns:p14="http://schemas.microsoft.com/office/powerpoint/2010/main" val="405633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9660" y="205389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6665" y="1573426"/>
            <a:ext cx="11188643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Μελέτη Περίπτωσης </a:t>
            </a:r>
          </a:p>
          <a:p>
            <a:endParaRPr lang="el-GR" sz="2100" b="1" dirty="0"/>
          </a:p>
          <a:p>
            <a:r>
              <a:rPr lang="el-GR" sz="2100" b="1" dirty="0" smtClean="0"/>
              <a:t>Επιλέξτε εσείς κάποια υπηρεσία και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διαμορφώστε την βασική στρατηγική </a:t>
            </a:r>
            <a:r>
              <a:rPr lang="el-GR" sz="2100" b="1" dirty="0" smtClean="0"/>
              <a:t>της και τους βασικούς στόχους </a:t>
            </a:r>
            <a:r>
              <a:rPr lang="el-GR" sz="2100" b="1" dirty="0" smtClean="0"/>
              <a:t>της,</a:t>
            </a:r>
            <a:r>
              <a:rPr lang="en-US" sz="2100" b="1" dirty="0" smtClean="0"/>
              <a:t> </a:t>
            </a:r>
            <a:r>
              <a:rPr lang="el-GR" sz="2100" b="1" dirty="0" smtClean="0"/>
              <a:t>στην συνέχεια αναπτύξτε </a:t>
            </a:r>
            <a:r>
              <a:rPr lang="el-GR" sz="2100" b="1" dirty="0" smtClean="0"/>
              <a:t>κατά κατηγορία το/α επιχειρησιακό/α σχέδιο/α</a:t>
            </a:r>
          </a:p>
          <a:p>
            <a:endParaRPr lang="el-GR" sz="2100" b="1" dirty="0"/>
          </a:p>
          <a:p>
            <a:r>
              <a:rPr lang="el-GR" sz="2100" b="1" dirty="0" smtClean="0"/>
              <a:t>Απαντητικοί άξονες </a:t>
            </a:r>
          </a:p>
          <a:p>
            <a:endParaRPr lang="el-GR" sz="2100" b="1" dirty="0"/>
          </a:p>
          <a:p>
            <a:r>
              <a:rPr lang="el-GR" sz="2100" b="1" dirty="0" smtClean="0"/>
              <a:t>Για τους σκοπούς της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μελέτης επιλέγετε ένα τυπικό μεγάλο νοσοκομείο, </a:t>
            </a:r>
            <a:r>
              <a:rPr lang="el-GR" sz="2100" b="1" dirty="0" smtClean="0"/>
              <a:t>η κύρια στρατηγική του είναι η ανάπτυξη των υπηρεσιών του με στόχο την εξυπηρέτηση των πολιτών σε μια περιφέρεια. 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16962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Στόχοι και Σχέδια Δράσεις Κύριες </a:t>
            </a:r>
            <a:r>
              <a:rPr lang="el-GR" dirty="0"/>
              <a:t>Λ</a:t>
            </a:r>
            <a:r>
              <a:rPr lang="el-GR" dirty="0" smtClean="0"/>
              <a:t>ειτουργίες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48281" y="1441622"/>
            <a:ext cx="41683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l-GR" sz="2100" b="1" dirty="0" smtClean="0"/>
              <a:t>Ικανοποίηση </a:t>
            </a:r>
            <a:r>
              <a:rPr lang="el-GR" sz="2100" b="1" dirty="0" smtClean="0">
                <a:solidFill>
                  <a:srgbClr val="7030A0"/>
                </a:solidFill>
              </a:rPr>
              <a:t>της ζήτησης </a:t>
            </a:r>
            <a:r>
              <a:rPr lang="el-GR" sz="2100" b="1" dirty="0" smtClean="0"/>
              <a:t>και των αναγκών </a:t>
            </a:r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pPr marL="342900" indent="-342900">
              <a:buAutoNum type="arabicParenR"/>
            </a:pPr>
            <a:r>
              <a:rPr lang="el-GR" sz="2100" b="1" dirty="0" smtClean="0">
                <a:solidFill>
                  <a:srgbClr val="7030A0"/>
                </a:solidFill>
              </a:rPr>
              <a:t>Βελτίωση</a:t>
            </a:r>
            <a:r>
              <a:rPr lang="el-GR" sz="2100" b="1" dirty="0" smtClean="0"/>
              <a:t> της ποιότητας των παρεχόμενων υπηρεσιών </a:t>
            </a:r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pPr marL="342900" indent="-342900">
              <a:buAutoNum type="arabicParenR"/>
            </a:pPr>
            <a:r>
              <a:rPr lang="el-GR" sz="2100" b="1" dirty="0" smtClean="0"/>
              <a:t>Αύξηση της </a:t>
            </a:r>
            <a:r>
              <a:rPr lang="el-GR" sz="2100" b="1" dirty="0" smtClean="0">
                <a:solidFill>
                  <a:srgbClr val="7030A0"/>
                </a:solidFill>
              </a:rPr>
              <a:t>παραγωγικότητας – </a:t>
            </a:r>
            <a:r>
              <a:rPr lang="el-GR" sz="2100" b="1" dirty="0" smtClean="0"/>
              <a:t>αποτελεσματικότητας  </a:t>
            </a:r>
            <a:endParaRPr lang="el-GR" sz="21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647935" y="1441622"/>
            <a:ext cx="3945924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1)</a:t>
            </a:r>
            <a:r>
              <a:rPr lang="el-GR" sz="2100" b="1" dirty="0" smtClean="0">
                <a:solidFill>
                  <a:srgbClr val="7030A0"/>
                </a:solidFill>
              </a:rPr>
              <a:t>Ανάπτυξη και βελτίωση </a:t>
            </a:r>
            <a:r>
              <a:rPr lang="el-GR" sz="2100" b="1" dirty="0" smtClean="0"/>
              <a:t>νέων υπηρεσιών</a:t>
            </a:r>
          </a:p>
          <a:p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r>
              <a:rPr lang="el-GR" sz="2100" b="1" dirty="0" smtClean="0"/>
              <a:t>2) Διαδικασίες </a:t>
            </a:r>
            <a:r>
              <a:rPr lang="el-GR" sz="2100" b="1" dirty="0" smtClean="0">
                <a:solidFill>
                  <a:srgbClr val="7030A0"/>
                </a:solidFill>
              </a:rPr>
              <a:t>παραγωγής και παροχής, ανάπτυξη συστημάτων διασφάλισης </a:t>
            </a:r>
            <a:r>
              <a:rPr lang="el-GR" sz="2100" b="1" dirty="0" smtClean="0"/>
              <a:t>της ποιότητας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3)Διαχείριση </a:t>
            </a:r>
            <a:r>
              <a:rPr lang="el-GR" sz="2100" b="1" dirty="0" smtClean="0">
                <a:solidFill>
                  <a:srgbClr val="7030A0"/>
                </a:solidFill>
              </a:rPr>
              <a:t>έλεγχος παραγωγικών πόρων και αποθεμάτων,</a:t>
            </a:r>
            <a:r>
              <a:rPr lang="el-GR" sz="2100" b="1" dirty="0" smtClean="0"/>
              <a:t> Πληροφοριακό σύστημα διοίκησης</a:t>
            </a:r>
            <a:endParaRPr lang="el-GR" sz="2100" b="1" dirty="0"/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>
            <a:off x="4679092" y="1672281"/>
            <a:ext cx="1491049" cy="0"/>
          </a:xfrm>
          <a:prstGeom prst="straightConnector1">
            <a:avLst/>
          </a:prstGeom>
          <a:ln>
            <a:solidFill>
              <a:schemeClr val="accent1"/>
            </a:solidFill>
            <a:tailEnd type="triangle" w="lg" len="lg"/>
          </a:ln>
          <a:scene3d>
            <a:camera prst="orthographicFront">
              <a:rot lat="0" lon="21299999" rev="0"/>
            </a:camera>
            <a:lightRig rig="threePt" dir="t"/>
          </a:scene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/>
          <p:nvPr/>
        </p:nvCxnSpPr>
        <p:spPr>
          <a:xfrm>
            <a:off x="4679092" y="2933635"/>
            <a:ext cx="1491049" cy="0"/>
          </a:xfrm>
          <a:prstGeom prst="straightConnector1">
            <a:avLst/>
          </a:prstGeom>
          <a:ln>
            <a:solidFill>
              <a:schemeClr val="accent1"/>
            </a:solidFill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/>
          <p:cNvCxnSpPr/>
          <p:nvPr/>
        </p:nvCxnSpPr>
        <p:spPr>
          <a:xfrm>
            <a:off x="4679092" y="4499787"/>
            <a:ext cx="1491049" cy="0"/>
          </a:xfrm>
          <a:prstGeom prst="straightConnector1">
            <a:avLst/>
          </a:prstGeom>
          <a:ln>
            <a:solidFill>
              <a:schemeClr val="accent1"/>
            </a:solidFill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055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Στόχοι και Σχέδια Δράσεις </a:t>
            </a:r>
            <a:r>
              <a:rPr lang="el-GR" dirty="0" smtClean="0"/>
              <a:t>Κύριες Λειτουργίες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48281" y="1441622"/>
            <a:ext cx="4168346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l-GR" sz="2100" b="1" dirty="0" smtClean="0"/>
              <a:t>Μείωση του κόστους των υπηρεσιών</a:t>
            </a:r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pPr marL="342900" indent="-342900">
              <a:buAutoNum type="arabicParenR"/>
            </a:pPr>
            <a:r>
              <a:rPr lang="el-GR" sz="2100" b="1" dirty="0" smtClean="0">
                <a:solidFill>
                  <a:srgbClr val="7030A0"/>
                </a:solidFill>
              </a:rPr>
              <a:t>Ανάπτυξη </a:t>
            </a:r>
            <a:r>
              <a:rPr lang="el-GR" sz="2100" b="1" dirty="0" smtClean="0"/>
              <a:t>νέων προϊόντων και υπηρεσιών  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r>
              <a:rPr lang="el-GR" sz="2100" b="1" dirty="0" smtClean="0"/>
              <a:t>3) Μείωση των </a:t>
            </a:r>
            <a:r>
              <a:rPr lang="el-GR" sz="2100" b="1" dirty="0" smtClean="0">
                <a:solidFill>
                  <a:srgbClr val="7030A0"/>
                </a:solidFill>
              </a:rPr>
              <a:t>περιβαλλοντικών επιπτώσεων</a:t>
            </a:r>
            <a:endParaRPr lang="el-GR" sz="21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47935" y="1441622"/>
            <a:ext cx="3945924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1)</a:t>
            </a:r>
            <a:r>
              <a:rPr lang="el-GR" sz="2100" b="1" dirty="0">
                <a:solidFill>
                  <a:srgbClr val="7030A0"/>
                </a:solidFill>
              </a:rPr>
              <a:t> </a:t>
            </a:r>
            <a:r>
              <a:rPr lang="el-GR" sz="2100" b="1" dirty="0" smtClean="0">
                <a:solidFill>
                  <a:srgbClr val="7030A0"/>
                </a:solidFill>
              </a:rPr>
              <a:t>Πρόγραμμα </a:t>
            </a:r>
            <a:r>
              <a:rPr lang="el-GR" sz="2100" b="1" dirty="0" smtClean="0"/>
              <a:t>ανακατανομής των πόρων</a:t>
            </a:r>
          </a:p>
          <a:p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r>
              <a:rPr lang="el-GR" sz="2100" b="1" dirty="0" smtClean="0"/>
              <a:t>2) </a:t>
            </a:r>
            <a:r>
              <a:rPr lang="el-GR" sz="2100" b="1" dirty="0" smtClean="0">
                <a:solidFill>
                  <a:srgbClr val="7030A0"/>
                </a:solidFill>
              </a:rPr>
              <a:t>Αγορά νέας </a:t>
            </a:r>
            <a:r>
              <a:rPr lang="el-GR" sz="2100" b="1" dirty="0" smtClean="0"/>
              <a:t>τεχνολογίας - τεχνογνωσίας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endParaRPr lang="el-GR" sz="2100" b="1" dirty="0" smtClean="0"/>
          </a:p>
          <a:p>
            <a:r>
              <a:rPr lang="el-GR" sz="2100" b="1" dirty="0" smtClean="0"/>
              <a:t>3)Αγορά </a:t>
            </a:r>
            <a:r>
              <a:rPr lang="el-GR" sz="2100" b="1" dirty="0" smtClean="0">
                <a:solidFill>
                  <a:srgbClr val="7030A0"/>
                </a:solidFill>
              </a:rPr>
              <a:t>αντιρρυπαντικής τεχνολογίας</a:t>
            </a:r>
            <a:endParaRPr lang="el-GR" sz="2100" b="1" dirty="0">
              <a:solidFill>
                <a:srgbClr val="7030A0"/>
              </a:solidFill>
            </a:endParaRPr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4637903" y="1643449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>
            <a:off x="4637903" y="2907957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/>
          <p:cNvCxnSpPr/>
          <p:nvPr/>
        </p:nvCxnSpPr>
        <p:spPr>
          <a:xfrm>
            <a:off x="4637903" y="4493741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793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54227" y="126637"/>
            <a:ext cx="10058400" cy="858837"/>
          </a:xfrm>
        </p:spPr>
        <p:txBody>
          <a:bodyPr/>
          <a:lstStyle/>
          <a:p>
            <a:r>
              <a:rPr lang="el-GR" sz="3000" dirty="0"/>
              <a:t>Στόχοι και Σχέδια Δράσεις </a:t>
            </a:r>
            <a:r>
              <a:rPr lang="el-GR" sz="3000" dirty="0" smtClean="0"/>
              <a:t>Υποστηρικτικές Λειτουργίες</a:t>
            </a:r>
            <a:endParaRPr lang="el-GR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135925" y="1445741"/>
            <a:ext cx="41683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l-GR" sz="2100" b="1" dirty="0" smtClean="0"/>
              <a:t>Μείωση της </a:t>
            </a:r>
            <a:r>
              <a:rPr lang="el-GR" sz="2100" b="1" dirty="0" smtClean="0">
                <a:solidFill>
                  <a:srgbClr val="7030A0"/>
                </a:solidFill>
              </a:rPr>
              <a:t>γραφειοκρατίας</a:t>
            </a:r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endParaRPr lang="el-GR" sz="2100" b="1" dirty="0"/>
          </a:p>
          <a:p>
            <a:pPr marL="342900" indent="-342900">
              <a:buAutoNum type="arabicParenR"/>
            </a:pPr>
            <a:r>
              <a:rPr lang="el-GR" sz="2100" b="1" dirty="0" smtClean="0">
                <a:solidFill>
                  <a:srgbClr val="7030A0"/>
                </a:solidFill>
              </a:rPr>
              <a:t>Βελτίωση </a:t>
            </a:r>
            <a:r>
              <a:rPr lang="el-GR" sz="2100" b="1" dirty="0" smtClean="0"/>
              <a:t>διοικητικών λειτουργιών 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endParaRPr lang="el-GR" sz="2100" b="1" dirty="0" smtClean="0"/>
          </a:p>
          <a:p>
            <a:endParaRPr lang="el-GR" sz="2100" b="1" dirty="0"/>
          </a:p>
          <a:p>
            <a:endParaRPr lang="el-GR" sz="2100" b="1" dirty="0"/>
          </a:p>
          <a:p>
            <a:r>
              <a:rPr lang="el-GR" sz="2100" b="1" dirty="0" smtClean="0"/>
              <a:t>3) Αποδοτικότερη </a:t>
            </a:r>
            <a:r>
              <a:rPr lang="el-GR" sz="2100" b="1" dirty="0" smtClean="0">
                <a:solidFill>
                  <a:srgbClr val="7030A0"/>
                </a:solidFill>
              </a:rPr>
              <a:t>αξιοποίηση ανθρώπινου</a:t>
            </a:r>
            <a:r>
              <a:rPr lang="el-GR" sz="2100" b="1" dirty="0" smtClean="0"/>
              <a:t> δυναμικού</a:t>
            </a:r>
            <a:endParaRPr lang="el-GR" sz="21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47935" y="1441622"/>
            <a:ext cx="3945924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l-GR" sz="2100" b="1" dirty="0" smtClean="0"/>
              <a:t>Θέσπιση </a:t>
            </a:r>
            <a:r>
              <a:rPr lang="el-GR" sz="2100" b="1" dirty="0" smtClean="0"/>
              <a:t>κινήτρων ε</a:t>
            </a:r>
            <a:r>
              <a:rPr lang="el-GR" sz="2100" b="1" dirty="0" smtClean="0"/>
              <a:t>ισαγωγή ΟΠΣ</a:t>
            </a: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r>
              <a:rPr lang="el-GR" sz="2100" b="1" dirty="0" smtClean="0"/>
              <a:t>2) Εφαρμογή ποιοτικού</a:t>
            </a:r>
            <a:r>
              <a:rPr lang="en-US" sz="2100" b="1" dirty="0" smtClean="0"/>
              <a:t> management,</a:t>
            </a:r>
            <a:r>
              <a:rPr lang="el-GR" sz="2100" b="1" dirty="0" smtClean="0"/>
              <a:t> </a:t>
            </a:r>
            <a:r>
              <a:rPr lang="el-GR" sz="2100" b="1" dirty="0" smtClean="0">
                <a:solidFill>
                  <a:srgbClr val="7030A0"/>
                </a:solidFill>
              </a:rPr>
              <a:t>εσωτερική επικοινωνία, εσωτερικός έλεγχος, διαμόρφωση τροποποίηση</a:t>
            </a:r>
            <a:r>
              <a:rPr lang="el-GR" sz="2100" b="1" dirty="0" smtClean="0"/>
              <a:t> εσωτερικών κανονισμών 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3) Θέσπιση </a:t>
            </a:r>
            <a:r>
              <a:rPr lang="el-GR" sz="2100" b="1" dirty="0" smtClean="0">
                <a:solidFill>
                  <a:srgbClr val="7030A0"/>
                </a:solidFill>
              </a:rPr>
              <a:t>κινήτρων</a:t>
            </a:r>
            <a:r>
              <a:rPr lang="el-GR" sz="2100" b="1" dirty="0" smtClean="0"/>
              <a:t>, εκπαίδευση-επιμόρφωση του προσωπικού </a:t>
            </a:r>
            <a:endParaRPr lang="el-GR" sz="2100" b="1" dirty="0">
              <a:solidFill>
                <a:srgbClr val="7030A0"/>
              </a:solidFill>
            </a:endParaRPr>
          </a:p>
        </p:txBody>
      </p:sp>
      <p:cxnSp>
        <p:nvCxnSpPr>
          <p:cNvPr id="7" name="Ευθύγραμμο βέλος σύνδεσης 6"/>
          <p:cNvCxnSpPr/>
          <p:nvPr/>
        </p:nvCxnSpPr>
        <p:spPr>
          <a:xfrm>
            <a:off x="4637903" y="1643449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>
            <a:off x="4637903" y="2677298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/>
          <p:nvPr/>
        </p:nvCxnSpPr>
        <p:spPr>
          <a:xfrm>
            <a:off x="4637903" y="4798541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369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16011" y="188914"/>
            <a:ext cx="10058400" cy="858837"/>
          </a:xfrm>
        </p:spPr>
        <p:txBody>
          <a:bodyPr/>
          <a:lstStyle/>
          <a:p>
            <a:r>
              <a:rPr lang="el-GR" sz="3000" dirty="0"/>
              <a:t>Στόχοι και Σχέδια Δράσεις Υποστηρικτικές Λειτουργίες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281" y="1441622"/>
            <a:ext cx="416834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l-GR" sz="2100" b="1" dirty="0" smtClean="0"/>
              <a:t>Μείωση των </a:t>
            </a:r>
            <a:r>
              <a:rPr lang="el-GR" sz="2100" b="1" dirty="0" smtClean="0">
                <a:solidFill>
                  <a:srgbClr val="7030A0"/>
                </a:solidFill>
              </a:rPr>
              <a:t>γενικών λειτουργικών ε</a:t>
            </a:r>
            <a:r>
              <a:rPr lang="el-GR" sz="2100" b="1" dirty="0" smtClean="0"/>
              <a:t>ξόδων</a:t>
            </a:r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pPr marL="342900" indent="-3429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pPr marL="342900" indent="-342900">
              <a:buAutoNum type="arabicParenR"/>
            </a:pPr>
            <a:r>
              <a:rPr lang="el-GR" sz="2100" b="1" dirty="0" smtClean="0">
                <a:solidFill>
                  <a:srgbClr val="7030A0"/>
                </a:solidFill>
              </a:rPr>
              <a:t>Υποστήριξη </a:t>
            </a:r>
            <a:r>
              <a:rPr lang="el-GR" sz="2100" b="1" dirty="0" smtClean="0"/>
              <a:t>των διαδικασιών λήψης αποφάσεων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endParaRPr lang="el-GR" sz="2100" b="1" dirty="0" smtClean="0"/>
          </a:p>
          <a:p>
            <a:endParaRPr lang="el-GR" sz="2100" b="1" dirty="0"/>
          </a:p>
          <a:p>
            <a:endParaRPr lang="el-GR" sz="21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647935" y="1441622"/>
            <a:ext cx="39459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l-GR" sz="2100" b="1" dirty="0" smtClean="0"/>
              <a:t>Οικονομική </a:t>
            </a:r>
            <a:r>
              <a:rPr lang="el-GR" sz="2100" b="1" dirty="0" smtClean="0">
                <a:solidFill>
                  <a:srgbClr val="7030A0"/>
                </a:solidFill>
              </a:rPr>
              <a:t>διαχείριση – λογιστική παρακολούθηση, διαχείριση παγίων, </a:t>
            </a:r>
            <a:r>
              <a:rPr lang="el-GR" sz="2100" b="1" dirty="0" smtClean="0"/>
              <a:t>και αναλώσιμων υλικών</a:t>
            </a:r>
          </a:p>
          <a:p>
            <a:pPr marL="457200" indent="-457200">
              <a:buAutoNum type="arabicParenR"/>
            </a:pPr>
            <a:endParaRPr lang="el-GR" sz="2100" b="1" dirty="0" smtClean="0"/>
          </a:p>
          <a:p>
            <a:pPr marL="342900" indent="-342900">
              <a:buAutoNum type="arabicParenR"/>
            </a:pPr>
            <a:endParaRPr lang="el-GR" sz="2100" b="1" dirty="0"/>
          </a:p>
          <a:p>
            <a:r>
              <a:rPr lang="el-GR" sz="2100" b="1" dirty="0" smtClean="0"/>
              <a:t>2)Ταχύτατη </a:t>
            </a:r>
            <a:r>
              <a:rPr lang="el-GR" sz="2100" b="1" dirty="0" smtClean="0">
                <a:solidFill>
                  <a:srgbClr val="7030A0"/>
                </a:solidFill>
              </a:rPr>
              <a:t>επεξεργασία δεδομένων </a:t>
            </a:r>
            <a:r>
              <a:rPr lang="el-GR" sz="2100" b="1" dirty="0" smtClean="0"/>
              <a:t>και πληροφοριών</a:t>
            </a:r>
            <a:endParaRPr lang="el-GR" sz="2100" b="1" dirty="0">
              <a:solidFill>
                <a:srgbClr val="7030A0"/>
              </a:solidFill>
            </a:endParaRPr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4637903" y="1701114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>
            <a:off x="4699687" y="3558747"/>
            <a:ext cx="149104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59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6136" y="155962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0087" y="1944130"/>
            <a:ext cx="1128583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Προγραμματισμός</a:t>
            </a:r>
            <a:r>
              <a:rPr lang="en-US" sz="2100" b="1" dirty="0" smtClean="0"/>
              <a:t>:</a:t>
            </a:r>
          </a:p>
          <a:p>
            <a:endParaRPr lang="el-GR" sz="2100" b="1" dirty="0"/>
          </a:p>
          <a:p>
            <a:r>
              <a:rPr lang="el-GR" sz="2100" b="1" dirty="0" smtClean="0"/>
              <a:t>Είναι η διαδικασία κατά την οποία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προσδιορίζονται οι σκοποί  και οι ενέργειες </a:t>
            </a:r>
            <a:r>
              <a:rPr lang="el-GR" sz="2100" b="1" dirty="0" smtClean="0"/>
              <a:t>που </a:t>
            </a:r>
          </a:p>
          <a:p>
            <a:endParaRPr lang="el-GR" sz="2100" b="1" dirty="0"/>
          </a:p>
          <a:p>
            <a:r>
              <a:rPr lang="el-GR" sz="2100" b="1" dirty="0" smtClean="0"/>
              <a:t>πρέπει να γίνουν το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προσωπικό το οποίο θα εκτελέσει αυτές τις διαδικασίες, </a:t>
            </a:r>
            <a:r>
              <a:rPr lang="el-GR" sz="2100" b="1" dirty="0" smtClean="0"/>
              <a:t>πότε </a:t>
            </a:r>
          </a:p>
          <a:p>
            <a:endParaRPr lang="el-GR" sz="2100" b="1" dirty="0"/>
          </a:p>
          <a:p>
            <a:r>
              <a:rPr lang="el-GR" sz="2100" b="1" dirty="0" smtClean="0"/>
              <a:t>πρέπει να γίνουν, με ποιες μεθόδους, με τι κόστος, προκειμένου να επιτευχθούν οι </a:t>
            </a:r>
          </a:p>
          <a:p>
            <a:endParaRPr lang="el-GR" sz="2100" b="1" dirty="0"/>
          </a:p>
          <a:p>
            <a:r>
              <a:rPr lang="el-GR" sz="2100" b="1" dirty="0" smtClean="0"/>
              <a:t>σκοποί της επιχείρησης.</a:t>
            </a:r>
          </a:p>
          <a:p>
            <a:endParaRPr lang="el-GR" sz="2100" b="1" dirty="0"/>
          </a:p>
          <a:p>
            <a:r>
              <a:rPr lang="el-GR" sz="2100" b="1" dirty="0" smtClean="0"/>
              <a:t>Διαδικασία που απαντά στο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τι, πότε, ποιοι, πως και πόσο.</a:t>
            </a:r>
            <a:endParaRPr lang="el-GR" sz="21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25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Βήματα Διαδικασίας Ελέγχου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238897" y="1047751"/>
            <a:ext cx="1088218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● ΔΙΑΔΙΚΑΣΙΑ ΕΛΕΓΧΟΥ</a:t>
            </a:r>
          </a:p>
          <a:p>
            <a:endParaRPr lang="el-GR" sz="2800" b="1" dirty="0" smtClean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-Καθορισμός 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προτύπων απόδοσης</a:t>
            </a:r>
          </a:p>
          <a:p>
            <a:r>
              <a:rPr lang="el-GR" sz="2800" b="1" dirty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-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Μέτρηση</a:t>
            </a: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 </a:t>
            </a: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της απόδοσης </a:t>
            </a:r>
          </a:p>
          <a:p>
            <a:pPr marL="285750" indent="-285750">
              <a:buFontTx/>
              <a:buChar char="-"/>
            </a:pP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Σύγκριση 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απόδοσης</a:t>
            </a: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 με πρότυπα</a:t>
            </a:r>
          </a:p>
          <a:p>
            <a:pPr marL="285750" indent="-285750">
              <a:buFontTx/>
              <a:buChar char="-"/>
            </a:pPr>
            <a:endParaRPr lang="el-GR" sz="2800" b="1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Αν η απόδοση 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δεν καλύπτει τα πρότυπα </a:t>
            </a:r>
          </a:p>
          <a:p>
            <a:endParaRPr lang="el-GR" sz="2800" b="1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-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διορθωτική δράση </a:t>
            </a: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(σχεδιασμός –οργάνωση-διεύθυνση)</a:t>
            </a:r>
          </a:p>
          <a:p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-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ανατροφοδότηση εργαζομένων </a:t>
            </a: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και διαδικασίας</a:t>
            </a:r>
          </a:p>
          <a:p>
            <a:endParaRPr lang="el-GR" sz="2800" b="1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Τότε </a:t>
            </a:r>
            <a:r>
              <a:rPr lang="el-GR" sz="2800" b="1" dirty="0" smtClean="0">
                <a:solidFill>
                  <a:srgbClr val="7030A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η απόδοση καλύπτει </a:t>
            </a:r>
            <a:r>
              <a:rPr lang="el-GR" sz="2800" b="1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τα πρότυπα</a:t>
            </a:r>
          </a:p>
          <a:p>
            <a:pPr marL="285750" indent="-285750">
              <a:buFontTx/>
              <a:buChar char="-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348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8427" y="123011"/>
            <a:ext cx="10058400" cy="858837"/>
          </a:xfrm>
        </p:spPr>
        <p:txBody>
          <a:bodyPr/>
          <a:lstStyle/>
          <a:p>
            <a:r>
              <a:rPr lang="el-GR" sz="30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8427" y="1688757"/>
            <a:ext cx="11740578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Στρατηγικός Σχεδιασμός—Επιχειρησιακό </a:t>
            </a:r>
            <a:r>
              <a:rPr lang="el-GR" sz="2100" b="1" dirty="0"/>
              <a:t>Σ</a:t>
            </a:r>
            <a:r>
              <a:rPr lang="el-GR" sz="2100" b="1" dirty="0" smtClean="0"/>
              <a:t>χέδιο---Στρατηγικό Σχέδιο</a:t>
            </a:r>
          </a:p>
          <a:p>
            <a:endParaRPr lang="el-GR" sz="2100" b="1" dirty="0" smtClean="0"/>
          </a:p>
          <a:p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 Να έχουν διατυπωθεί με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σαφήνεια οι προβλέψεις </a:t>
            </a:r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για το μέλλον του οργανισμού</a:t>
            </a:r>
          </a:p>
          <a:p>
            <a:endParaRPr lang="el-GR"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 Να έχουν </a:t>
            </a:r>
            <a:r>
              <a:rPr lang="el-GR" sz="21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τεθεί μετρήσιμοι </a:t>
            </a:r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και ρεαλιστικοί στόχοι </a:t>
            </a:r>
          </a:p>
          <a:p>
            <a:endParaRPr lang="el-GR"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 Να υπάρχει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συγκεκριμένο πρόγραμμα </a:t>
            </a:r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δράσης </a:t>
            </a:r>
          </a:p>
          <a:p>
            <a:endParaRPr lang="el-GR"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 Να προβλέπεται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εμπλοκή</a:t>
            </a:r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όλου του ανθρώπινου δυναμικού</a:t>
            </a:r>
          </a:p>
          <a:p>
            <a:endParaRPr lang="el-GR"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 Να γίνεται πρόβλεψη του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οικονομικού, ποιοτικού και κοινωνικού </a:t>
            </a:r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αποτελέσματος</a:t>
            </a:r>
          </a:p>
          <a:p>
            <a:endParaRPr lang="el-GR" sz="2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●Να υπάρχει έγκυρο και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αξιόπιστο σύστημα ελέγχου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8273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86665" y="0"/>
            <a:ext cx="10058400" cy="858837"/>
          </a:xfrm>
        </p:spPr>
        <p:txBody>
          <a:bodyPr/>
          <a:lstStyle/>
          <a:p>
            <a:r>
              <a:rPr lang="el-GR" sz="30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234" y="1268627"/>
            <a:ext cx="1054443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Εξωτερικό Περιβάλλον – Παράγοντες </a:t>
            </a:r>
          </a:p>
          <a:p>
            <a:endParaRPr lang="el-GR" sz="2100" b="1" dirty="0"/>
          </a:p>
          <a:p>
            <a:r>
              <a:rPr lang="el-GR" sz="2100" b="1" dirty="0" smtClean="0"/>
              <a:t>Α) </a:t>
            </a:r>
            <a:r>
              <a:rPr lang="el-GR" sz="2100" b="1" dirty="0" smtClean="0">
                <a:solidFill>
                  <a:srgbClr val="7030A0"/>
                </a:solidFill>
              </a:rPr>
              <a:t>Κοινωνικο</a:t>
            </a:r>
            <a:r>
              <a:rPr lang="el-GR" sz="2100" b="1" dirty="0">
                <a:solidFill>
                  <a:srgbClr val="7030A0"/>
                </a:solidFill>
              </a:rPr>
              <a:t>ί</a:t>
            </a:r>
            <a:r>
              <a:rPr lang="el-GR" sz="2100" b="1" dirty="0" smtClean="0">
                <a:solidFill>
                  <a:srgbClr val="7030A0"/>
                </a:solidFill>
              </a:rPr>
              <a:t> </a:t>
            </a:r>
            <a:r>
              <a:rPr lang="el-GR" sz="2100" b="1" dirty="0">
                <a:solidFill>
                  <a:srgbClr val="7030A0"/>
                </a:solidFill>
              </a:rPr>
              <a:t>π</a:t>
            </a:r>
            <a:r>
              <a:rPr lang="el-GR" sz="2100" b="1" dirty="0" smtClean="0">
                <a:solidFill>
                  <a:srgbClr val="7030A0"/>
                </a:solidFill>
              </a:rPr>
              <a:t>αράγοντες,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δημογραφικοί παράγοντες,</a:t>
            </a:r>
            <a:r>
              <a:rPr lang="el-GR" sz="2100" b="1" dirty="0" smtClean="0"/>
              <a:t> εργασιακή ηθική, προσωπικές αξίες</a:t>
            </a:r>
          </a:p>
          <a:p>
            <a:endParaRPr lang="el-GR" sz="2100" b="1" dirty="0"/>
          </a:p>
          <a:p>
            <a:r>
              <a:rPr lang="el-GR" sz="2100" b="1" dirty="0" smtClean="0"/>
              <a:t>Β) </a:t>
            </a:r>
            <a:r>
              <a:rPr lang="el-GR" sz="2100" b="1" dirty="0" smtClean="0">
                <a:solidFill>
                  <a:srgbClr val="7030A0"/>
                </a:solidFill>
              </a:rPr>
              <a:t>Πολιτικοί παράγοντες νομικό πλαίσιο</a:t>
            </a:r>
            <a:r>
              <a:rPr lang="el-GR" sz="2100" b="1" dirty="0" smtClean="0"/>
              <a:t> προσπάθειες επηρεασμού του νομικού κανονιστικού πλαισίου από ομάδες κοινών συμφερόντων </a:t>
            </a:r>
          </a:p>
          <a:p>
            <a:endParaRPr lang="el-GR" sz="2100" b="1" dirty="0"/>
          </a:p>
          <a:p>
            <a:r>
              <a:rPr lang="el-GR" sz="2100" b="1" dirty="0" smtClean="0"/>
              <a:t>Γ) </a:t>
            </a:r>
            <a:r>
              <a:rPr lang="el-GR" sz="2100" b="1" dirty="0" smtClean="0">
                <a:solidFill>
                  <a:srgbClr val="7030A0"/>
                </a:solidFill>
              </a:rPr>
              <a:t>Οικονομικοί παράγοντες, η οικονομία, </a:t>
            </a:r>
            <a:r>
              <a:rPr lang="el-GR" sz="2100" b="1" dirty="0" smtClean="0"/>
              <a:t>το βιοτικό επίπεδο του πληθυσμού</a:t>
            </a:r>
          </a:p>
          <a:p>
            <a:endParaRPr lang="el-GR" sz="2100" b="1" dirty="0"/>
          </a:p>
          <a:p>
            <a:r>
              <a:rPr lang="el-GR" sz="2100" b="1" dirty="0" smtClean="0"/>
              <a:t>Δ) </a:t>
            </a:r>
            <a:r>
              <a:rPr lang="el-GR" sz="2100" b="1" dirty="0" smtClean="0">
                <a:solidFill>
                  <a:srgbClr val="7030A0"/>
                </a:solidFill>
              </a:rPr>
              <a:t>Προμηθευτές </a:t>
            </a:r>
            <a:r>
              <a:rPr lang="el-GR" sz="2100" b="1" dirty="0" smtClean="0"/>
              <a:t>και ανταγωνιστές χαμηλές τιμές, η επιβίωση του οργανισμού στον ανταγωνισμό</a:t>
            </a:r>
          </a:p>
          <a:p>
            <a:endParaRPr lang="el-GR" sz="2100" b="1" dirty="0"/>
          </a:p>
          <a:p>
            <a:r>
              <a:rPr lang="el-GR" sz="2100" b="1" dirty="0" smtClean="0"/>
              <a:t>Ε) </a:t>
            </a:r>
            <a:r>
              <a:rPr lang="el-GR" sz="2100" b="1" dirty="0" smtClean="0">
                <a:solidFill>
                  <a:srgbClr val="7030A0"/>
                </a:solidFill>
              </a:rPr>
              <a:t>Πελάτες αγορά </a:t>
            </a:r>
            <a:r>
              <a:rPr lang="el-GR" sz="2100" b="1" dirty="0" smtClean="0"/>
              <a:t>στόχος ικανοποίηση από την παρεχόμενη ποιότητα, την παρεχόμενη ποσότητα ακόμη και τον χώρο εξυπηρέτησης 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4370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94904" y="172439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4904" y="1243912"/>
            <a:ext cx="1104694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Εσωτερικό Περιβάλλον - Παράγοντες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Α) </a:t>
            </a:r>
            <a:r>
              <a:rPr lang="el-GR" sz="2100" b="1" dirty="0" smtClean="0">
                <a:solidFill>
                  <a:srgbClr val="7030A0"/>
                </a:solidFill>
              </a:rPr>
              <a:t>Πωλήσεις,</a:t>
            </a:r>
            <a:r>
              <a:rPr lang="el-GR" sz="2100" b="1" dirty="0" smtClean="0"/>
              <a:t> προμήθειες, </a:t>
            </a:r>
            <a:r>
              <a:rPr lang="en-US" sz="2100" b="1" dirty="0" smtClean="0"/>
              <a:t>marketing</a:t>
            </a:r>
            <a:endParaRPr lang="el-GR" sz="2100" b="1" dirty="0" smtClean="0"/>
          </a:p>
          <a:p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Β) Οικονομική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λειτουργία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Γ) Διοικητική λειτουργία,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διανομή υπηρεσιών πόροι </a:t>
            </a:r>
            <a:r>
              <a:rPr lang="el-GR" sz="2100" b="1" dirty="0" smtClean="0"/>
              <a:t>(ανθρώπινοι, οικονομικοί, εξοπλισμός)</a:t>
            </a:r>
          </a:p>
          <a:p>
            <a:endParaRPr lang="el-GR" sz="2100" b="1" dirty="0" smtClean="0"/>
          </a:p>
          <a:p>
            <a:endParaRPr lang="el-GR" sz="2100" b="1" dirty="0"/>
          </a:p>
          <a:p>
            <a:r>
              <a:rPr lang="el-GR" sz="2100" b="1" dirty="0" smtClean="0"/>
              <a:t>Δ) </a:t>
            </a:r>
            <a:r>
              <a:rPr lang="el-GR" sz="2100" b="1" dirty="0" smtClean="0">
                <a:solidFill>
                  <a:srgbClr val="7030A0"/>
                </a:solidFill>
              </a:rPr>
              <a:t>Συστήματα</a:t>
            </a:r>
            <a:r>
              <a:rPr lang="el-GR" sz="2100" b="1" dirty="0" smtClean="0"/>
              <a:t>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πληροφορικής, εσωτερικού ελέγχου,</a:t>
            </a:r>
            <a:r>
              <a:rPr lang="el-GR" sz="2100" b="1" dirty="0" smtClean="0"/>
              <a:t> στρατηγικού και επιχειρησιακού σχεδιασμού. 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304198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44331" y="0"/>
            <a:ext cx="10058400" cy="858837"/>
          </a:xfrm>
        </p:spPr>
        <p:txBody>
          <a:bodyPr/>
          <a:lstStyle/>
          <a:p>
            <a:r>
              <a:rPr lang="el-GR" sz="2400" dirty="0"/>
              <a:t>Σχεδιασμός Προγραμματισμός στις Υπηρεσίες </a:t>
            </a:r>
            <a:r>
              <a:rPr lang="el-GR" sz="2400" dirty="0" smtClean="0"/>
              <a:t>Υγείας - Παράδειγμα</a:t>
            </a:r>
            <a:endParaRPr lang="el-GR" sz="2400" dirty="0"/>
          </a:p>
        </p:txBody>
      </p:sp>
      <p:sp>
        <p:nvSpPr>
          <p:cNvPr id="3" name="Ορθογώνιο 2"/>
          <p:cNvSpPr/>
          <p:nvPr/>
        </p:nvSpPr>
        <p:spPr>
          <a:xfrm>
            <a:off x="57664" y="1299562"/>
            <a:ext cx="1201900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000000"/>
                </a:solidFill>
              </a:rPr>
              <a:t>ΕΠΙΧΕΙΡΗΣΙΑΚΟΙ ΣΤΟΧΟΙ 	</a:t>
            </a:r>
            <a:r>
              <a:rPr lang="el-GR" b="1" dirty="0" smtClean="0">
                <a:solidFill>
                  <a:srgbClr val="000000"/>
                </a:solidFill>
              </a:rPr>
              <a:t>                                              ΣΧΕΔΙΑ ΔΡΑΣΗΣ 	</a:t>
            </a: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rgbClr val="000000"/>
                </a:solidFill>
              </a:rPr>
              <a:t>1. Επέκταση-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Εκσυγχρονισμός υποδομών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</a:t>
            </a:r>
            <a:r>
              <a:rPr lang="el-GR" b="1" dirty="0" smtClean="0">
                <a:solidFill>
                  <a:srgbClr val="000000"/>
                </a:solidFill>
              </a:rPr>
              <a:t>1.1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Ανακατασκευή παλαιού- </a:t>
            </a:r>
            <a:r>
              <a:rPr lang="el-GR" b="1" dirty="0" smtClean="0">
                <a:solidFill>
                  <a:srgbClr val="000000"/>
                </a:solidFill>
              </a:rPr>
              <a:t>εκσυγχρονισμό νέου</a:t>
            </a:r>
            <a:endParaRPr lang="el-GR" b="1" dirty="0">
              <a:solidFill>
                <a:srgbClr val="000000"/>
              </a:solidFill>
            </a:endParaRPr>
          </a:p>
          <a:p>
            <a:endParaRPr lang="el-GR" b="1" dirty="0">
              <a:solidFill>
                <a:srgbClr val="000000"/>
              </a:solidFill>
            </a:endParaRPr>
          </a:p>
          <a:p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Συνολικός προϋπολογισμός- 1.000.000 €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</a:t>
            </a:r>
            <a:r>
              <a:rPr lang="el-GR" b="1" dirty="0" smtClean="0">
                <a:solidFill>
                  <a:srgbClr val="000000"/>
                </a:solidFill>
              </a:rPr>
              <a:t>1.2 </a:t>
            </a:r>
            <a:r>
              <a:rPr lang="el-GR" b="1" dirty="0">
                <a:solidFill>
                  <a:srgbClr val="000000"/>
                </a:solidFill>
              </a:rPr>
              <a:t>Βελτίωση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της υποδοχής των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ασθενών</a:t>
            </a:r>
            <a:endParaRPr lang="el-GR" b="1" dirty="0">
              <a:solidFill>
                <a:srgbClr val="000000"/>
              </a:solidFill>
            </a:endParaRPr>
          </a:p>
          <a:p>
            <a:r>
              <a:rPr lang="el-GR" b="1" dirty="0">
                <a:solidFill>
                  <a:srgbClr val="000000"/>
                </a:solidFill>
              </a:rPr>
              <a:t>	</a:t>
            </a:r>
          </a:p>
          <a:p>
            <a:endParaRPr lang="el-GR" b="1" dirty="0">
              <a:solidFill>
                <a:srgbClr val="000000"/>
              </a:solidFill>
            </a:endParaRP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rgbClr val="000000"/>
                </a:solidFill>
              </a:rPr>
              <a:t>2. Ενίσχυση </a:t>
            </a:r>
            <a:r>
              <a:rPr lang="el-GR" b="1" dirty="0">
                <a:solidFill>
                  <a:srgbClr val="000000"/>
                </a:solidFill>
              </a:rPr>
              <a:t>της πληροφοριακής κάλυψης </a:t>
            </a:r>
            <a:r>
              <a:rPr lang="el-GR" b="1" dirty="0" smtClean="0">
                <a:solidFill>
                  <a:srgbClr val="000000"/>
                </a:solidFill>
              </a:rPr>
              <a:t>του                 2.1 Ανάπτυξη σύγχρονου Ο.Π.Σ.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νοσοκομείου</a:t>
            </a:r>
            <a:r>
              <a:rPr lang="el-GR" b="1" dirty="0">
                <a:solidFill>
                  <a:srgbClr val="000000"/>
                </a:solidFill>
              </a:rPr>
              <a:t>,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για την βελτίωση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των ελέγχων              </a:t>
            </a:r>
            <a:endParaRPr lang="el-GR" b="1" dirty="0" smtClean="0">
              <a:solidFill>
                <a:srgbClr val="000000"/>
              </a:solidFill>
            </a:endParaRP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rgbClr val="000000"/>
                </a:solidFill>
              </a:rPr>
              <a:t>και </a:t>
            </a:r>
            <a:r>
              <a:rPr lang="el-GR" b="1" dirty="0">
                <a:solidFill>
                  <a:srgbClr val="000000"/>
                </a:solidFill>
              </a:rPr>
              <a:t>διαχείρισης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παραγωγικών πόρων, </a:t>
            </a:r>
            <a:r>
              <a:rPr lang="el-GR" b="1" dirty="0" smtClean="0">
                <a:solidFill>
                  <a:srgbClr val="000000"/>
                </a:solidFill>
              </a:rPr>
              <a:t>καθώς                  2.2 Δημιουργία γραφείου στατιστικής  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                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και </a:t>
            </a:r>
            <a:r>
              <a:rPr lang="el-GR" b="1" dirty="0">
                <a:solidFill>
                  <a:srgbClr val="000000"/>
                </a:solidFill>
              </a:rPr>
              <a:t>την μείωση της γραφειοκρατίας</a:t>
            </a:r>
            <a:r>
              <a:rPr lang="el-GR" b="1" dirty="0" smtClean="0">
                <a:solidFill>
                  <a:srgbClr val="000000"/>
                </a:solidFill>
              </a:rPr>
              <a:t>.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</a:t>
            </a:r>
            <a:endParaRPr lang="el-GR" b="1" dirty="0">
              <a:solidFill>
                <a:srgbClr val="000000"/>
              </a:solidFill>
            </a:endParaRPr>
          </a:p>
          <a:p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Προϋπολογισμός- 200.000 € 	</a:t>
            </a:r>
            <a:r>
              <a:rPr lang="el-GR" b="1" dirty="0" smtClean="0">
                <a:solidFill>
                  <a:srgbClr val="000000"/>
                </a:solidFill>
              </a:rPr>
              <a:t>                             2.3 </a:t>
            </a:r>
            <a:r>
              <a:rPr lang="el-GR" b="1" dirty="0">
                <a:solidFill>
                  <a:srgbClr val="000000"/>
                </a:solidFill>
              </a:rPr>
              <a:t>Εφαρμογή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προτύπων διασφάλισης </a:t>
            </a:r>
            <a:r>
              <a:rPr lang="el-GR" b="1" dirty="0">
                <a:solidFill>
                  <a:srgbClr val="000000"/>
                </a:solidFill>
              </a:rPr>
              <a:t>ποιότητας. </a:t>
            </a: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1611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30147" y="1047751"/>
            <a:ext cx="1104694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000000"/>
                </a:solidFill>
              </a:rPr>
              <a:t>ΕΠΙΧΕΙΡΗΣΙΑΚΟΙ ΣΤΟΧΟΙ 	                             </a:t>
            </a:r>
            <a:r>
              <a:rPr lang="el-GR" b="1" dirty="0" smtClean="0">
                <a:solidFill>
                  <a:srgbClr val="000000"/>
                </a:solidFill>
              </a:rPr>
              <a:t>ΣΧΕΔΙΑ </a:t>
            </a:r>
            <a:r>
              <a:rPr lang="el-GR" b="1" dirty="0">
                <a:solidFill>
                  <a:srgbClr val="000000"/>
                </a:solidFill>
              </a:rPr>
              <a:t>ΔΡΑΣΗΣ </a:t>
            </a:r>
            <a:endParaRPr lang="el-GR" b="1" dirty="0" smtClean="0">
              <a:solidFill>
                <a:srgbClr val="000000"/>
              </a:solidFill>
            </a:endParaRPr>
          </a:p>
          <a:p>
            <a:endParaRPr lang="el-GR" b="1" dirty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rgbClr val="000000"/>
                </a:solidFill>
              </a:rPr>
              <a:t>3</a:t>
            </a:r>
            <a:r>
              <a:rPr lang="el-GR" b="1" dirty="0">
                <a:solidFill>
                  <a:srgbClr val="000000"/>
                </a:solidFill>
              </a:rPr>
              <a:t>. Ανανέωση και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εισαγωγή αναγκαίας 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</a:t>
            </a:r>
            <a:r>
              <a:rPr lang="el-GR" b="1" dirty="0" smtClean="0">
                <a:solidFill>
                  <a:srgbClr val="000000"/>
                </a:solidFill>
              </a:rPr>
              <a:t>3.1 </a:t>
            </a:r>
            <a:r>
              <a:rPr lang="el-GR" b="1" dirty="0">
                <a:solidFill>
                  <a:srgbClr val="000000"/>
                </a:solidFill>
              </a:rPr>
              <a:t>Προμήθεια </a:t>
            </a:r>
            <a:r>
              <a:rPr lang="el-GR" b="1" dirty="0" err="1">
                <a:solidFill>
                  <a:srgbClr val="000000"/>
                </a:solidFill>
              </a:rPr>
              <a:t>μαστογράφου</a:t>
            </a:r>
            <a:r>
              <a:rPr lang="el-GR" b="1" dirty="0">
                <a:solidFill>
                  <a:srgbClr val="000000"/>
                </a:solidFill>
              </a:rPr>
              <a:t>. </a:t>
            </a:r>
            <a:endParaRPr lang="el-GR" b="1" dirty="0" smtClean="0">
              <a:solidFill>
                <a:srgbClr val="000000"/>
              </a:solidFill>
            </a:endParaRP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rgbClr val="000000"/>
                </a:solidFill>
              </a:rPr>
              <a:t>βιοιατρικής </a:t>
            </a:r>
            <a:r>
              <a:rPr lang="el-GR" b="1" dirty="0">
                <a:solidFill>
                  <a:srgbClr val="000000"/>
                </a:solidFill>
              </a:rPr>
              <a:t>τεχνολογίας </a:t>
            </a:r>
            <a:r>
              <a:rPr lang="el-GR" b="1" dirty="0" smtClean="0">
                <a:solidFill>
                  <a:srgbClr val="000000"/>
                </a:solidFill>
              </a:rPr>
              <a:t>                       3.2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Προμήθεια εξοπλισμού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των εργαστηρίων</a:t>
            </a: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Προϋπολογισμός- 600.000 €   </a:t>
            </a:r>
            <a:r>
              <a:rPr lang="el-GR" b="1" dirty="0" smtClean="0">
                <a:solidFill>
                  <a:srgbClr val="000000"/>
                </a:solidFill>
              </a:rPr>
              <a:t>               3.3 </a:t>
            </a:r>
            <a:r>
              <a:rPr lang="el-GR" b="1" dirty="0">
                <a:solidFill>
                  <a:srgbClr val="000000"/>
                </a:solidFill>
              </a:rPr>
              <a:t>Προμήθεια αγγειογράφου. </a:t>
            </a:r>
          </a:p>
          <a:p>
            <a:r>
              <a:rPr lang="el-GR" b="1" dirty="0">
                <a:solidFill>
                  <a:srgbClr val="000000"/>
                </a:solidFill>
              </a:rPr>
              <a:t>	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 3.4 Επιλογή της βέλτιστης για 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 το νοσοκομείο </a:t>
            </a:r>
            <a:r>
              <a:rPr lang="el-GR" b="1" dirty="0">
                <a:solidFill>
                  <a:srgbClr val="000000"/>
                </a:solidFill>
              </a:rPr>
              <a:t>μεθόδου </a:t>
            </a:r>
            <a:r>
              <a:rPr lang="el-GR" b="1" dirty="0" smtClean="0">
                <a:solidFill>
                  <a:srgbClr val="000000"/>
                </a:solidFill>
              </a:rPr>
              <a:t>αγοράς </a:t>
            </a:r>
            <a:r>
              <a:rPr lang="el-GR" b="1" dirty="0" err="1" smtClean="0">
                <a:solidFill>
                  <a:srgbClr val="000000"/>
                </a:solidFill>
              </a:rPr>
              <a:t>βιοίατρικού</a:t>
            </a:r>
            <a:r>
              <a:rPr lang="el-GR" b="1" dirty="0" smtClean="0">
                <a:solidFill>
                  <a:srgbClr val="000000"/>
                </a:solidFill>
              </a:rPr>
              <a:t> εξοπλισμού</a:t>
            </a:r>
            <a:r>
              <a:rPr lang="el-GR" b="1" dirty="0">
                <a:solidFill>
                  <a:srgbClr val="000000"/>
                </a:solidFill>
              </a:rPr>
              <a:t>. 	</a:t>
            </a: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endParaRPr lang="el-GR" b="1" dirty="0">
              <a:solidFill>
                <a:srgbClr val="000000"/>
              </a:solidFill>
            </a:endParaRPr>
          </a:p>
          <a:p>
            <a:r>
              <a:rPr lang="el-GR" b="1" dirty="0" smtClean="0">
                <a:solidFill>
                  <a:srgbClr val="000000"/>
                </a:solidFill>
              </a:rPr>
              <a:t>4</a:t>
            </a:r>
            <a:r>
              <a:rPr lang="el-GR" b="1" dirty="0">
                <a:solidFill>
                  <a:srgbClr val="000000"/>
                </a:solidFill>
              </a:rPr>
              <a:t>. Δημιουργία νέων τμημάτων </a:t>
            </a:r>
            <a:r>
              <a:rPr lang="el-GR" b="1" dirty="0" smtClean="0">
                <a:solidFill>
                  <a:srgbClr val="000000"/>
                </a:solidFill>
              </a:rPr>
              <a:t>                 4.1 </a:t>
            </a:r>
            <a:r>
              <a:rPr lang="el-GR" b="1" dirty="0">
                <a:solidFill>
                  <a:srgbClr val="000000"/>
                </a:solidFill>
              </a:rPr>
              <a:t>Μ.Μ.Φ – </a:t>
            </a:r>
            <a:r>
              <a:rPr lang="el-GR" b="1" dirty="0" smtClean="0">
                <a:solidFill>
                  <a:srgbClr val="000000"/>
                </a:solidFill>
              </a:rPr>
              <a:t>Μ.Μ.Α.Φ, Τ.Ε.Π, Τ.Ε.Ι 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και </a:t>
            </a:r>
            <a:r>
              <a:rPr lang="el-GR" b="1" dirty="0">
                <a:solidFill>
                  <a:srgbClr val="000000"/>
                </a:solidFill>
              </a:rPr>
              <a:t>εργαστηρίων </a:t>
            </a:r>
            <a:r>
              <a:rPr lang="el-GR" b="1" dirty="0" smtClean="0">
                <a:solidFill>
                  <a:srgbClr val="000000"/>
                </a:solidFill>
              </a:rPr>
              <a:t>παράλληλα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</a:t>
            </a:r>
            <a:endParaRPr lang="el-GR" b="1" dirty="0">
              <a:solidFill>
                <a:srgbClr val="000000"/>
              </a:solidFill>
            </a:endParaRPr>
          </a:p>
          <a:p>
            <a:r>
              <a:rPr lang="el-GR" b="1" dirty="0">
                <a:solidFill>
                  <a:srgbClr val="000000"/>
                </a:solidFill>
              </a:rPr>
              <a:t>με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λειτουργική αναδιάρθρωση τμημάτων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</a:t>
            </a:r>
            <a:r>
              <a:rPr lang="el-GR" b="1" dirty="0" smtClean="0">
                <a:solidFill>
                  <a:srgbClr val="000000"/>
                </a:solidFill>
              </a:rPr>
              <a:t>4.2 </a:t>
            </a:r>
            <a:r>
              <a:rPr lang="el-GR" b="1" dirty="0">
                <a:solidFill>
                  <a:srgbClr val="000000"/>
                </a:solidFill>
              </a:rPr>
              <a:t>Νευρολογικό </a:t>
            </a:r>
            <a:r>
              <a:rPr lang="el-GR" b="1" dirty="0" smtClean="0">
                <a:solidFill>
                  <a:srgbClr val="000000"/>
                </a:solidFill>
              </a:rPr>
              <a:t>τμήμα, δημιουργία αιμοδυναμικού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l-GR" b="1" dirty="0" smtClean="0">
                <a:solidFill>
                  <a:srgbClr val="000000"/>
                </a:solidFill>
              </a:rPr>
              <a:t>Προϋπολογισμός – 500.000 €                  4.3 Επέκταση του ψυχιατρικού τμήματος</a:t>
            </a:r>
          </a:p>
          <a:p>
            <a:endParaRPr lang="el-GR" b="1" dirty="0" smtClean="0">
              <a:solidFill>
                <a:srgbClr val="000000"/>
              </a:solidFill>
            </a:endParaRPr>
          </a:p>
          <a:p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6777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7855" y="0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212525" y="729213"/>
            <a:ext cx="1138635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100" b="1" dirty="0" smtClean="0">
              <a:solidFill>
                <a:srgbClr val="000000"/>
              </a:solidFill>
            </a:endParaRPr>
          </a:p>
          <a:p>
            <a:r>
              <a:rPr lang="el-GR" sz="1900" b="1" dirty="0">
                <a:solidFill>
                  <a:srgbClr val="000000"/>
                </a:solidFill>
              </a:rPr>
              <a:t>ΕΠΙΧΕΙΡΗΣΙΑΚΟΙ ΣΤΟΧΟΙ 	                             ΣΧΕΔΙΑ ΔΡΑΣΗΣ </a:t>
            </a:r>
          </a:p>
          <a:p>
            <a:endParaRPr lang="el-GR" sz="1900" b="1" dirty="0">
              <a:solidFill>
                <a:srgbClr val="000000"/>
              </a:solidFill>
            </a:endParaRPr>
          </a:p>
          <a:p>
            <a:r>
              <a:rPr lang="el-GR" sz="1900" b="1" dirty="0" smtClean="0">
                <a:solidFill>
                  <a:srgbClr val="000000"/>
                </a:solidFill>
              </a:rPr>
              <a:t>5</a:t>
            </a:r>
            <a:r>
              <a:rPr lang="el-GR" sz="1900" b="1" dirty="0">
                <a:solidFill>
                  <a:srgbClr val="000000"/>
                </a:solidFill>
              </a:rPr>
              <a:t>. </a:t>
            </a:r>
            <a:r>
              <a:rPr lang="el-GR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Αύξηση της αποδοτικότητας </a:t>
            </a:r>
            <a:r>
              <a:rPr lang="el-GR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el-GR" sz="1900" b="1" dirty="0" smtClean="0">
                <a:solidFill>
                  <a:srgbClr val="000000"/>
                </a:solidFill>
              </a:rPr>
              <a:t>5.1 </a:t>
            </a:r>
            <a:r>
              <a:rPr lang="el-GR" sz="1900" b="1" dirty="0">
                <a:solidFill>
                  <a:srgbClr val="000000"/>
                </a:solidFill>
              </a:rPr>
              <a:t>Παροχή κινήτρων </a:t>
            </a:r>
            <a:endParaRPr lang="el-GR" sz="1900" b="1" dirty="0" smtClean="0">
              <a:solidFill>
                <a:srgbClr val="000000"/>
              </a:solidFill>
            </a:endParaRPr>
          </a:p>
          <a:p>
            <a:endParaRPr lang="el-GR" sz="1900" b="1" dirty="0" smtClean="0">
              <a:solidFill>
                <a:srgbClr val="000000"/>
              </a:solidFill>
            </a:endParaRPr>
          </a:p>
          <a:p>
            <a:r>
              <a:rPr lang="el-GR" sz="1900" b="1" dirty="0" smtClean="0">
                <a:solidFill>
                  <a:srgbClr val="000000"/>
                </a:solidFill>
              </a:rPr>
              <a:t>του </a:t>
            </a:r>
            <a:r>
              <a:rPr lang="el-GR" sz="1900" b="1" dirty="0">
                <a:solidFill>
                  <a:srgbClr val="000000"/>
                </a:solidFill>
              </a:rPr>
              <a:t>προσωπικού </a:t>
            </a:r>
            <a:r>
              <a:rPr lang="el-GR" sz="1900" b="1" dirty="0" smtClean="0">
                <a:solidFill>
                  <a:srgbClr val="000000"/>
                </a:solidFill>
              </a:rPr>
              <a:t>                              5.2 </a:t>
            </a:r>
            <a:r>
              <a:rPr lang="el-GR" sz="1900" b="1" dirty="0">
                <a:solidFill>
                  <a:srgbClr val="000000"/>
                </a:solidFill>
              </a:rPr>
              <a:t>Έμφαση στη χρήση </a:t>
            </a:r>
            <a:r>
              <a:rPr lang="el-GR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ηλεκτρονικών υπολογιστών. </a:t>
            </a:r>
          </a:p>
          <a:p>
            <a:endParaRPr lang="el-GR" sz="1900" b="1" dirty="0">
              <a:solidFill>
                <a:srgbClr val="000000"/>
              </a:solidFill>
            </a:endParaRPr>
          </a:p>
          <a:p>
            <a:r>
              <a:rPr lang="el-GR" sz="1900" b="1" dirty="0" smtClean="0">
                <a:solidFill>
                  <a:srgbClr val="000000"/>
                </a:solidFill>
              </a:rPr>
              <a:t>                                                5.3 </a:t>
            </a:r>
            <a:r>
              <a:rPr lang="el-GR" sz="1900" b="1" dirty="0">
                <a:solidFill>
                  <a:srgbClr val="000000"/>
                </a:solidFill>
              </a:rPr>
              <a:t>Προγράμματα </a:t>
            </a:r>
            <a:r>
              <a:rPr lang="el-GR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εκπαίδευσης </a:t>
            </a:r>
            <a:r>
              <a:rPr lang="el-GR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προσωπικού</a:t>
            </a:r>
            <a:r>
              <a:rPr lang="el-GR" sz="1900" b="1" dirty="0" smtClean="0">
                <a:solidFill>
                  <a:srgbClr val="000000"/>
                </a:solidFill>
              </a:rPr>
              <a:t> </a:t>
            </a:r>
            <a:r>
              <a:rPr lang="el-GR" sz="1900" b="1" dirty="0">
                <a:solidFill>
                  <a:srgbClr val="000000"/>
                </a:solidFill>
              </a:rPr>
              <a:t>	</a:t>
            </a:r>
          </a:p>
          <a:p>
            <a:endParaRPr lang="el-GR" sz="1900" b="1" dirty="0" smtClean="0">
              <a:solidFill>
                <a:srgbClr val="000000"/>
              </a:solidFill>
            </a:endParaRPr>
          </a:p>
          <a:p>
            <a:endParaRPr lang="el-GR" sz="1900" b="1" dirty="0">
              <a:solidFill>
                <a:srgbClr val="000000"/>
              </a:solidFill>
            </a:endParaRPr>
          </a:p>
          <a:p>
            <a:endParaRPr lang="el-GR" sz="1900" b="1" dirty="0" smtClean="0">
              <a:solidFill>
                <a:srgbClr val="000000"/>
              </a:solidFill>
            </a:endParaRPr>
          </a:p>
          <a:p>
            <a:r>
              <a:rPr lang="el-GR" sz="1900" b="1" dirty="0">
                <a:solidFill>
                  <a:srgbClr val="000000"/>
                </a:solidFill>
              </a:rPr>
              <a:t>	</a:t>
            </a:r>
          </a:p>
          <a:p>
            <a:r>
              <a:rPr lang="el-GR" sz="1900" b="1" dirty="0">
                <a:solidFill>
                  <a:srgbClr val="000000"/>
                </a:solidFill>
              </a:rPr>
              <a:t>6. </a:t>
            </a:r>
            <a:r>
              <a:rPr lang="el-GR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Προβολή του νοσοκομείου </a:t>
            </a:r>
            <a:r>
              <a:rPr lang="el-GR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</a:t>
            </a:r>
            <a:r>
              <a:rPr lang="el-GR" sz="1900" b="1" dirty="0" smtClean="0">
                <a:solidFill>
                  <a:srgbClr val="000000"/>
                </a:solidFill>
              </a:rPr>
              <a:t>6.1 </a:t>
            </a:r>
            <a:r>
              <a:rPr lang="el-GR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Προβολή</a:t>
            </a:r>
            <a:r>
              <a:rPr lang="el-GR" sz="1900" b="1" dirty="0">
                <a:solidFill>
                  <a:srgbClr val="000000"/>
                </a:solidFill>
              </a:rPr>
              <a:t> και βελτίωση της εικόνας </a:t>
            </a:r>
            <a:endParaRPr lang="el-GR" sz="1900" b="1" dirty="0" smtClean="0">
              <a:solidFill>
                <a:srgbClr val="000000"/>
              </a:solidFill>
            </a:endParaRPr>
          </a:p>
          <a:p>
            <a:r>
              <a:rPr lang="el-GR" sz="1900" b="1" dirty="0" smtClean="0">
                <a:solidFill>
                  <a:srgbClr val="000000"/>
                </a:solidFill>
              </a:rPr>
              <a:t>και </a:t>
            </a:r>
            <a:r>
              <a:rPr lang="el-GR" sz="1900" b="1" dirty="0">
                <a:solidFill>
                  <a:srgbClr val="000000"/>
                </a:solidFill>
              </a:rPr>
              <a:t>ενίσχυση </a:t>
            </a:r>
            <a:endParaRPr lang="el-GR" sz="1900" b="1" dirty="0" smtClean="0">
              <a:solidFill>
                <a:srgbClr val="000000"/>
              </a:solidFill>
            </a:endParaRPr>
          </a:p>
          <a:p>
            <a:r>
              <a:rPr lang="el-GR" sz="1900" b="1" dirty="0" smtClean="0">
                <a:solidFill>
                  <a:srgbClr val="000000"/>
                </a:solidFill>
              </a:rPr>
              <a:t>της επικοινωνιακής πολιτικής                 6.2 </a:t>
            </a:r>
            <a:r>
              <a:rPr lang="el-GR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Σύνδεση με τοπική κοινωνία </a:t>
            </a:r>
            <a:r>
              <a:rPr lang="el-GR" sz="1900" b="1" dirty="0" smtClean="0">
                <a:solidFill>
                  <a:srgbClr val="000000"/>
                </a:solidFill>
              </a:rPr>
              <a:t>και τοπικούς φορείς. </a:t>
            </a:r>
            <a:endParaRPr lang="el-GR" sz="1900" b="1" dirty="0" smtClean="0"/>
          </a:p>
          <a:p>
            <a:endParaRPr lang="el-GR" sz="1900" b="1" dirty="0">
              <a:solidFill>
                <a:srgbClr val="000000"/>
              </a:solidFill>
            </a:endParaRPr>
          </a:p>
          <a:p>
            <a:r>
              <a:rPr lang="el-GR" sz="1900" b="1" dirty="0" smtClean="0">
                <a:solidFill>
                  <a:srgbClr val="000000"/>
                </a:solidFill>
              </a:rPr>
              <a:t> </a:t>
            </a:r>
            <a:endParaRPr lang="el-GR" sz="19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3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3757" y="230103"/>
            <a:ext cx="10058400" cy="858837"/>
          </a:xfrm>
        </p:spPr>
        <p:txBody>
          <a:bodyPr/>
          <a:lstStyle/>
          <a:p>
            <a:r>
              <a:rPr lang="el-GR" sz="3100" dirty="0"/>
              <a:t>Σχεδιασμός Προγραμματισμός στις Υπηρεσίες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8324" y="1713470"/>
            <a:ext cx="1108813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smtClean="0"/>
              <a:t>SWOT </a:t>
            </a:r>
            <a:r>
              <a:rPr lang="el-GR" sz="2100" b="1" dirty="0" smtClean="0"/>
              <a:t>Ανάλυση</a:t>
            </a:r>
          </a:p>
          <a:p>
            <a:endParaRPr lang="el-GR" sz="2100" b="1" dirty="0"/>
          </a:p>
          <a:p>
            <a:r>
              <a:rPr lang="el-GR" sz="2100" b="1" dirty="0" smtClean="0"/>
              <a:t>Συγκριτική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αξιολόγηση επιδόσεων </a:t>
            </a:r>
            <a:r>
              <a:rPr lang="el-GR" sz="2100" b="1" dirty="0" smtClean="0"/>
              <a:t>είναι ένα εργαλείο για τη συστηματική διαδικασία </a:t>
            </a:r>
          </a:p>
          <a:p>
            <a:endParaRPr lang="el-GR" sz="2100" b="1" dirty="0"/>
          </a:p>
          <a:p>
            <a:r>
              <a:rPr lang="el-GR" sz="2100" b="1" dirty="0" smtClean="0"/>
              <a:t>αξιολόγησης των χαρακτηριστικών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και των επιδόσεων ενός οργανισμού.</a:t>
            </a:r>
          </a:p>
          <a:p>
            <a:endParaRPr lang="el-GR" sz="2100" b="1" dirty="0"/>
          </a:p>
          <a:p>
            <a:r>
              <a:rPr lang="el-GR" sz="2100" b="1" dirty="0" smtClean="0"/>
              <a:t>Σε σχέση με τα </a:t>
            </a:r>
            <a:r>
              <a:rPr lang="el-G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μετρήσιμα μεγέθη  </a:t>
            </a:r>
            <a:r>
              <a:rPr lang="el-GR" sz="2100" b="1" dirty="0" smtClean="0"/>
              <a:t>άλλων οργανισμών.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382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Δίκτυο">
  <a:themeElements>
    <a:clrScheme name="Δίκτυο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Δίκτυ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κτυο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κτυο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894</Words>
  <Application>Microsoft Office PowerPoint</Application>
  <PresentationFormat>Ευρεία οθόνη</PresentationFormat>
  <Paragraphs>286</Paragraphs>
  <Slides>20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Arial</vt:lpstr>
      <vt:lpstr>Calibri</vt:lpstr>
      <vt:lpstr>Comic Sans MS</vt:lpstr>
      <vt:lpstr>Wingdings</vt:lpstr>
      <vt:lpstr>Δίκτυο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 - Παράδειγμα</vt:lpstr>
      <vt:lpstr>             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Σχεδιασμός Προγραμματισμός στις Υπηρεσίες Υγείας</vt:lpstr>
      <vt:lpstr>Στόχοι και Σχέδια Δράσεις Κύριες Λειτουργίες</vt:lpstr>
      <vt:lpstr>Στόχοι και Σχέδια Δράσεις Κύριες Λειτουργίες</vt:lpstr>
      <vt:lpstr>Στόχοι και Σχέδια Δράσεις Υποστηρικτικές Λειτουργίες</vt:lpstr>
      <vt:lpstr>Στόχοι και Σχέδια Δράσεις Υποστηρικτικές Λειτουργίες</vt:lpstr>
      <vt:lpstr>Βήματα Διαδικασίας Ελέγχου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Σχεδιασμός Προγραμματισμός στις Υπηρεσίες Υγείας</dc:title>
  <dc:creator>user</dc:creator>
  <cp:lastModifiedBy>user</cp:lastModifiedBy>
  <cp:revision>50</cp:revision>
  <dcterms:created xsi:type="dcterms:W3CDTF">2017-03-21T10:46:29Z</dcterms:created>
  <dcterms:modified xsi:type="dcterms:W3CDTF">2018-05-07T08:46:42Z</dcterms:modified>
</cp:coreProperties>
</file>