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71" r:id="rId6"/>
    <p:sldId id="262" r:id="rId7"/>
    <p:sldId id="263" r:id="rId8"/>
    <p:sldId id="272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4" r:id="rId17"/>
    <p:sldId id="270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5397" autoAdjust="0"/>
  </p:normalViewPr>
  <p:slideViewPr>
    <p:cSldViewPr snapToGrid="0" showGuides="1">
      <p:cViewPr varScale="1">
        <p:scale>
          <a:sx n="111" d="100"/>
          <a:sy n="11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82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70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32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83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80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41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911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8412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37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87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309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7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76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68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52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38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03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21D821B-2F11-435A-A556-7B36AFB37E50}" type="datetimeFigureOut">
              <a:rPr lang="el-GR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21/5/2018</a:t>
            </a:fld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08E9B-1B94-43EB-85A4-4C958DEAB4D4}" type="slidenum">
              <a:rPr lang="el-GR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462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474" y="223012"/>
            <a:ext cx="1159172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υπηρεσιών υγείας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είναι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διαδικασία με την οποία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σύνολο των </a:t>
            </a:r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εργασιών που απαιτούνται για την επίτευξη των στόχων του </a:t>
            </a:r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οργανισμού ταξινομείται σε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επιμέρους καθήκοντα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Γίνεται δηλαδή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κατανομή αρμοδιοτήτων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 κατάλληλα στελέχη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οποία αναθέτονται παράλληλα οι σχετικές ευθύνες και </a:t>
            </a:r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κατάλληλοι πόροι  </a:t>
            </a:r>
          </a:p>
        </p:txBody>
      </p:sp>
    </p:spTree>
    <p:extLst>
      <p:ext uri="{BB962C8B-B14F-4D97-AF65-F5344CB8AC3E}">
        <p14:creationId xmlns:p14="http://schemas.microsoft.com/office/powerpoint/2010/main" val="44654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113" y="133251"/>
            <a:ext cx="1113755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σημερινό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Ελληνικό Νοσοκομείο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ενταγμένο σε ένα σύνθετο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υγείας υποχρεούται στην παροχή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ενός διαφοροποιούμενου </a:t>
            </a:r>
          </a:p>
          <a:p>
            <a:endParaRPr lang="el-GR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φάσματος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υπηρεσιών υγείας.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αυξανόμενο κόστος,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περιορισμένοι πόροι και η συνεχώς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αυξανόμενη ζήτηση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επιβάλλουν την υιοθέτηση ενός συστήματος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διοίκησης – διαχείρισης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επίτευξη των τιθέμενων στόχων.</a:t>
            </a: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008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71" y="655483"/>
            <a:ext cx="11714205" cy="59065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9471" y="255373"/>
            <a:ext cx="96959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/>
              <a:t>Οργανόγραμμα Διοικητικής Οικονομικής Υπηρεσίας ΠΓΝ Αλεξανδρούπολης   </a:t>
            </a:r>
            <a:endParaRPr lang="el-GR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41412" y="6562013"/>
            <a:ext cx="470924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dirty="0" smtClean="0"/>
              <a:t>Πηγή</a:t>
            </a:r>
            <a:r>
              <a:rPr lang="en-US" sz="1500" dirty="0" smtClean="0"/>
              <a:t>: </a:t>
            </a:r>
            <a:r>
              <a:rPr lang="el-GR" sz="1500" dirty="0" smtClean="0"/>
              <a:t>ΠΓΝ Αλεξανδρούπολης (Έβρου) 2014 </a:t>
            </a:r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140480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63902" y="289289"/>
            <a:ext cx="1160252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νέο σχέδιο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οργάνωσης του ΕΣΥ στοχεύει  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αποδοτική χρήση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ανθρώπινων και οικονομικών πόρων</a:t>
            </a:r>
          </a:p>
          <a:p>
            <a:pPr marL="342900" indent="-342900">
              <a:buAutoNum type="arabicPeriod"/>
            </a:pP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Στον προγραμματισμό, τον συντονισμό,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τον έλεγχο της αποτελεσματικότητας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διοίκησης</a:t>
            </a:r>
          </a:p>
          <a:p>
            <a:pPr marL="342900" indent="-342900">
              <a:buAutoNum type="arabicPeriod"/>
            </a:pP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εξυπηρέτηση της αποστολής,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επιδιώξεων και εν γένει του ρόλου του Υπουργείου Υγείας  </a:t>
            </a:r>
            <a:endParaRPr lang="el-GR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780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10550" y="721088"/>
            <a:ext cx="1112807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Σχεδιασμός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μιας Υπηρεσίας Υγείας – του τμήματος αιμοδοσίας</a:t>
            </a: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προαναφερθέντα μπορούν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γίνουν κατανοητά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μέσα από το παράδειγμα λειτουργίας του τμήματος αιμοδοσίας.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επόμενη χρονιά προβλέπεται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διενέργεια προγραμμάτων εθελοντικής αιμοδοσίας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χώρους εκτός του νοσοκομείου. </a:t>
            </a:r>
          </a:p>
          <a:p>
            <a:endParaRPr lang="el-GR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454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8023" y="409149"/>
            <a:ext cx="1140412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Αρχικά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πρέπει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συλλεχθούν πληροφορίες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τις εργασίες που είναι απαραίτητες όπως η μεταφορά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υγειονομικού υλικού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του προσωπικού,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επικοινωνίας με συνεργαζόμενους φορείς,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ύπαρξη κατάλληλου εξοπλισμού, και αντίστοιχου προσωπικού.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Εσωτερική επικοινωνία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τμημάτων του νοσοκομείου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τμήμα αιμοδοσίας με γραφείο κίνησης, τμήμα προμηθειών.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Έπειτα θα πρέπει να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οριστεί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υπεύθυνος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θα εμπλακεί σε αυτή την διαδικασία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να καθοριστούν η αρμοδιότητες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θα έχουν οι εργαζόμενοι.</a:t>
            </a:r>
          </a:p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9971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14067" y="1035973"/>
            <a:ext cx="1140412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- ενημέρωση - πληροφόρηση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πληθυσμού που θα συμμετέχει στην διαδικασία της αιμοληψίας.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Αντιμετώπιση πιθανόν προβλημάτων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μπορεί να παρουσιαστούν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Κόστος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πρέπει να υπολογιστεί το κόστος αυτής της ενέργειας.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92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07034" y="997652"/>
            <a:ext cx="1104181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Τέλος θα πρέπει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υπάρχει ανατροφοδότηση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μειωθούν τα λάθη για την επόμενη φορά που θα οργανωθεί αντίστοιχο πρόγραμμα από τον οργανισμό.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προβλήματα περιορίζονται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ενισχύεται η επικοινωνία και η λειτουργική διασύνδεση των υπηρεσιών υπηρεσιών και των τμημάτων και των στελεχών ανεξάρτητα από την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οργανική τους θέση.</a:t>
            </a:r>
            <a:endParaRPr lang="el-GR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045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8791" y="656411"/>
            <a:ext cx="1140412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Μελέτη περίπτωσης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Θεωρήστε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νέος Διοικητής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του Πανεπιστημιακού Νοσοκομείου Λάρισας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ενός νέου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Ολοκληρωμένου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ληροφοριακού Συστήματος (ΟΠΣ)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 νοσοκομείο</a:t>
            </a: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08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8023" y="463769"/>
            <a:ext cx="112488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1)Η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γενικότερη αναβάθμιση των υπηρεσιών του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Νοσοκομείου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(βελτίωση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ποιότητας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περίθαλψης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εξυπηρέτησης των ασθενών).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 στόχος αυτός μπορεί να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επιτευχθεί με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εισαγωγή και τη διαχείριση ηλεκτρονικού φακέλου ασθενούς, που θα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συγκεντρώνει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 παρουσιάζει κατάλληλα όλα τα στοιχεία που αφορούν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στους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κρίσιμους παράγοντες περίθαλψης, την πορεία της πάθησης κλπ. </a:t>
            </a: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184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15659" y="438365"/>
            <a:ext cx="1078301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Το συσχετισμό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παραπάνω στοιχείων σύμφωνα με τους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της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ιατρικής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επιστήμης,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εξυπηρετούνται οι ιατροί στη λήψη αποφάσεων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σχετικών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προτεινόμενη αγωγή.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●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παροχή δυνατότητας πρόσβασης σε παλαιότερα στοιχεία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περίθαλψης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(στο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ίδιο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ή/και σε άλλο νοσηλευτικό ίδρυμα),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ώστε να είναι δυνατή η άμεση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αναδρομή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ιστορικό του ασθενούς. </a:t>
            </a: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21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75" y="394996"/>
            <a:ext cx="1113755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υπηρεσιών υγείας </a:t>
            </a:r>
          </a:p>
          <a:p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σημαίνει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ρύθμιση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«να</a:t>
            </a:r>
            <a:r>
              <a:rPr lang="en-US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οργανώσω να το ρυθμίσω»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προσαρμογή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«κατά τον πιο πρόσφορο τρόπο»</a:t>
            </a:r>
          </a:p>
          <a:p>
            <a:endParaRPr lang="en-US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σωστή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ργάνωση του προσωπικού, των διαθέσιμων υλικών αλλά και οικονομικών πόρων που διαθέτουμε στον οργανισμό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εγγυάται την ομαλή ροή των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εργασιών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την επίτευξη των στόχων του οργανισμού. </a:t>
            </a:r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1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4570" y="820312"/>
            <a:ext cx="10299038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Τη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μείωση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γραφειοκρατίας.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Τη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πληροφόρησης των </a:t>
            </a:r>
            <a:r>
              <a:rPr lang="el-GR" sz="30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συναλλασσομένων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ταχύτητας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εξυπηρέτησής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τους</a:t>
            </a: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26558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0167" y="533732"/>
            <a:ext cx="1037757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2)Την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ελαχιστοποίηση των λαθών.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περιορισμός των χειρόγραφων διαδικασιών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του εργασιακού περιβάλλοντος. Ο στόχος αυτός μπορεί να επιτευχθεί με: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Την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αυτοματοποίηση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διαδικασιών.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Την διασύνδεση και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 ολοκλήρωση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επί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μέρους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συστημάτων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πλήρες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σύστημα. </a:t>
            </a: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20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339305" y="697634"/>
            <a:ext cx="107715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3)Ελαχιστοποίηση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κόστους παροχής περίθαλψης.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στόχος αυτός μπορεί να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επιτευχθεί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με: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Την ορθολογική διαχείριση των πόρων του Νοσηλευτικού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ιδρύματος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(έλεγχοι ανάλωσης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υλικού,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προγραμματισμός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διαδικασιών,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αυτοματοποίηση ελέγχων, </a:t>
            </a:r>
            <a:r>
              <a:rPr lang="el-G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κ.λ.π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149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81155" y="654979"/>
            <a:ext cx="108606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αποφυγή άσκοπων ιατρικών πράξεων(π.χ. αποφυγή επανάληψης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εξετάσεων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παροχή ικανών και αξιόπιστων πληροφοριών στη διοίκηση του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Νοσοκομείου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πληροφόρηση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αυτή μπορεί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να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τόσο διαχειριστικά,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όσο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επιστημονικά στοιχεία. Χαρακτηριστικά αναφέρονται: </a:t>
            </a:r>
          </a:p>
        </p:txBody>
      </p:sp>
    </p:spTree>
    <p:extLst>
      <p:ext uri="{BB962C8B-B14F-4D97-AF65-F5344CB8AC3E}">
        <p14:creationId xmlns:p14="http://schemas.microsoft.com/office/powerpoint/2010/main" val="334642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38022" y="674660"/>
            <a:ext cx="1092104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πληρότητα θαλάμων, ο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μέσος χρόνος νοσηλείας </a:t>
            </a:r>
            <a:r>
              <a:rPr lang="el-GR" sz="30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κ.λ.π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παρακολούθηση των ποσοτικών και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οικονομικών δεικτών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τόσο ανά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κατηγορία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όσο και ανά κέντρο κόστους. </a:t>
            </a:r>
            <a:endParaRPr lang="el-GR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Το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κόστος νοσηλείας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 διάγνωση ή ομάδα διαγνώσεων. </a:t>
            </a:r>
          </a:p>
          <a:p>
            <a:endParaRPr lang="el-GR" sz="3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8430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327803" y="729280"/>
            <a:ext cx="1147313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ποσοστά αποθεραπείας ανά διάγνωση ή ομάδα διαγνώσεων. Η δημιουργία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ενός ευέλικτου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εργαλείου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υποστήριξης στη λήψη αποφάσεων για τον καθορισμό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τον έλεγχο των διαφορετικών πολιτικών οργάνωσης της παροχής υγείας,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κοστολόγησης </a:t>
            </a:r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τιμολόγησης των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υπηρεσιών της</a:t>
            </a:r>
            <a:endParaRPr lang="el-G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991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057" y="483080"/>
            <a:ext cx="925614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προϋποθέσεις </a:t>
            </a:r>
          </a:p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AutoNum type="arabicParenR"/>
            </a:pP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Να υπάρχει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Μακροχρόνιο Στρατηγικό Σχέδιο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πληροφορική στον φορέα</a:t>
            </a:r>
          </a:p>
          <a:p>
            <a:pPr marL="342900" indent="-342900">
              <a:buAutoNum type="arabicParenR"/>
            </a:pP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Εξιδεικευμένα στελέχη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Ισχυρό τμήμα πληροφορικής</a:t>
            </a:r>
          </a:p>
          <a:p>
            <a:pPr marL="342900" indent="-342900">
              <a:buAutoNum type="arabicParenR"/>
            </a:pP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Εκπαίδευση προσωπικού</a:t>
            </a:r>
          </a:p>
          <a:p>
            <a:pPr marL="342900" indent="-342900">
              <a:buAutoNum type="arabicParenR"/>
            </a:pP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Ζητήματα ασφάλειας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προσωπικών δεδομένων</a:t>
            </a:r>
          </a:p>
          <a:p>
            <a:pPr marL="342900" indent="-342900">
              <a:buAutoNum type="arabicParenR"/>
            </a:pP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Θεμελιώδη Νομικά </a:t>
            </a:r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Ηθικά ζητήματα  </a:t>
            </a: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53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654" y="491130"/>
            <a:ext cx="111375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n-US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οργάνωση στις υπηρεσίες υγείας εκφράζεται με</a:t>
            </a:r>
            <a:r>
              <a:rPr lang="en-US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Α) Οργανόγραμμα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οποίο παρουσιάζει την οργανωτική διάρθρωση του οργανισμού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Β) Τον καταμερισμό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όλων των εργασιών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Την εκχώρηση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εξουσίας σε χαμηλότερα κλιμάκια διοίκησης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Δ) Την </a:t>
            </a:r>
            <a:r>
              <a:rPr lang="el-GR" sz="30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30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μηματοποίηση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όλων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λειτουργιών </a:t>
            </a:r>
          </a:p>
        </p:txBody>
      </p:sp>
    </p:spTree>
    <p:extLst>
      <p:ext uri="{BB962C8B-B14F-4D97-AF65-F5344CB8AC3E}">
        <p14:creationId xmlns:p14="http://schemas.microsoft.com/office/powerpoint/2010/main" val="428727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511" y="209878"/>
            <a:ext cx="1113755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Ακολουθώντας την ταξινόμηση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συστημάτων υγείας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έχει προταθεί από τον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ΟΟΣΑ θα μπορούσε να υποστηριχθεί ότι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Ελληνικό Σύστημα Υγείας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ένα μείγμα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συνδυάζει στοιχεία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ολοκληρωμένων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Εθνικών Συστημάτων Υγείας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ενσωματώνοντας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αρχές διαφορετικών οργανωτικών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προτύπων μοντέλων.</a:t>
            </a:r>
            <a:endParaRPr lang="en-US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75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55275" y="807871"/>
            <a:ext cx="118785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μφαση στις Υπηρεσίες Υγείας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Ενσωματώνει σε σημαντικό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βαθμό χαρακτηριστικά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του ιδιωτικού τομέα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σχέση με το δημόσιο στοιχεία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30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μπισμαρκιανών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μοντέλων συνυπάρχουν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στοιχεία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30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μπεβεριτζιανών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3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395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2913" y="606072"/>
            <a:ext cx="112169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σύστημα υγείας περιλαμβάνει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ένα πλαίσιο συνδυασμού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όλων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των διαδικασιών που είναι απαραίτητες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κάλυψη αναγκών </a:t>
            </a:r>
          </a:p>
          <a:p>
            <a:endParaRPr lang="el-GR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υγείας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το σχεδιασμό προοπτικών στο χώρο, χρησιμοποιώντας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αξιοποιώντας σωστά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τις υπάρχουσες δομές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δυνατότητες του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συστήματος.</a:t>
            </a:r>
          </a:p>
        </p:txBody>
      </p:sp>
    </p:spTree>
    <p:extLst>
      <p:ext uri="{BB962C8B-B14F-4D97-AF65-F5344CB8AC3E}">
        <p14:creationId xmlns:p14="http://schemas.microsoft.com/office/powerpoint/2010/main" val="146369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608" y="110014"/>
            <a:ext cx="111375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Κύριο χαρακτηριστικό είναι η ύπαρξη μεγάλου αριθμού ταμείων στον τομέα της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υγείας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διαφορετικοί οργανισμοί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οποίοι παρέχουν ασφαλιστική και υγειονομική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κάλυψη σε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αυτόν και άλλα ταμεία.    </a:t>
            </a:r>
          </a:p>
        </p:txBody>
      </p:sp>
    </p:spTree>
    <p:extLst>
      <p:ext uri="{BB962C8B-B14F-4D97-AF65-F5344CB8AC3E}">
        <p14:creationId xmlns:p14="http://schemas.microsoft.com/office/powerpoint/2010/main" val="1794551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98407" y="808825"/>
            <a:ext cx="115076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</a:t>
            </a:r>
          </a:p>
          <a:p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τις μεταρρυθμίσεις όμως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περιόδου 2009 – 2011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τέσσερα </a:t>
            </a:r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ταμεία συγχωνεύτηκαν 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(ΙΚΑ, ΟΑΕΕ, ΟΓΑ, ΟΠΑΔ)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έναν ενιαίο </a:t>
            </a:r>
            <a:endParaRPr lang="el-GR" sz="3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φορέα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 </a:t>
            </a:r>
            <a:r>
              <a:rPr lang="el-GR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ΕΟΠΥΥ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 την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προοπτική </a:t>
            </a:r>
            <a:r>
              <a:rPr lang="el-GR" sz="3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ενταχθούν 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647370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980" y="302359"/>
            <a:ext cx="114631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με έμφαση στις υπηρεσίες υγείας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Κεντρικής σημασίας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ζήτημα για το ΕΣΥ 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στιγμή της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ίδρυσής του αποτέλεσε η αποκεντρωμένη του διάρθρωση </a:t>
            </a:r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Ν. </a:t>
            </a:r>
          </a:p>
          <a:p>
            <a:endParaRPr lang="el-GR" sz="30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1397/1983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προέβλεπε την δημιουργία ισχυρών περιφερειακών </a:t>
            </a:r>
          </a:p>
          <a:p>
            <a:endParaRPr lang="el-GR" sz="3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υγειονομικών αρχών </a:t>
            </a:r>
            <a:r>
              <a:rPr lang="el-GR" sz="3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τη μεταβίβαση σε αυτές μεγάλου φάσματος </a:t>
            </a:r>
          </a:p>
          <a:p>
            <a:endParaRPr lang="el-GR" sz="30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30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διοικητικών αρμοδιοτήτων.  </a:t>
            </a:r>
          </a:p>
        </p:txBody>
      </p:sp>
    </p:spTree>
    <p:extLst>
      <p:ext uri="{BB962C8B-B14F-4D97-AF65-F5344CB8AC3E}">
        <p14:creationId xmlns:p14="http://schemas.microsoft.com/office/powerpoint/2010/main" val="3252872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1162</Words>
  <Application>Microsoft Office PowerPoint</Application>
  <PresentationFormat>Ευρεία οθόνη</PresentationFormat>
  <Paragraphs>196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 3</vt:lpstr>
      <vt:lpstr>Ιόν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32</cp:revision>
  <dcterms:created xsi:type="dcterms:W3CDTF">2017-04-04T09:08:44Z</dcterms:created>
  <dcterms:modified xsi:type="dcterms:W3CDTF">2018-05-21T11:19:23Z</dcterms:modified>
</cp:coreProperties>
</file>