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2" r:id="rId1"/>
    <p:sldMasterId id="2147483904" r:id="rId2"/>
    <p:sldMasterId id="2147483963" r:id="rId3"/>
  </p:sldMasterIdLst>
  <p:notesMasterIdLst>
    <p:notesMasterId r:id="rId27"/>
  </p:notesMasterIdLst>
  <p:sldIdLst>
    <p:sldId id="257" r:id="rId4"/>
    <p:sldId id="258" r:id="rId5"/>
    <p:sldId id="259" r:id="rId6"/>
    <p:sldId id="276" r:id="rId7"/>
    <p:sldId id="260" r:id="rId8"/>
    <p:sldId id="277" r:id="rId9"/>
    <p:sldId id="271" r:id="rId10"/>
    <p:sldId id="261" r:id="rId11"/>
    <p:sldId id="262" r:id="rId12"/>
    <p:sldId id="278" r:id="rId13"/>
    <p:sldId id="272" r:id="rId14"/>
    <p:sldId id="263" r:id="rId15"/>
    <p:sldId id="265" r:id="rId16"/>
    <p:sldId id="264" r:id="rId17"/>
    <p:sldId id="266" r:id="rId18"/>
    <p:sldId id="267" r:id="rId19"/>
    <p:sldId id="273" r:id="rId20"/>
    <p:sldId id="268" r:id="rId21"/>
    <p:sldId id="269" r:id="rId22"/>
    <p:sldId id="270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808EB9-47CA-4459-8831-3EFF3A59223C}" type="doc">
      <dgm:prSet loTypeId="urn:microsoft.com/office/officeart/2005/8/layout/venn2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AD39FF55-6642-49B1-8912-911DA94EDB7D}">
      <dgm:prSet phldrT="[Κείμενο]"/>
      <dgm:spPr/>
      <dgm:t>
        <a:bodyPr/>
        <a:lstStyle/>
        <a:p>
          <a:r>
            <a:rPr lang="el-GR" dirty="0" smtClean="0"/>
            <a:t>Διοίκηση Ανθρωπίνων Πόρων </a:t>
          </a:r>
          <a:endParaRPr lang="el-GR" dirty="0"/>
        </a:p>
      </dgm:t>
    </dgm:pt>
    <dgm:pt modelId="{D8E3F3AD-9B5A-46C4-AC90-A60FA9EC53BE}" type="parTrans" cxnId="{48EB265B-0094-4FEB-A0CD-E8734AB743ED}">
      <dgm:prSet/>
      <dgm:spPr/>
      <dgm:t>
        <a:bodyPr/>
        <a:lstStyle/>
        <a:p>
          <a:endParaRPr lang="el-GR"/>
        </a:p>
      </dgm:t>
    </dgm:pt>
    <dgm:pt modelId="{BDD56500-C509-4F5F-8224-DC6B68D3F762}" type="sibTrans" cxnId="{48EB265B-0094-4FEB-A0CD-E8734AB743ED}">
      <dgm:prSet/>
      <dgm:spPr/>
      <dgm:t>
        <a:bodyPr/>
        <a:lstStyle/>
        <a:p>
          <a:endParaRPr lang="el-GR"/>
        </a:p>
      </dgm:t>
    </dgm:pt>
    <dgm:pt modelId="{617CA5E0-797F-47A3-B005-D7976BB50734}">
      <dgm:prSet phldrT="[Κείμενο]"/>
      <dgm:spPr/>
      <dgm:t>
        <a:bodyPr/>
        <a:lstStyle/>
        <a:p>
          <a:r>
            <a:rPr lang="el-GR" dirty="0" smtClean="0"/>
            <a:t>Διοίκηση Προσωπικού</a:t>
          </a:r>
          <a:endParaRPr lang="el-GR" dirty="0"/>
        </a:p>
      </dgm:t>
    </dgm:pt>
    <dgm:pt modelId="{BE0F4FAD-9A88-4BC5-BC72-6DB7134AE11C}" type="parTrans" cxnId="{DBAC2B5D-6AD3-4A84-82C1-72ED699364C4}">
      <dgm:prSet/>
      <dgm:spPr/>
      <dgm:t>
        <a:bodyPr/>
        <a:lstStyle/>
        <a:p>
          <a:endParaRPr lang="el-GR"/>
        </a:p>
      </dgm:t>
    </dgm:pt>
    <dgm:pt modelId="{403E1662-25F6-471A-89B8-778C40749EF1}" type="sibTrans" cxnId="{DBAC2B5D-6AD3-4A84-82C1-72ED699364C4}">
      <dgm:prSet/>
      <dgm:spPr/>
      <dgm:t>
        <a:bodyPr/>
        <a:lstStyle/>
        <a:p>
          <a:endParaRPr lang="el-GR"/>
        </a:p>
      </dgm:t>
    </dgm:pt>
    <dgm:pt modelId="{45297AE3-F10D-4BC0-B613-6F9C7E7ECDF6}" type="pres">
      <dgm:prSet presAssocID="{08808EB9-47CA-4459-8831-3EFF3A59223C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E334A35F-5550-4F9D-99FA-95059B954818}" type="pres">
      <dgm:prSet presAssocID="{08808EB9-47CA-4459-8831-3EFF3A59223C}" presName="comp1" presStyleCnt="0"/>
      <dgm:spPr/>
    </dgm:pt>
    <dgm:pt modelId="{9485EE2A-44F5-478B-8DC9-C4F9B93351A3}" type="pres">
      <dgm:prSet presAssocID="{08808EB9-47CA-4459-8831-3EFF3A59223C}" presName="circle1" presStyleLbl="node1" presStyleIdx="0" presStyleCnt="2" custScaleX="166955"/>
      <dgm:spPr/>
      <dgm:t>
        <a:bodyPr/>
        <a:lstStyle/>
        <a:p>
          <a:endParaRPr lang="el-GR"/>
        </a:p>
      </dgm:t>
    </dgm:pt>
    <dgm:pt modelId="{4501244F-56E9-466A-825F-A2EA04A6F350}" type="pres">
      <dgm:prSet presAssocID="{08808EB9-47CA-4459-8831-3EFF3A59223C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BD2E45C-693C-4F47-B4AF-B2CC64321D31}" type="pres">
      <dgm:prSet presAssocID="{08808EB9-47CA-4459-8831-3EFF3A59223C}" presName="comp2" presStyleCnt="0"/>
      <dgm:spPr/>
    </dgm:pt>
    <dgm:pt modelId="{1CE00A82-5351-4D3C-8EF4-40419DFF30BE}" type="pres">
      <dgm:prSet presAssocID="{08808EB9-47CA-4459-8831-3EFF3A59223C}" presName="circle2" presStyleLbl="node1" presStyleIdx="1" presStyleCnt="2" custScaleX="107408" custScaleY="103704" custLinFactNeighborX="-2778" custLinFactNeighborY="-4629"/>
      <dgm:spPr/>
      <dgm:t>
        <a:bodyPr/>
        <a:lstStyle/>
        <a:p>
          <a:endParaRPr lang="el-GR"/>
        </a:p>
      </dgm:t>
    </dgm:pt>
    <dgm:pt modelId="{7BBD114D-6F08-404E-981A-084E17757323}" type="pres">
      <dgm:prSet presAssocID="{08808EB9-47CA-4459-8831-3EFF3A59223C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F3A85AD0-69EC-41CF-85AF-C732EC4D01A7}" type="presOf" srcId="{617CA5E0-797F-47A3-B005-D7976BB50734}" destId="{1CE00A82-5351-4D3C-8EF4-40419DFF30BE}" srcOrd="0" destOrd="0" presId="urn:microsoft.com/office/officeart/2005/8/layout/venn2"/>
    <dgm:cxn modelId="{DBAC2B5D-6AD3-4A84-82C1-72ED699364C4}" srcId="{08808EB9-47CA-4459-8831-3EFF3A59223C}" destId="{617CA5E0-797F-47A3-B005-D7976BB50734}" srcOrd="1" destOrd="0" parTransId="{BE0F4FAD-9A88-4BC5-BC72-6DB7134AE11C}" sibTransId="{403E1662-25F6-471A-89B8-778C40749EF1}"/>
    <dgm:cxn modelId="{0528ACE4-4041-42E0-8CC0-605D24C045FD}" type="presOf" srcId="{08808EB9-47CA-4459-8831-3EFF3A59223C}" destId="{45297AE3-F10D-4BC0-B613-6F9C7E7ECDF6}" srcOrd="0" destOrd="0" presId="urn:microsoft.com/office/officeart/2005/8/layout/venn2"/>
    <dgm:cxn modelId="{22900B9E-5F4B-49ED-9E1A-9DE66A301342}" type="presOf" srcId="{617CA5E0-797F-47A3-B005-D7976BB50734}" destId="{7BBD114D-6F08-404E-981A-084E17757323}" srcOrd="1" destOrd="0" presId="urn:microsoft.com/office/officeart/2005/8/layout/venn2"/>
    <dgm:cxn modelId="{26FD0646-0945-4EF7-9B1F-E9738B780C01}" type="presOf" srcId="{AD39FF55-6642-49B1-8912-911DA94EDB7D}" destId="{4501244F-56E9-466A-825F-A2EA04A6F350}" srcOrd="1" destOrd="0" presId="urn:microsoft.com/office/officeart/2005/8/layout/venn2"/>
    <dgm:cxn modelId="{48EB265B-0094-4FEB-A0CD-E8734AB743ED}" srcId="{08808EB9-47CA-4459-8831-3EFF3A59223C}" destId="{AD39FF55-6642-49B1-8912-911DA94EDB7D}" srcOrd="0" destOrd="0" parTransId="{D8E3F3AD-9B5A-46C4-AC90-A60FA9EC53BE}" sibTransId="{BDD56500-C509-4F5F-8224-DC6B68D3F762}"/>
    <dgm:cxn modelId="{00035310-2ECF-48FD-80F0-C336ABFF3062}" type="presOf" srcId="{AD39FF55-6642-49B1-8912-911DA94EDB7D}" destId="{9485EE2A-44F5-478B-8DC9-C4F9B93351A3}" srcOrd="0" destOrd="0" presId="urn:microsoft.com/office/officeart/2005/8/layout/venn2"/>
    <dgm:cxn modelId="{FAA04816-77B5-47BF-86A4-580B0EBA4D30}" type="presParOf" srcId="{45297AE3-F10D-4BC0-B613-6F9C7E7ECDF6}" destId="{E334A35F-5550-4F9D-99FA-95059B954818}" srcOrd="0" destOrd="0" presId="urn:microsoft.com/office/officeart/2005/8/layout/venn2"/>
    <dgm:cxn modelId="{04A479EE-0F1E-4EDC-9F2E-C002B874131C}" type="presParOf" srcId="{E334A35F-5550-4F9D-99FA-95059B954818}" destId="{9485EE2A-44F5-478B-8DC9-C4F9B93351A3}" srcOrd="0" destOrd="0" presId="urn:microsoft.com/office/officeart/2005/8/layout/venn2"/>
    <dgm:cxn modelId="{23450E1F-2A12-489F-9C76-CACDA88005DA}" type="presParOf" srcId="{E334A35F-5550-4F9D-99FA-95059B954818}" destId="{4501244F-56E9-466A-825F-A2EA04A6F350}" srcOrd="1" destOrd="0" presId="urn:microsoft.com/office/officeart/2005/8/layout/venn2"/>
    <dgm:cxn modelId="{80AD2AAF-6059-4C0F-8AF7-A6837139BB1C}" type="presParOf" srcId="{45297AE3-F10D-4BC0-B613-6F9C7E7ECDF6}" destId="{4BD2E45C-693C-4F47-B4AF-B2CC64321D31}" srcOrd="1" destOrd="0" presId="urn:microsoft.com/office/officeart/2005/8/layout/venn2"/>
    <dgm:cxn modelId="{B4B3208C-6F98-4AAD-8EB6-B8C9F5046C30}" type="presParOf" srcId="{4BD2E45C-693C-4F47-B4AF-B2CC64321D31}" destId="{1CE00A82-5351-4D3C-8EF4-40419DFF30BE}" srcOrd="0" destOrd="0" presId="urn:microsoft.com/office/officeart/2005/8/layout/venn2"/>
    <dgm:cxn modelId="{0E34CB8A-5B6F-4547-83D1-60FB9158148A}" type="presParOf" srcId="{4BD2E45C-693C-4F47-B4AF-B2CC64321D31}" destId="{7BBD114D-6F08-404E-981A-084E17757323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85EE2A-44F5-478B-8DC9-C4F9B93351A3}">
      <dsp:nvSpPr>
        <dsp:cNvPr id="0" name=""/>
        <dsp:cNvSpPr/>
      </dsp:nvSpPr>
      <dsp:spPr>
        <a:xfrm>
          <a:off x="-43134" y="-35721"/>
          <a:ext cx="8587390" cy="514353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/>
            <a:t>Διοίκηση Ανθρωπίνων Πόρων </a:t>
          </a:r>
          <a:endParaRPr lang="el-GR" sz="2200" kern="1200" dirty="0"/>
        </a:p>
      </dsp:txBody>
      <dsp:txXfrm>
        <a:off x="1996370" y="350043"/>
        <a:ext cx="4508380" cy="874401"/>
      </dsp:txXfrm>
    </dsp:sp>
    <dsp:sp modelId="{1CE00A82-5351-4D3C-8EF4-40419DFF30BE}">
      <dsp:nvSpPr>
        <dsp:cNvPr id="0" name=""/>
        <dsp:cNvSpPr/>
      </dsp:nvSpPr>
      <dsp:spPr>
        <a:xfrm>
          <a:off x="2071681" y="1000147"/>
          <a:ext cx="4143426" cy="400053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/>
            <a:t>Διοίκηση Προσωπικού</a:t>
          </a:r>
          <a:endParaRPr lang="el-GR" sz="2200" kern="1200" dirty="0"/>
        </a:p>
      </dsp:txBody>
      <dsp:txXfrm>
        <a:off x="2678472" y="2000282"/>
        <a:ext cx="2929845" cy="20002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8D2A79-85FC-42D0-95C1-3E903C5E31F6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D2CD9-6529-4BAC-9F12-E1586FB1FF8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6183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EF5F9-44A7-48C1-80FE-7911CA6F8B3B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29144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2724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7456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7179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87548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649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9180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45283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0111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3408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45016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7495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31264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3079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60234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23355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19490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07514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26843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12334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66210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49329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3305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36189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698026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05029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4783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829371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710638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784394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731490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057223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24216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4533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5084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4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718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3285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2339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8009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796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1237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32BE25E-96A5-421D-9824-DA37758B7022}" type="datetimeFigureOut">
              <a:rPr lang="el-GR" smtClean="0"/>
              <a:t>4/6/2018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58419B0-5DE0-4125-BBB2-DA6DCC030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57621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64" r:id="rId1"/>
    <p:sldLayoutId id="2147483965" r:id="rId2"/>
    <p:sldLayoutId id="2147483966" r:id="rId3"/>
    <p:sldLayoutId id="2147483967" r:id="rId4"/>
    <p:sldLayoutId id="2147483968" r:id="rId5"/>
    <p:sldLayoutId id="2147483969" r:id="rId6"/>
    <p:sldLayoutId id="2147483970" r:id="rId7"/>
    <p:sldLayoutId id="2147483971" r:id="rId8"/>
    <p:sldLayoutId id="2147483972" r:id="rId9"/>
    <p:sldLayoutId id="2147483973" r:id="rId10"/>
    <p:sldLayoutId id="2147483974" r:id="rId11"/>
    <p:sldLayoutId id="2147483975" r:id="rId12"/>
    <p:sldLayoutId id="2147483976" r:id="rId13"/>
    <p:sldLayoutId id="2147483977" r:id="rId14"/>
    <p:sldLayoutId id="2147483978" r:id="rId15"/>
    <p:sldLayoutId id="2147483979" r:id="rId16"/>
    <p:sldLayoutId id="214748398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eclass.teiath.gr/modules/document/file.php/DMYP141/%CE%9A%CE%95%CE%A6%CE%91%CE%9B%CE%91%CE%99%CE%9F%201.%20%CE%95%CE%BD%CE%BD%CE%BF%CE%B9%CE%B1%20%CE%A5%CE%93%CE%95%CE%99%CE%91.pdf#page=25" TargetMode="External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tooltip="Σελίδα 25"/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35443700" y="574421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3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ΜǹΚΡΟΧΡΟΝΙǹΝ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06843700" y="922566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3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ΦΡΟΝΣΙǻǹΝΤΓǼΙǹ΢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301324550" y="20152677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ΛǹΣ΢ΟΤΝǻΗΜΗΣΡǹ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41273600" y="21474836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PhDc 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241132900" y="21474836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ΠαθİπδıIJάηδκΝΠİζκπκθθάıκυ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22833200" y="1368425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ǼθθκδκζκγδεΫμΝΠλκıİγγέıİδμΝ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47478550" y="5568251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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10813250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Η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11009700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Ϋθθκδα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131912900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«Υΰİέα»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760753400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IJαυIJέαİIJαδ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147483647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ηİ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147483647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IJβθ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2147483647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εκδθπθδεά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147483647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εαδ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410813250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κδεκθκηδεά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230560150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πλσκįκ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788325100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ηδαμ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13302850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ξυλαμ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60883400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εαδ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2147483647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απκIJİζİέ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2147483647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Ϋθα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2147483647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απσ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410813250" y="92375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IJα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609561900" y="92375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ίαıδεσIJİλα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441627800" y="92375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įδεαδυηαIJα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147483647" y="92375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εΪγİ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147483647" y="92375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πκζέIJβ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2147483647" y="958113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247478550" y="11459654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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410813250" y="11472862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ΣυθįΫİIJαδ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1135538750" y="11472862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ηİ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1339348350" y="11472862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IJβθ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1614246200" y="11472862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Ϋθθκδα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2056866600" y="11816143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247478550" y="1395361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368744500" y="1365897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İζİυγİλέαμ,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247478550" y="1586865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368744500" y="1557375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αθγλυπδθβμ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1095521050" y="1557375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φτıβμ,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247478550" y="17784445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410813250" y="1748986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αθγλυπδθβμ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1137716800" y="1748986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αιέαμ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1488039950" y="1748986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εαδ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247478550" y="19699287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10813250" y="19404647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αιδκπλΫπİδαμ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98576600" y="21474836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ΩμΝεκδθπθδεσΝįδεαέπηαΝİεφλΪαİIJαδΝευλέπμΝηİΝIJκΝ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1171803600" y="21474836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įδεαέπηαΝıIJβΝ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2137371900" y="21474836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ΦλκθIJέįαΝΥΰİέαμ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2147483647" y="21474836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Rectangle 52">
            <a:hlinkClick r:id="rId2" tooltip="Σελίδα 25"/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1035443700" y="574421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3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ΜǹΚΡΟΧΡΟΝΙǹΝ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806843700" y="922566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3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ΦΡΟΝΣΙǻǹΝΤΓǼΙǹ΢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1301324550" y="20152677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ΛǹΣ΢ΟΤΝǻΗΜΗΣΡǹ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741273600" y="21474836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PhDc 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1241132900" y="21474836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ΠαθİπδıIJάηδκΝΠİζκπκθθάıκυ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722833200" y="1368425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ǼθθκδκζκγδεΫμΝΠλκıİγγέıİδμΝ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" name="Rectangle 59"/>
          <p:cNvSpPr>
            <a:spLocks noChangeArrowheads="1"/>
          </p:cNvSpPr>
          <p:nvPr/>
        </p:nvSpPr>
        <p:spPr bwMode="auto">
          <a:xfrm>
            <a:off x="247478550" y="5568251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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" name="Rectangle 60"/>
          <p:cNvSpPr>
            <a:spLocks noChangeArrowheads="1"/>
          </p:cNvSpPr>
          <p:nvPr/>
        </p:nvSpPr>
        <p:spPr bwMode="auto">
          <a:xfrm>
            <a:off x="410813250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Η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611009700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Ϋθθκδα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1131912900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«Υΰİέα»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1760753400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IJαυIJέαİIJαδ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2147483647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ηİ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2147483647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IJβθ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2147483647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εκδθπθδεά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8" name="Rectangle 67"/>
          <p:cNvSpPr>
            <a:spLocks noChangeArrowheads="1"/>
          </p:cNvSpPr>
          <p:nvPr/>
        </p:nvSpPr>
        <p:spPr bwMode="auto">
          <a:xfrm>
            <a:off x="2147483647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εαδ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9" name="Rectangle 68"/>
          <p:cNvSpPr>
            <a:spLocks noChangeArrowheads="1"/>
          </p:cNvSpPr>
          <p:nvPr/>
        </p:nvSpPr>
        <p:spPr bwMode="auto">
          <a:xfrm>
            <a:off x="410813250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κδεκθκηδεά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1230560150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πλσκįκ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1788325100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ηδαμ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213302850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ξυλαμ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3" name="Rectangle 72"/>
          <p:cNvSpPr>
            <a:spLocks noChangeArrowheads="1"/>
          </p:cNvSpPr>
          <p:nvPr/>
        </p:nvSpPr>
        <p:spPr bwMode="auto">
          <a:xfrm>
            <a:off x="260883400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εαδ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2147483647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απκIJİζİέ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5" name="Rectangle 74"/>
          <p:cNvSpPr>
            <a:spLocks noChangeArrowheads="1"/>
          </p:cNvSpPr>
          <p:nvPr/>
        </p:nvSpPr>
        <p:spPr bwMode="auto">
          <a:xfrm>
            <a:off x="2147483647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Ϋθα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2147483647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απσ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410813250" y="92375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IJα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8" name="Rectangle 77"/>
          <p:cNvSpPr>
            <a:spLocks noChangeArrowheads="1"/>
          </p:cNvSpPr>
          <p:nvPr/>
        </p:nvSpPr>
        <p:spPr bwMode="auto">
          <a:xfrm>
            <a:off x="609561900" y="92375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ίαıδεσIJİλα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1441627800" y="92375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įδεαδυηαIJα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2147483647" y="92375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εΪγİ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1" name="Rectangle 80"/>
          <p:cNvSpPr>
            <a:spLocks noChangeArrowheads="1"/>
          </p:cNvSpPr>
          <p:nvPr/>
        </p:nvSpPr>
        <p:spPr bwMode="auto">
          <a:xfrm>
            <a:off x="2147483647" y="92375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πκζέIJβ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2147483647" y="958113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247478550" y="11459654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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4" name="Rectangle 83"/>
          <p:cNvSpPr>
            <a:spLocks noChangeArrowheads="1"/>
          </p:cNvSpPr>
          <p:nvPr/>
        </p:nvSpPr>
        <p:spPr bwMode="auto">
          <a:xfrm>
            <a:off x="410813250" y="11472862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ΣυθįΫİIJαδ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1135538750" y="11472862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ηİ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1339348350" y="11472862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IJβθ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7" name="Rectangle 86"/>
          <p:cNvSpPr>
            <a:spLocks noChangeArrowheads="1"/>
          </p:cNvSpPr>
          <p:nvPr/>
        </p:nvSpPr>
        <p:spPr bwMode="auto">
          <a:xfrm>
            <a:off x="1614246200" y="11472862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Ϋθθκδα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8" name="Rectangle 87"/>
          <p:cNvSpPr>
            <a:spLocks noChangeArrowheads="1"/>
          </p:cNvSpPr>
          <p:nvPr/>
        </p:nvSpPr>
        <p:spPr bwMode="auto">
          <a:xfrm>
            <a:off x="2056866600" y="11816143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9" name="Rectangle 88"/>
          <p:cNvSpPr>
            <a:spLocks noChangeArrowheads="1"/>
          </p:cNvSpPr>
          <p:nvPr/>
        </p:nvSpPr>
        <p:spPr bwMode="auto">
          <a:xfrm>
            <a:off x="247478550" y="1395361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0" name="Rectangle 89"/>
          <p:cNvSpPr>
            <a:spLocks noChangeArrowheads="1"/>
          </p:cNvSpPr>
          <p:nvPr/>
        </p:nvSpPr>
        <p:spPr bwMode="auto">
          <a:xfrm>
            <a:off x="368744500" y="1365897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İζİυγİλέαμ,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1" name="Rectangle 90"/>
          <p:cNvSpPr>
            <a:spLocks noChangeArrowheads="1"/>
          </p:cNvSpPr>
          <p:nvPr/>
        </p:nvSpPr>
        <p:spPr bwMode="auto">
          <a:xfrm>
            <a:off x="247478550" y="1586865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2" name="Rectangle 91"/>
          <p:cNvSpPr>
            <a:spLocks noChangeArrowheads="1"/>
          </p:cNvSpPr>
          <p:nvPr/>
        </p:nvSpPr>
        <p:spPr bwMode="auto">
          <a:xfrm>
            <a:off x="368744500" y="1557375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αθγλυπδθβμ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3" name="Rectangle 92"/>
          <p:cNvSpPr>
            <a:spLocks noChangeArrowheads="1"/>
          </p:cNvSpPr>
          <p:nvPr/>
        </p:nvSpPr>
        <p:spPr bwMode="auto">
          <a:xfrm>
            <a:off x="1095521050" y="1557375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φτıβμ,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4" name="Rectangle 93"/>
          <p:cNvSpPr>
            <a:spLocks noChangeArrowheads="1"/>
          </p:cNvSpPr>
          <p:nvPr/>
        </p:nvSpPr>
        <p:spPr bwMode="auto">
          <a:xfrm>
            <a:off x="247478550" y="17784445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5" name="Rectangle 94"/>
          <p:cNvSpPr>
            <a:spLocks noChangeArrowheads="1"/>
          </p:cNvSpPr>
          <p:nvPr/>
        </p:nvSpPr>
        <p:spPr bwMode="auto">
          <a:xfrm>
            <a:off x="410813250" y="1748986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αθγλυπδθβμ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6" name="Rectangle 95"/>
          <p:cNvSpPr>
            <a:spLocks noChangeArrowheads="1"/>
          </p:cNvSpPr>
          <p:nvPr/>
        </p:nvSpPr>
        <p:spPr bwMode="auto">
          <a:xfrm>
            <a:off x="1137716800" y="1748986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αιέαμ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7" name="Rectangle 96"/>
          <p:cNvSpPr>
            <a:spLocks noChangeArrowheads="1"/>
          </p:cNvSpPr>
          <p:nvPr/>
        </p:nvSpPr>
        <p:spPr bwMode="auto">
          <a:xfrm>
            <a:off x="1488039950" y="1748986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εαδ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247478550" y="19699287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410813250" y="19404647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αιδκπλΫπİδαμ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0" name="Rectangle 99"/>
          <p:cNvSpPr>
            <a:spLocks noChangeArrowheads="1"/>
          </p:cNvSpPr>
          <p:nvPr/>
        </p:nvSpPr>
        <p:spPr bwMode="auto">
          <a:xfrm>
            <a:off x="498576600" y="21474836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ΩμΝεκδθπθδεσΝįδεαέπηαΝİεφλΪαİIJαδΝευλέπμΝηİΝIJκΝ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1" name="Rectangle 100"/>
          <p:cNvSpPr>
            <a:spLocks noChangeArrowheads="1"/>
          </p:cNvSpPr>
          <p:nvPr/>
        </p:nvSpPr>
        <p:spPr bwMode="auto">
          <a:xfrm>
            <a:off x="1171803600" y="21474836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įδεαέπηαΝıIJβΝ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2" name="Rectangle 101"/>
          <p:cNvSpPr>
            <a:spLocks noChangeArrowheads="1"/>
          </p:cNvSpPr>
          <p:nvPr/>
        </p:nvSpPr>
        <p:spPr bwMode="auto">
          <a:xfrm>
            <a:off x="2137371900" y="21474836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ΦλκθIJέįαΝΥΰİέαμ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3" name="Rectangle 102"/>
          <p:cNvSpPr>
            <a:spLocks noChangeArrowheads="1"/>
          </p:cNvSpPr>
          <p:nvPr/>
        </p:nvSpPr>
        <p:spPr bwMode="auto">
          <a:xfrm>
            <a:off x="2147483647" y="21474836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5" name="Rectangle 103">
            <a:hlinkClick r:id="rId2" tooltip="Σελίδα 25"/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06" name="Rectangle 104"/>
          <p:cNvSpPr>
            <a:spLocks noChangeArrowheads="1"/>
          </p:cNvSpPr>
          <p:nvPr/>
        </p:nvSpPr>
        <p:spPr bwMode="auto">
          <a:xfrm>
            <a:off x="1035443700" y="574421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3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ΜǹΚΡΟΧΡΟΝΙǹΝ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7" name="Rectangle 105"/>
          <p:cNvSpPr>
            <a:spLocks noChangeArrowheads="1"/>
          </p:cNvSpPr>
          <p:nvPr/>
        </p:nvSpPr>
        <p:spPr bwMode="auto">
          <a:xfrm>
            <a:off x="806843700" y="922566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3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ΦΡΟΝΣΙǻǹΝΤΓǼΙǹ΢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8" name="Rectangle 106"/>
          <p:cNvSpPr>
            <a:spLocks noChangeArrowheads="1"/>
          </p:cNvSpPr>
          <p:nvPr/>
        </p:nvSpPr>
        <p:spPr bwMode="auto">
          <a:xfrm>
            <a:off x="1301324550" y="20152677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ΛǹΣ΢ΟΤΝǻΗΜΗΣΡǹ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9" name="Rectangle 107"/>
          <p:cNvSpPr>
            <a:spLocks noChangeArrowheads="1"/>
          </p:cNvSpPr>
          <p:nvPr/>
        </p:nvSpPr>
        <p:spPr bwMode="auto">
          <a:xfrm>
            <a:off x="741273600" y="21474836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PhDc 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0" name="Rectangle 108"/>
          <p:cNvSpPr>
            <a:spLocks noChangeArrowheads="1"/>
          </p:cNvSpPr>
          <p:nvPr/>
        </p:nvSpPr>
        <p:spPr bwMode="auto">
          <a:xfrm>
            <a:off x="1241132900" y="21474836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ΠαθİπδıIJάηδκΝΠİζκπκθθάıκυ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1" name="Rectangle 109"/>
          <p:cNvSpPr>
            <a:spLocks noChangeArrowheads="1"/>
          </p:cNvSpPr>
          <p:nvPr/>
        </p:nvSpPr>
        <p:spPr bwMode="auto">
          <a:xfrm>
            <a:off x="722833200" y="1368425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ǼθθκδκζκγδεΫμΝΠλκıİγγέıİδμΝ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2" name="Rectangle 110"/>
          <p:cNvSpPr>
            <a:spLocks noChangeArrowheads="1"/>
          </p:cNvSpPr>
          <p:nvPr/>
        </p:nvSpPr>
        <p:spPr bwMode="auto">
          <a:xfrm>
            <a:off x="247478550" y="5568251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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3" name="Rectangle 111"/>
          <p:cNvSpPr>
            <a:spLocks noChangeArrowheads="1"/>
          </p:cNvSpPr>
          <p:nvPr/>
        </p:nvSpPr>
        <p:spPr bwMode="auto">
          <a:xfrm>
            <a:off x="410813250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Η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4" name="Rectangle 112"/>
          <p:cNvSpPr>
            <a:spLocks noChangeArrowheads="1"/>
          </p:cNvSpPr>
          <p:nvPr/>
        </p:nvSpPr>
        <p:spPr bwMode="auto">
          <a:xfrm>
            <a:off x="611009700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Ϋθθκδα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5" name="Rectangle 113"/>
          <p:cNvSpPr>
            <a:spLocks noChangeArrowheads="1"/>
          </p:cNvSpPr>
          <p:nvPr/>
        </p:nvSpPr>
        <p:spPr bwMode="auto">
          <a:xfrm>
            <a:off x="1131912900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«Υΰİέα»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6" name="Rectangle 114"/>
          <p:cNvSpPr>
            <a:spLocks noChangeArrowheads="1"/>
          </p:cNvSpPr>
          <p:nvPr/>
        </p:nvSpPr>
        <p:spPr bwMode="auto">
          <a:xfrm>
            <a:off x="1760753400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IJαυIJέαİIJαδ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7" name="Rectangle 115"/>
          <p:cNvSpPr>
            <a:spLocks noChangeArrowheads="1"/>
          </p:cNvSpPr>
          <p:nvPr/>
        </p:nvSpPr>
        <p:spPr bwMode="auto">
          <a:xfrm>
            <a:off x="2147483647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ηİ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8" name="Rectangle 116"/>
          <p:cNvSpPr>
            <a:spLocks noChangeArrowheads="1"/>
          </p:cNvSpPr>
          <p:nvPr/>
        </p:nvSpPr>
        <p:spPr bwMode="auto">
          <a:xfrm>
            <a:off x="2147483647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IJβθ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9" name="Rectangle 117"/>
          <p:cNvSpPr>
            <a:spLocks noChangeArrowheads="1"/>
          </p:cNvSpPr>
          <p:nvPr/>
        </p:nvSpPr>
        <p:spPr bwMode="auto">
          <a:xfrm>
            <a:off x="2147483647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εκδθπθδεά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0" name="Rectangle 118"/>
          <p:cNvSpPr>
            <a:spLocks noChangeArrowheads="1"/>
          </p:cNvSpPr>
          <p:nvPr/>
        </p:nvSpPr>
        <p:spPr bwMode="auto">
          <a:xfrm>
            <a:off x="2147483647" y="55814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εαδ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1" name="Rectangle 119"/>
          <p:cNvSpPr>
            <a:spLocks noChangeArrowheads="1"/>
          </p:cNvSpPr>
          <p:nvPr/>
        </p:nvSpPr>
        <p:spPr bwMode="auto">
          <a:xfrm>
            <a:off x="410813250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κδεκθκηδεά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2" name="Rectangle 120"/>
          <p:cNvSpPr>
            <a:spLocks noChangeArrowheads="1"/>
          </p:cNvSpPr>
          <p:nvPr/>
        </p:nvSpPr>
        <p:spPr bwMode="auto">
          <a:xfrm>
            <a:off x="1230560150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πλσκįκ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3" name="Rectangle 121"/>
          <p:cNvSpPr>
            <a:spLocks noChangeArrowheads="1"/>
          </p:cNvSpPr>
          <p:nvPr/>
        </p:nvSpPr>
        <p:spPr bwMode="auto">
          <a:xfrm>
            <a:off x="1788325100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ηδαμ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4" name="Rectangle 122"/>
          <p:cNvSpPr>
            <a:spLocks noChangeArrowheads="1"/>
          </p:cNvSpPr>
          <p:nvPr/>
        </p:nvSpPr>
        <p:spPr bwMode="auto">
          <a:xfrm>
            <a:off x="213302850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ξυλαμ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5" name="Rectangle 123"/>
          <p:cNvSpPr>
            <a:spLocks noChangeArrowheads="1"/>
          </p:cNvSpPr>
          <p:nvPr/>
        </p:nvSpPr>
        <p:spPr bwMode="auto">
          <a:xfrm>
            <a:off x="260883400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εαδ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6" name="Rectangle 124"/>
          <p:cNvSpPr>
            <a:spLocks noChangeArrowheads="1"/>
          </p:cNvSpPr>
          <p:nvPr/>
        </p:nvSpPr>
        <p:spPr bwMode="auto">
          <a:xfrm>
            <a:off x="2147483647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απκIJİζİέ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7" name="Rectangle 125"/>
          <p:cNvSpPr>
            <a:spLocks noChangeArrowheads="1"/>
          </p:cNvSpPr>
          <p:nvPr/>
        </p:nvSpPr>
        <p:spPr bwMode="auto">
          <a:xfrm>
            <a:off x="2147483647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Ϋθα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8" name="Rectangle 126"/>
          <p:cNvSpPr>
            <a:spLocks noChangeArrowheads="1"/>
          </p:cNvSpPr>
          <p:nvPr/>
        </p:nvSpPr>
        <p:spPr bwMode="auto">
          <a:xfrm>
            <a:off x="2147483647" y="740930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απσ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9" name="Rectangle 127"/>
          <p:cNvSpPr>
            <a:spLocks noChangeArrowheads="1"/>
          </p:cNvSpPr>
          <p:nvPr/>
        </p:nvSpPr>
        <p:spPr bwMode="auto">
          <a:xfrm>
            <a:off x="410813250" y="92375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IJα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0" name="Rectangle 128"/>
          <p:cNvSpPr>
            <a:spLocks noChangeArrowheads="1"/>
          </p:cNvSpPr>
          <p:nvPr/>
        </p:nvSpPr>
        <p:spPr bwMode="auto">
          <a:xfrm>
            <a:off x="609561900" y="92375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ίαıδεσIJİλα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1" name="Rectangle 129"/>
          <p:cNvSpPr>
            <a:spLocks noChangeArrowheads="1"/>
          </p:cNvSpPr>
          <p:nvPr/>
        </p:nvSpPr>
        <p:spPr bwMode="auto">
          <a:xfrm>
            <a:off x="1441627800" y="92375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įδεαδυηαIJα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2" name="Rectangle 130"/>
          <p:cNvSpPr>
            <a:spLocks noChangeArrowheads="1"/>
          </p:cNvSpPr>
          <p:nvPr/>
        </p:nvSpPr>
        <p:spPr bwMode="auto">
          <a:xfrm>
            <a:off x="2147483647" y="92375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εΪγİ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3" name="Rectangle 131"/>
          <p:cNvSpPr>
            <a:spLocks noChangeArrowheads="1"/>
          </p:cNvSpPr>
          <p:nvPr/>
        </p:nvSpPr>
        <p:spPr bwMode="auto">
          <a:xfrm>
            <a:off x="2147483647" y="92375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πκζέIJβ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4" name="Rectangle 132"/>
          <p:cNvSpPr>
            <a:spLocks noChangeArrowheads="1"/>
          </p:cNvSpPr>
          <p:nvPr/>
        </p:nvSpPr>
        <p:spPr bwMode="auto">
          <a:xfrm>
            <a:off x="2147483647" y="958113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5" name="Rectangle 133"/>
          <p:cNvSpPr>
            <a:spLocks noChangeArrowheads="1"/>
          </p:cNvSpPr>
          <p:nvPr/>
        </p:nvSpPr>
        <p:spPr bwMode="auto">
          <a:xfrm>
            <a:off x="247478550" y="11459654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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6" name="Rectangle 134"/>
          <p:cNvSpPr>
            <a:spLocks noChangeArrowheads="1"/>
          </p:cNvSpPr>
          <p:nvPr/>
        </p:nvSpPr>
        <p:spPr bwMode="auto">
          <a:xfrm>
            <a:off x="410813250" y="11472862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ΣυθįΫİIJαδ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7" name="Rectangle 135"/>
          <p:cNvSpPr>
            <a:spLocks noChangeArrowheads="1"/>
          </p:cNvSpPr>
          <p:nvPr/>
        </p:nvSpPr>
        <p:spPr bwMode="auto">
          <a:xfrm>
            <a:off x="1135538750" y="11472862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ηİ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8" name="Rectangle 136"/>
          <p:cNvSpPr>
            <a:spLocks noChangeArrowheads="1"/>
          </p:cNvSpPr>
          <p:nvPr/>
        </p:nvSpPr>
        <p:spPr bwMode="auto">
          <a:xfrm>
            <a:off x="1339348350" y="11472862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IJβθ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9" name="Rectangle 137"/>
          <p:cNvSpPr>
            <a:spLocks noChangeArrowheads="1"/>
          </p:cNvSpPr>
          <p:nvPr/>
        </p:nvSpPr>
        <p:spPr bwMode="auto">
          <a:xfrm>
            <a:off x="1614246200" y="11472862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Ϋθθκδα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0" name="Rectangle 138"/>
          <p:cNvSpPr>
            <a:spLocks noChangeArrowheads="1"/>
          </p:cNvSpPr>
          <p:nvPr/>
        </p:nvSpPr>
        <p:spPr bwMode="auto">
          <a:xfrm>
            <a:off x="2056866600" y="11816143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1" name="Rectangle 139"/>
          <p:cNvSpPr>
            <a:spLocks noChangeArrowheads="1"/>
          </p:cNvSpPr>
          <p:nvPr/>
        </p:nvSpPr>
        <p:spPr bwMode="auto">
          <a:xfrm>
            <a:off x="247478550" y="1395361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2" name="Rectangle 140"/>
          <p:cNvSpPr>
            <a:spLocks noChangeArrowheads="1"/>
          </p:cNvSpPr>
          <p:nvPr/>
        </p:nvSpPr>
        <p:spPr bwMode="auto">
          <a:xfrm>
            <a:off x="368744500" y="1365897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İζİυγİλέαμ,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3" name="Rectangle 141"/>
          <p:cNvSpPr>
            <a:spLocks noChangeArrowheads="1"/>
          </p:cNvSpPr>
          <p:nvPr/>
        </p:nvSpPr>
        <p:spPr bwMode="auto">
          <a:xfrm>
            <a:off x="247478550" y="1586865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4" name="Rectangle 142"/>
          <p:cNvSpPr>
            <a:spLocks noChangeArrowheads="1"/>
          </p:cNvSpPr>
          <p:nvPr/>
        </p:nvSpPr>
        <p:spPr bwMode="auto">
          <a:xfrm>
            <a:off x="368744500" y="1557375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αθγλυπδθβμ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5" name="Rectangle 143"/>
          <p:cNvSpPr>
            <a:spLocks noChangeArrowheads="1"/>
          </p:cNvSpPr>
          <p:nvPr/>
        </p:nvSpPr>
        <p:spPr bwMode="auto">
          <a:xfrm>
            <a:off x="1095521050" y="1557375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φτıβμ,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6" name="Rectangle 144"/>
          <p:cNvSpPr>
            <a:spLocks noChangeArrowheads="1"/>
          </p:cNvSpPr>
          <p:nvPr/>
        </p:nvSpPr>
        <p:spPr bwMode="auto">
          <a:xfrm>
            <a:off x="247478550" y="17784445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7" name="Rectangle 145"/>
          <p:cNvSpPr>
            <a:spLocks noChangeArrowheads="1"/>
          </p:cNvSpPr>
          <p:nvPr/>
        </p:nvSpPr>
        <p:spPr bwMode="auto">
          <a:xfrm>
            <a:off x="410813250" y="1748986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αθγλυπδθβμ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8" name="Rectangle 146"/>
          <p:cNvSpPr>
            <a:spLocks noChangeArrowheads="1"/>
          </p:cNvSpPr>
          <p:nvPr/>
        </p:nvSpPr>
        <p:spPr bwMode="auto">
          <a:xfrm>
            <a:off x="1137716800" y="1748986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αιέαμ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9" name="Rectangle 147"/>
          <p:cNvSpPr>
            <a:spLocks noChangeArrowheads="1"/>
          </p:cNvSpPr>
          <p:nvPr/>
        </p:nvSpPr>
        <p:spPr bwMode="auto">
          <a:xfrm>
            <a:off x="1488039950" y="1748986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εαδ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0" name="Rectangle 148"/>
          <p:cNvSpPr>
            <a:spLocks noChangeArrowheads="1"/>
          </p:cNvSpPr>
          <p:nvPr/>
        </p:nvSpPr>
        <p:spPr bwMode="auto">
          <a:xfrm>
            <a:off x="247478550" y="19699287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1" name="Rectangle 149"/>
          <p:cNvSpPr>
            <a:spLocks noChangeArrowheads="1"/>
          </p:cNvSpPr>
          <p:nvPr/>
        </p:nvSpPr>
        <p:spPr bwMode="auto">
          <a:xfrm>
            <a:off x="410813250" y="19404647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αιδκπλΫπİδαμ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2" name="Rectangle 150"/>
          <p:cNvSpPr>
            <a:spLocks noChangeArrowheads="1"/>
          </p:cNvSpPr>
          <p:nvPr/>
        </p:nvSpPr>
        <p:spPr bwMode="auto">
          <a:xfrm>
            <a:off x="498576600" y="21474836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ΩμΝεκδθπθδεσΝįδεαέπηαΝİεφλΪαİIJαδΝευλέπμΝηİΝIJκΝ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3" name="Rectangle 151"/>
          <p:cNvSpPr>
            <a:spLocks noChangeArrowheads="1"/>
          </p:cNvSpPr>
          <p:nvPr/>
        </p:nvSpPr>
        <p:spPr bwMode="auto">
          <a:xfrm>
            <a:off x="1171803600" y="21474836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įδεαέπηαΝıIJβΝ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4" name="Rectangle 152"/>
          <p:cNvSpPr>
            <a:spLocks noChangeArrowheads="1"/>
          </p:cNvSpPr>
          <p:nvPr/>
        </p:nvSpPr>
        <p:spPr bwMode="auto">
          <a:xfrm>
            <a:off x="2137371900" y="21474836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ΦλκθIJέįαΝΥΰİέαμ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5" name="Rectangle 153"/>
          <p:cNvSpPr>
            <a:spLocks noChangeArrowheads="1"/>
          </p:cNvSpPr>
          <p:nvPr/>
        </p:nvSpPr>
        <p:spPr bwMode="auto">
          <a:xfrm>
            <a:off x="2147483647" y="21474836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el-GR" altLang="el-G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276838" y="209725"/>
            <a:ext cx="11098634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/>
              <a:t>Διοίκηση Ανθρώπινου Δυναμικού στις Υπηρεσίες Υγείας</a:t>
            </a:r>
          </a:p>
          <a:p>
            <a:endParaRPr lang="el-GR" sz="3100" b="1" dirty="0"/>
          </a:p>
          <a:p>
            <a:r>
              <a:rPr lang="el-GR" sz="3000" b="1" dirty="0" smtClean="0"/>
              <a:t>Η Διοίκηση Ανθρώπινου Δυναμικού (ορίζεται εφεξής) ΔΑΔ είναι μια διοικητική λειτουργία η οποία μελετά, εφαρμόζει και εποπτεύει μια σειρά δραστηριοτήτων οι οποίες έχουν να κάνουν με τη διαχείριση και την ανάπτυξη του ανθρώπινου δυναμικού στις υπηρεσίες υγείας.</a:t>
            </a:r>
          </a:p>
          <a:p>
            <a:endParaRPr lang="el-GR" sz="3000" b="1" dirty="0" smtClean="0"/>
          </a:p>
          <a:p>
            <a:endParaRPr lang="el-GR" sz="3000" b="1" dirty="0"/>
          </a:p>
          <a:p>
            <a:r>
              <a:rPr lang="el-GR" sz="3000" b="1" dirty="0" smtClean="0"/>
              <a:t>Η σημασία της έγκειται στην αξιοποίηση των δυνατοτήτων κάθε εργαζομένου ως του πιο σημαντικού πλεονεκτήματος στον ανταγωνισμό (ιδιωτικός τομέας) και στην αποτελεσματικότητα (δημόσιος τομέας)</a:t>
            </a:r>
            <a:endParaRPr lang="el-GR" sz="3000" b="1" dirty="0"/>
          </a:p>
        </p:txBody>
      </p:sp>
    </p:spTree>
    <p:extLst>
      <p:ext uri="{BB962C8B-B14F-4D97-AF65-F5344CB8AC3E}">
        <p14:creationId xmlns:p14="http://schemas.microsoft.com/office/powerpoint/2010/main" val="362365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3929449" y="214183"/>
          <a:ext cx="7414053" cy="64502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Visio" r:id="rId3" imgW="5359603" imgH="6583680" progId="Visio.Drawing.11">
                  <p:embed/>
                </p:oleObj>
              </mc:Choice>
              <mc:Fallback>
                <p:oleObj name="Visio" r:id="rId3" imgW="5359603" imgH="658368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449" y="214183"/>
                        <a:ext cx="7414053" cy="64502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63611" y="2504303"/>
            <a:ext cx="31962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/>
              <a:t>Περιεχόμενο της ΔΑΠ</a:t>
            </a:r>
            <a:endParaRPr lang="el-GR" sz="3000" b="1" dirty="0"/>
          </a:p>
        </p:txBody>
      </p:sp>
    </p:spTree>
    <p:extLst>
      <p:ext uri="{BB962C8B-B14F-4D97-AF65-F5344CB8AC3E}">
        <p14:creationId xmlns:p14="http://schemas.microsoft.com/office/powerpoint/2010/main" val="235565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89471" y="746206"/>
            <a:ext cx="1058562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/>
              <a:t>Διοίκηση Ανθρώπινου Δυναμικού στις Υπηρεσίες Υγείας</a:t>
            </a:r>
          </a:p>
          <a:p>
            <a:endParaRPr lang="el-GR" sz="3000" b="1" dirty="0" smtClean="0"/>
          </a:p>
          <a:p>
            <a:r>
              <a:rPr lang="el-GR" sz="3000" b="1" dirty="0" smtClean="0"/>
              <a:t>• </a:t>
            </a:r>
            <a:r>
              <a:rPr lang="el-GR" sz="3000" b="1" dirty="0"/>
              <a:t>Την αύξηση της ασφάλειας και την μείωση των </a:t>
            </a:r>
            <a:r>
              <a:rPr lang="el-GR" sz="3000" b="1" dirty="0" smtClean="0"/>
              <a:t>εργατικών ατυχημάτων </a:t>
            </a:r>
            <a:r>
              <a:rPr lang="el-GR" sz="3000" b="1" dirty="0"/>
              <a:t>λόγω της έγκυρης ενημέρωσης</a:t>
            </a:r>
          </a:p>
          <a:p>
            <a:endParaRPr lang="el-GR" sz="3000" b="1" dirty="0"/>
          </a:p>
          <a:p>
            <a:r>
              <a:rPr lang="el-GR" sz="3000" b="1" dirty="0"/>
              <a:t>• Την ενίσχυση της </a:t>
            </a:r>
            <a:r>
              <a:rPr lang="el-GR" sz="3000" b="1" dirty="0" err="1"/>
              <a:t>οργανωσιακής</a:t>
            </a:r>
            <a:r>
              <a:rPr lang="el-GR" sz="3000" b="1" dirty="0"/>
              <a:t> σταθερότητας </a:t>
            </a:r>
          </a:p>
          <a:p>
            <a:endParaRPr lang="el-GR" sz="3000" b="1" dirty="0"/>
          </a:p>
          <a:p>
            <a:r>
              <a:rPr lang="el-GR" sz="3000" b="1" dirty="0"/>
              <a:t>• Την αύξηση της αφοσίωσης και της υποκίνησης των εργαζομένων</a:t>
            </a:r>
          </a:p>
        </p:txBody>
      </p:sp>
    </p:spTree>
    <p:extLst>
      <p:ext uri="{BB962C8B-B14F-4D97-AF65-F5344CB8AC3E}">
        <p14:creationId xmlns:p14="http://schemas.microsoft.com/office/powerpoint/2010/main" val="311949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263610" y="117042"/>
            <a:ext cx="11714206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900" b="1" dirty="0" smtClean="0"/>
              <a:t>Διοίκηση Ανθρώπινου Δυναμικού στις Υπηρεσίες Υγείας</a:t>
            </a:r>
          </a:p>
          <a:p>
            <a:endParaRPr lang="el-GR" sz="2900" b="1" dirty="0" smtClean="0"/>
          </a:p>
          <a:p>
            <a:r>
              <a:rPr lang="el-GR" sz="2900" b="1" dirty="0"/>
              <a:t>Α</a:t>
            </a:r>
            <a:r>
              <a:rPr lang="el-GR" sz="2900" b="1" dirty="0" smtClean="0"/>
              <a:t>ξιολόγηση του προσωπικού</a:t>
            </a:r>
          </a:p>
          <a:p>
            <a:endParaRPr lang="el-GR" sz="2900" b="1" dirty="0"/>
          </a:p>
          <a:p>
            <a:r>
              <a:rPr lang="el-GR" sz="2900" b="1" dirty="0" smtClean="0"/>
              <a:t>Μέθοδος αξιολόγησης 360</a:t>
            </a:r>
            <a:r>
              <a:rPr lang="el-GR" sz="2900" b="1" baseline="30000" dirty="0" smtClean="0"/>
              <a:t>ο </a:t>
            </a:r>
            <a:r>
              <a:rPr lang="el-GR" sz="2900" b="1" dirty="0" smtClean="0"/>
              <a:t> είναι ιδιαίτερα αντικειμενική και αποτελεσματική μέθοδος καθώς </a:t>
            </a:r>
          </a:p>
          <a:p>
            <a:r>
              <a:rPr lang="el-GR" sz="2900" b="1" dirty="0" smtClean="0"/>
              <a:t> </a:t>
            </a:r>
          </a:p>
          <a:p>
            <a:r>
              <a:rPr lang="el-GR" sz="2900" b="1" dirty="0"/>
              <a:t>Σ</a:t>
            </a:r>
            <a:r>
              <a:rPr lang="el-GR" sz="2900" b="1" dirty="0" smtClean="0"/>
              <a:t>υμμετέχουν στην διαδικασία αξιολόγησης ενός εργαζομένου άνθρωποι από διαφορετικές θέσεις </a:t>
            </a:r>
          </a:p>
          <a:p>
            <a:endParaRPr lang="el-GR" sz="2900" b="1" dirty="0" smtClean="0"/>
          </a:p>
          <a:p>
            <a:r>
              <a:rPr lang="el-GR" sz="2900" b="1" dirty="0" smtClean="0"/>
              <a:t>Ο καθορισμός προτύπων μέσω συζήτησης και συμφωνίας ανάμεσα στα διοικητικά στελέχη και </a:t>
            </a:r>
            <a:r>
              <a:rPr lang="el-GR" sz="2900" b="1" dirty="0" smtClean="0"/>
              <a:t>τους</a:t>
            </a:r>
            <a:r>
              <a:rPr lang="el-GR" sz="2900" b="1" dirty="0" smtClean="0"/>
              <a:t> </a:t>
            </a:r>
            <a:r>
              <a:rPr lang="el-GR" sz="2900" b="1" dirty="0"/>
              <a:t>ε</a:t>
            </a:r>
            <a:r>
              <a:rPr lang="el-GR" sz="2900" b="1" dirty="0" smtClean="0"/>
              <a:t>ργαζόμενους </a:t>
            </a:r>
            <a:r>
              <a:rPr lang="el-GR" sz="2900" b="1" dirty="0" smtClean="0"/>
              <a:t>αποτελεί τον άξονα στον οποίο στηρίζεται μια σύγχρονη μορφή διοίκησης.</a:t>
            </a:r>
            <a:endParaRPr lang="el-GR" sz="2900" b="1" baseline="30000" dirty="0" smtClean="0"/>
          </a:p>
          <a:p>
            <a:endParaRPr lang="el-GR" b="1" dirty="0"/>
          </a:p>
          <a:p>
            <a:endParaRPr lang="el-GR" b="1" dirty="0" smtClean="0"/>
          </a:p>
          <a:p>
            <a:endParaRPr lang="el-GR" b="1" dirty="0"/>
          </a:p>
          <a:p>
            <a:endParaRPr lang="el-GR" b="1" dirty="0" smtClean="0"/>
          </a:p>
          <a:p>
            <a:endParaRPr lang="el-GR" b="1" dirty="0" smtClean="0"/>
          </a:p>
        </p:txBody>
      </p:sp>
    </p:spTree>
    <p:extLst>
      <p:ext uri="{BB962C8B-B14F-4D97-AF65-F5344CB8AC3E}">
        <p14:creationId xmlns:p14="http://schemas.microsoft.com/office/powerpoint/2010/main" val="342745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271849" y="206116"/>
            <a:ext cx="10882184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/>
              <a:t>Διοίκηση Ανθρώπινου Δυναμικού στις Υπηρεσίες Υγείας</a:t>
            </a:r>
          </a:p>
          <a:p>
            <a:endParaRPr lang="el-GR" sz="3000" b="1" dirty="0"/>
          </a:p>
          <a:p>
            <a:r>
              <a:rPr lang="el-GR" sz="3000" b="1" dirty="0" smtClean="0"/>
              <a:t>Άλλη μέθοδος είναι η μέθοδος της κλιμακωτής κατάταξης οι αξιολογητές σημειώνουν τις κρίσεις τους σε συγκεκριμένη κλίμακα </a:t>
            </a:r>
          </a:p>
          <a:p>
            <a:endParaRPr lang="el-GR" sz="3000" b="1" dirty="0"/>
          </a:p>
          <a:p>
            <a:r>
              <a:rPr lang="el-GR" sz="3000" b="1" dirty="0" smtClean="0"/>
              <a:t>Μέθοδος της απλής κατάταξης στην οποία ο αξιολογητής τοποθετεί σε ιεραρχική κατάταξη τους εργαζομένους</a:t>
            </a:r>
          </a:p>
          <a:p>
            <a:endParaRPr lang="el-GR" sz="3000" b="1" dirty="0"/>
          </a:p>
          <a:p>
            <a:r>
              <a:rPr lang="el-GR" sz="3000" b="1" dirty="0" smtClean="0"/>
              <a:t>Μέθοδος κρίσιμων περιστατικών </a:t>
            </a:r>
          </a:p>
          <a:p>
            <a:endParaRPr lang="el-GR" sz="3000" b="1" dirty="0"/>
          </a:p>
          <a:p>
            <a:r>
              <a:rPr lang="el-GR" sz="3000" b="1" dirty="0" smtClean="0"/>
              <a:t>Κομβικό ρόλο στην αξιολόγηση παίζει η υποκειμενική κρίση του εκάστοτε αξιολογητή</a:t>
            </a:r>
          </a:p>
        </p:txBody>
      </p:sp>
    </p:spTree>
    <p:extLst>
      <p:ext uri="{BB962C8B-B14F-4D97-AF65-F5344CB8AC3E}">
        <p14:creationId xmlns:p14="http://schemas.microsoft.com/office/powerpoint/2010/main" val="147606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197708" y="207660"/>
            <a:ext cx="10799806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/>
              <a:t>Διοίκηση Ανθρώπινου Δυναμικού στις Υπηρεσίες Υγείας</a:t>
            </a:r>
          </a:p>
          <a:p>
            <a:endParaRPr lang="el-GR" sz="3000" b="1" dirty="0"/>
          </a:p>
          <a:p>
            <a:r>
              <a:rPr lang="el-GR" sz="3000" b="1" dirty="0" smtClean="0"/>
              <a:t>Η λέξη «ηγεσία» προέρχεται από το αρχαίο ρήμα ηγούμαι όπως ορίζεται η καθοδήγηση ανθρώπων από την ηγέτη προς μια συγκεκριμένη κατεύθυνση</a:t>
            </a:r>
          </a:p>
          <a:p>
            <a:endParaRPr lang="el-GR" sz="3000" b="1" dirty="0"/>
          </a:p>
          <a:p>
            <a:r>
              <a:rPr lang="el-GR" sz="3000" b="1" dirty="0" smtClean="0"/>
              <a:t>Χαρακτηριστικές Ικανότητες ενός ηγέτη είναι</a:t>
            </a:r>
            <a:r>
              <a:rPr lang="en-US" sz="3000" b="1" dirty="0" smtClean="0"/>
              <a:t>:</a:t>
            </a:r>
          </a:p>
          <a:p>
            <a:endParaRPr lang="en-US" sz="3000" b="1" dirty="0"/>
          </a:p>
          <a:p>
            <a:r>
              <a:rPr lang="el-GR" sz="3000" b="1" dirty="0" smtClean="0"/>
              <a:t>Α) Το όραμα</a:t>
            </a:r>
            <a:endParaRPr lang="el-GR" sz="3000" b="1" dirty="0"/>
          </a:p>
          <a:p>
            <a:r>
              <a:rPr lang="el-GR" sz="3000" b="1" dirty="0" smtClean="0"/>
              <a:t>Β) Η ενδυνάμωση του προσωπικού</a:t>
            </a:r>
            <a:endParaRPr lang="el-GR" sz="3000" b="1" dirty="0"/>
          </a:p>
          <a:p>
            <a:r>
              <a:rPr lang="el-GR" sz="3000" b="1" dirty="0" smtClean="0"/>
              <a:t>Γ) Η διαίσθηση</a:t>
            </a:r>
            <a:endParaRPr lang="el-GR" sz="3000" b="1" dirty="0"/>
          </a:p>
          <a:p>
            <a:r>
              <a:rPr lang="el-GR" sz="3000" b="1" dirty="0" smtClean="0"/>
              <a:t>Δ) Οι αξίες και η ενσωμάτωσή τους στο πλαίσιο της ομάδας</a:t>
            </a:r>
          </a:p>
          <a:p>
            <a:endParaRPr lang="el-GR" b="1" dirty="0"/>
          </a:p>
          <a:p>
            <a:endParaRPr lang="el-GR" b="1" dirty="0" smtClean="0"/>
          </a:p>
          <a:p>
            <a:endParaRPr lang="el-GR" b="1" dirty="0" smtClean="0"/>
          </a:p>
        </p:txBody>
      </p:sp>
    </p:spTree>
    <p:extLst>
      <p:ext uri="{BB962C8B-B14F-4D97-AF65-F5344CB8AC3E}">
        <p14:creationId xmlns:p14="http://schemas.microsoft.com/office/powerpoint/2010/main" val="61172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22421" y="453252"/>
            <a:ext cx="1058562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/>
              <a:t>Διοίκηση Ανθρώπινου Δυναμικού στις Υπηρεσίες Υγείας</a:t>
            </a:r>
          </a:p>
          <a:p>
            <a:endParaRPr lang="el-GR" b="1" dirty="0"/>
          </a:p>
          <a:p>
            <a:endParaRPr lang="el-GR" b="1" dirty="0" smtClean="0"/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923212"/>
              </p:ext>
            </p:extLst>
          </p:nvPr>
        </p:nvGraphicFramePr>
        <p:xfrm>
          <a:off x="222421" y="1510498"/>
          <a:ext cx="9583352" cy="5274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1676"/>
                <a:gridCol w="4791676"/>
              </a:tblGrid>
              <a:tr h="671337">
                <a:tc>
                  <a:txBody>
                    <a:bodyPr/>
                    <a:lstStyle/>
                    <a:p>
                      <a:r>
                        <a:rPr lang="el-GR" sz="3000" dirty="0" smtClean="0"/>
                        <a:t>Διαχείριση</a:t>
                      </a:r>
                      <a:endParaRPr lang="el-G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000" dirty="0" smtClean="0"/>
                        <a:t>Ηγεσία</a:t>
                      </a:r>
                      <a:endParaRPr lang="el-GR" sz="3000" dirty="0"/>
                    </a:p>
                  </a:txBody>
                  <a:tcPr/>
                </a:tc>
              </a:tr>
              <a:tr h="1158747">
                <a:tc>
                  <a:txBody>
                    <a:bodyPr/>
                    <a:lstStyle/>
                    <a:p>
                      <a:r>
                        <a:rPr lang="el-GR" sz="3000" dirty="0" smtClean="0"/>
                        <a:t>Σχεδίαση – κατάρτιση προϋπολογισμού</a:t>
                      </a:r>
                      <a:endParaRPr lang="el-G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000" dirty="0" smtClean="0"/>
                        <a:t>Κατευθυντήριες γραμμές (μέλλον,</a:t>
                      </a:r>
                      <a:r>
                        <a:rPr lang="el-GR" sz="3000" baseline="0" dirty="0" smtClean="0"/>
                        <a:t> όραμα, στρατηγική, στόχοι, αλλαγές)</a:t>
                      </a:r>
                      <a:endParaRPr lang="el-GR" sz="3000" dirty="0"/>
                    </a:p>
                  </a:txBody>
                  <a:tcPr/>
                </a:tc>
              </a:tr>
              <a:tr h="671337">
                <a:tc>
                  <a:txBody>
                    <a:bodyPr/>
                    <a:lstStyle/>
                    <a:p>
                      <a:r>
                        <a:rPr lang="el-GR" sz="3000" dirty="0" smtClean="0"/>
                        <a:t>Οργάνωση</a:t>
                      </a:r>
                      <a:r>
                        <a:rPr lang="el-GR" sz="3000" baseline="0" dirty="0" smtClean="0"/>
                        <a:t> και στελέχωση</a:t>
                      </a:r>
                      <a:endParaRPr lang="el-G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000" dirty="0" smtClean="0"/>
                        <a:t>Προσανατολισμός ανθρώπων στο όραμα</a:t>
                      </a:r>
                      <a:endParaRPr lang="el-GR" sz="3000" dirty="0"/>
                    </a:p>
                  </a:txBody>
                  <a:tcPr/>
                </a:tc>
              </a:tr>
              <a:tr h="671337">
                <a:tc>
                  <a:txBody>
                    <a:bodyPr/>
                    <a:lstStyle/>
                    <a:p>
                      <a:r>
                        <a:rPr lang="el-GR" sz="3000" dirty="0" smtClean="0"/>
                        <a:t>Έλεγχος και επίλυση προβλημάτων</a:t>
                      </a:r>
                      <a:endParaRPr lang="el-G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000" dirty="0" smtClean="0"/>
                        <a:t>Κινητοποίηση και</a:t>
                      </a:r>
                      <a:r>
                        <a:rPr lang="el-GR" sz="3000" baseline="0" dirty="0" smtClean="0"/>
                        <a:t> έμπνευση (ανθρώπων) </a:t>
                      </a:r>
                      <a:endParaRPr lang="el-GR" sz="3000" dirty="0"/>
                    </a:p>
                  </a:txBody>
                  <a:tcPr/>
                </a:tc>
              </a:tr>
              <a:tr h="671337">
                <a:tc>
                  <a:txBody>
                    <a:bodyPr/>
                    <a:lstStyle/>
                    <a:p>
                      <a:r>
                        <a:rPr lang="el-GR" sz="3000" dirty="0" smtClean="0"/>
                        <a:t>Προβλέψεις</a:t>
                      </a:r>
                      <a:endParaRPr lang="el-G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000" dirty="0" smtClean="0"/>
                        <a:t>Αλλαγές</a:t>
                      </a:r>
                      <a:endParaRPr lang="el-GR" sz="3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38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280086" y="354397"/>
            <a:ext cx="105609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/>
              <a:t>Διοίκηση Ανθρώπινου Δυναμικού στις Υπηρεσίες Υγείας</a:t>
            </a:r>
          </a:p>
          <a:p>
            <a:endParaRPr lang="el-GR" sz="3000" b="1" dirty="0"/>
          </a:p>
          <a:p>
            <a:r>
              <a:rPr lang="el-GR" sz="3000" b="1" dirty="0" smtClean="0"/>
              <a:t>Η αρχή της διευθύνσεως και ηγεσίας σύμφωνα με την οποία ένας ηγέτης πρέπει να σκέφτεται συστηματικά, μακροπρόθεσμα, να οργανώνει και να διευθύνει την ομάδα του</a:t>
            </a:r>
          </a:p>
          <a:p>
            <a:endParaRPr lang="el-GR" sz="3000" b="1" dirty="0"/>
          </a:p>
          <a:p>
            <a:r>
              <a:rPr lang="el-GR" sz="3000" b="1" dirty="0" smtClean="0"/>
              <a:t>Η αρχή της διοίκησης σύμφωνα με την οποία ένας ηγέτης πρέπει να βλέπει τις δυνατότητες της ομάδας του και να αφήνει περιθώριο στην ομάδα να αναπτύξει πρωτοβουλίες</a:t>
            </a:r>
          </a:p>
          <a:p>
            <a:endParaRPr lang="el-GR" sz="3000" b="1" dirty="0"/>
          </a:p>
        </p:txBody>
      </p:sp>
    </p:spTree>
    <p:extLst>
      <p:ext uri="{BB962C8B-B14F-4D97-AF65-F5344CB8AC3E}">
        <p14:creationId xmlns:p14="http://schemas.microsoft.com/office/powerpoint/2010/main" val="227329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313039" y="841972"/>
            <a:ext cx="1072566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/>
              <a:t>Διοίκηση </a:t>
            </a:r>
            <a:r>
              <a:rPr lang="el-GR" sz="3000" b="1" dirty="0"/>
              <a:t>Ανθρώπινου Δυναμικού στις Υπηρεσίες Υγείας</a:t>
            </a:r>
          </a:p>
          <a:p>
            <a:endParaRPr lang="el-GR" sz="3000" b="1" dirty="0" smtClean="0"/>
          </a:p>
          <a:p>
            <a:r>
              <a:rPr lang="el-GR" sz="3000" b="1" dirty="0" smtClean="0"/>
              <a:t>Η </a:t>
            </a:r>
            <a:r>
              <a:rPr lang="el-GR" sz="3000" b="1" dirty="0"/>
              <a:t>αρχή της υποκινήσεως ή της παρακινήσεως σύμφωνα με την οποία ο ηγέτης </a:t>
            </a:r>
            <a:r>
              <a:rPr lang="el-GR" sz="3000" b="1" dirty="0" smtClean="0"/>
              <a:t>εμπνέει και υποκινεί </a:t>
            </a:r>
            <a:r>
              <a:rPr lang="el-GR" sz="3000" b="1" dirty="0"/>
              <a:t>το προσωπικό του </a:t>
            </a:r>
            <a:r>
              <a:rPr lang="el-GR" sz="3000" b="1" dirty="0" smtClean="0"/>
              <a:t>στο να αποδόση καλύτερα</a:t>
            </a:r>
            <a:endParaRPr lang="el-GR" sz="3000" b="1" dirty="0"/>
          </a:p>
        </p:txBody>
      </p:sp>
    </p:spTree>
    <p:extLst>
      <p:ext uri="{BB962C8B-B14F-4D97-AF65-F5344CB8AC3E}">
        <p14:creationId xmlns:p14="http://schemas.microsoft.com/office/powerpoint/2010/main" val="354236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47134" y="272018"/>
            <a:ext cx="9588843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/>
              <a:t>Διοίκηση Ανθρώπινου Δυναμικού στις Υπηρεσίες Υγείας</a:t>
            </a:r>
          </a:p>
          <a:p>
            <a:endParaRPr lang="el-GR" sz="3000" b="1" dirty="0"/>
          </a:p>
          <a:p>
            <a:r>
              <a:rPr lang="el-GR" sz="3000" b="1" dirty="0" smtClean="0"/>
              <a:t>Συμπτώματα εργασιακού άγχους</a:t>
            </a:r>
          </a:p>
          <a:p>
            <a:endParaRPr lang="el-GR" sz="3000" b="1" dirty="0"/>
          </a:p>
          <a:p>
            <a:r>
              <a:rPr lang="el-GR" sz="3000" b="1" dirty="0" smtClean="0"/>
              <a:t>1) Σωματικά (πονοκέφαλοι, εφίδρωση, στομαχικές διαταραχές)</a:t>
            </a:r>
          </a:p>
          <a:p>
            <a:endParaRPr lang="el-GR" sz="3000" b="1" dirty="0"/>
          </a:p>
          <a:p>
            <a:r>
              <a:rPr lang="el-GR" sz="3000" b="1" dirty="0" smtClean="0"/>
              <a:t>2) Ψυχολογικά (αρνητική διάθεση, χαμηλή αυτοπεποίθηση, ευερεθιστικότητα)</a:t>
            </a:r>
          </a:p>
          <a:p>
            <a:endParaRPr lang="el-GR" sz="3000" b="1" dirty="0"/>
          </a:p>
          <a:p>
            <a:r>
              <a:rPr lang="el-GR" sz="3000" b="1" dirty="0" smtClean="0"/>
              <a:t>3) Συμπεριφορικά ( χαμηλή εργασιακή απόδοση, αναβλητικότητα, αυξημένη κατανάλωση ουσιών)</a:t>
            </a:r>
          </a:p>
        </p:txBody>
      </p:sp>
    </p:spTree>
    <p:extLst>
      <p:ext uri="{BB962C8B-B14F-4D97-AF65-F5344CB8AC3E}">
        <p14:creationId xmlns:p14="http://schemas.microsoft.com/office/powerpoint/2010/main" val="248334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97707" y="247306"/>
            <a:ext cx="11079893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/>
              <a:t>Διοίκηση Ανθρώπινου Δυναμικού στις Υπηρεσίες Υγείας</a:t>
            </a:r>
          </a:p>
          <a:p>
            <a:endParaRPr lang="el-GR" sz="3000" b="1" dirty="0"/>
          </a:p>
          <a:p>
            <a:r>
              <a:rPr lang="el-GR" sz="3000" b="1" dirty="0" smtClean="0"/>
              <a:t>Κυριότεροι παράγοντες</a:t>
            </a:r>
            <a:endParaRPr lang="el-GR" sz="3000" b="1" dirty="0"/>
          </a:p>
          <a:p>
            <a:endParaRPr lang="el-GR" sz="3000" b="1" dirty="0" smtClean="0"/>
          </a:p>
          <a:p>
            <a:pPr marL="285750" indent="-285750">
              <a:buFontTx/>
              <a:buChar char="-"/>
            </a:pPr>
            <a:r>
              <a:rPr lang="el-GR" sz="3000" b="1" dirty="0" smtClean="0"/>
              <a:t>Περιβαλλοντικοί παράγοντες, ρευστή πολιτικοοικονομική </a:t>
            </a:r>
            <a:r>
              <a:rPr lang="el-GR" sz="3000" b="1" dirty="0" smtClean="0"/>
              <a:t>κατάσταση</a:t>
            </a:r>
            <a:endParaRPr lang="el-GR" sz="3000" b="1" dirty="0" smtClean="0"/>
          </a:p>
          <a:p>
            <a:pPr marL="285750" indent="-285750">
              <a:buFontTx/>
              <a:buChar char="-"/>
            </a:pPr>
            <a:endParaRPr lang="el-GR" sz="3000" b="1" dirty="0"/>
          </a:p>
          <a:p>
            <a:pPr marL="285750" indent="-285750">
              <a:buFontTx/>
              <a:buChar char="-"/>
            </a:pPr>
            <a:r>
              <a:rPr lang="el-GR" sz="3000" b="1" dirty="0" smtClean="0"/>
              <a:t>Οργανωσιακοί παράγοντες όπως είναι η ασάφεια ρόλου, φόρτος εργασίας</a:t>
            </a:r>
          </a:p>
          <a:p>
            <a:pPr marL="285750" indent="-285750">
              <a:buFontTx/>
              <a:buChar char="-"/>
            </a:pPr>
            <a:endParaRPr lang="el-GR" sz="3000" b="1" dirty="0"/>
          </a:p>
          <a:p>
            <a:pPr marL="285750" indent="-285750">
              <a:buFontTx/>
              <a:buChar char="-"/>
            </a:pPr>
            <a:r>
              <a:rPr lang="el-GR" sz="3000" b="1" dirty="0" smtClean="0"/>
              <a:t>Παράγοντες οι οποίοι σχετίζονται με τα προσωπικά χαρακτηριστικά του ατόμου όπως είναι η αυτοεκτίμηση, ο νευρωτισμός</a:t>
            </a:r>
            <a:r>
              <a:rPr lang="el-GR" sz="3000" b="1" dirty="0"/>
              <a:t> </a:t>
            </a:r>
            <a:r>
              <a:rPr lang="el-GR" sz="3000" b="1" dirty="0" smtClean="0"/>
              <a:t>κτλ</a:t>
            </a:r>
          </a:p>
          <a:p>
            <a:endParaRPr lang="el-GR" sz="3000" b="1" dirty="0"/>
          </a:p>
          <a:p>
            <a:endParaRPr lang="el-GR" b="1" dirty="0" smtClean="0"/>
          </a:p>
        </p:txBody>
      </p:sp>
    </p:spTree>
    <p:extLst>
      <p:ext uri="{BB962C8B-B14F-4D97-AF65-F5344CB8AC3E}">
        <p14:creationId xmlns:p14="http://schemas.microsoft.com/office/powerpoint/2010/main" val="194297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247134" y="412063"/>
            <a:ext cx="1147530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/>
              <a:t>Διοίκηση Ανθρώπινου Δυναμικού στις Υπηρεσίες Υγείας</a:t>
            </a:r>
          </a:p>
          <a:p>
            <a:endParaRPr lang="el-GR" sz="3000" b="1" dirty="0"/>
          </a:p>
          <a:p>
            <a:r>
              <a:rPr lang="el-GR" sz="3000" b="1" dirty="0" smtClean="0"/>
              <a:t>Το περιεχόμενο της ΔΑΔ</a:t>
            </a:r>
            <a:r>
              <a:rPr lang="en-US" sz="3000" b="1" dirty="0" smtClean="0"/>
              <a:t>:</a:t>
            </a:r>
            <a:endParaRPr lang="el-GR" sz="3000" b="1" dirty="0" smtClean="0"/>
          </a:p>
          <a:p>
            <a:endParaRPr lang="en-US" sz="3000" b="1" dirty="0" smtClean="0"/>
          </a:p>
          <a:p>
            <a:r>
              <a:rPr lang="el-GR" sz="3000" b="1" dirty="0" smtClean="0"/>
              <a:t>Εσωτερικό περιβάλλον </a:t>
            </a:r>
          </a:p>
          <a:p>
            <a:endParaRPr lang="el-GR" sz="3000" b="1" dirty="0" smtClean="0"/>
          </a:p>
          <a:p>
            <a:r>
              <a:rPr lang="el-GR" sz="3000" b="1" dirty="0" smtClean="0"/>
              <a:t>√ Η ανάλυση της θέσης εργασίας </a:t>
            </a:r>
          </a:p>
          <a:p>
            <a:r>
              <a:rPr lang="el-GR" sz="3000" b="1" dirty="0" smtClean="0"/>
              <a:t>√ Ο ετήσιος προγραμματισμός σε προσωπικό</a:t>
            </a:r>
          </a:p>
          <a:p>
            <a:r>
              <a:rPr lang="el-GR" sz="3000" b="1" dirty="0" smtClean="0"/>
              <a:t>√ Η προσέλκυση και η επιλογή προσωπικού</a:t>
            </a:r>
          </a:p>
          <a:p>
            <a:r>
              <a:rPr lang="el-GR" sz="3000" b="1" dirty="0" smtClean="0"/>
              <a:t>√ Η εκπαίδευση και ανάπτυξή του προσωπικού</a:t>
            </a:r>
          </a:p>
          <a:p>
            <a:r>
              <a:rPr lang="el-GR" sz="3000" b="1" dirty="0" smtClean="0"/>
              <a:t>√ Η αξιολόγηση και οι αμοιβές του προσωπικού</a:t>
            </a:r>
          </a:p>
          <a:p>
            <a:endParaRPr lang="el-GR" b="1" dirty="0" smtClean="0"/>
          </a:p>
          <a:p>
            <a:endParaRPr lang="el-GR" b="1" dirty="0" smtClean="0"/>
          </a:p>
          <a:p>
            <a:endParaRPr lang="el-GR" b="1" dirty="0" smtClean="0"/>
          </a:p>
        </p:txBody>
      </p:sp>
    </p:spTree>
    <p:extLst>
      <p:ext uri="{BB962C8B-B14F-4D97-AF65-F5344CB8AC3E}">
        <p14:creationId xmlns:p14="http://schemas.microsoft.com/office/powerpoint/2010/main" val="191738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189470" y="796629"/>
            <a:ext cx="1131055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/>
              <a:t>Διαχείριση Ανθρώπινου Δυναμικού στις Υπηρεσίες Υγείας</a:t>
            </a:r>
          </a:p>
          <a:p>
            <a:endParaRPr lang="el-GR" sz="3000" b="1" dirty="0"/>
          </a:p>
          <a:p>
            <a:r>
              <a:rPr lang="el-GR" sz="3000" b="1" dirty="0" smtClean="0"/>
              <a:t>Μελέτη Περίπτωσης</a:t>
            </a:r>
            <a:endParaRPr lang="el-GR" sz="3000" b="1" dirty="0"/>
          </a:p>
          <a:p>
            <a:endParaRPr lang="el-GR" sz="3000" b="1" dirty="0" smtClean="0"/>
          </a:p>
          <a:p>
            <a:r>
              <a:rPr lang="el-GR" sz="3000" b="1" dirty="0" smtClean="0"/>
              <a:t>Ως διευθυντής του τμήματος προσωπικού περιγράψτε μια σύντομη διαδικασία προγραμματισμού, ανάπτυξης, διαχείρισης, αξιολόγησης και εκπαίδευσης του προσωπικού σε μια μονάδα υγείας.   </a:t>
            </a:r>
          </a:p>
          <a:p>
            <a:endParaRPr lang="el-GR" sz="3000" b="1" dirty="0"/>
          </a:p>
          <a:p>
            <a:r>
              <a:rPr lang="el-GR" sz="3000" b="1" dirty="0" smtClean="0"/>
              <a:t>Καλή συνέχεια </a:t>
            </a:r>
          </a:p>
        </p:txBody>
      </p:sp>
    </p:spTree>
    <p:extLst>
      <p:ext uri="{BB962C8B-B14F-4D97-AF65-F5344CB8AC3E}">
        <p14:creationId xmlns:p14="http://schemas.microsoft.com/office/powerpoint/2010/main" val="156453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7135" y="222422"/>
            <a:ext cx="1132702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/>
              <a:t>Ως Διευθυντής του Γραφείου Προσωπικού σε μια μονάδα υγείας</a:t>
            </a:r>
            <a:r>
              <a:rPr lang="en-US" sz="3000" b="1" dirty="0" smtClean="0"/>
              <a:t>:</a:t>
            </a:r>
          </a:p>
          <a:p>
            <a:endParaRPr lang="el-GR" sz="3000" b="1" dirty="0" smtClean="0"/>
          </a:p>
          <a:p>
            <a:endParaRPr lang="en-US" sz="3000" b="1" dirty="0"/>
          </a:p>
          <a:p>
            <a:r>
              <a:rPr lang="el-GR" sz="3000" b="1" dirty="0" smtClean="0"/>
              <a:t>Βήμα 1 Απογραφή του υπάρχοντος προσωπικού « ηλικιακό καθεστώς συνταξιοδοτήσεις, μορφωτικό επίπεδο, βασικός τίτλος σπουδών, μεταπτυχιακός τίτλος διδακτορικό »</a:t>
            </a:r>
          </a:p>
          <a:p>
            <a:endParaRPr lang="el-GR" sz="3000" b="1" dirty="0" smtClean="0"/>
          </a:p>
          <a:p>
            <a:endParaRPr lang="el-GR" sz="3000" b="1" dirty="0"/>
          </a:p>
          <a:p>
            <a:r>
              <a:rPr lang="el-GR" sz="3000" b="1" dirty="0" smtClean="0"/>
              <a:t>Βήμα 2 Καταγραφή των οργανικών θέσεων υπάρχουν κενές οργανικές θέσεις </a:t>
            </a:r>
          </a:p>
          <a:p>
            <a:endParaRPr lang="el-GR" sz="3000" b="1" dirty="0"/>
          </a:p>
        </p:txBody>
      </p:sp>
    </p:spTree>
    <p:extLst>
      <p:ext uri="{BB962C8B-B14F-4D97-AF65-F5344CB8AC3E}">
        <p14:creationId xmlns:p14="http://schemas.microsoft.com/office/powerpoint/2010/main" val="24363918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48281" y="220528"/>
            <a:ext cx="11565924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/>
              <a:t>Βήμα 3 Οριοθέτηση καταμερισμού εργασίας (</a:t>
            </a:r>
            <a:r>
              <a:rPr lang="en-US" sz="3000" b="1" dirty="0"/>
              <a:t>Job Description, </a:t>
            </a:r>
            <a:r>
              <a:rPr lang="el-GR" sz="3000" b="1" dirty="0"/>
              <a:t>καθηκοντολόγιο) στο πλαίσιο ιεραρχικής δομής, το σαφές καθηκοντολόγιο αναδεικνύει τα κενά ή την υπερκάλυψη σε ανθρώπινο δυναμικό γεγονός που διευκολύνει την ορθολογική κατανομή του ανθρώπινου δυναμικού. </a:t>
            </a:r>
            <a:endParaRPr lang="el-GR" sz="3000" b="1" dirty="0" smtClean="0"/>
          </a:p>
          <a:p>
            <a:endParaRPr lang="el-GR" sz="3000" b="1" dirty="0" smtClean="0"/>
          </a:p>
          <a:p>
            <a:endParaRPr lang="el-GR" sz="3000" b="1" dirty="0"/>
          </a:p>
          <a:p>
            <a:r>
              <a:rPr lang="el-GR" sz="3000" b="1" dirty="0" smtClean="0"/>
              <a:t>Βήμα 4 Εκπαίδευση Επαγγελματική Κατάρτιση πιστοποίηση των επαγγελματιών υγείας σύμφωνα με διεθνώς αναγνωρισμένα Ευρωπαϊκά Πρότυπα η συνεχιζόμενη εκπαίδευση εξασφαλίζει την εναρμόνιση τους με Ευρωπαϊκά Δεδομένα</a:t>
            </a:r>
          </a:p>
          <a:p>
            <a:endParaRPr lang="el-GR" sz="3000" b="1" dirty="0"/>
          </a:p>
        </p:txBody>
      </p:sp>
    </p:spTree>
    <p:extLst>
      <p:ext uri="{BB962C8B-B14F-4D97-AF65-F5344CB8AC3E}">
        <p14:creationId xmlns:p14="http://schemas.microsoft.com/office/powerpoint/2010/main" val="37390078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31806" y="456339"/>
            <a:ext cx="1135174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/>
              <a:t>Βήμα 5 Καθορισμός ρεαλιστικών στόχων καθορισμός στον τρόπο και το χρόνο με ανάλογους δείκτες παραγωγικότητας  απόδοσης και αποτελεσματικότητας – ποιότητας</a:t>
            </a:r>
            <a:r>
              <a:rPr lang="el-GR" sz="3000" b="1" dirty="0" smtClean="0"/>
              <a:t>.</a:t>
            </a:r>
          </a:p>
          <a:p>
            <a:endParaRPr lang="el-GR" sz="3000" b="1" dirty="0" smtClean="0"/>
          </a:p>
          <a:p>
            <a:endParaRPr lang="el-GR" sz="3000" b="1" dirty="0"/>
          </a:p>
          <a:p>
            <a:r>
              <a:rPr lang="el-GR" sz="3000" b="1" dirty="0" smtClean="0"/>
              <a:t>Βήμα 6 Περίληψη της εργασίας, καθήκοντα, πρότυπα απόδοσης, συνθήκες εργασίας, </a:t>
            </a:r>
          </a:p>
          <a:p>
            <a:endParaRPr lang="el-GR" sz="3000" b="1" dirty="0" smtClean="0"/>
          </a:p>
          <a:p>
            <a:endParaRPr lang="el-GR" sz="3000" b="1" dirty="0"/>
          </a:p>
          <a:p>
            <a:r>
              <a:rPr lang="el-GR" sz="3000" b="1" dirty="0" smtClean="0"/>
              <a:t>Βήμα 7 Τέλος Ανακατανομή του Ανθρώπινου Δυναμικού Ορθολογική Στελέχωση των θέσεων εργασίας. </a:t>
            </a:r>
            <a:endParaRPr lang="el-GR" sz="3000" b="1" dirty="0"/>
          </a:p>
        </p:txBody>
      </p:sp>
    </p:spTree>
    <p:extLst>
      <p:ext uri="{BB962C8B-B14F-4D97-AF65-F5344CB8AC3E}">
        <p14:creationId xmlns:p14="http://schemas.microsoft.com/office/powerpoint/2010/main" val="3059217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280086" y="222592"/>
            <a:ext cx="1147530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/>
              <a:t>Διοίκηση Ανθρώπινου Δυναμικού στις Υπηρεσίες Υγείας</a:t>
            </a:r>
          </a:p>
          <a:p>
            <a:endParaRPr lang="el-GR" sz="3000" b="1" dirty="0"/>
          </a:p>
          <a:p>
            <a:r>
              <a:rPr lang="el-GR" sz="3000" b="1" dirty="0" smtClean="0"/>
              <a:t>Το περιεχόμενο της ΔΑΔ</a:t>
            </a:r>
            <a:r>
              <a:rPr lang="en-US" sz="3000" b="1" dirty="0" smtClean="0"/>
              <a:t>:</a:t>
            </a:r>
            <a:endParaRPr lang="el-GR" sz="3000" b="1" dirty="0" smtClean="0"/>
          </a:p>
          <a:p>
            <a:endParaRPr lang="en-US" sz="3000" b="1" dirty="0" smtClean="0"/>
          </a:p>
          <a:p>
            <a:r>
              <a:rPr lang="el-GR" sz="3000" b="1" dirty="0" smtClean="0"/>
              <a:t>Εξωτερικό περιβάλλον </a:t>
            </a:r>
          </a:p>
          <a:p>
            <a:endParaRPr lang="el-GR" sz="3000" b="1" dirty="0" smtClean="0"/>
          </a:p>
          <a:p>
            <a:r>
              <a:rPr lang="el-GR" sz="3000" b="1" dirty="0" smtClean="0"/>
              <a:t>√ Στον ιδιωτικό τομέα ο ιδιοκτήτης, μέτοχος, επενδυτής </a:t>
            </a:r>
          </a:p>
          <a:p>
            <a:r>
              <a:rPr lang="el-GR" sz="3000" b="1" dirty="0" smtClean="0"/>
              <a:t>√ Στο δημόσιο τομέα η πολιτική ηγεσία, και οι χρηματοδότες</a:t>
            </a:r>
          </a:p>
          <a:p>
            <a:r>
              <a:rPr lang="el-GR" sz="3000" b="1" dirty="0" smtClean="0"/>
              <a:t>√ Οι στρατηγικοί εταίροι (χρήστες των υπηρεσιών, συνδικάτα, προμηθευτές)</a:t>
            </a:r>
          </a:p>
          <a:p>
            <a:r>
              <a:rPr lang="el-GR" sz="3000" b="1" dirty="0" smtClean="0"/>
              <a:t>√ Το κοινωνικό σύνολο</a:t>
            </a:r>
          </a:p>
          <a:p>
            <a:r>
              <a:rPr lang="el-GR" sz="3000" b="1" dirty="0" smtClean="0"/>
              <a:t>√ </a:t>
            </a:r>
            <a:r>
              <a:rPr lang="el-GR" sz="3000" b="1" dirty="0"/>
              <a:t>Η</a:t>
            </a:r>
            <a:r>
              <a:rPr lang="el-GR" sz="3000" b="1" dirty="0" smtClean="0"/>
              <a:t> νομοθεσία</a:t>
            </a:r>
          </a:p>
          <a:p>
            <a:endParaRPr lang="el-GR" b="1" dirty="0" smtClean="0"/>
          </a:p>
          <a:p>
            <a:endParaRPr lang="el-GR" b="1" dirty="0" smtClean="0"/>
          </a:p>
        </p:txBody>
      </p:sp>
    </p:spTree>
    <p:extLst>
      <p:ext uri="{BB962C8B-B14F-4D97-AF65-F5344CB8AC3E}">
        <p14:creationId xmlns:p14="http://schemas.microsoft.com/office/powerpoint/2010/main" val="395714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2746248"/>
              </p:ext>
            </p:extLst>
          </p:nvPr>
        </p:nvGraphicFramePr>
        <p:xfrm>
          <a:off x="1738282" y="1428737"/>
          <a:ext cx="8501122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6 - TextBox"/>
          <p:cNvSpPr txBox="1"/>
          <p:nvPr/>
        </p:nvSpPr>
        <p:spPr>
          <a:xfrm>
            <a:off x="2809852" y="2357431"/>
            <a:ext cx="1143008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1200" dirty="0"/>
              <a:t>Φιλοσοφία Ανώτατης Ηγεσίας </a:t>
            </a:r>
          </a:p>
        </p:txBody>
      </p:sp>
      <p:sp>
        <p:nvSpPr>
          <p:cNvPr id="8" name="7 - TextBox"/>
          <p:cNvSpPr txBox="1"/>
          <p:nvPr/>
        </p:nvSpPr>
        <p:spPr>
          <a:xfrm>
            <a:off x="3881422" y="4143381"/>
            <a:ext cx="1000132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1200" dirty="0"/>
              <a:t>Υγιεινή &amp; Ασφάλεια</a:t>
            </a:r>
          </a:p>
        </p:txBody>
      </p:sp>
      <p:sp>
        <p:nvSpPr>
          <p:cNvPr id="9" name="8 - TextBox"/>
          <p:cNvSpPr txBox="1"/>
          <p:nvPr/>
        </p:nvSpPr>
        <p:spPr>
          <a:xfrm>
            <a:off x="4381488" y="3071811"/>
            <a:ext cx="1071570" cy="83099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1200" dirty="0"/>
              <a:t>Σχεδιασμός &amp; Ανάλυση Θέσεων Εργασίας</a:t>
            </a:r>
          </a:p>
        </p:txBody>
      </p:sp>
      <p:sp>
        <p:nvSpPr>
          <p:cNvPr id="10" name="9 - TextBox"/>
          <p:cNvSpPr txBox="1"/>
          <p:nvPr/>
        </p:nvSpPr>
        <p:spPr>
          <a:xfrm>
            <a:off x="1952596" y="3214687"/>
            <a:ext cx="1000132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1200" dirty="0"/>
              <a:t>Ανάπτυξη Ηγεσίας</a:t>
            </a:r>
          </a:p>
        </p:txBody>
      </p:sp>
      <p:sp>
        <p:nvSpPr>
          <p:cNvPr id="11" name="10 - TextBox"/>
          <p:cNvSpPr txBox="1"/>
          <p:nvPr/>
        </p:nvSpPr>
        <p:spPr>
          <a:xfrm>
            <a:off x="1952596" y="4000505"/>
            <a:ext cx="1357322" cy="83099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1200" dirty="0"/>
              <a:t>Οργανωσιακή Μάθηση και </a:t>
            </a:r>
            <a:r>
              <a:rPr lang="el-GR" sz="1200" dirty="0" smtClean="0"/>
              <a:t>διαχείριση </a:t>
            </a:r>
            <a:r>
              <a:rPr lang="el-GR" sz="1200" dirty="0"/>
              <a:t>Γνώσης</a:t>
            </a:r>
          </a:p>
        </p:txBody>
      </p:sp>
      <p:sp>
        <p:nvSpPr>
          <p:cNvPr id="12" name="11 - TextBox"/>
          <p:cNvSpPr txBox="1"/>
          <p:nvPr/>
        </p:nvSpPr>
        <p:spPr>
          <a:xfrm>
            <a:off x="2723438" y="5017155"/>
            <a:ext cx="1284223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1200" dirty="0"/>
              <a:t>Οργανωσιακή &amp; Διοικητική Ανάπτυξη</a:t>
            </a:r>
          </a:p>
        </p:txBody>
      </p:sp>
      <p:sp>
        <p:nvSpPr>
          <p:cNvPr id="13" name="12 - TextBox"/>
          <p:cNvSpPr txBox="1"/>
          <p:nvPr/>
        </p:nvSpPr>
        <p:spPr>
          <a:xfrm>
            <a:off x="4807413" y="4899552"/>
            <a:ext cx="1288587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1200" dirty="0"/>
              <a:t>Οργανωσιακή &amp; Διοικητική Ανάπτυξη</a:t>
            </a:r>
          </a:p>
        </p:txBody>
      </p:sp>
      <p:sp>
        <p:nvSpPr>
          <p:cNvPr id="14" name="13 - TextBox"/>
          <p:cNvSpPr txBox="1"/>
          <p:nvPr/>
        </p:nvSpPr>
        <p:spPr>
          <a:xfrm>
            <a:off x="5595934" y="5643579"/>
            <a:ext cx="1208520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1200" dirty="0"/>
              <a:t>Εκπαίδευση &amp; ανάπτυξη</a:t>
            </a:r>
          </a:p>
        </p:txBody>
      </p:sp>
      <p:sp>
        <p:nvSpPr>
          <p:cNvPr id="15" name="14 - TextBox"/>
          <p:cNvSpPr txBox="1"/>
          <p:nvPr/>
        </p:nvSpPr>
        <p:spPr>
          <a:xfrm>
            <a:off x="6381751" y="4786323"/>
            <a:ext cx="1197059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1200" dirty="0"/>
              <a:t>Προσέλκυση &amp; Επιλογή</a:t>
            </a:r>
          </a:p>
        </p:txBody>
      </p:sp>
      <p:sp>
        <p:nvSpPr>
          <p:cNvPr id="16" name="15 - TextBox"/>
          <p:cNvSpPr txBox="1"/>
          <p:nvPr/>
        </p:nvSpPr>
        <p:spPr>
          <a:xfrm>
            <a:off x="6884813" y="4109105"/>
            <a:ext cx="1000132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1200" dirty="0"/>
              <a:t>Αμοιβές &amp;Παροχές</a:t>
            </a:r>
          </a:p>
        </p:txBody>
      </p:sp>
      <p:sp>
        <p:nvSpPr>
          <p:cNvPr id="17" name="16 - TextBox"/>
          <p:cNvSpPr txBox="1"/>
          <p:nvPr/>
        </p:nvSpPr>
        <p:spPr>
          <a:xfrm>
            <a:off x="6238875" y="3217369"/>
            <a:ext cx="1608951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1200" dirty="0"/>
              <a:t>Προγραμματισμός Α.Δ.</a:t>
            </a:r>
          </a:p>
        </p:txBody>
      </p:sp>
      <p:sp>
        <p:nvSpPr>
          <p:cNvPr id="18" name="17 - TextBox"/>
          <p:cNvSpPr txBox="1"/>
          <p:nvPr/>
        </p:nvSpPr>
        <p:spPr>
          <a:xfrm>
            <a:off x="7429455" y="2380381"/>
            <a:ext cx="1262180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1200" dirty="0"/>
              <a:t>Προγράμματα Ολικής Ποιότητας</a:t>
            </a:r>
          </a:p>
        </p:txBody>
      </p:sp>
      <p:sp>
        <p:nvSpPr>
          <p:cNvPr id="19" name="18 - TextBox"/>
          <p:cNvSpPr txBox="1"/>
          <p:nvPr/>
        </p:nvSpPr>
        <p:spPr>
          <a:xfrm>
            <a:off x="7667636" y="5286389"/>
            <a:ext cx="1071570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1200" dirty="0"/>
              <a:t>Εσωτερική Επικοινωνία</a:t>
            </a:r>
          </a:p>
        </p:txBody>
      </p:sp>
      <p:sp>
        <p:nvSpPr>
          <p:cNvPr id="20" name="19 - TextBox"/>
          <p:cNvSpPr txBox="1"/>
          <p:nvPr/>
        </p:nvSpPr>
        <p:spPr>
          <a:xfrm>
            <a:off x="8739205" y="4286257"/>
            <a:ext cx="1269768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1200" dirty="0"/>
              <a:t>Οργανωσιακή Κουλτούρα &amp; Κλίμα</a:t>
            </a:r>
          </a:p>
        </p:txBody>
      </p:sp>
      <p:sp>
        <p:nvSpPr>
          <p:cNvPr id="21" name="20 - TextBox"/>
          <p:cNvSpPr txBox="1"/>
          <p:nvPr/>
        </p:nvSpPr>
        <p:spPr>
          <a:xfrm>
            <a:off x="8739205" y="2909027"/>
            <a:ext cx="1129496" cy="120032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1200" dirty="0"/>
              <a:t>Βελτίωση Ομαδικής Συνεργασίας &amp; Διάθεσης για Απόδοση</a:t>
            </a:r>
          </a:p>
        </p:txBody>
      </p:sp>
      <p:sp>
        <p:nvSpPr>
          <p:cNvPr id="22" name="21 - TextBox"/>
          <p:cNvSpPr txBox="1"/>
          <p:nvPr/>
        </p:nvSpPr>
        <p:spPr>
          <a:xfrm>
            <a:off x="5381619" y="2571745"/>
            <a:ext cx="1085083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1200" dirty="0"/>
              <a:t>Εργασιακές  σχέσεις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0594" y="294126"/>
            <a:ext cx="1151649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/>
              <a:t>Διοίκησης Προσωπικού -- Διοίκηση Ανθρωπίνων Πόρων</a:t>
            </a:r>
            <a:endParaRPr lang="el-GR" sz="3000" b="1" dirty="0"/>
          </a:p>
        </p:txBody>
      </p:sp>
    </p:spTree>
    <p:extLst>
      <p:ext uri="{BB962C8B-B14F-4D97-AF65-F5344CB8AC3E}">
        <p14:creationId xmlns:p14="http://schemas.microsoft.com/office/powerpoint/2010/main" val="13134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148281" y="189642"/>
            <a:ext cx="1147530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/>
              <a:t>Διοίκηση Ανθρώπινου Δυναμικού στις Υπηρεσίες Υγείας</a:t>
            </a:r>
          </a:p>
          <a:p>
            <a:endParaRPr lang="el-GR" sz="3000" b="1" dirty="0" smtClean="0"/>
          </a:p>
          <a:p>
            <a:r>
              <a:rPr lang="el-GR" sz="3000" b="1" dirty="0" smtClean="0"/>
              <a:t>Τόσο στην Ελλάδα αλλά όσο και Διεθνώς τα προβλήματα κυρίως εστιάζονται</a:t>
            </a:r>
            <a:r>
              <a:rPr lang="en-US" sz="3000" b="1" dirty="0" smtClean="0"/>
              <a:t>:</a:t>
            </a:r>
          </a:p>
          <a:p>
            <a:endParaRPr lang="en-US" sz="3000" b="1" dirty="0"/>
          </a:p>
          <a:p>
            <a:r>
              <a:rPr lang="el-GR" sz="3000" b="1" dirty="0" smtClean="0">
                <a:cs typeface="Calibri" panose="020F0502020204030204" pitchFamily="34" charset="0"/>
              </a:rPr>
              <a:t>● </a:t>
            </a:r>
            <a:r>
              <a:rPr lang="el-GR" sz="3000" b="1" dirty="0" smtClean="0"/>
              <a:t>Στην εκπαίδευση των ισόποση κατανομή φοιτητών</a:t>
            </a:r>
          </a:p>
          <a:p>
            <a:endParaRPr lang="el-GR" sz="3000" b="1" dirty="0"/>
          </a:p>
          <a:p>
            <a:r>
              <a:rPr lang="el-GR" sz="3000" b="1" dirty="0" smtClean="0"/>
              <a:t>Προβλήματα ισόποσης κατανομής και στελέχωσης στις υπηρεσίες υγείας το Υπουργείο Παιδείας και οι Σχολές – Πανεπιστημιακά Ιδρύματα θα πρέπει να ένα εναρμονιστούν με τις ανάγκες του Συστήματος Υγείας.</a:t>
            </a:r>
          </a:p>
          <a:p>
            <a:endParaRPr lang="el-GR" sz="3000" b="1" dirty="0"/>
          </a:p>
          <a:p>
            <a:r>
              <a:rPr lang="el-GR" sz="3000" b="1" dirty="0" smtClean="0">
                <a:cs typeface="Calibri" panose="020F0502020204030204" pitchFamily="34" charset="0"/>
              </a:rPr>
              <a:t>● </a:t>
            </a:r>
            <a:r>
              <a:rPr lang="el-GR" sz="3000" b="1" dirty="0" smtClean="0"/>
              <a:t>Προβλήματα απασχόλησης και στελέχωσης </a:t>
            </a:r>
          </a:p>
        </p:txBody>
      </p:sp>
    </p:spTree>
    <p:extLst>
      <p:ext uri="{BB962C8B-B14F-4D97-AF65-F5344CB8AC3E}">
        <p14:creationId xmlns:p14="http://schemas.microsoft.com/office/powerpoint/2010/main" val="60901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80086" y="444495"/>
            <a:ext cx="11475309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b="1" dirty="0" smtClean="0"/>
          </a:p>
          <a:p>
            <a:r>
              <a:rPr lang="el-GR" sz="3000" b="1" dirty="0"/>
              <a:t>Διοίκηση Ανθρώπινου Δυναμικού στις Υπηρεσίες Υγείας</a:t>
            </a:r>
          </a:p>
          <a:p>
            <a:endParaRPr lang="el-GR" sz="3000" b="1" dirty="0"/>
          </a:p>
          <a:p>
            <a:endParaRPr lang="el-GR" sz="3000" b="1" dirty="0"/>
          </a:p>
          <a:p>
            <a:r>
              <a:rPr lang="el-GR" sz="3000" b="1" dirty="0"/>
              <a:t>Νορβηγία  50 επαγγελματίες υγείας ανά 1000 κατοίκους Ελλάδα 20 επαγγελματίες υγείας </a:t>
            </a:r>
            <a:r>
              <a:rPr lang="el-GR" sz="3000" b="1" dirty="0" smtClean="0"/>
              <a:t>ανά </a:t>
            </a:r>
            <a:r>
              <a:rPr lang="el-GR" sz="3000" b="1" dirty="0"/>
              <a:t>1000 κατοίκους.</a:t>
            </a:r>
          </a:p>
          <a:p>
            <a:endParaRPr lang="el-GR" b="1" dirty="0"/>
          </a:p>
          <a:p>
            <a:r>
              <a:rPr lang="el-GR" b="1" dirty="0"/>
              <a:t>  </a:t>
            </a:r>
          </a:p>
          <a:p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2035001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Πίνακας 1"/>
          <p:cNvGraphicFramePr>
            <a:graphicFrameLocks noGrp="1"/>
          </p:cNvGraphicFramePr>
          <p:nvPr/>
        </p:nvGraphicFramePr>
        <p:xfrm>
          <a:off x="304799" y="919437"/>
          <a:ext cx="8979244" cy="585205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829172"/>
                <a:gridCol w="2075036"/>
                <a:gridCol w="2075036"/>
              </a:tblGrid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ΕΙ∆ΙΚΟΤΗΤΑ</a:t>
                      </a:r>
                      <a:endParaRPr lang="el-GR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ΠΛΗΘΥΣΜΟΣ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ΠΟΣΟΣΤΟ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Χωρίς ειδικότητα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27.280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40,43%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Παθολόγοι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4.308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6,38%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Μικροβιολόγοι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3.801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5,63%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Παιδίατροι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3.209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4,76%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Κα</a:t>
                      </a:r>
                      <a:r>
                        <a:rPr lang="en-US" sz="800" dirty="0" err="1">
                          <a:effectLst/>
                        </a:rPr>
                        <a:t>ρδιολόγοι</a:t>
                      </a:r>
                      <a:endParaRPr lang="el-GR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2.732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4,05%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Γυναικολόγοι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2.706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4,01%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Νευρολόγοι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2.422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3,59%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Ακτινολόγοι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2.227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3,30%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Χειρουργοί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2.152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3,19%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Ορθοπεδικοί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2.013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2,98%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Οφθαλµίατροι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1.864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2,76%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Γενικής Ιατρικής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1.813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2,69%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Αναισθησιολόγοι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1.748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2,59%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Φυµατιολόγοι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1.268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1,88%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Ωτορινολαρυγγολόγοι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1.150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1,70%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∆ερµατολόγοι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1.017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1,51%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Ουρολόγοι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901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1,34%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Κυτταρολόγοι - Παθολογοανατόµοι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803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1,19%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Λοιπές ειδικότητες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790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1,17%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Γαστρεντερολόγοι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640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0,95%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Νευροχειρουργοί –Πλαστικοί Χειρουργοί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628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0,93%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Ενδοκρινολόγοι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506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0,75%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Νεφρολόγοι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423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0,63%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Χειρουργοί θώρακα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322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0,48%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Ρευµατολόγοι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282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0,42%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 dirty="0" err="1">
                          <a:effectLst/>
                        </a:rPr>
                        <a:t>Πυρηνικής</a:t>
                      </a:r>
                      <a:r>
                        <a:rPr lang="en-US" sz="800" dirty="0">
                          <a:effectLst/>
                        </a:rPr>
                        <a:t> Ια</a:t>
                      </a:r>
                      <a:r>
                        <a:rPr lang="en-US" sz="800" dirty="0" err="1">
                          <a:effectLst/>
                        </a:rPr>
                        <a:t>τρικής</a:t>
                      </a:r>
                      <a:endParaRPr lang="el-GR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239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0,35%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Χειρουργοί παίδων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172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0,25%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1795"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Ιατροδικαστές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58</a:t>
                      </a:r>
                      <a:endParaRPr lang="el-G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0,09%</a:t>
                      </a:r>
                      <a:endParaRPr lang="el-GR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81168" y="57665"/>
            <a:ext cx="461318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 smtClean="0"/>
              <a:t>Ειδικότητες – Στατιστικά</a:t>
            </a:r>
          </a:p>
          <a:p>
            <a:r>
              <a:rPr lang="el-GR" sz="2500" b="1" dirty="0" smtClean="0"/>
              <a:t>Γενικό Σύνολο ιατρών 67.474</a:t>
            </a:r>
            <a:endParaRPr lang="el-GR" sz="25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399374" y="6494493"/>
            <a:ext cx="25290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 smtClean="0"/>
              <a:t>Πηγή</a:t>
            </a:r>
            <a:r>
              <a:rPr lang="en-US" sz="1200" dirty="0" smtClean="0"/>
              <a:t>: wwworientum.gr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277556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164756" y="0"/>
            <a:ext cx="11475308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/>
              <a:t>Διοίκηση Ανθρώπινου Δυναμικού στις Υπηρεσίες Υγείας</a:t>
            </a:r>
          </a:p>
          <a:p>
            <a:endParaRPr lang="el-GR" sz="3000" b="1" dirty="0" smtClean="0"/>
          </a:p>
          <a:p>
            <a:r>
              <a:rPr lang="el-GR" sz="3000" b="1" dirty="0" smtClean="0"/>
              <a:t>Τόσο στην Ελλάδα αλλά όσο και Διεθνώς τα προβλήματα κυρίως εστιάζονται</a:t>
            </a:r>
            <a:r>
              <a:rPr lang="en-US" sz="3000" b="1" dirty="0" smtClean="0"/>
              <a:t>:</a:t>
            </a:r>
            <a:endParaRPr lang="el-GR" sz="3000" b="1" dirty="0" smtClean="0"/>
          </a:p>
          <a:p>
            <a:endParaRPr lang="en-US" sz="3000" b="1" dirty="0"/>
          </a:p>
          <a:p>
            <a:r>
              <a:rPr lang="el-GR" sz="3000" b="1" dirty="0" smtClean="0">
                <a:cs typeface="Calibri" panose="020F0502020204030204" pitchFamily="34" charset="0"/>
              </a:rPr>
              <a:t>● Σχεδιασμός και προγραμματισμός Ανθρώπινου Δυναμικού άνιση κατανομή του προσωπικού σε Αττική και Θεσσαλονίκη βρίσκεται το 70% του πληθυσμού και  το 50% των ιατρών </a:t>
            </a:r>
          </a:p>
          <a:p>
            <a:endParaRPr lang="el-GR" sz="3000" b="1" dirty="0">
              <a:cs typeface="Calibri" panose="020F0502020204030204" pitchFamily="34" charset="0"/>
            </a:endParaRPr>
          </a:p>
          <a:p>
            <a:r>
              <a:rPr lang="el-GR" sz="3000" b="1" dirty="0" smtClean="0">
                <a:cs typeface="Calibri" panose="020F0502020204030204" pitchFamily="34" charset="0"/>
              </a:rPr>
              <a:t>● Κανόνες από την πρόληψη ως την αξιολόγηση προσέλκυση επιλογή προσωπικού, </a:t>
            </a:r>
            <a:r>
              <a:rPr lang="el-GR" sz="3000" b="1" dirty="0" err="1" smtClean="0">
                <a:cs typeface="Calibri" panose="020F0502020204030204" pitchFamily="34" charset="0"/>
              </a:rPr>
              <a:t>καθηκοντολόγια</a:t>
            </a:r>
            <a:r>
              <a:rPr lang="el-GR" sz="3000" b="1" dirty="0" smtClean="0">
                <a:cs typeface="Calibri" panose="020F0502020204030204" pitchFamily="34" charset="0"/>
              </a:rPr>
              <a:t> και ανάλυση της θέσης εργασίας, συστήματα αξιολόγησης και απόδοσης </a:t>
            </a:r>
            <a:r>
              <a:rPr lang="el-GR" sz="3000" b="1" dirty="0" smtClean="0">
                <a:cs typeface="Calibri" panose="020F0502020204030204" pitchFamily="34" charset="0"/>
              </a:rPr>
              <a:t>καθοριστικός ο ρόλος της ηγεσίας </a:t>
            </a:r>
            <a:r>
              <a:rPr lang="en-US" sz="3000" b="1" dirty="0" smtClean="0">
                <a:cs typeface="Calibri" panose="020F0502020204030204" pitchFamily="34" charset="0"/>
              </a:rPr>
              <a:t>(managers </a:t>
            </a:r>
            <a:r>
              <a:rPr lang="el-GR" sz="3000" b="1" dirty="0" smtClean="0">
                <a:cs typeface="Calibri" panose="020F0502020204030204" pitchFamily="34" charset="0"/>
              </a:rPr>
              <a:t>σε όλα τα επίπεδα</a:t>
            </a:r>
            <a:r>
              <a:rPr lang="el-GR" sz="3000" b="1" dirty="0" smtClean="0">
                <a:cs typeface="Calibri" panose="020F0502020204030204" pitchFamily="34" charset="0"/>
              </a:rPr>
              <a:t>).</a:t>
            </a:r>
            <a:endParaRPr lang="el-GR" sz="3000" b="1" dirty="0" smtClean="0">
              <a:cs typeface="Calibri" panose="020F0502020204030204" pitchFamily="34" charset="0"/>
            </a:endParaRPr>
          </a:p>
          <a:p>
            <a:endParaRPr lang="el-GR" b="1" dirty="0"/>
          </a:p>
          <a:p>
            <a:r>
              <a:rPr lang="el-GR" b="1" dirty="0" smtClean="0"/>
              <a:t>  </a:t>
            </a:r>
          </a:p>
          <a:p>
            <a:endParaRPr lang="el-GR" b="1" dirty="0" smtClean="0"/>
          </a:p>
        </p:txBody>
      </p:sp>
    </p:spTree>
    <p:extLst>
      <p:ext uri="{BB962C8B-B14F-4D97-AF65-F5344CB8AC3E}">
        <p14:creationId xmlns:p14="http://schemas.microsoft.com/office/powerpoint/2010/main" val="29524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247134" y="263782"/>
            <a:ext cx="114753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/>
              <a:t>Διοίκηση Ανθρώπινου Δυναμικού στις Υπηρεσίες Υγείας</a:t>
            </a:r>
          </a:p>
          <a:p>
            <a:endParaRPr lang="el-GR" sz="3000" b="1" dirty="0" smtClean="0"/>
          </a:p>
          <a:p>
            <a:r>
              <a:rPr lang="el-GR" sz="3000" b="1" dirty="0" smtClean="0"/>
              <a:t>Εκπαίδευση και Ανάπτυξη </a:t>
            </a:r>
            <a:endParaRPr lang="el-GR" sz="3000" b="1" dirty="0"/>
          </a:p>
          <a:p>
            <a:endParaRPr lang="el-GR" sz="3000" b="1" dirty="0"/>
          </a:p>
          <a:p>
            <a:r>
              <a:rPr lang="el-GR" sz="3000" b="1" dirty="0" smtClean="0"/>
              <a:t>Πολλοί οργανισμοί επενδύουν σε αυτή την κατεύθυνση με σκοπό </a:t>
            </a:r>
          </a:p>
          <a:p>
            <a:endParaRPr lang="el-GR" sz="3000" b="1" dirty="0"/>
          </a:p>
          <a:p>
            <a:r>
              <a:rPr lang="el-GR" sz="3000" b="1" dirty="0" smtClean="0"/>
              <a:t>• Την αύξηση της ατομικής και οργανωσιακής κουλτούρας </a:t>
            </a:r>
            <a:endParaRPr lang="el-GR" sz="3000" b="1" dirty="0"/>
          </a:p>
          <a:p>
            <a:r>
              <a:rPr lang="el-GR" sz="3000" b="1" dirty="0" smtClean="0"/>
              <a:t>• Την αύξηση της παραγωγικότητας σε ατομικό και ομαδικό επίπεδο</a:t>
            </a:r>
            <a:endParaRPr lang="el-GR" sz="3000" b="1" dirty="0"/>
          </a:p>
          <a:p>
            <a:r>
              <a:rPr lang="el-GR" sz="3000" b="1" dirty="0" smtClean="0"/>
              <a:t>• Την ανύψωση του ηθικού και </a:t>
            </a:r>
            <a:r>
              <a:rPr lang="el-GR" sz="3000" b="1" dirty="0" smtClean="0"/>
              <a:t>της </a:t>
            </a:r>
            <a:r>
              <a:rPr lang="el-GR" sz="3000" b="1" dirty="0" err="1" smtClean="0"/>
              <a:t>αυτοαποτελεσματικότητας</a:t>
            </a:r>
            <a:endParaRPr lang="el-GR" sz="3000" b="1" dirty="0"/>
          </a:p>
        </p:txBody>
      </p:sp>
    </p:spTree>
    <p:extLst>
      <p:ext uri="{BB962C8B-B14F-4D97-AF65-F5344CB8AC3E}">
        <p14:creationId xmlns:p14="http://schemas.microsoft.com/office/powerpoint/2010/main" val="288119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Τομή">
  <a:themeElements>
    <a:clrScheme name="Μπλε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Τομή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Τομή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4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TM02900722[[fn=Αίθουσα συσκέψεων (Ιόντα)]]</Template>
  <TotalTime>447</TotalTime>
  <Words>1375</Words>
  <Application>Microsoft Office PowerPoint</Application>
  <PresentationFormat>Ευρεία οθόνη</PresentationFormat>
  <Paragraphs>425</Paragraphs>
  <Slides>23</Slides>
  <Notes>1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3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34" baseType="lpstr">
      <vt:lpstr>Arial</vt:lpstr>
      <vt:lpstr>Calibri</vt:lpstr>
      <vt:lpstr>Calibri Light</vt:lpstr>
      <vt:lpstr>Century Gothic</vt:lpstr>
      <vt:lpstr>Times New Roman</vt:lpstr>
      <vt:lpstr>Wingdings 2</vt:lpstr>
      <vt:lpstr>Wingdings 3</vt:lpstr>
      <vt:lpstr>HDOfficeLightV0</vt:lpstr>
      <vt:lpstr>1_HDOfficeLightV0</vt:lpstr>
      <vt:lpstr>Τομή</vt:lpstr>
      <vt:lpstr>Visio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48</cp:revision>
  <dcterms:created xsi:type="dcterms:W3CDTF">2017-04-25T08:37:22Z</dcterms:created>
  <dcterms:modified xsi:type="dcterms:W3CDTF">2018-06-04T11:09:27Z</dcterms:modified>
</cp:coreProperties>
</file>