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5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73" r:id="rId16"/>
    <p:sldId id="275" r:id="rId17"/>
    <p:sldId id="274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45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50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  <a:endParaRPr lang="en-US" dirty="0">
              <a:solidFill>
                <a:srgbClr val="90C226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3369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151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8890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827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226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07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7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91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54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61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30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70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3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728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/>
              <a:t>6/11/2018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90C226"/>
                </a:solidFill>
              </a:rPr>
              <a:pPr defTabSz="457200"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314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1232" y="205946"/>
            <a:ext cx="959708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Έλεγχος διοικητική λειτουργία με την οποία διασφαλίζεται η σύγκριση πραγματικών αποτελεσμάτων βάση των στόχων που έχουν τεθεί κατά την διαδικασία του προγραμματισμού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n-US" sz="3000" b="1" dirty="0" smtClean="0">
              <a:latin typeface="Century Gothic" panose="020B0502020202020204" pitchFamily="34" charset="0"/>
            </a:endParaRPr>
          </a:p>
          <a:p>
            <a:endParaRPr lang="en-US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Είναι διαδικασία η οποία συμπεριλαμβάνεται στις λειτουργίες της διοίκησης</a:t>
            </a:r>
          </a:p>
          <a:p>
            <a:endParaRPr lang="el-GR" dirty="0"/>
          </a:p>
          <a:p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623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2421" y="535460"/>
            <a:ext cx="108739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Οικονομική αξιολόγηση είναι η σύγκριση του οφέλους σε σχέση με το κόστος καθώς επίσης και σε σχέση με τη</a:t>
            </a:r>
            <a:r>
              <a:rPr lang="el-GR" sz="3000" b="1" dirty="0">
                <a:latin typeface="Century Gothic" panose="020B0502020202020204" pitchFamily="34" charset="0"/>
              </a:rPr>
              <a:t>ν</a:t>
            </a:r>
            <a:r>
              <a:rPr lang="el-GR" sz="3000" b="1" dirty="0" smtClean="0">
                <a:latin typeface="Century Gothic" panose="020B0502020202020204" pitchFamily="34" charset="0"/>
              </a:rPr>
              <a:t> </a:t>
            </a:r>
            <a:r>
              <a:rPr lang="en-US" sz="3000" b="1" dirty="0" smtClean="0">
                <a:latin typeface="Century Gothic" panose="020B0502020202020204" pitchFamily="34" charset="0"/>
              </a:rPr>
              <a:t>“</a:t>
            </a:r>
            <a:r>
              <a:rPr lang="el-GR" sz="3000" b="1" dirty="0" smtClean="0">
                <a:latin typeface="Century Gothic" panose="020B0502020202020204" pitchFamily="34" charset="0"/>
              </a:rPr>
              <a:t>συγκριτική ανάλυση</a:t>
            </a:r>
            <a:r>
              <a:rPr lang="en-US" sz="3000" b="1" dirty="0" smtClean="0">
                <a:latin typeface="Century Gothic" panose="020B0502020202020204" pitchFamily="34" charset="0"/>
              </a:rPr>
              <a:t>”</a:t>
            </a:r>
            <a:r>
              <a:rPr lang="el-GR" sz="3000" b="1" dirty="0" smtClean="0">
                <a:latin typeface="Century Gothic" panose="020B0502020202020204" pitchFamily="34" charset="0"/>
              </a:rPr>
              <a:t> των εναλλακτικών δράσεων του οργανισμού </a:t>
            </a:r>
            <a:endParaRPr lang="el-GR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239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1232" y="205946"/>
            <a:ext cx="108739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Οικονομική Αξιολόγηση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• Ανάλυση κόστους - οφέλους δυνατότητα αξιολόγησης μιας παρέμβασης, δηλαδή αν αυτή κάθε αυτή αξίζει τον κόπο.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• Ανάλυση κόστους – αποτελέσματος εδώ οι εισροές μετρώνται σε χρηματικές μονάδες και οι εκροές σε κατάλληλες φυσικές ή κλινικές μονάδες</a:t>
            </a:r>
          </a:p>
        </p:txBody>
      </p:sp>
    </p:spTree>
    <p:extLst>
      <p:ext uri="{BB962C8B-B14F-4D97-AF65-F5344CB8AC3E}">
        <p14:creationId xmlns:p14="http://schemas.microsoft.com/office/powerpoint/2010/main" val="1466666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232" y="205946"/>
            <a:ext cx="1087394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• Ανάλυση κόστους – χρησιμότητας περιλαμβάνει ποσοτικές και ποιοτικές μετρήσεις ζωής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• Ανάλυση κόστους - ασθένειας καθορίζει τις οικονομικές επιπτώσεις μιας νόσου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endParaRPr lang="el-GR" sz="3000" b="1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836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232" y="205946"/>
            <a:ext cx="1087394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•Ανάλυση της ποιότητας της ζωής γνωστή ως </a:t>
            </a:r>
            <a:r>
              <a:rPr lang="en-US" sz="3000" b="1" dirty="0" smtClean="0">
                <a:latin typeface="Century Gothic" panose="020B0502020202020204" pitchFamily="34" charset="0"/>
              </a:rPr>
              <a:t>QALY’s method </a:t>
            </a:r>
            <a:r>
              <a:rPr lang="el-GR" sz="3000" b="1" dirty="0" smtClean="0">
                <a:latin typeface="Century Gothic" panose="020B0502020202020204" pitchFamily="34" charset="0"/>
              </a:rPr>
              <a:t> μετρά τις επιπτώσεις ενός συστήματος, μιας τεχνολογίας, ενός προγράμματος, η μιας υπηρεσίας υγείας μιας ιατρικής θεραπείας στην ποιότητα ζωής των ασθενών.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Υπάρχει η δυνατότητα εκτίμησης του αποτελέσματος των κλινικών παρεμβάσεων υγείας συνδυάζοντας τη χρησιμότητα των καταστάσεων υγείας με τα δεδομένα επιβίωσης </a:t>
            </a:r>
            <a:endParaRPr lang="el-GR" sz="3000" b="1" dirty="0">
              <a:latin typeface="Century Gothic" panose="020B0502020202020204" pitchFamily="34" charset="0"/>
            </a:endParaRPr>
          </a:p>
          <a:p>
            <a:endParaRPr lang="el-GR" sz="3000" b="1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91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Αποθήκη Φωτογραφίας - ακουμπώ, πάνω, &#10;τούβλα, ποιότητα. &#10;fotosearch - αναζήτηση &#10;φωτογραφιών, εικόνων, &#10;τοιχογραφιών και &#10;clipart"/>
          <p:cNvPicPr>
            <a:picLocks noChangeAspect="1" noChangeArrowheads="1"/>
          </p:cNvPicPr>
          <p:nvPr/>
        </p:nvPicPr>
        <p:blipFill>
          <a:blip r:embed="rId2" cstate="print"/>
          <a:srcRect b="5107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49011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945" y="1136822"/>
            <a:ext cx="1087394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Συγκριτική αξιολόγηση (</a:t>
            </a:r>
            <a:r>
              <a:rPr lang="en-US" sz="3000" b="1" dirty="0" smtClean="0">
                <a:latin typeface="Century Gothic" panose="020B0502020202020204" pitchFamily="34" charset="0"/>
              </a:rPr>
              <a:t>benchmarking)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Το </a:t>
            </a:r>
            <a:r>
              <a:rPr lang="en-US" sz="3000" b="1" dirty="0" smtClean="0">
                <a:latin typeface="Century Gothic" panose="020B0502020202020204" pitchFamily="34" charset="0"/>
              </a:rPr>
              <a:t>benchmarking </a:t>
            </a:r>
            <a:r>
              <a:rPr lang="el-GR" sz="3000" b="1" dirty="0" smtClean="0">
                <a:latin typeface="Century Gothic" panose="020B0502020202020204" pitchFamily="34" charset="0"/>
              </a:rPr>
              <a:t>αναγνωρίζεται ως σημαντικό κομμάτι συνεχούς βελτίωσης της απόδοσης 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312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56519" y="484141"/>
            <a:ext cx="1118698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Αναφέρεται </a:t>
            </a:r>
            <a:r>
              <a:rPr lang="el-GR" sz="3000" b="1" dirty="0">
                <a:latin typeface="Century Gothic" panose="020B0502020202020204" pitchFamily="34" charset="0"/>
              </a:rPr>
              <a:t>ως μια συνεχής διαδικασία η οποία στοχεύει στην προσαρμογή και την βελτίωση των λειτουργιών ενός οργανισμού 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>
                <a:latin typeface="Century Gothic" panose="020B0502020202020204" pitchFamily="34" charset="0"/>
              </a:rPr>
              <a:t>Αναζήτηση λύσεων και ιδεών και εισαγωγή </a:t>
            </a:r>
            <a:r>
              <a:rPr lang="el-GR" sz="3000" b="1" dirty="0" smtClean="0">
                <a:latin typeface="Century Gothic" panose="020B0502020202020204" pitchFamily="34" charset="0"/>
              </a:rPr>
              <a:t>αλλαγών </a:t>
            </a:r>
            <a:r>
              <a:rPr lang="el-GR" sz="3000" b="1" dirty="0">
                <a:latin typeface="Century Gothic" panose="020B0502020202020204" pitchFamily="34" charset="0"/>
              </a:rPr>
              <a:t>με στόχο την βελτίωση</a:t>
            </a:r>
          </a:p>
        </p:txBody>
      </p:sp>
    </p:spTree>
    <p:extLst>
      <p:ext uri="{BB962C8B-B14F-4D97-AF65-F5344CB8AC3E}">
        <p14:creationId xmlns:p14="http://schemas.microsoft.com/office/powerpoint/2010/main" val="15361985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232" y="205946"/>
            <a:ext cx="1087394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Είδη </a:t>
            </a:r>
            <a:r>
              <a:rPr lang="en-US" sz="3000" b="1" dirty="0" smtClean="0">
                <a:latin typeface="Century Gothic" panose="020B0502020202020204" pitchFamily="34" charset="0"/>
              </a:rPr>
              <a:t>benchmarking: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n-US" sz="3000" b="1" dirty="0">
              <a:latin typeface="Century Gothic" panose="020B0502020202020204" pitchFamily="34" charset="0"/>
            </a:endParaRPr>
          </a:p>
          <a:p>
            <a:r>
              <a:rPr lang="en-US" sz="3000" b="1" dirty="0" smtClean="0">
                <a:latin typeface="Century Gothic" panose="020B0502020202020204" pitchFamily="34" charset="0"/>
              </a:rPr>
              <a:t>▪ </a:t>
            </a:r>
            <a:r>
              <a:rPr lang="el-GR" sz="3000" b="1" dirty="0" smtClean="0">
                <a:latin typeface="Century Gothic" panose="020B0502020202020204" pitchFamily="34" charset="0"/>
              </a:rPr>
              <a:t>Συγκρίσεις μετρήσεων από διαφορετικούς οργανισμούς οι οποίες μπορεί να είναι ποιοτικές αλλά και ποσοτικές 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754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89469" y="625728"/>
            <a:ext cx="106268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▪ </a:t>
            </a:r>
            <a:r>
              <a:rPr lang="el-GR" sz="3000" b="1" dirty="0">
                <a:latin typeface="Century Gothic" panose="020B0502020202020204" pitchFamily="34" charset="0"/>
              </a:rPr>
              <a:t>Εκτίμηση της θέσης του οργανισμού σε σχέση με ένα επίπεδο απόδοσης το οποίο χαρακτηρίζεται βέλτιστο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>
                <a:latin typeface="Century Gothic" panose="020B0502020202020204" pitchFamily="34" charset="0"/>
              </a:rPr>
              <a:t>▪ Ανάλυση των διαδικασιών που παράγουν ένα συγκεκριμένο επιτυχές αποτέλεσμα με στόχο την κατανόηση των αιτιών που οδηγούν σε αυτό.</a:t>
            </a:r>
          </a:p>
        </p:txBody>
      </p:sp>
    </p:spTree>
    <p:extLst>
      <p:ext uri="{BB962C8B-B14F-4D97-AF65-F5344CB8AC3E}">
        <p14:creationId xmlns:p14="http://schemas.microsoft.com/office/powerpoint/2010/main" val="1361998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30660" y="419781"/>
            <a:ext cx="1062681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n-US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Μελέτη Περίπτωσης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Η βελτίωση της ποιότητας και της αποδοτικότητας των παρεχόμενων υγειονομικών υπηρεσιών είναι μια συνάρτηση η οποία επηρεάζεται από πολλούς  παράγοντες, μεταξύ των οποίων του ελέγχου και με του τρόπου με τον οποίο αυτός ασκείται.</a:t>
            </a:r>
          </a:p>
        </p:txBody>
      </p:sp>
    </p:spTree>
    <p:extLst>
      <p:ext uri="{BB962C8B-B14F-4D97-AF65-F5344CB8AC3E}">
        <p14:creationId xmlns:p14="http://schemas.microsoft.com/office/powerpoint/2010/main" val="365434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231" y="205946"/>
            <a:ext cx="10033687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Ο έλεγχος είναι μια </a:t>
            </a:r>
            <a:r>
              <a:rPr lang="el-GR" sz="3000" b="1" dirty="0">
                <a:latin typeface="Century Gothic" panose="020B0502020202020204" pitchFamily="34" charset="0"/>
              </a:rPr>
              <a:t>δ</a:t>
            </a:r>
            <a:r>
              <a:rPr lang="el-GR" sz="3000" b="1" dirty="0" smtClean="0">
                <a:latin typeface="Century Gothic" panose="020B0502020202020204" pitchFamily="34" charset="0"/>
              </a:rPr>
              <a:t>ιαδικασία διαπίστωσης και διασφάλισης ότι οι πραγματικές δραστηριότητες ανταποκρίνονται στις σχεδιασθείσες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Που γίνεται ο έλεγχος - περιοχές ελέγχου εργαζόμενοι, τα οικονομικά, οι παραγωγικές δραστηριότητες, η πληροφορία και η απόδοση του οργανισμού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32194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72994" y="469208"/>
            <a:ext cx="1062681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n-US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Μελέτη Περίπτωσης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Λαμβάνοντας υπόψη τα παραπάνω θεωρώντας πως είστε διευθυντής της Διοικητικής Υπηρεσίας του ΠΓΝ Αττικού Νοσοκομείου περιγράψτε πως θα εφαρμόζατε στην πράξη τη λειτουργία του ελέγχου και της αξιολόγησης  </a:t>
            </a:r>
            <a:endParaRPr lang="el-GR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405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29513" y="370702"/>
            <a:ext cx="972064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700" b="1" dirty="0">
                <a:latin typeface="Century Gothic" panose="020B0502020202020204" pitchFamily="34" charset="0"/>
              </a:rPr>
              <a:t>Έλεγχος - Αξιολόγηση στις Υπηρεσίες </a:t>
            </a:r>
            <a:r>
              <a:rPr lang="el-GR" sz="2700" b="1" dirty="0" smtClean="0">
                <a:latin typeface="Century Gothic" panose="020B0502020202020204" pitchFamily="34" charset="0"/>
              </a:rPr>
              <a:t>Υγείας</a:t>
            </a:r>
            <a:endParaRPr lang="en-US" sz="2700" b="1" dirty="0">
              <a:latin typeface="Century Gothic" panose="020B0502020202020204" pitchFamily="34" charset="0"/>
            </a:endParaRPr>
          </a:p>
          <a:p>
            <a:r>
              <a:rPr lang="el-GR" sz="2700" b="1" dirty="0">
                <a:latin typeface="Century Gothic" panose="020B0502020202020204" pitchFamily="34" charset="0"/>
              </a:rPr>
              <a:t>Μελέτη </a:t>
            </a:r>
            <a:r>
              <a:rPr lang="el-GR" sz="2700" b="1" dirty="0" smtClean="0">
                <a:latin typeface="Century Gothic" panose="020B0502020202020204" pitchFamily="34" charset="0"/>
              </a:rPr>
              <a:t>Περίπτωσης</a:t>
            </a:r>
            <a:endParaRPr lang="en-US" sz="2700" b="1" dirty="0">
              <a:latin typeface="Century Gothic" panose="020B0502020202020204" pitchFamily="34" charset="0"/>
            </a:endParaRPr>
          </a:p>
          <a:p>
            <a:r>
              <a:rPr lang="el-GR" sz="2700" b="1" dirty="0" smtClean="0">
                <a:latin typeface="Century Gothic" panose="020B0502020202020204" pitchFamily="34" charset="0"/>
              </a:rPr>
              <a:t>Ο κύριος Χ έχει αποφασίσει να εφαρμόσει την λειτουργία του ελέγχου και της αξιολόγησης στην Διοικητική Υπηρεσία του Π.Γ.Ν. </a:t>
            </a:r>
            <a:r>
              <a:rPr lang="el-GR" sz="2700" b="1" dirty="0" err="1" smtClean="0">
                <a:latin typeface="Century Gothic" panose="020B0502020202020204" pitchFamily="34" charset="0"/>
              </a:rPr>
              <a:t>Αττικόν</a:t>
            </a:r>
            <a:r>
              <a:rPr lang="el-GR" sz="2700" b="1" dirty="0" smtClean="0">
                <a:latin typeface="Century Gothic" panose="020B0502020202020204" pitchFamily="34" charset="0"/>
              </a:rPr>
              <a:t> όπου είναι διευθυντής</a:t>
            </a:r>
          </a:p>
          <a:p>
            <a:endParaRPr lang="el-GR" sz="2700" b="1" dirty="0">
              <a:latin typeface="Century Gothic" panose="020B0502020202020204" pitchFamily="34" charset="0"/>
            </a:endParaRPr>
          </a:p>
          <a:p>
            <a:pPr marL="342900" indent="-342900">
              <a:buAutoNum type="arabicParenR"/>
            </a:pPr>
            <a:r>
              <a:rPr lang="el-GR" sz="2700" b="1" dirty="0" smtClean="0">
                <a:latin typeface="Century Gothic" panose="020B0502020202020204" pitchFamily="34" charset="0"/>
              </a:rPr>
              <a:t>Καθορισμός Προτύπων απόδοσης </a:t>
            </a:r>
          </a:p>
          <a:p>
            <a:pPr marL="342900" indent="-342900">
              <a:buAutoNum type="arabicParenR"/>
            </a:pPr>
            <a:endParaRPr lang="el-GR" sz="2700" b="1" dirty="0" smtClean="0">
              <a:latin typeface="Century Gothic" panose="020B0502020202020204" pitchFamily="34" charset="0"/>
            </a:endParaRPr>
          </a:p>
          <a:p>
            <a:r>
              <a:rPr lang="el-GR" sz="2700" b="1" dirty="0" smtClean="0">
                <a:latin typeface="Century Gothic" panose="020B0502020202020204" pitchFamily="34" charset="0"/>
              </a:rPr>
              <a:t>Ένα ελάχιστο ποσοστό λαθών σε κάθε τμήμα π.χ. τμήμα Λογιστηρίου λάθος καταχώρηση παραπεμπτικού </a:t>
            </a:r>
          </a:p>
          <a:p>
            <a:endParaRPr lang="el-GR" sz="2700" b="1" dirty="0" smtClean="0">
              <a:latin typeface="Century Gothic" panose="020B0502020202020204" pitchFamily="34" charset="0"/>
            </a:endParaRPr>
          </a:p>
          <a:p>
            <a:r>
              <a:rPr lang="el-GR" sz="2700" b="1" dirty="0" smtClean="0">
                <a:latin typeface="Century Gothic" panose="020B0502020202020204" pitchFamily="34" charset="0"/>
              </a:rPr>
              <a:t>Ένα ελάχιστο ποσοστό λαθών τμήμα μικρό – προμηθειών λάθος καταχώρηση προμηθευτή ή λανθασμένη δημοσίευση προκήρυξης για έναν διαγωνισμό</a:t>
            </a:r>
          </a:p>
        </p:txBody>
      </p:sp>
    </p:spTree>
    <p:extLst>
      <p:ext uri="{BB962C8B-B14F-4D97-AF65-F5344CB8AC3E}">
        <p14:creationId xmlns:p14="http://schemas.microsoft.com/office/powerpoint/2010/main" val="15713176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50416" y="426993"/>
            <a:ext cx="9475671" cy="40626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000" b="1" dirty="0">
                <a:latin typeface="Century Gothic" panose="020B0502020202020204" pitchFamily="34" charset="0"/>
              </a:rPr>
              <a:t>Έλεγχος - Αξιολόγηση στις Υπηρεσίες </a:t>
            </a:r>
            <a:r>
              <a:rPr lang="el-GR" sz="3000" b="1" dirty="0" smtClean="0">
                <a:latin typeface="Century Gothic" panose="020B0502020202020204" pitchFamily="34" charset="0"/>
              </a:rPr>
              <a:t>Υγείας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Να καθορίσει ένα ελάχιστο βαθμό αξιοποίησης 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της υψηλής τεχνολογίας 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Να καθορίσει ο διευθυντής με βάση τα διεθνή 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πρότυπα έναν ανεκτό χρόνο αναμονής εκτέλεσης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μιας εργασίας </a:t>
            </a:r>
          </a:p>
          <a:p>
            <a:endParaRPr lang="en-US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404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81793" y="167540"/>
            <a:ext cx="12046888" cy="69403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000" b="1" dirty="0">
                <a:latin typeface="Century Gothic" panose="020B0502020202020204" pitchFamily="34" charset="0"/>
              </a:rPr>
              <a:t>Έλεγχος - Αξιολόγηση στις Υπηρεσίες </a:t>
            </a:r>
            <a:r>
              <a:rPr lang="el-GR" sz="3000" b="1" dirty="0" smtClean="0">
                <a:latin typeface="Century Gothic" panose="020B0502020202020204" pitchFamily="34" charset="0"/>
              </a:rPr>
              <a:t>Υγείας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2) Κατά την διαδικασία του ελέγχου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Μέτρηση της απόδοσης 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  <a:cs typeface="Calibri" panose="020F0502020204030204" pitchFamily="34" charset="0"/>
              </a:rPr>
              <a:t>● Να φροντίσει ο διευθυντής να συζητά με τους προϊσταμένους </a:t>
            </a:r>
          </a:p>
          <a:p>
            <a:r>
              <a:rPr lang="el-GR" sz="3000" b="1" dirty="0" smtClean="0">
                <a:latin typeface="Century Gothic" panose="020B0502020202020204" pitchFamily="34" charset="0"/>
                <a:cs typeface="Calibri" panose="020F0502020204030204" pitchFamily="34" charset="0"/>
              </a:rPr>
              <a:t>κάθε τμήματος ώστε να καταγράψει σε μια λίστα τα λάθη </a:t>
            </a:r>
          </a:p>
          <a:p>
            <a:r>
              <a:rPr lang="el-GR" sz="3000" b="1" dirty="0" smtClean="0">
                <a:latin typeface="Century Gothic" panose="020B0502020202020204" pitchFamily="34" charset="0"/>
                <a:cs typeface="Calibri" panose="020F0502020204030204" pitchFamily="34" charset="0"/>
              </a:rPr>
              <a:t>όπου αυτά παρατηρούνται </a:t>
            </a:r>
          </a:p>
          <a:p>
            <a:endParaRPr lang="el-GR" sz="3000" b="1" dirty="0"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  <a:cs typeface="Calibri" panose="020F0502020204030204" pitchFamily="34" charset="0"/>
              </a:rPr>
              <a:t>● Να φροντίσει στην δημιουργία ενός αρχείου καταγραφής </a:t>
            </a:r>
          </a:p>
          <a:p>
            <a:r>
              <a:rPr lang="el-GR" sz="3000" b="1" dirty="0" smtClean="0">
                <a:latin typeface="Century Gothic" panose="020B0502020202020204" pitchFamily="34" charset="0"/>
                <a:cs typeface="Calibri" panose="020F0502020204030204" pitchFamily="34" charset="0"/>
              </a:rPr>
              <a:t>των ημερών κατά τις οποίες ένας υπολογιστής ένα </a:t>
            </a:r>
          </a:p>
          <a:p>
            <a:r>
              <a:rPr lang="el-GR" sz="3000" b="1" dirty="0" smtClean="0">
                <a:latin typeface="Century Gothic" panose="020B0502020202020204" pitchFamily="34" charset="0"/>
                <a:cs typeface="Calibri" panose="020F0502020204030204" pitchFamily="34" charset="0"/>
              </a:rPr>
              <a:t>εκτυπωτικό μηχάνημα ένα πληροφοριακό σύστημα είναι </a:t>
            </a:r>
          </a:p>
          <a:p>
            <a:r>
              <a:rPr lang="el-GR" sz="3000" b="1" dirty="0" smtClean="0">
                <a:latin typeface="Century Gothic" panose="020B0502020202020204" pitchFamily="34" charset="0"/>
                <a:cs typeface="Calibri" panose="020F0502020204030204" pitchFamily="34" charset="0"/>
              </a:rPr>
              <a:t>εκτός λειτουργίας</a:t>
            </a:r>
          </a:p>
          <a:p>
            <a:endParaRPr lang="el-GR" sz="2500" b="1" dirty="0" smtClean="0"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4891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80086" y="197359"/>
            <a:ext cx="100584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>
                <a:latin typeface="Century Gothic" panose="020B0502020202020204" pitchFamily="34" charset="0"/>
                <a:cs typeface="Calibri" panose="020F0502020204030204" pitchFamily="34" charset="0"/>
              </a:rPr>
              <a:t>● Έλεγχος ωραρίου</a:t>
            </a:r>
          </a:p>
          <a:p>
            <a:endParaRPr lang="el-GR" sz="3000" b="1" dirty="0"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r>
              <a:rPr lang="el-GR" sz="3000" b="1" dirty="0">
                <a:latin typeface="Century Gothic" panose="020B0502020202020204" pitchFamily="34" charset="0"/>
                <a:cs typeface="Calibri" panose="020F0502020204030204" pitchFamily="34" charset="0"/>
              </a:rPr>
              <a:t>● Μέτρηση και αξιολόγηση της απόδοσης μέσω ερωτηματολογίων </a:t>
            </a:r>
          </a:p>
          <a:p>
            <a:endParaRPr lang="el-GR" sz="3000" b="1" dirty="0"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l-GR" sz="3000" b="1" dirty="0" smtClean="0">
                <a:latin typeface="Century Gothic" panose="020B0502020202020204" pitchFamily="34" charset="0"/>
                <a:cs typeface="Calibri" panose="020F0502020204030204" pitchFamily="34" charset="0"/>
              </a:rPr>
              <a:t>ΒΑΘΜΙΔΕΣ ΑΞΙΟΛΟΓΗΣΗΣ ΤΟΥ ΠΡΟΣΩΠΙΚΟΥ</a:t>
            </a:r>
          </a:p>
          <a:p>
            <a:endParaRPr lang="el-GR" sz="3000" b="1" dirty="0" smtClean="0"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  <a:cs typeface="Calibri" panose="020F0502020204030204" pitchFamily="34" charset="0"/>
              </a:rPr>
              <a:t>1-2 Μη ικανοποιητική ο εργαζόμενος δεν ανταποκρίνεται στις απαιτήσεις της θέσης του </a:t>
            </a:r>
          </a:p>
          <a:p>
            <a:endParaRPr lang="el-GR" sz="3000" b="1" dirty="0"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  <a:cs typeface="Calibri" panose="020F0502020204030204" pitchFamily="34" charset="0"/>
              </a:rPr>
              <a:t>2-3 Κάτω του μετρίου ο εργαζόμενος δεν ανταποκρίνεται επαρκώς στις απαιτήσεις της θέσης του </a:t>
            </a:r>
          </a:p>
          <a:p>
            <a:endParaRPr lang="el-GR" sz="3000" b="1" dirty="0"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endParaRPr lang="el-GR" b="1" dirty="0"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179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135" y="288324"/>
            <a:ext cx="9695935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3-4 Μέτρια ο εργαζόμενος ανταποκρίνεται επαρκώς στις απαιτήσεις της θέσης εργασίας του 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έχοντας περιθώρια βελτίωσης </a:t>
            </a:r>
            <a:endParaRPr lang="en-US" sz="3000" b="1" dirty="0" smtClean="0">
              <a:latin typeface="Century Gothic" panose="020B0502020202020204" pitchFamily="34" charset="0"/>
            </a:endParaRPr>
          </a:p>
          <a:p>
            <a:endParaRPr lang="en-US" sz="3000" b="1" dirty="0">
              <a:latin typeface="Century Gothic" panose="020B0502020202020204" pitchFamily="34" charset="0"/>
            </a:endParaRPr>
          </a:p>
          <a:p>
            <a:r>
              <a:rPr lang="en-US" sz="3000" b="1" dirty="0" smtClean="0">
                <a:latin typeface="Century Gothic" panose="020B0502020202020204" pitchFamily="34" charset="0"/>
              </a:rPr>
              <a:t>4-5 </a:t>
            </a:r>
            <a:r>
              <a:rPr lang="el-GR" sz="3000" b="1" dirty="0" smtClean="0">
                <a:latin typeface="Century Gothic" panose="020B0502020202020204" pitchFamily="34" charset="0"/>
              </a:rPr>
              <a:t>Ικανοποιητική ο εργαζόμενος ανταποκρίνεται πλήρως στις απαιτήσεις της θέσης του σημειώνοντας διαρκή πρόοδο στον τρόπο εκτέλεσης των εργασιών του 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5-6 Πολύ ικανοποιητική η απόδοση του εργαζομένου ξεπερνά τους στόχους και τα κριτήρια της απόδοσης. Η εργασία και η συμμετοχή του προσθέτει μοναδική αξία.</a:t>
            </a:r>
            <a:endParaRPr lang="en-US" sz="3000" b="1" dirty="0" smtClean="0">
              <a:latin typeface="Century Gothic" panose="020B0502020202020204" pitchFamily="34" charset="0"/>
            </a:endParaRPr>
          </a:p>
          <a:p>
            <a:endParaRPr lang="en-US" sz="3000" b="1" dirty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0370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703" y="436605"/>
            <a:ext cx="1065976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ΑΝΤΙΚΕΙΜΕΝΟ ΕΡΓΑΣΙΑΣ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pPr marL="514350" indent="-514350">
              <a:buAutoNum type="arabicPeriod"/>
            </a:pPr>
            <a:r>
              <a:rPr lang="el-GR" sz="3000" b="1" dirty="0" smtClean="0">
                <a:latin typeface="Century Gothic" panose="020B0502020202020204" pitchFamily="34" charset="0"/>
              </a:rPr>
              <a:t>Γνώση της περιγραφής εργασίας του </a:t>
            </a:r>
          </a:p>
          <a:p>
            <a:pPr marL="514350" indent="-514350">
              <a:buAutoNum type="arabicPeriod"/>
            </a:pPr>
            <a:r>
              <a:rPr lang="el-GR" sz="3000" b="1" dirty="0" smtClean="0">
                <a:latin typeface="Century Gothic" panose="020B0502020202020204" pitchFamily="34" charset="0"/>
              </a:rPr>
              <a:t>Γνώση της λειτουργίας του τμήματος</a:t>
            </a:r>
          </a:p>
          <a:p>
            <a:pPr marL="514350" indent="-514350">
              <a:buAutoNum type="arabicPeriod"/>
            </a:pPr>
            <a:r>
              <a:rPr lang="el-GR" sz="3000" b="1" dirty="0" smtClean="0">
                <a:latin typeface="Century Gothic" panose="020B0502020202020204" pitchFamily="34" charset="0"/>
              </a:rPr>
              <a:t>Γνώση της λειτουργίας όλου του Νοσοκομείου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ΠΟΙΟΤΗΤΑ ΕΡΓΑΣΙΑ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4. Εργάζεται οργανωμένα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5. Ακολουθεί τις διαδικασίες / Ποιοτικές προδιαγραφές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6. Εφαρμόζει τους κανόνες ασφαλείας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7. Φροντίζει τον εξοπλισμό/μηχανήματα και την ασφάλειά τους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7724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26466" y="126803"/>
            <a:ext cx="11242180" cy="70173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ΠΟΙΟΤΗΤΑ ΕΡΓΑΣΙΑΣ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8. Υπευθυνότητα χωρίς συνεχή επίβλεψη 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9. Αποδίδει ποιοτικά/παραγωγικά 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(ακρίβεια, τακτικότητα, πληρότητα)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ΔΕΞΙΟΤΗΤΕΣ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10. Ευελιξία και προσαρμοστικότητα στις αλλαγές 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11. Προβλέπει τις ανάγκες της δουλειάς και του τμήματος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12. Αξιολογεί τα προβλήματα και τα χειρίζεται πρακτικά 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με ελάχιστη επίβλεψη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13. Αναπτύσσει πρωτοβουλία δίνει αποτελεσματικές λύσεις 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14. Επίδειξη ικανοτήτων εξέλιξης και προαγωγής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029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4891" y="260059"/>
            <a:ext cx="900138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ΔΕΞΙΟΤΗΤΕΣ</a:t>
            </a:r>
          </a:p>
          <a:p>
            <a:endParaRPr lang="en-US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15. Γνώση ξένων γλωσσών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16. Γνώση Η/Υ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ΕΜΦΑΝΙΣΗ 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17.Προσωπική φροντίδα και υγιεινή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18. Προσέχει το ντύσιμό του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19. Προσέχει τη γλώσσα του σώματος όταν βρίσκεται με πελάτες / συνεργάτες / συναδέρφους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 </a:t>
            </a:r>
            <a:endParaRPr lang="el-GR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9859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562" y="263611"/>
            <a:ext cx="1017373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ΝΟΟΤΡΟΠΙΑ ΚΑΙ ΔΙΑΘΕΣΗ</a:t>
            </a:r>
            <a:endParaRPr lang="en-US" sz="3000" b="1" dirty="0" smtClean="0">
              <a:latin typeface="Century Gothic" panose="020B0502020202020204" pitchFamily="34" charset="0"/>
            </a:endParaRPr>
          </a:p>
          <a:p>
            <a:endParaRPr lang="en-US" sz="3000" b="1" dirty="0">
              <a:latin typeface="Century Gothic" panose="020B0502020202020204" pitchFamily="34" charset="0"/>
            </a:endParaRPr>
          </a:p>
          <a:p>
            <a:r>
              <a:rPr lang="en-US" sz="3000" b="1" dirty="0" smtClean="0">
                <a:latin typeface="Century Gothic" panose="020B0502020202020204" pitchFamily="34" charset="0"/>
              </a:rPr>
              <a:t>20. </a:t>
            </a:r>
            <a:r>
              <a:rPr lang="el-GR" sz="3000" b="1" dirty="0" smtClean="0">
                <a:latin typeface="Century Gothic" panose="020B0502020202020204" pitchFamily="34" charset="0"/>
              </a:rPr>
              <a:t>Ενδιαφέρον ενθουσιασμός και προθυμία για την εργασία 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21. Αποδοχή συμβουλών και οδηγιών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22. Προθυμία για εκπαίδευση και νέες γνώσεις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23. Εθελοντισμός και Ευαισθησία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ΣΥΜΠΕΡΙΦΟΡΑ ΚΑΙ ΔΙΑΠΡΟΣΩΠΙΚΕΣ ΣΧΕΣΕΙΣ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24.Συνεργασία με συναδέλφους (εσωτερικούς και εξωτερικούς συνεργάτες)</a:t>
            </a:r>
            <a:endParaRPr lang="el-GR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027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232" y="205946"/>
            <a:ext cx="9597082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Ανάλογα με το χρονικό σημείο ξεχωρίζουν 3 τύποι</a:t>
            </a:r>
            <a:r>
              <a:rPr lang="en-US" sz="3000" b="1" dirty="0" smtClean="0">
                <a:latin typeface="Century Gothic" panose="020B0502020202020204" pitchFamily="34" charset="0"/>
              </a:rPr>
              <a:t>:</a:t>
            </a:r>
            <a:r>
              <a:rPr lang="el-GR" sz="3000" b="1" dirty="0" smtClean="0">
                <a:latin typeface="Century Gothic" panose="020B0502020202020204" pitchFamily="34" charset="0"/>
              </a:rPr>
              <a:t> </a:t>
            </a:r>
          </a:p>
          <a:p>
            <a:endParaRPr lang="en-US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Α) ο προκαταρκτικός έλεγχος συνήθως πραγματοποιείται με τους προϋπολογισμούς, και την περιγραφή της θέσης εργασίας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Β) έλεγχος κατά την διαδικασία εσωτερικές επιθεωρήσεις, διόρθωση λογισμικού, επίλυση συγκρούσεων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Γ) έλεγχος αποτελεσμάτων ανάλυση κόστους, απολογισμός </a:t>
            </a:r>
            <a:endParaRPr lang="el-GR" dirty="0"/>
          </a:p>
          <a:p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95687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7838" y="1037968"/>
            <a:ext cx="1019020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25. Προσφορά βοήθειας, προθυμία και εξυπηρέτηση συναδέλφων </a:t>
            </a:r>
            <a:endParaRPr lang="en-US" sz="3000" b="1" dirty="0" smtClean="0">
              <a:latin typeface="Century Gothic" panose="020B0502020202020204" pitchFamily="34" charset="0"/>
            </a:endParaRPr>
          </a:p>
          <a:p>
            <a:r>
              <a:rPr lang="en-US" sz="3000" b="1" dirty="0" smtClean="0">
                <a:latin typeface="Century Gothic" panose="020B0502020202020204" pitchFamily="34" charset="0"/>
              </a:rPr>
              <a:t>26. </a:t>
            </a:r>
            <a:r>
              <a:rPr lang="el-GR" sz="3000" b="1" dirty="0" smtClean="0">
                <a:latin typeface="Century Gothic" panose="020B0502020202020204" pitchFamily="34" charset="0"/>
              </a:rPr>
              <a:t>Διαπροσωπικές σχέσεις με τους συναδέλφους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27. Εξυπηρέτηση και προθυμία προς τους πελάτες</a:t>
            </a: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28. Ευγένεια φιλικότητα προς τους πελάτες 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730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232" y="205946"/>
            <a:ext cx="108739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Κλινικός έλεγχος ορίζεται ένα σύστημα ελέγχου ποιότητας που αποσκοπεί στη βελτίωση της παρεχόμενης φροντίδας 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Συμπεριλαμβανομένων των διαδικασιών που χρησιμοποιούνται για την διάγνωση και τη θεραπεία 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Έλεγχος χρησιμοποίησης των πόρων και τελικού υγειονομικού αποτελέσματος.</a:t>
            </a:r>
            <a:endParaRPr lang="el-GR" sz="3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154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232" y="205946"/>
            <a:ext cx="1087394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pPr algn="ctr"/>
            <a:endParaRPr lang="en-US" sz="3000" b="1" dirty="0" smtClean="0">
              <a:latin typeface="Century Gothic" panose="020B0502020202020204" pitchFamily="34" charset="0"/>
            </a:endParaRPr>
          </a:p>
          <a:p>
            <a:pPr algn="ctr"/>
            <a:r>
              <a:rPr lang="el-GR" sz="3000" b="1" dirty="0" smtClean="0">
                <a:latin typeface="Century Gothic" panose="020B0502020202020204" pitchFamily="34" charset="0"/>
              </a:rPr>
              <a:t>Και πως κάνουμε αξιολόγηση</a:t>
            </a:r>
            <a:r>
              <a:rPr lang="en-US" sz="3000" b="1" dirty="0" smtClean="0">
                <a:latin typeface="Century Gothic" panose="020B0502020202020204" pitchFamily="34" charset="0"/>
              </a:rPr>
              <a:t>;;</a:t>
            </a:r>
          </a:p>
          <a:p>
            <a:pPr algn="ctr"/>
            <a:endParaRPr lang="en-US" sz="3000" b="1" dirty="0">
              <a:latin typeface="Century Gothic" panose="020B0502020202020204" pitchFamily="34" charset="0"/>
            </a:endParaRPr>
          </a:p>
          <a:p>
            <a:pPr algn="ctr"/>
            <a:endParaRPr lang="en-US" sz="3000" b="1" dirty="0" smtClean="0">
              <a:latin typeface="Century Gothic" panose="020B0502020202020204" pitchFamily="34" charset="0"/>
            </a:endParaRPr>
          </a:p>
          <a:p>
            <a:pPr algn="ctr"/>
            <a:endParaRPr lang="en-US" sz="3000" b="1" dirty="0">
              <a:latin typeface="Century Gothic" panose="020B0502020202020204" pitchFamily="34" charset="0"/>
            </a:endParaRPr>
          </a:p>
          <a:p>
            <a:pPr algn="ctr"/>
            <a:endParaRPr lang="en-US" sz="3000" b="1" dirty="0" smtClean="0">
              <a:latin typeface="Century Gothic" panose="020B0502020202020204" pitchFamily="34" charset="0"/>
            </a:endParaRPr>
          </a:p>
          <a:p>
            <a:pPr algn="ctr"/>
            <a:endParaRPr lang="en-US" sz="3000" b="1" dirty="0">
              <a:latin typeface="Century Gothic" panose="020B0502020202020204" pitchFamily="34" charset="0"/>
            </a:endParaRPr>
          </a:p>
          <a:p>
            <a:pPr algn="ctr"/>
            <a:r>
              <a:rPr lang="el-GR" sz="3000" b="1" dirty="0" smtClean="0">
                <a:latin typeface="Century Gothic" panose="020B0502020202020204" pitchFamily="34" charset="0"/>
              </a:rPr>
              <a:t>Σκοπός μας είναι να οδηγήσουμε την σκέψη μας στην σωστή κρίση</a:t>
            </a:r>
            <a:endParaRPr lang="en-US" sz="3000" b="1" dirty="0" smtClean="0">
              <a:latin typeface="Century Gothic" panose="020B0502020202020204" pitchFamily="34" charset="0"/>
            </a:endParaRPr>
          </a:p>
          <a:p>
            <a:endParaRPr lang="en-US" sz="3000" b="1" dirty="0">
              <a:latin typeface="Century Gothic" panose="020B0502020202020204" pitchFamily="34" charset="0"/>
            </a:endParaRPr>
          </a:p>
          <a:p>
            <a:endParaRPr lang="en-US" sz="3000" b="1" dirty="0" smtClean="0">
              <a:latin typeface="Century Gothic" panose="020B0502020202020204" pitchFamily="34" charset="0"/>
            </a:endParaRPr>
          </a:p>
          <a:p>
            <a:endParaRPr lang="el-GR" sz="3000" b="1" dirty="0" smtClean="0">
              <a:latin typeface="Century Gothic" panose="020B0502020202020204" pitchFamily="34" charset="0"/>
            </a:endParaRPr>
          </a:p>
        </p:txBody>
      </p:sp>
      <p:pic>
        <p:nvPicPr>
          <p:cNvPr id="3" name="Picture 2" descr="http://www.cweden.com/snoopy/snoopy/snoopy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453" y="2274858"/>
            <a:ext cx="1661333" cy="1884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0426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232" y="205946"/>
            <a:ext cx="1087394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Με τους Υγειονομικούς Δείκτες 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√ Η δημιουργία δεικτών είναι μια διαδικασία συλλογής, ανάλυσης, ερμηνείας δεδομένων όπως είναι οι δείκτες πολιτικής υγείας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√ Στόχος μας είναι να βελτιώσουμε τους φορείς που συλλέγουν πληροφορίες 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√ Εφαρμογή μηχανισμών που δίνουν δυνατότητες στους φορείς πολιτικής υγείας για έγκυρες και </a:t>
            </a:r>
            <a:r>
              <a:rPr lang="el-GR" sz="3000" b="1" dirty="0">
                <a:latin typeface="Century Gothic" panose="020B0502020202020204" pitchFamily="34" charset="0"/>
              </a:rPr>
              <a:t>έ</a:t>
            </a:r>
            <a:r>
              <a:rPr lang="el-GR" sz="3000" b="1" dirty="0" smtClean="0">
                <a:latin typeface="Century Gothic" panose="020B0502020202020204" pitchFamily="34" charset="0"/>
              </a:rPr>
              <a:t>γκαιρες αποφάσεις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618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232" y="205946"/>
            <a:ext cx="108739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Δείκτες 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√ Τους χρησιμοποιούμε για την ανάλυση και υποστήριξη ανταλλαγής πληροφοριών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√ Και για την υιοθέτηση καλών πρακτικών</a:t>
            </a:r>
          </a:p>
        </p:txBody>
      </p:sp>
    </p:spTree>
    <p:extLst>
      <p:ext uri="{BB962C8B-B14F-4D97-AF65-F5344CB8AC3E}">
        <p14:creationId xmlns:p14="http://schemas.microsoft.com/office/powerpoint/2010/main" val="2512920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756" y="123567"/>
            <a:ext cx="1087394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Δείκτες 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√ Δείκτης επάρκειας αποτυπώνεται η συσχέτιση αναγκών και ζήτησης 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√ Δείκτης αποτελεσματικότητας αποτυπώνεται ο βαθμός πρόγνωσης και βελτίωσης του επιπέδου υγείας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√ Δείκτης αποδοτικότητας άριστη θεωρείται η αποδοτικότητα μιας υπηρεσίας ή ενός οργανισμού με δεδομένη την ποσότητα και την ποιότητα επιτυγχάνει το άριστο δυνατό αποτέλεσμα (ποσοτικά και ποιοτικά)</a:t>
            </a:r>
          </a:p>
        </p:txBody>
      </p:sp>
    </p:spTree>
    <p:extLst>
      <p:ext uri="{BB962C8B-B14F-4D97-AF65-F5344CB8AC3E}">
        <p14:creationId xmlns:p14="http://schemas.microsoft.com/office/powerpoint/2010/main" val="2884097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232" y="205946"/>
            <a:ext cx="108739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Century Gothic" panose="020B0502020202020204" pitchFamily="34" charset="0"/>
              </a:rPr>
              <a:t>Έλεγχος - Αξιολόγηση στις Υπηρεσίες Υγείας</a:t>
            </a: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Δείκτες 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√ Ποιοτικοί δείκτες επίπεδο παροχής υπηρεσιών, η συμβατότητα με σχετικές οδηγίες επίσημων οργανισμών </a:t>
            </a:r>
          </a:p>
          <a:p>
            <a:endParaRPr lang="el-GR" sz="3000" b="1" dirty="0" smtClean="0">
              <a:latin typeface="Century Gothic" panose="020B0502020202020204" pitchFamily="34" charset="0"/>
            </a:endParaRPr>
          </a:p>
          <a:p>
            <a:endParaRPr lang="el-GR" sz="3000" b="1" dirty="0">
              <a:latin typeface="Century Gothic" panose="020B0502020202020204" pitchFamily="34" charset="0"/>
            </a:endParaRPr>
          </a:p>
          <a:p>
            <a:r>
              <a:rPr lang="el-GR" sz="3000" b="1" dirty="0" smtClean="0">
                <a:latin typeface="Century Gothic" panose="020B0502020202020204" pitchFamily="34" charset="0"/>
              </a:rPr>
              <a:t>Ο όρος ποιότητα ορίζεται ως η συμβατότητα με πρότυπα που ορίζουν οι επαγγελματικοί φορείς, συμβατότητα με αναγνωρισμένα πρωτόκολλα, περιορισμός των κλινικών λαθών ικανοποίηση του ασθενή</a:t>
            </a:r>
          </a:p>
        </p:txBody>
      </p:sp>
    </p:spTree>
    <p:extLst>
      <p:ext uri="{BB962C8B-B14F-4D97-AF65-F5344CB8AC3E}">
        <p14:creationId xmlns:p14="http://schemas.microsoft.com/office/powerpoint/2010/main" val="1587283111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1242</Words>
  <Application>Microsoft Office PowerPoint</Application>
  <PresentationFormat>Ευρεία οθόνη</PresentationFormat>
  <Paragraphs>250</Paragraphs>
  <Slides>30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6" baseType="lpstr">
      <vt:lpstr>Arial</vt:lpstr>
      <vt:lpstr>Calibri</vt:lpstr>
      <vt:lpstr>Century Gothic</vt:lpstr>
      <vt:lpstr>Trebuchet MS</vt:lpstr>
      <vt:lpstr>Wingdings 3</vt:lpstr>
      <vt:lpstr>Όψη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46</cp:revision>
  <dcterms:created xsi:type="dcterms:W3CDTF">2017-05-02T09:27:43Z</dcterms:created>
  <dcterms:modified xsi:type="dcterms:W3CDTF">2018-06-11T12:44:19Z</dcterms:modified>
</cp:coreProperties>
</file>