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1" r:id="rId2"/>
    <p:sldMasterId id="2147483704" r:id="rId3"/>
  </p:sldMasterIdLst>
  <p:sldIdLst>
    <p:sldId id="264" r:id="rId4"/>
    <p:sldId id="274" r:id="rId5"/>
    <p:sldId id="265" r:id="rId6"/>
    <p:sldId id="266" r:id="rId7"/>
    <p:sldId id="267" r:id="rId8"/>
    <p:sldId id="269" r:id="rId9"/>
    <p:sldId id="270" r:id="rId10"/>
    <p:sldId id="275" r:id="rId11"/>
    <p:sldId id="268" r:id="rId12"/>
    <p:sldId id="260" r:id="rId13"/>
    <p:sldId id="276" r:id="rId14"/>
    <p:sldId id="272" r:id="rId15"/>
    <p:sldId id="261" r:id="rId16"/>
    <p:sldId id="273" r:id="rId17"/>
    <p:sldId id="277" r:id="rId18"/>
    <p:sldId id="278" r:id="rId19"/>
    <p:sldId id="279" r:id="rId20"/>
    <p:sldId id="280" r:id="rId21"/>
    <p:sldId id="281" r:id="rId22"/>
    <p:sldId id="282" r:id="rId23"/>
    <p:sldId id="271"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6" d="100"/>
          <a:sy n="116"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4296833" y="304800"/>
            <a:ext cx="15879233"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grpSp>
      <p:sp>
        <p:nvSpPr>
          <p:cNvPr id="18438" name="Rectangle 6"/>
          <p:cNvSpPr>
            <a:spLocks noGrp="1" noChangeArrowheads="1"/>
          </p:cNvSpPr>
          <p:nvPr>
            <p:ph type="ctrTitle"/>
          </p:nvPr>
        </p:nvSpPr>
        <p:spPr>
          <a:xfrm>
            <a:off x="1924051" y="985839"/>
            <a:ext cx="9652000" cy="1444625"/>
          </a:xfrm>
        </p:spPr>
        <p:txBody>
          <a:bodyPr/>
          <a:lstStyle>
            <a:lvl1pPr>
              <a:defRPr sz="3000"/>
            </a:lvl1pPr>
          </a:lstStyle>
          <a:p>
            <a:r>
              <a:rPr lang="el-GR"/>
              <a:t>Κάντε κλικ για επεξεργασία του τίτλου</a:t>
            </a:r>
          </a:p>
        </p:txBody>
      </p:sp>
      <p:sp>
        <p:nvSpPr>
          <p:cNvPr id="18439" name="Rectangle 7"/>
          <p:cNvSpPr>
            <a:spLocks noGrp="1" noChangeArrowheads="1"/>
          </p:cNvSpPr>
          <p:nvPr>
            <p:ph type="subTitle" idx="1"/>
          </p:nvPr>
        </p:nvSpPr>
        <p:spPr>
          <a:xfrm>
            <a:off x="1924051" y="3427413"/>
            <a:ext cx="96520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8" name="Rectangle 8"/>
          <p:cNvSpPr>
            <a:spLocks noGrp="1" noChangeArrowheads="1"/>
          </p:cNvSpPr>
          <p:nvPr>
            <p:ph type="dt" sz="half" idx="10"/>
          </p:nvPr>
        </p:nvSpPr>
        <p:spPr bwMode="auto">
          <a:xfrm>
            <a:off x="609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9" name="Rectangle 9"/>
          <p:cNvSpPr>
            <a:spLocks noGrp="1" noChangeArrowheads="1"/>
          </p:cNvSpPr>
          <p:nvPr>
            <p:ph type="ftr" sz="quarter" idx="11"/>
          </p:nvPr>
        </p:nvSpPr>
        <p:spPr bwMode="auto">
          <a:xfrm>
            <a:off x="4165600" y="6248400"/>
            <a:ext cx="3860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10" name="Rectangle 10"/>
          <p:cNvSpPr>
            <a:spLocks noGrp="1" noChangeArrowheads="1"/>
          </p:cNvSpPr>
          <p:nvPr>
            <p:ph type="sldNum" sz="quarter" idx="12"/>
          </p:nvPr>
        </p:nvSpPr>
        <p:spPr bwMode="auto">
          <a:xfrm>
            <a:off x="8737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200">
                <a:latin typeface="Verdana" panose="020B0604030504040204" pitchFamily="34" charset="0"/>
              </a:defRPr>
            </a:lvl1pPr>
          </a:lstStyle>
          <a:p>
            <a:pPr algn="r" fontAlgn="base">
              <a:spcBef>
                <a:spcPct val="0"/>
              </a:spcBef>
              <a:spcAft>
                <a:spcPct val="0"/>
              </a:spcAft>
            </a:pPr>
            <a:fld id="{089FE5E1-2DD6-440E-9B82-F82DD46530E8}" type="slidenum">
              <a:rPr lang="el-GR" altLang="el-GR">
                <a:solidFill>
                  <a:srgbClr val="000000"/>
                </a:solidFill>
              </a:rPr>
              <a:pPr algn="r" fontAlgn="base">
                <a:spcBef>
                  <a:spcPct val="0"/>
                </a:spcBef>
                <a:spcAft>
                  <a:spcPct val="0"/>
                </a:spcAft>
              </a:pPr>
              <a:t>‹#›</a:t>
            </a:fld>
            <a:endParaRPr lang="el-GR" altLang="el-GR">
              <a:solidFill>
                <a:srgbClr val="000000"/>
              </a:solidFill>
            </a:endParaRPr>
          </a:p>
        </p:txBody>
      </p:sp>
    </p:spTree>
    <p:extLst>
      <p:ext uri="{BB962C8B-B14F-4D97-AF65-F5344CB8AC3E}">
        <p14:creationId xmlns:p14="http://schemas.microsoft.com/office/powerpoint/2010/main" val="862528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013558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173633" y="301625"/>
            <a:ext cx="2448984" cy="62960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826684" y="301625"/>
            <a:ext cx="7143749" cy="62960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58671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Τίτλος και Κείμενο επάνω από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1826684" y="301625"/>
            <a:ext cx="9751483"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1871134" y="1700214"/>
            <a:ext cx="9751484" cy="2371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1871134" y="4224338"/>
            <a:ext cx="9751484" cy="237331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003962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4296833" y="304800"/>
            <a:ext cx="15879233"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grpSp>
      <p:sp>
        <p:nvSpPr>
          <p:cNvPr id="18438" name="Rectangle 6"/>
          <p:cNvSpPr>
            <a:spLocks noGrp="1" noChangeArrowheads="1"/>
          </p:cNvSpPr>
          <p:nvPr>
            <p:ph type="ctrTitle"/>
          </p:nvPr>
        </p:nvSpPr>
        <p:spPr>
          <a:xfrm>
            <a:off x="1924051" y="985839"/>
            <a:ext cx="9652000" cy="1444625"/>
          </a:xfrm>
        </p:spPr>
        <p:txBody>
          <a:bodyPr/>
          <a:lstStyle>
            <a:lvl1pPr>
              <a:defRPr sz="3000"/>
            </a:lvl1pPr>
          </a:lstStyle>
          <a:p>
            <a:r>
              <a:rPr lang="el-GR"/>
              <a:t>Κάντε κλικ για επεξεργασία του τίτλου</a:t>
            </a:r>
          </a:p>
        </p:txBody>
      </p:sp>
      <p:sp>
        <p:nvSpPr>
          <p:cNvPr id="18439" name="Rectangle 7"/>
          <p:cNvSpPr>
            <a:spLocks noGrp="1" noChangeArrowheads="1"/>
          </p:cNvSpPr>
          <p:nvPr>
            <p:ph type="subTitle" idx="1"/>
          </p:nvPr>
        </p:nvSpPr>
        <p:spPr>
          <a:xfrm>
            <a:off x="1924051" y="3427413"/>
            <a:ext cx="96520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8" name="Rectangle 8"/>
          <p:cNvSpPr>
            <a:spLocks noGrp="1" noChangeArrowheads="1"/>
          </p:cNvSpPr>
          <p:nvPr>
            <p:ph type="dt" sz="half" idx="10"/>
          </p:nvPr>
        </p:nvSpPr>
        <p:spPr bwMode="auto">
          <a:xfrm>
            <a:off x="609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9" name="Rectangle 9"/>
          <p:cNvSpPr>
            <a:spLocks noGrp="1" noChangeArrowheads="1"/>
          </p:cNvSpPr>
          <p:nvPr>
            <p:ph type="ftr" sz="quarter" idx="11"/>
          </p:nvPr>
        </p:nvSpPr>
        <p:spPr bwMode="auto">
          <a:xfrm>
            <a:off x="4165600" y="6248400"/>
            <a:ext cx="3860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10" name="Rectangle 10"/>
          <p:cNvSpPr>
            <a:spLocks noGrp="1" noChangeArrowheads="1"/>
          </p:cNvSpPr>
          <p:nvPr>
            <p:ph type="sldNum" sz="quarter" idx="12"/>
          </p:nvPr>
        </p:nvSpPr>
        <p:spPr bwMode="auto">
          <a:xfrm>
            <a:off x="8737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200">
                <a:latin typeface="Verdana" panose="020B0604030504040204" pitchFamily="34" charset="0"/>
              </a:defRPr>
            </a:lvl1pPr>
          </a:lstStyle>
          <a:p>
            <a:pPr algn="r" fontAlgn="base">
              <a:spcBef>
                <a:spcPct val="0"/>
              </a:spcBef>
              <a:spcAft>
                <a:spcPct val="0"/>
              </a:spcAft>
            </a:pPr>
            <a:fld id="{089FE5E1-2DD6-440E-9B82-F82DD46530E8}" type="slidenum">
              <a:rPr lang="el-GR" altLang="el-GR">
                <a:solidFill>
                  <a:srgbClr val="000000"/>
                </a:solidFill>
              </a:rPr>
              <a:pPr algn="r" fontAlgn="base">
                <a:spcBef>
                  <a:spcPct val="0"/>
                </a:spcBef>
                <a:spcAft>
                  <a:spcPct val="0"/>
                </a:spcAft>
              </a:pPr>
              <a:t>‹#›</a:t>
            </a:fld>
            <a:endParaRPr lang="el-GR" altLang="el-GR">
              <a:solidFill>
                <a:srgbClr val="000000"/>
              </a:solidFill>
            </a:endParaRPr>
          </a:p>
        </p:txBody>
      </p:sp>
    </p:spTree>
    <p:extLst>
      <p:ext uri="{BB962C8B-B14F-4D97-AF65-F5344CB8AC3E}">
        <p14:creationId xmlns:p14="http://schemas.microsoft.com/office/powerpoint/2010/main" val="2884469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488016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3445669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871134" y="1700214"/>
            <a:ext cx="4773084"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847417" y="1700214"/>
            <a:ext cx="47752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591590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2778037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Tree>
    <p:extLst>
      <p:ext uri="{BB962C8B-B14F-4D97-AF65-F5344CB8AC3E}">
        <p14:creationId xmlns:p14="http://schemas.microsoft.com/office/powerpoint/2010/main" val="3320313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4329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1519175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14398592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25149438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8726350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173633" y="301625"/>
            <a:ext cx="2448984" cy="62960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826684" y="301625"/>
            <a:ext cx="7143749" cy="62960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6343150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OverObj" preserve="1">
  <p:cSld name="Τίτλος και Κείμενο επάνω από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1826684" y="301625"/>
            <a:ext cx="9751483"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1871134" y="1700214"/>
            <a:ext cx="9751484" cy="2371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1871134" y="4224338"/>
            <a:ext cx="9751484" cy="237331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4693307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4296833" y="304800"/>
            <a:ext cx="15879233"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grpSp>
      <p:sp>
        <p:nvSpPr>
          <p:cNvPr id="18438" name="Rectangle 6"/>
          <p:cNvSpPr>
            <a:spLocks noGrp="1" noChangeArrowheads="1"/>
          </p:cNvSpPr>
          <p:nvPr>
            <p:ph type="ctrTitle"/>
          </p:nvPr>
        </p:nvSpPr>
        <p:spPr>
          <a:xfrm>
            <a:off x="1924051" y="985839"/>
            <a:ext cx="9652000" cy="1444625"/>
          </a:xfrm>
        </p:spPr>
        <p:txBody>
          <a:bodyPr/>
          <a:lstStyle>
            <a:lvl1pPr>
              <a:defRPr sz="3000"/>
            </a:lvl1pPr>
          </a:lstStyle>
          <a:p>
            <a:r>
              <a:rPr lang="el-GR"/>
              <a:t>Κάντε κλικ για επεξεργασία του τίτλου</a:t>
            </a:r>
          </a:p>
        </p:txBody>
      </p:sp>
      <p:sp>
        <p:nvSpPr>
          <p:cNvPr id="18439" name="Rectangle 7"/>
          <p:cNvSpPr>
            <a:spLocks noGrp="1" noChangeArrowheads="1"/>
          </p:cNvSpPr>
          <p:nvPr>
            <p:ph type="subTitle" idx="1"/>
          </p:nvPr>
        </p:nvSpPr>
        <p:spPr>
          <a:xfrm>
            <a:off x="1924051" y="3427413"/>
            <a:ext cx="96520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8" name="Rectangle 8"/>
          <p:cNvSpPr>
            <a:spLocks noGrp="1" noChangeArrowheads="1"/>
          </p:cNvSpPr>
          <p:nvPr>
            <p:ph type="dt" sz="half" idx="10"/>
          </p:nvPr>
        </p:nvSpPr>
        <p:spPr bwMode="auto">
          <a:xfrm>
            <a:off x="609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9" name="Rectangle 9"/>
          <p:cNvSpPr>
            <a:spLocks noGrp="1" noChangeArrowheads="1"/>
          </p:cNvSpPr>
          <p:nvPr>
            <p:ph type="ftr" sz="quarter" idx="11"/>
          </p:nvPr>
        </p:nvSpPr>
        <p:spPr bwMode="auto">
          <a:xfrm>
            <a:off x="4165600" y="6248400"/>
            <a:ext cx="3860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200">
                <a:latin typeface="Verdana" pitchFamily="34" charset="0"/>
                <a:cs typeface="Arial" charset="0"/>
              </a:defRPr>
            </a:lvl1pPr>
          </a:lstStyle>
          <a:p>
            <a:pPr fontAlgn="base">
              <a:spcBef>
                <a:spcPct val="0"/>
              </a:spcBef>
              <a:spcAft>
                <a:spcPct val="0"/>
              </a:spcAft>
              <a:defRPr/>
            </a:pPr>
            <a:endParaRPr lang="el-GR">
              <a:solidFill>
                <a:srgbClr val="000000"/>
              </a:solidFill>
            </a:endParaRPr>
          </a:p>
        </p:txBody>
      </p:sp>
      <p:sp>
        <p:nvSpPr>
          <p:cNvPr id="10" name="Rectangle 10"/>
          <p:cNvSpPr>
            <a:spLocks noGrp="1" noChangeArrowheads="1"/>
          </p:cNvSpPr>
          <p:nvPr>
            <p:ph type="sldNum" sz="quarter" idx="12"/>
          </p:nvPr>
        </p:nvSpPr>
        <p:spPr bwMode="auto">
          <a:xfrm>
            <a:off x="8737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200">
                <a:latin typeface="Verdana" panose="020B0604030504040204" pitchFamily="34" charset="0"/>
              </a:defRPr>
            </a:lvl1pPr>
          </a:lstStyle>
          <a:p>
            <a:pPr algn="r" fontAlgn="base">
              <a:spcBef>
                <a:spcPct val="0"/>
              </a:spcBef>
              <a:spcAft>
                <a:spcPct val="0"/>
              </a:spcAft>
            </a:pPr>
            <a:fld id="{089FE5E1-2DD6-440E-9B82-F82DD46530E8}" type="slidenum">
              <a:rPr lang="el-GR" altLang="el-GR">
                <a:solidFill>
                  <a:srgbClr val="000000"/>
                </a:solidFill>
              </a:rPr>
              <a:pPr algn="r" fontAlgn="base">
                <a:spcBef>
                  <a:spcPct val="0"/>
                </a:spcBef>
                <a:spcAft>
                  <a:spcPct val="0"/>
                </a:spcAft>
              </a:pPr>
              <a:t>‹#›</a:t>
            </a:fld>
            <a:endParaRPr lang="el-GR" altLang="el-GR">
              <a:solidFill>
                <a:srgbClr val="000000"/>
              </a:solidFill>
            </a:endParaRPr>
          </a:p>
        </p:txBody>
      </p:sp>
    </p:spTree>
    <p:extLst>
      <p:ext uri="{BB962C8B-B14F-4D97-AF65-F5344CB8AC3E}">
        <p14:creationId xmlns:p14="http://schemas.microsoft.com/office/powerpoint/2010/main" val="15917560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881514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32024140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871134" y="1700214"/>
            <a:ext cx="4773084"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847417" y="1700214"/>
            <a:ext cx="47752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784399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82038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3779255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Tree>
    <p:extLst>
      <p:ext uri="{BB962C8B-B14F-4D97-AF65-F5344CB8AC3E}">
        <p14:creationId xmlns:p14="http://schemas.microsoft.com/office/powerpoint/2010/main" val="11226848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25671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9507476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30846948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3164949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173633" y="301625"/>
            <a:ext cx="2448984" cy="62960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826684" y="301625"/>
            <a:ext cx="7143749" cy="62960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0816120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OverObj" preserve="1">
  <p:cSld name="Τίτλος και Κείμενο επάνω από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1826684" y="301625"/>
            <a:ext cx="9751483"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1871134" y="1700214"/>
            <a:ext cx="9751484" cy="2371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1871134" y="4224338"/>
            <a:ext cx="9751484" cy="237331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84204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871134" y="1700214"/>
            <a:ext cx="4773084"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847417" y="1700214"/>
            <a:ext cx="47752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35726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47468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Tree>
    <p:extLst>
      <p:ext uri="{BB962C8B-B14F-4D97-AF65-F5344CB8AC3E}">
        <p14:creationId xmlns:p14="http://schemas.microsoft.com/office/powerpoint/2010/main" val="1793064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90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2413479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4206365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318000" y="0"/>
            <a:ext cx="15900400" cy="3810000"/>
            <a:chOff x="-2040" y="0"/>
            <a:chExt cx="7512" cy="2400"/>
          </a:xfrm>
        </p:grpSpPr>
        <p:sp>
          <p:nvSpPr>
            <p:cNvPr id="1741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1741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sp>
          <p:nvSpPr>
            <p:cNvPr id="1741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grpSp>
      <p:sp>
        <p:nvSpPr>
          <p:cNvPr id="1027" name="Rectangle 6"/>
          <p:cNvSpPr>
            <a:spLocks noGrp="1" noChangeArrowheads="1"/>
          </p:cNvSpPr>
          <p:nvPr>
            <p:ph type="title"/>
          </p:nvPr>
        </p:nvSpPr>
        <p:spPr bwMode="auto">
          <a:xfrm>
            <a:off x="1826684" y="301625"/>
            <a:ext cx="975148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1028" name="Rectangle 7"/>
          <p:cNvSpPr>
            <a:spLocks noGrp="1" noChangeArrowheads="1"/>
          </p:cNvSpPr>
          <p:nvPr>
            <p:ph type="body" idx="1"/>
          </p:nvPr>
        </p:nvSpPr>
        <p:spPr bwMode="auto">
          <a:xfrm>
            <a:off x="1871134" y="1700214"/>
            <a:ext cx="9751484"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266874008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xStyles>
    <p:titleStyle>
      <a:lvl1pPr algn="l" rtl="0" eaLnBrk="0" fontAlgn="base" hangingPunct="0">
        <a:spcBef>
          <a:spcPct val="0"/>
        </a:spcBef>
        <a:spcAft>
          <a:spcPct val="0"/>
        </a:spcAft>
        <a:defRPr sz="2600">
          <a:solidFill>
            <a:schemeClr val="tx2"/>
          </a:solidFill>
          <a:latin typeface="+mj-lt"/>
          <a:ea typeface="+mj-ea"/>
          <a:cs typeface="+mj-cs"/>
        </a:defRPr>
      </a:lvl1pPr>
      <a:lvl2pPr algn="l" rtl="0" eaLnBrk="0" fontAlgn="base" hangingPunct="0">
        <a:spcBef>
          <a:spcPct val="0"/>
        </a:spcBef>
        <a:spcAft>
          <a:spcPct val="0"/>
        </a:spcAft>
        <a:defRPr sz="2600">
          <a:solidFill>
            <a:schemeClr val="tx2"/>
          </a:solidFill>
          <a:latin typeface="Arial" charset="0"/>
          <a:cs typeface="Arial" charset="0"/>
        </a:defRPr>
      </a:lvl2pPr>
      <a:lvl3pPr algn="l" rtl="0" eaLnBrk="0" fontAlgn="base" hangingPunct="0">
        <a:spcBef>
          <a:spcPct val="0"/>
        </a:spcBef>
        <a:spcAft>
          <a:spcPct val="0"/>
        </a:spcAft>
        <a:defRPr sz="2600">
          <a:solidFill>
            <a:schemeClr val="tx2"/>
          </a:solidFill>
          <a:latin typeface="Arial" charset="0"/>
          <a:cs typeface="Arial" charset="0"/>
        </a:defRPr>
      </a:lvl3pPr>
      <a:lvl4pPr algn="l" rtl="0" eaLnBrk="0" fontAlgn="base" hangingPunct="0">
        <a:spcBef>
          <a:spcPct val="0"/>
        </a:spcBef>
        <a:spcAft>
          <a:spcPct val="0"/>
        </a:spcAft>
        <a:defRPr sz="2600">
          <a:solidFill>
            <a:schemeClr val="tx2"/>
          </a:solidFill>
          <a:latin typeface="Arial" charset="0"/>
          <a:cs typeface="Arial" charset="0"/>
        </a:defRPr>
      </a:lvl4pPr>
      <a:lvl5pPr algn="l" rtl="0" eaLnBrk="0" fontAlgn="base" hangingPunct="0">
        <a:spcBef>
          <a:spcPct val="0"/>
        </a:spcBef>
        <a:spcAft>
          <a:spcPct val="0"/>
        </a:spcAft>
        <a:defRPr sz="2600">
          <a:solidFill>
            <a:schemeClr val="tx2"/>
          </a:solidFill>
          <a:latin typeface="Arial" charset="0"/>
          <a:cs typeface="Arial" charset="0"/>
        </a:defRPr>
      </a:lvl5pPr>
      <a:lvl6pPr marL="457200" algn="l" rtl="0" fontAlgn="base">
        <a:spcBef>
          <a:spcPct val="0"/>
        </a:spcBef>
        <a:spcAft>
          <a:spcPct val="0"/>
        </a:spcAft>
        <a:defRPr sz="2600">
          <a:solidFill>
            <a:schemeClr val="tx2"/>
          </a:solidFill>
          <a:latin typeface="Arial" charset="0"/>
          <a:cs typeface="Arial" charset="0"/>
        </a:defRPr>
      </a:lvl6pPr>
      <a:lvl7pPr marL="914400" algn="l" rtl="0" fontAlgn="base">
        <a:spcBef>
          <a:spcPct val="0"/>
        </a:spcBef>
        <a:spcAft>
          <a:spcPct val="0"/>
        </a:spcAft>
        <a:defRPr sz="2600">
          <a:solidFill>
            <a:schemeClr val="tx2"/>
          </a:solidFill>
          <a:latin typeface="Arial" charset="0"/>
          <a:cs typeface="Arial" charset="0"/>
        </a:defRPr>
      </a:lvl7pPr>
      <a:lvl8pPr marL="1371600" algn="l" rtl="0" fontAlgn="base">
        <a:spcBef>
          <a:spcPct val="0"/>
        </a:spcBef>
        <a:spcAft>
          <a:spcPct val="0"/>
        </a:spcAft>
        <a:defRPr sz="2600">
          <a:solidFill>
            <a:schemeClr val="tx2"/>
          </a:solidFill>
          <a:latin typeface="Arial" charset="0"/>
          <a:cs typeface="Arial" charset="0"/>
        </a:defRPr>
      </a:lvl8pPr>
      <a:lvl9pPr marL="1828800" algn="l" rtl="0" fontAlgn="base">
        <a:spcBef>
          <a:spcPct val="0"/>
        </a:spcBef>
        <a:spcAft>
          <a:spcPct val="0"/>
        </a:spcAft>
        <a:defRPr sz="26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0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318000" y="0"/>
            <a:ext cx="15900400" cy="3810000"/>
            <a:chOff x="-2040" y="0"/>
            <a:chExt cx="7512" cy="2400"/>
          </a:xfrm>
        </p:grpSpPr>
        <p:sp>
          <p:nvSpPr>
            <p:cNvPr id="1741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1741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sp>
          <p:nvSpPr>
            <p:cNvPr id="1741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grpSp>
      <p:sp>
        <p:nvSpPr>
          <p:cNvPr id="1027" name="Rectangle 6"/>
          <p:cNvSpPr>
            <a:spLocks noGrp="1" noChangeArrowheads="1"/>
          </p:cNvSpPr>
          <p:nvPr>
            <p:ph type="title"/>
          </p:nvPr>
        </p:nvSpPr>
        <p:spPr bwMode="auto">
          <a:xfrm>
            <a:off x="1826684" y="301625"/>
            <a:ext cx="975148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1028" name="Rectangle 7"/>
          <p:cNvSpPr>
            <a:spLocks noGrp="1" noChangeArrowheads="1"/>
          </p:cNvSpPr>
          <p:nvPr>
            <p:ph type="body" idx="1"/>
          </p:nvPr>
        </p:nvSpPr>
        <p:spPr bwMode="auto">
          <a:xfrm>
            <a:off x="1871134" y="1700214"/>
            <a:ext cx="9751484"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406736245"/>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Lst>
  <p:txStyles>
    <p:titleStyle>
      <a:lvl1pPr algn="l" rtl="0" eaLnBrk="0" fontAlgn="base" hangingPunct="0">
        <a:spcBef>
          <a:spcPct val="0"/>
        </a:spcBef>
        <a:spcAft>
          <a:spcPct val="0"/>
        </a:spcAft>
        <a:defRPr sz="2600">
          <a:solidFill>
            <a:schemeClr val="tx2"/>
          </a:solidFill>
          <a:latin typeface="+mj-lt"/>
          <a:ea typeface="+mj-ea"/>
          <a:cs typeface="+mj-cs"/>
        </a:defRPr>
      </a:lvl1pPr>
      <a:lvl2pPr algn="l" rtl="0" eaLnBrk="0" fontAlgn="base" hangingPunct="0">
        <a:spcBef>
          <a:spcPct val="0"/>
        </a:spcBef>
        <a:spcAft>
          <a:spcPct val="0"/>
        </a:spcAft>
        <a:defRPr sz="2600">
          <a:solidFill>
            <a:schemeClr val="tx2"/>
          </a:solidFill>
          <a:latin typeface="Arial" charset="0"/>
          <a:cs typeface="Arial" charset="0"/>
        </a:defRPr>
      </a:lvl2pPr>
      <a:lvl3pPr algn="l" rtl="0" eaLnBrk="0" fontAlgn="base" hangingPunct="0">
        <a:spcBef>
          <a:spcPct val="0"/>
        </a:spcBef>
        <a:spcAft>
          <a:spcPct val="0"/>
        </a:spcAft>
        <a:defRPr sz="2600">
          <a:solidFill>
            <a:schemeClr val="tx2"/>
          </a:solidFill>
          <a:latin typeface="Arial" charset="0"/>
          <a:cs typeface="Arial" charset="0"/>
        </a:defRPr>
      </a:lvl3pPr>
      <a:lvl4pPr algn="l" rtl="0" eaLnBrk="0" fontAlgn="base" hangingPunct="0">
        <a:spcBef>
          <a:spcPct val="0"/>
        </a:spcBef>
        <a:spcAft>
          <a:spcPct val="0"/>
        </a:spcAft>
        <a:defRPr sz="2600">
          <a:solidFill>
            <a:schemeClr val="tx2"/>
          </a:solidFill>
          <a:latin typeface="Arial" charset="0"/>
          <a:cs typeface="Arial" charset="0"/>
        </a:defRPr>
      </a:lvl4pPr>
      <a:lvl5pPr algn="l" rtl="0" eaLnBrk="0" fontAlgn="base" hangingPunct="0">
        <a:spcBef>
          <a:spcPct val="0"/>
        </a:spcBef>
        <a:spcAft>
          <a:spcPct val="0"/>
        </a:spcAft>
        <a:defRPr sz="2600">
          <a:solidFill>
            <a:schemeClr val="tx2"/>
          </a:solidFill>
          <a:latin typeface="Arial" charset="0"/>
          <a:cs typeface="Arial" charset="0"/>
        </a:defRPr>
      </a:lvl5pPr>
      <a:lvl6pPr marL="457200" algn="l" rtl="0" fontAlgn="base">
        <a:spcBef>
          <a:spcPct val="0"/>
        </a:spcBef>
        <a:spcAft>
          <a:spcPct val="0"/>
        </a:spcAft>
        <a:defRPr sz="2600">
          <a:solidFill>
            <a:schemeClr val="tx2"/>
          </a:solidFill>
          <a:latin typeface="Arial" charset="0"/>
          <a:cs typeface="Arial" charset="0"/>
        </a:defRPr>
      </a:lvl6pPr>
      <a:lvl7pPr marL="914400" algn="l" rtl="0" fontAlgn="base">
        <a:spcBef>
          <a:spcPct val="0"/>
        </a:spcBef>
        <a:spcAft>
          <a:spcPct val="0"/>
        </a:spcAft>
        <a:defRPr sz="2600">
          <a:solidFill>
            <a:schemeClr val="tx2"/>
          </a:solidFill>
          <a:latin typeface="Arial" charset="0"/>
          <a:cs typeface="Arial" charset="0"/>
        </a:defRPr>
      </a:lvl7pPr>
      <a:lvl8pPr marL="1371600" algn="l" rtl="0" fontAlgn="base">
        <a:spcBef>
          <a:spcPct val="0"/>
        </a:spcBef>
        <a:spcAft>
          <a:spcPct val="0"/>
        </a:spcAft>
        <a:defRPr sz="2600">
          <a:solidFill>
            <a:schemeClr val="tx2"/>
          </a:solidFill>
          <a:latin typeface="Arial" charset="0"/>
          <a:cs typeface="Arial" charset="0"/>
        </a:defRPr>
      </a:lvl8pPr>
      <a:lvl9pPr marL="1828800" algn="l" rtl="0" fontAlgn="base">
        <a:spcBef>
          <a:spcPct val="0"/>
        </a:spcBef>
        <a:spcAft>
          <a:spcPct val="0"/>
        </a:spcAft>
        <a:defRPr sz="26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0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318000" y="0"/>
            <a:ext cx="15900400" cy="3810000"/>
            <a:chOff x="-2040" y="0"/>
            <a:chExt cx="7512" cy="2400"/>
          </a:xfrm>
        </p:grpSpPr>
        <p:sp>
          <p:nvSpPr>
            <p:cNvPr id="1741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defRPr/>
              </a:pPr>
              <a:endParaRPr lang="el-GR" sz="2400">
                <a:solidFill>
                  <a:srgbClr val="000000"/>
                </a:solidFill>
                <a:latin typeface="Times New Roman" pitchFamily="18" charset="0"/>
              </a:endParaRPr>
            </a:p>
          </p:txBody>
        </p:sp>
        <p:sp>
          <p:nvSpPr>
            <p:cNvPr id="1741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defRPr/>
              </a:pPr>
              <a:endParaRPr lang="el-GR" sz="1800">
                <a:solidFill>
                  <a:srgbClr val="000000"/>
                </a:solidFill>
              </a:endParaRPr>
            </a:p>
          </p:txBody>
        </p:sp>
        <p:sp>
          <p:nvSpPr>
            <p:cNvPr id="1741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lgn="r" fontAlgn="base">
                <a:spcBef>
                  <a:spcPct val="0"/>
                </a:spcBef>
                <a:spcAft>
                  <a:spcPct val="0"/>
                </a:spcAft>
                <a:defRPr/>
              </a:pPr>
              <a:endParaRPr lang="el-GR" sz="2400">
                <a:solidFill>
                  <a:srgbClr val="000000"/>
                </a:solidFill>
              </a:endParaRPr>
            </a:p>
          </p:txBody>
        </p:sp>
      </p:grpSp>
      <p:sp>
        <p:nvSpPr>
          <p:cNvPr id="1027" name="Rectangle 6"/>
          <p:cNvSpPr>
            <a:spLocks noGrp="1" noChangeArrowheads="1"/>
          </p:cNvSpPr>
          <p:nvPr>
            <p:ph type="title"/>
          </p:nvPr>
        </p:nvSpPr>
        <p:spPr bwMode="auto">
          <a:xfrm>
            <a:off x="1826684" y="301625"/>
            <a:ext cx="975148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1028" name="Rectangle 7"/>
          <p:cNvSpPr>
            <a:spLocks noGrp="1" noChangeArrowheads="1"/>
          </p:cNvSpPr>
          <p:nvPr>
            <p:ph type="body" idx="1"/>
          </p:nvPr>
        </p:nvSpPr>
        <p:spPr bwMode="auto">
          <a:xfrm>
            <a:off x="1871134" y="1700214"/>
            <a:ext cx="9751484"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4036752848"/>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Lst>
  <p:txStyles>
    <p:titleStyle>
      <a:lvl1pPr algn="l" rtl="0" eaLnBrk="0" fontAlgn="base" hangingPunct="0">
        <a:spcBef>
          <a:spcPct val="0"/>
        </a:spcBef>
        <a:spcAft>
          <a:spcPct val="0"/>
        </a:spcAft>
        <a:defRPr sz="2600">
          <a:solidFill>
            <a:schemeClr val="tx2"/>
          </a:solidFill>
          <a:latin typeface="+mj-lt"/>
          <a:ea typeface="+mj-ea"/>
          <a:cs typeface="+mj-cs"/>
        </a:defRPr>
      </a:lvl1pPr>
      <a:lvl2pPr algn="l" rtl="0" eaLnBrk="0" fontAlgn="base" hangingPunct="0">
        <a:spcBef>
          <a:spcPct val="0"/>
        </a:spcBef>
        <a:spcAft>
          <a:spcPct val="0"/>
        </a:spcAft>
        <a:defRPr sz="2600">
          <a:solidFill>
            <a:schemeClr val="tx2"/>
          </a:solidFill>
          <a:latin typeface="Arial" charset="0"/>
          <a:cs typeface="Arial" charset="0"/>
        </a:defRPr>
      </a:lvl2pPr>
      <a:lvl3pPr algn="l" rtl="0" eaLnBrk="0" fontAlgn="base" hangingPunct="0">
        <a:spcBef>
          <a:spcPct val="0"/>
        </a:spcBef>
        <a:spcAft>
          <a:spcPct val="0"/>
        </a:spcAft>
        <a:defRPr sz="2600">
          <a:solidFill>
            <a:schemeClr val="tx2"/>
          </a:solidFill>
          <a:latin typeface="Arial" charset="0"/>
          <a:cs typeface="Arial" charset="0"/>
        </a:defRPr>
      </a:lvl3pPr>
      <a:lvl4pPr algn="l" rtl="0" eaLnBrk="0" fontAlgn="base" hangingPunct="0">
        <a:spcBef>
          <a:spcPct val="0"/>
        </a:spcBef>
        <a:spcAft>
          <a:spcPct val="0"/>
        </a:spcAft>
        <a:defRPr sz="2600">
          <a:solidFill>
            <a:schemeClr val="tx2"/>
          </a:solidFill>
          <a:latin typeface="Arial" charset="0"/>
          <a:cs typeface="Arial" charset="0"/>
        </a:defRPr>
      </a:lvl4pPr>
      <a:lvl5pPr algn="l" rtl="0" eaLnBrk="0" fontAlgn="base" hangingPunct="0">
        <a:spcBef>
          <a:spcPct val="0"/>
        </a:spcBef>
        <a:spcAft>
          <a:spcPct val="0"/>
        </a:spcAft>
        <a:defRPr sz="2600">
          <a:solidFill>
            <a:schemeClr val="tx2"/>
          </a:solidFill>
          <a:latin typeface="Arial" charset="0"/>
          <a:cs typeface="Arial" charset="0"/>
        </a:defRPr>
      </a:lvl5pPr>
      <a:lvl6pPr marL="457200" algn="l" rtl="0" fontAlgn="base">
        <a:spcBef>
          <a:spcPct val="0"/>
        </a:spcBef>
        <a:spcAft>
          <a:spcPct val="0"/>
        </a:spcAft>
        <a:defRPr sz="2600">
          <a:solidFill>
            <a:schemeClr val="tx2"/>
          </a:solidFill>
          <a:latin typeface="Arial" charset="0"/>
          <a:cs typeface="Arial" charset="0"/>
        </a:defRPr>
      </a:lvl6pPr>
      <a:lvl7pPr marL="914400" algn="l" rtl="0" fontAlgn="base">
        <a:spcBef>
          <a:spcPct val="0"/>
        </a:spcBef>
        <a:spcAft>
          <a:spcPct val="0"/>
        </a:spcAft>
        <a:defRPr sz="2600">
          <a:solidFill>
            <a:schemeClr val="tx2"/>
          </a:solidFill>
          <a:latin typeface="Arial" charset="0"/>
          <a:cs typeface="Arial" charset="0"/>
        </a:defRPr>
      </a:lvl7pPr>
      <a:lvl8pPr marL="1371600" algn="l" rtl="0" fontAlgn="base">
        <a:spcBef>
          <a:spcPct val="0"/>
        </a:spcBef>
        <a:spcAft>
          <a:spcPct val="0"/>
        </a:spcAft>
        <a:defRPr sz="2600">
          <a:solidFill>
            <a:schemeClr val="tx2"/>
          </a:solidFill>
          <a:latin typeface="Arial" charset="0"/>
          <a:cs typeface="Arial" charset="0"/>
        </a:defRPr>
      </a:lvl8pPr>
      <a:lvl9pPr marL="1828800" algn="l" rtl="0" fontAlgn="base">
        <a:spcBef>
          <a:spcPct val="0"/>
        </a:spcBef>
        <a:spcAft>
          <a:spcPct val="0"/>
        </a:spcAft>
        <a:defRPr sz="26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0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95630" y="115330"/>
            <a:ext cx="9751483" cy="1143000"/>
          </a:xfrm>
        </p:spPr>
        <p:txBody>
          <a:bodyPr/>
          <a:lstStyle/>
          <a:p>
            <a:r>
              <a:rPr lang="el-GR" sz="3000" b="1" dirty="0" smtClean="0"/>
              <a:t>ΟΙΚΟΝΟΜΙΚΗ ΔΙΑΧΕΙΡΙΣΗ ΝΟΣΟΚΟΜΕΙΩΝ  </a:t>
            </a:r>
            <a:endParaRPr lang="el-GR" sz="3000" b="1" dirty="0"/>
          </a:p>
        </p:txBody>
      </p:sp>
      <p:sp>
        <p:nvSpPr>
          <p:cNvPr id="3" name="Θέση περιεχομένου 2"/>
          <p:cNvSpPr>
            <a:spLocks noGrp="1"/>
          </p:cNvSpPr>
          <p:nvPr>
            <p:ph idx="1"/>
          </p:nvPr>
        </p:nvSpPr>
        <p:spPr>
          <a:xfrm>
            <a:off x="1105014" y="1683739"/>
            <a:ext cx="10156110" cy="4897437"/>
          </a:xfrm>
        </p:spPr>
        <p:txBody>
          <a:bodyPr/>
          <a:lstStyle/>
          <a:p>
            <a:pPr marL="0" indent="0">
              <a:buNone/>
            </a:pPr>
            <a:r>
              <a:rPr lang="el-GR" sz="3000" b="1" dirty="0" smtClean="0">
                <a:latin typeface="Century Gothic" panose="020B0502020202020204" pitchFamily="34" charset="0"/>
              </a:rPr>
              <a:t>Η αύξηση των δαπανών για την υγεία έως το 2009 σε συνδυασμό με την αναγκαιότητα ελέγχου της </a:t>
            </a:r>
            <a:r>
              <a:rPr lang="el-GR" sz="3000" b="1" dirty="0" smtClean="0">
                <a:latin typeface="Century Gothic" panose="020B0502020202020204" pitchFamily="34" charset="0"/>
              </a:rPr>
              <a:t>αποδοτικότητας των πόρων </a:t>
            </a:r>
            <a:r>
              <a:rPr lang="el-GR" sz="3000" b="1" dirty="0" smtClean="0">
                <a:latin typeface="Century Gothic" panose="020B0502020202020204" pitchFamily="34" charset="0"/>
              </a:rPr>
              <a:t>απαιτούσε την άντληση οργανωμένων οικονομικών πληροφοριών.</a:t>
            </a:r>
          </a:p>
          <a:p>
            <a:pPr marL="0" indent="0">
              <a:buNone/>
            </a:pPr>
            <a:r>
              <a:rPr lang="el-GR" sz="3000" b="1" dirty="0" smtClean="0">
                <a:latin typeface="Century Gothic" panose="020B0502020202020204" pitchFamily="34" charset="0"/>
              </a:rPr>
              <a:t> </a:t>
            </a:r>
            <a:endParaRPr lang="en-US" sz="3000" b="1" dirty="0" smtClean="0">
              <a:latin typeface="Century Gothic" panose="020B0502020202020204" pitchFamily="34" charset="0"/>
            </a:endParaRPr>
          </a:p>
          <a:p>
            <a:pPr marL="0" indent="0">
              <a:buNone/>
            </a:pPr>
            <a:r>
              <a:rPr lang="el-GR" sz="3000" b="1" dirty="0">
                <a:latin typeface="Century Gothic" panose="020B0502020202020204" pitchFamily="34" charset="0"/>
              </a:rPr>
              <a:t>Μ</a:t>
            </a:r>
            <a:r>
              <a:rPr lang="el-GR" sz="3000" b="1" dirty="0" smtClean="0">
                <a:latin typeface="Century Gothic" panose="020B0502020202020204" pitchFamily="34" charset="0"/>
              </a:rPr>
              <a:t>ε άμεσο στόχο την βελτίωση </a:t>
            </a:r>
            <a:r>
              <a:rPr lang="el-GR" sz="3000" b="1" dirty="0" smtClean="0">
                <a:latin typeface="Century Gothic" panose="020B0502020202020204" pitchFamily="34" charset="0"/>
              </a:rPr>
              <a:t>των Οικονομικών  των Νοσοκομείων (</a:t>
            </a:r>
            <a:r>
              <a:rPr lang="en-US" sz="3000" b="1" dirty="0" smtClean="0">
                <a:latin typeface="Century Gothic" panose="020B0502020202020204" pitchFamily="34" charset="0"/>
              </a:rPr>
              <a:t>financial management) </a:t>
            </a:r>
            <a:r>
              <a:rPr lang="el-GR" sz="3000" b="1" dirty="0" smtClean="0">
                <a:latin typeface="Century Gothic" panose="020B0502020202020204" pitchFamily="34" charset="0"/>
              </a:rPr>
              <a:t>σε όλα τα</a:t>
            </a:r>
            <a:r>
              <a:rPr lang="en-US" sz="3000" b="1" dirty="0" smtClean="0">
                <a:latin typeface="Century Gothic" panose="020B0502020202020204" pitchFamily="34" charset="0"/>
              </a:rPr>
              <a:t> </a:t>
            </a:r>
            <a:r>
              <a:rPr lang="el-GR" sz="3000" b="1" dirty="0" smtClean="0">
                <a:latin typeface="Century Gothic" panose="020B0502020202020204" pitchFamily="34" charset="0"/>
              </a:rPr>
              <a:t>επίπεδα.</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1988843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54836" y="214184"/>
            <a:ext cx="9751483" cy="1143000"/>
          </a:xfrm>
        </p:spPr>
        <p:txBody>
          <a:bodyPr/>
          <a:lstStyle/>
          <a:p>
            <a:pPr eaLnBrk="1" hangingPunct="1"/>
            <a:r>
              <a:rPr lang="el-GR" altLang="el-GR" sz="3000" b="1" dirty="0" smtClean="0"/>
              <a:t>ΟΙΚΟΝΟΜΙΚΗ ΔΙΑΧΕΙΡΙΣΗ ΝΟΣΟΚΟΜΕΙΩΝ </a:t>
            </a:r>
            <a:endParaRPr lang="el-GR" altLang="el-GR" sz="3000" b="1" dirty="0" smtClean="0"/>
          </a:p>
        </p:txBody>
      </p:sp>
      <p:sp>
        <p:nvSpPr>
          <p:cNvPr id="39939" name="Rectangle 3"/>
          <p:cNvSpPr>
            <a:spLocks noGrp="1" noChangeArrowheads="1"/>
          </p:cNvSpPr>
          <p:nvPr>
            <p:ph type="body" idx="1"/>
          </p:nvPr>
        </p:nvSpPr>
        <p:spPr>
          <a:xfrm>
            <a:off x="1436300" y="1557338"/>
            <a:ext cx="10146099" cy="5472112"/>
          </a:xfrm>
        </p:spPr>
        <p:txBody>
          <a:bodyPr/>
          <a:lstStyle/>
          <a:p>
            <a:pPr marL="0" indent="0" eaLnBrk="1" hangingPunct="1">
              <a:lnSpc>
                <a:spcPct val="90000"/>
              </a:lnSpc>
              <a:buNone/>
            </a:pPr>
            <a:r>
              <a:rPr lang="el-GR" altLang="el-GR" sz="3000" b="1" dirty="0">
                <a:latin typeface="Century Gothic" panose="020B0502020202020204" pitchFamily="34" charset="0"/>
              </a:rPr>
              <a:t>ΕΚΘΕΣΗ ΠΡΟΫΠΟΛΟΓΙΣΜΟΥ</a:t>
            </a:r>
            <a:r>
              <a:rPr lang="el-GR" altLang="el-GR" sz="3000" b="1" dirty="0" smtClean="0">
                <a:latin typeface="Century Gothic" panose="020B0502020202020204" pitchFamily="34" charset="0"/>
              </a:rPr>
              <a:t>: Προγραμματισμένες </a:t>
            </a:r>
            <a:r>
              <a:rPr lang="el-GR" altLang="el-GR" sz="3000" b="1" dirty="0">
                <a:latin typeface="Century Gothic" panose="020B0502020202020204" pitchFamily="34" charset="0"/>
              </a:rPr>
              <a:t>δαπάνες που απαιτούνται για την επίτευξη </a:t>
            </a:r>
            <a:r>
              <a:rPr lang="el-GR" altLang="el-GR" sz="3000" b="1" dirty="0" smtClean="0">
                <a:latin typeface="Century Gothic" panose="020B0502020202020204" pitchFamily="34" charset="0"/>
              </a:rPr>
              <a:t>των προκαθορισμένων </a:t>
            </a:r>
            <a:r>
              <a:rPr lang="el-GR" altLang="el-GR" sz="3000" b="1" dirty="0">
                <a:latin typeface="Century Gothic" panose="020B0502020202020204" pitchFamily="34" charset="0"/>
              </a:rPr>
              <a:t>στόχων</a:t>
            </a:r>
            <a:r>
              <a:rPr lang="el-GR" altLang="el-GR" sz="3000" b="1" dirty="0" smtClean="0">
                <a:latin typeface="Century Gothic" panose="020B0502020202020204" pitchFamily="34" charset="0"/>
              </a:rPr>
              <a:t>.</a:t>
            </a:r>
          </a:p>
          <a:p>
            <a:pPr marL="0" indent="0" eaLnBrk="1" hangingPunct="1">
              <a:lnSpc>
                <a:spcPct val="90000"/>
              </a:lnSpc>
              <a:buNone/>
            </a:pPr>
            <a:endParaRPr lang="el-GR" altLang="el-GR" sz="3000" b="1" dirty="0">
              <a:latin typeface="Century Gothic" panose="020B0502020202020204" pitchFamily="34" charset="0"/>
            </a:endParaRPr>
          </a:p>
          <a:p>
            <a:pPr marL="0" indent="0" eaLnBrk="1" hangingPunct="1">
              <a:lnSpc>
                <a:spcPct val="90000"/>
              </a:lnSpc>
              <a:buNone/>
            </a:pPr>
            <a:r>
              <a:rPr lang="el-GR" altLang="el-GR" sz="3000" b="1" dirty="0" smtClean="0">
                <a:latin typeface="Century Gothic" panose="020B0502020202020204" pitchFamily="34" charset="0"/>
              </a:rPr>
              <a:t>Είδη </a:t>
            </a:r>
            <a:r>
              <a:rPr lang="el-GR" altLang="el-GR" sz="3000" b="1" dirty="0">
                <a:latin typeface="Century Gothic" panose="020B0502020202020204" pitchFamily="34" charset="0"/>
              </a:rPr>
              <a:t>προϋπολογισμού</a:t>
            </a:r>
            <a:r>
              <a:rPr lang="el-GR" altLang="el-GR" sz="3000" b="1" dirty="0" smtClean="0">
                <a:latin typeface="Century Gothic" panose="020B0502020202020204" pitchFamily="34" charset="0"/>
              </a:rPr>
              <a:t>:</a:t>
            </a:r>
          </a:p>
          <a:p>
            <a:pPr marL="0" indent="0" eaLnBrk="1" hangingPunct="1">
              <a:lnSpc>
                <a:spcPct val="90000"/>
              </a:lnSpc>
              <a:buNone/>
            </a:pPr>
            <a:endParaRPr lang="el-GR" altLang="el-GR" sz="3000" b="1" dirty="0">
              <a:latin typeface="Century Gothic" panose="020B0502020202020204" pitchFamily="34" charset="0"/>
            </a:endParaRPr>
          </a:p>
          <a:p>
            <a:pPr marL="0" indent="0" eaLnBrk="1" hangingPunct="1">
              <a:lnSpc>
                <a:spcPct val="90000"/>
              </a:lnSpc>
              <a:buNone/>
            </a:pPr>
            <a:r>
              <a:rPr lang="el-GR" altLang="el-GR" sz="3000" b="1" u="sng" dirty="0">
                <a:latin typeface="Century Gothic" panose="020B0502020202020204" pitchFamily="34" charset="0"/>
              </a:rPr>
              <a:t>Επαυξανόμενος ή Αυξητικός Προϋπολογισμός:</a:t>
            </a:r>
            <a:r>
              <a:rPr lang="el-GR" altLang="el-GR" sz="3000" b="1" dirty="0">
                <a:latin typeface="Century Gothic" panose="020B0502020202020204" pitchFamily="34" charset="0"/>
              </a:rPr>
              <a:t> </a:t>
            </a:r>
            <a:endParaRPr lang="el-GR" altLang="el-GR" sz="3000" b="1" dirty="0" smtClean="0">
              <a:latin typeface="Century Gothic" panose="020B0502020202020204" pitchFamily="34" charset="0"/>
            </a:endParaRPr>
          </a:p>
          <a:p>
            <a:pPr marL="0" indent="0" eaLnBrk="1" hangingPunct="1">
              <a:lnSpc>
                <a:spcPct val="90000"/>
              </a:lnSpc>
              <a:buNone/>
            </a:pPr>
            <a:endParaRPr lang="el-GR" altLang="el-GR" sz="3000" b="1" dirty="0" smtClean="0">
              <a:latin typeface="Century Gothic" panose="020B0502020202020204" pitchFamily="34" charset="0"/>
            </a:endParaRPr>
          </a:p>
          <a:p>
            <a:pPr marL="0" indent="0" eaLnBrk="1" hangingPunct="1">
              <a:lnSpc>
                <a:spcPct val="90000"/>
              </a:lnSpc>
              <a:buNone/>
            </a:pPr>
            <a:r>
              <a:rPr lang="el-GR" altLang="el-GR" sz="3000" b="1" dirty="0" smtClean="0">
                <a:latin typeface="Century Gothic" panose="020B0502020202020204" pitchFamily="34" charset="0"/>
              </a:rPr>
              <a:t>Στηρίζεται </a:t>
            </a:r>
            <a:r>
              <a:rPr lang="el-GR" altLang="el-GR" sz="3000" b="1" dirty="0">
                <a:latin typeface="Century Gothic" panose="020B0502020202020204" pitchFamily="34" charset="0"/>
              </a:rPr>
              <a:t>στα δεδομένα της προηγούμενης χρονιάς και στη συνέχεια συνυπολογίζεται ο αναμενόμενος πληθωρισμός. </a:t>
            </a:r>
          </a:p>
          <a:p>
            <a:pPr eaLnBrk="1" hangingPunct="1">
              <a:lnSpc>
                <a:spcPct val="90000"/>
              </a:lnSpc>
              <a:buFont typeface="Wingdings" panose="05000000000000000000" pitchFamily="2" charset="2"/>
              <a:buAutoNum type="arabicPeriod"/>
            </a:pPr>
            <a:endParaRPr lang="el-GR" altLang="el-GR" sz="1600" dirty="0">
              <a:latin typeface="Century Gothic" panose="020B0502020202020204" pitchFamily="34" charset="0"/>
            </a:endParaRPr>
          </a:p>
        </p:txBody>
      </p:sp>
    </p:spTree>
    <p:extLst>
      <p:ext uri="{BB962C8B-B14F-4D97-AF65-F5344CB8AC3E}">
        <p14:creationId xmlns:p14="http://schemas.microsoft.com/office/powerpoint/2010/main" val="2641999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2800" b="1" dirty="0" smtClean="0"/>
              <a:t>ΟΙΚΟΝΟΜΙΚΗ ΔΙΑΧΕΙΡΙΣΗ ΝΟΣΟΚΟΜΕΙΩΝ </a:t>
            </a:r>
            <a:endParaRPr lang="el-GR" dirty="0"/>
          </a:p>
        </p:txBody>
      </p:sp>
      <p:sp>
        <p:nvSpPr>
          <p:cNvPr id="3" name="Θέση περιεχομένου 2"/>
          <p:cNvSpPr>
            <a:spLocks noGrp="1"/>
          </p:cNvSpPr>
          <p:nvPr>
            <p:ph idx="1"/>
          </p:nvPr>
        </p:nvSpPr>
        <p:spPr>
          <a:xfrm>
            <a:off x="1360388" y="1691976"/>
            <a:ext cx="9751484" cy="4897437"/>
          </a:xfrm>
        </p:spPr>
        <p:txBody>
          <a:bodyPr/>
          <a:lstStyle/>
          <a:p>
            <a:pPr marL="457200" lvl="1" indent="0" eaLnBrk="1" hangingPunct="1">
              <a:lnSpc>
                <a:spcPct val="90000"/>
              </a:lnSpc>
              <a:buNone/>
            </a:pPr>
            <a:r>
              <a:rPr lang="el-GR" altLang="el-GR" sz="3000" b="1" u="sng" dirty="0">
                <a:latin typeface="Century Gothic" panose="020B0502020202020204" pitchFamily="34" charset="0"/>
              </a:rPr>
              <a:t>Επαυξανόμενος ή Αυξητικός Προϋπολογισμός:</a:t>
            </a:r>
            <a:r>
              <a:rPr lang="el-GR" altLang="el-GR" sz="3000" b="1" dirty="0">
                <a:latin typeface="Century Gothic" panose="020B0502020202020204" pitchFamily="34" charset="0"/>
              </a:rPr>
              <a:t> </a:t>
            </a:r>
          </a:p>
          <a:p>
            <a:pPr marL="457200" lvl="1" indent="0" eaLnBrk="1" hangingPunct="1">
              <a:lnSpc>
                <a:spcPct val="90000"/>
              </a:lnSpc>
              <a:buNone/>
            </a:pPr>
            <a:endParaRPr lang="el-GR" altLang="el-GR" sz="3000" b="1" dirty="0" smtClean="0">
              <a:latin typeface="Century Gothic" panose="020B0502020202020204" pitchFamily="34" charset="0"/>
            </a:endParaRPr>
          </a:p>
          <a:p>
            <a:pPr marL="762000" lvl="1" indent="-304800" eaLnBrk="1" hangingPunct="1">
              <a:lnSpc>
                <a:spcPct val="90000"/>
              </a:lnSpc>
            </a:pPr>
            <a:r>
              <a:rPr lang="el-GR" altLang="el-GR" sz="3000" b="1" dirty="0" smtClean="0">
                <a:latin typeface="Century Gothic" panose="020B0502020202020204" pitchFamily="34" charset="0"/>
              </a:rPr>
              <a:t>Συνήθως </a:t>
            </a:r>
            <a:r>
              <a:rPr lang="el-GR" altLang="el-GR" sz="3000" b="1" dirty="0">
                <a:latin typeface="Century Gothic" panose="020B0502020202020204" pitchFamily="34" charset="0"/>
              </a:rPr>
              <a:t>ο Προϋπολογισμός της προηγούμενης χρονιάς τροποποιείται με απλή αριθμητική πράξη (συνήθως πολλαπλασιασμό) με το αναμενόμενο ποσοστό πληθωρισμού </a:t>
            </a:r>
          </a:p>
          <a:p>
            <a:pPr marL="762000" lvl="1" indent="-304800" eaLnBrk="1" hangingPunct="1">
              <a:lnSpc>
                <a:spcPct val="90000"/>
              </a:lnSpc>
            </a:pPr>
            <a:r>
              <a:rPr lang="el-GR" altLang="el-GR" sz="3000" b="1" dirty="0">
                <a:latin typeface="Century Gothic" panose="020B0502020202020204" pitchFamily="34" charset="0"/>
              </a:rPr>
              <a:t>Αναπαραγάγει το παρελθόν και έχει περιορισμένη εμβέλεια ως εργαλείο διοίκησης</a:t>
            </a:r>
          </a:p>
          <a:p>
            <a:endParaRPr lang="el-GR" dirty="0"/>
          </a:p>
        </p:txBody>
      </p:sp>
    </p:spTree>
    <p:extLst>
      <p:ext uri="{BB962C8B-B14F-4D97-AF65-F5344CB8AC3E}">
        <p14:creationId xmlns:p14="http://schemas.microsoft.com/office/powerpoint/2010/main" val="101281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latin typeface="Century Gothic" panose="020B0502020202020204" pitchFamily="34" charset="0"/>
              </a:rPr>
              <a:t>ΟΙΚΟΝΟΜΙΚΗ ΔΙΑΧΕΙΡΙΣΗ ΝΟΣΟΚΟΜΕΙΩΝ</a:t>
            </a:r>
            <a:endParaRPr lang="el-GR" sz="3000" b="1" dirty="0">
              <a:latin typeface="Century Gothic" panose="020B0502020202020204" pitchFamily="34" charset="0"/>
            </a:endParaRPr>
          </a:p>
        </p:txBody>
      </p:sp>
      <p:sp>
        <p:nvSpPr>
          <p:cNvPr id="3" name="Θέση περιεχομένου 2"/>
          <p:cNvSpPr>
            <a:spLocks noGrp="1"/>
          </p:cNvSpPr>
          <p:nvPr>
            <p:ph idx="1"/>
          </p:nvPr>
        </p:nvSpPr>
        <p:spPr>
          <a:xfrm>
            <a:off x="1826683" y="1518982"/>
            <a:ext cx="9751484" cy="4897437"/>
          </a:xfrm>
        </p:spPr>
        <p:txBody>
          <a:bodyPr/>
          <a:lstStyle/>
          <a:p>
            <a:pPr marL="0" indent="0" eaLnBrk="1" hangingPunct="1">
              <a:lnSpc>
                <a:spcPct val="90000"/>
              </a:lnSpc>
              <a:buNone/>
            </a:pPr>
            <a:r>
              <a:rPr lang="el-GR" altLang="el-GR" sz="3000" b="1" u="sng" dirty="0">
                <a:latin typeface="Century Gothic" panose="020B0502020202020204" pitchFamily="34" charset="0"/>
              </a:rPr>
              <a:t>Προϋπολογισμός Μηδενικής Βάσης:</a:t>
            </a:r>
            <a:r>
              <a:rPr lang="el-GR" altLang="el-GR" sz="3000" b="1" dirty="0">
                <a:latin typeface="Century Gothic" panose="020B0502020202020204" pitchFamily="34" charset="0"/>
              </a:rPr>
              <a:t> </a:t>
            </a:r>
            <a:endParaRPr lang="el-GR" altLang="el-GR" sz="3000" b="1" dirty="0" smtClean="0">
              <a:latin typeface="Century Gothic" panose="020B0502020202020204" pitchFamily="34" charset="0"/>
            </a:endParaRPr>
          </a:p>
          <a:p>
            <a:pPr marL="0" indent="0" eaLnBrk="1" hangingPunct="1">
              <a:lnSpc>
                <a:spcPct val="90000"/>
              </a:lnSpc>
              <a:buNone/>
            </a:pPr>
            <a:r>
              <a:rPr lang="el-GR" altLang="el-GR" sz="3000" b="1" dirty="0">
                <a:latin typeface="Century Gothic" panose="020B0502020202020204" pitchFamily="34" charset="0"/>
              </a:rPr>
              <a:t>Σ</a:t>
            </a:r>
            <a:r>
              <a:rPr lang="el-GR" altLang="el-GR" sz="3000" b="1" dirty="0" smtClean="0">
                <a:latin typeface="Century Gothic" panose="020B0502020202020204" pitchFamily="34" charset="0"/>
              </a:rPr>
              <a:t>υντάσσεται </a:t>
            </a:r>
            <a:r>
              <a:rPr lang="el-GR" altLang="el-GR" sz="3000" b="1" dirty="0">
                <a:latin typeface="Century Gothic" panose="020B0502020202020204" pitchFamily="34" charset="0"/>
              </a:rPr>
              <a:t>με τον ακριβώς αντίθετο τρόπο καθώς καμιά δαπάνη δεν θεωρείται δεδομένη, είναι σαν να ξεκινάει κανείς από το μηδέν. Οι δαπάνες συνεκτιμώνται συνεχώς τόσο ως προς το ύψος τους όσο και ως προς τη σκοπιμότητά </a:t>
            </a:r>
            <a:r>
              <a:rPr lang="el-GR" altLang="el-GR" sz="3000" b="1" dirty="0" smtClean="0">
                <a:latin typeface="Century Gothic" panose="020B0502020202020204" pitchFamily="34" charset="0"/>
              </a:rPr>
              <a:t>τους</a:t>
            </a:r>
          </a:p>
          <a:p>
            <a:pPr marL="0" indent="0" eaLnBrk="1" hangingPunct="1">
              <a:lnSpc>
                <a:spcPct val="90000"/>
              </a:lnSpc>
              <a:buNone/>
            </a:pPr>
            <a:endParaRPr lang="el-GR" altLang="el-GR" sz="3000" b="1" dirty="0">
              <a:latin typeface="Century Gothic" panose="020B0502020202020204" pitchFamily="34" charset="0"/>
            </a:endParaRPr>
          </a:p>
          <a:p>
            <a:pPr marL="0" indent="0" eaLnBrk="1" hangingPunct="1">
              <a:lnSpc>
                <a:spcPct val="90000"/>
              </a:lnSpc>
              <a:buNone/>
            </a:pPr>
            <a:r>
              <a:rPr lang="el-GR" altLang="el-GR" sz="3000" b="1" dirty="0" smtClean="0">
                <a:latin typeface="Century Gothic" panose="020B0502020202020204" pitchFamily="34" charset="0"/>
              </a:rPr>
              <a:t>Ωστόσο</a:t>
            </a:r>
            <a:r>
              <a:rPr lang="el-GR" altLang="el-GR" sz="3000" b="1" dirty="0">
                <a:latin typeface="Century Gothic" panose="020B0502020202020204" pitchFamily="34" charset="0"/>
              </a:rPr>
              <a:t>, η ανάγκη για επανειλημμένη αιτιολόγηση μιας αναποτελεσματικής δαπάνης μπορεί να οδηγήσει τελικά στην περικοπή της ακόμα και όταν λόγοι διοικητικοί, θεσμικοί ή πολιτικοί την επιβάλλουν</a:t>
            </a:r>
          </a:p>
          <a:p>
            <a:endParaRPr lang="el-GR" dirty="0"/>
          </a:p>
        </p:txBody>
      </p:sp>
    </p:spTree>
    <p:extLst>
      <p:ext uri="{BB962C8B-B14F-4D97-AF65-F5344CB8AC3E}">
        <p14:creationId xmlns:p14="http://schemas.microsoft.com/office/powerpoint/2010/main" val="2436567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810209" y="211009"/>
            <a:ext cx="9751483" cy="1143000"/>
          </a:xfrm>
        </p:spPr>
        <p:txBody>
          <a:bodyPr/>
          <a:lstStyle/>
          <a:p>
            <a:pPr eaLnBrk="1" hangingPunct="1"/>
            <a:r>
              <a:rPr lang="el-GR" altLang="el-GR" sz="3000" b="1" dirty="0" smtClean="0">
                <a:latin typeface="Century Gothic" panose="020B0502020202020204" pitchFamily="34" charset="0"/>
              </a:rPr>
              <a:t>ΟΙΚΟΝΟΜΙΚΗ ΔΙΑΧΕΙΡΙΣΗ ΝΟΣΟΚΟΜΕΙΩΝ </a:t>
            </a:r>
            <a:endParaRPr lang="el-GR" altLang="el-GR" sz="3000" b="1" dirty="0" smtClean="0">
              <a:latin typeface="Century Gothic" panose="020B0502020202020204" pitchFamily="34" charset="0"/>
            </a:endParaRPr>
          </a:p>
        </p:txBody>
      </p:sp>
      <p:sp>
        <p:nvSpPr>
          <p:cNvPr id="40963" name="Rectangle 3"/>
          <p:cNvSpPr>
            <a:spLocks noGrp="1" noChangeArrowheads="1"/>
          </p:cNvSpPr>
          <p:nvPr>
            <p:ph type="body" idx="1"/>
          </p:nvPr>
        </p:nvSpPr>
        <p:spPr>
          <a:xfrm>
            <a:off x="1887611" y="2087393"/>
            <a:ext cx="9751484" cy="4897437"/>
          </a:xfrm>
        </p:spPr>
        <p:txBody>
          <a:bodyPr/>
          <a:lstStyle/>
          <a:p>
            <a:pPr marL="0" indent="0" eaLnBrk="1" hangingPunct="1">
              <a:buNone/>
            </a:pPr>
            <a:r>
              <a:rPr lang="el-GR" altLang="el-GR" sz="3000" b="1" u="sng" dirty="0" smtClean="0">
                <a:latin typeface="Century Gothic" panose="020B0502020202020204" pitchFamily="34" charset="0"/>
              </a:rPr>
              <a:t>Ελαστικός </a:t>
            </a:r>
            <a:r>
              <a:rPr lang="el-GR" altLang="el-GR" sz="3000" b="1" u="sng" dirty="0">
                <a:latin typeface="Century Gothic" panose="020B0502020202020204" pitchFamily="34" charset="0"/>
              </a:rPr>
              <a:t>Προϋπολογισμός:</a:t>
            </a:r>
            <a:r>
              <a:rPr lang="el-GR" altLang="el-GR" sz="3000" b="1" dirty="0">
                <a:latin typeface="Century Gothic" panose="020B0502020202020204" pitchFamily="34" charset="0"/>
              </a:rPr>
              <a:t> </a:t>
            </a:r>
            <a:endParaRPr lang="el-GR" altLang="el-GR" sz="3000" b="1" dirty="0" smtClean="0">
              <a:latin typeface="Century Gothic" panose="020B0502020202020204" pitchFamily="34" charset="0"/>
            </a:endParaRPr>
          </a:p>
          <a:p>
            <a:pPr marL="0" indent="0" eaLnBrk="1" hangingPunct="1">
              <a:buNone/>
            </a:pPr>
            <a:endParaRPr lang="el-GR" altLang="el-GR" sz="3000" b="1" dirty="0" smtClean="0">
              <a:latin typeface="Century Gothic" panose="020B0502020202020204" pitchFamily="34" charset="0"/>
            </a:endParaRPr>
          </a:p>
          <a:p>
            <a:pPr marL="0" indent="0" eaLnBrk="1" hangingPunct="1">
              <a:buNone/>
            </a:pPr>
            <a:r>
              <a:rPr lang="el-GR" altLang="el-GR" sz="3000" b="1" dirty="0">
                <a:latin typeface="Century Gothic" panose="020B0502020202020204" pitchFamily="34" charset="0"/>
              </a:rPr>
              <a:t>Σ</a:t>
            </a:r>
            <a:r>
              <a:rPr lang="el-GR" altLang="el-GR" sz="3000" b="1" dirty="0" smtClean="0">
                <a:latin typeface="Century Gothic" panose="020B0502020202020204" pitchFamily="34" charset="0"/>
              </a:rPr>
              <a:t>τηρίζεται </a:t>
            </a:r>
            <a:r>
              <a:rPr lang="el-GR" altLang="el-GR" sz="3000" b="1" dirty="0">
                <a:latin typeface="Century Gothic" panose="020B0502020202020204" pitchFamily="34" charset="0"/>
              </a:rPr>
              <a:t>στην πρόβλεψη του μεταβλητού κόστους, το οποίο αυξάνεται ή μειώνεται ανάλογα με τον οικονομικό προγραμματισμό του νοσοκομείου</a:t>
            </a:r>
          </a:p>
          <a:p>
            <a:pPr eaLnBrk="1" hangingPunct="1"/>
            <a:endParaRPr lang="el-GR" altLang="el-GR" sz="2200" dirty="0">
              <a:latin typeface="Century Gothic" panose="020B0502020202020204" pitchFamily="34" charset="0"/>
            </a:endParaRPr>
          </a:p>
        </p:txBody>
      </p:sp>
    </p:spTree>
    <p:extLst>
      <p:ext uri="{BB962C8B-B14F-4D97-AF65-F5344CB8AC3E}">
        <p14:creationId xmlns:p14="http://schemas.microsoft.com/office/powerpoint/2010/main" val="3479217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t>ΟΙΚΟΝΟΜΙΚΗ ΔΙΑΧΕΙΡΙΣΗ ΝΟΣΟΚΟΜΕΙΩΝ</a:t>
            </a:r>
            <a:endParaRPr lang="el-GR" sz="3000" b="1" dirty="0"/>
          </a:p>
        </p:txBody>
      </p:sp>
      <p:sp>
        <p:nvSpPr>
          <p:cNvPr id="3" name="Θέση περιεχομένου 2"/>
          <p:cNvSpPr>
            <a:spLocks noGrp="1"/>
          </p:cNvSpPr>
          <p:nvPr>
            <p:ph idx="1"/>
          </p:nvPr>
        </p:nvSpPr>
        <p:spPr/>
        <p:txBody>
          <a:bodyPr/>
          <a:lstStyle/>
          <a:p>
            <a:pPr marL="0" indent="0" eaLnBrk="1" hangingPunct="1">
              <a:buNone/>
            </a:pPr>
            <a:r>
              <a:rPr lang="el-GR" altLang="el-GR" sz="3000" b="1" u="sng" dirty="0" smtClean="0">
                <a:latin typeface="Century Gothic" panose="020B0502020202020204" pitchFamily="34" charset="0"/>
              </a:rPr>
              <a:t>Προγραμματικός </a:t>
            </a:r>
            <a:r>
              <a:rPr lang="el-GR" altLang="el-GR" sz="3000" b="1" u="sng" dirty="0">
                <a:latin typeface="Century Gothic" panose="020B0502020202020204" pitchFamily="34" charset="0"/>
              </a:rPr>
              <a:t>Προϋπολογισμός:</a:t>
            </a:r>
            <a:r>
              <a:rPr lang="el-GR" altLang="el-GR" sz="3000" b="1" dirty="0">
                <a:latin typeface="Century Gothic" panose="020B0502020202020204" pitchFamily="34" charset="0"/>
              </a:rPr>
              <a:t> </a:t>
            </a:r>
            <a:endParaRPr lang="el-GR" altLang="el-GR" sz="3000" b="1" dirty="0" smtClean="0">
              <a:latin typeface="Century Gothic" panose="020B0502020202020204" pitchFamily="34" charset="0"/>
            </a:endParaRPr>
          </a:p>
          <a:p>
            <a:pPr marL="0" indent="0" eaLnBrk="1" hangingPunct="1">
              <a:buNone/>
            </a:pPr>
            <a:endParaRPr lang="el-GR" altLang="el-GR" sz="3000" b="1" dirty="0" smtClean="0">
              <a:latin typeface="Century Gothic" panose="020B0502020202020204" pitchFamily="34" charset="0"/>
            </a:endParaRPr>
          </a:p>
          <a:p>
            <a:pPr marL="0" indent="0" eaLnBrk="1" hangingPunct="1">
              <a:buNone/>
            </a:pPr>
            <a:r>
              <a:rPr lang="el-GR" altLang="el-GR" sz="3000" b="1" dirty="0">
                <a:latin typeface="Century Gothic" panose="020B0502020202020204" pitchFamily="34" charset="0"/>
              </a:rPr>
              <a:t>Ο</a:t>
            </a:r>
            <a:r>
              <a:rPr lang="el-GR" altLang="el-GR" sz="3000" b="1" dirty="0" smtClean="0">
                <a:latin typeface="Century Gothic" panose="020B0502020202020204" pitchFamily="34" charset="0"/>
              </a:rPr>
              <a:t>ι </a:t>
            </a:r>
            <a:r>
              <a:rPr lang="el-GR" altLang="el-GR" sz="3000" b="1" dirty="0">
                <a:latin typeface="Century Gothic" panose="020B0502020202020204" pitchFamily="34" charset="0"/>
              </a:rPr>
              <a:t>δαπάνες κατατάσσονται σύμφωνα με τους στόχους τους οποίους οι ενέργειες αυτές εξυπηρετούν και όχι με το είδος των πόρων που χρησιμοποιούνται για να υλοποιηθούν τα διάφορα προγράμματα και ενέργειες. </a:t>
            </a:r>
          </a:p>
          <a:p>
            <a:endParaRPr lang="el-GR" dirty="0"/>
          </a:p>
        </p:txBody>
      </p:sp>
    </p:spTree>
    <p:extLst>
      <p:ext uri="{BB962C8B-B14F-4D97-AF65-F5344CB8AC3E}">
        <p14:creationId xmlns:p14="http://schemas.microsoft.com/office/powerpoint/2010/main" val="2879191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65014" y="227485"/>
            <a:ext cx="9751483" cy="1143000"/>
          </a:xfrm>
        </p:spPr>
        <p:txBody>
          <a:bodyPr/>
          <a:lstStyle/>
          <a:p>
            <a:r>
              <a:rPr lang="el-GR" sz="3000" b="1" dirty="0" smtClean="0">
                <a:latin typeface="Century Gothic" panose="020B0502020202020204" pitchFamily="34" charset="0"/>
              </a:rPr>
              <a:t>ΟΙΚΟΝΟΜΙΚΗ ΔΙΑΧΕΙΡΙΣΗ ΝΟΣΟΚΟΜΕΙΩΝ</a:t>
            </a:r>
            <a:endParaRPr lang="el-GR" sz="3000" dirty="0">
              <a:latin typeface="Century Gothic" panose="020B0502020202020204" pitchFamily="34" charset="0"/>
            </a:endParaRPr>
          </a:p>
        </p:txBody>
      </p:sp>
      <p:sp>
        <p:nvSpPr>
          <p:cNvPr id="3" name="Θέση περιεχομένου 2"/>
          <p:cNvSpPr>
            <a:spLocks noGrp="1"/>
          </p:cNvSpPr>
          <p:nvPr>
            <p:ph idx="1"/>
          </p:nvPr>
        </p:nvSpPr>
        <p:spPr>
          <a:xfrm>
            <a:off x="1310961" y="1650786"/>
            <a:ext cx="10205536" cy="4897437"/>
          </a:xfrm>
        </p:spPr>
        <p:txBody>
          <a:bodyPr/>
          <a:lstStyle/>
          <a:p>
            <a:pPr marL="457200" lvl="1" indent="0" eaLnBrk="1" hangingPunct="1">
              <a:buNone/>
            </a:pPr>
            <a:r>
              <a:rPr lang="el-GR" altLang="el-GR" sz="3000" b="1" dirty="0" smtClean="0">
                <a:latin typeface="Century Gothic" panose="020B0502020202020204" pitchFamily="34" charset="0"/>
              </a:rPr>
              <a:t>Έτσι δεν αναφερόμαστε π.χ. σε δαπάνες μισθοδοσίας γενικά αλλά σε δαπάνες λειτουργίας της ΜΕΘ, των ΤΕΙ κλπ στις οποίες εντάσσονται οι δαπάνες για τη μισθοδοσία του απαραίτητου προσωπικού τους.</a:t>
            </a:r>
          </a:p>
          <a:p>
            <a:pPr marL="800100" lvl="1" indent="-342900" eaLnBrk="1" hangingPunct="1"/>
            <a:endParaRPr lang="el-GR" altLang="el-GR" sz="3000" b="1" dirty="0" smtClean="0">
              <a:latin typeface="Century Gothic" panose="020B0502020202020204" pitchFamily="34" charset="0"/>
            </a:endParaRPr>
          </a:p>
          <a:p>
            <a:pPr marL="457200" lvl="1" indent="0" eaLnBrk="1" hangingPunct="1">
              <a:buNone/>
            </a:pPr>
            <a:r>
              <a:rPr lang="el-GR" altLang="el-GR" sz="3000" b="1" dirty="0" smtClean="0">
                <a:latin typeface="Century Gothic" panose="020B0502020202020204" pitchFamily="34" charset="0"/>
              </a:rPr>
              <a:t>Δημιουργεί προβληματισμούς σχετικά με τους στόχους του οργανισμού και τα απαραίτητα προγράμματα για την επίτευξή τους</a:t>
            </a:r>
          </a:p>
          <a:p>
            <a:endParaRPr lang="el-GR" dirty="0"/>
          </a:p>
        </p:txBody>
      </p:sp>
    </p:spTree>
    <p:extLst>
      <p:ext uri="{BB962C8B-B14F-4D97-AF65-F5344CB8AC3E}">
        <p14:creationId xmlns:p14="http://schemas.microsoft.com/office/powerpoint/2010/main" val="486491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69019" y="301625"/>
            <a:ext cx="9751483" cy="1143000"/>
          </a:xfrm>
        </p:spPr>
        <p:txBody>
          <a:bodyPr/>
          <a:lstStyle/>
          <a:p>
            <a:r>
              <a:rPr lang="el-GR" sz="3000" b="1" dirty="0" smtClean="0">
                <a:latin typeface="Century Gothic" panose="020B0502020202020204" pitchFamily="34" charset="0"/>
              </a:rPr>
              <a:t>ΟΙΚΟΝΟΜΙΚΗ ΔΙΑΧΕΙΡΙΣΗ ΝΟΣΟΚΟΜΕΙΩΝ</a:t>
            </a:r>
            <a:endParaRPr lang="el-GR" sz="3000" dirty="0">
              <a:latin typeface="Century Gothic" panose="020B0502020202020204" pitchFamily="34" charset="0"/>
            </a:endParaRPr>
          </a:p>
        </p:txBody>
      </p:sp>
      <p:sp>
        <p:nvSpPr>
          <p:cNvPr id="3" name="Θέση περιεχομένου 2"/>
          <p:cNvSpPr>
            <a:spLocks noGrp="1"/>
          </p:cNvSpPr>
          <p:nvPr>
            <p:ph idx="1"/>
          </p:nvPr>
        </p:nvSpPr>
        <p:spPr>
          <a:xfrm>
            <a:off x="1689901" y="1700214"/>
            <a:ext cx="9751484" cy="4897437"/>
          </a:xfrm>
        </p:spPr>
        <p:txBody>
          <a:bodyPr/>
          <a:lstStyle/>
          <a:p>
            <a:pPr marL="0" indent="0">
              <a:buNone/>
            </a:pPr>
            <a:r>
              <a:rPr lang="el-GR" sz="3000" b="1" dirty="0" smtClean="0">
                <a:latin typeface="Century Gothic" panose="020B0502020202020204" pitchFamily="34" charset="0"/>
              </a:rPr>
              <a:t>Αρμοδιότητες της Οικονομικής Υπηρεσίας</a:t>
            </a:r>
          </a:p>
          <a:p>
            <a:pPr marL="0" indent="0">
              <a:buNone/>
            </a:pPr>
            <a:endParaRPr lang="el-GR" sz="3000" b="1" dirty="0" smtClean="0">
              <a:latin typeface="Century Gothic" panose="020B0502020202020204" pitchFamily="34" charset="0"/>
            </a:endParaRPr>
          </a:p>
          <a:p>
            <a:pPr marL="0" indent="0">
              <a:buNone/>
            </a:pPr>
            <a:r>
              <a:rPr lang="el-GR" sz="3000" b="1" dirty="0">
                <a:latin typeface="Century Gothic" panose="020B0502020202020204" pitchFamily="34" charset="0"/>
                <a:cs typeface="Calibri" panose="020F0502020204030204" pitchFamily="34" charset="0"/>
              </a:rPr>
              <a:t>●</a:t>
            </a:r>
            <a:r>
              <a:rPr lang="el-GR" sz="3000" b="1" dirty="0" smtClean="0">
                <a:latin typeface="Century Gothic" panose="020B0502020202020204" pitchFamily="34" charset="0"/>
              </a:rPr>
              <a:t> </a:t>
            </a:r>
            <a:r>
              <a:rPr lang="el-GR" sz="3200" b="1" dirty="0">
                <a:latin typeface="Century Gothic" panose="020B0502020202020204" pitchFamily="34" charset="0"/>
              </a:rPr>
              <a:t>Ό</a:t>
            </a:r>
            <a:r>
              <a:rPr lang="el-GR" sz="3200" b="1" dirty="0" smtClean="0">
                <a:latin typeface="Century Gothic" panose="020B0502020202020204" pitchFamily="34" charset="0"/>
              </a:rPr>
              <a:t>λες </a:t>
            </a:r>
            <a:r>
              <a:rPr lang="el-GR" sz="3200" b="1" dirty="0">
                <a:latin typeface="Century Gothic" panose="020B0502020202020204" pitchFamily="34" charset="0"/>
              </a:rPr>
              <a:t>τις λογιστικές δραστηριότητες, την τήρηση της φορολογικής </a:t>
            </a:r>
            <a:r>
              <a:rPr lang="el-GR" sz="3200" b="1" dirty="0" smtClean="0">
                <a:latin typeface="Century Gothic" panose="020B0502020202020204" pitchFamily="34" charset="0"/>
              </a:rPr>
              <a:t>νομοθεσίας.</a:t>
            </a:r>
          </a:p>
          <a:p>
            <a:pPr marL="0" indent="0">
              <a:buNone/>
            </a:pPr>
            <a:r>
              <a:rPr lang="el-GR" sz="3200" b="1" dirty="0">
                <a:latin typeface="Century Gothic" panose="020B0502020202020204" pitchFamily="34" charset="0"/>
              </a:rPr>
              <a:t/>
            </a:r>
            <a:br>
              <a:rPr lang="el-GR" sz="3200" b="1" dirty="0">
                <a:latin typeface="Century Gothic" panose="020B0502020202020204" pitchFamily="34" charset="0"/>
              </a:rPr>
            </a:br>
            <a:r>
              <a:rPr lang="el-GR" sz="3200" b="1" dirty="0" smtClean="0">
                <a:latin typeface="Century Gothic" panose="020B0502020202020204" pitchFamily="34" charset="0"/>
                <a:cs typeface="Calibri" panose="020F0502020204030204" pitchFamily="34" charset="0"/>
              </a:rPr>
              <a:t>● </a:t>
            </a:r>
            <a:r>
              <a:rPr lang="el-GR" sz="3200" b="1" dirty="0" smtClean="0">
                <a:latin typeface="Century Gothic" panose="020B0502020202020204" pitchFamily="34" charset="0"/>
              </a:rPr>
              <a:t>Την </a:t>
            </a:r>
            <a:r>
              <a:rPr lang="el-GR" sz="3200" b="1" dirty="0">
                <a:latin typeface="Century Gothic" panose="020B0502020202020204" pitchFamily="34" charset="0"/>
              </a:rPr>
              <a:t>είσπραξη των ληξιπρόθεσμων χρεών</a:t>
            </a:r>
            <a:r>
              <a:rPr lang="el-GR" sz="3200" b="1" dirty="0" smtClean="0">
                <a:latin typeface="Century Gothic" panose="020B0502020202020204" pitchFamily="34" charset="0"/>
              </a:rPr>
              <a:t>.</a:t>
            </a:r>
          </a:p>
          <a:p>
            <a:pPr marL="0" indent="0">
              <a:buNone/>
            </a:pPr>
            <a:r>
              <a:rPr lang="el-GR" sz="3200" b="1" dirty="0">
                <a:latin typeface="Century Gothic" panose="020B0502020202020204" pitchFamily="34" charset="0"/>
              </a:rPr>
              <a:t/>
            </a:r>
            <a:br>
              <a:rPr lang="el-GR" sz="3200" b="1" dirty="0">
                <a:latin typeface="Century Gothic" panose="020B0502020202020204" pitchFamily="34" charset="0"/>
              </a:rPr>
            </a:br>
            <a:r>
              <a:rPr lang="el-GR" sz="3200" b="1" dirty="0" smtClean="0">
                <a:latin typeface="Century Gothic" panose="020B0502020202020204" pitchFamily="34" charset="0"/>
                <a:cs typeface="Calibri" panose="020F0502020204030204" pitchFamily="34" charset="0"/>
              </a:rPr>
              <a:t>● </a:t>
            </a:r>
            <a:r>
              <a:rPr lang="el-GR" sz="3200" b="1" dirty="0" smtClean="0">
                <a:latin typeface="Century Gothic" panose="020B0502020202020204" pitchFamily="34" charset="0"/>
              </a:rPr>
              <a:t>Τη </a:t>
            </a:r>
            <a:r>
              <a:rPr lang="el-GR" sz="3200" b="1" dirty="0">
                <a:latin typeface="Century Gothic" panose="020B0502020202020204" pitchFamily="34" charset="0"/>
              </a:rPr>
              <a:t>διαχείριση των χρημάτων του νοσοκομείου.</a:t>
            </a:r>
            <a:br>
              <a:rPr lang="el-GR" sz="3200" b="1" dirty="0">
                <a:latin typeface="Century Gothic" panose="020B0502020202020204" pitchFamily="34" charset="0"/>
              </a:rPr>
            </a:br>
            <a:endParaRPr lang="el-GR" sz="3000" b="1" dirty="0">
              <a:latin typeface="Century Gothic" panose="020B0502020202020204" pitchFamily="34" charset="0"/>
            </a:endParaRPr>
          </a:p>
        </p:txBody>
      </p:sp>
    </p:spTree>
    <p:extLst>
      <p:ext uri="{BB962C8B-B14F-4D97-AF65-F5344CB8AC3E}">
        <p14:creationId xmlns:p14="http://schemas.microsoft.com/office/powerpoint/2010/main" val="3407230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latin typeface="Century Gothic" panose="020B0502020202020204" pitchFamily="34" charset="0"/>
              </a:rPr>
              <a:t>ΟΙΚΟΝΟΜΙΚΗ ΔΙΑΧΕΙΡΙΣΗ ΝΟΣΟΚΟΜΕΙΩΝ</a:t>
            </a:r>
            <a:endParaRPr lang="el-GR" sz="3000" dirty="0"/>
          </a:p>
        </p:txBody>
      </p:sp>
      <p:sp>
        <p:nvSpPr>
          <p:cNvPr id="3" name="Θέση περιεχομένου 2"/>
          <p:cNvSpPr>
            <a:spLocks noGrp="1"/>
          </p:cNvSpPr>
          <p:nvPr>
            <p:ph idx="1"/>
          </p:nvPr>
        </p:nvSpPr>
        <p:spPr/>
        <p:txBody>
          <a:bodyPr/>
          <a:lstStyle/>
          <a:p>
            <a:pPr marL="0" indent="0">
              <a:buNone/>
            </a:pPr>
            <a:r>
              <a:rPr lang="el-GR" sz="3000" b="1" dirty="0">
                <a:latin typeface="Century Gothic" panose="020B0502020202020204" pitchFamily="34" charset="0"/>
                <a:cs typeface="Calibri" panose="020F0502020204030204" pitchFamily="34" charset="0"/>
              </a:rPr>
              <a:t>● Τ</a:t>
            </a:r>
            <a:r>
              <a:rPr lang="el-GR" sz="3000" b="1" dirty="0">
                <a:latin typeface="Century Gothic" panose="020B0502020202020204" pitchFamily="34" charset="0"/>
              </a:rPr>
              <a:t>ην έκδοση περιοδικών αναφορών της </a:t>
            </a:r>
            <a:r>
              <a:rPr lang="el-GR" sz="3000" b="1" dirty="0" smtClean="0">
                <a:latin typeface="Century Gothic" panose="020B0502020202020204" pitchFamily="34" charset="0"/>
              </a:rPr>
              <a:t>ταμειακής </a:t>
            </a:r>
            <a:r>
              <a:rPr lang="el-GR" sz="3000" b="1" dirty="0">
                <a:latin typeface="Century Gothic" panose="020B0502020202020204" pitchFamily="34" charset="0"/>
              </a:rPr>
              <a:t>ρευστότητας του νοσοκομείου, τα ισοζύγια εσόδων, εξόδων και υλικών</a:t>
            </a:r>
            <a:r>
              <a:rPr lang="el-GR" sz="3000" b="1" dirty="0" smtClean="0">
                <a:latin typeface="Century Gothic" panose="020B0502020202020204" pitchFamily="34" charset="0"/>
              </a:rPr>
              <a:t>.</a:t>
            </a:r>
          </a:p>
          <a:p>
            <a:pPr marL="0" indent="0">
              <a:buNone/>
            </a:pPr>
            <a:endParaRPr lang="el-GR" sz="3000" b="1" dirty="0" smtClean="0">
              <a:latin typeface="Century Gothic" panose="020B0502020202020204" pitchFamily="34" charset="0"/>
              <a:cs typeface="Calibri" panose="020F0502020204030204" pitchFamily="34" charset="0"/>
            </a:endParaRPr>
          </a:p>
          <a:p>
            <a:pPr marL="0" indent="0">
              <a:buNone/>
            </a:pPr>
            <a:r>
              <a:rPr lang="el-GR" sz="3000" b="1" dirty="0" smtClean="0">
                <a:latin typeface="Century Gothic" panose="020B0502020202020204" pitchFamily="34" charset="0"/>
                <a:cs typeface="Calibri" panose="020F0502020204030204" pitchFamily="34" charset="0"/>
              </a:rPr>
              <a:t>● </a:t>
            </a:r>
            <a:r>
              <a:rPr lang="el-GR" sz="3000" b="1" dirty="0">
                <a:latin typeface="Century Gothic" panose="020B0502020202020204" pitchFamily="34" charset="0"/>
                <a:cs typeface="Calibri" panose="020F0502020204030204" pitchFamily="34" charset="0"/>
              </a:rPr>
              <a:t>Τ</a:t>
            </a:r>
            <a:r>
              <a:rPr lang="el-GR" sz="3000" b="1" dirty="0">
                <a:latin typeface="Century Gothic" panose="020B0502020202020204" pitchFamily="34" charset="0"/>
              </a:rPr>
              <a:t>ις πάσης φύσεως οικονομικές συναλλαγές με ασφαλιστικούς οργανισμούς, τράπεζες, προμηθευτές κ.λ.π. (πληρωμές, εισπράξεις, έκδοση επιταγών</a:t>
            </a:r>
            <a:r>
              <a:rPr lang="el-GR" sz="3000" b="1" dirty="0" smtClean="0">
                <a:latin typeface="Century Gothic" panose="020B0502020202020204" pitchFamily="34" charset="0"/>
              </a:rPr>
              <a:t>).</a:t>
            </a:r>
          </a:p>
          <a:p>
            <a:pPr marL="0" indent="0">
              <a:buNone/>
            </a:pPr>
            <a:r>
              <a:rPr lang="el-GR" sz="3000" b="1" dirty="0">
                <a:latin typeface="Century Gothic" panose="020B0502020202020204" pitchFamily="34" charset="0"/>
              </a:rPr>
              <a:t/>
            </a:r>
            <a:br>
              <a:rPr lang="el-GR" sz="3000" b="1" dirty="0">
                <a:latin typeface="Century Gothic" panose="020B0502020202020204" pitchFamily="34" charset="0"/>
              </a:rPr>
            </a:br>
            <a:endParaRPr lang="el-GR" dirty="0"/>
          </a:p>
        </p:txBody>
      </p:sp>
    </p:spTree>
    <p:extLst>
      <p:ext uri="{BB962C8B-B14F-4D97-AF65-F5344CB8AC3E}">
        <p14:creationId xmlns:p14="http://schemas.microsoft.com/office/powerpoint/2010/main" val="848304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latin typeface="Century Gothic" panose="020B0502020202020204" pitchFamily="34" charset="0"/>
              </a:rPr>
              <a:t>ΟΙΚΟΝΟΜΙΚΗ ΔΙΑΧΕΙΡΙΣΗ ΝΟΣΚΟΚΟΜΕΙΩΝ</a:t>
            </a:r>
            <a:endParaRPr lang="el-GR" sz="3000" dirty="0">
              <a:latin typeface="Century Gothic" panose="020B0502020202020204" pitchFamily="34" charset="0"/>
            </a:endParaRPr>
          </a:p>
        </p:txBody>
      </p:sp>
      <p:sp>
        <p:nvSpPr>
          <p:cNvPr id="3" name="Θέση περιεχομένου 2"/>
          <p:cNvSpPr>
            <a:spLocks noGrp="1"/>
          </p:cNvSpPr>
          <p:nvPr>
            <p:ph idx="1"/>
          </p:nvPr>
        </p:nvSpPr>
        <p:spPr/>
        <p:txBody>
          <a:bodyPr/>
          <a:lstStyle/>
          <a:p>
            <a:pPr marL="0" indent="0">
              <a:buNone/>
            </a:pPr>
            <a:r>
              <a:rPr lang="el-GR" sz="3000" b="1" dirty="0">
                <a:latin typeface="Century Gothic" panose="020B0502020202020204" pitchFamily="34" charset="0"/>
                <a:cs typeface="Calibri" panose="020F0502020204030204" pitchFamily="34" charset="0"/>
              </a:rPr>
              <a:t>● Τ</a:t>
            </a:r>
            <a:r>
              <a:rPr lang="el-GR" sz="3000" b="1" dirty="0">
                <a:latin typeface="Century Gothic" panose="020B0502020202020204" pitchFamily="34" charset="0"/>
              </a:rPr>
              <a:t>ην προετοιμασία της μισθοδοσίας του προσωπικού, την έκδοση και τον έλεγχο των καταστάσεων μισθοδοσίας</a:t>
            </a:r>
            <a:r>
              <a:rPr lang="el-GR" sz="3000" b="1" dirty="0" smtClean="0">
                <a:latin typeface="Century Gothic" panose="020B0502020202020204" pitchFamily="34" charset="0"/>
              </a:rPr>
              <a:t>.</a:t>
            </a:r>
          </a:p>
          <a:p>
            <a:pPr marL="0" indent="0">
              <a:buNone/>
            </a:pPr>
            <a:endParaRPr lang="el-GR" sz="3000" b="1" dirty="0" smtClean="0">
              <a:latin typeface="Century Gothic" panose="020B0502020202020204" pitchFamily="34" charset="0"/>
              <a:cs typeface="Calibri" panose="020F0502020204030204" pitchFamily="34" charset="0"/>
            </a:endParaRPr>
          </a:p>
          <a:p>
            <a:pPr marL="0" indent="0">
              <a:buNone/>
            </a:pPr>
            <a:r>
              <a:rPr lang="el-GR" sz="3000" b="1" dirty="0" smtClean="0">
                <a:latin typeface="Century Gothic" panose="020B0502020202020204" pitchFamily="34" charset="0"/>
                <a:cs typeface="Calibri" panose="020F0502020204030204" pitchFamily="34" charset="0"/>
              </a:rPr>
              <a:t>● </a:t>
            </a:r>
            <a:r>
              <a:rPr lang="el-GR" sz="3000" b="1" dirty="0">
                <a:latin typeface="Century Gothic" panose="020B0502020202020204" pitchFamily="34" charset="0"/>
                <a:cs typeface="Calibri" panose="020F0502020204030204" pitchFamily="34" charset="0"/>
              </a:rPr>
              <a:t>Τη</a:t>
            </a:r>
            <a:r>
              <a:rPr lang="el-GR" sz="3000" b="1" dirty="0">
                <a:latin typeface="Century Gothic" panose="020B0502020202020204" pitchFamily="34" charset="0"/>
              </a:rPr>
              <a:t> σύνταξη του οικονομικού σχεδιασμού – προϋπολογισμού, τον έλεγχο παρακολούθησής του, καθώς και τον απολογισμό κατά μήνα και έτος</a:t>
            </a:r>
            <a:r>
              <a:rPr lang="el-GR" sz="3000" b="1" dirty="0" smtClean="0">
                <a:latin typeface="Century Gothic" panose="020B0502020202020204" pitchFamily="34" charset="0"/>
              </a:rPr>
              <a:t>.</a:t>
            </a:r>
            <a:endParaRPr lang="el-GR" sz="3000" dirty="0" smtClean="0">
              <a:latin typeface="Century Gothic" panose="020B0502020202020204" pitchFamily="34" charset="0"/>
              <a:cs typeface="Calibri" panose="020F0502020204030204" pitchFamily="34" charset="0"/>
            </a:endParaRPr>
          </a:p>
        </p:txBody>
      </p:sp>
    </p:spTree>
    <p:extLst>
      <p:ext uri="{BB962C8B-B14F-4D97-AF65-F5344CB8AC3E}">
        <p14:creationId xmlns:p14="http://schemas.microsoft.com/office/powerpoint/2010/main" val="1006874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latin typeface="Century Gothic" panose="020B0502020202020204" pitchFamily="34" charset="0"/>
              </a:rPr>
              <a:t>ΟΙΚΟΝΟΜΙΚΗ ΔΙΑΧΕΙΡΙΣΗ ΝΟΣΟΚΟΜΕΙΩΝ</a:t>
            </a:r>
            <a:endParaRPr lang="el-GR" sz="3000" dirty="0"/>
          </a:p>
        </p:txBody>
      </p:sp>
      <p:sp>
        <p:nvSpPr>
          <p:cNvPr id="3" name="Θέση περιεχομένου 2"/>
          <p:cNvSpPr>
            <a:spLocks noGrp="1"/>
          </p:cNvSpPr>
          <p:nvPr>
            <p:ph idx="1"/>
          </p:nvPr>
        </p:nvSpPr>
        <p:spPr/>
        <p:txBody>
          <a:bodyPr/>
          <a:lstStyle/>
          <a:p>
            <a:pPr marL="0" indent="0">
              <a:buNone/>
            </a:pPr>
            <a:r>
              <a:rPr lang="el-GR" sz="3000" b="1" dirty="0">
                <a:latin typeface="Century Gothic" panose="020B0502020202020204" pitchFamily="34" charset="0"/>
                <a:cs typeface="Calibri" panose="020F0502020204030204" pitchFamily="34" charset="0"/>
              </a:rPr>
              <a:t>● Τ</a:t>
            </a:r>
            <a:r>
              <a:rPr lang="el-GR" sz="3000" b="1" dirty="0">
                <a:latin typeface="Century Gothic" panose="020B0502020202020204" pitchFamily="34" charset="0"/>
              </a:rPr>
              <a:t>ην κοστολόγηση ανά ιατρική πράξη και τη σύνταξη και παρακολούθηση των τμηματικών προϋπολογισμών</a:t>
            </a:r>
            <a:r>
              <a:rPr lang="el-GR" sz="3000" b="1" dirty="0" smtClean="0">
                <a:latin typeface="Century Gothic" panose="020B0502020202020204" pitchFamily="34" charset="0"/>
              </a:rPr>
              <a:t>.</a:t>
            </a:r>
          </a:p>
          <a:p>
            <a:pPr marL="0" indent="0">
              <a:buNone/>
            </a:pPr>
            <a:r>
              <a:rPr lang="el-GR" sz="3000" b="1" dirty="0">
                <a:latin typeface="Century Gothic" panose="020B0502020202020204" pitchFamily="34" charset="0"/>
              </a:rPr>
              <a:t/>
            </a:r>
            <a:br>
              <a:rPr lang="el-GR" sz="3000" b="1" dirty="0">
                <a:latin typeface="Century Gothic" panose="020B0502020202020204" pitchFamily="34" charset="0"/>
              </a:rPr>
            </a:br>
            <a:r>
              <a:rPr lang="el-GR" sz="3000" b="1" dirty="0">
                <a:latin typeface="Century Gothic" panose="020B0502020202020204" pitchFamily="34" charset="0"/>
                <a:cs typeface="Calibri" panose="020F0502020204030204" pitchFamily="34" charset="0"/>
              </a:rPr>
              <a:t>● Τ</a:t>
            </a:r>
            <a:r>
              <a:rPr lang="el-GR" sz="3000" b="1" dirty="0">
                <a:latin typeface="Century Gothic" panose="020B0502020202020204" pitchFamily="34" charset="0"/>
              </a:rPr>
              <a:t>ον έλεγχο των αναλώσεων και των αποθεμάτων των αναλώσιμων υλικών και των φαρμάκων.</a:t>
            </a:r>
            <a:br>
              <a:rPr lang="el-GR" sz="3000" b="1" dirty="0">
                <a:latin typeface="Century Gothic" panose="020B0502020202020204" pitchFamily="34" charset="0"/>
              </a:rPr>
            </a:br>
            <a:r>
              <a:rPr lang="el-GR" sz="3000" b="1" dirty="0">
                <a:latin typeface="Century Gothic" panose="020B0502020202020204" pitchFamily="34" charset="0"/>
              </a:rPr>
              <a:t/>
            </a:r>
            <a:br>
              <a:rPr lang="el-GR" sz="3000" b="1" dirty="0">
                <a:latin typeface="Century Gothic" panose="020B0502020202020204" pitchFamily="34" charset="0"/>
              </a:rPr>
            </a:br>
            <a:r>
              <a:rPr lang="el-GR" sz="3000" b="1" dirty="0">
                <a:latin typeface="Century Gothic" panose="020B0502020202020204" pitchFamily="34" charset="0"/>
                <a:cs typeface="Calibri" panose="020F0502020204030204" pitchFamily="34" charset="0"/>
              </a:rPr>
              <a:t>● Τ</a:t>
            </a:r>
            <a:r>
              <a:rPr lang="el-GR" sz="3000" b="1" dirty="0">
                <a:latin typeface="Century Gothic" panose="020B0502020202020204" pitchFamily="34" charset="0"/>
              </a:rPr>
              <a:t>ην εκπόνηση των μελετών επενδύσεων (οικονομικό μέρος).</a:t>
            </a:r>
          </a:p>
          <a:p>
            <a:endParaRPr lang="el-GR" dirty="0"/>
          </a:p>
        </p:txBody>
      </p:sp>
    </p:spTree>
    <p:extLst>
      <p:ext uri="{BB962C8B-B14F-4D97-AF65-F5344CB8AC3E}">
        <p14:creationId xmlns:p14="http://schemas.microsoft.com/office/powerpoint/2010/main" val="725202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smtClean="0"/>
              <a:t>ΟΙΚΟΝΟΜΙΚΗ ΔΙΑΧΕΙΡΙΣΗ ΝΟΣΟΚΟΜΕΙΩΝ</a:t>
            </a:r>
            <a:endParaRPr lang="el-GR" dirty="0"/>
          </a:p>
        </p:txBody>
      </p:sp>
      <p:sp>
        <p:nvSpPr>
          <p:cNvPr id="3" name="Θέση περιεχομένου 2"/>
          <p:cNvSpPr>
            <a:spLocks noGrp="1"/>
          </p:cNvSpPr>
          <p:nvPr>
            <p:ph idx="1"/>
          </p:nvPr>
        </p:nvSpPr>
        <p:spPr/>
        <p:txBody>
          <a:bodyPr/>
          <a:lstStyle/>
          <a:p>
            <a:pPr marL="0" indent="0">
              <a:buNone/>
            </a:pPr>
            <a:r>
              <a:rPr lang="el-GR" sz="3000" b="1" dirty="0">
                <a:latin typeface="Century Gothic" panose="020B0502020202020204" pitchFamily="34" charset="0"/>
              </a:rPr>
              <a:t>Για ποιο λόγο, </a:t>
            </a:r>
            <a:endParaRPr lang="el-GR" sz="3000" b="1" dirty="0" smtClean="0">
              <a:latin typeface="Century Gothic" panose="020B0502020202020204" pitchFamily="34" charset="0"/>
            </a:endParaRPr>
          </a:p>
          <a:p>
            <a:pPr marL="0" indent="0">
              <a:buNone/>
            </a:pPr>
            <a:r>
              <a:rPr lang="el-GR" sz="3000" b="1" dirty="0" smtClean="0">
                <a:latin typeface="Century Gothic" panose="020B0502020202020204" pitchFamily="34" charset="0"/>
              </a:rPr>
              <a:t>από </a:t>
            </a:r>
            <a:r>
              <a:rPr lang="el-GR" sz="3000" b="1" dirty="0">
                <a:latin typeface="Century Gothic" panose="020B0502020202020204" pitchFamily="34" charset="0"/>
              </a:rPr>
              <a:t>ποιον, </a:t>
            </a:r>
            <a:endParaRPr lang="el-GR" sz="3000" b="1" dirty="0" smtClean="0">
              <a:latin typeface="Century Gothic" panose="020B0502020202020204" pitchFamily="34" charset="0"/>
            </a:endParaRPr>
          </a:p>
          <a:p>
            <a:pPr marL="0" indent="0">
              <a:buNone/>
            </a:pPr>
            <a:r>
              <a:rPr lang="el-GR" sz="3000" b="1" dirty="0" smtClean="0">
                <a:latin typeface="Century Gothic" panose="020B0502020202020204" pitchFamily="34" charset="0"/>
              </a:rPr>
              <a:t>που </a:t>
            </a:r>
          </a:p>
          <a:p>
            <a:pPr marL="0" indent="0">
              <a:buNone/>
            </a:pPr>
            <a:r>
              <a:rPr lang="el-GR" sz="3000" b="1" dirty="0" smtClean="0">
                <a:latin typeface="Century Gothic" panose="020B0502020202020204" pitchFamily="34" charset="0"/>
              </a:rPr>
              <a:t>και </a:t>
            </a:r>
            <a:r>
              <a:rPr lang="el-GR" sz="3000" b="1" dirty="0">
                <a:latin typeface="Century Gothic" panose="020B0502020202020204" pitchFamily="34" charset="0"/>
              </a:rPr>
              <a:t>γιατί </a:t>
            </a:r>
            <a:endParaRPr lang="el-GR" sz="3000" b="1" dirty="0" smtClean="0">
              <a:latin typeface="Century Gothic" panose="020B0502020202020204" pitchFamily="34" charset="0"/>
            </a:endParaRPr>
          </a:p>
          <a:p>
            <a:pPr marL="0" indent="0">
              <a:buNone/>
            </a:pPr>
            <a:r>
              <a:rPr lang="el-GR" sz="3000" b="1" dirty="0" smtClean="0">
                <a:latin typeface="Century Gothic" panose="020B0502020202020204" pitchFamily="34" charset="0"/>
              </a:rPr>
              <a:t>δαπανώνται </a:t>
            </a:r>
            <a:r>
              <a:rPr lang="el-GR" sz="3000" b="1" dirty="0">
                <a:latin typeface="Century Gothic" panose="020B0502020202020204" pitchFamily="34" charset="0"/>
              </a:rPr>
              <a:t>τα χρήματα</a:t>
            </a:r>
          </a:p>
          <a:p>
            <a:endParaRPr lang="el-GR" dirty="0"/>
          </a:p>
        </p:txBody>
      </p:sp>
    </p:spTree>
    <p:extLst>
      <p:ext uri="{BB962C8B-B14F-4D97-AF65-F5344CB8AC3E}">
        <p14:creationId xmlns:p14="http://schemas.microsoft.com/office/powerpoint/2010/main" val="1458733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79549" y="310937"/>
            <a:ext cx="9751483" cy="1143000"/>
          </a:xfrm>
        </p:spPr>
        <p:txBody>
          <a:bodyPr/>
          <a:lstStyle/>
          <a:p>
            <a:r>
              <a:rPr lang="el-GR" sz="3000" b="1" dirty="0" smtClean="0">
                <a:latin typeface="Century Gothic" panose="020B0502020202020204" pitchFamily="34" charset="0"/>
              </a:rPr>
              <a:t>Συγκριτικά Στοιχεία Νοσοκομείων Οικονομικής Δραστηριότητας 2010-2011 </a:t>
            </a:r>
            <a:endParaRPr lang="el-GR" sz="3000" b="1" dirty="0">
              <a:latin typeface="Century Gothic" panose="020B0502020202020204" pitchFamily="34" charset="0"/>
            </a:endParaRPr>
          </a:p>
        </p:txBody>
      </p:sp>
      <p:graphicFrame>
        <p:nvGraphicFramePr>
          <p:cNvPr id="10" name="Θέση περιεχομένου 9"/>
          <p:cNvGraphicFramePr>
            <a:graphicFrameLocks noGrp="1"/>
          </p:cNvGraphicFramePr>
          <p:nvPr>
            <p:ph idx="1"/>
            <p:extLst>
              <p:ext uri="{D42A27DB-BD31-4B8C-83A1-F6EECF244321}">
                <p14:modId xmlns:p14="http://schemas.microsoft.com/office/powerpoint/2010/main" val="2819944938"/>
              </p:ext>
            </p:extLst>
          </p:nvPr>
        </p:nvGraphicFramePr>
        <p:xfrm>
          <a:off x="1476246" y="2392569"/>
          <a:ext cx="9750425" cy="4320035"/>
        </p:xfrm>
        <a:graphic>
          <a:graphicData uri="http://schemas.openxmlformats.org/drawingml/2006/table">
            <a:tbl>
              <a:tblPr firstRow="1" firstCol="1" lastRow="1" lastCol="1" bandRow="1" bandCol="1"/>
              <a:tblGrid>
                <a:gridCol w="1688818"/>
                <a:gridCol w="792595"/>
                <a:gridCol w="755540"/>
                <a:gridCol w="365523"/>
                <a:gridCol w="904387"/>
                <a:gridCol w="756168"/>
                <a:gridCol w="417651"/>
                <a:gridCol w="798875"/>
                <a:gridCol w="729162"/>
                <a:gridCol w="534468"/>
                <a:gridCol w="830906"/>
                <a:gridCol w="776894"/>
                <a:gridCol w="399438"/>
              </a:tblGrid>
              <a:tr h="131262">
                <a:tc>
                  <a:txBody>
                    <a:bodyPr/>
                    <a:lstStyle/>
                    <a:p>
                      <a:pPr marL="31750" algn="l">
                        <a:lnSpc>
                          <a:spcPts val="970"/>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"Ο ΕΥΑΓΓΕΛΙΣΜΟΣ"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44.502.977,10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32.323.174,10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51.832.707,44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40.754.270,61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1.815.912,03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1.861.848,58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7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7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14.275.063,85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7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13.145.788,28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55880" algn="r">
                        <a:lnSpc>
                          <a:spcPts val="97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Παίδων  «Η Αγία Σοφία»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6.176.291,85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5.663.913,98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19.954.567,75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18.980.095,50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168.563,51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368.906,61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2235"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5.449.415,32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4.454.629,92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l-GR" sz="800"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a:t>
                      </a:r>
                      <a:r>
                        <a:rPr lang="el-GR" sz="800" i="1" dirty="0" err="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Παίδων</a:t>
                      </a:r>
                      <a:r>
                        <a:rPr lang="el-GR" sz="800"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Αθηνών "ΠΑΝ. ΚΑΙ</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ΑΓΛΑΪΑΣ ΚΥΡΙΑΚΟΥ"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2.229.741,88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1.614.285,40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5.369.215,73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5.037.356,54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335.803,91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185.607,72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2.410.237,05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2.255.241,17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558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Λαϊκό</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12.399.349,35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12.569.183,39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50.671.663,19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41.863.406,30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1.019.705,14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655.362,28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7.643.653,80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5.225.450,77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‐46%</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"ΙΠΠΟΚΡΑΤΕΙΟ"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25.551.214,84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23.827.327,24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26.409.363,43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17.228.177,36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3.748.504,47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3.199.615,68</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Αλεξάνδρας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5.856.524,75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7.994.029,16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17.354.761,71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16.439.944,48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2.557.817,66</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2.733.035,95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7112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244938">
                <a:tc>
                  <a:txBody>
                    <a:bodyPr/>
                    <a:lstStyle/>
                    <a:p>
                      <a:pPr marL="31750" algn="l">
                        <a:lnSpc>
                          <a:spcPts val="900"/>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 Μαιευτήριο "ΕΛΕΝΑ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31750" algn="l">
                        <a:lnSpc>
                          <a:spcPts val="97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ΒΕΝΙΖΕΛΟΥ"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l-GR"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1.281.642,90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1.127.487,78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7785"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7.068.563,14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5.076.906,98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8420"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7620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12319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1.918.444,99</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1.548.540,84</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3048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Αθήνας "ΠΟΛΥΚΛΙΝΙΚΗ"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970.790,57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1.334.237,43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1.942.370,48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2.923.912,42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11.712,30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2235"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734.447,05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985.974,03</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4635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Πατησίων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995.200,69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948.061,88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1.591.024,65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935.955,57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509.811,30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555.825,79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7112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244938">
                <a:tc>
                  <a:txBody>
                    <a:bodyPr/>
                    <a:lstStyle/>
                    <a:p>
                      <a:pPr marL="31750" algn="l">
                        <a:lnSpc>
                          <a:spcPts val="900"/>
                        </a:lnSpc>
                        <a:spcAft>
                          <a:spcPts val="0"/>
                        </a:spcAft>
                      </a:pPr>
                      <a:r>
                        <a:rPr lang="en-US" sz="800" i="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Ειδικό</a:t>
                      </a:r>
                      <a:r>
                        <a:rPr lang="en-US" sz="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Νοσοκομείο</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p>
                      <a:pPr marL="31750" algn="l">
                        <a:lnSpc>
                          <a:spcPts val="975"/>
                        </a:lnSpc>
                        <a:spcAft>
                          <a:spcPts val="0"/>
                        </a:spcAft>
                      </a:pPr>
                      <a:r>
                        <a:rPr lang="en-US" sz="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"ΟΦΘΑΛΜΙΑΤΡΕΙΟ ΑΘΗΝΩΝ"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1.951.251,62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1.646.697,38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7785"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553.726,22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47.367,97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35"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8420" marR="59055" algn="ctr">
                        <a:lnSpc>
                          <a:spcPts val="97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1069%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7620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12319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54000" algn="l">
                        <a:spcBef>
                          <a:spcPts val="5"/>
                        </a:spcBef>
                        <a:spcAft>
                          <a:spcPts val="0"/>
                        </a:spcAft>
                      </a:pPr>
                      <a:r>
                        <a:rPr lang="en-US" sz="800"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Νοσημάτων Θώρακος Αθηνών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ΣΩΤΗΡΙΑ"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4.259.344,33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4.007.592,41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26.702.589,56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19.340.853,14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3.330.208,29</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2.845.718,55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"ΚΑΤ"</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8.798.416,87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8.475.012,12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14.701.466,80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12.283.965,41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28.514.798,42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13.308.006,09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2.697.844,14</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2.371.915,75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0"/>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"Γ. ΓΕΝΝΗΜΑΤΑΣ"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28.094.136,25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20.407.128,51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42.283.761,05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37.423.408,27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6.560.301,25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3.445.353,86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7.431.920,79</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9.540.926,45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46355"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Μελισσίων "ΑΜΑΛΙΑ ΦΛΕΜΙΓΚ"</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3.526.293,08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2.496.270,32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3.867.149,35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3.299.457,53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838.701,65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629.357,27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1.495.354,48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794.528,07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"ΣΙΣΜΑΝΟΓΛΕΙΟ"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5.609.842,22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6.209.434,00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10.346.675,98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9.965.887,53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2.488.473,68</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2.258.868,00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244938">
                <a:tc>
                  <a:txBody>
                    <a:bodyPr/>
                    <a:lstStyle/>
                    <a:p>
                      <a:pPr marL="31750" algn="l">
                        <a:lnSpc>
                          <a:spcPts val="900"/>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Ν. Ιωνίας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31750" algn="l">
                        <a:lnSpc>
                          <a:spcPts val="97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"ΚΩΝΣΤΑΝΤΟΠΟΥΛΕΙΟ"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l-GR"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9.450.891,20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7.100.811,28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7785"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5.209.840,61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3.763.557,40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8420"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7620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920.995,82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378.217,27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101600" marR="102235"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12319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1.909.868,07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2.047.155,60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7112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Παιδοψυχιατρικό Νοσοκομείο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Αττικής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15.986,21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10.329,24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72.481,12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18.233,43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‐298%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254.692,45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228.759,85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Ογκ. Νοσ. Κηφισιάς "ΟΙ ΑΓΙΟΙ</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l-GR"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l-GR"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ΑΝΑΡΓΥΡΟΙ"</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296.563,17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896.231,52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10.770.491,01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10.143.725,78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286,38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352.481,58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2235"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481.733,69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527.906,72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7112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2469">
                <a:tc>
                  <a:txBody>
                    <a:bodyPr/>
                    <a:lstStyle/>
                    <a:p>
                      <a:pPr marL="31750" algn="l">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Παίδων Πεντέλης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420.637,48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362.614,93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416.158,56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351.657,97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862.462,93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304.220,70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1600" marR="102235" algn="ctr">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533.503,89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434.288,05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0"/>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"ΚΟΡΓΙΑΛΕΝΕΙΟ‐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ΜΠΕΝΑΚΕΙΟ"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18.515.240,12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15.094.175,03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16.819.337,00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13.734.285,85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782.972,28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1.150.000,00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102235" marR="10223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3.228.138,00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3.179.526,92</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558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244938">
                <a:tc>
                  <a:txBody>
                    <a:bodyPr/>
                    <a:lstStyle/>
                    <a:p>
                      <a:pPr marL="31750" algn="l">
                        <a:lnSpc>
                          <a:spcPts val="900"/>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Αντικαρκ. Ογκ. Νοσ. Αθηνών "Ο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31750" algn="l">
                        <a:lnSpc>
                          <a:spcPts val="97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ΑΓΙΟΣ ΣΑΒΒΑΣ"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1.800.874,31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1.797.737,47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7785"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10287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28.202.169,89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19.911.098,07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58420" marR="58420"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7620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5.809.450,08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R="67310" algn="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3.433.130,04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marL="101600" marR="102235" algn="ctr">
                        <a:spcBef>
                          <a:spcPts val="5"/>
                        </a:spcBef>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12319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2.627.340,80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67945"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1.920.551,02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l">
                        <a:spcBef>
                          <a:spcPts val="40"/>
                        </a:spcBef>
                        <a:spcAft>
                          <a:spcPts val="0"/>
                        </a:spcAft>
                      </a:pPr>
                      <a:r>
                        <a:rPr lang="en-US" sz="700" b="1"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smtClean="0">
                        <a:effectLst/>
                        <a:latin typeface="Calibri" panose="020F0502020204030204" pitchFamily="34" charset="0"/>
                        <a:ea typeface="Calibri" panose="020F0502020204030204" pitchFamily="34" charset="0"/>
                        <a:cs typeface="Times New Roman" panose="02020603050405020304" pitchFamily="18" charset="0"/>
                      </a:endParaRPr>
                    </a:p>
                    <a:p>
                      <a:pPr marR="30480" algn="r">
                        <a:spcBef>
                          <a:spcPts val="5"/>
                        </a:spcBef>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23097">
                <a:tc>
                  <a:txBody>
                    <a:bodyPr/>
                    <a:lstStyle/>
                    <a:p>
                      <a:pPr marL="31750" algn="l">
                        <a:lnSpc>
                          <a:spcPts val="905"/>
                        </a:lnSpc>
                        <a:spcAft>
                          <a:spcPts val="0"/>
                        </a:spcAft>
                      </a:pPr>
                      <a:r>
                        <a:rPr lang="el-GR"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Γ.Ν. Αθηνών "Η ΕΛΠΙΣ"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1.900.001,35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1.760.132,39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4.042.718,37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2.854.434,52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1.151.068,33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921.146,17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3048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65804">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Δερμ. Νόσων Αθηνών "ΑΝΔΡΕΑΣ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spcAft>
                          <a:spcPts val="0"/>
                        </a:spcAft>
                      </a:pPr>
                      <a:r>
                        <a:rPr lang="en-US" sz="11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r h="113676">
                <a:tc>
                  <a:txBody>
                    <a:bodyPr/>
                    <a:lstStyle/>
                    <a:p>
                      <a:pPr marL="31750" algn="l">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ΣΥΓΓΡΟΣ"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204.189,92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164.488,77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7785" marR="58420"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0287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8.281.959,01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10.829.944,17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58420" marR="59055"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7620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310" algn="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algn="ctr">
                        <a:lnSpc>
                          <a:spcPts val="905"/>
                        </a:lnSpc>
                        <a:spcAft>
                          <a:spcPts val="0"/>
                        </a:spcAft>
                      </a:pPr>
                      <a:r>
                        <a:rPr lang="en-US" sz="800" i="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c>
                  <a:txBody>
                    <a:bodyPr/>
                    <a:lstStyle/>
                    <a:p>
                      <a:pPr marR="123190"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811.007,81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67945" algn="r">
                        <a:lnSpc>
                          <a:spcPts val="905"/>
                        </a:lnSpc>
                        <a:spcAft>
                          <a:spcPts val="0"/>
                        </a:spcAft>
                      </a:pPr>
                      <a:r>
                        <a:rPr lang="en-US" sz="800" i="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949.775,58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R="46355" algn="r">
                        <a:lnSpc>
                          <a:spcPts val="905"/>
                        </a:lnSpc>
                        <a:spcAft>
                          <a:spcPts val="0"/>
                        </a:spcAft>
                      </a:pPr>
                      <a:r>
                        <a:rPr lang="en-US" sz="800" i="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E6E6E6"/>
                    </a:solidFill>
                  </a:tcPr>
                </a:tc>
              </a:tr>
            </a:tbl>
          </a:graphicData>
        </a:graphic>
      </p:graphicFrame>
      <p:sp>
        <p:nvSpPr>
          <p:cNvPr id="14" name="TextBox 13"/>
          <p:cNvSpPr txBox="1"/>
          <p:nvPr/>
        </p:nvSpPr>
        <p:spPr>
          <a:xfrm>
            <a:off x="1418134" y="1826218"/>
            <a:ext cx="1466334" cy="369332"/>
          </a:xfrm>
          <a:prstGeom prst="rect">
            <a:avLst/>
          </a:prstGeom>
          <a:noFill/>
        </p:spPr>
        <p:txBody>
          <a:bodyPr wrap="square" rtlCol="0">
            <a:spAutoFit/>
          </a:bodyPr>
          <a:lstStyle/>
          <a:p>
            <a:r>
              <a:rPr lang="el-GR" dirty="0" smtClean="0"/>
              <a:t>Νοσοκομείο</a:t>
            </a:r>
            <a:endParaRPr lang="el-GR" dirty="0"/>
          </a:p>
        </p:txBody>
      </p:sp>
      <p:sp>
        <p:nvSpPr>
          <p:cNvPr id="15" name="TextBox 14"/>
          <p:cNvSpPr txBox="1"/>
          <p:nvPr/>
        </p:nvSpPr>
        <p:spPr>
          <a:xfrm>
            <a:off x="3196281" y="1687720"/>
            <a:ext cx="972065" cy="646331"/>
          </a:xfrm>
          <a:prstGeom prst="rect">
            <a:avLst/>
          </a:prstGeom>
          <a:noFill/>
        </p:spPr>
        <p:txBody>
          <a:bodyPr wrap="square" rtlCol="0">
            <a:spAutoFit/>
          </a:bodyPr>
          <a:lstStyle/>
          <a:p>
            <a:r>
              <a:rPr lang="el-GR" dirty="0" smtClean="0"/>
              <a:t>Υγ. 2010 </a:t>
            </a:r>
            <a:endParaRPr lang="el-GR" dirty="0"/>
          </a:p>
        </p:txBody>
      </p:sp>
      <p:sp>
        <p:nvSpPr>
          <p:cNvPr id="16" name="TextBox 15"/>
          <p:cNvSpPr txBox="1"/>
          <p:nvPr/>
        </p:nvSpPr>
        <p:spPr>
          <a:xfrm>
            <a:off x="4038988" y="1687719"/>
            <a:ext cx="766118" cy="646331"/>
          </a:xfrm>
          <a:prstGeom prst="rect">
            <a:avLst/>
          </a:prstGeom>
          <a:noFill/>
        </p:spPr>
        <p:txBody>
          <a:bodyPr wrap="square" rtlCol="0">
            <a:spAutoFit/>
          </a:bodyPr>
          <a:lstStyle/>
          <a:p>
            <a:r>
              <a:rPr lang="el-GR" dirty="0" smtClean="0"/>
              <a:t>Υγ.</a:t>
            </a:r>
          </a:p>
          <a:p>
            <a:r>
              <a:rPr lang="el-GR" dirty="0" smtClean="0"/>
              <a:t>2011</a:t>
            </a:r>
            <a:endParaRPr lang="el-GR" dirty="0"/>
          </a:p>
        </p:txBody>
      </p:sp>
      <p:sp>
        <p:nvSpPr>
          <p:cNvPr id="17" name="TextBox 16"/>
          <p:cNvSpPr txBox="1"/>
          <p:nvPr/>
        </p:nvSpPr>
        <p:spPr>
          <a:xfrm>
            <a:off x="4580238" y="1680251"/>
            <a:ext cx="1260389" cy="646331"/>
          </a:xfrm>
          <a:prstGeom prst="rect">
            <a:avLst/>
          </a:prstGeom>
          <a:noFill/>
        </p:spPr>
        <p:txBody>
          <a:bodyPr wrap="square" rtlCol="0">
            <a:spAutoFit/>
          </a:bodyPr>
          <a:lstStyle/>
          <a:p>
            <a:r>
              <a:rPr lang="el-GR" dirty="0" err="1" smtClean="0"/>
              <a:t>Μετα</a:t>
            </a:r>
            <a:r>
              <a:rPr lang="el-GR" dirty="0" smtClean="0"/>
              <a:t>-</a:t>
            </a:r>
          </a:p>
          <a:p>
            <a:r>
              <a:rPr lang="el-GR" dirty="0" smtClean="0"/>
              <a:t>βολή</a:t>
            </a:r>
            <a:endParaRPr lang="el-GR" dirty="0"/>
          </a:p>
        </p:txBody>
      </p:sp>
      <p:sp>
        <p:nvSpPr>
          <p:cNvPr id="18" name="TextBox 17"/>
          <p:cNvSpPr txBox="1"/>
          <p:nvPr/>
        </p:nvSpPr>
        <p:spPr>
          <a:xfrm>
            <a:off x="5256515" y="1694915"/>
            <a:ext cx="782595" cy="646331"/>
          </a:xfrm>
          <a:prstGeom prst="rect">
            <a:avLst/>
          </a:prstGeom>
          <a:noFill/>
        </p:spPr>
        <p:txBody>
          <a:bodyPr wrap="square" rtlCol="0">
            <a:spAutoFit/>
          </a:bodyPr>
          <a:lstStyle/>
          <a:p>
            <a:r>
              <a:rPr lang="el-GR" dirty="0" err="1" smtClean="0"/>
              <a:t>Φαρ</a:t>
            </a:r>
            <a:r>
              <a:rPr lang="el-GR" dirty="0" smtClean="0"/>
              <a:t>. 2010</a:t>
            </a:r>
            <a:endParaRPr lang="el-GR" dirty="0"/>
          </a:p>
        </p:txBody>
      </p:sp>
      <p:sp>
        <p:nvSpPr>
          <p:cNvPr id="19" name="TextBox 18"/>
          <p:cNvSpPr txBox="1"/>
          <p:nvPr/>
        </p:nvSpPr>
        <p:spPr>
          <a:xfrm>
            <a:off x="5978270" y="1687718"/>
            <a:ext cx="724155" cy="646331"/>
          </a:xfrm>
          <a:prstGeom prst="rect">
            <a:avLst/>
          </a:prstGeom>
          <a:noFill/>
        </p:spPr>
        <p:txBody>
          <a:bodyPr wrap="square" rtlCol="0">
            <a:spAutoFit/>
          </a:bodyPr>
          <a:lstStyle/>
          <a:p>
            <a:r>
              <a:rPr lang="el-GR" dirty="0" err="1" smtClean="0"/>
              <a:t>Φαρ</a:t>
            </a:r>
            <a:r>
              <a:rPr lang="el-GR" dirty="0" smtClean="0"/>
              <a:t>.</a:t>
            </a:r>
          </a:p>
          <a:p>
            <a:r>
              <a:rPr lang="el-GR" dirty="0" smtClean="0"/>
              <a:t>2011</a:t>
            </a:r>
            <a:endParaRPr lang="el-GR" dirty="0"/>
          </a:p>
        </p:txBody>
      </p:sp>
      <p:sp>
        <p:nvSpPr>
          <p:cNvPr id="20" name="TextBox 19"/>
          <p:cNvSpPr txBox="1"/>
          <p:nvPr/>
        </p:nvSpPr>
        <p:spPr>
          <a:xfrm>
            <a:off x="6649823" y="1720576"/>
            <a:ext cx="774357" cy="646331"/>
          </a:xfrm>
          <a:prstGeom prst="rect">
            <a:avLst/>
          </a:prstGeom>
          <a:noFill/>
        </p:spPr>
        <p:txBody>
          <a:bodyPr wrap="square" rtlCol="0">
            <a:spAutoFit/>
          </a:bodyPr>
          <a:lstStyle/>
          <a:p>
            <a:r>
              <a:rPr lang="el-GR" dirty="0" err="1" smtClean="0"/>
              <a:t>Μετα</a:t>
            </a:r>
            <a:r>
              <a:rPr lang="el-GR" dirty="0" smtClean="0"/>
              <a:t>-βολή</a:t>
            </a:r>
            <a:endParaRPr lang="el-GR" dirty="0"/>
          </a:p>
        </p:txBody>
      </p:sp>
      <p:sp>
        <p:nvSpPr>
          <p:cNvPr id="21" name="TextBox 20"/>
          <p:cNvSpPr txBox="1"/>
          <p:nvPr/>
        </p:nvSpPr>
        <p:spPr>
          <a:xfrm>
            <a:off x="7347804" y="1733407"/>
            <a:ext cx="698328" cy="646331"/>
          </a:xfrm>
          <a:prstGeom prst="rect">
            <a:avLst/>
          </a:prstGeom>
          <a:noFill/>
        </p:spPr>
        <p:txBody>
          <a:bodyPr wrap="square" rtlCol="0">
            <a:spAutoFit/>
          </a:bodyPr>
          <a:lstStyle/>
          <a:p>
            <a:r>
              <a:rPr lang="el-GR" dirty="0" err="1" smtClean="0"/>
              <a:t>Ορ</a:t>
            </a:r>
            <a:endParaRPr lang="el-GR" dirty="0" smtClean="0"/>
          </a:p>
          <a:p>
            <a:r>
              <a:rPr lang="el-GR" dirty="0" smtClean="0"/>
              <a:t>2010</a:t>
            </a:r>
            <a:endParaRPr lang="el-GR" dirty="0"/>
          </a:p>
        </p:txBody>
      </p:sp>
      <p:sp>
        <p:nvSpPr>
          <p:cNvPr id="22" name="TextBox 21"/>
          <p:cNvSpPr txBox="1"/>
          <p:nvPr/>
        </p:nvSpPr>
        <p:spPr>
          <a:xfrm>
            <a:off x="8034893" y="1749699"/>
            <a:ext cx="881448" cy="646331"/>
          </a:xfrm>
          <a:prstGeom prst="rect">
            <a:avLst/>
          </a:prstGeom>
          <a:noFill/>
        </p:spPr>
        <p:txBody>
          <a:bodyPr wrap="square" rtlCol="0">
            <a:spAutoFit/>
          </a:bodyPr>
          <a:lstStyle/>
          <a:p>
            <a:r>
              <a:rPr lang="el-GR" dirty="0" err="1" smtClean="0"/>
              <a:t>Ορ</a:t>
            </a:r>
            <a:r>
              <a:rPr lang="el-GR" dirty="0" smtClean="0"/>
              <a:t>.</a:t>
            </a:r>
          </a:p>
          <a:p>
            <a:r>
              <a:rPr lang="el-GR" dirty="0" smtClean="0"/>
              <a:t>2011</a:t>
            </a:r>
            <a:endParaRPr lang="el-GR" dirty="0"/>
          </a:p>
        </p:txBody>
      </p:sp>
      <p:sp>
        <p:nvSpPr>
          <p:cNvPr id="23" name="TextBox 22"/>
          <p:cNvSpPr txBox="1"/>
          <p:nvPr/>
        </p:nvSpPr>
        <p:spPr>
          <a:xfrm>
            <a:off x="8619778" y="1749699"/>
            <a:ext cx="684673" cy="369332"/>
          </a:xfrm>
          <a:prstGeom prst="rect">
            <a:avLst/>
          </a:prstGeom>
          <a:noFill/>
        </p:spPr>
        <p:txBody>
          <a:bodyPr wrap="square" rtlCol="0">
            <a:spAutoFit/>
          </a:bodyPr>
          <a:lstStyle/>
          <a:p>
            <a:r>
              <a:rPr lang="el-GR" dirty="0" smtClean="0"/>
              <a:t>Μετ.</a:t>
            </a:r>
            <a:endParaRPr lang="el-GR" dirty="0"/>
          </a:p>
        </p:txBody>
      </p:sp>
      <p:sp>
        <p:nvSpPr>
          <p:cNvPr id="24" name="TextBox 23"/>
          <p:cNvSpPr txBox="1"/>
          <p:nvPr/>
        </p:nvSpPr>
        <p:spPr>
          <a:xfrm>
            <a:off x="9321862" y="1733405"/>
            <a:ext cx="749643" cy="646331"/>
          </a:xfrm>
          <a:prstGeom prst="rect">
            <a:avLst/>
          </a:prstGeom>
          <a:noFill/>
        </p:spPr>
        <p:txBody>
          <a:bodyPr wrap="square" rtlCol="0">
            <a:spAutoFit/>
          </a:bodyPr>
          <a:lstStyle/>
          <a:p>
            <a:r>
              <a:rPr lang="el-GR" dirty="0" smtClean="0"/>
              <a:t>Χημ.</a:t>
            </a:r>
          </a:p>
          <a:p>
            <a:r>
              <a:rPr lang="el-GR" dirty="0" smtClean="0"/>
              <a:t>2010</a:t>
            </a:r>
            <a:endParaRPr lang="el-GR" dirty="0"/>
          </a:p>
        </p:txBody>
      </p:sp>
      <p:sp>
        <p:nvSpPr>
          <p:cNvPr id="25" name="TextBox 24"/>
          <p:cNvSpPr txBox="1"/>
          <p:nvPr/>
        </p:nvSpPr>
        <p:spPr>
          <a:xfrm>
            <a:off x="10088915" y="1733406"/>
            <a:ext cx="1120346" cy="646331"/>
          </a:xfrm>
          <a:prstGeom prst="rect">
            <a:avLst/>
          </a:prstGeom>
          <a:noFill/>
        </p:spPr>
        <p:txBody>
          <a:bodyPr wrap="square" rtlCol="0">
            <a:spAutoFit/>
          </a:bodyPr>
          <a:lstStyle/>
          <a:p>
            <a:r>
              <a:rPr lang="el-GR" dirty="0" smtClean="0"/>
              <a:t>Χημ.</a:t>
            </a:r>
          </a:p>
          <a:p>
            <a:r>
              <a:rPr lang="el-GR" dirty="0" smtClean="0"/>
              <a:t>2011</a:t>
            </a:r>
            <a:endParaRPr lang="el-GR" dirty="0"/>
          </a:p>
        </p:txBody>
      </p:sp>
      <p:sp>
        <p:nvSpPr>
          <p:cNvPr id="26" name="TextBox 25"/>
          <p:cNvSpPr txBox="1"/>
          <p:nvPr/>
        </p:nvSpPr>
        <p:spPr>
          <a:xfrm>
            <a:off x="10734661" y="1732171"/>
            <a:ext cx="722143" cy="369332"/>
          </a:xfrm>
          <a:prstGeom prst="rect">
            <a:avLst/>
          </a:prstGeom>
          <a:noFill/>
        </p:spPr>
        <p:txBody>
          <a:bodyPr wrap="square" rtlCol="0">
            <a:spAutoFit/>
          </a:bodyPr>
          <a:lstStyle/>
          <a:p>
            <a:r>
              <a:rPr lang="el-GR" dirty="0" smtClean="0"/>
              <a:t>Μετ.</a:t>
            </a:r>
            <a:endParaRPr lang="el-GR" dirty="0"/>
          </a:p>
        </p:txBody>
      </p:sp>
    </p:spTree>
    <p:extLst>
      <p:ext uri="{BB962C8B-B14F-4D97-AF65-F5344CB8AC3E}">
        <p14:creationId xmlns:p14="http://schemas.microsoft.com/office/powerpoint/2010/main" val="17515304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smtClean="0"/>
              <a:t>ΟΙΚΟΝΟΜΙΚΗ ΔΙΑΧΕΙΡΙΣΗ ΝΟΣΟΚΟΜΕΙΩΝ </a:t>
            </a:r>
            <a:endParaRPr lang="el-GR" sz="3000" b="1" dirty="0"/>
          </a:p>
        </p:txBody>
      </p:sp>
      <p:sp>
        <p:nvSpPr>
          <p:cNvPr id="3" name="Θέση περιεχομένου 2"/>
          <p:cNvSpPr>
            <a:spLocks noGrp="1"/>
          </p:cNvSpPr>
          <p:nvPr>
            <p:ph idx="1"/>
          </p:nvPr>
        </p:nvSpPr>
        <p:spPr>
          <a:xfrm>
            <a:off x="1826683" y="2285100"/>
            <a:ext cx="9751484" cy="4897437"/>
          </a:xfrm>
        </p:spPr>
        <p:txBody>
          <a:bodyPr/>
          <a:lstStyle/>
          <a:p>
            <a:pPr marL="0" indent="0">
              <a:buNone/>
            </a:pPr>
            <a:r>
              <a:rPr lang="el-GR" sz="3000" b="1" dirty="0" smtClean="0">
                <a:latin typeface="Century Gothic" panose="020B0502020202020204" pitchFamily="34" charset="0"/>
              </a:rPr>
              <a:t>Μελέτη περίπτωσης </a:t>
            </a:r>
          </a:p>
          <a:p>
            <a:pPr marL="0" indent="0">
              <a:buNone/>
            </a:pPr>
            <a:endParaRPr lang="el-GR" sz="3000" b="1" dirty="0">
              <a:latin typeface="Century Gothic" panose="020B0502020202020204" pitchFamily="34" charset="0"/>
            </a:endParaRPr>
          </a:p>
          <a:p>
            <a:pPr marL="0" indent="0">
              <a:buNone/>
            </a:pPr>
            <a:r>
              <a:rPr lang="el-GR" sz="3000" b="1" dirty="0" smtClean="0">
                <a:latin typeface="Century Gothic" panose="020B0502020202020204" pitchFamily="34" charset="0"/>
              </a:rPr>
              <a:t>Ανάλυση οικονομικού προϋπολογισμού ή απολογισμού ενός Δημόσιου ή Ιδιωτικού Νοσοκομείου </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1430904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30122" y="318101"/>
            <a:ext cx="9751483" cy="1143000"/>
          </a:xfrm>
        </p:spPr>
        <p:txBody>
          <a:bodyPr/>
          <a:lstStyle/>
          <a:p>
            <a:r>
              <a:rPr lang="el-GR" sz="3000" b="1" dirty="0" smtClean="0"/>
              <a:t>Οικονομική Διαχείριση Νοσοκομείου </a:t>
            </a:r>
            <a:endParaRPr lang="el-GR" sz="3000" b="1" dirty="0"/>
          </a:p>
        </p:txBody>
      </p:sp>
      <p:sp>
        <p:nvSpPr>
          <p:cNvPr id="3" name="Θέση περιεχομένου 2"/>
          <p:cNvSpPr>
            <a:spLocks noGrp="1"/>
          </p:cNvSpPr>
          <p:nvPr>
            <p:ph idx="1"/>
          </p:nvPr>
        </p:nvSpPr>
        <p:spPr>
          <a:xfrm>
            <a:off x="1530121" y="1680477"/>
            <a:ext cx="9751484" cy="4897437"/>
          </a:xfrm>
        </p:spPr>
        <p:txBody>
          <a:bodyPr/>
          <a:lstStyle/>
          <a:p>
            <a:pPr marL="0" indent="0">
              <a:buNone/>
            </a:pPr>
            <a:r>
              <a:rPr lang="el-GR" sz="3000" b="1" dirty="0" smtClean="0">
                <a:latin typeface="Century Gothic" panose="020B0502020202020204" pitchFamily="34" charset="0"/>
              </a:rPr>
              <a:t>Γενικότερα η Οικονομική Διαχείριση </a:t>
            </a:r>
            <a:r>
              <a:rPr lang="el-GR" sz="3000" b="1" dirty="0" smtClean="0">
                <a:latin typeface="Century Gothic" panose="020B0502020202020204" pitchFamily="34" charset="0"/>
              </a:rPr>
              <a:t>των Νοσοκομείων </a:t>
            </a:r>
            <a:r>
              <a:rPr lang="el-GR" sz="3000" b="1" dirty="0" smtClean="0">
                <a:latin typeface="Century Gothic" panose="020B0502020202020204" pitchFamily="34" charset="0"/>
              </a:rPr>
              <a:t>περιλαμβάνει</a:t>
            </a:r>
            <a:r>
              <a:rPr lang="en-US" sz="3000" b="1" dirty="0" smtClean="0">
                <a:latin typeface="Century Gothic" panose="020B0502020202020204" pitchFamily="34" charset="0"/>
              </a:rPr>
              <a:t>:</a:t>
            </a:r>
          </a:p>
          <a:p>
            <a:pPr marL="0" indent="0">
              <a:buNone/>
            </a:pPr>
            <a:r>
              <a:rPr lang="el-GR" sz="3000" b="1" dirty="0" smtClean="0">
                <a:latin typeface="Century Gothic" panose="020B0502020202020204" pitchFamily="34" charset="0"/>
              </a:rPr>
              <a:t> </a:t>
            </a:r>
          </a:p>
          <a:p>
            <a:pPr marL="0" indent="0">
              <a:buNone/>
            </a:pPr>
            <a:r>
              <a:rPr lang="el-GR" sz="3000" b="1" dirty="0" smtClean="0">
                <a:latin typeface="Century Gothic" panose="020B0502020202020204" pitchFamily="34" charset="0"/>
              </a:rPr>
              <a:t>Τον προγραμματισμό του Εθνικού Προϋπολογισμού ο οποίος αφορά την κατανομή των πόρων σε Εθνικό  και Περιφερειακό επίπεδο. </a:t>
            </a:r>
          </a:p>
          <a:p>
            <a:pPr marL="0" indent="0">
              <a:buNone/>
            </a:pPr>
            <a:r>
              <a:rPr lang="el-GR" sz="3000" b="1" dirty="0">
                <a:latin typeface="Century Gothic" panose="020B0502020202020204" pitchFamily="34" charset="0"/>
              </a:rPr>
              <a:t>Η</a:t>
            </a:r>
            <a:r>
              <a:rPr lang="el-GR" sz="3000" b="1" dirty="0" smtClean="0">
                <a:latin typeface="Century Gothic" panose="020B0502020202020204" pitchFamily="34" charset="0"/>
              </a:rPr>
              <a:t> κατανομή των πόρων βασίζεται σε παραμέτρους της ζήτησης, της προσφοράς, της αποδοτικότητας και της αποτελεσματικότητας. </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2983208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19592" y="285149"/>
            <a:ext cx="9751483" cy="1143000"/>
          </a:xfrm>
        </p:spPr>
        <p:txBody>
          <a:bodyPr/>
          <a:lstStyle/>
          <a:p>
            <a:r>
              <a:rPr lang="el-GR" sz="3000" b="1" dirty="0" smtClean="0"/>
              <a:t>ΟΙΚΟΝΟΜΙΚΗ ΔΙΑΧΕΙΡΙΣΗ ΝΟΣΟΚΟΜΕΙΩΝ</a:t>
            </a:r>
            <a:endParaRPr lang="el-GR" sz="3000" b="1" dirty="0"/>
          </a:p>
        </p:txBody>
      </p:sp>
      <p:sp>
        <p:nvSpPr>
          <p:cNvPr id="3" name="Θέση περιεχομένου 2"/>
          <p:cNvSpPr>
            <a:spLocks noGrp="1"/>
          </p:cNvSpPr>
          <p:nvPr>
            <p:ph idx="1"/>
          </p:nvPr>
        </p:nvSpPr>
        <p:spPr>
          <a:xfrm>
            <a:off x="1719592" y="1848495"/>
            <a:ext cx="9751484" cy="4897437"/>
          </a:xfrm>
        </p:spPr>
        <p:txBody>
          <a:bodyPr/>
          <a:lstStyle/>
          <a:p>
            <a:pPr marL="0" indent="0">
              <a:buNone/>
            </a:pPr>
            <a:r>
              <a:rPr lang="el-GR" sz="3000" b="1" dirty="0" smtClean="0">
                <a:latin typeface="Century Gothic" panose="020B0502020202020204" pitchFamily="34" charset="0"/>
              </a:rPr>
              <a:t>Ο προϋπολογισμός </a:t>
            </a:r>
            <a:r>
              <a:rPr lang="el-GR" sz="3000" b="1" dirty="0" smtClean="0">
                <a:latin typeface="Century Gothic" panose="020B0502020202020204" pitchFamily="34" charset="0"/>
              </a:rPr>
              <a:t>του </a:t>
            </a:r>
            <a:r>
              <a:rPr lang="el-GR" sz="3000" b="1" dirty="0" smtClean="0">
                <a:latin typeface="Century Gothic" panose="020B0502020202020204" pitchFamily="34" charset="0"/>
              </a:rPr>
              <a:t>νοσοκομείου αποτελεί το σύνολο των επιχειρησιακών σχεδίων και δραστηριοτήτων ενός οργανισμού, όπως αυτά κοστολογούνται και εκφράζονται σε νομισματικές μονάδες.</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759269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87786" y="309863"/>
            <a:ext cx="9751483" cy="1143000"/>
          </a:xfrm>
        </p:spPr>
        <p:txBody>
          <a:bodyPr/>
          <a:lstStyle/>
          <a:p>
            <a:r>
              <a:rPr lang="el-GR" sz="3000" b="1" dirty="0" smtClean="0"/>
              <a:t>ΟΙΚΟΝΟΜΙΚΗ ΔΙΑΧΕΙΡΙΣΗ ΝΟΣΟΚΟΜΕΙΩΝ </a:t>
            </a:r>
            <a:endParaRPr lang="el-GR" sz="3000" b="1" dirty="0"/>
          </a:p>
        </p:txBody>
      </p:sp>
      <p:sp>
        <p:nvSpPr>
          <p:cNvPr id="3" name="Θέση περιεχομένου 2"/>
          <p:cNvSpPr>
            <a:spLocks noGrp="1"/>
          </p:cNvSpPr>
          <p:nvPr>
            <p:ph idx="1"/>
          </p:nvPr>
        </p:nvSpPr>
        <p:spPr>
          <a:xfrm>
            <a:off x="1587785" y="1807305"/>
            <a:ext cx="9751484" cy="4897437"/>
          </a:xfrm>
        </p:spPr>
        <p:txBody>
          <a:bodyPr/>
          <a:lstStyle/>
          <a:p>
            <a:pPr marL="0" indent="0">
              <a:buNone/>
            </a:pPr>
            <a:r>
              <a:rPr lang="el-GR" sz="3000" b="1" dirty="0" smtClean="0">
                <a:latin typeface="Century Gothic" panose="020B0502020202020204" pitchFamily="34" charset="0"/>
              </a:rPr>
              <a:t>Ο </a:t>
            </a:r>
            <a:r>
              <a:rPr lang="el-GR" sz="3000" b="1" dirty="0" smtClean="0">
                <a:latin typeface="Century Gothic" panose="020B0502020202020204" pitchFamily="34" charset="0"/>
              </a:rPr>
              <a:t>προϋπολογισμός τ</a:t>
            </a:r>
            <a:r>
              <a:rPr lang="el-GR" sz="3000" b="1" dirty="0" smtClean="0">
                <a:latin typeface="Century Gothic" panose="020B0502020202020204" pitchFamily="34" charset="0"/>
              </a:rPr>
              <a:t>ου Νοσοκομείου διαφοροποιείται σε </a:t>
            </a:r>
            <a:r>
              <a:rPr lang="el-GR" sz="3000" b="1" dirty="0" smtClean="0">
                <a:latin typeface="Century Gothic" panose="020B0502020202020204" pitchFamily="34" charset="0"/>
              </a:rPr>
              <a:t>κλινικούς ή τμηματικούς προϋπολογισμούς οργανωτική κατάτμηση του προϋπολογισμού σε κλινικά, νοσηλευτικά, διοικητικά και εργαστηριακά τμήματα.</a:t>
            </a:r>
          </a:p>
          <a:p>
            <a:pPr marL="0" indent="0">
              <a:buNone/>
            </a:pPr>
            <a:endParaRPr lang="el-GR" sz="3000" b="1" dirty="0">
              <a:latin typeface="Century Gothic" panose="020B0502020202020204" pitchFamily="34" charset="0"/>
            </a:endParaRPr>
          </a:p>
          <a:p>
            <a:pPr marL="0" indent="0">
              <a:buNone/>
            </a:pPr>
            <a:r>
              <a:rPr lang="el-GR" sz="3000" b="1" dirty="0" smtClean="0">
                <a:latin typeface="Century Gothic" panose="020B0502020202020204" pitchFamily="34" charset="0"/>
              </a:rPr>
              <a:t>Οι τμηματικοί προϋπολογισμοί διαμορφώνουν τον γενικό προϋπολογισμό του νοσοκομείου.</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2844054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93340" y="301625"/>
            <a:ext cx="9751483" cy="1143000"/>
          </a:xfrm>
        </p:spPr>
        <p:txBody>
          <a:bodyPr/>
          <a:lstStyle/>
          <a:p>
            <a:r>
              <a:rPr lang="el-GR" sz="3000" b="1" dirty="0" smtClean="0"/>
              <a:t>ΟΙΚΟΝΟΜΙΚΗ ΔΙΑΧΕΙΡΙΣΗ ΝΟΣΟΚΟΜΕΙΩΝ </a:t>
            </a:r>
            <a:endParaRPr lang="el-GR" sz="3000" b="1" dirty="0"/>
          </a:p>
        </p:txBody>
      </p:sp>
      <p:sp>
        <p:nvSpPr>
          <p:cNvPr id="3" name="Θέση περιεχομένου 2"/>
          <p:cNvSpPr>
            <a:spLocks noGrp="1"/>
          </p:cNvSpPr>
          <p:nvPr>
            <p:ph idx="1"/>
          </p:nvPr>
        </p:nvSpPr>
        <p:spPr>
          <a:xfrm>
            <a:off x="1393340" y="1444625"/>
            <a:ext cx="9751484" cy="4897437"/>
          </a:xfrm>
        </p:spPr>
        <p:txBody>
          <a:bodyPr/>
          <a:lstStyle/>
          <a:p>
            <a:pPr marL="0" indent="0">
              <a:buNone/>
            </a:pPr>
            <a:endParaRPr lang="el-GR" sz="3000" b="1" dirty="0" smtClean="0">
              <a:latin typeface="Century Gothic" panose="020B0502020202020204" pitchFamily="34" charset="0"/>
            </a:endParaRPr>
          </a:p>
          <a:p>
            <a:pPr marL="0" indent="0">
              <a:buNone/>
            </a:pPr>
            <a:r>
              <a:rPr lang="el-GR" sz="3000" b="1" dirty="0" smtClean="0">
                <a:latin typeface="Century Gothic" panose="020B0502020202020204" pitchFamily="34" charset="0"/>
              </a:rPr>
              <a:t>Μέτρα που υλοποιήθηκαν για την βελτίωση των οικονομικών των νοσοκομείων ήταν</a:t>
            </a:r>
            <a:r>
              <a:rPr lang="en-US" sz="3000" b="1" dirty="0" smtClean="0">
                <a:latin typeface="Century Gothic" panose="020B0502020202020204" pitchFamily="34" charset="0"/>
              </a:rPr>
              <a:t>:</a:t>
            </a:r>
          </a:p>
          <a:p>
            <a:pPr marL="0" indent="0">
              <a:buNone/>
            </a:pPr>
            <a:endParaRPr lang="en-US" sz="3000" b="1" dirty="0">
              <a:latin typeface="Century Gothic" panose="020B0502020202020204" pitchFamily="34" charset="0"/>
            </a:endParaRPr>
          </a:p>
          <a:p>
            <a:pPr marL="0" indent="0">
              <a:buNone/>
            </a:pPr>
            <a:r>
              <a:rPr lang="el-GR" sz="3000" b="1" dirty="0" smtClean="0">
                <a:latin typeface="Century Gothic" panose="020B0502020202020204" pitchFamily="34" charset="0"/>
              </a:rPr>
              <a:t>Ηλεκτρονική διακυβέρνηση, </a:t>
            </a:r>
            <a:r>
              <a:rPr lang="el-GR" sz="3000" b="1" dirty="0">
                <a:latin typeface="Century Gothic" panose="020B0502020202020204" pitchFamily="34" charset="0"/>
              </a:rPr>
              <a:t>Μ</a:t>
            </a:r>
            <a:r>
              <a:rPr lang="el-GR" sz="3000" b="1" dirty="0" smtClean="0">
                <a:latin typeface="Century Gothic" panose="020B0502020202020204" pitchFamily="34" charset="0"/>
              </a:rPr>
              <a:t>ηχανοργάνωση των νοσοκομείων, Οικονομική Διαχείριση, Ορισμός εσωτερικών ελεγκτών, Μητρώο δεσμεύσεων, Προμήθειες, Παρατηρητήριο τιμών, Ηλεκτρονική συνταγογράφηση, Επιτροπές ποιότητας.</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362045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73427" y="227485"/>
            <a:ext cx="9751483" cy="1143000"/>
          </a:xfrm>
        </p:spPr>
        <p:txBody>
          <a:bodyPr/>
          <a:lstStyle/>
          <a:p>
            <a:r>
              <a:rPr lang="el-GR" sz="3000" b="1" dirty="0" smtClean="0"/>
              <a:t>ΟΙΚΟΝΟΜΙΚΗ ΔΙΑΧΕΙΡΙΣΗ ΝΟΣΟΚΟΜΕΙΩΝ</a:t>
            </a:r>
            <a:endParaRPr lang="el-GR" sz="3000" b="1" dirty="0"/>
          </a:p>
        </p:txBody>
      </p:sp>
      <p:sp>
        <p:nvSpPr>
          <p:cNvPr id="3" name="Θέση περιεχομένου 2"/>
          <p:cNvSpPr>
            <a:spLocks noGrp="1"/>
          </p:cNvSpPr>
          <p:nvPr>
            <p:ph idx="1"/>
          </p:nvPr>
        </p:nvSpPr>
        <p:spPr>
          <a:xfrm>
            <a:off x="1673426" y="1626074"/>
            <a:ext cx="9751484" cy="4897437"/>
          </a:xfrm>
        </p:spPr>
        <p:txBody>
          <a:bodyPr/>
          <a:lstStyle/>
          <a:p>
            <a:pPr marL="0" indent="0">
              <a:buNone/>
            </a:pPr>
            <a:r>
              <a:rPr lang="el-GR" sz="3000" b="1" dirty="0" smtClean="0">
                <a:latin typeface="Century Gothic" panose="020B0502020202020204" pitchFamily="34" charset="0"/>
              </a:rPr>
              <a:t>Οι αρχές που πρέπει να τηρούνται κατά την κατάρτιση και εκτέλεση του προϋπολογισμού είναι</a:t>
            </a:r>
            <a:r>
              <a:rPr lang="en-US" sz="3000" b="1" dirty="0" smtClean="0">
                <a:latin typeface="Century Gothic" panose="020B0502020202020204" pitchFamily="34" charset="0"/>
              </a:rPr>
              <a:t>:</a:t>
            </a:r>
            <a:endParaRPr lang="el-GR" sz="3000" b="1" dirty="0" smtClean="0">
              <a:latin typeface="Century Gothic" panose="020B0502020202020204" pitchFamily="34" charset="0"/>
            </a:endParaRPr>
          </a:p>
          <a:p>
            <a:pPr marL="0" indent="0">
              <a:buNone/>
            </a:pPr>
            <a:endParaRPr lang="el-GR" sz="3000" b="1" dirty="0">
              <a:latin typeface="Century Gothic" panose="020B0502020202020204" pitchFamily="34" charset="0"/>
            </a:endParaRPr>
          </a:p>
          <a:p>
            <a:pPr marL="0" indent="0">
              <a:buNone/>
            </a:pPr>
            <a:r>
              <a:rPr lang="el-GR" sz="3000" b="1" dirty="0" smtClean="0">
                <a:latin typeface="Calibri" panose="020F0502020204030204" pitchFamily="34" charset="0"/>
                <a:cs typeface="Calibri" panose="020F0502020204030204" pitchFamily="34" charset="0"/>
              </a:rPr>
              <a:t>● </a:t>
            </a:r>
            <a:r>
              <a:rPr lang="el-GR" sz="3000" b="1" dirty="0" smtClean="0">
                <a:latin typeface="Century Gothic" panose="020B0502020202020204" pitchFamily="34" charset="0"/>
              </a:rPr>
              <a:t>Η αρχή της δημοσιότητας πρέπει να είναι προσιτός φανερός σε κάθε ενδιαφερόμενο</a:t>
            </a:r>
          </a:p>
          <a:p>
            <a:pPr marL="0" indent="0">
              <a:buNone/>
            </a:pPr>
            <a:endParaRPr lang="el-GR" sz="3000" b="1" dirty="0">
              <a:latin typeface="Century Gothic" panose="020B0502020202020204" pitchFamily="34" charset="0"/>
            </a:endParaRPr>
          </a:p>
          <a:p>
            <a:pPr marL="0" indent="0">
              <a:buNone/>
            </a:pPr>
            <a:r>
              <a:rPr lang="el-GR" sz="3000" b="1" dirty="0" smtClean="0">
                <a:latin typeface="Calibri" panose="020F0502020204030204" pitchFamily="34" charset="0"/>
                <a:cs typeface="Calibri" panose="020F0502020204030204" pitchFamily="34" charset="0"/>
              </a:rPr>
              <a:t>● </a:t>
            </a:r>
            <a:r>
              <a:rPr lang="el-GR" sz="3000" b="1" dirty="0" smtClean="0">
                <a:latin typeface="Century Gothic" panose="020B0502020202020204" pitchFamily="34" charset="0"/>
              </a:rPr>
              <a:t>Η αρχή της καθολικότητας το σύνολο των εσόδων του προϋπολογισμού πρέπει να καλύπτει το σύνολο των δαπανών</a:t>
            </a:r>
          </a:p>
          <a:p>
            <a:pPr marL="0" indent="0">
              <a:buNone/>
            </a:pPr>
            <a:endParaRPr lang="el-GR" sz="3000" b="1" dirty="0" smtClean="0">
              <a:latin typeface="Century Gothic" panose="020B0502020202020204" pitchFamily="34" charset="0"/>
            </a:endParaRPr>
          </a:p>
        </p:txBody>
      </p:sp>
    </p:spTree>
    <p:extLst>
      <p:ext uri="{BB962C8B-B14F-4D97-AF65-F5344CB8AC3E}">
        <p14:creationId xmlns:p14="http://schemas.microsoft.com/office/powerpoint/2010/main" val="493553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smtClean="0"/>
              <a:t>ΟΙΚΟΝΟΜΙΚΗ ΔΙΑΧΕΙΡΙΣΗ ΝΟΣΟΚΟΜΕΙΩΝ</a:t>
            </a:r>
            <a:endParaRPr lang="el-GR" dirty="0"/>
          </a:p>
        </p:txBody>
      </p:sp>
      <p:sp>
        <p:nvSpPr>
          <p:cNvPr id="3" name="Θέση περιεχομένου 2"/>
          <p:cNvSpPr>
            <a:spLocks noGrp="1"/>
          </p:cNvSpPr>
          <p:nvPr>
            <p:ph idx="1"/>
          </p:nvPr>
        </p:nvSpPr>
        <p:spPr/>
        <p:txBody>
          <a:bodyPr/>
          <a:lstStyle/>
          <a:p>
            <a:pPr marL="0" indent="0">
              <a:buNone/>
            </a:pPr>
            <a:r>
              <a:rPr lang="el-GR" sz="3000" b="1" dirty="0" smtClean="0">
                <a:latin typeface="Calibri" panose="020F0502020204030204" pitchFamily="34" charset="0"/>
                <a:cs typeface="Calibri" panose="020F0502020204030204" pitchFamily="34" charset="0"/>
              </a:rPr>
              <a:t>● </a:t>
            </a:r>
            <a:r>
              <a:rPr lang="el-GR" sz="3000" b="1" dirty="0" smtClean="0">
                <a:latin typeface="Century Gothic" panose="020B0502020202020204" pitchFamily="34" charset="0"/>
              </a:rPr>
              <a:t>Η </a:t>
            </a:r>
            <a:r>
              <a:rPr lang="el-GR" sz="3000" b="1" dirty="0">
                <a:latin typeface="Century Gothic" panose="020B0502020202020204" pitchFamily="34" charset="0"/>
              </a:rPr>
              <a:t>αρχή της ακρίβειας, της ειλικρίνειας, και της σαφήνειας.</a:t>
            </a:r>
          </a:p>
          <a:p>
            <a:pPr marL="0" indent="0">
              <a:buNone/>
            </a:pPr>
            <a:endParaRPr lang="el-GR" sz="3000" b="1" dirty="0">
              <a:latin typeface="Century Gothic" panose="020B0502020202020204" pitchFamily="34" charset="0"/>
            </a:endParaRPr>
          </a:p>
          <a:p>
            <a:pPr marL="0" indent="0">
              <a:buNone/>
            </a:pPr>
            <a:r>
              <a:rPr lang="el-GR" sz="3000" b="1" dirty="0" smtClean="0">
                <a:latin typeface="Calibri" panose="020F0502020204030204" pitchFamily="34" charset="0"/>
                <a:cs typeface="Calibri" panose="020F0502020204030204" pitchFamily="34" charset="0"/>
              </a:rPr>
              <a:t>● </a:t>
            </a:r>
            <a:r>
              <a:rPr lang="el-GR" sz="3000" b="1" dirty="0" smtClean="0">
                <a:latin typeface="Century Gothic" panose="020B0502020202020204" pitchFamily="34" charset="0"/>
              </a:rPr>
              <a:t>Η </a:t>
            </a:r>
            <a:r>
              <a:rPr lang="el-GR" sz="3000" b="1" dirty="0">
                <a:latin typeface="Century Gothic" panose="020B0502020202020204" pitchFamily="34" charset="0"/>
              </a:rPr>
              <a:t>αρχή του ισοσκελισμού ο προϋπολογισμός πρέπει να είναι ισοσκελισμένος δηλαδή τα έξοδα να μην υπερβαίνουν τα έσοδα </a:t>
            </a:r>
          </a:p>
          <a:p>
            <a:endParaRPr lang="el-GR" dirty="0"/>
          </a:p>
        </p:txBody>
      </p:sp>
    </p:spTree>
    <p:extLst>
      <p:ext uri="{BB962C8B-B14F-4D97-AF65-F5344CB8AC3E}">
        <p14:creationId xmlns:p14="http://schemas.microsoft.com/office/powerpoint/2010/main" val="52895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000" b="1" dirty="0" smtClean="0"/>
              <a:t>ΟΙΚΟΝΟΜΙΚΗ ΔΙΑΧΕΙΡΙΣΗ ΝΟΣΟΚΟΜΕΙΩΝ</a:t>
            </a:r>
            <a:endParaRPr lang="el-GR" sz="3000" b="1" dirty="0"/>
          </a:p>
        </p:txBody>
      </p:sp>
      <p:sp>
        <p:nvSpPr>
          <p:cNvPr id="3" name="Θέση περιεχομένου 2"/>
          <p:cNvSpPr>
            <a:spLocks noGrp="1"/>
          </p:cNvSpPr>
          <p:nvPr>
            <p:ph idx="1"/>
          </p:nvPr>
        </p:nvSpPr>
        <p:spPr>
          <a:xfrm>
            <a:off x="1714614" y="1724928"/>
            <a:ext cx="9751484" cy="4897437"/>
          </a:xfrm>
        </p:spPr>
        <p:txBody>
          <a:bodyPr/>
          <a:lstStyle/>
          <a:p>
            <a:pPr marL="0" indent="0">
              <a:buNone/>
            </a:pPr>
            <a:r>
              <a:rPr lang="el-GR" sz="3000" b="1" dirty="0" smtClean="0">
                <a:latin typeface="Century Gothic" panose="020B0502020202020204" pitchFamily="34" charset="0"/>
              </a:rPr>
              <a:t>Το λογιστικό σύστημα χρησιμοποιεί συγκεκριμένη ορολογία για την αποτύπωση των οικονομικών πληροφοριών (έσοδα, έξοδα, αποσβέσεις, λογαριασμοί, κέντρα κόστους</a:t>
            </a:r>
          </a:p>
          <a:p>
            <a:pPr marL="0" indent="0">
              <a:buNone/>
            </a:pPr>
            <a:endParaRPr lang="el-GR" sz="3000" b="1" dirty="0">
              <a:latin typeface="Century Gothic" panose="020B0502020202020204" pitchFamily="34" charset="0"/>
            </a:endParaRPr>
          </a:p>
          <a:p>
            <a:pPr marL="0" indent="0">
              <a:buNone/>
            </a:pPr>
            <a:r>
              <a:rPr lang="el-GR" sz="3000" b="1" dirty="0" smtClean="0">
                <a:latin typeface="Century Gothic" panose="020B0502020202020204" pitchFamily="34" charset="0"/>
              </a:rPr>
              <a:t>Καθώς επίσης και την κοστολόγηση η οποία περιλαμβάνει την κωδικοποίηση, την κατηγοριοποίηση ανάλογα με το κέντρο κόστους, την ανάλυση του κόστους ανάλογα με την κατηγορία δαπάνης.</a:t>
            </a:r>
            <a:endParaRPr lang="el-GR" sz="3000" b="1" dirty="0">
              <a:latin typeface="Century Gothic" panose="020B0502020202020204" pitchFamily="34" charset="0"/>
            </a:endParaRPr>
          </a:p>
        </p:txBody>
      </p:sp>
    </p:spTree>
    <p:extLst>
      <p:ext uri="{BB962C8B-B14F-4D97-AF65-F5344CB8AC3E}">
        <p14:creationId xmlns:p14="http://schemas.microsoft.com/office/powerpoint/2010/main" val="4180183211"/>
      </p:ext>
    </p:extLst>
  </p:cSld>
  <p:clrMapOvr>
    <a:masterClrMapping/>
  </p:clrMapOvr>
</p:sld>
</file>

<file path=ppt/theme/theme1.xml><?xml version="1.0" encoding="utf-8"?>
<a:theme xmlns:a="http://schemas.openxmlformats.org/drawingml/2006/main" name="Έκλειψη">
  <a:themeElements>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Έκλειψη">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Έκλειψη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Έκλειψη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Έκλειψη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Έκλειψη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Έκλειψη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Έκλειψη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Έκλειψη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Έκλειψη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Έκλειψη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Έκλειψη">
  <a:themeElements>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Έκλειψη">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Έκλειψη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Έκλειψη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Έκλειψη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Έκλειψη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Έκλειψη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Έκλειψη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Έκλειψη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Έκλειψη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Έκλειψη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Έκλειψη">
  <a:themeElements>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Έκλειψη">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Έκλειψη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Έκλειψη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Έκλειψη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Έκλειψη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Έκλειψη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Έκλειψη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Έκλειψη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Έκλειψη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Έκλειψη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256</TotalTime>
  <Words>1276</Words>
  <Application>Microsoft Office PowerPoint</Application>
  <PresentationFormat>Ευρεία οθόνη</PresentationFormat>
  <Paragraphs>542</Paragraphs>
  <Slides>21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3</vt:i4>
      </vt:variant>
      <vt:variant>
        <vt:lpstr>Τίτλοι διαφανειών</vt:lpstr>
      </vt:variant>
      <vt:variant>
        <vt:i4>21</vt:i4>
      </vt:variant>
    </vt:vector>
  </HeadingPairs>
  <TitlesOfParts>
    <vt:vector size="30" baseType="lpstr">
      <vt:lpstr>Arial</vt:lpstr>
      <vt:lpstr>Calibri</vt:lpstr>
      <vt:lpstr>Century Gothic</vt:lpstr>
      <vt:lpstr>Times New Roman</vt:lpstr>
      <vt:lpstr>Verdana</vt:lpstr>
      <vt:lpstr>Wingdings</vt:lpstr>
      <vt:lpstr>Έκλειψη</vt:lpstr>
      <vt:lpstr>1_Έκλειψη</vt:lpstr>
      <vt:lpstr>2_Έκλειψη</vt:lpstr>
      <vt:lpstr>ΟΙΚΟΝΟΜΙΚΗ ΔΙΑΧΕΙΡΙΣΗ ΝΟΣΟΚΟΜΕΙΩΝ  </vt:lpstr>
      <vt:lpstr>ΟΙΚΟΝΟΜΙΚΗ ΔΙΑΧΕΙΡΙΣΗ ΝΟΣΟΚΟΜΕΙΩΝ</vt:lpstr>
      <vt:lpstr>Οικονομική Διαχείριση Νοσοκομείου </vt:lpstr>
      <vt:lpstr>ΟΙΚΟΝΟΜΙΚΗ ΔΙΑΧΕΙΡΙΣΗ ΝΟΣΟΚΟΜΕΙΩΝ</vt:lpstr>
      <vt:lpstr>ΟΙΚΟΝΟΜΙΚΗ ΔΙΑΧΕΙΡΙΣΗ ΝΟΣΟΚΟΜΕΙΩΝ </vt:lpstr>
      <vt:lpstr>ΟΙΚΟΝΟΜΙΚΗ ΔΙΑΧΕΙΡΙΣΗ ΝΟΣΟΚΟΜΕΙΩΝ </vt:lpstr>
      <vt:lpstr>ΟΙΚΟΝΟΜΙΚΗ ΔΙΑΧΕΙΡΙΣΗ ΝΟΣΟΚΟΜΕΙΩΝ</vt:lpstr>
      <vt:lpstr>ΟΙΚΟΝΟΜΙΚΗ ΔΙΑΧΕΙΡΙΣΗ ΝΟΣΟΚΟΜΕΙΩΝ</vt:lpstr>
      <vt:lpstr>ΟΙΚΟΝΟΜΙΚΗ ΔΙΑΧΕΙΡΙΣΗ ΝΟΣΟΚΟΜΕΙΩΝ</vt:lpstr>
      <vt:lpstr>ΟΙΚΟΝΟΜΙΚΗ ΔΙΑΧΕΙΡΙΣΗ ΝΟΣΟΚΟΜΕΙΩΝ </vt:lpstr>
      <vt:lpstr>ΟΙΚΟΝΟΜΙΚΗ ΔΙΑΧΕΙΡΙΣΗ ΝΟΣΟΚΟΜΕΙΩΝ </vt:lpstr>
      <vt:lpstr>ΟΙΚΟΝΟΜΙΚΗ ΔΙΑΧΕΙΡΙΣΗ ΝΟΣΟΚΟΜΕΙΩΝ</vt:lpstr>
      <vt:lpstr>ΟΙΚΟΝΟΜΙΚΗ ΔΙΑΧΕΙΡΙΣΗ ΝΟΣΟΚΟΜΕΙΩΝ </vt:lpstr>
      <vt:lpstr>ΟΙΚΟΝΟΜΙΚΗ ΔΙΑΧΕΙΡΙΣΗ ΝΟΣΟΚΟΜΕΙΩΝ</vt:lpstr>
      <vt:lpstr>ΟΙΚΟΝΟΜΙΚΗ ΔΙΑΧΕΙΡΙΣΗ ΝΟΣΟΚΟΜΕΙΩΝ</vt:lpstr>
      <vt:lpstr>ΟΙΚΟΝΟΜΙΚΗ ΔΙΑΧΕΙΡΙΣΗ ΝΟΣΟΚΟΜΕΙΩΝ</vt:lpstr>
      <vt:lpstr>ΟΙΚΟΝΟΜΙΚΗ ΔΙΑΧΕΙΡΙΣΗ ΝΟΣΟΚΟΜΕΙΩΝ</vt:lpstr>
      <vt:lpstr>ΟΙΚΟΝΟΜΙΚΗ ΔΙΑΧΕΙΡΙΣΗ ΝΟΣΚΟΚΟΜΕΙΩΝ</vt:lpstr>
      <vt:lpstr>ΟΙΚΟΝΟΜΙΚΗ ΔΙΑΧΕΙΡΙΣΗ ΝΟΣΟΚΟΜΕΙΩΝ</vt:lpstr>
      <vt:lpstr>Συγκριτικά Στοιχεία Νοσοκομείων Οικονομικής Δραστηριότητας 2010-2011 </vt:lpstr>
      <vt:lpstr>ΟΙΚΟΝΟΜΙΚΗ ΔΙΑΧΕΙΡΙΣΗ ΝΟΣΟΚΟΜΕΙΩΝ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27</cp:revision>
  <dcterms:created xsi:type="dcterms:W3CDTF">2017-05-09T09:37:54Z</dcterms:created>
  <dcterms:modified xsi:type="dcterms:W3CDTF">2018-06-11T12:58:16Z</dcterms:modified>
</cp:coreProperties>
</file>