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0" r:id="rId3"/>
    <p:sldId id="261" r:id="rId4"/>
    <p:sldId id="262" r:id="rId5"/>
    <p:sldId id="263" r:id="rId6"/>
    <p:sldId id="264" r:id="rId7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336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2"/>
          <p:cNvSpPr>
            <a:spLocks noChangeShapeType="1"/>
          </p:cNvSpPr>
          <p:nvPr/>
        </p:nvSpPr>
        <p:spPr bwMode="auto">
          <a:xfrm>
            <a:off x="9745133" y="1052513"/>
            <a:ext cx="0" cy="44958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l-GR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pSp>
        <p:nvGrpSpPr>
          <p:cNvPr id="4" name="Group 8"/>
          <p:cNvGrpSpPr>
            <a:grpSpLocks/>
          </p:cNvGrpSpPr>
          <p:nvPr/>
        </p:nvGrpSpPr>
        <p:grpSpPr bwMode="auto">
          <a:xfrm>
            <a:off x="9990667" y="2992438"/>
            <a:ext cx="1784351" cy="2189162"/>
            <a:chOff x="4704" y="1885"/>
            <a:chExt cx="843" cy="1379"/>
          </a:xfrm>
        </p:grpSpPr>
        <p:sp>
          <p:nvSpPr>
            <p:cNvPr id="5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rgbClr val="3333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6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rgbClr val="3333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7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rgbClr val="3333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8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rgbClr val="3333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9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rgbClr val="3333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0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rgbClr val="3333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1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2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rgbClr val="3333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3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rgbClr val="3333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4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5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6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7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rgbClr val="3333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8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9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20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21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22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23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24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25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26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27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28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29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30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31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32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33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34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35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36" name="Line 40"/>
          <p:cNvSpPr>
            <a:spLocks noChangeShapeType="1"/>
          </p:cNvSpPr>
          <p:nvPr/>
        </p:nvSpPr>
        <p:spPr bwMode="auto">
          <a:xfrm>
            <a:off x="406400" y="2819400"/>
            <a:ext cx="10972800" cy="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l-GR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7" name="Rectangle 41"/>
          <p:cNvSpPr>
            <a:spLocks noChangeArrowheads="1"/>
          </p:cNvSpPr>
          <p:nvPr userDrawn="1"/>
        </p:nvSpPr>
        <p:spPr bwMode="auto">
          <a:xfrm>
            <a:off x="8640234" y="6669088"/>
            <a:ext cx="3551767" cy="188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l-GR" altLang="el-GR" sz="1000" dirty="0" smtClean="0">
                <a:solidFill>
                  <a:srgbClr val="000000"/>
                </a:solidFill>
              </a:rPr>
              <a:t>ΕΡΓΑΣΤΗΡΙΟ-ΣΥΣΤΗΜΑΤΑ ΥΓΕΙΑΣ</a:t>
            </a:r>
            <a:endParaRPr lang="en-US" altLang="el-GR" sz="1000" dirty="0" smtClean="0">
              <a:solidFill>
                <a:srgbClr val="000000"/>
              </a:solidFill>
            </a:endParaRPr>
          </a:p>
        </p:txBody>
      </p:sp>
      <p:pic>
        <p:nvPicPr>
          <p:cNvPr id="38" name="Picture 4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417" y="188914"/>
            <a:ext cx="1919816" cy="96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462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132417" y="2924176"/>
            <a:ext cx="8331200" cy="2487613"/>
          </a:xfrm>
          <a:solidFill>
            <a:srgbClr val="333399"/>
          </a:solidFill>
        </p:spPr>
        <p:txBody>
          <a:bodyPr/>
          <a:lstStyle>
            <a:lvl1pPr marL="0" indent="0" algn="r">
              <a:buFont typeface="Wingdings" pitchFamily="2" charset="2"/>
              <a:buNone/>
              <a:defRPr sz="4300">
                <a:solidFill>
                  <a:schemeClr val="folHlink"/>
                </a:solidFill>
              </a:defRPr>
            </a:lvl1pPr>
          </a:lstStyle>
          <a:p>
            <a:r>
              <a:rPr lang="en-US" altLang="en-US"/>
              <a:t>Ε</a:t>
            </a:r>
            <a:r>
              <a:rPr lang="el-GR" altLang="en-US"/>
              <a:t>ΡΓΑΣΤΗΡΙΟ ΣΥΣΤΗΜΑΤΑ ΥΓΕΙΑΣ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4242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95235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8756651" y="188913"/>
            <a:ext cx="2743200" cy="5942012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527051" y="188913"/>
            <a:ext cx="8026400" cy="5942012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13759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729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</p:spTree>
    <p:extLst>
      <p:ext uri="{BB962C8B-B14F-4D97-AF65-F5344CB8AC3E}">
        <p14:creationId xmlns:p14="http://schemas.microsoft.com/office/powerpoint/2010/main" val="1266111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527051" y="1484313"/>
            <a:ext cx="5384800" cy="46466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6115051" y="1484313"/>
            <a:ext cx="5384800" cy="46466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532328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029565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79422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99161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</p:spTree>
    <p:extLst>
      <p:ext uri="{BB962C8B-B14F-4D97-AF65-F5344CB8AC3E}">
        <p14:creationId xmlns:p14="http://schemas.microsoft.com/office/powerpoint/2010/main" val="2849986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 dirty="0" smtClean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</p:spTree>
    <p:extLst>
      <p:ext uri="{BB962C8B-B14F-4D97-AF65-F5344CB8AC3E}">
        <p14:creationId xmlns:p14="http://schemas.microsoft.com/office/powerpoint/2010/main" val="1986998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/>
          <p:cNvSpPr>
            <a:spLocks noChangeShapeType="1"/>
          </p:cNvSpPr>
          <p:nvPr/>
        </p:nvSpPr>
        <p:spPr bwMode="auto">
          <a:xfrm flipH="1">
            <a:off x="10703984" y="260351"/>
            <a:ext cx="8467" cy="1116013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l-GR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5360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24417" y="188914"/>
            <a:ext cx="10058400" cy="858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n-US" smtClean="0"/>
              <a:t>Π</a:t>
            </a:r>
            <a:r>
              <a:rPr lang="en-US" altLang="en-US" smtClean="0"/>
              <a:t>Ε</a:t>
            </a:r>
            <a:r>
              <a:rPr lang="el-GR" altLang="en-US" smtClean="0"/>
              <a:t>ΡΙΕΧΟΜΕΝΑ</a:t>
            </a:r>
            <a:endParaRPr lang="en-US" alt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27051" y="1484313"/>
            <a:ext cx="10972800" cy="4646612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n-US" altLang="en-US" smtClean="0"/>
              <a:t>Δεύτερου επιπέδου</a:t>
            </a:r>
          </a:p>
          <a:p>
            <a:pPr lvl="2"/>
            <a:r>
              <a:rPr lang="en-US" altLang="en-US" smtClean="0"/>
              <a:t>Τρίτου επιπέδου</a:t>
            </a:r>
          </a:p>
          <a:p>
            <a:pPr lvl="3"/>
            <a:r>
              <a:rPr lang="en-US" altLang="en-US" smtClean="0"/>
              <a:t>Τέταρτου επιπέδου</a:t>
            </a:r>
          </a:p>
          <a:p>
            <a:pPr lvl="4"/>
            <a:r>
              <a:rPr lang="en-US" altLang="en-US" smtClean="0"/>
              <a:t>Πέμπτου επιπέδου</a:t>
            </a:r>
          </a:p>
        </p:txBody>
      </p:sp>
      <p:grpSp>
        <p:nvGrpSpPr>
          <p:cNvPr id="1029" name="Group 8"/>
          <p:cNvGrpSpPr>
            <a:grpSpLocks/>
          </p:cNvGrpSpPr>
          <p:nvPr/>
        </p:nvGrpSpPr>
        <p:grpSpPr bwMode="auto">
          <a:xfrm>
            <a:off x="10871201" y="152400"/>
            <a:ext cx="1056217" cy="1295400"/>
            <a:chOff x="5136" y="960"/>
            <a:chExt cx="528" cy="864"/>
          </a:xfrm>
        </p:grpSpPr>
        <p:sp>
          <p:nvSpPr>
            <p:cNvPr id="1033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rgbClr val="3333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034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rgbClr val="3333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035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76" cy="80"/>
            </a:xfrm>
            <a:prstGeom prst="ellipse">
              <a:avLst/>
            </a:prstGeom>
            <a:solidFill>
              <a:srgbClr val="3333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036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77"/>
            </a:xfrm>
            <a:prstGeom prst="ellipse">
              <a:avLst/>
            </a:prstGeom>
            <a:solidFill>
              <a:srgbClr val="3333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037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79" cy="77"/>
            </a:xfrm>
            <a:prstGeom prst="ellipse">
              <a:avLst/>
            </a:prstGeom>
            <a:solidFill>
              <a:srgbClr val="3333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038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76" cy="77"/>
            </a:xfrm>
            <a:prstGeom prst="ellipse">
              <a:avLst/>
            </a:prstGeom>
            <a:solidFill>
              <a:srgbClr val="3333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039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76" cy="7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040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76"/>
            </a:xfrm>
            <a:prstGeom prst="ellipse">
              <a:avLst/>
            </a:prstGeom>
            <a:solidFill>
              <a:srgbClr val="3333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041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79" cy="76"/>
            </a:xfrm>
            <a:prstGeom prst="ellipse">
              <a:avLst/>
            </a:prstGeom>
            <a:solidFill>
              <a:srgbClr val="3333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042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76" cy="7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043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76" cy="7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044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76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045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rgbClr val="3333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046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047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76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048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76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049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050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051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76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052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76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053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054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055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056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76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057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76" cy="79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058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76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059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79" cy="76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060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76" cy="76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061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76" cy="76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062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063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76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1030" name="Rectangle 40"/>
          <p:cNvSpPr>
            <a:spLocks noChangeArrowheads="1"/>
          </p:cNvSpPr>
          <p:nvPr userDrawn="1"/>
        </p:nvSpPr>
        <p:spPr bwMode="auto">
          <a:xfrm>
            <a:off x="4751918" y="6524626"/>
            <a:ext cx="3551767" cy="188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l-GR" altLang="el-GR" sz="1000" b="1" dirty="0" smtClean="0">
              <a:solidFill>
                <a:srgbClr val="333399"/>
              </a:solidFill>
            </a:endParaRPr>
          </a:p>
        </p:txBody>
      </p:sp>
      <p:sp>
        <p:nvSpPr>
          <p:cNvPr id="1031" name="Line 41"/>
          <p:cNvSpPr>
            <a:spLocks noChangeShapeType="1"/>
          </p:cNvSpPr>
          <p:nvPr userDrawn="1"/>
        </p:nvSpPr>
        <p:spPr bwMode="auto">
          <a:xfrm>
            <a:off x="431801" y="1052513"/>
            <a:ext cx="10369551" cy="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l-GR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1032" name="Picture 42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417" y="6180138"/>
            <a:ext cx="1344083" cy="677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79860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400" b="1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400" b="1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400" b="1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400" b="1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400" b="1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400" b="1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400" b="1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400" b="1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400" b="1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Blip>
          <a:blip r:embed="rId14"/>
        </a:buBlip>
        <a:defRPr sz="3000">
          <a:solidFill>
            <a:srgbClr val="333399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Blip>
          <a:blip r:embed="rId15"/>
        </a:buBlip>
        <a:defRPr sz="2800">
          <a:solidFill>
            <a:srgbClr val="336699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anose="05000000000000000000" pitchFamily="2" charset="2"/>
        <a:buChar char="§"/>
        <a:defRPr sz="2000">
          <a:solidFill>
            <a:schemeClr val="tx1"/>
          </a:solidFill>
          <a:latin typeface="Arial" charset="0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Arial" charset="0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Arial" charset="0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Arial" charset="0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38385" y="238341"/>
            <a:ext cx="10058400" cy="858837"/>
          </a:xfrm>
        </p:spPr>
        <p:txBody>
          <a:bodyPr/>
          <a:lstStyle/>
          <a:p>
            <a:r>
              <a:rPr lang="el-GR" sz="3000" dirty="0" smtClean="0"/>
              <a:t>Η </a:t>
            </a:r>
            <a:r>
              <a:rPr lang="el-GR" sz="3000" dirty="0" smtClean="0"/>
              <a:t>Διοίκηση </a:t>
            </a:r>
            <a:r>
              <a:rPr lang="el-GR" sz="3000" dirty="0" smtClean="0"/>
              <a:t>των </a:t>
            </a:r>
            <a:r>
              <a:rPr lang="el-GR" sz="3000" dirty="0" smtClean="0"/>
              <a:t>αλλαγών</a:t>
            </a:r>
            <a:r>
              <a:rPr lang="en-US" sz="3000" dirty="0" smtClean="0"/>
              <a:t>:</a:t>
            </a:r>
            <a:r>
              <a:rPr lang="el-GR" sz="3000" dirty="0" smtClean="0"/>
              <a:t> </a:t>
            </a:r>
            <a:r>
              <a:rPr lang="el-GR" sz="3000" dirty="0" smtClean="0"/>
              <a:t>Ο</a:t>
            </a:r>
            <a:r>
              <a:rPr lang="el-GR" sz="3000" dirty="0" smtClean="0"/>
              <a:t>ργανωσιακή </a:t>
            </a:r>
            <a:r>
              <a:rPr lang="el-GR" sz="3000" dirty="0" smtClean="0"/>
              <a:t>ανάπτυξη και κουλτούρα </a:t>
            </a:r>
            <a:r>
              <a:rPr lang="el-GR" sz="3000" dirty="0" smtClean="0"/>
              <a:t>στις </a:t>
            </a:r>
            <a:r>
              <a:rPr lang="el-GR" sz="3000" dirty="0" smtClean="0"/>
              <a:t>υπηρεσίες υγείας</a:t>
            </a:r>
            <a:endParaRPr lang="el-GR" sz="3000" dirty="0"/>
          </a:p>
        </p:txBody>
      </p:sp>
      <p:sp>
        <p:nvSpPr>
          <p:cNvPr id="3" name="TextBox 2"/>
          <p:cNvSpPr txBox="1"/>
          <p:nvPr/>
        </p:nvSpPr>
        <p:spPr>
          <a:xfrm>
            <a:off x="138385" y="1097178"/>
            <a:ext cx="11303972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000" b="1" dirty="0" smtClean="0">
                <a:solidFill>
                  <a:srgbClr val="000000"/>
                </a:solidFill>
                <a:latin typeface="Century Schoolbook" panose="02040604050505020304" pitchFamily="18" charset="0"/>
                <a:cs typeface="Calibri" panose="020F0502020204030204" pitchFamily="34" charset="0"/>
              </a:rPr>
              <a:t>● ¨Διοίκηση αλλαγών¨ είναι η διαδικασία διαχείρισης και ελέγχου ριζικών μεταβολών στην λειτουργία ενός οργανισμού </a:t>
            </a:r>
          </a:p>
          <a:p>
            <a:endParaRPr lang="el-GR" sz="3000" b="1" dirty="0">
              <a:solidFill>
                <a:srgbClr val="000000"/>
              </a:solidFill>
              <a:latin typeface="Century Schoolbook" panose="02040604050505020304" pitchFamily="18" charset="0"/>
              <a:cs typeface="Calibri" panose="020F0502020204030204" pitchFamily="34" charset="0"/>
            </a:endParaRPr>
          </a:p>
          <a:p>
            <a:r>
              <a:rPr lang="el-GR" sz="3000" b="1" dirty="0" smtClean="0">
                <a:solidFill>
                  <a:srgbClr val="000000"/>
                </a:solidFill>
                <a:latin typeface="Century Schoolbook" panose="02040604050505020304" pitchFamily="18" charset="0"/>
                <a:cs typeface="Calibri" panose="020F0502020204030204" pitchFamily="34" charset="0"/>
              </a:rPr>
              <a:t>Στην διαδικασία αυτή εμπλέκονται</a:t>
            </a:r>
            <a:r>
              <a:rPr lang="en-US" sz="3000" b="1" dirty="0" smtClean="0">
                <a:solidFill>
                  <a:srgbClr val="000000"/>
                </a:solidFill>
                <a:latin typeface="Century Schoolbook" panose="02040604050505020304" pitchFamily="18" charset="0"/>
                <a:cs typeface="Calibri" panose="020F0502020204030204" pitchFamily="34" charset="0"/>
              </a:rPr>
              <a:t>:</a:t>
            </a:r>
            <a:endParaRPr lang="el-GR" sz="3000" b="1" dirty="0" smtClean="0">
              <a:solidFill>
                <a:srgbClr val="000000"/>
              </a:solidFill>
              <a:latin typeface="Century Schoolbook" panose="02040604050505020304" pitchFamily="18" charset="0"/>
              <a:cs typeface="Calibri" panose="020F0502020204030204" pitchFamily="34" charset="0"/>
            </a:endParaRPr>
          </a:p>
          <a:p>
            <a:endParaRPr lang="en-US" sz="3000" b="1" dirty="0" smtClean="0">
              <a:solidFill>
                <a:srgbClr val="000000"/>
              </a:solidFill>
              <a:latin typeface="Century Schoolbook" panose="02040604050505020304" pitchFamily="18" charset="0"/>
              <a:cs typeface="Calibri" panose="020F0502020204030204" pitchFamily="34" charset="0"/>
            </a:endParaRPr>
          </a:p>
          <a:p>
            <a:r>
              <a:rPr lang="el-GR" sz="3000" b="1" dirty="0" smtClean="0">
                <a:solidFill>
                  <a:srgbClr val="000000"/>
                </a:solidFill>
                <a:latin typeface="Century Schoolbook" panose="02040604050505020304" pitchFamily="18" charset="0"/>
                <a:cs typeface="Calibri" panose="020F0502020204030204" pitchFamily="34" charset="0"/>
              </a:rPr>
              <a:t>α) οι άνθρωποι</a:t>
            </a:r>
          </a:p>
          <a:p>
            <a:endParaRPr lang="el-GR" sz="3000" b="1" dirty="0" smtClean="0">
              <a:solidFill>
                <a:srgbClr val="000000"/>
              </a:solidFill>
              <a:latin typeface="Century Schoolbook" panose="02040604050505020304" pitchFamily="18" charset="0"/>
              <a:cs typeface="Calibri" panose="020F0502020204030204" pitchFamily="34" charset="0"/>
            </a:endParaRPr>
          </a:p>
          <a:p>
            <a:r>
              <a:rPr lang="el-GR" sz="3000" b="1" dirty="0" smtClean="0">
                <a:solidFill>
                  <a:srgbClr val="000000"/>
                </a:solidFill>
                <a:latin typeface="Century Schoolbook" panose="02040604050505020304" pitchFamily="18" charset="0"/>
                <a:cs typeface="Calibri" panose="020F0502020204030204" pitchFamily="34" charset="0"/>
              </a:rPr>
              <a:t>β) η τεχνολογία</a:t>
            </a:r>
          </a:p>
          <a:p>
            <a:endParaRPr lang="el-GR" sz="3000" b="1" dirty="0" smtClean="0">
              <a:solidFill>
                <a:srgbClr val="000000"/>
              </a:solidFill>
              <a:latin typeface="Century Schoolbook" panose="02040604050505020304" pitchFamily="18" charset="0"/>
              <a:cs typeface="Calibri" panose="020F0502020204030204" pitchFamily="34" charset="0"/>
            </a:endParaRPr>
          </a:p>
          <a:p>
            <a:r>
              <a:rPr lang="el-GR" sz="3000" b="1" dirty="0" smtClean="0">
                <a:solidFill>
                  <a:srgbClr val="000000"/>
                </a:solidFill>
                <a:latin typeface="Century Schoolbook" panose="02040604050505020304" pitchFamily="18" charset="0"/>
                <a:cs typeface="Calibri" panose="020F0502020204030204" pitchFamily="34" charset="0"/>
              </a:rPr>
              <a:t>γ) τα συστήματα / διαδικασίες του οργανισμού </a:t>
            </a:r>
            <a:endParaRPr lang="el-GR" sz="3000" b="1" dirty="0">
              <a:solidFill>
                <a:srgbClr val="000000"/>
              </a:solidFill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3531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36092" y="213627"/>
            <a:ext cx="10058400" cy="858837"/>
          </a:xfrm>
        </p:spPr>
        <p:txBody>
          <a:bodyPr/>
          <a:lstStyle/>
          <a:p>
            <a:r>
              <a:rPr lang="el-GR" sz="3000" dirty="0"/>
              <a:t>Η Διοίκηση των αλλαγών</a:t>
            </a:r>
            <a:r>
              <a:rPr lang="en-US" sz="3000" dirty="0"/>
              <a:t>:</a:t>
            </a:r>
            <a:r>
              <a:rPr lang="el-GR" sz="3000" dirty="0"/>
              <a:t> Οργανωσιακή ανάπτυξη και κουλτούρα στις υπηρεσίες υγείας</a:t>
            </a:r>
            <a:endParaRPr lang="el-GR" sz="3000" dirty="0"/>
          </a:p>
        </p:txBody>
      </p:sp>
      <p:sp>
        <p:nvSpPr>
          <p:cNvPr id="3" name="TextBox 2"/>
          <p:cNvSpPr txBox="1"/>
          <p:nvPr/>
        </p:nvSpPr>
        <p:spPr>
          <a:xfrm>
            <a:off x="261953" y="1805632"/>
            <a:ext cx="1130397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000" b="1" dirty="0" smtClean="0">
                <a:solidFill>
                  <a:srgbClr val="000000"/>
                </a:solidFill>
                <a:latin typeface="Century Schoolbook" panose="02040604050505020304" pitchFamily="18" charset="0"/>
              </a:rPr>
              <a:t>Από την διαδικασία αυτή η πλέον κρίσιμη είναι ο ανθρώπινος παράγοντας η διαχείριση του οποίου αποτελεί το βασικό κριτήριο επιτυχίας των αλλαγών που θα πραγματοποιηθούν</a:t>
            </a:r>
            <a:endParaRPr lang="el-GR" sz="3000" b="1" dirty="0">
              <a:solidFill>
                <a:srgbClr val="000000"/>
              </a:solidFill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78079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44331" y="172438"/>
            <a:ext cx="10058400" cy="858837"/>
          </a:xfrm>
        </p:spPr>
        <p:txBody>
          <a:bodyPr/>
          <a:lstStyle/>
          <a:p>
            <a:r>
              <a:rPr lang="el-GR" sz="3000" dirty="0"/>
              <a:t>Η Διοίκηση των αλλαγών</a:t>
            </a:r>
            <a:r>
              <a:rPr lang="en-US" sz="3000" dirty="0"/>
              <a:t>:</a:t>
            </a:r>
            <a:r>
              <a:rPr lang="el-GR" sz="3000" dirty="0"/>
              <a:t> Οργανωσιακή ανάπτυξη και κουλτούρα στις υπηρεσίες υγείας</a:t>
            </a:r>
            <a:endParaRPr lang="el-GR" sz="3000" dirty="0"/>
          </a:p>
        </p:txBody>
      </p:sp>
      <p:sp>
        <p:nvSpPr>
          <p:cNvPr id="4" name="TextBox 3"/>
          <p:cNvSpPr txBox="1"/>
          <p:nvPr/>
        </p:nvSpPr>
        <p:spPr>
          <a:xfrm>
            <a:off x="253715" y="1377264"/>
            <a:ext cx="1130397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000" b="1" dirty="0" smtClean="0">
                <a:solidFill>
                  <a:srgbClr val="000000"/>
                </a:solidFill>
                <a:latin typeface="Century Schoolbook" panose="02040604050505020304" pitchFamily="18" charset="0"/>
              </a:rPr>
              <a:t>Η </a:t>
            </a:r>
            <a:r>
              <a:rPr lang="el-GR" sz="3000" b="1" dirty="0" err="1" smtClean="0">
                <a:solidFill>
                  <a:srgbClr val="000000"/>
                </a:solidFill>
                <a:latin typeface="Century Schoolbook" panose="02040604050505020304" pitchFamily="18" charset="0"/>
              </a:rPr>
              <a:t>οργανωσιακή</a:t>
            </a:r>
            <a:r>
              <a:rPr lang="el-GR" sz="3000" b="1" dirty="0" smtClean="0">
                <a:solidFill>
                  <a:srgbClr val="000000"/>
                </a:solidFill>
                <a:latin typeface="Century Schoolbook" panose="02040604050505020304" pitchFamily="18" charset="0"/>
              </a:rPr>
              <a:t> ανάπτυξη (</a:t>
            </a:r>
            <a:r>
              <a:rPr lang="en-US" sz="3000" b="1" dirty="0" smtClean="0">
                <a:solidFill>
                  <a:srgbClr val="000000"/>
                </a:solidFill>
                <a:latin typeface="Century Schoolbook" panose="02040604050505020304" pitchFamily="18" charset="0"/>
              </a:rPr>
              <a:t>organizational development) </a:t>
            </a:r>
            <a:r>
              <a:rPr lang="el-GR" sz="3000" b="1" dirty="0" smtClean="0">
                <a:solidFill>
                  <a:srgbClr val="000000"/>
                </a:solidFill>
                <a:latin typeface="Century Schoolbook" panose="02040604050505020304" pitchFamily="18" charset="0"/>
              </a:rPr>
              <a:t>και η </a:t>
            </a:r>
            <a:r>
              <a:rPr lang="el-GR" sz="3000" b="1" dirty="0" err="1" smtClean="0">
                <a:solidFill>
                  <a:srgbClr val="000000"/>
                </a:solidFill>
                <a:latin typeface="Century Schoolbook" panose="02040604050505020304" pitchFamily="18" charset="0"/>
              </a:rPr>
              <a:t>οργανωσιακή</a:t>
            </a:r>
            <a:r>
              <a:rPr lang="el-GR" sz="3000" b="1" dirty="0" smtClean="0">
                <a:solidFill>
                  <a:srgbClr val="000000"/>
                </a:solidFill>
                <a:latin typeface="Century Schoolbook" panose="02040604050505020304" pitchFamily="18" charset="0"/>
              </a:rPr>
              <a:t> κουλτούρα (</a:t>
            </a:r>
            <a:r>
              <a:rPr lang="en-US" sz="3000" b="1" dirty="0" smtClean="0">
                <a:solidFill>
                  <a:srgbClr val="000000"/>
                </a:solidFill>
                <a:latin typeface="Century Schoolbook" panose="02040604050505020304" pitchFamily="18" charset="0"/>
              </a:rPr>
              <a:t>organizational culture) </a:t>
            </a:r>
            <a:r>
              <a:rPr lang="el-GR" sz="3000" b="1" dirty="0" smtClean="0">
                <a:solidFill>
                  <a:srgbClr val="000000"/>
                </a:solidFill>
                <a:latin typeface="Century Schoolbook" panose="02040604050505020304" pitchFamily="18" charset="0"/>
              </a:rPr>
              <a:t>είναι σημαντικές προσεγγίσεις για να αρθούν οι αντιστάσεις στις επερχόμενες αλλαγές.</a:t>
            </a:r>
          </a:p>
          <a:p>
            <a:endParaRPr lang="el-GR" sz="3000" b="1" dirty="0">
              <a:solidFill>
                <a:srgbClr val="000000"/>
              </a:solidFill>
              <a:latin typeface="Century Schoolbook" panose="02040604050505020304" pitchFamily="18" charset="0"/>
            </a:endParaRPr>
          </a:p>
          <a:p>
            <a:r>
              <a:rPr lang="el-GR" sz="3000" b="1" dirty="0" smtClean="0">
                <a:solidFill>
                  <a:srgbClr val="000000"/>
                </a:solidFill>
                <a:latin typeface="Century Schoolbook" panose="02040604050505020304" pitchFamily="18" charset="0"/>
              </a:rPr>
              <a:t>Με τον ¨οργανωτική αλλαγή¨ εννοούμε την αλλαγή της υφιστάμενης κατάστασης σε μια νέα κατάσταση αυτή η μετάβαση είναι μια διαδικασία προσαρμογής και επανατοποθέτησης του ατόμου σε ένα νέο περιβάλλον.</a:t>
            </a:r>
            <a:endParaRPr lang="el-GR" sz="3000" b="1" dirty="0">
              <a:solidFill>
                <a:srgbClr val="000000"/>
              </a:solidFill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46357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53715" y="205389"/>
            <a:ext cx="10058400" cy="858837"/>
          </a:xfrm>
        </p:spPr>
        <p:txBody>
          <a:bodyPr/>
          <a:lstStyle/>
          <a:p>
            <a:r>
              <a:rPr lang="el-GR" sz="3000" dirty="0"/>
              <a:t>Η Διοίκηση των αλλαγών</a:t>
            </a:r>
            <a:r>
              <a:rPr lang="en-US" sz="3000" dirty="0"/>
              <a:t>:</a:t>
            </a:r>
            <a:r>
              <a:rPr lang="el-GR" sz="3000" dirty="0"/>
              <a:t> Οργανωσιακή ανάπτυξη και κουλτούρα στις υπηρεσίες υγείας</a:t>
            </a:r>
            <a:endParaRPr lang="el-GR" sz="3000" dirty="0"/>
          </a:p>
        </p:txBody>
      </p:sp>
      <p:sp>
        <p:nvSpPr>
          <p:cNvPr id="3" name="TextBox 2"/>
          <p:cNvSpPr txBox="1"/>
          <p:nvPr/>
        </p:nvSpPr>
        <p:spPr>
          <a:xfrm>
            <a:off x="253715" y="1377264"/>
            <a:ext cx="1130397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000" b="1" dirty="0" smtClean="0">
                <a:solidFill>
                  <a:srgbClr val="000000"/>
                </a:solidFill>
                <a:latin typeface="Century Schoolbook" panose="02040604050505020304" pitchFamily="18" charset="0"/>
              </a:rPr>
              <a:t>Η Διοίκηση καταδεικνύει την ανάγκη για αλλαγή και θέτει το όραμα ορίζοντας τους βασικούς στόχους</a:t>
            </a:r>
          </a:p>
          <a:p>
            <a:endParaRPr lang="el-GR" sz="3000" b="1" dirty="0">
              <a:solidFill>
                <a:srgbClr val="000000"/>
              </a:solidFill>
              <a:latin typeface="Century Schoolbook" panose="02040604050505020304" pitchFamily="18" charset="0"/>
            </a:endParaRPr>
          </a:p>
          <a:p>
            <a:r>
              <a:rPr lang="el-GR" sz="3000" b="1" dirty="0" smtClean="0">
                <a:solidFill>
                  <a:srgbClr val="000000"/>
                </a:solidFill>
                <a:latin typeface="Century Schoolbook" panose="02040604050505020304" pitchFamily="18" charset="0"/>
              </a:rPr>
              <a:t>ΒΑΣΙΚΕΣ ΕΝΕΡΓΕΙΕΣ </a:t>
            </a:r>
          </a:p>
          <a:p>
            <a:endParaRPr lang="el-GR" sz="3000" b="1" dirty="0">
              <a:solidFill>
                <a:srgbClr val="000000"/>
              </a:solidFill>
              <a:latin typeface="Century Schoolbook" panose="020406040505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sz="3000" b="1" dirty="0" smtClean="0">
                <a:solidFill>
                  <a:srgbClr val="000000"/>
                </a:solidFill>
                <a:latin typeface="Century Schoolbook" panose="02040604050505020304" pitchFamily="18" charset="0"/>
              </a:rPr>
              <a:t>Συνέπεια / δέσμευση σε συγκεκριμένη στρατηγική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l-GR" sz="3000" b="1" dirty="0">
              <a:solidFill>
                <a:srgbClr val="000000"/>
              </a:solidFill>
              <a:latin typeface="Century Schoolbook" panose="020406040505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sz="3000" b="1" dirty="0" smtClean="0">
                <a:solidFill>
                  <a:srgbClr val="000000"/>
                </a:solidFill>
                <a:latin typeface="Century Schoolbook" panose="02040604050505020304" pitchFamily="18" charset="0"/>
              </a:rPr>
              <a:t>Αναγνώριση της κατάστασης και του προβλήματος</a:t>
            </a:r>
            <a:endParaRPr lang="el-GR" sz="3000" b="1" dirty="0">
              <a:solidFill>
                <a:srgbClr val="000000"/>
              </a:solidFill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85537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44331" y="180676"/>
            <a:ext cx="10058400" cy="858837"/>
          </a:xfrm>
        </p:spPr>
        <p:txBody>
          <a:bodyPr/>
          <a:lstStyle/>
          <a:p>
            <a:r>
              <a:rPr lang="el-GR" sz="3000" dirty="0"/>
              <a:t>Η Διοίκηση των αλλαγών</a:t>
            </a:r>
            <a:r>
              <a:rPr lang="en-US" sz="3000" dirty="0"/>
              <a:t>:</a:t>
            </a:r>
            <a:r>
              <a:rPr lang="el-GR" sz="3000" dirty="0"/>
              <a:t> Οργανωσιακή ανάπτυξη και κουλτούρα στις υπηρεσίες υγείας</a:t>
            </a:r>
            <a:endParaRPr lang="el-GR" sz="3000" dirty="0"/>
          </a:p>
        </p:txBody>
      </p:sp>
      <p:sp>
        <p:nvSpPr>
          <p:cNvPr id="4" name="TextBox 3"/>
          <p:cNvSpPr txBox="1"/>
          <p:nvPr/>
        </p:nvSpPr>
        <p:spPr>
          <a:xfrm>
            <a:off x="229002" y="1121891"/>
            <a:ext cx="11303972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000" b="1" dirty="0" smtClean="0">
                <a:solidFill>
                  <a:srgbClr val="000000"/>
                </a:solidFill>
                <a:latin typeface="Century Schoolbook" panose="02040604050505020304" pitchFamily="18" charset="0"/>
              </a:rPr>
              <a:t>ΒΑΣΙΚΕΣ ΕΝΕΡΓΕΙΕΣ</a:t>
            </a:r>
          </a:p>
          <a:p>
            <a:endParaRPr lang="el-GR" sz="3000" b="1" dirty="0" smtClean="0">
              <a:solidFill>
                <a:srgbClr val="000000"/>
              </a:solidFill>
              <a:latin typeface="Century Schoolbook" panose="020406040505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sz="3000" b="1" dirty="0" smtClean="0">
                <a:solidFill>
                  <a:srgbClr val="000000"/>
                </a:solidFill>
                <a:latin typeface="Century Schoolbook" panose="02040604050505020304" pitchFamily="18" charset="0"/>
              </a:rPr>
              <a:t>Ανάπτυξη σχεδίου δράσης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l-GR" sz="3000" b="1" dirty="0">
              <a:solidFill>
                <a:srgbClr val="000000"/>
              </a:solidFill>
              <a:latin typeface="Century Schoolbook" panose="020406040505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sz="3000" b="1" dirty="0" smtClean="0">
                <a:solidFill>
                  <a:srgbClr val="000000"/>
                </a:solidFill>
                <a:latin typeface="Century Schoolbook" panose="02040604050505020304" pitchFamily="18" charset="0"/>
              </a:rPr>
              <a:t>Επιλογή φορέων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l-GR" sz="3000" b="1" dirty="0">
              <a:solidFill>
                <a:srgbClr val="000000"/>
              </a:solidFill>
              <a:latin typeface="Century Schoolbook" panose="020406040505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sz="3000" b="1" dirty="0" smtClean="0">
                <a:solidFill>
                  <a:srgbClr val="000000"/>
                </a:solidFill>
                <a:latin typeface="Century Schoolbook" panose="02040604050505020304" pitchFamily="18" charset="0"/>
              </a:rPr>
              <a:t>Επικοινωνία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l-GR" sz="3000" b="1" dirty="0">
              <a:solidFill>
                <a:srgbClr val="000000"/>
              </a:solidFill>
              <a:latin typeface="Century Schoolbook" panose="020406040505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sz="3000" b="1" dirty="0" smtClean="0">
                <a:solidFill>
                  <a:srgbClr val="000000"/>
                </a:solidFill>
                <a:latin typeface="Century Schoolbook" panose="02040604050505020304" pitchFamily="18" charset="0"/>
              </a:rPr>
              <a:t>Ύπαρξη οράματος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l-GR" sz="3000" b="1" dirty="0">
              <a:solidFill>
                <a:srgbClr val="000000"/>
              </a:solidFill>
              <a:latin typeface="Century Schoolbook" panose="020406040505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sz="3000" b="1" dirty="0" smtClean="0">
                <a:solidFill>
                  <a:srgbClr val="000000"/>
                </a:solidFill>
                <a:latin typeface="Century Schoolbook" panose="02040604050505020304" pitchFamily="18" charset="0"/>
              </a:rPr>
              <a:t>Εμψύχωση και Ισορροπία</a:t>
            </a:r>
            <a:endParaRPr lang="el-GR" sz="3000" b="1" dirty="0">
              <a:solidFill>
                <a:srgbClr val="000000"/>
              </a:solidFill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70868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27855" y="164201"/>
            <a:ext cx="10058400" cy="858837"/>
          </a:xfrm>
        </p:spPr>
        <p:txBody>
          <a:bodyPr/>
          <a:lstStyle/>
          <a:p>
            <a:r>
              <a:rPr lang="el-GR" sz="3000" dirty="0"/>
              <a:t>Η Διοίκηση των αλλαγών</a:t>
            </a:r>
            <a:r>
              <a:rPr lang="en-US" sz="3000" dirty="0"/>
              <a:t>:</a:t>
            </a:r>
            <a:r>
              <a:rPr lang="el-GR" sz="3000" dirty="0"/>
              <a:t> Οργανωσιακή ανάπτυξη και κουλτούρα στις υπηρεσίες υγείας</a:t>
            </a:r>
            <a:endParaRPr lang="el-GR" sz="3000" dirty="0"/>
          </a:p>
        </p:txBody>
      </p:sp>
      <p:sp>
        <p:nvSpPr>
          <p:cNvPr id="3" name="TextBox 2"/>
          <p:cNvSpPr txBox="1"/>
          <p:nvPr/>
        </p:nvSpPr>
        <p:spPr>
          <a:xfrm>
            <a:off x="229002" y="1121891"/>
            <a:ext cx="11303972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000" b="1" dirty="0" smtClean="0">
                <a:solidFill>
                  <a:srgbClr val="000000"/>
                </a:solidFill>
                <a:latin typeface="Century Schoolbook" panose="02040604050505020304" pitchFamily="18" charset="0"/>
              </a:rPr>
              <a:t>Οργανωσιακή κουλτούρα χρησιμοποιείτε για να περιγράψει τις κοινές πεποιθήσεις, τις αντιλήψεις και τις προσδοκίες των ατόμων μέσα στους οργανισμούς </a:t>
            </a:r>
          </a:p>
          <a:p>
            <a:endParaRPr lang="el-GR" sz="3000" b="1" dirty="0">
              <a:solidFill>
                <a:srgbClr val="000000"/>
              </a:solidFill>
              <a:latin typeface="Century Schoolbook" panose="02040604050505020304" pitchFamily="18" charset="0"/>
            </a:endParaRPr>
          </a:p>
          <a:p>
            <a:r>
              <a:rPr lang="el-GR" sz="3000" b="1" dirty="0" smtClean="0">
                <a:solidFill>
                  <a:srgbClr val="000000"/>
                </a:solidFill>
                <a:latin typeface="Century Schoolbook" panose="02040604050505020304" pitchFamily="18" charset="0"/>
              </a:rPr>
              <a:t>Είναι ένα σύστημα κοινών προσανατολισμών που κρατούν την ομάδα ενωμένη και της δίνουν μια διακριτή ταυτότητα</a:t>
            </a:r>
          </a:p>
          <a:p>
            <a:endParaRPr lang="el-GR" sz="3000" b="1" dirty="0">
              <a:solidFill>
                <a:srgbClr val="000000"/>
              </a:solidFill>
              <a:latin typeface="Century Schoolbook" panose="02040604050505020304" pitchFamily="18" charset="0"/>
            </a:endParaRPr>
          </a:p>
          <a:p>
            <a:r>
              <a:rPr lang="el-GR" sz="3000" b="1" dirty="0" smtClean="0">
                <a:solidFill>
                  <a:srgbClr val="000000"/>
                </a:solidFill>
                <a:latin typeface="Century Schoolbook" panose="02040604050505020304" pitchFamily="18" charset="0"/>
              </a:rPr>
              <a:t>Είναι μια πολιτισμική διαδικασία κοινών αξιών, στάσεων και προτύπων για την εφαρμογή των ανωτέρω. </a:t>
            </a:r>
            <a:endParaRPr lang="el-GR" sz="3000" b="1" dirty="0">
              <a:solidFill>
                <a:srgbClr val="000000"/>
              </a:solidFill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6263765"/>
      </p:ext>
    </p:extLst>
  </p:cSld>
  <p:clrMapOvr>
    <a:masterClrMapping/>
  </p:clrMapOvr>
</p:sld>
</file>

<file path=ppt/theme/theme1.xml><?xml version="1.0" encoding="utf-8"?>
<a:theme xmlns:a="http://schemas.openxmlformats.org/drawingml/2006/main" name="Δίκτυο">
  <a:themeElements>
    <a:clrScheme name="Δίκτυο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Δίκτυο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Δίκτυο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Δίκτυο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Δίκτυο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Δίκτυο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Δίκτυο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Δίκτυο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Δίκτυο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Δίκτυο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Δίκτυο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Δίκτυο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288</Words>
  <Application>Microsoft Office PowerPoint</Application>
  <PresentationFormat>Ευρεία οθόνη</PresentationFormat>
  <Paragraphs>42</Paragraphs>
  <Slides>6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12" baseType="lpstr">
      <vt:lpstr>Arial</vt:lpstr>
      <vt:lpstr>Calibri</vt:lpstr>
      <vt:lpstr>Century Schoolbook</vt:lpstr>
      <vt:lpstr>Comic Sans MS</vt:lpstr>
      <vt:lpstr>Wingdings</vt:lpstr>
      <vt:lpstr>Δίκτυο</vt:lpstr>
      <vt:lpstr>Η Διοίκηση των αλλαγών: Οργανωσιακή ανάπτυξη και κουλτούρα στις υπηρεσίες υγείας</vt:lpstr>
      <vt:lpstr>Η Διοίκηση των αλλαγών: Οργανωσιακή ανάπτυξη και κουλτούρα στις υπηρεσίες υγείας</vt:lpstr>
      <vt:lpstr>Η Διοίκηση των αλλαγών: Οργανωσιακή ανάπτυξη και κουλτούρα στις υπηρεσίες υγείας</vt:lpstr>
      <vt:lpstr>Η Διοίκηση των αλλαγών: Οργανωσιακή ανάπτυξη και κουλτούρα στις υπηρεσίες υγείας</vt:lpstr>
      <vt:lpstr>Η Διοίκηση των αλλαγών: Οργανωσιακή ανάπτυξη και κουλτούρα στις υπηρεσίες υγείας</vt:lpstr>
      <vt:lpstr>Η Διοίκηση των αλλαγών: Οργανωσιακή ανάπτυξη και κουλτούρα στις υπηρεσίες υγείας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Διοίκηση αλλαγών και οργανωσιακή ανάπτυξη και κουλτούρα στις υπηρεσίες υγείας</dc:title>
  <dc:creator>user</dc:creator>
  <cp:lastModifiedBy>user</cp:lastModifiedBy>
  <cp:revision>6</cp:revision>
  <dcterms:created xsi:type="dcterms:W3CDTF">2017-05-23T10:45:59Z</dcterms:created>
  <dcterms:modified xsi:type="dcterms:W3CDTF">2018-06-18T09:51:18Z</dcterms:modified>
</cp:coreProperties>
</file>