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3"/>
  </p:notesMasterIdLst>
  <p:sldIdLst>
    <p:sldId id="257" r:id="rId2"/>
    <p:sldId id="275" r:id="rId3"/>
    <p:sldId id="276" r:id="rId4"/>
    <p:sldId id="277" r:id="rId5"/>
    <p:sldId id="278" r:id="rId6"/>
    <p:sldId id="279" r:id="rId7"/>
    <p:sldId id="280" r:id="rId8"/>
    <p:sldId id="258" r:id="rId9"/>
    <p:sldId id="259" r:id="rId10"/>
    <p:sldId id="281" r:id="rId11"/>
    <p:sldId id="286" r:id="rId12"/>
    <p:sldId id="282" r:id="rId13"/>
    <p:sldId id="271" r:id="rId14"/>
    <p:sldId id="287" r:id="rId15"/>
    <p:sldId id="272" r:id="rId16"/>
    <p:sldId id="273" r:id="rId17"/>
    <p:sldId id="274" r:id="rId18"/>
    <p:sldId id="283" r:id="rId19"/>
    <p:sldId id="284" r:id="rId20"/>
    <p:sldId id="285" r:id="rId21"/>
    <p:sldId id="288" r:id="rId22"/>
  </p:sldIdLst>
  <p:sldSz cx="9144000" cy="6858000" type="screen4x3"/>
  <p:notesSz cx="6797675" cy="9928225"/>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06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C76C5F9-91FB-42EF-9FAF-B7B961D1D7EF}" type="datetimeFigureOut">
              <a:rPr lang="el-GR" smtClean="0"/>
              <a:pPr/>
              <a:t>18/2/2018</a:t>
            </a:fld>
            <a:endParaRPr lang="el-GR"/>
          </a:p>
        </p:txBody>
      </p:sp>
      <p:sp>
        <p:nvSpPr>
          <p:cNvPr id="4" name="3 - Θέση εικόνας διαφάνειας"/>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A85AD477-7676-42D6-847D-6B6C07F593C2}"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48131" name="2 - Θέση σημειώσεων"/>
          <p:cNvSpPr>
            <a:spLocks noGrp="1"/>
          </p:cNvSpPr>
          <p:nvPr>
            <p:ph type="body" idx="1"/>
          </p:nvPr>
        </p:nvSpPr>
        <p:spPr bwMode="auto">
          <a:noFill/>
        </p:spPr>
        <p:txBody>
          <a:bodyPr/>
          <a:lstStyle/>
          <a:p>
            <a:endParaRPr lang="el-GR" altLang="el-GR" smtClean="0"/>
          </a:p>
        </p:txBody>
      </p:sp>
      <p:sp>
        <p:nvSpPr>
          <p:cNvPr id="4" name="3 - Θέση αριθμού διαφάνειας"/>
          <p:cNvSpPr>
            <a:spLocks noGrp="1"/>
          </p:cNvSpPr>
          <p:nvPr>
            <p:ph type="sldNum" sz="quarter" idx="5"/>
          </p:nvPr>
        </p:nvSpPr>
        <p:spPr/>
        <p:txBody>
          <a:bodyPr/>
          <a:lstStyle/>
          <a:p>
            <a:pPr>
              <a:defRPr/>
            </a:pPr>
            <a:fld id="{9F51F086-539A-4681-A547-F41DD62F7109}" type="slidenum">
              <a:rPr lang="el-GR" smtClean="0"/>
              <a:pPr>
                <a:defRPr/>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ln>
            <a:miter lim="800000"/>
            <a:headEnd/>
            <a:tailEnd/>
          </a:ln>
        </p:spPr>
        <p:txBody>
          <a:bodyPr/>
          <a:lstStyle/>
          <a:p>
            <a:pPr>
              <a:defRPr/>
            </a:pPr>
            <a:fld id="{BAFB21B0-7F19-41EE-AC44-A737155503E0}" type="slidenum">
              <a:rPr lang="en-GB" smtClean="0"/>
              <a:pPr>
                <a:defRPr/>
              </a:pPr>
              <a:t>21</a:t>
            </a:fld>
            <a:endParaRPr lang="en-GB" smtClean="0"/>
          </a:p>
        </p:txBody>
      </p:sp>
      <p:sp>
        <p:nvSpPr>
          <p:cNvPr id="778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7828" name="Rectangle 3"/>
          <p:cNvSpPr>
            <a:spLocks noGrp="1" noChangeArrowheads="1"/>
          </p:cNvSpPr>
          <p:nvPr>
            <p:ph type="body" idx="1"/>
          </p:nvPr>
        </p:nvSpPr>
        <p:spPr bwMode="auto">
          <a:noFill/>
        </p:spPr>
        <p:txBody>
          <a:bodyPr/>
          <a:lstStyle/>
          <a:p>
            <a:pPr eaLnBrk="1" hangingPunct="1">
              <a:spcBef>
                <a:spcPct val="0"/>
              </a:spcBef>
            </a:pPr>
            <a:endParaRPr lang="el-GR" alt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05BA3F87-8EE7-40B5-AA82-B1F66BFF3402}"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05BA3F87-8EE7-40B5-AA82-B1F66BFF3402}"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a:lstStyle/>
          <a:p>
            <a:endParaRPr lang="en-US" altLang="el-GR" smtClean="0"/>
          </a:p>
        </p:txBody>
      </p:sp>
      <p:sp>
        <p:nvSpPr>
          <p:cNvPr id="4" name="Slide Number Placeholder 3"/>
          <p:cNvSpPr>
            <a:spLocks noGrp="1"/>
          </p:cNvSpPr>
          <p:nvPr>
            <p:ph type="sldNum" sz="quarter" idx="5"/>
          </p:nvPr>
        </p:nvSpPr>
        <p:spPr/>
        <p:txBody>
          <a:bodyPr/>
          <a:lstStyle/>
          <a:p>
            <a:pPr>
              <a:defRPr/>
            </a:pPr>
            <a:fld id="{F2BA5779-2CBA-43C3-9AB6-0EE3D2793484}"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0BA363C4-64A3-41E2-AF5E-5EF773D8F84E}" type="datetimeFigureOut">
              <a:rPr lang="el-GR" smtClean="0"/>
              <a:pPr/>
              <a:t>18/2/2018</a:t>
            </a:fld>
            <a:endParaRPr lang="el-GR"/>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4BCF076-DD31-45A4-AD9E-CF264084C291}"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BA363C4-64A3-41E2-AF5E-5EF773D8F84E}" type="datetimeFigureOut">
              <a:rPr lang="el-GR" smtClean="0"/>
              <a:pPr/>
              <a:t>18/2/2018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BCF076-DD31-45A4-AD9E-CF264084C29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BA363C4-64A3-41E2-AF5E-5EF773D8F84E}" type="datetimeFigureOut">
              <a:rPr lang="el-GR" smtClean="0"/>
              <a:pPr/>
              <a:t>18/2/2018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4BCF076-DD31-45A4-AD9E-CF264084C29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0BA363C4-64A3-41E2-AF5E-5EF773D8F84E}" type="datetimeFigureOut">
              <a:rPr lang="el-GR" smtClean="0"/>
              <a:pPr/>
              <a:t>18/2/2018</a:t>
            </a:fld>
            <a:endParaRPr lang="el-GR"/>
          </a:p>
        </p:txBody>
      </p:sp>
      <p:sp>
        <p:nvSpPr>
          <p:cNvPr id="5" name="4 - Θέση υποσέλιδου"/>
          <p:cNvSpPr>
            <a:spLocks noGrp="1"/>
          </p:cNvSpPr>
          <p:nvPr>
            <p:ph type="ftr" sz="quarter" idx="11"/>
          </p:nvPr>
        </p:nvSpPr>
        <p:spPr>
          <a:xfrm>
            <a:off x="457200" y="6480969"/>
            <a:ext cx="4260056" cy="300831"/>
          </a:xfrm>
        </p:spPr>
        <p:txBody>
          <a:bodyPr/>
          <a:lstStyle/>
          <a:p>
            <a:endParaRPr lang="el-GR"/>
          </a:p>
        </p:txBody>
      </p:sp>
      <p:sp>
        <p:nvSpPr>
          <p:cNvPr id="6" name="5 - Θέση αριθμού διαφάνειας"/>
          <p:cNvSpPr>
            <a:spLocks noGrp="1"/>
          </p:cNvSpPr>
          <p:nvPr>
            <p:ph type="sldNum" sz="quarter" idx="12"/>
          </p:nvPr>
        </p:nvSpPr>
        <p:spPr/>
        <p:txBody>
          <a:bodyPr/>
          <a:lstStyle/>
          <a:p>
            <a:fld id="{F4BCF076-DD31-45A4-AD9E-CF264084C291}"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 Θέση ημερομηνίας"/>
          <p:cNvSpPr>
            <a:spLocks noGrp="1"/>
          </p:cNvSpPr>
          <p:nvPr>
            <p:ph type="dt" sz="half" idx="10"/>
          </p:nvPr>
        </p:nvSpPr>
        <p:spPr>
          <a:xfrm>
            <a:off x="6955632" y="6477000"/>
            <a:ext cx="2133600" cy="304800"/>
          </a:xfrm>
        </p:spPr>
        <p:txBody>
          <a:bodyPr/>
          <a:lstStyle/>
          <a:p>
            <a:fld id="{0BA363C4-64A3-41E2-AF5E-5EF773D8F84E}" type="datetimeFigureOut">
              <a:rPr lang="el-GR" smtClean="0"/>
              <a:pPr/>
              <a:t>18/2/2018</a:t>
            </a:fld>
            <a:endParaRPr lang="el-GR"/>
          </a:p>
        </p:txBody>
      </p:sp>
      <p:sp>
        <p:nvSpPr>
          <p:cNvPr id="5" name="4 - Θέση υποσέλιδου"/>
          <p:cNvSpPr>
            <a:spLocks noGrp="1"/>
          </p:cNvSpPr>
          <p:nvPr>
            <p:ph type="ftr" sz="quarter" idx="11"/>
          </p:nvPr>
        </p:nvSpPr>
        <p:spPr>
          <a:xfrm>
            <a:off x="2619376" y="6480969"/>
            <a:ext cx="4260056" cy="300831"/>
          </a:xfrm>
        </p:spPr>
        <p:txBody>
          <a:bodyPr/>
          <a:lstStyle/>
          <a:p>
            <a:endParaRPr lang="el-GR"/>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F4BCF076-DD31-45A4-AD9E-CF264084C291}" type="slidenum">
              <a:rPr lang="el-GR" smtClean="0"/>
              <a:pPr/>
              <a:t>‹#›</a:t>
            </a:fld>
            <a:endParaRPr lang="el-GR"/>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0BA363C4-64A3-41E2-AF5E-5EF773D8F84E}" type="datetimeFigureOut">
              <a:rPr lang="el-GR" smtClean="0"/>
              <a:pPr/>
              <a:t>18/2/2018</a:t>
            </a:fld>
            <a:endParaRPr lang="el-GR"/>
          </a:p>
        </p:txBody>
      </p:sp>
      <p:sp>
        <p:nvSpPr>
          <p:cNvPr id="6" name="5 - Θέση υποσέλιδου"/>
          <p:cNvSpPr>
            <a:spLocks noGrp="1"/>
          </p:cNvSpPr>
          <p:nvPr>
            <p:ph type="ftr" sz="quarter" idx="11"/>
          </p:nvPr>
        </p:nvSpPr>
        <p:spPr>
          <a:xfrm>
            <a:off x="457200" y="6480969"/>
            <a:ext cx="4260056" cy="301752"/>
          </a:xfrm>
        </p:spPr>
        <p:txBody>
          <a:bodyPr/>
          <a:lstStyle/>
          <a:p>
            <a:endParaRPr lang="el-GR"/>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F4BCF076-DD31-45A4-AD9E-CF264084C291}"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0BA363C4-64A3-41E2-AF5E-5EF773D8F84E}" type="datetimeFigureOut">
              <a:rPr lang="el-GR" smtClean="0"/>
              <a:pPr/>
              <a:t>18/2/2018</a:t>
            </a:fld>
            <a:endParaRPr lang="el-GR"/>
          </a:p>
        </p:txBody>
      </p:sp>
      <p:sp>
        <p:nvSpPr>
          <p:cNvPr id="8" name="7 - Θέση υποσέλιδου"/>
          <p:cNvSpPr>
            <a:spLocks noGrp="1"/>
          </p:cNvSpPr>
          <p:nvPr>
            <p:ph type="ftr" sz="quarter" idx="11"/>
          </p:nvPr>
        </p:nvSpPr>
        <p:spPr>
          <a:xfrm>
            <a:off x="457200" y="6480969"/>
            <a:ext cx="4261104" cy="301752"/>
          </a:xfrm>
        </p:spPr>
        <p:txBody>
          <a:bodyPr/>
          <a:lstStyle/>
          <a:p>
            <a:endParaRPr lang="el-GR"/>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F4BCF076-DD31-45A4-AD9E-CF264084C291}"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0BA363C4-64A3-41E2-AF5E-5EF773D8F84E}" type="datetimeFigureOut">
              <a:rPr lang="el-GR" smtClean="0"/>
              <a:pPr/>
              <a:t>18/2/2018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4BCF076-DD31-45A4-AD9E-CF264084C291}"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0BA363C4-64A3-41E2-AF5E-5EF773D8F84E}" type="datetimeFigureOut">
              <a:rPr lang="el-GR" smtClean="0"/>
              <a:pPr/>
              <a:t>18/2/2018</a:t>
            </a:fld>
            <a:endParaRPr lang="el-GR"/>
          </a:p>
        </p:txBody>
      </p:sp>
      <p:sp>
        <p:nvSpPr>
          <p:cNvPr id="3" name="2 - Θέση υποσέλιδου"/>
          <p:cNvSpPr>
            <a:spLocks noGrp="1"/>
          </p:cNvSpPr>
          <p:nvPr>
            <p:ph type="ftr" sz="quarter" idx="11"/>
          </p:nvPr>
        </p:nvSpPr>
        <p:spPr>
          <a:xfrm>
            <a:off x="457200" y="6481890"/>
            <a:ext cx="4260056" cy="300831"/>
          </a:xfrm>
        </p:spPr>
        <p:txBody>
          <a:bodyPr/>
          <a:lstStyle/>
          <a:p>
            <a:endParaRPr lang="el-GR"/>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F4BCF076-DD31-45A4-AD9E-CF264084C29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0BA363C4-64A3-41E2-AF5E-5EF773D8F84E}" type="datetimeFigureOut">
              <a:rPr lang="el-GR" smtClean="0"/>
              <a:pPr/>
              <a:t>18/2/2018</a:t>
            </a:fld>
            <a:endParaRPr lang="el-GR"/>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F4BCF076-DD31-45A4-AD9E-CF264084C291}"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0BA363C4-64A3-41E2-AF5E-5EF773D8F84E}" type="datetimeFigureOut">
              <a:rPr lang="el-GR" smtClean="0"/>
              <a:pPr/>
              <a:t>18/2/2018</a:t>
            </a:fld>
            <a:endParaRPr lang="el-GR"/>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F4BCF076-DD31-45A4-AD9E-CF264084C291}"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BA363C4-64A3-41E2-AF5E-5EF773D8F84E}" type="datetimeFigureOut">
              <a:rPr lang="el-GR" smtClean="0"/>
              <a:pPr/>
              <a:t>18/2/2018</a:t>
            </a:fld>
            <a:endParaRPr lang="el-GR"/>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4BCF076-DD31-45A4-AD9E-CF264084C291}"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google.gr/url?sa=i&amp;rct=j&amp;q=&amp;esrc=s&amp;frm=1&amp;source=images&amp;cd=&amp;cad=rja&amp;docid=aASHMWWvOumxcM&amp;tbnid=e3UwjG8HV6hyVM:&amp;ved=0CAUQjRw&amp;url=http://www.franchiseblog.gr/?p=984&amp;ei=lq5uUoqhG6-e0wXSwoHIDQ&amp;bvm=bv.55123115,d.d2k&amp;psig=AFQjCNH0YY1U_OySYUOQM_xtqE6NMbgR6w&amp;ust=1383070039012684" TargetMode="External"/><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idx="4294967295"/>
          </p:nvPr>
        </p:nvSpPr>
        <p:spPr>
          <a:xfrm>
            <a:off x="5256213" y="2852738"/>
            <a:ext cx="3887787" cy="1655762"/>
          </a:xfrm>
        </p:spPr>
        <p:txBody>
          <a:bodyPr>
            <a:normAutofit/>
          </a:bodyPr>
          <a:lstStyle/>
          <a:p>
            <a:pPr eaLnBrk="1" hangingPunct="1">
              <a:defRPr/>
            </a:pPr>
            <a:r>
              <a:rPr lang="el-GR" sz="3200" b="1" dirty="0" smtClean="0">
                <a:solidFill>
                  <a:srgbClr val="FFC000"/>
                </a:solidFill>
              </a:rPr>
              <a:t>ΜΑΘΗΜΑ 4</a:t>
            </a:r>
          </a:p>
        </p:txBody>
      </p:sp>
      <p:sp>
        <p:nvSpPr>
          <p:cNvPr id="4100" name="Text Box 4"/>
          <p:cNvSpPr txBox="1">
            <a:spLocks noChangeArrowheads="1"/>
          </p:cNvSpPr>
          <p:nvPr/>
        </p:nvSpPr>
        <p:spPr bwMode="auto">
          <a:xfrm>
            <a:off x="5867400" y="5338763"/>
            <a:ext cx="2665040" cy="754053"/>
          </a:xfrm>
          <a:prstGeom prst="rect">
            <a:avLst/>
          </a:prstGeom>
          <a:noFill/>
          <a:ln w="9525">
            <a:noFill/>
            <a:miter lim="800000"/>
            <a:headEnd/>
            <a:tailEnd/>
          </a:ln>
          <a:effectLst/>
        </p:spPr>
        <p:txBody>
          <a:bodyPr wrap="square">
            <a:spAutoFit/>
          </a:bodyPr>
          <a:lstStyle/>
          <a:p>
            <a:pPr>
              <a:defRPr/>
            </a:pPr>
            <a:r>
              <a:rPr lang="el-GR" sz="1600" b="1" dirty="0">
                <a:solidFill>
                  <a:srgbClr val="FFC000"/>
                </a:solidFill>
                <a:effectLst>
                  <a:outerShdw blurRad="38100" dist="38100" dir="2700000" algn="tl">
                    <a:srgbClr val="000000"/>
                  </a:outerShdw>
                </a:effectLst>
                <a:latin typeface="Tahoma" pitchFamily="34" charset="0"/>
                <a:cs typeface="+mn-cs"/>
              </a:rPr>
              <a:t>Β. ΓΚΙΟΚΑ </a:t>
            </a:r>
            <a:r>
              <a:rPr lang="en-US" sz="1600" b="1" dirty="0" err="1" smtClean="0">
                <a:solidFill>
                  <a:srgbClr val="FFC000"/>
                </a:solidFill>
                <a:effectLst>
                  <a:outerShdw blurRad="38100" dist="38100" dir="2700000" algn="tl">
                    <a:srgbClr val="000000"/>
                  </a:outerShdw>
                </a:effectLst>
                <a:latin typeface="Tahoma" pitchFamily="34" charset="0"/>
                <a:cs typeface="+mn-cs"/>
              </a:rPr>
              <a:t>MSc</a:t>
            </a:r>
            <a:r>
              <a:rPr lang="el-GR" sz="1600" b="1" dirty="0" smtClean="0">
                <a:solidFill>
                  <a:srgbClr val="FFC000"/>
                </a:solidFill>
                <a:effectLst>
                  <a:outerShdw blurRad="38100" dist="38100" dir="2700000" algn="tl">
                    <a:srgbClr val="000000"/>
                  </a:outerShdw>
                </a:effectLst>
                <a:latin typeface="Tahoma" pitchFamily="34" charset="0"/>
                <a:cs typeface="+mn-cs"/>
              </a:rPr>
              <a:t>,</a:t>
            </a:r>
            <a:r>
              <a:rPr lang="en-US" sz="1600" b="1" dirty="0">
                <a:solidFill>
                  <a:srgbClr val="FFC000"/>
                </a:solidFill>
                <a:effectLst>
                  <a:outerShdw blurRad="38100" dist="38100" dir="2700000" algn="tl">
                    <a:srgbClr val="000000"/>
                  </a:outerShdw>
                </a:effectLst>
                <a:latin typeface="Tahoma" pitchFamily="34" charset="0"/>
              </a:rPr>
              <a:t> </a:t>
            </a:r>
            <a:r>
              <a:rPr lang="en-US" sz="1600" b="1" dirty="0" smtClean="0">
                <a:solidFill>
                  <a:srgbClr val="FFC000"/>
                </a:solidFill>
                <a:effectLst>
                  <a:outerShdw blurRad="38100" dist="38100" dir="2700000" algn="tl">
                    <a:srgbClr val="000000"/>
                  </a:outerShdw>
                </a:effectLst>
                <a:latin typeface="Tahoma" pitchFamily="34" charset="0"/>
                <a:cs typeface="+mn-cs"/>
              </a:rPr>
              <a:t>PhD©</a:t>
            </a:r>
            <a:endParaRPr lang="el-GR" sz="1600" b="1" dirty="0">
              <a:solidFill>
                <a:srgbClr val="FFC000"/>
              </a:solidFill>
              <a:effectLst>
                <a:outerShdw blurRad="38100" dist="38100" dir="2700000" algn="tl">
                  <a:srgbClr val="000000"/>
                </a:outerShdw>
              </a:effectLst>
              <a:latin typeface="Tahoma" pitchFamily="34" charset="0"/>
              <a:cs typeface="+mn-cs"/>
            </a:endParaRPr>
          </a:p>
          <a:p>
            <a:pPr>
              <a:spcBef>
                <a:spcPct val="50000"/>
              </a:spcBef>
              <a:defRPr/>
            </a:pPr>
            <a:endParaRPr lang="el-GR" b="1" dirty="0">
              <a:solidFill>
                <a:srgbClr val="FFC000"/>
              </a:solidFill>
              <a:latin typeface="Tahoma" pitchFamily="34" charset="0"/>
              <a:cs typeface="+mn-cs"/>
            </a:endParaRPr>
          </a:p>
        </p:txBody>
      </p:sp>
      <p:sp>
        <p:nvSpPr>
          <p:cNvPr id="5" name="Rectangle 2"/>
          <p:cNvSpPr txBox="1">
            <a:spLocks noChangeArrowheads="1"/>
          </p:cNvSpPr>
          <p:nvPr/>
        </p:nvSpPr>
        <p:spPr bwMode="auto">
          <a:xfrm>
            <a:off x="2195513" y="188913"/>
            <a:ext cx="4897437" cy="1655762"/>
          </a:xfrm>
          <a:prstGeom prst="rect">
            <a:avLst/>
          </a:prstGeom>
          <a:noFill/>
          <a:ln w="9525">
            <a:noFill/>
            <a:miter lim="800000"/>
            <a:headEnd/>
            <a:tailEnd/>
          </a:ln>
          <a:effectLst/>
        </p:spPr>
        <p:txBody>
          <a:bodyPr anchor="ctr">
            <a:normAutofit/>
          </a:bodyPr>
          <a:lstStyle/>
          <a:p>
            <a:pPr algn="ctr">
              <a:defRPr/>
            </a:pPr>
            <a:r>
              <a:rPr lang="el-GR" sz="3200" b="1" kern="0" dirty="0">
                <a:solidFill>
                  <a:srgbClr val="FFC000"/>
                </a:solidFill>
                <a:effectLst>
                  <a:outerShdw blurRad="38100" dist="38100" dir="2700000" algn="tl">
                    <a:srgbClr val="000000"/>
                  </a:outerShdw>
                </a:effectLst>
                <a:latin typeface="+mj-lt"/>
                <a:ea typeface="+mj-ea"/>
                <a:cs typeface="+mj-cs"/>
              </a:rPr>
              <a:t>ΔΙΟΚΗΣΗ ΟΛΙΚΗΣ ΠΟΙΟΤΗΤΑΣ </a:t>
            </a:r>
            <a:endParaRPr lang="en-US" sz="3200" b="1" kern="0" dirty="0">
              <a:solidFill>
                <a:srgbClr val="FFC000"/>
              </a:solidFill>
              <a:effectLst>
                <a:outerShdw blurRad="38100" dist="38100" dir="2700000" algn="tl">
                  <a:srgbClr val="000000"/>
                </a:outerShdw>
              </a:effectLst>
              <a:latin typeface="+mj-lt"/>
              <a:ea typeface="+mj-ea"/>
              <a:cs typeface="+mj-cs"/>
            </a:endParaRPr>
          </a:p>
          <a:p>
            <a:pPr algn="ctr">
              <a:defRPr/>
            </a:pPr>
            <a:r>
              <a:rPr lang="el-GR" sz="3200" b="1" kern="0" dirty="0">
                <a:solidFill>
                  <a:srgbClr val="FFC000"/>
                </a:solidFill>
                <a:effectLst>
                  <a:outerShdw blurRad="38100" dist="38100" dir="2700000" algn="tl">
                    <a:srgbClr val="000000"/>
                  </a:outerShdw>
                </a:effectLst>
                <a:latin typeface="+mj-lt"/>
                <a:ea typeface="+mj-ea"/>
                <a:cs typeface="+mj-cs"/>
              </a:rPr>
              <a:t>ΠΡΟΤΥΠΑ ΠΟΙΟΤΗΤΑΣ</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defRPr/>
            </a:pPr>
            <a:r>
              <a:rPr lang="el-GR" b="1" dirty="0" smtClean="0">
                <a:solidFill>
                  <a:srgbClr val="FFC000"/>
                </a:solidFill>
                <a:latin typeface="Comic Sans MS" pitchFamily="66" charset="0"/>
              </a:rPr>
              <a:t>ΣΥΜΜΟΡΦΩΣΗ ΟΡΙΣΜΟΣ</a:t>
            </a:r>
            <a:endParaRPr lang="en-US" b="1" dirty="0">
              <a:solidFill>
                <a:srgbClr val="FFC000"/>
              </a:solidFill>
              <a:latin typeface="Comic Sans MS" pitchFamily="66" charset="0"/>
            </a:endParaRPr>
          </a:p>
        </p:txBody>
      </p:sp>
      <p:sp>
        <p:nvSpPr>
          <p:cNvPr id="5" name="4 - Ορθογώνιο"/>
          <p:cNvSpPr/>
          <p:nvPr/>
        </p:nvSpPr>
        <p:spPr>
          <a:xfrm>
            <a:off x="714375" y="2263774"/>
            <a:ext cx="7715250" cy="3416320"/>
          </a:xfrm>
          <a:prstGeom prst="rect">
            <a:avLst/>
          </a:prstGeom>
        </p:spPr>
        <p:txBody>
          <a:bodyPr wrap="square">
            <a:spAutoFit/>
          </a:bodyPr>
          <a:lstStyle/>
          <a:p>
            <a:pPr algn="ctr">
              <a:spcBef>
                <a:spcPct val="20000"/>
              </a:spcBef>
              <a:buClr>
                <a:srgbClr val="FF0000"/>
              </a:buClr>
              <a:defRPr/>
            </a:pPr>
            <a:r>
              <a:rPr lang="el-GR" sz="3600" b="1" spc="50" dirty="0" smtClean="0">
                <a:ln w="11430"/>
                <a:solidFill>
                  <a:srgbClr val="FFC000"/>
                </a:solidFill>
                <a:latin typeface="Comic Sans MS" pitchFamily="66" charset="0"/>
              </a:rPr>
              <a:t>Να ακολουθούμε κάποια απαίτηση. Στο ΣΔΠ σημαίνει ότι δεν υπάρχει καμία απόκλιση. Ο οργανισμός συμμορφώνεται πλήρως με την πολιτική ποιότητας του.</a:t>
            </a:r>
            <a:endParaRPr lang="el-GR" sz="3600" b="1" spc="50" dirty="0">
              <a:ln w="11430"/>
              <a:solidFill>
                <a:srgbClr val="FFC000"/>
              </a:solidFill>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defRPr/>
            </a:pPr>
            <a:r>
              <a:rPr lang="el-GR" b="1" spc="50" dirty="0" smtClean="0">
                <a:ln w="11430"/>
                <a:solidFill>
                  <a:srgbClr val="FFC000"/>
                </a:solidFill>
                <a:latin typeface="Comic Sans MS" pitchFamily="66" charset="0"/>
              </a:rPr>
              <a:t> ΤΙ ΕΊΝΑΙ ΤΟ </a:t>
            </a:r>
            <a:r>
              <a:rPr lang="en-US" b="1" spc="50" dirty="0" smtClean="0">
                <a:ln w="11430"/>
                <a:solidFill>
                  <a:srgbClr val="FFC000"/>
                </a:solidFill>
                <a:latin typeface="Comic Sans MS" pitchFamily="66" charset="0"/>
              </a:rPr>
              <a:t>ISO 9001</a:t>
            </a:r>
            <a:endParaRPr lang="en-US" b="1" dirty="0">
              <a:solidFill>
                <a:srgbClr val="FFC000"/>
              </a:solidFill>
              <a:latin typeface="Comic Sans MS" pitchFamily="66" charset="0"/>
            </a:endParaRPr>
          </a:p>
        </p:txBody>
      </p:sp>
      <p:sp>
        <p:nvSpPr>
          <p:cNvPr id="5" name="4 - Ορθογώνιο"/>
          <p:cNvSpPr/>
          <p:nvPr/>
        </p:nvSpPr>
        <p:spPr>
          <a:xfrm>
            <a:off x="714375" y="1628800"/>
            <a:ext cx="7715250" cy="5078313"/>
          </a:xfrm>
          <a:prstGeom prst="rect">
            <a:avLst/>
          </a:prstGeom>
        </p:spPr>
        <p:txBody>
          <a:bodyPr>
            <a:spAutoFit/>
          </a:bodyPr>
          <a:lstStyle/>
          <a:p>
            <a:pPr algn="ctr">
              <a:spcBef>
                <a:spcPct val="20000"/>
              </a:spcBef>
              <a:buClr>
                <a:srgbClr val="FF0000"/>
              </a:buClr>
              <a:defRPr/>
            </a:pPr>
            <a:r>
              <a:rPr lang="el-GR" sz="3600" b="1" spc="50" dirty="0">
                <a:ln w="11430"/>
                <a:solidFill>
                  <a:srgbClr val="FFC000"/>
                </a:solidFill>
                <a:latin typeface="Comic Sans MS" pitchFamily="66" charset="0"/>
              </a:rPr>
              <a:t>Το πρότυπο ISO 9001 είναι το πλέον διαδεδομένο πρότυπο διαχείρισης της ποιότητας, που θέτει τις απαιτήσεις με τις οποίες πρέπει να λειτουργεί μια επιχείρηση ώστε το τελικό προϊόν (ή υπηρεσία) να ικανοποιεί τις προσδοκίες των πελατών της και των ενδιαφερόμενων μερών.</a:t>
            </a:r>
            <a:endParaRPr lang="en-US" sz="3600" b="1" spc="50" dirty="0">
              <a:ln w="11430"/>
              <a:solidFill>
                <a:srgbClr val="FFC000"/>
              </a:solidFill>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defRPr/>
            </a:pPr>
            <a:r>
              <a:rPr lang="el-GR" b="1" spc="50" dirty="0" smtClean="0">
                <a:ln w="11430"/>
                <a:solidFill>
                  <a:srgbClr val="FFC000"/>
                </a:solidFill>
                <a:latin typeface="Comic Sans MS" pitchFamily="66" charset="0"/>
              </a:rPr>
              <a:t> ΤΙ ΕΊΝΑΙ ΤΟ </a:t>
            </a:r>
            <a:r>
              <a:rPr lang="en-US" b="1" spc="50" dirty="0" smtClean="0">
                <a:ln w="11430"/>
                <a:solidFill>
                  <a:srgbClr val="FFC000"/>
                </a:solidFill>
                <a:latin typeface="Comic Sans MS" pitchFamily="66" charset="0"/>
              </a:rPr>
              <a:t>ISO 9001</a:t>
            </a:r>
            <a:endParaRPr lang="en-US" b="1" dirty="0">
              <a:solidFill>
                <a:srgbClr val="FFC000"/>
              </a:solidFill>
              <a:latin typeface="Comic Sans MS" pitchFamily="66" charset="0"/>
            </a:endParaRPr>
          </a:p>
        </p:txBody>
      </p:sp>
      <p:sp>
        <p:nvSpPr>
          <p:cNvPr id="5" name="4 - Ορθογώνιο"/>
          <p:cNvSpPr/>
          <p:nvPr/>
        </p:nvSpPr>
        <p:spPr>
          <a:xfrm>
            <a:off x="714375" y="1340768"/>
            <a:ext cx="7715250" cy="5189113"/>
          </a:xfrm>
          <a:prstGeom prst="rect">
            <a:avLst/>
          </a:prstGeom>
        </p:spPr>
        <p:txBody>
          <a:bodyPr>
            <a:spAutoFit/>
          </a:bodyPr>
          <a:lstStyle/>
          <a:p>
            <a:pPr marL="742950" indent="-742950" algn="ctr">
              <a:spcBef>
                <a:spcPct val="20000"/>
              </a:spcBef>
              <a:buClr>
                <a:srgbClr val="FF0000"/>
              </a:buClr>
              <a:buFont typeface="+mj-lt"/>
              <a:buAutoNum type="arabicPeriod"/>
              <a:defRPr/>
            </a:pPr>
            <a:r>
              <a:rPr lang="el-GR" sz="3600" b="1" spc="50" dirty="0" smtClean="0">
                <a:ln w="11430"/>
                <a:solidFill>
                  <a:srgbClr val="FFC000"/>
                </a:solidFill>
                <a:latin typeface="Comic Sans MS" pitchFamily="66" charset="0"/>
              </a:rPr>
              <a:t>Τα πρότυπα δεν καθορίζουν τις απαραίτητες απαιτήσεις για τη διαχείριση ποιότητας</a:t>
            </a:r>
          </a:p>
          <a:p>
            <a:pPr marL="742950" indent="-742950" algn="ctr">
              <a:spcBef>
                <a:spcPct val="20000"/>
              </a:spcBef>
              <a:buClr>
                <a:srgbClr val="FF0000"/>
              </a:buClr>
              <a:buFont typeface="+mj-lt"/>
              <a:buAutoNum type="arabicPeriod"/>
              <a:defRPr/>
            </a:pPr>
            <a:r>
              <a:rPr lang="el-GR" sz="3600" b="1" spc="50" dirty="0" smtClean="0">
                <a:ln w="11430"/>
                <a:solidFill>
                  <a:srgbClr val="FFC000"/>
                </a:solidFill>
                <a:latin typeface="Comic Sans MS" pitchFamily="66" charset="0"/>
              </a:rPr>
              <a:t>Η εφαρμογή ενός ΣΔΠ έχει διαφορά από οργανισμό σε οργανισμό σε σχέση με το μέγεθος, την πολιτική για την ποιότητα και τις δραστηριότητες του </a:t>
            </a:r>
            <a:endParaRPr lang="en-US" sz="3600" b="1" spc="50" dirty="0">
              <a:ln w="11430"/>
              <a:solidFill>
                <a:srgbClr val="FFC000"/>
              </a:solidFill>
              <a:latin typeface="Comic Sans MS" pitchFamily="66"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lgn="ctr">
              <a:defRPr/>
            </a:pPr>
            <a:r>
              <a:rPr lang="el-GR" b="1" spc="50" dirty="0" smtClean="0">
                <a:ln w="11430"/>
                <a:solidFill>
                  <a:srgbClr val="FFC000"/>
                </a:solidFill>
                <a:latin typeface="Comic Sans MS" pitchFamily="66" charset="0"/>
              </a:rPr>
              <a:t> ΠΩΣ ΕΦΑΡΜΟΖΕΤΑΙ ΤΟ </a:t>
            </a:r>
            <a:r>
              <a:rPr lang="en-US" b="1" spc="50" dirty="0" smtClean="0">
                <a:ln w="11430"/>
                <a:solidFill>
                  <a:srgbClr val="FFC000"/>
                </a:solidFill>
                <a:latin typeface="Comic Sans MS" pitchFamily="66" charset="0"/>
              </a:rPr>
              <a:t>ISO 9001</a:t>
            </a:r>
            <a:endParaRPr lang="en-US" b="1" dirty="0">
              <a:solidFill>
                <a:srgbClr val="FFC000"/>
              </a:solidFill>
              <a:latin typeface="Comic Sans MS" pitchFamily="66" charset="0"/>
            </a:endParaRPr>
          </a:p>
        </p:txBody>
      </p:sp>
      <p:sp>
        <p:nvSpPr>
          <p:cNvPr id="5" name="4 - Ορθογώνιο"/>
          <p:cNvSpPr/>
          <p:nvPr/>
        </p:nvSpPr>
        <p:spPr>
          <a:xfrm>
            <a:off x="714375" y="1628800"/>
            <a:ext cx="7715250" cy="4832092"/>
          </a:xfrm>
          <a:prstGeom prst="rect">
            <a:avLst/>
          </a:prstGeom>
        </p:spPr>
        <p:txBody>
          <a:bodyPr wrap="square">
            <a:spAutoFit/>
          </a:bodyPr>
          <a:lstStyle/>
          <a:p>
            <a:pPr algn="ctr">
              <a:spcBef>
                <a:spcPct val="20000"/>
              </a:spcBef>
              <a:buClr>
                <a:srgbClr val="FF0000"/>
              </a:buClr>
              <a:defRPr/>
            </a:pPr>
            <a:r>
              <a:rPr lang="el-GR" sz="2800" b="1" spc="50" dirty="0">
                <a:ln w="11430"/>
                <a:solidFill>
                  <a:srgbClr val="FFC000"/>
                </a:solidFill>
                <a:latin typeface="Comic Sans MS" pitchFamily="66" charset="0"/>
                <a:ea typeface="+mj-ea"/>
                <a:cs typeface="+mj-cs"/>
              </a:rPr>
              <a:t>Το ISO 9001 μπορεί να εφαρμοστεί από οποιονδήποτε οργανισμό ενδιαφέρεται να βελτιώσει τον τρόπο λειτουργίας του σχέσεις με τους πελάτες και προμηθευτές ανεξάρτητα από το μέγεθος ή τον τομέα στον οποίο δραστηριοποιείται. Για να πραγματοποιηθεί αυτό θα πρέπει να αναγνωριστούν, διαχειρισθούν, ελεγχθούν και βελτιωθούν όλες οι επιχειρησιακές </a:t>
            </a:r>
            <a:r>
              <a:rPr lang="el-GR" sz="2800" b="1" spc="50" dirty="0" smtClean="0">
                <a:ln w="11430"/>
                <a:solidFill>
                  <a:srgbClr val="FFC000"/>
                </a:solidFill>
                <a:latin typeface="Comic Sans MS" pitchFamily="66" charset="0"/>
                <a:ea typeface="+mj-ea"/>
                <a:cs typeface="+mj-cs"/>
              </a:rPr>
              <a:t>διεργασίες που </a:t>
            </a:r>
            <a:r>
              <a:rPr lang="el-GR" sz="2800" b="1" spc="50" dirty="0">
                <a:ln w="11430"/>
                <a:solidFill>
                  <a:srgbClr val="FFC000"/>
                </a:solidFill>
                <a:latin typeface="Comic Sans MS" pitchFamily="66" charset="0"/>
                <a:ea typeface="+mj-ea"/>
                <a:cs typeface="+mj-cs"/>
              </a:rPr>
              <a:t>έχουν επίπτωση στην ικανοποίηση του πελάτη. </a:t>
            </a:r>
            <a:endParaRPr lang="en-US" sz="2800" b="1" spc="50" dirty="0">
              <a:ln w="11430"/>
              <a:solidFill>
                <a:srgbClr val="FFC000"/>
              </a:solidFill>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fontScale="90000"/>
          </a:bodyPr>
          <a:lstStyle/>
          <a:p>
            <a:pPr>
              <a:defRPr/>
            </a:pPr>
            <a:r>
              <a:rPr lang="el-GR" b="1" spc="50" dirty="0">
                <a:ln w="11430"/>
                <a:solidFill>
                  <a:srgbClr val="FFC000"/>
                </a:solidFill>
                <a:latin typeface="Comic Sans MS" pitchFamily="66" charset="0"/>
              </a:rPr>
              <a:t>Ποιές είναι οι βασικές αλλαγές στο πρότυπο ISO 9001:2015</a:t>
            </a:r>
            <a:endParaRPr lang="en-US" b="1" dirty="0">
              <a:solidFill>
                <a:srgbClr val="FFC000"/>
              </a:solidFill>
              <a:latin typeface="Comic Sans MS" pitchFamily="66" charset="0"/>
            </a:endParaRPr>
          </a:p>
        </p:txBody>
      </p:sp>
      <p:sp>
        <p:nvSpPr>
          <p:cNvPr id="5" name="4 - Ορθογώνιο"/>
          <p:cNvSpPr/>
          <p:nvPr/>
        </p:nvSpPr>
        <p:spPr>
          <a:xfrm>
            <a:off x="539552" y="1714855"/>
            <a:ext cx="7715250" cy="4524315"/>
          </a:xfrm>
          <a:prstGeom prst="rect">
            <a:avLst/>
          </a:prstGeom>
        </p:spPr>
        <p:txBody>
          <a:bodyPr wrap="square">
            <a:spAutoFit/>
          </a:bodyPr>
          <a:lstStyle/>
          <a:p>
            <a:pPr>
              <a:spcBef>
                <a:spcPct val="20000"/>
              </a:spcBef>
              <a:buClr>
                <a:srgbClr val="FF0000"/>
              </a:buClr>
              <a:defRPr/>
            </a:pPr>
            <a:r>
              <a:rPr lang="el-GR" sz="2400" b="1" spc="50" dirty="0">
                <a:ln w="11430"/>
                <a:solidFill>
                  <a:srgbClr val="FFC000"/>
                </a:solidFill>
                <a:latin typeface="Comic Sans MS" pitchFamily="66" charset="0"/>
                <a:ea typeface="+mj-ea"/>
                <a:cs typeface="+mj-cs"/>
              </a:rPr>
              <a:t>Οι βασικές αλλαγές στο νέο πρότυπο, όπως παρουσιάζονται στο σχέδιο που εκδόθηκε τον Μάιο 2014 επικεντρώνονται στην:  </a:t>
            </a:r>
          </a:p>
          <a:p>
            <a:pPr marL="742950" indent="-742950">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Έμφαση </a:t>
            </a:r>
            <a:r>
              <a:rPr lang="el-GR" sz="2400" b="1" spc="50" dirty="0">
                <a:ln w="11430"/>
                <a:solidFill>
                  <a:srgbClr val="FFC000"/>
                </a:solidFill>
                <a:latin typeface="Comic Sans MS" pitchFamily="66" charset="0"/>
                <a:ea typeface="+mj-ea"/>
                <a:cs typeface="+mj-cs"/>
              </a:rPr>
              <a:t>στην </a:t>
            </a:r>
            <a:r>
              <a:rPr lang="el-GR" sz="2400" b="1" spc="50" dirty="0" smtClean="0">
                <a:ln w="11430"/>
                <a:solidFill>
                  <a:srgbClr val="FFC000"/>
                </a:solidFill>
                <a:latin typeface="Comic Sans MS" pitchFamily="66" charset="0"/>
                <a:ea typeface="+mj-ea"/>
                <a:cs typeface="+mj-cs"/>
              </a:rPr>
              <a:t>Ηγεσία</a:t>
            </a:r>
            <a:endParaRPr lang="el-GR" sz="2400" b="1" spc="50" dirty="0">
              <a:ln w="11430"/>
              <a:solidFill>
                <a:srgbClr val="FFC000"/>
              </a:solidFill>
              <a:latin typeface="Comic Sans MS" pitchFamily="66" charset="0"/>
              <a:ea typeface="+mj-ea"/>
              <a:cs typeface="+mj-cs"/>
            </a:endParaRPr>
          </a:p>
          <a:p>
            <a:pPr marL="742950" indent="-742950">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Εστίαση, Ανάλυση </a:t>
            </a:r>
            <a:r>
              <a:rPr lang="el-GR" sz="2400" b="1" spc="50" dirty="0">
                <a:ln w="11430"/>
                <a:solidFill>
                  <a:srgbClr val="FFC000"/>
                </a:solidFill>
                <a:latin typeface="Comic Sans MS" pitchFamily="66" charset="0"/>
                <a:ea typeface="+mj-ea"/>
                <a:cs typeface="+mj-cs"/>
              </a:rPr>
              <a:t>και Διαχείριση των Κινδύνων </a:t>
            </a:r>
          </a:p>
          <a:p>
            <a:pPr marL="742950" indent="-742950">
              <a:spcBef>
                <a:spcPct val="20000"/>
              </a:spcBef>
              <a:buClr>
                <a:srgbClr val="FF0000"/>
              </a:buClr>
              <a:buFont typeface="+mj-lt"/>
              <a:buAutoNum type="arabicPeriod"/>
              <a:defRPr/>
            </a:pPr>
            <a:r>
              <a:rPr lang="el-GR" sz="2400" b="1" spc="50" dirty="0">
                <a:ln w="11430"/>
                <a:solidFill>
                  <a:srgbClr val="FFC000"/>
                </a:solidFill>
                <a:latin typeface="Comic Sans MS" pitchFamily="66" charset="0"/>
                <a:ea typeface="+mj-ea"/>
                <a:cs typeface="+mj-cs"/>
              </a:rPr>
              <a:t>Έμφαση στους στόχους, την μέτρηση και την διαχείριση αλλαγών </a:t>
            </a:r>
          </a:p>
          <a:p>
            <a:pPr marL="742950" indent="-742950">
              <a:spcBef>
                <a:spcPct val="20000"/>
              </a:spcBef>
              <a:buClr>
                <a:srgbClr val="FF0000"/>
              </a:buClr>
              <a:buFont typeface="+mj-lt"/>
              <a:buAutoNum type="arabicPeriod"/>
              <a:defRPr/>
            </a:pPr>
            <a:r>
              <a:rPr lang="el-GR" sz="2400" b="1" spc="50" dirty="0">
                <a:ln w="11430"/>
                <a:solidFill>
                  <a:srgbClr val="FFC000"/>
                </a:solidFill>
                <a:latin typeface="Comic Sans MS" pitchFamily="66" charset="0"/>
                <a:ea typeface="+mj-ea"/>
                <a:cs typeface="+mj-cs"/>
              </a:rPr>
              <a:t> Επικοινωνία και </a:t>
            </a:r>
            <a:r>
              <a:rPr lang="el-GR" sz="2400" b="1" spc="50" dirty="0" smtClean="0">
                <a:ln w="11430"/>
                <a:solidFill>
                  <a:srgbClr val="FFC000"/>
                </a:solidFill>
                <a:latin typeface="Comic Sans MS" pitchFamily="66" charset="0"/>
                <a:ea typeface="+mj-ea"/>
                <a:cs typeface="+mj-cs"/>
              </a:rPr>
              <a:t>Ευαισθητοποίηση</a:t>
            </a:r>
          </a:p>
          <a:p>
            <a:pPr marL="742950" indent="-742950">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Περιορισμό </a:t>
            </a:r>
            <a:r>
              <a:rPr lang="el-GR" sz="2400" b="1" spc="50" dirty="0">
                <a:ln w="11430"/>
                <a:solidFill>
                  <a:srgbClr val="FFC000"/>
                </a:solidFill>
                <a:latin typeface="Comic Sans MS" pitchFamily="66" charset="0"/>
                <a:ea typeface="+mj-ea"/>
                <a:cs typeface="+mj-cs"/>
              </a:rPr>
              <a:t>των Απαιτήσεων της Τεκμηρίωσης </a:t>
            </a:r>
            <a:endParaRPr lang="en-US" sz="2400" b="1" spc="50" dirty="0">
              <a:ln w="11430"/>
              <a:solidFill>
                <a:srgbClr val="FFC000"/>
              </a:solidFill>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lgn="ctr">
              <a:defRPr/>
            </a:pPr>
            <a:r>
              <a:rPr lang="el-GR" b="1" spc="50" dirty="0" smtClean="0">
                <a:ln w="11430"/>
                <a:solidFill>
                  <a:srgbClr val="FFC000"/>
                </a:solidFill>
                <a:latin typeface="Comic Sans MS" pitchFamily="66" charset="0"/>
              </a:rPr>
              <a:t>ΑΡΧΕΣ ΔΙΑΧΕΙΡΙΣΗΣ </a:t>
            </a:r>
            <a:r>
              <a:rPr lang="el-GR" b="1" spc="50" dirty="0" smtClean="0">
                <a:ln w="11430"/>
                <a:solidFill>
                  <a:srgbClr val="FFC000"/>
                </a:solidFill>
                <a:latin typeface="Comic Sans MS" pitchFamily="66" charset="0"/>
              </a:rPr>
              <a:t>Π</a:t>
            </a:r>
            <a:r>
              <a:rPr lang="el-GR" b="1" spc="50" dirty="0" smtClean="0">
                <a:ln w="11430"/>
                <a:solidFill>
                  <a:srgbClr val="FFC000"/>
                </a:solidFill>
                <a:latin typeface="Comic Sans MS" pitchFamily="66" charset="0"/>
              </a:rPr>
              <a:t>ΟΙΟ</a:t>
            </a:r>
            <a:r>
              <a:rPr lang="el-GR" b="1" spc="50" dirty="0" smtClean="0">
                <a:ln w="11430"/>
                <a:solidFill>
                  <a:srgbClr val="FFC000"/>
                </a:solidFill>
                <a:latin typeface="Comic Sans MS" pitchFamily="66" charset="0"/>
              </a:rPr>
              <a:t>ΤΗΤΑΣ</a:t>
            </a:r>
            <a:endParaRPr lang="en-US" b="1" dirty="0">
              <a:solidFill>
                <a:srgbClr val="FFC000"/>
              </a:solidFill>
              <a:latin typeface="Comic Sans MS" pitchFamily="66" charset="0"/>
            </a:endParaRPr>
          </a:p>
        </p:txBody>
      </p:sp>
      <p:sp>
        <p:nvSpPr>
          <p:cNvPr id="5" name="4 - Ορθογώνιο"/>
          <p:cNvSpPr/>
          <p:nvPr/>
        </p:nvSpPr>
        <p:spPr>
          <a:xfrm>
            <a:off x="539552" y="1714855"/>
            <a:ext cx="7715250" cy="3120854"/>
          </a:xfrm>
          <a:prstGeom prst="rect">
            <a:avLst/>
          </a:prstGeom>
        </p:spPr>
        <p:txBody>
          <a:bodyPr wrap="square">
            <a:spAutoFit/>
          </a:bodyPr>
          <a:lstStyle/>
          <a:p>
            <a:pPr marL="742950" indent="-742950">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Εστίαση στον πελάτη</a:t>
            </a:r>
            <a:endParaRPr lang="el-GR" sz="2400" b="1" spc="50" dirty="0">
              <a:ln w="11430"/>
              <a:solidFill>
                <a:srgbClr val="FFC000"/>
              </a:solidFill>
              <a:latin typeface="Comic Sans MS" pitchFamily="66" charset="0"/>
              <a:ea typeface="+mj-ea"/>
              <a:cs typeface="+mj-cs"/>
            </a:endParaRPr>
          </a:p>
          <a:p>
            <a:pPr marL="742950" indent="-742950">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Ηγεσία</a:t>
            </a:r>
            <a:endParaRPr lang="el-GR" sz="2400" b="1" spc="50" dirty="0">
              <a:ln w="11430"/>
              <a:solidFill>
                <a:srgbClr val="FFC000"/>
              </a:solidFill>
              <a:latin typeface="Comic Sans MS" pitchFamily="66" charset="0"/>
              <a:ea typeface="+mj-ea"/>
              <a:cs typeface="+mj-cs"/>
            </a:endParaRPr>
          </a:p>
          <a:p>
            <a:pPr marL="742950" indent="-742950">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Ενεργός συμμετοχή των ανθρώπων</a:t>
            </a:r>
            <a:endParaRPr lang="el-GR" sz="2400" b="1" spc="50" dirty="0">
              <a:ln w="11430"/>
              <a:solidFill>
                <a:srgbClr val="FFC000"/>
              </a:solidFill>
              <a:latin typeface="Comic Sans MS" pitchFamily="66" charset="0"/>
              <a:ea typeface="+mj-ea"/>
              <a:cs typeface="+mj-cs"/>
            </a:endParaRPr>
          </a:p>
          <a:p>
            <a:pPr marL="742950" indent="-742950">
              <a:spcBef>
                <a:spcPct val="20000"/>
              </a:spcBef>
              <a:buClr>
                <a:srgbClr val="FF0000"/>
              </a:buClr>
              <a:buFont typeface="+mj-lt"/>
              <a:buAutoNum type="arabicPeriod"/>
              <a:defRPr/>
            </a:pPr>
            <a:r>
              <a:rPr lang="el-GR" sz="2400" b="1" spc="50" dirty="0" err="1" smtClean="0">
                <a:ln w="11430"/>
                <a:solidFill>
                  <a:srgbClr val="FFC000"/>
                </a:solidFill>
                <a:latin typeface="Comic Sans MS" pitchFamily="66" charset="0"/>
                <a:ea typeface="+mj-ea"/>
                <a:cs typeface="+mj-cs"/>
              </a:rPr>
              <a:t>Διεργασιακή</a:t>
            </a:r>
            <a:r>
              <a:rPr lang="el-GR" sz="2400" b="1" spc="50" dirty="0" smtClean="0">
                <a:ln w="11430"/>
                <a:solidFill>
                  <a:srgbClr val="FFC000"/>
                </a:solidFill>
                <a:latin typeface="Comic Sans MS" pitchFamily="66" charset="0"/>
                <a:ea typeface="+mj-ea"/>
                <a:cs typeface="+mj-cs"/>
              </a:rPr>
              <a:t> προσέγγιση</a:t>
            </a:r>
          </a:p>
          <a:p>
            <a:pPr marL="742950" indent="-742950">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Λήψη αποφάσεων βάσει τεκμηρίων</a:t>
            </a:r>
          </a:p>
          <a:p>
            <a:pPr marL="742950" indent="-742950">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Βελτίωση</a:t>
            </a:r>
          </a:p>
          <a:p>
            <a:pPr marL="742950" indent="-742950">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Διαχείριση Σχέσεων</a:t>
            </a:r>
            <a:endParaRPr lang="en-US" sz="2400" b="1" spc="50" dirty="0">
              <a:ln w="11430"/>
              <a:solidFill>
                <a:srgbClr val="FFC000"/>
              </a:solidFill>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lgn="ctr">
              <a:defRPr/>
            </a:pPr>
            <a:r>
              <a:rPr lang="el-GR" b="1" spc="50" dirty="0" smtClean="0">
                <a:ln w="11430"/>
                <a:solidFill>
                  <a:srgbClr val="FFC000"/>
                </a:solidFill>
                <a:latin typeface="Comic Sans MS" pitchFamily="66" charset="0"/>
              </a:rPr>
              <a:t>ΔΙΕΡΓΑΣΙΑΚΗ ΠΡΟΣΕΓΓΙΣΗ</a:t>
            </a:r>
            <a:endParaRPr lang="en-US" b="1" dirty="0">
              <a:solidFill>
                <a:srgbClr val="FFC000"/>
              </a:solidFill>
              <a:latin typeface="Comic Sans MS" pitchFamily="66" charset="0"/>
            </a:endParaRPr>
          </a:p>
        </p:txBody>
      </p:sp>
      <p:sp>
        <p:nvSpPr>
          <p:cNvPr id="5" name="4 - Ορθογώνιο"/>
          <p:cNvSpPr/>
          <p:nvPr/>
        </p:nvSpPr>
        <p:spPr>
          <a:xfrm>
            <a:off x="539552" y="1714855"/>
            <a:ext cx="7715250" cy="3859518"/>
          </a:xfrm>
          <a:prstGeom prst="rect">
            <a:avLst/>
          </a:prstGeom>
        </p:spPr>
        <p:txBody>
          <a:bodyPr wrap="square">
            <a:spAutoFit/>
          </a:bodyPr>
          <a:lstStyle/>
          <a:p>
            <a:pPr marL="742950" indent="-742950" algn="ctr">
              <a:spcBef>
                <a:spcPct val="20000"/>
              </a:spcBef>
              <a:buClr>
                <a:srgbClr val="FF0000"/>
              </a:buClr>
              <a:defRPr/>
            </a:pPr>
            <a:r>
              <a:rPr lang="el-GR" sz="2400" b="1" spc="50" dirty="0" smtClean="0">
                <a:ln w="11430"/>
                <a:solidFill>
                  <a:srgbClr val="FFC000"/>
                </a:solidFill>
                <a:latin typeface="Comic Sans MS" pitchFamily="66" charset="0"/>
                <a:ea typeface="+mj-ea"/>
                <a:cs typeface="+mj-cs"/>
              </a:rPr>
              <a:t>	Η κατανόηση και διαχείριση των αλληλένδετων διεργασιών που αποτελούν ένα σύστημα, συνεισφέρει στην αποδοτικότητα ενός οργανισμού σε ότι αφορά την επίτευξη των προκαθορισμένων στόχων του.</a:t>
            </a:r>
          </a:p>
          <a:p>
            <a:pPr marL="742950" indent="-742950" algn="ctr">
              <a:spcBef>
                <a:spcPct val="20000"/>
              </a:spcBef>
              <a:buClr>
                <a:srgbClr val="FF0000"/>
              </a:buClr>
              <a:defRPr/>
            </a:pPr>
            <a:r>
              <a:rPr lang="el-GR" sz="2400" b="1" spc="50" dirty="0" smtClean="0">
                <a:ln w="11430"/>
                <a:solidFill>
                  <a:srgbClr val="FFC000"/>
                </a:solidFill>
                <a:latin typeface="Comic Sans MS" pitchFamily="66" charset="0"/>
                <a:ea typeface="+mj-ea"/>
                <a:cs typeface="+mj-cs"/>
              </a:rPr>
              <a:t>Επιτρέπει στον οργανισμό να ελέγχει τις αλληλεπιδράσεις και τις αλληλοσυνδέσεις των διεργασιών του συστήματος, και ως εκ τούτου η συνολική απόδοση του οργανισμού μπορεί να βελτιωθεί.  </a:t>
            </a:r>
            <a:endParaRPr lang="en-US" sz="2400" b="1" spc="50" dirty="0">
              <a:ln w="11430"/>
              <a:solidFill>
                <a:srgbClr val="FFC000"/>
              </a:solidFill>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lgn="ctr">
              <a:defRPr/>
            </a:pPr>
            <a:r>
              <a:rPr lang="el-GR" b="1" spc="50" dirty="0" smtClean="0">
                <a:ln w="11430"/>
                <a:solidFill>
                  <a:srgbClr val="FFC000"/>
                </a:solidFill>
                <a:latin typeface="Comic Sans MS" pitchFamily="66" charset="0"/>
              </a:rPr>
              <a:t>ΔΙΕΡΓΑΣΙΑΚΗ ΠΡΟΣΕΓΓΙΣΗ (2)</a:t>
            </a:r>
            <a:endParaRPr lang="en-US" b="1" dirty="0">
              <a:solidFill>
                <a:srgbClr val="FFC000"/>
              </a:solidFill>
              <a:latin typeface="Comic Sans MS" pitchFamily="66" charset="0"/>
            </a:endParaRPr>
          </a:p>
        </p:txBody>
      </p:sp>
      <p:sp>
        <p:nvSpPr>
          <p:cNvPr id="5" name="4 - Ορθογώνιο"/>
          <p:cNvSpPr/>
          <p:nvPr/>
        </p:nvSpPr>
        <p:spPr>
          <a:xfrm>
            <a:off x="539552" y="1714855"/>
            <a:ext cx="7715250" cy="3637919"/>
          </a:xfrm>
          <a:prstGeom prst="rect">
            <a:avLst/>
          </a:prstGeom>
        </p:spPr>
        <p:txBody>
          <a:bodyPr wrap="square">
            <a:spAutoFit/>
          </a:bodyPr>
          <a:lstStyle/>
          <a:p>
            <a:pPr marL="742950" indent="-742950" algn="ctr">
              <a:spcBef>
                <a:spcPct val="20000"/>
              </a:spcBef>
              <a:buClr>
                <a:srgbClr val="FF0000"/>
              </a:buClr>
              <a:defRPr/>
            </a:pPr>
            <a:r>
              <a:rPr lang="el-GR" sz="2400" b="1" spc="50" dirty="0" smtClean="0">
                <a:ln w="11430"/>
                <a:solidFill>
                  <a:srgbClr val="FFC000"/>
                </a:solidFill>
                <a:latin typeface="Comic Sans MS" pitchFamily="66" charset="0"/>
                <a:ea typeface="+mj-ea"/>
                <a:cs typeface="+mj-cs"/>
              </a:rPr>
              <a:t>	Η εφαρμογή της </a:t>
            </a:r>
            <a:r>
              <a:rPr lang="el-GR" sz="2400" b="1" spc="50" dirty="0" err="1" smtClean="0">
                <a:ln w="11430"/>
                <a:solidFill>
                  <a:srgbClr val="FFC000"/>
                </a:solidFill>
                <a:latin typeface="Comic Sans MS" pitchFamily="66" charset="0"/>
                <a:ea typeface="+mj-ea"/>
                <a:cs typeface="+mj-cs"/>
              </a:rPr>
              <a:t>διεργασικής</a:t>
            </a:r>
            <a:r>
              <a:rPr lang="el-GR" sz="2400" b="1" spc="50" dirty="0" smtClean="0">
                <a:ln w="11430"/>
                <a:solidFill>
                  <a:srgbClr val="FFC000"/>
                </a:solidFill>
                <a:latin typeface="Comic Sans MS" pitchFamily="66" charset="0"/>
                <a:ea typeface="+mj-ea"/>
                <a:cs typeface="+mj-cs"/>
              </a:rPr>
              <a:t> προσέγγισης στο σύστημα διαχείρισης ποιότητας επιτρέπει:</a:t>
            </a:r>
          </a:p>
          <a:p>
            <a:pPr marL="742950" indent="-742950" algn="ctr">
              <a:spcBef>
                <a:spcPct val="20000"/>
              </a:spcBef>
              <a:buClr>
                <a:srgbClr val="FF0000"/>
              </a:buClr>
              <a:defRPr/>
            </a:pPr>
            <a:r>
              <a:rPr lang="el-GR" sz="2400" b="1" spc="50" dirty="0" smtClean="0">
                <a:ln w="11430"/>
                <a:solidFill>
                  <a:srgbClr val="FFC000"/>
                </a:solidFill>
                <a:latin typeface="Comic Sans MS" pitchFamily="66" charset="0"/>
                <a:ea typeface="+mj-ea"/>
                <a:cs typeface="+mj-cs"/>
              </a:rPr>
              <a:t>Α) την κατανόηση και τη συνέπεια στην ικανοποίηση των απαιτήσεων</a:t>
            </a:r>
            <a:endParaRPr lang="en-US" sz="2400" b="1" spc="50" dirty="0" smtClean="0">
              <a:ln w="11430"/>
              <a:solidFill>
                <a:srgbClr val="FFC000"/>
              </a:solidFill>
              <a:latin typeface="Comic Sans MS" pitchFamily="66" charset="0"/>
              <a:ea typeface="+mj-ea"/>
              <a:cs typeface="+mj-cs"/>
            </a:endParaRPr>
          </a:p>
          <a:p>
            <a:pPr marL="742950" indent="-742950" algn="ctr">
              <a:spcBef>
                <a:spcPct val="20000"/>
              </a:spcBef>
              <a:buClr>
                <a:srgbClr val="FF0000"/>
              </a:buClr>
              <a:defRPr/>
            </a:pPr>
            <a:r>
              <a:rPr lang="en-US" sz="2400" b="1" spc="50" dirty="0">
                <a:ln w="11430"/>
                <a:solidFill>
                  <a:srgbClr val="FFC000"/>
                </a:solidFill>
                <a:latin typeface="Comic Sans MS" pitchFamily="66" charset="0"/>
                <a:ea typeface="+mj-ea"/>
                <a:cs typeface="+mj-cs"/>
              </a:rPr>
              <a:t>B</a:t>
            </a:r>
            <a:r>
              <a:rPr lang="el-GR" sz="2400" b="1" spc="50" dirty="0" smtClean="0">
                <a:ln w="11430"/>
                <a:solidFill>
                  <a:srgbClr val="FFC000"/>
                </a:solidFill>
                <a:latin typeface="Comic Sans MS" pitchFamily="66" charset="0"/>
                <a:ea typeface="+mj-ea"/>
                <a:cs typeface="+mj-cs"/>
              </a:rPr>
              <a:t>) την επίτευξη αποτελεσματικών επιδόσεων των διεργασιών και</a:t>
            </a:r>
          </a:p>
          <a:p>
            <a:pPr marL="742950" indent="-742950" algn="ctr">
              <a:spcBef>
                <a:spcPct val="20000"/>
              </a:spcBef>
              <a:buClr>
                <a:srgbClr val="FF0000"/>
              </a:buClr>
              <a:defRPr/>
            </a:pPr>
            <a:r>
              <a:rPr lang="el-GR" sz="2400" b="1" spc="50" dirty="0" smtClean="0">
                <a:ln w="11430"/>
                <a:solidFill>
                  <a:srgbClr val="FFC000"/>
                </a:solidFill>
                <a:latin typeface="Comic Sans MS" pitchFamily="66" charset="0"/>
                <a:ea typeface="+mj-ea"/>
                <a:cs typeface="+mj-cs"/>
              </a:rPr>
              <a:t>Γ) τη βελτίωση των διεργασιών με βάση την αποτίμηση των δεδομένων και των πληροφοριών </a:t>
            </a:r>
            <a:endParaRPr lang="en-US" sz="2400" b="1" spc="50" dirty="0">
              <a:ln w="11430"/>
              <a:solidFill>
                <a:srgbClr val="FFC000"/>
              </a:solidFill>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lgn="ctr">
              <a:defRPr/>
            </a:pPr>
            <a:r>
              <a:rPr lang="el-GR" b="1" spc="50" dirty="0" smtClean="0">
                <a:ln w="11430"/>
                <a:solidFill>
                  <a:srgbClr val="FFC000"/>
                </a:solidFill>
                <a:latin typeface="Comic Sans MS" pitchFamily="66" charset="0"/>
              </a:rPr>
              <a:t>ΚΛΙΝΙΚΗ ΔΙΕΡΓΑΣΙΑ</a:t>
            </a:r>
            <a:endParaRPr lang="en-US" b="1" dirty="0">
              <a:solidFill>
                <a:srgbClr val="FFC000"/>
              </a:solidFill>
              <a:latin typeface="Comic Sans MS" pitchFamily="66" charset="0"/>
            </a:endParaRPr>
          </a:p>
        </p:txBody>
      </p:sp>
      <p:sp>
        <p:nvSpPr>
          <p:cNvPr id="5" name="4 - Ορθογώνιο"/>
          <p:cNvSpPr/>
          <p:nvPr/>
        </p:nvSpPr>
        <p:spPr>
          <a:xfrm>
            <a:off x="539552" y="1714855"/>
            <a:ext cx="7715250" cy="3194721"/>
          </a:xfrm>
          <a:prstGeom prst="rect">
            <a:avLst/>
          </a:prstGeom>
        </p:spPr>
        <p:txBody>
          <a:bodyPr wrap="square">
            <a:spAutoFit/>
          </a:bodyPr>
          <a:lstStyle/>
          <a:p>
            <a:pPr marL="742950" indent="-742950" algn="ctr">
              <a:spcBef>
                <a:spcPct val="20000"/>
              </a:spcBef>
              <a:buClr>
                <a:srgbClr val="FF0000"/>
              </a:buClr>
              <a:defRPr/>
            </a:pPr>
            <a:r>
              <a:rPr lang="el-GR" sz="2400" b="1" spc="50" dirty="0" smtClean="0">
                <a:ln w="11430"/>
                <a:solidFill>
                  <a:srgbClr val="FFC000"/>
                </a:solidFill>
                <a:latin typeface="Comic Sans MS" pitchFamily="66" charset="0"/>
                <a:ea typeface="+mj-ea"/>
                <a:cs typeface="+mj-cs"/>
              </a:rPr>
              <a:t>	Οιαδήποτε δραστηριότητα ή αλληλεπίδραση μεταξύ ασθενούς και επαγγελματία υγείας καθ’ όλη τη διάρκεια της φροντίδας.</a:t>
            </a:r>
          </a:p>
          <a:p>
            <a:pPr marL="742950" indent="-742950" algn="ctr">
              <a:spcBef>
                <a:spcPct val="20000"/>
              </a:spcBef>
              <a:buClr>
                <a:srgbClr val="FF0000"/>
              </a:buClr>
              <a:defRPr/>
            </a:pPr>
            <a:r>
              <a:rPr lang="el-GR" sz="2400" b="1" spc="50" dirty="0" smtClean="0">
                <a:ln w="11430"/>
                <a:solidFill>
                  <a:srgbClr val="FFC000"/>
                </a:solidFill>
                <a:latin typeface="Comic Sans MS" pitchFamily="66" charset="0"/>
                <a:ea typeface="+mj-ea"/>
                <a:cs typeface="+mj-cs"/>
              </a:rPr>
              <a:t>Οι διεργασίες αυτές:</a:t>
            </a:r>
          </a:p>
          <a:p>
            <a:pPr marL="742950" indent="-742950" algn="ctr">
              <a:spcBef>
                <a:spcPct val="20000"/>
              </a:spcBef>
              <a:buClr>
                <a:srgbClr val="FF0000"/>
              </a:buClr>
              <a:defRPr/>
            </a:pPr>
            <a:r>
              <a:rPr lang="el-GR" sz="2400" b="1" spc="50" dirty="0" smtClean="0">
                <a:ln w="11430"/>
                <a:solidFill>
                  <a:srgbClr val="FFC000"/>
                </a:solidFill>
                <a:latin typeface="Comic Sans MS" pitchFamily="66" charset="0"/>
                <a:ea typeface="+mj-ea"/>
                <a:cs typeface="+mj-cs"/>
              </a:rPr>
              <a:t>Σχεδιάζονται ώστε να ανταποκριθούν στους στόχους και στις απαιτήσεις ποιότητας του οργανισμού και να υπηρετούν τις διεθνείς αρχές καλής πρακτικής</a:t>
            </a:r>
            <a:endParaRPr lang="en-US" sz="2400" b="1" spc="50" dirty="0">
              <a:ln w="11430"/>
              <a:solidFill>
                <a:srgbClr val="FFC000"/>
              </a:solidFill>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defRPr/>
            </a:pPr>
            <a:r>
              <a:rPr lang="el-GR" b="1" spc="50" dirty="0" smtClean="0">
                <a:ln w="11430"/>
                <a:solidFill>
                  <a:srgbClr val="FFC000"/>
                </a:solidFill>
                <a:latin typeface="Comic Sans MS" pitchFamily="66" charset="0"/>
              </a:rPr>
              <a:t>ΚΑΤΗΓΟΡΙΕΣ ΔΙΕΡΓΑΣΙΩΝ</a:t>
            </a:r>
            <a:endParaRPr lang="en-US" b="1" dirty="0">
              <a:solidFill>
                <a:srgbClr val="FFC000"/>
              </a:solidFill>
              <a:latin typeface="Comic Sans MS" pitchFamily="66" charset="0"/>
            </a:endParaRPr>
          </a:p>
        </p:txBody>
      </p:sp>
      <p:sp>
        <p:nvSpPr>
          <p:cNvPr id="5" name="4 - Ορθογώνιο"/>
          <p:cNvSpPr/>
          <p:nvPr/>
        </p:nvSpPr>
        <p:spPr>
          <a:xfrm>
            <a:off x="539552" y="1714855"/>
            <a:ext cx="7715250" cy="4007251"/>
          </a:xfrm>
          <a:prstGeom prst="rect">
            <a:avLst/>
          </a:prstGeom>
        </p:spPr>
        <p:txBody>
          <a:bodyPr wrap="square">
            <a:spAutoFit/>
          </a:bodyPr>
          <a:lstStyle/>
          <a:p>
            <a:pPr marL="742950" indent="-742950" algn="ctr">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	ΚΛΙΝΙΚΕΣ ΔΙΕΡΓΑΣΙΕΣ (στις οποίες ο ασθενής έχει άμεση συμμετοχή και είναι οι πιο σημαντικές διεργασίες στον τομέα υγείας</a:t>
            </a:r>
          </a:p>
          <a:p>
            <a:pPr marL="742950" indent="-742950" algn="ctr">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ΕΚΠΑΙΔΕΥΤΙΚΕΣ ΚΑΙ ΕΡΕΥΝΗΤΙΚΕΣ ΔΙΕΡΓΑΣΙΕΣ (συμβολή στη γνώση και στη διαρκή βελτίωση της παρεχόμενης φροντίδας)</a:t>
            </a:r>
          </a:p>
          <a:p>
            <a:pPr marL="742950" indent="-742950" algn="ctr">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ΜΗ ΚΛΙΝΙΚΕΣ ΥΠΟΣΤΟΣΤΗΡΙΚΤΙΚΕΣ ΔΙΕΡΓΑΣΙΕΣ (υποστηρίζουν τις κλινικές διεργασίες)</a:t>
            </a:r>
          </a:p>
          <a:p>
            <a:pPr marL="742950" indent="-742950" algn="ctr">
              <a:spcBef>
                <a:spcPct val="20000"/>
              </a:spcBef>
              <a:buClr>
                <a:srgbClr val="FF0000"/>
              </a:buClr>
              <a:buFont typeface="+mj-lt"/>
              <a:buAutoNum type="arabicPeriod"/>
              <a:defRPr/>
            </a:pPr>
            <a:r>
              <a:rPr lang="el-GR" sz="2400" b="1" spc="50" dirty="0" smtClean="0">
                <a:ln w="11430"/>
                <a:solidFill>
                  <a:srgbClr val="FFC000"/>
                </a:solidFill>
                <a:latin typeface="Comic Sans MS" pitchFamily="66" charset="0"/>
                <a:ea typeface="+mj-ea"/>
                <a:cs typeface="+mj-cs"/>
              </a:rPr>
              <a:t>Διαχειριστικές Διεργασίες</a:t>
            </a:r>
            <a:endParaRPr lang="en-US" sz="2400" b="1" spc="50" dirty="0">
              <a:ln w="11430"/>
              <a:solidFill>
                <a:srgbClr val="FFC000"/>
              </a:solidFill>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lgn="ctr">
              <a:defRPr/>
            </a:pPr>
            <a:r>
              <a:rPr lang="el-GR" b="1" dirty="0" smtClean="0">
                <a:solidFill>
                  <a:srgbClr val="FFC000"/>
                </a:solidFill>
                <a:latin typeface="Comic Sans MS" pitchFamily="66" charset="0"/>
              </a:rPr>
              <a:t>ΔΙΑΚΡΙΒΩΣΗ ΟΡΓΑΝΩΝ ΜΕΤΡΗΣΗΣ</a:t>
            </a:r>
            <a:endParaRPr lang="en-US" b="1" dirty="0">
              <a:solidFill>
                <a:srgbClr val="FFC000"/>
              </a:solidFill>
              <a:latin typeface="Comic Sans MS" pitchFamily="66" charset="0"/>
            </a:endParaRPr>
          </a:p>
        </p:txBody>
      </p:sp>
      <p:sp>
        <p:nvSpPr>
          <p:cNvPr id="5" name="4 - Ορθογώνιο"/>
          <p:cNvSpPr/>
          <p:nvPr/>
        </p:nvSpPr>
        <p:spPr>
          <a:xfrm>
            <a:off x="714375" y="1772816"/>
            <a:ext cx="7715250" cy="4832092"/>
          </a:xfrm>
          <a:prstGeom prst="rect">
            <a:avLst/>
          </a:prstGeom>
        </p:spPr>
        <p:txBody>
          <a:bodyPr>
            <a:spAutoFit/>
          </a:bodyPr>
          <a:lstStyle/>
          <a:p>
            <a:pPr algn="ctr">
              <a:spcBef>
                <a:spcPct val="20000"/>
              </a:spcBef>
              <a:buClr>
                <a:srgbClr val="FF0000"/>
              </a:buClr>
              <a:defRPr/>
            </a:pPr>
            <a:r>
              <a:rPr lang="el-GR" sz="2800" b="1" spc="50" dirty="0">
                <a:ln w="11430"/>
                <a:solidFill>
                  <a:srgbClr val="FFC000"/>
                </a:solidFill>
                <a:latin typeface="Comic Sans MS" pitchFamily="66" charset="0"/>
              </a:rPr>
              <a:t>Οι επιδόσεις των μετρητικών οργάνων στη διάρκεια της χρήσης τους δεν είναι σταθερές με αποτέλεσμα την μεταβολή των μετρολογικών τους χαρακτηριστικών. Αυτές οι μεταβολές μπορεί να οφείλονται είτε στις καταπονήσεις που υποβάλλονται κατά τη χρήση τους, είτε στη χρήση τους σε «δύσκολες» περιβαλλοντικές συνθήκες είτε, ακόμα, και στις φυσιολογικές φθορές και αλλοιώσεις που υφίστανται στην πορεία του χρόνου.</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lgn="ctr">
              <a:defRPr/>
            </a:pPr>
            <a:r>
              <a:rPr lang="el-GR" b="1" spc="50" dirty="0" smtClean="0">
                <a:ln w="11430"/>
                <a:solidFill>
                  <a:srgbClr val="FFC000"/>
                </a:solidFill>
                <a:latin typeface="Comic Sans MS" pitchFamily="66" charset="0"/>
              </a:rPr>
              <a:t>ΠΡΟΣΕΓΓΙΣΗ ΔΙΕΡΓΑΣΙΩΝ</a:t>
            </a:r>
            <a:endParaRPr lang="en-US" b="1" dirty="0">
              <a:solidFill>
                <a:srgbClr val="FFC000"/>
              </a:solidFill>
              <a:latin typeface="Comic Sans MS" pitchFamily="66" charset="0"/>
            </a:endParaRPr>
          </a:p>
        </p:txBody>
      </p:sp>
      <p:sp>
        <p:nvSpPr>
          <p:cNvPr id="5" name="4 - Ορθογώνιο"/>
          <p:cNvSpPr/>
          <p:nvPr/>
        </p:nvSpPr>
        <p:spPr>
          <a:xfrm>
            <a:off x="539552" y="1412776"/>
            <a:ext cx="7715250" cy="5115246"/>
          </a:xfrm>
          <a:prstGeom prst="rect">
            <a:avLst/>
          </a:prstGeom>
        </p:spPr>
        <p:txBody>
          <a:bodyPr wrap="square">
            <a:spAutoFit/>
          </a:bodyPr>
          <a:lstStyle/>
          <a:p>
            <a:pPr marL="742950" indent="-742950" algn="ctr">
              <a:spcBef>
                <a:spcPct val="20000"/>
              </a:spcBef>
              <a:buClr>
                <a:srgbClr val="FF0000"/>
              </a:buClr>
              <a:buFont typeface="+mj-lt"/>
              <a:buAutoNum type="arabicPeriod"/>
              <a:defRPr/>
            </a:pPr>
            <a:r>
              <a:rPr lang="el-GR" sz="3200" b="1" spc="50" dirty="0" smtClean="0">
                <a:ln w="11430"/>
                <a:solidFill>
                  <a:srgbClr val="FFC000"/>
                </a:solidFill>
                <a:latin typeface="Comic Sans MS" pitchFamily="66" charset="0"/>
                <a:ea typeface="+mj-ea"/>
                <a:cs typeface="+mj-cs"/>
              </a:rPr>
              <a:t>	Εντοπισμός δραστηριοτήτων</a:t>
            </a:r>
          </a:p>
          <a:p>
            <a:pPr marL="742950" indent="-742950" algn="ctr">
              <a:spcBef>
                <a:spcPct val="20000"/>
              </a:spcBef>
              <a:buClr>
                <a:srgbClr val="FF0000"/>
              </a:buClr>
              <a:buFont typeface="+mj-lt"/>
              <a:buAutoNum type="arabicPeriod"/>
              <a:defRPr/>
            </a:pPr>
            <a:r>
              <a:rPr lang="el-GR" sz="3200" b="1" spc="50" dirty="0" smtClean="0">
                <a:ln w="11430"/>
                <a:solidFill>
                  <a:srgbClr val="FFC000"/>
                </a:solidFill>
                <a:latin typeface="Comic Sans MS" pitchFamily="66" charset="0"/>
                <a:ea typeface="+mj-ea"/>
                <a:cs typeface="+mj-cs"/>
              </a:rPr>
              <a:t>Προσδιορισμός των διεργασιών</a:t>
            </a:r>
          </a:p>
          <a:p>
            <a:pPr marL="742950" indent="-742950" algn="ctr">
              <a:spcBef>
                <a:spcPct val="20000"/>
              </a:spcBef>
              <a:buClr>
                <a:srgbClr val="FF0000"/>
              </a:buClr>
              <a:buFont typeface="+mj-lt"/>
              <a:buAutoNum type="arabicPeriod"/>
              <a:defRPr/>
            </a:pPr>
            <a:r>
              <a:rPr lang="el-GR" sz="3200" b="1" spc="50" dirty="0" smtClean="0">
                <a:ln w="11430"/>
                <a:solidFill>
                  <a:srgbClr val="FFC000"/>
                </a:solidFill>
                <a:latin typeface="Comic Sans MS" pitchFamily="66" charset="0"/>
                <a:ea typeface="+mj-ea"/>
                <a:cs typeface="+mj-cs"/>
              </a:rPr>
              <a:t>Σχεδιασμός</a:t>
            </a:r>
          </a:p>
          <a:p>
            <a:pPr marL="742950" indent="-742950" algn="ctr">
              <a:spcBef>
                <a:spcPct val="20000"/>
              </a:spcBef>
              <a:buClr>
                <a:srgbClr val="FF0000"/>
              </a:buClr>
              <a:buFont typeface="+mj-lt"/>
              <a:buAutoNum type="arabicPeriod"/>
              <a:defRPr/>
            </a:pPr>
            <a:r>
              <a:rPr lang="el-GR" sz="3200" b="1" spc="50" dirty="0" smtClean="0">
                <a:ln w="11430"/>
                <a:solidFill>
                  <a:srgbClr val="FFC000"/>
                </a:solidFill>
                <a:latin typeface="Comic Sans MS" pitchFamily="66" charset="0"/>
                <a:ea typeface="+mj-ea"/>
                <a:cs typeface="+mj-cs"/>
              </a:rPr>
              <a:t>Εφαρμογή και μέτρηση</a:t>
            </a:r>
          </a:p>
          <a:p>
            <a:pPr marL="742950" indent="-742950" algn="ctr">
              <a:spcBef>
                <a:spcPct val="20000"/>
              </a:spcBef>
              <a:buClr>
                <a:srgbClr val="FF0000"/>
              </a:buClr>
              <a:buFont typeface="+mj-lt"/>
              <a:buAutoNum type="arabicPeriod"/>
              <a:defRPr/>
            </a:pPr>
            <a:r>
              <a:rPr lang="el-GR" sz="3200" b="1" spc="50" dirty="0" smtClean="0">
                <a:ln w="11430"/>
                <a:solidFill>
                  <a:srgbClr val="FFC000"/>
                </a:solidFill>
                <a:latin typeface="Comic Sans MS" pitchFamily="66" charset="0"/>
                <a:ea typeface="+mj-ea"/>
                <a:cs typeface="+mj-cs"/>
              </a:rPr>
              <a:t>Ανάλυση και σύγκριση αποτελεσμάτων</a:t>
            </a:r>
          </a:p>
          <a:p>
            <a:pPr marL="742950" indent="-742950" algn="ctr">
              <a:spcBef>
                <a:spcPct val="20000"/>
              </a:spcBef>
              <a:buClr>
                <a:srgbClr val="FF0000"/>
              </a:buClr>
              <a:buFont typeface="+mj-lt"/>
              <a:buAutoNum type="arabicPeriod"/>
              <a:defRPr/>
            </a:pPr>
            <a:r>
              <a:rPr lang="el-GR" sz="3200" b="1" spc="50" dirty="0" smtClean="0">
                <a:ln w="11430"/>
                <a:solidFill>
                  <a:srgbClr val="FFC000"/>
                </a:solidFill>
                <a:latin typeface="Comic Sans MS" pitchFamily="66" charset="0"/>
                <a:ea typeface="+mj-ea"/>
                <a:cs typeface="+mj-cs"/>
              </a:rPr>
              <a:t>Εφαρμογή δράσεων για συνεχή βελτίωση</a:t>
            </a:r>
          </a:p>
          <a:p>
            <a:pPr marL="742950" indent="-742950" algn="ctr">
              <a:spcBef>
                <a:spcPct val="20000"/>
              </a:spcBef>
              <a:buClr>
                <a:srgbClr val="FF0000"/>
              </a:buClr>
              <a:buFont typeface="+mj-lt"/>
              <a:buAutoNum type="arabicPeriod"/>
              <a:defRPr/>
            </a:pPr>
            <a:r>
              <a:rPr lang="el-GR" sz="3200" b="1" spc="50" dirty="0" smtClean="0">
                <a:ln w="11430"/>
                <a:solidFill>
                  <a:srgbClr val="FFC000"/>
                </a:solidFill>
                <a:latin typeface="Comic Sans MS" pitchFamily="66" charset="0"/>
                <a:ea typeface="+mj-ea"/>
                <a:cs typeface="+mj-cs"/>
              </a:rPr>
              <a:t>Αλληλεπίδραση των διεργασιών</a:t>
            </a:r>
            <a:endParaRPr lang="en-US" sz="3200" b="1" spc="50" dirty="0">
              <a:ln w="11430"/>
              <a:solidFill>
                <a:srgbClr val="FFC000"/>
              </a:solidFill>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10" descr="http://www.franchiseblog.gr/wp-content/uploads/2010/05/team-2.jpg">
            <a:hlinkClick r:id="rId3"/>
          </p:cNvPr>
          <p:cNvPicPr>
            <a:picLocks noChangeAspect="1" noChangeArrowheads="1"/>
          </p:cNvPicPr>
          <p:nvPr/>
        </p:nvPicPr>
        <p:blipFill>
          <a:blip r:embed="rId4"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defRPr/>
            </a:pPr>
            <a:r>
              <a:rPr lang="el-GR" b="1" dirty="0" smtClean="0">
                <a:solidFill>
                  <a:srgbClr val="FFC000"/>
                </a:solidFill>
                <a:latin typeface="Comic Sans MS" pitchFamily="66" charset="0"/>
              </a:rPr>
              <a:t>ΔΙΑΚΡΙΒΩΣΗ ΟΡΓΑΝΩΝ ΜΕΤΡΗΣΗΣ- ΟΡΙΣΜΟΣ</a:t>
            </a:r>
            <a:endParaRPr lang="en-US" b="1" dirty="0">
              <a:solidFill>
                <a:srgbClr val="FFC000"/>
              </a:solidFill>
              <a:latin typeface="Comic Sans MS" pitchFamily="66" charset="0"/>
            </a:endParaRPr>
          </a:p>
        </p:txBody>
      </p:sp>
      <p:sp>
        <p:nvSpPr>
          <p:cNvPr id="5" name="4 - Ορθογώνιο"/>
          <p:cNvSpPr/>
          <p:nvPr/>
        </p:nvSpPr>
        <p:spPr>
          <a:xfrm>
            <a:off x="714375" y="1772816"/>
            <a:ext cx="7715250" cy="2677656"/>
          </a:xfrm>
          <a:prstGeom prst="rect">
            <a:avLst/>
          </a:prstGeom>
        </p:spPr>
        <p:txBody>
          <a:bodyPr>
            <a:spAutoFit/>
          </a:bodyPr>
          <a:lstStyle/>
          <a:p>
            <a:pPr algn="ctr">
              <a:spcBef>
                <a:spcPct val="20000"/>
              </a:spcBef>
              <a:buClr>
                <a:srgbClr val="FF0000"/>
              </a:buClr>
              <a:defRPr/>
            </a:pPr>
            <a:r>
              <a:rPr lang="el-GR" sz="2800" b="1" spc="50" dirty="0">
                <a:ln w="11430"/>
                <a:solidFill>
                  <a:srgbClr val="FFC000"/>
                </a:solidFill>
                <a:latin typeface="Comic Sans MS" pitchFamily="66" charset="0"/>
              </a:rPr>
              <a:t>Διακρίβωση είναι ο καθορισμός της σχέσης μεταξύ των τιμών μίας ποσότητας όπως αυτή προσδιορίζεται από ένα πρότυπο αναφοράς και των αντίστοιχων τιμών που προκύπτουν από τις ενδείξεις του υπό διακρίβωση οργάνου ή συστήματος.</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defRPr/>
            </a:pPr>
            <a:r>
              <a:rPr lang="el-GR" b="1" dirty="0" smtClean="0">
                <a:solidFill>
                  <a:srgbClr val="FFC000"/>
                </a:solidFill>
                <a:latin typeface="Comic Sans MS" pitchFamily="66" charset="0"/>
              </a:rPr>
              <a:t>ΔΙΑΚΡΙΒΩΣΗ ΟΡΓΑΝΩΝ ΜΕΤΡΗΣΗΣ- ΟΡΙΣΜΟΣ</a:t>
            </a:r>
            <a:endParaRPr lang="en-US" b="1" dirty="0">
              <a:solidFill>
                <a:srgbClr val="FFC000"/>
              </a:solidFill>
              <a:latin typeface="Comic Sans MS" pitchFamily="66" charset="0"/>
            </a:endParaRPr>
          </a:p>
        </p:txBody>
      </p:sp>
      <p:sp>
        <p:nvSpPr>
          <p:cNvPr id="5" name="4 - Ορθογώνιο"/>
          <p:cNvSpPr/>
          <p:nvPr/>
        </p:nvSpPr>
        <p:spPr>
          <a:xfrm>
            <a:off x="714375" y="1772816"/>
            <a:ext cx="7715250" cy="3539430"/>
          </a:xfrm>
          <a:prstGeom prst="rect">
            <a:avLst/>
          </a:prstGeom>
        </p:spPr>
        <p:txBody>
          <a:bodyPr>
            <a:spAutoFit/>
          </a:bodyPr>
          <a:lstStyle/>
          <a:p>
            <a:pPr algn="ctr">
              <a:spcBef>
                <a:spcPct val="20000"/>
              </a:spcBef>
              <a:buClr>
                <a:srgbClr val="FF0000"/>
              </a:buClr>
              <a:defRPr/>
            </a:pPr>
            <a:r>
              <a:rPr lang="el-GR" sz="3200" b="1" dirty="0">
                <a:solidFill>
                  <a:srgbClr val="FFC000"/>
                </a:solidFill>
                <a:latin typeface="Comic Sans MS" pitchFamily="66" charset="0"/>
                <a:ea typeface="+mj-ea"/>
                <a:cs typeface="+mj-cs"/>
              </a:rPr>
              <a:t>Ο προσδιορισμός αυτής της σχέσης (και της διόρθωσης στην ένδειξη του υπό διακρίβωση οργάνου) πραγματοποιείται με την χρήση κατάλληλης μετρητικής μεθόδου και συμπεριλαμβάνει τον υπολογισμό της αβεβαιότητας της μέτρησης.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636116"/>
          </a:xfrm>
        </p:spPr>
        <p:txBody>
          <a:bodyPr>
            <a:normAutofit fontScale="90000"/>
          </a:bodyPr>
          <a:lstStyle/>
          <a:p>
            <a:pPr algn="ctr">
              <a:defRPr/>
            </a:pPr>
            <a:r>
              <a:rPr lang="el-GR" sz="3600" b="1" dirty="0" smtClean="0">
                <a:solidFill>
                  <a:srgbClr val="FFC000"/>
                </a:solidFill>
                <a:latin typeface="Comic Sans MS" pitchFamily="66" charset="0"/>
              </a:rPr>
              <a:t>ΤΙ ΜΕΤΡΑΜΕ</a:t>
            </a:r>
            <a:endParaRPr lang="en-US" sz="3600" b="1" dirty="0">
              <a:solidFill>
                <a:srgbClr val="FFC000"/>
              </a:solidFill>
              <a:latin typeface="Comic Sans MS" pitchFamily="66" charset="0"/>
            </a:endParaRPr>
          </a:p>
        </p:txBody>
      </p:sp>
      <p:sp>
        <p:nvSpPr>
          <p:cNvPr id="5" name="4 - Ορθογώνιο"/>
          <p:cNvSpPr/>
          <p:nvPr/>
        </p:nvSpPr>
        <p:spPr>
          <a:xfrm>
            <a:off x="714375" y="836712"/>
            <a:ext cx="7715250" cy="5780044"/>
          </a:xfrm>
          <a:prstGeom prst="rect">
            <a:avLst/>
          </a:prstGeom>
        </p:spPr>
        <p:txBody>
          <a:bodyPr>
            <a:spAutoFit/>
          </a:bodyPr>
          <a:lstStyle/>
          <a:p>
            <a:pPr marL="514350" indent="-514350" algn="ctr">
              <a:spcBef>
                <a:spcPct val="20000"/>
              </a:spcBef>
              <a:buClr>
                <a:srgbClr val="FF0000"/>
              </a:buClr>
              <a:buFont typeface="+mj-lt"/>
              <a:buAutoNum type="arabicPeriod"/>
              <a:defRPr/>
            </a:pPr>
            <a:r>
              <a:rPr lang="el-GR" sz="2400" b="1" dirty="0" smtClean="0">
                <a:solidFill>
                  <a:srgbClr val="FFC000"/>
                </a:solidFill>
                <a:latin typeface="Comic Sans MS" pitchFamily="66" charset="0"/>
                <a:ea typeface="+mj-ea"/>
                <a:cs typeface="+mj-cs"/>
              </a:rPr>
              <a:t>ΟΓΚΟ (</a:t>
            </a:r>
            <a:r>
              <a:rPr lang="el-GR" sz="2400" b="1" dirty="0" err="1" smtClean="0">
                <a:solidFill>
                  <a:srgbClr val="FFC000"/>
                </a:solidFill>
                <a:latin typeface="Comic Sans MS" pitchFamily="66" charset="0"/>
                <a:ea typeface="+mj-ea"/>
                <a:cs typeface="+mj-cs"/>
              </a:rPr>
              <a:t>πιπέτες</a:t>
            </a:r>
            <a:r>
              <a:rPr lang="el-GR" sz="2400" b="1" dirty="0" smtClean="0">
                <a:solidFill>
                  <a:srgbClr val="FFC000"/>
                </a:solidFill>
                <a:latin typeface="Comic Sans MS" pitchFamily="66" charset="0"/>
                <a:ea typeface="+mj-ea"/>
                <a:cs typeface="+mj-cs"/>
              </a:rPr>
              <a:t>, </a:t>
            </a:r>
            <a:r>
              <a:rPr lang="el-GR" sz="2400" b="1" dirty="0" err="1" smtClean="0">
                <a:solidFill>
                  <a:srgbClr val="FFC000"/>
                </a:solidFill>
                <a:latin typeface="Comic Sans MS" pitchFamily="66" charset="0"/>
                <a:ea typeface="+mj-ea"/>
                <a:cs typeface="+mj-cs"/>
              </a:rPr>
              <a:t>μικροσύριγγες</a:t>
            </a:r>
            <a:r>
              <a:rPr lang="el-GR" sz="2400" b="1" dirty="0" smtClean="0">
                <a:solidFill>
                  <a:srgbClr val="FFC000"/>
                </a:solidFill>
                <a:latin typeface="Comic Sans MS" pitchFamily="66" charset="0"/>
                <a:ea typeface="+mj-ea"/>
                <a:cs typeface="+mj-cs"/>
              </a:rPr>
              <a:t> ογκομετρικές φιάλες)</a:t>
            </a:r>
          </a:p>
          <a:p>
            <a:pPr marL="514350" indent="-514350" algn="ctr">
              <a:spcBef>
                <a:spcPct val="20000"/>
              </a:spcBef>
              <a:buClr>
                <a:srgbClr val="FF0000"/>
              </a:buClr>
              <a:buFont typeface="+mj-lt"/>
              <a:buAutoNum type="arabicPeriod"/>
              <a:defRPr/>
            </a:pPr>
            <a:r>
              <a:rPr lang="el-GR" sz="2400" b="1" dirty="0" smtClean="0">
                <a:solidFill>
                  <a:srgbClr val="FFC000"/>
                </a:solidFill>
                <a:latin typeface="Comic Sans MS" pitchFamily="66" charset="0"/>
                <a:ea typeface="+mj-ea"/>
                <a:cs typeface="+mj-cs"/>
              </a:rPr>
              <a:t>ΜΑΖΑ (ζυγούς)</a:t>
            </a:r>
          </a:p>
          <a:p>
            <a:pPr marL="514350" indent="-514350" algn="ctr">
              <a:spcBef>
                <a:spcPct val="20000"/>
              </a:spcBef>
              <a:buClr>
                <a:srgbClr val="FF0000"/>
              </a:buClr>
              <a:buFont typeface="+mj-lt"/>
              <a:buAutoNum type="arabicPeriod"/>
              <a:defRPr/>
            </a:pPr>
            <a:r>
              <a:rPr lang="el-GR" sz="2400" b="1" dirty="0" smtClean="0">
                <a:solidFill>
                  <a:srgbClr val="FFC000"/>
                </a:solidFill>
                <a:latin typeface="Comic Sans MS" pitchFamily="66" charset="0"/>
                <a:ea typeface="+mj-ea"/>
                <a:cs typeface="+mj-cs"/>
              </a:rPr>
              <a:t>ΘΕΡΜΟΚΡΑΣΙΑ/ΣΧΕΤΙΚΗ ΥΓΡΑΣΙΑ (επωαστικοί κλίβανοι, </a:t>
            </a:r>
            <a:r>
              <a:rPr lang="el-GR" sz="2400" b="1" dirty="0" err="1" smtClean="0">
                <a:solidFill>
                  <a:srgbClr val="FFC000"/>
                </a:solidFill>
                <a:latin typeface="Comic Sans MS" pitchFamily="66" charset="0"/>
                <a:ea typeface="+mj-ea"/>
                <a:cs typeface="+mj-cs"/>
              </a:rPr>
              <a:t>πυριαντήρια</a:t>
            </a:r>
            <a:r>
              <a:rPr lang="el-GR" sz="2400" b="1" dirty="0" smtClean="0">
                <a:solidFill>
                  <a:srgbClr val="FFC000"/>
                </a:solidFill>
                <a:latin typeface="Comic Sans MS" pitchFamily="66" charset="0"/>
                <a:ea typeface="+mj-ea"/>
                <a:cs typeface="+mj-cs"/>
              </a:rPr>
              <a:t> +1100 βαθμοί, ψυγεία, καταψύκτες) </a:t>
            </a:r>
          </a:p>
          <a:p>
            <a:pPr marL="514350" indent="-514350" algn="ctr">
              <a:spcBef>
                <a:spcPct val="20000"/>
              </a:spcBef>
              <a:buClr>
                <a:srgbClr val="FF0000"/>
              </a:buClr>
              <a:buFont typeface="+mj-lt"/>
              <a:buAutoNum type="arabicPeriod"/>
              <a:defRPr/>
            </a:pPr>
            <a:r>
              <a:rPr lang="el-GR" sz="2400" b="1" dirty="0" smtClean="0">
                <a:solidFill>
                  <a:srgbClr val="FFC000"/>
                </a:solidFill>
                <a:latin typeface="Comic Sans MS" pitchFamily="66" charset="0"/>
                <a:ea typeface="+mj-ea"/>
                <a:cs typeface="+mj-cs"/>
              </a:rPr>
              <a:t>ΦΩΤΟΜΕΤΡΙΑ (φωτόμετρα και </a:t>
            </a:r>
            <a:r>
              <a:rPr lang="el-GR" sz="2400" b="1" dirty="0" err="1" smtClean="0">
                <a:solidFill>
                  <a:srgbClr val="FFC000"/>
                </a:solidFill>
                <a:latin typeface="Comic Sans MS" pitchFamily="66" charset="0"/>
                <a:ea typeface="+mj-ea"/>
                <a:cs typeface="+mj-cs"/>
              </a:rPr>
              <a:t>φασματοφωτόμετρα</a:t>
            </a:r>
            <a:r>
              <a:rPr lang="el-GR" sz="2400" b="1" dirty="0" smtClean="0">
                <a:solidFill>
                  <a:srgbClr val="FFC000"/>
                </a:solidFill>
                <a:latin typeface="Comic Sans MS" pitchFamily="66" charset="0"/>
                <a:ea typeface="+mj-ea"/>
                <a:cs typeface="+mj-cs"/>
              </a:rPr>
              <a:t>-συγκέντρωση ουσιών μέσα σε υγρό διάλυμα) </a:t>
            </a:r>
          </a:p>
          <a:p>
            <a:pPr marL="514350" indent="-514350" algn="ctr">
              <a:spcBef>
                <a:spcPct val="20000"/>
              </a:spcBef>
              <a:buClr>
                <a:srgbClr val="FF0000"/>
              </a:buClr>
              <a:buFont typeface="+mj-lt"/>
              <a:buAutoNum type="arabicPeriod"/>
              <a:defRPr/>
            </a:pPr>
            <a:r>
              <a:rPr lang="el-GR" sz="2400" b="1" dirty="0" smtClean="0">
                <a:solidFill>
                  <a:srgbClr val="FFC000"/>
                </a:solidFill>
                <a:latin typeface="Comic Sans MS" pitchFamily="66" charset="0"/>
                <a:ea typeface="+mj-ea"/>
                <a:cs typeface="+mj-cs"/>
              </a:rPr>
              <a:t>ΔΙΑΣΤΑΣΙΑΚΕΣ ΜΕΤΡΗΣΕΙΣ (</a:t>
            </a:r>
            <a:r>
              <a:rPr lang="el-GR" sz="2400" b="1" dirty="0" err="1" smtClean="0">
                <a:solidFill>
                  <a:srgbClr val="FFC000"/>
                </a:solidFill>
                <a:latin typeface="Comic Sans MS" pitchFamily="66" charset="0"/>
                <a:ea typeface="+mj-ea"/>
                <a:cs typeface="+mj-cs"/>
              </a:rPr>
              <a:t>παχύμετρα</a:t>
            </a:r>
            <a:r>
              <a:rPr lang="el-GR" sz="2400" b="1" dirty="0" smtClean="0">
                <a:solidFill>
                  <a:srgbClr val="FFC000"/>
                </a:solidFill>
                <a:latin typeface="Comic Sans MS" pitchFamily="66" charset="0"/>
                <a:ea typeface="+mj-ea"/>
                <a:cs typeface="+mj-cs"/>
              </a:rPr>
              <a:t>, μικρόμετρα, κλίμακες, μετροταινίες) </a:t>
            </a:r>
          </a:p>
          <a:p>
            <a:pPr marL="514350" indent="-514350" algn="ctr">
              <a:spcBef>
                <a:spcPct val="20000"/>
              </a:spcBef>
              <a:buClr>
                <a:srgbClr val="FF0000"/>
              </a:buClr>
              <a:buFont typeface="+mj-lt"/>
              <a:buAutoNum type="arabicPeriod"/>
              <a:defRPr/>
            </a:pPr>
            <a:r>
              <a:rPr lang="el-GR" sz="2400" b="1" dirty="0" smtClean="0">
                <a:solidFill>
                  <a:srgbClr val="FFC000"/>
                </a:solidFill>
                <a:latin typeface="Comic Sans MS" pitchFamily="66" charset="0"/>
                <a:ea typeface="+mj-ea"/>
                <a:cs typeface="+mj-cs"/>
              </a:rPr>
              <a:t>ΣΥΧΝΟΤΗΤΑ (φυγόκεντροι, αναδευτήρες)</a:t>
            </a:r>
          </a:p>
          <a:p>
            <a:pPr marL="514350" indent="-514350" algn="ctr">
              <a:spcBef>
                <a:spcPct val="20000"/>
              </a:spcBef>
              <a:buClr>
                <a:srgbClr val="FF0000"/>
              </a:buClr>
              <a:buFont typeface="+mj-lt"/>
              <a:buAutoNum type="arabicPeriod"/>
              <a:defRPr/>
            </a:pPr>
            <a:endParaRPr lang="el-GR" sz="2400" b="1" dirty="0" smtClean="0">
              <a:solidFill>
                <a:srgbClr val="FFC000"/>
              </a:solidFill>
              <a:latin typeface="Comic Sans MS" pitchFamily="66" charset="0"/>
              <a:ea typeface="+mj-ea"/>
              <a:cs typeface="+mj-cs"/>
            </a:endParaRPr>
          </a:p>
          <a:p>
            <a:pPr marL="514350" indent="-514350" algn="ctr">
              <a:spcBef>
                <a:spcPct val="20000"/>
              </a:spcBef>
              <a:buClr>
                <a:srgbClr val="FF0000"/>
              </a:buClr>
              <a:buFont typeface="+mj-lt"/>
              <a:buAutoNum type="arabicPeriod"/>
              <a:defRPr/>
            </a:pPr>
            <a:endParaRPr lang="el-GR" sz="2400" b="1" dirty="0">
              <a:solidFill>
                <a:srgbClr val="FFC000"/>
              </a:solidFill>
              <a:latin typeface="Comic Sans MS" pitchFamily="66" charset="0"/>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636116"/>
          </a:xfrm>
        </p:spPr>
        <p:txBody>
          <a:bodyPr>
            <a:normAutofit fontScale="90000"/>
          </a:bodyPr>
          <a:lstStyle/>
          <a:p>
            <a:pPr algn="ctr">
              <a:defRPr/>
            </a:pPr>
            <a:r>
              <a:rPr lang="el-GR" sz="3600" b="1" dirty="0" smtClean="0">
                <a:solidFill>
                  <a:srgbClr val="FFC000"/>
                </a:solidFill>
                <a:latin typeface="Comic Sans MS" pitchFamily="66" charset="0"/>
              </a:rPr>
              <a:t>Χαρακτηριστικά της Διακρίβωσης</a:t>
            </a:r>
            <a:endParaRPr lang="en-US" sz="3600" b="1" dirty="0">
              <a:solidFill>
                <a:srgbClr val="FFC000"/>
              </a:solidFill>
              <a:latin typeface="Comic Sans MS" pitchFamily="66" charset="0"/>
            </a:endParaRPr>
          </a:p>
        </p:txBody>
      </p:sp>
      <p:sp>
        <p:nvSpPr>
          <p:cNvPr id="5" name="4 - Ορθογώνιο"/>
          <p:cNvSpPr/>
          <p:nvPr/>
        </p:nvSpPr>
        <p:spPr>
          <a:xfrm>
            <a:off x="714375" y="836712"/>
            <a:ext cx="7715250" cy="5435334"/>
          </a:xfrm>
          <a:prstGeom prst="rect">
            <a:avLst/>
          </a:prstGeom>
        </p:spPr>
        <p:txBody>
          <a:bodyPr>
            <a:spAutoFit/>
          </a:bodyPr>
          <a:lstStyle/>
          <a:p>
            <a:pPr marL="514350" indent="-514350" algn="ctr">
              <a:spcBef>
                <a:spcPct val="20000"/>
              </a:spcBef>
              <a:buClr>
                <a:srgbClr val="FF0000"/>
              </a:buClr>
              <a:buFont typeface="+mj-lt"/>
              <a:buAutoNum type="arabicPeriod"/>
              <a:defRPr/>
            </a:pPr>
            <a:r>
              <a:rPr lang="el-GR" sz="2800" b="1" dirty="0" smtClean="0">
                <a:solidFill>
                  <a:srgbClr val="FFC000"/>
                </a:solidFill>
                <a:latin typeface="Comic Sans MS" pitchFamily="66" charset="0"/>
                <a:ea typeface="+mj-ea"/>
                <a:cs typeface="+mj-cs"/>
              </a:rPr>
              <a:t>Η </a:t>
            </a:r>
            <a:r>
              <a:rPr lang="el-GR" sz="2800" b="1" dirty="0">
                <a:solidFill>
                  <a:srgbClr val="FFC000"/>
                </a:solidFill>
                <a:latin typeface="Comic Sans MS" pitchFamily="66" charset="0"/>
                <a:ea typeface="+mj-ea"/>
                <a:cs typeface="+mj-cs"/>
              </a:rPr>
              <a:t>διακρίβωση ενός οργάνου πρέπει να γίνεται με όργανα διακριβωμένα από μια ψηλότερη βαθμίδα διακρίβωσης</a:t>
            </a:r>
            <a:r>
              <a:rPr lang="el-GR" sz="2800" b="1" dirty="0" smtClean="0">
                <a:solidFill>
                  <a:srgbClr val="FFC000"/>
                </a:solidFill>
                <a:latin typeface="Comic Sans MS" pitchFamily="66" charset="0"/>
                <a:ea typeface="+mj-ea"/>
                <a:cs typeface="+mj-cs"/>
              </a:rPr>
              <a:t>.</a:t>
            </a:r>
          </a:p>
          <a:p>
            <a:pPr marL="514350" indent="-514350" algn="ctr">
              <a:spcBef>
                <a:spcPct val="20000"/>
              </a:spcBef>
              <a:buClr>
                <a:srgbClr val="FF0000"/>
              </a:buClr>
              <a:buFont typeface="+mj-lt"/>
              <a:buAutoNum type="arabicPeriod"/>
              <a:defRPr/>
            </a:pPr>
            <a:r>
              <a:rPr lang="el-GR" sz="2800" b="1" dirty="0">
                <a:solidFill>
                  <a:srgbClr val="FFC000"/>
                </a:solidFill>
                <a:latin typeface="Comic Sans MS" pitchFamily="66" charset="0"/>
                <a:ea typeface="+mj-ea"/>
                <a:cs typeface="+mj-cs"/>
              </a:rPr>
              <a:t>Η διακρίβωση των οργάνων ενός εργαστηρίου πρέπει να γίνεται σε τακτά χρονικά διαστήματα και, σύμφωνα με το διεθνή πρότυπα, όχι μεγαλύτερα από δύο χρόνια</a:t>
            </a:r>
            <a:r>
              <a:rPr lang="el-GR" sz="2800" b="1" dirty="0" smtClean="0">
                <a:solidFill>
                  <a:srgbClr val="FFC000"/>
                </a:solidFill>
                <a:latin typeface="Comic Sans MS" pitchFamily="66" charset="0"/>
                <a:ea typeface="+mj-ea"/>
                <a:cs typeface="+mj-cs"/>
              </a:rPr>
              <a:t>.</a:t>
            </a:r>
          </a:p>
          <a:p>
            <a:pPr marL="514350" indent="-514350" algn="ctr">
              <a:spcBef>
                <a:spcPct val="20000"/>
              </a:spcBef>
              <a:buClr>
                <a:srgbClr val="FF0000"/>
              </a:buClr>
              <a:buFont typeface="+mj-lt"/>
              <a:buAutoNum type="arabicPeriod"/>
              <a:defRPr/>
            </a:pPr>
            <a:r>
              <a:rPr lang="el-GR" sz="2800" b="1" dirty="0">
                <a:solidFill>
                  <a:srgbClr val="FFC000"/>
                </a:solidFill>
                <a:latin typeface="Comic Sans MS" pitchFamily="66" charset="0"/>
                <a:ea typeface="+mj-ea"/>
                <a:cs typeface="+mj-cs"/>
              </a:rPr>
              <a:t>Κάθε όργανο οφείλει να έχει πάνω του ετικέτα, όπου αναγράφεται η ημερομηνία της τελευταίας καθώς και η ημερομηνία της επόμενης διακρίβωσής του.</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75"/>
            <a:ext cx="8229600" cy="3071813"/>
          </a:xfrm>
        </p:spPr>
        <p:txBody>
          <a:bodyPr/>
          <a:lstStyle/>
          <a:p>
            <a:pPr algn="ctr">
              <a:defRPr/>
            </a:pPr>
            <a:r>
              <a:rPr lang="el-GR" b="1" dirty="0" smtClean="0">
                <a:solidFill>
                  <a:srgbClr val="FFC000"/>
                </a:solidFill>
                <a:latin typeface="Comic Sans MS" pitchFamily="66" charset="0"/>
              </a:rPr>
              <a:t>ΔΙΑΚΡΙΒΩΣΗ </a:t>
            </a:r>
            <a:r>
              <a:rPr lang="en-US" b="1" dirty="0" smtClean="0">
                <a:solidFill>
                  <a:srgbClr val="FFC000"/>
                </a:solidFill>
                <a:latin typeface="Comic Sans MS" pitchFamily="66" charset="0"/>
              </a:rPr>
              <a:t>VS</a:t>
            </a:r>
            <a:r>
              <a:rPr lang="el-GR" b="1" dirty="0" smtClean="0">
                <a:solidFill>
                  <a:srgbClr val="FFC000"/>
                </a:solidFill>
                <a:latin typeface="Comic Sans MS" pitchFamily="66" charset="0"/>
              </a:rPr>
              <a:t> ΒΑΘΜΟΝΟΜΗΣΗ</a:t>
            </a:r>
            <a:endParaRPr lang="en-US" b="1" dirty="0">
              <a:solidFill>
                <a:srgbClr val="FFC000"/>
              </a:solidFill>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75"/>
            <a:ext cx="8229600" cy="3071813"/>
          </a:xfrm>
        </p:spPr>
        <p:txBody>
          <a:bodyPr/>
          <a:lstStyle/>
          <a:p>
            <a:pPr algn="ctr">
              <a:defRPr/>
            </a:pPr>
            <a:r>
              <a:rPr lang="el-GR" b="1" dirty="0" smtClean="0">
                <a:solidFill>
                  <a:srgbClr val="FFC000"/>
                </a:solidFill>
                <a:latin typeface="Comic Sans MS" pitchFamily="66" charset="0"/>
              </a:rPr>
              <a:t>ΤΗΡΗΣΗ ΝΟΜΙΚΩΝ ΑΠΑΙΤΗΣΕΩΝ </a:t>
            </a:r>
            <a:r>
              <a:rPr lang="en-US" b="1" dirty="0" smtClean="0">
                <a:solidFill>
                  <a:srgbClr val="FFC000"/>
                </a:solidFill>
                <a:latin typeface="Comic Sans MS" pitchFamily="66" charset="0"/>
              </a:rPr>
              <a:t>VS </a:t>
            </a:r>
            <a:r>
              <a:rPr lang="el-GR" b="1" dirty="0" smtClean="0">
                <a:solidFill>
                  <a:srgbClr val="FFC000"/>
                </a:solidFill>
                <a:latin typeface="Comic Sans MS" pitchFamily="66" charset="0"/>
              </a:rPr>
              <a:t>ΣΥΜΜΟΡΦΩΣΗ</a:t>
            </a:r>
            <a:endParaRPr lang="en-US" b="1" dirty="0">
              <a:solidFill>
                <a:srgbClr val="FFC000"/>
              </a:solidFill>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8588"/>
            <a:ext cx="8229600" cy="1371600"/>
          </a:xfrm>
        </p:spPr>
        <p:txBody>
          <a:bodyPr>
            <a:normAutofit/>
          </a:bodyPr>
          <a:lstStyle/>
          <a:p>
            <a:pPr algn="ctr">
              <a:defRPr/>
            </a:pPr>
            <a:r>
              <a:rPr lang="el-GR" b="1" dirty="0" smtClean="0">
                <a:solidFill>
                  <a:srgbClr val="FFC000"/>
                </a:solidFill>
                <a:latin typeface="Comic Sans MS" pitchFamily="66" charset="0"/>
              </a:rPr>
              <a:t>ΤΗΡΗΣΗ ΟΡΙΣΜΟΣ</a:t>
            </a:r>
            <a:endParaRPr lang="en-US" b="1" dirty="0">
              <a:solidFill>
                <a:srgbClr val="FFC000"/>
              </a:solidFill>
              <a:latin typeface="Comic Sans MS" pitchFamily="66" charset="0"/>
            </a:endParaRPr>
          </a:p>
        </p:txBody>
      </p:sp>
      <p:sp>
        <p:nvSpPr>
          <p:cNvPr id="5" name="4 - Ορθογώνιο"/>
          <p:cNvSpPr/>
          <p:nvPr/>
        </p:nvSpPr>
        <p:spPr>
          <a:xfrm>
            <a:off x="714375" y="2263775"/>
            <a:ext cx="7715250" cy="2308324"/>
          </a:xfrm>
          <a:prstGeom prst="rect">
            <a:avLst/>
          </a:prstGeom>
        </p:spPr>
        <p:txBody>
          <a:bodyPr>
            <a:spAutoFit/>
          </a:bodyPr>
          <a:lstStyle/>
          <a:p>
            <a:pPr algn="ctr">
              <a:spcBef>
                <a:spcPct val="20000"/>
              </a:spcBef>
              <a:buClr>
                <a:srgbClr val="FF0000"/>
              </a:buClr>
              <a:defRPr/>
            </a:pPr>
            <a:r>
              <a:rPr lang="el-GR" sz="3600" b="1" spc="50" dirty="0" smtClean="0">
                <a:ln w="11430"/>
                <a:solidFill>
                  <a:srgbClr val="FFC000"/>
                </a:solidFill>
                <a:latin typeface="Comic Sans MS" pitchFamily="66" charset="0"/>
              </a:rPr>
              <a:t>Το να ενεργούμε σύμφωνα με τους νόμους, τους κανονισμούς ή τα αιτήματα σε επίπεδο υποχρεώσεων</a:t>
            </a:r>
            <a:endParaRPr lang="el-GR" sz="3600" b="1" spc="50" dirty="0">
              <a:ln w="11430"/>
              <a:solidFill>
                <a:srgbClr val="FFC000"/>
              </a:solidFill>
              <a:latin typeface="Comic Sans MS" pitchFamily="66"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Ζωντάνι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3575</TotalTime>
  <Words>571</Words>
  <Application>Microsoft Office PowerPoint</Application>
  <PresentationFormat>Προβολή στην οθόνη (4:3)</PresentationFormat>
  <Paragraphs>95</Paragraphs>
  <Slides>21</Slides>
  <Notes>21</Notes>
  <HiddenSlides>0</HiddenSlides>
  <MMClips>0</MMClips>
  <ScaleCrop>false</ScaleCrop>
  <HeadingPairs>
    <vt:vector size="4" baseType="variant">
      <vt:variant>
        <vt:lpstr>Θέμα</vt:lpstr>
      </vt:variant>
      <vt:variant>
        <vt:i4>1</vt:i4>
      </vt:variant>
      <vt:variant>
        <vt:lpstr>Τίτλοι διαφανειών</vt:lpstr>
      </vt:variant>
      <vt:variant>
        <vt:i4>21</vt:i4>
      </vt:variant>
    </vt:vector>
  </HeadingPairs>
  <TitlesOfParts>
    <vt:vector size="22" baseType="lpstr">
      <vt:lpstr>Ζωντάνια</vt:lpstr>
      <vt:lpstr>ΜΑΘΗΜΑ 4</vt:lpstr>
      <vt:lpstr>ΔΙΑΚΡΙΒΩΣΗ ΟΡΓΑΝΩΝ ΜΕΤΡΗΣΗΣ</vt:lpstr>
      <vt:lpstr>ΔΙΑΚΡΙΒΩΣΗ ΟΡΓΑΝΩΝ ΜΕΤΡΗΣΗΣ- ΟΡΙΣΜΟΣ</vt:lpstr>
      <vt:lpstr>ΔΙΑΚΡΙΒΩΣΗ ΟΡΓΑΝΩΝ ΜΕΤΡΗΣΗΣ- ΟΡΙΣΜΟΣ</vt:lpstr>
      <vt:lpstr>ΤΙ ΜΕΤΡΑΜΕ</vt:lpstr>
      <vt:lpstr>Χαρακτηριστικά της Διακρίβωσης</vt:lpstr>
      <vt:lpstr>ΔΙΑΚΡΙΒΩΣΗ VS ΒΑΘΜΟΝΟΜΗΣΗ</vt:lpstr>
      <vt:lpstr>ΤΗΡΗΣΗ ΝΟΜΙΚΩΝ ΑΠΑΙΤΗΣΕΩΝ VS ΣΥΜΜΟΡΦΩΣΗ</vt:lpstr>
      <vt:lpstr>ΤΗΡΗΣΗ ΟΡΙΣΜΟΣ</vt:lpstr>
      <vt:lpstr>ΣΥΜΜΟΡΦΩΣΗ ΟΡΙΣΜΟΣ</vt:lpstr>
      <vt:lpstr> ΤΙ ΕΊΝΑΙ ΤΟ ISO 9001</vt:lpstr>
      <vt:lpstr> ΤΙ ΕΊΝΑΙ ΤΟ ISO 9001</vt:lpstr>
      <vt:lpstr> ΠΩΣ ΕΦΑΡΜΟΖΕΤΑΙ ΤΟ ISO 9001</vt:lpstr>
      <vt:lpstr>Ποιές είναι οι βασικές αλλαγές στο πρότυπο ISO 9001:2015</vt:lpstr>
      <vt:lpstr>ΑΡΧΕΣ ΔΙΑΧΕΙΡΙΣΗΣ ΠΟΙΟΤΗΤΑΣ</vt:lpstr>
      <vt:lpstr>ΔΙΕΡΓΑΣΙΑΚΗ ΠΡΟΣΕΓΓΙΣΗ</vt:lpstr>
      <vt:lpstr>ΔΙΕΡΓΑΣΙΑΚΗ ΠΡΟΣΕΓΓΙΣΗ (2)</vt:lpstr>
      <vt:lpstr>ΚΛΙΝΙΚΗ ΔΙΕΡΓΑΣΙΑ</vt:lpstr>
      <vt:lpstr>ΚΑΤΗΓΟΡΙΕΣ ΔΙΕΡΓΑΣΙΩΝ</vt:lpstr>
      <vt:lpstr>ΠΡΟΣΕΓΓΙΣΗ ΔΙΕΡΓΑΣΙΩΝ</vt:lpstr>
      <vt:lpstr>Διαφάνεια 21</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4</dc:title>
  <dc:creator>Vasia</dc:creator>
  <cp:lastModifiedBy>Vasia</cp:lastModifiedBy>
  <cp:revision>8</cp:revision>
  <dcterms:created xsi:type="dcterms:W3CDTF">2017-12-09T18:11:29Z</dcterms:created>
  <dcterms:modified xsi:type="dcterms:W3CDTF">2018-02-18T06:27:08Z</dcterms:modified>
</cp:coreProperties>
</file>