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28"/>
  </p:notesMasterIdLst>
  <p:handoutMasterIdLst>
    <p:handoutMasterId r:id="rId29"/>
  </p:handoutMasterIdLst>
  <p:sldIdLst>
    <p:sldId id="258" r:id="rId2"/>
    <p:sldId id="364" r:id="rId3"/>
    <p:sldId id="332" r:id="rId4"/>
    <p:sldId id="261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65" r:id="rId13"/>
    <p:sldId id="356" r:id="rId14"/>
    <p:sldId id="357" r:id="rId15"/>
    <p:sldId id="371" r:id="rId16"/>
    <p:sldId id="372" r:id="rId17"/>
    <p:sldId id="366" r:id="rId18"/>
    <p:sldId id="367" r:id="rId19"/>
    <p:sldId id="373" r:id="rId20"/>
    <p:sldId id="368" r:id="rId21"/>
    <p:sldId id="369" r:id="rId22"/>
    <p:sldId id="370" r:id="rId23"/>
    <p:sldId id="374" r:id="rId24"/>
    <p:sldId id="375" r:id="rId25"/>
    <p:sldId id="376" r:id="rId26"/>
    <p:sldId id="377" r:id="rId27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99"/>
    <a:srgbClr val="A8C9D8"/>
    <a:srgbClr val="77ABC3"/>
    <a:srgbClr val="DFEBF1"/>
    <a:srgbClr val="3E728A"/>
    <a:srgbClr val="B6CBD4"/>
    <a:srgbClr val="9900CC"/>
    <a:srgbClr val="A6D6DA"/>
    <a:srgbClr val="62B7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15"/>
    <p:restoredTop sz="94681"/>
  </p:normalViewPr>
  <p:slideViewPr>
    <p:cSldViewPr>
      <p:cViewPr varScale="1">
        <p:scale>
          <a:sx n="84" d="100"/>
          <a:sy n="84" d="100"/>
        </p:scale>
        <p:origin x="-1258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CEB618-00A0-4095-9225-8B214FF8377C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C81CFA8F-BC58-4408-9D38-B291B6AFA3E2}">
      <dgm:prSet phldrT="[Text]" custT="1"/>
      <dgm:spPr>
        <a:ln w="28575">
          <a:solidFill>
            <a:srgbClr val="A8C9D8"/>
          </a:solidFill>
        </a:ln>
      </dgm:spPr>
      <dgm:t>
        <a:bodyPr/>
        <a:lstStyle/>
        <a:p>
          <a:r>
            <a:rPr lang="en-US" sz="1800" b="1" dirty="0"/>
            <a:t>ISO 9001</a:t>
          </a:r>
          <a:endParaRPr lang="el-GR" sz="1800" b="1" dirty="0"/>
        </a:p>
      </dgm:t>
    </dgm:pt>
    <dgm:pt modelId="{8C29BEAF-E2F2-4E8F-9EC5-29E687EC87AE}" type="parTrans" cxnId="{AC6FB977-518A-4F40-B788-46750857D2CC}">
      <dgm:prSet/>
      <dgm:spPr/>
      <dgm:t>
        <a:bodyPr/>
        <a:lstStyle/>
        <a:p>
          <a:endParaRPr lang="el-GR" b="1"/>
        </a:p>
      </dgm:t>
    </dgm:pt>
    <dgm:pt modelId="{DB734B6C-EFB6-47CD-A783-233AD258F5F3}" type="sibTrans" cxnId="{AC6FB977-518A-4F40-B788-46750857D2CC}">
      <dgm:prSet/>
      <dgm:spPr>
        <a:solidFill>
          <a:srgbClr val="77ABC3"/>
        </a:solidFill>
      </dgm:spPr>
      <dgm:t>
        <a:bodyPr/>
        <a:lstStyle/>
        <a:p>
          <a:endParaRPr lang="el-GR" b="1"/>
        </a:p>
      </dgm:t>
    </dgm:pt>
    <dgm:pt modelId="{8D116F63-E2F1-4ECA-830E-968D583719B8}">
      <dgm:prSet phldrT="[Text]" custT="1"/>
      <dgm:spPr>
        <a:ln>
          <a:solidFill>
            <a:srgbClr val="A8C9D8"/>
          </a:solidFill>
        </a:ln>
      </dgm:spPr>
      <dgm:t>
        <a:bodyPr/>
        <a:lstStyle/>
        <a:p>
          <a:r>
            <a:rPr lang="en-US" sz="1800" b="1" dirty="0"/>
            <a:t>EN 15224</a:t>
          </a:r>
          <a:endParaRPr lang="el-GR" sz="1800" b="1" dirty="0"/>
        </a:p>
      </dgm:t>
    </dgm:pt>
    <dgm:pt modelId="{1EF2FA6E-3B33-4098-AABF-BAFA464170CA}" type="parTrans" cxnId="{9BFA344E-5A11-4F01-97D0-E69DF30F5945}">
      <dgm:prSet/>
      <dgm:spPr/>
      <dgm:t>
        <a:bodyPr/>
        <a:lstStyle/>
        <a:p>
          <a:endParaRPr lang="el-GR" b="1"/>
        </a:p>
      </dgm:t>
    </dgm:pt>
    <dgm:pt modelId="{C2595D64-B534-45DE-9041-6E012ABB9B42}" type="sibTrans" cxnId="{9BFA344E-5A11-4F01-97D0-E69DF30F5945}">
      <dgm:prSet/>
      <dgm:spPr>
        <a:solidFill>
          <a:srgbClr val="77ABC3"/>
        </a:solidFill>
      </dgm:spPr>
      <dgm:t>
        <a:bodyPr/>
        <a:lstStyle/>
        <a:p>
          <a:endParaRPr lang="el-GR" b="1"/>
        </a:p>
      </dgm:t>
    </dgm:pt>
    <dgm:pt modelId="{8D3ACFF4-BF04-453F-BD7B-0288E1185AA3}">
      <dgm:prSet phldrT="[Text]" custT="1"/>
      <dgm:spPr>
        <a:ln>
          <a:solidFill>
            <a:srgbClr val="A8C9D8"/>
          </a:solidFill>
        </a:ln>
      </dgm:spPr>
      <dgm:t>
        <a:bodyPr/>
        <a:lstStyle/>
        <a:p>
          <a:r>
            <a:rPr lang="el-GR" sz="1800" b="1" dirty="0"/>
            <a:t>ΣΥΣΤΗΜΑ ΔΙΑΧΕΙΡΙΣΗΣ ΠΟΙΟΤΗΤΑΣ</a:t>
          </a:r>
        </a:p>
      </dgm:t>
    </dgm:pt>
    <dgm:pt modelId="{1AB637E9-83C3-4BA9-A992-0C8A5DC79752}" type="parTrans" cxnId="{0D098C52-193D-4D28-88EC-CA93B9F8E016}">
      <dgm:prSet/>
      <dgm:spPr/>
      <dgm:t>
        <a:bodyPr/>
        <a:lstStyle/>
        <a:p>
          <a:endParaRPr lang="el-GR" b="1"/>
        </a:p>
      </dgm:t>
    </dgm:pt>
    <dgm:pt modelId="{F87B2567-6B09-4F7C-A0D6-89EE5DB15FD2}" type="sibTrans" cxnId="{0D098C52-193D-4D28-88EC-CA93B9F8E016}">
      <dgm:prSet/>
      <dgm:spPr/>
      <dgm:t>
        <a:bodyPr/>
        <a:lstStyle/>
        <a:p>
          <a:endParaRPr lang="el-GR" b="1"/>
        </a:p>
      </dgm:t>
    </dgm:pt>
    <dgm:pt modelId="{EED1DDCA-E64F-420F-9072-69B90343DDCC}" type="pres">
      <dgm:prSet presAssocID="{BFCEB618-00A0-4095-9225-8B214FF8377C}" presName="Name0" presStyleCnt="0">
        <dgm:presLayoutVars>
          <dgm:dir/>
          <dgm:resizeHandles val="exact"/>
        </dgm:presLayoutVars>
      </dgm:prSet>
      <dgm:spPr/>
    </dgm:pt>
    <dgm:pt modelId="{44CBAC3C-53A6-47E3-8E3F-E951DF09F5B6}" type="pres">
      <dgm:prSet presAssocID="{BFCEB618-00A0-4095-9225-8B214FF8377C}" presName="vNodes" presStyleCnt="0"/>
      <dgm:spPr/>
    </dgm:pt>
    <dgm:pt modelId="{67015CCA-16FC-4C28-AED9-52F073CB830F}" type="pres">
      <dgm:prSet presAssocID="{C81CFA8F-BC58-4408-9D38-B291B6AFA3E2}" presName="node" presStyleLbl="node1" presStyleIdx="0" presStyleCnt="3" custScaleX="183297" custScaleY="13458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1025FCB-A209-49A1-9FF7-3EF92E1DB7B0}" type="pres">
      <dgm:prSet presAssocID="{DB734B6C-EFB6-47CD-A783-233AD258F5F3}" presName="spacerT" presStyleCnt="0"/>
      <dgm:spPr/>
    </dgm:pt>
    <dgm:pt modelId="{F4FD683D-0915-4710-B2DE-119AB4C1DC9E}" type="pres">
      <dgm:prSet presAssocID="{DB734B6C-EFB6-47CD-A783-233AD258F5F3}" presName="sibTrans" presStyleLbl="sibTrans2D1" presStyleIdx="0" presStyleCnt="2"/>
      <dgm:spPr/>
      <dgm:t>
        <a:bodyPr/>
        <a:lstStyle/>
        <a:p>
          <a:endParaRPr lang="el-GR"/>
        </a:p>
      </dgm:t>
    </dgm:pt>
    <dgm:pt modelId="{7FADC5D5-C7AF-4652-AF0D-266D5DB480FF}" type="pres">
      <dgm:prSet presAssocID="{DB734B6C-EFB6-47CD-A783-233AD258F5F3}" presName="spacerB" presStyleCnt="0"/>
      <dgm:spPr/>
    </dgm:pt>
    <dgm:pt modelId="{655CE3BB-BD56-4621-BDF9-7278711A6047}" type="pres">
      <dgm:prSet presAssocID="{8D116F63-E2F1-4ECA-830E-968D583719B8}" presName="node" presStyleLbl="node1" presStyleIdx="1" presStyleCnt="3" custScaleX="183297" custScaleY="14402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40D67CD-B6CE-45B4-8119-797884EC13A8}" type="pres">
      <dgm:prSet presAssocID="{BFCEB618-00A0-4095-9225-8B214FF8377C}" presName="sibTransLast" presStyleLbl="sibTrans2D1" presStyleIdx="1" presStyleCnt="2"/>
      <dgm:spPr/>
      <dgm:t>
        <a:bodyPr/>
        <a:lstStyle/>
        <a:p>
          <a:endParaRPr lang="el-GR"/>
        </a:p>
      </dgm:t>
    </dgm:pt>
    <dgm:pt modelId="{11E75268-1459-4B65-B20D-B47FBC8D4126}" type="pres">
      <dgm:prSet presAssocID="{BFCEB618-00A0-4095-9225-8B214FF8377C}" presName="connectorText" presStyleLbl="sibTrans2D1" presStyleIdx="1" presStyleCnt="2"/>
      <dgm:spPr/>
      <dgm:t>
        <a:bodyPr/>
        <a:lstStyle/>
        <a:p>
          <a:endParaRPr lang="el-GR"/>
        </a:p>
      </dgm:t>
    </dgm:pt>
    <dgm:pt modelId="{83295AF3-449A-40AF-A958-A783C12210AD}" type="pres">
      <dgm:prSet presAssocID="{BFCEB618-00A0-4095-9225-8B214FF8377C}" presName="lastNode" presStyleLbl="node1" presStyleIdx="2" presStyleCnt="3" custScaleX="13841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B79EA0A3-A5BE-4818-90C2-82D486B06466}" type="presOf" srcId="{C2595D64-B534-45DE-9041-6E012ABB9B42}" destId="{11E75268-1459-4B65-B20D-B47FBC8D4126}" srcOrd="1" destOrd="0" presId="urn:microsoft.com/office/officeart/2005/8/layout/equation2"/>
    <dgm:cxn modelId="{D2F94A3B-A83D-42D5-97B6-0A610F3A6403}" type="presOf" srcId="{C2595D64-B534-45DE-9041-6E012ABB9B42}" destId="{440D67CD-B6CE-45B4-8119-797884EC13A8}" srcOrd="0" destOrd="0" presId="urn:microsoft.com/office/officeart/2005/8/layout/equation2"/>
    <dgm:cxn modelId="{93985101-4FCF-4750-B898-37CBA1A466A7}" type="presOf" srcId="{BFCEB618-00A0-4095-9225-8B214FF8377C}" destId="{EED1DDCA-E64F-420F-9072-69B90343DDCC}" srcOrd="0" destOrd="0" presId="urn:microsoft.com/office/officeart/2005/8/layout/equation2"/>
    <dgm:cxn modelId="{6925E5AB-101C-4978-BE20-4135335DB54D}" type="presOf" srcId="{8D3ACFF4-BF04-453F-BD7B-0288E1185AA3}" destId="{83295AF3-449A-40AF-A958-A783C12210AD}" srcOrd="0" destOrd="0" presId="urn:microsoft.com/office/officeart/2005/8/layout/equation2"/>
    <dgm:cxn modelId="{071DA291-A13C-4AEC-A3A0-3D9799FC2326}" type="presOf" srcId="{C81CFA8F-BC58-4408-9D38-B291B6AFA3E2}" destId="{67015CCA-16FC-4C28-AED9-52F073CB830F}" srcOrd="0" destOrd="0" presId="urn:microsoft.com/office/officeart/2005/8/layout/equation2"/>
    <dgm:cxn modelId="{AC6FB977-518A-4F40-B788-46750857D2CC}" srcId="{BFCEB618-00A0-4095-9225-8B214FF8377C}" destId="{C81CFA8F-BC58-4408-9D38-B291B6AFA3E2}" srcOrd="0" destOrd="0" parTransId="{8C29BEAF-E2F2-4E8F-9EC5-29E687EC87AE}" sibTransId="{DB734B6C-EFB6-47CD-A783-233AD258F5F3}"/>
    <dgm:cxn modelId="{9BFA344E-5A11-4F01-97D0-E69DF30F5945}" srcId="{BFCEB618-00A0-4095-9225-8B214FF8377C}" destId="{8D116F63-E2F1-4ECA-830E-968D583719B8}" srcOrd="1" destOrd="0" parTransId="{1EF2FA6E-3B33-4098-AABF-BAFA464170CA}" sibTransId="{C2595D64-B534-45DE-9041-6E012ABB9B42}"/>
    <dgm:cxn modelId="{0D098C52-193D-4D28-88EC-CA93B9F8E016}" srcId="{BFCEB618-00A0-4095-9225-8B214FF8377C}" destId="{8D3ACFF4-BF04-453F-BD7B-0288E1185AA3}" srcOrd="2" destOrd="0" parTransId="{1AB637E9-83C3-4BA9-A992-0C8A5DC79752}" sibTransId="{F87B2567-6B09-4F7C-A0D6-89EE5DB15FD2}"/>
    <dgm:cxn modelId="{5577620B-812E-409A-925F-324F0349243F}" type="presOf" srcId="{DB734B6C-EFB6-47CD-A783-233AD258F5F3}" destId="{F4FD683D-0915-4710-B2DE-119AB4C1DC9E}" srcOrd="0" destOrd="0" presId="urn:microsoft.com/office/officeart/2005/8/layout/equation2"/>
    <dgm:cxn modelId="{BCD6B3BC-F104-4FE2-B78A-A985E01AD781}" type="presOf" srcId="{8D116F63-E2F1-4ECA-830E-968D583719B8}" destId="{655CE3BB-BD56-4621-BDF9-7278711A6047}" srcOrd="0" destOrd="0" presId="urn:microsoft.com/office/officeart/2005/8/layout/equation2"/>
    <dgm:cxn modelId="{9F01D31D-821F-4942-899D-622AA04D0158}" type="presParOf" srcId="{EED1DDCA-E64F-420F-9072-69B90343DDCC}" destId="{44CBAC3C-53A6-47E3-8E3F-E951DF09F5B6}" srcOrd="0" destOrd="0" presId="urn:microsoft.com/office/officeart/2005/8/layout/equation2"/>
    <dgm:cxn modelId="{1DA55BA1-1A80-45DB-898E-501CE2C146D4}" type="presParOf" srcId="{44CBAC3C-53A6-47E3-8E3F-E951DF09F5B6}" destId="{67015CCA-16FC-4C28-AED9-52F073CB830F}" srcOrd="0" destOrd="0" presId="urn:microsoft.com/office/officeart/2005/8/layout/equation2"/>
    <dgm:cxn modelId="{D7A58E82-6873-4D90-A90C-FFB3A9181473}" type="presParOf" srcId="{44CBAC3C-53A6-47E3-8E3F-E951DF09F5B6}" destId="{D1025FCB-A209-49A1-9FF7-3EF92E1DB7B0}" srcOrd="1" destOrd="0" presId="urn:microsoft.com/office/officeart/2005/8/layout/equation2"/>
    <dgm:cxn modelId="{31D359BD-8811-46E9-8A02-8D2BA207B8B1}" type="presParOf" srcId="{44CBAC3C-53A6-47E3-8E3F-E951DF09F5B6}" destId="{F4FD683D-0915-4710-B2DE-119AB4C1DC9E}" srcOrd="2" destOrd="0" presId="urn:microsoft.com/office/officeart/2005/8/layout/equation2"/>
    <dgm:cxn modelId="{967DE94D-EA05-4681-BBA4-9692B24681C3}" type="presParOf" srcId="{44CBAC3C-53A6-47E3-8E3F-E951DF09F5B6}" destId="{7FADC5D5-C7AF-4652-AF0D-266D5DB480FF}" srcOrd="3" destOrd="0" presId="urn:microsoft.com/office/officeart/2005/8/layout/equation2"/>
    <dgm:cxn modelId="{BFCBAA0B-BC24-4583-BC17-F89213B052EF}" type="presParOf" srcId="{44CBAC3C-53A6-47E3-8E3F-E951DF09F5B6}" destId="{655CE3BB-BD56-4621-BDF9-7278711A6047}" srcOrd="4" destOrd="0" presId="urn:microsoft.com/office/officeart/2005/8/layout/equation2"/>
    <dgm:cxn modelId="{28690C34-08E6-453C-BAA1-EADB33AE7C23}" type="presParOf" srcId="{EED1DDCA-E64F-420F-9072-69B90343DDCC}" destId="{440D67CD-B6CE-45B4-8119-797884EC13A8}" srcOrd="1" destOrd="0" presId="urn:microsoft.com/office/officeart/2005/8/layout/equation2"/>
    <dgm:cxn modelId="{B8FF650D-E2EB-48D1-802E-933D0B0B54D8}" type="presParOf" srcId="{440D67CD-B6CE-45B4-8119-797884EC13A8}" destId="{11E75268-1459-4B65-B20D-B47FBC8D4126}" srcOrd="0" destOrd="0" presId="urn:microsoft.com/office/officeart/2005/8/layout/equation2"/>
    <dgm:cxn modelId="{891670A0-0E54-44E9-824F-3C1922AAA9B3}" type="presParOf" srcId="{EED1DDCA-E64F-420F-9072-69B90343DDCC}" destId="{83295AF3-449A-40AF-A958-A783C12210AD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015CCA-16FC-4C28-AED9-52F073CB830F}">
      <dsp:nvSpPr>
        <dsp:cNvPr id="0" name=""/>
        <dsp:cNvSpPr/>
      </dsp:nvSpPr>
      <dsp:spPr>
        <a:xfrm>
          <a:off x="720079" y="736"/>
          <a:ext cx="1624077" cy="11925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A8C9D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ISO 9001</a:t>
          </a:r>
          <a:endParaRPr lang="el-GR" sz="1800" b="1" kern="1200" dirty="0"/>
        </a:p>
      </dsp:txBody>
      <dsp:txXfrm>
        <a:off x="957920" y="175374"/>
        <a:ext cx="1148395" cy="843230"/>
      </dsp:txXfrm>
    </dsp:sp>
    <dsp:sp modelId="{F4FD683D-0915-4710-B2DE-119AB4C1DC9E}">
      <dsp:nvSpPr>
        <dsp:cNvPr id="0" name=""/>
        <dsp:cNvSpPr/>
      </dsp:nvSpPr>
      <dsp:spPr>
        <a:xfrm>
          <a:off x="1275168" y="1265189"/>
          <a:ext cx="513900" cy="513900"/>
        </a:xfrm>
        <a:prstGeom prst="mathPlus">
          <a:avLst/>
        </a:prstGeom>
        <a:solidFill>
          <a:srgbClr val="77ABC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800" b="1" kern="1200"/>
        </a:p>
      </dsp:txBody>
      <dsp:txXfrm>
        <a:off x="1343285" y="1461704"/>
        <a:ext cx="377666" cy="120870"/>
      </dsp:txXfrm>
    </dsp:sp>
    <dsp:sp modelId="{655CE3BB-BD56-4621-BDF9-7278711A6047}">
      <dsp:nvSpPr>
        <dsp:cNvPr id="0" name=""/>
        <dsp:cNvSpPr/>
      </dsp:nvSpPr>
      <dsp:spPr>
        <a:xfrm>
          <a:off x="720079" y="1851036"/>
          <a:ext cx="1624077" cy="127612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A8C9D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EN 15224</a:t>
          </a:r>
          <a:endParaRPr lang="el-GR" sz="1800" b="1" kern="1200" dirty="0"/>
        </a:p>
      </dsp:txBody>
      <dsp:txXfrm>
        <a:off x="957920" y="2037920"/>
        <a:ext cx="1148395" cy="902354"/>
      </dsp:txXfrm>
    </dsp:sp>
    <dsp:sp modelId="{440D67CD-B6CE-45B4-8119-797884EC13A8}">
      <dsp:nvSpPr>
        <dsp:cNvPr id="0" name=""/>
        <dsp:cNvSpPr/>
      </dsp:nvSpPr>
      <dsp:spPr>
        <a:xfrm>
          <a:off x="2477062" y="1399145"/>
          <a:ext cx="281759" cy="329605"/>
        </a:xfrm>
        <a:prstGeom prst="rightArrow">
          <a:avLst>
            <a:gd name="adj1" fmla="val 60000"/>
            <a:gd name="adj2" fmla="val 50000"/>
          </a:avLst>
        </a:prstGeom>
        <a:solidFill>
          <a:srgbClr val="77ABC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400" b="1" kern="1200"/>
        </a:p>
      </dsp:txBody>
      <dsp:txXfrm>
        <a:off x="2477062" y="1465066"/>
        <a:ext cx="197231" cy="197763"/>
      </dsp:txXfrm>
    </dsp:sp>
    <dsp:sp modelId="{83295AF3-449A-40AF-A958-A783C12210AD}">
      <dsp:nvSpPr>
        <dsp:cNvPr id="0" name=""/>
        <dsp:cNvSpPr/>
      </dsp:nvSpPr>
      <dsp:spPr>
        <a:xfrm>
          <a:off x="2875778" y="677912"/>
          <a:ext cx="2452813" cy="17720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A8C9D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/>
            <a:t>ΣΥΣΤΗΜΑ ΔΙΑΧΕΙΡΙΣΗΣ ΠΟΙΟΤΗΤΑΣ</a:t>
          </a:r>
        </a:p>
      </dsp:txBody>
      <dsp:txXfrm>
        <a:off x="3234984" y="937426"/>
        <a:ext cx="1734401" cy="1253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A9750-0977-4803-8222-F25311B187A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148184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C3FF9-AA9F-4EB0-846B-EB57F7586BD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76021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Θέση εικόνας διαφάνειας">
            <a:extLst>
              <a:ext uri="{FF2B5EF4-FFF2-40B4-BE49-F238E27FC236}">
                <a16:creationId xmlns:a16="http://schemas.microsoft.com/office/drawing/2014/main" xmlns="" id="{834F50D7-A6AA-1E4E-B0C7-0BDDF80313B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2 - Θέση σημειώσεων">
            <a:extLst>
              <a:ext uri="{FF2B5EF4-FFF2-40B4-BE49-F238E27FC236}">
                <a16:creationId xmlns:a16="http://schemas.microsoft.com/office/drawing/2014/main" xmlns="" id="{03C7D087-7471-5740-8A74-98EDF46D41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cs typeface="Arial" panose="020B0604020202020204" pitchFamily="34" charset="0"/>
            </a:endParaRP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xmlns="" id="{C8828E04-6F88-CA4F-A8BF-3397B7CF507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ΙΝΣΤΙΤΟΥΤΟ ΠΟΛΙΤΙΚΩΝ ΟΙΚΟΝΟΜΙΚΩΝ ΚΑΙ ΚΟΙΝΩΝΙΚΩΝ ΕΡΕΥΝΩΝ</a:t>
            </a:r>
          </a:p>
        </p:txBody>
      </p:sp>
      <p:sp>
        <p:nvSpPr>
          <p:cNvPr id="5" name="4 - Θέση αριθμού διαφάνειας">
            <a:extLst>
              <a:ext uri="{FF2B5EF4-FFF2-40B4-BE49-F238E27FC236}">
                <a16:creationId xmlns:a16="http://schemas.microsoft.com/office/drawing/2014/main" xmlns="" id="{EFE94AC5-4502-0B4B-89CD-010C51782D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774DD41-6CA4-F04D-9D80-A1CA36C9DFF2}" type="slidenum">
              <a:rPr lang="el-GR" altLang="el-GR">
                <a:latin typeface="Calibri" panose="020F0502020204030204" pitchFamily="34" charset="0"/>
              </a:rPr>
              <a:pPr eaLnBrk="1" hangingPunct="1"/>
              <a:t>12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567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Θέση εικόνας διαφάνειας">
            <a:extLst>
              <a:ext uri="{FF2B5EF4-FFF2-40B4-BE49-F238E27FC236}">
                <a16:creationId xmlns:a16="http://schemas.microsoft.com/office/drawing/2014/main" xmlns="" id="{E39A7430-9F55-5444-8241-EE27653E3A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2 - Θέση σημειώσεων">
            <a:extLst>
              <a:ext uri="{FF2B5EF4-FFF2-40B4-BE49-F238E27FC236}">
                <a16:creationId xmlns:a16="http://schemas.microsoft.com/office/drawing/2014/main" xmlns="" id="{6E7E5E40-295B-FF46-B831-41389ED10D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l-GR" altLang="el-GR">
              <a:cs typeface="Arial" panose="020B0604020202020204" pitchFamily="34" charset="0"/>
            </a:endParaRPr>
          </a:p>
        </p:txBody>
      </p:sp>
      <p:sp>
        <p:nvSpPr>
          <p:cNvPr id="36868" name="3 - Θέση αριθμού διαφάνειας">
            <a:extLst>
              <a:ext uri="{FF2B5EF4-FFF2-40B4-BE49-F238E27FC236}">
                <a16:creationId xmlns:a16="http://schemas.microsoft.com/office/drawing/2014/main" xmlns="" id="{AE407FE8-6890-E14A-8D0E-906655B6C2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5A33BB-E754-5A4A-8D0A-EB4BE4B667DC}" type="slidenum">
              <a:rPr lang="el-GR" altLang="el-GR">
                <a:latin typeface="Calibri" panose="020F0502020204030204" pitchFamily="34" charset="0"/>
              </a:rPr>
              <a:pPr eaLnBrk="1" hangingPunct="1"/>
              <a:t>15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614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Θέση εικόνας διαφάνειας">
            <a:extLst>
              <a:ext uri="{FF2B5EF4-FFF2-40B4-BE49-F238E27FC236}">
                <a16:creationId xmlns:a16="http://schemas.microsoft.com/office/drawing/2014/main" xmlns="" id="{A1D87E2E-5704-3642-AED4-3D2E94CFBB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2 - Θέση σημειώσεων">
            <a:extLst>
              <a:ext uri="{FF2B5EF4-FFF2-40B4-BE49-F238E27FC236}">
                <a16:creationId xmlns:a16="http://schemas.microsoft.com/office/drawing/2014/main" xmlns="" id="{80808168-A00B-AA44-B894-DDFF0A4060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l-GR" altLang="el-GR">
              <a:cs typeface="Arial" panose="020B0604020202020204" pitchFamily="34" charset="0"/>
            </a:endParaRPr>
          </a:p>
        </p:txBody>
      </p:sp>
      <p:sp>
        <p:nvSpPr>
          <p:cNvPr id="36868" name="3 - Θέση αριθμού διαφάνειας">
            <a:extLst>
              <a:ext uri="{FF2B5EF4-FFF2-40B4-BE49-F238E27FC236}">
                <a16:creationId xmlns:a16="http://schemas.microsoft.com/office/drawing/2014/main" xmlns="" id="{6888F69A-CE61-634A-BEC4-2E2D3CB0FA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34D89E-34E5-DD49-B9C9-ADEC32011D76}" type="slidenum">
              <a:rPr lang="el-GR" altLang="el-GR">
                <a:latin typeface="Calibri" panose="020F0502020204030204" pitchFamily="34" charset="0"/>
              </a:rPr>
              <a:pPr eaLnBrk="1" hangingPunct="1"/>
              <a:t>16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52301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xmlns="" id="{8D0313DF-1D33-A445-B46B-1EDC207724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3A9CE50-79AC-6B4E-97F7-FA43FD722D92}" type="slidenum">
              <a:rPr lang="en-GB" altLang="el-GR">
                <a:latin typeface="Calibri" panose="020F0502020204030204" pitchFamily="34" charset="0"/>
              </a:rPr>
              <a:pPr eaLnBrk="1" hangingPunct="1"/>
              <a:t>17</a:t>
            </a:fld>
            <a:endParaRPr lang="en-GB" altLang="el-GR">
              <a:latin typeface="Calibri" panose="020F050202020403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xmlns="" id="{2DEF0B10-55FC-9644-9E04-A1260FCBC9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xmlns="" id="{E5B39B1E-607D-E644-A8F3-5493B0DE83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l-GR" altLang="el-G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637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- Θέση εικόνας διαφάνειας">
            <a:extLst>
              <a:ext uri="{FF2B5EF4-FFF2-40B4-BE49-F238E27FC236}">
                <a16:creationId xmlns:a16="http://schemas.microsoft.com/office/drawing/2014/main" xmlns="" id="{CFBDF1C4-DCCD-FA4E-AAE3-39488A28B8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2 - Θέση σημειώσεων">
            <a:extLst>
              <a:ext uri="{FF2B5EF4-FFF2-40B4-BE49-F238E27FC236}">
                <a16:creationId xmlns:a16="http://schemas.microsoft.com/office/drawing/2014/main" xmlns="" id="{A3B7C268-1CB0-3942-8022-2EAC5A93D7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cs typeface="Arial" panose="020B0604020202020204" pitchFamily="34" charset="0"/>
            </a:endParaRP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xmlns="" id="{79160DA2-4A47-E745-87A5-9F14D6F3F4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ΙΝΣΤΙΤΟΥΤΟ ΠΟΛΙΤΙΚΩΝ ΟΙΚΟΝΟΜΙΚΩΝ ΚΑΙ ΚΟΙΝΩΝΙΚΩΝ ΕΡΕΥΝΩΝ</a:t>
            </a:r>
          </a:p>
        </p:txBody>
      </p:sp>
      <p:sp>
        <p:nvSpPr>
          <p:cNvPr id="5" name="4 - Θέση αριθμού διαφάνειας">
            <a:extLst>
              <a:ext uri="{FF2B5EF4-FFF2-40B4-BE49-F238E27FC236}">
                <a16:creationId xmlns:a16="http://schemas.microsoft.com/office/drawing/2014/main" xmlns="" id="{C3DB18DC-2FDE-004E-82B3-67AAAB2201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1B35C6-5270-AC48-B59B-F7CA1898B431}" type="slidenum">
              <a:rPr lang="el-GR" altLang="el-GR">
                <a:latin typeface="Calibri" panose="020F0502020204030204" pitchFamily="34" charset="0"/>
              </a:rPr>
              <a:pPr eaLnBrk="1" hangingPunct="1"/>
              <a:t>18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383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- Θέση εικόνας διαφάνειας">
            <a:extLst>
              <a:ext uri="{FF2B5EF4-FFF2-40B4-BE49-F238E27FC236}">
                <a16:creationId xmlns:a16="http://schemas.microsoft.com/office/drawing/2014/main" xmlns="" id="{00774600-5289-A148-856C-C41FB5696C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2 - Θέση σημειώσεων">
            <a:extLst>
              <a:ext uri="{FF2B5EF4-FFF2-40B4-BE49-F238E27FC236}">
                <a16:creationId xmlns:a16="http://schemas.microsoft.com/office/drawing/2014/main" xmlns="" id="{53341A46-1FFF-0443-89A5-FBD9B989B3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cs typeface="Arial" panose="020B0604020202020204" pitchFamily="34" charset="0"/>
            </a:endParaRP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xmlns="" id="{E1A790A8-3E77-4543-BC5B-4D1CE2A67B1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ΙΝΣΤΙΤΟΥΤΟ ΠΟΛΙΤΙΚΩΝ ΟΙΚΟΝΟΜΙΚΩΝ ΚΑΙ ΚΟΙΝΩΝΙΚΩΝ ΕΡΕΥΝΩΝ</a:t>
            </a:r>
          </a:p>
        </p:txBody>
      </p:sp>
      <p:sp>
        <p:nvSpPr>
          <p:cNvPr id="5" name="4 - Θέση αριθμού διαφάνειας">
            <a:extLst>
              <a:ext uri="{FF2B5EF4-FFF2-40B4-BE49-F238E27FC236}">
                <a16:creationId xmlns:a16="http://schemas.microsoft.com/office/drawing/2014/main" xmlns="" id="{C6B3DF0A-3B42-824A-B25D-FD168E8369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D6609E-6842-5E4A-8254-FBBCC02B90CA}" type="slidenum">
              <a:rPr lang="el-GR" altLang="el-GR">
                <a:latin typeface="Calibri" panose="020F0502020204030204" pitchFamily="34" charset="0"/>
              </a:rPr>
              <a:pPr eaLnBrk="1" hangingPunct="1"/>
              <a:t>20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392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- Θέση εικόνας διαφάνειας">
            <a:extLst>
              <a:ext uri="{FF2B5EF4-FFF2-40B4-BE49-F238E27FC236}">
                <a16:creationId xmlns:a16="http://schemas.microsoft.com/office/drawing/2014/main" xmlns="" id="{B1C1B3CB-EDAE-4549-962C-B07F00D5B4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2 - Θέση σημειώσεων">
            <a:extLst>
              <a:ext uri="{FF2B5EF4-FFF2-40B4-BE49-F238E27FC236}">
                <a16:creationId xmlns:a16="http://schemas.microsoft.com/office/drawing/2014/main" xmlns="" id="{139ADA58-4FFB-4348-9CF5-2BE3A6F81C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cs typeface="Arial" panose="020B0604020202020204" pitchFamily="34" charset="0"/>
            </a:endParaRP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xmlns="" id="{B6D42E7D-CFC4-0E4D-9E41-0AEC2C674E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ΙΝΣΤΙΤΟΥΤΟ ΠΟΛΙΤΙΚΩΝ ΟΙΚΟΝΟΜΙΚΩΝ ΚΑΙ ΚΟΙΝΩΝΙΚΩΝ ΕΡΕΥΝΩΝ</a:t>
            </a:r>
          </a:p>
        </p:txBody>
      </p:sp>
      <p:sp>
        <p:nvSpPr>
          <p:cNvPr id="5" name="4 - Θέση αριθμού διαφάνειας">
            <a:extLst>
              <a:ext uri="{FF2B5EF4-FFF2-40B4-BE49-F238E27FC236}">
                <a16:creationId xmlns:a16="http://schemas.microsoft.com/office/drawing/2014/main" xmlns="" id="{4BD00D55-E229-5041-A175-0430FCE2AE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09AE6C7-1783-2C47-B4C0-5899D6582B6C}" type="slidenum">
              <a:rPr lang="el-GR" altLang="el-GR">
                <a:latin typeface="Calibri" panose="020F0502020204030204" pitchFamily="34" charset="0"/>
              </a:rPr>
              <a:pPr eaLnBrk="1" hangingPunct="1"/>
              <a:t>21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94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- Θέση εικόνας διαφάνειας">
            <a:extLst>
              <a:ext uri="{FF2B5EF4-FFF2-40B4-BE49-F238E27FC236}">
                <a16:creationId xmlns:a16="http://schemas.microsoft.com/office/drawing/2014/main" xmlns="" id="{32FAAA14-DEB4-574A-B2F7-2E1F518A03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2 - Θέση σημειώσεων">
            <a:extLst>
              <a:ext uri="{FF2B5EF4-FFF2-40B4-BE49-F238E27FC236}">
                <a16:creationId xmlns:a16="http://schemas.microsoft.com/office/drawing/2014/main" xmlns="" id="{16FFD497-19BC-FB4A-A4CE-B6DA8EF3180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>
              <a:cs typeface="Arial" panose="020B0604020202020204" pitchFamily="34" charset="0"/>
            </a:endParaRPr>
          </a:p>
        </p:txBody>
      </p:sp>
      <p:sp>
        <p:nvSpPr>
          <p:cNvPr id="4" name="3 - Θέση υποσέλιδου">
            <a:extLst>
              <a:ext uri="{FF2B5EF4-FFF2-40B4-BE49-F238E27FC236}">
                <a16:creationId xmlns:a16="http://schemas.microsoft.com/office/drawing/2014/main" xmlns="" id="{8915492D-465D-D646-A5DF-4EB83A8142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l-GR"/>
              <a:t>ΙΝΣΤΙΤΟΥΤΟ ΠΟΛΙΤΙΚΩΝ ΟΙΚΟΝΟΜΙΚΩΝ ΚΑΙ ΚΟΙΝΩΝΙΚΩΝ ΕΡΕΥΝΩΝ</a:t>
            </a:r>
          </a:p>
        </p:txBody>
      </p:sp>
      <p:sp>
        <p:nvSpPr>
          <p:cNvPr id="5" name="4 - Θέση αριθμού διαφάνειας">
            <a:extLst>
              <a:ext uri="{FF2B5EF4-FFF2-40B4-BE49-F238E27FC236}">
                <a16:creationId xmlns:a16="http://schemas.microsoft.com/office/drawing/2014/main" xmlns="" id="{706DC054-CBC5-AB4A-960B-5C57F9D1B1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579458C-A8C4-2D46-B57E-A802D317FF1F}" type="slidenum">
              <a:rPr lang="el-GR" altLang="el-GR">
                <a:latin typeface="Calibri" panose="020F0502020204030204" pitchFamily="34" charset="0"/>
              </a:rPr>
              <a:pPr eaLnBrk="1" hangingPunct="1"/>
              <a:t>22</a:t>
            </a:fld>
            <a:endParaRPr lang="el-GR" altLang="el-G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0687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903292" y="0"/>
            <a:ext cx="2984871" cy="5010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6616" tIns="48308" rIns="96616" bIns="48308" anchor="ctr"/>
          <a:lstStyle/>
          <a:p>
            <a:endParaRPr lang="en-US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3903292" y="9519285"/>
            <a:ext cx="2984871" cy="5010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5610" tIns="46966" rIns="95610" bIns="46966" anchor="b"/>
          <a:lstStyle/>
          <a:p>
            <a:pPr algn="r" eaLnBrk="0" hangingPunct="0"/>
            <a:r>
              <a:rPr lang="en-GB" sz="1300" dirty="0">
                <a:latin typeface="Times New Roman" pitchFamily="18" charset="0"/>
              </a:rPr>
              <a:t>8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9519285"/>
            <a:ext cx="2984871" cy="5010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6616" tIns="48308" rIns="96616" bIns="48308" anchor="ctr"/>
          <a:lstStyle/>
          <a:p>
            <a:endParaRPr lang="en-US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2984871" cy="5010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6616" tIns="48308" rIns="96616" bIns="48308" anchor="ctr"/>
          <a:lstStyle/>
          <a:p>
            <a:endParaRPr lang="en-US"/>
          </a:p>
        </p:txBody>
      </p:sp>
      <p:sp>
        <p:nvSpPr>
          <p:cNvPr id="481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9325" y="758825"/>
            <a:ext cx="4989513" cy="3743325"/>
          </a:xfrm>
          <a:ln cap="flat"/>
        </p:spPr>
      </p:sp>
      <p:sp>
        <p:nvSpPr>
          <p:cNvPr id="4813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3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455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216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120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8755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481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754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8850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402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139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919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1905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60450-CCA5-4ADF-812E-E925E30CABC1}" type="datetimeFigureOut">
              <a:rPr lang="el-GR" smtClean="0"/>
              <a:pPr/>
              <a:t>23/1/2018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B0586-5D02-475C-B7B5-28A9BE2146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675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gr/url?sa=i&amp;rct=j&amp;q=&amp;esrc=s&amp;frm=1&amp;source=images&amp;cd=&amp;cad=rja&amp;docid=RMloaIim7jdLMM&amp;tbnid=J8nYu50pw16gBM:&amp;ved=0CAUQjRw&amp;url=http://www.hygeia.gr/zone.aspx?z_id%3D195&amp;ei=G5BuUt_GEYrN0QXb3ICoCQ&amp;bvm=bv.55123115,d.d2k&amp;psig=AFQjCNHFBjt7Nu1AdUWitFP_G0j7CXLqEg&amp;ust=138306323148855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-108520" y="2060848"/>
            <a:ext cx="925252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algn="ctr"/>
            <a:r>
              <a:rPr lang="el-GR" sz="5400" b="1" kern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alibri" pitchFamily="34" charset="0"/>
              </a:rPr>
              <a:t>ΔΟΜΗ ΤΟΥ ΣΥΣΤΗΜΑΤΟΣ ΔΙΑΧΕΙΡΙΣΗΣ ΠΟΙΟΤΗΤΑΣ ΣΥΜΦΩΝΑ ΜΕ ΤΟ </a:t>
            </a:r>
            <a:endParaRPr lang="en-US" sz="5400" b="1" kern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r>
              <a:rPr lang="el-GR" sz="5400" b="1" kern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Calibri" pitchFamily="34" charset="0"/>
              </a:rPr>
              <a:t>ISO 9001 και ΕΝ 15224</a:t>
            </a:r>
          </a:p>
        </p:txBody>
      </p:sp>
      <p:sp>
        <p:nvSpPr>
          <p:cNvPr id="3" name="2 - TextBox"/>
          <p:cNvSpPr txBox="1"/>
          <p:nvPr/>
        </p:nvSpPr>
        <p:spPr>
          <a:xfrm>
            <a:off x="4357686" y="5929330"/>
            <a:ext cx="4597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kern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Arial Black" pitchFamily="34" charset="0"/>
                <a:ea typeface="+mj-ea"/>
                <a:cs typeface="+mj-cs"/>
              </a:rPr>
              <a:t>Βασιλική </a:t>
            </a:r>
            <a:r>
              <a:rPr lang="el-GR" sz="2000" b="1" kern="0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Arial Black" pitchFamily="34" charset="0"/>
                <a:ea typeface="+mj-ea"/>
                <a:cs typeface="+mj-cs"/>
              </a:rPr>
              <a:t>Γκιόκα</a:t>
            </a:r>
            <a:endParaRPr lang="el-GR" sz="2000" b="1" kern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latin typeface="Arial Black" pitchFamily="34" charset="0"/>
              <a:ea typeface="+mj-ea"/>
              <a:cs typeface="+mj-cs"/>
            </a:endParaRPr>
          </a:p>
          <a:p>
            <a:r>
              <a:rPr lang="el-GR" sz="2000" b="1" kern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Arial Black" pitchFamily="34" charset="0"/>
                <a:ea typeface="+mj-ea"/>
                <a:cs typeface="+mj-cs"/>
              </a:rPr>
              <a:t>Εργαστηριακός Συνεργάτης </a:t>
            </a:r>
            <a:r>
              <a:rPr lang="en-US" sz="2000" b="1" kern="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latin typeface="Arial Black" pitchFamily="34" charset="0"/>
                <a:ea typeface="+mj-ea"/>
                <a:cs typeface="+mj-cs"/>
              </a:rPr>
              <a:t>PhD</a:t>
            </a:r>
            <a:endParaRPr lang="el-GR" sz="2000" b="1" kern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latin typeface="Arial Black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6219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 bwMode="auto">
          <a:xfrm>
            <a:off x="575556" y="446337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algn="ctr"/>
            <a:r>
              <a:rPr lang="el-GR" sz="2700" b="1" kern="0" dirty="0">
                <a:solidFill>
                  <a:srgbClr val="002060"/>
                </a:solidFill>
                <a:latin typeface="Calibri" pitchFamily="34" charset="0"/>
              </a:rPr>
              <a:t>ΑΣΚΗΣΗ</a:t>
            </a:r>
          </a:p>
        </p:txBody>
      </p:sp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1557611" y="1784401"/>
            <a:ext cx="6110733" cy="1212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l-GR" kern="0" dirty="0">
                <a:latin typeface="Calibri" pitchFamily="34" charset="0"/>
              </a:rPr>
              <a:t>Περιγραφή Κλινικών Διεργασιών</a:t>
            </a: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 bwMode="auto">
          <a:xfrm>
            <a:off x="575556" y="446337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algn="ctr"/>
            <a:r>
              <a:rPr lang="el-GR" b="1" kern="0" dirty="0">
                <a:solidFill>
                  <a:srgbClr val="002060"/>
                </a:solidFill>
                <a:latin typeface="Calibri" pitchFamily="34" charset="0"/>
              </a:rPr>
              <a:t>Ιδιαίτερα χαρακτηριστικά των υπηρεσιών υγείας σε σχέση με τον «πελάτη»</a:t>
            </a:r>
          </a:p>
        </p:txBody>
      </p:sp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142844" y="1214422"/>
            <a:ext cx="867762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endParaRPr lang="en-US" sz="2800" kern="0" dirty="0">
              <a:latin typeface="Calibri" pitchFamily="34" charset="0"/>
            </a:endParaRPr>
          </a:p>
          <a:p>
            <a:pPr marL="0" indent="0">
              <a:buNone/>
            </a:pPr>
            <a:endParaRPr lang="el-GR" kern="0" dirty="0">
              <a:latin typeface="Calibri" pitchFamily="34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142844" y="1556792"/>
            <a:ext cx="8677628" cy="4023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/>
            <a:r>
              <a:rPr lang="el-GR" kern="0" dirty="0">
                <a:latin typeface="Calibri" pitchFamily="34" charset="0"/>
              </a:rPr>
              <a:t>Φυσική και πνευματική συμμετοχή του </a:t>
            </a:r>
            <a:r>
              <a:rPr lang="el-GR" kern="0" dirty="0" smtClean="0">
                <a:latin typeface="Calibri" pitchFamily="34" charset="0"/>
              </a:rPr>
              <a:t>πάσχοντος</a:t>
            </a:r>
            <a:endParaRPr lang="el-GR" kern="0" dirty="0">
              <a:latin typeface="Calibri" pitchFamily="34" charset="0"/>
            </a:endParaRPr>
          </a:p>
          <a:p>
            <a:pPr marL="0" indent="0"/>
            <a:r>
              <a:rPr lang="el-GR" kern="0" dirty="0">
                <a:latin typeface="Calibri" pitchFamily="34" charset="0"/>
              </a:rPr>
              <a:t>Ο πολίτης έχει πολύ λίγη γνώση των παρεχόμενων σε αυτόν υπηρεσιών</a:t>
            </a:r>
          </a:p>
          <a:p>
            <a:pPr marL="0" indent="0"/>
            <a:r>
              <a:rPr lang="el-GR" kern="0" dirty="0">
                <a:latin typeface="Calibri" pitchFamily="34" charset="0"/>
              </a:rPr>
              <a:t>Οι απόψεις του αποδέκτη των υπηρεσιών υγείας και του φορέα που καταβάλλει την πληρωμή των υπηρεσιών συνήθως </a:t>
            </a:r>
            <a:r>
              <a:rPr lang="el-GR" kern="0">
                <a:latin typeface="Calibri" pitchFamily="34" charset="0"/>
              </a:rPr>
              <a:t>δεν </a:t>
            </a:r>
            <a:r>
              <a:rPr lang="el-GR" kern="0" smtClean="0">
                <a:latin typeface="Calibri" pitchFamily="34" charset="0"/>
              </a:rPr>
              <a:t>ταυτίζονται</a:t>
            </a:r>
            <a:endParaRPr lang="el-GR" kern="0" dirty="0">
              <a:latin typeface="Calibri" pitchFamily="34" charset="0"/>
            </a:endParaRPr>
          </a:p>
          <a:p>
            <a:pPr marL="0" indent="0"/>
            <a:endParaRPr lang="el-GR" kern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xmlns="" id="{82940334-914D-164B-B5DA-C391420DD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l-GR" sz="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ΠΟΙΑ ΠΟΛΙΤΙΚΗ ΥΓΕΙΑΣ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962F25DB-92EC-744A-9EE3-A1D57CE5F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38400"/>
            <a:ext cx="6858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</p:txBody>
      </p:sp>
      <p:sp>
        <p:nvSpPr>
          <p:cNvPr id="9220" name="Oval 4">
            <a:extLst>
              <a:ext uri="{FF2B5EF4-FFF2-40B4-BE49-F238E27FC236}">
                <a16:creationId xmlns:a16="http://schemas.microsoft.com/office/drawing/2014/main" xmlns="" id="{2EFF8E5F-3BA5-5B4F-8E57-4C30C6EBC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3124200"/>
            <a:ext cx="2286000" cy="14478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l-GR" sz="2400" b="1"/>
              <a:t>ΚΥΒΕΡΝΗΣΗ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BCCE0259-E804-3F43-937D-544523F7A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600200"/>
            <a:ext cx="25146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l-GR" sz="2400" b="1" dirty="0">
                <a:solidFill>
                  <a:srgbClr val="FF0000"/>
                </a:solidFill>
              </a:rPr>
              <a:t>ΚΟΣΤΟΣ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xmlns="" id="{7663373B-11FE-E549-A792-5165D64D0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3286125"/>
            <a:ext cx="2914650" cy="9810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l-GR" sz="2400" b="1" dirty="0">
                <a:solidFill>
                  <a:srgbClr val="FF0000"/>
                </a:solidFill>
              </a:rPr>
              <a:t>ΑΠΟΔΟΤΙΚΟΤΗΤΑ</a:t>
            </a:r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xmlns="" id="{E0047C3B-CB64-D840-8376-CD0E588D53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410200"/>
            <a:ext cx="2209800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l-GR" sz="2400" b="1" dirty="0">
                <a:solidFill>
                  <a:srgbClr val="FF0000"/>
                </a:solidFill>
              </a:rPr>
              <a:t>ΠΟΙΟΤΗΤΑ</a:t>
            </a:r>
          </a:p>
        </p:txBody>
      </p:sp>
      <p:sp>
        <p:nvSpPr>
          <p:cNvPr id="9224" name="Rectangle 8">
            <a:extLst>
              <a:ext uri="{FF2B5EF4-FFF2-40B4-BE49-F238E27FC236}">
                <a16:creationId xmlns:a16="http://schemas.microsoft.com/office/drawing/2014/main" xmlns="" id="{66A65425-3637-FB44-9695-2DAC6F981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429000"/>
            <a:ext cx="25908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>
              <a:defRPr/>
            </a:pPr>
            <a:r>
              <a:rPr lang="el-GR" sz="2400" b="1" dirty="0">
                <a:solidFill>
                  <a:srgbClr val="FF0000"/>
                </a:solidFill>
              </a:rPr>
              <a:t>ΙΚΑΝΟΠΟΙΗΣΗ</a:t>
            </a:r>
          </a:p>
        </p:txBody>
      </p:sp>
      <p:sp>
        <p:nvSpPr>
          <p:cNvPr id="9225" name="Rectangle 9">
            <a:extLst>
              <a:ext uri="{FF2B5EF4-FFF2-40B4-BE49-F238E27FC236}">
                <a16:creationId xmlns:a16="http://schemas.microsoft.com/office/drawing/2014/main" xmlns="" id="{61C384E1-9E69-594E-83CB-2989AC01A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733800"/>
            <a:ext cx="457200" cy="228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l-GR"/>
          </a:p>
        </p:txBody>
      </p:sp>
      <p:sp>
        <p:nvSpPr>
          <p:cNvPr id="9226" name="Rectangle 10">
            <a:extLst>
              <a:ext uri="{FF2B5EF4-FFF2-40B4-BE49-F238E27FC236}">
                <a16:creationId xmlns:a16="http://schemas.microsoft.com/office/drawing/2014/main" xmlns="" id="{BC936D0B-9763-3742-A7DE-0088764EB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733800"/>
            <a:ext cx="457200" cy="228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l-GR"/>
          </a:p>
        </p:txBody>
      </p:sp>
      <p:sp>
        <p:nvSpPr>
          <p:cNvPr id="9227" name="Rectangle 11">
            <a:extLst>
              <a:ext uri="{FF2B5EF4-FFF2-40B4-BE49-F238E27FC236}">
                <a16:creationId xmlns:a16="http://schemas.microsoft.com/office/drawing/2014/main" xmlns="" id="{C861663E-9AC5-CB4B-B82D-057AB5E3C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286000"/>
            <a:ext cx="3048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l-GR"/>
          </a:p>
        </p:txBody>
      </p:sp>
      <p:sp>
        <p:nvSpPr>
          <p:cNvPr id="9228" name="Rectangle 12">
            <a:extLst>
              <a:ext uri="{FF2B5EF4-FFF2-40B4-BE49-F238E27FC236}">
                <a16:creationId xmlns:a16="http://schemas.microsoft.com/office/drawing/2014/main" xmlns="" id="{9DD77B6B-30BA-8A4B-8CB2-C710BC1A4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572000"/>
            <a:ext cx="304800" cy="838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5971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 bwMode="auto">
          <a:xfrm>
            <a:off x="575556" y="446337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algn="ctr"/>
            <a:r>
              <a:rPr lang="el-GR" sz="2700" b="1" kern="0" dirty="0">
                <a:solidFill>
                  <a:srgbClr val="002060"/>
                </a:solidFill>
                <a:latin typeface="Calibri" pitchFamily="34" charset="0"/>
              </a:rPr>
              <a:t>Εστίαση στον ασθενή</a:t>
            </a:r>
          </a:p>
        </p:txBody>
      </p:sp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142844" y="1214422"/>
            <a:ext cx="867762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endParaRPr lang="en-US" sz="2800" kern="0" dirty="0">
              <a:latin typeface="Calibri" pitchFamily="34" charset="0"/>
            </a:endParaRPr>
          </a:p>
          <a:p>
            <a:pPr marL="0" indent="0">
              <a:buNone/>
            </a:pPr>
            <a:endParaRPr lang="el-GR" kern="0" dirty="0">
              <a:latin typeface="Calibri" pitchFamily="34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0" y="1268760"/>
            <a:ext cx="8677628" cy="4786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 algn="ctr"/>
            <a:r>
              <a:rPr lang="el-GR" sz="2800" kern="0" dirty="0">
                <a:latin typeface="Calibri" pitchFamily="34" charset="0"/>
              </a:rPr>
              <a:t>Όλες οι πληροφορίες σχετικά με τα δικαιώματα των ασθενών είναι διαθέσιμες</a:t>
            </a:r>
          </a:p>
          <a:p>
            <a:pPr marL="0" indent="0" algn="ctr"/>
            <a:r>
              <a:rPr lang="el-GR" sz="2800" kern="0" dirty="0">
                <a:latin typeface="Calibri" pitchFamily="34" charset="0"/>
              </a:rPr>
              <a:t>Ο ασθενής και η οικογένειά του αντιμετωπίζονται με σεβασμό</a:t>
            </a:r>
          </a:p>
          <a:p>
            <a:pPr marL="0" indent="0" algn="ctr"/>
            <a:r>
              <a:rPr lang="el-GR" sz="2800" kern="0" dirty="0">
                <a:latin typeface="Calibri" pitchFamily="34" charset="0"/>
              </a:rPr>
              <a:t>Διαφυλάσσονται η αξιοπρέπεια και η ακεραιότητα των ασθενών</a:t>
            </a:r>
          </a:p>
          <a:p>
            <a:pPr marL="0" indent="0" algn="ctr"/>
            <a:r>
              <a:rPr lang="el-GR" sz="2800" kern="0" dirty="0">
                <a:latin typeface="Calibri" pitchFamily="34" charset="0"/>
              </a:rPr>
              <a:t>Ο ασθενής μένει ενήμερος και δίνει τη συγκατάθεσή του </a:t>
            </a:r>
            <a:r>
              <a:rPr lang="el-GR" sz="2800" kern="0" dirty="0" err="1">
                <a:latin typeface="Calibri" pitchFamily="34" charset="0"/>
              </a:rPr>
              <a:t>καθ</a:t>
            </a:r>
            <a:r>
              <a:rPr lang="el-GR" sz="2800" kern="0" dirty="0">
                <a:latin typeface="Calibri" pitchFamily="34" charset="0"/>
              </a:rPr>
              <a:t> όλη τη διάρκεια της παροχής φροντίδας υγείας</a:t>
            </a:r>
          </a:p>
          <a:p>
            <a:pPr marL="0" indent="0" algn="ctr"/>
            <a:r>
              <a:rPr lang="el-GR" sz="2800" kern="0" dirty="0">
                <a:latin typeface="Calibri" pitchFamily="34" charset="0"/>
              </a:rPr>
              <a:t>Οι προτάσεις και τα παράπονα των ασθενών και των οικογενειών τους διερευνώνται και συζητούνται</a:t>
            </a:r>
          </a:p>
          <a:p>
            <a:pPr marL="0" indent="0" algn="ctr"/>
            <a:endParaRPr lang="el-GR" sz="2800" kern="0" dirty="0">
              <a:latin typeface="Calibri" pitchFamily="34" charset="0"/>
            </a:endParaRPr>
          </a:p>
          <a:p>
            <a:pPr marL="0" indent="0" algn="ctr"/>
            <a:endParaRPr lang="el-GR" sz="2800" kern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 bwMode="auto">
          <a:xfrm>
            <a:off x="714348" y="142852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algn="ctr"/>
            <a:r>
              <a:rPr lang="el-GR" sz="2700" b="1" kern="0" dirty="0">
                <a:solidFill>
                  <a:srgbClr val="002060"/>
                </a:solidFill>
                <a:latin typeface="Calibri" pitchFamily="34" charset="0"/>
              </a:rPr>
              <a:t>Εστίαση στον ασθενή (2)</a:t>
            </a:r>
          </a:p>
        </p:txBody>
      </p:sp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142844" y="1214422"/>
            <a:ext cx="867762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endParaRPr lang="en-US" sz="2800" kern="0" dirty="0">
              <a:latin typeface="Calibri" pitchFamily="34" charset="0"/>
            </a:endParaRPr>
          </a:p>
          <a:p>
            <a:pPr marL="0" indent="0">
              <a:buNone/>
            </a:pPr>
            <a:endParaRPr lang="el-GR" kern="0" dirty="0">
              <a:latin typeface="Calibri" pitchFamily="34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214282" y="785770"/>
            <a:ext cx="8677628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 algn="ctr"/>
            <a:r>
              <a:rPr lang="el-GR" sz="2800" kern="0" dirty="0">
                <a:latin typeface="Calibri" pitchFamily="34" charset="0"/>
              </a:rPr>
              <a:t>Ο ασθενής ή οικογένεια του ενημερώνονται για οιοδήποτε ανεπιθύμητο συμβάν</a:t>
            </a:r>
          </a:p>
          <a:p>
            <a:pPr marL="0" indent="0" algn="ctr"/>
            <a:r>
              <a:rPr lang="el-GR" sz="2800" kern="0" dirty="0">
                <a:latin typeface="Calibri" pitchFamily="34" charset="0"/>
              </a:rPr>
              <a:t>Διατίθεται διαδικασία για τον τρόπο ενημέρωσης, προς ενδιαφερόμενα μέρη εκτός του οργανισμού, σύμφωνα με τις ισχύουσες νομοθετικές ή κανονιστικές απαιτήσεις ή περιορισμούς</a:t>
            </a:r>
          </a:p>
          <a:p>
            <a:pPr marL="0" indent="0" algn="ctr"/>
            <a:r>
              <a:rPr lang="el-GR" sz="2800" kern="0" dirty="0">
                <a:latin typeface="Calibri" pitchFamily="34" charset="0"/>
              </a:rPr>
              <a:t>Η συνεργασία εξασφαλίζεται </a:t>
            </a:r>
            <a:r>
              <a:rPr lang="el-GR" sz="2800" kern="0" dirty="0" err="1">
                <a:latin typeface="Calibri" pitchFamily="34" charset="0"/>
              </a:rPr>
              <a:t>καθ</a:t>
            </a:r>
            <a:r>
              <a:rPr lang="el-GR" sz="2800" kern="0" dirty="0">
                <a:latin typeface="Calibri" pitchFamily="34" charset="0"/>
              </a:rPr>
              <a:t> όλη τη διάρκεια της περίθαλψης</a:t>
            </a:r>
          </a:p>
          <a:p>
            <a:pPr marL="0" indent="0" algn="ctr"/>
            <a:endParaRPr lang="el-GR" sz="2800" kern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>
            <a:extLst>
              <a:ext uri="{FF2B5EF4-FFF2-40B4-BE49-F238E27FC236}">
                <a16:creationId xmlns:a16="http://schemas.microsoft.com/office/drawing/2014/main" xmlns="" id="{1CD2F20E-26EF-474B-88DA-C11557370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28688"/>
            <a:ext cx="9144000" cy="5472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defRPr/>
            </a:pPr>
            <a:endParaRPr lang="el-GR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Ο ασθενής δεν είναι ικανός να κρίνει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Η απαίτησή του μπορεί να είναι επιβλαβής για την υγεία του.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Η ασθένεια καταστρέφει την κρίση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Η εξάρτηση του ασθενή οδηγεί σε απροθυμία να είναι ειλικρινής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Δεν είναι δυνατή η μέτρηση των υποκειμενικών συναισθημάτων έγκυρα και αξιόπιστα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Δημιουργεί εξωπραγματικές προσδοκίες  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l-GR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3" name="2 - TextBox">
            <a:extLst>
              <a:ext uri="{FF2B5EF4-FFF2-40B4-BE49-F238E27FC236}">
                <a16:creationId xmlns:a16="http://schemas.microsoft.com/office/drawing/2014/main" xmlns="" id="{0D9A19FF-0F01-F949-BA02-C050526FE8AE}"/>
              </a:ext>
            </a:extLst>
          </p:cNvPr>
          <p:cNvSpPr txBox="1"/>
          <p:nvPr/>
        </p:nvSpPr>
        <p:spPr>
          <a:xfrm>
            <a:off x="967936" y="116632"/>
            <a:ext cx="7208127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l-GR" sz="40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Λόγοι ενάντια στην ικανοποίηση</a:t>
            </a:r>
          </a:p>
          <a:p>
            <a:pPr algn="ctr">
              <a:defRPr/>
            </a:pPr>
            <a:r>
              <a:rPr lang="el-GR" sz="40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του ασθενή</a:t>
            </a:r>
          </a:p>
        </p:txBody>
      </p:sp>
    </p:spTree>
    <p:extLst>
      <p:ext uri="{BB962C8B-B14F-4D97-AF65-F5344CB8AC3E}">
        <p14:creationId xmlns:p14="http://schemas.microsoft.com/office/powerpoint/2010/main" val="1915145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>
            <a:extLst>
              <a:ext uri="{FF2B5EF4-FFF2-40B4-BE49-F238E27FC236}">
                <a16:creationId xmlns:a16="http://schemas.microsoft.com/office/drawing/2014/main" xmlns="" id="{903FC919-13DD-974A-974C-DD7AC87A7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0825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514350"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Είναι από μόνη της ένα επιθυμητό -θετικό αποτέλεσμα.</a:t>
            </a:r>
          </a:p>
          <a:p>
            <a:pPr indent="-514350"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Η οποία σχετίζεται και με άλλα θετικά αποτελέσματα.  </a:t>
            </a:r>
          </a:p>
          <a:p>
            <a:pPr indent="-514350"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Οι ασθενής έχουν πιο ευρεία άποψη από τους επαγγελματίες υγείας</a:t>
            </a:r>
          </a:p>
          <a:p>
            <a:pPr indent="-514350"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Συχνά ο ασθενής είναι σε καλύτερη θέση να κρίνει από μόνος του. </a:t>
            </a:r>
          </a:p>
          <a:p>
            <a:pPr indent="-514350"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Σε βοηθά να διαλέξεις την καλύτερη δυνατή φροντίδα.</a:t>
            </a:r>
          </a:p>
          <a:p>
            <a:pPr indent="-514350"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+mj-lt"/>
              <a:buChar char="•"/>
              <a:defRPr/>
            </a:pPr>
            <a:r>
              <a:rPr lang="el-GR" sz="2800" kern="0" dirty="0">
                <a:solidFill>
                  <a:srgbClr val="000066"/>
                </a:solidFill>
                <a:latin typeface="Calibri" pitchFamily="34" charset="0"/>
              </a:rPr>
              <a:t>Είναι δημοκρατικό δικαίωμα σε μια δημόσια υπηρεσία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l-GR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3" name="2 - TextBox">
            <a:extLst>
              <a:ext uri="{FF2B5EF4-FFF2-40B4-BE49-F238E27FC236}">
                <a16:creationId xmlns:a16="http://schemas.microsoft.com/office/drawing/2014/main" xmlns="" id="{ADF61AE7-D182-FF46-A4CB-C243839EEE41}"/>
              </a:ext>
            </a:extLst>
          </p:cNvPr>
          <p:cNvSpPr txBox="1"/>
          <p:nvPr/>
        </p:nvSpPr>
        <p:spPr>
          <a:xfrm>
            <a:off x="250446" y="44450"/>
            <a:ext cx="858119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l-GR" sz="40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Λόγοι που οδηγούν στην ικανοποίηση</a:t>
            </a:r>
          </a:p>
          <a:p>
            <a:pPr algn="ctr">
              <a:defRPr/>
            </a:pPr>
            <a:r>
              <a:rPr lang="el-GR" sz="40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του ασθενή</a:t>
            </a:r>
          </a:p>
        </p:txBody>
      </p:sp>
    </p:spTree>
    <p:extLst>
      <p:ext uri="{BB962C8B-B14F-4D97-AF65-F5344CB8AC3E}">
        <p14:creationId xmlns:p14="http://schemas.microsoft.com/office/powerpoint/2010/main" val="3182117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>
            <a:extLst>
              <a:ext uri="{FF2B5EF4-FFF2-40B4-BE49-F238E27FC236}">
                <a16:creationId xmlns:a16="http://schemas.microsoft.com/office/drawing/2014/main" xmlns="" id="{229D7832-20C7-984E-8019-DE0A859A8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04800"/>
            <a:ext cx="754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2400" b="1" dirty="0">
                <a:solidFill>
                  <a:srgbClr val="0070C0"/>
                </a:solidFill>
                <a:latin typeface="Comic Sans MS" panose="030F0902030302020204" pitchFamily="66" charset="0"/>
              </a:rPr>
              <a:t>ΕΞΩΤΕΡΙΚΟ ΠΕΡΙΒΑΛΟΝ ΤΟΥ ΑΣΘΕΝΟΥΣ</a:t>
            </a:r>
            <a:endParaRPr lang="en-GB" altLang="el-GR" sz="2400" b="1" dirty="0">
              <a:solidFill>
                <a:srgbClr val="0070C0"/>
              </a:solidFill>
              <a:latin typeface="Comic Sans MS" panose="030F0902030302020204" pitchFamily="66" charset="0"/>
            </a:endParaRPr>
          </a:p>
        </p:txBody>
      </p:sp>
      <p:pic>
        <p:nvPicPr>
          <p:cNvPr id="18435" name="Picture 2" descr="http://www.hygeia.gr/articlefiles/462-1221-nosileytiki_diagram.jpg">
            <a:hlinkClick r:id="rId3"/>
            <a:extLst>
              <a:ext uri="{FF2B5EF4-FFF2-40B4-BE49-F238E27FC236}">
                <a16:creationId xmlns:a16="http://schemas.microsoft.com/office/drawing/2014/main" xmlns="" id="{2FF633DF-1197-3042-9D32-22D8E44D7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125538"/>
            <a:ext cx="6337300" cy="547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0938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xmlns="" id="{19584F3C-DD49-B74B-B540-7A596B449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l-GR" sz="40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ΕΠΑΓΓΕΛΜΑΤΙΕΣ ΥΓΕΙΑΣ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xmlns="" id="{D339BCDE-8671-6449-89C1-2E49C853C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38400"/>
            <a:ext cx="6858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</p:txBody>
      </p:sp>
      <p:sp>
        <p:nvSpPr>
          <p:cNvPr id="19460" name="12 - TextBox">
            <a:extLst>
              <a:ext uri="{FF2B5EF4-FFF2-40B4-BE49-F238E27FC236}">
                <a16:creationId xmlns:a16="http://schemas.microsoft.com/office/drawing/2014/main" xmlns="" id="{F0B0955C-1309-2D4B-91D8-25E1A2122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57338"/>
            <a:ext cx="91440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Εργασιακό στρες/ επαγγελματική εξουθένωση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Ανεπαρκές υποστηρικτικό προσωπικό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 err="1">
                <a:solidFill>
                  <a:srgbClr val="003399"/>
                </a:solidFill>
                <a:latin typeface="+mn-lt"/>
              </a:rPr>
              <a:t>Υποστελέχωση</a:t>
            </a:r>
            <a:endParaRPr lang="el-GR" altLang="el-GR" sz="2800" dirty="0">
              <a:solidFill>
                <a:srgbClr val="003399"/>
              </a:solidFill>
              <a:latin typeface="+mn-lt"/>
            </a:endParaRP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Φόρτος εργασίας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Αναποτελεσματική ηγεσία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Φτωχή επικοινωνία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Υψηλό επίπεδο αισθήματος ρουτίνας και επαναλαμβανόμενης εργασίας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Χαμηλές ευκαιρίες για επαγγελματική ανάπτυξη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endParaRPr lang="el-GR" altLang="el-GR" sz="2800" b="1" dirty="0">
              <a:solidFill>
                <a:srgbClr val="FFC000"/>
              </a:solidFill>
              <a:latin typeface="Comic Sans MS" panose="030F0902030302020204" pitchFamily="66" charset="0"/>
            </a:endParaRPr>
          </a:p>
          <a:p>
            <a:pPr eaLnBrk="1" hangingPunct="1">
              <a:buFont typeface="Tahoma" panose="020B0604030504040204" pitchFamily="34" charset="0"/>
              <a:buAutoNum type="arabicPeriod"/>
            </a:pPr>
            <a:endParaRPr lang="el-GR" altLang="el-GR" sz="2800" b="1" dirty="0">
              <a:solidFill>
                <a:srgbClr val="FFC000"/>
              </a:solidFill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47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763713" y="476250"/>
            <a:ext cx="6192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l-GR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ΑΝΑΠΤΥΞΗ ΑΝΘΡΩΠΙΝΟΥ ΔΥΝΑΜΙΚΟΥ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187450" y="1557338"/>
            <a:ext cx="1871663" cy="122396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l-GR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Στρατηγική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708400" y="1628775"/>
            <a:ext cx="1800225" cy="1008063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l-G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Επιλογή </a:t>
            </a:r>
          </a:p>
          <a:p>
            <a:pPr algn="ctr">
              <a:defRPr/>
            </a:pPr>
            <a:r>
              <a:rPr lang="el-G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προσωπικού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6084888" y="1628775"/>
            <a:ext cx="1727200" cy="9350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l-GR" sz="2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Απόδοση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258888" y="4149725"/>
            <a:ext cx="2162175" cy="1150938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l-GR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Προγραμματισμός </a:t>
            </a:r>
          </a:p>
          <a:p>
            <a:pPr algn="ctr">
              <a:defRPr/>
            </a:pPr>
            <a:r>
              <a:rPr lang="el-GR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Ανθρώπινου </a:t>
            </a:r>
          </a:p>
          <a:p>
            <a:pPr algn="ctr">
              <a:defRPr/>
            </a:pPr>
            <a:r>
              <a:rPr lang="el-GR" sz="2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Δυναμικού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924300" y="4221163"/>
            <a:ext cx="1655763" cy="10795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l-GR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Αμοιβές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6084888" y="4221163"/>
            <a:ext cx="1655762" cy="1079500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l-GR" sz="20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Εξέλιξη</a:t>
            </a: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 rot="5400000">
            <a:off x="1618457" y="3140868"/>
            <a:ext cx="1117600" cy="684213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 rot="5400000">
            <a:off x="4104481" y="3032920"/>
            <a:ext cx="1152525" cy="792162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 rot="16200000">
            <a:off x="6191250" y="3033713"/>
            <a:ext cx="1225550" cy="863600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20" name="AutoShape 12"/>
          <p:cNvSpPr>
            <a:spLocks noChangeArrowheads="1"/>
          </p:cNvSpPr>
          <p:nvPr/>
        </p:nvSpPr>
        <p:spPr bwMode="auto">
          <a:xfrm>
            <a:off x="3348038" y="3284538"/>
            <a:ext cx="431800" cy="360362"/>
          </a:xfrm>
          <a:prstGeom prst="leftArrow">
            <a:avLst>
              <a:gd name="adj1" fmla="val 50000"/>
              <a:gd name="adj2" fmla="val 29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326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11" grpId="1" animBg="1"/>
      <p:bldP spid="17411" grpId="2" animBg="1"/>
      <p:bldP spid="17412" grpId="0" animBg="1"/>
      <p:bldP spid="17412" grpId="1" animBg="1"/>
      <p:bldP spid="17412" grpId="2" animBg="1"/>
      <p:bldP spid="17413" grpId="0" animBg="1"/>
      <p:bldP spid="17413" grpId="1" animBg="1"/>
      <p:bldP spid="17413" grpId="2" animBg="1"/>
      <p:bldP spid="17414" grpId="0" animBg="1"/>
      <p:bldP spid="17414" grpId="1" animBg="1"/>
      <p:bldP spid="17414" grpId="2" animBg="1"/>
      <p:bldP spid="17415" grpId="0" animBg="1"/>
      <p:bldP spid="17415" grpId="1" animBg="1"/>
      <p:bldP spid="17415" grpId="2" animBg="1"/>
      <p:bldP spid="17416" grpId="0" animBg="1"/>
      <p:bldP spid="17416" grpId="1" animBg="1"/>
      <p:bldP spid="17416" grpId="2" animBg="1"/>
      <p:bldP spid="174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 bwMode="auto">
          <a:xfrm>
            <a:off x="575556" y="446337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r>
              <a:rPr lang="el-GR" sz="4000" b="1" kern="0" dirty="0">
                <a:solidFill>
                  <a:srgbClr val="002060"/>
                </a:solidFill>
                <a:latin typeface="Calibri" pitchFamily="34" charset="0"/>
              </a:rPr>
              <a:t>ΑΣΚΗΣΗ</a:t>
            </a: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 flipH="1">
            <a:off x="6927850" y="5213350"/>
            <a:ext cx="1576388" cy="24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endParaRPr lang="en-GB" sz="1200">
              <a:solidFill>
                <a:srgbClr val="000066"/>
              </a:solidFill>
              <a:latin typeface="Gill Sans MT" pitchFamily="34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433299" y="1857364"/>
            <a:ext cx="7772400" cy="34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algn="ctr"/>
            <a:r>
              <a:rPr lang="el-GR" sz="4500" kern="0" dirty="0">
                <a:ln/>
                <a:solidFill>
                  <a:srgbClr val="002060"/>
                </a:solidFill>
                <a:effectLst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  <a:t>Σκεφτείτε παραδείγματα από την καθημερινότητα που σχετίζονται με τα χαρακτηριστικά </a:t>
            </a:r>
            <a:r>
              <a:rPr lang="el-GR" sz="4500" kern="0" dirty="0" err="1">
                <a:ln/>
                <a:solidFill>
                  <a:srgbClr val="002060"/>
                </a:solidFill>
                <a:effectLst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  <a:t>ποιοτητας</a:t>
            </a:r>
            <a:r>
              <a:rPr lang="el-GR" sz="4500" kern="0" dirty="0">
                <a:ln/>
                <a:solidFill>
                  <a:srgbClr val="002060"/>
                </a:solidFill>
                <a:effectLst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  <a:t> στην </a:t>
            </a:r>
            <a:r>
              <a:rPr lang="el-GR" sz="4500" kern="0" dirty="0" err="1">
                <a:ln/>
                <a:solidFill>
                  <a:srgbClr val="002060"/>
                </a:solidFill>
                <a:effectLst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  <a:t>παροχη</a:t>
            </a:r>
            <a:r>
              <a:rPr lang="el-GR" sz="4500" kern="0" dirty="0">
                <a:ln/>
                <a:solidFill>
                  <a:srgbClr val="002060"/>
                </a:solidFill>
                <a:effectLst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  <a:t> </a:t>
            </a:r>
            <a:r>
              <a:rPr lang="el-GR" sz="4500" kern="0" dirty="0" err="1">
                <a:ln/>
                <a:solidFill>
                  <a:srgbClr val="002060"/>
                </a:solidFill>
                <a:effectLst>
                  <a:reflection blurRad="10000" stA="55000" endPos="48000" dist="500" dir="5400000" sy="-100000" algn="bl" rotWithShape="0"/>
                </a:effectLst>
                <a:latin typeface="Calibri" pitchFamily="34" charset="0"/>
              </a:rPr>
              <a:t>υγειας</a:t>
            </a:r>
            <a:endParaRPr lang="el-GR" sz="4500" kern="0" dirty="0">
              <a:ln/>
              <a:solidFill>
                <a:srgbClr val="002060"/>
              </a:solidFill>
              <a:effectLst>
                <a:reflection blurRad="10000" stA="55000" endPos="48000" dist="500" dir="5400000" sy="-100000" algn="bl" rotWithShape="0"/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0949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xmlns="" id="{93A46847-472D-0742-9B87-C3BDCD122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l-GR" sz="4000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Κλασική Θεωρία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0C8C3669-D066-E646-9056-A078095E4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38400"/>
            <a:ext cx="6858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</p:txBody>
      </p:sp>
      <p:sp>
        <p:nvSpPr>
          <p:cNvPr id="20484" name="12 - TextBox">
            <a:extLst>
              <a:ext uri="{FF2B5EF4-FFF2-40B4-BE49-F238E27FC236}">
                <a16:creationId xmlns:a16="http://schemas.microsoft.com/office/drawing/2014/main" xmlns="" id="{A46D4B26-B1D7-B84D-B2E3-58DCB2431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557338"/>
            <a:ext cx="80645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 Ο «μέσος» άνθρωπος αισθάνεται φυσική απέχθεια για την εργασία του.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Αποφεύγει την ανάληψη ευθυνών.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Έχει περιορισμένες φιλοδοξίες.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Τον ενδιαφέρει περισσότερο η ασφάλεια και η σιγουριά.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Κύρια χαρακτηριστικά γνωρίσματα είναι ο καταμερισμός και </a:t>
            </a:r>
            <a:r>
              <a:rPr lang="el-GR" altLang="el-GR" sz="2800" dirty="0" err="1">
                <a:solidFill>
                  <a:srgbClr val="003399"/>
                </a:solidFill>
                <a:latin typeface="+mn-lt"/>
              </a:rPr>
              <a:t>τμηματοποίηση</a:t>
            </a: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 της παραγωγικής διαδικασίας.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endParaRPr lang="el-GR" altLang="el-GR" sz="3200" b="1" dirty="0">
              <a:solidFill>
                <a:srgbClr val="FFC000"/>
              </a:solidFill>
              <a:latin typeface="Comic Sans MS" panose="030F0902030302020204" pitchFamily="66" charset="0"/>
            </a:endParaRPr>
          </a:p>
          <a:p>
            <a:pPr eaLnBrk="1" hangingPunct="1">
              <a:buFont typeface="Tahoma" panose="020B0604030504040204" pitchFamily="34" charset="0"/>
              <a:buAutoNum type="arabicPeriod"/>
            </a:pPr>
            <a:endParaRPr lang="el-GR" altLang="el-GR" sz="3200" b="1" dirty="0">
              <a:solidFill>
                <a:srgbClr val="FFC000"/>
              </a:solidFill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789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xmlns="" id="{CDEC3BB2-536F-6E48-8980-7C43C20AB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-26988"/>
            <a:ext cx="77724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l-GR" sz="4000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Νεοκλασική Θεωρία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xmlns="" id="{3B5591DC-0BCF-5446-B53B-BC1B1A7F5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38400"/>
            <a:ext cx="6858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</p:txBody>
      </p:sp>
      <p:sp>
        <p:nvSpPr>
          <p:cNvPr id="21508" name="12 - TextBox">
            <a:extLst>
              <a:ext uri="{FF2B5EF4-FFF2-40B4-BE49-F238E27FC236}">
                <a16:creationId xmlns:a16="http://schemas.microsoft.com/office/drawing/2014/main" xmlns="" id="{B7D8333F-CAFC-1C45-918C-14EC10E5B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36613"/>
            <a:ext cx="9144000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b="1" dirty="0">
                <a:solidFill>
                  <a:srgbClr val="FFC000"/>
                </a:solidFill>
                <a:latin typeface="Comic Sans MS" panose="030F0902030302020204" pitchFamily="66" charset="0"/>
              </a:rPr>
              <a:t> </a:t>
            </a: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Η εργασία αποτελεί φυσιολογική δραστηριότητα όπως η διασκέδαση/ανάπαυση.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Ο άνθρωπος αυτό-</a:t>
            </a:r>
            <a:r>
              <a:rPr lang="el-GR" altLang="el-GR" sz="2800" dirty="0" err="1">
                <a:solidFill>
                  <a:srgbClr val="003399"/>
                </a:solidFill>
                <a:latin typeface="+mn-lt"/>
              </a:rPr>
              <a:t>πειθαρχείται</a:t>
            </a: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 για να επιτύχει τους στόχους που έχει αποδεχτεί ή που του έχουν ανατεθεί.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Ο βαθμός αυτοδέσμευσης είναι σε συνάρτηση των ανταμοιβών (ηθικών/υλικών) εφόσον επιτύχει την προσπάθειά του.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Όχι μόνο δεν αποφεύγει τις ευθύνες αλλά πολλές φορές τις επιδιώκει. 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Η συμμετοχή του ατόμου στις λειτουργίες μιας ομάδας εργασίας, αποτελεί το μέσον της </a:t>
            </a:r>
            <a:r>
              <a:rPr lang="el-GR" altLang="el-GR" sz="2800" dirty="0" err="1">
                <a:solidFill>
                  <a:srgbClr val="003399"/>
                </a:solidFill>
                <a:latin typeface="+mn-lt"/>
              </a:rPr>
              <a:t>αξιακή</a:t>
            </a: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 αναγέννησης του ίδιου του υποκειμένου και το μέτρο προστασίας από την εργασιακή αλλοτρίωση 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endParaRPr lang="el-GR" altLang="el-GR" sz="2800" b="1" dirty="0">
              <a:solidFill>
                <a:srgbClr val="FFC000"/>
              </a:solidFill>
              <a:latin typeface="Comic Sans MS" panose="030F0902030302020204" pitchFamily="66" charset="0"/>
            </a:endParaRPr>
          </a:p>
          <a:p>
            <a:pPr eaLnBrk="1" hangingPunct="1">
              <a:buFont typeface="Tahoma" panose="020B0604030504040204" pitchFamily="34" charset="0"/>
              <a:buAutoNum type="arabicPeriod"/>
            </a:pPr>
            <a:endParaRPr lang="el-GR" altLang="el-GR" sz="2800" b="1" dirty="0">
              <a:solidFill>
                <a:srgbClr val="FFC000"/>
              </a:solidFill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394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>
            <a:extLst>
              <a:ext uri="{FF2B5EF4-FFF2-40B4-BE49-F238E27FC236}">
                <a16:creationId xmlns:a16="http://schemas.microsoft.com/office/drawing/2014/main" xmlns="" id="{37EBFEE0-DEE0-BE4A-A98D-0E88235D6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-26988"/>
            <a:ext cx="77724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el-GR" sz="4000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Μέτρα που συντελούν στην Εργασιακή Ικανοποίηση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BFF1C161-4B00-4D48-9BB8-ABC7B84CA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438400"/>
            <a:ext cx="6858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  <a:p>
            <a:pPr>
              <a:spcBef>
                <a:spcPct val="20000"/>
              </a:spcBef>
              <a:buFontTx/>
              <a:buChar char="•"/>
            </a:pPr>
            <a:endParaRPr lang="el-GR" altLang="el-GR" sz="3200"/>
          </a:p>
        </p:txBody>
      </p:sp>
      <p:sp>
        <p:nvSpPr>
          <p:cNvPr id="22532" name="12 - TextBox">
            <a:extLst>
              <a:ext uri="{FF2B5EF4-FFF2-40B4-BE49-F238E27FC236}">
                <a16:creationId xmlns:a16="http://schemas.microsoft.com/office/drawing/2014/main" xmlns="" id="{77E74BAC-3712-D643-93A8-64C8E2866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68413"/>
            <a:ext cx="91440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Η εργασία αποτελεί «πρόκληση» για τον εργαζόμενο.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Η καλή απόδοση πρέπει να «αμείβεται»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Η εποπτεία να έχει τα χαρακτηριστικά του ενδιαφέροντος και της βοήθειας προς τον εργαζόμενο. 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Οι μισθολογικές αμοιβές να διανέμονται δίκαια.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Συμμετοχή των εργαζομένων στη λήψη αποφάσεων.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Δυνατότητες αρμοδιοτήτων και αυτονομίας.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r>
              <a:rPr lang="el-GR" altLang="el-GR" sz="2800" dirty="0">
                <a:solidFill>
                  <a:srgbClr val="003399"/>
                </a:solidFill>
                <a:latin typeface="+mn-lt"/>
              </a:rPr>
              <a:t>Αποσαφήνιση των ρόλων.</a:t>
            </a:r>
          </a:p>
          <a:p>
            <a:pPr eaLnBrk="1" hangingPunct="1">
              <a:buFont typeface="Tahoma" panose="020B0604030504040204" pitchFamily="34" charset="0"/>
              <a:buAutoNum type="arabicPeriod"/>
            </a:pPr>
            <a:endParaRPr lang="el-GR" altLang="el-GR" sz="2800" b="1" dirty="0">
              <a:solidFill>
                <a:srgbClr val="FFC000"/>
              </a:solidFill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33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 lIns="90488" tIns="44450" rIns="90488" bIns="44450"/>
          <a:lstStyle/>
          <a:p>
            <a:pPr marL="514350" indent="-514350" defTabSz="914400">
              <a:buSzPct val="70000"/>
              <a:buFont typeface="Tahoma" panose="020B0604030504040204" pitchFamily="34" charset="0"/>
              <a:buAutoNum type="arabicPeriod"/>
            </a:pPr>
            <a:r>
              <a:rPr lang="el-GR" sz="2800" b="1" dirty="0">
                <a:solidFill>
                  <a:srgbClr val="003399"/>
                </a:solidFill>
                <a:cs typeface="Arial" panose="020B0604020202020204" pitchFamily="34" charset="0"/>
              </a:rPr>
              <a:t>Σχετιζόμενα με αμοιβές</a:t>
            </a:r>
            <a:r>
              <a:rPr lang="en-GB" sz="2800" b="1" dirty="0">
                <a:solidFill>
                  <a:srgbClr val="003399"/>
                </a:solidFill>
                <a:cs typeface="Arial" panose="020B0604020202020204" pitchFamily="34" charset="0"/>
              </a:rPr>
              <a:t>:</a:t>
            </a:r>
          </a:p>
          <a:p>
            <a:pPr marL="514350" indent="-514350" defTabSz="914400">
              <a:buSzPct val="70000"/>
              <a:buFont typeface="Tahoma" panose="020B0604030504040204" pitchFamily="34" charset="0"/>
              <a:buAutoNum type="arabicPeriod"/>
            </a:pPr>
            <a:r>
              <a:rPr lang="el-GR" sz="2800" b="1" dirty="0">
                <a:solidFill>
                  <a:srgbClr val="003399"/>
                </a:solidFill>
                <a:cs typeface="Arial" panose="020B0604020202020204" pitchFamily="34" charset="0"/>
              </a:rPr>
              <a:t>Συστήματα ποσόστωσης χρόνου</a:t>
            </a:r>
          </a:p>
          <a:p>
            <a:pPr marL="514350" indent="-514350" defTabSz="914400">
              <a:buSzPct val="70000"/>
              <a:buFont typeface="Tahoma" panose="020B0604030504040204" pitchFamily="34" charset="0"/>
              <a:buAutoNum type="arabicPeriod"/>
            </a:pPr>
            <a:r>
              <a:rPr lang="el-GR" sz="2800" b="1" dirty="0">
                <a:solidFill>
                  <a:srgbClr val="003399"/>
                </a:solidFill>
                <a:cs typeface="Arial" panose="020B0604020202020204" pitchFamily="34" charset="0"/>
              </a:rPr>
              <a:t>Αμοιβές βάση προσόντων </a:t>
            </a:r>
          </a:p>
          <a:p>
            <a:pPr marL="514350" indent="-514350" defTabSz="914400">
              <a:buSzPct val="70000"/>
              <a:buFont typeface="Tahoma" panose="020B0604030504040204" pitchFamily="34" charset="0"/>
              <a:buAutoNum type="arabicPeriod"/>
            </a:pPr>
            <a:endParaRPr lang="en-GB" sz="2800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eaLnBrk="1" hangingPunct="1">
              <a:buSzPct val="70000"/>
              <a:buFont typeface="Wingdings" pitchFamily="2" charset="2"/>
              <a:buNone/>
            </a:pPr>
            <a:endParaRPr lang="en-GB" dirty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88" tIns="44450" rIns="90488" bIns="44450"/>
          <a:lstStyle/>
          <a:p>
            <a:pPr algn="ctr" eaLnBrk="1" hangingPunct="1"/>
            <a:r>
              <a:rPr lang="el-GR" b="1" dirty="0">
                <a:solidFill>
                  <a:srgbClr val="003399"/>
                </a:solidFill>
                <a:latin typeface="+mn-lt"/>
              </a:rPr>
              <a:t>Τύποι κινήτρων</a:t>
            </a:r>
            <a:endParaRPr lang="en-GB" b="1" dirty="0">
              <a:solidFill>
                <a:srgbClr val="00339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69950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690689"/>
            <a:ext cx="7886700" cy="4351338"/>
          </a:xfrm>
        </p:spPr>
        <p:txBody>
          <a:bodyPr>
            <a:normAutofit/>
          </a:bodyPr>
          <a:lstStyle/>
          <a:p>
            <a:pPr marL="514350" indent="-514350" defTabSz="914400">
              <a:buSzPct val="70000"/>
              <a:buFont typeface="Tahoma" panose="020B0604030504040204" pitchFamily="34" charset="0"/>
              <a:buAutoNum type="arabicPeriod"/>
            </a:pPr>
            <a:r>
              <a:rPr lang="el-GR" sz="3200" dirty="0">
                <a:solidFill>
                  <a:srgbClr val="003399"/>
                </a:solidFill>
                <a:cs typeface="Arial" panose="020B0604020202020204" pitchFamily="34" charset="0"/>
              </a:rPr>
              <a:t>Πληρωμές που σχετίζονται με την ατομική προσπάθεια</a:t>
            </a:r>
            <a:endParaRPr lang="en-GB" sz="3200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marL="514350" indent="-514350" defTabSz="914400">
              <a:buSzPct val="70000"/>
              <a:buFont typeface="Tahoma" panose="020B0604030504040204" pitchFamily="34" charset="0"/>
              <a:buAutoNum type="arabicPeriod"/>
            </a:pPr>
            <a:r>
              <a:rPr lang="el-GR" sz="3200" dirty="0">
                <a:solidFill>
                  <a:srgbClr val="003399"/>
                </a:solidFill>
                <a:cs typeface="Arial" panose="020B0604020202020204" pitchFamily="34" charset="0"/>
              </a:rPr>
              <a:t>Αμοιβή με βάση το αποτέλεσμα </a:t>
            </a:r>
            <a:endParaRPr lang="en-GB" sz="3200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marL="514350" indent="-514350" defTabSz="914400">
              <a:buSzPct val="70000"/>
              <a:buFont typeface="Tahoma" panose="020B0604030504040204" pitchFamily="34" charset="0"/>
              <a:buAutoNum type="arabicPeriod"/>
            </a:pPr>
            <a:r>
              <a:rPr lang="el-GR" sz="3200" dirty="0">
                <a:solidFill>
                  <a:srgbClr val="003399"/>
                </a:solidFill>
                <a:cs typeface="Arial" panose="020B0604020202020204" pitchFamily="34" charset="0"/>
              </a:rPr>
              <a:t>Έργο</a:t>
            </a:r>
            <a:endParaRPr lang="en-GB" sz="3200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marL="514350" indent="-514350" defTabSz="914400">
              <a:buSzPct val="70000"/>
              <a:buFont typeface="Tahoma" panose="020B0604030504040204" pitchFamily="34" charset="0"/>
              <a:buAutoNum type="arabicPeriod"/>
            </a:pPr>
            <a:r>
              <a:rPr lang="el-GR" sz="3200" dirty="0">
                <a:solidFill>
                  <a:srgbClr val="003399"/>
                </a:solidFill>
                <a:cs typeface="Arial" panose="020B0604020202020204" pitchFamily="34" charset="0"/>
              </a:rPr>
              <a:t>Μέτρηση με το αποτέλεσμα της ημέρας</a:t>
            </a:r>
          </a:p>
          <a:p>
            <a:pPr marL="514350" indent="-514350" defTabSz="914400">
              <a:buSzPct val="70000"/>
              <a:buFont typeface="Tahoma" panose="020B0604030504040204" pitchFamily="34" charset="0"/>
              <a:buAutoNum type="arabicPeriod"/>
            </a:pPr>
            <a:r>
              <a:rPr lang="el-GR" sz="3200" dirty="0">
                <a:solidFill>
                  <a:srgbClr val="003399"/>
                </a:solidFill>
                <a:cs typeface="Arial" panose="020B0604020202020204" pitchFamily="34" charset="0"/>
              </a:rPr>
              <a:t>Ατομική παρουσία</a:t>
            </a:r>
            <a:endParaRPr lang="en-GB" sz="3200" dirty="0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eaLnBrk="1" hangingPunct="1"/>
            <a:endParaRPr lang="en-GB" sz="2400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dirty="0">
                <a:solidFill>
                  <a:srgbClr val="003399"/>
                </a:solidFill>
              </a:rPr>
              <a:t>Τύποι κινήτρων</a:t>
            </a:r>
            <a:r>
              <a:rPr lang="en-GB" b="1" dirty="0">
                <a:solidFill>
                  <a:srgbClr val="003399"/>
                </a:solidFill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2943085242"/>
      </p:ext>
    </p:extLst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2113657"/>
            <a:ext cx="7886700" cy="2755503"/>
          </a:xfrm>
        </p:spPr>
        <p:txBody>
          <a:bodyPr>
            <a:normAutofit/>
          </a:bodyPr>
          <a:lstStyle/>
          <a:p>
            <a:pPr marL="457200" indent="-457200" algn="ctr" eaLnBrk="1" hangingPunct="1">
              <a:buSzPct val="70000"/>
              <a:buFont typeface="+mj-lt"/>
              <a:buAutoNum type="arabicPeriod"/>
            </a:pPr>
            <a:r>
              <a:rPr lang="el-GR" sz="2800" b="1" dirty="0">
                <a:solidFill>
                  <a:srgbClr val="003399"/>
                </a:solidFill>
              </a:rPr>
              <a:t>Ομαδικά κίνητρα αμοιβών. </a:t>
            </a:r>
            <a:endParaRPr lang="en-GB" sz="2800" b="1" dirty="0">
              <a:solidFill>
                <a:srgbClr val="003399"/>
              </a:solidFill>
            </a:endParaRPr>
          </a:p>
          <a:p>
            <a:pPr marL="457200" indent="-457200" algn="ctr" eaLnBrk="1" hangingPunct="1">
              <a:buSzPct val="70000"/>
              <a:buFont typeface="+mj-lt"/>
              <a:buAutoNum type="arabicPeriod"/>
            </a:pPr>
            <a:endParaRPr lang="en-GB" sz="2800" b="1" dirty="0">
              <a:solidFill>
                <a:srgbClr val="003399"/>
              </a:solidFill>
            </a:endParaRPr>
          </a:p>
          <a:p>
            <a:pPr marL="457200" indent="-457200" algn="ctr" eaLnBrk="1" hangingPunct="1">
              <a:buSzPct val="70000"/>
              <a:buFont typeface="+mj-lt"/>
              <a:buAutoNum type="arabicPeriod"/>
            </a:pPr>
            <a:r>
              <a:rPr lang="el-GR" sz="2800" b="1" dirty="0">
                <a:solidFill>
                  <a:srgbClr val="003399"/>
                </a:solidFill>
              </a:rPr>
              <a:t>Ομάδες εργασίας</a:t>
            </a:r>
            <a:endParaRPr lang="en-GB" sz="2800" b="1" dirty="0">
              <a:solidFill>
                <a:srgbClr val="003399"/>
              </a:solidFill>
            </a:endParaRPr>
          </a:p>
          <a:p>
            <a:pPr marL="457200" indent="-457200" algn="ctr" eaLnBrk="1" hangingPunct="1">
              <a:buSzPct val="70000"/>
              <a:buFont typeface="+mj-lt"/>
              <a:buAutoNum type="arabicPeriod"/>
            </a:pPr>
            <a:endParaRPr lang="en-GB" sz="2800" b="1" dirty="0">
              <a:solidFill>
                <a:srgbClr val="003399"/>
              </a:solidFill>
            </a:endParaRPr>
          </a:p>
          <a:p>
            <a:pPr marL="457200" indent="-457200" algn="ctr" eaLnBrk="1" hangingPunct="1">
              <a:buSzPct val="70000"/>
              <a:buFont typeface="+mj-lt"/>
              <a:buAutoNum type="arabicPeriod"/>
            </a:pPr>
            <a:r>
              <a:rPr lang="el-GR" sz="2800" b="1" dirty="0">
                <a:solidFill>
                  <a:srgbClr val="003399"/>
                </a:solidFill>
              </a:rPr>
              <a:t>Κέρδος που σχετίζεται με το μερίδιο συμμετοχής</a:t>
            </a:r>
            <a:endParaRPr lang="en-GB" sz="2800" b="1" dirty="0">
              <a:solidFill>
                <a:srgbClr val="003399"/>
              </a:solidFill>
            </a:endParaRPr>
          </a:p>
          <a:p>
            <a:pPr marL="457200" indent="-457200" algn="ctr" eaLnBrk="1" hangingPunct="1">
              <a:buFont typeface="+mj-lt"/>
              <a:buAutoNum type="arabicPeriod"/>
            </a:pPr>
            <a:endParaRPr lang="en-GB" sz="2800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dirty="0">
                <a:solidFill>
                  <a:srgbClr val="003399"/>
                </a:solidFill>
                <a:latin typeface="+mn-lt"/>
              </a:rPr>
              <a:t>Τύποι κινήτρων</a:t>
            </a:r>
            <a:r>
              <a:rPr lang="en-GB" b="1" dirty="0">
                <a:solidFill>
                  <a:srgbClr val="003399"/>
                </a:solidFill>
                <a:latin typeface="+mn-lt"/>
              </a:rPr>
              <a:t>(</a:t>
            </a:r>
            <a:r>
              <a:rPr lang="el-GR" b="1" dirty="0">
                <a:solidFill>
                  <a:srgbClr val="003399"/>
                </a:solidFill>
                <a:latin typeface="+mn-lt"/>
              </a:rPr>
              <a:t>3</a:t>
            </a:r>
            <a:r>
              <a:rPr lang="en-GB" b="1" dirty="0">
                <a:solidFill>
                  <a:srgbClr val="003399"/>
                </a:solidFill>
                <a:latin typeface="+mn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71577480"/>
      </p:ext>
    </p:extLst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2113657"/>
            <a:ext cx="7886700" cy="2539479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lnSpc>
                <a:spcPct val="200000"/>
              </a:lnSpc>
              <a:buSzPct val="70000"/>
              <a:buNone/>
            </a:pPr>
            <a:r>
              <a:rPr lang="el-GR" sz="2800" b="1" dirty="0">
                <a:solidFill>
                  <a:srgbClr val="003399"/>
                </a:solidFill>
              </a:rPr>
              <a:t>Περιγράψτε τι είδους κίνητρα θα δίνατε στο προσωπικό σας εάν ήσασταν Διοικητής σε Δημόσιο Νοσοκομείο ή Ιδιωτικό  </a:t>
            </a:r>
            <a:endParaRPr lang="en-GB" sz="2800" b="1" dirty="0">
              <a:solidFill>
                <a:srgbClr val="003399"/>
              </a:solidFill>
            </a:endParaRPr>
          </a:p>
          <a:p>
            <a:pPr marL="457200" indent="-457200" algn="ctr" eaLnBrk="1" hangingPunct="1">
              <a:lnSpc>
                <a:spcPct val="200000"/>
              </a:lnSpc>
              <a:buFont typeface="+mj-lt"/>
              <a:buAutoNum type="arabicPeriod"/>
            </a:pPr>
            <a:endParaRPr lang="en-GB" sz="2800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l-GR" b="1" dirty="0">
                <a:solidFill>
                  <a:srgbClr val="003399"/>
                </a:solidFill>
                <a:latin typeface="+mn-lt"/>
              </a:rPr>
              <a:t>Άσκηση</a:t>
            </a:r>
            <a:endParaRPr lang="en-GB" b="1" dirty="0">
              <a:solidFill>
                <a:srgbClr val="00339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7486916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7886700" cy="1325563"/>
          </a:xfrm>
        </p:spPr>
        <p:txBody>
          <a:bodyPr>
            <a:normAutofit/>
          </a:bodyPr>
          <a:lstStyle/>
          <a:p>
            <a:pPr algn="just"/>
            <a:r>
              <a:rPr lang="el-GR" sz="2700" kern="0" dirty="0">
                <a:solidFill>
                  <a:srgbClr val="002060"/>
                </a:solidFill>
                <a:latin typeface="Calibri" pitchFamily="34" charset="0"/>
              </a:rPr>
              <a:t>ΕΝ 15224:2012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8640960" cy="5857892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l-GR" sz="2000" dirty="0">
                <a:latin typeface="Calibri" panose="020F0502020204030204" pitchFamily="34" charset="0"/>
              </a:rPr>
              <a:t>Προσαρμόζει γενικές απαιτήσεις </a:t>
            </a:r>
            <a:r>
              <a:rPr lang="en-US" sz="2000" dirty="0">
                <a:latin typeface="Calibri" panose="020F0502020204030204" pitchFamily="34" charset="0"/>
              </a:rPr>
              <a:t>ISO 9001 </a:t>
            </a:r>
            <a:r>
              <a:rPr lang="el-GR" sz="2000" dirty="0">
                <a:latin typeface="Calibri" panose="020F0502020204030204" pitchFamily="34" charset="0"/>
              </a:rPr>
              <a:t>στο χώρο της Υγείας</a:t>
            </a:r>
          </a:p>
          <a:p>
            <a:pPr algn="just">
              <a:lnSpc>
                <a:spcPct val="90000"/>
              </a:lnSpc>
            </a:pPr>
            <a:r>
              <a:rPr lang="el-GR" sz="2000" dirty="0">
                <a:latin typeface="Calibri" panose="020F0502020204030204" pitchFamily="34" charset="0"/>
              </a:rPr>
              <a:t>Πιστοποίηση υπηρεσιών στο χώρο της υγείας</a:t>
            </a:r>
          </a:p>
          <a:p>
            <a:pPr algn="just">
              <a:lnSpc>
                <a:spcPct val="90000"/>
              </a:lnSpc>
            </a:pPr>
            <a:r>
              <a:rPr lang="el-GR" sz="2000" dirty="0">
                <a:latin typeface="Calibri" panose="020F0502020204030204" pitchFamily="34" charset="0"/>
              </a:rPr>
              <a:t>Προστασία και ασφάλεια κατά την νοσηλεία: απαίτηση αλλά και δικαιώματα των ασθενών.</a:t>
            </a:r>
          </a:p>
          <a:p>
            <a:r>
              <a:rPr lang="el-GR" dirty="0">
                <a:latin typeface="Calibri" panose="020F0502020204030204" pitchFamily="34" charset="0"/>
              </a:rPr>
              <a:t>Εξέλιξη της ιατρικής, ανάπτυξη των υπηρεσιών υγείας και αύξηση των απαιτήσεων για διαρκή βελτίωση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78055265"/>
              </p:ext>
            </p:extLst>
          </p:nvPr>
        </p:nvGraphicFramePr>
        <p:xfrm>
          <a:off x="1979712" y="3645024"/>
          <a:ext cx="6048672" cy="3127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3821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 bwMode="auto">
          <a:xfrm>
            <a:off x="575556" y="446337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r>
              <a:rPr lang="el-GR" sz="2700" kern="0" dirty="0">
                <a:solidFill>
                  <a:srgbClr val="002060"/>
                </a:solidFill>
                <a:latin typeface="Calibri" pitchFamily="34" charset="0"/>
              </a:rPr>
              <a:t>Κλινική Φροντίδα Υγείας στο Πρότυπο 15224</a:t>
            </a:r>
          </a:p>
        </p:txBody>
      </p:sp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862924" y="1718478"/>
            <a:ext cx="6949436" cy="2358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r>
              <a:rPr lang="el-GR" sz="2800" kern="0" dirty="0">
                <a:latin typeface="Calibri" pitchFamily="34" charset="0"/>
              </a:rPr>
              <a:t>Κάθε είδους αλληλεπίδρασης μεταξύ του πάσχοντος και των επαγγελματιών υγείας</a:t>
            </a:r>
          </a:p>
          <a:p>
            <a:r>
              <a:rPr lang="el-GR" sz="2800" kern="0" dirty="0">
                <a:latin typeface="Calibri" pitchFamily="34" charset="0"/>
              </a:rPr>
              <a:t>Έννοια η οποία υπερβαίνει την ιατρική, νοσοκομειακή ή </a:t>
            </a:r>
            <a:r>
              <a:rPr lang="el-GR" sz="2800" kern="0" dirty="0" err="1">
                <a:latin typeface="Calibri" pitchFamily="34" charset="0"/>
              </a:rPr>
              <a:t>ενδοκλινική</a:t>
            </a:r>
            <a:r>
              <a:rPr lang="el-GR" sz="2800" kern="0" dirty="0">
                <a:latin typeface="Calibri" pitchFamily="34" charset="0"/>
              </a:rPr>
              <a:t> φροντίδα</a:t>
            </a:r>
            <a:endParaRPr lang="en-US" sz="2800" kern="0" dirty="0">
              <a:latin typeface="Calibri" pitchFamily="34" charset="0"/>
            </a:endParaRPr>
          </a:p>
          <a:p>
            <a:pPr marL="0" indent="0">
              <a:buNone/>
            </a:pPr>
            <a:endParaRPr lang="el-GR" kern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 bwMode="auto">
          <a:xfrm>
            <a:off x="571472" y="357166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l-GR" sz="2800" b="1" kern="0" dirty="0">
                <a:latin typeface="Calibri" pitchFamily="34" charset="0"/>
                <a:ea typeface="+mn-ea"/>
                <a:cs typeface="+mn-cs"/>
              </a:rPr>
              <a:t>Κλινικός Κίνδυνος και Διαχείριση Κινδύνου</a:t>
            </a:r>
            <a:endParaRPr lang="en-GB" sz="2800" b="1" kern="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142844" y="1214422"/>
            <a:ext cx="8677628" cy="466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endParaRPr lang="en-GB" sz="2800" b="1" kern="0" dirty="0">
              <a:latin typeface="Calibri" pitchFamily="34" charset="0"/>
            </a:endParaRPr>
          </a:p>
          <a:p>
            <a:r>
              <a:rPr lang="el-GR" kern="0" dirty="0">
                <a:latin typeface="Calibri" pitchFamily="34" charset="0"/>
              </a:rPr>
              <a:t>Οιοσδήποτε κλινικός ή μη κίνδυνος που μπορεί να θέσει σε κίνδυνο τις απαιτήσεις του προτύπου.</a:t>
            </a:r>
          </a:p>
          <a:p>
            <a:r>
              <a:rPr lang="el-GR" kern="0" dirty="0">
                <a:latin typeface="Calibri" pitchFamily="34" charset="0"/>
              </a:rPr>
              <a:t>Η διαχείριση του κλινικού κινδύνου είναι η διεργασία αναγνώρισης, αξιολόγησης, χειρισμού και ελέγχου των κινδύνων που εμποδίζουν την παροχή άριστης, ασφαλούς, αποτελεσματικής και αποδοτικής φροντίδας.</a:t>
            </a: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142844" y="1214422"/>
            <a:ext cx="867762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r>
              <a:rPr lang="el-GR" sz="2800" kern="0" dirty="0">
                <a:latin typeface="Calibri" pitchFamily="34" charset="0"/>
              </a:rPr>
              <a:t>Οιαδήποτε δραστηριότητα ή αλληλεπίδραση μεταξύ ασθενούς και επαγγελματικών υγείας </a:t>
            </a:r>
            <a:r>
              <a:rPr lang="el-GR" sz="2800" kern="0" dirty="0" err="1">
                <a:latin typeface="Calibri" pitchFamily="34" charset="0"/>
              </a:rPr>
              <a:t>καθ</a:t>
            </a:r>
            <a:r>
              <a:rPr lang="el-GR" sz="2800" kern="0" dirty="0">
                <a:latin typeface="Calibri" pitchFamily="34" charset="0"/>
              </a:rPr>
              <a:t> όλη τη διάρκεια της φροντίδας.</a:t>
            </a:r>
          </a:p>
          <a:p>
            <a:r>
              <a:rPr lang="el-GR" sz="2800" kern="0" dirty="0">
                <a:latin typeface="Calibri" pitchFamily="34" charset="0"/>
              </a:rPr>
              <a:t>Οι διεργασίες αυτές σχεδιάζονται ώστε να ανταποκριθούν στους στόχους και τις απαιτήσεις ποιότητας του οργανισμού και να υπηρετούν τις διεθνείς πρακτικές.</a:t>
            </a:r>
            <a:endParaRPr lang="en-GB" sz="2800" kern="0" dirty="0">
              <a:latin typeface="Calibri" pitchFamily="34" charset="0"/>
            </a:endParaRPr>
          </a:p>
          <a:p>
            <a:pPr>
              <a:buFontTx/>
              <a:buNone/>
            </a:pPr>
            <a:endParaRPr lang="en-US" sz="2800" kern="0" dirty="0">
              <a:latin typeface="Calibri" pitchFamily="34" charset="0"/>
            </a:endParaRPr>
          </a:p>
          <a:p>
            <a:pPr marL="0" indent="0">
              <a:buNone/>
            </a:pPr>
            <a:endParaRPr lang="el-GR" kern="0" dirty="0">
              <a:latin typeface="Calibri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71472" y="357166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l-GR" sz="2800" b="1" kern="0" dirty="0">
                <a:latin typeface="Calibri" pitchFamily="34" charset="0"/>
                <a:ea typeface="+mn-ea"/>
                <a:cs typeface="+mn-cs"/>
              </a:rPr>
              <a:t>Κλινική Διεργασία</a:t>
            </a:r>
            <a:endParaRPr lang="en-GB" sz="2800" b="1" kern="0" dirty="0"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142844" y="2143116"/>
            <a:ext cx="8677628" cy="3878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/>
            <a:r>
              <a:rPr lang="el-GR" sz="2800" kern="0" dirty="0">
                <a:latin typeface="Calibri" pitchFamily="34" charset="0"/>
              </a:rPr>
              <a:t>Ποια είναι τα θέματα υγείας για τα οποία οι ασθενείς θέλουν τη φροντίδα μας</a:t>
            </a:r>
          </a:p>
          <a:p>
            <a:pPr marL="0" indent="0"/>
            <a:r>
              <a:rPr lang="el-GR" sz="2800" kern="0" dirty="0">
                <a:latin typeface="Calibri" pitchFamily="34" charset="0"/>
              </a:rPr>
              <a:t>Ποιες δραστηριότητες απαιτούνται για την ικανοποίηση των αναγκών και προσδοκιών των ασθενών</a:t>
            </a:r>
          </a:p>
          <a:p>
            <a:pPr marL="0" indent="0"/>
            <a:r>
              <a:rPr lang="el-GR" sz="2800" kern="0" dirty="0">
                <a:latin typeface="Calibri" pitchFamily="34" charset="0"/>
              </a:rPr>
              <a:t>Μπορούμε να τυποποιήσουμε αυτές τις δραστηριότητες?</a:t>
            </a:r>
          </a:p>
          <a:p>
            <a:pPr marL="0" indent="0"/>
            <a:r>
              <a:rPr lang="el-GR" sz="2800" kern="0" dirty="0">
                <a:latin typeface="Calibri" pitchFamily="34" charset="0"/>
              </a:rPr>
              <a:t>Μπορούμε να περιγράψουμε τις δραστηριότητες αυτές με ένα διάγραμμα ροής?</a:t>
            </a:r>
          </a:p>
          <a:p>
            <a:pPr marL="0" indent="0">
              <a:buNone/>
            </a:pPr>
            <a:endParaRPr lang="el-GR" kern="0" dirty="0">
              <a:latin typeface="Calibri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571472" y="357166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el-GR" sz="2800" b="1" kern="0" dirty="0">
                <a:latin typeface="Calibri" pitchFamily="34" charset="0"/>
                <a:ea typeface="+mn-ea"/>
                <a:cs typeface="+mn-cs"/>
              </a:rPr>
              <a:t>Σχεδιασμός και Ανάπτυξη Διεργασιών</a:t>
            </a:r>
            <a:endParaRPr lang="en-GB" sz="2800" b="1" kern="0" dirty="0"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 txBox="1">
            <a:spLocks/>
          </p:cNvSpPr>
          <p:nvPr/>
        </p:nvSpPr>
        <p:spPr bwMode="auto">
          <a:xfrm>
            <a:off x="575556" y="446337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algn="ctr"/>
            <a:r>
              <a:rPr lang="el-GR" sz="2800" b="1" kern="0" dirty="0">
                <a:solidFill>
                  <a:srgbClr val="002060"/>
                </a:solidFill>
                <a:latin typeface="Calibri" pitchFamily="34" charset="0"/>
              </a:rPr>
              <a:t>Τύποι διεργασιών </a:t>
            </a:r>
          </a:p>
        </p:txBody>
      </p:sp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574892" y="1988840"/>
            <a:ext cx="7597508" cy="286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r>
              <a:rPr lang="el-GR" b="1" kern="0" dirty="0">
                <a:latin typeface="Calibri" pitchFamily="34" charset="0"/>
              </a:rPr>
              <a:t>Κλινικές Διεργασίες</a:t>
            </a:r>
          </a:p>
          <a:p>
            <a:r>
              <a:rPr lang="el-GR" b="1" kern="0" dirty="0">
                <a:latin typeface="Calibri" pitchFamily="34" charset="0"/>
              </a:rPr>
              <a:t>Ερευνητικές και Εκπαιδευτικές Διεργασίες</a:t>
            </a:r>
          </a:p>
          <a:p>
            <a:r>
              <a:rPr lang="el-GR" b="1" kern="0" dirty="0">
                <a:latin typeface="Calibri" pitchFamily="34" charset="0"/>
              </a:rPr>
              <a:t>Μη κλινικές υποστηρικτικές διεργασίες</a:t>
            </a:r>
          </a:p>
          <a:p>
            <a:r>
              <a:rPr lang="el-GR" b="1" kern="0" dirty="0">
                <a:latin typeface="Calibri" pitchFamily="34" charset="0"/>
              </a:rPr>
              <a:t>Διαχειριστικές Διεργασίες</a:t>
            </a:r>
          </a:p>
          <a:p>
            <a:endParaRPr lang="el-GR" b="1" kern="0" dirty="0">
              <a:latin typeface="Calibri" pitchFamily="34" charset="0"/>
            </a:endParaRPr>
          </a:p>
          <a:p>
            <a:endParaRPr lang="en-GB" b="1" kern="0" dirty="0">
              <a:latin typeface="Calibri" pitchFamily="34" charset="0"/>
            </a:endParaRPr>
          </a:p>
          <a:p>
            <a:pPr marL="0" indent="0">
              <a:buNone/>
            </a:pPr>
            <a:endParaRPr lang="el-GR" kern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ontent Placeholder 3"/>
          <p:cNvSpPr txBox="1">
            <a:spLocks/>
          </p:cNvSpPr>
          <p:nvPr/>
        </p:nvSpPr>
        <p:spPr bwMode="auto">
          <a:xfrm>
            <a:off x="512586" y="1076676"/>
            <a:ext cx="7443790" cy="3432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/>
            <a:r>
              <a:rPr lang="el-GR" sz="2400" kern="0" dirty="0">
                <a:latin typeface="Calibri" pitchFamily="34" charset="0"/>
              </a:rPr>
              <a:t>Εντοπισμός δραστηριοτήτων</a:t>
            </a:r>
          </a:p>
          <a:p>
            <a:pPr marL="0" indent="0"/>
            <a:r>
              <a:rPr lang="el-GR" sz="2400" kern="0" dirty="0">
                <a:latin typeface="Calibri" pitchFamily="34" charset="0"/>
              </a:rPr>
              <a:t>Προσδιορισμός Διεργασιών</a:t>
            </a:r>
          </a:p>
          <a:p>
            <a:pPr marL="0" indent="0"/>
            <a:r>
              <a:rPr lang="el-GR" sz="2400" kern="0" dirty="0">
                <a:latin typeface="Calibri" pitchFamily="34" charset="0"/>
              </a:rPr>
              <a:t>Σχεδιασμός</a:t>
            </a:r>
          </a:p>
          <a:p>
            <a:pPr marL="0" indent="0"/>
            <a:r>
              <a:rPr lang="el-GR" sz="2400" kern="0" dirty="0">
                <a:latin typeface="Calibri" pitchFamily="34" charset="0"/>
              </a:rPr>
              <a:t>Εφαρμογή και μέτρηση</a:t>
            </a:r>
          </a:p>
          <a:p>
            <a:pPr marL="0" indent="0"/>
            <a:r>
              <a:rPr lang="el-GR" sz="2400" kern="0" dirty="0">
                <a:latin typeface="Calibri" pitchFamily="34" charset="0"/>
              </a:rPr>
              <a:t>Ανάλυση και σύγκριση αποτελεσμάτων</a:t>
            </a:r>
          </a:p>
          <a:p>
            <a:pPr marL="0" indent="0"/>
            <a:r>
              <a:rPr lang="el-GR" sz="2400" kern="0" dirty="0">
                <a:latin typeface="Calibri" pitchFamily="34" charset="0"/>
              </a:rPr>
              <a:t>Εφαρμογή δράσεων για συνεχή βελτίωση</a:t>
            </a:r>
          </a:p>
          <a:p>
            <a:pPr marL="0" indent="0"/>
            <a:r>
              <a:rPr lang="el-GR" sz="2400" kern="0" dirty="0">
                <a:latin typeface="Calibri" pitchFamily="34" charset="0"/>
              </a:rPr>
              <a:t>Αλληλεπίδραση των διεργασιών</a:t>
            </a:r>
          </a:p>
          <a:p>
            <a:pPr marL="0" indent="0"/>
            <a:endParaRPr lang="el-GR" sz="2400" kern="0" dirty="0">
              <a:latin typeface="Calibri" pitchFamily="34" charset="0"/>
            </a:endParaRPr>
          </a:p>
          <a:p>
            <a:pPr marL="0" indent="0"/>
            <a:endParaRPr lang="el-GR" sz="2400" kern="0" dirty="0">
              <a:latin typeface="Calibri" pitchFamily="34" charset="0"/>
            </a:endParaRPr>
          </a:p>
          <a:p>
            <a:pPr marL="0" indent="0"/>
            <a:endParaRPr lang="el-GR" sz="2400" kern="0" dirty="0">
              <a:latin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71472" y="-214338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66"/>
                </a:solidFill>
                <a:latin typeface="Arial" pitchFamily="34" charset="0"/>
              </a:defRPr>
            </a:lvl9pPr>
          </a:lstStyle>
          <a:p>
            <a:pPr algn="ctr"/>
            <a:r>
              <a:rPr lang="el-GR" sz="2400" b="1" kern="0" dirty="0" err="1">
                <a:solidFill>
                  <a:srgbClr val="002060"/>
                </a:solidFill>
                <a:latin typeface="Calibri" pitchFamily="34" charset="0"/>
              </a:rPr>
              <a:t>Διεργασιακή</a:t>
            </a:r>
            <a:r>
              <a:rPr lang="el-GR" sz="2400" b="1" kern="0" dirty="0">
                <a:solidFill>
                  <a:srgbClr val="002060"/>
                </a:solidFill>
                <a:latin typeface="Calibri" pitchFamily="34" charset="0"/>
              </a:rPr>
              <a:t> Προσέγγιση</a:t>
            </a:r>
          </a:p>
        </p:txBody>
      </p:sp>
    </p:spTree>
    <p:extLst>
      <p:ext uri="{BB962C8B-B14F-4D97-AF65-F5344CB8AC3E}">
        <p14:creationId xmlns:p14="http://schemas.microsoft.com/office/powerpoint/2010/main" val="541071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2064</TotalTime>
  <Words>931</Words>
  <Application>Microsoft Office PowerPoint</Application>
  <PresentationFormat>Προβολή στην οθόνη (4:3)</PresentationFormat>
  <Paragraphs>155</Paragraphs>
  <Slides>26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7" baseType="lpstr">
      <vt:lpstr>Office Theme</vt:lpstr>
      <vt:lpstr>Παρουσίαση του PowerPoint</vt:lpstr>
      <vt:lpstr>Παρουσίαση του PowerPoint</vt:lpstr>
      <vt:lpstr>ΕΝ 15224:2012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Τύποι κινήτρων</vt:lpstr>
      <vt:lpstr>Τύποι κινήτρων(2)</vt:lpstr>
      <vt:lpstr>Τύποι κινήτρων(3)</vt:lpstr>
      <vt:lpstr>Άσκηση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Spanogianni</dc:creator>
  <cp:lastModifiedBy>research LAB</cp:lastModifiedBy>
  <cp:revision>218</cp:revision>
  <cp:lastPrinted>2013-11-04T12:37:52Z</cp:lastPrinted>
  <dcterms:created xsi:type="dcterms:W3CDTF">2013-10-31T12:56:19Z</dcterms:created>
  <dcterms:modified xsi:type="dcterms:W3CDTF">2018-01-23T08:10:04Z</dcterms:modified>
</cp:coreProperties>
</file>