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notesMasterIdLst>
    <p:notesMasterId r:id="rId20"/>
  </p:notesMasterIdLst>
  <p:handoutMasterIdLst>
    <p:handoutMasterId r:id="rId21"/>
  </p:handoutMasterIdLst>
  <p:sldIdLst>
    <p:sldId id="257" r:id="rId2"/>
    <p:sldId id="259" r:id="rId3"/>
    <p:sldId id="282" r:id="rId4"/>
    <p:sldId id="283" r:id="rId5"/>
    <p:sldId id="287" r:id="rId6"/>
    <p:sldId id="278" r:id="rId7"/>
    <p:sldId id="280" r:id="rId8"/>
    <p:sldId id="261" r:id="rId9"/>
    <p:sldId id="284" r:id="rId10"/>
    <p:sldId id="286" r:id="rId11"/>
    <p:sldId id="272" r:id="rId12"/>
    <p:sldId id="277" r:id="rId13"/>
    <p:sldId id="290" r:id="rId14"/>
    <p:sldId id="279" r:id="rId15"/>
    <p:sldId id="291" r:id="rId16"/>
    <p:sldId id="289" r:id="rId17"/>
    <p:sldId id="288" r:id="rId18"/>
    <p:sldId id="258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9778A6-D53E-46C0-963A-13D52D1D35FD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86DBB3FE-7C9B-4922-A54F-0E9E216CCA9D}">
      <dgm:prSet phldrT="[Κείμενο]"/>
      <dgm:spPr/>
      <dgm:t>
        <a:bodyPr/>
        <a:lstStyle/>
        <a:p>
          <a:r>
            <a:rPr lang="el-GR" b="1" dirty="0" smtClean="0">
              <a:solidFill>
                <a:srgbClr val="FFC000"/>
              </a:solidFill>
            </a:rPr>
            <a:t>ΒΕΛΤΙΩΣΕΙΣ</a:t>
          </a:r>
          <a:endParaRPr lang="el-GR" b="1" dirty="0">
            <a:solidFill>
              <a:srgbClr val="FFC000"/>
            </a:solidFill>
          </a:endParaRPr>
        </a:p>
      </dgm:t>
    </dgm:pt>
    <dgm:pt modelId="{8AB894D6-F94F-4E1C-AE62-57A40DB27743}" type="parTrans" cxnId="{2D540A82-04CE-41C1-805B-14E01187A5A2}">
      <dgm:prSet/>
      <dgm:spPr/>
      <dgm:t>
        <a:bodyPr/>
        <a:lstStyle/>
        <a:p>
          <a:endParaRPr lang="el-GR"/>
        </a:p>
      </dgm:t>
    </dgm:pt>
    <dgm:pt modelId="{4C462585-DECA-47B6-BD36-A0731E782C4E}" type="sibTrans" cxnId="{2D540A82-04CE-41C1-805B-14E01187A5A2}">
      <dgm:prSet/>
      <dgm:spPr/>
      <dgm:t>
        <a:bodyPr/>
        <a:lstStyle/>
        <a:p>
          <a:endParaRPr lang="el-GR"/>
        </a:p>
      </dgm:t>
    </dgm:pt>
    <dgm:pt modelId="{9FC277F0-1E81-4FA9-A04D-CD7565274140}">
      <dgm:prSet phldrT="[Κείμενο]" custT="1"/>
      <dgm:spPr/>
      <dgm:t>
        <a:bodyPr/>
        <a:lstStyle/>
        <a:p>
          <a:r>
            <a:rPr lang="el-GR" sz="1600" b="1" dirty="0" smtClean="0">
              <a:solidFill>
                <a:srgbClr val="FFC000"/>
              </a:solidFill>
            </a:rPr>
            <a:t>ΑΝΑΣΚΟΠΗΣΗ ΔΙΟΙΚΗΣΗΣ</a:t>
          </a:r>
          <a:endParaRPr lang="el-GR" sz="1600" b="1" dirty="0">
            <a:solidFill>
              <a:srgbClr val="FFC000"/>
            </a:solidFill>
          </a:endParaRPr>
        </a:p>
      </dgm:t>
    </dgm:pt>
    <dgm:pt modelId="{CB201B73-B932-4447-93D1-610A4F5CEC4C}" type="parTrans" cxnId="{110E5A91-C3EC-4E78-A6B6-4A4BB926DF7A}">
      <dgm:prSet/>
      <dgm:spPr/>
      <dgm:t>
        <a:bodyPr/>
        <a:lstStyle/>
        <a:p>
          <a:endParaRPr lang="el-GR"/>
        </a:p>
      </dgm:t>
    </dgm:pt>
    <dgm:pt modelId="{F7322A86-CFFC-4A89-8C46-919B45218A96}" type="sibTrans" cxnId="{110E5A91-C3EC-4E78-A6B6-4A4BB926DF7A}">
      <dgm:prSet/>
      <dgm:spPr/>
      <dgm:t>
        <a:bodyPr/>
        <a:lstStyle/>
        <a:p>
          <a:endParaRPr lang="el-GR"/>
        </a:p>
      </dgm:t>
    </dgm:pt>
    <dgm:pt modelId="{844A77DF-6A36-4BFC-A035-774ECA338F47}">
      <dgm:prSet phldrT="[Κείμενο]" custT="1"/>
      <dgm:spPr/>
      <dgm:t>
        <a:bodyPr/>
        <a:lstStyle/>
        <a:p>
          <a:r>
            <a:rPr lang="el-GR" sz="4400" dirty="0" smtClean="0">
              <a:solidFill>
                <a:srgbClr val="FFC000"/>
              </a:solidFill>
            </a:rPr>
            <a:t>ΔΕ</a:t>
          </a:r>
          <a:endParaRPr lang="el-GR" sz="4400" dirty="0">
            <a:solidFill>
              <a:srgbClr val="FFC000"/>
            </a:solidFill>
          </a:endParaRPr>
        </a:p>
      </dgm:t>
    </dgm:pt>
    <dgm:pt modelId="{2A721A8A-E574-4B68-9743-3EA8C23B2B62}" type="parTrans" cxnId="{68E28EAF-46A2-4B59-A72C-8FAE1DEE37F4}">
      <dgm:prSet/>
      <dgm:spPr/>
      <dgm:t>
        <a:bodyPr/>
        <a:lstStyle/>
        <a:p>
          <a:endParaRPr lang="el-GR"/>
        </a:p>
      </dgm:t>
    </dgm:pt>
    <dgm:pt modelId="{8CEABA8A-7DFF-4E12-8C60-985FE4185B7C}" type="sibTrans" cxnId="{68E28EAF-46A2-4B59-A72C-8FAE1DEE37F4}">
      <dgm:prSet/>
      <dgm:spPr/>
      <dgm:t>
        <a:bodyPr/>
        <a:lstStyle/>
        <a:p>
          <a:endParaRPr lang="el-GR"/>
        </a:p>
      </dgm:t>
    </dgm:pt>
    <dgm:pt modelId="{263E0DA3-205B-47AC-B09C-7DE589E34FBF}">
      <dgm:prSet phldrT="[Κείμενο]"/>
      <dgm:spPr/>
      <dgm:t>
        <a:bodyPr/>
        <a:lstStyle/>
        <a:p>
          <a:r>
            <a:rPr lang="el-GR" b="1" dirty="0" smtClean="0">
              <a:solidFill>
                <a:srgbClr val="FFC000"/>
              </a:solidFill>
            </a:rPr>
            <a:t>ΠΟΛΙΤΙΚΗ-ΣΤΟΧΟΙ-ΣΧΕΔΙΑΣΜΟΣ-ΔΙΕΡΓΑΣΙΕΣ</a:t>
          </a:r>
          <a:endParaRPr lang="el-GR" b="1" dirty="0">
            <a:solidFill>
              <a:srgbClr val="FFC000"/>
            </a:solidFill>
          </a:endParaRPr>
        </a:p>
      </dgm:t>
    </dgm:pt>
    <dgm:pt modelId="{B8CCFCD7-8ABD-429C-A567-19D780A84975}" type="parTrans" cxnId="{87CAB6A0-F365-472C-9330-794F7FDE7D3D}">
      <dgm:prSet/>
      <dgm:spPr/>
      <dgm:t>
        <a:bodyPr/>
        <a:lstStyle/>
        <a:p>
          <a:endParaRPr lang="el-GR"/>
        </a:p>
      </dgm:t>
    </dgm:pt>
    <dgm:pt modelId="{CF8D1F93-FB8E-4772-A31C-492DA2D8FFD1}" type="sibTrans" cxnId="{87CAB6A0-F365-472C-9330-794F7FDE7D3D}">
      <dgm:prSet/>
      <dgm:spPr/>
      <dgm:t>
        <a:bodyPr/>
        <a:lstStyle/>
        <a:p>
          <a:endParaRPr lang="el-GR"/>
        </a:p>
      </dgm:t>
    </dgm:pt>
    <dgm:pt modelId="{46E57CAB-722D-4ABC-A46A-750A7235DBB8}">
      <dgm:prSet phldrT="[Κείμενο]" custT="1"/>
      <dgm:spPr/>
      <dgm:t>
        <a:bodyPr/>
        <a:lstStyle/>
        <a:p>
          <a:r>
            <a:rPr lang="el-GR" sz="4400" b="0" dirty="0" smtClean="0">
              <a:solidFill>
                <a:srgbClr val="FFC000"/>
              </a:solidFill>
            </a:rPr>
            <a:t>ΔΕ</a:t>
          </a:r>
          <a:endParaRPr lang="el-GR" sz="4400" b="0" dirty="0">
            <a:solidFill>
              <a:srgbClr val="FFC000"/>
            </a:solidFill>
          </a:endParaRPr>
        </a:p>
      </dgm:t>
    </dgm:pt>
    <dgm:pt modelId="{72DB0C13-C370-4418-BCF7-B8DC00A3B131}" type="parTrans" cxnId="{78BB9DEB-FB01-4F77-87E4-056E1F61CD38}">
      <dgm:prSet/>
      <dgm:spPr/>
      <dgm:t>
        <a:bodyPr/>
        <a:lstStyle/>
        <a:p>
          <a:endParaRPr lang="el-GR"/>
        </a:p>
      </dgm:t>
    </dgm:pt>
    <dgm:pt modelId="{3F14BDFD-1D90-4B01-9F1E-3EF2B2F8DB7F}" type="sibTrans" cxnId="{78BB9DEB-FB01-4F77-87E4-056E1F61CD38}">
      <dgm:prSet/>
      <dgm:spPr/>
      <dgm:t>
        <a:bodyPr/>
        <a:lstStyle/>
        <a:p>
          <a:endParaRPr lang="el-GR"/>
        </a:p>
      </dgm:t>
    </dgm:pt>
    <dgm:pt modelId="{BA1EB76B-4A82-453C-A670-7C59F50781E0}" type="pres">
      <dgm:prSet presAssocID="{679778A6-D53E-46C0-963A-13D52D1D35F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758050C-DDA5-4E98-BB7E-AE5953F82CAA}" type="pres">
      <dgm:prSet presAssocID="{86DBB3FE-7C9B-4922-A54F-0E9E216CCA9D}" presName="centerShape" presStyleLbl="node0" presStyleIdx="0" presStyleCnt="1"/>
      <dgm:spPr/>
      <dgm:t>
        <a:bodyPr/>
        <a:lstStyle/>
        <a:p>
          <a:endParaRPr lang="el-GR"/>
        </a:p>
      </dgm:t>
    </dgm:pt>
    <dgm:pt modelId="{9FF85D4D-21E6-4E1E-A380-62D454CC843F}" type="pres">
      <dgm:prSet presAssocID="{9FC277F0-1E81-4FA9-A04D-CD7565274140}" presName="node" presStyleLbl="node1" presStyleIdx="0" presStyleCnt="4" custScaleX="14628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56B9F92-D4CE-45D7-9249-D02AF51D8CD7}" type="pres">
      <dgm:prSet presAssocID="{9FC277F0-1E81-4FA9-A04D-CD7565274140}" presName="dummy" presStyleCnt="0"/>
      <dgm:spPr/>
    </dgm:pt>
    <dgm:pt modelId="{6B8C0185-BB8F-40EA-AD00-9B3580212279}" type="pres">
      <dgm:prSet presAssocID="{F7322A86-CFFC-4A89-8C46-919B45218A96}" presName="sibTrans" presStyleLbl="sibTrans2D1" presStyleIdx="0" presStyleCnt="4"/>
      <dgm:spPr/>
      <dgm:t>
        <a:bodyPr/>
        <a:lstStyle/>
        <a:p>
          <a:endParaRPr lang="el-GR"/>
        </a:p>
      </dgm:t>
    </dgm:pt>
    <dgm:pt modelId="{992728EE-E9C7-45AF-89DD-CDBA886C0AB5}" type="pres">
      <dgm:prSet presAssocID="{844A77DF-6A36-4BFC-A035-774ECA338F4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1FBDC43-BC6D-41A1-AF9E-CB5D56E96F05}" type="pres">
      <dgm:prSet presAssocID="{844A77DF-6A36-4BFC-A035-774ECA338F47}" presName="dummy" presStyleCnt="0"/>
      <dgm:spPr/>
    </dgm:pt>
    <dgm:pt modelId="{8D802FA7-5B8B-4EF9-A928-478EE44719A0}" type="pres">
      <dgm:prSet presAssocID="{8CEABA8A-7DFF-4E12-8C60-985FE4185B7C}" presName="sibTrans" presStyleLbl="sibTrans2D1" presStyleIdx="1" presStyleCnt="4"/>
      <dgm:spPr/>
      <dgm:t>
        <a:bodyPr/>
        <a:lstStyle/>
        <a:p>
          <a:endParaRPr lang="el-GR"/>
        </a:p>
      </dgm:t>
    </dgm:pt>
    <dgm:pt modelId="{C5A752B9-AD22-4559-9498-75BE248B4E0C}" type="pres">
      <dgm:prSet presAssocID="{263E0DA3-205B-47AC-B09C-7DE589E34FBF}" presName="node" presStyleLbl="node1" presStyleIdx="2" presStyleCnt="4" custScaleX="17066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1A3C96E-D723-4D0A-8471-634A1DFD5CB8}" type="pres">
      <dgm:prSet presAssocID="{263E0DA3-205B-47AC-B09C-7DE589E34FBF}" presName="dummy" presStyleCnt="0"/>
      <dgm:spPr/>
    </dgm:pt>
    <dgm:pt modelId="{1B7C8AE1-FA2A-43EE-A447-AEC3E2BE8BA4}" type="pres">
      <dgm:prSet presAssocID="{CF8D1F93-FB8E-4772-A31C-492DA2D8FFD1}" presName="sibTrans" presStyleLbl="sibTrans2D1" presStyleIdx="2" presStyleCnt="4"/>
      <dgm:spPr/>
      <dgm:t>
        <a:bodyPr/>
        <a:lstStyle/>
        <a:p>
          <a:endParaRPr lang="el-GR"/>
        </a:p>
      </dgm:t>
    </dgm:pt>
    <dgm:pt modelId="{CE425ED7-7909-4C69-9489-5B0BA291382F}" type="pres">
      <dgm:prSet presAssocID="{46E57CAB-722D-4ABC-A46A-750A7235DBB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471D5AA-FF41-4D7E-BB54-36E37F7EE90C}" type="pres">
      <dgm:prSet presAssocID="{46E57CAB-722D-4ABC-A46A-750A7235DBB8}" presName="dummy" presStyleCnt="0"/>
      <dgm:spPr/>
    </dgm:pt>
    <dgm:pt modelId="{BCF3ACEA-0681-4A83-83DB-C16B7B2B336B}" type="pres">
      <dgm:prSet presAssocID="{3F14BDFD-1D90-4B01-9F1E-3EF2B2F8DB7F}" presName="sibTrans" presStyleLbl="sibTrans2D1" presStyleIdx="3" presStyleCnt="4"/>
      <dgm:spPr/>
      <dgm:t>
        <a:bodyPr/>
        <a:lstStyle/>
        <a:p>
          <a:endParaRPr lang="el-GR"/>
        </a:p>
      </dgm:t>
    </dgm:pt>
  </dgm:ptLst>
  <dgm:cxnLst>
    <dgm:cxn modelId="{F9F84930-B397-41A6-951D-F0AA6C3D1B38}" type="presOf" srcId="{263E0DA3-205B-47AC-B09C-7DE589E34FBF}" destId="{C5A752B9-AD22-4559-9498-75BE248B4E0C}" srcOrd="0" destOrd="0" presId="urn:microsoft.com/office/officeart/2005/8/layout/radial6"/>
    <dgm:cxn modelId="{2D540A82-04CE-41C1-805B-14E01187A5A2}" srcId="{679778A6-D53E-46C0-963A-13D52D1D35FD}" destId="{86DBB3FE-7C9B-4922-A54F-0E9E216CCA9D}" srcOrd="0" destOrd="0" parTransId="{8AB894D6-F94F-4E1C-AE62-57A40DB27743}" sibTransId="{4C462585-DECA-47B6-BD36-A0731E782C4E}"/>
    <dgm:cxn modelId="{9DF34819-207A-4130-AF30-8F4E8C29D46A}" type="presOf" srcId="{46E57CAB-722D-4ABC-A46A-750A7235DBB8}" destId="{CE425ED7-7909-4C69-9489-5B0BA291382F}" srcOrd="0" destOrd="0" presId="urn:microsoft.com/office/officeart/2005/8/layout/radial6"/>
    <dgm:cxn modelId="{28EAFE79-3C54-4158-B180-B20EDFD52259}" type="presOf" srcId="{8CEABA8A-7DFF-4E12-8C60-985FE4185B7C}" destId="{8D802FA7-5B8B-4EF9-A928-478EE44719A0}" srcOrd="0" destOrd="0" presId="urn:microsoft.com/office/officeart/2005/8/layout/radial6"/>
    <dgm:cxn modelId="{DAE59841-6384-4B46-B29F-5567024F9CC0}" type="presOf" srcId="{9FC277F0-1E81-4FA9-A04D-CD7565274140}" destId="{9FF85D4D-21E6-4E1E-A380-62D454CC843F}" srcOrd="0" destOrd="0" presId="urn:microsoft.com/office/officeart/2005/8/layout/radial6"/>
    <dgm:cxn modelId="{110E5A91-C3EC-4E78-A6B6-4A4BB926DF7A}" srcId="{86DBB3FE-7C9B-4922-A54F-0E9E216CCA9D}" destId="{9FC277F0-1E81-4FA9-A04D-CD7565274140}" srcOrd="0" destOrd="0" parTransId="{CB201B73-B932-4447-93D1-610A4F5CEC4C}" sibTransId="{F7322A86-CFFC-4A89-8C46-919B45218A96}"/>
    <dgm:cxn modelId="{7523F689-C18C-4940-B170-CC28E5107902}" type="presOf" srcId="{CF8D1F93-FB8E-4772-A31C-492DA2D8FFD1}" destId="{1B7C8AE1-FA2A-43EE-A447-AEC3E2BE8BA4}" srcOrd="0" destOrd="0" presId="urn:microsoft.com/office/officeart/2005/8/layout/radial6"/>
    <dgm:cxn modelId="{B1789282-E448-4DF2-8691-9DE6420460D5}" type="presOf" srcId="{679778A6-D53E-46C0-963A-13D52D1D35FD}" destId="{BA1EB76B-4A82-453C-A670-7C59F50781E0}" srcOrd="0" destOrd="0" presId="urn:microsoft.com/office/officeart/2005/8/layout/radial6"/>
    <dgm:cxn modelId="{87CAB6A0-F365-472C-9330-794F7FDE7D3D}" srcId="{86DBB3FE-7C9B-4922-A54F-0E9E216CCA9D}" destId="{263E0DA3-205B-47AC-B09C-7DE589E34FBF}" srcOrd="2" destOrd="0" parTransId="{B8CCFCD7-8ABD-429C-A567-19D780A84975}" sibTransId="{CF8D1F93-FB8E-4772-A31C-492DA2D8FFD1}"/>
    <dgm:cxn modelId="{7E6343EA-4B69-40A4-A528-B5DF6B8F78FE}" type="presOf" srcId="{844A77DF-6A36-4BFC-A035-774ECA338F47}" destId="{992728EE-E9C7-45AF-89DD-CDBA886C0AB5}" srcOrd="0" destOrd="0" presId="urn:microsoft.com/office/officeart/2005/8/layout/radial6"/>
    <dgm:cxn modelId="{68E28EAF-46A2-4B59-A72C-8FAE1DEE37F4}" srcId="{86DBB3FE-7C9B-4922-A54F-0E9E216CCA9D}" destId="{844A77DF-6A36-4BFC-A035-774ECA338F47}" srcOrd="1" destOrd="0" parTransId="{2A721A8A-E574-4B68-9743-3EA8C23B2B62}" sibTransId="{8CEABA8A-7DFF-4E12-8C60-985FE4185B7C}"/>
    <dgm:cxn modelId="{F551CB07-F472-45E6-B4F8-0CEEF2700EBA}" type="presOf" srcId="{86DBB3FE-7C9B-4922-A54F-0E9E216CCA9D}" destId="{2758050C-DDA5-4E98-BB7E-AE5953F82CAA}" srcOrd="0" destOrd="0" presId="urn:microsoft.com/office/officeart/2005/8/layout/radial6"/>
    <dgm:cxn modelId="{29800A5B-EDCD-4B2D-9E1E-135EBBCD2BFA}" type="presOf" srcId="{F7322A86-CFFC-4A89-8C46-919B45218A96}" destId="{6B8C0185-BB8F-40EA-AD00-9B3580212279}" srcOrd="0" destOrd="0" presId="urn:microsoft.com/office/officeart/2005/8/layout/radial6"/>
    <dgm:cxn modelId="{78BB9DEB-FB01-4F77-87E4-056E1F61CD38}" srcId="{86DBB3FE-7C9B-4922-A54F-0E9E216CCA9D}" destId="{46E57CAB-722D-4ABC-A46A-750A7235DBB8}" srcOrd="3" destOrd="0" parTransId="{72DB0C13-C370-4418-BCF7-B8DC00A3B131}" sibTransId="{3F14BDFD-1D90-4B01-9F1E-3EF2B2F8DB7F}"/>
    <dgm:cxn modelId="{E90C9326-0706-4CDA-9518-7115C913770D}" type="presOf" srcId="{3F14BDFD-1D90-4B01-9F1E-3EF2B2F8DB7F}" destId="{BCF3ACEA-0681-4A83-83DB-C16B7B2B336B}" srcOrd="0" destOrd="0" presId="urn:microsoft.com/office/officeart/2005/8/layout/radial6"/>
    <dgm:cxn modelId="{2A1E06D6-4189-453F-9CDD-C37A7666359E}" type="presParOf" srcId="{BA1EB76B-4A82-453C-A670-7C59F50781E0}" destId="{2758050C-DDA5-4E98-BB7E-AE5953F82CAA}" srcOrd="0" destOrd="0" presId="urn:microsoft.com/office/officeart/2005/8/layout/radial6"/>
    <dgm:cxn modelId="{A2D25CDD-AA66-4D44-9B3D-22A829740387}" type="presParOf" srcId="{BA1EB76B-4A82-453C-A670-7C59F50781E0}" destId="{9FF85D4D-21E6-4E1E-A380-62D454CC843F}" srcOrd="1" destOrd="0" presId="urn:microsoft.com/office/officeart/2005/8/layout/radial6"/>
    <dgm:cxn modelId="{32787D87-D256-4199-9827-EBE460483EC7}" type="presParOf" srcId="{BA1EB76B-4A82-453C-A670-7C59F50781E0}" destId="{856B9F92-D4CE-45D7-9249-D02AF51D8CD7}" srcOrd="2" destOrd="0" presId="urn:microsoft.com/office/officeart/2005/8/layout/radial6"/>
    <dgm:cxn modelId="{F6839F12-D0E9-48A0-94FE-9EDCE979F676}" type="presParOf" srcId="{BA1EB76B-4A82-453C-A670-7C59F50781E0}" destId="{6B8C0185-BB8F-40EA-AD00-9B3580212279}" srcOrd="3" destOrd="0" presId="urn:microsoft.com/office/officeart/2005/8/layout/radial6"/>
    <dgm:cxn modelId="{50EABB5B-34F9-4336-BC72-A18A3FF2CFF7}" type="presParOf" srcId="{BA1EB76B-4A82-453C-A670-7C59F50781E0}" destId="{992728EE-E9C7-45AF-89DD-CDBA886C0AB5}" srcOrd="4" destOrd="0" presId="urn:microsoft.com/office/officeart/2005/8/layout/radial6"/>
    <dgm:cxn modelId="{26CF49C0-C06E-400B-A636-A19E55918160}" type="presParOf" srcId="{BA1EB76B-4A82-453C-A670-7C59F50781E0}" destId="{41FBDC43-BC6D-41A1-AF9E-CB5D56E96F05}" srcOrd="5" destOrd="0" presId="urn:microsoft.com/office/officeart/2005/8/layout/radial6"/>
    <dgm:cxn modelId="{3D6E6215-83F8-416C-80A6-0A9435CB62CB}" type="presParOf" srcId="{BA1EB76B-4A82-453C-A670-7C59F50781E0}" destId="{8D802FA7-5B8B-4EF9-A928-478EE44719A0}" srcOrd="6" destOrd="0" presId="urn:microsoft.com/office/officeart/2005/8/layout/radial6"/>
    <dgm:cxn modelId="{4F285B02-DB3C-4B55-9F93-17B068637025}" type="presParOf" srcId="{BA1EB76B-4A82-453C-A670-7C59F50781E0}" destId="{C5A752B9-AD22-4559-9498-75BE248B4E0C}" srcOrd="7" destOrd="0" presId="urn:microsoft.com/office/officeart/2005/8/layout/radial6"/>
    <dgm:cxn modelId="{920C1851-AB31-4B4D-A1A0-6299FB0EF5CA}" type="presParOf" srcId="{BA1EB76B-4A82-453C-A670-7C59F50781E0}" destId="{61A3C96E-D723-4D0A-8471-634A1DFD5CB8}" srcOrd="8" destOrd="0" presId="urn:microsoft.com/office/officeart/2005/8/layout/radial6"/>
    <dgm:cxn modelId="{0DE058BE-887C-41F8-907D-574FBB3C7927}" type="presParOf" srcId="{BA1EB76B-4A82-453C-A670-7C59F50781E0}" destId="{1B7C8AE1-FA2A-43EE-A447-AEC3E2BE8BA4}" srcOrd="9" destOrd="0" presId="urn:microsoft.com/office/officeart/2005/8/layout/radial6"/>
    <dgm:cxn modelId="{42ACEB14-A993-42DA-8252-9B643E93D41E}" type="presParOf" srcId="{BA1EB76B-4A82-453C-A670-7C59F50781E0}" destId="{CE425ED7-7909-4C69-9489-5B0BA291382F}" srcOrd="10" destOrd="0" presId="urn:microsoft.com/office/officeart/2005/8/layout/radial6"/>
    <dgm:cxn modelId="{A030E857-6813-49AE-9C4D-4E30C7CA1757}" type="presParOf" srcId="{BA1EB76B-4A82-453C-A670-7C59F50781E0}" destId="{2471D5AA-FF41-4D7E-BB54-36E37F7EE90C}" srcOrd="11" destOrd="0" presId="urn:microsoft.com/office/officeart/2005/8/layout/radial6"/>
    <dgm:cxn modelId="{B241EF19-53C5-4CAF-8EEF-A3245AD16912}" type="presParOf" srcId="{BA1EB76B-4A82-453C-A670-7C59F50781E0}" destId="{BCF3ACEA-0681-4A83-83DB-C16B7B2B336B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CF3ACEA-0681-4A83-83DB-C16B7B2B336B}">
      <dsp:nvSpPr>
        <dsp:cNvPr id="0" name=""/>
        <dsp:cNvSpPr/>
      </dsp:nvSpPr>
      <dsp:spPr>
        <a:xfrm>
          <a:off x="1765542" y="549294"/>
          <a:ext cx="3669714" cy="3669714"/>
        </a:xfrm>
        <a:prstGeom prst="blockArc">
          <a:avLst>
            <a:gd name="adj1" fmla="val 10800000"/>
            <a:gd name="adj2" fmla="val 16200000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7C8AE1-FA2A-43EE-A447-AEC3E2BE8BA4}">
      <dsp:nvSpPr>
        <dsp:cNvPr id="0" name=""/>
        <dsp:cNvSpPr/>
      </dsp:nvSpPr>
      <dsp:spPr>
        <a:xfrm>
          <a:off x="1765542" y="549294"/>
          <a:ext cx="3669714" cy="3669714"/>
        </a:xfrm>
        <a:prstGeom prst="blockArc">
          <a:avLst>
            <a:gd name="adj1" fmla="val 5400000"/>
            <a:gd name="adj2" fmla="val 10800000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802FA7-5B8B-4EF9-A928-478EE44719A0}">
      <dsp:nvSpPr>
        <dsp:cNvPr id="0" name=""/>
        <dsp:cNvSpPr/>
      </dsp:nvSpPr>
      <dsp:spPr>
        <a:xfrm>
          <a:off x="1765542" y="549294"/>
          <a:ext cx="3669714" cy="3669714"/>
        </a:xfrm>
        <a:prstGeom prst="blockArc">
          <a:avLst>
            <a:gd name="adj1" fmla="val 0"/>
            <a:gd name="adj2" fmla="val 5400000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8C0185-BB8F-40EA-AD00-9B3580212279}">
      <dsp:nvSpPr>
        <dsp:cNvPr id="0" name=""/>
        <dsp:cNvSpPr/>
      </dsp:nvSpPr>
      <dsp:spPr>
        <a:xfrm>
          <a:off x="1765542" y="549294"/>
          <a:ext cx="3669714" cy="3669714"/>
        </a:xfrm>
        <a:prstGeom prst="blockArc">
          <a:avLst>
            <a:gd name="adj1" fmla="val 16200000"/>
            <a:gd name="adj2" fmla="val 0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58050C-DDA5-4E98-BB7E-AE5953F82CAA}">
      <dsp:nvSpPr>
        <dsp:cNvPr id="0" name=""/>
        <dsp:cNvSpPr/>
      </dsp:nvSpPr>
      <dsp:spPr>
        <a:xfrm>
          <a:off x="2756556" y="1540308"/>
          <a:ext cx="1687687" cy="16876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b="1" kern="1200" dirty="0" smtClean="0">
              <a:solidFill>
                <a:srgbClr val="FFC000"/>
              </a:solidFill>
            </a:rPr>
            <a:t>ΒΕΛΤΙΩΣΕΙΣ</a:t>
          </a:r>
          <a:endParaRPr lang="el-GR" sz="1900" b="1" kern="1200" dirty="0">
            <a:solidFill>
              <a:srgbClr val="FFC000"/>
            </a:solidFill>
          </a:endParaRPr>
        </a:p>
      </dsp:txBody>
      <dsp:txXfrm>
        <a:off x="2756556" y="1540308"/>
        <a:ext cx="1687687" cy="1687687"/>
      </dsp:txXfrm>
    </dsp:sp>
    <dsp:sp modelId="{9FF85D4D-21E6-4E1E-A380-62D454CC843F}">
      <dsp:nvSpPr>
        <dsp:cNvPr id="0" name=""/>
        <dsp:cNvSpPr/>
      </dsp:nvSpPr>
      <dsp:spPr>
        <a:xfrm>
          <a:off x="2736302" y="1133"/>
          <a:ext cx="1728195" cy="11813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>
              <a:solidFill>
                <a:srgbClr val="FFC000"/>
              </a:solidFill>
            </a:rPr>
            <a:t>ΑΝΑΣΚΟΠΗΣΗ ΔΙΟΙΚΗΣΗΣ</a:t>
          </a:r>
          <a:endParaRPr lang="el-GR" sz="1600" b="1" kern="1200" dirty="0">
            <a:solidFill>
              <a:srgbClr val="FFC000"/>
            </a:solidFill>
          </a:endParaRPr>
        </a:p>
      </dsp:txBody>
      <dsp:txXfrm>
        <a:off x="2736302" y="1133"/>
        <a:ext cx="1728195" cy="1181381"/>
      </dsp:txXfrm>
    </dsp:sp>
    <dsp:sp modelId="{992728EE-E9C7-45AF-89DD-CDBA886C0AB5}">
      <dsp:nvSpPr>
        <dsp:cNvPr id="0" name=""/>
        <dsp:cNvSpPr/>
      </dsp:nvSpPr>
      <dsp:spPr>
        <a:xfrm>
          <a:off x="4802037" y="1793461"/>
          <a:ext cx="1181381" cy="11813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4400" kern="1200" dirty="0" smtClean="0">
              <a:solidFill>
                <a:srgbClr val="FFC000"/>
              </a:solidFill>
            </a:rPr>
            <a:t>ΔΕ</a:t>
          </a:r>
          <a:endParaRPr lang="el-GR" sz="4400" kern="1200" dirty="0">
            <a:solidFill>
              <a:srgbClr val="FFC000"/>
            </a:solidFill>
          </a:endParaRPr>
        </a:p>
      </dsp:txBody>
      <dsp:txXfrm>
        <a:off x="4802037" y="1793461"/>
        <a:ext cx="1181381" cy="1181381"/>
      </dsp:txXfrm>
    </dsp:sp>
    <dsp:sp modelId="{C5A752B9-AD22-4559-9498-75BE248B4E0C}">
      <dsp:nvSpPr>
        <dsp:cNvPr id="0" name=""/>
        <dsp:cNvSpPr/>
      </dsp:nvSpPr>
      <dsp:spPr>
        <a:xfrm>
          <a:off x="2592286" y="3585789"/>
          <a:ext cx="2016227" cy="11813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 smtClean="0">
              <a:solidFill>
                <a:srgbClr val="FFC000"/>
              </a:solidFill>
            </a:rPr>
            <a:t>ΠΟΛΙΤΙΚΗ-ΣΤΟΧΟΙ-ΣΧΕΔΙΑΣΜΟΣ-ΔΙΕΡΓΑΣΙΕΣ</a:t>
          </a:r>
          <a:endParaRPr lang="el-GR" sz="1400" b="1" kern="1200" dirty="0">
            <a:solidFill>
              <a:srgbClr val="FFC000"/>
            </a:solidFill>
          </a:endParaRPr>
        </a:p>
      </dsp:txBody>
      <dsp:txXfrm>
        <a:off x="2592286" y="3585789"/>
        <a:ext cx="2016227" cy="1181381"/>
      </dsp:txXfrm>
    </dsp:sp>
    <dsp:sp modelId="{CE425ED7-7909-4C69-9489-5B0BA291382F}">
      <dsp:nvSpPr>
        <dsp:cNvPr id="0" name=""/>
        <dsp:cNvSpPr/>
      </dsp:nvSpPr>
      <dsp:spPr>
        <a:xfrm>
          <a:off x="1217381" y="1793461"/>
          <a:ext cx="1181381" cy="11813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4400" b="0" kern="1200" dirty="0" smtClean="0">
              <a:solidFill>
                <a:srgbClr val="FFC000"/>
              </a:solidFill>
            </a:rPr>
            <a:t>ΔΕ</a:t>
          </a:r>
          <a:endParaRPr lang="el-GR" sz="4400" b="0" kern="1200" dirty="0">
            <a:solidFill>
              <a:srgbClr val="FFC000"/>
            </a:solidFill>
          </a:endParaRPr>
        </a:p>
      </dsp:txBody>
      <dsp:txXfrm>
        <a:off x="1217381" y="1793461"/>
        <a:ext cx="1181381" cy="11813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1053F8-C22E-42F8-AB37-47690325A2D6}" type="datetimeFigureOut">
              <a:rPr lang="el-GR" smtClean="0"/>
              <a:t>5/12/2017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AF5376-165B-4D73-9DE0-5CA3A77BEA7C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FA2EF-C61E-4F5B-8BA2-28D9CE60ECC0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618AA0-21D0-4BDD-A131-CB855365DDB5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213047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21C099-CCFA-453F-B4C8-004889A85BE7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21C099-CCFA-453F-B4C8-004889A85BE7}" type="slidenum">
              <a:rPr lang="el-GR" smtClean="0"/>
              <a:pPr>
                <a:defRPr/>
              </a:pPr>
              <a:t>10</a:t>
            </a:fld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21C099-CCFA-453F-B4C8-004889A85BE7}" type="slidenum">
              <a:rPr lang="el-GR" smtClean="0"/>
              <a:pPr>
                <a:defRPr/>
              </a:pPr>
              <a:t>11</a:t>
            </a:fld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21C099-CCFA-453F-B4C8-004889A85BE7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el-G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0"/>
          </p:nvPr>
        </p:nvSpPr>
        <p:spPr>
          <a:xfrm>
            <a:off x="-1" y="8685213"/>
            <a:ext cx="6439399" cy="457200"/>
          </a:xfrm>
        </p:spPr>
        <p:txBody>
          <a:bodyPr/>
          <a:lstStyle/>
          <a:p>
            <a:pPr algn="ctr"/>
            <a:r>
              <a:rPr lang="el-GR" dirty="0" smtClean="0"/>
              <a:t>Μ. Μήτσιου </a:t>
            </a:r>
            <a:r>
              <a:rPr lang="el-GR" dirty="0" err="1" smtClean="0"/>
              <a:t>κιν</a:t>
            </a:r>
            <a:r>
              <a:rPr lang="el-GR" dirty="0" smtClean="0"/>
              <a:t>: 6947 82635  </a:t>
            </a:r>
            <a:r>
              <a:rPr lang="el-GR" dirty="0" err="1" smtClean="0"/>
              <a:t>email</a:t>
            </a:r>
            <a:r>
              <a:rPr lang="el-GR" dirty="0" smtClean="0"/>
              <a:t>: </a:t>
            </a:r>
            <a:r>
              <a:rPr lang="el-GR" dirty="0" err="1" smtClean="0"/>
              <a:t>m.mitsiou@hol.gr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D30ED7-CB13-4AE6-A59C-A25E2E5E9C53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7701806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21C099-CCFA-453F-B4C8-004889A85BE7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el-G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D30ED7-CB13-4AE6-A59C-A25E2E5E9C53}" type="slidenum">
              <a:rPr lang="el-GR" smtClean="0"/>
              <a:pPr/>
              <a:t>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-1" y="8685213"/>
            <a:ext cx="6439399" cy="457200"/>
          </a:xfrm>
        </p:spPr>
        <p:txBody>
          <a:bodyPr/>
          <a:lstStyle/>
          <a:p>
            <a:pPr algn="ctr"/>
            <a:r>
              <a:rPr lang="el-GR" dirty="0" smtClean="0"/>
              <a:t>Μ. Μήτσιου </a:t>
            </a:r>
            <a:r>
              <a:rPr lang="el-GR" dirty="0" err="1" smtClean="0"/>
              <a:t>κιν</a:t>
            </a:r>
            <a:r>
              <a:rPr lang="el-GR" dirty="0" smtClean="0"/>
              <a:t>: 6947 82635  </a:t>
            </a:r>
            <a:r>
              <a:rPr lang="el-GR" dirty="0" err="1" smtClean="0"/>
              <a:t>email</a:t>
            </a:r>
            <a:r>
              <a:rPr lang="el-GR" dirty="0" smtClean="0"/>
              <a:t>: </a:t>
            </a:r>
            <a:r>
              <a:rPr lang="el-GR" dirty="0" err="1" smtClean="0"/>
              <a:t>m.mitsiou@hol.gr</a:t>
            </a:r>
            <a:r>
              <a:rPr lang="el-GR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7819367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21C099-CCFA-453F-B4C8-004889A85BE7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el-G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21C099-CCFA-453F-B4C8-004889A85BE7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17</a:t>
            </a:fld>
            <a:endParaRPr lang="el-G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21C099-CCFA-453F-B4C8-004889A85BE7}" type="slidenum">
              <a:rPr lang="el-GR" smtClean="0"/>
              <a:pPr>
                <a:defRPr/>
              </a:pPr>
              <a:t>18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21C099-CCFA-453F-B4C8-004889A85BE7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21C099-CCFA-453F-B4C8-004889A85BE7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21C099-CCFA-453F-B4C8-004889A85BE7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D413-5164-4D1D-81FD-433AEB6FCD4C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21C099-CCFA-453F-B4C8-004889A85BE7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l-G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21C099-CCFA-453F-B4C8-004889A85BE7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l-G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21C099-CCFA-453F-B4C8-004889A85BE7}" type="slidenum">
              <a:rPr lang="el-GR" smtClean="0"/>
              <a:pPr>
                <a:defRPr/>
              </a:pPr>
              <a:t>8</a:t>
            </a:fld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21C099-CCFA-453F-B4C8-004889A85BE7}" type="slidenum">
              <a:rPr lang="el-GR" smtClean="0"/>
              <a:pPr>
                <a:defRPr/>
              </a:pPr>
              <a:t>9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5AFCE-70AB-4F5D-B48E-D487D4E8118E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3F68-18C9-4E6E-8A79-479EC28E5E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5AFCE-70AB-4F5D-B48E-D487D4E8118E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3F68-18C9-4E6E-8A79-479EC28E5E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5AFCE-70AB-4F5D-B48E-D487D4E8118E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3F68-18C9-4E6E-8A79-479EC28E5E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5AFCE-70AB-4F5D-B48E-D487D4E8118E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3F68-18C9-4E6E-8A79-479EC28E5E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5AFCE-70AB-4F5D-B48E-D487D4E8118E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3F68-18C9-4E6E-8A79-479EC28E5E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5AFCE-70AB-4F5D-B48E-D487D4E8118E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3F68-18C9-4E6E-8A79-479EC28E5E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5AFCE-70AB-4F5D-B48E-D487D4E8118E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3F68-18C9-4E6E-8A79-479EC28E5E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5AFCE-70AB-4F5D-B48E-D487D4E8118E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3F68-18C9-4E6E-8A79-479EC28E5E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5AFCE-70AB-4F5D-B48E-D487D4E8118E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3F68-18C9-4E6E-8A79-479EC28E5E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5AFCE-70AB-4F5D-B48E-D487D4E8118E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3F68-18C9-4E6E-8A79-479EC28E5E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5AFCE-70AB-4F5D-B48E-D487D4E8118E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23F68-18C9-4E6E-8A79-479EC28E5E7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5AFCE-70AB-4F5D-B48E-D487D4E8118E}" type="datetimeFigureOut">
              <a:rPr lang="el-GR" smtClean="0"/>
              <a:pPr/>
              <a:t>5/12/2017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23F68-18C9-4E6E-8A79-479EC28E5E7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vgkioka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https://2.bp.blogspot.com/-74UyC6sBJzE/VGTEJoSKeaI/AAAAAAAAAlA/bCDr7nY3t98/s1600/plan-do-check-act.gif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gr/url?sa=i&amp;rct=j&amp;q=&amp;esrc=s&amp;frm=1&amp;source=images&amp;cd=&amp;cad=rja&amp;docid=0diGKvK6YWnFIM&amp;tbnid=w_6KrqmfUvizNM:&amp;ved=0CAUQjRw&amp;url=http://www.edukart.com/blog/total-quality-management/&amp;ei=Pg5jUvyIE6nM0AWT_4GoDQ&amp;bvm=bv.54934254,d.d2k&amp;psig=AFQjCNHl-z6DBpN8iETLJPCqRZOxLK9m6w&amp;ust=1382309796443670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4664"/>
            <a:ext cx="6400800" cy="1752600"/>
          </a:xfrm>
        </p:spPr>
        <p:txBody>
          <a:bodyPr/>
          <a:lstStyle/>
          <a:p>
            <a:pPr algn="ctr"/>
            <a:r>
              <a:rPr lang="el-GR" sz="2800" b="1" u="sng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ΜΑΘΗΜΑ 1</a:t>
            </a:r>
            <a:endParaRPr lang="en-US" sz="2800" b="1" u="sng" dirty="0" smtClean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algn="ctr"/>
            <a:r>
              <a:rPr lang="el-GR" sz="2800" b="1" u="sng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ΔΙΟΙΚΗΣΗ ΟΛΙΚΗΣ ΠΟΙΟΤΗΤΑΣ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24000" y="491676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l-GR" sz="2000" b="1" i="0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uLnTx/>
                <a:uFillTx/>
                <a:latin typeface="Calibri" pitchFamily="34" charset="0"/>
                <a:ea typeface="+mn-ea"/>
                <a:cs typeface="+mn-cs"/>
              </a:rPr>
              <a:t>ΒΑΣΙΛΙΚΗ ΓΚΙΟΚΑ</a:t>
            </a:r>
            <a:endParaRPr kumimoji="0" lang="en-US" sz="2000" b="1" i="0" strike="noStrike" kern="1200" cap="none" spc="0" normalizeH="0" baseline="0" noProof="0" dirty="0" smtClean="0">
              <a:ln>
                <a:noFill/>
              </a:ln>
              <a:solidFill>
                <a:srgbClr val="003366"/>
              </a:solidFill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  <a:hlinkClick r:id="rId3"/>
              </a:rPr>
              <a:t>vgkioka@gmail.com</a:t>
            </a: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  <a:endParaRPr kumimoji="0" lang="en-GB" sz="2800" b="1" i="0" u="sng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745058" y="274638"/>
            <a:ext cx="7499350" cy="634082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l-GR" sz="2000" b="1" dirty="0" smtClean="0">
                <a:solidFill>
                  <a:schemeClr val="accent1"/>
                </a:solidFill>
                <a:latin typeface="Comic Sans MS" pitchFamily="66" charset="0"/>
              </a:rPr>
              <a:t>ΔΙΑΧΕΙΡΙΣΗ ΠΟΙΟΤΗΤΑΣ</a:t>
            </a:r>
            <a:endParaRPr lang="el-GR" sz="2000" b="1" dirty="0" smtClean="0">
              <a:solidFill>
                <a:schemeClr val="accent1"/>
              </a:solidFill>
              <a:effectLst/>
              <a:latin typeface="Comic Sans MS" pitchFamily="66" charset="0"/>
            </a:endParaRPr>
          </a:p>
        </p:txBody>
      </p:sp>
      <p:sp>
        <p:nvSpPr>
          <p:cNvPr id="35843" name="Rectangle 3"/>
          <p:cNvSpPr>
            <a:spLocks noGrp="1"/>
          </p:cNvSpPr>
          <p:nvPr>
            <p:ph type="body" idx="4294967295"/>
          </p:nvPr>
        </p:nvSpPr>
        <p:spPr>
          <a:xfrm>
            <a:off x="1547167" y="2204864"/>
            <a:ext cx="6553225" cy="158417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1800" b="1" u="sng" dirty="0" smtClean="0">
                <a:solidFill>
                  <a:schemeClr val="accent2"/>
                </a:solidFill>
                <a:latin typeface="Comic Sans MS" pitchFamily="66" charset="0"/>
              </a:rPr>
              <a:t>	</a:t>
            </a:r>
            <a:r>
              <a:rPr lang="el-GR" sz="1800" b="1" dirty="0" smtClean="0">
                <a:solidFill>
                  <a:schemeClr val="accent2"/>
                </a:solidFill>
                <a:latin typeface="Comic Sans MS" pitchFamily="66" charset="0"/>
              </a:rPr>
              <a:t>ΕΊΝΑΙ ΟΙ ΣΥΝΤΟΝΙΣΜΕΝΕΣ ΔΡΑΣΤΗΡΙΟΤΗΤΕΣ ΠΟΥ ΚΑΤΕΥΘΥΝΟΥΝ ΚΑΙ ΕΛΕΓΧΟΥΝ ΈΝΑΝ ΟΡΓΑΝΙΣΜΟ ΣΧΕΤΙΚΑ ΜΕ ΤΗΝ ΠΟΙΟΤΗΤΑ (</a:t>
            </a:r>
            <a:r>
              <a:rPr lang="en-US" sz="1800" b="1" dirty="0" smtClean="0">
                <a:solidFill>
                  <a:schemeClr val="accent2"/>
                </a:solidFill>
                <a:latin typeface="Comic Sans MS" pitchFamily="66" charset="0"/>
              </a:rPr>
              <a:t>ISO 9000:2005)</a:t>
            </a:r>
            <a:r>
              <a:rPr lang="el-GR" sz="1800" b="1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</a:p>
          <a:p>
            <a:pPr marL="457200" indent="-457200">
              <a:lnSpc>
                <a:spcPct val="150000"/>
              </a:lnSpc>
              <a:buNone/>
            </a:pPr>
            <a:endParaRPr lang="el-GR" sz="18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endParaRPr lang="en-US" sz="1800" b="1" u="sng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  <a:buNone/>
            </a:pPr>
            <a:endParaRPr lang="el-GR" sz="18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endParaRPr lang="el-GR" sz="18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endParaRPr lang="el-GR" sz="18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endParaRPr lang="el-GR" sz="1800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745058" y="274638"/>
            <a:ext cx="7499350" cy="634082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l-GR" sz="2000" b="1" dirty="0" smtClean="0">
                <a:solidFill>
                  <a:schemeClr val="accent1"/>
                </a:solidFill>
                <a:latin typeface="Comic Sans MS" pitchFamily="66" charset="0"/>
              </a:rPr>
              <a:t>ΒΑΣΙΚΑ ΣΤΟΙΧΕΙΑ ΕΦΑΡΜΟΓΗΣ του ΣΔΠ.</a:t>
            </a:r>
            <a:endParaRPr lang="el-GR" sz="2000" b="1" dirty="0" smtClean="0">
              <a:solidFill>
                <a:schemeClr val="accent1"/>
              </a:solidFill>
              <a:effectLst/>
              <a:latin typeface="Comic Sans MS" pitchFamily="66" charset="0"/>
            </a:endParaRPr>
          </a:p>
        </p:txBody>
      </p:sp>
      <p:sp>
        <p:nvSpPr>
          <p:cNvPr id="35843" name="Rectangle 3"/>
          <p:cNvSpPr>
            <a:spLocks noGrp="1"/>
          </p:cNvSpPr>
          <p:nvPr>
            <p:ph type="body" idx="4294967295"/>
          </p:nvPr>
        </p:nvSpPr>
        <p:spPr>
          <a:xfrm>
            <a:off x="395039" y="980728"/>
            <a:ext cx="8353425" cy="554382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1800" b="1" u="sng" dirty="0" smtClean="0">
                <a:solidFill>
                  <a:schemeClr val="accent2"/>
                </a:solidFill>
                <a:latin typeface="Comic Sans MS" pitchFamily="66" charset="0"/>
              </a:rPr>
              <a:t>Customer-Focused</a:t>
            </a:r>
          </a:p>
          <a:p>
            <a:pPr>
              <a:lnSpc>
                <a:spcPct val="90000"/>
              </a:lnSpc>
            </a:pP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Ο πελάτης καθορίζει το επίπεδο της ποιότητας</a:t>
            </a:r>
            <a:endParaRPr lang="en-US" sz="18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endParaRPr lang="el-GR" sz="18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1800" b="1" u="sng" dirty="0" smtClean="0">
                <a:solidFill>
                  <a:schemeClr val="accent2"/>
                </a:solidFill>
                <a:latin typeface="Comic Sans MS" pitchFamily="66" charset="0"/>
              </a:rPr>
              <a:t>Continuous Improvement </a:t>
            </a:r>
          </a:p>
          <a:p>
            <a:pPr>
              <a:lnSpc>
                <a:spcPct val="90000"/>
              </a:lnSpc>
            </a:pP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Βοηθάει τον Οργανισμό να είναι ταυτόχρονα αναλυτικός και δημιουργικός στην αναζήτηση τρόπων για την εκπλήρωση των ανταγωνιστικών και αποτελεσματικών προσδοκιών του</a:t>
            </a:r>
            <a:endParaRPr lang="en-US" sz="18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endParaRPr lang="en-US" sz="1800" b="1" u="sng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1800" b="1" u="sng" dirty="0" smtClean="0">
                <a:solidFill>
                  <a:schemeClr val="accent2"/>
                </a:solidFill>
                <a:latin typeface="Comic Sans MS" pitchFamily="66" charset="0"/>
              </a:rPr>
              <a:t>Quality Improvement</a:t>
            </a:r>
          </a:p>
          <a:p>
            <a:pPr>
              <a:lnSpc>
                <a:spcPct val="90000"/>
              </a:lnSpc>
              <a:buNone/>
            </a:pP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Οργανωμένη δημιουργία ωφέλιμων αλλαγών σε 2 είδη</a:t>
            </a:r>
            <a:r>
              <a:rPr lang="en-US" sz="1800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ποιότητας</a:t>
            </a:r>
          </a:p>
          <a:p>
            <a:pPr>
              <a:lnSpc>
                <a:spcPct val="90000"/>
              </a:lnSpc>
            </a:pP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Χαρακτηριστικά του προϊόντος – </a:t>
            </a:r>
            <a:r>
              <a:rPr lang="en-US" sz="1800" dirty="0" smtClean="0">
                <a:solidFill>
                  <a:schemeClr val="accent2"/>
                </a:solidFill>
                <a:latin typeface="Comic Sans MS" pitchFamily="66" charset="0"/>
              </a:rPr>
              <a:t>income oriented</a:t>
            </a:r>
          </a:p>
          <a:p>
            <a:pPr>
              <a:lnSpc>
                <a:spcPct val="90000"/>
              </a:lnSpc>
            </a:pP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Αποδέσμευση από χρόνιες ελλείψεις – </a:t>
            </a:r>
            <a:r>
              <a:rPr lang="en-US" sz="1800" dirty="0" smtClean="0">
                <a:solidFill>
                  <a:schemeClr val="accent2"/>
                </a:solidFill>
                <a:latin typeface="Comic Sans MS" pitchFamily="66" charset="0"/>
              </a:rPr>
              <a:t>cost oriented</a:t>
            </a: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endParaRPr lang="en-US" sz="18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endParaRPr lang="en-US" sz="18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1800" b="1" u="sng" dirty="0" smtClean="0">
                <a:solidFill>
                  <a:schemeClr val="accent2"/>
                </a:solidFill>
                <a:latin typeface="Comic Sans MS" pitchFamily="66" charset="0"/>
              </a:rPr>
              <a:t>Accurate evaluation</a:t>
            </a:r>
          </a:p>
          <a:p>
            <a:pPr>
              <a:lnSpc>
                <a:spcPct val="90000"/>
              </a:lnSpc>
            </a:pP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Οι αξιολογήσεις θα πρέπει να παράγουν και να μεταφέρουν ακριβείς πληροφορίες</a:t>
            </a:r>
          </a:p>
          <a:p>
            <a:pPr>
              <a:lnSpc>
                <a:spcPct val="90000"/>
              </a:lnSpc>
              <a:buNone/>
            </a:pPr>
            <a:endParaRPr lang="el-GR" sz="1800" b="1" u="sng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1800" b="1" u="sng" dirty="0" smtClean="0">
                <a:solidFill>
                  <a:schemeClr val="accent2"/>
                </a:solidFill>
                <a:latin typeface="Comic Sans MS" pitchFamily="66" charset="0"/>
              </a:rPr>
              <a:t>Involve all employees</a:t>
            </a:r>
          </a:p>
          <a:p>
            <a:pPr>
              <a:lnSpc>
                <a:spcPct val="90000"/>
              </a:lnSpc>
            </a:pP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Συμμετοχή των εργαζομένων σε όλα τα επίπεδα  </a:t>
            </a:r>
            <a:endParaRPr lang="en-US" sz="18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endParaRPr lang="el-GR" sz="1600" b="1" u="sng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 marL="457200" indent="-457200">
              <a:lnSpc>
                <a:spcPct val="90000"/>
              </a:lnSpc>
              <a:buNone/>
            </a:pPr>
            <a:endParaRPr lang="el-GR" sz="16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r>
              <a:rPr lang="el-GR" sz="1600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endParaRPr lang="en-US" sz="1600" b="1" u="sng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endParaRPr lang="el-GR" sz="16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l-GR" sz="16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el-GR" sz="16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l-GR" sz="1600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745058" y="274638"/>
            <a:ext cx="7499350" cy="634082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l-GR" sz="2000" b="1" dirty="0" smtClean="0">
                <a:solidFill>
                  <a:schemeClr val="accent1"/>
                </a:solidFill>
                <a:latin typeface="Comic Sans MS" pitchFamily="66" charset="0"/>
              </a:rPr>
              <a:t>Διαδικασία </a:t>
            </a:r>
            <a:r>
              <a:rPr lang="en-US" sz="2000" b="1" dirty="0" smtClean="0">
                <a:solidFill>
                  <a:schemeClr val="accent1"/>
                </a:solidFill>
                <a:latin typeface="Comic Sans MS" pitchFamily="66" charset="0"/>
              </a:rPr>
              <a:t>vs </a:t>
            </a:r>
            <a:r>
              <a:rPr lang="el-GR" sz="2000" b="1" dirty="0" smtClean="0">
                <a:solidFill>
                  <a:schemeClr val="accent1"/>
                </a:solidFill>
                <a:latin typeface="Comic Sans MS" pitchFamily="66" charset="0"/>
              </a:rPr>
              <a:t>Διεργασία</a:t>
            </a:r>
            <a:endParaRPr lang="el-GR" sz="2000" b="1" dirty="0" smtClean="0">
              <a:solidFill>
                <a:schemeClr val="accent1"/>
              </a:solidFill>
              <a:effectLst/>
              <a:latin typeface="Comic Sans MS" pitchFamily="66" charset="0"/>
            </a:endParaRPr>
          </a:p>
        </p:txBody>
      </p:sp>
      <p:sp>
        <p:nvSpPr>
          <p:cNvPr id="35843" name="Rectangle 3"/>
          <p:cNvSpPr>
            <a:spLocks noGrp="1"/>
          </p:cNvSpPr>
          <p:nvPr>
            <p:ph type="body" idx="4294967295"/>
          </p:nvPr>
        </p:nvSpPr>
        <p:spPr>
          <a:xfrm>
            <a:off x="395039" y="1268760"/>
            <a:ext cx="8353425" cy="424847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endParaRPr lang="el-GR" sz="1800" b="1" u="sng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r>
              <a:rPr lang="el-GR" sz="1800" b="1" u="sng" dirty="0" smtClean="0">
                <a:solidFill>
                  <a:schemeClr val="accent2"/>
                </a:solidFill>
                <a:latin typeface="Comic Sans MS" pitchFamily="66" charset="0"/>
              </a:rPr>
              <a:t>Διεργασία </a:t>
            </a:r>
            <a:r>
              <a:rPr lang="en-US" sz="1800" b="1" u="sng" dirty="0" smtClean="0">
                <a:solidFill>
                  <a:schemeClr val="accent2"/>
                </a:solidFill>
                <a:latin typeface="Comic Sans MS" pitchFamily="66" charset="0"/>
              </a:rPr>
              <a:t>“procedure”</a:t>
            </a:r>
            <a:r>
              <a:rPr lang="en-US" sz="1800" dirty="0" smtClean="0">
                <a:solidFill>
                  <a:schemeClr val="accent2"/>
                </a:solidFill>
                <a:latin typeface="Comic Sans MS" pitchFamily="66" charset="0"/>
              </a:rPr>
              <a:t>    </a:t>
            </a: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προέρχεται από</a:t>
            </a:r>
            <a:r>
              <a:rPr lang="el-GR" sz="1800" dirty="0" smtClean="0">
                <a:solidFill>
                  <a:srgbClr val="333333"/>
                </a:solidFill>
                <a:latin typeface="lucida grande"/>
              </a:rPr>
              <a:t> </a:t>
            </a:r>
            <a:r>
              <a:rPr lang="el-GR" sz="1800" dirty="0">
                <a:solidFill>
                  <a:schemeClr val="accent2"/>
                </a:solidFill>
                <a:latin typeface="Comic Sans MS" pitchFamily="66" charset="0"/>
              </a:rPr>
              <a:t>το ρήμα «</a:t>
            </a:r>
            <a:r>
              <a:rPr lang="el-GR" sz="1800" dirty="0" err="1">
                <a:solidFill>
                  <a:schemeClr val="accent2"/>
                </a:solidFill>
                <a:latin typeface="Comic Sans MS" pitchFamily="66" charset="0"/>
              </a:rPr>
              <a:t>to</a:t>
            </a:r>
            <a:r>
              <a:rPr lang="el-GR" sz="1800" dirty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l-GR" sz="1800" dirty="0" err="1">
                <a:solidFill>
                  <a:schemeClr val="accent2"/>
                </a:solidFill>
                <a:latin typeface="Comic Sans MS" pitchFamily="66" charset="0"/>
              </a:rPr>
              <a:t>proceed</a:t>
            </a:r>
            <a:r>
              <a:rPr lang="el-GR" sz="1800" dirty="0">
                <a:solidFill>
                  <a:schemeClr val="accent2"/>
                </a:solidFill>
                <a:latin typeface="Comic Sans MS" pitchFamily="66" charset="0"/>
              </a:rPr>
              <a:t>» στην αγγλική γλώσσα, που δηλώνει τον τρόπον με τον οποίον κάτι προχωρεί </a:t>
            </a: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διαχρονικά</a:t>
            </a:r>
            <a:r>
              <a:rPr lang="el-GR" sz="1800" dirty="0">
                <a:solidFill>
                  <a:schemeClr val="accent2"/>
                </a:solidFill>
                <a:latin typeface="Comic Sans MS" pitchFamily="66" charset="0"/>
              </a:rPr>
              <a:t>. στην </a:t>
            </a: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κυριολεξία δηλώνει </a:t>
            </a:r>
            <a:r>
              <a:rPr lang="el-GR" sz="1800" dirty="0">
                <a:solidFill>
                  <a:schemeClr val="accent2"/>
                </a:solidFill>
                <a:latin typeface="Comic Sans MS" pitchFamily="66" charset="0"/>
              </a:rPr>
              <a:t>μια μεθοδική </a:t>
            </a: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ενέργεια. Ομάδα από </a:t>
            </a:r>
            <a:r>
              <a:rPr lang="el-GR" sz="1800" dirty="0" err="1" smtClean="0">
                <a:solidFill>
                  <a:schemeClr val="accent2"/>
                </a:solidFill>
                <a:latin typeface="Comic Sans MS" pitchFamily="66" charset="0"/>
              </a:rPr>
              <a:t>αλληλο</a:t>
            </a: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-συσχετιζόμενες ή </a:t>
            </a:r>
            <a:r>
              <a:rPr lang="el-GR" sz="1800" dirty="0" err="1" smtClean="0">
                <a:solidFill>
                  <a:schemeClr val="accent2"/>
                </a:solidFill>
                <a:latin typeface="Comic Sans MS" pitchFamily="66" charset="0"/>
              </a:rPr>
              <a:t>αλληλο</a:t>
            </a: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-επιδρούσες δραστηριότητες, οι οποίες μετατρέπουν δεδομένα σε αποτελέσματα.</a:t>
            </a:r>
            <a:endParaRPr lang="el-GR" sz="1800" dirty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endParaRPr lang="el-GR" sz="1600" b="1" u="sng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r>
              <a:rPr lang="el-GR" sz="1800" b="1" u="sng" dirty="0">
                <a:solidFill>
                  <a:schemeClr val="accent2"/>
                </a:solidFill>
                <a:latin typeface="Comic Sans MS" pitchFamily="66" charset="0"/>
              </a:rPr>
              <a:t>Διαδικασία </a:t>
            </a:r>
            <a:r>
              <a:rPr lang="en-US" sz="1800" b="1" u="sng" dirty="0">
                <a:solidFill>
                  <a:schemeClr val="accent2"/>
                </a:solidFill>
                <a:latin typeface="Comic Sans MS" pitchFamily="66" charset="0"/>
              </a:rPr>
              <a:t>“process” </a:t>
            </a:r>
            <a:r>
              <a:rPr lang="el-GR" sz="1800" dirty="0">
                <a:solidFill>
                  <a:schemeClr val="accent2"/>
                </a:solidFill>
                <a:latin typeface="Comic Sans MS" pitchFamily="66" charset="0"/>
              </a:rPr>
              <a:t>δηλώνει την διαχρονική εξέλιξη ή πορεία. Συχνά αναφέρεται σε μια ακούσια ή φυσική σειρά </a:t>
            </a:r>
            <a:r>
              <a:rPr lang="el-GR" sz="1800" dirty="0" err="1">
                <a:solidFill>
                  <a:schemeClr val="accent2"/>
                </a:solidFill>
                <a:latin typeface="Comic Sans MS" pitchFamily="66" charset="0"/>
              </a:rPr>
              <a:t>συστημικών</a:t>
            </a:r>
            <a:r>
              <a:rPr lang="el-GR" sz="1800" dirty="0">
                <a:solidFill>
                  <a:schemeClr val="accent2"/>
                </a:solidFill>
                <a:latin typeface="Comic Sans MS" pitchFamily="66" charset="0"/>
              </a:rPr>
              <a:t> αλλαγών, όπως π.χ., στο σύστημα της διαδικασίας γηράνσεως των ανθρώπων</a:t>
            </a: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.</a:t>
            </a:r>
            <a:endParaRPr lang="en-US" sz="18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endParaRPr lang="en-US" sz="1800" dirty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 </a:t>
            </a:r>
            <a:r>
              <a:rPr lang="el-GR" sz="1800" b="1" dirty="0" err="1" smtClean="0">
                <a:solidFill>
                  <a:schemeClr val="accent2"/>
                </a:solidFill>
                <a:latin typeface="Comic Sans MS" pitchFamily="66" charset="0"/>
              </a:rPr>
              <a:t>Διεργασιακή</a:t>
            </a:r>
            <a:r>
              <a:rPr lang="el-GR" sz="1800" b="1" dirty="0" smtClean="0">
                <a:solidFill>
                  <a:schemeClr val="accent2"/>
                </a:solidFill>
                <a:latin typeface="Comic Sans MS" pitchFamily="66" charset="0"/>
              </a:rPr>
              <a:t> προσέγγιση</a:t>
            </a: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. </a:t>
            </a: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Διαχείριση των δραστηριοτήτων του οργανισμού ως ένα σύνολο συσχετιζόμενων διεργασιών στο πλαίσιο ενός συνεκτικού συστήματος</a:t>
            </a: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.</a:t>
            </a:r>
            <a:endParaRPr lang="el-GR" sz="18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l-GR" sz="16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el-GR" sz="16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l-GR" sz="1600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45160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395536" y="260648"/>
            <a:ext cx="8280920" cy="6264696"/>
          </a:xfrm>
        </p:spPr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el-GR" sz="19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el-GR" sz="1900" b="1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Διεργασ</a:t>
            </a:r>
            <a:r>
              <a:rPr lang="el-GR" sz="19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ιακή</a:t>
            </a:r>
            <a:r>
              <a:rPr lang="el-GR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Προσέγγιση</a:t>
            </a:r>
            <a:r>
              <a:rPr lang="el-GR" sz="19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l-GR" sz="19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el-GR" sz="19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Το σύνολο αλληλένδετων ή αλληλεπιδρώντων δραστηριοτήτων που μετασχηματίζει εισερχόμενα σε εξερχόμενα.</a:t>
            </a:r>
          </a:p>
          <a:p>
            <a:pPr algn="just"/>
            <a:r>
              <a:rPr lang="el-GR" sz="19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endParaRPr lang="el-GR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4649" y="2852936"/>
            <a:ext cx="2425143" cy="1240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18203" y="2765396"/>
            <a:ext cx="2524125" cy="104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4191" y="4293096"/>
            <a:ext cx="104775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7"/>
          <p:cNvSpPr>
            <a:spLocks noChangeArrowheads="1"/>
          </p:cNvSpPr>
          <p:nvPr/>
        </p:nvSpPr>
        <p:spPr bwMode="auto">
          <a:xfrm>
            <a:off x="425205" y="4769346"/>
            <a:ext cx="1846271" cy="1028700"/>
          </a:xfrm>
          <a:prstGeom prst="ellipse">
            <a:avLst/>
          </a:prstGeom>
          <a:solidFill>
            <a:srgbClr val="B8CCE4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l-GR" altLang="el-GR" sz="12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cs typeface="Arial" pitchFamily="34" charset="0"/>
              </a:rPr>
              <a:t>Προϊόντα Υπηρεσίες Πληροφορίες</a:t>
            </a:r>
            <a:endParaRPr kumimoji="0" lang="el-GR" altLang="el-GR" sz="18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6084168" y="4113204"/>
            <a:ext cx="1268412" cy="457200"/>
          </a:xfrm>
          <a:prstGeom prst="ellipse">
            <a:avLst/>
          </a:prstGeom>
          <a:solidFill>
            <a:srgbClr val="DBE5F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Έλεγχοι</a:t>
            </a:r>
            <a:endParaRPr kumimoji="0" lang="el-GR" altLang="el-GR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9"/>
          <p:cNvSpPr>
            <a:spLocks noChangeArrowheads="1"/>
          </p:cNvSpPr>
          <p:nvPr/>
        </p:nvSpPr>
        <p:spPr bwMode="auto">
          <a:xfrm>
            <a:off x="6718374" y="4581128"/>
            <a:ext cx="1886074" cy="1200894"/>
          </a:xfrm>
          <a:prstGeom prst="ellipse">
            <a:avLst/>
          </a:prstGeom>
          <a:solidFill>
            <a:srgbClr val="B8CCE4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l-GR" altLang="el-GR" sz="12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Προϊόντα Υπηρεσίες Πληροφορίες</a:t>
            </a:r>
            <a:endParaRPr kumimoji="0" lang="el-GR" altLang="el-GR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auto">
          <a:xfrm>
            <a:off x="3635896" y="4682453"/>
            <a:ext cx="1543050" cy="1455737"/>
          </a:xfrm>
          <a:prstGeom prst="roundRect">
            <a:avLst>
              <a:gd name="adj" fmla="val 16667"/>
            </a:avLst>
          </a:prstGeom>
          <a:solidFill>
            <a:srgbClr val="F2DBDB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l-GR" altLang="el-GR" sz="1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cs typeface="Arial" pitchFamily="34" charset="0"/>
              </a:rPr>
              <a:t>ΔΙΕΡΓΑΣΙΑ</a:t>
            </a:r>
            <a:r>
              <a:rPr kumimoji="0" lang="el-GR" altLang="el-GR" sz="12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l-GR" altLang="el-GR" sz="11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cs typeface="Arial" pitchFamily="34" charset="0"/>
              </a:rPr>
              <a:t>Αλληλοσυνδεόμενες και αλληλεπιδρούσες </a:t>
            </a:r>
            <a:r>
              <a:rPr kumimoji="0" lang="el-GR" altLang="el-GR" sz="12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cs typeface="Arial" pitchFamily="34" charset="0"/>
              </a:rPr>
              <a:t>δραστηριότητες</a:t>
            </a:r>
            <a:endParaRPr kumimoji="0" lang="el-GR" altLang="el-GR" sz="18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11"/>
          <p:cNvSpPr>
            <a:spLocks noChangeArrowheads="1"/>
          </p:cNvSpPr>
          <p:nvPr/>
        </p:nvSpPr>
        <p:spPr bwMode="auto">
          <a:xfrm>
            <a:off x="2271476" y="5064549"/>
            <a:ext cx="1364420" cy="571500"/>
          </a:xfrm>
          <a:prstGeom prst="rightArrow">
            <a:avLst>
              <a:gd name="adj1" fmla="val 50000"/>
              <a:gd name="adj2" fmla="val 42500"/>
            </a:avLst>
          </a:prstGeom>
          <a:solidFill>
            <a:srgbClr val="D6E3B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l-GR" altLang="el-GR" sz="1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cs typeface="Arial" pitchFamily="34" charset="0"/>
              </a:rPr>
              <a:t>Δεδομένα</a:t>
            </a:r>
            <a:endParaRPr kumimoji="0" lang="el-GR" altLang="el-GR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84" name="AutoShape 12"/>
          <p:cNvCxnSpPr>
            <a:cxnSpLocks noChangeShapeType="1"/>
            <a:stCxn id="3078" idx="3"/>
          </p:cNvCxnSpPr>
          <p:nvPr/>
        </p:nvCxnSpPr>
        <p:spPr bwMode="auto">
          <a:xfrm>
            <a:off x="1261941" y="4531221"/>
            <a:ext cx="2373955" cy="337939"/>
          </a:xfrm>
          <a:prstGeom prst="straightConnector1">
            <a:avLst/>
          </a:prstGeom>
          <a:noFill/>
          <a:ln w="63500">
            <a:solidFill>
              <a:srgbClr val="8DB3E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085" name="AutoShape 13"/>
          <p:cNvCxnSpPr>
            <a:cxnSpLocks noChangeShapeType="1"/>
          </p:cNvCxnSpPr>
          <p:nvPr/>
        </p:nvCxnSpPr>
        <p:spPr bwMode="auto">
          <a:xfrm>
            <a:off x="2448918" y="3813146"/>
            <a:ext cx="1403002" cy="869307"/>
          </a:xfrm>
          <a:prstGeom prst="straightConnector1">
            <a:avLst/>
          </a:prstGeom>
          <a:noFill/>
          <a:ln w="63500">
            <a:solidFill>
              <a:srgbClr val="8DB3E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94498" y="3553596"/>
            <a:ext cx="1245654" cy="1327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AutoShape 15"/>
          <p:cNvSpPr>
            <a:spLocks noChangeArrowheads="1"/>
          </p:cNvSpPr>
          <p:nvPr/>
        </p:nvSpPr>
        <p:spPr bwMode="auto">
          <a:xfrm>
            <a:off x="5218203" y="5064549"/>
            <a:ext cx="1500171" cy="571500"/>
          </a:xfrm>
          <a:prstGeom prst="rightArrow">
            <a:avLst>
              <a:gd name="adj1" fmla="val 50000"/>
              <a:gd name="adj2" fmla="val 57847"/>
            </a:avLst>
          </a:prstGeom>
          <a:solidFill>
            <a:srgbClr val="D6E3B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l-GR" altLang="el-GR" sz="1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cs typeface="Arial" pitchFamily="34" charset="0"/>
              </a:rPr>
              <a:t>Αποτελέσματα</a:t>
            </a:r>
            <a:endParaRPr kumimoji="0" lang="el-GR" altLang="el-GR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88" name="AutoShape 16"/>
          <p:cNvCxnSpPr>
            <a:cxnSpLocks noChangeShapeType="1"/>
            <a:stCxn id="7" idx="3"/>
          </p:cNvCxnSpPr>
          <p:nvPr/>
        </p:nvCxnSpPr>
        <p:spPr bwMode="auto">
          <a:xfrm flipH="1">
            <a:off x="5178946" y="4503449"/>
            <a:ext cx="1090977" cy="377752"/>
          </a:xfrm>
          <a:prstGeom prst="straightConnector1">
            <a:avLst/>
          </a:prstGeom>
          <a:noFill/>
          <a:ln w="63500">
            <a:solidFill>
              <a:srgbClr val="8DB3E2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xmlns="" val="1157105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745058" y="274638"/>
            <a:ext cx="7499350" cy="634082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l-GR" sz="2000" b="1" dirty="0" smtClean="0">
                <a:solidFill>
                  <a:schemeClr val="accent1"/>
                </a:solidFill>
                <a:latin typeface="Comic Sans MS" pitchFamily="66" charset="0"/>
              </a:rPr>
              <a:t>ΔΙΕΡΓΑΣΙΑ</a:t>
            </a:r>
            <a:endParaRPr lang="el-GR" sz="2000" b="1" dirty="0" smtClean="0">
              <a:solidFill>
                <a:schemeClr val="accent1"/>
              </a:solidFill>
              <a:effectLst/>
              <a:latin typeface="Comic Sans MS" pitchFamily="66" charset="0"/>
            </a:endParaRPr>
          </a:p>
        </p:txBody>
      </p:sp>
      <p:sp>
        <p:nvSpPr>
          <p:cNvPr id="35843" name="Rectangle 3"/>
          <p:cNvSpPr>
            <a:spLocks noGrp="1"/>
          </p:cNvSpPr>
          <p:nvPr>
            <p:ph type="body" idx="4294967295"/>
          </p:nvPr>
        </p:nvSpPr>
        <p:spPr>
          <a:xfrm>
            <a:off x="395039" y="1844824"/>
            <a:ext cx="8353425" cy="324036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None/>
            </a:pPr>
            <a:endParaRPr lang="el-GR" sz="1800" b="1" u="sng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r>
              <a:rPr lang="el-GR" sz="1800" b="1" u="sng" dirty="0" smtClean="0">
                <a:solidFill>
                  <a:schemeClr val="accent2"/>
                </a:solidFill>
                <a:latin typeface="Comic Sans MS" pitchFamily="66" charset="0"/>
              </a:rPr>
              <a:t>ΚΥΡΙΑ ΔΙΕΡΓΑΣΙΑ: </a:t>
            </a: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Η κύρια διεργασία ξεκινάει και τελειώνει στον ασθενή.</a:t>
            </a:r>
          </a:p>
          <a:p>
            <a:pPr>
              <a:lnSpc>
                <a:spcPct val="90000"/>
              </a:lnSpc>
              <a:buNone/>
            </a:pPr>
            <a:endParaRPr lang="el-GR" sz="1800" b="1" u="sng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endParaRPr lang="el-GR" sz="1600" b="1" u="sng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endParaRPr lang="el-GR" sz="1800" b="1" u="sng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r>
              <a:rPr lang="el-GR" sz="1800" b="1" u="sng" dirty="0" smtClean="0">
                <a:solidFill>
                  <a:schemeClr val="accent2"/>
                </a:solidFill>
                <a:latin typeface="Comic Sans MS" pitchFamily="66" charset="0"/>
              </a:rPr>
              <a:t>ΒΟΗΘΗΤΙΚΕΣ ΔΙΕΡΓΑΣΙΕΣ: </a:t>
            </a:r>
            <a:r>
              <a:rPr lang="el-GR" sz="1800" dirty="0" smtClean="0">
                <a:solidFill>
                  <a:schemeClr val="accent2"/>
                </a:solidFill>
                <a:latin typeface="Comic Sans MS" pitchFamily="66" charset="0"/>
              </a:rPr>
              <a:t>Οι διεργασίες οι οποίες βοηθούν στην επίτευξη 				της κύριας διεργασίας</a:t>
            </a:r>
            <a:endParaRPr lang="en-US" sz="1800" dirty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endParaRPr lang="el-GR" sz="16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l-GR" sz="16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el-GR" sz="16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l-GR" sz="1600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09332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>
            <a:normAutofit/>
          </a:bodyPr>
          <a:lstStyle/>
          <a:p>
            <a:pPr algn="just"/>
            <a:r>
              <a:rPr lang="el-GR" sz="1900" b="1" dirty="0">
                <a:latin typeface="Arial" panose="020B0604020202020204" pitchFamily="34" charset="0"/>
                <a:cs typeface="Arial" panose="020B0604020202020204" pitchFamily="34" charset="0"/>
              </a:rPr>
              <a:t>Η</a:t>
            </a:r>
            <a:r>
              <a:rPr lang="el-GR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Διεργασιακή προσέγγιση ενσωματώνει</a:t>
            </a:r>
            <a:r>
              <a:rPr lang="el-G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τον </a:t>
            </a:r>
            <a:r>
              <a:rPr lang="el-GR" sz="19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κύκλο βελτίωσης </a:t>
            </a:r>
            <a:r>
              <a:rPr lang="el-G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και τη </a:t>
            </a:r>
            <a:r>
              <a:rPr lang="el-GR" sz="19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διακινδύνευση</a:t>
            </a:r>
            <a:r>
              <a:rPr lang="el-GR" sz="19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l-GR" sz="1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3212975"/>
            <a:ext cx="4038600" cy="2913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Εφαρμογή της διακινδύνευσης</a:t>
            </a:r>
            <a:endParaRPr lang="el-G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3" name="irc_mi" descr="Αποτέλεσμα εικόνας για plan-do-check-act in quality  management system"/>
          <p:cNvPicPr>
            <a:picLocks noChangeAspect="1" noChangeArrowheads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2924944"/>
            <a:ext cx="4104456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861048"/>
            <a:ext cx="3816424" cy="2346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9512" y="1412776"/>
            <a:ext cx="6408712" cy="14542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l-GR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Κύκλος Βελτίωσης </a:t>
            </a:r>
            <a:r>
              <a:rPr lang="en-US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Plan-Do-Check-Act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Σχεδιάζω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Θέτω τους στόχους του συστήματος και  των διεργασιών του.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Εκτελώ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Θέτω σε εφαρμογή ότι σχεδιάστηκε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Ελέγχω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Παρακολουθώ και μετρώ (όπου μπορεί να εφαρμοστεί) τις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διεργασίες.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Βελτιώνω </a:t>
            </a:r>
            <a:r>
              <a:rPr lang="el-G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Κάνω ενέργειες για βελτίωση επιδόσεων.</a:t>
            </a:r>
            <a:endParaRPr lang="el-G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1198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745058" y="274638"/>
            <a:ext cx="7499350" cy="634082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l-GR" sz="2000" b="1" dirty="0" smtClean="0">
                <a:solidFill>
                  <a:schemeClr val="accent1"/>
                </a:solidFill>
                <a:latin typeface="Comic Sans MS" pitchFamily="66" charset="0"/>
              </a:rPr>
              <a:t>ΠΡΟΦΟΡΙΚΗ ΑΣΚΗΣΗ</a:t>
            </a:r>
            <a:endParaRPr lang="el-GR" sz="2000" b="1" dirty="0" smtClean="0">
              <a:solidFill>
                <a:schemeClr val="accent1"/>
              </a:solidFill>
              <a:effectLst/>
              <a:latin typeface="Comic Sans MS" pitchFamily="66" charset="0"/>
            </a:endParaRPr>
          </a:p>
        </p:txBody>
      </p:sp>
      <p:sp>
        <p:nvSpPr>
          <p:cNvPr id="35843" name="Rectangle 3"/>
          <p:cNvSpPr>
            <a:spLocks noGrp="1"/>
          </p:cNvSpPr>
          <p:nvPr>
            <p:ph type="body" idx="4294967295"/>
          </p:nvPr>
        </p:nvSpPr>
        <p:spPr>
          <a:xfrm>
            <a:off x="395039" y="2420888"/>
            <a:ext cx="8353425" cy="1080120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buNone/>
            </a:pPr>
            <a:endParaRPr lang="el-GR" sz="2400" b="1" u="sng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el-GR" sz="2400" b="1" u="sng" dirty="0" smtClean="0">
                <a:solidFill>
                  <a:schemeClr val="accent2"/>
                </a:solidFill>
                <a:latin typeface="Comic Sans MS" pitchFamily="66" charset="0"/>
              </a:rPr>
              <a:t>ΠΕΡΙΓΡΑΨΤΕ ΜΙΑ ΔΙΕΡΓΑΣΙΑ ΑΠΌ ΤΗΝ ΚΑΘΗΜΕΡΙΝΗ ΣΑΣ ΕΡΓΑΣΙΑ</a:t>
            </a:r>
            <a:endParaRPr lang="en-US" sz="2400" dirty="0">
              <a:solidFill>
                <a:schemeClr val="accent2"/>
              </a:solidFill>
              <a:latin typeface="Comic Sans MS" pitchFamily="66" charset="0"/>
            </a:endParaRPr>
          </a:p>
          <a:p>
            <a:pPr algn="ctr">
              <a:lnSpc>
                <a:spcPct val="90000"/>
              </a:lnSpc>
              <a:buNone/>
            </a:pPr>
            <a:endParaRPr lang="el-GR" sz="20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 algn="ctr">
              <a:lnSpc>
                <a:spcPct val="90000"/>
              </a:lnSpc>
            </a:pPr>
            <a:endParaRPr lang="el-GR" sz="20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Char char="ü"/>
            </a:pPr>
            <a:endParaRPr lang="el-GR" sz="20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 algn="ctr">
              <a:lnSpc>
                <a:spcPct val="90000"/>
              </a:lnSpc>
            </a:pPr>
            <a:endParaRPr lang="el-GR" sz="2000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09332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745058" y="274638"/>
            <a:ext cx="7499350" cy="634082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l-GR" sz="2000" b="1" dirty="0" smtClean="0">
                <a:solidFill>
                  <a:schemeClr val="accent1"/>
                </a:solidFill>
                <a:latin typeface="Comic Sans MS" pitchFamily="66" charset="0"/>
              </a:rPr>
              <a:t>ΓΡΑΠΤΗ ΑΣΚΗΣΗ</a:t>
            </a:r>
            <a:endParaRPr lang="el-GR" sz="2000" b="1" dirty="0" smtClean="0">
              <a:solidFill>
                <a:schemeClr val="accent1"/>
              </a:solidFill>
              <a:effectLst/>
              <a:latin typeface="Comic Sans MS" pitchFamily="66" charset="0"/>
            </a:endParaRPr>
          </a:p>
        </p:txBody>
      </p:sp>
      <p:sp>
        <p:nvSpPr>
          <p:cNvPr id="35843" name="Rectangle 3"/>
          <p:cNvSpPr>
            <a:spLocks noGrp="1"/>
          </p:cNvSpPr>
          <p:nvPr>
            <p:ph type="body" idx="4294967295"/>
          </p:nvPr>
        </p:nvSpPr>
        <p:spPr>
          <a:xfrm>
            <a:off x="395039" y="2564904"/>
            <a:ext cx="8353425" cy="1224136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  <a:buNone/>
            </a:pPr>
            <a:endParaRPr lang="el-GR" sz="2400" b="1" u="sng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el-GR" sz="2400" b="1" u="sng" dirty="0" smtClean="0">
                <a:solidFill>
                  <a:schemeClr val="accent2"/>
                </a:solidFill>
                <a:latin typeface="Comic Sans MS" pitchFamily="66" charset="0"/>
              </a:rPr>
              <a:t>ΠΕΡΙΓΡΑΦΗ ΚΛΙΝΙΚΩΝ ΔΙΕΡΓΑΣΙΩΝ</a:t>
            </a:r>
            <a:endParaRPr lang="en-US" sz="2400" dirty="0">
              <a:solidFill>
                <a:schemeClr val="accent2"/>
              </a:solidFill>
              <a:latin typeface="Comic Sans MS" pitchFamily="66" charset="0"/>
            </a:endParaRPr>
          </a:p>
          <a:p>
            <a:pPr algn="ctr">
              <a:lnSpc>
                <a:spcPct val="90000"/>
              </a:lnSpc>
              <a:buNone/>
            </a:pPr>
            <a:endParaRPr lang="el-GR" sz="20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 algn="ctr">
              <a:lnSpc>
                <a:spcPct val="90000"/>
              </a:lnSpc>
            </a:pPr>
            <a:endParaRPr lang="el-GR" sz="20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Char char="ü"/>
            </a:pPr>
            <a:endParaRPr lang="el-GR" sz="20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 algn="ctr">
              <a:lnSpc>
                <a:spcPct val="90000"/>
              </a:lnSpc>
            </a:pPr>
            <a:endParaRPr lang="el-GR" sz="2000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09332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 descr="http://www.edukart.com/blog/wp-content/uploads/2013/01/image1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764704"/>
            <a:ext cx="7128791" cy="5184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745058" y="274638"/>
            <a:ext cx="7499350" cy="634082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l-GR" sz="2000" b="1" dirty="0" smtClean="0">
                <a:solidFill>
                  <a:schemeClr val="accent1"/>
                </a:solidFill>
                <a:latin typeface="Comic Sans MS" pitchFamily="66" charset="0"/>
              </a:rPr>
              <a:t>ΤΙ ΟΝΟΜΑΖΟΥΜΕ </a:t>
            </a:r>
            <a:r>
              <a:rPr lang="en-US" sz="2000" b="1" dirty="0" smtClean="0">
                <a:solidFill>
                  <a:schemeClr val="accent1"/>
                </a:solidFill>
                <a:latin typeface="Comic Sans MS" pitchFamily="66" charset="0"/>
              </a:rPr>
              <a:t>TOTAL QUALITY MANAGMENT</a:t>
            </a:r>
            <a:endParaRPr lang="el-GR" sz="2000" b="1" dirty="0" smtClean="0">
              <a:solidFill>
                <a:schemeClr val="accent1"/>
              </a:solidFill>
              <a:effectLst/>
              <a:latin typeface="Comic Sans MS" pitchFamily="66" charset="0"/>
            </a:endParaRPr>
          </a:p>
        </p:txBody>
      </p:sp>
      <p:sp>
        <p:nvSpPr>
          <p:cNvPr id="35843" name="Rectangle 3"/>
          <p:cNvSpPr>
            <a:spLocks noGrp="1"/>
          </p:cNvSpPr>
          <p:nvPr>
            <p:ph type="body" idx="4294967295"/>
          </p:nvPr>
        </p:nvSpPr>
        <p:spPr>
          <a:xfrm>
            <a:off x="1259681" y="1125538"/>
            <a:ext cx="5616575" cy="539908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  <a:buNone/>
            </a:pPr>
            <a:r>
              <a:rPr lang="en-US" sz="2400" b="1" u="sng" dirty="0" smtClean="0">
                <a:solidFill>
                  <a:schemeClr val="accent2"/>
                </a:solidFill>
                <a:latin typeface="Comic Sans MS" pitchFamily="66" charset="0"/>
              </a:rPr>
              <a:t>TOTAL </a:t>
            </a:r>
          </a:p>
          <a:p>
            <a:pPr>
              <a:lnSpc>
                <a:spcPct val="90000"/>
              </a:lnSpc>
            </a:pPr>
            <a:r>
              <a:rPr lang="el-GR" sz="2400" dirty="0" smtClean="0">
                <a:solidFill>
                  <a:schemeClr val="accent2"/>
                </a:solidFill>
                <a:latin typeface="Comic Sans MS" pitchFamily="66" charset="0"/>
              </a:rPr>
              <a:t>Ολοκληρωμένο</a:t>
            </a:r>
          </a:p>
          <a:p>
            <a:pPr>
              <a:lnSpc>
                <a:spcPct val="90000"/>
              </a:lnSpc>
            </a:pPr>
            <a:r>
              <a:rPr lang="el-GR" sz="2400" dirty="0" smtClean="0">
                <a:solidFill>
                  <a:schemeClr val="accent2"/>
                </a:solidFill>
                <a:latin typeface="Comic Sans MS" pitchFamily="66" charset="0"/>
              </a:rPr>
              <a:t>Συνολικό </a:t>
            </a:r>
          </a:p>
          <a:p>
            <a:pPr>
              <a:lnSpc>
                <a:spcPct val="90000"/>
              </a:lnSpc>
            </a:pPr>
            <a:r>
              <a:rPr lang="el-GR" sz="2400" dirty="0" smtClean="0">
                <a:solidFill>
                  <a:schemeClr val="accent2"/>
                </a:solidFill>
                <a:latin typeface="Comic Sans MS" pitchFamily="66" charset="0"/>
              </a:rPr>
              <a:t>Συστημικό</a:t>
            </a:r>
            <a:endParaRPr lang="en-US" sz="24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l-GR" sz="2400" dirty="0" smtClean="0">
                <a:solidFill>
                  <a:schemeClr val="accent2"/>
                </a:solidFill>
                <a:latin typeface="Comic Sans MS" pitchFamily="66" charset="0"/>
              </a:rPr>
              <a:t>Καθημερινό </a:t>
            </a:r>
          </a:p>
          <a:p>
            <a:pPr>
              <a:lnSpc>
                <a:spcPct val="90000"/>
              </a:lnSpc>
            </a:pPr>
            <a:r>
              <a:rPr lang="el-GR" sz="2400" dirty="0" smtClean="0">
                <a:solidFill>
                  <a:schemeClr val="accent2"/>
                </a:solidFill>
                <a:latin typeface="Comic Sans MS" pitchFamily="66" charset="0"/>
              </a:rPr>
              <a:t>Τρόπος Ζωής</a:t>
            </a:r>
          </a:p>
          <a:p>
            <a:pPr>
              <a:lnSpc>
                <a:spcPct val="90000"/>
              </a:lnSpc>
              <a:buNone/>
            </a:pPr>
            <a:endParaRPr lang="el-GR" sz="24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2400" b="1" u="sng" dirty="0" smtClean="0">
                <a:solidFill>
                  <a:schemeClr val="accent2"/>
                </a:solidFill>
                <a:latin typeface="Comic Sans MS" pitchFamily="66" charset="0"/>
              </a:rPr>
              <a:t>QUALITY</a:t>
            </a:r>
          </a:p>
          <a:p>
            <a:pPr>
              <a:lnSpc>
                <a:spcPct val="90000"/>
              </a:lnSpc>
            </a:pPr>
            <a:r>
              <a:rPr lang="el-GR" sz="2400" dirty="0" smtClean="0">
                <a:solidFill>
                  <a:schemeClr val="accent2"/>
                </a:solidFill>
                <a:latin typeface="Comic Sans MS" pitchFamily="66" charset="0"/>
              </a:rPr>
              <a:t>Ποιότητα</a:t>
            </a:r>
          </a:p>
          <a:p>
            <a:pPr>
              <a:lnSpc>
                <a:spcPct val="90000"/>
              </a:lnSpc>
            </a:pPr>
            <a:r>
              <a:rPr lang="el-GR" sz="2400" dirty="0" smtClean="0">
                <a:solidFill>
                  <a:schemeClr val="accent2"/>
                </a:solidFill>
                <a:latin typeface="Comic Sans MS" pitchFamily="66" charset="0"/>
              </a:rPr>
              <a:t>Απαίτηση</a:t>
            </a:r>
          </a:p>
          <a:p>
            <a:pPr>
              <a:lnSpc>
                <a:spcPct val="90000"/>
              </a:lnSpc>
            </a:pPr>
            <a:r>
              <a:rPr lang="el-GR" sz="2400" dirty="0" smtClean="0">
                <a:solidFill>
                  <a:schemeClr val="accent2"/>
                </a:solidFill>
                <a:latin typeface="Comic Sans MS" pitchFamily="66" charset="0"/>
              </a:rPr>
              <a:t>Συμμόρφωση</a:t>
            </a:r>
          </a:p>
          <a:p>
            <a:pPr>
              <a:lnSpc>
                <a:spcPct val="90000"/>
              </a:lnSpc>
              <a:buNone/>
            </a:pPr>
            <a:endParaRPr lang="el-GR" sz="24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r>
              <a:rPr lang="el-GR" sz="2400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endParaRPr lang="en-US" sz="2400" b="1" u="sng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2400" b="1" u="sng" dirty="0" smtClean="0">
                <a:solidFill>
                  <a:schemeClr val="accent2"/>
                </a:solidFill>
                <a:latin typeface="Comic Sans MS" pitchFamily="66" charset="0"/>
              </a:rPr>
              <a:t>MANAGMENT</a:t>
            </a:r>
            <a:endParaRPr lang="el-GR" sz="2400" b="1" u="sng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l-GR" sz="2400" dirty="0" smtClean="0">
                <a:solidFill>
                  <a:schemeClr val="accent2"/>
                </a:solidFill>
                <a:latin typeface="Comic Sans MS" pitchFamily="66" charset="0"/>
              </a:rPr>
              <a:t>Διαχείριση</a:t>
            </a:r>
          </a:p>
          <a:p>
            <a:pPr>
              <a:lnSpc>
                <a:spcPct val="90000"/>
              </a:lnSpc>
            </a:pPr>
            <a:r>
              <a:rPr lang="el-GR" sz="2400" dirty="0" smtClean="0">
                <a:solidFill>
                  <a:schemeClr val="accent2"/>
                </a:solidFill>
                <a:latin typeface="Comic Sans MS" pitchFamily="66" charset="0"/>
              </a:rPr>
              <a:t>Δέσμευση </a:t>
            </a:r>
          </a:p>
          <a:p>
            <a:pPr>
              <a:lnSpc>
                <a:spcPct val="90000"/>
              </a:lnSpc>
            </a:pPr>
            <a:r>
              <a:rPr lang="el-GR" sz="2400" dirty="0" smtClean="0">
                <a:solidFill>
                  <a:schemeClr val="accent2"/>
                </a:solidFill>
                <a:latin typeface="Comic Sans MS" pitchFamily="66" charset="0"/>
              </a:rPr>
              <a:t>Ανασχεδιασμός</a:t>
            </a:r>
          </a:p>
          <a:p>
            <a:pPr>
              <a:lnSpc>
                <a:spcPct val="90000"/>
              </a:lnSpc>
            </a:pPr>
            <a:r>
              <a:rPr lang="el-GR" sz="2400" dirty="0" smtClean="0">
                <a:solidFill>
                  <a:schemeClr val="accent2"/>
                </a:solidFill>
                <a:latin typeface="Comic Sans MS" pitchFamily="66" charset="0"/>
              </a:rPr>
              <a:t>Μεθοδολογία</a:t>
            </a:r>
          </a:p>
          <a:p>
            <a:pPr>
              <a:lnSpc>
                <a:spcPct val="90000"/>
              </a:lnSpc>
            </a:pPr>
            <a:r>
              <a:rPr lang="el-GR" sz="2400" dirty="0" smtClean="0">
                <a:solidFill>
                  <a:schemeClr val="accent2"/>
                </a:solidFill>
                <a:latin typeface="Comic Sans MS" pitchFamily="66" charset="0"/>
              </a:rPr>
              <a:t>Τυποποιημένες Διεργασίες Λειτουργίας</a:t>
            </a:r>
          </a:p>
          <a:p>
            <a:pPr>
              <a:lnSpc>
                <a:spcPct val="90000"/>
              </a:lnSpc>
            </a:pPr>
            <a:r>
              <a:rPr lang="el-GR" sz="2400" dirty="0" smtClean="0">
                <a:solidFill>
                  <a:schemeClr val="accent2"/>
                </a:solidFill>
                <a:latin typeface="Comic Sans MS" pitchFamily="66" charset="0"/>
              </a:rPr>
              <a:t>Επίτευξη Στόχου</a:t>
            </a:r>
          </a:p>
          <a:p>
            <a:pPr>
              <a:lnSpc>
                <a:spcPct val="90000"/>
              </a:lnSpc>
            </a:pPr>
            <a:r>
              <a:rPr lang="el-GR" sz="2400" dirty="0" smtClean="0">
                <a:solidFill>
                  <a:schemeClr val="accent2"/>
                </a:solidFill>
                <a:latin typeface="Comic Sans MS" pitchFamily="66" charset="0"/>
              </a:rPr>
              <a:t>Πιστοποίηση</a:t>
            </a:r>
          </a:p>
          <a:p>
            <a:pPr>
              <a:lnSpc>
                <a:spcPct val="90000"/>
              </a:lnSpc>
              <a:buNone/>
            </a:pPr>
            <a:endParaRPr lang="el-GR" sz="24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l-GR" sz="24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el-GR" sz="24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l-GR" sz="2400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58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58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58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58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584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584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584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584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745058" y="274638"/>
            <a:ext cx="7499350" cy="922114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l-GR" sz="2000" b="1" dirty="0" smtClean="0">
                <a:solidFill>
                  <a:schemeClr val="accent1"/>
                </a:solidFill>
                <a:latin typeface="Comic Sans MS" pitchFamily="66" charset="0"/>
              </a:rPr>
              <a:t> </a:t>
            </a:r>
            <a:r>
              <a:rPr lang="en-US" sz="2000" b="1" dirty="0" smtClean="0">
                <a:solidFill>
                  <a:schemeClr val="accent1"/>
                </a:solidFill>
                <a:latin typeface="Comic Sans MS" pitchFamily="66" charset="0"/>
              </a:rPr>
              <a:t>TOTAL QUALITY MANAGEMENT</a:t>
            </a:r>
            <a:r>
              <a:rPr lang="el-GR" sz="2000" b="1" dirty="0" smtClean="0">
                <a:solidFill>
                  <a:schemeClr val="accent1"/>
                </a:solidFill>
                <a:latin typeface="Comic Sans MS" pitchFamily="66" charset="0"/>
              </a:rPr>
              <a:t/>
            </a:r>
            <a:br>
              <a:rPr lang="el-GR" sz="2000" b="1" dirty="0" smtClean="0">
                <a:solidFill>
                  <a:schemeClr val="accent1"/>
                </a:solidFill>
                <a:latin typeface="Comic Sans MS" pitchFamily="66" charset="0"/>
              </a:rPr>
            </a:br>
            <a:endParaRPr lang="el-GR" sz="2000" b="1" dirty="0" smtClean="0">
              <a:solidFill>
                <a:schemeClr val="accent1"/>
              </a:solidFill>
              <a:effectLst/>
              <a:latin typeface="Comic Sans MS" pitchFamily="66" charset="0"/>
            </a:endParaRPr>
          </a:p>
        </p:txBody>
      </p:sp>
      <p:sp>
        <p:nvSpPr>
          <p:cNvPr id="35843" name="Rectangle 3"/>
          <p:cNvSpPr>
            <a:spLocks noGrp="1"/>
          </p:cNvSpPr>
          <p:nvPr>
            <p:ph type="body" idx="4294967295"/>
          </p:nvPr>
        </p:nvSpPr>
        <p:spPr>
          <a:xfrm>
            <a:off x="1259681" y="1125538"/>
            <a:ext cx="6336655" cy="417567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l-GR" dirty="0" smtClean="0">
                <a:solidFill>
                  <a:schemeClr val="accent2"/>
                </a:solidFill>
                <a:latin typeface="Comic Sans MS" pitchFamily="66" charset="0"/>
              </a:rPr>
              <a:t>	</a:t>
            </a:r>
            <a:r>
              <a:rPr lang="el-GR" sz="2800" dirty="0" smtClean="0">
                <a:solidFill>
                  <a:schemeClr val="accent2"/>
                </a:solidFill>
                <a:latin typeface="Comic Sans MS" pitchFamily="66" charset="0"/>
              </a:rPr>
              <a:t>Η ποιότητα είναι ο τελικός στόχος </a:t>
            </a:r>
            <a:r>
              <a:rPr lang="el-GR" sz="2800" dirty="0" err="1" smtClean="0">
                <a:solidFill>
                  <a:schemeClr val="accent2"/>
                </a:solidFill>
                <a:latin typeface="Comic Sans MS" pitchFamily="66" charset="0"/>
              </a:rPr>
              <a:t>προκειµένου</a:t>
            </a:r>
            <a:r>
              <a:rPr lang="el-GR" sz="2800" dirty="0" smtClean="0">
                <a:solidFill>
                  <a:schemeClr val="accent2"/>
                </a:solidFill>
                <a:latin typeface="Comic Sans MS" pitchFamily="66" charset="0"/>
              </a:rPr>
              <a:t> ένα </a:t>
            </a:r>
            <a:r>
              <a:rPr lang="el-GR" sz="2800" dirty="0" err="1" smtClean="0">
                <a:solidFill>
                  <a:schemeClr val="accent2"/>
                </a:solidFill>
                <a:latin typeface="Comic Sans MS" pitchFamily="66" charset="0"/>
              </a:rPr>
              <a:t>προσφερόµενο</a:t>
            </a:r>
            <a:r>
              <a:rPr lang="el-GR" sz="2800" dirty="0" smtClean="0">
                <a:solidFill>
                  <a:schemeClr val="accent2"/>
                </a:solidFill>
                <a:latin typeface="Comic Sans MS" pitchFamily="66" charset="0"/>
              </a:rPr>
              <a:t> προϊόν ή µια </a:t>
            </a:r>
            <a:r>
              <a:rPr lang="el-GR" sz="2800" dirty="0" err="1" smtClean="0">
                <a:solidFill>
                  <a:schemeClr val="accent2"/>
                </a:solidFill>
                <a:latin typeface="Comic Sans MS" pitchFamily="66" charset="0"/>
              </a:rPr>
              <a:t>παρεχόµενη</a:t>
            </a:r>
            <a:r>
              <a:rPr lang="el-GR" sz="2800" dirty="0" smtClean="0">
                <a:solidFill>
                  <a:schemeClr val="accent2"/>
                </a:solidFill>
                <a:latin typeface="Comic Sans MS" pitchFamily="66" charset="0"/>
              </a:rPr>
              <a:t> υπηρεσία να τύχει ευνοϊκής αποδοχής από τον τελικό καταναλωτή</a:t>
            </a:r>
            <a:endParaRPr lang="el-GR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l-GR" sz="44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ü"/>
            </a:pPr>
            <a:endParaRPr lang="el-GR" sz="4400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endParaRPr lang="el-GR" sz="4400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745058" y="274638"/>
            <a:ext cx="7499350" cy="1282154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l-GR" sz="3200" b="1" dirty="0" smtClean="0">
                <a:solidFill>
                  <a:schemeClr val="accent1"/>
                </a:solidFill>
                <a:latin typeface="Comic Sans MS" pitchFamily="66" charset="0"/>
              </a:rPr>
              <a:t>ΣΥΓΧΡΟΝΟΣ ΟΡΙΣΜΟΣ</a:t>
            </a:r>
            <a:br>
              <a:rPr lang="el-GR" sz="3200" b="1" dirty="0" smtClean="0">
                <a:solidFill>
                  <a:schemeClr val="accent1"/>
                </a:solidFill>
                <a:latin typeface="Comic Sans MS" pitchFamily="66" charset="0"/>
              </a:rPr>
            </a:br>
            <a:endParaRPr lang="el-GR" sz="3200" b="1" dirty="0" smtClean="0">
              <a:solidFill>
                <a:schemeClr val="accent1"/>
              </a:solidFill>
              <a:effectLst/>
              <a:latin typeface="Comic Sans MS" pitchFamily="66" charset="0"/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745058" y="2205038"/>
            <a:ext cx="7499350" cy="3095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endParaRPr kumimoji="0" lang="el-GR" sz="2000" b="1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l-GR" sz="2800" b="1" u="sng" dirty="0" smtClean="0">
                <a:solidFill>
                  <a:schemeClr val="accent2"/>
                </a:solidFill>
                <a:latin typeface="Comic Sans MS" pitchFamily="66" charset="0"/>
              </a:rPr>
              <a:t>ΣΥΣΤΗΜΑ ΔΙΑΧΕΙΡΗΣΗΣ ΤΗΣ </a:t>
            </a:r>
            <a:r>
              <a:rPr kumimoji="0" lang="el-GR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ΠΟΙΟΤΗΤΑΣ</a:t>
            </a: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</a:t>
            </a:r>
            <a:r>
              <a:rPr kumimoji="0" lang="el-GR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(Σ.Δ.Π.):</a:t>
            </a:r>
            <a:r>
              <a:rPr kumimoji="0" lang="el-G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η φιλοσοφία της διαρκούς βελτίωσης, ένας συνεχής τρόπος ζωής ικανοποίησης όλων των πελατών-πολιτών, εσωτερικών και εξωτερικών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2800" dirty="0" smtClean="0">
                <a:solidFill>
                  <a:schemeClr val="accent1"/>
                </a:solidFill>
                <a:latin typeface="Comic Sans MS" pitchFamily="66" charset="0"/>
              </a:rPr>
              <a:t>Βασικές Διαφορές Κλασικού Μάνατζμεντ και  ΣΔΠ </a:t>
            </a:r>
            <a:endParaRPr lang="el-GR" sz="2800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72008" y="1394462"/>
          <a:ext cx="8964488" cy="5420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2244"/>
                <a:gridCol w="4482244"/>
              </a:tblGrid>
              <a:tr h="586808">
                <a:tc>
                  <a:txBody>
                    <a:bodyPr/>
                    <a:lstStyle/>
                    <a:p>
                      <a:r>
                        <a:rPr lang="el-GR" dirty="0" smtClean="0"/>
                        <a:t>Παραδοσιακό</a:t>
                      </a:r>
                      <a:r>
                        <a:rPr lang="el-GR" baseline="0" dirty="0" smtClean="0"/>
                        <a:t> Μοντέλο Διοίκησης 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ΣΔΠ</a:t>
                      </a:r>
                      <a:endParaRPr lang="el-GR" dirty="0"/>
                    </a:p>
                  </a:txBody>
                  <a:tcPr/>
                </a:tc>
              </a:tr>
              <a:tr h="586808">
                <a:tc>
                  <a:txBody>
                    <a:bodyPr/>
                    <a:lstStyle/>
                    <a:p>
                      <a:r>
                        <a:rPr lang="el-GR" dirty="0" smtClean="0"/>
                        <a:t>Προτεραιότητα στο κόστος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Προτεραιότητα στην</a:t>
                      </a:r>
                      <a:r>
                        <a:rPr lang="el-GR" baseline="0" dirty="0" smtClean="0"/>
                        <a:t> Ποιότητα</a:t>
                      </a:r>
                      <a:endParaRPr lang="el-GR" dirty="0"/>
                    </a:p>
                  </a:txBody>
                  <a:tcPr/>
                </a:tc>
              </a:tr>
              <a:tr h="586808">
                <a:tc>
                  <a:txBody>
                    <a:bodyPr/>
                    <a:lstStyle/>
                    <a:p>
                      <a:r>
                        <a:rPr lang="el-GR" dirty="0" smtClean="0"/>
                        <a:t>Η ποιότητα</a:t>
                      </a:r>
                      <a:r>
                        <a:rPr lang="el-GR" baseline="0" dirty="0" smtClean="0"/>
                        <a:t> κοστίζει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Η ποιότητα κερδίζει</a:t>
                      </a:r>
                      <a:endParaRPr lang="el-GR" dirty="0"/>
                    </a:p>
                  </a:txBody>
                  <a:tcPr/>
                </a:tc>
              </a:tr>
              <a:tr h="586808">
                <a:tc>
                  <a:txBody>
                    <a:bodyPr/>
                    <a:lstStyle/>
                    <a:p>
                      <a:r>
                        <a:rPr lang="el-GR" dirty="0" smtClean="0"/>
                        <a:t>Αντιδραστική Αντιμετώπιση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Προληπτική Αντιμετώπιση</a:t>
                      </a:r>
                      <a:endParaRPr lang="el-GR" dirty="0"/>
                    </a:p>
                  </a:txBody>
                  <a:tcPr/>
                </a:tc>
              </a:tr>
              <a:tr h="673050">
                <a:tc>
                  <a:txBody>
                    <a:bodyPr/>
                    <a:lstStyle/>
                    <a:p>
                      <a:r>
                        <a:rPr lang="el-GR" dirty="0" smtClean="0"/>
                        <a:t>Ανώτερα στελέχη ανεύθυνα για την ποιότητα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Ανώτερα στελέχη συνυπεύθυνα για</a:t>
                      </a:r>
                      <a:r>
                        <a:rPr lang="el-GR" baseline="0" dirty="0" smtClean="0"/>
                        <a:t> την ποιότητα</a:t>
                      </a:r>
                      <a:endParaRPr lang="el-GR" dirty="0"/>
                    </a:p>
                  </a:txBody>
                  <a:tcPr/>
                </a:tc>
              </a:tr>
              <a:tr h="586808">
                <a:tc>
                  <a:txBody>
                    <a:bodyPr/>
                    <a:lstStyle/>
                    <a:p>
                      <a:r>
                        <a:rPr lang="el-GR" dirty="0" smtClean="0"/>
                        <a:t>Αποδεκτό επίπεδο ελαττωματικών</a:t>
                      </a:r>
                      <a:r>
                        <a:rPr lang="el-GR" baseline="0" dirty="0" smtClean="0"/>
                        <a:t> Προϊόντων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Μηδενισμός</a:t>
                      </a:r>
                      <a:r>
                        <a:rPr lang="el-GR" baseline="0" dirty="0" smtClean="0"/>
                        <a:t> Ελαττωματικών Προϊόντων</a:t>
                      </a:r>
                      <a:endParaRPr lang="el-GR" dirty="0"/>
                    </a:p>
                  </a:txBody>
                  <a:tcPr/>
                </a:tc>
              </a:tr>
              <a:tr h="586808">
                <a:tc>
                  <a:txBody>
                    <a:bodyPr/>
                    <a:lstStyle/>
                    <a:p>
                      <a:r>
                        <a:rPr lang="el-GR" dirty="0" smtClean="0"/>
                        <a:t>Ποιος ευθύνεται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Πως λύνεται το πρόβλημα</a:t>
                      </a:r>
                      <a:endParaRPr lang="el-GR" dirty="0"/>
                    </a:p>
                  </a:txBody>
                  <a:tcPr/>
                </a:tc>
              </a:tr>
              <a:tr h="621765">
                <a:tc>
                  <a:txBody>
                    <a:bodyPr/>
                    <a:lstStyle/>
                    <a:p>
                      <a:r>
                        <a:rPr lang="el-GR" dirty="0" smtClean="0"/>
                        <a:t>Πηγές κακής ποιότητας: οι εργαζόμενοι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Πηγές κακής ποιότητας: τα στελέχη και οι εργαζόμενοι</a:t>
                      </a:r>
                      <a:endParaRPr lang="el-GR" dirty="0"/>
                    </a:p>
                  </a:txBody>
                  <a:tcPr/>
                </a:tc>
              </a:tr>
              <a:tr h="586808">
                <a:tc>
                  <a:txBody>
                    <a:bodyPr/>
                    <a:lstStyle/>
                    <a:p>
                      <a:r>
                        <a:rPr lang="el-GR" dirty="0" smtClean="0"/>
                        <a:t>Διόρθωση ή</a:t>
                      </a:r>
                      <a:r>
                        <a:rPr lang="el-GR" baseline="0" dirty="0" smtClean="0"/>
                        <a:t> απόκρυψη ελαττωματικών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Εντοπισμός</a:t>
                      </a:r>
                      <a:r>
                        <a:rPr lang="el-GR" baseline="0" dirty="0" smtClean="0"/>
                        <a:t> και διερεύνηση του προβλήματος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827584" y="333375"/>
            <a:ext cx="7499350" cy="1143000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l-GR" sz="3200" b="1" dirty="0" smtClean="0">
                <a:solidFill>
                  <a:srgbClr val="0070C0"/>
                </a:solidFill>
                <a:effectLst/>
                <a:latin typeface="Comic Sans MS" pitchFamily="66" charset="0"/>
              </a:rPr>
              <a:t>Ποιοτικός Έλεγχος – </a:t>
            </a:r>
            <a:r>
              <a:rPr lang="en-US" sz="3200" b="1" dirty="0" smtClean="0">
                <a:solidFill>
                  <a:srgbClr val="0070C0"/>
                </a:solidFill>
                <a:latin typeface="Comic Sans MS" pitchFamily="66" charset="0"/>
              </a:rPr>
              <a:t>Quality Control</a:t>
            </a:r>
            <a:br>
              <a:rPr lang="en-US" sz="3200" b="1" dirty="0" smtClean="0">
                <a:solidFill>
                  <a:srgbClr val="0070C0"/>
                </a:solidFill>
                <a:latin typeface="Comic Sans MS" pitchFamily="66" charset="0"/>
              </a:rPr>
            </a:br>
            <a:r>
              <a:rPr lang="el-GR" sz="3200" b="1" dirty="0" smtClean="0">
                <a:solidFill>
                  <a:srgbClr val="0070C0"/>
                </a:solidFill>
                <a:latin typeface="Comic Sans MS" pitchFamily="66" charset="0"/>
              </a:rPr>
              <a:t>ορισμός</a:t>
            </a:r>
            <a:r>
              <a:rPr lang="en-US" sz="3200" b="1" dirty="0" smtClean="0">
                <a:solidFill>
                  <a:srgbClr val="0070C0"/>
                </a:solidFill>
                <a:latin typeface="Comic Sans MS" pitchFamily="66" charset="0"/>
              </a:rPr>
              <a:t>  </a:t>
            </a:r>
            <a:endParaRPr lang="el-GR" sz="3200" b="1" dirty="0" smtClean="0">
              <a:solidFill>
                <a:srgbClr val="0070C0"/>
              </a:solidFill>
              <a:effectLst/>
              <a:latin typeface="Comic Sans MS" pitchFamily="66" charset="0"/>
            </a:endParaRPr>
          </a:p>
        </p:txBody>
      </p:sp>
      <p:sp>
        <p:nvSpPr>
          <p:cNvPr id="37891" name="Rectangle 3"/>
          <p:cNvSpPr>
            <a:spLocks noGrp="1"/>
          </p:cNvSpPr>
          <p:nvPr>
            <p:ph type="body" idx="4294967295"/>
          </p:nvPr>
        </p:nvSpPr>
        <p:spPr>
          <a:xfrm>
            <a:off x="683568" y="1556792"/>
            <a:ext cx="7920880" cy="4824536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buFont typeface="Wingdings 2" pitchFamily="18" charset="2"/>
              <a:buNone/>
            </a:pPr>
            <a:r>
              <a:rPr lang="en-US" sz="2000" b="1" dirty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l-GR" sz="1800" b="1" dirty="0" smtClean="0">
                <a:solidFill>
                  <a:schemeClr val="accent2"/>
                </a:solidFill>
                <a:latin typeface="Comic Sans MS" pitchFamily="66" charset="0"/>
              </a:rPr>
              <a:t>Ο </a:t>
            </a:r>
            <a:r>
              <a:rPr lang="el-GR" sz="1800" b="1" dirty="0">
                <a:solidFill>
                  <a:schemeClr val="accent2"/>
                </a:solidFill>
                <a:latin typeface="Comic Sans MS" pitchFamily="66" charset="0"/>
              </a:rPr>
              <a:t>QC </a:t>
            </a:r>
            <a:r>
              <a:rPr lang="el-GR" sz="1800" b="1" dirty="0" smtClean="0">
                <a:solidFill>
                  <a:schemeClr val="accent2"/>
                </a:solidFill>
                <a:latin typeface="Comic Sans MS" pitchFamily="66" charset="0"/>
              </a:rPr>
              <a:t>χρησιμοποιείται για την επαλήθευση της ποιότητας </a:t>
            </a:r>
            <a:r>
              <a:rPr lang="el-GR" sz="1800" b="1" dirty="0">
                <a:solidFill>
                  <a:schemeClr val="accent2"/>
                </a:solidFill>
                <a:latin typeface="Comic Sans MS" pitchFamily="66" charset="0"/>
              </a:rPr>
              <a:t>της παραγωγής</a:t>
            </a:r>
            <a:r>
              <a:rPr lang="el-GR" sz="1800" b="1" dirty="0" smtClean="0">
                <a:solidFill>
                  <a:schemeClr val="accent2"/>
                </a:solidFill>
                <a:latin typeface="Comic Sans MS" pitchFamily="66" charset="0"/>
              </a:rPr>
              <a:t>.</a:t>
            </a:r>
            <a:r>
              <a:rPr lang="el-GR" sz="1800" b="1" dirty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l-GR" sz="1800" b="1" dirty="0" smtClean="0">
                <a:solidFill>
                  <a:schemeClr val="accent2"/>
                </a:solidFill>
                <a:latin typeface="Comic Sans MS" pitchFamily="66" charset="0"/>
              </a:rPr>
              <a:t>Όταν ένα </a:t>
            </a:r>
            <a:r>
              <a:rPr lang="el-GR" sz="1800" b="1" dirty="0">
                <a:solidFill>
                  <a:schemeClr val="accent2"/>
                </a:solidFill>
                <a:latin typeface="Comic Sans MS" pitchFamily="66" charset="0"/>
              </a:rPr>
              <a:t>προϊόν πληροί τα προδιαγραφόμενα τεχνικά πρότυπα ποιότητας και πληροί τις απαιτήσεις του </a:t>
            </a:r>
            <a:r>
              <a:rPr lang="el-GR" sz="1800" b="1" dirty="0" smtClean="0">
                <a:solidFill>
                  <a:schemeClr val="accent2"/>
                </a:solidFill>
                <a:latin typeface="Comic Sans MS" pitchFamily="66" charset="0"/>
              </a:rPr>
              <a:t>πελάτη. </a:t>
            </a:r>
          </a:p>
          <a:p>
            <a:pPr>
              <a:lnSpc>
                <a:spcPct val="110000"/>
              </a:lnSpc>
              <a:buFont typeface="Wingdings 2" pitchFamily="18" charset="2"/>
              <a:buNone/>
            </a:pPr>
            <a:r>
              <a:rPr lang="el-GR" sz="1800" b="1" dirty="0" smtClean="0">
                <a:solidFill>
                  <a:schemeClr val="accent2"/>
                </a:solidFill>
                <a:latin typeface="Comic Sans MS" pitchFamily="66" charset="0"/>
              </a:rPr>
              <a:t>	</a:t>
            </a:r>
          </a:p>
          <a:p>
            <a:pPr>
              <a:lnSpc>
                <a:spcPct val="110000"/>
              </a:lnSpc>
              <a:buFont typeface="Wingdings 2" pitchFamily="18" charset="2"/>
              <a:buNone/>
            </a:pPr>
            <a:r>
              <a:rPr lang="en-US" sz="1800" b="1" dirty="0" smtClean="0">
                <a:solidFill>
                  <a:schemeClr val="accent2"/>
                </a:solidFill>
                <a:latin typeface="Comic Sans MS" pitchFamily="66" charset="0"/>
              </a:rPr>
              <a:t>ISO 9001:2015,8.5.1 </a:t>
            </a:r>
            <a:r>
              <a:rPr lang="el-GR" sz="1800" b="1" dirty="0" smtClean="0">
                <a:solidFill>
                  <a:schemeClr val="accent2"/>
                </a:solidFill>
                <a:latin typeface="Comic Sans MS" pitchFamily="66" charset="0"/>
              </a:rPr>
              <a:t>Έλεγχος της παραγωγής προϊόντων και της παροχής υπηρεσιών </a:t>
            </a:r>
            <a:r>
              <a:rPr lang="en-US" sz="1800" b="1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endParaRPr lang="el-GR" sz="1800" b="1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110000"/>
              </a:lnSpc>
              <a:buFont typeface="Wingdings 2" pitchFamily="18" charset="2"/>
              <a:buNone/>
            </a:pPr>
            <a:endParaRPr lang="el-GR" sz="1800" b="1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110000"/>
              </a:lnSpc>
              <a:buFont typeface="Wingdings 2" pitchFamily="18" charset="2"/>
              <a:buNone/>
            </a:pPr>
            <a:r>
              <a:rPr lang="en-US" sz="1800" b="1" dirty="0" smtClean="0">
                <a:solidFill>
                  <a:schemeClr val="accent2"/>
                </a:solidFill>
                <a:latin typeface="Comic Sans MS" pitchFamily="66" charset="0"/>
              </a:rPr>
              <a:t>NASA: </a:t>
            </a:r>
            <a:r>
              <a:rPr lang="el-GR" sz="1800" b="1" dirty="0" smtClean="0">
                <a:solidFill>
                  <a:schemeClr val="accent2"/>
                </a:solidFill>
                <a:latin typeface="Comic Sans MS" pitchFamily="66" charset="0"/>
              </a:rPr>
              <a:t>"Η </a:t>
            </a:r>
            <a:r>
              <a:rPr lang="el-GR" sz="1800" b="1" dirty="0">
                <a:solidFill>
                  <a:schemeClr val="accent2"/>
                </a:solidFill>
                <a:latin typeface="Comic Sans MS" pitchFamily="66" charset="0"/>
              </a:rPr>
              <a:t>λειτουργία της ποιότητας </a:t>
            </a:r>
            <a:r>
              <a:rPr lang="el-GR" sz="1800" b="1" dirty="0" smtClean="0">
                <a:solidFill>
                  <a:schemeClr val="accent2"/>
                </a:solidFill>
                <a:latin typeface="Comic Sans MS" pitchFamily="66" charset="0"/>
              </a:rPr>
              <a:t>που </a:t>
            </a:r>
            <a:r>
              <a:rPr lang="el-GR" sz="1800" b="1" dirty="0">
                <a:solidFill>
                  <a:schemeClr val="accent2"/>
                </a:solidFill>
                <a:latin typeface="Comic Sans MS" pitchFamily="66" charset="0"/>
              </a:rPr>
              <a:t>ελέγχει ότι το έργο ακολουθεί τα πρότυπα, </a:t>
            </a:r>
            <a:r>
              <a:rPr lang="el-GR" sz="1800" b="1" dirty="0" smtClean="0">
                <a:solidFill>
                  <a:schemeClr val="accent2"/>
                </a:solidFill>
                <a:latin typeface="Comic Sans MS" pitchFamily="66" charset="0"/>
              </a:rPr>
              <a:t>τις διεργασίες και </a:t>
            </a:r>
            <a:r>
              <a:rPr lang="el-GR" sz="1800" b="1" dirty="0">
                <a:solidFill>
                  <a:schemeClr val="accent2"/>
                </a:solidFill>
                <a:latin typeface="Comic Sans MS" pitchFamily="66" charset="0"/>
              </a:rPr>
              <a:t>τις διαδικασίες του και ότι το έργο παράγει τα απαιτούμενα εσωτερικά και εξωτερικά (παραδοτέα) </a:t>
            </a:r>
            <a:r>
              <a:rPr lang="el-GR" sz="1800" b="1" dirty="0" smtClean="0">
                <a:solidFill>
                  <a:schemeClr val="accent2"/>
                </a:solidFill>
                <a:latin typeface="Comic Sans MS" pitchFamily="66" charset="0"/>
              </a:rPr>
              <a:t>προϊόντα«</a:t>
            </a:r>
          </a:p>
          <a:p>
            <a:pPr>
              <a:lnSpc>
                <a:spcPct val="110000"/>
              </a:lnSpc>
              <a:buFont typeface="Wingdings 2" pitchFamily="18" charset="2"/>
              <a:buNone/>
            </a:pPr>
            <a:endParaRPr lang="el-GR" sz="1800" b="1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110000"/>
              </a:lnSpc>
              <a:buFont typeface="Wingdings 2" pitchFamily="18" charset="2"/>
              <a:buNone/>
            </a:pPr>
            <a:r>
              <a:rPr lang="el-GR" sz="1800" b="1" dirty="0" smtClean="0">
                <a:solidFill>
                  <a:schemeClr val="accent2"/>
                </a:solidFill>
                <a:latin typeface="Comic Sans MS" pitchFamily="66" charset="0"/>
              </a:rPr>
              <a:t>Παραδείγματα: Εκπαίδευση προσωπικού, εξοπλισμός, καταγραφή συνθηκών εργασίας, καταγραφή διεργασιών, αναφορές μη συμμορφούμενων προϊόντων </a:t>
            </a:r>
          </a:p>
        </p:txBody>
      </p:sp>
    </p:spTree>
    <p:extLst>
      <p:ext uri="{BB962C8B-B14F-4D97-AF65-F5344CB8AC3E}">
        <p14:creationId xmlns:p14="http://schemas.microsoft.com/office/powerpoint/2010/main" xmlns="" val="134077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827584" y="333375"/>
            <a:ext cx="7499350" cy="1143000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l-GR" sz="3200" b="1" dirty="0" smtClean="0">
                <a:solidFill>
                  <a:srgbClr val="0070C0"/>
                </a:solidFill>
                <a:effectLst/>
                <a:latin typeface="Comic Sans MS" pitchFamily="66" charset="0"/>
              </a:rPr>
              <a:t>Ποιοτικός Έλεγχος – </a:t>
            </a:r>
            <a:r>
              <a:rPr lang="en-US" sz="3200" b="1" dirty="0" smtClean="0">
                <a:solidFill>
                  <a:srgbClr val="0070C0"/>
                </a:solidFill>
                <a:latin typeface="Comic Sans MS" pitchFamily="66" charset="0"/>
              </a:rPr>
              <a:t>Quality Control</a:t>
            </a:r>
            <a:br>
              <a:rPr lang="en-US" sz="3200" b="1" dirty="0" smtClean="0">
                <a:solidFill>
                  <a:srgbClr val="0070C0"/>
                </a:solidFill>
                <a:latin typeface="Comic Sans MS" pitchFamily="66" charset="0"/>
              </a:rPr>
            </a:br>
            <a:r>
              <a:rPr lang="el-GR" sz="3200" b="1" dirty="0" smtClean="0">
                <a:solidFill>
                  <a:srgbClr val="0070C0"/>
                </a:solidFill>
                <a:latin typeface="Comic Sans MS" pitchFamily="66" charset="0"/>
              </a:rPr>
              <a:t>Ιστορική Αναδρομή</a:t>
            </a:r>
            <a:r>
              <a:rPr lang="en-US" sz="3200" b="1" dirty="0" smtClean="0">
                <a:solidFill>
                  <a:srgbClr val="0070C0"/>
                </a:solidFill>
                <a:latin typeface="Comic Sans MS" pitchFamily="66" charset="0"/>
              </a:rPr>
              <a:t>  </a:t>
            </a:r>
            <a:endParaRPr lang="el-GR" sz="3200" b="1" dirty="0" smtClean="0">
              <a:solidFill>
                <a:srgbClr val="0070C0"/>
              </a:solidFill>
              <a:effectLst/>
              <a:latin typeface="Comic Sans MS" pitchFamily="66" charset="0"/>
            </a:endParaRPr>
          </a:p>
        </p:txBody>
      </p:sp>
      <p:sp>
        <p:nvSpPr>
          <p:cNvPr id="37891" name="Rectangle 3"/>
          <p:cNvSpPr>
            <a:spLocks noGrp="1"/>
          </p:cNvSpPr>
          <p:nvPr>
            <p:ph type="body" idx="4294967295"/>
          </p:nvPr>
        </p:nvSpPr>
        <p:spPr>
          <a:xfrm>
            <a:off x="323528" y="1556792"/>
            <a:ext cx="7920880" cy="446449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  <a:buFont typeface="Wingdings 2" pitchFamily="18" charset="2"/>
              <a:buNone/>
            </a:pPr>
            <a:r>
              <a:rPr lang="en-US" sz="2000" b="1" dirty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•	Η πρώτη µ</a:t>
            </a:r>
            <a:r>
              <a:rPr lang="el-GR" sz="2000" b="1" dirty="0" err="1">
                <a:solidFill>
                  <a:schemeClr val="accent2"/>
                </a:solidFill>
                <a:latin typeface="Comic Sans MS" pitchFamily="66" charset="0"/>
              </a:rPr>
              <a:t>ορφή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 ποιοτικού ελέγχου 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εμφανίστηκε 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στη </a:t>
            </a:r>
            <a:r>
              <a:rPr lang="el-GR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βιοµηχανική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 παραγωγή µ</a:t>
            </a:r>
            <a:r>
              <a:rPr lang="el-GR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ετά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από το Β' </a:t>
            </a:r>
            <a:r>
              <a:rPr lang="el-GR" sz="2000" b="1" dirty="0" err="1">
                <a:solidFill>
                  <a:schemeClr val="accent2"/>
                </a:solidFill>
                <a:latin typeface="Comic Sans MS" pitchFamily="66" charset="0"/>
              </a:rPr>
              <a:t>Παγκόσµιο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l-GR" sz="2000" b="1" dirty="0" err="1">
                <a:solidFill>
                  <a:schemeClr val="accent2"/>
                </a:solidFill>
                <a:latin typeface="Comic Sans MS" pitchFamily="66" charset="0"/>
              </a:rPr>
              <a:t>Πόλεµο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, 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προκειμένου 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να 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αντιμετωπιστεί 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η </a:t>
            </a:r>
            <a:r>
              <a:rPr lang="el-GR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αδυναµία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 των 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περισσότερων </a:t>
            </a:r>
            <a:r>
              <a:rPr lang="el-GR" sz="2000" b="1" dirty="0" err="1">
                <a:solidFill>
                  <a:schemeClr val="accent2"/>
                </a:solidFill>
                <a:latin typeface="Comic Sans MS" pitchFamily="66" charset="0"/>
              </a:rPr>
              <a:t>βιοµηχανιών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 της εποχής να ελέγξουν την 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ποιότητα </a:t>
            </a:r>
            <a:endParaRPr lang="el-GR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110000"/>
              </a:lnSpc>
              <a:buFont typeface="Wingdings 2" pitchFamily="18" charset="2"/>
              <a:buNone/>
            </a:pPr>
            <a:endParaRPr lang="el-GR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110000"/>
              </a:lnSpc>
              <a:buFont typeface="Wingdings 2" pitchFamily="18" charset="2"/>
              <a:buNone/>
            </a:pP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•	Αυτό το πρώτο, σχετικά </a:t>
            </a:r>
            <a:r>
              <a:rPr lang="el-GR" sz="2000" b="1" dirty="0" err="1">
                <a:solidFill>
                  <a:schemeClr val="accent2"/>
                </a:solidFill>
                <a:latin typeface="Comic Sans MS" pitchFamily="66" charset="0"/>
              </a:rPr>
              <a:t>οργανωµένο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, </a:t>
            </a:r>
            <a:r>
              <a:rPr lang="el-GR" sz="2000" b="1" dirty="0" err="1">
                <a:solidFill>
                  <a:schemeClr val="accent2"/>
                </a:solidFill>
                <a:latin typeface="Comic Sans MS" pitchFamily="66" charset="0"/>
              </a:rPr>
              <a:t>σύστηµα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 ποιότητας </a:t>
            </a:r>
            <a:r>
              <a:rPr lang="el-GR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διαµορφώθηκε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 µ</a:t>
            </a:r>
            <a:r>
              <a:rPr lang="el-GR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έσα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 στη 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δεκαετία του 1950, ενώ βελτιώθηκε </a:t>
            </a:r>
            <a:r>
              <a:rPr lang="el-GR" sz="2000" b="1" dirty="0" err="1">
                <a:solidFill>
                  <a:schemeClr val="accent2"/>
                </a:solidFill>
                <a:latin typeface="Comic Sans MS" pitchFamily="66" charset="0"/>
              </a:rPr>
              <a:t>σηµαντικά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 µε την ανάπτυξη 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και την εισαγωγή της 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στατιστικής </a:t>
            </a:r>
            <a:r>
              <a:rPr lang="el-GR" sz="2000" b="1" dirty="0" err="1">
                <a:solidFill>
                  <a:schemeClr val="accent2"/>
                </a:solidFill>
                <a:latin typeface="Comic Sans MS" pitchFamily="66" charset="0"/>
              </a:rPr>
              <a:t>επιστήµης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, όσον αφορά τον έλεγχο του κόστους 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παραγωγής και την 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επίτευξη ενός αποδεκτού επιπέδου ποιότητας τελικών προϊόντων.. </a:t>
            </a:r>
          </a:p>
          <a:p>
            <a:pPr>
              <a:lnSpc>
                <a:spcPct val="110000"/>
              </a:lnSpc>
              <a:buFont typeface="Wingdings 2" pitchFamily="18" charset="2"/>
              <a:buNone/>
            </a:pPr>
            <a:endParaRPr lang="el-GR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110000"/>
              </a:lnSpc>
              <a:buFont typeface="Wingdings 2" pitchFamily="18" charset="2"/>
              <a:buNone/>
            </a:pP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•	Ο Έλεγχος Ποιότητας, όπως </a:t>
            </a:r>
            <a:r>
              <a:rPr lang="el-GR" sz="2000" b="1" dirty="0" err="1">
                <a:solidFill>
                  <a:schemeClr val="accent2"/>
                </a:solidFill>
                <a:latin typeface="Comic Sans MS" pitchFamily="66" charset="0"/>
              </a:rPr>
              <a:t>εµφανίστηκε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 και </a:t>
            </a:r>
            <a:r>
              <a:rPr lang="el-GR" sz="2000" b="1" dirty="0" err="1">
                <a:solidFill>
                  <a:schemeClr val="accent2"/>
                </a:solidFill>
                <a:latin typeface="Comic Sans MS" pitchFamily="66" charset="0"/>
              </a:rPr>
              <a:t>εφαρµόστηκε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 ή </a:t>
            </a:r>
            <a:r>
              <a:rPr lang="el-GR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εφαρµόζεται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l-GR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ακόµη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και </a:t>
            </a:r>
            <a:r>
              <a:rPr lang="el-GR" sz="2000" b="1" dirty="0" err="1">
                <a:solidFill>
                  <a:schemeClr val="accent2"/>
                </a:solidFill>
                <a:latin typeface="Comic Sans MS" pitchFamily="66" charset="0"/>
              </a:rPr>
              <a:t>σήµερα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 σε </a:t>
            </a:r>
            <a:r>
              <a:rPr lang="el-GR" sz="2000" b="1" dirty="0" err="1">
                <a:solidFill>
                  <a:schemeClr val="accent2"/>
                </a:solidFill>
                <a:latin typeface="Comic Sans MS" pitchFamily="66" charset="0"/>
              </a:rPr>
              <a:t>ορισµένες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el-GR" sz="2000" b="1" dirty="0" err="1">
                <a:solidFill>
                  <a:schemeClr val="accent2"/>
                </a:solidFill>
                <a:latin typeface="Comic Sans MS" pitchFamily="66" charset="0"/>
              </a:rPr>
              <a:t>βιοµηχανίες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, είναι το σύνολο των 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λειτουργικών τεχνικών διεργασιών, 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που επιβεβαιώνουν την ποιότητα ενός προϊόντος ή 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υπηρεσίας βάσει </a:t>
            </a:r>
            <a:r>
              <a:rPr lang="el-GR" sz="2000" b="1" dirty="0" err="1">
                <a:solidFill>
                  <a:schemeClr val="accent2"/>
                </a:solidFill>
                <a:latin typeface="Comic Sans MS" pitchFamily="66" charset="0"/>
              </a:rPr>
              <a:t>ορισµένων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 προδιαγραφών. </a:t>
            </a:r>
          </a:p>
          <a:p>
            <a:pPr>
              <a:lnSpc>
                <a:spcPct val="110000"/>
              </a:lnSpc>
              <a:buFont typeface="Wingdings 2" pitchFamily="18" charset="2"/>
              <a:buNone/>
            </a:pPr>
            <a:endParaRPr lang="el-GR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110000"/>
              </a:lnSpc>
              <a:buFont typeface="Wingdings 2" pitchFamily="18" charset="2"/>
              <a:buNone/>
            </a:pP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•	Με τον Ποιοτικό Έλεγχο δηλαδή γίνεται επιθεώρηση του 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προϊόντος µ</a:t>
            </a:r>
            <a:r>
              <a:rPr lang="el-GR" sz="2000" b="1" dirty="0" err="1" smtClean="0">
                <a:solidFill>
                  <a:schemeClr val="accent2"/>
                </a:solidFill>
                <a:latin typeface="Comic Sans MS" pitchFamily="66" charset="0"/>
              </a:rPr>
              <a:t>ετά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 την 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παραγωγή του και εκτελούνται οι αντίστοιχες διορθωτικές 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ενέργειες, στην περίπτωση 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αποκλίσεων από το αρχικό σχέδιο ή τις προδιαγραφές 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παραγωγής. </a:t>
            </a:r>
            <a:endParaRPr lang="el-GR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>
              <a:lnSpc>
                <a:spcPct val="110000"/>
              </a:lnSpc>
              <a:buFont typeface="Wingdings 2" pitchFamily="18" charset="2"/>
              <a:buNone/>
            </a:pP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 </a:t>
            </a:r>
          </a:p>
          <a:p>
            <a:pPr>
              <a:lnSpc>
                <a:spcPct val="110000"/>
              </a:lnSpc>
              <a:buFont typeface="Wingdings 2" pitchFamily="18" charset="2"/>
              <a:buNone/>
            </a:pPr>
            <a:endParaRPr lang="el-GR" sz="1800" b="1" dirty="0" smtClean="0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070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827584" y="333375"/>
            <a:ext cx="7499350" cy="1143000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l-GR" sz="3200" b="1" dirty="0" smtClean="0">
                <a:solidFill>
                  <a:srgbClr val="0070C0"/>
                </a:solidFill>
                <a:effectLst/>
                <a:latin typeface="Comic Sans MS" pitchFamily="66" charset="0"/>
              </a:rPr>
              <a:t>Διασφάλιση Ποιότητας – </a:t>
            </a:r>
            <a:r>
              <a:rPr lang="en-US" sz="3200" b="1" dirty="0">
                <a:solidFill>
                  <a:srgbClr val="0070C0"/>
                </a:solidFill>
                <a:latin typeface="Comic Sans MS" pitchFamily="66" charset="0"/>
              </a:rPr>
              <a:t>Q</a:t>
            </a:r>
            <a:r>
              <a:rPr lang="en-US" sz="3200" b="1" dirty="0" smtClean="0">
                <a:solidFill>
                  <a:srgbClr val="0070C0"/>
                </a:solidFill>
                <a:effectLst/>
                <a:latin typeface="Comic Sans MS" pitchFamily="66" charset="0"/>
              </a:rPr>
              <a:t>uality Assurance</a:t>
            </a:r>
            <a:endParaRPr lang="el-GR" sz="3200" b="1" dirty="0" smtClean="0">
              <a:solidFill>
                <a:srgbClr val="0070C0"/>
              </a:solidFill>
              <a:effectLst/>
              <a:latin typeface="Comic Sans MS" pitchFamily="66" charset="0"/>
            </a:endParaRPr>
          </a:p>
        </p:txBody>
      </p:sp>
      <p:sp>
        <p:nvSpPr>
          <p:cNvPr id="37891" name="Rectangle 3"/>
          <p:cNvSpPr>
            <a:spLocks noGrp="1"/>
          </p:cNvSpPr>
          <p:nvPr>
            <p:ph type="body" idx="4294967295"/>
          </p:nvPr>
        </p:nvSpPr>
        <p:spPr>
          <a:xfrm>
            <a:off x="755576" y="1484784"/>
            <a:ext cx="7499350" cy="47525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QA</a:t>
            </a:r>
            <a:r>
              <a:rPr lang="el-GR" sz="2000" b="1" dirty="0" smtClean="0">
                <a:solidFill>
                  <a:srgbClr val="444444"/>
                </a:solidFill>
                <a:latin typeface="Arial"/>
              </a:rPr>
              <a:t> 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είναι η 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διεργασία 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διαχείρισης για την ποιότητα. 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Η QA 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επικεντρώνεται στον προγραμματισμό, στην τεκμηρίωση και στην αποδοχή ενός συνόλου κατευθυντήριων γραμμών που είναι απαραίτητες για τη διασφάλιση της ποιότητας. Ο σχεδιασμός QA πραγματοποιείται στην αρχή ενός έργου και βασίζεται τόσο στις προδιαγραφές 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όσο 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και στα πρότυπα της βιομηχανίας ή των εταιρειών. </a:t>
            </a:r>
            <a:endParaRPr lang="el-GR" sz="2000" b="1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el-GR" sz="2000" b="1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accent2"/>
                </a:solidFill>
                <a:latin typeface="Comic Sans MS" pitchFamily="66" charset="0"/>
              </a:rPr>
              <a:t>ISO 900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1:2015</a:t>
            </a:r>
            <a:r>
              <a:rPr lang="en-US" sz="2000" b="1" dirty="0" smtClean="0">
                <a:solidFill>
                  <a:schemeClr val="accent2"/>
                </a:solidFill>
                <a:latin typeface="Comic Sans MS" pitchFamily="66" charset="0"/>
              </a:rPr>
              <a:t>, 8.1 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Σχεδιασμός, λειτουργία και έλεγχος διεργασιών</a:t>
            </a:r>
            <a:endParaRPr lang="el-GR" sz="2000" b="1" dirty="0">
              <a:solidFill>
                <a:schemeClr val="accent2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el-GR" sz="2000" b="1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accent2"/>
                </a:solidFill>
                <a:latin typeface="Comic Sans MS" pitchFamily="66" charset="0"/>
              </a:rPr>
              <a:t>NASA: 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"Η λειτουργία της ποιότητας 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που 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διασφαλίζει ότι τα πρότυπα, οι 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διεργασίες </a:t>
            </a:r>
            <a:r>
              <a:rPr lang="el-GR" sz="2000" b="1" dirty="0">
                <a:solidFill>
                  <a:schemeClr val="accent2"/>
                </a:solidFill>
                <a:latin typeface="Comic Sans MS" pitchFamily="66" charset="0"/>
              </a:rPr>
              <a:t>και οι διαδικασίες είναι κατάλληλες για το έργο και εφαρμόζονται </a:t>
            </a: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σωστά«</a:t>
            </a:r>
          </a:p>
          <a:p>
            <a:pPr marL="0" indent="0">
              <a:buNone/>
            </a:pPr>
            <a:endParaRPr lang="el-GR" sz="2000" b="1" dirty="0" smtClean="0">
              <a:solidFill>
                <a:schemeClr val="accent2"/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el-GR" sz="2000" b="1" dirty="0" smtClean="0">
                <a:solidFill>
                  <a:schemeClr val="accent2"/>
                </a:solidFill>
                <a:latin typeface="Comic Sans MS" pitchFamily="66" charset="0"/>
              </a:rPr>
              <a:t>Παραδείγματα: Χαρακτηριστικά προϊόντος/προδιαγραφές πρώτων υλών, χρονοδιάγραμμα παραγωγής, αποδοχή των προϊόντων και υπηρεσιών από τους πελάτες με αποδεικτικά στοιχεία </a:t>
            </a:r>
            <a:endParaRPr lang="el-GR" sz="20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827584" y="333375"/>
            <a:ext cx="7499350" cy="1143000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l-GR" sz="3200" b="1" dirty="0" smtClean="0">
                <a:solidFill>
                  <a:srgbClr val="0070C0"/>
                </a:solidFill>
                <a:effectLst/>
                <a:latin typeface="Comic Sans MS" pitchFamily="66" charset="0"/>
              </a:rPr>
              <a:t>ΣΥΝΕΧ</a:t>
            </a:r>
            <a:r>
              <a:rPr lang="el-GR" sz="3200" b="1" dirty="0" smtClean="0">
                <a:solidFill>
                  <a:srgbClr val="0070C0"/>
                </a:solidFill>
                <a:latin typeface="Comic Sans MS" pitchFamily="66" charset="0"/>
              </a:rPr>
              <a:t>ΗΣ</a:t>
            </a:r>
            <a:r>
              <a:rPr lang="el-GR" sz="3200" b="1" dirty="0" smtClean="0">
                <a:solidFill>
                  <a:srgbClr val="0070C0"/>
                </a:solidFill>
                <a:effectLst/>
                <a:latin typeface="Comic Sans MS" pitchFamily="66" charset="0"/>
              </a:rPr>
              <a:t> ΒΕΛΤΙΩΣΗ</a:t>
            </a:r>
          </a:p>
        </p:txBody>
      </p:sp>
      <p:graphicFrame>
        <p:nvGraphicFramePr>
          <p:cNvPr id="16" name="15 - Διάγραμμα"/>
          <p:cNvGraphicFramePr/>
          <p:nvPr/>
        </p:nvGraphicFramePr>
        <p:xfrm>
          <a:off x="1115616" y="1397000"/>
          <a:ext cx="7200800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16 - Δεξιό βέλος"/>
          <p:cNvSpPr/>
          <p:nvPr/>
        </p:nvSpPr>
        <p:spPr>
          <a:xfrm>
            <a:off x="1259632" y="1124744"/>
            <a:ext cx="2448272" cy="15841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rgbClr val="FFC000"/>
                </a:solidFill>
              </a:rPr>
              <a:t>ΚΑΤΑΝΟΗΣΗ ΤΩΝ ΑΠΑΙΤΗΣΕΩΝ ΤΩΝ ΠΕΛΑΤΩΝ</a:t>
            </a:r>
            <a:endParaRPr lang="el-GR" b="1" dirty="0">
              <a:solidFill>
                <a:srgbClr val="FFC000"/>
              </a:solidFill>
            </a:endParaRPr>
          </a:p>
        </p:txBody>
      </p:sp>
      <p:sp>
        <p:nvSpPr>
          <p:cNvPr id="18" name="17 - Αριστερό βέλος"/>
          <p:cNvSpPr/>
          <p:nvPr/>
        </p:nvSpPr>
        <p:spPr>
          <a:xfrm>
            <a:off x="6084168" y="1196752"/>
            <a:ext cx="2088232" cy="122413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 smtClean="0">
                <a:solidFill>
                  <a:srgbClr val="FFC000"/>
                </a:solidFill>
              </a:rPr>
              <a:t> ΑΠΕΙΛΕΣ- ΕΥΚΑΙΡΙΕΣ</a:t>
            </a:r>
            <a:endParaRPr lang="el-GR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3035</TotalTime>
  <Words>633</Words>
  <Application>Microsoft Office PowerPoint</Application>
  <PresentationFormat>Προβολή στην οθόνη (4:3)</PresentationFormat>
  <Paragraphs>179</Paragraphs>
  <Slides>18</Slides>
  <Notes>18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Θέμα του Office</vt:lpstr>
      <vt:lpstr>Διαφάνεια 1</vt:lpstr>
      <vt:lpstr>ΤΙ ΟΝΟΜΑΖΟΥΜΕ TOTAL QUALITY MANAGMENT</vt:lpstr>
      <vt:lpstr> TOTAL QUALITY MANAGEMENT </vt:lpstr>
      <vt:lpstr>ΣΥΓΧΡΟΝΟΣ ΟΡΙΣΜΟΣ </vt:lpstr>
      <vt:lpstr>Βασικές Διαφορές Κλασικού Μάνατζμεντ και  ΣΔΠ </vt:lpstr>
      <vt:lpstr>Ποιοτικός Έλεγχος – Quality Control ορισμός  </vt:lpstr>
      <vt:lpstr>Ποιοτικός Έλεγχος – Quality Control Ιστορική Αναδρομή  </vt:lpstr>
      <vt:lpstr>Διασφάλιση Ποιότητας – Quality Assurance</vt:lpstr>
      <vt:lpstr>ΣΥΝΕΧΗΣ ΒΕΛΤΙΩΣΗ</vt:lpstr>
      <vt:lpstr>ΔΙΑΧΕΙΡΙΣΗ ΠΟΙΟΤΗΤΑΣ</vt:lpstr>
      <vt:lpstr>ΒΑΣΙΚΑ ΣΤΟΙΧΕΙΑ ΕΦΑΡΜΟΓΗΣ του ΣΔΠ.</vt:lpstr>
      <vt:lpstr>Διαδικασία vs Διεργασία</vt:lpstr>
      <vt:lpstr>Διαφάνεια 13</vt:lpstr>
      <vt:lpstr>ΔΙΕΡΓΑΣΙΑ</vt:lpstr>
      <vt:lpstr>Η Διεργασιακή προσέγγιση ενσωματώνει τον κύκλο βελτίωσης και τη διακινδύνευση  </vt:lpstr>
      <vt:lpstr>ΠΡΟΦΟΡΙΚΗ ΑΣΚΗΣΗ</vt:lpstr>
      <vt:lpstr>ΓΡΑΠΤΗ ΑΣΚΗΣΗ</vt:lpstr>
      <vt:lpstr>Διαφάνεια 18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Vasia</dc:creator>
  <cp:lastModifiedBy>Vasia</cp:lastModifiedBy>
  <cp:revision>39</cp:revision>
  <dcterms:created xsi:type="dcterms:W3CDTF">2013-10-19T16:27:36Z</dcterms:created>
  <dcterms:modified xsi:type="dcterms:W3CDTF">2017-12-05T04:24:26Z</dcterms:modified>
</cp:coreProperties>
</file>