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notesSlides/notesSlide85.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notesSlides/notesSlide68.xml" ContentType="application/vnd.openxmlformats-officedocument.presentationml.notesSlide+xml"/>
  <Override PartName="/ppt/notesSlides/notesSlide79.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49.xml" ContentType="application/vnd.openxmlformats-officedocument.presentationml.slide+xml"/>
  <Override PartName="/ppt/slides/slide7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Override PartName="/ppt/notesSlides/notesSlide83.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notesSlides/notesSlide7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7"/>
  </p:notesMasterIdLst>
  <p:sldIdLst>
    <p:sldId id="257" r:id="rId2"/>
    <p:sldId id="258" r:id="rId3"/>
    <p:sldId id="259" r:id="rId4"/>
    <p:sldId id="260" r:id="rId5"/>
    <p:sldId id="261" r:id="rId6"/>
    <p:sldId id="339" r:id="rId7"/>
    <p:sldId id="341" r:id="rId8"/>
    <p:sldId id="262" r:id="rId9"/>
    <p:sldId id="340"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 id="312" r:id="rId60"/>
    <p:sldId id="313" r:id="rId61"/>
    <p:sldId id="314" r:id="rId62"/>
    <p:sldId id="315" r:id="rId63"/>
    <p:sldId id="316" r:id="rId64"/>
    <p:sldId id="317" r:id="rId65"/>
    <p:sldId id="318" r:id="rId66"/>
    <p:sldId id="319" r:id="rId67"/>
    <p:sldId id="320" r:id="rId68"/>
    <p:sldId id="321" r:id="rId69"/>
    <p:sldId id="322" r:id="rId70"/>
    <p:sldId id="323" r:id="rId71"/>
    <p:sldId id="324" r:id="rId72"/>
    <p:sldId id="325" r:id="rId73"/>
    <p:sldId id="326" r:id="rId74"/>
    <p:sldId id="327" r:id="rId75"/>
    <p:sldId id="328" r:id="rId76"/>
    <p:sldId id="329" r:id="rId77"/>
    <p:sldId id="330" r:id="rId78"/>
    <p:sldId id="331" r:id="rId79"/>
    <p:sldId id="332" r:id="rId80"/>
    <p:sldId id="333" r:id="rId81"/>
    <p:sldId id="334" r:id="rId82"/>
    <p:sldId id="335" r:id="rId83"/>
    <p:sldId id="336" r:id="rId84"/>
    <p:sldId id="337" r:id="rId85"/>
    <p:sldId id="338" r:id="rId8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53"/>
    <p:restoredTop sz="94681"/>
  </p:normalViewPr>
  <p:slideViewPr>
    <p:cSldViewPr snapToGrid="0" snapToObjects="1">
      <p:cViewPr varScale="1">
        <p:scale>
          <a:sx n="77" d="100"/>
          <a:sy n="77" d="100"/>
        </p:scale>
        <p:origin x="-23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41A464-2A8D-B741-953C-A677567C976B}" type="datetimeFigureOut">
              <a:rPr lang="el-GR" smtClean="0"/>
              <a:pPr/>
              <a:t>18/2/2018</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DB5F6C-C65C-E94F-B6A3-7A80718374DB}" type="slidenum">
              <a:rPr lang="el-GR" smtClean="0"/>
              <a:pPr/>
              <a:t>‹#›</a:t>
            </a:fld>
            <a:endParaRPr lang="el-GR"/>
          </a:p>
        </p:txBody>
      </p:sp>
    </p:spTree>
    <p:extLst>
      <p:ext uri="{BB962C8B-B14F-4D97-AF65-F5344CB8AC3E}">
        <p14:creationId xmlns="" xmlns:p14="http://schemas.microsoft.com/office/powerpoint/2010/main" val="4226626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1</a:t>
            </a:fld>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10</a:t>
            </a:fld>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11</a:t>
            </a:fld>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12</a:t>
            </a:fld>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13</a:t>
            </a:fld>
            <a:endParaRPr lang="el-G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14</a:t>
            </a:fld>
            <a:endParaRPr lang="el-G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15</a:t>
            </a:fld>
            <a:endParaRPr lang="el-G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16</a:t>
            </a:fld>
            <a:endParaRPr lang="el-G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17</a:t>
            </a:fld>
            <a:endParaRPr lang="el-G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18</a:t>
            </a:fld>
            <a:endParaRPr lang="el-G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19</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2</a:t>
            </a:fld>
            <a:endParaRPr lang="el-G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20</a:t>
            </a:fld>
            <a:endParaRPr lang="el-G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21</a:t>
            </a:fld>
            <a:endParaRPr lang="el-G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22</a:t>
            </a:fld>
            <a:endParaRPr lang="el-G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23</a:t>
            </a:fld>
            <a:endParaRPr lang="el-G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24</a:t>
            </a:fld>
            <a:endParaRPr lang="el-G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25</a:t>
            </a:fld>
            <a:endParaRPr lang="el-G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26</a:t>
            </a:fld>
            <a:endParaRPr lang="el-G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27</a:t>
            </a:fld>
            <a:endParaRPr lang="el-G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28</a:t>
            </a:fld>
            <a:endParaRPr lang="el-G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29</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3</a:t>
            </a:fld>
            <a:endParaRPr lang="el-G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30</a:t>
            </a:fld>
            <a:endParaRPr lang="el-G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31</a:t>
            </a:fld>
            <a:endParaRPr lang="el-G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32</a:t>
            </a:fld>
            <a:endParaRPr lang="el-G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33</a:t>
            </a:fld>
            <a:endParaRPr lang="el-G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34</a:t>
            </a:fld>
            <a:endParaRPr lang="el-G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35</a:t>
            </a:fld>
            <a:endParaRPr lang="el-G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36</a:t>
            </a:fld>
            <a:endParaRPr lang="el-G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37</a:t>
            </a:fld>
            <a:endParaRPr lang="el-G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38</a:t>
            </a:fld>
            <a:endParaRPr lang="el-G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39</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4</a:t>
            </a:fld>
            <a:endParaRPr lang="el-G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40</a:t>
            </a:fld>
            <a:endParaRPr lang="el-G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41</a:t>
            </a:fld>
            <a:endParaRPr lang="el-G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42</a:t>
            </a:fld>
            <a:endParaRPr lang="el-G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43</a:t>
            </a:fld>
            <a:endParaRPr lang="el-G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44</a:t>
            </a:fld>
            <a:endParaRPr lang="el-G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45</a:t>
            </a:fld>
            <a:endParaRPr lang="el-G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46</a:t>
            </a:fld>
            <a:endParaRPr lang="el-G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47</a:t>
            </a:fld>
            <a:endParaRPr lang="el-G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48</a:t>
            </a:fld>
            <a:endParaRPr lang="el-G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49</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5</a:t>
            </a:fld>
            <a:endParaRPr lang="el-G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50</a:t>
            </a:fld>
            <a:endParaRPr lang="el-G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51</a:t>
            </a:fld>
            <a:endParaRPr lang="el-G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9D7C3FF9-AA9F-4EB0-846B-EB57F7586BD6}" type="slidenum">
              <a:rPr lang="el-GR" smtClean="0"/>
              <a:pPr/>
              <a:t>52</a:t>
            </a:fld>
            <a:endParaRPr lang="el-GR"/>
          </a:p>
        </p:txBody>
      </p:sp>
      <p:sp>
        <p:nvSpPr>
          <p:cNvPr id="5" name="Date Placeholder 4"/>
          <p:cNvSpPr>
            <a:spLocks noGrp="1"/>
          </p:cNvSpPr>
          <p:nvPr>
            <p:ph type="dt" idx="11"/>
          </p:nvPr>
        </p:nvSpPr>
        <p:spPr/>
        <p:txBody>
          <a:bodyPr/>
          <a:lstStyle/>
          <a:p>
            <a:endParaRPr lang="el-GR"/>
          </a:p>
        </p:txBody>
      </p:sp>
    </p:spTree>
    <p:extLst>
      <p:ext uri="{BB962C8B-B14F-4D97-AF65-F5344CB8AC3E}">
        <p14:creationId xmlns="" xmlns:p14="http://schemas.microsoft.com/office/powerpoint/2010/main" val="183411426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53</a:t>
            </a:fld>
            <a:endParaRPr lang="el-G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54</a:t>
            </a:fld>
            <a:endParaRPr lang="el-G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55</a:t>
            </a:fld>
            <a:endParaRPr lang="el-G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Date Placeholder 3"/>
          <p:cNvSpPr>
            <a:spLocks noGrp="1"/>
          </p:cNvSpPr>
          <p:nvPr>
            <p:ph type="dt" idx="10"/>
          </p:nvPr>
        </p:nvSpPr>
        <p:spPr/>
        <p:txBody>
          <a:bodyPr/>
          <a:lstStyle/>
          <a:p>
            <a:endParaRPr lang="el-GR"/>
          </a:p>
        </p:txBody>
      </p:sp>
      <p:sp>
        <p:nvSpPr>
          <p:cNvPr id="5" name="Slide Number Placeholder 4"/>
          <p:cNvSpPr>
            <a:spLocks noGrp="1"/>
          </p:cNvSpPr>
          <p:nvPr>
            <p:ph type="sldNum" sz="quarter" idx="11"/>
          </p:nvPr>
        </p:nvSpPr>
        <p:spPr/>
        <p:txBody>
          <a:bodyPr/>
          <a:lstStyle/>
          <a:p>
            <a:fld id="{9D7C3FF9-AA9F-4EB0-846B-EB57F7586BD6}" type="slidenum">
              <a:rPr lang="el-GR" smtClean="0"/>
              <a:pPr/>
              <a:t>56</a:t>
            </a:fld>
            <a:endParaRPr lang="el-GR"/>
          </a:p>
        </p:txBody>
      </p:sp>
    </p:spTree>
    <p:extLst>
      <p:ext uri="{BB962C8B-B14F-4D97-AF65-F5344CB8AC3E}">
        <p14:creationId xmlns="" xmlns:p14="http://schemas.microsoft.com/office/powerpoint/2010/main" val="187528617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57</a:t>
            </a:fld>
            <a:endParaRPr lang="el-G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58</a:t>
            </a:fld>
            <a:endParaRPr lang="el-G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59</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pPr>
              <a:defRPr/>
            </a:pPr>
            <a:fld id="{1021C099-CCFA-453F-B4C8-004889A85BE7}" type="slidenum">
              <a:rPr lang="el-GR" smtClean="0">
                <a:solidFill>
                  <a:prstClr val="black"/>
                </a:solidFill>
              </a:rPr>
              <a:pPr>
                <a:defRPr/>
              </a:pPr>
              <a:t>6</a:t>
            </a:fld>
            <a:endParaRPr lang="el-GR">
              <a:solidFill>
                <a:prstClr val="black"/>
              </a:solidFill>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60</a:t>
            </a:fld>
            <a:endParaRPr lang="el-G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61</a:t>
            </a:fld>
            <a:endParaRPr lang="el-G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62</a:t>
            </a:fld>
            <a:endParaRPr lang="el-G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63</a:t>
            </a:fld>
            <a:endParaRPr lang="el-G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64</a:t>
            </a:fld>
            <a:endParaRPr lang="el-G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65</a:t>
            </a:fld>
            <a:endParaRPr lang="el-G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66</a:t>
            </a:fld>
            <a:endParaRPr lang="el-G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67</a:t>
            </a:fld>
            <a:endParaRPr lang="el-G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68</a:t>
            </a:fld>
            <a:endParaRPr lang="el-G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69</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pPr>
              <a:defRPr/>
            </a:pPr>
            <a:fld id="{1021C099-CCFA-453F-B4C8-004889A85BE7}" type="slidenum">
              <a:rPr lang="el-GR" smtClean="0">
                <a:solidFill>
                  <a:prstClr val="black"/>
                </a:solidFill>
              </a:rPr>
              <a:pPr>
                <a:defRPr/>
              </a:pPr>
              <a:t>7</a:t>
            </a:fld>
            <a:endParaRPr lang="el-GR">
              <a:solidFill>
                <a:prstClr val="black"/>
              </a:solidFill>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70</a:t>
            </a:fld>
            <a:endParaRPr lang="el-G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71</a:t>
            </a:fld>
            <a:endParaRPr lang="el-G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72</a:t>
            </a:fld>
            <a:endParaRPr lang="el-G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73</a:t>
            </a:fld>
            <a:endParaRPr lang="el-G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74</a:t>
            </a:fld>
            <a:endParaRPr lang="el-GR"/>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75</a:t>
            </a:fld>
            <a:endParaRPr lang="el-GR"/>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76</a:t>
            </a:fld>
            <a:endParaRPr lang="el-GR"/>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77</a:t>
            </a:fld>
            <a:endParaRPr lang="el-GR"/>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78</a:t>
            </a:fld>
            <a:endParaRPr lang="el-GR"/>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79</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8</a:t>
            </a:fld>
            <a:endParaRPr lang="el-GR"/>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80</a:t>
            </a:fld>
            <a:endParaRPr lang="el-GR"/>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81</a:t>
            </a:fld>
            <a:endParaRPr lang="el-GR"/>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82</a:t>
            </a:fld>
            <a:endParaRPr lang="el-GR"/>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83</a:t>
            </a:fld>
            <a:endParaRPr lang="el-GR"/>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84</a:t>
            </a:fld>
            <a:endParaRPr lang="el-GR"/>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DB5F6C-C65C-E94F-B6A3-7A80718374DB}" type="slidenum">
              <a:rPr lang="el-GR" smtClean="0"/>
              <a:pPr/>
              <a:t>85</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υποσέλιδου 3"/>
          <p:cNvSpPr>
            <a:spLocks noGrp="1"/>
          </p:cNvSpPr>
          <p:nvPr>
            <p:ph type="ftr" sz="quarter" idx="10"/>
          </p:nvPr>
        </p:nvSpPr>
        <p:spPr>
          <a:xfrm>
            <a:off x="-1" y="8685213"/>
            <a:ext cx="6439399" cy="457200"/>
          </a:xfrm>
        </p:spPr>
        <p:txBody>
          <a:bodyPr/>
          <a:lstStyle/>
          <a:p>
            <a:pPr algn="ctr"/>
            <a:r>
              <a:rPr lang="el-GR" dirty="0" smtClean="0"/>
              <a:t>Μ. Μήτσιου </a:t>
            </a:r>
            <a:r>
              <a:rPr lang="el-GR" dirty="0" err="1" smtClean="0"/>
              <a:t>κιν</a:t>
            </a:r>
            <a:r>
              <a:rPr lang="el-GR" dirty="0" smtClean="0"/>
              <a:t>: 6947 82635  </a:t>
            </a:r>
            <a:r>
              <a:rPr lang="el-GR" dirty="0" err="1" smtClean="0"/>
              <a:t>email</a:t>
            </a:r>
            <a:r>
              <a:rPr lang="el-GR" dirty="0" smtClean="0"/>
              <a:t>: </a:t>
            </a:r>
            <a:r>
              <a:rPr lang="el-GR" dirty="0" err="1" smtClean="0"/>
              <a:t>m.mitsiou@hol.gr</a:t>
            </a:r>
            <a:r>
              <a:rPr lang="el-GR" dirty="0" smtClean="0"/>
              <a:t> </a:t>
            </a:r>
            <a:endParaRPr lang="el-GR" dirty="0"/>
          </a:p>
        </p:txBody>
      </p:sp>
      <p:sp>
        <p:nvSpPr>
          <p:cNvPr id="5" name="Θέση αριθμού διαφάνειας 4"/>
          <p:cNvSpPr>
            <a:spLocks noGrp="1"/>
          </p:cNvSpPr>
          <p:nvPr>
            <p:ph type="sldNum" sz="quarter" idx="11"/>
          </p:nvPr>
        </p:nvSpPr>
        <p:spPr/>
        <p:txBody>
          <a:bodyPr/>
          <a:lstStyle/>
          <a:p>
            <a:fld id="{44D30ED7-CB13-4AE6-A59C-A25E2E5E9C53}" type="slidenum">
              <a:rPr lang="el-GR" smtClean="0"/>
              <a:pPr/>
              <a:t>9</a:t>
            </a:fld>
            <a:endParaRPr lang="el-GR"/>
          </a:p>
        </p:txBody>
      </p:sp>
    </p:spTree>
    <p:extLst>
      <p:ext uri="{BB962C8B-B14F-4D97-AF65-F5344CB8AC3E}">
        <p14:creationId xmlns:p14="http://schemas.microsoft.com/office/powerpoint/2010/main" xmlns="" val="27701806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82B64223-3448-3143-A0A3-F25165F2B83F}"/>
              </a:ext>
            </a:extLst>
          </p:cNvPr>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a:extLst>
              <a:ext uri="{FF2B5EF4-FFF2-40B4-BE49-F238E27FC236}">
                <a16:creationId xmlns="" xmlns:a16="http://schemas.microsoft.com/office/drawing/2014/main" id="{6C3542DC-E75A-E440-BAC9-4B133ED690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 στυλ του υπότιτλου του υποδείγματος</a:t>
            </a:r>
          </a:p>
        </p:txBody>
      </p:sp>
      <p:sp>
        <p:nvSpPr>
          <p:cNvPr id="4" name="Θέση ημερομηνίας 3">
            <a:extLst>
              <a:ext uri="{FF2B5EF4-FFF2-40B4-BE49-F238E27FC236}">
                <a16:creationId xmlns="" xmlns:a16="http://schemas.microsoft.com/office/drawing/2014/main" id="{821E27D5-95E1-FA4E-BE37-77B986244C19}"/>
              </a:ext>
            </a:extLst>
          </p:cNvPr>
          <p:cNvSpPr>
            <a:spLocks noGrp="1"/>
          </p:cNvSpPr>
          <p:nvPr>
            <p:ph type="dt" sz="half" idx="10"/>
          </p:nvPr>
        </p:nvSpPr>
        <p:spPr/>
        <p:txBody>
          <a:bodyPr/>
          <a:lstStyle/>
          <a:p>
            <a:fld id="{86EBDD27-F78C-B445-B2A3-BCE9BA6DFC15}" type="datetimeFigureOut">
              <a:rPr lang="el-GR" smtClean="0"/>
              <a:pPr/>
              <a:t>18/2/2018</a:t>
            </a:fld>
            <a:endParaRPr lang="el-GR"/>
          </a:p>
        </p:txBody>
      </p:sp>
      <p:sp>
        <p:nvSpPr>
          <p:cNvPr id="5" name="Θέση υποσέλιδου 4">
            <a:extLst>
              <a:ext uri="{FF2B5EF4-FFF2-40B4-BE49-F238E27FC236}">
                <a16:creationId xmlns="" xmlns:a16="http://schemas.microsoft.com/office/drawing/2014/main" id="{3745649A-C6F7-3E42-85E9-730E803B37E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873534F2-125F-B545-9CF8-4FF29E6366D9}"/>
              </a:ext>
            </a:extLst>
          </p:cNvPr>
          <p:cNvSpPr>
            <a:spLocks noGrp="1"/>
          </p:cNvSpPr>
          <p:nvPr>
            <p:ph type="sldNum" sz="quarter" idx="12"/>
          </p:nvPr>
        </p:nvSpPr>
        <p:spPr/>
        <p:txBody>
          <a:bodyPr/>
          <a:lstStyle/>
          <a:p>
            <a:fld id="{5C4ACC84-E9CB-274A-9FB9-6C6118E7017B}" type="slidenum">
              <a:rPr lang="el-GR" smtClean="0"/>
              <a:pPr/>
              <a:t>‹#›</a:t>
            </a:fld>
            <a:endParaRPr lang="el-GR"/>
          </a:p>
        </p:txBody>
      </p:sp>
    </p:spTree>
    <p:extLst>
      <p:ext uri="{BB962C8B-B14F-4D97-AF65-F5344CB8AC3E}">
        <p14:creationId xmlns="" xmlns:p14="http://schemas.microsoft.com/office/powerpoint/2010/main" val="702420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40A526B3-BDCA-1047-AE07-C326CED0C8B7}"/>
              </a:ext>
            </a:extLst>
          </p:cNvPr>
          <p:cNvSpPr>
            <a:spLocks noGrp="1"/>
          </p:cNvSpPr>
          <p:nvPr>
            <p:ph type="title"/>
          </p:nvPr>
        </p:nvSpPr>
        <p:spPr/>
        <p:txBody>
          <a:bodyPr/>
          <a:lstStyle/>
          <a:p>
            <a:r>
              <a:rPr lang="el-GR"/>
              <a:t>Στυλ κύριου τίτλου</a:t>
            </a:r>
          </a:p>
        </p:txBody>
      </p:sp>
      <p:sp>
        <p:nvSpPr>
          <p:cNvPr id="3" name="Θέση κατακόρυφου κειμένου 2">
            <a:extLst>
              <a:ext uri="{FF2B5EF4-FFF2-40B4-BE49-F238E27FC236}">
                <a16:creationId xmlns="" xmlns:a16="http://schemas.microsoft.com/office/drawing/2014/main" id="{8A8ACCAF-4BBB-1249-BED4-5B17FB07F894}"/>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062AA556-1BA7-F84A-914D-7E2BE4400349}"/>
              </a:ext>
            </a:extLst>
          </p:cNvPr>
          <p:cNvSpPr>
            <a:spLocks noGrp="1"/>
          </p:cNvSpPr>
          <p:nvPr>
            <p:ph type="dt" sz="half" idx="10"/>
          </p:nvPr>
        </p:nvSpPr>
        <p:spPr/>
        <p:txBody>
          <a:bodyPr/>
          <a:lstStyle/>
          <a:p>
            <a:fld id="{86EBDD27-F78C-B445-B2A3-BCE9BA6DFC15}" type="datetimeFigureOut">
              <a:rPr lang="el-GR" smtClean="0"/>
              <a:pPr/>
              <a:t>18/2/2018</a:t>
            </a:fld>
            <a:endParaRPr lang="el-GR"/>
          </a:p>
        </p:txBody>
      </p:sp>
      <p:sp>
        <p:nvSpPr>
          <p:cNvPr id="5" name="Θέση υποσέλιδου 4">
            <a:extLst>
              <a:ext uri="{FF2B5EF4-FFF2-40B4-BE49-F238E27FC236}">
                <a16:creationId xmlns="" xmlns:a16="http://schemas.microsoft.com/office/drawing/2014/main" id="{EB430B3E-1037-5B40-8F4A-F35F70A9B99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06997DF1-CBC6-EE43-83D2-36663E58DA47}"/>
              </a:ext>
            </a:extLst>
          </p:cNvPr>
          <p:cNvSpPr>
            <a:spLocks noGrp="1"/>
          </p:cNvSpPr>
          <p:nvPr>
            <p:ph type="sldNum" sz="quarter" idx="12"/>
          </p:nvPr>
        </p:nvSpPr>
        <p:spPr/>
        <p:txBody>
          <a:bodyPr/>
          <a:lstStyle/>
          <a:p>
            <a:fld id="{5C4ACC84-E9CB-274A-9FB9-6C6118E7017B}" type="slidenum">
              <a:rPr lang="el-GR" smtClean="0"/>
              <a:pPr/>
              <a:t>‹#›</a:t>
            </a:fld>
            <a:endParaRPr lang="el-GR"/>
          </a:p>
        </p:txBody>
      </p:sp>
    </p:spTree>
    <p:extLst>
      <p:ext uri="{BB962C8B-B14F-4D97-AF65-F5344CB8AC3E}">
        <p14:creationId xmlns="" xmlns:p14="http://schemas.microsoft.com/office/powerpoint/2010/main" val="1249534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 xmlns:a16="http://schemas.microsoft.com/office/drawing/2014/main" id="{F1279E84-FA8D-2342-A4B1-4E340850707F}"/>
              </a:ext>
            </a:extLst>
          </p:cNvPr>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a:extLst>
              <a:ext uri="{FF2B5EF4-FFF2-40B4-BE49-F238E27FC236}">
                <a16:creationId xmlns="" xmlns:a16="http://schemas.microsoft.com/office/drawing/2014/main" id="{48CEDE68-3DDF-F247-B002-0FA8B32C0703}"/>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366D356D-36FC-E54D-A5CE-FC47887B7A6F}"/>
              </a:ext>
            </a:extLst>
          </p:cNvPr>
          <p:cNvSpPr>
            <a:spLocks noGrp="1"/>
          </p:cNvSpPr>
          <p:nvPr>
            <p:ph type="dt" sz="half" idx="10"/>
          </p:nvPr>
        </p:nvSpPr>
        <p:spPr/>
        <p:txBody>
          <a:bodyPr/>
          <a:lstStyle/>
          <a:p>
            <a:fld id="{86EBDD27-F78C-B445-B2A3-BCE9BA6DFC15}" type="datetimeFigureOut">
              <a:rPr lang="el-GR" smtClean="0"/>
              <a:pPr/>
              <a:t>18/2/2018</a:t>
            </a:fld>
            <a:endParaRPr lang="el-GR"/>
          </a:p>
        </p:txBody>
      </p:sp>
      <p:sp>
        <p:nvSpPr>
          <p:cNvPr id="5" name="Θέση υποσέλιδου 4">
            <a:extLst>
              <a:ext uri="{FF2B5EF4-FFF2-40B4-BE49-F238E27FC236}">
                <a16:creationId xmlns="" xmlns:a16="http://schemas.microsoft.com/office/drawing/2014/main" id="{F8F81214-BDA7-B844-9FF3-300E082387D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25E9B502-8A44-7A44-8722-743CD28C0463}"/>
              </a:ext>
            </a:extLst>
          </p:cNvPr>
          <p:cNvSpPr>
            <a:spLocks noGrp="1"/>
          </p:cNvSpPr>
          <p:nvPr>
            <p:ph type="sldNum" sz="quarter" idx="12"/>
          </p:nvPr>
        </p:nvSpPr>
        <p:spPr/>
        <p:txBody>
          <a:bodyPr/>
          <a:lstStyle/>
          <a:p>
            <a:fld id="{5C4ACC84-E9CB-274A-9FB9-6C6118E7017B}" type="slidenum">
              <a:rPr lang="el-GR" smtClean="0"/>
              <a:pPr/>
              <a:t>‹#›</a:t>
            </a:fld>
            <a:endParaRPr lang="el-GR"/>
          </a:p>
        </p:txBody>
      </p:sp>
    </p:spTree>
    <p:extLst>
      <p:ext uri="{BB962C8B-B14F-4D97-AF65-F5344CB8AC3E}">
        <p14:creationId xmlns="" xmlns:p14="http://schemas.microsoft.com/office/powerpoint/2010/main" val="3815280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περιεχομένου">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7119E766-82A5-314C-A555-767A1245A811}"/>
              </a:ext>
            </a:extLst>
          </p:cNvPr>
          <p:cNvSpPr>
            <a:spLocks noGrp="1"/>
          </p:cNvSpPr>
          <p:nvPr>
            <p:ph type="title"/>
          </p:nvPr>
        </p:nvSpPr>
        <p:spPr/>
        <p:txBody>
          <a:bodyPr/>
          <a:lstStyle/>
          <a:p>
            <a:r>
              <a:rPr lang="el-GR"/>
              <a:t>Στυλ κύριου τίτλου</a:t>
            </a:r>
          </a:p>
        </p:txBody>
      </p:sp>
      <p:sp>
        <p:nvSpPr>
          <p:cNvPr id="3" name="Θέση περιεχομένου 2">
            <a:extLst>
              <a:ext uri="{FF2B5EF4-FFF2-40B4-BE49-F238E27FC236}">
                <a16:creationId xmlns="" xmlns:a16="http://schemas.microsoft.com/office/drawing/2014/main" id="{1930B2C0-420C-C340-B18C-0408A79F0DCE}"/>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9BC8B9B2-F086-9248-A68C-C1476119989B}"/>
              </a:ext>
            </a:extLst>
          </p:cNvPr>
          <p:cNvSpPr>
            <a:spLocks noGrp="1"/>
          </p:cNvSpPr>
          <p:nvPr>
            <p:ph type="dt" sz="half" idx="10"/>
          </p:nvPr>
        </p:nvSpPr>
        <p:spPr/>
        <p:txBody>
          <a:bodyPr/>
          <a:lstStyle/>
          <a:p>
            <a:fld id="{86EBDD27-F78C-B445-B2A3-BCE9BA6DFC15}" type="datetimeFigureOut">
              <a:rPr lang="el-GR" smtClean="0"/>
              <a:pPr/>
              <a:t>18/2/2018</a:t>
            </a:fld>
            <a:endParaRPr lang="el-GR"/>
          </a:p>
        </p:txBody>
      </p:sp>
      <p:sp>
        <p:nvSpPr>
          <p:cNvPr id="5" name="Θέση υποσέλιδου 4">
            <a:extLst>
              <a:ext uri="{FF2B5EF4-FFF2-40B4-BE49-F238E27FC236}">
                <a16:creationId xmlns="" xmlns:a16="http://schemas.microsoft.com/office/drawing/2014/main" id="{1A1113FA-96C6-764D-9877-3AD1CAE5122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193D7507-5DE4-FE4D-AC00-8DC318BF67E6}"/>
              </a:ext>
            </a:extLst>
          </p:cNvPr>
          <p:cNvSpPr>
            <a:spLocks noGrp="1"/>
          </p:cNvSpPr>
          <p:nvPr>
            <p:ph type="sldNum" sz="quarter" idx="12"/>
          </p:nvPr>
        </p:nvSpPr>
        <p:spPr/>
        <p:txBody>
          <a:bodyPr/>
          <a:lstStyle/>
          <a:p>
            <a:fld id="{5C4ACC84-E9CB-274A-9FB9-6C6118E7017B}" type="slidenum">
              <a:rPr lang="el-GR" smtClean="0"/>
              <a:pPr/>
              <a:t>‹#›</a:t>
            </a:fld>
            <a:endParaRPr lang="el-GR"/>
          </a:p>
        </p:txBody>
      </p:sp>
    </p:spTree>
    <p:extLst>
      <p:ext uri="{BB962C8B-B14F-4D97-AF65-F5344CB8AC3E}">
        <p14:creationId xmlns="" xmlns:p14="http://schemas.microsoft.com/office/powerpoint/2010/main" val="3278881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ACF64DB2-9DF2-F44D-83E7-1D8F33F7D1D0}"/>
              </a:ext>
            </a:extLst>
          </p:cNvPr>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a:extLst>
              <a:ext uri="{FF2B5EF4-FFF2-40B4-BE49-F238E27FC236}">
                <a16:creationId xmlns="" xmlns:a16="http://schemas.microsoft.com/office/drawing/2014/main" id="{7D5DF011-5CC7-9045-A81B-BB663506F2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 xmlns:a16="http://schemas.microsoft.com/office/drawing/2014/main" id="{C3812B80-1CA0-0645-86A7-C0601219BDDD}"/>
              </a:ext>
            </a:extLst>
          </p:cNvPr>
          <p:cNvSpPr>
            <a:spLocks noGrp="1"/>
          </p:cNvSpPr>
          <p:nvPr>
            <p:ph type="dt" sz="half" idx="10"/>
          </p:nvPr>
        </p:nvSpPr>
        <p:spPr/>
        <p:txBody>
          <a:bodyPr/>
          <a:lstStyle/>
          <a:p>
            <a:fld id="{86EBDD27-F78C-B445-B2A3-BCE9BA6DFC15}" type="datetimeFigureOut">
              <a:rPr lang="el-GR" smtClean="0"/>
              <a:pPr/>
              <a:t>18/2/2018</a:t>
            </a:fld>
            <a:endParaRPr lang="el-GR"/>
          </a:p>
        </p:txBody>
      </p:sp>
      <p:sp>
        <p:nvSpPr>
          <p:cNvPr id="5" name="Θέση υποσέλιδου 4">
            <a:extLst>
              <a:ext uri="{FF2B5EF4-FFF2-40B4-BE49-F238E27FC236}">
                <a16:creationId xmlns="" xmlns:a16="http://schemas.microsoft.com/office/drawing/2014/main" id="{46888497-EE88-424C-99D9-200FED336BF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223CD860-E9DD-A04A-989E-C33AF1DCAD1E}"/>
              </a:ext>
            </a:extLst>
          </p:cNvPr>
          <p:cNvSpPr>
            <a:spLocks noGrp="1"/>
          </p:cNvSpPr>
          <p:nvPr>
            <p:ph type="sldNum" sz="quarter" idx="12"/>
          </p:nvPr>
        </p:nvSpPr>
        <p:spPr/>
        <p:txBody>
          <a:bodyPr/>
          <a:lstStyle/>
          <a:p>
            <a:fld id="{5C4ACC84-E9CB-274A-9FB9-6C6118E7017B}" type="slidenum">
              <a:rPr lang="el-GR" smtClean="0"/>
              <a:pPr/>
              <a:t>‹#›</a:t>
            </a:fld>
            <a:endParaRPr lang="el-GR"/>
          </a:p>
        </p:txBody>
      </p:sp>
    </p:spTree>
    <p:extLst>
      <p:ext uri="{BB962C8B-B14F-4D97-AF65-F5344CB8AC3E}">
        <p14:creationId xmlns="" xmlns:p14="http://schemas.microsoft.com/office/powerpoint/2010/main" val="1220743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Αντικείμενα περιεχομένου">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38C3A454-E120-5347-8B11-D3B495C59BDC}"/>
              </a:ext>
            </a:extLst>
          </p:cNvPr>
          <p:cNvSpPr>
            <a:spLocks noGrp="1"/>
          </p:cNvSpPr>
          <p:nvPr>
            <p:ph type="title"/>
          </p:nvPr>
        </p:nvSpPr>
        <p:spPr/>
        <p:txBody>
          <a:bodyPr/>
          <a:lstStyle/>
          <a:p>
            <a:r>
              <a:rPr lang="el-GR"/>
              <a:t>Στυλ κύριου τίτλου</a:t>
            </a:r>
          </a:p>
        </p:txBody>
      </p:sp>
      <p:sp>
        <p:nvSpPr>
          <p:cNvPr id="3" name="Θέση περιεχομένου 2">
            <a:extLst>
              <a:ext uri="{FF2B5EF4-FFF2-40B4-BE49-F238E27FC236}">
                <a16:creationId xmlns="" xmlns:a16="http://schemas.microsoft.com/office/drawing/2014/main" id="{B2C156CD-CD83-FF47-8CD5-E3AF7187674F}"/>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 xmlns:a16="http://schemas.microsoft.com/office/drawing/2014/main" id="{D6DF5B21-B3DD-C846-B5A2-5D9D9D9C10EB}"/>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 xmlns:a16="http://schemas.microsoft.com/office/drawing/2014/main" id="{7C0B8F71-EE31-1548-BCFA-440102E71CCB}"/>
              </a:ext>
            </a:extLst>
          </p:cNvPr>
          <p:cNvSpPr>
            <a:spLocks noGrp="1"/>
          </p:cNvSpPr>
          <p:nvPr>
            <p:ph type="dt" sz="half" idx="10"/>
          </p:nvPr>
        </p:nvSpPr>
        <p:spPr/>
        <p:txBody>
          <a:bodyPr/>
          <a:lstStyle/>
          <a:p>
            <a:fld id="{86EBDD27-F78C-B445-B2A3-BCE9BA6DFC15}" type="datetimeFigureOut">
              <a:rPr lang="el-GR" smtClean="0"/>
              <a:pPr/>
              <a:t>18/2/2018</a:t>
            </a:fld>
            <a:endParaRPr lang="el-GR"/>
          </a:p>
        </p:txBody>
      </p:sp>
      <p:sp>
        <p:nvSpPr>
          <p:cNvPr id="6" name="Θέση υποσέλιδου 5">
            <a:extLst>
              <a:ext uri="{FF2B5EF4-FFF2-40B4-BE49-F238E27FC236}">
                <a16:creationId xmlns="" xmlns:a16="http://schemas.microsoft.com/office/drawing/2014/main" id="{02E4B258-9187-B24E-8D99-AC41DA37626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6D8EEC3D-0AB5-0A47-B08E-02318A177610}"/>
              </a:ext>
            </a:extLst>
          </p:cNvPr>
          <p:cNvSpPr>
            <a:spLocks noGrp="1"/>
          </p:cNvSpPr>
          <p:nvPr>
            <p:ph type="sldNum" sz="quarter" idx="12"/>
          </p:nvPr>
        </p:nvSpPr>
        <p:spPr/>
        <p:txBody>
          <a:bodyPr/>
          <a:lstStyle/>
          <a:p>
            <a:fld id="{5C4ACC84-E9CB-274A-9FB9-6C6118E7017B}" type="slidenum">
              <a:rPr lang="el-GR" smtClean="0"/>
              <a:pPr/>
              <a:t>‹#›</a:t>
            </a:fld>
            <a:endParaRPr lang="el-GR"/>
          </a:p>
        </p:txBody>
      </p:sp>
    </p:spTree>
    <p:extLst>
      <p:ext uri="{BB962C8B-B14F-4D97-AF65-F5344CB8AC3E}">
        <p14:creationId xmlns="" xmlns:p14="http://schemas.microsoft.com/office/powerpoint/2010/main" val="2828288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FB2ADECF-CBA0-054C-92AE-ADA01108EDF6}"/>
              </a:ext>
            </a:extLst>
          </p:cNvPr>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a:extLst>
              <a:ext uri="{FF2B5EF4-FFF2-40B4-BE49-F238E27FC236}">
                <a16:creationId xmlns="" xmlns:a16="http://schemas.microsoft.com/office/drawing/2014/main" id="{CDD4B42B-A8A1-F544-B937-B9C4D79EDD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 xmlns:a16="http://schemas.microsoft.com/office/drawing/2014/main" id="{E634A12C-DE42-BC46-8709-917B597E64A1}"/>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 xmlns:a16="http://schemas.microsoft.com/office/drawing/2014/main" id="{D0EE933F-152B-B149-B619-B266C707B3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 xmlns:a16="http://schemas.microsoft.com/office/drawing/2014/main" id="{162462AB-BB12-6448-9CA1-93460606355E}"/>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 xmlns:a16="http://schemas.microsoft.com/office/drawing/2014/main" id="{5B74F168-763C-0D4C-AA18-8D6D577D2A43}"/>
              </a:ext>
            </a:extLst>
          </p:cNvPr>
          <p:cNvSpPr>
            <a:spLocks noGrp="1"/>
          </p:cNvSpPr>
          <p:nvPr>
            <p:ph type="dt" sz="half" idx="10"/>
          </p:nvPr>
        </p:nvSpPr>
        <p:spPr/>
        <p:txBody>
          <a:bodyPr/>
          <a:lstStyle/>
          <a:p>
            <a:fld id="{86EBDD27-F78C-B445-B2A3-BCE9BA6DFC15}" type="datetimeFigureOut">
              <a:rPr lang="el-GR" smtClean="0"/>
              <a:pPr/>
              <a:t>18/2/2018</a:t>
            </a:fld>
            <a:endParaRPr lang="el-GR"/>
          </a:p>
        </p:txBody>
      </p:sp>
      <p:sp>
        <p:nvSpPr>
          <p:cNvPr id="8" name="Θέση υποσέλιδου 7">
            <a:extLst>
              <a:ext uri="{FF2B5EF4-FFF2-40B4-BE49-F238E27FC236}">
                <a16:creationId xmlns="" xmlns:a16="http://schemas.microsoft.com/office/drawing/2014/main" id="{152CC246-325A-3845-B083-0215120DE094}"/>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 xmlns:a16="http://schemas.microsoft.com/office/drawing/2014/main" id="{AF4B22AA-0EBE-DD4A-B6D5-B1AC357B352D}"/>
              </a:ext>
            </a:extLst>
          </p:cNvPr>
          <p:cNvSpPr>
            <a:spLocks noGrp="1"/>
          </p:cNvSpPr>
          <p:nvPr>
            <p:ph type="sldNum" sz="quarter" idx="12"/>
          </p:nvPr>
        </p:nvSpPr>
        <p:spPr/>
        <p:txBody>
          <a:bodyPr/>
          <a:lstStyle/>
          <a:p>
            <a:fld id="{5C4ACC84-E9CB-274A-9FB9-6C6118E7017B}" type="slidenum">
              <a:rPr lang="el-GR" smtClean="0"/>
              <a:pPr/>
              <a:t>‹#›</a:t>
            </a:fld>
            <a:endParaRPr lang="el-GR"/>
          </a:p>
        </p:txBody>
      </p:sp>
    </p:spTree>
    <p:extLst>
      <p:ext uri="{BB962C8B-B14F-4D97-AF65-F5344CB8AC3E}">
        <p14:creationId xmlns="" xmlns:p14="http://schemas.microsoft.com/office/powerpoint/2010/main" val="1521387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1EAEFD80-B6EE-D94F-AC38-F374336CB3B4}"/>
              </a:ext>
            </a:extLst>
          </p:cNvPr>
          <p:cNvSpPr>
            <a:spLocks noGrp="1"/>
          </p:cNvSpPr>
          <p:nvPr>
            <p:ph type="title"/>
          </p:nvPr>
        </p:nvSpPr>
        <p:spPr/>
        <p:txBody>
          <a:bodyPr/>
          <a:lstStyle/>
          <a:p>
            <a:r>
              <a:rPr lang="el-GR"/>
              <a:t>Στυλ κύριου τίτλου</a:t>
            </a:r>
          </a:p>
        </p:txBody>
      </p:sp>
      <p:sp>
        <p:nvSpPr>
          <p:cNvPr id="3" name="Θέση ημερομηνίας 2">
            <a:extLst>
              <a:ext uri="{FF2B5EF4-FFF2-40B4-BE49-F238E27FC236}">
                <a16:creationId xmlns="" xmlns:a16="http://schemas.microsoft.com/office/drawing/2014/main" id="{F8C05858-DD25-E740-8E12-D3B6EA367C0C}"/>
              </a:ext>
            </a:extLst>
          </p:cNvPr>
          <p:cNvSpPr>
            <a:spLocks noGrp="1"/>
          </p:cNvSpPr>
          <p:nvPr>
            <p:ph type="dt" sz="half" idx="10"/>
          </p:nvPr>
        </p:nvSpPr>
        <p:spPr/>
        <p:txBody>
          <a:bodyPr/>
          <a:lstStyle/>
          <a:p>
            <a:fld id="{86EBDD27-F78C-B445-B2A3-BCE9BA6DFC15}" type="datetimeFigureOut">
              <a:rPr lang="el-GR" smtClean="0"/>
              <a:pPr/>
              <a:t>18/2/2018</a:t>
            </a:fld>
            <a:endParaRPr lang="el-GR"/>
          </a:p>
        </p:txBody>
      </p:sp>
      <p:sp>
        <p:nvSpPr>
          <p:cNvPr id="4" name="Θέση υποσέλιδου 3">
            <a:extLst>
              <a:ext uri="{FF2B5EF4-FFF2-40B4-BE49-F238E27FC236}">
                <a16:creationId xmlns="" xmlns:a16="http://schemas.microsoft.com/office/drawing/2014/main" id="{A944A35A-940C-5A44-AD61-E63312AF5194}"/>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 xmlns:a16="http://schemas.microsoft.com/office/drawing/2014/main" id="{D6D098BF-3E89-7A4C-8BD8-25AE29EED3A8}"/>
              </a:ext>
            </a:extLst>
          </p:cNvPr>
          <p:cNvSpPr>
            <a:spLocks noGrp="1"/>
          </p:cNvSpPr>
          <p:nvPr>
            <p:ph type="sldNum" sz="quarter" idx="12"/>
          </p:nvPr>
        </p:nvSpPr>
        <p:spPr/>
        <p:txBody>
          <a:bodyPr/>
          <a:lstStyle/>
          <a:p>
            <a:fld id="{5C4ACC84-E9CB-274A-9FB9-6C6118E7017B}" type="slidenum">
              <a:rPr lang="el-GR" smtClean="0"/>
              <a:pPr/>
              <a:t>‹#›</a:t>
            </a:fld>
            <a:endParaRPr lang="el-GR"/>
          </a:p>
        </p:txBody>
      </p:sp>
    </p:spTree>
    <p:extLst>
      <p:ext uri="{BB962C8B-B14F-4D97-AF65-F5344CB8AC3E}">
        <p14:creationId xmlns="" xmlns:p14="http://schemas.microsoft.com/office/powerpoint/2010/main" val="1211317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 xmlns:a16="http://schemas.microsoft.com/office/drawing/2014/main" id="{CB3BFBE8-1904-A34A-8189-E81EDC6D1DF3}"/>
              </a:ext>
            </a:extLst>
          </p:cNvPr>
          <p:cNvSpPr>
            <a:spLocks noGrp="1"/>
          </p:cNvSpPr>
          <p:nvPr>
            <p:ph type="dt" sz="half" idx="10"/>
          </p:nvPr>
        </p:nvSpPr>
        <p:spPr/>
        <p:txBody>
          <a:bodyPr/>
          <a:lstStyle/>
          <a:p>
            <a:fld id="{86EBDD27-F78C-B445-B2A3-BCE9BA6DFC15}" type="datetimeFigureOut">
              <a:rPr lang="el-GR" smtClean="0"/>
              <a:pPr/>
              <a:t>18/2/2018</a:t>
            </a:fld>
            <a:endParaRPr lang="el-GR"/>
          </a:p>
        </p:txBody>
      </p:sp>
      <p:sp>
        <p:nvSpPr>
          <p:cNvPr id="3" name="Θέση υποσέλιδου 2">
            <a:extLst>
              <a:ext uri="{FF2B5EF4-FFF2-40B4-BE49-F238E27FC236}">
                <a16:creationId xmlns="" xmlns:a16="http://schemas.microsoft.com/office/drawing/2014/main" id="{376D7538-A6F0-5640-A09C-C5AE0B5158BB}"/>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 xmlns:a16="http://schemas.microsoft.com/office/drawing/2014/main" id="{1FF4419B-84D5-474B-A2B2-D50514E93EFA}"/>
              </a:ext>
            </a:extLst>
          </p:cNvPr>
          <p:cNvSpPr>
            <a:spLocks noGrp="1"/>
          </p:cNvSpPr>
          <p:nvPr>
            <p:ph type="sldNum" sz="quarter" idx="12"/>
          </p:nvPr>
        </p:nvSpPr>
        <p:spPr/>
        <p:txBody>
          <a:bodyPr/>
          <a:lstStyle/>
          <a:p>
            <a:fld id="{5C4ACC84-E9CB-274A-9FB9-6C6118E7017B}" type="slidenum">
              <a:rPr lang="el-GR" smtClean="0"/>
              <a:pPr/>
              <a:t>‹#›</a:t>
            </a:fld>
            <a:endParaRPr lang="el-GR"/>
          </a:p>
        </p:txBody>
      </p:sp>
    </p:spTree>
    <p:extLst>
      <p:ext uri="{BB962C8B-B14F-4D97-AF65-F5344CB8AC3E}">
        <p14:creationId xmlns="" xmlns:p14="http://schemas.microsoft.com/office/powerpoint/2010/main" val="3572601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9045C8C6-D7BF-F745-921E-69B078C2984C}"/>
              </a:ext>
            </a:extLst>
          </p:cNvPr>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a:extLst>
              <a:ext uri="{FF2B5EF4-FFF2-40B4-BE49-F238E27FC236}">
                <a16:creationId xmlns="" xmlns:a16="http://schemas.microsoft.com/office/drawing/2014/main" id="{CBDBB17C-FCC6-4849-B5D4-5F13F262B7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 xmlns:a16="http://schemas.microsoft.com/office/drawing/2014/main" id="{69E71405-88F6-704D-A5C0-856149E63F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 xmlns:a16="http://schemas.microsoft.com/office/drawing/2014/main" id="{87C75350-4257-4B41-8D78-D04DF4862830}"/>
              </a:ext>
            </a:extLst>
          </p:cNvPr>
          <p:cNvSpPr>
            <a:spLocks noGrp="1"/>
          </p:cNvSpPr>
          <p:nvPr>
            <p:ph type="dt" sz="half" idx="10"/>
          </p:nvPr>
        </p:nvSpPr>
        <p:spPr/>
        <p:txBody>
          <a:bodyPr/>
          <a:lstStyle/>
          <a:p>
            <a:fld id="{86EBDD27-F78C-B445-B2A3-BCE9BA6DFC15}" type="datetimeFigureOut">
              <a:rPr lang="el-GR" smtClean="0"/>
              <a:pPr/>
              <a:t>18/2/2018</a:t>
            </a:fld>
            <a:endParaRPr lang="el-GR"/>
          </a:p>
        </p:txBody>
      </p:sp>
      <p:sp>
        <p:nvSpPr>
          <p:cNvPr id="6" name="Θέση υποσέλιδου 5">
            <a:extLst>
              <a:ext uri="{FF2B5EF4-FFF2-40B4-BE49-F238E27FC236}">
                <a16:creationId xmlns="" xmlns:a16="http://schemas.microsoft.com/office/drawing/2014/main" id="{F82447C3-06A4-4B44-B732-5F5E59633C6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0C03AD3B-A213-804F-B840-30F219E591F2}"/>
              </a:ext>
            </a:extLst>
          </p:cNvPr>
          <p:cNvSpPr>
            <a:spLocks noGrp="1"/>
          </p:cNvSpPr>
          <p:nvPr>
            <p:ph type="sldNum" sz="quarter" idx="12"/>
          </p:nvPr>
        </p:nvSpPr>
        <p:spPr/>
        <p:txBody>
          <a:bodyPr/>
          <a:lstStyle/>
          <a:p>
            <a:fld id="{5C4ACC84-E9CB-274A-9FB9-6C6118E7017B}" type="slidenum">
              <a:rPr lang="el-GR" smtClean="0"/>
              <a:pPr/>
              <a:t>‹#›</a:t>
            </a:fld>
            <a:endParaRPr lang="el-GR"/>
          </a:p>
        </p:txBody>
      </p:sp>
    </p:spTree>
    <p:extLst>
      <p:ext uri="{BB962C8B-B14F-4D97-AF65-F5344CB8AC3E}">
        <p14:creationId xmlns="" xmlns:p14="http://schemas.microsoft.com/office/powerpoint/2010/main" val="2912992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CD7D7642-04FF-DB48-ABF4-6FD0A1529BC0}"/>
              </a:ext>
            </a:extLst>
          </p:cNvPr>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a:extLst>
              <a:ext uri="{FF2B5EF4-FFF2-40B4-BE49-F238E27FC236}">
                <a16:creationId xmlns="" xmlns:a16="http://schemas.microsoft.com/office/drawing/2014/main" id="{379D5517-2CEF-6D4E-95FE-C93467DE56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 xmlns:a16="http://schemas.microsoft.com/office/drawing/2014/main" id="{2E40091E-B468-1748-A743-5EFCD4F5CF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 xmlns:a16="http://schemas.microsoft.com/office/drawing/2014/main" id="{20527BDD-BD89-6044-8EDC-43B9D1A3F0EA}"/>
              </a:ext>
            </a:extLst>
          </p:cNvPr>
          <p:cNvSpPr>
            <a:spLocks noGrp="1"/>
          </p:cNvSpPr>
          <p:nvPr>
            <p:ph type="dt" sz="half" idx="10"/>
          </p:nvPr>
        </p:nvSpPr>
        <p:spPr/>
        <p:txBody>
          <a:bodyPr/>
          <a:lstStyle/>
          <a:p>
            <a:fld id="{86EBDD27-F78C-B445-B2A3-BCE9BA6DFC15}" type="datetimeFigureOut">
              <a:rPr lang="el-GR" smtClean="0"/>
              <a:pPr/>
              <a:t>18/2/2018</a:t>
            </a:fld>
            <a:endParaRPr lang="el-GR"/>
          </a:p>
        </p:txBody>
      </p:sp>
      <p:sp>
        <p:nvSpPr>
          <p:cNvPr id="6" name="Θέση υποσέλιδου 5">
            <a:extLst>
              <a:ext uri="{FF2B5EF4-FFF2-40B4-BE49-F238E27FC236}">
                <a16:creationId xmlns="" xmlns:a16="http://schemas.microsoft.com/office/drawing/2014/main" id="{421C08FC-4417-0647-A174-1FE976DD438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7D4836CB-7ADB-734F-9DD3-C577D6AC217A}"/>
              </a:ext>
            </a:extLst>
          </p:cNvPr>
          <p:cNvSpPr>
            <a:spLocks noGrp="1"/>
          </p:cNvSpPr>
          <p:nvPr>
            <p:ph type="sldNum" sz="quarter" idx="12"/>
          </p:nvPr>
        </p:nvSpPr>
        <p:spPr/>
        <p:txBody>
          <a:bodyPr/>
          <a:lstStyle/>
          <a:p>
            <a:fld id="{5C4ACC84-E9CB-274A-9FB9-6C6118E7017B}" type="slidenum">
              <a:rPr lang="el-GR" smtClean="0"/>
              <a:pPr/>
              <a:t>‹#›</a:t>
            </a:fld>
            <a:endParaRPr lang="el-GR"/>
          </a:p>
        </p:txBody>
      </p:sp>
    </p:spTree>
    <p:extLst>
      <p:ext uri="{BB962C8B-B14F-4D97-AF65-F5344CB8AC3E}">
        <p14:creationId xmlns="" xmlns:p14="http://schemas.microsoft.com/office/powerpoint/2010/main" val="1942893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 xmlns:a16="http://schemas.microsoft.com/office/drawing/2014/main" id="{643EBE54-ACAC-BA4F-87D8-6DBFFF2FC7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a:extLst>
              <a:ext uri="{FF2B5EF4-FFF2-40B4-BE49-F238E27FC236}">
                <a16:creationId xmlns="" xmlns:a16="http://schemas.microsoft.com/office/drawing/2014/main" id="{92B58FDF-241C-BD48-9514-15D04F44FB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603A126D-32D0-CC47-A1A7-046C6AF6E3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EBDD27-F78C-B445-B2A3-BCE9BA6DFC15}" type="datetimeFigureOut">
              <a:rPr lang="el-GR" smtClean="0"/>
              <a:pPr/>
              <a:t>18/2/2018</a:t>
            </a:fld>
            <a:endParaRPr lang="el-GR"/>
          </a:p>
        </p:txBody>
      </p:sp>
      <p:sp>
        <p:nvSpPr>
          <p:cNvPr id="5" name="Θέση υποσέλιδου 4">
            <a:extLst>
              <a:ext uri="{FF2B5EF4-FFF2-40B4-BE49-F238E27FC236}">
                <a16:creationId xmlns="" xmlns:a16="http://schemas.microsoft.com/office/drawing/2014/main" id="{F8156517-3082-FE4C-ABDC-B9777B3E60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 xmlns:a16="http://schemas.microsoft.com/office/drawing/2014/main" id="{6AE8DA63-5B02-9745-91C3-754383528A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4ACC84-E9CB-274A-9FB9-6C6118E7017B}" type="slidenum">
              <a:rPr lang="el-GR" smtClean="0"/>
              <a:pPr/>
              <a:t>‹#›</a:t>
            </a:fld>
            <a:endParaRPr lang="el-GR"/>
          </a:p>
        </p:txBody>
      </p:sp>
    </p:spTree>
    <p:extLst>
      <p:ext uri="{BB962C8B-B14F-4D97-AF65-F5344CB8AC3E}">
        <p14:creationId xmlns="" xmlns:p14="http://schemas.microsoft.com/office/powerpoint/2010/main" val="662099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Ερμηνεύοντας το πρότυπο</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17" name="Title 1"/>
          <p:cNvSpPr txBox="1">
            <a:spLocks/>
          </p:cNvSpPr>
          <p:nvPr/>
        </p:nvSpPr>
        <p:spPr bwMode="auto">
          <a:xfrm>
            <a:off x="1957299" y="3222986"/>
            <a:ext cx="7772400" cy="13620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4000" b="1" cap="all">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pPr algn="ctr"/>
            <a:r>
              <a:rPr lang="en-US" sz="4500" kern="0" dirty="0">
                <a:ln/>
                <a:solidFill>
                  <a:srgbClr val="002060"/>
                </a:solidFill>
                <a:effectLst>
                  <a:reflection blurRad="10000" stA="55000" endPos="48000" dist="500" dir="5400000" sy="-100000" algn="bl" rotWithShape="0"/>
                </a:effectLst>
                <a:latin typeface="Calibri" pitchFamily="34" charset="0"/>
              </a:rPr>
              <a:t>ISO 9001 </a:t>
            </a:r>
            <a:r>
              <a:rPr lang="en-US" sz="2800" kern="0" dirty="0" err="1">
                <a:ln/>
                <a:solidFill>
                  <a:srgbClr val="002060"/>
                </a:solidFill>
                <a:effectLst>
                  <a:reflection blurRad="10000" stA="55000" endPos="48000" dist="500" dir="5400000" sy="-100000" algn="bl" rotWithShape="0"/>
                </a:effectLst>
                <a:latin typeface="Calibri" pitchFamily="34" charset="0"/>
              </a:rPr>
              <a:t>vs</a:t>
            </a:r>
            <a:r>
              <a:rPr lang="en-US" sz="4500" kern="0" dirty="0">
                <a:ln/>
                <a:solidFill>
                  <a:srgbClr val="002060"/>
                </a:solidFill>
                <a:effectLst>
                  <a:reflection blurRad="10000" stA="55000" endPos="48000" dist="500" dir="5400000" sy="-100000" algn="bl" rotWithShape="0"/>
                </a:effectLst>
                <a:latin typeface="Calibri" pitchFamily="34" charset="0"/>
              </a:rPr>
              <a:t> en 15224</a:t>
            </a:r>
            <a:endParaRPr lang="el-GR" sz="4500" kern="0" dirty="0">
              <a:ln/>
              <a:solidFill>
                <a:srgbClr val="002060"/>
              </a:solidFill>
              <a:effectLst>
                <a:reflection blurRad="10000" stA="55000" endPos="48000" dist="500" dir="5400000" sy="-100000" algn="bl" rotWithShape="0"/>
              </a:effectLst>
              <a:latin typeface="Calibri" pitchFamily="34" charset="0"/>
            </a:endParaRPr>
          </a:p>
        </p:txBody>
      </p:sp>
      <p:sp>
        <p:nvSpPr>
          <p:cNvPr id="5" name="4 - TextBox"/>
          <p:cNvSpPr txBox="1"/>
          <p:nvPr/>
        </p:nvSpPr>
        <p:spPr>
          <a:xfrm>
            <a:off x="8674443" y="5029200"/>
            <a:ext cx="2786340" cy="338554"/>
          </a:xfrm>
          <a:prstGeom prst="rect">
            <a:avLst/>
          </a:prstGeom>
          <a:noFill/>
        </p:spPr>
        <p:txBody>
          <a:bodyPr wrap="none" rtlCol="0">
            <a:spAutoFit/>
          </a:bodyPr>
          <a:lstStyle/>
          <a:p>
            <a:r>
              <a:rPr lang="el-GR" sz="1600" b="1" kern="0" cap="all" dirty="0" err="1" smtClean="0">
                <a:ln/>
                <a:solidFill>
                  <a:srgbClr val="002060"/>
                </a:solidFill>
                <a:effectLst>
                  <a:reflection blurRad="10000" stA="55000" endPos="48000" dist="500" dir="5400000" sy="-100000" algn="bl" rotWithShape="0"/>
                </a:effectLst>
                <a:latin typeface="Calibri" pitchFamily="34" charset="0"/>
                <a:ea typeface="+mj-ea"/>
                <a:cs typeface="+mj-cs"/>
              </a:rPr>
              <a:t>Βασιλι</a:t>
            </a:r>
            <a:r>
              <a:rPr lang="en-US" sz="1600" b="1" kern="0" cap="all" dirty="0" smtClean="0">
                <a:ln/>
                <a:solidFill>
                  <a:srgbClr val="002060"/>
                </a:solidFill>
                <a:effectLst>
                  <a:reflection blurRad="10000" stA="55000" endPos="48000" dist="500" dir="5400000" sy="-100000" algn="bl" rotWithShape="0"/>
                </a:effectLst>
                <a:latin typeface="Calibri" pitchFamily="34" charset="0"/>
                <a:ea typeface="+mj-ea"/>
                <a:cs typeface="+mj-cs"/>
              </a:rPr>
              <a:t>k</a:t>
            </a:r>
            <a:r>
              <a:rPr lang="el-GR" sz="1600" b="1" kern="0" cap="all" dirty="0" smtClean="0">
                <a:ln/>
                <a:solidFill>
                  <a:srgbClr val="002060"/>
                </a:solidFill>
                <a:effectLst>
                  <a:reflection blurRad="10000" stA="55000" endPos="48000" dist="500" dir="5400000" sy="-100000" algn="bl" rotWithShape="0"/>
                </a:effectLst>
                <a:latin typeface="Calibri" pitchFamily="34" charset="0"/>
                <a:ea typeface="+mj-ea"/>
                <a:cs typeface="+mj-cs"/>
              </a:rPr>
              <a:t>ή </a:t>
            </a:r>
            <a:r>
              <a:rPr lang="el-GR" sz="1600" b="1" kern="0" cap="all" dirty="0" err="1" smtClean="0">
                <a:ln/>
                <a:solidFill>
                  <a:srgbClr val="002060"/>
                </a:solidFill>
                <a:effectLst>
                  <a:reflection blurRad="10000" stA="55000" endPos="48000" dist="500" dir="5400000" sy="-100000" algn="bl" rotWithShape="0"/>
                </a:effectLst>
                <a:latin typeface="Calibri" pitchFamily="34" charset="0"/>
                <a:ea typeface="+mj-ea"/>
                <a:cs typeface="+mj-cs"/>
              </a:rPr>
              <a:t>Γκιόκα</a:t>
            </a:r>
            <a:r>
              <a:rPr lang="el-GR" sz="1600" b="1" kern="0" cap="all" dirty="0" smtClean="0">
                <a:ln/>
                <a:solidFill>
                  <a:srgbClr val="002060"/>
                </a:solidFill>
                <a:effectLst>
                  <a:reflection blurRad="10000" stA="55000" endPos="48000" dist="500" dir="5400000" sy="-100000" algn="bl" rotWithShape="0"/>
                </a:effectLst>
                <a:latin typeface="Calibri" pitchFamily="34" charset="0"/>
                <a:ea typeface="+mj-ea"/>
                <a:cs typeface="+mj-cs"/>
              </a:rPr>
              <a:t>  </a:t>
            </a:r>
            <a:r>
              <a:rPr lang="en-US" sz="1600" b="1" kern="0" cap="all" dirty="0" err="1" smtClean="0">
                <a:ln/>
                <a:solidFill>
                  <a:srgbClr val="002060"/>
                </a:solidFill>
                <a:effectLst>
                  <a:reflection blurRad="10000" stA="55000" endPos="48000" dist="500" dir="5400000" sy="-100000" algn="bl" rotWithShape="0"/>
                </a:effectLst>
                <a:latin typeface="Calibri" pitchFamily="34" charset="0"/>
                <a:ea typeface="+mj-ea"/>
                <a:cs typeface="+mj-cs"/>
              </a:rPr>
              <a:t>MSc</a:t>
            </a:r>
            <a:r>
              <a:rPr lang="en-US" sz="1600" b="1" kern="0" cap="all" dirty="0" smtClean="0">
                <a:ln/>
                <a:solidFill>
                  <a:srgbClr val="002060"/>
                </a:solidFill>
                <a:effectLst>
                  <a:reflection blurRad="10000" stA="55000" endPos="48000" dist="500" dir="5400000" sy="-100000" algn="bl" rotWithShape="0"/>
                </a:effectLst>
                <a:latin typeface="Calibri" pitchFamily="34" charset="0"/>
                <a:ea typeface="+mj-ea"/>
                <a:cs typeface="+mj-cs"/>
              </a:rPr>
              <a:t>, PhD©</a:t>
            </a:r>
            <a:endParaRPr lang="el-GR" sz="1600" b="1" kern="0" cap="all" dirty="0">
              <a:ln/>
              <a:solidFill>
                <a:srgbClr val="002060"/>
              </a:solidFill>
              <a:effectLst>
                <a:reflection blurRad="10000" stA="55000" endPos="48000" dist="500" dir="5400000" sy="-100000" algn="bl" rotWithShape="0"/>
              </a:effectLst>
              <a:latin typeface="Calibri" pitchFamily="34" charset="0"/>
              <a:ea typeface="+mj-ea"/>
              <a:cs typeface="+mj-cs"/>
            </a:endParaRPr>
          </a:p>
        </p:txBody>
      </p:sp>
    </p:spTree>
    <p:extLst>
      <p:ext uri="{BB962C8B-B14F-4D97-AF65-F5344CB8AC3E}">
        <p14:creationId xmlns="" xmlns:p14="http://schemas.microsoft.com/office/powerpoint/2010/main" val="1811354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4. Σύστημα Διαχείρισης της Ποιότητας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841070" y="1775787"/>
            <a:ext cx="8503402" cy="45720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fontAlgn="base">
              <a:spcBef>
                <a:spcPct val="20000"/>
              </a:spcBef>
              <a:spcAft>
                <a:spcPct val="0"/>
              </a:spcAft>
              <a:buClr>
                <a:srgbClr val="000066"/>
              </a:buClr>
            </a:pPr>
            <a:r>
              <a:rPr lang="en-GB" sz="2300" b="1" dirty="0">
                <a:solidFill>
                  <a:srgbClr val="000066"/>
                </a:solidFill>
                <a:latin typeface="Calibri" pitchFamily="34" charset="0"/>
              </a:rPr>
              <a:t>4.1 </a:t>
            </a:r>
            <a:r>
              <a:rPr lang="el-GR" sz="2300" b="1" dirty="0">
                <a:solidFill>
                  <a:srgbClr val="000066"/>
                </a:solidFill>
                <a:latin typeface="Calibri" pitchFamily="34" charset="0"/>
              </a:rPr>
              <a:t>Γενικές Απαιτήσεις </a:t>
            </a:r>
            <a:r>
              <a:rPr lang="en-US" sz="2300" i="1" dirty="0">
                <a:solidFill>
                  <a:srgbClr val="000066"/>
                </a:solidFill>
                <a:latin typeface="Calibri" pitchFamily="34" charset="0"/>
              </a:rPr>
              <a:t>(</a:t>
            </a:r>
            <a:r>
              <a:rPr lang="el-GR" sz="2300" i="1" dirty="0">
                <a:solidFill>
                  <a:srgbClr val="000066"/>
                </a:solidFill>
                <a:latin typeface="Calibri" pitchFamily="34" charset="0"/>
              </a:rPr>
              <a:t>συνέχεια)</a:t>
            </a:r>
            <a:endParaRPr lang="en-US" sz="2300" b="1" dirty="0">
              <a:solidFill>
                <a:srgbClr val="000066"/>
              </a:solidFill>
              <a:latin typeface="Calibri" pitchFamily="34" charset="0"/>
            </a:endParaRPr>
          </a:p>
          <a:p>
            <a:pPr algn="just" fontAlgn="base">
              <a:spcBef>
                <a:spcPct val="20000"/>
              </a:spcBef>
              <a:spcAft>
                <a:spcPct val="0"/>
              </a:spcAft>
              <a:buClr>
                <a:srgbClr val="000066"/>
              </a:buClr>
            </a:pPr>
            <a:endParaRPr lang="en-US" sz="1600" kern="0" dirty="0">
              <a:solidFill>
                <a:srgbClr val="000066"/>
              </a:solidFill>
              <a:latin typeface="Calibri" pitchFamily="34" charset="0"/>
            </a:endParaRPr>
          </a:p>
          <a:p>
            <a:pPr algn="just" fontAlgn="base">
              <a:spcBef>
                <a:spcPct val="20000"/>
              </a:spcBef>
              <a:spcAft>
                <a:spcPct val="0"/>
              </a:spcAft>
              <a:buClr>
                <a:srgbClr val="000066"/>
              </a:buClr>
            </a:pPr>
            <a:r>
              <a:rPr lang="el-GR" sz="1600" b="1" kern="0" dirty="0">
                <a:solidFill>
                  <a:srgbClr val="000066"/>
                </a:solidFill>
                <a:latin typeface="Calibri" pitchFamily="34" charset="0"/>
              </a:rPr>
              <a:t>ΣΗΜΕΙΩΣΗ 3</a:t>
            </a:r>
            <a:r>
              <a:rPr lang="en-US" sz="1600" b="1" kern="0" dirty="0">
                <a:solidFill>
                  <a:srgbClr val="000066"/>
                </a:solidFill>
                <a:latin typeface="Calibri" pitchFamily="34" charset="0"/>
              </a:rPr>
              <a:t>:</a:t>
            </a:r>
            <a:r>
              <a:rPr lang="el-GR" sz="1600" kern="0" dirty="0">
                <a:solidFill>
                  <a:srgbClr val="000066"/>
                </a:solidFill>
                <a:latin typeface="Calibri" pitchFamily="34" charset="0"/>
              </a:rPr>
              <a:t> Η διασφάλιση του ελέγχου των υπεργολαβικών διεργασιών δεν απαλλάσσει τον οργανισμό από την ευθύνη συμμόρφωσης με όλες τις απαιτήσεις των πελατών, τις νομικές και κανονιστικές απαιτήσεις. Ο τύπος και η έκταση του ελέγχου που πρόκειται να εφαρμοστεί στις υπεργολαβικές διεργασίες μπορεί να επηρεαστεί από παράγοντες όπως:</a:t>
            </a:r>
          </a:p>
          <a:p>
            <a:pPr marL="361950" indent="-180975" algn="just" fontAlgn="base">
              <a:spcBef>
                <a:spcPct val="20000"/>
              </a:spcBef>
              <a:spcAft>
                <a:spcPct val="0"/>
              </a:spcAft>
              <a:buClr>
                <a:srgbClr val="002060"/>
              </a:buClr>
              <a:buFont typeface="Wingdings" pitchFamily="2" charset="2"/>
              <a:buChar char="§"/>
            </a:pPr>
            <a:r>
              <a:rPr lang="el-GR" sz="1600" kern="0" dirty="0">
                <a:solidFill>
                  <a:srgbClr val="000066"/>
                </a:solidFill>
                <a:latin typeface="Calibri" pitchFamily="34" charset="0"/>
              </a:rPr>
              <a:t>η ενδεχόμενη επίπτωση της υπεργολαβικής διεργασίας στην ικανότητα του οργανισμού να παρέχει προϊόν συμμορφούμενο με απαιτήσεις</a:t>
            </a:r>
            <a:endParaRPr lang="en-US" sz="1600" kern="0" dirty="0">
              <a:solidFill>
                <a:srgbClr val="000066"/>
              </a:solidFill>
              <a:latin typeface="Calibri" pitchFamily="34" charset="0"/>
            </a:endParaRPr>
          </a:p>
          <a:p>
            <a:pPr marL="361950" indent="-180975" algn="just" fontAlgn="base">
              <a:spcBef>
                <a:spcPct val="20000"/>
              </a:spcBef>
              <a:spcAft>
                <a:spcPct val="0"/>
              </a:spcAft>
              <a:buClr>
                <a:srgbClr val="002060"/>
              </a:buClr>
              <a:buFont typeface="Wingdings" pitchFamily="2" charset="2"/>
              <a:buChar char="§"/>
            </a:pPr>
            <a:r>
              <a:rPr lang="el-GR" sz="1600" kern="0" dirty="0">
                <a:solidFill>
                  <a:srgbClr val="000066"/>
                </a:solidFill>
                <a:latin typeface="Calibri" pitchFamily="34" charset="0"/>
              </a:rPr>
              <a:t>η έκταση εκχώρησης του ελέγχου της διεργασίας</a:t>
            </a:r>
            <a:endParaRPr lang="en-US" sz="1600" kern="0" dirty="0">
              <a:solidFill>
                <a:srgbClr val="000066"/>
              </a:solidFill>
              <a:latin typeface="Calibri" pitchFamily="34" charset="0"/>
            </a:endParaRPr>
          </a:p>
          <a:p>
            <a:pPr marL="361950" indent="-180975" algn="just" fontAlgn="base">
              <a:spcBef>
                <a:spcPct val="20000"/>
              </a:spcBef>
              <a:spcAft>
                <a:spcPct val="0"/>
              </a:spcAft>
              <a:buClr>
                <a:srgbClr val="002060"/>
              </a:buClr>
              <a:buFont typeface="Wingdings" pitchFamily="2" charset="2"/>
              <a:buChar char="§"/>
            </a:pPr>
            <a:r>
              <a:rPr lang="el-GR" sz="1600" kern="0" dirty="0">
                <a:solidFill>
                  <a:srgbClr val="000066"/>
                </a:solidFill>
                <a:latin typeface="Calibri" pitchFamily="34" charset="0"/>
              </a:rPr>
              <a:t>η δυνατότητα διασφάλισης του ελέγχου μέσω της εφαρμογής του 7.4.</a:t>
            </a:r>
          </a:p>
          <a:p>
            <a:pPr algn="just" fontAlgn="base">
              <a:spcBef>
                <a:spcPct val="20000"/>
              </a:spcBef>
              <a:spcAft>
                <a:spcPct val="0"/>
              </a:spcAft>
              <a:buClr>
                <a:srgbClr val="002060"/>
              </a:buClr>
            </a:pPr>
            <a:endParaRPr lang="el-GR" sz="1600" kern="0" dirty="0">
              <a:solidFill>
                <a:srgbClr val="000066"/>
              </a:solidFill>
              <a:latin typeface="Calibri" pitchFamily="34" charset="0"/>
            </a:endParaRPr>
          </a:p>
          <a:p>
            <a:pPr algn="just" fontAlgn="base">
              <a:spcBef>
                <a:spcPct val="20000"/>
              </a:spcBef>
              <a:spcAft>
                <a:spcPct val="0"/>
              </a:spcAft>
              <a:buClr>
                <a:srgbClr val="002060"/>
              </a:buClr>
            </a:pPr>
            <a:r>
              <a:rPr lang="el-GR" sz="1600" b="1" kern="0" dirty="0">
                <a:solidFill>
                  <a:srgbClr val="FF0000"/>
                </a:solidFill>
                <a:latin typeface="Calibri" pitchFamily="34" charset="0"/>
              </a:rPr>
              <a:t>ΣΗΜΕΙΩΣΗ 4:</a:t>
            </a:r>
            <a:r>
              <a:rPr lang="el-GR" sz="1600" kern="0" dirty="0">
                <a:solidFill>
                  <a:srgbClr val="FF0000"/>
                </a:solidFill>
                <a:latin typeface="Calibri" pitchFamily="34" charset="0"/>
              </a:rPr>
              <a:t> Τα ποιοτικά χαρακτηριστικά και οι απαιτήσεις ποιότητας στην υγεία περιλαμβάνουν τα εξής: καταλληλότητα, σωστή φροντίδα, διαθεσιμότητα, συνεχής φροντίδα, αποτελεσματικότητα, αποδοτικότητα, ισότητα, φροντίδα βασισμένη σε δεδομένα, εξατομικευμένη φροντίδα, συμμετοχή ασθενούς, προσβασιμότητα, </a:t>
            </a:r>
            <a:r>
              <a:rPr lang="el-GR" sz="1600" kern="0" dirty="0" err="1">
                <a:solidFill>
                  <a:srgbClr val="FF0000"/>
                </a:solidFill>
                <a:latin typeface="Calibri" pitchFamily="34" charset="0"/>
              </a:rPr>
              <a:t>επικαιροποιημένη</a:t>
            </a:r>
            <a:r>
              <a:rPr lang="el-GR" sz="1600" kern="0" dirty="0">
                <a:solidFill>
                  <a:srgbClr val="FF0000"/>
                </a:solidFill>
                <a:latin typeface="Calibri" pitchFamily="34" charset="0"/>
              </a:rPr>
              <a:t>  βάσει ιατρικών εξελίξεων</a:t>
            </a:r>
          </a:p>
        </p:txBody>
      </p:sp>
    </p:spTree>
    <p:extLst>
      <p:ext uri="{BB962C8B-B14F-4D97-AF65-F5344CB8AC3E}">
        <p14:creationId xmlns="" xmlns:p14="http://schemas.microsoft.com/office/powerpoint/2010/main" val="2550924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4. Σύστημα Διαχείρισης της Ποιότητας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705465"/>
            <a:ext cx="8640960" cy="46434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tx1"/>
              </a:buClr>
              <a:buChar char="•"/>
              <a:defRPr sz="3200">
                <a:solidFill>
                  <a:srgbClr val="000066"/>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800">
                <a:solidFill>
                  <a:srgbClr val="000066"/>
                </a:solidFill>
                <a:latin typeface="+mn-lt"/>
              </a:defRPr>
            </a:lvl2pPr>
            <a:lvl3pPr marL="1143000" indent="-228600" algn="l" rtl="0" eaLnBrk="1" fontAlgn="base" hangingPunct="1">
              <a:spcBef>
                <a:spcPct val="20000"/>
              </a:spcBef>
              <a:spcAft>
                <a:spcPct val="0"/>
              </a:spcAft>
              <a:buClr>
                <a:schemeClr val="tx1"/>
              </a:buClr>
              <a:buChar char="•"/>
              <a:defRPr sz="2400">
                <a:solidFill>
                  <a:srgbClr val="000066"/>
                </a:solidFill>
                <a:latin typeface="+mn-lt"/>
              </a:defRPr>
            </a:lvl3pPr>
            <a:lvl4pPr marL="1600200" indent="-228600" algn="l" rtl="0" eaLnBrk="1" fontAlgn="base" hangingPunct="1">
              <a:spcBef>
                <a:spcPct val="20000"/>
              </a:spcBef>
              <a:spcAft>
                <a:spcPct val="0"/>
              </a:spcAft>
              <a:buClr>
                <a:schemeClr val="tx1"/>
              </a:buClr>
              <a:buChar char="–"/>
              <a:defRPr sz="2000">
                <a:solidFill>
                  <a:srgbClr val="000066"/>
                </a:solidFill>
                <a:latin typeface="+mn-lt"/>
              </a:defRPr>
            </a:lvl4pPr>
            <a:lvl5pPr marL="2057400" indent="-228600" algn="l" rtl="0" eaLnBrk="1" fontAlgn="base" hangingPunct="1">
              <a:spcBef>
                <a:spcPct val="20000"/>
              </a:spcBef>
              <a:spcAft>
                <a:spcPct val="0"/>
              </a:spcAft>
              <a:buClr>
                <a:schemeClr val="tx1"/>
              </a:buClr>
              <a:buChar char="»"/>
              <a:defRPr sz="2000">
                <a:solidFill>
                  <a:srgbClr val="000066"/>
                </a:solidFill>
                <a:latin typeface="+mn-lt"/>
              </a:defRPr>
            </a:lvl5pPr>
            <a:lvl6pPr marL="2514600" indent="-228600" algn="l" rtl="0" eaLnBrk="1" fontAlgn="base" hangingPunct="1">
              <a:spcBef>
                <a:spcPct val="20000"/>
              </a:spcBef>
              <a:spcAft>
                <a:spcPct val="0"/>
              </a:spcAft>
              <a:buClr>
                <a:schemeClr val="tx1"/>
              </a:buClr>
              <a:buChar char="»"/>
              <a:defRPr sz="2000">
                <a:solidFill>
                  <a:srgbClr val="000066"/>
                </a:solidFill>
                <a:latin typeface="+mn-lt"/>
              </a:defRPr>
            </a:lvl6pPr>
            <a:lvl7pPr marL="2971800" indent="-228600" algn="l" rtl="0" eaLnBrk="1" fontAlgn="base" hangingPunct="1">
              <a:spcBef>
                <a:spcPct val="20000"/>
              </a:spcBef>
              <a:spcAft>
                <a:spcPct val="0"/>
              </a:spcAft>
              <a:buClr>
                <a:schemeClr val="tx1"/>
              </a:buClr>
              <a:buChar char="»"/>
              <a:defRPr sz="2000">
                <a:solidFill>
                  <a:srgbClr val="000066"/>
                </a:solidFill>
                <a:latin typeface="+mn-lt"/>
              </a:defRPr>
            </a:lvl7pPr>
            <a:lvl8pPr marL="3429000" indent="-228600" algn="l" rtl="0" eaLnBrk="1" fontAlgn="base" hangingPunct="1">
              <a:spcBef>
                <a:spcPct val="20000"/>
              </a:spcBef>
              <a:spcAft>
                <a:spcPct val="0"/>
              </a:spcAft>
              <a:buClr>
                <a:schemeClr val="tx1"/>
              </a:buClr>
              <a:buChar char="»"/>
              <a:defRPr sz="2000">
                <a:solidFill>
                  <a:srgbClr val="000066"/>
                </a:solidFill>
                <a:latin typeface="+mn-lt"/>
              </a:defRPr>
            </a:lvl8pPr>
            <a:lvl9pPr marL="3886200" indent="-228600" algn="l" rtl="0" eaLnBrk="1" fontAlgn="base" hangingPunct="1">
              <a:spcBef>
                <a:spcPct val="20000"/>
              </a:spcBef>
              <a:spcAft>
                <a:spcPct val="0"/>
              </a:spcAft>
              <a:buClr>
                <a:schemeClr val="tx1"/>
              </a:buClr>
              <a:buChar char="»"/>
              <a:defRPr sz="2000">
                <a:solidFill>
                  <a:srgbClr val="000066"/>
                </a:solidFill>
                <a:latin typeface="+mn-lt"/>
              </a:defRPr>
            </a:lvl9pPr>
          </a:lstStyle>
          <a:p>
            <a:pPr marL="571500" indent="-571500">
              <a:buClr>
                <a:srgbClr val="000066"/>
              </a:buClr>
              <a:buNone/>
              <a:defRPr/>
            </a:pPr>
            <a:r>
              <a:rPr lang="en-GB" sz="2300" b="1" kern="0" dirty="0">
                <a:latin typeface="Calibri" pitchFamily="34" charset="0"/>
              </a:rPr>
              <a:t>4.2. </a:t>
            </a:r>
            <a:r>
              <a:rPr lang="el-GR" sz="2300" b="1" kern="0" dirty="0">
                <a:latin typeface="Calibri" pitchFamily="34" charset="0"/>
              </a:rPr>
              <a:t>Απαιτήσεις για την τεκμηρίωση</a:t>
            </a:r>
            <a:endParaRPr lang="en-GB" sz="2300" b="1" kern="0" dirty="0">
              <a:latin typeface="Calibri" pitchFamily="34" charset="0"/>
            </a:endParaRPr>
          </a:p>
          <a:p>
            <a:pPr marL="571500" indent="-571500">
              <a:buClr>
                <a:srgbClr val="000066"/>
              </a:buClr>
              <a:buNone/>
              <a:defRPr/>
            </a:pPr>
            <a:r>
              <a:rPr lang="en-GB" sz="2300" b="1" kern="0" dirty="0">
                <a:latin typeface="Calibri" pitchFamily="34" charset="0"/>
              </a:rPr>
              <a:t>4.2.1. </a:t>
            </a:r>
            <a:r>
              <a:rPr lang="el-GR" sz="2300" b="1" kern="0" dirty="0">
                <a:latin typeface="Calibri" pitchFamily="34" charset="0"/>
              </a:rPr>
              <a:t>Γενικά </a:t>
            </a:r>
            <a:endParaRPr lang="en-GB" sz="2300" b="1" kern="0" dirty="0">
              <a:latin typeface="Calibri" pitchFamily="34" charset="0"/>
            </a:endParaRPr>
          </a:p>
          <a:p>
            <a:pPr marL="0" indent="0" algn="just">
              <a:lnSpc>
                <a:spcPct val="150000"/>
              </a:lnSpc>
              <a:spcBef>
                <a:spcPts val="600"/>
              </a:spcBef>
              <a:buClr>
                <a:srgbClr val="000066"/>
              </a:buClr>
              <a:buNone/>
              <a:defRPr/>
            </a:pPr>
            <a:r>
              <a:rPr lang="el-GR" sz="1700" kern="0" dirty="0">
                <a:latin typeface="Calibri" pitchFamily="34" charset="0"/>
              </a:rPr>
              <a:t>Η τεκμηρίωση του συστήματος διαχείρισης της ποιότητας πρέπει να περιλαμβάνει:</a:t>
            </a:r>
          </a:p>
          <a:p>
            <a:pPr marL="447675" indent="-179388" algn="just">
              <a:lnSpc>
                <a:spcPct val="150000"/>
              </a:lnSpc>
              <a:spcBef>
                <a:spcPts val="600"/>
              </a:spcBef>
              <a:buClr>
                <a:srgbClr val="002060"/>
              </a:buClr>
              <a:buFont typeface="Wingdings" pitchFamily="2" charset="2"/>
              <a:buChar char="§"/>
              <a:defRPr/>
            </a:pPr>
            <a:r>
              <a:rPr lang="el-GR" sz="1700" kern="0" dirty="0">
                <a:latin typeface="Calibri" pitchFamily="34" charset="0"/>
              </a:rPr>
              <a:t>τεκμηριωμένες δηλώσεις πολιτικής και στόχων ποιότητας</a:t>
            </a:r>
            <a:endParaRPr lang="en-US" sz="1700" kern="0" dirty="0">
              <a:latin typeface="Calibri" pitchFamily="34" charset="0"/>
            </a:endParaRPr>
          </a:p>
          <a:p>
            <a:pPr marL="447675" indent="-179388" algn="just">
              <a:lnSpc>
                <a:spcPct val="150000"/>
              </a:lnSpc>
              <a:spcBef>
                <a:spcPts val="600"/>
              </a:spcBef>
              <a:buClr>
                <a:srgbClr val="002060"/>
              </a:buClr>
              <a:buFont typeface="Wingdings" pitchFamily="2" charset="2"/>
              <a:buChar char="§"/>
              <a:defRPr/>
            </a:pPr>
            <a:r>
              <a:rPr lang="el-GR" sz="1700" kern="0" dirty="0">
                <a:latin typeface="Calibri" pitchFamily="34" charset="0"/>
              </a:rPr>
              <a:t>εγχειρίδιο ποιότητας  </a:t>
            </a:r>
            <a:endParaRPr lang="en-US" sz="1700" kern="0" dirty="0">
              <a:latin typeface="Calibri" pitchFamily="34" charset="0"/>
            </a:endParaRPr>
          </a:p>
          <a:p>
            <a:pPr marL="447675" indent="-179388" algn="just">
              <a:lnSpc>
                <a:spcPct val="150000"/>
              </a:lnSpc>
              <a:spcBef>
                <a:spcPts val="600"/>
              </a:spcBef>
              <a:buClr>
                <a:srgbClr val="002060"/>
              </a:buClr>
              <a:buFont typeface="Wingdings" pitchFamily="2" charset="2"/>
              <a:buChar char="§"/>
              <a:defRPr/>
            </a:pPr>
            <a:r>
              <a:rPr lang="el-GR" sz="1700" kern="0" dirty="0">
                <a:latin typeface="Calibri" pitchFamily="34" charset="0"/>
              </a:rPr>
              <a:t>τεκμηριωμένες διαδικασίες και αρχεία που απαιτούνται από το </a:t>
            </a:r>
            <a:r>
              <a:rPr lang="el-GR" sz="1700" kern="0" dirty="0">
                <a:solidFill>
                  <a:srgbClr val="000066">
                    <a:lumMod val="75000"/>
                  </a:srgbClr>
                </a:solidFill>
                <a:latin typeface="Calibri" pitchFamily="34" charset="0"/>
              </a:rPr>
              <a:t>παρόν </a:t>
            </a:r>
            <a:r>
              <a:rPr lang="el-GR" sz="1700" kern="0" dirty="0">
                <a:latin typeface="Calibri" pitchFamily="34" charset="0"/>
              </a:rPr>
              <a:t>Διεθνές πρότυπο και </a:t>
            </a:r>
            <a:endParaRPr lang="en-US" sz="1700" kern="0" dirty="0">
              <a:latin typeface="Calibri" pitchFamily="34" charset="0"/>
            </a:endParaRPr>
          </a:p>
          <a:p>
            <a:pPr marL="447675" indent="-179388" algn="just">
              <a:lnSpc>
                <a:spcPct val="150000"/>
              </a:lnSpc>
              <a:spcBef>
                <a:spcPts val="600"/>
              </a:spcBef>
              <a:buClr>
                <a:srgbClr val="002060"/>
              </a:buClr>
              <a:buFont typeface="Wingdings" pitchFamily="2" charset="2"/>
              <a:buChar char="§"/>
              <a:defRPr/>
            </a:pPr>
            <a:r>
              <a:rPr lang="el-GR" sz="1700" kern="0" dirty="0">
                <a:latin typeface="Calibri" pitchFamily="34" charset="0"/>
              </a:rPr>
              <a:t>έ</a:t>
            </a:r>
            <a:r>
              <a:rPr lang="el-GR" sz="1700" kern="0" dirty="0" err="1">
                <a:latin typeface="Calibri" pitchFamily="34" charset="0"/>
              </a:rPr>
              <a:t>γγραφα</a:t>
            </a:r>
            <a:r>
              <a:rPr lang="el-GR" sz="1700" kern="0" dirty="0">
                <a:latin typeface="Calibri" pitchFamily="34" charset="0"/>
              </a:rPr>
              <a:t>, συμπεριλαμβανομένων των αρχείων, που προσδιορίζονται από τον οργανισμό ως απαραίτητα για να διασφαλίζεται ο αποτελεσματικός σχεδιασμός, η λειτουργία και ο έλεγχος των διεργασιών του. </a:t>
            </a:r>
          </a:p>
        </p:txBody>
      </p:sp>
    </p:spTree>
    <p:extLst>
      <p:ext uri="{BB962C8B-B14F-4D97-AF65-F5344CB8AC3E}">
        <p14:creationId xmlns="" xmlns:p14="http://schemas.microsoft.com/office/powerpoint/2010/main" val="918633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4. Σύστημα Διαχείρισης της Ποιότητας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705465"/>
            <a:ext cx="8640960" cy="46434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tx1"/>
              </a:buClr>
              <a:buChar char="•"/>
              <a:defRPr sz="3200">
                <a:solidFill>
                  <a:srgbClr val="000066"/>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800">
                <a:solidFill>
                  <a:srgbClr val="000066"/>
                </a:solidFill>
                <a:latin typeface="+mn-lt"/>
              </a:defRPr>
            </a:lvl2pPr>
            <a:lvl3pPr marL="1143000" indent="-228600" algn="l" rtl="0" eaLnBrk="1" fontAlgn="base" hangingPunct="1">
              <a:spcBef>
                <a:spcPct val="20000"/>
              </a:spcBef>
              <a:spcAft>
                <a:spcPct val="0"/>
              </a:spcAft>
              <a:buClr>
                <a:schemeClr val="tx1"/>
              </a:buClr>
              <a:buChar char="•"/>
              <a:defRPr sz="2400">
                <a:solidFill>
                  <a:srgbClr val="000066"/>
                </a:solidFill>
                <a:latin typeface="+mn-lt"/>
              </a:defRPr>
            </a:lvl3pPr>
            <a:lvl4pPr marL="1600200" indent="-228600" algn="l" rtl="0" eaLnBrk="1" fontAlgn="base" hangingPunct="1">
              <a:spcBef>
                <a:spcPct val="20000"/>
              </a:spcBef>
              <a:spcAft>
                <a:spcPct val="0"/>
              </a:spcAft>
              <a:buClr>
                <a:schemeClr val="tx1"/>
              </a:buClr>
              <a:buChar char="–"/>
              <a:defRPr sz="2000">
                <a:solidFill>
                  <a:srgbClr val="000066"/>
                </a:solidFill>
                <a:latin typeface="+mn-lt"/>
              </a:defRPr>
            </a:lvl4pPr>
            <a:lvl5pPr marL="2057400" indent="-228600" algn="l" rtl="0" eaLnBrk="1" fontAlgn="base" hangingPunct="1">
              <a:spcBef>
                <a:spcPct val="20000"/>
              </a:spcBef>
              <a:spcAft>
                <a:spcPct val="0"/>
              </a:spcAft>
              <a:buClr>
                <a:schemeClr val="tx1"/>
              </a:buClr>
              <a:buChar char="»"/>
              <a:defRPr sz="2000">
                <a:solidFill>
                  <a:srgbClr val="000066"/>
                </a:solidFill>
                <a:latin typeface="+mn-lt"/>
              </a:defRPr>
            </a:lvl5pPr>
            <a:lvl6pPr marL="2514600" indent="-228600" algn="l" rtl="0" eaLnBrk="1" fontAlgn="base" hangingPunct="1">
              <a:spcBef>
                <a:spcPct val="20000"/>
              </a:spcBef>
              <a:spcAft>
                <a:spcPct val="0"/>
              </a:spcAft>
              <a:buClr>
                <a:schemeClr val="tx1"/>
              </a:buClr>
              <a:buChar char="»"/>
              <a:defRPr sz="2000">
                <a:solidFill>
                  <a:srgbClr val="000066"/>
                </a:solidFill>
                <a:latin typeface="+mn-lt"/>
              </a:defRPr>
            </a:lvl6pPr>
            <a:lvl7pPr marL="2971800" indent="-228600" algn="l" rtl="0" eaLnBrk="1" fontAlgn="base" hangingPunct="1">
              <a:spcBef>
                <a:spcPct val="20000"/>
              </a:spcBef>
              <a:spcAft>
                <a:spcPct val="0"/>
              </a:spcAft>
              <a:buClr>
                <a:schemeClr val="tx1"/>
              </a:buClr>
              <a:buChar char="»"/>
              <a:defRPr sz="2000">
                <a:solidFill>
                  <a:srgbClr val="000066"/>
                </a:solidFill>
                <a:latin typeface="+mn-lt"/>
              </a:defRPr>
            </a:lvl7pPr>
            <a:lvl8pPr marL="3429000" indent="-228600" algn="l" rtl="0" eaLnBrk="1" fontAlgn="base" hangingPunct="1">
              <a:spcBef>
                <a:spcPct val="20000"/>
              </a:spcBef>
              <a:spcAft>
                <a:spcPct val="0"/>
              </a:spcAft>
              <a:buClr>
                <a:schemeClr val="tx1"/>
              </a:buClr>
              <a:buChar char="»"/>
              <a:defRPr sz="2000">
                <a:solidFill>
                  <a:srgbClr val="000066"/>
                </a:solidFill>
                <a:latin typeface="+mn-lt"/>
              </a:defRPr>
            </a:lvl8pPr>
            <a:lvl9pPr marL="3886200" indent="-228600" algn="l" rtl="0" eaLnBrk="1" fontAlgn="base" hangingPunct="1">
              <a:spcBef>
                <a:spcPct val="20000"/>
              </a:spcBef>
              <a:spcAft>
                <a:spcPct val="0"/>
              </a:spcAft>
              <a:buClr>
                <a:schemeClr val="tx1"/>
              </a:buClr>
              <a:buChar char="»"/>
              <a:defRPr sz="2000">
                <a:solidFill>
                  <a:srgbClr val="000066"/>
                </a:solidFill>
                <a:latin typeface="+mn-lt"/>
              </a:defRPr>
            </a:lvl9pPr>
          </a:lstStyle>
          <a:p>
            <a:pPr marL="571500" indent="-571500">
              <a:buClr>
                <a:srgbClr val="000066"/>
              </a:buClr>
              <a:buNone/>
              <a:defRPr/>
            </a:pPr>
            <a:r>
              <a:rPr lang="en-GB" sz="2300" b="1" kern="0" dirty="0">
                <a:latin typeface="Calibri" pitchFamily="34" charset="0"/>
              </a:rPr>
              <a:t>4.2. </a:t>
            </a:r>
            <a:r>
              <a:rPr lang="el-GR" sz="2300" b="1" kern="0" dirty="0">
                <a:latin typeface="Calibri" pitchFamily="34" charset="0"/>
              </a:rPr>
              <a:t>Απαιτήσεις για την τεκμηρίωση</a:t>
            </a:r>
            <a:endParaRPr lang="en-GB" sz="2300" b="1" kern="0" dirty="0">
              <a:latin typeface="Calibri" pitchFamily="34" charset="0"/>
            </a:endParaRPr>
          </a:p>
          <a:p>
            <a:pPr marL="571500" indent="-571500">
              <a:buClr>
                <a:srgbClr val="000066"/>
              </a:buClr>
              <a:buNone/>
            </a:pPr>
            <a:r>
              <a:rPr lang="el-GR" sz="2300" b="1" kern="0" dirty="0">
                <a:latin typeface="Calibri" pitchFamily="34" charset="0"/>
              </a:rPr>
              <a:t>4.2.2. Εγχειρίδιο Ποιότητας </a:t>
            </a:r>
          </a:p>
          <a:p>
            <a:pPr marL="0" indent="0" algn="just">
              <a:lnSpc>
                <a:spcPct val="150000"/>
              </a:lnSpc>
              <a:buClr>
                <a:srgbClr val="000066"/>
              </a:buClr>
              <a:buNone/>
            </a:pPr>
            <a:r>
              <a:rPr lang="el-GR" sz="1600" kern="0" dirty="0">
                <a:latin typeface="Calibri" pitchFamily="34" charset="0"/>
              </a:rPr>
              <a:t>Ο οργανισμός πρέπει να καθιερώνει και να διατηρεί εγχειρίδιο για την ποιότητα το οποίο περιλαμβάνει: </a:t>
            </a:r>
          </a:p>
          <a:p>
            <a:pPr marL="361950" indent="-180975" algn="just">
              <a:lnSpc>
                <a:spcPct val="150000"/>
              </a:lnSpc>
              <a:buClr>
                <a:srgbClr val="002060"/>
              </a:buClr>
              <a:buFont typeface="Wingdings" pitchFamily="2" charset="2"/>
              <a:buChar char="§"/>
              <a:tabLst>
                <a:tab pos="361950" algn="l"/>
              </a:tabLst>
            </a:pPr>
            <a:r>
              <a:rPr lang="el-GR" sz="1600" kern="0" dirty="0">
                <a:latin typeface="Calibri" pitchFamily="34" charset="0"/>
              </a:rPr>
              <a:t>το πεδίο εφαρμογής του συστήματος διαχείρισης της ποιότητας, συμπεριλαμβανομένων της ανάλυσης και της αιτιολόγησης ενδεχόμενων εξαιρέσεων </a:t>
            </a:r>
          </a:p>
          <a:p>
            <a:pPr marL="361950" indent="-180975" algn="just">
              <a:lnSpc>
                <a:spcPct val="150000"/>
              </a:lnSpc>
              <a:buClr>
                <a:srgbClr val="002060"/>
              </a:buClr>
              <a:buFont typeface="Wingdings" pitchFamily="2" charset="2"/>
              <a:buChar char="§"/>
              <a:tabLst>
                <a:tab pos="361950" algn="l"/>
              </a:tabLst>
            </a:pPr>
            <a:r>
              <a:rPr lang="el-GR" sz="1600" kern="0" dirty="0">
                <a:latin typeface="Calibri" pitchFamily="34" charset="0"/>
              </a:rPr>
              <a:t>τις τεκμηριωμένες διαδικασίες που καθιερώνονται για το σύστημα διαχείρισης της ποιότητας ή αναφορά σε αυτές και </a:t>
            </a:r>
          </a:p>
          <a:p>
            <a:pPr marL="361950" indent="-180975" algn="just">
              <a:lnSpc>
                <a:spcPct val="150000"/>
              </a:lnSpc>
              <a:buClr>
                <a:srgbClr val="002060"/>
              </a:buClr>
              <a:buFont typeface="Wingdings" pitchFamily="2" charset="2"/>
              <a:buChar char="§"/>
              <a:tabLst>
                <a:tab pos="361950" algn="l"/>
              </a:tabLst>
            </a:pPr>
            <a:r>
              <a:rPr lang="el-GR" sz="1600" kern="0" dirty="0">
                <a:latin typeface="Calibri" pitchFamily="34" charset="0"/>
              </a:rPr>
              <a:t>περιγραφή της αλληλεπίδρασης των διεργασιών του συστήματος διαχείρισης της ποιότητας του οργανισμού. </a:t>
            </a:r>
            <a:endParaRPr lang="en-GB" sz="1600" kern="0" dirty="0">
              <a:latin typeface="Calibri" pitchFamily="34" charset="0"/>
            </a:endParaRPr>
          </a:p>
        </p:txBody>
      </p:sp>
    </p:spTree>
    <p:extLst>
      <p:ext uri="{BB962C8B-B14F-4D97-AF65-F5344CB8AC3E}">
        <p14:creationId xmlns="" xmlns:p14="http://schemas.microsoft.com/office/powerpoint/2010/main" val="710182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4. Σύστημα Διαχείρισης της Ποιότητας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721614"/>
            <a:ext cx="8640960" cy="49477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tx1"/>
              </a:buClr>
              <a:buChar char="•"/>
              <a:defRPr sz="3200">
                <a:solidFill>
                  <a:srgbClr val="000066"/>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800">
                <a:solidFill>
                  <a:srgbClr val="000066"/>
                </a:solidFill>
                <a:latin typeface="+mn-lt"/>
              </a:defRPr>
            </a:lvl2pPr>
            <a:lvl3pPr marL="1143000" indent="-228600" algn="l" rtl="0" eaLnBrk="1" fontAlgn="base" hangingPunct="1">
              <a:spcBef>
                <a:spcPct val="20000"/>
              </a:spcBef>
              <a:spcAft>
                <a:spcPct val="0"/>
              </a:spcAft>
              <a:buClr>
                <a:schemeClr val="tx1"/>
              </a:buClr>
              <a:buChar char="•"/>
              <a:defRPr sz="2400">
                <a:solidFill>
                  <a:srgbClr val="000066"/>
                </a:solidFill>
                <a:latin typeface="+mn-lt"/>
              </a:defRPr>
            </a:lvl3pPr>
            <a:lvl4pPr marL="1600200" indent="-228600" algn="l" rtl="0" eaLnBrk="1" fontAlgn="base" hangingPunct="1">
              <a:spcBef>
                <a:spcPct val="20000"/>
              </a:spcBef>
              <a:spcAft>
                <a:spcPct val="0"/>
              </a:spcAft>
              <a:buClr>
                <a:schemeClr val="tx1"/>
              </a:buClr>
              <a:buChar char="–"/>
              <a:defRPr sz="2000">
                <a:solidFill>
                  <a:srgbClr val="000066"/>
                </a:solidFill>
                <a:latin typeface="+mn-lt"/>
              </a:defRPr>
            </a:lvl4pPr>
            <a:lvl5pPr marL="2057400" indent="-228600" algn="l" rtl="0" eaLnBrk="1" fontAlgn="base" hangingPunct="1">
              <a:spcBef>
                <a:spcPct val="20000"/>
              </a:spcBef>
              <a:spcAft>
                <a:spcPct val="0"/>
              </a:spcAft>
              <a:buClr>
                <a:schemeClr val="tx1"/>
              </a:buClr>
              <a:buChar char="»"/>
              <a:defRPr sz="2000">
                <a:solidFill>
                  <a:srgbClr val="000066"/>
                </a:solidFill>
                <a:latin typeface="+mn-lt"/>
              </a:defRPr>
            </a:lvl5pPr>
            <a:lvl6pPr marL="2514600" indent="-228600" algn="l" rtl="0" eaLnBrk="1" fontAlgn="base" hangingPunct="1">
              <a:spcBef>
                <a:spcPct val="20000"/>
              </a:spcBef>
              <a:spcAft>
                <a:spcPct val="0"/>
              </a:spcAft>
              <a:buClr>
                <a:schemeClr val="tx1"/>
              </a:buClr>
              <a:buChar char="»"/>
              <a:defRPr sz="2000">
                <a:solidFill>
                  <a:srgbClr val="000066"/>
                </a:solidFill>
                <a:latin typeface="+mn-lt"/>
              </a:defRPr>
            </a:lvl6pPr>
            <a:lvl7pPr marL="2971800" indent="-228600" algn="l" rtl="0" eaLnBrk="1" fontAlgn="base" hangingPunct="1">
              <a:spcBef>
                <a:spcPct val="20000"/>
              </a:spcBef>
              <a:spcAft>
                <a:spcPct val="0"/>
              </a:spcAft>
              <a:buClr>
                <a:schemeClr val="tx1"/>
              </a:buClr>
              <a:buChar char="»"/>
              <a:defRPr sz="2000">
                <a:solidFill>
                  <a:srgbClr val="000066"/>
                </a:solidFill>
                <a:latin typeface="+mn-lt"/>
              </a:defRPr>
            </a:lvl7pPr>
            <a:lvl8pPr marL="3429000" indent="-228600" algn="l" rtl="0" eaLnBrk="1" fontAlgn="base" hangingPunct="1">
              <a:spcBef>
                <a:spcPct val="20000"/>
              </a:spcBef>
              <a:spcAft>
                <a:spcPct val="0"/>
              </a:spcAft>
              <a:buClr>
                <a:schemeClr val="tx1"/>
              </a:buClr>
              <a:buChar char="»"/>
              <a:defRPr sz="2000">
                <a:solidFill>
                  <a:srgbClr val="000066"/>
                </a:solidFill>
                <a:latin typeface="+mn-lt"/>
              </a:defRPr>
            </a:lvl8pPr>
            <a:lvl9pPr marL="3886200" indent="-228600" algn="l" rtl="0" eaLnBrk="1" fontAlgn="base" hangingPunct="1">
              <a:spcBef>
                <a:spcPct val="20000"/>
              </a:spcBef>
              <a:spcAft>
                <a:spcPct val="0"/>
              </a:spcAft>
              <a:buClr>
                <a:schemeClr val="tx1"/>
              </a:buClr>
              <a:buChar char="»"/>
              <a:defRPr sz="2000">
                <a:solidFill>
                  <a:srgbClr val="000066"/>
                </a:solidFill>
                <a:latin typeface="+mn-lt"/>
              </a:defRPr>
            </a:lvl9pPr>
          </a:lstStyle>
          <a:p>
            <a:pPr marL="571500" indent="-571500">
              <a:buNone/>
            </a:pPr>
            <a:r>
              <a:rPr lang="en-GB" sz="2300" b="1" kern="0" dirty="0">
                <a:latin typeface="Calibri" pitchFamily="34" charset="0"/>
              </a:rPr>
              <a:t>4.2. </a:t>
            </a:r>
            <a:r>
              <a:rPr lang="el-GR" sz="2300" b="1" kern="0" dirty="0">
                <a:latin typeface="Calibri" pitchFamily="34" charset="0"/>
              </a:rPr>
              <a:t>Απαιτήσεις για την τεκμηρίωση</a:t>
            </a:r>
            <a:endParaRPr lang="en-GB" sz="2300" b="1" kern="0" dirty="0">
              <a:latin typeface="Calibri" pitchFamily="34" charset="0"/>
            </a:endParaRPr>
          </a:p>
          <a:p>
            <a:pPr marL="571500" indent="-571500">
              <a:buNone/>
            </a:pPr>
            <a:r>
              <a:rPr lang="el-GR" sz="2300" b="1" kern="0" dirty="0">
                <a:latin typeface="Calibri" pitchFamily="34" charset="0"/>
              </a:rPr>
              <a:t>4.2.3. Έλεγχος Εγγράφων </a:t>
            </a:r>
          </a:p>
          <a:p>
            <a:pPr marL="0" indent="0">
              <a:lnSpc>
                <a:spcPct val="150000"/>
              </a:lnSpc>
              <a:spcBef>
                <a:spcPts val="0"/>
              </a:spcBef>
              <a:spcAft>
                <a:spcPts val="600"/>
              </a:spcAft>
              <a:buNone/>
            </a:pPr>
            <a:r>
              <a:rPr lang="el-GR" sz="1700" kern="0" dirty="0">
                <a:latin typeface="Calibri" pitchFamily="34" charset="0"/>
              </a:rPr>
              <a:t>Τα έγγραφα που απαιτούνται από το σύστημα διαχείρισης της ποιότητας πρέπει να ελέγχονται. Τα αρχεία είναι ειδικού τύπου έγγραφα και πρέπει να ελέγχονται σύμφωνα με τις απαιτήσεις που δίδονται στην 4.2.4. </a:t>
            </a:r>
          </a:p>
          <a:p>
            <a:pPr marL="0" indent="0">
              <a:lnSpc>
                <a:spcPct val="150000"/>
              </a:lnSpc>
              <a:spcBef>
                <a:spcPts val="0"/>
              </a:spcBef>
              <a:buNone/>
            </a:pPr>
            <a:r>
              <a:rPr lang="el-GR" sz="1700" kern="0" dirty="0">
                <a:latin typeface="Calibri" pitchFamily="34" charset="0"/>
              </a:rPr>
              <a:t>Πρέπει να καθιερωθεί μια τεκμηριωμένη διαδικασία που να καθορίζει τους ελέγχους που χρειάζονται για να:</a:t>
            </a:r>
          </a:p>
          <a:p>
            <a:pPr marL="361950" indent="-180975">
              <a:lnSpc>
                <a:spcPct val="150000"/>
              </a:lnSpc>
              <a:spcBef>
                <a:spcPts val="0"/>
              </a:spcBef>
              <a:buClr>
                <a:srgbClr val="002060"/>
              </a:buClr>
              <a:buFont typeface="Wingdings" pitchFamily="2" charset="2"/>
              <a:buChar char="§"/>
            </a:pPr>
            <a:r>
              <a:rPr lang="el-GR" sz="1700" kern="0" dirty="0">
                <a:latin typeface="Calibri" pitchFamily="34" charset="0"/>
              </a:rPr>
              <a:t>εγκρίνονται τα έγγραφα ως προς την επάρκεια, πριν από την έκδοση</a:t>
            </a:r>
          </a:p>
          <a:p>
            <a:pPr marL="361950" indent="-180975">
              <a:lnSpc>
                <a:spcPct val="150000"/>
              </a:lnSpc>
              <a:spcBef>
                <a:spcPts val="0"/>
              </a:spcBef>
              <a:buClr>
                <a:srgbClr val="002060"/>
              </a:buClr>
              <a:buFont typeface="Wingdings" pitchFamily="2" charset="2"/>
              <a:buChar char="§"/>
            </a:pPr>
            <a:r>
              <a:rPr lang="el-GR" sz="1700" kern="0" dirty="0">
                <a:latin typeface="Calibri" pitchFamily="34" charset="0"/>
              </a:rPr>
              <a:t>ανασκοπούνται και να αναθεωρούνται τα έγγραφα, όπως είναι απαραίτητο και να </a:t>
            </a:r>
            <a:r>
              <a:rPr lang="el-GR" sz="1700" kern="0" dirty="0" err="1">
                <a:latin typeface="Calibri" pitchFamily="34" charset="0"/>
              </a:rPr>
              <a:t>επανεγκρίνονται</a:t>
            </a:r>
            <a:endParaRPr lang="el-GR" sz="1700" kern="0" dirty="0">
              <a:latin typeface="Calibri" pitchFamily="34" charset="0"/>
            </a:endParaRPr>
          </a:p>
          <a:p>
            <a:pPr marL="361950" indent="-180975">
              <a:lnSpc>
                <a:spcPct val="150000"/>
              </a:lnSpc>
              <a:spcBef>
                <a:spcPts val="0"/>
              </a:spcBef>
              <a:buClr>
                <a:srgbClr val="002060"/>
              </a:buClr>
              <a:buFont typeface="Wingdings" pitchFamily="2" charset="2"/>
              <a:buChar char="§"/>
            </a:pPr>
            <a:r>
              <a:rPr lang="el-GR" sz="1700" kern="0" dirty="0">
                <a:latin typeface="Calibri" pitchFamily="34" charset="0"/>
              </a:rPr>
              <a:t>διασφαλίζεται ότι αναγνωρίζεται η ταυτότητα των αλλαγών και η τρέχουσα κατάσταση αναθεώρησης τους</a:t>
            </a:r>
          </a:p>
        </p:txBody>
      </p:sp>
    </p:spTree>
    <p:extLst>
      <p:ext uri="{BB962C8B-B14F-4D97-AF65-F5344CB8AC3E}">
        <p14:creationId xmlns="" xmlns:p14="http://schemas.microsoft.com/office/powerpoint/2010/main" val="1961169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4. Σύστημα Διαχείρισης της Ποιότητας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691312"/>
            <a:ext cx="8640960" cy="46434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tx1"/>
              </a:buClr>
              <a:buChar char="•"/>
              <a:defRPr sz="3200">
                <a:solidFill>
                  <a:srgbClr val="000066"/>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800">
                <a:solidFill>
                  <a:srgbClr val="000066"/>
                </a:solidFill>
                <a:latin typeface="+mn-lt"/>
              </a:defRPr>
            </a:lvl2pPr>
            <a:lvl3pPr marL="1143000" indent="-228600" algn="l" rtl="0" eaLnBrk="1" fontAlgn="base" hangingPunct="1">
              <a:spcBef>
                <a:spcPct val="20000"/>
              </a:spcBef>
              <a:spcAft>
                <a:spcPct val="0"/>
              </a:spcAft>
              <a:buClr>
                <a:schemeClr val="tx1"/>
              </a:buClr>
              <a:buChar char="•"/>
              <a:defRPr sz="2400">
                <a:solidFill>
                  <a:srgbClr val="000066"/>
                </a:solidFill>
                <a:latin typeface="+mn-lt"/>
              </a:defRPr>
            </a:lvl3pPr>
            <a:lvl4pPr marL="1600200" indent="-228600" algn="l" rtl="0" eaLnBrk="1" fontAlgn="base" hangingPunct="1">
              <a:spcBef>
                <a:spcPct val="20000"/>
              </a:spcBef>
              <a:spcAft>
                <a:spcPct val="0"/>
              </a:spcAft>
              <a:buClr>
                <a:schemeClr val="tx1"/>
              </a:buClr>
              <a:buChar char="–"/>
              <a:defRPr sz="2000">
                <a:solidFill>
                  <a:srgbClr val="000066"/>
                </a:solidFill>
                <a:latin typeface="+mn-lt"/>
              </a:defRPr>
            </a:lvl4pPr>
            <a:lvl5pPr marL="2057400" indent="-228600" algn="l" rtl="0" eaLnBrk="1" fontAlgn="base" hangingPunct="1">
              <a:spcBef>
                <a:spcPct val="20000"/>
              </a:spcBef>
              <a:spcAft>
                <a:spcPct val="0"/>
              </a:spcAft>
              <a:buClr>
                <a:schemeClr val="tx1"/>
              </a:buClr>
              <a:buChar char="»"/>
              <a:defRPr sz="2000">
                <a:solidFill>
                  <a:srgbClr val="000066"/>
                </a:solidFill>
                <a:latin typeface="+mn-lt"/>
              </a:defRPr>
            </a:lvl5pPr>
            <a:lvl6pPr marL="2514600" indent="-228600" algn="l" rtl="0" eaLnBrk="1" fontAlgn="base" hangingPunct="1">
              <a:spcBef>
                <a:spcPct val="20000"/>
              </a:spcBef>
              <a:spcAft>
                <a:spcPct val="0"/>
              </a:spcAft>
              <a:buClr>
                <a:schemeClr val="tx1"/>
              </a:buClr>
              <a:buChar char="»"/>
              <a:defRPr sz="2000">
                <a:solidFill>
                  <a:srgbClr val="000066"/>
                </a:solidFill>
                <a:latin typeface="+mn-lt"/>
              </a:defRPr>
            </a:lvl6pPr>
            <a:lvl7pPr marL="2971800" indent="-228600" algn="l" rtl="0" eaLnBrk="1" fontAlgn="base" hangingPunct="1">
              <a:spcBef>
                <a:spcPct val="20000"/>
              </a:spcBef>
              <a:spcAft>
                <a:spcPct val="0"/>
              </a:spcAft>
              <a:buClr>
                <a:schemeClr val="tx1"/>
              </a:buClr>
              <a:buChar char="»"/>
              <a:defRPr sz="2000">
                <a:solidFill>
                  <a:srgbClr val="000066"/>
                </a:solidFill>
                <a:latin typeface="+mn-lt"/>
              </a:defRPr>
            </a:lvl7pPr>
            <a:lvl8pPr marL="3429000" indent="-228600" algn="l" rtl="0" eaLnBrk="1" fontAlgn="base" hangingPunct="1">
              <a:spcBef>
                <a:spcPct val="20000"/>
              </a:spcBef>
              <a:spcAft>
                <a:spcPct val="0"/>
              </a:spcAft>
              <a:buClr>
                <a:schemeClr val="tx1"/>
              </a:buClr>
              <a:buChar char="»"/>
              <a:defRPr sz="2000">
                <a:solidFill>
                  <a:srgbClr val="000066"/>
                </a:solidFill>
                <a:latin typeface="+mn-lt"/>
              </a:defRPr>
            </a:lvl8pPr>
            <a:lvl9pPr marL="3886200" indent="-228600" algn="l" rtl="0" eaLnBrk="1" fontAlgn="base" hangingPunct="1">
              <a:spcBef>
                <a:spcPct val="20000"/>
              </a:spcBef>
              <a:spcAft>
                <a:spcPct val="0"/>
              </a:spcAft>
              <a:buClr>
                <a:schemeClr val="tx1"/>
              </a:buClr>
              <a:buChar char="»"/>
              <a:defRPr sz="2000">
                <a:solidFill>
                  <a:srgbClr val="000066"/>
                </a:solidFill>
                <a:latin typeface="+mn-lt"/>
              </a:defRPr>
            </a:lvl9pPr>
          </a:lstStyle>
          <a:p>
            <a:pPr marL="571500" indent="-571500">
              <a:buNone/>
            </a:pPr>
            <a:r>
              <a:rPr lang="en-GB" sz="2300" b="1" kern="0" dirty="0">
                <a:latin typeface="Calibri" pitchFamily="34" charset="0"/>
              </a:rPr>
              <a:t>4.2. </a:t>
            </a:r>
            <a:r>
              <a:rPr lang="el-GR" sz="2300" b="1" kern="0" dirty="0">
                <a:latin typeface="Calibri" pitchFamily="34" charset="0"/>
              </a:rPr>
              <a:t>Απαιτήσεις για την τεκμηρίωση</a:t>
            </a:r>
            <a:endParaRPr lang="en-GB" sz="2300" b="1" kern="0" dirty="0">
              <a:latin typeface="Calibri" pitchFamily="34" charset="0"/>
            </a:endParaRPr>
          </a:p>
          <a:p>
            <a:pPr marL="571500" indent="-571500">
              <a:buNone/>
            </a:pPr>
            <a:r>
              <a:rPr lang="el-GR" sz="2300" b="1" kern="0" dirty="0">
                <a:latin typeface="Calibri" pitchFamily="34" charset="0"/>
              </a:rPr>
              <a:t>4.2.3. Έλεγχος Εγγράφων </a:t>
            </a:r>
            <a:r>
              <a:rPr lang="el-GR" sz="2300" i="1" kern="0" dirty="0">
                <a:latin typeface="Calibri" pitchFamily="34" charset="0"/>
              </a:rPr>
              <a:t>(συνέχεια)</a:t>
            </a:r>
          </a:p>
          <a:p>
            <a:pPr marL="361950" indent="-180975" fontAlgn="auto">
              <a:lnSpc>
                <a:spcPct val="150000"/>
              </a:lnSpc>
              <a:spcBef>
                <a:spcPts val="0"/>
              </a:spcBef>
              <a:spcAft>
                <a:spcPts val="0"/>
              </a:spcAft>
              <a:buClr>
                <a:srgbClr val="002060"/>
              </a:buClr>
              <a:buFont typeface="Wingdings" pitchFamily="2" charset="2"/>
              <a:buChar char="§"/>
            </a:pPr>
            <a:r>
              <a:rPr lang="el-GR" sz="1800" kern="0" dirty="0">
                <a:solidFill>
                  <a:srgbClr val="002060"/>
                </a:solidFill>
                <a:latin typeface="Calibri" pitchFamily="34" charset="0"/>
              </a:rPr>
              <a:t>διασφαλίζεται ότι οι σχετικές εκδόσεις των εφαρμοστέων εγγράφων είναι διαθέσιμες στα σημεία χρήσης</a:t>
            </a:r>
          </a:p>
          <a:p>
            <a:pPr marL="361950" indent="-180975" fontAlgn="auto">
              <a:lnSpc>
                <a:spcPct val="150000"/>
              </a:lnSpc>
              <a:spcBef>
                <a:spcPts val="0"/>
              </a:spcBef>
              <a:spcAft>
                <a:spcPts val="0"/>
              </a:spcAft>
              <a:buClr>
                <a:srgbClr val="002060"/>
              </a:buClr>
              <a:buFont typeface="Wingdings" pitchFamily="2" charset="2"/>
              <a:buChar char="§"/>
            </a:pPr>
            <a:r>
              <a:rPr lang="el-GR" sz="1800" kern="0" dirty="0">
                <a:solidFill>
                  <a:srgbClr val="002060"/>
                </a:solidFill>
                <a:latin typeface="Calibri" pitchFamily="34" charset="0"/>
              </a:rPr>
              <a:t>διασφαλίζεται ότι παραμένουν ευανάγνωστα και ευκόλως αναγνωρίσιμα</a:t>
            </a:r>
          </a:p>
          <a:p>
            <a:pPr marL="361950" indent="-180975" fontAlgn="auto">
              <a:lnSpc>
                <a:spcPct val="150000"/>
              </a:lnSpc>
              <a:spcBef>
                <a:spcPts val="0"/>
              </a:spcBef>
              <a:spcAft>
                <a:spcPts val="0"/>
              </a:spcAft>
              <a:buClr>
                <a:srgbClr val="002060"/>
              </a:buClr>
              <a:buFont typeface="Wingdings" pitchFamily="2" charset="2"/>
              <a:buChar char="§"/>
            </a:pPr>
            <a:r>
              <a:rPr lang="el-GR" sz="1800" kern="0" dirty="0">
                <a:solidFill>
                  <a:srgbClr val="002060"/>
                </a:solidFill>
                <a:latin typeface="Calibri" pitchFamily="34" charset="0"/>
              </a:rPr>
              <a:t>διασφαλίζεται ότι αποδίδεται ταυτότητα στα έγγραφα εξωτερικής προέλευσης που προσδιορίζονται από τον οργανισμό ως απαραίτητα για το σχεδιασμό και τη λειτουργία του συστήματος διαχείρισης της ποιότητας και ότι η διανομή τους ελέγχεται και</a:t>
            </a:r>
          </a:p>
          <a:p>
            <a:pPr marL="361950" indent="-180975" fontAlgn="auto">
              <a:lnSpc>
                <a:spcPct val="150000"/>
              </a:lnSpc>
              <a:spcBef>
                <a:spcPts val="0"/>
              </a:spcBef>
              <a:spcAft>
                <a:spcPts val="0"/>
              </a:spcAft>
              <a:buClr>
                <a:srgbClr val="002060"/>
              </a:buClr>
              <a:buFont typeface="Wingdings" pitchFamily="2" charset="2"/>
              <a:buChar char="§"/>
            </a:pPr>
            <a:r>
              <a:rPr lang="el-GR" sz="1800" kern="0" dirty="0">
                <a:solidFill>
                  <a:srgbClr val="002060"/>
                </a:solidFill>
                <a:latin typeface="Calibri" pitchFamily="34" charset="0"/>
              </a:rPr>
              <a:t>προλαμβάνεται η ακούσια χρήση μη ισχυόντων εγγράφων και υπάρχει κατάλληλη ταυτοποίηση τους, εάν διατηρούνται για οποιονδήποτε σκοπό</a:t>
            </a:r>
            <a:endParaRPr lang="en-GB" sz="1800" b="1" kern="0" dirty="0">
              <a:solidFill>
                <a:srgbClr val="002060"/>
              </a:solidFill>
              <a:latin typeface="Calibri" pitchFamily="34" charset="0"/>
            </a:endParaRPr>
          </a:p>
          <a:p>
            <a:pPr marL="571500" indent="-571500">
              <a:buNone/>
            </a:pPr>
            <a:endParaRPr lang="el-GR" sz="2300" i="1" kern="0" dirty="0">
              <a:latin typeface="Calibri" pitchFamily="34" charset="0"/>
            </a:endParaRPr>
          </a:p>
          <a:p>
            <a:pPr marL="571500" indent="-571500">
              <a:buNone/>
            </a:pPr>
            <a:endParaRPr lang="en-GB" sz="500" b="1" kern="0" dirty="0">
              <a:latin typeface="Calibri" pitchFamily="34" charset="0"/>
            </a:endParaRPr>
          </a:p>
        </p:txBody>
      </p:sp>
    </p:spTree>
    <p:extLst>
      <p:ext uri="{BB962C8B-B14F-4D97-AF65-F5344CB8AC3E}">
        <p14:creationId xmlns="" xmlns:p14="http://schemas.microsoft.com/office/powerpoint/2010/main" val="42692384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4. Σύστημα Διαχείρισης της Ποιότητας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75520" y="1742235"/>
            <a:ext cx="8640960" cy="46434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tx1"/>
              </a:buClr>
              <a:buChar char="•"/>
              <a:defRPr sz="3200">
                <a:solidFill>
                  <a:srgbClr val="000066"/>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800">
                <a:solidFill>
                  <a:srgbClr val="000066"/>
                </a:solidFill>
                <a:latin typeface="+mn-lt"/>
              </a:defRPr>
            </a:lvl2pPr>
            <a:lvl3pPr marL="1143000" indent="-228600" algn="l" rtl="0" eaLnBrk="1" fontAlgn="base" hangingPunct="1">
              <a:spcBef>
                <a:spcPct val="20000"/>
              </a:spcBef>
              <a:spcAft>
                <a:spcPct val="0"/>
              </a:spcAft>
              <a:buClr>
                <a:schemeClr val="tx1"/>
              </a:buClr>
              <a:buChar char="•"/>
              <a:defRPr sz="2400">
                <a:solidFill>
                  <a:srgbClr val="000066"/>
                </a:solidFill>
                <a:latin typeface="+mn-lt"/>
              </a:defRPr>
            </a:lvl3pPr>
            <a:lvl4pPr marL="1600200" indent="-228600" algn="l" rtl="0" eaLnBrk="1" fontAlgn="base" hangingPunct="1">
              <a:spcBef>
                <a:spcPct val="20000"/>
              </a:spcBef>
              <a:spcAft>
                <a:spcPct val="0"/>
              </a:spcAft>
              <a:buClr>
                <a:schemeClr val="tx1"/>
              </a:buClr>
              <a:buChar char="–"/>
              <a:defRPr sz="2000">
                <a:solidFill>
                  <a:srgbClr val="000066"/>
                </a:solidFill>
                <a:latin typeface="+mn-lt"/>
              </a:defRPr>
            </a:lvl4pPr>
            <a:lvl5pPr marL="2057400" indent="-228600" algn="l" rtl="0" eaLnBrk="1" fontAlgn="base" hangingPunct="1">
              <a:spcBef>
                <a:spcPct val="20000"/>
              </a:spcBef>
              <a:spcAft>
                <a:spcPct val="0"/>
              </a:spcAft>
              <a:buClr>
                <a:schemeClr val="tx1"/>
              </a:buClr>
              <a:buChar char="»"/>
              <a:defRPr sz="2000">
                <a:solidFill>
                  <a:srgbClr val="000066"/>
                </a:solidFill>
                <a:latin typeface="+mn-lt"/>
              </a:defRPr>
            </a:lvl5pPr>
            <a:lvl6pPr marL="2514600" indent="-228600" algn="l" rtl="0" eaLnBrk="1" fontAlgn="base" hangingPunct="1">
              <a:spcBef>
                <a:spcPct val="20000"/>
              </a:spcBef>
              <a:spcAft>
                <a:spcPct val="0"/>
              </a:spcAft>
              <a:buClr>
                <a:schemeClr val="tx1"/>
              </a:buClr>
              <a:buChar char="»"/>
              <a:defRPr sz="2000">
                <a:solidFill>
                  <a:srgbClr val="000066"/>
                </a:solidFill>
                <a:latin typeface="+mn-lt"/>
              </a:defRPr>
            </a:lvl6pPr>
            <a:lvl7pPr marL="2971800" indent="-228600" algn="l" rtl="0" eaLnBrk="1" fontAlgn="base" hangingPunct="1">
              <a:spcBef>
                <a:spcPct val="20000"/>
              </a:spcBef>
              <a:spcAft>
                <a:spcPct val="0"/>
              </a:spcAft>
              <a:buClr>
                <a:schemeClr val="tx1"/>
              </a:buClr>
              <a:buChar char="»"/>
              <a:defRPr sz="2000">
                <a:solidFill>
                  <a:srgbClr val="000066"/>
                </a:solidFill>
                <a:latin typeface="+mn-lt"/>
              </a:defRPr>
            </a:lvl7pPr>
            <a:lvl8pPr marL="3429000" indent="-228600" algn="l" rtl="0" eaLnBrk="1" fontAlgn="base" hangingPunct="1">
              <a:spcBef>
                <a:spcPct val="20000"/>
              </a:spcBef>
              <a:spcAft>
                <a:spcPct val="0"/>
              </a:spcAft>
              <a:buClr>
                <a:schemeClr val="tx1"/>
              </a:buClr>
              <a:buChar char="»"/>
              <a:defRPr sz="2000">
                <a:solidFill>
                  <a:srgbClr val="000066"/>
                </a:solidFill>
                <a:latin typeface="+mn-lt"/>
              </a:defRPr>
            </a:lvl8pPr>
            <a:lvl9pPr marL="3886200" indent="-228600" algn="l" rtl="0" eaLnBrk="1" fontAlgn="base" hangingPunct="1">
              <a:spcBef>
                <a:spcPct val="20000"/>
              </a:spcBef>
              <a:spcAft>
                <a:spcPct val="0"/>
              </a:spcAft>
              <a:buClr>
                <a:schemeClr val="tx1"/>
              </a:buClr>
              <a:buChar char="»"/>
              <a:defRPr sz="2000">
                <a:solidFill>
                  <a:srgbClr val="000066"/>
                </a:solidFill>
                <a:latin typeface="+mn-lt"/>
              </a:defRPr>
            </a:lvl9pPr>
          </a:lstStyle>
          <a:p>
            <a:pPr marL="571500" indent="-571500">
              <a:buNone/>
            </a:pPr>
            <a:r>
              <a:rPr lang="en-GB" sz="2300" b="1" kern="0" dirty="0">
                <a:latin typeface="Calibri" pitchFamily="34" charset="0"/>
                <a:cs typeface="Arial" pitchFamily="34" charset="0"/>
              </a:rPr>
              <a:t>4.2. </a:t>
            </a:r>
            <a:r>
              <a:rPr lang="el-GR" sz="2300" b="1" kern="0" dirty="0">
                <a:latin typeface="Calibri" pitchFamily="34" charset="0"/>
                <a:cs typeface="Arial" pitchFamily="34" charset="0"/>
              </a:rPr>
              <a:t>Απαιτήσεις για την τεκμηρίωση</a:t>
            </a:r>
            <a:endParaRPr lang="en-GB" sz="2300" b="1" kern="0" dirty="0">
              <a:latin typeface="Calibri" pitchFamily="34" charset="0"/>
              <a:cs typeface="Arial" pitchFamily="34" charset="0"/>
            </a:endParaRPr>
          </a:p>
          <a:p>
            <a:pPr marL="571500" indent="-571500">
              <a:buNone/>
            </a:pPr>
            <a:r>
              <a:rPr lang="el-GR" sz="2300" b="1" kern="0" dirty="0">
                <a:latin typeface="Calibri" pitchFamily="34" charset="0"/>
                <a:cs typeface="Arial" pitchFamily="34" charset="0"/>
              </a:rPr>
              <a:t>4.2.4. Έλεγχος Αρχείων </a:t>
            </a:r>
          </a:p>
          <a:p>
            <a:pPr marL="0" indent="0" algn="just">
              <a:buNone/>
            </a:pPr>
            <a:r>
              <a:rPr lang="el-GR" sz="1800" kern="0" dirty="0">
                <a:latin typeface="Calibri" pitchFamily="34" charset="0"/>
                <a:cs typeface="Arial" pitchFamily="34" charset="0"/>
              </a:rPr>
              <a:t>Τα αρχεία που καθιερώνονται ώστε να παρέχεται απόδειξη της συμμόρφωσης με τις απαιτήσεις και απόδειξη της αποτελεσματικής λειτουργίας του συστήματος διαχείρισης της ποιότητας πρέπει να ελέγχονται.</a:t>
            </a:r>
            <a:endParaRPr lang="el-GR" sz="1800" b="1" kern="0" dirty="0">
              <a:latin typeface="Calibri" pitchFamily="34" charset="0"/>
              <a:cs typeface="Arial" pitchFamily="34" charset="0"/>
            </a:endParaRPr>
          </a:p>
          <a:p>
            <a:pPr marL="0" indent="0" algn="just">
              <a:buNone/>
            </a:pPr>
            <a:endParaRPr lang="el-GR" sz="1800" kern="0" dirty="0">
              <a:latin typeface="Calibri" pitchFamily="34" charset="0"/>
              <a:cs typeface="Arial" pitchFamily="34" charset="0"/>
            </a:endParaRPr>
          </a:p>
          <a:p>
            <a:pPr marL="0" indent="0" algn="just">
              <a:buNone/>
            </a:pPr>
            <a:r>
              <a:rPr lang="el-GR" sz="1800" kern="0" dirty="0">
                <a:latin typeface="Calibri" pitchFamily="34" charset="0"/>
                <a:cs typeface="Arial" pitchFamily="34" charset="0"/>
              </a:rPr>
              <a:t>Ο οργανισμός πρέπει να καθιερώνει μια τεκμηριωμένη διαδικασία που να καθορίζει τους ελέγχους που χρειάζονται για την ταυτοποίηση, την αποθήκευση, την προστασία, την ανάκτηση, το χρόνο διατήρησης και την τελική διάθεση των αρχείων.</a:t>
            </a:r>
          </a:p>
          <a:p>
            <a:pPr marL="0" indent="0" algn="just">
              <a:buNone/>
            </a:pPr>
            <a:endParaRPr lang="el-GR" sz="1800" kern="0" dirty="0">
              <a:latin typeface="Calibri" pitchFamily="34" charset="0"/>
              <a:cs typeface="Arial" pitchFamily="34" charset="0"/>
            </a:endParaRPr>
          </a:p>
          <a:p>
            <a:pPr marL="0" indent="0" algn="just">
              <a:buNone/>
            </a:pPr>
            <a:r>
              <a:rPr lang="el-GR" sz="1800" kern="0" dirty="0">
                <a:latin typeface="Calibri" pitchFamily="34" charset="0"/>
                <a:cs typeface="Arial" pitchFamily="34" charset="0"/>
              </a:rPr>
              <a:t>Τα αρχεία πρέπει να παραμένουν ευανάγνωστα, ευκόλως αναγνωρίσιμα και ανακτήσιμα.</a:t>
            </a:r>
          </a:p>
        </p:txBody>
      </p:sp>
    </p:spTree>
    <p:extLst>
      <p:ext uri="{BB962C8B-B14F-4D97-AF65-F5344CB8AC3E}">
        <p14:creationId xmlns="" xmlns:p14="http://schemas.microsoft.com/office/powerpoint/2010/main" val="13478711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5. Ευθύνη της Διοίκησης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43796" y="1705465"/>
            <a:ext cx="8672684" cy="46434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571500" indent="-571500" fontAlgn="base">
              <a:spcBef>
                <a:spcPct val="20000"/>
              </a:spcBef>
              <a:spcAft>
                <a:spcPct val="0"/>
              </a:spcAft>
              <a:buClr>
                <a:srgbClr val="000066"/>
              </a:buClr>
              <a:defRPr/>
            </a:pPr>
            <a:r>
              <a:rPr lang="el-GR" sz="2300" b="1" kern="0" dirty="0">
                <a:solidFill>
                  <a:srgbClr val="000066"/>
                </a:solidFill>
                <a:latin typeface="Calibri" pitchFamily="34" charset="0"/>
                <a:cs typeface="Arial" pitchFamily="34" charset="0"/>
              </a:rPr>
              <a:t>5.1</a:t>
            </a:r>
            <a:r>
              <a:rPr lang="en-GB" sz="2300" b="1" kern="0" dirty="0">
                <a:solidFill>
                  <a:srgbClr val="000066"/>
                </a:solidFill>
                <a:latin typeface="Calibri" pitchFamily="34" charset="0"/>
                <a:cs typeface="Arial" pitchFamily="34" charset="0"/>
              </a:rPr>
              <a:t>. </a:t>
            </a:r>
            <a:r>
              <a:rPr lang="el-GR" sz="2300" b="1" kern="0" dirty="0">
                <a:solidFill>
                  <a:srgbClr val="000066"/>
                </a:solidFill>
                <a:latin typeface="Calibri" pitchFamily="34" charset="0"/>
                <a:cs typeface="Arial" pitchFamily="34" charset="0"/>
              </a:rPr>
              <a:t>Δέσμευση της Διοίκησης </a:t>
            </a:r>
            <a:endParaRPr lang="en-GB"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sz="1600" kern="0" dirty="0">
                <a:solidFill>
                  <a:srgbClr val="000066"/>
                </a:solidFill>
                <a:latin typeface="Calibri" pitchFamily="34" charset="0"/>
                <a:cs typeface="Arial" pitchFamily="34" charset="0"/>
              </a:rPr>
              <a:t>Η Ανώτατη Διοίκηση πρέπει να παρέχει απόδειξη της δέσμευσης της για την ανάπτυξη και την εφαρμογή του συστήματος διαχείρισης της ποιότητας και για τη συνεχή βελτίωση της αποτελεσματικότητας του, μέσω: </a:t>
            </a:r>
          </a:p>
          <a:p>
            <a:pPr marL="447675" indent="-179388">
              <a:lnSpc>
                <a:spcPct val="150000"/>
              </a:lnSpc>
              <a:buClr>
                <a:srgbClr val="002060"/>
              </a:buClr>
              <a:buFont typeface="Wingdings" pitchFamily="2" charset="2"/>
              <a:buChar char="§"/>
            </a:pPr>
            <a:r>
              <a:rPr lang="el-GR" sz="1600" dirty="0">
                <a:solidFill>
                  <a:srgbClr val="000066"/>
                </a:solidFill>
                <a:latin typeface="Calibri" pitchFamily="34" charset="0"/>
              </a:rPr>
              <a:t>της γνωστοποίησης στον οργανισμό της σημασίας της ικανοποίησης των απαιτήσεων των πελατών, καθώς επίσης των νομικών και των κανονιστικών απαιτήσεων</a:t>
            </a:r>
          </a:p>
          <a:p>
            <a:pPr marL="447675" indent="-179388">
              <a:lnSpc>
                <a:spcPct val="150000"/>
              </a:lnSpc>
              <a:buClr>
                <a:srgbClr val="002060"/>
              </a:buClr>
              <a:buFont typeface="Wingdings" pitchFamily="2" charset="2"/>
              <a:buChar char="§"/>
            </a:pPr>
            <a:r>
              <a:rPr lang="el-GR" sz="1600" dirty="0">
                <a:solidFill>
                  <a:srgbClr val="000066"/>
                </a:solidFill>
                <a:latin typeface="Calibri" pitchFamily="34" charset="0"/>
              </a:rPr>
              <a:t>της καθιέρωσης της πολιτικής για την ποιότητα </a:t>
            </a:r>
          </a:p>
          <a:p>
            <a:pPr marL="447675" indent="-179388">
              <a:lnSpc>
                <a:spcPct val="150000"/>
              </a:lnSpc>
              <a:buClr>
                <a:srgbClr val="002060"/>
              </a:buClr>
              <a:buFont typeface="Wingdings" pitchFamily="2" charset="2"/>
              <a:buChar char="§"/>
            </a:pPr>
            <a:r>
              <a:rPr lang="el-GR" sz="1600" dirty="0">
                <a:solidFill>
                  <a:srgbClr val="FF0000"/>
                </a:solidFill>
                <a:latin typeface="Calibri" pitchFamily="34" charset="0"/>
              </a:rPr>
              <a:t>της διασφάλισης ότι η διαχείριση των κλινικών κινδύνων έχει ενσωματωθεί στο σύστημα διαχείρισης ποιότητας </a:t>
            </a:r>
          </a:p>
          <a:p>
            <a:pPr marL="447675" indent="-179388">
              <a:lnSpc>
                <a:spcPct val="150000"/>
              </a:lnSpc>
              <a:buClr>
                <a:srgbClr val="002060"/>
              </a:buClr>
              <a:buFont typeface="Wingdings" pitchFamily="2" charset="2"/>
              <a:buChar char="§"/>
            </a:pPr>
            <a:r>
              <a:rPr lang="el-GR" sz="1600" dirty="0">
                <a:solidFill>
                  <a:srgbClr val="000066"/>
                </a:solidFill>
                <a:latin typeface="Calibri" pitchFamily="34" charset="0"/>
              </a:rPr>
              <a:t>της διασφάλισης ότι καθιερώνονται στόχοι ποιότητας</a:t>
            </a:r>
          </a:p>
          <a:p>
            <a:pPr marL="447675" indent="-179388">
              <a:lnSpc>
                <a:spcPct val="150000"/>
              </a:lnSpc>
              <a:buClr>
                <a:srgbClr val="002060"/>
              </a:buClr>
              <a:buFont typeface="Wingdings" pitchFamily="2" charset="2"/>
              <a:buChar char="§"/>
            </a:pPr>
            <a:r>
              <a:rPr lang="el-GR" sz="1600" dirty="0">
                <a:solidFill>
                  <a:srgbClr val="000066"/>
                </a:solidFill>
                <a:latin typeface="Calibri" pitchFamily="34" charset="0"/>
              </a:rPr>
              <a:t>της διεξαγωγής των ανασκοπήσεων από τη Διοίκηση και</a:t>
            </a:r>
          </a:p>
          <a:p>
            <a:pPr marL="447675" indent="-179388">
              <a:lnSpc>
                <a:spcPct val="150000"/>
              </a:lnSpc>
              <a:buClr>
                <a:srgbClr val="002060"/>
              </a:buClr>
              <a:buFont typeface="Wingdings" pitchFamily="2" charset="2"/>
              <a:buChar char="§"/>
            </a:pPr>
            <a:r>
              <a:rPr lang="el-GR" sz="1600" dirty="0">
                <a:solidFill>
                  <a:srgbClr val="000066"/>
                </a:solidFill>
                <a:latin typeface="Calibri" pitchFamily="34" charset="0"/>
              </a:rPr>
              <a:t>της εξασφάλισης της διαθεσιμότητας των πόρων.</a:t>
            </a:r>
            <a:endParaRPr lang="el-GR" sz="1600" kern="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36220201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5. Ευθύνη της Διοίκησης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919537" y="1705465"/>
            <a:ext cx="8352927" cy="46434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571500" indent="-571500" fontAlgn="base">
              <a:spcBef>
                <a:spcPct val="20000"/>
              </a:spcBef>
              <a:spcAft>
                <a:spcPct val="0"/>
              </a:spcAft>
              <a:buClr>
                <a:srgbClr val="000066"/>
              </a:buClr>
              <a:defRPr/>
            </a:pPr>
            <a:r>
              <a:rPr lang="el-GR" sz="2300" b="1" kern="0" dirty="0">
                <a:solidFill>
                  <a:srgbClr val="000066"/>
                </a:solidFill>
                <a:latin typeface="Calibri" pitchFamily="34" charset="0"/>
                <a:cs typeface="Arial" pitchFamily="34" charset="0"/>
              </a:rPr>
              <a:t>5.2</a:t>
            </a:r>
            <a:r>
              <a:rPr lang="en-GB" sz="2300" b="1" kern="0" dirty="0">
                <a:solidFill>
                  <a:srgbClr val="000066"/>
                </a:solidFill>
                <a:latin typeface="Calibri" pitchFamily="34" charset="0"/>
                <a:cs typeface="Arial" pitchFamily="34" charset="0"/>
              </a:rPr>
              <a:t>. </a:t>
            </a:r>
            <a:r>
              <a:rPr lang="el-GR" sz="2300" b="1" kern="0" dirty="0">
                <a:solidFill>
                  <a:srgbClr val="000066"/>
                </a:solidFill>
                <a:latin typeface="Calibri" pitchFamily="34" charset="0"/>
                <a:cs typeface="Arial" pitchFamily="34" charset="0"/>
              </a:rPr>
              <a:t>Εστίαση στον πελάτη </a:t>
            </a:r>
            <a:endParaRPr lang="en-GB"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sz="2000" kern="0" dirty="0">
                <a:solidFill>
                  <a:srgbClr val="000066"/>
                </a:solidFill>
                <a:latin typeface="Calibri" pitchFamily="34" charset="0"/>
                <a:cs typeface="Arial" pitchFamily="34" charset="0"/>
              </a:rPr>
              <a:t>Με σκοπό την επαύξηση της ικανοποίησης των πελατών του οργανισμού, η Ανώτατη Διοίκηση πρέπει να διασφαλίζει ότι προσδιορίζονται και ικανοποιούνται οι απαιτήσεις τους.</a:t>
            </a:r>
          </a:p>
          <a:p>
            <a:pPr algn="just" fontAlgn="base">
              <a:spcBef>
                <a:spcPct val="20000"/>
              </a:spcBef>
              <a:spcAft>
                <a:spcPct val="0"/>
              </a:spcAft>
              <a:buClr>
                <a:srgbClr val="000066"/>
              </a:buClr>
            </a:pPr>
            <a:endParaRPr lang="el-GR" sz="1400"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endParaRPr lang="el-GR" sz="1400" kern="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28748277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5. Ευθύνη της Διοίκησης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919537" y="1705465"/>
            <a:ext cx="8352927" cy="46434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571500" indent="-571500" fontAlgn="base">
              <a:spcBef>
                <a:spcPct val="20000"/>
              </a:spcBef>
              <a:spcAft>
                <a:spcPct val="0"/>
              </a:spcAft>
              <a:buClr>
                <a:srgbClr val="000066"/>
              </a:buClr>
              <a:defRPr/>
            </a:pPr>
            <a:r>
              <a:rPr lang="el-GR" sz="2300" b="1" kern="0" dirty="0">
                <a:solidFill>
                  <a:srgbClr val="000066"/>
                </a:solidFill>
                <a:latin typeface="Calibri" pitchFamily="34" charset="0"/>
                <a:cs typeface="Arial" pitchFamily="34" charset="0"/>
              </a:rPr>
              <a:t>5.3</a:t>
            </a:r>
            <a:r>
              <a:rPr lang="en-GB" sz="2300" b="1" kern="0" dirty="0">
                <a:solidFill>
                  <a:srgbClr val="000066"/>
                </a:solidFill>
                <a:latin typeface="Calibri" pitchFamily="34" charset="0"/>
                <a:cs typeface="Arial" pitchFamily="34" charset="0"/>
              </a:rPr>
              <a:t>. </a:t>
            </a:r>
            <a:r>
              <a:rPr lang="el-GR" sz="2300" b="1" kern="0" dirty="0">
                <a:solidFill>
                  <a:srgbClr val="000066"/>
                </a:solidFill>
                <a:latin typeface="Calibri" pitchFamily="34" charset="0"/>
                <a:cs typeface="Arial" pitchFamily="34" charset="0"/>
              </a:rPr>
              <a:t>Πολιτική Ποιότητας </a:t>
            </a:r>
            <a:endParaRPr lang="en-GB"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sz="1600" kern="0" dirty="0">
                <a:solidFill>
                  <a:srgbClr val="000066"/>
                </a:solidFill>
                <a:latin typeface="Calibri" pitchFamily="34" charset="0"/>
                <a:cs typeface="Arial" pitchFamily="34" charset="0"/>
              </a:rPr>
              <a:t>Η Διοίκηση πρέπει να διασφαλίζει ότι η πολιτική για την ποιότητα:</a:t>
            </a:r>
          </a:p>
          <a:p>
            <a:pPr marL="361950" indent="-188913" algn="just" fontAlgn="base">
              <a:lnSpc>
                <a:spcPct val="150000"/>
              </a:lnSpc>
              <a:spcBef>
                <a:spcPct val="20000"/>
              </a:spcBef>
              <a:spcAft>
                <a:spcPct val="0"/>
              </a:spcAft>
              <a:buClr>
                <a:srgbClr val="002060"/>
              </a:buClr>
              <a:buFont typeface="Wingdings" pitchFamily="2" charset="2"/>
              <a:buChar char="§"/>
            </a:pPr>
            <a:r>
              <a:rPr lang="el-GR" sz="1600" kern="0" dirty="0">
                <a:solidFill>
                  <a:srgbClr val="000066"/>
                </a:solidFill>
                <a:latin typeface="Calibri" pitchFamily="34" charset="0"/>
                <a:cs typeface="Arial" pitchFamily="34" charset="0"/>
              </a:rPr>
              <a:t>είναι κατάλληλη για το σκοπό του οργανισμού</a:t>
            </a:r>
          </a:p>
          <a:p>
            <a:pPr marL="361950" indent="-188913" algn="just" fontAlgn="base">
              <a:lnSpc>
                <a:spcPct val="150000"/>
              </a:lnSpc>
              <a:spcBef>
                <a:spcPct val="20000"/>
              </a:spcBef>
              <a:spcAft>
                <a:spcPct val="0"/>
              </a:spcAft>
              <a:buClr>
                <a:srgbClr val="002060"/>
              </a:buClr>
              <a:buFont typeface="Wingdings" pitchFamily="2" charset="2"/>
              <a:buChar char="§"/>
            </a:pPr>
            <a:r>
              <a:rPr lang="el-GR" sz="1600" kern="0" dirty="0">
                <a:solidFill>
                  <a:srgbClr val="000066"/>
                </a:solidFill>
                <a:latin typeface="Calibri" pitchFamily="34" charset="0"/>
                <a:cs typeface="Arial" pitchFamily="34" charset="0"/>
              </a:rPr>
              <a:t>περιλαμβάνει  δέσμευση  για  τη  συμμόρφωση  με τις  απαιτήσεις  και  για  τη  συνεχή  βελτίωση  της αποτελεσματικότητας του συστήματος διαχείρισης της ποιότητας</a:t>
            </a:r>
          </a:p>
          <a:p>
            <a:pPr marL="361950" indent="-188913" algn="just" fontAlgn="base">
              <a:lnSpc>
                <a:spcPct val="150000"/>
              </a:lnSpc>
              <a:spcBef>
                <a:spcPct val="20000"/>
              </a:spcBef>
              <a:spcAft>
                <a:spcPct val="0"/>
              </a:spcAft>
              <a:buClr>
                <a:srgbClr val="002060"/>
              </a:buClr>
              <a:buFont typeface="Wingdings" pitchFamily="2" charset="2"/>
              <a:buChar char="§"/>
            </a:pPr>
            <a:r>
              <a:rPr lang="el-GR" sz="1600" kern="0" dirty="0">
                <a:solidFill>
                  <a:srgbClr val="FF0000"/>
                </a:solidFill>
                <a:latin typeface="Calibri" pitchFamily="34" charset="0"/>
                <a:cs typeface="Arial" pitchFamily="34" charset="0"/>
              </a:rPr>
              <a:t>Είναι βασισμένη στην ηθική δεοντολογία και στις διαστάσεις ποιότητας για την υγεία</a:t>
            </a:r>
          </a:p>
          <a:p>
            <a:pPr marL="361950" indent="-188913" algn="just" fontAlgn="base">
              <a:lnSpc>
                <a:spcPct val="150000"/>
              </a:lnSpc>
              <a:spcBef>
                <a:spcPct val="20000"/>
              </a:spcBef>
              <a:spcAft>
                <a:spcPct val="0"/>
              </a:spcAft>
              <a:buClr>
                <a:srgbClr val="002060"/>
              </a:buClr>
              <a:buFont typeface="Wingdings" pitchFamily="2" charset="2"/>
              <a:buChar char="§"/>
            </a:pPr>
            <a:r>
              <a:rPr lang="el-GR" sz="1600" kern="0" dirty="0">
                <a:solidFill>
                  <a:srgbClr val="FF0000"/>
                </a:solidFill>
                <a:latin typeface="Calibri" pitchFamily="34" charset="0"/>
                <a:cs typeface="Arial" pitchFamily="34" charset="0"/>
              </a:rPr>
              <a:t>Περιλαμβάνει δέσμευση ότι κατά την κλινική διαχείριση του ασθενούς λαμβάνονται υπόψη η διαχείριση των κλινικών κινδύνων </a:t>
            </a:r>
          </a:p>
          <a:p>
            <a:pPr marL="361950" indent="-188913" algn="just" fontAlgn="base">
              <a:lnSpc>
                <a:spcPct val="150000"/>
              </a:lnSpc>
              <a:spcBef>
                <a:spcPct val="20000"/>
              </a:spcBef>
              <a:spcAft>
                <a:spcPct val="0"/>
              </a:spcAft>
              <a:buClr>
                <a:srgbClr val="002060"/>
              </a:buClr>
              <a:buFont typeface="Wingdings" pitchFamily="2" charset="2"/>
              <a:buChar char="§"/>
            </a:pPr>
            <a:r>
              <a:rPr lang="el-GR" sz="1600" kern="0" dirty="0">
                <a:solidFill>
                  <a:srgbClr val="000066"/>
                </a:solidFill>
                <a:latin typeface="Calibri" pitchFamily="34" charset="0"/>
                <a:cs typeface="Arial" pitchFamily="34" charset="0"/>
              </a:rPr>
              <a:t>παρέχει ένα πλαίσιο για την καθιέρωση και την ανασκόπηση των στόχων ποιότητας</a:t>
            </a:r>
          </a:p>
          <a:p>
            <a:pPr marL="361950" indent="-188913" algn="just" fontAlgn="base">
              <a:lnSpc>
                <a:spcPct val="150000"/>
              </a:lnSpc>
              <a:spcBef>
                <a:spcPct val="20000"/>
              </a:spcBef>
              <a:spcAft>
                <a:spcPct val="0"/>
              </a:spcAft>
              <a:buClr>
                <a:srgbClr val="002060"/>
              </a:buClr>
              <a:buFont typeface="Wingdings" pitchFamily="2" charset="2"/>
              <a:buChar char="§"/>
            </a:pPr>
            <a:r>
              <a:rPr lang="el-GR" sz="1600" kern="0" dirty="0">
                <a:solidFill>
                  <a:srgbClr val="000066"/>
                </a:solidFill>
                <a:latin typeface="Calibri" pitchFamily="34" charset="0"/>
                <a:cs typeface="Arial" pitchFamily="34" charset="0"/>
              </a:rPr>
              <a:t>γνωστοποιείται και γίνεται κατανοητή εντός του οργανισμού και</a:t>
            </a:r>
          </a:p>
          <a:p>
            <a:pPr marL="361950" indent="-188913" algn="just" fontAlgn="base">
              <a:lnSpc>
                <a:spcPct val="150000"/>
              </a:lnSpc>
              <a:spcBef>
                <a:spcPct val="20000"/>
              </a:spcBef>
              <a:spcAft>
                <a:spcPct val="0"/>
              </a:spcAft>
              <a:buClr>
                <a:srgbClr val="002060"/>
              </a:buClr>
              <a:buFont typeface="Wingdings" pitchFamily="2" charset="2"/>
              <a:buChar char="§"/>
            </a:pPr>
            <a:r>
              <a:rPr lang="el-GR" sz="1600" kern="0" dirty="0">
                <a:solidFill>
                  <a:srgbClr val="000066"/>
                </a:solidFill>
                <a:latin typeface="Calibri" pitchFamily="34" charset="0"/>
                <a:cs typeface="Arial" pitchFamily="34" charset="0"/>
              </a:rPr>
              <a:t>επανεξετάζεται ως προς την καταλληλότητα της.</a:t>
            </a:r>
          </a:p>
          <a:p>
            <a:pPr algn="just" fontAlgn="base">
              <a:spcBef>
                <a:spcPct val="20000"/>
              </a:spcBef>
              <a:spcAft>
                <a:spcPct val="0"/>
              </a:spcAft>
              <a:buClr>
                <a:srgbClr val="000066"/>
              </a:buClr>
            </a:pPr>
            <a:endParaRPr lang="el-GR" sz="1400" kern="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38008257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5. Ευθύνη της Διοίκησης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743990"/>
            <a:ext cx="8640960" cy="44933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571500" indent="-571500" fontAlgn="base">
              <a:spcBef>
                <a:spcPct val="20000"/>
              </a:spcBef>
              <a:spcAft>
                <a:spcPct val="0"/>
              </a:spcAft>
              <a:buClr>
                <a:srgbClr val="000066"/>
              </a:buClr>
              <a:defRPr/>
            </a:pPr>
            <a:r>
              <a:rPr lang="el-GR" sz="2300" b="1" kern="0" dirty="0">
                <a:solidFill>
                  <a:srgbClr val="000066"/>
                </a:solidFill>
                <a:latin typeface="Calibri" pitchFamily="34" charset="0"/>
                <a:cs typeface="Arial" pitchFamily="34" charset="0"/>
              </a:rPr>
              <a:t>5.4</a:t>
            </a:r>
            <a:r>
              <a:rPr lang="en-GB" sz="2300" b="1" kern="0" dirty="0">
                <a:solidFill>
                  <a:srgbClr val="000066"/>
                </a:solidFill>
                <a:latin typeface="Calibri" pitchFamily="34" charset="0"/>
                <a:cs typeface="Arial" pitchFamily="34" charset="0"/>
              </a:rPr>
              <a:t>. </a:t>
            </a:r>
            <a:r>
              <a:rPr lang="el-GR" sz="2300" b="1" kern="0" dirty="0">
                <a:solidFill>
                  <a:srgbClr val="000066"/>
                </a:solidFill>
                <a:latin typeface="Calibri" pitchFamily="34" charset="0"/>
                <a:cs typeface="Arial" pitchFamily="34" charset="0"/>
              </a:rPr>
              <a:t>Σχεδιασμός </a:t>
            </a:r>
          </a:p>
          <a:p>
            <a:pPr marL="571500" indent="-571500" fontAlgn="base">
              <a:spcBef>
                <a:spcPct val="20000"/>
              </a:spcBef>
              <a:spcAft>
                <a:spcPct val="0"/>
              </a:spcAft>
              <a:buClr>
                <a:srgbClr val="000066"/>
              </a:buClr>
              <a:defRPr/>
            </a:pPr>
            <a:r>
              <a:rPr lang="el-GR" sz="2300" b="1" kern="0" dirty="0">
                <a:solidFill>
                  <a:srgbClr val="000066"/>
                </a:solidFill>
                <a:latin typeface="Calibri" pitchFamily="34" charset="0"/>
                <a:cs typeface="Arial" pitchFamily="34" charset="0"/>
              </a:rPr>
              <a:t>5.4.1. Στόχοι Ποιότητας </a:t>
            </a:r>
            <a:endParaRPr lang="en-GB"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Η Ανώτατη Διοίκηση πρέπει να διασφαλίζει ότι καθιερώνονται στόχοι ποιότητας, συμπεριλαμβανομένων εκείνων που χρειάζονται για την ικανοποίηση των απαιτήσεων για το προϊόν, στις σχετικές λειτουργίες και επίπεδα ευθύνης εντός του οργανισμού. Οι στόχοι ποιότητας πρέπει να απορρέουν από την πολιτική ποιότητας και να είναι μετρήσιμοι.</a:t>
            </a:r>
          </a:p>
          <a:p>
            <a:pPr algn="just" fontAlgn="base">
              <a:spcBef>
                <a:spcPct val="20000"/>
              </a:spcBef>
              <a:spcAft>
                <a:spcPct val="0"/>
              </a:spcAft>
              <a:buClr>
                <a:srgbClr val="000066"/>
              </a:buClr>
            </a:pPr>
            <a:endParaRPr lang="el-GR"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endParaRPr lang="el-GR" kern="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376836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4. Σύστημα Διαχείρισης της Ποιότητας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644650"/>
            <a:ext cx="8215370" cy="322451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tx1"/>
              </a:buClr>
              <a:buChar char="•"/>
              <a:defRPr sz="3200">
                <a:solidFill>
                  <a:srgbClr val="000066"/>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800">
                <a:solidFill>
                  <a:srgbClr val="000066"/>
                </a:solidFill>
                <a:latin typeface="+mn-lt"/>
              </a:defRPr>
            </a:lvl2pPr>
            <a:lvl3pPr marL="1143000" indent="-228600" algn="l" rtl="0" eaLnBrk="1" fontAlgn="base" hangingPunct="1">
              <a:spcBef>
                <a:spcPct val="20000"/>
              </a:spcBef>
              <a:spcAft>
                <a:spcPct val="0"/>
              </a:spcAft>
              <a:buClr>
                <a:schemeClr val="tx1"/>
              </a:buClr>
              <a:buChar char="•"/>
              <a:defRPr sz="2400">
                <a:solidFill>
                  <a:srgbClr val="000066"/>
                </a:solidFill>
                <a:latin typeface="+mn-lt"/>
              </a:defRPr>
            </a:lvl3pPr>
            <a:lvl4pPr marL="1600200" indent="-228600" algn="l" rtl="0" eaLnBrk="1" fontAlgn="base" hangingPunct="1">
              <a:spcBef>
                <a:spcPct val="20000"/>
              </a:spcBef>
              <a:spcAft>
                <a:spcPct val="0"/>
              </a:spcAft>
              <a:buClr>
                <a:schemeClr val="tx1"/>
              </a:buClr>
              <a:buChar char="–"/>
              <a:defRPr sz="2000">
                <a:solidFill>
                  <a:srgbClr val="000066"/>
                </a:solidFill>
                <a:latin typeface="+mn-lt"/>
              </a:defRPr>
            </a:lvl4pPr>
            <a:lvl5pPr marL="2057400" indent="-228600" algn="l" rtl="0" eaLnBrk="1" fontAlgn="base" hangingPunct="1">
              <a:spcBef>
                <a:spcPct val="20000"/>
              </a:spcBef>
              <a:spcAft>
                <a:spcPct val="0"/>
              </a:spcAft>
              <a:buClr>
                <a:schemeClr val="tx1"/>
              </a:buClr>
              <a:buChar char="»"/>
              <a:defRPr sz="2000">
                <a:solidFill>
                  <a:srgbClr val="000066"/>
                </a:solidFill>
                <a:latin typeface="+mn-lt"/>
              </a:defRPr>
            </a:lvl5pPr>
            <a:lvl6pPr marL="2514600" indent="-228600" algn="l" rtl="0" eaLnBrk="1" fontAlgn="base" hangingPunct="1">
              <a:spcBef>
                <a:spcPct val="20000"/>
              </a:spcBef>
              <a:spcAft>
                <a:spcPct val="0"/>
              </a:spcAft>
              <a:buClr>
                <a:schemeClr val="tx1"/>
              </a:buClr>
              <a:buChar char="»"/>
              <a:defRPr sz="2000">
                <a:solidFill>
                  <a:srgbClr val="000066"/>
                </a:solidFill>
                <a:latin typeface="+mn-lt"/>
              </a:defRPr>
            </a:lvl6pPr>
            <a:lvl7pPr marL="2971800" indent="-228600" algn="l" rtl="0" eaLnBrk="1" fontAlgn="base" hangingPunct="1">
              <a:spcBef>
                <a:spcPct val="20000"/>
              </a:spcBef>
              <a:spcAft>
                <a:spcPct val="0"/>
              </a:spcAft>
              <a:buClr>
                <a:schemeClr val="tx1"/>
              </a:buClr>
              <a:buChar char="»"/>
              <a:defRPr sz="2000">
                <a:solidFill>
                  <a:srgbClr val="000066"/>
                </a:solidFill>
                <a:latin typeface="+mn-lt"/>
              </a:defRPr>
            </a:lvl7pPr>
            <a:lvl8pPr marL="3429000" indent="-228600" algn="l" rtl="0" eaLnBrk="1" fontAlgn="base" hangingPunct="1">
              <a:spcBef>
                <a:spcPct val="20000"/>
              </a:spcBef>
              <a:spcAft>
                <a:spcPct val="0"/>
              </a:spcAft>
              <a:buClr>
                <a:schemeClr val="tx1"/>
              </a:buClr>
              <a:buChar char="»"/>
              <a:defRPr sz="2000">
                <a:solidFill>
                  <a:srgbClr val="000066"/>
                </a:solidFill>
                <a:latin typeface="+mn-lt"/>
              </a:defRPr>
            </a:lvl8pPr>
            <a:lvl9pPr marL="3886200" indent="-228600" algn="l" rtl="0" eaLnBrk="1" fontAlgn="base" hangingPunct="1">
              <a:spcBef>
                <a:spcPct val="20000"/>
              </a:spcBef>
              <a:spcAft>
                <a:spcPct val="0"/>
              </a:spcAft>
              <a:buClr>
                <a:schemeClr val="tx1"/>
              </a:buClr>
              <a:buChar char="»"/>
              <a:defRPr sz="2000">
                <a:solidFill>
                  <a:srgbClr val="000066"/>
                </a:solidFill>
                <a:latin typeface="+mn-lt"/>
              </a:defRPr>
            </a:lvl9pPr>
          </a:lstStyle>
          <a:p>
            <a:pPr marL="571500" indent="-571500" algn="just">
              <a:lnSpc>
                <a:spcPct val="150000"/>
              </a:lnSpc>
              <a:buClr>
                <a:srgbClr val="000066"/>
              </a:buClr>
              <a:buNone/>
              <a:defRPr/>
            </a:pPr>
            <a:r>
              <a:rPr lang="en-GB" sz="2300" b="1" kern="0" dirty="0">
                <a:latin typeface="Calibri" pitchFamily="34" charset="0"/>
              </a:rPr>
              <a:t>4.1 </a:t>
            </a:r>
            <a:r>
              <a:rPr lang="el-GR" sz="2300" b="1" kern="0" dirty="0">
                <a:latin typeface="Calibri" pitchFamily="34" charset="0"/>
              </a:rPr>
              <a:t>Γενικές Απαιτήσεις </a:t>
            </a:r>
            <a:endParaRPr lang="en-GB" sz="2300" b="1" kern="0" dirty="0">
              <a:latin typeface="Calibri" pitchFamily="34" charset="0"/>
            </a:endParaRPr>
          </a:p>
          <a:p>
            <a:pPr marL="0" indent="0" algn="just">
              <a:lnSpc>
                <a:spcPct val="150000"/>
              </a:lnSpc>
              <a:buClr>
                <a:srgbClr val="000066"/>
              </a:buClr>
              <a:buNone/>
              <a:defRPr/>
            </a:pPr>
            <a:r>
              <a:rPr lang="el-GR" sz="1800" kern="0" dirty="0">
                <a:latin typeface="Calibri" pitchFamily="34" charset="0"/>
              </a:rPr>
              <a:t>Ο οργανισμός πρέπει να καθιερώνει, να τεκμηριώνει, να εφαρμόζει και να διατηρεί ένα σύστημα διαχείρισης της ποιότητας και να βελτιώνει συνεχώς την αποτελεσματικότητά του, σύμφωνα με τις απαιτήσεις του παρόντος Διεθνούς προτύπου.</a:t>
            </a:r>
            <a:endParaRPr lang="en-US" sz="1800" kern="0" dirty="0">
              <a:latin typeface="Calibri" pitchFamily="34" charset="0"/>
            </a:endParaRPr>
          </a:p>
        </p:txBody>
      </p:sp>
    </p:spTree>
    <p:extLst>
      <p:ext uri="{BB962C8B-B14F-4D97-AF65-F5344CB8AC3E}">
        <p14:creationId xmlns="" xmlns:p14="http://schemas.microsoft.com/office/powerpoint/2010/main" val="2966902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5. Ευθύνη της Διοίκησης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743990"/>
            <a:ext cx="8640960" cy="44933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571500" indent="-571500" fontAlgn="base">
              <a:spcBef>
                <a:spcPct val="20000"/>
              </a:spcBef>
              <a:spcAft>
                <a:spcPct val="0"/>
              </a:spcAft>
              <a:buClr>
                <a:srgbClr val="000066"/>
              </a:buClr>
              <a:defRPr/>
            </a:pPr>
            <a:r>
              <a:rPr lang="el-GR" sz="2300" b="1" kern="0" dirty="0">
                <a:solidFill>
                  <a:srgbClr val="000066"/>
                </a:solidFill>
                <a:latin typeface="Calibri" pitchFamily="34" charset="0"/>
                <a:cs typeface="Arial" pitchFamily="34" charset="0"/>
              </a:rPr>
              <a:t>5.4</a:t>
            </a:r>
            <a:r>
              <a:rPr lang="en-GB" sz="2300" b="1" kern="0" dirty="0">
                <a:solidFill>
                  <a:srgbClr val="000066"/>
                </a:solidFill>
                <a:latin typeface="Calibri" pitchFamily="34" charset="0"/>
                <a:cs typeface="Arial" pitchFamily="34" charset="0"/>
              </a:rPr>
              <a:t>. </a:t>
            </a:r>
            <a:r>
              <a:rPr lang="el-GR" sz="2300" b="1" kern="0" dirty="0">
                <a:solidFill>
                  <a:srgbClr val="000066"/>
                </a:solidFill>
                <a:latin typeface="Calibri" pitchFamily="34" charset="0"/>
                <a:cs typeface="Arial" pitchFamily="34" charset="0"/>
              </a:rPr>
              <a:t>Σχεδιασμός </a:t>
            </a:r>
          </a:p>
          <a:p>
            <a:pPr algn="just" fontAlgn="base">
              <a:spcBef>
                <a:spcPct val="20000"/>
              </a:spcBef>
              <a:spcAft>
                <a:spcPct val="0"/>
              </a:spcAft>
              <a:buClr>
                <a:srgbClr val="000066"/>
              </a:buClr>
            </a:pPr>
            <a:endParaRPr lang="el-GR" sz="1600" kern="0" dirty="0">
              <a:solidFill>
                <a:srgbClr val="000066"/>
              </a:solidFill>
              <a:latin typeface="Calibri" pitchFamily="34" charset="0"/>
              <a:cs typeface="Arial" pitchFamily="34" charset="0"/>
            </a:endParaRPr>
          </a:p>
          <a:p>
            <a:pPr fontAlgn="base">
              <a:spcBef>
                <a:spcPct val="20000"/>
              </a:spcBef>
              <a:spcAft>
                <a:spcPct val="0"/>
              </a:spcAft>
              <a:buClr>
                <a:srgbClr val="000066"/>
              </a:buClr>
              <a:defRPr/>
            </a:pPr>
            <a:r>
              <a:rPr lang="el-GR" sz="2300" b="1" kern="0" dirty="0">
                <a:solidFill>
                  <a:srgbClr val="000066"/>
                </a:solidFill>
                <a:latin typeface="Calibri" pitchFamily="34" charset="0"/>
                <a:cs typeface="Arial" pitchFamily="34" charset="0"/>
              </a:rPr>
              <a:t>5.4.2. Σχεδιασμός του Συστήματος  Διαχείρισης της Ποιότητας </a:t>
            </a:r>
            <a:endParaRPr lang="en-GB"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Η Ανώτατη Διοίκηση πρέπει να διασφαλίζει ότι:</a:t>
            </a: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ο σχεδιασμός του συστήματος διαχείρισης της ποιότητας διεξάγεται προκειμένου να ικανοποιηθούν οι απαιτήσεις του 4.1, καθώς επίσης και οι στόχοι ποιότητας και</a:t>
            </a: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όταν σχεδιάζονται και γίνονται αλλαγές στο σύστημα διαχείρισης της ποιότητας, η ακεραιότητα του διατηρείται.</a:t>
            </a:r>
          </a:p>
          <a:p>
            <a:pPr algn="just" fontAlgn="base">
              <a:spcBef>
                <a:spcPct val="20000"/>
              </a:spcBef>
              <a:spcAft>
                <a:spcPct val="0"/>
              </a:spcAft>
              <a:buClr>
                <a:srgbClr val="000066"/>
              </a:buClr>
            </a:pPr>
            <a:endParaRPr lang="el-GR" sz="1400" kern="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19932917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5. Ευθύνη της Διοίκησης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847528" y="1988841"/>
            <a:ext cx="8568952" cy="334454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571500" indent="-571500"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5.5</a:t>
            </a:r>
            <a:r>
              <a:rPr lang="en-GB" sz="2300" b="1" kern="0" dirty="0">
                <a:solidFill>
                  <a:srgbClr val="000066"/>
                </a:solidFill>
                <a:latin typeface="Calibri" pitchFamily="34" charset="0"/>
                <a:cs typeface="Arial" pitchFamily="34" charset="0"/>
              </a:rPr>
              <a:t>. </a:t>
            </a:r>
            <a:r>
              <a:rPr lang="el-GR" sz="2300" b="1" kern="0" dirty="0">
                <a:solidFill>
                  <a:srgbClr val="000066"/>
                </a:solidFill>
                <a:latin typeface="Calibri" pitchFamily="34" charset="0"/>
                <a:cs typeface="Arial" pitchFamily="34" charset="0"/>
              </a:rPr>
              <a:t>Ευθύνες, αρμοδιότητες και επικοινωνία </a:t>
            </a:r>
          </a:p>
          <a:p>
            <a:pPr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5.5.1. Ευθύνες και αρμοδιότητες</a:t>
            </a:r>
            <a:endParaRPr lang="en-GB" sz="2300" b="1" kern="0" dirty="0">
              <a:solidFill>
                <a:srgbClr val="000066"/>
              </a:solidFill>
              <a:latin typeface="Calibri" pitchFamily="34" charset="0"/>
              <a:cs typeface="Arial" pitchFamily="34" charset="0"/>
            </a:endParaRPr>
          </a:p>
          <a:p>
            <a:pPr marL="571500" indent="-571500" fontAlgn="base">
              <a:spcBef>
                <a:spcPct val="20000"/>
              </a:spcBef>
              <a:spcAft>
                <a:spcPct val="0"/>
              </a:spcAft>
              <a:buClr>
                <a:srgbClr val="000066"/>
              </a:buClr>
              <a:defRPr/>
            </a:pPr>
            <a:endParaRPr lang="el-GR" sz="10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Η Ανώτατη Διοίκηση πρέπει να διασφαλίζει ότι οι ευθύνες και οι αρμοδιότητες καθορίζονται και γνωστοποιούνται εντός του οργανισμού.</a:t>
            </a:r>
          </a:p>
          <a:p>
            <a:pPr algn="just" fontAlgn="base">
              <a:lnSpc>
                <a:spcPct val="150000"/>
              </a:lnSpc>
              <a:spcBef>
                <a:spcPct val="20000"/>
              </a:spcBef>
              <a:spcAft>
                <a:spcPct val="0"/>
              </a:spcAft>
              <a:buClr>
                <a:srgbClr val="000066"/>
              </a:buClr>
            </a:pPr>
            <a:r>
              <a:rPr lang="el-GR" kern="0" dirty="0">
                <a:solidFill>
                  <a:srgbClr val="FF0000"/>
                </a:solidFill>
                <a:latin typeface="Calibri" pitchFamily="34" charset="0"/>
                <a:cs typeface="Arial" pitchFamily="34" charset="0"/>
              </a:rPr>
              <a:t>Νοσηλευτικό προσωπικό, ιατρικό προσωπικό, εξωτερικοί συνεργάτες, διοικητικό/ παραϊατρικό προσωπικό</a:t>
            </a:r>
          </a:p>
          <a:p>
            <a:pPr algn="just" fontAlgn="base">
              <a:spcBef>
                <a:spcPct val="20000"/>
              </a:spcBef>
              <a:spcAft>
                <a:spcPct val="0"/>
              </a:spcAft>
              <a:buClr>
                <a:srgbClr val="000066"/>
              </a:buClr>
            </a:pPr>
            <a:endParaRPr lang="el-GR" sz="1400"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endParaRPr lang="el-GR" sz="1400" kern="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13001291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5. Ευθύνη της Διοίκησης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75520" y="1556792"/>
            <a:ext cx="8640960" cy="501461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571500" indent="-571500"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5.5</a:t>
            </a:r>
            <a:r>
              <a:rPr lang="en-GB" sz="2300" b="1" kern="0" dirty="0">
                <a:solidFill>
                  <a:srgbClr val="000066"/>
                </a:solidFill>
                <a:latin typeface="Calibri" pitchFamily="34" charset="0"/>
                <a:cs typeface="Arial" pitchFamily="34" charset="0"/>
              </a:rPr>
              <a:t>. </a:t>
            </a:r>
            <a:r>
              <a:rPr lang="el-GR" sz="2300" b="1" kern="0" dirty="0">
                <a:solidFill>
                  <a:srgbClr val="000066"/>
                </a:solidFill>
                <a:latin typeface="Calibri" pitchFamily="34" charset="0"/>
                <a:cs typeface="Arial" pitchFamily="34" charset="0"/>
              </a:rPr>
              <a:t>Ευθύνες, αρμοδιότητες και επικοινωνία </a:t>
            </a:r>
          </a:p>
          <a:p>
            <a:pPr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5.5.2. Εκπρόσωπος της Διοίκησης</a:t>
            </a:r>
            <a:endParaRPr lang="en-GB" sz="2300" b="1" kern="0" dirty="0">
              <a:solidFill>
                <a:srgbClr val="000066"/>
              </a:solidFill>
              <a:latin typeface="Calibri" pitchFamily="34" charset="0"/>
              <a:cs typeface="Arial" pitchFamily="34" charset="0"/>
            </a:endParaRPr>
          </a:p>
          <a:p>
            <a:pPr algn="just" fontAlgn="base">
              <a:lnSpc>
                <a:spcPts val="2400"/>
              </a:lnSpc>
              <a:spcBef>
                <a:spcPct val="20000"/>
              </a:spcBef>
              <a:spcAft>
                <a:spcPct val="0"/>
              </a:spcAft>
              <a:buClr>
                <a:srgbClr val="000066"/>
              </a:buClr>
            </a:pPr>
            <a:r>
              <a:rPr lang="el-GR" sz="1600" kern="0" dirty="0">
                <a:solidFill>
                  <a:srgbClr val="000066"/>
                </a:solidFill>
                <a:latin typeface="Calibri" pitchFamily="34" charset="0"/>
                <a:cs typeface="Arial" pitchFamily="34" charset="0"/>
              </a:rPr>
              <a:t>Η Ανώτατη Διοίκηση πρέπει να ορίζει ένα μέλος της Διοίκησης του οργανισμού, το οποίο, ανεξάρτητα άλλων ευθυνών, πρέπει να έχει την ευθύνη και την αρμοδιότητα ιδιαίτερα για:</a:t>
            </a:r>
          </a:p>
          <a:p>
            <a:pPr marL="361950" indent="-180975" algn="just" fontAlgn="base">
              <a:lnSpc>
                <a:spcPts val="2400"/>
              </a:lnSpc>
              <a:spcBef>
                <a:spcPct val="20000"/>
              </a:spcBef>
              <a:spcAft>
                <a:spcPct val="0"/>
              </a:spcAft>
              <a:buClr>
                <a:srgbClr val="002060"/>
              </a:buClr>
              <a:buFont typeface="Wingdings" pitchFamily="2" charset="2"/>
              <a:buChar char="§"/>
            </a:pPr>
            <a:r>
              <a:rPr lang="el-GR" sz="1600" kern="0" dirty="0">
                <a:solidFill>
                  <a:srgbClr val="000066"/>
                </a:solidFill>
                <a:latin typeface="Calibri" pitchFamily="34" charset="0"/>
                <a:cs typeface="Arial" pitchFamily="34" charset="0"/>
              </a:rPr>
              <a:t>τη διασφάλιση ότι καθιερώνονται, εφαρμόζονται και διατηρούνται οι διεργασίες που χρειάζονται για το σύστημα διαχείρισης της ποιότητας</a:t>
            </a:r>
          </a:p>
          <a:p>
            <a:pPr marL="361950" indent="-180975" algn="just" fontAlgn="base">
              <a:lnSpc>
                <a:spcPts val="2400"/>
              </a:lnSpc>
              <a:spcBef>
                <a:spcPct val="20000"/>
              </a:spcBef>
              <a:spcAft>
                <a:spcPct val="0"/>
              </a:spcAft>
              <a:buClr>
                <a:srgbClr val="002060"/>
              </a:buClr>
              <a:buFont typeface="Wingdings" pitchFamily="2" charset="2"/>
              <a:buChar char="§"/>
            </a:pPr>
            <a:r>
              <a:rPr lang="el-GR" sz="1600" kern="0" dirty="0">
                <a:solidFill>
                  <a:srgbClr val="000066"/>
                </a:solidFill>
                <a:latin typeface="Calibri" pitchFamily="34" charset="0"/>
                <a:cs typeface="Arial" pitchFamily="34" charset="0"/>
              </a:rPr>
              <a:t>την ενημέρωση της Ανώτατης Διοίκησης σχετικά  με την επίδοση του συστήματος διαχείρισης της ποιότητας και τις ανάγκες βελτίωσης και</a:t>
            </a:r>
          </a:p>
          <a:p>
            <a:pPr marL="361950" indent="-180975" algn="just" fontAlgn="base">
              <a:lnSpc>
                <a:spcPts val="2400"/>
              </a:lnSpc>
              <a:spcBef>
                <a:spcPct val="20000"/>
              </a:spcBef>
              <a:spcAft>
                <a:spcPts val="600"/>
              </a:spcAft>
              <a:buClr>
                <a:srgbClr val="002060"/>
              </a:buClr>
              <a:buFont typeface="Wingdings" pitchFamily="2" charset="2"/>
              <a:buChar char="§"/>
            </a:pPr>
            <a:r>
              <a:rPr lang="el-GR" sz="1600" kern="0" dirty="0">
                <a:solidFill>
                  <a:srgbClr val="000066"/>
                </a:solidFill>
                <a:latin typeface="Calibri" pitchFamily="34" charset="0"/>
                <a:cs typeface="Arial" pitchFamily="34" charset="0"/>
              </a:rPr>
              <a:t>τη διασφάλιση  ότι  προάγεται,  εντός του οργανισμού,  η ευαισθητοποίηση του  προσωπικού για  τη σημαντικότητα των απαιτήσεων των πελατών.</a:t>
            </a:r>
          </a:p>
          <a:p>
            <a:pPr marL="361950" indent="-180975" algn="just" fontAlgn="base">
              <a:lnSpc>
                <a:spcPts val="2400"/>
              </a:lnSpc>
              <a:spcBef>
                <a:spcPct val="20000"/>
              </a:spcBef>
              <a:spcAft>
                <a:spcPts val="600"/>
              </a:spcAft>
              <a:buClr>
                <a:srgbClr val="002060"/>
              </a:buClr>
              <a:buFont typeface="Wingdings" pitchFamily="2" charset="2"/>
              <a:buChar char="§"/>
            </a:pPr>
            <a:r>
              <a:rPr lang="el-GR" sz="1600" kern="0" dirty="0">
                <a:solidFill>
                  <a:srgbClr val="FF0000"/>
                </a:solidFill>
                <a:latin typeface="Calibri" pitchFamily="34" charset="0"/>
                <a:cs typeface="Arial" pitchFamily="34" charset="0"/>
              </a:rPr>
              <a:t>την εφαρμογή της διαχείρισης κινδύνων και την διασφάλιση της ασφάλειας του ασθενούς</a:t>
            </a:r>
          </a:p>
          <a:p>
            <a:pPr algn="just" fontAlgn="base">
              <a:lnSpc>
                <a:spcPct val="150000"/>
              </a:lnSpc>
              <a:spcBef>
                <a:spcPct val="20000"/>
              </a:spcBef>
              <a:spcAft>
                <a:spcPct val="0"/>
              </a:spcAft>
              <a:buClr>
                <a:srgbClr val="000056">
                  <a:lumMod val="50000"/>
                  <a:lumOff val="50000"/>
                </a:srgbClr>
              </a:buClr>
            </a:pPr>
            <a:r>
              <a:rPr lang="el-GR" sz="1600" b="1" i="1" kern="0" dirty="0">
                <a:solidFill>
                  <a:srgbClr val="000066"/>
                </a:solidFill>
                <a:latin typeface="Calibri" pitchFamily="34" charset="0"/>
                <a:cs typeface="Arial" pitchFamily="34" charset="0"/>
              </a:rPr>
              <a:t>ΣΗΜΕΙΩΣΗ: </a:t>
            </a:r>
            <a:r>
              <a:rPr lang="el-GR" sz="1600" kern="0" dirty="0">
                <a:solidFill>
                  <a:srgbClr val="000066"/>
                </a:solidFill>
                <a:latin typeface="Calibri" pitchFamily="34" charset="0"/>
                <a:cs typeface="Arial" pitchFamily="34" charset="0"/>
              </a:rPr>
              <a:t>Η ευθύνη του εκπροσώπου της Διοίκησης μπορεί να περιλαμβάνει διασύνδεση με εξωτερικά μέρη για θέματα που αφορούν το σύστημα διαχείρισης της ποιότητας.</a:t>
            </a:r>
          </a:p>
          <a:p>
            <a:pPr algn="just" fontAlgn="base">
              <a:spcBef>
                <a:spcPct val="20000"/>
              </a:spcBef>
              <a:spcAft>
                <a:spcPct val="0"/>
              </a:spcAft>
              <a:buClr>
                <a:srgbClr val="000066"/>
              </a:buClr>
            </a:pPr>
            <a:endParaRPr lang="el-GR" sz="1600" kern="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39025743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5. Ευθύνη της Διοίκησης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930386"/>
            <a:ext cx="8640960" cy="38028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571500" indent="-571500"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5.5</a:t>
            </a:r>
            <a:r>
              <a:rPr lang="en-GB" sz="2300" b="1" kern="0" dirty="0">
                <a:solidFill>
                  <a:srgbClr val="000066"/>
                </a:solidFill>
                <a:latin typeface="Calibri" pitchFamily="34" charset="0"/>
                <a:cs typeface="Arial" pitchFamily="34" charset="0"/>
              </a:rPr>
              <a:t>. </a:t>
            </a:r>
            <a:r>
              <a:rPr lang="el-GR" sz="2300" b="1" kern="0" dirty="0">
                <a:solidFill>
                  <a:srgbClr val="000066"/>
                </a:solidFill>
                <a:latin typeface="Calibri" pitchFamily="34" charset="0"/>
                <a:cs typeface="Arial" pitchFamily="34" charset="0"/>
              </a:rPr>
              <a:t>Ευθύνες, αρμοδιότητες και επικοινωνία </a:t>
            </a:r>
          </a:p>
          <a:p>
            <a:pPr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5.5.3. Εσωτερική επικοινωνία</a:t>
            </a:r>
            <a:endParaRPr lang="en-GB"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Η Ανώτατη Διοίκηση πρέπει να διασφαλίζει ότι καθιερώνονται εντός του οργανισμού κατάλληλες διεργασίες επικοινωνίας και ότι υπάρχει επικοινωνία που αφορά την αποτελεσματικότητα του συστήματος διαχείρισης της ποιότητας.</a:t>
            </a:r>
          </a:p>
          <a:p>
            <a:pPr algn="just" fontAlgn="base">
              <a:lnSpc>
                <a:spcPct val="150000"/>
              </a:lnSpc>
              <a:spcBef>
                <a:spcPct val="20000"/>
              </a:spcBef>
              <a:spcAft>
                <a:spcPct val="0"/>
              </a:spcAft>
              <a:buClr>
                <a:srgbClr val="000066"/>
              </a:buClr>
            </a:pPr>
            <a:r>
              <a:rPr lang="el-GR" kern="0" dirty="0">
                <a:solidFill>
                  <a:srgbClr val="FF0000"/>
                </a:solidFill>
                <a:latin typeface="Calibri" pitchFamily="34" charset="0"/>
                <a:cs typeface="Arial" pitchFamily="34" charset="0"/>
              </a:rPr>
              <a:t>Ειδικά θέματα: Παροχή φροντίδας, Αλλαγή εξοπλισμού, Ατυχήματα, περιστατικά ασθενών, Διαχείριση κινδύνων</a:t>
            </a:r>
          </a:p>
        </p:txBody>
      </p:sp>
    </p:spTree>
    <p:extLst>
      <p:ext uri="{BB962C8B-B14F-4D97-AF65-F5344CB8AC3E}">
        <p14:creationId xmlns="" xmlns:p14="http://schemas.microsoft.com/office/powerpoint/2010/main" val="17530964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5. Ευθύνη της Διοίκησης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75520" y="1707915"/>
            <a:ext cx="8640960" cy="46434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571500" indent="-571500"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5.6</a:t>
            </a:r>
            <a:r>
              <a:rPr lang="en-GB" sz="2300" b="1" kern="0" dirty="0">
                <a:solidFill>
                  <a:srgbClr val="000066"/>
                </a:solidFill>
                <a:latin typeface="Calibri" pitchFamily="34" charset="0"/>
                <a:cs typeface="Arial" pitchFamily="34" charset="0"/>
              </a:rPr>
              <a:t>. </a:t>
            </a:r>
            <a:r>
              <a:rPr lang="el-GR" sz="2300" b="1" dirty="0">
                <a:solidFill>
                  <a:srgbClr val="000066"/>
                </a:solidFill>
                <a:latin typeface="Calibri" pitchFamily="34" charset="0"/>
              </a:rPr>
              <a:t>Ανασκόπηση από τη Διοίκηση</a:t>
            </a:r>
            <a:endParaRPr lang="el-GR" sz="2300" b="1" kern="0" dirty="0">
              <a:solidFill>
                <a:srgbClr val="000066"/>
              </a:solidFill>
              <a:latin typeface="Calibri" pitchFamily="34" charset="0"/>
              <a:cs typeface="Arial" pitchFamily="34" charset="0"/>
            </a:endParaRPr>
          </a:p>
          <a:p>
            <a:pPr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5.6.1. Γενικά</a:t>
            </a:r>
            <a:endParaRPr lang="en-GB"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Η Ανώτατη Διοίκηση πρέπει να επανεξετάζει, σε προγραμματισμένα διαστήματα, το σύστημα διαχείρισης της ποιότητας του οργανισμού, ώστε να διασφαλίζεται η συνεχιζόμενη καταλληλότητα, η επάρκεια και η αποτελεσματικότητα του. Η επανεξέταση αυτή πρέπει να περιλαμβάνει την αξιολόγηση των ευκαιριών βελτίωσης και της ανάγκης για αλλαγές στο σύστημα διαχείρισης της ποιότητας, συμπεριλαμβανομένων της πολιτικής και των στόχων ποιότητας.</a:t>
            </a: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Πρέπει να διατηρούνται αρχεία των ανασκοπήσεων από τη Διοίκηση (βλέπε 4.2.4).</a:t>
            </a:r>
          </a:p>
        </p:txBody>
      </p:sp>
    </p:spTree>
    <p:extLst>
      <p:ext uri="{BB962C8B-B14F-4D97-AF65-F5344CB8AC3E}">
        <p14:creationId xmlns="" xmlns:p14="http://schemas.microsoft.com/office/powerpoint/2010/main" val="27213982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5. Ευθύνη της Διοίκησης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63362" y="1713080"/>
            <a:ext cx="8653118" cy="49292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571500" indent="-571500"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5.6</a:t>
            </a:r>
            <a:r>
              <a:rPr lang="en-GB" sz="2300" b="1" kern="0" dirty="0">
                <a:solidFill>
                  <a:srgbClr val="000066"/>
                </a:solidFill>
                <a:latin typeface="Calibri" pitchFamily="34" charset="0"/>
                <a:cs typeface="Arial" pitchFamily="34" charset="0"/>
              </a:rPr>
              <a:t>. </a:t>
            </a:r>
            <a:r>
              <a:rPr lang="el-GR" sz="2300" b="1" dirty="0">
                <a:solidFill>
                  <a:srgbClr val="000066"/>
                </a:solidFill>
                <a:latin typeface="Calibri" pitchFamily="34" charset="0"/>
              </a:rPr>
              <a:t>Ανασκόπηση από τη Διοίκηση</a:t>
            </a:r>
            <a:endParaRPr lang="el-GR" sz="2300" b="1"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5.6.2. Εισερχόμενα δεδομένα ανασκόπησης</a:t>
            </a: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Τα εισερχόμενα στην ανασκόπηση πρέπει να περιλαμβάνουν πληροφορίες σχετικές με:</a:t>
            </a:r>
          </a:p>
          <a:p>
            <a:pPr marL="361950" indent="-184150"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τα αποτελέσματα επιθεωρήσεων</a:t>
            </a:r>
          </a:p>
          <a:p>
            <a:pPr marL="361950" indent="-184150"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την αναπληροφόρηση από τον πελάτη</a:t>
            </a:r>
          </a:p>
          <a:p>
            <a:pPr marL="361950" indent="-184150"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τις επιδόσεις των διεργασιών και τη συμμόρφωση του προϊόντος</a:t>
            </a:r>
          </a:p>
          <a:p>
            <a:pPr marL="361950" indent="-184150"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την κατάσταση υλοποίησης των προληπτικών και διορθωτικών ενεργειών</a:t>
            </a:r>
          </a:p>
        </p:txBody>
      </p:sp>
    </p:spTree>
    <p:extLst>
      <p:ext uri="{BB962C8B-B14F-4D97-AF65-F5344CB8AC3E}">
        <p14:creationId xmlns="" xmlns:p14="http://schemas.microsoft.com/office/powerpoint/2010/main" val="12772345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5. Ευθύνη της Διοίκησης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713080"/>
            <a:ext cx="8640960" cy="49292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571500" indent="-571500"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5.6</a:t>
            </a:r>
            <a:r>
              <a:rPr lang="en-GB" sz="2300" b="1" kern="0" dirty="0">
                <a:solidFill>
                  <a:srgbClr val="000066"/>
                </a:solidFill>
                <a:latin typeface="Calibri" pitchFamily="34" charset="0"/>
                <a:cs typeface="Arial" pitchFamily="34" charset="0"/>
              </a:rPr>
              <a:t>. </a:t>
            </a:r>
            <a:r>
              <a:rPr lang="el-GR" sz="2300" b="1" dirty="0">
                <a:solidFill>
                  <a:srgbClr val="000066"/>
                </a:solidFill>
                <a:latin typeface="Calibri" pitchFamily="34" charset="0"/>
              </a:rPr>
              <a:t>Ανασκόπηση από τη Διοίκηση</a:t>
            </a:r>
            <a:endParaRPr lang="el-GR" sz="2300" b="1"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5.6.2. Εισερχόμενα δεδομένα ανασκόπησης </a:t>
            </a:r>
            <a:r>
              <a:rPr lang="el-GR" sz="2300" i="1" kern="0" dirty="0">
                <a:solidFill>
                  <a:srgbClr val="000066"/>
                </a:solidFill>
                <a:latin typeface="Calibri" pitchFamily="34" charset="0"/>
                <a:cs typeface="Arial" pitchFamily="34" charset="0"/>
              </a:rPr>
              <a:t>(συνέχεια)</a:t>
            </a: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Τα εισερχόμενα στην ανασκόπηση πρέπει να περιλαμβάνουν πληροφορίες σχετικές με:</a:t>
            </a:r>
          </a:p>
          <a:p>
            <a:pPr marL="361950" indent="-184150"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Αλλαγές στην νομοθεσία</a:t>
            </a:r>
          </a:p>
          <a:p>
            <a:pPr marL="361950" indent="-184150"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Απόδοση εξωτερικών συνεργατών </a:t>
            </a:r>
          </a:p>
          <a:p>
            <a:pPr marL="361950" indent="-184150"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τις επακόλουθες ενέργειες από προηγούμενες ανασκοπήσεις</a:t>
            </a:r>
          </a:p>
          <a:p>
            <a:pPr marL="361950" indent="-184150"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τις αλλαγές που θα μπορούσαν να επηρεάσουν το σύστημα διαχείρισης της ποιότητας και</a:t>
            </a:r>
          </a:p>
          <a:p>
            <a:pPr marL="361950" indent="-184150" algn="just" fontAlgn="base">
              <a:lnSpc>
                <a:spcPct val="150000"/>
              </a:lnSpc>
              <a:spcBef>
                <a:spcPct val="20000"/>
              </a:spcBef>
              <a:spcAft>
                <a:spcPct val="0"/>
              </a:spcAft>
              <a:buClr>
                <a:srgbClr val="002060"/>
              </a:buClr>
              <a:buFont typeface="Wingdings" pitchFamily="2" charset="2"/>
              <a:buChar char="§"/>
            </a:pPr>
            <a:r>
              <a:rPr lang="el-GR" dirty="0">
                <a:solidFill>
                  <a:srgbClr val="000066"/>
                </a:solidFill>
                <a:latin typeface="Calibri" pitchFamily="34" charset="0"/>
              </a:rPr>
              <a:t>τις προτάσεις βελτίωσης</a:t>
            </a:r>
            <a:endParaRPr lang="en-GB" kern="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12868406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5. Ευθύνη της Διοίκησης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75520" y="1772817"/>
            <a:ext cx="8568952" cy="430064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571500" indent="-571500"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5.6</a:t>
            </a:r>
            <a:r>
              <a:rPr lang="en-GB" sz="2300" b="1" kern="0" dirty="0">
                <a:solidFill>
                  <a:srgbClr val="000066"/>
                </a:solidFill>
                <a:latin typeface="Calibri" pitchFamily="34" charset="0"/>
                <a:cs typeface="Arial" pitchFamily="34" charset="0"/>
              </a:rPr>
              <a:t>. </a:t>
            </a:r>
            <a:r>
              <a:rPr lang="el-GR" sz="2300" b="1" dirty="0">
                <a:solidFill>
                  <a:srgbClr val="000066"/>
                </a:solidFill>
                <a:latin typeface="Calibri" pitchFamily="34" charset="0"/>
              </a:rPr>
              <a:t>Ανασκόπηση από τη Διοίκηση</a:t>
            </a:r>
            <a:endParaRPr lang="el-GR" sz="2300" b="1"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5.6.3. Αποτελέσματα ανασκόπησης</a:t>
            </a: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Τα αποτελέσματα της ανασκόπησης από τη Διοίκηση πρέπει να περιλαμβάνουν οποιεσδήποτε αποφάσεις και ενέργειες που σχετίζονται με:</a:t>
            </a: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 τη βελτίωση της αποτελεσματικότητας του συστήματος διαχείρισης της ποιότητας και των διεργασιών του</a:t>
            </a: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τη βελτίωση του προϊόντος αναφορικά με τις απαιτήσεις πελατών</a:t>
            </a: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a:solidFill>
                  <a:srgbClr val="FF0000"/>
                </a:solidFill>
                <a:latin typeface="Calibri" pitchFamily="34" charset="0"/>
                <a:cs typeface="Arial" pitchFamily="34" charset="0"/>
              </a:rPr>
              <a:t>Τον ανασχεδιασμό και ανάπτυξη κλινικών διαδικασιών βάσει νέων απαιτήσεων/ εξελίξεων</a:t>
            </a: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τις ανάγκες σε πόρους.</a:t>
            </a:r>
            <a:endParaRPr lang="en-GB" kern="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17751108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6. Ανθρώπινο Δυναμικό</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864656"/>
            <a:ext cx="8640960" cy="422864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6.1. Διάθεση πόρων</a:t>
            </a: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Ο οργανισμός πρέπει να προσδιορίζει και να διαθέτει τους πόρους που χρειάζονται για να:  </a:t>
            </a: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εφαρμόζει   και   διατηρεί   το   σύστημα   διαχείρισης   της   ποιότητας   και   να   βελτιώνει   συνεχώς   την αποτελεσματικότητα του και</a:t>
            </a: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επαυξάνει την ικανοποίηση των πελατών μέσω της εκπλήρωσης των απαιτήσεων τους.</a:t>
            </a: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a:solidFill>
                  <a:srgbClr val="FF0000"/>
                </a:solidFill>
                <a:latin typeface="Calibri" pitchFamily="34" charset="0"/>
                <a:cs typeface="Arial" pitchFamily="34" charset="0"/>
              </a:rPr>
              <a:t>Εγκαθιστά υποστηρικτικές υπηρεσίες </a:t>
            </a:r>
            <a:endParaRPr lang="en-GB" kern="0" dirty="0">
              <a:solidFill>
                <a:srgbClr val="FF0000"/>
              </a:solidFill>
              <a:latin typeface="Calibri" pitchFamily="34" charset="0"/>
              <a:cs typeface="Arial" pitchFamily="34" charset="0"/>
            </a:endParaRPr>
          </a:p>
        </p:txBody>
      </p:sp>
    </p:spTree>
    <p:extLst>
      <p:ext uri="{BB962C8B-B14F-4D97-AF65-F5344CB8AC3E}">
        <p14:creationId xmlns="" xmlns:p14="http://schemas.microsoft.com/office/powerpoint/2010/main" val="756304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6. Ανθρώπινο Δυναμικό</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75520" y="1928778"/>
            <a:ext cx="8640960" cy="27963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6.2. Ανθρώπινο δυναμικό</a:t>
            </a: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6.2.1. Γενικά</a:t>
            </a: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Το προσωπικό το οποίο εκτελεί εργασίες που επηρεάζουν τη συμμόρφωση με τις απαιτήσεις για το προϊόν πρέπει να είναι ικανό με βάση την κατάλληλη,  μόρφωση, κατάρτιση, δεξιότητες και εμπειρία. </a:t>
            </a:r>
          </a:p>
        </p:txBody>
      </p:sp>
    </p:spTree>
    <p:extLst>
      <p:ext uri="{BB962C8B-B14F-4D97-AF65-F5344CB8AC3E}">
        <p14:creationId xmlns="" xmlns:p14="http://schemas.microsoft.com/office/powerpoint/2010/main" val="1231354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4. Σύστημα Διαχείρισης της Ποιότητας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69062" y="1870770"/>
            <a:ext cx="8719426" cy="487059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tx1"/>
              </a:buClr>
              <a:buChar char="•"/>
              <a:defRPr sz="3200">
                <a:solidFill>
                  <a:srgbClr val="000066"/>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800">
                <a:solidFill>
                  <a:srgbClr val="000066"/>
                </a:solidFill>
                <a:latin typeface="+mn-lt"/>
              </a:defRPr>
            </a:lvl2pPr>
            <a:lvl3pPr marL="1143000" indent="-228600" algn="l" rtl="0" eaLnBrk="1" fontAlgn="base" hangingPunct="1">
              <a:spcBef>
                <a:spcPct val="20000"/>
              </a:spcBef>
              <a:spcAft>
                <a:spcPct val="0"/>
              </a:spcAft>
              <a:buClr>
                <a:schemeClr val="tx1"/>
              </a:buClr>
              <a:buChar char="•"/>
              <a:defRPr sz="2400">
                <a:solidFill>
                  <a:srgbClr val="000066"/>
                </a:solidFill>
                <a:latin typeface="+mn-lt"/>
              </a:defRPr>
            </a:lvl3pPr>
            <a:lvl4pPr marL="1600200" indent="-228600" algn="l" rtl="0" eaLnBrk="1" fontAlgn="base" hangingPunct="1">
              <a:spcBef>
                <a:spcPct val="20000"/>
              </a:spcBef>
              <a:spcAft>
                <a:spcPct val="0"/>
              </a:spcAft>
              <a:buClr>
                <a:schemeClr val="tx1"/>
              </a:buClr>
              <a:buChar char="–"/>
              <a:defRPr sz="2000">
                <a:solidFill>
                  <a:srgbClr val="000066"/>
                </a:solidFill>
                <a:latin typeface="+mn-lt"/>
              </a:defRPr>
            </a:lvl4pPr>
            <a:lvl5pPr marL="2057400" indent="-228600" algn="l" rtl="0" eaLnBrk="1" fontAlgn="base" hangingPunct="1">
              <a:spcBef>
                <a:spcPct val="20000"/>
              </a:spcBef>
              <a:spcAft>
                <a:spcPct val="0"/>
              </a:spcAft>
              <a:buClr>
                <a:schemeClr val="tx1"/>
              </a:buClr>
              <a:buChar char="»"/>
              <a:defRPr sz="2000">
                <a:solidFill>
                  <a:srgbClr val="000066"/>
                </a:solidFill>
                <a:latin typeface="+mn-lt"/>
              </a:defRPr>
            </a:lvl5pPr>
            <a:lvl6pPr marL="2514600" indent="-228600" algn="l" rtl="0" eaLnBrk="1" fontAlgn="base" hangingPunct="1">
              <a:spcBef>
                <a:spcPct val="20000"/>
              </a:spcBef>
              <a:spcAft>
                <a:spcPct val="0"/>
              </a:spcAft>
              <a:buClr>
                <a:schemeClr val="tx1"/>
              </a:buClr>
              <a:buChar char="»"/>
              <a:defRPr sz="2000">
                <a:solidFill>
                  <a:srgbClr val="000066"/>
                </a:solidFill>
                <a:latin typeface="+mn-lt"/>
              </a:defRPr>
            </a:lvl6pPr>
            <a:lvl7pPr marL="2971800" indent="-228600" algn="l" rtl="0" eaLnBrk="1" fontAlgn="base" hangingPunct="1">
              <a:spcBef>
                <a:spcPct val="20000"/>
              </a:spcBef>
              <a:spcAft>
                <a:spcPct val="0"/>
              </a:spcAft>
              <a:buClr>
                <a:schemeClr val="tx1"/>
              </a:buClr>
              <a:buChar char="»"/>
              <a:defRPr sz="2000">
                <a:solidFill>
                  <a:srgbClr val="000066"/>
                </a:solidFill>
                <a:latin typeface="+mn-lt"/>
              </a:defRPr>
            </a:lvl7pPr>
            <a:lvl8pPr marL="3429000" indent="-228600" algn="l" rtl="0" eaLnBrk="1" fontAlgn="base" hangingPunct="1">
              <a:spcBef>
                <a:spcPct val="20000"/>
              </a:spcBef>
              <a:spcAft>
                <a:spcPct val="0"/>
              </a:spcAft>
              <a:buClr>
                <a:schemeClr val="tx1"/>
              </a:buClr>
              <a:buChar char="»"/>
              <a:defRPr sz="2000">
                <a:solidFill>
                  <a:srgbClr val="000066"/>
                </a:solidFill>
                <a:latin typeface="+mn-lt"/>
              </a:defRPr>
            </a:lvl8pPr>
            <a:lvl9pPr marL="3886200" indent="-228600" algn="l" rtl="0" eaLnBrk="1" fontAlgn="base" hangingPunct="1">
              <a:spcBef>
                <a:spcPct val="20000"/>
              </a:spcBef>
              <a:spcAft>
                <a:spcPct val="0"/>
              </a:spcAft>
              <a:buClr>
                <a:schemeClr val="tx1"/>
              </a:buClr>
              <a:buChar char="»"/>
              <a:defRPr sz="2000">
                <a:solidFill>
                  <a:srgbClr val="000066"/>
                </a:solidFill>
                <a:latin typeface="+mn-lt"/>
              </a:defRPr>
            </a:lvl9pPr>
          </a:lstStyle>
          <a:p>
            <a:pPr marL="0" indent="0">
              <a:buClr>
                <a:srgbClr val="000066"/>
              </a:buClr>
              <a:buNone/>
            </a:pPr>
            <a:r>
              <a:rPr lang="en-GB" sz="2300" b="1" kern="0" dirty="0">
                <a:latin typeface="Calibri" pitchFamily="34" charset="0"/>
              </a:rPr>
              <a:t>4.1 </a:t>
            </a:r>
            <a:r>
              <a:rPr lang="el-GR" sz="2300" b="1" kern="0" dirty="0">
                <a:latin typeface="Calibri" pitchFamily="34" charset="0"/>
              </a:rPr>
              <a:t>Γενικές Απαιτήσεις  </a:t>
            </a:r>
            <a:r>
              <a:rPr lang="en-US" sz="2300" i="1" dirty="0">
                <a:latin typeface="Calibri" pitchFamily="34" charset="0"/>
              </a:rPr>
              <a:t>(</a:t>
            </a:r>
            <a:r>
              <a:rPr lang="el-GR" sz="2300" i="1" dirty="0">
                <a:latin typeface="Calibri" pitchFamily="34" charset="0"/>
              </a:rPr>
              <a:t>συνέχεια)</a:t>
            </a:r>
            <a:endParaRPr lang="en-US" sz="2300" b="1" dirty="0">
              <a:latin typeface="Calibri" pitchFamily="34" charset="0"/>
            </a:endParaRPr>
          </a:p>
          <a:p>
            <a:pPr marL="361950" indent="-361950" algn="just">
              <a:lnSpc>
                <a:spcPct val="150000"/>
              </a:lnSpc>
              <a:buClr>
                <a:srgbClr val="002060"/>
              </a:buClr>
              <a:buFont typeface="Wingdings" pitchFamily="2" charset="2"/>
              <a:buChar char="§"/>
              <a:defRPr/>
            </a:pPr>
            <a:r>
              <a:rPr lang="el-GR" sz="1800" kern="0" dirty="0">
                <a:latin typeface="Calibri" pitchFamily="34" charset="0"/>
              </a:rPr>
              <a:t>να προσδιορίζει τις διεργασίες που χρειάζονται για το σύστημα διαχείρισης της ποιότητας και την εφαρμογή τους στον οργανισμό (βλέπε 1.2)</a:t>
            </a:r>
            <a:endParaRPr lang="en-US" sz="1800" kern="0" dirty="0">
              <a:latin typeface="Calibri" pitchFamily="34" charset="0"/>
            </a:endParaRPr>
          </a:p>
          <a:p>
            <a:pPr marL="361950" indent="-361950" algn="just">
              <a:lnSpc>
                <a:spcPct val="150000"/>
              </a:lnSpc>
              <a:buClr>
                <a:srgbClr val="002060"/>
              </a:buClr>
              <a:buFont typeface="Wingdings" pitchFamily="2" charset="2"/>
              <a:buChar char="§"/>
              <a:defRPr/>
            </a:pPr>
            <a:r>
              <a:rPr lang="el-GR" sz="1800" kern="0" dirty="0">
                <a:latin typeface="Calibri" pitchFamily="34" charset="0"/>
              </a:rPr>
              <a:t>να προσδιορίζει τη σειρά και την αλληλεπίδραση των ως άνω διεργασιών</a:t>
            </a:r>
            <a:endParaRPr lang="en-US" sz="1800" kern="0" dirty="0">
              <a:latin typeface="Calibri" pitchFamily="34" charset="0"/>
            </a:endParaRPr>
          </a:p>
          <a:p>
            <a:pPr marL="361950" indent="-361950" algn="just">
              <a:lnSpc>
                <a:spcPct val="150000"/>
              </a:lnSpc>
              <a:buClr>
                <a:srgbClr val="002060"/>
              </a:buClr>
              <a:buFont typeface="Wingdings" pitchFamily="2" charset="2"/>
              <a:buChar char="§"/>
              <a:defRPr/>
            </a:pPr>
            <a:r>
              <a:rPr lang="el-GR" sz="1800" kern="0" dirty="0">
                <a:latin typeface="Calibri" pitchFamily="34" charset="0"/>
              </a:rPr>
              <a:t>να προσδιορίζει τα κριτήρια και τις μεθόδους που χρειάζονται ώστε να διασφαλίζει τόσο για την αποτελεσματική λειτουργία όσο και για τον αποτελεσματικό έλεγχο των διεργασιών που περιλαμβάνονται στο σύστημα διαχείρισης</a:t>
            </a:r>
            <a:endParaRPr lang="en-US" sz="1800" kern="0" dirty="0">
              <a:latin typeface="Calibri" pitchFamily="34" charset="0"/>
            </a:endParaRPr>
          </a:p>
          <a:p>
            <a:pPr marL="0" indent="0" algn="just">
              <a:lnSpc>
                <a:spcPct val="150000"/>
              </a:lnSpc>
              <a:buClr>
                <a:srgbClr val="000066"/>
              </a:buClr>
              <a:buNone/>
              <a:defRPr/>
            </a:pPr>
            <a:endParaRPr lang="en-US" sz="1600" kern="0" dirty="0">
              <a:latin typeface="Calibri" pitchFamily="34" charset="0"/>
            </a:endParaRPr>
          </a:p>
        </p:txBody>
      </p:sp>
    </p:spTree>
    <p:extLst>
      <p:ext uri="{BB962C8B-B14F-4D97-AF65-F5344CB8AC3E}">
        <p14:creationId xmlns="" xmlns:p14="http://schemas.microsoft.com/office/powerpoint/2010/main" val="12250875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6. Ανθρώπινο Δυναμικό</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696255"/>
            <a:ext cx="8640960" cy="49292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6.2. Ανθρώπινο δυναμικό</a:t>
            </a:r>
          </a:p>
          <a:p>
            <a:pPr marL="725488" indent="-725488"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6.2.2.Επαγγελματική επάρκεια, κατάρτιση και ευαισθητοποίηση</a:t>
            </a: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Ο οργανισμός πρέπει να:</a:t>
            </a:r>
          </a:p>
          <a:p>
            <a:pPr marL="361950" indent="-180975"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προσδιορίζει την απαραίτητη επαγγελματική επάρκεια του προσωπικού το οποίο εκτελεί εργασίες που επηρεάζουν τη συμμόρφωση με τις απαιτήσεις για το προϊόν</a:t>
            </a:r>
          </a:p>
          <a:p>
            <a:pPr marL="361950" indent="-180975"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παρέχει κατάρτιση ή αναλαμβάνει άλλες ενέργειες, όταν χρειάζεται, για να επιτύχει την απαραίτητη επαγγελματική επάρκεια</a:t>
            </a:r>
          </a:p>
          <a:p>
            <a:pPr marL="361950" indent="-180975"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αξιολογεί την αποτελεσματικότητα των αναλαμβανόμενων ενεργειών</a:t>
            </a:r>
          </a:p>
        </p:txBody>
      </p:sp>
    </p:spTree>
    <p:extLst>
      <p:ext uri="{BB962C8B-B14F-4D97-AF65-F5344CB8AC3E}">
        <p14:creationId xmlns="" xmlns:p14="http://schemas.microsoft.com/office/powerpoint/2010/main" val="17512592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6. Ανθρώπινο Δυναμικό</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696255"/>
            <a:ext cx="8640960" cy="49292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6.2. Ανθρώπινο δυναμικό </a:t>
            </a:r>
            <a:r>
              <a:rPr lang="el-GR" sz="2300" i="1" kern="0" dirty="0">
                <a:solidFill>
                  <a:srgbClr val="000066"/>
                </a:solidFill>
                <a:latin typeface="Calibri" pitchFamily="34" charset="0"/>
                <a:cs typeface="Arial" pitchFamily="34" charset="0"/>
              </a:rPr>
              <a:t>(συνέχεια)</a:t>
            </a:r>
          </a:p>
          <a:p>
            <a:pPr marL="725488" indent="-725488"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6.2.2.Επαγγελματική επάρκεια, κατάρτιση και ευαισθητοποίηση</a:t>
            </a:r>
          </a:p>
          <a:p>
            <a:pPr algn="just" fontAlgn="base">
              <a:lnSpc>
                <a:spcPct val="150000"/>
              </a:lnSpc>
              <a:spcBef>
                <a:spcPct val="20000"/>
              </a:spcBef>
              <a:spcAft>
                <a:spcPct val="0"/>
              </a:spcAft>
              <a:buClr>
                <a:srgbClr val="000066"/>
              </a:buClr>
            </a:pPr>
            <a:r>
              <a:rPr lang="el-GR" sz="1600" kern="0" dirty="0">
                <a:solidFill>
                  <a:srgbClr val="000066"/>
                </a:solidFill>
                <a:latin typeface="Calibri" pitchFamily="34" charset="0"/>
                <a:cs typeface="Arial" pitchFamily="34" charset="0"/>
              </a:rPr>
              <a:t>Ο οργανισμός πρέπει να:</a:t>
            </a:r>
          </a:p>
          <a:p>
            <a:pPr marL="361950" indent="-180975" algn="just" fontAlgn="base">
              <a:lnSpc>
                <a:spcPct val="150000"/>
              </a:lnSpc>
              <a:spcBef>
                <a:spcPct val="20000"/>
              </a:spcBef>
              <a:spcAft>
                <a:spcPct val="0"/>
              </a:spcAft>
              <a:buClr>
                <a:srgbClr val="002060"/>
              </a:buClr>
              <a:buFont typeface="Wingdings" pitchFamily="2" charset="2"/>
              <a:buChar char="§"/>
            </a:pPr>
            <a:r>
              <a:rPr lang="el-GR" sz="1600" kern="0" dirty="0">
                <a:solidFill>
                  <a:srgbClr val="FF0000"/>
                </a:solidFill>
                <a:latin typeface="Calibri" pitchFamily="34" charset="0"/>
                <a:cs typeface="Arial" pitchFamily="34" charset="0"/>
              </a:rPr>
              <a:t>επιβεβαίωση καταλληλότητας προσωπικού </a:t>
            </a:r>
          </a:p>
          <a:p>
            <a:pPr marL="361950" indent="-180975" algn="just" fontAlgn="base">
              <a:lnSpc>
                <a:spcPct val="150000"/>
              </a:lnSpc>
              <a:spcBef>
                <a:spcPct val="20000"/>
              </a:spcBef>
              <a:spcAft>
                <a:spcPct val="0"/>
              </a:spcAft>
              <a:buClr>
                <a:srgbClr val="002060"/>
              </a:buClr>
              <a:buFont typeface="Wingdings" pitchFamily="2" charset="2"/>
              <a:buChar char="§"/>
            </a:pPr>
            <a:r>
              <a:rPr lang="el-GR" sz="1600" kern="0" dirty="0">
                <a:solidFill>
                  <a:srgbClr val="FF0000"/>
                </a:solidFill>
                <a:latin typeface="Calibri" pitchFamily="34" charset="0"/>
                <a:cs typeface="Arial" pitchFamily="34" charset="0"/>
              </a:rPr>
              <a:t>επιβεβαιώνει ότι το προσωπικό εφαρμόζει τις καλές πρακτικές </a:t>
            </a:r>
          </a:p>
          <a:p>
            <a:pPr marL="361950" indent="-180975" algn="just" fontAlgn="base">
              <a:lnSpc>
                <a:spcPct val="150000"/>
              </a:lnSpc>
              <a:spcBef>
                <a:spcPct val="20000"/>
              </a:spcBef>
              <a:spcAft>
                <a:spcPct val="0"/>
              </a:spcAft>
              <a:buClr>
                <a:srgbClr val="002060"/>
              </a:buClr>
              <a:buFont typeface="Wingdings" pitchFamily="2" charset="2"/>
              <a:buChar char="§"/>
            </a:pPr>
            <a:r>
              <a:rPr lang="el-GR" sz="1600" kern="0" dirty="0">
                <a:solidFill>
                  <a:srgbClr val="FF0000"/>
                </a:solidFill>
                <a:latin typeface="Calibri" pitchFamily="34" charset="0"/>
                <a:cs typeface="Arial" pitchFamily="34" charset="0"/>
              </a:rPr>
              <a:t>επιβεβαιώνει ότι το προσωπικό έχει εκπαιδευτεί για όλες τις αρμοδιότητες συμπεριλαμβανομένης της διαχείρισης των κλινικών κινδύνων</a:t>
            </a:r>
          </a:p>
          <a:p>
            <a:pPr marL="361950" indent="-180975" algn="just" fontAlgn="base">
              <a:lnSpc>
                <a:spcPct val="150000"/>
              </a:lnSpc>
              <a:spcBef>
                <a:spcPct val="20000"/>
              </a:spcBef>
              <a:spcAft>
                <a:spcPct val="0"/>
              </a:spcAft>
              <a:buClr>
                <a:srgbClr val="002060"/>
              </a:buClr>
              <a:buFont typeface="Wingdings" pitchFamily="2" charset="2"/>
              <a:buChar char="§"/>
            </a:pPr>
            <a:r>
              <a:rPr lang="el-GR" sz="1600" kern="0" dirty="0">
                <a:solidFill>
                  <a:srgbClr val="000066"/>
                </a:solidFill>
                <a:latin typeface="Calibri" pitchFamily="34" charset="0"/>
                <a:cs typeface="Arial" pitchFamily="34" charset="0"/>
              </a:rPr>
              <a:t>διασφαλίζει ότι το προσωπικό έχει επίγνωση της σχέσης και της σπουδαιότητας των δραστηριοτήτων του και της συμβολής τους στην επίτευξη των στόχων ποιότητας και</a:t>
            </a:r>
          </a:p>
          <a:p>
            <a:pPr marL="361950" indent="-180975" algn="just" fontAlgn="base">
              <a:lnSpc>
                <a:spcPct val="150000"/>
              </a:lnSpc>
              <a:spcBef>
                <a:spcPct val="20000"/>
              </a:spcBef>
              <a:spcAft>
                <a:spcPct val="0"/>
              </a:spcAft>
              <a:buClr>
                <a:srgbClr val="002060"/>
              </a:buClr>
              <a:buFont typeface="Wingdings" pitchFamily="2" charset="2"/>
              <a:buChar char="§"/>
            </a:pPr>
            <a:r>
              <a:rPr lang="el-GR" sz="1600" kern="0" dirty="0">
                <a:solidFill>
                  <a:srgbClr val="000066"/>
                </a:solidFill>
                <a:latin typeface="Calibri" pitchFamily="34" charset="0"/>
                <a:cs typeface="Arial" pitchFamily="34" charset="0"/>
              </a:rPr>
              <a:t>διατηρεί τα κατάλληλα αρχεία, μόρφωσης, κατάρτισης, δεξιοτήτων και εμπειρίας (βλέπε 4.2.4).</a:t>
            </a:r>
          </a:p>
        </p:txBody>
      </p:sp>
    </p:spTree>
    <p:extLst>
      <p:ext uri="{BB962C8B-B14F-4D97-AF65-F5344CB8AC3E}">
        <p14:creationId xmlns="" xmlns:p14="http://schemas.microsoft.com/office/powerpoint/2010/main" val="18087515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6. Ανθρώπινο Δυναμικό</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847528" y="1844825"/>
            <a:ext cx="8568952" cy="405595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6.3. Υποδομή</a:t>
            </a: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Ο οργανισμός πρέπει να προσδιορίζει, να διαθέτει και να διατηρεί την υποδομή που χρειάζεται για την επίτευξη της συμμόρφωσης με τις απαιτήσεις για το προϊόν </a:t>
            </a:r>
            <a:r>
              <a:rPr lang="el-GR" kern="0" dirty="0">
                <a:solidFill>
                  <a:srgbClr val="FF0000"/>
                </a:solidFill>
                <a:latin typeface="Calibri" pitchFamily="34" charset="0"/>
                <a:cs typeface="Arial" pitchFamily="34" charset="0"/>
              </a:rPr>
              <a:t>(συμπεριλαμβάνεται η διαθεσιμότητα, η αξιοπιστία και η διατήρηση κρίσιμου εξοπλισμού)</a:t>
            </a:r>
            <a:r>
              <a:rPr lang="el-GR" kern="0" dirty="0">
                <a:solidFill>
                  <a:srgbClr val="000066"/>
                </a:solidFill>
                <a:latin typeface="Calibri" pitchFamily="34" charset="0"/>
                <a:cs typeface="Arial" pitchFamily="34" charset="0"/>
              </a:rPr>
              <a:t>. Όπου εφαρμόζεται, η υποδομή περιλαμβάνει: </a:t>
            </a: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κτίρια, χώρους εργασίας και σχετικές βοηθητικές εγκαταστάσεις</a:t>
            </a: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εξοπλισμό διεργασιών (τόσο υλισμικό όσο και λογισμικό)</a:t>
            </a: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err="1">
                <a:solidFill>
                  <a:srgbClr val="FF0000"/>
                </a:solidFill>
                <a:latin typeface="Calibri" pitchFamily="34" charset="0"/>
                <a:cs typeface="Arial" pitchFamily="34" charset="0"/>
              </a:rPr>
              <a:t>ιατροτεχνολογικός</a:t>
            </a:r>
            <a:r>
              <a:rPr lang="el-GR" kern="0" dirty="0">
                <a:solidFill>
                  <a:srgbClr val="FF0000"/>
                </a:solidFill>
                <a:latin typeface="Calibri" pitchFamily="34" charset="0"/>
                <a:cs typeface="Arial" pitchFamily="34" charset="0"/>
              </a:rPr>
              <a:t> εξοπλισμός</a:t>
            </a: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υποστηρικτικές υπηρεσίες (όπως μεταφορές, επικοινωνίες ή πληροφορικά συστήματα).</a:t>
            </a:r>
          </a:p>
          <a:p>
            <a:pPr marL="361950" indent="-361950" algn="just" fontAlgn="base">
              <a:spcBef>
                <a:spcPct val="20000"/>
              </a:spcBef>
              <a:spcAft>
                <a:spcPct val="0"/>
              </a:spcAft>
              <a:buClr>
                <a:srgbClr val="000056">
                  <a:lumMod val="50000"/>
                  <a:lumOff val="50000"/>
                </a:srgbClr>
              </a:buClr>
              <a:buFont typeface="Wingdings" pitchFamily="2" charset="2"/>
              <a:buChar char="§"/>
            </a:pPr>
            <a:endParaRPr lang="el-GR" sz="1400" kern="0" dirty="0">
              <a:solidFill>
                <a:srgbClr val="000066"/>
              </a:solidFill>
              <a:latin typeface="Calibri" pitchFamily="34" charset="0"/>
              <a:cs typeface="Arial" pitchFamily="34" charset="0"/>
            </a:endParaRPr>
          </a:p>
          <a:p>
            <a:pPr marL="361950" indent="-361950" algn="just" fontAlgn="base">
              <a:spcBef>
                <a:spcPct val="20000"/>
              </a:spcBef>
              <a:spcAft>
                <a:spcPct val="0"/>
              </a:spcAft>
              <a:buClr>
                <a:srgbClr val="000056">
                  <a:lumMod val="50000"/>
                  <a:lumOff val="50000"/>
                </a:srgbClr>
              </a:buClr>
              <a:buFont typeface="Wingdings" pitchFamily="2" charset="2"/>
              <a:buChar char="§"/>
            </a:pPr>
            <a:endParaRPr lang="el-GR" sz="1400"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endParaRPr lang="el-GR" sz="1400" kern="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35722389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6. Ανθρώπινο Δυναμικό</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75520" y="1660399"/>
            <a:ext cx="8640960" cy="49292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56">
                  <a:lumMod val="50000"/>
                  <a:lumOff val="50000"/>
                </a:srgbClr>
              </a:buClr>
            </a:pPr>
            <a:endParaRPr lang="el-GR" sz="1400"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6.4. Περιβάλλον εργασίας</a:t>
            </a: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Ο οργανισμός πρέπει να προσδιορίζει και να διαχειρίζεται το περιβάλλον εργασίας που χρειάζεται για την επίτευξη της συμμόρφωσης με τις απαιτήσεις για το προϊόν.</a:t>
            </a:r>
          </a:p>
          <a:p>
            <a:pPr algn="just" fontAlgn="base">
              <a:lnSpc>
                <a:spcPct val="150000"/>
              </a:lnSpc>
              <a:spcBef>
                <a:spcPct val="20000"/>
              </a:spcBef>
              <a:spcAft>
                <a:spcPct val="0"/>
              </a:spcAft>
              <a:buClr>
                <a:srgbClr val="000066"/>
              </a:buClr>
            </a:pPr>
            <a:endParaRPr lang="el-GR" b="1" i="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b="1" i="1" kern="0" dirty="0">
                <a:solidFill>
                  <a:srgbClr val="000066"/>
                </a:solidFill>
                <a:latin typeface="Calibri" pitchFamily="34" charset="0"/>
                <a:cs typeface="Arial" pitchFamily="34" charset="0"/>
              </a:rPr>
              <a:t>ΣΗΜΕΙΩΣΗ</a:t>
            </a:r>
            <a:r>
              <a:rPr lang="en-US" b="1" i="1" kern="0" dirty="0">
                <a:solidFill>
                  <a:srgbClr val="000066"/>
                </a:solidFill>
                <a:latin typeface="Calibri" pitchFamily="34" charset="0"/>
                <a:cs typeface="Arial" pitchFamily="34" charset="0"/>
              </a:rPr>
              <a:t>:</a:t>
            </a:r>
            <a:r>
              <a:rPr lang="el-GR" b="1" i="1" kern="0" dirty="0">
                <a:solidFill>
                  <a:srgbClr val="000066"/>
                </a:solidFill>
                <a:latin typeface="Calibri" pitchFamily="34" charset="0"/>
                <a:cs typeface="Arial" pitchFamily="34" charset="0"/>
              </a:rPr>
              <a:t> </a:t>
            </a:r>
            <a:r>
              <a:rPr lang="el-GR" kern="0" dirty="0">
                <a:solidFill>
                  <a:srgbClr val="000066"/>
                </a:solidFill>
                <a:latin typeface="Calibri" pitchFamily="34" charset="0"/>
                <a:cs typeface="Arial" pitchFamily="34" charset="0"/>
              </a:rPr>
              <a:t> Ο όρος "περιβάλλον εργασίας" σχετίζεται με εκείνες τις συνθήκες κάτω από τις οποίες εκτελείται η εργασία και περιλαμβάνει φυσικούς, περιβαλλοντικούς και άλλους παράγοντες (όπως θόρυβος, θερμοκρασία, υγρασία, φωτισμός ή καιρικές συνθήκες).</a:t>
            </a:r>
          </a:p>
          <a:p>
            <a:pPr marL="361950" indent="-361950" algn="just" fontAlgn="base">
              <a:spcBef>
                <a:spcPct val="20000"/>
              </a:spcBef>
              <a:spcAft>
                <a:spcPct val="0"/>
              </a:spcAft>
              <a:buClr>
                <a:srgbClr val="000056">
                  <a:lumMod val="50000"/>
                  <a:lumOff val="50000"/>
                </a:srgbClr>
              </a:buClr>
              <a:buFont typeface="Wingdings" pitchFamily="2" charset="2"/>
              <a:buChar char="§"/>
            </a:pPr>
            <a:endParaRPr lang="el-GR" sz="1400"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endParaRPr lang="el-GR" sz="1400" kern="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13695893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03512" y="1660399"/>
            <a:ext cx="8640960" cy="49292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7.1. Σχεδιασμός της υλοποίησης του προϊόντος</a:t>
            </a:r>
            <a:endParaRPr lang="el-GR" sz="2300" i="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Ο οργανισμός πρέπει να σχεδιάζει και να αναπτύσσει τις διεργασίες που χρειάζονται για την υλοποίηση του προϊόντος. Ο σχεδιασμός της υλοποίησης του προϊόντος πρέπει να είναι συμβατός με τις απαιτήσεις των άλλων διεργασιών του συστήματος διαχείρισης της ποιότητας (βλέπε 4.1).</a:t>
            </a:r>
          </a:p>
          <a:p>
            <a:pPr marL="361950" indent="-361950">
              <a:buClr>
                <a:srgbClr val="000056">
                  <a:lumMod val="50000"/>
                  <a:lumOff val="50000"/>
                </a:srgbClr>
              </a:buClr>
            </a:pPr>
            <a:endParaRPr lang="el-GR" sz="1700" kern="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13047908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03512" y="1660399"/>
            <a:ext cx="8640960" cy="49292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7.1. Σχεδιασμός της υλοποίησης του προϊόντος</a:t>
            </a:r>
            <a:endParaRPr lang="el-GR" sz="2300" i="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sz="1600" kern="0" dirty="0">
                <a:solidFill>
                  <a:srgbClr val="000066"/>
                </a:solidFill>
                <a:latin typeface="Calibri" pitchFamily="34" charset="0"/>
                <a:cs typeface="Arial" pitchFamily="34" charset="0"/>
              </a:rPr>
              <a:t>Κατά το σχεδιασμό της υλοποίησης του προϊόντος, ο οργανισμός πρέπει, όπου εφαρμόζεται, να προσδιορίζει τα παρακάτω:</a:t>
            </a:r>
          </a:p>
          <a:p>
            <a:pPr marL="361950" indent="-188913">
              <a:lnSpc>
                <a:spcPct val="150000"/>
              </a:lnSpc>
              <a:buClr>
                <a:srgbClr val="002060"/>
              </a:buClr>
              <a:buFont typeface="Wingdings" pitchFamily="2" charset="2"/>
              <a:buChar char="§"/>
            </a:pPr>
            <a:r>
              <a:rPr lang="el-GR" sz="1600" dirty="0">
                <a:solidFill>
                  <a:srgbClr val="000066"/>
                </a:solidFill>
                <a:latin typeface="Calibri" pitchFamily="34" charset="0"/>
              </a:rPr>
              <a:t>τους στόχους ποιότητας και τις απαιτήσεις για το προϊόν</a:t>
            </a:r>
          </a:p>
          <a:p>
            <a:pPr marL="361950" indent="-188913">
              <a:lnSpc>
                <a:spcPct val="150000"/>
              </a:lnSpc>
              <a:buClr>
                <a:srgbClr val="002060"/>
              </a:buClr>
              <a:buFont typeface="Wingdings" pitchFamily="2" charset="2"/>
              <a:buChar char="§"/>
            </a:pPr>
            <a:r>
              <a:rPr lang="el-GR" sz="1600" dirty="0">
                <a:solidFill>
                  <a:srgbClr val="FF0000"/>
                </a:solidFill>
                <a:latin typeface="Calibri" pitchFamily="34" charset="0"/>
              </a:rPr>
              <a:t>τους πιθανούς κινδύνους που μπορεί να προκύψουν ώστε να μπορεί να σχεδιάσει τις υπηρεσίες του κατάλληλα</a:t>
            </a:r>
          </a:p>
          <a:p>
            <a:pPr marL="361950" indent="-188913">
              <a:lnSpc>
                <a:spcPct val="150000"/>
              </a:lnSpc>
              <a:buClr>
                <a:srgbClr val="002060"/>
              </a:buClr>
              <a:buFont typeface="Wingdings" pitchFamily="2" charset="2"/>
              <a:buChar char="§"/>
            </a:pPr>
            <a:r>
              <a:rPr lang="el-GR" sz="1600" dirty="0">
                <a:solidFill>
                  <a:srgbClr val="000066"/>
                </a:solidFill>
                <a:latin typeface="Calibri" pitchFamily="34" charset="0"/>
              </a:rPr>
              <a:t>την ανάγκη καθιέρωσης διεργασιών και εγγράφων και διάθεσης πόρων ειδικότερα για το προϊόν</a:t>
            </a:r>
          </a:p>
          <a:p>
            <a:pPr marL="361950" indent="-188913">
              <a:lnSpc>
                <a:spcPct val="150000"/>
              </a:lnSpc>
              <a:buClr>
                <a:srgbClr val="002060"/>
              </a:buClr>
              <a:buFont typeface="Wingdings" pitchFamily="2" charset="2"/>
              <a:buChar char="§"/>
            </a:pPr>
            <a:r>
              <a:rPr lang="el-GR" sz="1600" dirty="0">
                <a:solidFill>
                  <a:srgbClr val="000066"/>
                </a:solidFill>
                <a:latin typeface="Calibri" pitchFamily="34" charset="0"/>
              </a:rPr>
              <a:t>τις    συγκεκριμένες    για    το    προϊόν    απαιτούμενες    δραστηριότητες    επαλήθευσης,    επικύρωσης,  παρακολούθησης,  μέτρησης, ελέγχων και δοκιμών,  καθώς και τα κριτήρια αποδοχής του προϊόντος</a:t>
            </a:r>
          </a:p>
          <a:p>
            <a:pPr marL="361950" indent="-188913">
              <a:lnSpc>
                <a:spcPct val="150000"/>
              </a:lnSpc>
              <a:buClr>
                <a:srgbClr val="002060"/>
              </a:buClr>
              <a:buFont typeface="Wingdings" pitchFamily="2" charset="2"/>
              <a:buChar char="§"/>
            </a:pPr>
            <a:r>
              <a:rPr lang="el-GR" sz="1600" dirty="0">
                <a:solidFill>
                  <a:srgbClr val="000066"/>
                </a:solidFill>
                <a:latin typeface="Calibri" pitchFamily="34" charset="0"/>
              </a:rPr>
              <a:t>τα αρχεία που χρειάζονται για την παροχή αποδείξεων ότι οι διεργασίες υλοποίησης και το παραγόμενο προϊόν, ικανοποιούν τις απαιτήσεις (βλέπε 4.2.4).</a:t>
            </a:r>
          </a:p>
          <a:p>
            <a:pPr marL="361950" indent="-361950">
              <a:buClr>
                <a:srgbClr val="000056">
                  <a:lumMod val="50000"/>
                  <a:lumOff val="50000"/>
                </a:srgbClr>
              </a:buClr>
            </a:pPr>
            <a:endParaRPr lang="el-GR" sz="1700" kern="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32645325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75520" y="1864655"/>
            <a:ext cx="8640960" cy="44842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7.1. Σχεδιασμός της υλοποίησης του προϊόντος </a:t>
            </a:r>
            <a:r>
              <a:rPr lang="el-GR" sz="2300" i="1" kern="0" dirty="0">
                <a:solidFill>
                  <a:srgbClr val="000066"/>
                </a:solidFill>
                <a:latin typeface="Calibri" pitchFamily="34" charset="0"/>
                <a:cs typeface="Arial" pitchFamily="34" charset="0"/>
              </a:rPr>
              <a:t>(συνέχεια)</a:t>
            </a:r>
          </a:p>
          <a:p>
            <a:pPr algn="just">
              <a:lnSpc>
                <a:spcPct val="150000"/>
              </a:lnSpc>
              <a:spcAft>
                <a:spcPts val="600"/>
              </a:spcAft>
              <a:buClr>
                <a:srgbClr val="000056">
                  <a:lumMod val="50000"/>
                  <a:lumOff val="50000"/>
                </a:srgbClr>
              </a:buClr>
            </a:pPr>
            <a:r>
              <a:rPr lang="el-GR" sz="1700" kern="0" dirty="0">
                <a:solidFill>
                  <a:srgbClr val="000066"/>
                </a:solidFill>
                <a:latin typeface="Calibri" pitchFamily="34" charset="0"/>
                <a:cs typeface="Arial" pitchFamily="34" charset="0"/>
              </a:rPr>
              <a:t>Τα αποτελέσματα του σχεδιασμού πρέπει να είναι σε μορφή κατάλληλη αναλόγως του τρόπου λειτουργίας του οργανισμού.</a:t>
            </a:r>
          </a:p>
          <a:p>
            <a:pPr algn="just">
              <a:lnSpc>
                <a:spcPct val="150000"/>
              </a:lnSpc>
              <a:spcAft>
                <a:spcPts val="600"/>
              </a:spcAft>
              <a:buClr>
                <a:srgbClr val="000056">
                  <a:lumMod val="50000"/>
                  <a:lumOff val="50000"/>
                </a:srgbClr>
              </a:buClr>
            </a:pPr>
            <a:r>
              <a:rPr lang="el-GR" sz="1700" b="1" i="1" kern="0" dirty="0">
                <a:solidFill>
                  <a:srgbClr val="000066"/>
                </a:solidFill>
                <a:latin typeface="Calibri" pitchFamily="34" charset="0"/>
                <a:cs typeface="Arial" pitchFamily="34" charset="0"/>
              </a:rPr>
              <a:t>ΣΗΜΕΙΩΣΗ 1</a:t>
            </a:r>
            <a:r>
              <a:rPr lang="en-US" sz="1700" b="1" i="1" kern="0" dirty="0">
                <a:solidFill>
                  <a:srgbClr val="000066"/>
                </a:solidFill>
                <a:latin typeface="Calibri" pitchFamily="34" charset="0"/>
                <a:cs typeface="Arial" pitchFamily="34" charset="0"/>
              </a:rPr>
              <a:t>: </a:t>
            </a:r>
            <a:r>
              <a:rPr lang="el-GR" sz="1700" i="1" kern="0" dirty="0">
                <a:solidFill>
                  <a:srgbClr val="000066"/>
                </a:solidFill>
                <a:latin typeface="Calibri" pitchFamily="34" charset="0"/>
                <a:cs typeface="Arial" pitchFamily="34" charset="0"/>
              </a:rPr>
              <a:t> </a:t>
            </a:r>
            <a:r>
              <a:rPr lang="el-GR" sz="1700" kern="0" dirty="0">
                <a:solidFill>
                  <a:srgbClr val="000066"/>
                </a:solidFill>
                <a:latin typeface="Calibri" pitchFamily="34" charset="0"/>
                <a:cs typeface="Arial" pitchFamily="34" charset="0"/>
              </a:rPr>
              <a:t>Ως σχέδιο ποιότητας μπορεί να αναφερθεί ένα έγγραφο που καθορίζει τις διεργασίες του συστήματος διαχείρισης της ποιότητας (συμπεριλαμβανομένων των διεργασιών υλοποίησης του προϊόντος) και τους πόρους που πρόκειται να αφιερωθούν για ένα συγκεκριμένο προϊόν, έργο ή σύμβαση.</a:t>
            </a:r>
          </a:p>
          <a:p>
            <a:pPr algn="just">
              <a:lnSpc>
                <a:spcPct val="150000"/>
              </a:lnSpc>
              <a:buClr>
                <a:srgbClr val="000056">
                  <a:lumMod val="50000"/>
                  <a:lumOff val="50000"/>
                </a:srgbClr>
              </a:buClr>
            </a:pPr>
            <a:r>
              <a:rPr lang="el-GR" sz="1700" b="1" i="1" kern="0" dirty="0">
                <a:solidFill>
                  <a:srgbClr val="000066"/>
                </a:solidFill>
                <a:latin typeface="Calibri" pitchFamily="34" charset="0"/>
                <a:cs typeface="Arial" pitchFamily="34" charset="0"/>
              </a:rPr>
              <a:t>ΣΗΜΕΙΩΣΗ 2</a:t>
            </a:r>
            <a:r>
              <a:rPr lang="en-US" sz="1700" b="1" i="1" kern="0" dirty="0">
                <a:solidFill>
                  <a:srgbClr val="000066"/>
                </a:solidFill>
                <a:latin typeface="Calibri" pitchFamily="34" charset="0"/>
                <a:cs typeface="Arial" pitchFamily="34" charset="0"/>
              </a:rPr>
              <a:t>: </a:t>
            </a:r>
            <a:r>
              <a:rPr lang="el-GR" sz="1700" b="1" i="1" kern="0" dirty="0">
                <a:solidFill>
                  <a:srgbClr val="000066"/>
                </a:solidFill>
                <a:latin typeface="Calibri" pitchFamily="34" charset="0"/>
                <a:cs typeface="Arial" pitchFamily="34" charset="0"/>
              </a:rPr>
              <a:t> </a:t>
            </a:r>
            <a:r>
              <a:rPr lang="el-GR" sz="1700" kern="0" dirty="0">
                <a:solidFill>
                  <a:srgbClr val="000066"/>
                </a:solidFill>
                <a:latin typeface="Calibri" pitchFamily="34" charset="0"/>
                <a:cs typeface="Arial" pitchFamily="34" charset="0"/>
              </a:rPr>
              <a:t>Για την ανάπτυξη των διεργασιών υλοποίησης του προϊόντος, ο οργανισμός μπορεί να εφαρμόζει τις απαιτήσεις που δίδονται στο 7.3.</a:t>
            </a:r>
          </a:p>
        </p:txBody>
      </p:sp>
    </p:spTree>
    <p:extLst>
      <p:ext uri="{BB962C8B-B14F-4D97-AF65-F5344CB8AC3E}">
        <p14:creationId xmlns="" xmlns:p14="http://schemas.microsoft.com/office/powerpoint/2010/main" val="33784258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671679"/>
            <a:ext cx="8640960" cy="472658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7.2. Διεργασίες σε επαφή με τους πελάτες</a:t>
            </a: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7.2.1. </a:t>
            </a:r>
            <a:r>
              <a:rPr lang="el-GR" sz="2300" b="1" dirty="0">
                <a:solidFill>
                  <a:srgbClr val="000066"/>
                </a:solidFill>
                <a:latin typeface="Calibri" pitchFamily="34" charset="0"/>
              </a:rPr>
              <a:t>Προσδιορισμός των σχετικών με το προϊόν απαιτήσεων</a:t>
            </a:r>
            <a:endParaRPr lang="el-GR"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dirty="0">
                <a:solidFill>
                  <a:srgbClr val="000066"/>
                </a:solidFill>
                <a:latin typeface="Calibri" pitchFamily="34" charset="0"/>
              </a:rPr>
              <a:t>Ο οργανισμός πρέπει να προσδιορίζει: </a:t>
            </a:r>
          </a:p>
          <a:p>
            <a:pPr marL="361950" indent="-180975"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τις απαιτήσεις των πελατών, συμπεριλαμβανομένων των απαιτήσεων για παράδοση του προϊόντος και για δραστηριότητες μετά την παράδοση</a:t>
            </a:r>
          </a:p>
          <a:p>
            <a:pPr marL="361950" indent="-180975"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τις   απαιτήσεις   που   δεν   δηλώνονται   ρητά   από   τους   πελάτες  αλλά   είναι   απαραίτητες  για   την προδιαγεγραμμένη χρήση ή την προβλεπόμενη χρήση, όπου αυτές είναι γνωστές. </a:t>
            </a:r>
            <a:r>
              <a:rPr lang="el-GR" kern="0" dirty="0">
                <a:solidFill>
                  <a:srgbClr val="FF0000"/>
                </a:solidFill>
                <a:latin typeface="Calibri" pitchFamily="34" charset="0"/>
                <a:cs typeface="Arial" pitchFamily="34" charset="0"/>
              </a:rPr>
              <a:t>Για την υγεία οι απαιτήσεις είναι οι εξής: </a:t>
            </a:r>
            <a:r>
              <a:rPr lang="el-GR" kern="0" dirty="0">
                <a:solidFill>
                  <a:srgbClr val="FF0000"/>
                </a:solidFill>
                <a:latin typeface="Calibri" pitchFamily="34" charset="0"/>
              </a:rPr>
              <a:t>καταλληλότητα, σωστή φροντίδα, διαθεσιμότητα, συνεχής φροντίδα, αποτελεσματικότητα, αποδοτικότητα, ισότητα, φροντίδα βασισμένη σε δεδομένα, εξατομικευμένη φροντίδα, συμμετοχή ασθενούς, προσβασιμότητα, </a:t>
            </a:r>
            <a:r>
              <a:rPr lang="el-GR" kern="0" dirty="0" err="1">
                <a:solidFill>
                  <a:srgbClr val="FF0000"/>
                </a:solidFill>
                <a:latin typeface="Calibri" pitchFamily="34" charset="0"/>
              </a:rPr>
              <a:t>επικαιροποιημένη</a:t>
            </a:r>
            <a:r>
              <a:rPr lang="el-GR" kern="0" dirty="0">
                <a:solidFill>
                  <a:srgbClr val="FF0000"/>
                </a:solidFill>
                <a:latin typeface="Calibri" pitchFamily="34" charset="0"/>
              </a:rPr>
              <a:t>  βάσει ιατρικών εξελίξεων</a:t>
            </a:r>
          </a:p>
        </p:txBody>
      </p:sp>
    </p:spTree>
    <p:extLst>
      <p:ext uri="{BB962C8B-B14F-4D97-AF65-F5344CB8AC3E}">
        <p14:creationId xmlns="" xmlns:p14="http://schemas.microsoft.com/office/powerpoint/2010/main" val="12882774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556792"/>
            <a:ext cx="8640960" cy="472658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7.2. Διεργασίες σε επαφή με τους πελάτες </a:t>
            </a:r>
            <a:r>
              <a:rPr lang="el-GR" sz="2300" i="1" kern="0" dirty="0">
                <a:solidFill>
                  <a:srgbClr val="000066"/>
                </a:solidFill>
                <a:latin typeface="Calibri" pitchFamily="34" charset="0"/>
                <a:cs typeface="Arial" pitchFamily="34" charset="0"/>
              </a:rPr>
              <a:t>(συνέχεια)</a:t>
            </a: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7.2.1. </a:t>
            </a:r>
            <a:r>
              <a:rPr lang="el-GR" sz="2300" b="1" dirty="0">
                <a:solidFill>
                  <a:srgbClr val="000066"/>
                </a:solidFill>
                <a:latin typeface="Calibri" pitchFamily="34" charset="0"/>
              </a:rPr>
              <a:t>Προσδιορισμός των σχετικών με το προϊόν απαιτήσεων</a:t>
            </a:r>
            <a:endParaRPr lang="el-GR"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dirty="0">
                <a:solidFill>
                  <a:srgbClr val="000066"/>
                </a:solidFill>
                <a:latin typeface="Calibri" pitchFamily="34" charset="0"/>
              </a:rPr>
              <a:t>Ο οργανισμός πρέπει να προσδιορίζει: </a:t>
            </a:r>
          </a:p>
          <a:p>
            <a:pPr marL="361950" indent="-180975"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τις εφαρμοστέες νομικές και κανονιστικές απαιτήσεις για το προϊόν</a:t>
            </a:r>
          </a:p>
          <a:p>
            <a:pPr marL="361950" indent="-180975" algn="just" fontAlgn="base">
              <a:lnSpc>
                <a:spcPct val="150000"/>
              </a:lnSpc>
              <a:spcBef>
                <a:spcPct val="20000"/>
              </a:spcBef>
              <a:spcAft>
                <a:spcPts val="600"/>
              </a:spcAft>
              <a:buClr>
                <a:srgbClr val="002060"/>
              </a:buClr>
              <a:buFont typeface="Wingdings" pitchFamily="2" charset="2"/>
              <a:buChar char="§"/>
            </a:pPr>
            <a:r>
              <a:rPr lang="el-GR" kern="0" dirty="0">
                <a:solidFill>
                  <a:srgbClr val="000066"/>
                </a:solidFill>
                <a:latin typeface="Calibri" pitchFamily="34" charset="0"/>
                <a:cs typeface="Arial" pitchFamily="34" charset="0"/>
              </a:rPr>
              <a:t>οποιεσδήποτε πρόσθετες απαιτήσεις που θεωρούνται απαραίτητες από τον οργανισμό.</a:t>
            </a:r>
          </a:p>
          <a:p>
            <a:pPr marL="361950" indent="-180975" algn="just" fontAlgn="base">
              <a:lnSpc>
                <a:spcPct val="150000"/>
              </a:lnSpc>
              <a:spcBef>
                <a:spcPct val="20000"/>
              </a:spcBef>
              <a:spcAft>
                <a:spcPts val="600"/>
              </a:spcAft>
              <a:buClr>
                <a:srgbClr val="002060"/>
              </a:buClr>
              <a:buFont typeface="Wingdings" pitchFamily="2" charset="2"/>
              <a:buChar char="§"/>
            </a:pPr>
            <a:r>
              <a:rPr lang="el-GR" kern="0" dirty="0">
                <a:solidFill>
                  <a:srgbClr val="FF0000"/>
                </a:solidFill>
                <a:latin typeface="Calibri" pitchFamily="34" charset="0"/>
                <a:cs typeface="Arial" pitchFamily="34" charset="0"/>
              </a:rPr>
              <a:t>τις απαιτήσεις από άλλα ενδιαφερόμενα μέρη π.χ. ασφαλιστικούς φορείς</a:t>
            </a:r>
          </a:p>
          <a:p>
            <a:pPr algn="just" fontAlgn="base">
              <a:lnSpc>
                <a:spcPct val="150000"/>
              </a:lnSpc>
              <a:spcBef>
                <a:spcPct val="20000"/>
              </a:spcBef>
              <a:spcAft>
                <a:spcPts val="600"/>
              </a:spcAft>
              <a:buClr>
                <a:srgbClr val="000056">
                  <a:lumMod val="50000"/>
                  <a:lumOff val="50000"/>
                </a:srgbClr>
              </a:buClr>
            </a:pPr>
            <a:r>
              <a:rPr lang="el-GR" b="1" kern="0" dirty="0">
                <a:solidFill>
                  <a:srgbClr val="000066"/>
                </a:solidFill>
                <a:latin typeface="Calibri" pitchFamily="34" charset="0"/>
                <a:cs typeface="Arial" pitchFamily="34" charset="0"/>
              </a:rPr>
              <a:t>ΣΗΜΕΙΩΣΗ</a:t>
            </a:r>
            <a:r>
              <a:rPr lang="en-US" b="1" kern="0" dirty="0">
                <a:solidFill>
                  <a:srgbClr val="000066"/>
                </a:solidFill>
                <a:latin typeface="Calibri" pitchFamily="34" charset="0"/>
                <a:cs typeface="Arial" pitchFamily="34" charset="0"/>
              </a:rPr>
              <a:t>:</a:t>
            </a:r>
            <a:r>
              <a:rPr lang="el-GR" kern="0" dirty="0">
                <a:solidFill>
                  <a:srgbClr val="000066"/>
                </a:solidFill>
                <a:latin typeface="Calibri" pitchFamily="34" charset="0"/>
                <a:cs typeface="Arial" pitchFamily="34" charset="0"/>
              </a:rPr>
              <a:t> Οι δραστηριότητες μετά την παράδοση περιλαμβάνουν, για παράδειγμα, ενέργειες στο πλαίσιο των υποχρεώσεων της εγγύησης, συμβασιακές υποχρεώσεις όπως υπηρεσίες συντήρησης και υποστηρικτικές υπηρεσίες όπως ανακύκλωση ή τελική διάθεση.</a:t>
            </a:r>
          </a:p>
        </p:txBody>
      </p:sp>
    </p:spTree>
    <p:extLst>
      <p:ext uri="{BB962C8B-B14F-4D97-AF65-F5344CB8AC3E}">
        <p14:creationId xmlns="" xmlns:p14="http://schemas.microsoft.com/office/powerpoint/2010/main" val="25681285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847528" y="1857340"/>
            <a:ext cx="8496944" cy="449159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7.2. Διεργασίες σε επαφή με τους πελάτες</a:t>
            </a: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7.2.2. </a:t>
            </a:r>
            <a:r>
              <a:rPr lang="el-GR" sz="2300" b="1" dirty="0">
                <a:solidFill>
                  <a:srgbClr val="000066"/>
                </a:solidFill>
                <a:latin typeface="Calibri" pitchFamily="34" charset="0"/>
                <a:cs typeface="Arial" pitchFamily="34" charset="0"/>
              </a:rPr>
              <a:t>Ανασκόπηση των σχετικών με το προϊόν απαιτήσεων</a:t>
            </a:r>
            <a:endParaRPr lang="el-GR" sz="2300" b="1"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endParaRPr lang="el-GR" sz="500"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sz="1600" dirty="0">
                <a:solidFill>
                  <a:srgbClr val="000066"/>
                </a:solidFill>
                <a:latin typeface="Calibri" pitchFamily="34" charset="0"/>
                <a:cs typeface="Arial" pitchFamily="34" charset="0"/>
              </a:rPr>
              <a:t>Ο οργανισμός πρέπει να επανεξετάζει τις απαιτήσεις που σχετίζονται με το προϊόν. Η επανεξέταση αυτή πρέπει να διεξάγεται πριν από την αποδοχή του οργανισμού να προμηθεύσει ένα προϊόν στον πελάτη (π.χ. υποβολή προσφορών, αποδοχή συμβάσεων ή παραγγελιών, αποδοχή αλλαγών σε συμβάσεις ή σε παραγγελίες) και πρέπει να διασφαλίζει ότι:  </a:t>
            </a:r>
          </a:p>
          <a:p>
            <a:pPr marL="361950" indent="-180975" algn="just" fontAlgn="base">
              <a:lnSpc>
                <a:spcPct val="150000"/>
              </a:lnSpc>
              <a:spcBef>
                <a:spcPct val="20000"/>
              </a:spcBef>
              <a:spcAft>
                <a:spcPct val="0"/>
              </a:spcAft>
              <a:buClr>
                <a:srgbClr val="002060"/>
              </a:buClr>
              <a:buFont typeface="Wingdings" pitchFamily="2" charset="2"/>
              <a:buChar char="§"/>
            </a:pPr>
            <a:r>
              <a:rPr lang="el-GR" sz="1600" kern="0" dirty="0">
                <a:solidFill>
                  <a:srgbClr val="000066"/>
                </a:solidFill>
                <a:latin typeface="Calibri" pitchFamily="34" charset="0"/>
                <a:cs typeface="Arial" pitchFamily="34" charset="0"/>
              </a:rPr>
              <a:t>οι απαιτήσεις για το προϊόν είναι καθορισμένες</a:t>
            </a:r>
          </a:p>
          <a:p>
            <a:pPr marL="361950" indent="-180975" algn="just" fontAlgn="base">
              <a:lnSpc>
                <a:spcPct val="150000"/>
              </a:lnSpc>
              <a:spcBef>
                <a:spcPct val="20000"/>
              </a:spcBef>
              <a:spcAft>
                <a:spcPct val="0"/>
              </a:spcAft>
              <a:buClr>
                <a:srgbClr val="002060"/>
              </a:buClr>
              <a:buFont typeface="Wingdings" pitchFamily="2" charset="2"/>
              <a:buChar char="§"/>
            </a:pPr>
            <a:r>
              <a:rPr lang="el-GR" sz="1600" kern="0" dirty="0">
                <a:solidFill>
                  <a:srgbClr val="000066"/>
                </a:solidFill>
                <a:latin typeface="Calibri" pitchFamily="34" charset="0"/>
                <a:cs typeface="Arial" pitchFamily="34" charset="0"/>
              </a:rPr>
              <a:t>επιλύονται οι ενδεχόμενες διαφορές από τις αρχικές απαιτήσεις της σύμβασης ή της παραγγελίας και</a:t>
            </a:r>
          </a:p>
          <a:p>
            <a:pPr marL="361950" indent="-180975" algn="just" fontAlgn="base">
              <a:lnSpc>
                <a:spcPct val="150000"/>
              </a:lnSpc>
              <a:spcBef>
                <a:spcPct val="20000"/>
              </a:spcBef>
              <a:spcAft>
                <a:spcPct val="0"/>
              </a:spcAft>
              <a:buClr>
                <a:srgbClr val="002060"/>
              </a:buClr>
              <a:buFont typeface="Wingdings" pitchFamily="2" charset="2"/>
              <a:buChar char="§"/>
            </a:pPr>
            <a:r>
              <a:rPr lang="el-GR" sz="1600" kern="0" dirty="0">
                <a:solidFill>
                  <a:srgbClr val="000066"/>
                </a:solidFill>
                <a:latin typeface="Calibri" pitchFamily="34" charset="0"/>
                <a:cs typeface="Arial" pitchFamily="34" charset="0"/>
              </a:rPr>
              <a:t>ο οργανισμός έχει την ικανότητα να ικανοποιήσει τις καθορισμένες απαιτήσεις.</a:t>
            </a:r>
          </a:p>
          <a:p>
            <a:pPr marL="361950" indent="-361950" algn="just" fontAlgn="base">
              <a:spcBef>
                <a:spcPct val="20000"/>
              </a:spcBef>
              <a:spcAft>
                <a:spcPct val="0"/>
              </a:spcAft>
              <a:buClr>
                <a:srgbClr val="000056">
                  <a:lumMod val="50000"/>
                  <a:lumOff val="50000"/>
                </a:srgbClr>
              </a:buClr>
            </a:pPr>
            <a:endParaRPr lang="el-GR" sz="1600" kern="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3613882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4. Σύστημα Διαχείρισης της Ποιότητας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69062" y="1870770"/>
            <a:ext cx="8719426" cy="487059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tx1"/>
              </a:buClr>
              <a:buChar char="•"/>
              <a:defRPr sz="3200">
                <a:solidFill>
                  <a:srgbClr val="000066"/>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800">
                <a:solidFill>
                  <a:srgbClr val="000066"/>
                </a:solidFill>
                <a:latin typeface="+mn-lt"/>
              </a:defRPr>
            </a:lvl2pPr>
            <a:lvl3pPr marL="1143000" indent="-228600" algn="l" rtl="0" eaLnBrk="1" fontAlgn="base" hangingPunct="1">
              <a:spcBef>
                <a:spcPct val="20000"/>
              </a:spcBef>
              <a:spcAft>
                <a:spcPct val="0"/>
              </a:spcAft>
              <a:buClr>
                <a:schemeClr val="tx1"/>
              </a:buClr>
              <a:buChar char="•"/>
              <a:defRPr sz="2400">
                <a:solidFill>
                  <a:srgbClr val="000066"/>
                </a:solidFill>
                <a:latin typeface="+mn-lt"/>
              </a:defRPr>
            </a:lvl3pPr>
            <a:lvl4pPr marL="1600200" indent="-228600" algn="l" rtl="0" eaLnBrk="1" fontAlgn="base" hangingPunct="1">
              <a:spcBef>
                <a:spcPct val="20000"/>
              </a:spcBef>
              <a:spcAft>
                <a:spcPct val="0"/>
              </a:spcAft>
              <a:buClr>
                <a:schemeClr val="tx1"/>
              </a:buClr>
              <a:buChar char="–"/>
              <a:defRPr sz="2000">
                <a:solidFill>
                  <a:srgbClr val="000066"/>
                </a:solidFill>
                <a:latin typeface="+mn-lt"/>
              </a:defRPr>
            </a:lvl4pPr>
            <a:lvl5pPr marL="2057400" indent="-228600" algn="l" rtl="0" eaLnBrk="1" fontAlgn="base" hangingPunct="1">
              <a:spcBef>
                <a:spcPct val="20000"/>
              </a:spcBef>
              <a:spcAft>
                <a:spcPct val="0"/>
              </a:spcAft>
              <a:buClr>
                <a:schemeClr val="tx1"/>
              </a:buClr>
              <a:buChar char="»"/>
              <a:defRPr sz="2000">
                <a:solidFill>
                  <a:srgbClr val="000066"/>
                </a:solidFill>
                <a:latin typeface="+mn-lt"/>
              </a:defRPr>
            </a:lvl5pPr>
            <a:lvl6pPr marL="2514600" indent="-228600" algn="l" rtl="0" eaLnBrk="1" fontAlgn="base" hangingPunct="1">
              <a:spcBef>
                <a:spcPct val="20000"/>
              </a:spcBef>
              <a:spcAft>
                <a:spcPct val="0"/>
              </a:spcAft>
              <a:buClr>
                <a:schemeClr val="tx1"/>
              </a:buClr>
              <a:buChar char="»"/>
              <a:defRPr sz="2000">
                <a:solidFill>
                  <a:srgbClr val="000066"/>
                </a:solidFill>
                <a:latin typeface="+mn-lt"/>
              </a:defRPr>
            </a:lvl6pPr>
            <a:lvl7pPr marL="2971800" indent="-228600" algn="l" rtl="0" eaLnBrk="1" fontAlgn="base" hangingPunct="1">
              <a:spcBef>
                <a:spcPct val="20000"/>
              </a:spcBef>
              <a:spcAft>
                <a:spcPct val="0"/>
              </a:spcAft>
              <a:buClr>
                <a:schemeClr val="tx1"/>
              </a:buClr>
              <a:buChar char="»"/>
              <a:defRPr sz="2000">
                <a:solidFill>
                  <a:srgbClr val="000066"/>
                </a:solidFill>
                <a:latin typeface="+mn-lt"/>
              </a:defRPr>
            </a:lvl7pPr>
            <a:lvl8pPr marL="3429000" indent="-228600" algn="l" rtl="0" eaLnBrk="1" fontAlgn="base" hangingPunct="1">
              <a:spcBef>
                <a:spcPct val="20000"/>
              </a:spcBef>
              <a:spcAft>
                <a:spcPct val="0"/>
              </a:spcAft>
              <a:buClr>
                <a:schemeClr val="tx1"/>
              </a:buClr>
              <a:buChar char="»"/>
              <a:defRPr sz="2000">
                <a:solidFill>
                  <a:srgbClr val="000066"/>
                </a:solidFill>
                <a:latin typeface="+mn-lt"/>
              </a:defRPr>
            </a:lvl8pPr>
            <a:lvl9pPr marL="3886200" indent="-228600" algn="l" rtl="0" eaLnBrk="1" fontAlgn="base" hangingPunct="1">
              <a:spcBef>
                <a:spcPct val="20000"/>
              </a:spcBef>
              <a:spcAft>
                <a:spcPct val="0"/>
              </a:spcAft>
              <a:buClr>
                <a:schemeClr val="tx1"/>
              </a:buClr>
              <a:buChar char="»"/>
              <a:defRPr sz="2000">
                <a:solidFill>
                  <a:srgbClr val="000066"/>
                </a:solidFill>
                <a:latin typeface="+mn-lt"/>
              </a:defRPr>
            </a:lvl9pPr>
          </a:lstStyle>
          <a:p>
            <a:pPr marL="0" indent="0">
              <a:buClr>
                <a:srgbClr val="000066"/>
              </a:buClr>
              <a:buNone/>
            </a:pPr>
            <a:r>
              <a:rPr lang="en-GB" sz="2300" b="1" kern="0" dirty="0">
                <a:latin typeface="Calibri" pitchFamily="34" charset="0"/>
              </a:rPr>
              <a:t>4.1 </a:t>
            </a:r>
            <a:r>
              <a:rPr lang="el-GR" sz="2300" b="1" kern="0" dirty="0">
                <a:latin typeface="Calibri" pitchFamily="34" charset="0"/>
              </a:rPr>
              <a:t>Γενικές Απαιτήσεις  </a:t>
            </a:r>
            <a:r>
              <a:rPr lang="en-US" sz="2300" i="1" dirty="0">
                <a:latin typeface="Calibri" pitchFamily="34" charset="0"/>
              </a:rPr>
              <a:t>(</a:t>
            </a:r>
            <a:r>
              <a:rPr lang="el-GR" sz="2300" i="1" dirty="0">
                <a:latin typeface="Calibri" pitchFamily="34" charset="0"/>
              </a:rPr>
              <a:t>συνέχεια)</a:t>
            </a:r>
            <a:endParaRPr lang="en-US" sz="2300" b="1" dirty="0">
              <a:latin typeface="Calibri" pitchFamily="34" charset="0"/>
            </a:endParaRPr>
          </a:p>
          <a:p>
            <a:pPr marL="361950" indent="-361950" algn="just">
              <a:lnSpc>
                <a:spcPct val="150000"/>
              </a:lnSpc>
              <a:buClr>
                <a:srgbClr val="002060"/>
              </a:buClr>
              <a:buFont typeface="Wingdings" pitchFamily="2" charset="2"/>
              <a:buChar char="§"/>
              <a:defRPr/>
            </a:pPr>
            <a:r>
              <a:rPr lang="el-GR" sz="1800" kern="0" dirty="0">
                <a:latin typeface="Calibri" pitchFamily="34" charset="0"/>
              </a:rPr>
              <a:t>να διασφαλίζει τη διαθεσιμότητα των απαιτούμενων πόρων και των πληροφοριών για την υποστήριξη, τη λειτουργία και την παρακολούθηση των διεργασιών</a:t>
            </a:r>
            <a:r>
              <a:rPr lang="en-US" sz="1800" kern="0" dirty="0">
                <a:latin typeface="Calibri" pitchFamily="34" charset="0"/>
              </a:rPr>
              <a:t> </a:t>
            </a:r>
            <a:r>
              <a:rPr lang="el-GR" sz="1800" kern="0" dirty="0">
                <a:solidFill>
                  <a:srgbClr val="FF0000"/>
                </a:solidFill>
                <a:latin typeface="Calibri" pitchFamily="34" charset="0"/>
              </a:rPr>
              <a:t>και για τη διαχείριση των κινδύνων στην κλινική διαδικασία</a:t>
            </a:r>
            <a:endParaRPr lang="en-US" sz="1800" kern="0" dirty="0">
              <a:solidFill>
                <a:srgbClr val="FF0000"/>
              </a:solidFill>
              <a:latin typeface="Calibri" pitchFamily="34" charset="0"/>
            </a:endParaRPr>
          </a:p>
          <a:p>
            <a:pPr marL="361950" indent="-361950" algn="just">
              <a:lnSpc>
                <a:spcPct val="150000"/>
              </a:lnSpc>
              <a:buClr>
                <a:srgbClr val="002060"/>
              </a:buClr>
              <a:buFont typeface="Wingdings" pitchFamily="2" charset="2"/>
              <a:buChar char="§"/>
              <a:defRPr/>
            </a:pPr>
            <a:r>
              <a:rPr lang="el-GR" sz="1800" kern="0" dirty="0">
                <a:latin typeface="Calibri" pitchFamily="34" charset="0"/>
              </a:rPr>
              <a:t>να παρακολουθεί, να μετρά, όπου εφαρμόζεται, και να αναλύει τις διεργασίες και</a:t>
            </a:r>
            <a:endParaRPr lang="en-US" sz="1800" kern="0" dirty="0">
              <a:latin typeface="Calibri" pitchFamily="34" charset="0"/>
            </a:endParaRPr>
          </a:p>
          <a:p>
            <a:pPr marL="361950" indent="-361950" algn="just">
              <a:lnSpc>
                <a:spcPct val="150000"/>
              </a:lnSpc>
              <a:buClr>
                <a:srgbClr val="002060"/>
              </a:buClr>
              <a:buFont typeface="Wingdings" pitchFamily="2" charset="2"/>
              <a:buChar char="§"/>
              <a:defRPr/>
            </a:pPr>
            <a:r>
              <a:rPr lang="el-GR" sz="1800" kern="0" dirty="0">
                <a:latin typeface="Calibri" pitchFamily="34" charset="0"/>
              </a:rPr>
              <a:t>να θέτει σε εφαρμογή τις ενέργειες που είναι απαραίτητες για την επίτευξη των προβλεπόμενων αποτελεσμάτων και για τη συνεχή βελτίωση των διεργασιών.</a:t>
            </a:r>
            <a:endParaRPr lang="en-GB" sz="1800" kern="0" dirty="0">
              <a:latin typeface="Calibri" pitchFamily="34" charset="0"/>
            </a:endParaRPr>
          </a:p>
          <a:p>
            <a:pPr marL="0" indent="0" algn="just">
              <a:lnSpc>
                <a:spcPct val="150000"/>
              </a:lnSpc>
              <a:buClr>
                <a:srgbClr val="000066"/>
              </a:buClr>
              <a:buNone/>
              <a:defRPr/>
            </a:pPr>
            <a:endParaRPr lang="en-US" sz="1600" kern="0" dirty="0">
              <a:latin typeface="Calibri" pitchFamily="34" charset="0"/>
            </a:endParaRPr>
          </a:p>
        </p:txBody>
      </p:sp>
    </p:spTree>
    <p:extLst>
      <p:ext uri="{BB962C8B-B14F-4D97-AF65-F5344CB8AC3E}">
        <p14:creationId xmlns="" xmlns:p14="http://schemas.microsoft.com/office/powerpoint/2010/main" val="408979525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03512" y="1500174"/>
            <a:ext cx="8784976" cy="4737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7.2. Διεργασίες σε επαφή με τους πελάτες</a:t>
            </a:r>
          </a:p>
          <a:p>
            <a:pPr marL="803275" indent="-803275" algn="just" fontAlgn="base">
              <a:spcBef>
                <a:spcPct val="20000"/>
              </a:spcBef>
              <a:spcAft>
                <a:spcPct val="0"/>
              </a:spcAft>
              <a:buClr>
                <a:srgbClr val="000066"/>
              </a:buClr>
            </a:pPr>
            <a:r>
              <a:rPr lang="el-GR" sz="2200" b="1" kern="0" dirty="0">
                <a:solidFill>
                  <a:srgbClr val="000066"/>
                </a:solidFill>
                <a:latin typeface="Calibri" pitchFamily="34" charset="0"/>
                <a:cs typeface="Arial" pitchFamily="34" charset="0"/>
              </a:rPr>
              <a:t>7.2.2. </a:t>
            </a:r>
            <a:r>
              <a:rPr lang="el-GR" sz="2200" b="1" dirty="0">
                <a:solidFill>
                  <a:srgbClr val="000066"/>
                </a:solidFill>
                <a:latin typeface="Calibri" pitchFamily="34" charset="0"/>
                <a:cs typeface="Arial" pitchFamily="34" charset="0"/>
              </a:rPr>
              <a:t>Ανασκόπηση των σχετικών με το προϊόν απαιτήσεων</a:t>
            </a:r>
            <a:r>
              <a:rPr lang="en-US" sz="2200" b="1" dirty="0">
                <a:solidFill>
                  <a:srgbClr val="000066"/>
                </a:solidFill>
                <a:latin typeface="Calibri" pitchFamily="34" charset="0"/>
                <a:cs typeface="Arial" pitchFamily="34" charset="0"/>
              </a:rPr>
              <a:t> </a:t>
            </a:r>
            <a:r>
              <a:rPr lang="en-US" sz="2200" i="1" dirty="0">
                <a:solidFill>
                  <a:srgbClr val="000066"/>
                </a:solidFill>
                <a:latin typeface="Calibri" pitchFamily="34" charset="0"/>
                <a:cs typeface="Arial" pitchFamily="34" charset="0"/>
              </a:rPr>
              <a:t>(</a:t>
            </a:r>
            <a:r>
              <a:rPr lang="el-GR" sz="2200" i="1" dirty="0">
                <a:solidFill>
                  <a:srgbClr val="000066"/>
                </a:solidFill>
                <a:latin typeface="Calibri" pitchFamily="34" charset="0"/>
                <a:cs typeface="Arial" pitchFamily="34" charset="0"/>
              </a:rPr>
              <a:t>συνέχεια)</a:t>
            </a:r>
          </a:p>
          <a:p>
            <a:pPr algn="just">
              <a:lnSpc>
                <a:spcPct val="150000"/>
              </a:lnSpc>
            </a:pPr>
            <a:r>
              <a:rPr lang="el-GR" sz="1600" dirty="0">
                <a:solidFill>
                  <a:srgbClr val="000066"/>
                </a:solidFill>
                <a:latin typeface="Calibri" pitchFamily="34" charset="0"/>
                <a:cs typeface="Arial" pitchFamily="34" charset="0"/>
              </a:rPr>
              <a:t>Πρέπει να διατηρούνται τα αρχεία των αποτελεσμάτων της ανασκόπησης και των ενεργειών που προκύπτουν από την ανασκόπηση (βλέπε 4.2.4).</a:t>
            </a:r>
          </a:p>
          <a:p>
            <a:pPr algn="just">
              <a:lnSpc>
                <a:spcPct val="150000"/>
              </a:lnSpc>
            </a:pPr>
            <a:r>
              <a:rPr lang="el-GR" sz="1600" dirty="0">
                <a:solidFill>
                  <a:srgbClr val="000066"/>
                </a:solidFill>
                <a:latin typeface="Calibri" pitchFamily="34" charset="0"/>
                <a:cs typeface="Arial" pitchFamily="34" charset="0"/>
              </a:rPr>
              <a:t>Στις περιπτώσεις όπου ο πελάτης παρέχει μη τεκμηριωμένη δήλωση απαιτήσεων, οι απαιτήσεις του πελάτη πρέπει να επιβεβαιώνονται πριν από την αποδοχή από τον οργανισμό.</a:t>
            </a:r>
          </a:p>
          <a:p>
            <a:pPr algn="just">
              <a:lnSpc>
                <a:spcPct val="150000"/>
              </a:lnSpc>
            </a:pPr>
            <a:r>
              <a:rPr lang="el-GR" sz="1600" dirty="0">
                <a:solidFill>
                  <a:srgbClr val="000066"/>
                </a:solidFill>
                <a:latin typeface="Calibri" pitchFamily="34" charset="0"/>
                <a:cs typeface="Arial" pitchFamily="34" charset="0"/>
              </a:rPr>
              <a:t>Στις περιπτώσεις όπου μεταβάλλονται οι απαιτήσεις για το προϊόν, ο οργανισμός πρέπει να διασφαλίζει ότι τα σχετικά έγγραφα τροποποιούνται και ότι το προσωπικό ενημερώνεται σχετικά με τις αλλαγές των απαιτήσεων.</a:t>
            </a:r>
            <a:endParaRPr lang="en-US" sz="1600" dirty="0">
              <a:solidFill>
                <a:srgbClr val="000066"/>
              </a:solidFill>
              <a:latin typeface="Calibri" pitchFamily="34" charset="0"/>
              <a:cs typeface="Arial" pitchFamily="34" charset="0"/>
            </a:endParaRPr>
          </a:p>
          <a:p>
            <a:pPr algn="just">
              <a:lnSpc>
                <a:spcPct val="150000"/>
              </a:lnSpc>
            </a:pPr>
            <a:endParaRPr lang="en-US" sz="1600" b="1" kern="0" dirty="0">
              <a:solidFill>
                <a:srgbClr val="000066"/>
              </a:solidFill>
              <a:latin typeface="Calibri" pitchFamily="34" charset="0"/>
              <a:cs typeface="Arial" pitchFamily="34" charset="0"/>
            </a:endParaRPr>
          </a:p>
          <a:p>
            <a:pPr algn="just">
              <a:lnSpc>
                <a:spcPct val="150000"/>
              </a:lnSpc>
            </a:pPr>
            <a:r>
              <a:rPr lang="el-GR" sz="1600" b="1" i="1" kern="0" dirty="0">
                <a:solidFill>
                  <a:srgbClr val="000066"/>
                </a:solidFill>
                <a:latin typeface="Calibri" pitchFamily="34" charset="0"/>
                <a:cs typeface="Arial" pitchFamily="34" charset="0"/>
              </a:rPr>
              <a:t>ΣΗΜΕΙΩΣΗ</a:t>
            </a:r>
            <a:r>
              <a:rPr lang="en-US" sz="1600" b="1" i="1" kern="0" dirty="0">
                <a:solidFill>
                  <a:srgbClr val="000066"/>
                </a:solidFill>
                <a:latin typeface="Calibri" pitchFamily="34" charset="0"/>
                <a:cs typeface="Arial" pitchFamily="34" charset="0"/>
              </a:rPr>
              <a:t>:</a:t>
            </a:r>
            <a:r>
              <a:rPr lang="el-GR" sz="1600" i="1" kern="0" dirty="0">
                <a:solidFill>
                  <a:srgbClr val="000066"/>
                </a:solidFill>
                <a:latin typeface="Calibri" pitchFamily="34" charset="0"/>
                <a:cs typeface="Arial" pitchFamily="34" charset="0"/>
              </a:rPr>
              <a:t> </a:t>
            </a:r>
            <a:r>
              <a:rPr lang="el-GR" sz="1600" kern="0" dirty="0">
                <a:solidFill>
                  <a:srgbClr val="000066"/>
                </a:solidFill>
                <a:latin typeface="Calibri" pitchFamily="34" charset="0"/>
                <a:cs typeface="Arial" pitchFamily="34" charset="0"/>
              </a:rPr>
              <a:t>Σε μερικές περιπτώσεις, όπως στις πωλήσεις μέσω διαδικτύου. δεν είναι πρακτικά εφικτή μια τυπική ανασκόπηση για κάθε μια παραγγελία. Η ανασκόπηση, σε αυτές ης περιπτώσεις, μπορεί να καλύπτει παροχή πληροφοριών για το προϊόν, όπως κατάλογοι ή διαφημιστικό υλικό.</a:t>
            </a:r>
          </a:p>
        </p:txBody>
      </p:sp>
    </p:spTree>
    <p:extLst>
      <p:ext uri="{BB962C8B-B14F-4D97-AF65-F5344CB8AC3E}">
        <p14:creationId xmlns="" xmlns:p14="http://schemas.microsoft.com/office/powerpoint/2010/main" val="372219715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83468" y="1864656"/>
            <a:ext cx="8561004" cy="430064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7.2. Διεργασίες σε επαφή με τους πελάτες</a:t>
            </a: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7.2.3. </a:t>
            </a:r>
            <a:r>
              <a:rPr lang="el-GR" sz="2300" b="1" dirty="0">
                <a:solidFill>
                  <a:srgbClr val="000066"/>
                </a:solidFill>
                <a:latin typeface="Calibri" pitchFamily="34" charset="0"/>
              </a:rPr>
              <a:t>Επικοινωνία με τους πελάτες</a:t>
            </a:r>
            <a:endParaRPr lang="el-GR"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dirty="0">
                <a:solidFill>
                  <a:srgbClr val="000066"/>
                </a:solidFill>
                <a:latin typeface="Calibri" pitchFamily="34" charset="0"/>
              </a:rPr>
              <a:t>Ο οργανισμός πρέπει να προσδιορίζει και να εφαρμόζει αποτελεσματικά μέτρα για την επικοινωνία με τους πελάτες σε σχέση με:</a:t>
            </a:r>
          </a:p>
          <a:p>
            <a:pPr marL="361950" indent="-180975"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τις πληροφορίες για το προϊόν</a:t>
            </a:r>
          </a:p>
          <a:p>
            <a:pPr marL="361950" indent="-180975"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τις αιτήσεις για πληροφορίες, συμβάσεις ή χειρισμό παραγγελιών,   συμπεριλαμβανομένων   των τροποποιήσεων</a:t>
            </a:r>
          </a:p>
          <a:p>
            <a:pPr marL="361950" indent="-180975"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την αναπληροφόρηση από τους πελάτες, συμπεριλαμβανομένων των παραπόνων των πελατών.</a:t>
            </a:r>
          </a:p>
          <a:p>
            <a:pPr marL="361950" indent="-180975" algn="just" fontAlgn="base">
              <a:lnSpc>
                <a:spcPct val="150000"/>
              </a:lnSpc>
              <a:spcBef>
                <a:spcPct val="20000"/>
              </a:spcBef>
              <a:spcAft>
                <a:spcPct val="0"/>
              </a:spcAft>
              <a:buClr>
                <a:srgbClr val="002060"/>
              </a:buClr>
              <a:buFont typeface="Wingdings" pitchFamily="2" charset="2"/>
              <a:buChar char="§"/>
            </a:pPr>
            <a:endParaRPr lang="el-GR" sz="1700" kern="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32242237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83468" y="1864656"/>
            <a:ext cx="8561004" cy="430064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7.2. Διεργασίες σε επαφή με τους πελάτες </a:t>
            </a:r>
            <a:r>
              <a:rPr lang="el-GR" sz="2300" i="1" kern="0" dirty="0">
                <a:solidFill>
                  <a:srgbClr val="000066"/>
                </a:solidFill>
                <a:latin typeface="Calibri" pitchFamily="34" charset="0"/>
                <a:cs typeface="Arial" pitchFamily="34" charset="0"/>
              </a:rPr>
              <a:t>(συνέχεια)</a:t>
            </a: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7.2.3. </a:t>
            </a:r>
            <a:r>
              <a:rPr lang="el-GR" sz="2300" b="1" dirty="0">
                <a:solidFill>
                  <a:srgbClr val="000066"/>
                </a:solidFill>
                <a:latin typeface="Calibri" pitchFamily="34" charset="0"/>
              </a:rPr>
              <a:t>Επικοινωνία με τους πελάτες</a:t>
            </a:r>
            <a:endParaRPr lang="el-GR"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dirty="0">
                <a:solidFill>
                  <a:srgbClr val="000066"/>
                </a:solidFill>
                <a:latin typeface="Calibri" pitchFamily="34" charset="0"/>
              </a:rPr>
              <a:t>Ο οργανισμός πρέπει να προσδιορίζει και να εφαρμόζει αποτελεσματικά μέτρα για την επικοινωνία με τους πελάτες σε σχέση με:</a:t>
            </a:r>
          </a:p>
          <a:p>
            <a:pPr marL="361950" indent="-180975" algn="just" fontAlgn="base">
              <a:lnSpc>
                <a:spcPct val="150000"/>
              </a:lnSpc>
              <a:spcBef>
                <a:spcPct val="20000"/>
              </a:spcBef>
              <a:spcAft>
                <a:spcPct val="0"/>
              </a:spcAft>
              <a:buClr>
                <a:srgbClr val="002060"/>
              </a:buClr>
              <a:buFont typeface="Wingdings" pitchFamily="2" charset="2"/>
              <a:buChar char="§"/>
            </a:pPr>
            <a:r>
              <a:rPr lang="el-GR" kern="0" dirty="0">
                <a:solidFill>
                  <a:srgbClr val="FF0000"/>
                </a:solidFill>
                <a:latin typeface="Calibri" pitchFamily="34" charset="0"/>
                <a:cs typeface="Arial" pitchFamily="34" charset="0"/>
              </a:rPr>
              <a:t>την </a:t>
            </a:r>
            <a:r>
              <a:rPr lang="el-GR" kern="0" dirty="0" err="1">
                <a:solidFill>
                  <a:srgbClr val="FF0000"/>
                </a:solidFill>
                <a:latin typeface="Calibri" pitchFamily="34" charset="0"/>
                <a:cs typeface="Arial" pitchFamily="34" charset="0"/>
              </a:rPr>
              <a:t>αναπληροφόρηση</a:t>
            </a:r>
            <a:r>
              <a:rPr lang="el-GR" kern="0" dirty="0">
                <a:solidFill>
                  <a:srgbClr val="FF0000"/>
                </a:solidFill>
                <a:latin typeface="Calibri" pitchFamily="34" charset="0"/>
                <a:cs typeface="Arial" pitchFamily="34" charset="0"/>
              </a:rPr>
              <a:t> από τα ενδιαφερόμενα μέρη</a:t>
            </a:r>
          </a:p>
          <a:p>
            <a:pPr marL="361950" indent="-180975" algn="just" fontAlgn="base">
              <a:lnSpc>
                <a:spcPct val="150000"/>
              </a:lnSpc>
              <a:spcBef>
                <a:spcPct val="20000"/>
              </a:spcBef>
              <a:spcAft>
                <a:spcPct val="0"/>
              </a:spcAft>
              <a:buClr>
                <a:srgbClr val="002060"/>
              </a:buClr>
              <a:buFont typeface="Wingdings" pitchFamily="2" charset="2"/>
              <a:buChar char="§"/>
            </a:pPr>
            <a:r>
              <a:rPr lang="el-GR" kern="0" dirty="0">
                <a:solidFill>
                  <a:srgbClr val="FF0000"/>
                </a:solidFill>
                <a:latin typeface="Calibri" pitchFamily="34" charset="0"/>
                <a:cs typeface="Arial" pitchFamily="34" charset="0"/>
              </a:rPr>
              <a:t>την εφαρμογή νέων κλινικών μεθόδων/ πρωτοκόλλων</a:t>
            </a:r>
          </a:p>
          <a:p>
            <a:pPr marL="361950" indent="-180975" algn="just" fontAlgn="base">
              <a:lnSpc>
                <a:spcPct val="150000"/>
              </a:lnSpc>
              <a:spcBef>
                <a:spcPct val="20000"/>
              </a:spcBef>
              <a:spcAft>
                <a:spcPct val="0"/>
              </a:spcAft>
              <a:buClr>
                <a:srgbClr val="002060"/>
              </a:buClr>
              <a:buFont typeface="Wingdings" pitchFamily="2" charset="2"/>
              <a:buChar char="§"/>
            </a:pPr>
            <a:r>
              <a:rPr lang="el-GR" kern="0" dirty="0">
                <a:solidFill>
                  <a:srgbClr val="FF0000"/>
                </a:solidFill>
                <a:latin typeface="Calibri" pitchFamily="34" charset="0"/>
                <a:cs typeface="Arial" pitchFamily="34" charset="0"/>
              </a:rPr>
              <a:t>τις αστοχίες που μπορεί να προκύψουν όπως ανεπιθύμητες ενέργειες, </a:t>
            </a:r>
            <a:r>
              <a:rPr lang="el-GR" kern="0" dirty="0" err="1">
                <a:solidFill>
                  <a:srgbClr val="FF0000"/>
                </a:solidFill>
                <a:latin typeface="Calibri" pitchFamily="34" charset="0"/>
                <a:cs typeface="Arial" pitchFamily="34" charset="0"/>
              </a:rPr>
              <a:t>παρολίγο</a:t>
            </a:r>
            <a:r>
              <a:rPr lang="el-GR" kern="0" dirty="0">
                <a:solidFill>
                  <a:srgbClr val="FF0000"/>
                </a:solidFill>
                <a:latin typeface="Calibri" pitchFamily="34" charset="0"/>
                <a:cs typeface="Arial" pitchFamily="34" charset="0"/>
              </a:rPr>
              <a:t> ατυχήματα</a:t>
            </a:r>
          </a:p>
          <a:p>
            <a:pPr marL="361950" indent="-180975" algn="just" fontAlgn="base">
              <a:lnSpc>
                <a:spcPct val="150000"/>
              </a:lnSpc>
              <a:spcBef>
                <a:spcPct val="20000"/>
              </a:spcBef>
              <a:spcAft>
                <a:spcPct val="0"/>
              </a:spcAft>
              <a:buClr>
                <a:srgbClr val="002060"/>
              </a:buClr>
              <a:buFont typeface="Wingdings" pitchFamily="2" charset="2"/>
              <a:buChar char="§"/>
            </a:pPr>
            <a:endParaRPr lang="el-GR" sz="1700" kern="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2329640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847528" y="1691931"/>
            <a:ext cx="8568952" cy="46570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7.3. </a:t>
            </a:r>
            <a:r>
              <a:rPr lang="el-GR" sz="2300" b="1" dirty="0">
                <a:solidFill>
                  <a:srgbClr val="000066"/>
                </a:solidFill>
                <a:latin typeface="Calibri" pitchFamily="34" charset="0"/>
              </a:rPr>
              <a:t>Σχεδιασμός και ανάπτυξη προϊόντος</a:t>
            </a:r>
            <a:endParaRPr lang="el-GR" sz="2300" b="1"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7.3.1. </a:t>
            </a:r>
            <a:r>
              <a:rPr lang="el-GR" sz="2300" b="1" dirty="0">
                <a:solidFill>
                  <a:srgbClr val="000066"/>
                </a:solidFill>
                <a:latin typeface="Calibri" pitchFamily="34" charset="0"/>
              </a:rPr>
              <a:t>Προγραμματισμός του σχεδιασμού και της ανάπτυξης</a:t>
            </a:r>
            <a:endParaRPr lang="el-GR"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dirty="0">
                <a:solidFill>
                  <a:srgbClr val="000066"/>
                </a:solidFill>
                <a:latin typeface="Calibri" pitchFamily="34" charset="0"/>
              </a:rPr>
              <a:t>Ο οργανισμός πρέπει να μελετά και να ελέγχει το σχεδιασμό και την ανάπτυξη του προϊόντος.</a:t>
            </a:r>
          </a:p>
          <a:p>
            <a:pPr algn="just" fontAlgn="base">
              <a:lnSpc>
                <a:spcPct val="150000"/>
              </a:lnSpc>
              <a:spcBef>
                <a:spcPct val="20000"/>
              </a:spcBef>
              <a:spcAft>
                <a:spcPct val="0"/>
              </a:spcAft>
              <a:buClr>
                <a:srgbClr val="000066"/>
              </a:buClr>
            </a:pPr>
            <a:r>
              <a:rPr lang="el-GR" dirty="0">
                <a:solidFill>
                  <a:srgbClr val="000066"/>
                </a:solidFill>
                <a:latin typeface="Calibri" pitchFamily="34" charset="0"/>
              </a:rPr>
              <a:t>Κατά τη διάρκεια του προγραμματισμού του σχεδιασμού και της ανάπτυξης, ο οργανισμός πρέπει να προσδιορίζει: </a:t>
            </a: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τα στάδια του σχεδιασμού και της ανάπτυξης </a:t>
            </a:r>
            <a:r>
              <a:rPr lang="el-GR" kern="0" dirty="0">
                <a:solidFill>
                  <a:srgbClr val="FF0000"/>
                </a:solidFill>
                <a:latin typeface="Calibri" pitchFamily="34" charset="0"/>
                <a:cs typeface="Arial" pitchFamily="34" charset="0"/>
              </a:rPr>
              <a:t>και τους κινδύνους σε κάθε στάδιο</a:t>
            </a: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την ανασκόπηση, την επαλήθευση και την επικύρωση που ενδείκνυται για κάθε στάδιο και</a:t>
            </a: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τις ευθύνες και τις αρμοδιότητες για το σχεδιασμό και την ανάπτυξη.</a:t>
            </a:r>
          </a:p>
        </p:txBody>
      </p:sp>
    </p:spTree>
    <p:extLst>
      <p:ext uri="{BB962C8B-B14F-4D97-AF65-F5344CB8AC3E}">
        <p14:creationId xmlns="" xmlns:p14="http://schemas.microsoft.com/office/powerpoint/2010/main" val="10396248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814626" y="1691931"/>
            <a:ext cx="8169807" cy="46570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7.3. </a:t>
            </a:r>
            <a:r>
              <a:rPr lang="el-GR" sz="2300" b="1" dirty="0">
                <a:solidFill>
                  <a:srgbClr val="000066"/>
                </a:solidFill>
                <a:latin typeface="Calibri" pitchFamily="34" charset="0"/>
              </a:rPr>
              <a:t>Σχεδιασμός και ανάπτυξη προϊόντος</a:t>
            </a:r>
            <a:endParaRPr lang="el-GR" sz="2300" b="1"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7.3.1. </a:t>
            </a:r>
            <a:r>
              <a:rPr lang="el-GR" sz="2300" b="1" dirty="0">
                <a:solidFill>
                  <a:srgbClr val="000066"/>
                </a:solidFill>
                <a:latin typeface="Calibri" pitchFamily="34" charset="0"/>
              </a:rPr>
              <a:t>Προγραμματισμός του σχεδιασμού και της ανάπτυξης</a:t>
            </a:r>
            <a:endParaRPr lang="el-GR"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56">
                  <a:lumMod val="50000"/>
                  <a:lumOff val="50000"/>
                </a:srgbClr>
              </a:buClr>
            </a:pPr>
            <a:r>
              <a:rPr lang="el-GR" sz="1600" kern="0" dirty="0">
                <a:solidFill>
                  <a:srgbClr val="000066"/>
                </a:solidFill>
                <a:latin typeface="Calibri" pitchFamily="34" charset="0"/>
                <a:cs typeface="Arial" pitchFamily="34" charset="0"/>
              </a:rPr>
              <a:t>Ο οργανισμός πρέπει να διαχειρίζεται τις διεπαφές μεταξύ των διαφορετικών ομάδων που εμπλέκονται στο σχεδιασμό και στην ανάπτυξη, ώστε να διασφαλίζεται η αποτελεσματική επικοινωνία και η σαφής ανάθεση ευθυνών.</a:t>
            </a:r>
          </a:p>
          <a:p>
            <a:pPr algn="just" fontAlgn="base">
              <a:lnSpc>
                <a:spcPct val="150000"/>
              </a:lnSpc>
              <a:spcBef>
                <a:spcPct val="20000"/>
              </a:spcBef>
              <a:spcAft>
                <a:spcPts val="600"/>
              </a:spcAft>
              <a:buClr>
                <a:srgbClr val="000056">
                  <a:lumMod val="50000"/>
                  <a:lumOff val="50000"/>
                </a:srgbClr>
              </a:buClr>
            </a:pPr>
            <a:r>
              <a:rPr lang="el-GR" sz="1600" kern="0" dirty="0">
                <a:solidFill>
                  <a:srgbClr val="000066"/>
                </a:solidFill>
                <a:latin typeface="Calibri" pitchFamily="34" charset="0"/>
                <a:cs typeface="Arial" pitchFamily="34" charset="0"/>
              </a:rPr>
              <a:t>Τα αποτελέσματα του σχεδιασμού πρέπει να επικαιροποιούνται, όπως ενδείκνυται, κατά την εκτέλεση του σχεδιασμού και της ανάπτυξης.</a:t>
            </a:r>
            <a:endParaRPr lang="el-GR" sz="16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56">
                  <a:lumMod val="50000"/>
                  <a:lumOff val="50000"/>
                </a:srgbClr>
              </a:buClr>
            </a:pPr>
            <a:r>
              <a:rPr lang="el-GR" sz="1600" b="1" i="1" kern="0" dirty="0">
                <a:solidFill>
                  <a:srgbClr val="000066"/>
                </a:solidFill>
                <a:latin typeface="Calibri" pitchFamily="34" charset="0"/>
                <a:cs typeface="Arial" pitchFamily="34" charset="0"/>
              </a:rPr>
              <a:t>ΣΗΜΕΙΩΣΗ</a:t>
            </a:r>
            <a:r>
              <a:rPr lang="en-US" sz="1600" b="1" i="1" kern="0" dirty="0">
                <a:solidFill>
                  <a:srgbClr val="000066"/>
                </a:solidFill>
                <a:latin typeface="Calibri" pitchFamily="34" charset="0"/>
                <a:cs typeface="Arial" pitchFamily="34" charset="0"/>
              </a:rPr>
              <a:t>:</a:t>
            </a:r>
            <a:r>
              <a:rPr lang="el-GR" sz="1600" kern="0" dirty="0">
                <a:solidFill>
                  <a:srgbClr val="000066"/>
                </a:solidFill>
                <a:latin typeface="Calibri" pitchFamily="34" charset="0"/>
                <a:cs typeface="Arial" pitchFamily="34" charset="0"/>
              </a:rPr>
              <a:t> Η ανασκόπηση, η επαλήθευση και η επικύρωση του σχεδιασμού και της ανάπτυξης εξυπηρετούν διακριτούς σκοπούς και μπορούν να διεξαχθούν και να καταγραφούν ξεχωριστά ή σε οποιοδήποτε συνδυασμό κατάλληλο για το προϊόν και τον οργανισμό.</a:t>
            </a:r>
          </a:p>
        </p:txBody>
      </p:sp>
    </p:spTree>
    <p:extLst>
      <p:ext uri="{BB962C8B-B14F-4D97-AF65-F5344CB8AC3E}">
        <p14:creationId xmlns="" xmlns:p14="http://schemas.microsoft.com/office/powerpoint/2010/main" val="380271028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691930"/>
            <a:ext cx="8568952" cy="49292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7.3. </a:t>
            </a:r>
            <a:r>
              <a:rPr lang="el-GR" sz="2300" b="1" dirty="0">
                <a:solidFill>
                  <a:srgbClr val="000066"/>
                </a:solidFill>
                <a:latin typeface="Calibri" pitchFamily="34" charset="0"/>
              </a:rPr>
              <a:t>Σχεδιασμός και ανάπτυξη προϊόντος</a:t>
            </a:r>
            <a:endParaRPr lang="el-GR" sz="2300" b="1"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7.3.2. </a:t>
            </a:r>
            <a:r>
              <a:rPr lang="el-GR" sz="2300" b="1" dirty="0">
                <a:solidFill>
                  <a:srgbClr val="000066"/>
                </a:solidFill>
                <a:latin typeface="Calibri" pitchFamily="34" charset="0"/>
              </a:rPr>
              <a:t>Δεδομένα του σχεδιασμού και της ανάπτυξης</a:t>
            </a:r>
            <a:endParaRPr lang="el-GR"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dirty="0">
                <a:solidFill>
                  <a:srgbClr val="000066"/>
                </a:solidFill>
                <a:latin typeface="Calibri" pitchFamily="34" charset="0"/>
              </a:rPr>
              <a:t>Τα δεδομένα σχετικά με τις απαιτήσεις για το προϊόν πρέπει να προσδιορίζονται και να διατηρούνται σχετικά αρχεία (βλέπε 4.2.4). Αυτά τα δεδομένα πρέπει να περιλαμβάνουν: </a:t>
            </a: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τις απαιτήσεις λειτουργίας και επίδοσης</a:t>
            </a: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τις εφαρμοστέες νομικές και κανονιστικές απαιτήσεις</a:t>
            </a: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τις πληροφορίες από προηγούμενους, παρόμοιους σχεδιασμούς, όπου εφαρμόζεται, και</a:t>
            </a: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άλλες ουσιώδεις απαιτήσεις για το σχεδιασμό και την ανάπτυξη.</a:t>
            </a:r>
          </a:p>
          <a:p>
            <a:pPr algn="just" fontAlgn="base">
              <a:lnSpc>
                <a:spcPct val="150000"/>
              </a:lnSpc>
              <a:spcBef>
                <a:spcPct val="20000"/>
              </a:spcBef>
              <a:spcAft>
                <a:spcPct val="0"/>
              </a:spcAft>
              <a:buClr>
                <a:srgbClr val="000056">
                  <a:lumMod val="50000"/>
                  <a:lumOff val="50000"/>
                </a:srgbClr>
              </a:buClr>
            </a:pPr>
            <a:r>
              <a:rPr lang="el-GR" kern="0" dirty="0">
                <a:solidFill>
                  <a:srgbClr val="000066"/>
                </a:solidFill>
                <a:latin typeface="Calibri" pitchFamily="34" charset="0"/>
                <a:cs typeface="Arial" pitchFamily="34" charset="0"/>
              </a:rPr>
              <a:t>Τα δεδομένα πρέπει να ανασκοπούνται ως προς την επάρκεια. Οι απαιτήσεις πρέπει να είναι πλήρεις, σαφείς και συμβατές μεταξύ τους.</a:t>
            </a:r>
          </a:p>
        </p:txBody>
      </p:sp>
    </p:spTree>
    <p:extLst>
      <p:ext uri="{BB962C8B-B14F-4D97-AF65-F5344CB8AC3E}">
        <p14:creationId xmlns="" xmlns:p14="http://schemas.microsoft.com/office/powerpoint/2010/main" val="34095508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847528" y="1709570"/>
            <a:ext cx="8496944" cy="49292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7.3. </a:t>
            </a:r>
            <a:r>
              <a:rPr lang="el-GR" sz="2300" b="1" dirty="0">
                <a:solidFill>
                  <a:srgbClr val="000066"/>
                </a:solidFill>
                <a:latin typeface="Calibri" pitchFamily="34" charset="0"/>
              </a:rPr>
              <a:t>Σχεδιασμός και ανάπτυξη προϊόντος</a:t>
            </a:r>
            <a:endParaRPr lang="el-GR" sz="2300" b="1"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7.3.3. </a:t>
            </a:r>
            <a:r>
              <a:rPr lang="el-GR" sz="2300" b="1" dirty="0">
                <a:solidFill>
                  <a:srgbClr val="000066"/>
                </a:solidFill>
                <a:latin typeface="Calibri" pitchFamily="34" charset="0"/>
              </a:rPr>
              <a:t>Αποτελέσματα του σχεδιασμού και της ανάπτυξης</a:t>
            </a:r>
            <a:endParaRPr lang="el-GR"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dirty="0">
                <a:solidFill>
                  <a:srgbClr val="000066"/>
                </a:solidFill>
                <a:latin typeface="Calibri" pitchFamily="34" charset="0"/>
              </a:rPr>
              <a:t>Τα αποτελέσματα του σχεδιασμού και της ανάπτυξης πρέπει να είναι σε μορφή κατάλληλη για επαλήθευση ως προς τα δεδομένα του σχεδιασμού και της ανάπτυξης και πρέπει να εγκρίνονται πριν από την αποδέσμευση.</a:t>
            </a:r>
          </a:p>
          <a:p>
            <a:pPr algn="just" fontAlgn="base">
              <a:lnSpc>
                <a:spcPct val="150000"/>
              </a:lnSpc>
              <a:spcBef>
                <a:spcPct val="20000"/>
              </a:spcBef>
              <a:spcAft>
                <a:spcPct val="0"/>
              </a:spcAft>
              <a:buClr>
                <a:srgbClr val="000066"/>
              </a:buClr>
            </a:pPr>
            <a:r>
              <a:rPr lang="el-GR" dirty="0">
                <a:solidFill>
                  <a:srgbClr val="000066"/>
                </a:solidFill>
                <a:latin typeface="Calibri" pitchFamily="34" charset="0"/>
              </a:rPr>
              <a:t>Τα αποτελέσματα του σχεδιασμού και της ανάπτυξης πρέπει να: </a:t>
            </a: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ικανοποιούν τις απαιτήσεις των δεδομένων για το σχεδιασμό και την ανάπτυξη</a:t>
            </a: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παρέχουν   κατάλληλες  πληροφορίες  για   τις  αγορές,   την  παραγωγή   προϊόντων   και   την  παροχή υπηρεσιών</a:t>
            </a:r>
          </a:p>
        </p:txBody>
      </p:sp>
    </p:spTree>
    <p:extLst>
      <p:ext uri="{BB962C8B-B14F-4D97-AF65-F5344CB8AC3E}">
        <p14:creationId xmlns="" xmlns:p14="http://schemas.microsoft.com/office/powerpoint/2010/main" val="170523346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75520" y="1709570"/>
            <a:ext cx="8640960" cy="49292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7.3. </a:t>
            </a:r>
            <a:r>
              <a:rPr lang="el-GR" sz="2300" b="1" dirty="0">
                <a:solidFill>
                  <a:srgbClr val="000066"/>
                </a:solidFill>
                <a:latin typeface="Calibri" pitchFamily="34" charset="0"/>
              </a:rPr>
              <a:t>Σχεδιασμός και ανάπτυξη προϊόντος</a:t>
            </a:r>
            <a:endParaRPr lang="el-GR" sz="2300" b="1" kern="0" dirty="0">
              <a:solidFill>
                <a:srgbClr val="000066"/>
              </a:solidFill>
              <a:latin typeface="Calibri" pitchFamily="34" charset="0"/>
              <a:cs typeface="Arial" pitchFamily="34" charset="0"/>
            </a:endParaRPr>
          </a:p>
          <a:p>
            <a:pPr marL="803275" indent="-803275"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7.3.3.</a:t>
            </a:r>
            <a:r>
              <a:rPr lang="el-GR" sz="2300" b="1" dirty="0">
                <a:solidFill>
                  <a:srgbClr val="000066"/>
                </a:solidFill>
                <a:latin typeface="Calibri" pitchFamily="34" charset="0"/>
              </a:rPr>
              <a:t>Αποτελέσματα του σχεδιασμού και της ανάπτυξης </a:t>
            </a:r>
            <a:r>
              <a:rPr lang="el-GR" sz="2300" i="1" dirty="0">
                <a:solidFill>
                  <a:srgbClr val="000066"/>
                </a:solidFill>
                <a:latin typeface="Calibri" pitchFamily="34" charset="0"/>
              </a:rPr>
              <a:t>(συνέχεια)</a:t>
            </a:r>
            <a:endParaRPr lang="el-GR" sz="2300" i="1" kern="0" dirty="0">
              <a:solidFill>
                <a:srgbClr val="000066"/>
              </a:solidFill>
              <a:latin typeface="Calibri" pitchFamily="34" charset="0"/>
              <a:cs typeface="Arial" pitchFamily="34" charset="0"/>
            </a:endParaRPr>
          </a:p>
          <a:p>
            <a:pPr marL="361950" indent="-18891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περιέχουν ή να κάνουν αναφορά στα κριτήρια αποδοχής του προϊόντος και</a:t>
            </a:r>
          </a:p>
          <a:p>
            <a:pPr marL="361950" indent="-188913" algn="just" fontAlgn="base">
              <a:lnSpc>
                <a:spcPct val="150000"/>
              </a:lnSpc>
              <a:spcBef>
                <a:spcPct val="20000"/>
              </a:spcBef>
              <a:spcAft>
                <a:spcPts val="600"/>
              </a:spcAft>
              <a:buClr>
                <a:srgbClr val="002060"/>
              </a:buClr>
              <a:buFont typeface="Wingdings" pitchFamily="2" charset="2"/>
              <a:buChar char="§"/>
            </a:pPr>
            <a:r>
              <a:rPr lang="el-GR" kern="0" dirty="0">
                <a:solidFill>
                  <a:srgbClr val="000066"/>
                </a:solidFill>
                <a:latin typeface="Calibri" pitchFamily="34" charset="0"/>
                <a:cs typeface="Arial" pitchFamily="34" charset="0"/>
              </a:rPr>
              <a:t>καθορίζουν τα χαρακτηριστικά του προϊόντος τα οποία είναι ουσιώδη για την ασφαλή και ενδεικνυόμενη χρήση του.</a:t>
            </a:r>
          </a:p>
          <a:p>
            <a:pPr algn="just" fontAlgn="base">
              <a:lnSpc>
                <a:spcPct val="150000"/>
              </a:lnSpc>
              <a:spcBef>
                <a:spcPct val="20000"/>
              </a:spcBef>
              <a:spcAft>
                <a:spcPct val="0"/>
              </a:spcAft>
              <a:buClr>
                <a:srgbClr val="000056">
                  <a:lumMod val="50000"/>
                  <a:lumOff val="50000"/>
                </a:srgbClr>
              </a:buClr>
            </a:pPr>
            <a:r>
              <a:rPr lang="el-GR" b="1" i="1" kern="0" dirty="0">
                <a:solidFill>
                  <a:srgbClr val="000066"/>
                </a:solidFill>
                <a:latin typeface="Calibri" pitchFamily="34" charset="0"/>
                <a:cs typeface="Arial" pitchFamily="34" charset="0"/>
              </a:rPr>
              <a:t>ΣΗΜΕΙΩΣΗ</a:t>
            </a:r>
            <a:r>
              <a:rPr lang="en-US" b="1" i="1" kern="0" dirty="0">
                <a:solidFill>
                  <a:srgbClr val="000066"/>
                </a:solidFill>
                <a:latin typeface="Calibri" pitchFamily="34" charset="0"/>
                <a:cs typeface="Arial" pitchFamily="34" charset="0"/>
              </a:rPr>
              <a:t>:</a:t>
            </a:r>
            <a:r>
              <a:rPr lang="el-GR" kern="0" dirty="0">
                <a:solidFill>
                  <a:srgbClr val="000066"/>
                </a:solidFill>
                <a:latin typeface="Calibri" pitchFamily="34" charset="0"/>
                <a:cs typeface="Arial" pitchFamily="34" charset="0"/>
              </a:rPr>
              <a:t> Οι πληροφορίες για την παραγωγή προϊόντων και την παροχή υπηρεσιών μπορούν να περιλαμβάνουν αναλυτικές οδηγίες για τη διατήρηση του προϊόντ</a:t>
            </a:r>
            <a:r>
              <a:rPr lang="el-GR" sz="1700" kern="0" dirty="0">
                <a:solidFill>
                  <a:srgbClr val="000066"/>
                </a:solidFill>
                <a:latin typeface="Calibri" pitchFamily="34" charset="0"/>
                <a:cs typeface="Arial" pitchFamily="34" charset="0"/>
              </a:rPr>
              <a:t>ος.</a:t>
            </a:r>
          </a:p>
        </p:txBody>
      </p:sp>
    </p:spTree>
    <p:extLst>
      <p:ext uri="{BB962C8B-B14F-4D97-AF65-F5344CB8AC3E}">
        <p14:creationId xmlns="" xmlns:p14="http://schemas.microsoft.com/office/powerpoint/2010/main" val="76622359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667174"/>
            <a:ext cx="8568952" cy="47358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7.3. </a:t>
            </a:r>
            <a:r>
              <a:rPr lang="el-GR" sz="2300" b="1" dirty="0">
                <a:solidFill>
                  <a:srgbClr val="000066"/>
                </a:solidFill>
                <a:latin typeface="Calibri" pitchFamily="34" charset="0"/>
              </a:rPr>
              <a:t>Σχεδιασμός και ανάπτυξη προϊόντος</a:t>
            </a:r>
            <a:endParaRPr lang="el-GR" sz="2300" b="1"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7.3.4. </a:t>
            </a:r>
            <a:r>
              <a:rPr lang="el-GR" sz="2300" b="1" dirty="0">
                <a:solidFill>
                  <a:srgbClr val="000066"/>
                </a:solidFill>
                <a:latin typeface="Calibri" pitchFamily="34" charset="0"/>
              </a:rPr>
              <a:t>Ανασκόπηση του σχεδιασμού και της ανάπτυξης</a:t>
            </a:r>
            <a:endParaRPr lang="el-GR"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sz="1600" dirty="0">
                <a:solidFill>
                  <a:srgbClr val="000066"/>
                </a:solidFill>
                <a:latin typeface="Calibri" pitchFamily="34" charset="0"/>
              </a:rPr>
              <a:t>Συστηματικές ανασκοπήσεις του σχεδιασμού και της ανάπτυξης πρέπει να διεξάγονται σε κατάλληλα στάδια, σύμφωνα με τα προβλεπόμενα (βλέπε 7,3,1) για να:</a:t>
            </a:r>
          </a:p>
          <a:p>
            <a:pPr marL="361950" indent="-188913" algn="just" fontAlgn="base">
              <a:lnSpc>
                <a:spcPct val="150000"/>
              </a:lnSpc>
              <a:spcBef>
                <a:spcPct val="20000"/>
              </a:spcBef>
              <a:spcAft>
                <a:spcPct val="0"/>
              </a:spcAft>
              <a:buClr>
                <a:srgbClr val="002060"/>
              </a:buClr>
              <a:buFont typeface="Wingdings" pitchFamily="2" charset="2"/>
              <a:buChar char="§"/>
            </a:pPr>
            <a:r>
              <a:rPr lang="el-GR" sz="1600" kern="0" dirty="0">
                <a:solidFill>
                  <a:srgbClr val="000066"/>
                </a:solidFill>
                <a:latin typeface="Calibri" pitchFamily="34" charset="0"/>
                <a:cs typeface="Arial" pitchFamily="34" charset="0"/>
              </a:rPr>
              <a:t>αξιολογείται η ανταπόκριση των αποτελεσμάτων του σχεδιασμού και της ανάπτυξης στις απαιτήσεις</a:t>
            </a:r>
            <a:endParaRPr lang="en-US" sz="1600" kern="0" dirty="0">
              <a:solidFill>
                <a:srgbClr val="000066"/>
              </a:solidFill>
              <a:latin typeface="Calibri" pitchFamily="34" charset="0"/>
              <a:cs typeface="Arial" pitchFamily="34" charset="0"/>
            </a:endParaRPr>
          </a:p>
          <a:p>
            <a:pPr marL="361950" indent="-188913" algn="just" fontAlgn="base">
              <a:lnSpc>
                <a:spcPct val="150000"/>
              </a:lnSpc>
              <a:spcBef>
                <a:spcPct val="20000"/>
              </a:spcBef>
              <a:spcAft>
                <a:spcPct val="0"/>
              </a:spcAft>
              <a:buClr>
                <a:srgbClr val="002060"/>
              </a:buClr>
              <a:buFont typeface="Wingdings" pitchFamily="2" charset="2"/>
              <a:buChar char="§"/>
            </a:pPr>
            <a:r>
              <a:rPr lang="el-GR" sz="1600" kern="0" dirty="0">
                <a:solidFill>
                  <a:srgbClr val="000066"/>
                </a:solidFill>
                <a:latin typeface="Calibri" pitchFamily="34" charset="0"/>
                <a:cs typeface="Arial" pitchFamily="34" charset="0"/>
              </a:rPr>
              <a:t>εντοπίζονται οποιαδήποτε προβλήματα και να προτείνονται οι απαραίτητες ενέργειες επίλυσης τους.</a:t>
            </a:r>
          </a:p>
          <a:p>
            <a:pPr algn="just" fontAlgn="base">
              <a:lnSpc>
                <a:spcPct val="150000"/>
              </a:lnSpc>
              <a:spcBef>
                <a:spcPct val="20000"/>
              </a:spcBef>
              <a:spcAft>
                <a:spcPct val="0"/>
              </a:spcAft>
              <a:buClr>
                <a:srgbClr val="000056">
                  <a:lumMod val="50000"/>
                  <a:lumOff val="50000"/>
                </a:srgbClr>
              </a:buClr>
            </a:pPr>
            <a:r>
              <a:rPr lang="el-GR" sz="1600" kern="0" dirty="0">
                <a:solidFill>
                  <a:srgbClr val="000066"/>
                </a:solidFill>
                <a:latin typeface="Calibri" pitchFamily="34" charset="0"/>
                <a:cs typeface="Arial" pitchFamily="34" charset="0"/>
              </a:rPr>
              <a:t>Στους συμμετέχοντες στις παραπάνω ανασκοπήσεις πρέπει να περιλαμβάνονται εκπρόσωποι των λειτουργιών που υπεισέρχονται στα στάδια σχεδιασμού και ανάπτυξης που ανασκοπούνται. Πρέπει να διατηρούνται αρχεία των αποτελεσμάτων των ανασκοπήσεων και των οποιωνδήποτε απαραίτητων σχετικών ενεργειών (βλέπε 4.2.4).</a:t>
            </a:r>
          </a:p>
        </p:txBody>
      </p:sp>
    </p:spTree>
    <p:extLst>
      <p:ext uri="{BB962C8B-B14F-4D97-AF65-F5344CB8AC3E}">
        <p14:creationId xmlns="" xmlns:p14="http://schemas.microsoft.com/office/powerpoint/2010/main" val="225671172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75520" y="1642184"/>
            <a:ext cx="8640960" cy="49292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7.3. </a:t>
            </a:r>
            <a:r>
              <a:rPr lang="el-GR" sz="2300" b="1" dirty="0">
                <a:solidFill>
                  <a:srgbClr val="000066"/>
                </a:solidFill>
                <a:latin typeface="Calibri" pitchFamily="34" charset="0"/>
                <a:cs typeface="Arial" pitchFamily="34" charset="0"/>
              </a:rPr>
              <a:t>Σχεδιασμός και ανάπτυξη προϊόντος</a:t>
            </a:r>
            <a:endParaRPr lang="el-GR" sz="2300" b="1"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7.3.5. </a:t>
            </a:r>
            <a:r>
              <a:rPr lang="el-GR" sz="2300" b="1" dirty="0">
                <a:solidFill>
                  <a:srgbClr val="000066"/>
                </a:solidFill>
                <a:latin typeface="Calibri" pitchFamily="34" charset="0"/>
                <a:cs typeface="Arial" pitchFamily="34" charset="0"/>
              </a:rPr>
              <a:t>Επαλήθευση του σχεδιασμού και της ανάπτυξης</a:t>
            </a:r>
            <a:endParaRPr lang="el-GR" sz="2300" b="1" kern="0" dirty="0">
              <a:solidFill>
                <a:srgbClr val="000066"/>
              </a:solidFill>
              <a:latin typeface="Calibri" pitchFamily="34" charset="0"/>
              <a:cs typeface="Arial" pitchFamily="34" charset="0"/>
            </a:endParaRPr>
          </a:p>
          <a:p>
            <a:pPr algn="just" fontAlgn="base">
              <a:lnSpc>
                <a:spcPct val="150000"/>
              </a:lnSpc>
              <a:spcBef>
                <a:spcPct val="20000"/>
              </a:spcBef>
              <a:spcAft>
                <a:spcPts val="800"/>
              </a:spcAft>
              <a:buClr>
                <a:srgbClr val="000066"/>
              </a:buClr>
            </a:pPr>
            <a:r>
              <a:rPr lang="el-GR" dirty="0">
                <a:solidFill>
                  <a:srgbClr val="000066"/>
                </a:solidFill>
                <a:latin typeface="Calibri" pitchFamily="34" charset="0"/>
                <a:cs typeface="Arial" pitchFamily="34" charset="0"/>
              </a:rPr>
              <a:t>Πρέπει να γίνεται επαλήθευση σύμφωνα με τα προβλεπόμενα (βλέπε 7.3.1) ώστε να διασφαλίζεται ότι τα αποτελέσματα του σχεδιασμού και της ανάπτυξης ικανοποιούν τις απαιτήσεις των δεδομένων σχεδιασμού και ανάπτυξης. Πρέπει να διατηρούνται αρχεία των αποτελεσμάτων των επαληθεύσεων και των οποιωνδήποτε απαραίτητων σχετικών ενεργειών (βλέπε 4.2.4).</a:t>
            </a:r>
          </a:p>
          <a:p>
            <a:pPr algn="just" fontAlgn="base">
              <a:spcBef>
                <a:spcPct val="20000"/>
              </a:spcBef>
              <a:spcAft>
                <a:spcPct val="0"/>
              </a:spcAft>
              <a:buClr>
                <a:srgbClr val="000066"/>
              </a:buClr>
            </a:pPr>
            <a:endParaRPr lang="el-GR" sz="130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1261028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4. Σύστημα Διαχείρισης της Ποιότητας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847528" y="1986723"/>
            <a:ext cx="8215370" cy="34729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fontAlgn="base">
              <a:spcBef>
                <a:spcPct val="20000"/>
              </a:spcBef>
              <a:spcAft>
                <a:spcPct val="0"/>
              </a:spcAft>
              <a:buClr>
                <a:srgbClr val="000066"/>
              </a:buClr>
            </a:pPr>
            <a:r>
              <a:rPr lang="en-GB" sz="2300" b="1" dirty="0">
                <a:solidFill>
                  <a:srgbClr val="000066"/>
                </a:solidFill>
                <a:latin typeface="Calibri" pitchFamily="34" charset="0"/>
              </a:rPr>
              <a:t>4.1 </a:t>
            </a:r>
            <a:r>
              <a:rPr lang="el-GR" sz="2300" b="1" dirty="0">
                <a:solidFill>
                  <a:srgbClr val="000066"/>
                </a:solidFill>
                <a:latin typeface="Calibri" pitchFamily="34" charset="0"/>
              </a:rPr>
              <a:t>Γενικές Απαιτήσεις </a:t>
            </a:r>
            <a:r>
              <a:rPr lang="en-US" sz="2300" i="1" dirty="0">
                <a:solidFill>
                  <a:srgbClr val="000066"/>
                </a:solidFill>
                <a:latin typeface="Calibri" pitchFamily="34" charset="0"/>
              </a:rPr>
              <a:t>(</a:t>
            </a:r>
            <a:r>
              <a:rPr lang="el-GR" sz="2300" i="1" dirty="0">
                <a:solidFill>
                  <a:srgbClr val="000066"/>
                </a:solidFill>
                <a:latin typeface="Calibri" pitchFamily="34" charset="0"/>
              </a:rPr>
              <a:t>συνέχεια)</a:t>
            </a:r>
            <a:endParaRPr lang="en-US" sz="2300" b="1" dirty="0">
              <a:solidFill>
                <a:srgbClr val="000066"/>
              </a:solidFill>
              <a:latin typeface="Calibri" pitchFamily="34" charset="0"/>
            </a:endParaRPr>
          </a:p>
          <a:p>
            <a:pPr fontAlgn="base">
              <a:spcBef>
                <a:spcPct val="20000"/>
              </a:spcBef>
              <a:spcAft>
                <a:spcPct val="0"/>
              </a:spcAft>
              <a:buClr>
                <a:srgbClr val="000066"/>
              </a:buClr>
            </a:pPr>
            <a:endParaRPr lang="en-GB" sz="800" b="1" dirty="0">
              <a:solidFill>
                <a:srgbClr val="000066"/>
              </a:solidFill>
              <a:latin typeface="Calibri" pitchFamily="34" charset="0"/>
            </a:endParaRP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rPr>
              <a:t>Ο οργανισμός πρέπει να διαχειρίζεται τις διεργασίες που εντάσσονται στο σύστημα διαχείρισης σύμφωνα με τις απαιτήσεις του παρόντος Διεθνούς προτύπου.</a:t>
            </a: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rPr>
              <a:t>Στις περιπτώσεις όπου ένας οργανισμός επιλέγει να αναθέσει υπεργολαβικά οποιαδήποτε διεργασία η οποία επηρεάζει τη συμμόρφωση του προϊόντος με απαιτήσεις, ο οργανισμός πρέπει να διασφαλίζει τον έλεγχο της. Ο τύπος και η έκταση του ελέγχου που απαιτείται να εφαρμόζεται στις υπεργολαβικές διεργασίες πρέπει να καθορίζεται στο σύστημα διαχείρισης της ποιότητας</a:t>
            </a:r>
            <a:r>
              <a:rPr lang="el-GR" sz="1300" kern="0" dirty="0">
                <a:solidFill>
                  <a:srgbClr val="000066"/>
                </a:solidFill>
                <a:latin typeface="Calibri" pitchFamily="34" charset="0"/>
              </a:rPr>
              <a:t>.</a:t>
            </a:r>
          </a:p>
          <a:p>
            <a:pPr algn="just" fontAlgn="base">
              <a:spcBef>
                <a:spcPct val="20000"/>
              </a:spcBef>
              <a:spcAft>
                <a:spcPct val="0"/>
              </a:spcAft>
              <a:buClr>
                <a:srgbClr val="000066"/>
              </a:buClr>
            </a:pPr>
            <a:endParaRPr lang="en-US" sz="1000" kern="0" dirty="0">
              <a:solidFill>
                <a:srgbClr val="000066"/>
              </a:solidFill>
              <a:latin typeface="Calibri" pitchFamily="34" charset="0"/>
            </a:endParaRPr>
          </a:p>
        </p:txBody>
      </p:sp>
    </p:spTree>
    <p:extLst>
      <p:ext uri="{BB962C8B-B14F-4D97-AF65-F5344CB8AC3E}">
        <p14:creationId xmlns="" xmlns:p14="http://schemas.microsoft.com/office/powerpoint/2010/main" val="321902520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75520" y="1642184"/>
            <a:ext cx="8640960" cy="49292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7.3. </a:t>
            </a:r>
            <a:r>
              <a:rPr lang="el-GR" sz="2300" b="1" dirty="0">
                <a:solidFill>
                  <a:srgbClr val="000066"/>
                </a:solidFill>
                <a:latin typeface="Calibri" pitchFamily="34" charset="0"/>
                <a:cs typeface="Arial" pitchFamily="34" charset="0"/>
              </a:rPr>
              <a:t>Σχεδιασμός και ανάπτυξη προϊόντος</a:t>
            </a:r>
            <a:endParaRPr lang="el-GR" sz="2300" b="1"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7.3.6. </a:t>
            </a:r>
            <a:r>
              <a:rPr lang="el-GR" sz="2300" b="1" dirty="0">
                <a:solidFill>
                  <a:srgbClr val="000066"/>
                </a:solidFill>
                <a:latin typeface="Calibri" pitchFamily="34" charset="0"/>
              </a:rPr>
              <a:t>Επικύρωση του σχεδιασμού και της ανάπτυξης</a:t>
            </a:r>
            <a:endParaRPr lang="el-GR"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dirty="0">
                <a:solidFill>
                  <a:srgbClr val="000066"/>
                </a:solidFill>
                <a:latin typeface="Calibri" pitchFamily="34" charset="0"/>
                <a:cs typeface="Arial" pitchFamily="34" charset="0"/>
              </a:rPr>
              <a:t>Η επικύρωση του σχεδιασμού και της ανάπτυξης πρέπει να εκτελείται σύμφωνα με τα προβλεπόμενα (βλέπε 7.3.1) ώστε να διασφαλίζεται ότι το παραγόμενο προϊόν έχει τη δυνατότητα να ικανοποιεί τις απαιτήσεις για την καθορισμένη εφαρμογή ή προβλεπόμενη χρήση, όπου είναι γνωστή. Όπου είναι πρακτικά εφικτό, η επικύρωση πρέπει να ολοκληρώνεται πριν από την παράδοση ή τη θέση σε λειτουργία του προϊόντος. Πρέπει να διατηρούνται αρχεία των αποτελεσμάτων της επικύρωσης και των οποιωνδήποτε απαραίτητων σχετικών ενεργειών (βλέπε 4.2.4).</a:t>
            </a:r>
          </a:p>
          <a:p>
            <a:pPr algn="just" fontAlgn="base">
              <a:spcBef>
                <a:spcPct val="20000"/>
              </a:spcBef>
              <a:spcAft>
                <a:spcPct val="0"/>
              </a:spcAft>
              <a:buClr>
                <a:srgbClr val="000066"/>
              </a:buClr>
            </a:pPr>
            <a:endParaRPr lang="el-GR" sz="130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72669508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707696"/>
            <a:ext cx="8640960" cy="49292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7.3. </a:t>
            </a:r>
            <a:r>
              <a:rPr lang="el-GR" sz="2300" b="1" dirty="0">
                <a:solidFill>
                  <a:srgbClr val="000066"/>
                </a:solidFill>
                <a:latin typeface="Calibri" pitchFamily="34" charset="0"/>
                <a:cs typeface="Arial" pitchFamily="34" charset="0"/>
              </a:rPr>
              <a:t>Σχεδιασμός και ανάπτυξη προϊόντος</a:t>
            </a:r>
            <a:endParaRPr lang="el-GR" sz="2300" b="1"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7.3.7. </a:t>
            </a:r>
            <a:r>
              <a:rPr lang="el-GR" sz="2300" b="1" dirty="0">
                <a:solidFill>
                  <a:srgbClr val="000066"/>
                </a:solidFill>
                <a:latin typeface="Calibri" pitchFamily="34" charset="0"/>
              </a:rPr>
              <a:t>Έλεγχος των αλλαγών στο σχεδιασμό και στην ανάπτυξη</a:t>
            </a:r>
            <a:endParaRPr lang="el-GR"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sz="1700" dirty="0">
                <a:solidFill>
                  <a:srgbClr val="000066"/>
                </a:solidFill>
                <a:latin typeface="Calibri" pitchFamily="34" charset="0"/>
                <a:cs typeface="Arial" pitchFamily="34" charset="0"/>
              </a:rPr>
              <a:t>Οι αλλαγές στο σχεδιασμό και στην ανάπτυξη πρέπει να αναγνωρίζονται και σχετικά αρχεία πρέπει να διατηρούνται. Οι αλλαγές πρέπει να επανεξετάζονται, να επαληθεύονται και να επικυρώνονται, όπως ενδείκνυται και να εγκρίνονται πριν την εφαρμογή. Η ανασκόπηση των αλλαγών στο σχεδιασμό και στην ανάπτυξη πρέπει να περιλαμβάνει την αξιολόγηση των επιπτώσεων των αλλαγών στα συστατικά μέρη και στο προϊόν που έχει ήδη παραδοθεί. Πρέπει να διατηρούνται αρχεία των αποτελεσμάτων των ανασκοπήσεων των αλλαγών και των οποιωνδήποτε απαραίτητων σχετικών ενεργειών (βλέπε 4.2.4).</a:t>
            </a:r>
          </a:p>
        </p:txBody>
      </p:sp>
    </p:spTree>
    <p:extLst>
      <p:ext uri="{BB962C8B-B14F-4D97-AF65-F5344CB8AC3E}">
        <p14:creationId xmlns="" xmlns:p14="http://schemas.microsoft.com/office/powerpoint/2010/main" val="17548818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75520" y="1710823"/>
            <a:ext cx="8640960" cy="49292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7.4. </a:t>
            </a:r>
            <a:r>
              <a:rPr lang="el-GR" sz="2300" b="1" dirty="0">
                <a:solidFill>
                  <a:srgbClr val="000066"/>
                </a:solidFill>
                <a:latin typeface="Calibri" pitchFamily="34" charset="0"/>
              </a:rPr>
              <a:t>Αγορές</a:t>
            </a:r>
            <a:endParaRPr lang="el-GR" sz="2300" b="1"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7.4.1. </a:t>
            </a:r>
            <a:r>
              <a:rPr lang="el-GR" sz="2300" b="1" dirty="0">
                <a:solidFill>
                  <a:srgbClr val="000066"/>
                </a:solidFill>
                <a:latin typeface="Calibri" pitchFamily="34" charset="0"/>
              </a:rPr>
              <a:t>Διεργασία αγορών</a:t>
            </a:r>
            <a:endParaRPr lang="el-GR"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sz="1600" dirty="0">
                <a:solidFill>
                  <a:srgbClr val="000066"/>
                </a:solidFill>
                <a:latin typeface="Calibri" pitchFamily="34" charset="0"/>
                <a:cs typeface="Arial" pitchFamily="34" charset="0"/>
              </a:rPr>
              <a:t>Ο οργανισμός πρέπει να διασφαλίζει ότι το προϊόν που αγοράζει συμμορφώνεται με τις καθορισμένες απαιτήσεις. Ο τύπος και η έκταση του ελέγχου που ασκείται στον προμηθευτή και στο προϊόν που αγοράζεται, πρέπει να εξαρτάται από τις επιπτώσεις του αγοραζόμενου υλικού στην επακόλουθη διεργασία υλοποίησης του προϊόντος ή στο τελικό προϊόν.</a:t>
            </a:r>
          </a:p>
          <a:p>
            <a:pPr algn="just" fontAlgn="base">
              <a:lnSpc>
                <a:spcPct val="150000"/>
              </a:lnSpc>
              <a:spcBef>
                <a:spcPct val="20000"/>
              </a:spcBef>
              <a:spcAft>
                <a:spcPct val="0"/>
              </a:spcAft>
              <a:buClr>
                <a:srgbClr val="000066"/>
              </a:buClr>
            </a:pPr>
            <a:r>
              <a:rPr lang="el-GR" sz="1600" dirty="0">
                <a:solidFill>
                  <a:srgbClr val="000066"/>
                </a:solidFill>
                <a:latin typeface="Calibri" pitchFamily="34" charset="0"/>
                <a:cs typeface="Arial" pitchFamily="34" charset="0"/>
              </a:rPr>
              <a:t>Ο οργανισμός πρέπει να αξιολογεί και να επιλέγει τους προμηθευτές με βάση την ικανότητα τους να προμηθεύουν προϊόντα σε συμφωνία με τις απαιτήσεις του οργανισμού. Πρέπει να καθιερώνονται τα κριτήρια επιλογής, αξιολόγησης και επαναξιολόγησης τους. Πρέπει να διατηρούνται αρχεία των αποτελεσμάτων των αξιολογήσεων και των οποιωνδήποτε επακόλουθων ενεργειών που προκύπτουν από την αξιολόγηση (βλέπε 4.2.4).</a:t>
            </a:r>
          </a:p>
          <a:p>
            <a:pPr algn="just" fontAlgn="base">
              <a:lnSpc>
                <a:spcPct val="150000"/>
              </a:lnSpc>
              <a:spcBef>
                <a:spcPct val="20000"/>
              </a:spcBef>
              <a:spcAft>
                <a:spcPct val="0"/>
              </a:spcAft>
              <a:buClr>
                <a:srgbClr val="000066"/>
              </a:buClr>
            </a:pPr>
            <a:r>
              <a:rPr lang="el-GR" sz="1600" dirty="0">
                <a:solidFill>
                  <a:srgbClr val="FF0000"/>
                </a:solidFill>
                <a:latin typeface="Calibri" pitchFamily="34" charset="0"/>
                <a:cs typeface="Arial" pitchFamily="34" charset="0"/>
              </a:rPr>
              <a:t>(εξωτερικοί συνεργάτες π.χ. ιατροί, εργαστήρια, εσωτερικοί συνεργάτες π.χ. εργαστήρια)</a:t>
            </a:r>
          </a:p>
        </p:txBody>
      </p:sp>
    </p:spTree>
    <p:extLst>
      <p:ext uri="{BB962C8B-B14F-4D97-AF65-F5344CB8AC3E}">
        <p14:creationId xmlns="" xmlns:p14="http://schemas.microsoft.com/office/powerpoint/2010/main" val="341810648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731741"/>
            <a:ext cx="8640960" cy="49292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7.4. </a:t>
            </a:r>
            <a:r>
              <a:rPr lang="el-GR" sz="2300" b="1" dirty="0">
                <a:solidFill>
                  <a:srgbClr val="000066"/>
                </a:solidFill>
                <a:latin typeface="Calibri" pitchFamily="34" charset="0"/>
              </a:rPr>
              <a:t>Αγορές</a:t>
            </a:r>
            <a:endParaRPr lang="el-GR" sz="2300" b="1"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7.4.2. </a:t>
            </a:r>
            <a:r>
              <a:rPr lang="el-GR" sz="2300" b="1" dirty="0">
                <a:solidFill>
                  <a:srgbClr val="000066"/>
                </a:solidFill>
                <a:latin typeface="Calibri" pitchFamily="34" charset="0"/>
              </a:rPr>
              <a:t>Πληροφορίες αγορών</a:t>
            </a:r>
            <a:endParaRPr lang="el-GR"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sz="1600" dirty="0">
                <a:solidFill>
                  <a:srgbClr val="000066"/>
                </a:solidFill>
                <a:latin typeface="Calibri" pitchFamily="34" charset="0"/>
                <a:cs typeface="Arial" pitchFamily="34" charset="0"/>
              </a:rPr>
              <a:t>Οι   πληροφορίες   για   τις   αγορές   πρέπει   να   περιγράφουν   το   προϊόν   που   πρόκειται   να   αγοραστεί, συμπεριλαμβανομένων, όπως ενδείκνυται: </a:t>
            </a:r>
          </a:p>
          <a:p>
            <a:pPr marL="361950" indent="-188913" algn="just" fontAlgn="base">
              <a:lnSpc>
                <a:spcPct val="150000"/>
              </a:lnSpc>
              <a:spcBef>
                <a:spcPct val="20000"/>
              </a:spcBef>
              <a:spcAft>
                <a:spcPct val="0"/>
              </a:spcAft>
              <a:buClr>
                <a:srgbClr val="002060"/>
              </a:buClr>
              <a:buFont typeface="Wingdings" pitchFamily="2" charset="2"/>
              <a:buChar char="§"/>
            </a:pPr>
            <a:r>
              <a:rPr lang="el-GR" sz="1600" dirty="0">
                <a:solidFill>
                  <a:srgbClr val="000066"/>
                </a:solidFill>
                <a:latin typeface="Calibri" pitchFamily="34" charset="0"/>
                <a:cs typeface="Arial" pitchFamily="34" charset="0"/>
              </a:rPr>
              <a:t>των απαιτήσεων για έγκριση του προϊόντος, τις διαδικασίες, τις διεργασίες και τον εξοπλισμό</a:t>
            </a:r>
          </a:p>
          <a:p>
            <a:pPr marL="361950" indent="-188913" algn="just" fontAlgn="base">
              <a:lnSpc>
                <a:spcPct val="150000"/>
              </a:lnSpc>
              <a:spcBef>
                <a:spcPct val="20000"/>
              </a:spcBef>
              <a:spcAft>
                <a:spcPct val="0"/>
              </a:spcAft>
              <a:buClr>
                <a:srgbClr val="002060"/>
              </a:buClr>
              <a:buFont typeface="Wingdings" pitchFamily="2" charset="2"/>
              <a:buChar char="§"/>
            </a:pPr>
            <a:r>
              <a:rPr lang="el-GR" sz="1600" dirty="0">
                <a:solidFill>
                  <a:srgbClr val="FF0000"/>
                </a:solidFill>
                <a:latin typeface="Calibri" pitchFamily="34" charset="0"/>
                <a:cs typeface="Arial" pitchFamily="34" charset="0"/>
              </a:rPr>
              <a:t>των απαιτήσεων για τη διαχείριση των κινδύνων</a:t>
            </a:r>
          </a:p>
          <a:p>
            <a:pPr marL="361950" indent="-188913" algn="just" fontAlgn="base">
              <a:lnSpc>
                <a:spcPct val="150000"/>
              </a:lnSpc>
              <a:spcBef>
                <a:spcPct val="20000"/>
              </a:spcBef>
              <a:spcAft>
                <a:spcPct val="0"/>
              </a:spcAft>
              <a:buClr>
                <a:srgbClr val="002060"/>
              </a:buClr>
              <a:buFont typeface="Wingdings" pitchFamily="2" charset="2"/>
              <a:buChar char="§"/>
            </a:pPr>
            <a:r>
              <a:rPr lang="el-GR" sz="1600" dirty="0">
                <a:solidFill>
                  <a:srgbClr val="FF0000"/>
                </a:solidFill>
                <a:latin typeface="Calibri" pitchFamily="34" charset="0"/>
                <a:cs typeface="Arial" pitchFamily="34" charset="0"/>
              </a:rPr>
              <a:t>των απαιτήσεων για τη συμβατότητα με τις υπάρχουσες διαδικασίες </a:t>
            </a:r>
            <a:endParaRPr lang="en-US" sz="1600" dirty="0">
              <a:solidFill>
                <a:srgbClr val="FF0000"/>
              </a:solidFill>
              <a:latin typeface="Calibri" pitchFamily="34" charset="0"/>
              <a:cs typeface="Arial" pitchFamily="34" charset="0"/>
            </a:endParaRPr>
          </a:p>
          <a:p>
            <a:pPr marL="361950" indent="-188913" algn="just" fontAlgn="base">
              <a:lnSpc>
                <a:spcPct val="150000"/>
              </a:lnSpc>
              <a:spcBef>
                <a:spcPct val="20000"/>
              </a:spcBef>
              <a:spcAft>
                <a:spcPct val="0"/>
              </a:spcAft>
              <a:buClr>
                <a:srgbClr val="002060"/>
              </a:buClr>
              <a:buFont typeface="Wingdings" pitchFamily="2" charset="2"/>
              <a:buChar char="§"/>
            </a:pPr>
            <a:r>
              <a:rPr lang="el-GR" sz="1600" dirty="0">
                <a:solidFill>
                  <a:srgbClr val="000066"/>
                </a:solidFill>
                <a:latin typeface="Calibri" pitchFamily="34" charset="0"/>
                <a:cs typeface="Arial" pitchFamily="34" charset="0"/>
              </a:rPr>
              <a:t>των απαιτήσεων για την αξιολόγηση της ικανότητας του προσωπικού και</a:t>
            </a:r>
            <a:endParaRPr lang="en-US" sz="1600" dirty="0">
              <a:solidFill>
                <a:srgbClr val="000066"/>
              </a:solidFill>
              <a:latin typeface="Calibri" pitchFamily="34" charset="0"/>
              <a:cs typeface="Arial" pitchFamily="34" charset="0"/>
            </a:endParaRPr>
          </a:p>
          <a:p>
            <a:pPr marL="361950" indent="-188913" algn="just" fontAlgn="base">
              <a:lnSpc>
                <a:spcPct val="150000"/>
              </a:lnSpc>
              <a:spcBef>
                <a:spcPct val="20000"/>
              </a:spcBef>
              <a:spcAft>
                <a:spcPct val="0"/>
              </a:spcAft>
              <a:buClr>
                <a:srgbClr val="002060"/>
              </a:buClr>
              <a:buFont typeface="Wingdings" pitchFamily="2" charset="2"/>
              <a:buChar char="§"/>
            </a:pPr>
            <a:r>
              <a:rPr lang="el-GR" sz="1600" dirty="0">
                <a:solidFill>
                  <a:srgbClr val="000066"/>
                </a:solidFill>
                <a:latin typeface="Calibri" pitchFamily="34" charset="0"/>
                <a:cs typeface="Arial" pitchFamily="34" charset="0"/>
              </a:rPr>
              <a:t>των απαιτήσεων για το σύστημα διαχείρισης της ποιότητας.</a:t>
            </a:r>
          </a:p>
          <a:p>
            <a:pPr algn="just" fontAlgn="base">
              <a:lnSpc>
                <a:spcPct val="150000"/>
              </a:lnSpc>
              <a:spcBef>
                <a:spcPct val="20000"/>
              </a:spcBef>
              <a:spcAft>
                <a:spcPct val="0"/>
              </a:spcAft>
              <a:buClr>
                <a:srgbClr val="000056">
                  <a:lumMod val="50000"/>
                  <a:lumOff val="50000"/>
                </a:srgbClr>
              </a:buClr>
            </a:pPr>
            <a:r>
              <a:rPr lang="el-GR" sz="1600" dirty="0">
                <a:solidFill>
                  <a:srgbClr val="000066"/>
                </a:solidFill>
                <a:latin typeface="Calibri" pitchFamily="34" charset="0"/>
                <a:cs typeface="Arial" pitchFamily="34" charset="0"/>
              </a:rPr>
              <a:t>Ο οργανισμός πρέπει να διασφαλίζει την επάρκεια των καθορισμένων απαιτήσεων για τις αγορές, πριν από τη γνωστοποίηση τους στον προμηθευτή.</a:t>
            </a:r>
          </a:p>
        </p:txBody>
      </p:sp>
    </p:spTree>
    <p:extLst>
      <p:ext uri="{BB962C8B-B14F-4D97-AF65-F5344CB8AC3E}">
        <p14:creationId xmlns="" xmlns:p14="http://schemas.microsoft.com/office/powerpoint/2010/main" val="259039346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75520" y="1680489"/>
            <a:ext cx="8640960" cy="49292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7.4. </a:t>
            </a:r>
            <a:r>
              <a:rPr lang="el-GR" sz="2300" b="1" dirty="0">
                <a:solidFill>
                  <a:srgbClr val="000066"/>
                </a:solidFill>
                <a:latin typeface="Calibri" pitchFamily="34" charset="0"/>
              </a:rPr>
              <a:t>Αγορές</a:t>
            </a:r>
            <a:endParaRPr lang="el-GR" sz="2300" b="1"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7.4.3. </a:t>
            </a:r>
            <a:r>
              <a:rPr lang="el-GR" sz="2300" b="1" dirty="0">
                <a:solidFill>
                  <a:srgbClr val="000066"/>
                </a:solidFill>
                <a:latin typeface="Calibri" pitchFamily="34" charset="0"/>
              </a:rPr>
              <a:t>Επαλήθευση του προϊόντος που αγοράζεται</a:t>
            </a:r>
            <a:endParaRPr lang="el-GR" sz="2300" b="1" kern="0" dirty="0">
              <a:solidFill>
                <a:srgbClr val="000066"/>
              </a:solidFill>
              <a:latin typeface="Calibri" pitchFamily="34" charset="0"/>
              <a:cs typeface="Arial" pitchFamily="34" charset="0"/>
            </a:endParaRPr>
          </a:p>
          <a:p>
            <a:pPr algn="just" fontAlgn="base">
              <a:lnSpc>
                <a:spcPct val="150000"/>
              </a:lnSpc>
              <a:spcBef>
                <a:spcPct val="20000"/>
              </a:spcBef>
              <a:spcAft>
                <a:spcPts val="400"/>
              </a:spcAft>
              <a:buClr>
                <a:srgbClr val="000066"/>
              </a:buClr>
            </a:pPr>
            <a:r>
              <a:rPr lang="el-GR" kern="0" dirty="0">
                <a:solidFill>
                  <a:srgbClr val="000066"/>
                </a:solidFill>
                <a:latin typeface="Calibri" pitchFamily="34" charset="0"/>
                <a:cs typeface="Arial" pitchFamily="34" charset="0"/>
              </a:rPr>
              <a:t>Ο οργανισμός πρέπει να καθιερώσει και να υλοποιεί τους ελέγχους ή άλλες δραστηριότητες που είναι απαραίτητες για την διασφάλιση ότι το προϊόν που αγοράζεται, ικανοποιεί τις καθορισμένες απαιτήσεις.</a:t>
            </a:r>
          </a:p>
          <a:p>
            <a:pPr algn="just" fontAlgn="base">
              <a:lnSpc>
                <a:spcPct val="150000"/>
              </a:lnSpc>
              <a:spcBef>
                <a:spcPct val="20000"/>
              </a:spcBef>
              <a:spcAft>
                <a:spcPts val="400"/>
              </a:spcAft>
              <a:buClr>
                <a:srgbClr val="000066"/>
              </a:buClr>
            </a:pPr>
            <a:r>
              <a:rPr lang="el-GR" kern="0" dirty="0">
                <a:solidFill>
                  <a:srgbClr val="000066"/>
                </a:solidFill>
                <a:latin typeface="Calibri" pitchFamily="34" charset="0"/>
                <a:cs typeface="Arial" pitchFamily="34" charset="0"/>
              </a:rPr>
              <a:t>Στις περιπτώσεις όπου ο οργανισμός ή ο πελάτης του προτίθεται να κάνει επαλήθευση στις εγκαταστάσεις του προμηθευτή, ο οργανισμός πρέπει να δηλώνει στις πληροφορίες αγορών τα προβλεπόμενα για την επαλήθευση καθώς και τον τρόπο αποδέσμευσης του προϊόντος.</a:t>
            </a:r>
          </a:p>
        </p:txBody>
      </p:sp>
    </p:spTree>
    <p:extLst>
      <p:ext uri="{BB962C8B-B14F-4D97-AF65-F5344CB8AC3E}">
        <p14:creationId xmlns="" xmlns:p14="http://schemas.microsoft.com/office/powerpoint/2010/main" val="429167244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596122"/>
            <a:ext cx="8640960" cy="49292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7.5. </a:t>
            </a:r>
            <a:r>
              <a:rPr lang="el-GR" sz="2300" b="1" dirty="0">
                <a:solidFill>
                  <a:srgbClr val="000066"/>
                </a:solidFill>
                <a:latin typeface="Calibri" pitchFamily="34" charset="0"/>
              </a:rPr>
              <a:t>Παραγωγή προϊόντος και παροχή υπηρεσιών</a:t>
            </a:r>
            <a:endParaRPr lang="el-GR" sz="2300" b="1"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7.5.1. </a:t>
            </a:r>
            <a:r>
              <a:rPr lang="el-GR" sz="2300" b="1" dirty="0">
                <a:solidFill>
                  <a:srgbClr val="000066"/>
                </a:solidFill>
                <a:latin typeface="Calibri" pitchFamily="34" charset="0"/>
              </a:rPr>
              <a:t>Παραγωγή προϊόντος και παροχή υπηρεσιών</a:t>
            </a:r>
            <a:endParaRPr lang="el-GR"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sz="1600" kern="0" dirty="0">
                <a:solidFill>
                  <a:srgbClr val="000066"/>
                </a:solidFill>
                <a:latin typeface="Calibri" pitchFamily="34" charset="0"/>
                <a:cs typeface="Arial" pitchFamily="34" charset="0"/>
              </a:rPr>
              <a:t>Ο οργανισμός πρέπει να σχεδιάζει και να εκτελεί την παραγωγή προϊόντος και την παροχή υπηρεσιών κάτω από ελεγχόμενες συνθήκες. Όταν εφαρμόζεται, οι ελεγχόμενες συνθήκες πρέπει να περιλαμβάνουν: </a:t>
            </a:r>
          </a:p>
          <a:p>
            <a:pPr marL="361950" indent="-180975" algn="just" fontAlgn="base">
              <a:lnSpc>
                <a:spcPct val="150000"/>
              </a:lnSpc>
              <a:spcBef>
                <a:spcPct val="20000"/>
              </a:spcBef>
              <a:spcAft>
                <a:spcPct val="0"/>
              </a:spcAft>
              <a:buClr>
                <a:srgbClr val="002060"/>
              </a:buClr>
              <a:buFont typeface="Wingdings" pitchFamily="2" charset="2"/>
              <a:buChar char="§"/>
              <a:tabLst>
                <a:tab pos="361950" algn="l"/>
              </a:tabLst>
            </a:pPr>
            <a:r>
              <a:rPr lang="el-GR" sz="1600" kern="0" dirty="0">
                <a:solidFill>
                  <a:srgbClr val="000066"/>
                </a:solidFill>
                <a:latin typeface="Calibri" pitchFamily="34" charset="0"/>
                <a:cs typeface="Arial" pitchFamily="34" charset="0"/>
              </a:rPr>
              <a:t>τη διαθεσιμότητα των πληροφοριών που περιγράφουν τα χαρακτηριστικά του προϊόντος</a:t>
            </a:r>
            <a:endParaRPr lang="en-US" sz="1600" kern="0" dirty="0">
              <a:solidFill>
                <a:srgbClr val="000066"/>
              </a:solidFill>
              <a:latin typeface="Calibri" pitchFamily="34" charset="0"/>
              <a:cs typeface="Arial" pitchFamily="34" charset="0"/>
            </a:endParaRPr>
          </a:p>
          <a:p>
            <a:pPr marL="361950" indent="-180975" algn="just" fontAlgn="base">
              <a:lnSpc>
                <a:spcPct val="150000"/>
              </a:lnSpc>
              <a:spcBef>
                <a:spcPct val="20000"/>
              </a:spcBef>
              <a:spcAft>
                <a:spcPct val="0"/>
              </a:spcAft>
              <a:buClr>
                <a:srgbClr val="002060"/>
              </a:buClr>
              <a:buFont typeface="Wingdings" pitchFamily="2" charset="2"/>
              <a:buChar char="§"/>
              <a:tabLst>
                <a:tab pos="361950" algn="l"/>
              </a:tabLst>
            </a:pPr>
            <a:r>
              <a:rPr lang="el-GR" sz="1600" kern="0" dirty="0">
                <a:solidFill>
                  <a:srgbClr val="000066"/>
                </a:solidFill>
                <a:latin typeface="Calibri" pitchFamily="34" charset="0"/>
                <a:cs typeface="Arial" pitchFamily="34" charset="0"/>
              </a:rPr>
              <a:t>τη διαθεσιμότητα των αναγκαίων οδηγιών εργασίας</a:t>
            </a:r>
            <a:endParaRPr lang="en-US" sz="1600" kern="0" dirty="0">
              <a:solidFill>
                <a:srgbClr val="000066"/>
              </a:solidFill>
              <a:latin typeface="Calibri" pitchFamily="34" charset="0"/>
              <a:cs typeface="Arial" pitchFamily="34" charset="0"/>
            </a:endParaRPr>
          </a:p>
          <a:p>
            <a:pPr marL="361950" indent="-180975" algn="just" fontAlgn="base">
              <a:lnSpc>
                <a:spcPct val="150000"/>
              </a:lnSpc>
              <a:spcBef>
                <a:spcPct val="20000"/>
              </a:spcBef>
              <a:spcAft>
                <a:spcPct val="0"/>
              </a:spcAft>
              <a:buClr>
                <a:srgbClr val="002060"/>
              </a:buClr>
              <a:buFont typeface="Wingdings" pitchFamily="2" charset="2"/>
              <a:buChar char="§"/>
              <a:tabLst>
                <a:tab pos="361950" algn="l"/>
              </a:tabLst>
            </a:pPr>
            <a:r>
              <a:rPr lang="el-GR" sz="1600" kern="0" dirty="0">
                <a:solidFill>
                  <a:srgbClr val="000066"/>
                </a:solidFill>
                <a:latin typeface="Calibri" pitchFamily="34" charset="0"/>
                <a:cs typeface="Arial" pitchFamily="34" charset="0"/>
              </a:rPr>
              <a:t>τη χρήση του κατάλληλου εξοπλισμού</a:t>
            </a:r>
            <a:endParaRPr lang="en-US" sz="1600" kern="0" dirty="0">
              <a:solidFill>
                <a:srgbClr val="000066"/>
              </a:solidFill>
              <a:latin typeface="Calibri" pitchFamily="34" charset="0"/>
              <a:cs typeface="Arial" pitchFamily="34" charset="0"/>
            </a:endParaRPr>
          </a:p>
          <a:p>
            <a:pPr marL="361950" indent="-180975" algn="just" fontAlgn="base">
              <a:lnSpc>
                <a:spcPct val="150000"/>
              </a:lnSpc>
              <a:spcBef>
                <a:spcPct val="20000"/>
              </a:spcBef>
              <a:spcAft>
                <a:spcPct val="0"/>
              </a:spcAft>
              <a:buClr>
                <a:srgbClr val="002060"/>
              </a:buClr>
              <a:buFont typeface="Wingdings" pitchFamily="2" charset="2"/>
              <a:buChar char="§"/>
              <a:tabLst>
                <a:tab pos="361950" algn="l"/>
              </a:tabLst>
            </a:pPr>
            <a:r>
              <a:rPr lang="el-GR" sz="1600" kern="0" dirty="0">
                <a:solidFill>
                  <a:srgbClr val="000066"/>
                </a:solidFill>
                <a:latin typeface="Calibri" pitchFamily="34" charset="0"/>
                <a:cs typeface="Arial" pitchFamily="34" charset="0"/>
              </a:rPr>
              <a:t>τη διαθεσιμότητα και χρήση του εξοπλισμού παρακολούθησης και μέτρησης</a:t>
            </a:r>
            <a:endParaRPr lang="en-US" sz="1600" kern="0" dirty="0">
              <a:solidFill>
                <a:srgbClr val="000066"/>
              </a:solidFill>
              <a:latin typeface="Calibri" pitchFamily="34" charset="0"/>
              <a:cs typeface="Arial" pitchFamily="34" charset="0"/>
            </a:endParaRPr>
          </a:p>
          <a:p>
            <a:pPr marL="361950" indent="-180975" algn="just" fontAlgn="base">
              <a:lnSpc>
                <a:spcPct val="150000"/>
              </a:lnSpc>
              <a:spcBef>
                <a:spcPct val="20000"/>
              </a:spcBef>
              <a:spcAft>
                <a:spcPct val="0"/>
              </a:spcAft>
              <a:buClr>
                <a:srgbClr val="002060"/>
              </a:buClr>
              <a:buFont typeface="Wingdings" pitchFamily="2" charset="2"/>
              <a:buChar char="§"/>
              <a:tabLst>
                <a:tab pos="361950" algn="l"/>
              </a:tabLst>
            </a:pPr>
            <a:r>
              <a:rPr lang="el-GR" sz="1600" kern="0" dirty="0">
                <a:solidFill>
                  <a:srgbClr val="000066"/>
                </a:solidFill>
                <a:latin typeface="Calibri" pitchFamily="34" charset="0"/>
                <a:cs typeface="Arial" pitchFamily="34" charset="0"/>
              </a:rPr>
              <a:t>την υλοποίηση της παρακολούθησης και μέτρησης και</a:t>
            </a:r>
            <a:endParaRPr lang="en-US" sz="1600" kern="0" dirty="0">
              <a:solidFill>
                <a:srgbClr val="000066"/>
              </a:solidFill>
              <a:latin typeface="Calibri" pitchFamily="34" charset="0"/>
              <a:cs typeface="Arial" pitchFamily="34" charset="0"/>
            </a:endParaRPr>
          </a:p>
          <a:p>
            <a:pPr marL="361950" indent="-180975" algn="just" fontAlgn="base">
              <a:lnSpc>
                <a:spcPct val="150000"/>
              </a:lnSpc>
              <a:spcBef>
                <a:spcPct val="20000"/>
              </a:spcBef>
              <a:spcAft>
                <a:spcPct val="0"/>
              </a:spcAft>
              <a:buClr>
                <a:srgbClr val="002060"/>
              </a:buClr>
              <a:buFont typeface="Wingdings" pitchFamily="2" charset="2"/>
              <a:buChar char="§"/>
              <a:tabLst>
                <a:tab pos="361950" algn="l"/>
              </a:tabLst>
            </a:pPr>
            <a:r>
              <a:rPr lang="el-GR" sz="1600" kern="0" dirty="0">
                <a:solidFill>
                  <a:srgbClr val="000066"/>
                </a:solidFill>
                <a:latin typeface="Calibri" pitchFamily="34" charset="0"/>
                <a:cs typeface="Arial" pitchFamily="34" charset="0"/>
              </a:rPr>
              <a:t>την υλοποίηση των δραστηριοτήτων αποδέσμευσης προϊόντος, παράδοσης και εξυπηρέτησης μετά την παράδοση.</a:t>
            </a:r>
          </a:p>
        </p:txBody>
      </p:sp>
    </p:spTree>
    <p:extLst>
      <p:ext uri="{BB962C8B-B14F-4D97-AF65-F5344CB8AC3E}">
        <p14:creationId xmlns="" xmlns:p14="http://schemas.microsoft.com/office/powerpoint/2010/main" val="423711584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75520" y="1844825"/>
            <a:ext cx="8640960" cy="436009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7.5. </a:t>
            </a:r>
            <a:r>
              <a:rPr lang="el-GR" sz="2300" b="1" dirty="0">
                <a:solidFill>
                  <a:srgbClr val="000066"/>
                </a:solidFill>
                <a:latin typeface="Calibri" pitchFamily="34" charset="0"/>
              </a:rPr>
              <a:t>Παραγωγή προϊόντος και παροχή υπηρεσιών</a:t>
            </a:r>
            <a:endParaRPr lang="el-GR" sz="2300" b="1" kern="0" dirty="0">
              <a:solidFill>
                <a:srgbClr val="000066"/>
              </a:solidFill>
              <a:latin typeface="Calibri" pitchFamily="34" charset="0"/>
              <a:cs typeface="Arial" pitchFamily="34" charset="0"/>
            </a:endParaRPr>
          </a:p>
          <a:p>
            <a:pPr marL="712788" indent="-712788"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7.5.2.</a:t>
            </a:r>
            <a:r>
              <a:rPr lang="el-GR" sz="2300" b="1" dirty="0">
                <a:solidFill>
                  <a:srgbClr val="000066"/>
                </a:solidFill>
                <a:latin typeface="Calibri" pitchFamily="34" charset="0"/>
              </a:rPr>
              <a:t>Επικύρωση των διεργασιών παραγωγής προϊόντος και παροχής υπηρεσιών</a:t>
            </a:r>
            <a:endParaRPr lang="el-GR"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Ο οργανισμός πρέπει να επικυρώνει οποιεσδήποτε διεργασίες παραγωγής προϊόντων και παροχής υπηρεσιών, στις περιπτώσεις όπου το παραγόμενο προϊόν δεν μπορεί να επαληθευθεί με επακόλουθο έλεγχο ή μέτρηση και ως εκ τούτου, τα ελαττώματα καθίστανται εμφανή μόνο μετά τη χρήση του προϊόντος ή την παροχή της υπηρεσίας.</a:t>
            </a: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Η επικύρωση πρέπει να αποδεικνύει την ικανότητα των ως άνω διεργασιών να επιτυγχάνουν τα προβλεπόμενα αποτελέσματα.</a:t>
            </a:r>
          </a:p>
        </p:txBody>
      </p:sp>
    </p:spTree>
    <p:extLst>
      <p:ext uri="{BB962C8B-B14F-4D97-AF65-F5344CB8AC3E}">
        <p14:creationId xmlns="" xmlns:p14="http://schemas.microsoft.com/office/powerpoint/2010/main" val="287510257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75520" y="1844825"/>
            <a:ext cx="8640960" cy="436009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7.5. </a:t>
            </a:r>
            <a:r>
              <a:rPr lang="el-GR" sz="2300" b="1" dirty="0">
                <a:solidFill>
                  <a:srgbClr val="000066"/>
                </a:solidFill>
                <a:latin typeface="Calibri" pitchFamily="34" charset="0"/>
              </a:rPr>
              <a:t>Παραγωγή προϊόντος και παροχή υπηρεσιών</a:t>
            </a:r>
            <a:endParaRPr lang="el-GR" sz="2300" b="1" kern="0" dirty="0">
              <a:solidFill>
                <a:srgbClr val="000066"/>
              </a:solidFill>
              <a:latin typeface="Calibri" pitchFamily="34" charset="0"/>
              <a:cs typeface="Arial" pitchFamily="34" charset="0"/>
            </a:endParaRPr>
          </a:p>
          <a:p>
            <a:pPr marL="712788" indent="-712788"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7.5.2.</a:t>
            </a:r>
            <a:r>
              <a:rPr lang="el-GR" sz="2300" b="1" dirty="0">
                <a:solidFill>
                  <a:srgbClr val="000066"/>
                </a:solidFill>
                <a:latin typeface="Calibri" pitchFamily="34" charset="0"/>
              </a:rPr>
              <a:t>Επικύρωση των διεργασιών παραγωγής προϊόντος και παροχής υπηρεσιών </a:t>
            </a:r>
            <a:r>
              <a:rPr lang="el-GR" sz="2300" i="1" dirty="0">
                <a:solidFill>
                  <a:srgbClr val="000066"/>
                </a:solidFill>
                <a:latin typeface="Calibri" pitchFamily="34" charset="0"/>
              </a:rPr>
              <a:t>(συνέχεια)</a:t>
            </a:r>
            <a:endParaRPr lang="el-GR" sz="2300" i="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Για τις διεργασίες αυτές, ο οργανισμός πρέπει να προβλέπει αναλόγως: </a:t>
            </a:r>
          </a:p>
          <a:p>
            <a:pPr marL="361950" indent="-180975" algn="just" fontAlgn="base">
              <a:lnSpc>
                <a:spcPct val="150000"/>
              </a:lnSpc>
              <a:spcBef>
                <a:spcPct val="20000"/>
              </a:spcBef>
              <a:spcAft>
                <a:spcPct val="0"/>
              </a:spcAft>
              <a:buClr>
                <a:srgbClr val="002060"/>
              </a:buClr>
              <a:buFont typeface="Wingdings" pitchFamily="2" charset="2"/>
              <a:buChar char="§"/>
              <a:tabLst>
                <a:tab pos="361950" algn="l"/>
              </a:tabLst>
            </a:pPr>
            <a:r>
              <a:rPr lang="el-GR" kern="0" dirty="0">
                <a:solidFill>
                  <a:srgbClr val="000066"/>
                </a:solidFill>
                <a:latin typeface="Calibri" pitchFamily="34" charset="0"/>
                <a:cs typeface="Arial" pitchFamily="34" charset="0"/>
              </a:rPr>
              <a:t>καθορισμένα κριτήρια για την ανασκόπηση και την έγκριση των διεργασιών</a:t>
            </a:r>
            <a:endParaRPr lang="en-US" kern="0" dirty="0">
              <a:solidFill>
                <a:srgbClr val="000066"/>
              </a:solidFill>
              <a:latin typeface="Calibri" pitchFamily="34" charset="0"/>
              <a:cs typeface="Arial" pitchFamily="34" charset="0"/>
            </a:endParaRPr>
          </a:p>
          <a:p>
            <a:pPr marL="361950" indent="-180975" algn="just" fontAlgn="base">
              <a:lnSpc>
                <a:spcPct val="150000"/>
              </a:lnSpc>
              <a:spcBef>
                <a:spcPct val="20000"/>
              </a:spcBef>
              <a:spcAft>
                <a:spcPct val="0"/>
              </a:spcAft>
              <a:buClr>
                <a:srgbClr val="002060"/>
              </a:buClr>
              <a:buFont typeface="Wingdings" pitchFamily="2" charset="2"/>
              <a:buChar char="§"/>
              <a:tabLst>
                <a:tab pos="361950" algn="l"/>
              </a:tabLst>
            </a:pPr>
            <a:r>
              <a:rPr lang="el-GR" kern="0" dirty="0">
                <a:solidFill>
                  <a:srgbClr val="000066"/>
                </a:solidFill>
                <a:latin typeface="Calibri" pitchFamily="34" charset="0"/>
                <a:cs typeface="Arial" pitchFamily="34" charset="0"/>
              </a:rPr>
              <a:t>έγκριση του εξοπλισμού και αξιολόγηση της ικανότητας του προσωπικού</a:t>
            </a:r>
            <a:endParaRPr lang="en-US" kern="0" dirty="0">
              <a:solidFill>
                <a:srgbClr val="000066"/>
              </a:solidFill>
              <a:latin typeface="Calibri" pitchFamily="34" charset="0"/>
              <a:cs typeface="Arial" pitchFamily="34" charset="0"/>
            </a:endParaRPr>
          </a:p>
          <a:p>
            <a:pPr marL="361950" indent="-180975" algn="just" fontAlgn="base">
              <a:lnSpc>
                <a:spcPct val="150000"/>
              </a:lnSpc>
              <a:spcBef>
                <a:spcPct val="20000"/>
              </a:spcBef>
              <a:spcAft>
                <a:spcPct val="0"/>
              </a:spcAft>
              <a:buClr>
                <a:srgbClr val="002060"/>
              </a:buClr>
              <a:buFont typeface="Wingdings" pitchFamily="2" charset="2"/>
              <a:buChar char="§"/>
              <a:tabLst>
                <a:tab pos="361950" algn="l"/>
              </a:tabLst>
            </a:pPr>
            <a:r>
              <a:rPr lang="el-GR" kern="0" dirty="0">
                <a:solidFill>
                  <a:srgbClr val="000066"/>
                </a:solidFill>
                <a:latin typeface="Calibri" pitchFamily="34" charset="0"/>
                <a:cs typeface="Arial" pitchFamily="34" charset="0"/>
              </a:rPr>
              <a:t>χρήση ειδικών μεθόδων και διαδικασιών</a:t>
            </a:r>
            <a:endParaRPr lang="en-US" kern="0" dirty="0">
              <a:solidFill>
                <a:srgbClr val="000066"/>
              </a:solidFill>
              <a:latin typeface="Calibri" pitchFamily="34" charset="0"/>
              <a:cs typeface="Arial" pitchFamily="34" charset="0"/>
            </a:endParaRPr>
          </a:p>
          <a:p>
            <a:pPr marL="361950" indent="-180975" algn="just" fontAlgn="base">
              <a:lnSpc>
                <a:spcPct val="150000"/>
              </a:lnSpc>
              <a:spcBef>
                <a:spcPct val="20000"/>
              </a:spcBef>
              <a:spcAft>
                <a:spcPct val="0"/>
              </a:spcAft>
              <a:buClr>
                <a:srgbClr val="002060"/>
              </a:buClr>
              <a:buFont typeface="Wingdings" pitchFamily="2" charset="2"/>
              <a:buChar char="§"/>
              <a:tabLst>
                <a:tab pos="361950" algn="l"/>
              </a:tabLst>
            </a:pPr>
            <a:r>
              <a:rPr lang="el-GR" kern="0" dirty="0">
                <a:solidFill>
                  <a:srgbClr val="000066"/>
                </a:solidFill>
                <a:latin typeface="Calibri" pitchFamily="34" charset="0"/>
                <a:cs typeface="Arial" pitchFamily="34" charset="0"/>
              </a:rPr>
              <a:t>απαιτήσεις για αρχεία (βλέπε 4.2.4) και</a:t>
            </a:r>
            <a:endParaRPr lang="en-US" kern="0" dirty="0">
              <a:solidFill>
                <a:srgbClr val="000066"/>
              </a:solidFill>
              <a:latin typeface="Calibri" pitchFamily="34" charset="0"/>
              <a:cs typeface="Arial" pitchFamily="34" charset="0"/>
            </a:endParaRPr>
          </a:p>
          <a:p>
            <a:pPr marL="361950" indent="-180975" algn="just" fontAlgn="base">
              <a:lnSpc>
                <a:spcPct val="150000"/>
              </a:lnSpc>
              <a:spcBef>
                <a:spcPct val="20000"/>
              </a:spcBef>
              <a:spcAft>
                <a:spcPct val="0"/>
              </a:spcAft>
              <a:buClr>
                <a:srgbClr val="002060"/>
              </a:buClr>
              <a:buFont typeface="Wingdings" pitchFamily="2" charset="2"/>
              <a:buChar char="§"/>
              <a:tabLst>
                <a:tab pos="361950" algn="l"/>
              </a:tabLst>
            </a:pPr>
            <a:r>
              <a:rPr lang="el-GR" kern="0" dirty="0" err="1">
                <a:solidFill>
                  <a:srgbClr val="000066"/>
                </a:solidFill>
                <a:latin typeface="Calibri" pitchFamily="34" charset="0"/>
                <a:cs typeface="Arial" pitchFamily="34" charset="0"/>
              </a:rPr>
              <a:t>επανεπικύρωση</a:t>
            </a:r>
            <a:r>
              <a:rPr lang="el-GR" sz="1300" kern="0" dirty="0">
                <a:solidFill>
                  <a:srgbClr val="000066"/>
                </a:solidFill>
                <a:latin typeface="Calibri" pitchFamily="34" charset="0"/>
                <a:cs typeface="Arial" pitchFamily="34" charset="0"/>
              </a:rPr>
              <a:t>.</a:t>
            </a:r>
          </a:p>
        </p:txBody>
      </p:sp>
    </p:spTree>
    <p:extLst>
      <p:ext uri="{BB962C8B-B14F-4D97-AF65-F5344CB8AC3E}">
        <p14:creationId xmlns="" xmlns:p14="http://schemas.microsoft.com/office/powerpoint/2010/main" val="205196359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596122"/>
            <a:ext cx="8640960" cy="49292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7.5. </a:t>
            </a:r>
            <a:r>
              <a:rPr lang="el-GR" sz="2300" b="1" dirty="0">
                <a:solidFill>
                  <a:srgbClr val="000066"/>
                </a:solidFill>
                <a:latin typeface="Calibri" pitchFamily="34" charset="0"/>
              </a:rPr>
              <a:t>Παραγωγή προϊόντος και παροχή υπηρεσιών</a:t>
            </a:r>
            <a:endParaRPr lang="el-GR" sz="2300" b="1"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7.5.3. </a:t>
            </a:r>
            <a:r>
              <a:rPr lang="el-GR" sz="2300" b="1" dirty="0">
                <a:solidFill>
                  <a:srgbClr val="000066"/>
                </a:solidFill>
                <a:latin typeface="Calibri" pitchFamily="34" charset="0"/>
              </a:rPr>
              <a:t>Ταυτοποίηση και ιχνηλασιμότητα</a:t>
            </a:r>
            <a:endParaRPr lang="el-GR" sz="2300" b="1" kern="0" dirty="0">
              <a:solidFill>
                <a:srgbClr val="000066"/>
              </a:solidFill>
              <a:latin typeface="Calibri" pitchFamily="34" charset="0"/>
              <a:cs typeface="Arial" pitchFamily="34" charset="0"/>
            </a:endParaRPr>
          </a:p>
          <a:p>
            <a:pPr algn="just" fontAlgn="base">
              <a:lnSpc>
                <a:spcPct val="150000"/>
              </a:lnSpc>
              <a:spcAft>
                <a:spcPct val="0"/>
              </a:spcAft>
              <a:buClr>
                <a:srgbClr val="000066"/>
              </a:buClr>
            </a:pPr>
            <a:r>
              <a:rPr lang="el-GR" kern="0" dirty="0">
                <a:solidFill>
                  <a:srgbClr val="000066"/>
                </a:solidFill>
                <a:latin typeface="Calibri" pitchFamily="34" charset="0"/>
                <a:cs typeface="Arial" pitchFamily="34" charset="0"/>
              </a:rPr>
              <a:t>Κατά τη διάρκεια της υλοποίησης του προϊόντος, ο οργανισμός πρέπει, αναλόγως, να αποδίδει ταυτότητα στο προϊόν με κατάλληλα μέσα.</a:t>
            </a:r>
          </a:p>
          <a:p>
            <a:pPr algn="just" fontAlgn="base">
              <a:lnSpc>
                <a:spcPct val="150000"/>
              </a:lnSpc>
              <a:spcAft>
                <a:spcPct val="0"/>
              </a:spcAft>
              <a:buClr>
                <a:srgbClr val="000066"/>
              </a:buClr>
            </a:pPr>
            <a:r>
              <a:rPr lang="el-GR" kern="0" dirty="0">
                <a:solidFill>
                  <a:srgbClr val="000066"/>
                </a:solidFill>
                <a:latin typeface="Calibri" pitchFamily="34" charset="0"/>
                <a:cs typeface="Arial" pitchFamily="34" charset="0"/>
              </a:rPr>
              <a:t>Ο οργανισμός πρέπει να αποδίδει ταυτότητα στην κατάσταση του προϊόντος αναφορικά με τις απαιτήσεις παρακολούθησης και μέτρησης καθ' όλη τη διάρκεια υλοποίησης του προϊόντος.</a:t>
            </a:r>
          </a:p>
          <a:p>
            <a:pPr algn="just" fontAlgn="base">
              <a:lnSpc>
                <a:spcPct val="150000"/>
              </a:lnSpc>
              <a:spcAft>
                <a:spcPct val="0"/>
              </a:spcAft>
              <a:buClr>
                <a:srgbClr val="000066"/>
              </a:buClr>
            </a:pPr>
            <a:r>
              <a:rPr lang="el-GR" kern="0" dirty="0">
                <a:solidFill>
                  <a:srgbClr val="000066"/>
                </a:solidFill>
                <a:latin typeface="Calibri" pitchFamily="34" charset="0"/>
                <a:cs typeface="Arial" pitchFamily="34" charset="0"/>
              </a:rPr>
              <a:t>Στις περιπτώσεις όπου η ιχνηλασιμότητα είναι μια απαίτηση, ο οργανισμός πρέπει να ελέγχει τη μονοσήμαντη απόδοση ταυτότητας στο προϊόν και να διατηρεί αρχεία (βλέπε 4.2.4).</a:t>
            </a:r>
          </a:p>
          <a:p>
            <a:pPr algn="just" fontAlgn="base">
              <a:lnSpc>
                <a:spcPct val="150000"/>
              </a:lnSpc>
              <a:spcAft>
                <a:spcPct val="0"/>
              </a:spcAft>
              <a:buClr>
                <a:srgbClr val="000066"/>
              </a:buClr>
            </a:pPr>
            <a:r>
              <a:rPr lang="el-GR" b="1" i="1" kern="0" dirty="0">
                <a:solidFill>
                  <a:srgbClr val="000066"/>
                </a:solidFill>
                <a:latin typeface="Calibri" pitchFamily="34" charset="0"/>
                <a:cs typeface="Arial" pitchFamily="34" charset="0"/>
              </a:rPr>
              <a:t>ΣΗΜΕΙΩΣΗ: </a:t>
            </a:r>
            <a:r>
              <a:rPr lang="el-GR" kern="0" dirty="0">
                <a:solidFill>
                  <a:srgbClr val="000066"/>
                </a:solidFill>
                <a:latin typeface="Calibri" pitchFamily="34" charset="0"/>
                <a:cs typeface="Arial" pitchFamily="34" charset="0"/>
              </a:rPr>
              <a:t>Σε ορισμένους τομείς της βιομηχανίας, η διαχείριση της διαμόρφωσης είναι ένα μέσο με το οποίο διατηρείται η απόδοση ταυτότητας και η ιχνηλασιμότητα.</a:t>
            </a:r>
          </a:p>
        </p:txBody>
      </p:sp>
    </p:spTree>
    <p:extLst>
      <p:ext uri="{BB962C8B-B14F-4D97-AF65-F5344CB8AC3E}">
        <p14:creationId xmlns="" xmlns:p14="http://schemas.microsoft.com/office/powerpoint/2010/main" val="191683294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596122"/>
            <a:ext cx="8640960" cy="49292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7.5. </a:t>
            </a:r>
            <a:r>
              <a:rPr lang="el-GR" sz="2300" b="1" dirty="0">
                <a:solidFill>
                  <a:srgbClr val="000066"/>
                </a:solidFill>
                <a:latin typeface="Calibri" pitchFamily="34" charset="0"/>
              </a:rPr>
              <a:t>Παραγωγή προϊόντος και παροχή υπηρεσιών</a:t>
            </a:r>
            <a:endParaRPr lang="el-GR" sz="2300" b="1"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7.5.3. </a:t>
            </a:r>
            <a:r>
              <a:rPr lang="el-GR" sz="2300" b="1" dirty="0">
                <a:solidFill>
                  <a:srgbClr val="000066"/>
                </a:solidFill>
                <a:latin typeface="Calibri" pitchFamily="34" charset="0"/>
              </a:rPr>
              <a:t>Ταυτοποίηση και </a:t>
            </a:r>
            <a:r>
              <a:rPr lang="el-GR" sz="2300" b="1" dirty="0" err="1">
                <a:solidFill>
                  <a:srgbClr val="000066"/>
                </a:solidFill>
                <a:latin typeface="Calibri" pitchFamily="34" charset="0"/>
              </a:rPr>
              <a:t>ιχνηλασιμότητα</a:t>
            </a:r>
            <a:r>
              <a:rPr lang="el-GR" sz="2300" b="1" dirty="0">
                <a:solidFill>
                  <a:srgbClr val="000066"/>
                </a:solidFill>
                <a:latin typeface="Calibri" pitchFamily="34" charset="0"/>
              </a:rPr>
              <a:t> </a:t>
            </a:r>
            <a:r>
              <a:rPr lang="el-GR" sz="2300" i="1" dirty="0">
                <a:solidFill>
                  <a:srgbClr val="000066"/>
                </a:solidFill>
                <a:latin typeface="Calibri" pitchFamily="34" charset="0"/>
              </a:rPr>
              <a:t>(συνέχεια)</a:t>
            </a:r>
          </a:p>
          <a:p>
            <a:pPr algn="just" fontAlgn="base">
              <a:spcBef>
                <a:spcPct val="20000"/>
              </a:spcBef>
              <a:spcAft>
                <a:spcPct val="0"/>
              </a:spcAft>
              <a:buClr>
                <a:srgbClr val="000066"/>
              </a:buClr>
            </a:pPr>
            <a:r>
              <a:rPr lang="el-GR" kern="0" dirty="0">
                <a:solidFill>
                  <a:srgbClr val="FF0000"/>
                </a:solidFill>
                <a:latin typeface="Calibri" pitchFamily="34" charset="0"/>
                <a:cs typeface="Arial" pitchFamily="34" charset="0"/>
              </a:rPr>
              <a:t>Ο οργανισμός πρέπει να εφαρμόζει διαδικασίες ταυτοποίησης, </a:t>
            </a:r>
            <a:r>
              <a:rPr lang="el-GR" kern="0" dirty="0" err="1">
                <a:solidFill>
                  <a:srgbClr val="FF0000"/>
                </a:solidFill>
                <a:latin typeface="Calibri" pitchFamily="34" charset="0"/>
                <a:cs typeface="Arial" pitchFamily="34" charset="0"/>
              </a:rPr>
              <a:t>ιχνηλασιμότητας</a:t>
            </a:r>
            <a:r>
              <a:rPr lang="el-GR" kern="0" dirty="0">
                <a:solidFill>
                  <a:srgbClr val="FF0000"/>
                </a:solidFill>
                <a:latin typeface="Calibri" pitchFamily="34" charset="0"/>
                <a:cs typeface="Arial" pitchFamily="34" charset="0"/>
              </a:rPr>
              <a:t> και κατάστασης στα εξής:</a:t>
            </a:r>
          </a:p>
          <a:p>
            <a:pPr marL="285750" indent="-285750" algn="just" fontAlgn="base">
              <a:spcBef>
                <a:spcPct val="20000"/>
              </a:spcBef>
              <a:spcAft>
                <a:spcPct val="0"/>
              </a:spcAft>
              <a:buClr>
                <a:srgbClr val="000066"/>
              </a:buClr>
              <a:buFont typeface="Wingdings" panose="05000000000000000000" pitchFamily="2" charset="2"/>
              <a:buChar char="§"/>
            </a:pPr>
            <a:r>
              <a:rPr lang="el-GR" kern="0" dirty="0">
                <a:solidFill>
                  <a:srgbClr val="FF0000"/>
                </a:solidFill>
                <a:latin typeface="Calibri" pitchFamily="34" charset="0"/>
                <a:cs typeface="Arial" pitchFamily="34" charset="0"/>
              </a:rPr>
              <a:t>Ασθενείς </a:t>
            </a:r>
          </a:p>
          <a:p>
            <a:pPr marL="285750" indent="-285750" algn="just" fontAlgn="base">
              <a:spcBef>
                <a:spcPct val="20000"/>
              </a:spcBef>
              <a:spcAft>
                <a:spcPct val="0"/>
              </a:spcAft>
              <a:buClr>
                <a:srgbClr val="000066"/>
              </a:buClr>
              <a:buFont typeface="Wingdings" panose="05000000000000000000" pitchFamily="2" charset="2"/>
              <a:buChar char="§"/>
            </a:pPr>
            <a:r>
              <a:rPr lang="el-GR" kern="0" dirty="0">
                <a:solidFill>
                  <a:srgbClr val="FF0000"/>
                </a:solidFill>
                <a:latin typeface="Calibri" pitchFamily="34" charset="0"/>
                <a:cs typeface="Arial" pitchFamily="34" charset="0"/>
              </a:rPr>
              <a:t>Κλινικές πράξεις και αλλαγές στην υγεία του ασθενούς</a:t>
            </a:r>
          </a:p>
          <a:p>
            <a:pPr marL="285750" indent="-285750" algn="just" fontAlgn="base">
              <a:spcBef>
                <a:spcPct val="20000"/>
              </a:spcBef>
              <a:spcAft>
                <a:spcPct val="0"/>
              </a:spcAft>
              <a:buClr>
                <a:srgbClr val="000066"/>
              </a:buClr>
              <a:buFont typeface="Wingdings" panose="05000000000000000000" pitchFamily="2" charset="2"/>
              <a:buChar char="§"/>
            </a:pPr>
            <a:r>
              <a:rPr lang="el-GR" kern="0" dirty="0">
                <a:solidFill>
                  <a:srgbClr val="FF0000"/>
                </a:solidFill>
                <a:latin typeface="Calibri" pitchFamily="34" charset="0"/>
                <a:cs typeface="Arial" pitchFamily="34" charset="0"/>
              </a:rPr>
              <a:t>Προϊόντα και υλικά όπως φάρμακα, δείγματα αίματος, βιοψίες</a:t>
            </a:r>
          </a:p>
          <a:p>
            <a:pPr marL="285750" indent="-285750" algn="just" fontAlgn="base">
              <a:spcBef>
                <a:spcPct val="20000"/>
              </a:spcBef>
              <a:spcAft>
                <a:spcPct val="0"/>
              </a:spcAft>
              <a:buClr>
                <a:srgbClr val="000066"/>
              </a:buClr>
              <a:buFont typeface="Wingdings" panose="05000000000000000000" pitchFamily="2" charset="2"/>
              <a:buChar char="§"/>
            </a:pPr>
            <a:r>
              <a:rPr lang="el-GR" kern="0" dirty="0">
                <a:solidFill>
                  <a:srgbClr val="FF0000"/>
                </a:solidFill>
                <a:latin typeface="Calibri" pitchFamily="34" charset="0"/>
                <a:cs typeface="Arial" pitchFamily="34" charset="0"/>
              </a:rPr>
              <a:t>Προσωπικό, εξοπλισμός, </a:t>
            </a:r>
            <a:r>
              <a:rPr lang="el-GR" kern="0" dirty="0" err="1">
                <a:solidFill>
                  <a:srgbClr val="FF0000"/>
                </a:solidFill>
                <a:latin typeface="Calibri" pitchFamily="34" charset="0"/>
                <a:cs typeface="Arial" pitchFamily="34" charset="0"/>
              </a:rPr>
              <a:t>ιατροτεχνολογικά</a:t>
            </a:r>
            <a:r>
              <a:rPr lang="el-GR" kern="0" dirty="0">
                <a:solidFill>
                  <a:srgbClr val="FF0000"/>
                </a:solidFill>
                <a:latin typeface="Calibri" pitchFamily="34" charset="0"/>
                <a:cs typeface="Arial" pitchFamily="34" charset="0"/>
              </a:rPr>
              <a:t> υλικά</a:t>
            </a:r>
          </a:p>
          <a:p>
            <a:pPr algn="just" fontAlgn="base">
              <a:spcBef>
                <a:spcPct val="20000"/>
              </a:spcBef>
              <a:spcAft>
                <a:spcPct val="0"/>
              </a:spcAft>
              <a:buClr>
                <a:srgbClr val="000066"/>
              </a:buClr>
            </a:pPr>
            <a:endParaRPr lang="el-GR" kern="0" dirty="0">
              <a:solidFill>
                <a:srgbClr val="FF0000"/>
              </a:solidFill>
              <a:latin typeface="Calibri" pitchFamily="34" charset="0"/>
              <a:cs typeface="Arial" pitchFamily="34" charset="0"/>
            </a:endParaRPr>
          </a:p>
          <a:p>
            <a:pPr algn="just" fontAlgn="base">
              <a:spcBef>
                <a:spcPct val="20000"/>
              </a:spcBef>
              <a:spcAft>
                <a:spcPct val="0"/>
              </a:spcAft>
              <a:buClr>
                <a:srgbClr val="000066"/>
              </a:buClr>
            </a:pPr>
            <a:r>
              <a:rPr lang="el-GR" kern="0" dirty="0">
                <a:solidFill>
                  <a:srgbClr val="FF0000"/>
                </a:solidFill>
                <a:latin typeface="Calibri" pitchFamily="34" charset="0"/>
                <a:cs typeface="Arial" pitchFamily="34" charset="0"/>
              </a:rPr>
              <a:t>Το σύστημα αρχειοθέτησης του οργανισμού πρέπει να παρέχει τη δυνατότητα να </a:t>
            </a:r>
            <a:r>
              <a:rPr lang="el-GR" kern="0" dirty="0" err="1">
                <a:solidFill>
                  <a:srgbClr val="FF0000"/>
                </a:solidFill>
                <a:latin typeface="Calibri" pitchFamily="34" charset="0"/>
                <a:cs typeface="Arial" pitchFamily="34" charset="0"/>
              </a:rPr>
              <a:t>ιχνηλατηθούν</a:t>
            </a:r>
            <a:r>
              <a:rPr lang="el-GR" kern="0" dirty="0">
                <a:solidFill>
                  <a:srgbClr val="FF0000"/>
                </a:solidFill>
                <a:latin typeface="Calibri" pitchFamily="34" charset="0"/>
                <a:cs typeface="Arial" pitchFamily="34" charset="0"/>
              </a:rPr>
              <a:t> οι υπηρεσίες που έλαβε ο ασθενής, οι ημερομηνίες και ώρες υλοποίησης, ο εντολέας και ο υπεύθυνος υλοποίησης. </a:t>
            </a:r>
          </a:p>
        </p:txBody>
      </p:sp>
    </p:spTree>
    <p:extLst>
      <p:ext uri="{BB962C8B-B14F-4D97-AF65-F5344CB8AC3E}">
        <p14:creationId xmlns="" xmlns:p14="http://schemas.microsoft.com/office/powerpoint/2010/main" val="2383884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idx="4294967295"/>
          </p:nvPr>
        </p:nvSpPr>
        <p:spPr bwMode="auto">
          <a:xfrm>
            <a:off x="993411" y="274638"/>
            <a:ext cx="9999133" cy="634082"/>
          </a:xfrm>
          <a:noFill/>
        </p:spPr>
        <p:txBody>
          <a:bodyPr vert="horz" wrap="square" lIns="91440" tIns="45720" rIns="91440" bIns="45720" numCol="1" anchorCtr="0" compatLnSpc="1">
            <a:prstTxWarp prst="textNoShape">
              <a:avLst/>
            </a:prstTxWarp>
          </a:bodyPr>
          <a:lstStyle/>
          <a:p>
            <a:pPr algn="ctr"/>
            <a:r>
              <a:rPr lang="el-GR" sz="2000" b="1" dirty="0" smtClean="0">
                <a:solidFill>
                  <a:schemeClr val="accent1"/>
                </a:solidFill>
                <a:latin typeface="Comic Sans MS" pitchFamily="66" charset="0"/>
              </a:rPr>
              <a:t>Διαδικασία </a:t>
            </a:r>
            <a:r>
              <a:rPr lang="en-US" sz="2000" b="1" dirty="0" smtClean="0">
                <a:solidFill>
                  <a:schemeClr val="accent1"/>
                </a:solidFill>
                <a:latin typeface="Comic Sans MS" pitchFamily="66" charset="0"/>
              </a:rPr>
              <a:t>vs </a:t>
            </a:r>
            <a:r>
              <a:rPr lang="el-GR" sz="2000" b="1" dirty="0" smtClean="0">
                <a:solidFill>
                  <a:schemeClr val="accent1"/>
                </a:solidFill>
                <a:latin typeface="Comic Sans MS" pitchFamily="66" charset="0"/>
              </a:rPr>
              <a:t>Διεργασία</a:t>
            </a:r>
            <a:endParaRPr lang="el-GR" sz="2000" b="1" dirty="0" smtClean="0">
              <a:solidFill>
                <a:schemeClr val="accent1"/>
              </a:solidFill>
              <a:effectLst/>
              <a:latin typeface="Comic Sans MS" pitchFamily="66" charset="0"/>
            </a:endParaRPr>
          </a:p>
        </p:txBody>
      </p:sp>
      <p:sp>
        <p:nvSpPr>
          <p:cNvPr id="35843" name="Rectangle 3"/>
          <p:cNvSpPr>
            <a:spLocks noGrp="1"/>
          </p:cNvSpPr>
          <p:nvPr>
            <p:ph type="body" idx="4294967295"/>
          </p:nvPr>
        </p:nvSpPr>
        <p:spPr>
          <a:xfrm>
            <a:off x="526719" y="1268760"/>
            <a:ext cx="11137900" cy="4248472"/>
          </a:xfrm>
        </p:spPr>
        <p:txBody>
          <a:bodyPr>
            <a:noAutofit/>
          </a:bodyPr>
          <a:lstStyle/>
          <a:p>
            <a:pPr>
              <a:lnSpc>
                <a:spcPct val="90000"/>
              </a:lnSpc>
              <a:buNone/>
            </a:pPr>
            <a:endParaRPr lang="el-GR" sz="1800" b="1" u="sng" dirty="0" smtClean="0">
              <a:solidFill>
                <a:schemeClr val="accent2"/>
              </a:solidFill>
              <a:latin typeface="Comic Sans MS" pitchFamily="66" charset="0"/>
            </a:endParaRPr>
          </a:p>
          <a:p>
            <a:pPr>
              <a:lnSpc>
                <a:spcPct val="90000"/>
              </a:lnSpc>
              <a:buNone/>
            </a:pPr>
            <a:r>
              <a:rPr lang="el-GR" sz="1800" b="1" kern="0" dirty="0" smtClean="0">
                <a:solidFill>
                  <a:srgbClr val="000066"/>
                </a:solidFill>
                <a:latin typeface="Calibri" pitchFamily="34" charset="0"/>
              </a:rPr>
              <a:t>Διεργασία </a:t>
            </a:r>
            <a:r>
              <a:rPr lang="en-US" sz="1800" b="1" kern="0" dirty="0" smtClean="0">
                <a:solidFill>
                  <a:srgbClr val="000066"/>
                </a:solidFill>
                <a:latin typeface="Calibri" pitchFamily="34" charset="0"/>
              </a:rPr>
              <a:t>“procedure”    </a:t>
            </a:r>
            <a:r>
              <a:rPr lang="el-GR" sz="1800" kern="0" dirty="0" smtClean="0">
                <a:solidFill>
                  <a:srgbClr val="000066"/>
                </a:solidFill>
                <a:latin typeface="Calibri" pitchFamily="34" charset="0"/>
              </a:rPr>
              <a:t>προέρχεται από </a:t>
            </a:r>
            <a:r>
              <a:rPr lang="el-GR" sz="1800" kern="0" dirty="0">
                <a:solidFill>
                  <a:srgbClr val="000066"/>
                </a:solidFill>
                <a:latin typeface="Calibri" pitchFamily="34" charset="0"/>
              </a:rPr>
              <a:t>το ρήμα «</a:t>
            </a:r>
            <a:r>
              <a:rPr lang="el-GR" sz="1800" kern="0" dirty="0" err="1">
                <a:solidFill>
                  <a:srgbClr val="000066"/>
                </a:solidFill>
                <a:latin typeface="Calibri" pitchFamily="34" charset="0"/>
              </a:rPr>
              <a:t>to</a:t>
            </a:r>
            <a:r>
              <a:rPr lang="el-GR" sz="1800" kern="0" dirty="0">
                <a:solidFill>
                  <a:srgbClr val="000066"/>
                </a:solidFill>
                <a:latin typeface="Calibri" pitchFamily="34" charset="0"/>
              </a:rPr>
              <a:t> </a:t>
            </a:r>
            <a:r>
              <a:rPr lang="el-GR" sz="1800" kern="0" dirty="0" err="1">
                <a:solidFill>
                  <a:srgbClr val="000066"/>
                </a:solidFill>
                <a:latin typeface="Calibri" pitchFamily="34" charset="0"/>
              </a:rPr>
              <a:t>proceed</a:t>
            </a:r>
            <a:r>
              <a:rPr lang="el-GR" sz="1800" kern="0" dirty="0">
                <a:solidFill>
                  <a:srgbClr val="000066"/>
                </a:solidFill>
                <a:latin typeface="Calibri" pitchFamily="34" charset="0"/>
              </a:rPr>
              <a:t>» στην αγγλική γλώσσα, που δηλώνει τον τρόπον με τον οποίον κάτι προχωρεί </a:t>
            </a:r>
            <a:r>
              <a:rPr lang="el-GR" sz="1800" kern="0" dirty="0" smtClean="0">
                <a:solidFill>
                  <a:srgbClr val="000066"/>
                </a:solidFill>
                <a:latin typeface="Calibri" pitchFamily="34" charset="0"/>
              </a:rPr>
              <a:t>διαχρονικά</a:t>
            </a:r>
            <a:r>
              <a:rPr lang="el-GR" sz="1800" kern="0" dirty="0">
                <a:solidFill>
                  <a:srgbClr val="000066"/>
                </a:solidFill>
                <a:latin typeface="Calibri" pitchFamily="34" charset="0"/>
              </a:rPr>
              <a:t>. στην </a:t>
            </a:r>
            <a:r>
              <a:rPr lang="el-GR" sz="1800" kern="0" dirty="0" smtClean="0">
                <a:solidFill>
                  <a:srgbClr val="000066"/>
                </a:solidFill>
                <a:latin typeface="Calibri" pitchFamily="34" charset="0"/>
              </a:rPr>
              <a:t>κυριολεξία δηλώνει </a:t>
            </a:r>
            <a:r>
              <a:rPr lang="el-GR" sz="1800" kern="0" dirty="0">
                <a:solidFill>
                  <a:srgbClr val="000066"/>
                </a:solidFill>
                <a:latin typeface="Calibri" pitchFamily="34" charset="0"/>
              </a:rPr>
              <a:t>μια μεθοδική </a:t>
            </a:r>
            <a:r>
              <a:rPr lang="el-GR" sz="1800" kern="0" dirty="0" smtClean="0">
                <a:solidFill>
                  <a:srgbClr val="000066"/>
                </a:solidFill>
                <a:latin typeface="Calibri" pitchFamily="34" charset="0"/>
              </a:rPr>
              <a:t>ενέργεια. Ομάδα από </a:t>
            </a:r>
            <a:r>
              <a:rPr lang="el-GR" sz="1800" kern="0" dirty="0" err="1" smtClean="0">
                <a:solidFill>
                  <a:srgbClr val="000066"/>
                </a:solidFill>
                <a:latin typeface="Calibri" pitchFamily="34" charset="0"/>
              </a:rPr>
              <a:t>αλληλο</a:t>
            </a:r>
            <a:r>
              <a:rPr lang="el-GR" sz="1800" kern="0" dirty="0" smtClean="0">
                <a:solidFill>
                  <a:srgbClr val="000066"/>
                </a:solidFill>
                <a:latin typeface="Calibri" pitchFamily="34" charset="0"/>
              </a:rPr>
              <a:t>-συσχετιζόμενες ή </a:t>
            </a:r>
            <a:r>
              <a:rPr lang="el-GR" sz="1800" kern="0" dirty="0" err="1" smtClean="0">
                <a:solidFill>
                  <a:srgbClr val="000066"/>
                </a:solidFill>
                <a:latin typeface="Calibri" pitchFamily="34" charset="0"/>
              </a:rPr>
              <a:t>αλληλο</a:t>
            </a:r>
            <a:r>
              <a:rPr lang="el-GR" sz="1800" kern="0" dirty="0" smtClean="0">
                <a:solidFill>
                  <a:srgbClr val="000066"/>
                </a:solidFill>
                <a:latin typeface="Calibri" pitchFamily="34" charset="0"/>
              </a:rPr>
              <a:t>-επιδρούσες δραστηριότητες, οι οποίες μετατρέπουν δεδομένα σε αποτελέσματα.</a:t>
            </a:r>
            <a:endParaRPr lang="el-GR" sz="1800" kern="0" dirty="0">
              <a:solidFill>
                <a:srgbClr val="000066"/>
              </a:solidFill>
              <a:latin typeface="Calibri" pitchFamily="34" charset="0"/>
            </a:endParaRPr>
          </a:p>
          <a:p>
            <a:pPr>
              <a:lnSpc>
                <a:spcPct val="90000"/>
              </a:lnSpc>
              <a:buNone/>
            </a:pPr>
            <a:endParaRPr lang="el-GR" sz="1800" kern="0" dirty="0" smtClean="0">
              <a:solidFill>
                <a:srgbClr val="000066"/>
              </a:solidFill>
              <a:latin typeface="Calibri" pitchFamily="34" charset="0"/>
            </a:endParaRPr>
          </a:p>
          <a:p>
            <a:pPr>
              <a:lnSpc>
                <a:spcPct val="90000"/>
              </a:lnSpc>
              <a:buNone/>
            </a:pPr>
            <a:r>
              <a:rPr lang="el-GR" sz="1800" b="1" kern="0" dirty="0">
                <a:solidFill>
                  <a:srgbClr val="000066"/>
                </a:solidFill>
                <a:latin typeface="Calibri" pitchFamily="34" charset="0"/>
              </a:rPr>
              <a:t>Διαδικασία </a:t>
            </a:r>
            <a:r>
              <a:rPr lang="en-US" sz="1800" b="1" kern="0" dirty="0">
                <a:solidFill>
                  <a:srgbClr val="000066"/>
                </a:solidFill>
                <a:latin typeface="Calibri" pitchFamily="34" charset="0"/>
              </a:rPr>
              <a:t>“process”</a:t>
            </a:r>
            <a:r>
              <a:rPr lang="en-US" sz="1800" kern="0" dirty="0">
                <a:solidFill>
                  <a:srgbClr val="000066"/>
                </a:solidFill>
                <a:latin typeface="Calibri" pitchFamily="34" charset="0"/>
              </a:rPr>
              <a:t> </a:t>
            </a:r>
            <a:r>
              <a:rPr lang="el-GR" sz="1800" kern="0" dirty="0">
                <a:solidFill>
                  <a:srgbClr val="000066"/>
                </a:solidFill>
                <a:latin typeface="Calibri" pitchFamily="34" charset="0"/>
              </a:rPr>
              <a:t>δηλώνει την διαχρονική εξέλιξη ή πορεία. Συχνά αναφέρεται σε μια ακούσια ή φυσική σειρά </a:t>
            </a:r>
            <a:r>
              <a:rPr lang="el-GR" sz="1800" kern="0" dirty="0" err="1">
                <a:solidFill>
                  <a:srgbClr val="000066"/>
                </a:solidFill>
                <a:latin typeface="Calibri" pitchFamily="34" charset="0"/>
              </a:rPr>
              <a:t>συστημικών</a:t>
            </a:r>
            <a:r>
              <a:rPr lang="el-GR" sz="1800" kern="0" dirty="0">
                <a:solidFill>
                  <a:srgbClr val="000066"/>
                </a:solidFill>
                <a:latin typeface="Calibri" pitchFamily="34" charset="0"/>
              </a:rPr>
              <a:t> αλλαγών, όπως π.χ., στο σύστημα της διαδικασίας γηράνσεως των ανθρώπων</a:t>
            </a:r>
            <a:r>
              <a:rPr lang="el-GR" sz="1800" kern="0" dirty="0" smtClean="0">
                <a:solidFill>
                  <a:srgbClr val="000066"/>
                </a:solidFill>
                <a:latin typeface="Calibri" pitchFamily="34" charset="0"/>
              </a:rPr>
              <a:t>.</a:t>
            </a:r>
            <a:endParaRPr lang="en-US" sz="1800" kern="0" dirty="0" smtClean="0">
              <a:solidFill>
                <a:srgbClr val="000066"/>
              </a:solidFill>
              <a:latin typeface="Calibri" pitchFamily="34" charset="0"/>
            </a:endParaRPr>
          </a:p>
          <a:p>
            <a:pPr>
              <a:lnSpc>
                <a:spcPct val="90000"/>
              </a:lnSpc>
              <a:buNone/>
            </a:pPr>
            <a:endParaRPr lang="en-US" sz="1800" kern="0" dirty="0">
              <a:solidFill>
                <a:srgbClr val="000066"/>
              </a:solidFill>
              <a:latin typeface="Calibri" pitchFamily="34" charset="0"/>
            </a:endParaRPr>
          </a:p>
          <a:p>
            <a:pPr>
              <a:lnSpc>
                <a:spcPct val="90000"/>
              </a:lnSpc>
              <a:buNone/>
            </a:pPr>
            <a:r>
              <a:rPr lang="el-GR" sz="1800" kern="0" dirty="0" smtClean="0">
                <a:solidFill>
                  <a:srgbClr val="000066"/>
                </a:solidFill>
                <a:latin typeface="Calibri" pitchFamily="34" charset="0"/>
              </a:rPr>
              <a:t> </a:t>
            </a:r>
            <a:r>
              <a:rPr lang="el-GR" sz="1800" b="1" kern="0" dirty="0" err="1" smtClean="0">
                <a:solidFill>
                  <a:srgbClr val="000066"/>
                </a:solidFill>
                <a:latin typeface="Calibri" pitchFamily="34" charset="0"/>
              </a:rPr>
              <a:t>Διεργασιακή</a:t>
            </a:r>
            <a:r>
              <a:rPr lang="el-GR" sz="1800" b="1" kern="0" dirty="0" smtClean="0">
                <a:solidFill>
                  <a:srgbClr val="000066"/>
                </a:solidFill>
                <a:latin typeface="Calibri" pitchFamily="34" charset="0"/>
              </a:rPr>
              <a:t> προσέγγιση</a:t>
            </a:r>
            <a:r>
              <a:rPr lang="el-GR" sz="1800" kern="0" dirty="0" smtClean="0">
                <a:solidFill>
                  <a:srgbClr val="000066"/>
                </a:solidFill>
                <a:latin typeface="Calibri" pitchFamily="34" charset="0"/>
              </a:rPr>
              <a:t>. Διαχείριση των δραστηριοτήτων του οργανισμού ως ένα σύνολο συσχετιζόμενων διεργασιών στο πλαίσιο ενός συνεκτικού συστήματος.</a:t>
            </a:r>
          </a:p>
          <a:p>
            <a:pPr>
              <a:lnSpc>
                <a:spcPct val="90000"/>
              </a:lnSpc>
            </a:pPr>
            <a:endParaRPr lang="el-GR" sz="1600" dirty="0" smtClean="0">
              <a:solidFill>
                <a:schemeClr val="accent2"/>
              </a:solidFill>
              <a:latin typeface="Comic Sans MS" pitchFamily="66" charset="0"/>
            </a:endParaRPr>
          </a:p>
          <a:p>
            <a:pPr>
              <a:lnSpc>
                <a:spcPct val="90000"/>
              </a:lnSpc>
              <a:buFont typeface="Wingdings" pitchFamily="2" charset="2"/>
              <a:buChar char="ü"/>
            </a:pPr>
            <a:endParaRPr lang="el-GR" sz="1600" dirty="0" smtClean="0">
              <a:solidFill>
                <a:schemeClr val="accent2"/>
              </a:solidFill>
              <a:latin typeface="Comic Sans MS" pitchFamily="66" charset="0"/>
            </a:endParaRPr>
          </a:p>
          <a:p>
            <a:pPr>
              <a:lnSpc>
                <a:spcPct val="90000"/>
              </a:lnSpc>
            </a:pPr>
            <a:endParaRPr lang="el-GR" sz="1600" dirty="0" smtClean="0">
              <a:solidFill>
                <a:schemeClr val="accent2"/>
              </a:solidFill>
              <a:latin typeface="Comic Sans MS" pitchFamily="66" charset="0"/>
            </a:endParaRPr>
          </a:p>
        </p:txBody>
      </p:sp>
    </p:spTree>
    <p:extLst>
      <p:ext uri="{BB962C8B-B14F-4D97-AF65-F5344CB8AC3E}">
        <p14:creationId xmlns:p14="http://schemas.microsoft.com/office/powerpoint/2010/main" xmlns="" val="874516023"/>
      </p:ext>
    </p:extLst>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75520" y="1700808"/>
            <a:ext cx="8640960" cy="409408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7.5. </a:t>
            </a:r>
            <a:r>
              <a:rPr lang="el-GR" sz="2300" b="1" dirty="0">
                <a:solidFill>
                  <a:srgbClr val="000066"/>
                </a:solidFill>
                <a:latin typeface="Calibri" pitchFamily="34" charset="0"/>
              </a:rPr>
              <a:t>Παραγωγή προϊόντος και παροχή υπηρεσιών</a:t>
            </a:r>
            <a:endParaRPr lang="el-GR" sz="2300" b="1"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7.5.4. </a:t>
            </a:r>
            <a:r>
              <a:rPr lang="el-GR" sz="2300" b="1" dirty="0">
                <a:solidFill>
                  <a:srgbClr val="000066"/>
                </a:solidFill>
                <a:latin typeface="Calibri" pitchFamily="34" charset="0"/>
              </a:rPr>
              <a:t>Ιδιοκτησία του πελάτη</a:t>
            </a:r>
            <a:endParaRPr lang="el-GR"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Ο οργανισμός πρέπει να μεριμνά για τα υλικά ιδιοκτησίας και τα δικαιώματα του πελάτη, ενώ ευρίσκονται υπό τον έλεγχο του ή χρησιμοποιούνται από τον οργανισμό. Ο οργανισμός πρέπει να   αποδίδει ταυτότητα, να προστατεύει και να διαφυλάσσει τα υλικά ιδιοκτησίας του πελάτη, τα οποία παρέχονται για χρήση ή για ενσωμάτωση στο προϊόν. Εάν οποιονδήποτε υλικό ιδιοκτησίας του πελάτη απωλεστεί, υποστεί ζημία ή με οποιοδήποτε τρόπο βρεθεί ακατάλληλο για χρήση, ο οργανισμός πρέπει να το αναφέρει στον πελάτη και να διατηρεί σχετικά αρχεία (βλέπε 4.2.4).</a:t>
            </a:r>
          </a:p>
          <a:p>
            <a:pPr algn="just" fontAlgn="base">
              <a:lnSpc>
                <a:spcPct val="150000"/>
              </a:lnSpc>
              <a:spcBef>
                <a:spcPct val="20000"/>
              </a:spcBef>
              <a:spcAft>
                <a:spcPct val="0"/>
              </a:spcAft>
              <a:buClr>
                <a:srgbClr val="000066"/>
              </a:buClr>
            </a:pPr>
            <a:r>
              <a:rPr lang="el-GR" b="1" i="1" kern="0" dirty="0">
                <a:solidFill>
                  <a:srgbClr val="000066"/>
                </a:solidFill>
                <a:latin typeface="Calibri" pitchFamily="34" charset="0"/>
                <a:cs typeface="Arial" pitchFamily="34" charset="0"/>
              </a:rPr>
              <a:t>ΣΗΜΕΙΩΣΗ: </a:t>
            </a:r>
            <a:r>
              <a:rPr lang="el-GR" kern="0" dirty="0">
                <a:solidFill>
                  <a:srgbClr val="000066"/>
                </a:solidFill>
                <a:latin typeface="Calibri" pitchFamily="34" charset="0"/>
                <a:cs typeface="Arial" pitchFamily="34" charset="0"/>
              </a:rPr>
              <a:t>Η ιδιοκτησία του πελάτη μπορεί να περιλαμβάνει την πνευματική ιδιοκτησία και τα προσωπικά δεδομένα.</a:t>
            </a:r>
          </a:p>
        </p:txBody>
      </p:sp>
    </p:spTree>
    <p:extLst>
      <p:ext uri="{BB962C8B-B14F-4D97-AF65-F5344CB8AC3E}">
        <p14:creationId xmlns="" xmlns:p14="http://schemas.microsoft.com/office/powerpoint/2010/main" val="15946089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03512" y="1927202"/>
            <a:ext cx="8712968" cy="41660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7.5. </a:t>
            </a:r>
            <a:r>
              <a:rPr lang="el-GR" sz="2300" b="1" dirty="0">
                <a:solidFill>
                  <a:srgbClr val="000066"/>
                </a:solidFill>
                <a:latin typeface="Calibri" pitchFamily="34" charset="0"/>
              </a:rPr>
              <a:t>Παραγωγή προϊόντος και παροχή υπηρεσιών</a:t>
            </a:r>
            <a:endParaRPr lang="el-GR" sz="2300" b="1" kern="0" dirty="0">
              <a:solidFill>
                <a:srgbClr val="000066"/>
              </a:solidFill>
              <a:latin typeface="Calibri" pitchFamily="34" charset="0"/>
              <a:cs typeface="Arial" pitchFamily="34" charset="0"/>
            </a:endParaRP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7.5.5. </a:t>
            </a:r>
            <a:r>
              <a:rPr lang="el-GR" sz="2300" b="1" dirty="0">
                <a:solidFill>
                  <a:srgbClr val="000066"/>
                </a:solidFill>
                <a:latin typeface="Calibri" pitchFamily="34" charset="0"/>
              </a:rPr>
              <a:t>Διατήρηση του προϊόντος</a:t>
            </a:r>
            <a:endParaRPr lang="el-GR"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Ο οργανισμός πρέπει να διατηρεί το προϊόν κατά τη διάρκεια των εσωτερικών διεργασιών έως την παράδοση στον προβλεπόμενο προορισμό προκειμένου να διατηρεί τη συμμόρφωση με τις απαιτήσεις. Αναλόγως, η διατήρηση πρέπει να περιλαμβάνει ταυτοποίηση, διακίνηση, συσκευασία, αποθήκευση και προστασία. Η διατήρηση πρέπει να εφαρμόζεται και για τα συστατικά μέρη του προϊόντος.</a:t>
            </a:r>
          </a:p>
          <a:p>
            <a:pPr algn="just" fontAlgn="base">
              <a:lnSpc>
                <a:spcPct val="150000"/>
              </a:lnSpc>
              <a:spcBef>
                <a:spcPct val="20000"/>
              </a:spcBef>
              <a:spcAft>
                <a:spcPct val="0"/>
              </a:spcAft>
              <a:buClr>
                <a:srgbClr val="000066"/>
              </a:buClr>
            </a:pPr>
            <a:r>
              <a:rPr lang="el-GR" kern="0" dirty="0">
                <a:solidFill>
                  <a:srgbClr val="FF0000"/>
                </a:solidFill>
                <a:latin typeface="Calibri" pitchFamily="34" charset="0"/>
                <a:cs typeface="Arial" pitchFamily="34" charset="0"/>
              </a:rPr>
              <a:t>(αφορά υγειονομικό υλικό, φάρμακα, μολυσματικά απόβλητα)</a:t>
            </a:r>
          </a:p>
        </p:txBody>
      </p:sp>
    </p:spTree>
    <p:extLst>
      <p:ext uri="{BB962C8B-B14F-4D97-AF65-F5344CB8AC3E}">
        <p14:creationId xmlns="" xmlns:p14="http://schemas.microsoft.com/office/powerpoint/2010/main" val="235945211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43796" y="1676165"/>
            <a:ext cx="8600676" cy="49292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7.6. </a:t>
            </a:r>
            <a:r>
              <a:rPr lang="el-GR" sz="2300" b="1" dirty="0">
                <a:solidFill>
                  <a:srgbClr val="000066"/>
                </a:solidFill>
                <a:latin typeface="Calibri" pitchFamily="34" charset="0"/>
              </a:rPr>
              <a:t>Έλεγχος του εξοπλισμού παρακολούθησης και μέτρησης</a:t>
            </a:r>
            <a:endParaRPr lang="el-GR"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sz="1700" kern="0" dirty="0">
                <a:solidFill>
                  <a:srgbClr val="000066"/>
                </a:solidFill>
                <a:latin typeface="Calibri" pitchFamily="34" charset="0"/>
                <a:cs typeface="Arial" pitchFamily="34" charset="0"/>
              </a:rPr>
              <a:t>Ο οργανισμός πρέπει να καθορίζει την παρακολούθηση και μέτρηση που πρέπει να αναλαμβάνεται, καθώς και τον εξοπλισμό παρακολούθησης και μέτρησης που χρειάζονται, για να παρέχεται απόδειξη της συμμόρφωσης του προϊόντος με τις προκαθορισμένες απαιτήσεις.</a:t>
            </a:r>
          </a:p>
          <a:p>
            <a:pPr algn="just" fontAlgn="base">
              <a:lnSpc>
                <a:spcPct val="150000"/>
              </a:lnSpc>
              <a:spcBef>
                <a:spcPct val="20000"/>
              </a:spcBef>
              <a:spcAft>
                <a:spcPct val="0"/>
              </a:spcAft>
              <a:buClr>
                <a:srgbClr val="000066"/>
              </a:buClr>
            </a:pPr>
            <a:r>
              <a:rPr lang="el-GR" sz="1700" kern="0" dirty="0">
                <a:solidFill>
                  <a:srgbClr val="000066"/>
                </a:solidFill>
                <a:latin typeface="Calibri" pitchFamily="34" charset="0"/>
                <a:cs typeface="Arial" pitchFamily="34" charset="0"/>
              </a:rPr>
              <a:t>Ο οργανισμός πρέπει να καθιερώνει τις αναγκαίες διεργασίες ώστε να διασφαλίζεται ότι η παρακολούθηση και μέτρηση μπορούν να υλοποιηθούν και διεξάγονται με τήρηση των προκαθορισμένων απαιτήσεων της παρακολούθησης και μέτρησης.</a:t>
            </a:r>
          </a:p>
          <a:p>
            <a:pPr algn="just" fontAlgn="base">
              <a:lnSpc>
                <a:spcPct val="150000"/>
              </a:lnSpc>
              <a:spcBef>
                <a:spcPct val="20000"/>
              </a:spcBef>
              <a:spcAft>
                <a:spcPct val="0"/>
              </a:spcAft>
              <a:buClr>
                <a:srgbClr val="000066"/>
              </a:buClr>
            </a:pPr>
            <a:endParaRPr lang="el-GR" sz="1400" kern="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365342982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43796" y="1676165"/>
            <a:ext cx="8672684" cy="49292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7.6. </a:t>
            </a:r>
            <a:r>
              <a:rPr lang="el-GR" sz="2300" b="1" dirty="0">
                <a:solidFill>
                  <a:srgbClr val="000066"/>
                </a:solidFill>
                <a:latin typeface="Calibri" pitchFamily="34" charset="0"/>
              </a:rPr>
              <a:t>Έλεγχος του εξοπλισμού παρακολούθησης και μέτρησης</a:t>
            </a:r>
            <a:endParaRPr lang="el-GR"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Όπου είναι απαραίτητο για να διασφαλιστούν έγκυρα αποτελέσματα, ο εξοπλισμός μέτρησης πρέπει να:</a:t>
            </a:r>
          </a:p>
          <a:p>
            <a:pPr marL="361950" indent="-180975"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διακριβώνεται ή επαληθεύεται, ή και τα δύο, σε προκαθορισμένα χρονικά διαστήματα ή πριν από τη χρήση, ως προς πρότυπα μέτρησης τα οποία είναι ιχνηλατήσιμα σε διεθνή ή εθνικά πρότυπα μέτρησης και όπου δεν υπάρχουν τέτοια πρότυπα, πρέπει να καταγράφεται η βάση για τη διακρίβωση ή την επαλήθευση (βλέπε 4.2.4)</a:t>
            </a:r>
            <a:endParaRPr lang="en-US" kern="0" dirty="0">
              <a:solidFill>
                <a:srgbClr val="000066"/>
              </a:solidFill>
              <a:latin typeface="Calibri" pitchFamily="34" charset="0"/>
              <a:cs typeface="Arial" pitchFamily="34" charset="0"/>
            </a:endParaRPr>
          </a:p>
          <a:p>
            <a:pPr marL="361950" indent="-180975"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ρυθμίζεται ή επαναρρυθμίζεται, όπως είναι απαραίτητο</a:t>
            </a:r>
            <a:endParaRPr lang="en-US" kern="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49424520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43796" y="1676165"/>
            <a:ext cx="8672684" cy="49292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7.6. </a:t>
            </a:r>
            <a:r>
              <a:rPr lang="el-GR" sz="2300" b="1" dirty="0">
                <a:solidFill>
                  <a:srgbClr val="000066"/>
                </a:solidFill>
                <a:latin typeface="Calibri" pitchFamily="34" charset="0"/>
              </a:rPr>
              <a:t>Έλεγχος του εξοπλισμού παρακολούθησης και μέτρησης </a:t>
            </a:r>
            <a:r>
              <a:rPr lang="el-GR" sz="2300" i="1" dirty="0">
                <a:solidFill>
                  <a:srgbClr val="000066"/>
                </a:solidFill>
                <a:latin typeface="Calibri" pitchFamily="34" charset="0"/>
              </a:rPr>
              <a:t>(συνέχεια)</a:t>
            </a:r>
            <a:endParaRPr lang="el-GR" sz="2300" i="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Όπου είναι απαραίτητο για να διασφαλιστούν έγκυρα αποτελέσματα, ο εξοπλισμός μέτρησης πρέπει να:</a:t>
            </a:r>
          </a:p>
          <a:p>
            <a:pPr marL="361950" indent="-180975"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φέρει στοιχεία αναγνώρισης ταυτότητας, ώστε να είναι δυνατός ο προσδιορισμός της κατάστασης διακρίβωσης</a:t>
            </a:r>
            <a:endParaRPr lang="en-US" kern="0" dirty="0">
              <a:solidFill>
                <a:srgbClr val="000066"/>
              </a:solidFill>
              <a:latin typeface="Calibri" pitchFamily="34" charset="0"/>
              <a:cs typeface="Arial" pitchFamily="34" charset="0"/>
            </a:endParaRPr>
          </a:p>
          <a:p>
            <a:pPr marL="361950" indent="-180975"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προστατεύεται από ρυθμίσεις που θα μπορούσαν να καταστήσουν άκυρα τα αποτελέσματα της μέτρησης</a:t>
            </a:r>
            <a:endParaRPr lang="en-US" kern="0" dirty="0">
              <a:solidFill>
                <a:srgbClr val="000066"/>
              </a:solidFill>
              <a:latin typeface="Calibri" pitchFamily="34" charset="0"/>
              <a:cs typeface="Arial" pitchFamily="34" charset="0"/>
            </a:endParaRPr>
          </a:p>
          <a:p>
            <a:pPr marL="361950" indent="-180975"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προστατεύεται από ζημιές και φθορές κατά το χειρισμό, τη συντήρηση και την αποθήκευση.</a:t>
            </a:r>
          </a:p>
        </p:txBody>
      </p:sp>
    </p:spTree>
    <p:extLst>
      <p:ext uri="{BB962C8B-B14F-4D97-AF65-F5344CB8AC3E}">
        <p14:creationId xmlns="" xmlns:p14="http://schemas.microsoft.com/office/powerpoint/2010/main" val="422501191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864655"/>
            <a:ext cx="8640960" cy="44842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542925" indent="-542925"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7.6. </a:t>
            </a:r>
            <a:r>
              <a:rPr lang="el-GR" sz="2300" b="1" dirty="0">
                <a:solidFill>
                  <a:srgbClr val="000066"/>
                </a:solidFill>
                <a:latin typeface="Calibri" pitchFamily="34" charset="0"/>
              </a:rPr>
              <a:t>Έλεγχος του εξοπλισμού παρακολούθησης και μέτρησης </a:t>
            </a:r>
            <a:r>
              <a:rPr lang="el-GR" sz="2300" i="1" dirty="0">
                <a:solidFill>
                  <a:srgbClr val="000066"/>
                </a:solidFill>
                <a:latin typeface="Calibri" pitchFamily="34" charset="0"/>
              </a:rPr>
              <a:t>(συνέχεια)</a:t>
            </a:r>
            <a:endParaRPr lang="el-GR" sz="2300" i="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56">
                  <a:lumMod val="50000"/>
                  <a:lumOff val="50000"/>
                </a:srgbClr>
              </a:buClr>
            </a:pPr>
            <a:r>
              <a:rPr lang="el-GR" kern="0" dirty="0">
                <a:solidFill>
                  <a:srgbClr val="000066"/>
                </a:solidFill>
                <a:latin typeface="Calibri" pitchFamily="34" charset="0"/>
                <a:cs typeface="Arial" pitchFamily="34" charset="0"/>
              </a:rPr>
              <a:t>Επιπροσθέτως, όταν εντοπίζεται ότι ο εξοπλισμός δεν συμμορφώνεται με τις απαιτήσεις, ο οργανισμός πρέπει να αξιολογεί και να καταγράφει σε αρχείο σχετικά με την εγκυρότητα των αποτελεσμάτων μέτρησης. Ο οργανισμός πρέπει να λαμβάνει τις κατάλληλες ενέργειες για τον εξοπλισμό και για οποιαδήποτε προϊόντα τα οποία έχουν επηρεαστεί.</a:t>
            </a:r>
          </a:p>
          <a:p>
            <a:pPr algn="just" fontAlgn="base">
              <a:lnSpc>
                <a:spcPct val="150000"/>
              </a:lnSpc>
              <a:spcBef>
                <a:spcPct val="20000"/>
              </a:spcBef>
              <a:spcAft>
                <a:spcPct val="0"/>
              </a:spcAft>
              <a:buClr>
                <a:srgbClr val="000056">
                  <a:lumMod val="50000"/>
                  <a:lumOff val="50000"/>
                </a:srgbClr>
              </a:buClr>
            </a:pPr>
            <a:r>
              <a:rPr lang="el-GR" kern="0" dirty="0">
                <a:solidFill>
                  <a:srgbClr val="000066"/>
                </a:solidFill>
                <a:latin typeface="Calibri" pitchFamily="34" charset="0"/>
                <a:cs typeface="Arial" pitchFamily="34" charset="0"/>
              </a:rPr>
              <a:t>Πρέπει να διατηρούνται αρχεία των αποτελεσμάτων διακρίβωσης και επαλήθευσης (βλέπε 4.2.4).</a:t>
            </a:r>
          </a:p>
        </p:txBody>
      </p:sp>
    </p:spTree>
    <p:extLst>
      <p:ext uri="{BB962C8B-B14F-4D97-AF65-F5344CB8AC3E}">
        <p14:creationId xmlns="" xmlns:p14="http://schemas.microsoft.com/office/powerpoint/2010/main" val="363596196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7. Υλοποίηση Προϊόντος</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847528" y="1864655"/>
            <a:ext cx="8568952" cy="44842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622300" indent="-622300"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7.6. </a:t>
            </a:r>
            <a:r>
              <a:rPr lang="el-GR" sz="2300" b="1" dirty="0">
                <a:solidFill>
                  <a:srgbClr val="000066"/>
                </a:solidFill>
                <a:latin typeface="Calibri" pitchFamily="34" charset="0"/>
              </a:rPr>
              <a:t>Έλεγχος του εξοπλισμού παρακολούθησης και μέτρησης </a:t>
            </a:r>
            <a:r>
              <a:rPr lang="el-GR" sz="2300" i="1" dirty="0">
                <a:solidFill>
                  <a:srgbClr val="000066"/>
                </a:solidFill>
                <a:latin typeface="Calibri" pitchFamily="34" charset="0"/>
              </a:rPr>
              <a:t>(συνέχεια)</a:t>
            </a:r>
            <a:endParaRPr lang="el-GR" sz="2300" i="1" kern="0" dirty="0">
              <a:solidFill>
                <a:srgbClr val="000066"/>
              </a:solidFill>
              <a:latin typeface="Calibri" pitchFamily="34" charset="0"/>
              <a:cs typeface="Arial" pitchFamily="34" charset="0"/>
            </a:endParaRPr>
          </a:p>
          <a:p>
            <a:pPr algn="just" fontAlgn="base">
              <a:lnSpc>
                <a:spcPct val="150000"/>
              </a:lnSpc>
              <a:spcBef>
                <a:spcPct val="20000"/>
              </a:spcBef>
              <a:spcAft>
                <a:spcPts val="600"/>
              </a:spcAft>
              <a:buClr>
                <a:srgbClr val="000056">
                  <a:lumMod val="50000"/>
                  <a:lumOff val="50000"/>
                </a:srgbClr>
              </a:buClr>
            </a:pPr>
            <a:r>
              <a:rPr lang="el-GR" sz="1700" kern="0" dirty="0">
                <a:solidFill>
                  <a:srgbClr val="000066"/>
                </a:solidFill>
                <a:latin typeface="Calibri" pitchFamily="34" charset="0"/>
                <a:cs typeface="Arial" pitchFamily="34" charset="0"/>
              </a:rPr>
              <a:t>Πρέπει να επιβεβαιώνεται η ικανότητα του λογισμικού υπολογιστών να ικανοποιεί την προβλεπόμενη εφαρμογή, όταν αυτό χρησιμοποιείται για την παρακολούθηση και τη μέτρηση καθορισμένων απαιτήσεων. Αυτό πρέπει να διενεργείται πριν από την αρχική χρήση και να επιβεβαιώνεται εκ νέου, όπως είναι απαραίτητο.</a:t>
            </a:r>
          </a:p>
          <a:p>
            <a:pPr algn="just" fontAlgn="base">
              <a:lnSpc>
                <a:spcPct val="150000"/>
              </a:lnSpc>
              <a:spcBef>
                <a:spcPct val="20000"/>
              </a:spcBef>
              <a:spcAft>
                <a:spcPct val="0"/>
              </a:spcAft>
              <a:buClr>
                <a:srgbClr val="000056">
                  <a:lumMod val="50000"/>
                  <a:lumOff val="50000"/>
                </a:srgbClr>
              </a:buClr>
            </a:pPr>
            <a:r>
              <a:rPr lang="el-GR" sz="1700" b="1" i="1" kern="0" dirty="0">
                <a:solidFill>
                  <a:srgbClr val="000066"/>
                </a:solidFill>
                <a:latin typeface="Calibri" pitchFamily="34" charset="0"/>
                <a:cs typeface="Arial" pitchFamily="34" charset="0"/>
              </a:rPr>
              <a:t>ΣΗΜΕΙΩΣΗ</a:t>
            </a:r>
            <a:r>
              <a:rPr lang="en-US" sz="1700" b="1" i="1" kern="0" dirty="0">
                <a:solidFill>
                  <a:srgbClr val="000066"/>
                </a:solidFill>
                <a:latin typeface="Calibri" pitchFamily="34" charset="0"/>
                <a:cs typeface="Arial" pitchFamily="34" charset="0"/>
              </a:rPr>
              <a:t>:</a:t>
            </a:r>
            <a:r>
              <a:rPr lang="el-GR" sz="1700" kern="0" dirty="0">
                <a:solidFill>
                  <a:srgbClr val="000066"/>
                </a:solidFill>
                <a:latin typeface="Calibri" pitchFamily="34" charset="0"/>
                <a:cs typeface="Arial" pitchFamily="34" charset="0"/>
              </a:rPr>
              <a:t> Η επιβεβαίωση της ικανότητας του λογισμικού υπολογιστών να ικανοποιεί την προβλεπόμενη εφαρμογή, θα περιελάμβανε τυπικά την επαλήθευση του και τη διαχείριση διαμόρφωσης για τη διατήρηση της καταλληλότητας για χρήση.</a:t>
            </a:r>
          </a:p>
        </p:txBody>
      </p:sp>
    </p:spTree>
    <p:extLst>
      <p:ext uri="{BB962C8B-B14F-4D97-AF65-F5344CB8AC3E}">
        <p14:creationId xmlns="" xmlns:p14="http://schemas.microsoft.com/office/powerpoint/2010/main" val="171779250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8. Μέτρηση, ανάλυση και βελτίωση</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75520" y="1844824"/>
            <a:ext cx="8568952" cy="42484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8.1. </a:t>
            </a:r>
            <a:r>
              <a:rPr lang="el-GR" sz="2300" b="1" dirty="0">
                <a:solidFill>
                  <a:srgbClr val="000066"/>
                </a:solidFill>
                <a:latin typeface="Calibri" pitchFamily="34" charset="0"/>
              </a:rPr>
              <a:t>Γενικά </a:t>
            </a:r>
            <a:endParaRPr lang="el-GR" sz="2300" b="1"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Ο οργανισμός πρέπει να σχεδιάζει και να εφαρμόζει τις διεργασίες που χρειάζονται για την παρακολούθηση, μέτρηση, ανάλυση και βελτίωση προκειμένου να: </a:t>
            </a:r>
          </a:p>
          <a:p>
            <a:pPr marL="361950" indent="-9366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 αποδεικνύει τη συμμόρφωση με τις απαιτήσεις για το προϊόν</a:t>
            </a:r>
            <a:endParaRPr lang="en-US" kern="0" dirty="0">
              <a:solidFill>
                <a:srgbClr val="000066"/>
              </a:solidFill>
              <a:latin typeface="Calibri" pitchFamily="34" charset="0"/>
              <a:cs typeface="Arial" pitchFamily="34" charset="0"/>
            </a:endParaRPr>
          </a:p>
          <a:p>
            <a:pPr marL="361950" indent="-9366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διασφαλίζει τη συμμόρφωση του συστήματος διαχείρισης της ποιότητας και</a:t>
            </a:r>
            <a:endParaRPr lang="en-US" kern="0" dirty="0">
              <a:solidFill>
                <a:srgbClr val="000066"/>
              </a:solidFill>
              <a:latin typeface="Calibri" pitchFamily="34" charset="0"/>
              <a:cs typeface="Arial" pitchFamily="34" charset="0"/>
            </a:endParaRPr>
          </a:p>
          <a:p>
            <a:pPr marL="361950" indent="-93663"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βελτιώνει διαρκώς την αποτελεσματικότητα του συστήματος διαχείρισης της  ποιότητας.</a:t>
            </a:r>
          </a:p>
          <a:p>
            <a:pPr algn="just" fontAlgn="base">
              <a:lnSpc>
                <a:spcPct val="150000"/>
              </a:lnSpc>
              <a:spcBef>
                <a:spcPct val="20000"/>
              </a:spcBef>
              <a:spcAft>
                <a:spcPct val="0"/>
              </a:spcAft>
              <a:buClr>
                <a:srgbClr val="000056">
                  <a:lumMod val="50000"/>
                  <a:lumOff val="50000"/>
                </a:srgbClr>
              </a:buClr>
            </a:pPr>
            <a:r>
              <a:rPr lang="el-GR" kern="0" dirty="0">
                <a:solidFill>
                  <a:srgbClr val="000066"/>
                </a:solidFill>
                <a:latin typeface="Calibri" pitchFamily="34" charset="0"/>
                <a:cs typeface="Arial" pitchFamily="34" charset="0"/>
              </a:rPr>
              <a:t>Οι ως άνω διεργασίες πρέπει να περιλαμβάνουν τον προσδιορισμό των εφαρμοστέων μεθόδων, συμπεριλαμβανομένων τεχνικών στατιστικής και την έκταση της χρήσης τους</a:t>
            </a:r>
            <a:r>
              <a:rPr lang="el-GR" sz="1400" kern="0" dirty="0">
                <a:solidFill>
                  <a:srgbClr val="000066"/>
                </a:solidFill>
                <a:latin typeface="Calibri" pitchFamily="34" charset="0"/>
                <a:cs typeface="Arial" pitchFamily="34" charset="0"/>
              </a:rPr>
              <a:t>.</a:t>
            </a:r>
          </a:p>
        </p:txBody>
      </p:sp>
    </p:spTree>
    <p:extLst>
      <p:ext uri="{BB962C8B-B14F-4D97-AF65-F5344CB8AC3E}">
        <p14:creationId xmlns="" xmlns:p14="http://schemas.microsoft.com/office/powerpoint/2010/main" val="82654909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8. Μέτρηση, ανάλυση και βελτίωση</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772816"/>
            <a:ext cx="8568952" cy="457611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8.2. </a:t>
            </a:r>
            <a:r>
              <a:rPr lang="el-GR" sz="2300" b="1" dirty="0">
                <a:solidFill>
                  <a:srgbClr val="000066"/>
                </a:solidFill>
                <a:latin typeface="Calibri" pitchFamily="34" charset="0"/>
              </a:rPr>
              <a:t>Παρακολούθηση και μέτρηση</a:t>
            </a: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8.2.1. </a:t>
            </a:r>
            <a:r>
              <a:rPr lang="el-GR" sz="2300" b="1" dirty="0">
                <a:solidFill>
                  <a:srgbClr val="000066"/>
                </a:solidFill>
                <a:latin typeface="Calibri" pitchFamily="34" charset="0"/>
              </a:rPr>
              <a:t>Ικανοποίηση των πελατών</a:t>
            </a:r>
          </a:p>
          <a:p>
            <a:pPr algn="just" fontAlgn="base">
              <a:lnSpc>
                <a:spcPct val="150000"/>
              </a:lnSpc>
              <a:spcBef>
                <a:spcPct val="20000"/>
              </a:spcBef>
              <a:spcAft>
                <a:spcPts val="400"/>
              </a:spcAft>
              <a:buClr>
                <a:srgbClr val="000066"/>
              </a:buClr>
            </a:pPr>
            <a:r>
              <a:rPr lang="el-GR" sz="1600" kern="0" dirty="0">
                <a:solidFill>
                  <a:srgbClr val="000066"/>
                </a:solidFill>
                <a:latin typeface="Calibri" pitchFamily="34" charset="0"/>
                <a:cs typeface="Arial" pitchFamily="34" charset="0"/>
              </a:rPr>
              <a:t>Ως μια από τις μετρήσεις της επίδοσης του συστήματος διαχείρισης της ποιότητας, ο οργανισμός πρέπει να παρακολουθεί τις πληροφορίες τις σχετικές με την αντίληψη των πελατών κατά πόσον ο οργανισμός έχει εκπληρώσει τις απαιτήσεις τους. Πρέπει να προσδιορίζονται οι τρόποι άντλησης και χρήσης αυτών των πληροφοριών.</a:t>
            </a:r>
          </a:p>
          <a:p>
            <a:pPr algn="just" fontAlgn="base">
              <a:lnSpc>
                <a:spcPct val="150000"/>
              </a:lnSpc>
              <a:spcBef>
                <a:spcPct val="20000"/>
              </a:spcBef>
              <a:spcAft>
                <a:spcPct val="0"/>
              </a:spcAft>
              <a:buClr>
                <a:srgbClr val="000066"/>
              </a:buClr>
            </a:pPr>
            <a:r>
              <a:rPr lang="el-GR" sz="1600" b="1" i="1" kern="0" dirty="0">
                <a:solidFill>
                  <a:srgbClr val="000066"/>
                </a:solidFill>
                <a:latin typeface="Calibri" pitchFamily="34" charset="0"/>
                <a:cs typeface="Arial" pitchFamily="34" charset="0"/>
              </a:rPr>
              <a:t>ΣΗΜΕΙΩΣΗ</a:t>
            </a:r>
            <a:r>
              <a:rPr lang="el-GR" sz="1600" kern="0" dirty="0">
                <a:solidFill>
                  <a:srgbClr val="000066"/>
                </a:solidFill>
                <a:latin typeface="Calibri" pitchFamily="34" charset="0"/>
                <a:cs typeface="Arial" pitchFamily="34" charset="0"/>
              </a:rPr>
              <a:t>: Η παρακολούθηση της αντίληψης των πελατών μπορεί να περιλαμβάνει τη λήψη δεδομένων από πηγές όπως οι έρευνες ικανοποίησης πελατών, τα στοιχεία από τους πελάτες σχετικά με την ποιότητα του προϊόντος που τους παραδίδεται, οι έρευνες γνώμης χρηστών, η ανάλυση χαμένων πωλήσεων, τα θετικά σχόλια, οι διεκδικήσεις στο πλαίσιο της εγγύησης και οι αναφορές των αντιπροσώπων.</a:t>
            </a:r>
          </a:p>
        </p:txBody>
      </p:sp>
    </p:spTree>
    <p:extLst>
      <p:ext uri="{BB962C8B-B14F-4D97-AF65-F5344CB8AC3E}">
        <p14:creationId xmlns="" xmlns:p14="http://schemas.microsoft.com/office/powerpoint/2010/main" val="160723189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8. Μέτρηση, ανάλυση και βελτίωση</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75520" y="1844825"/>
            <a:ext cx="8640960" cy="43720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8.2. </a:t>
            </a:r>
            <a:r>
              <a:rPr lang="el-GR" sz="2300" b="1" dirty="0">
                <a:solidFill>
                  <a:srgbClr val="000066"/>
                </a:solidFill>
                <a:latin typeface="Calibri" pitchFamily="34" charset="0"/>
              </a:rPr>
              <a:t>Παρακολούθηση και μέτρηση</a:t>
            </a: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8.2.2. </a:t>
            </a:r>
            <a:r>
              <a:rPr lang="el-GR" sz="2300" b="1" dirty="0">
                <a:solidFill>
                  <a:srgbClr val="000066"/>
                </a:solidFill>
                <a:latin typeface="Calibri" pitchFamily="34" charset="0"/>
              </a:rPr>
              <a:t>Εσωτερική επιθεώρηση</a:t>
            </a:r>
          </a:p>
          <a:p>
            <a:pPr algn="just" fontAlgn="base">
              <a:lnSpc>
                <a:spcPct val="150000"/>
              </a:lnSpc>
              <a:spcBef>
                <a:spcPct val="20000"/>
              </a:spcBef>
              <a:spcAft>
                <a:spcPct val="0"/>
              </a:spcAft>
              <a:buClr>
                <a:srgbClr val="000066"/>
              </a:buClr>
            </a:pPr>
            <a:r>
              <a:rPr lang="el-GR" sz="1700" kern="0" dirty="0">
                <a:solidFill>
                  <a:srgbClr val="000066"/>
                </a:solidFill>
                <a:latin typeface="Calibri" pitchFamily="34" charset="0"/>
                <a:cs typeface="Arial" pitchFamily="34" charset="0"/>
              </a:rPr>
              <a:t>Ο οργανισμός πρέπει να διεξάγει, σε προγραμματισμένα χρονικά διαστήματα, εσωτερικές επιθεωρήσεις για να προσδιορίζει κατά πόσον το σύστημα διαχείρισης της ποιότητας:</a:t>
            </a:r>
          </a:p>
          <a:p>
            <a:pPr marL="355600" indent="-263525" algn="just" fontAlgn="base">
              <a:lnSpc>
                <a:spcPct val="150000"/>
              </a:lnSpc>
              <a:spcBef>
                <a:spcPct val="20000"/>
              </a:spcBef>
              <a:spcAft>
                <a:spcPct val="0"/>
              </a:spcAft>
              <a:buClr>
                <a:srgbClr val="002060"/>
              </a:buClr>
              <a:buFont typeface="Wingdings" pitchFamily="2" charset="2"/>
              <a:buChar char="§"/>
            </a:pPr>
            <a:r>
              <a:rPr lang="el-GR" sz="1700" kern="0" dirty="0">
                <a:solidFill>
                  <a:srgbClr val="000066"/>
                </a:solidFill>
                <a:latin typeface="Calibri" pitchFamily="34" charset="0"/>
                <a:cs typeface="Arial" pitchFamily="34" charset="0"/>
              </a:rPr>
              <a:t>συμμορφώνεται με τα προβλεπόμενα (βλέπε 7.1), με τις απαιτήσεις του παρόντος Διεθνούς προτύπου και με τις απαιτήσεις του συστήματος διαχείρισης της ποιότητας, όπως καθιερώνονται από τον οργανισμό και</a:t>
            </a:r>
            <a:endParaRPr lang="en-US" sz="1700" kern="0" dirty="0">
              <a:solidFill>
                <a:srgbClr val="000066"/>
              </a:solidFill>
              <a:latin typeface="Calibri" pitchFamily="34" charset="0"/>
              <a:cs typeface="Arial" pitchFamily="34" charset="0"/>
            </a:endParaRPr>
          </a:p>
          <a:p>
            <a:pPr marL="355600" indent="-263525" algn="just" fontAlgn="base">
              <a:lnSpc>
                <a:spcPct val="150000"/>
              </a:lnSpc>
              <a:spcBef>
                <a:spcPct val="20000"/>
              </a:spcBef>
              <a:spcAft>
                <a:spcPct val="0"/>
              </a:spcAft>
              <a:buClr>
                <a:srgbClr val="002060"/>
              </a:buClr>
              <a:buFont typeface="Wingdings" pitchFamily="2" charset="2"/>
              <a:buChar char="§"/>
            </a:pPr>
            <a:r>
              <a:rPr lang="el-GR" sz="1700" kern="0" dirty="0">
                <a:solidFill>
                  <a:srgbClr val="000066"/>
                </a:solidFill>
                <a:latin typeface="Calibri" pitchFamily="34" charset="0"/>
                <a:cs typeface="Arial" pitchFamily="34" charset="0"/>
              </a:rPr>
              <a:t>εφαρμόζεται αποτελεσματικά και διατηρείται.</a:t>
            </a:r>
          </a:p>
          <a:p>
            <a:pPr algn="just" fontAlgn="base">
              <a:spcAft>
                <a:spcPct val="0"/>
              </a:spcAft>
              <a:buClr>
                <a:srgbClr val="000056">
                  <a:lumMod val="50000"/>
                  <a:lumOff val="50000"/>
                </a:srgbClr>
              </a:buClr>
            </a:pPr>
            <a:endParaRPr lang="el-GR" sz="1400" kern="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2316945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idx="4294967295"/>
          </p:nvPr>
        </p:nvSpPr>
        <p:spPr bwMode="auto">
          <a:xfrm>
            <a:off x="993411" y="274638"/>
            <a:ext cx="9999133" cy="634082"/>
          </a:xfrm>
          <a:noFill/>
        </p:spPr>
        <p:txBody>
          <a:bodyPr vert="horz" wrap="square" lIns="91440" tIns="45720" rIns="91440" bIns="45720" numCol="1" anchorCtr="0" compatLnSpc="1">
            <a:prstTxWarp prst="textNoShape">
              <a:avLst/>
            </a:prstTxWarp>
          </a:bodyPr>
          <a:lstStyle/>
          <a:p>
            <a:pPr algn="ctr"/>
            <a:r>
              <a:rPr lang="el-GR" sz="2000" b="1" dirty="0" smtClean="0">
                <a:solidFill>
                  <a:schemeClr val="accent1"/>
                </a:solidFill>
                <a:latin typeface="Comic Sans MS" pitchFamily="66" charset="0"/>
              </a:rPr>
              <a:t>ΔΙΕΡΓΑΣΙΑ</a:t>
            </a:r>
            <a:endParaRPr lang="el-GR" sz="2000" b="1" dirty="0" smtClean="0">
              <a:solidFill>
                <a:schemeClr val="accent1"/>
              </a:solidFill>
              <a:effectLst/>
              <a:latin typeface="Comic Sans MS" pitchFamily="66" charset="0"/>
            </a:endParaRPr>
          </a:p>
        </p:txBody>
      </p:sp>
      <p:sp>
        <p:nvSpPr>
          <p:cNvPr id="35843" name="Rectangle 3"/>
          <p:cNvSpPr>
            <a:spLocks noGrp="1"/>
          </p:cNvSpPr>
          <p:nvPr>
            <p:ph type="body" idx="4294967295"/>
          </p:nvPr>
        </p:nvSpPr>
        <p:spPr>
          <a:xfrm>
            <a:off x="526719" y="1844824"/>
            <a:ext cx="11137900" cy="3240360"/>
          </a:xfrm>
        </p:spPr>
        <p:txBody>
          <a:bodyPr>
            <a:noAutofit/>
          </a:bodyPr>
          <a:lstStyle/>
          <a:p>
            <a:pPr>
              <a:lnSpc>
                <a:spcPct val="90000"/>
              </a:lnSpc>
              <a:buNone/>
            </a:pPr>
            <a:endParaRPr lang="el-GR" sz="1800" b="1" u="sng" dirty="0" smtClean="0">
              <a:solidFill>
                <a:schemeClr val="accent2"/>
              </a:solidFill>
              <a:latin typeface="Comic Sans MS" pitchFamily="66" charset="0"/>
            </a:endParaRPr>
          </a:p>
          <a:p>
            <a:pPr>
              <a:lnSpc>
                <a:spcPct val="90000"/>
              </a:lnSpc>
              <a:buNone/>
            </a:pPr>
            <a:r>
              <a:rPr lang="el-GR" sz="1800" b="1" kern="0" dirty="0" smtClean="0">
                <a:solidFill>
                  <a:srgbClr val="000066"/>
                </a:solidFill>
                <a:latin typeface="Calibri" pitchFamily="34" charset="0"/>
              </a:rPr>
              <a:t>ΚΥΡΙΑ ΔΙΕΡΓΑΣΙΑ: Η κύρια διεργασία ξεκινάει και τελειώνει στον ασθενή.</a:t>
            </a:r>
          </a:p>
          <a:p>
            <a:pPr>
              <a:lnSpc>
                <a:spcPct val="90000"/>
              </a:lnSpc>
              <a:buNone/>
            </a:pPr>
            <a:endParaRPr lang="el-GR" sz="1800" b="1" kern="0" dirty="0" smtClean="0">
              <a:solidFill>
                <a:srgbClr val="000066"/>
              </a:solidFill>
              <a:latin typeface="Calibri" pitchFamily="34" charset="0"/>
            </a:endParaRPr>
          </a:p>
          <a:p>
            <a:pPr>
              <a:lnSpc>
                <a:spcPct val="90000"/>
              </a:lnSpc>
              <a:buNone/>
            </a:pPr>
            <a:endParaRPr lang="el-GR" sz="1800" b="1" kern="0" dirty="0" smtClean="0">
              <a:solidFill>
                <a:srgbClr val="000066"/>
              </a:solidFill>
              <a:latin typeface="Calibri" pitchFamily="34" charset="0"/>
            </a:endParaRPr>
          </a:p>
          <a:p>
            <a:pPr>
              <a:lnSpc>
                <a:spcPct val="90000"/>
              </a:lnSpc>
              <a:buNone/>
            </a:pPr>
            <a:endParaRPr lang="el-GR" sz="1800" b="1" kern="0" dirty="0" smtClean="0">
              <a:solidFill>
                <a:srgbClr val="000066"/>
              </a:solidFill>
              <a:latin typeface="Calibri" pitchFamily="34" charset="0"/>
            </a:endParaRPr>
          </a:p>
          <a:p>
            <a:pPr>
              <a:lnSpc>
                <a:spcPct val="90000"/>
              </a:lnSpc>
              <a:buNone/>
            </a:pPr>
            <a:r>
              <a:rPr lang="el-GR" sz="1800" b="1" kern="0" dirty="0" smtClean="0">
                <a:solidFill>
                  <a:srgbClr val="000066"/>
                </a:solidFill>
                <a:latin typeface="Calibri" pitchFamily="34" charset="0"/>
              </a:rPr>
              <a:t>ΒΟΗΘΗΤΙΚΕΣ ΔΙΕΡΓΑΣΙΕΣ: Οι διεργασίες οι οποίες βοηθούν στην επίτευξη της κύριας διεργασίας</a:t>
            </a:r>
            <a:endParaRPr lang="en-US" sz="1800" b="1" kern="0" dirty="0">
              <a:solidFill>
                <a:srgbClr val="000066"/>
              </a:solidFill>
              <a:latin typeface="Calibri" pitchFamily="34" charset="0"/>
            </a:endParaRPr>
          </a:p>
          <a:p>
            <a:pPr>
              <a:lnSpc>
                <a:spcPct val="90000"/>
              </a:lnSpc>
              <a:buNone/>
            </a:pPr>
            <a:endParaRPr lang="el-GR" sz="1600" dirty="0" smtClean="0">
              <a:solidFill>
                <a:schemeClr val="accent2"/>
              </a:solidFill>
              <a:latin typeface="Comic Sans MS" pitchFamily="66" charset="0"/>
            </a:endParaRPr>
          </a:p>
          <a:p>
            <a:pPr>
              <a:lnSpc>
                <a:spcPct val="90000"/>
              </a:lnSpc>
            </a:pPr>
            <a:endParaRPr lang="el-GR" sz="1600" dirty="0" smtClean="0">
              <a:solidFill>
                <a:schemeClr val="accent2"/>
              </a:solidFill>
              <a:latin typeface="Comic Sans MS" pitchFamily="66" charset="0"/>
            </a:endParaRPr>
          </a:p>
          <a:p>
            <a:pPr>
              <a:lnSpc>
                <a:spcPct val="90000"/>
              </a:lnSpc>
              <a:buFont typeface="Wingdings" pitchFamily="2" charset="2"/>
              <a:buChar char="ü"/>
            </a:pPr>
            <a:endParaRPr lang="el-GR" sz="1600" dirty="0" smtClean="0">
              <a:solidFill>
                <a:schemeClr val="accent2"/>
              </a:solidFill>
              <a:latin typeface="Comic Sans MS" pitchFamily="66" charset="0"/>
            </a:endParaRPr>
          </a:p>
          <a:p>
            <a:pPr>
              <a:lnSpc>
                <a:spcPct val="90000"/>
              </a:lnSpc>
            </a:pPr>
            <a:endParaRPr lang="el-GR" sz="1600" dirty="0" smtClean="0">
              <a:solidFill>
                <a:schemeClr val="accent2"/>
              </a:solidFill>
              <a:latin typeface="Comic Sans MS" pitchFamily="66" charset="0"/>
            </a:endParaRPr>
          </a:p>
        </p:txBody>
      </p:sp>
    </p:spTree>
    <p:extLst>
      <p:ext uri="{BB962C8B-B14F-4D97-AF65-F5344CB8AC3E}">
        <p14:creationId xmlns:p14="http://schemas.microsoft.com/office/powerpoint/2010/main" xmlns="" val="990933279"/>
      </p:ext>
    </p:extLst>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8. Μέτρηση, ανάλυση και βελτίωση</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75520" y="1789165"/>
            <a:ext cx="8640960" cy="45597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8.2. </a:t>
            </a:r>
            <a:r>
              <a:rPr lang="el-GR" sz="2300" b="1" dirty="0">
                <a:solidFill>
                  <a:srgbClr val="000066"/>
                </a:solidFill>
                <a:latin typeface="Calibri" pitchFamily="34" charset="0"/>
              </a:rPr>
              <a:t>Παρακολούθηση και μέτρηση</a:t>
            </a: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8.2.2. </a:t>
            </a:r>
            <a:r>
              <a:rPr lang="el-GR" sz="2300" b="1" dirty="0">
                <a:solidFill>
                  <a:srgbClr val="000066"/>
                </a:solidFill>
                <a:latin typeface="Calibri" pitchFamily="34" charset="0"/>
              </a:rPr>
              <a:t>Εσωτερική επιθεώρηση </a:t>
            </a:r>
            <a:r>
              <a:rPr lang="el-GR" sz="2300" i="1" dirty="0">
                <a:solidFill>
                  <a:srgbClr val="000066"/>
                </a:solidFill>
                <a:latin typeface="Calibri" pitchFamily="34" charset="0"/>
              </a:rPr>
              <a:t>(συνέχεια)</a:t>
            </a:r>
          </a:p>
          <a:p>
            <a:pPr algn="just" fontAlgn="base">
              <a:lnSpc>
                <a:spcPct val="150000"/>
              </a:lnSpc>
              <a:spcBef>
                <a:spcPct val="20000"/>
              </a:spcBef>
              <a:spcAft>
                <a:spcPct val="0"/>
              </a:spcAft>
              <a:buClr>
                <a:srgbClr val="000056">
                  <a:lumMod val="50000"/>
                  <a:lumOff val="50000"/>
                </a:srgbClr>
              </a:buClr>
            </a:pPr>
            <a:r>
              <a:rPr lang="el-GR" sz="1600" kern="0" dirty="0">
                <a:solidFill>
                  <a:srgbClr val="000066"/>
                </a:solidFill>
                <a:latin typeface="Calibri" pitchFamily="34" charset="0"/>
                <a:cs typeface="Arial" pitchFamily="34" charset="0"/>
              </a:rPr>
              <a:t>Πρέπει να σχεδιάζεται ένα πρόγραμμα επιθεώρησης, λαμβάνοντας υπόψη την κατάσταση και τη σπουδαιότητα των διεργασιών και των τομέων που πρόκειται να επιθεωρηθούν, καθώς επίσης και τα αποτελέσματα προηγούμενων επιθεωρήσεων. Πρέπει να καθορίζονται τα κριτήρια επιθεώρησης, το πεδίο εφαρμογής, η συχνότητα και οι μέθοδοι. Η επιλογή των επιθεωρητών και η διεξαγωγή των επιθεωρήσεων πρέπει να διασφαλίζουν την αντικειμενικότητα και την αμεροληψία της επιθεώρησης. Οι επιθεωρητές δεν πρέπει να επιθεωρούν τη δική τους εργασία.</a:t>
            </a:r>
          </a:p>
          <a:p>
            <a:pPr algn="just" fontAlgn="base">
              <a:lnSpc>
                <a:spcPct val="150000"/>
              </a:lnSpc>
              <a:spcBef>
                <a:spcPct val="20000"/>
              </a:spcBef>
              <a:spcAft>
                <a:spcPct val="0"/>
              </a:spcAft>
              <a:buClr>
                <a:srgbClr val="000056">
                  <a:lumMod val="50000"/>
                  <a:lumOff val="50000"/>
                </a:srgbClr>
              </a:buClr>
            </a:pPr>
            <a:r>
              <a:rPr lang="el-GR" sz="1600" kern="0" dirty="0">
                <a:solidFill>
                  <a:srgbClr val="000066"/>
                </a:solidFill>
                <a:latin typeface="Calibri" pitchFamily="34" charset="0"/>
                <a:cs typeface="Arial" pitchFamily="34" charset="0"/>
              </a:rPr>
              <a:t>Πρέπει να καθιερωθεί μια τεκμηριωμένη διαδικασία που να καθορίζει τις ευθύνες και τις απαιτήσεις για τον προγραμματισμό και τη διεξαγωγή των επιθεωρήσεων, την καθιέρωση αρχείων και την αναφορά των αποτελεσμάτων.</a:t>
            </a:r>
          </a:p>
        </p:txBody>
      </p:sp>
    </p:spTree>
    <p:extLst>
      <p:ext uri="{BB962C8B-B14F-4D97-AF65-F5344CB8AC3E}">
        <p14:creationId xmlns="" xmlns:p14="http://schemas.microsoft.com/office/powerpoint/2010/main" val="216793500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8. Μέτρηση, ανάλυση και βελτίωση</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75520" y="1765316"/>
            <a:ext cx="8640960" cy="500066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8.2. </a:t>
            </a:r>
            <a:r>
              <a:rPr lang="el-GR" sz="2300" b="1" dirty="0">
                <a:solidFill>
                  <a:srgbClr val="000066"/>
                </a:solidFill>
                <a:latin typeface="Calibri" pitchFamily="34" charset="0"/>
              </a:rPr>
              <a:t>Παρακολούθηση και μέτρηση</a:t>
            </a: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8.2.2. </a:t>
            </a:r>
            <a:r>
              <a:rPr lang="el-GR" sz="2300" b="1" dirty="0">
                <a:solidFill>
                  <a:srgbClr val="000066"/>
                </a:solidFill>
                <a:latin typeface="Calibri" pitchFamily="34" charset="0"/>
              </a:rPr>
              <a:t>Εσωτερική επιθεώρηση </a:t>
            </a:r>
            <a:r>
              <a:rPr lang="el-GR" sz="2300" i="1" dirty="0">
                <a:solidFill>
                  <a:srgbClr val="000066"/>
                </a:solidFill>
                <a:latin typeface="Calibri" pitchFamily="34" charset="0"/>
              </a:rPr>
              <a:t>(συνέχεια)</a:t>
            </a:r>
          </a:p>
          <a:p>
            <a:pPr algn="just" fontAlgn="base">
              <a:lnSpc>
                <a:spcPct val="150000"/>
              </a:lnSpc>
              <a:spcBef>
                <a:spcPct val="20000"/>
              </a:spcBef>
              <a:spcAft>
                <a:spcPct val="0"/>
              </a:spcAft>
              <a:buClr>
                <a:srgbClr val="000056">
                  <a:lumMod val="50000"/>
                  <a:lumOff val="50000"/>
                </a:srgbClr>
              </a:buClr>
            </a:pPr>
            <a:r>
              <a:rPr lang="el-GR" kern="0" dirty="0">
                <a:solidFill>
                  <a:srgbClr val="000066"/>
                </a:solidFill>
                <a:latin typeface="Calibri" pitchFamily="34" charset="0"/>
                <a:cs typeface="Arial" pitchFamily="34" charset="0"/>
              </a:rPr>
              <a:t>Πρέπει να διατηρούνται αρχεία των επιθεωρήσεων και των αποτελεσμάτων τους (βλέπε 4.2.4).</a:t>
            </a:r>
          </a:p>
          <a:p>
            <a:pPr algn="just" fontAlgn="base">
              <a:lnSpc>
                <a:spcPct val="150000"/>
              </a:lnSpc>
              <a:spcBef>
                <a:spcPct val="20000"/>
              </a:spcBef>
              <a:spcAft>
                <a:spcPct val="0"/>
              </a:spcAft>
              <a:buClr>
                <a:srgbClr val="000056">
                  <a:lumMod val="50000"/>
                  <a:lumOff val="50000"/>
                </a:srgbClr>
              </a:buClr>
            </a:pPr>
            <a:r>
              <a:rPr lang="el-GR" kern="0" dirty="0">
                <a:solidFill>
                  <a:srgbClr val="000066"/>
                </a:solidFill>
                <a:latin typeface="Calibri" pitchFamily="34" charset="0"/>
                <a:cs typeface="Arial" pitchFamily="34" charset="0"/>
              </a:rPr>
              <a:t>Ο υπεύθυνος διαχείρισης του τομέα που επιθεωρείται, πρέπει να διασφαλίζει, χωρίς αδικαιολόγητη καθυστέρηση, ότι αναλαμβάνονται οποιεσδήποτε απαραίτητες διορθώσεις και διορθωτικές ενέργειες για την άρση των μη συμμορφώσεων οι οποίες εντοπίζονται, καθώς και των αιτίων που τις προκαλούν. Οι δραστηριότητες παρακολούθησης της υλοποίησης πρέπει να περιλαμβάνουν την επαλήθευση των ενεργειών που λαμβάνονται και την αναφορά των αποτελεσμάτων της επαλήθευσης (βλέπε 8.5.2).</a:t>
            </a:r>
          </a:p>
        </p:txBody>
      </p:sp>
    </p:spTree>
    <p:extLst>
      <p:ext uri="{BB962C8B-B14F-4D97-AF65-F5344CB8AC3E}">
        <p14:creationId xmlns="" xmlns:p14="http://schemas.microsoft.com/office/powerpoint/2010/main" val="365445250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8. Μέτρηση, ανάλυση και βελτίωση</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761483"/>
            <a:ext cx="8640960" cy="3571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8.2. </a:t>
            </a:r>
            <a:r>
              <a:rPr lang="el-GR" sz="2300" b="1" dirty="0">
                <a:solidFill>
                  <a:srgbClr val="000066"/>
                </a:solidFill>
                <a:latin typeface="Calibri" pitchFamily="34" charset="0"/>
              </a:rPr>
              <a:t>Παρακολούθηση και μέτρηση</a:t>
            </a: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8.2.3. </a:t>
            </a:r>
            <a:r>
              <a:rPr lang="el-GR" sz="2300" b="1" dirty="0">
                <a:solidFill>
                  <a:srgbClr val="000066"/>
                </a:solidFill>
                <a:latin typeface="Calibri" pitchFamily="34" charset="0"/>
              </a:rPr>
              <a:t>Παρακολούθηση και μέτρηση διεργασιών</a:t>
            </a:r>
          </a:p>
          <a:p>
            <a:pPr algn="just" fontAlgn="base">
              <a:lnSpc>
                <a:spcPct val="150000"/>
              </a:lnSpc>
              <a:spcBef>
                <a:spcPct val="20000"/>
              </a:spcBef>
              <a:spcAft>
                <a:spcPts val="400"/>
              </a:spcAft>
              <a:buClr>
                <a:srgbClr val="000066"/>
              </a:buClr>
            </a:pPr>
            <a:r>
              <a:rPr lang="el-GR" sz="1600" kern="0" dirty="0">
                <a:solidFill>
                  <a:srgbClr val="000066"/>
                </a:solidFill>
                <a:latin typeface="Calibri" pitchFamily="34" charset="0"/>
                <a:cs typeface="Arial" pitchFamily="34" charset="0"/>
              </a:rPr>
              <a:t>Ο οργανισμός πρέπει να εφαρμόζει κατάλληλες μεθόδους για την παρακολούθηση και, όπου εφαρμόζεται, τη μέτρηση των διεργασιών του συστήματος διαχείρισης της ποιότητας. Οι μέθοδοι παρακολούθησης και μέτρησης πρέπει να αποδεικνύουν την ικανότητα των διεργασιών να επιτυγχάνουν τα προβλεπόμενα αποτελέσματα. Όταν τα προβλεπόμενα αποτελέσματα δεν επιτυγχάνονται, πρέπει να λαμβάνονται διορθώσεις και διορθωτικές ενέργειες, όπως ενδείκνυται.</a:t>
            </a:r>
            <a:endParaRPr lang="el-GR" sz="1600" kern="0" dirty="0">
              <a:solidFill>
                <a:srgbClr val="FF0000"/>
              </a:solidFill>
              <a:latin typeface="Calibri" pitchFamily="34" charset="0"/>
              <a:cs typeface="Arial" pitchFamily="34" charset="0"/>
            </a:endParaRPr>
          </a:p>
          <a:p>
            <a:pPr algn="just" fontAlgn="base">
              <a:lnSpc>
                <a:spcPct val="150000"/>
              </a:lnSpc>
              <a:spcBef>
                <a:spcPct val="20000"/>
              </a:spcBef>
              <a:spcAft>
                <a:spcPts val="400"/>
              </a:spcAft>
              <a:buClr>
                <a:srgbClr val="000066"/>
              </a:buClr>
            </a:pPr>
            <a:r>
              <a:rPr lang="el-GR" sz="1600" kern="0" dirty="0">
                <a:solidFill>
                  <a:srgbClr val="FF0000"/>
                </a:solidFill>
                <a:latin typeface="Calibri" pitchFamily="34" charset="0"/>
                <a:cs typeface="Arial" pitchFamily="34" charset="0"/>
              </a:rPr>
              <a:t>Ο Οργανισμός πρέπει να παρακολουθεί και να μετρά την κλινική αποτελεσματικότητα.</a:t>
            </a:r>
          </a:p>
          <a:p>
            <a:pPr algn="just" fontAlgn="base">
              <a:lnSpc>
                <a:spcPct val="150000"/>
              </a:lnSpc>
              <a:spcBef>
                <a:spcPct val="20000"/>
              </a:spcBef>
              <a:spcAft>
                <a:spcPct val="0"/>
              </a:spcAft>
              <a:buClr>
                <a:srgbClr val="000066"/>
              </a:buClr>
            </a:pPr>
            <a:r>
              <a:rPr lang="el-GR" sz="1600" b="1" i="1" kern="0" dirty="0">
                <a:solidFill>
                  <a:srgbClr val="000066"/>
                </a:solidFill>
                <a:latin typeface="Calibri" pitchFamily="34" charset="0"/>
                <a:cs typeface="Arial" pitchFamily="34" charset="0"/>
              </a:rPr>
              <a:t>ΣΗΜΕΙΩΣΗ: </a:t>
            </a:r>
            <a:r>
              <a:rPr lang="el-GR" sz="1600" kern="0" dirty="0">
                <a:solidFill>
                  <a:srgbClr val="000066"/>
                </a:solidFill>
                <a:latin typeface="Calibri" pitchFamily="34" charset="0"/>
                <a:cs typeface="Arial" pitchFamily="34" charset="0"/>
              </a:rPr>
              <a:t>Συνιστάται, ο οργανισμός να εξετάζει, για τον προσδιορισμό των κατάλληλων μεθόδων, τον τύπο και την έκταση της παρακολούθησης ή της μέτρησης που ενδείκνυται για κάθε διεργασία του σε σχέση με την επίπτωση τους στη συμμόρφωση με τις απαιτήσεις για το προϊόν και στην αποτελεσματικότητα του συστήματος διαχείρισης της ποιότητας.</a:t>
            </a:r>
          </a:p>
        </p:txBody>
      </p:sp>
    </p:spTree>
    <p:extLst>
      <p:ext uri="{BB962C8B-B14F-4D97-AF65-F5344CB8AC3E}">
        <p14:creationId xmlns="" xmlns:p14="http://schemas.microsoft.com/office/powerpoint/2010/main" val="82155010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8. Μέτρηση, ανάλυση και βελτίωση</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75520" y="1844824"/>
            <a:ext cx="8640960" cy="378621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8.2. </a:t>
            </a:r>
            <a:r>
              <a:rPr lang="el-GR" sz="2300" b="1" dirty="0">
                <a:solidFill>
                  <a:srgbClr val="000066"/>
                </a:solidFill>
                <a:latin typeface="Calibri" pitchFamily="34" charset="0"/>
              </a:rPr>
              <a:t>Παρακολούθηση και μέτρηση</a:t>
            </a: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8.2.4. </a:t>
            </a:r>
            <a:r>
              <a:rPr lang="el-GR" sz="2300" b="1" dirty="0">
                <a:solidFill>
                  <a:srgbClr val="000066"/>
                </a:solidFill>
                <a:latin typeface="Calibri" pitchFamily="34" charset="0"/>
              </a:rPr>
              <a:t>Παρακολούθηση και μέτρηση του προϊόντος</a:t>
            </a: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Ο οργανισμός πρέπει να παρακολουθεί και να μετρά τα χαρακτηριστικά του προϊόντος, ώστε να επαληθεύει ότι ικανοποιούνται οι απαιτήσεις για το προϊόν. Η παρακολούθηση και η μέτρηση πρέπει να εκτελούνται σε κατάλληλα στάδια της διεργασίας υλοποίησης του προϊόντος, σύμφωνα με τα προβλεπόμενα (βλέπε 7.1). Πρέπει να διατηρούνται αποδείξεις της συμμόρφωσης προς τα κριτήρια αποδοχής.</a:t>
            </a:r>
          </a:p>
          <a:p>
            <a:pPr algn="just" fontAlgn="base">
              <a:lnSpc>
                <a:spcPct val="150000"/>
              </a:lnSpc>
              <a:spcBef>
                <a:spcPct val="20000"/>
              </a:spcBef>
              <a:spcAft>
                <a:spcPct val="0"/>
              </a:spcAft>
              <a:buClr>
                <a:srgbClr val="000066"/>
              </a:buClr>
            </a:pPr>
            <a:endParaRPr lang="el-GR" kern="0" dirty="0">
              <a:solidFill>
                <a:srgbClr val="000066"/>
              </a:solidFill>
              <a:latin typeface="Calibri" pitchFamily="34" charset="0"/>
              <a:cs typeface="Arial" pitchFamily="34" charset="0"/>
            </a:endParaRPr>
          </a:p>
          <a:p>
            <a:pPr algn="just" fontAlgn="base">
              <a:lnSpc>
                <a:spcPct val="150000"/>
              </a:lnSpc>
              <a:spcBef>
                <a:spcPct val="20000"/>
              </a:spcBef>
              <a:spcAft>
                <a:spcPct val="0"/>
              </a:spcAft>
              <a:buClr>
                <a:srgbClr val="000066"/>
              </a:buClr>
            </a:pPr>
            <a:endParaRPr lang="el-GR" sz="1600" kern="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118566091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8. Μέτρηση, ανάλυση και βελτίωση</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775520" y="1844824"/>
            <a:ext cx="8640960" cy="378621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8.2. </a:t>
            </a:r>
            <a:r>
              <a:rPr lang="el-GR" sz="2300" b="1" dirty="0">
                <a:solidFill>
                  <a:srgbClr val="000066"/>
                </a:solidFill>
                <a:latin typeface="Calibri" pitchFamily="34" charset="0"/>
              </a:rPr>
              <a:t>Παρακολούθηση και μέτρηση</a:t>
            </a: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8.2.4. </a:t>
            </a:r>
            <a:r>
              <a:rPr lang="el-GR" sz="2300" b="1" dirty="0">
                <a:solidFill>
                  <a:srgbClr val="000066"/>
                </a:solidFill>
                <a:latin typeface="Calibri" pitchFamily="34" charset="0"/>
              </a:rPr>
              <a:t>Παρακολούθηση και μέτρηση του προϊόντος </a:t>
            </a:r>
            <a:r>
              <a:rPr lang="el-GR" sz="2300" i="1" dirty="0">
                <a:solidFill>
                  <a:srgbClr val="000066"/>
                </a:solidFill>
                <a:latin typeface="Calibri" pitchFamily="34" charset="0"/>
              </a:rPr>
              <a:t>(συνέχεια)</a:t>
            </a:r>
          </a:p>
          <a:p>
            <a:pPr lvl="0"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Το(-α) πρόσωπο(-α) που εγκρίνει(-</a:t>
            </a:r>
            <a:r>
              <a:rPr lang="el-GR" kern="0" dirty="0" err="1">
                <a:solidFill>
                  <a:srgbClr val="000066"/>
                </a:solidFill>
                <a:latin typeface="Calibri" pitchFamily="34" charset="0"/>
                <a:cs typeface="Arial" pitchFamily="34" charset="0"/>
              </a:rPr>
              <a:t>ουν</a:t>
            </a:r>
            <a:r>
              <a:rPr lang="el-GR" kern="0" dirty="0">
                <a:solidFill>
                  <a:srgbClr val="000066"/>
                </a:solidFill>
                <a:latin typeface="Calibri" pitchFamily="34" charset="0"/>
                <a:cs typeface="Arial" pitchFamily="34" charset="0"/>
              </a:rPr>
              <a:t>) την αποδέσμευση του προϊόντος για παράδοση στον πελάτη πρέπει να αναφέρονται στα σχετικά αρχεία (βλέπε 4.2.4).</a:t>
            </a: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Η αποδέσμευση του προϊόντος και η παράδοση της υπηρεσίας στον πελάτη δεν πρέπει να γίνονται μέχρι να υλοποιηθούν όλα τα προβλεπόμενα, εκτός εάν με άλλο τρόπο εγκρίνονται από το αρμόδιο προσωπικό και, όπου εφαρμόζεται, από τον πελάτη.</a:t>
            </a:r>
          </a:p>
        </p:txBody>
      </p:sp>
    </p:spTree>
    <p:extLst>
      <p:ext uri="{BB962C8B-B14F-4D97-AF65-F5344CB8AC3E}">
        <p14:creationId xmlns="" xmlns:p14="http://schemas.microsoft.com/office/powerpoint/2010/main" val="47403342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8. Μέτρηση, ανάλυση και βελτίωση</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835370" y="1700808"/>
            <a:ext cx="8581110" cy="332585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8.3. </a:t>
            </a:r>
            <a:r>
              <a:rPr lang="el-GR" sz="2300" b="1" dirty="0">
                <a:solidFill>
                  <a:srgbClr val="000066"/>
                </a:solidFill>
                <a:latin typeface="Calibri" pitchFamily="34" charset="0"/>
              </a:rPr>
              <a:t>Έλεγχος του μη συμμορφούμενου προϊόντος</a:t>
            </a: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Ο οργανισμός πρέπει να διασφαλίζει ότι εντοπίζεται και ελέγχεται το προϊόν, το οποίο δεν συμμορφώνεται με τις απαιτήσεις, ώστε να προληφθεί η ακούσια χρήση ή παράδοση του. Πρέπει να καθιερωθεί μια τεκμηριωμένη διαδικασία που να καθορίζει τους ελέγχους και τις σχετικές ευθύνες και αρμοδιότητες για το χειρισμό τού μη συμμορφούμενου προϊόντος.</a:t>
            </a:r>
          </a:p>
          <a:p>
            <a:pPr algn="just" fontAlgn="base">
              <a:lnSpc>
                <a:spcPct val="150000"/>
              </a:lnSpc>
              <a:spcBef>
                <a:spcPct val="20000"/>
              </a:spcBef>
              <a:spcAft>
                <a:spcPct val="0"/>
              </a:spcAft>
              <a:buClr>
                <a:srgbClr val="000066"/>
              </a:buClr>
            </a:pPr>
            <a:r>
              <a:rPr lang="el-GR" kern="0" dirty="0">
                <a:solidFill>
                  <a:srgbClr val="FF0000"/>
                </a:solidFill>
                <a:latin typeface="Calibri" pitchFamily="34" charset="0"/>
                <a:cs typeface="Arial" pitchFamily="34" charset="0"/>
              </a:rPr>
              <a:t>Ο οργανισμός πρέπει να καθιερώνει τεκμηριωμένες διαδικασίες, πλάνα ενεργειών καθώς και καθορισμένες </a:t>
            </a:r>
            <a:r>
              <a:rPr lang="el-GR" kern="0" dirty="0" err="1">
                <a:solidFill>
                  <a:srgbClr val="FF0000"/>
                </a:solidFill>
                <a:latin typeface="Calibri" pitchFamily="34" charset="0"/>
                <a:cs typeface="Arial" pitchFamily="34" charset="0"/>
              </a:rPr>
              <a:t>υπευθυνότητες</a:t>
            </a:r>
            <a:r>
              <a:rPr lang="el-GR" kern="0" dirty="0">
                <a:solidFill>
                  <a:srgbClr val="FF0000"/>
                </a:solidFill>
                <a:latin typeface="Calibri" pitchFamily="34" charset="0"/>
                <a:cs typeface="Arial" pitchFamily="34" charset="0"/>
              </a:rPr>
              <a:t> και αρμοδιότητες τόσο σε περίπτωση διακοπής της παρεχόμενης υπηρεσίας σε περίπτωση που δεν καλύπτει τις απαιτήσεις όσο και κατά την επανέναρξη της παρεχόμενης υπηρεσίας μετά την επίλυση του προβλήματος.  </a:t>
            </a:r>
          </a:p>
        </p:txBody>
      </p:sp>
    </p:spTree>
    <p:extLst>
      <p:ext uri="{BB962C8B-B14F-4D97-AF65-F5344CB8AC3E}">
        <p14:creationId xmlns="" xmlns:p14="http://schemas.microsoft.com/office/powerpoint/2010/main" val="56492247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8. Μέτρηση, ανάλυση και βελτίωση</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991544" y="1822598"/>
            <a:ext cx="8288722"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8.3. </a:t>
            </a:r>
            <a:r>
              <a:rPr lang="el-GR" sz="2300" b="1" dirty="0">
                <a:solidFill>
                  <a:srgbClr val="000066"/>
                </a:solidFill>
                <a:latin typeface="Calibri" pitchFamily="34" charset="0"/>
              </a:rPr>
              <a:t>Έλεγχος του μη συμμορφούμενου προϊόντος  </a:t>
            </a:r>
            <a:r>
              <a:rPr lang="el-GR" sz="2300" i="1" dirty="0">
                <a:solidFill>
                  <a:srgbClr val="000066"/>
                </a:solidFill>
                <a:latin typeface="Calibri" pitchFamily="34" charset="0"/>
              </a:rPr>
              <a:t>(συνέχεια)</a:t>
            </a:r>
          </a:p>
          <a:p>
            <a:pPr marL="90487" algn="just" fontAlgn="base">
              <a:lnSpc>
                <a:spcPct val="150000"/>
              </a:lnSpc>
              <a:spcBef>
                <a:spcPct val="20000"/>
              </a:spcBef>
              <a:spcAft>
                <a:spcPct val="0"/>
              </a:spcAft>
              <a:buClr>
                <a:srgbClr val="002060"/>
              </a:buClr>
            </a:pPr>
            <a:r>
              <a:rPr lang="el-GR" sz="1600" kern="0" dirty="0">
                <a:solidFill>
                  <a:srgbClr val="000066"/>
                </a:solidFill>
                <a:latin typeface="Calibri" pitchFamily="34" charset="0"/>
                <a:cs typeface="Arial" pitchFamily="34" charset="0"/>
              </a:rPr>
              <a:t>Ο οργανισμός πρέπει να χειρίζεται το μη συμμορφούμενο προϊόν, αναλόγως, με έναν ή περισσότερους από τους παρακάτω τρόπους:</a:t>
            </a:r>
          </a:p>
          <a:p>
            <a:pPr marL="361950" indent="-271463" algn="just" fontAlgn="base">
              <a:lnSpc>
                <a:spcPct val="150000"/>
              </a:lnSpc>
              <a:spcBef>
                <a:spcPct val="20000"/>
              </a:spcBef>
              <a:spcAft>
                <a:spcPct val="0"/>
              </a:spcAft>
              <a:buClr>
                <a:srgbClr val="002060"/>
              </a:buClr>
              <a:buFont typeface="Wingdings" pitchFamily="2" charset="2"/>
              <a:buChar char="§"/>
            </a:pPr>
            <a:r>
              <a:rPr lang="el-GR" sz="1600" kern="0" dirty="0">
                <a:solidFill>
                  <a:srgbClr val="000066"/>
                </a:solidFill>
                <a:latin typeface="Calibri" pitchFamily="34" charset="0"/>
                <a:cs typeface="Arial" pitchFamily="34" charset="0"/>
              </a:rPr>
              <a:t>αναλαμβάνοντας ενέργειες για την άρση της μη συμμόρφωσης</a:t>
            </a:r>
          </a:p>
          <a:p>
            <a:pPr marL="361950" indent="-271463" algn="just" fontAlgn="base">
              <a:lnSpc>
                <a:spcPct val="150000"/>
              </a:lnSpc>
              <a:spcBef>
                <a:spcPct val="20000"/>
              </a:spcBef>
              <a:spcAft>
                <a:spcPct val="0"/>
              </a:spcAft>
              <a:buClr>
                <a:srgbClr val="002060"/>
              </a:buClr>
              <a:buFont typeface="Wingdings" pitchFamily="2" charset="2"/>
              <a:buChar char="§"/>
            </a:pPr>
            <a:r>
              <a:rPr lang="el-GR" sz="1600" kern="0" dirty="0">
                <a:solidFill>
                  <a:srgbClr val="000066"/>
                </a:solidFill>
                <a:latin typeface="Calibri" pitchFamily="34" charset="0"/>
                <a:cs typeface="Arial" pitchFamily="34" charset="0"/>
              </a:rPr>
              <a:t>εγκρίνοντας τη χρήση, την αποδέσμευση ή την αποδοχή του προϊόντος με έγκριση από την αρμόδια αρχή και από τον πελάτη όπου εφαρμόζεται</a:t>
            </a:r>
          </a:p>
          <a:p>
            <a:pPr marL="361950" indent="-271463" algn="just" fontAlgn="base">
              <a:lnSpc>
                <a:spcPct val="150000"/>
              </a:lnSpc>
              <a:spcBef>
                <a:spcPct val="20000"/>
              </a:spcBef>
              <a:spcAft>
                <a:spcPct val="0"/>
              </a:spcAft>
              <a:buClr>
                <a:srgbClr val="002060"/>
              </a:buClr>
              <a:buFont typeface="Wingdings" pitchFamily="2" charset="2"/>
              <a:buChar char="§"/>
            </a:pPr>
            <a:r>
              <a:rPr lang="el-GR" sz="1600" kern="0" dirty="0">
                <a:solidFill>
                  <a:srgbClr val="000066"/>
                </a:solidFill>
                <a:latin typeface="Calibri" pitchFamily="34" charset="0"/>
                <a:cs typeface="Arial" pitchFamily="34" charset="0"/>
              </a:rPr>
              <a:t>αναλαμβάνοντας ενέργειες για να αποκλειστεί η αρχικώς προβλεπόμενη χρήση ή εφαρμογή του</a:t>
            </a:r>
            <a:endParaRPr lang="en-US" sz="1600" kern="0" dirty="0">
              <a:solidFill>
                <a:srgbClr val="000066"/>
              </a:solidFill>
              <a:latin typeface="Calibri" pitchFamily="34" charset="0"/>
              <a:cs typeface="Arial" pitchFamily="34" charset="0"/>
            </a:endParaRPr>
          </a:p>
          <a:p>
            <a:pPr marL="361950" indent="-271463" algn="just" fontAlgn="base">
              <a:lnSpc>
                <a:spcPct val="150000"/>
              </a:lnSpc>
              <a:spcBef>
                <a:spcPct val="20000"/>
              </a:spcBef>
              <a:spcAft>
                <a:spcPct val="0"/>
              </a:spcAft>
              <a:buClr>
                <a:srgbClr val="002060"/>
              </a:buClr>
              <a:buFont typeface="Wingdings" pitchFamily="2" charset="2"/>
              <a:buChar char="§"/>
            </a:pPr>
            <a:r>
              <a:rPr lang="el-GR" sz="1600" kern="0" dirty="0">
                <a:solidFill>
                  <a:srgbClr val="000066"/>
                </a:solidFill>
                <a:latin typeface="Calibri" pitchFamily="34" charset="0"/>
                <a:cs typeface="Arial" pitchFamily="34" charset="0"/>
              </a:rPr>
              <a:t>αναλαμβάνοντας τις ενέργειες που ενδείκνυνται για τις επιπτώσεις ή τις πιθανές επιπτώσεις της μη συμμόρφωσης όταν ένα μη συμμορφούμενο προϊόν εντοπίζεται μετά την παράδοση ή αφού έχει αρχίσει να χρησιμοποιείται.</a:t>
            </a:r>
          </a:p>
        </p:txBody>
      </p:sp>
    </p:spTree>
    <p:extLst>
      <p:ext uri="{BB962C8B-B14F-4D97-AF65-F5344CB8AC3E}">
        <p14:creationId xmlns="" xmlns:p14="http://schemas.microsoft.com/office/powerpoint/2010/main" val="149267641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8. Μέτρηση, ανάλυση και βελτίωση</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991544" y="1822598"/>
            <a:ext cx="8288722"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8.3. </a:t>
            </a:r>
            <a:r>
              <a:rPr lang="el-GR" sz="2300" b="1" dirty="0">
                <a:solidFill>
                  <a:srgbClr val="000066"/>
                </a:solidFill>
                <a:latin typeface="Calibri" pitchFamily="34" charset="0"/>
              </a:rPr>
              <a:t>Έλεγχος του μη συμμορφούμενου προϊόντος  </a:t>
            </a:r>
            <a:r>
              <a:rPr lang="el-GR" sz="2300" i="1" dirty="0">
                <a:solidFill>
                  <a:srgbClr val="000066"/>
                </a:solidFill>
                <a:latin typeface="Calibri" pitchFamily="34" charset="0"/>
              </a:rPr>
              <a:t>(συνέχεια)</a:t>
            </a:r>
          </a:p>
          <a:p>
            <a:pPr algn="just" fontAlgn="base">
              <a:lnSpc>
                <a:spcPct val="150000"/>
              </a:lnSpc>
              <a:spcBef>
                <a:spcPct val="20000"/>
              </a:spcBef>
              <a:spcAft>
                <a:spcPct val="0"/>
              </a:spcAft>
              <a:buClr>
                <a:srgbClr val="000056">
                  <a:lumMod val="50000"/>
                  <a:lumOff val="50000"/>
                </a:srgbClr>
              </a:buClr>
            </a:pPr>
            <a:r>
              <a:rPr lang="el-GR" kern="0" dirty="0">
                <a:solidFill>
                  <a:srgbClr val="000066"/>
                </a:solidFill>
                <a:latin typeface="Calibri" pitchFamily="34" charset="0"/>
                <a:cs typeface="Arial" pitchFamily="34" charset="0"/>
              </a:rPr>
              <a:t>Όταν ένα μη συμμορφούμενο προϊόν επιδιορθώνεται πρέπει να υπόκειται σε επανεπαλήθευση, για να αποδειχθεί η συμμόρφωση του με τις απαιτήσεις.</a:t>
            </a:r>
          </a:p>
          <a:p>
            <a:pPr algn="just" fontAlgn="base">
              <a:lnSpc>
                <a:spcPct val="150000"/>
              </a:lnSpc>
              <a:spcBef>
                <a:spcPct val="20000"/>
              </a:spcBef>
              <a:spcAft>
                <a:spcPct val="0"/>
              </a:spcAft>
              <a:buClr>
                <a:srgbClr val="000056">
                  <a:lumMod val="50000"/>
                  <a:lumOff val="50000"/>
                </a:srgbClr>
              </a:buClr>
            </a:pPr>
            <a:r>
              <a:rPr lang="el-GR" kern="0" dirty="0">
                <a:solidFill>
                  <a:srgbClr val="000066"/>
                </a:solidFill>
                <a:latin typeface="Calibri" pitchFamily="34" charset="0"/>
                <a:cs typeface="Arial" pitchFamily="34" charset="0"/>
              </a:rPr>
              <a:t>Πρέπει να διατηρούνται αρχεία σχετικά με τη φύση των μη συμμορφώσεων και των επακόλουθων ενεργειών, συμπεριλαμβανομένων των αδειών αποδέσμευσης (βλέπε 4.2.4).</a:t>
            </a:r>
          </a:p>
          <a:p>
            <a:pPr algn="just" fontAlgn="base">
              <a:lnSpc>
                <a:spcPct val="150000"/>
              </a:lnSpc>
              <a:spcBef>
                <a:spcPct val="20000"/>
              </a:spcBef>
              <a:spcAft>
                <a:spcPct val="0"/>
              </a:spcAft>
              <a:buClr>
                <a:srgbClr val="000056">
                  <a:lumMod val="50000"/>
                  <a:lumOff val="50000"/>
                </a:srgbClr>
              </a:buClr>
            </a:pPr>
            <a:r>
              <a:rPr lang="el-GR" kern="0" dirty="0">
                <a:solidFill>
                  <a:srgbClr val="FF0000"/>
                </a:solidFill>
                <a:latin typeface="Calibri" pitchFamily="34" charset="0"/>
                <a:cs typeface="Arial" pitchFamily="34" charset="0"/>
              </a:rPr>
              <a:t>Ο οργανισμός πρέπει να ενημερώνει τις αρμόδιες αρχές </a:t>
            </a:r>
            <a:r>
              <a:rPr lang="el-GR" kern="0">
                <a:solidFill>
                  <a:srgbClr val="FF0000"/>
                </a:solidFill>
                <a:latin typeface="Calibri" pitchFamily="34" charset="0"/>
                <a:cs typeface="Arial" pitchFamily="34" charset="0"/>
              </a:rPr>
              <a:t>όπου προβλέπεται.</a:t>
            </a:r>
            <a:endParaRPr lang="el-GR" kern="0" dirty="0">
              <a:solidFill>
                <a:srgbClr val="FF0000"/>
              </a:solidFill>
              <a:latin typeface="Calibri" pitchFamily="34" charset="0"/>
              <a:cs typeface="Arial" pitchFamily="34" charset="0"/>
            </a:endParaRPr>
          </a:p>
        </p:txBody>
      </p:sp>
    </p:spTree>
    <p:extLst>
      <p:ext uri="{BB962C8B-B14F-4D97-AF65-F5344CB8AC3E}">
        <p14:creationId xmlns="" xmlns:p14="http://schemas.microsoft.com/office/powerpoint/2010/main" val="400305834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8. Μέτρηση, ανάλυση και βελτίωση</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847528" y="1785060"/>
            <a:ext cx="8568952" cy="36683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8.4. </a:t>
            </a:r>
            <a:r>
              <a:rPr lang="el-GR" sz="2300" b="1" dirty="0">
                <a:solidFill>
                  <a:srgbClr val="000066"/>
                </a:solidFill>
                <a:latin typeface="Calibri" pitchFamily="34" charset="0"/>
              </a:rPr>
              <a:t>Ανάλυση δεδομένων</a:t>
            </a: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Ο οργανισμός πρέπει να προσδιορίζει, να συλλέγει και να αναλύει κατάλληλα τα δεδομένα, για να αποδεικνύει την καταλληλότητα και την αποτελεσματικότητα του συστήματος διαχείρισης της ποιότητας και για να αξιολογεί τις ευκαιρίες για βελτίωση της αποτελεσματικότητας του. Η ανάλυση πρέπει να περιλαμβάνει τα δεδομένα που δημιουργούνται ως αποτέλεσμα της παρακολούθησης και της μέτρησης, καθώς και τα δεδομένα από άλλες σχετικές πηγές.</a:t>
            </a:r>
          </a:p>
          <a:p>
            <a:pPr algn="just" fontAlgn="base">
              <a:lnSpc>
                <a:spcPct val="150000"/>
              </a:lnSpc>
              <a:spcBef>
                <a:spcPct val="20000"/>
              </a:spcBef>
              <a:spcAft>
                <a:spcPct val="0"/>
              </a:spcAft>
              <a:buClr>
                <a:srgbClr val="000066"/>
              </a:buClr>
            </a:pPr>
            <a:endParaRPr lang="el-GR" kern="0" dirty="0">
              <a:solidFill>
                <a:srgbClr val="000066"/>
              </a:solidFill>
              <a:latin typeface="Calibri" pitchFamily="34" charset="0"/>
              <a:cs typeface="Arial" pitchFamily="34" charset="0"/>
            </a:endParaRPr>
          </a:p>
        </p:txBody>
      </p:sp>
    </p:spTree>
    <p:extLst>
      <p:ext uri="{BB962C8B-B14F-4D97-AF65-F5344CB8AC3E}">
        <p14:creationId xmlns="" xmlns:p14="http://schemas.microsoft.com/office/powerpoint/2010/main" val="41214435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8. Μέτρηση, ανάλυση και βελτίωση</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847528" y="1785060"/>
            <a:ext cx="8496944"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8.4. </a:t>
            </a:r>
            <a:r>
              <a:rPr lang="el-GR" sz="2300" b="1" dirty="0">
                <a:solidFill>
                  <a:srgbClr val="000066"/>
                </a:solidFill>
                <a:latin typeface="Calibri" pitchFamily="34" charset="0"/>
              </a:rPr>
              <a:t>Ανάλυση δεδομένων</a:t>
            </a:r>
          </a:p>
          <a:p>
            <a:pPr algn="just" fontAlgn="base">
              <a:lnSpc>
                <a:spcPct val="150000"/>
              </a:lnSpc>
              <a:spcBef>
                <a:spcPct val="20000"/>
              </a:spcBef>
              <a:spcAft>
                <a:spcPct val="0"/>
              </a:spcAft>
              <a:buClr>
                <a:srgbClr val="000066"/>
              </a:buClr>
            </a:pPr>
            <a:r>
              <a:rPr lang="el-GR" kern="0" dirty="0">
                <a:solidFill>
                  <a:srgbClr val="000066"/>
                </a:solidFill>
                <a:latin typeface="Calibri" pitchFamily="34" charset="0"/>
                <a:cs typeface="Arial" pitchFamily="34" charset="0"/>
              </a:rPr>
              <a:t>Η ανάλυση των δεδομένων πρέπει να παρέχει πληροφορίες σχετικές με: </a:t>
            </a:r>
          </a:p>
          <a:p>
            <a:pPr marL="361950" indent="-180975" algn="just" fontAlgn="base">
              <a:lnSpc>
                <a:spcPct val="150000"/>
              </a:lnSpc>
              <a:spcBef>
                <a:spcPct val="20000"/>
              </a:spcBef>
              <a:spcAft>
                <a:spcPct val="0"/>
              </a:spcAft>
              <a:buClr>
                <a:srgbClr val="002060"/>
              </a:buClr>
              <a:buFont typeface="Wingdings" pitchFamily="2" charset="2"/>
              <a:buChar char="§"/>
            </a:pPr>
            <a:r>
              <a:rPr lang="el-GR" kern="0" dirty="0">
                <a:solidFill>
                  <a:srgbClr val="FF0000"/>
                </a:solidFill>
                <a:latin typeface="Calibri" pitchFamily="34" charset="0"/>
                <a:cs typeface="Arial" pitchFamily="34" charset="0"/>
              </a:rPr>
              <a:t>την ανάλυση κινδύνων, τα περιστατικά και τις τυχόν παρενέργειες</a:t>
            </a:r>
          </a:p>
          <a:p>
            <a:pPr marL="361950" indent="-180975"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την ικανοποίηση των πελατών (βλέπε 8.2.1)</a:t>
            </a:r>
            <a:endParaRPr lang="en-US" kern="0" dirty="0">
              <a:solidFill>
                <a:srgbClr val="000066"/>
              </a:solidFill>
              <a:latin typeface="Calibri" pitchFamily="34" charset="0"/>
              <a:cs typeface="Arial" pitchFamily="34" charset="0"/>
            </a:endParaRPr>
          </a:p>
          <a:p>
            <a:pPr marL="361950" indent="-180975"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τη συμμόρφωση με τις απαιτήσεις για το προϊόν (βλέπε 8.2.4),</a:t>
            </a:r>
            <a:endParaRPr lang="en-US" kern="0" dirty="0">
              <a:solidFill>
                <a:srgbClr val="000066"/>
              </a:solidFill>
              <a:latin typeface="Calibri" pitchFamily="34" charset="0"/>
              <a:cs typeface="Arial" pitchFamily="34" charset="0"/>
            </a:endParaRPr>
          </a:p>
          <a:p>
            <a:pPr marL="361950" indent="-180975"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τα χαρακτηριστικά  και  τις τάσεις των διεργασιών και  των προϊόντων, συμπεριλαμβανομένων των ευκαιριών για προληπτικές ενέργειες (βλέπε 8.2.3 και 8.2.4) και</a:t>
            </a:r>
            <a:endParaRPr lang="en-US" kern="0" dirty="0">
              <a:solidFill>
                <a:srgbClr val="000066"/>
              </a:solidFill>
              <a:latin typeface="Calibri" pitchFamily="34" charset="0"/>
              <a:cs typeface="Arial" pitchFamily="34" charset="0"/>
            </a:endParaRPr>
          </a:p>
          <a:p>
            <a:pPr marL="361950" indent="-180975" algn="just" fontAlgn="base">
              <a:lnSpc>
                <a:spcPct val="150000"/>
              </a:lnSpc>
              <a:spcBef>
                <a:spcPct val="20000"/>
              </a:spcBef>
              <a:spcAft>
                <a:spcPct val="0"/>
              </a:spcAft>
              <a:buClr>
                <a:srgbClr val="002060"/>
              </a:buClr>
              <a:buFont typeface="Wingdings" pitchFamily="2" charset="2"/>
              <a:buChar char="§"/>
            </a:pPr>
            <a:r>
              <a:rPr lang="el-GR" kern="0" dirty="0">
                <a:solidFill>
                  <a:srgbClr val="000066"/>
                </a:solidFill>
                <a:latin typeface="Calibri" pitchFamily="34" charset="0"/>
                <a:cs typeface="Arial" pitchFamily="34" charset="0"/>
              </a:rPr>
              <a:t>τους προμηθευτές </a:t>
            </a:r>
            <a:r>
              <a:rPr lang="el-GR" kern="0" dirty="0">
                <a:solidFill>
                  <a:srgbClr val="FF0000"/>
                </a:solidFill>
                <a:latin typeface="Calibri" pitchFamily="34" charset="0"/>
                <a:cs typeface="Arial" pitchFamily="34" charset="0"/>
              </a:rPr>
              <a:t>και ενδιαφερόμενα μέρη</a:t>
            </a:r>
            <a:r>
              <a:rPr lang="el-GR" kern="0" dirty="0">
                <a:solidFill>
                  <a:srgbClr val="000066"/>
                </a:solidFill>
                <a:latin typeface="Calibri" pitchFamily="34" charset="0"/>
                <a:cs typeface="Arial" pitchFamily="34" charset="0"/>
              </a:rPr>
              <a:t> (βλέπε 7.4).</a:t>
            </a:r>
          </a:p>
        </p:txBody>
      </p:sp>
    </p:spTree>
    <p:extLst>
      <p:ext uri="{BB962C8B-B14F-4D97-AF65-F5344CB8AC3E}">
        <p14:creationId xmlns="" xmlns:p14="http://schemas.microsoft.com/office/powerpoint/2010/main" val="568957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4. Σύστημα Διαχείρισης της Ποιότητας </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847528" y="1775787"/>
            <a:ext cx="8215370" cy="45720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fontAlgn="base">
              <a:spcBef>
                <a:spcPct val="20000"/>
              </a:spcBef>
              <a:spcAft>
                <a:spcPct val="0"/>
              </a:spcAft>
              <a:buClr>
                <a:srgbClr val="000066"/>
              </a:buClr>
            </a:pPr>
            <a:r>
              <a:rPr lang="en-GB" sz="2300" b="1" dirty="0">
                <a:solidFill>
                  <a:srgbClr val="000066"/>
                </a:solidFill>
                <a:latin typeface="Calibri" pitchFamily="34" charset="0"/>
              </a:rPr>
              <a:t>4.1 </a:t>
            </a:r>
            <a:r>
              <a:rPr lang="el-GR" sz="2300" b="1" dirty="0">
                <a:solidFill>
                  <a:srgbClr val="000066"/>
                </a:solidFill>
                <a:latin typeface="Calibri" pitchFamily="34" charset="0"/>
              </a:rPr>
              <a:t>Γενικές Απαιτήσεις </a:t>
            </a:r>
            <a:r>
              <a:rPr lang="en-US" sz="2300" i="1" dirty="0">
                <a:solidFill>
                  <a:srgbClr val="000066"/>
                </a:solidFill>
                <a:latin typeface="Calibri" pitchFamily="34" charset="0"/>
              </a:rPr>
              <a:t>(</a:t>
            </a:r>
            <a:r>
              <a:rPr lang="el-GR" sz="2300" i="1" dirty="0">
                <a:solidFill>
                  <a:srgbClr val="000066"/>
                </a:solidFill>
                <a:latin typeface="Calibri" pitchFamily="34" charset="0"/>
              </a:rPr>
              <a:t>συνέχεια)</a:t>
            </a:r>
            <a:endParaRPr lang="en-US" sz="2300" b="1" dirty="0">
              <a:solidFill>
                <a:srgbClr val="000066"/>
              </a:solidFill>
              <a:latin typeface="Calibri" pitchFamily="34" charset="0"/>
            </a:endParaRPr>
          </a:p>
          <a:p>
            <a:pPr algn="just" fontAlgn="base">
              <a:spcBef>
                <a:spcPct val="20000"/>
              </a:spcBef>
              <a:spcAft>
                <a:spcPct val="0"/>
              </a:spcAft>
              <a:buClr>
                <a:srgbClr val="000066"/>
              </a:buClr>
            </a:pPr>
            <a:endParaRPr lang="el-GR" b="1" kern="0" dirty="0">
              <a:solidFill>
                <a:srgbClr val="000066"/>
              </a:solidFill>
              <a:latin typeface="Calibri" pitchFamily="34" charset="0"/>
            </a:endParaRPr>
          </a:p>
          <a:p>
            <a:pPr algn="just" fontAlgn="base">
              <a:spcBef>
                <a:spcPct val="20000"/>
              </a:spcBef>
              <a:spcAft>
                <a:spcPct val="0"/>
              </a:spcAft>
              <a:buClr>
                <a:srgbClr val="000066"/>
              </a:buClr>
            </a:pPr>
            <a:r>
              <a:rPr lang="el-GR" b="1" kern="0" dirty="0">
                <a:solidFill>
                  <a:srgbClr val="000066"/>
                </a:solidFill>
                <a:latin typeface="Calibri" pitchFamily="34" charset="0"/>
              </a:rPr>
              <a:t>ΣΗΜΕΙΩΣΗ 1</a:t>
            </a:r>
            <a:r>
              <a:rPr lang="en-US" b="1" kern="0" dirty="0">
                <a:solidFill>
                  <a:srgbClr val="000066"/>
                </a:solidFill>
                <a:latin typeface="Calibri" pitchFamily="34" charset="0"/>
              </a:rPr>
              <a:t>:</a:t>
            </a:r>
            <a:r>
              <a:rPr lang="el-GR" b="1" kern="0" dirty="0">
                <a:solidFill>
                  <a:srgbClr val="000066"/>
                </a:solidFill>
                <a:latin typeface="Calibri" pitchFamily="34" charset="0"/>
              </a:rPr>
              <a:t> </a:t>
            </a:r>
            <a:r>
              <a:rPr lang="el-GR" kern="0" dirty="0">
                <a:solidFill>
                  <a:srgbClr val="000066"/>
                </a:solidFill>
                <a:latin typeface="Calibri" pitchFamily="34" charset="0"/>
              </a:rPr>
              <a:t>Στις διεργασίες του συστήματος διαχείρισης της ποιότητας περιλαμβάνονται οι διεργασίες της Διοίκησης, της διάθεσης πόρων, της υλοποίησης του προϊόντος και της μέτρησης ανάλυσης και βελτίωσης.</a:t>
            </a:r>
          </a:p>
          <a:p>
            <a:pPr algn="just" fontAlgn="base">
              <a:spcBef>
                <a:spcPct val="20000"/>
              </a:spcBef>
              <a:spcAft>
                <a:spcPct val="0"/>
              </a:spcAft>
              <a:buClr>
                <a:srgbClr val="000066"/>
              </a:buClr>
            </a:pPr>
            <a:endParaRPr lang="en-US" kern="0" dirty="0">
              <a:solidFill>
                <a:srgbClr val="000066"/>
              </a:solidFill>
              <a:latin typeface="Calibri" pitchFamily="34" charset="0"/>
            </a:endParaRPr>
          </a:p>
          <a:p>
            <a:pPr algn="just" fontAlgn="base">
              <a:spcBef>
                <a:spcPct val="20000"/>
              </a:spcBef>
              <a:spcAft>
                <a:spcPct val="0"/>
              </a:spcAft>
              <a:buClr>
                <a:srgbClr val="000066"/>
              </a:buClr>
            </a:pPr>
            <a:r>
              <a:rPr lang="el-GR" b="1" kern="0" dirty="0">
                <a:solidFill>
                  <a:srgbClr val="000066"/>
                </a:solidFill>
                <a:latin typeface="Calibri" pitchFamily="34" charset="0"/>
              </a:rPr>
              <a:t>ΣΗΜΕΙΩΣΗ 2</a:t>
            </a:r>
            <a:r>
              <a:rPr lang="en-US" b="1" kern="0" dirty="0">
                <a:solidFill>
                  <a:srgbClr val="000066"/>
                </a:solidFill>
                <a:latin typeface="Calibri" pitchFamily="34" charset="0"/>
              </a:rPr>
              <a:t>:</a:t>
            </a:r>
            <a:r>
              <a:rPr lang="el-GR" kern="0" dirty="0">
                <a:solidFill>
                  <a:srgbClr val="000066"/>
                </a:solidFill>
                <a:latin typeface="Calibri" pitchFamily="34" charset="0"/>
              </a:rPr>
              <a:t> Μια "υπεργολαβική διεργασία" είναι μια διεργασία που χρειάζεται για το σύστημα διαχείρισης της ποιότητας του οργανισμού αλλά ο οργανισμός έχει αναθέσει την εκτέλεση της σε τρίτο μέρος.</a:t>
            </a:r>
          </a:p>
          <a:p>
            <a:pPr algn="just" fontAlgn="base">
              <a:spcBef>
                <a:spcPct val="20000"/>
              </a:spcBef>
              <a:spcAft>
                <a:spcPct val="0"/>
              </a:spcAft>
              <a:buClr>
                <a:srgbClr val="000066"/>
              </a:buClr>
            </a:pPr>
            <a:endParaRPr lang="en-US" sz="1600" kern="0" dirty="0">
              <a:solidFill>
                <a:srgbClr val="000066"/>
              </a:solidFill>
              <a:latin typeface="Calibri" pitchFamily="34" charset="0"/>
            </a:endParaRPr>
          </a:p>
        </p:txBody>
      </p:sp>
    </p:spTree>
    <p:extLst>
      <p:ext uri="{BB962C8B-B14F-4D97-AF65-F5344CB8AC3E}">
        <p14:creationId xmlns="" xmlns:p14="http://schemas.microsoft.com/office/powerpoint/2010/main" val="345852665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8. Μέτρηση, ανάλυση και βελτίωση</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775520" y="1844824"/>
            <a:ext cx="8568952" cy="25717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8.5. </a:t>
            </a:r>
            <a:r>
              <a:rPr lang="el-GR" sz="2300" b="1" dirty="0">
                <a:solidFill>
                  <a:srgbClr val="000066"/>
                </a:solidFill>
                <a:latin typeface="Calibri" pitchFamily="34" charset="0"/>
              </a:rPr>
              <a:t>Βελτίωση</a:t>
            </a: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8.5.1. </a:t>
            </a:r>
            <a:r>
              <a:rPr lang="el-GR" sz="2300" b="1" dirty="0">
                <a:solidFill>
                  <a:srgbClr val="000066"/>
                </a:solidFill>
                <a:latin typeface="Calibri" pitchFamily="34" charset="0"/>
              </a:rPr>
              <a:t>Συνεχής βελτίωση</a:t>
            </a:r>
          </a:p>
          <a:p>
            <a:pPr algn="just" fontAlgn="base">
              <a:lnSpc>
                <a:spcPct val="150000"/>
              </a:lnSpc>
              <a:spcBef>
                <a:spcPct val="20000"/>
              </a:spcBef>
              <a:spcAft>
                <a:spcPct val="0"/>
              </a:spcAft>
              <a:buClr>
                <a:srgbClr val="000066"/>
              </a:buClr>
            </a:pPr>
            <a:r>
              <a:rPr lang="el-GR" dirty="0">
                <a:solidFill>
                  <a:srgbClr val="000066"/>
                </a:solidFill>
                <a:latin typeface="Calibri" pitchFamily="34" charset="0"/>
              </a:rPr>
              <a:t>Ο οργανισμός πρέπει να βελτιώνει συνεχώς την αποτελεσματικότητα του συστήματος διαχείρισης της ποιότητας, μέσω της πολιτικής για την ποιότητα, των στόχων ποιότητας, των αποτελεσμάτων της επιθεώρησης, της ανάλυσης των δεδομένων, των διορθωτικών και των προληπτικών ενεργειών και της ανασκόπησης από τη Διοίκηση.</a:t>
            </a:r>
          </a:p>
        </p:txBody>
      </p:sp>
    </p:spTree>
    <p:extLst>
      <p:ext uri="{BB962C8B-B14F-4D97-AF65-F5344CB8AC3E}">
        <p14:creationId xmlns="" xmlns:p14="http://schemas.microsoft.com/office/powerpoint/2010/main" val="402772781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8. Μέτρηση, ανάλυση και βελτίωση</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919537" y="1772816"/>
            <a:ext cx="8352927" cy="44291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8.5. </a:t>
            </a:r>
            <a:r>
              <a:rPr lang="el-GR" sz="2300" b="1" dirty="0">
                <a:solidFill>
                  <a:srgbClr val="000066"/>
                </a:solidFill>
                <a:latin typeface="Calibri" pitchFamily="34" charset="0"/>
              </a:rPr>
              <a:t>Βελτίωση</a:t>
            </a: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8.5.2. </a:t>
            </a:r>
            <a:r>
              <a:rPr lang="el-GR" sz="2300" b="1" dirty="0">
                <a:solidFill>
                  <a:srgbClr val="000066"/>
                </a:solidFill>
                <a:latin typeface="Calibri" pitchFamily="34" charset="0"/>
              </a:rPr>
              <a:t>Διορθωτικές ενέργειες</a:t>
            </a:r>
          </a:p>
          <a:p>
            <a:pPr algn="just" fontAlgn="base">
              <a:lnSpc>
                <a:spcPct val="150000"/>
              </a:lnSpc>
              <a:spcBef>
                <a:spcPct val="20000"/>
              </a:spcBef>
              <a:spcAft>
                <a:spcPts val="600"/>
              </a:spcAft>
              <a:buClr>
                <a:srgbClr val="000066"/>
              </a:buClr>
            </a:pPr>
            <a:r>
              <a:rPr lang="el-GR" dirty="0">
                <a:solidFill>
                  <a:srgbClr val="000066"/>
                </a:solidFill>
                <a:latin typeface="Calibri" pitchFamily="34" charset="0"/>
              </a:rPr>
              <a:t>Ο οργανισμός πρέπει να αναλαμβάνει ενέργειες για την εξάλειψη των αιτίων των μη συμμορφώσεων, ώστε να προλαμβάνεται η επανεμφάνιση τους. Οι διορθωτικές ενέργειες πρέπει να είναι ανάλογες με τις επιπτώσεις των αντίστοιχων μη συμμορφώσεων.</a:t>
            </a:r>
          </a:p>
        </p:txBody>
      </p:sp>
    </p:spTree>
    <p:extLst>
      <p:ext uri="{BB962C8B-B14F-4D97-AF65-F5344CB8AC3E}">
        <p14:creationId xmlns="" xmlns:p14="http://schemas.microsoft.com/office/powerpoint/2010/main" val="71305648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8. Μέτρηση, ανάλυση και βελτίωση</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8" name="Rectangle 5123"/>
          <p:cNvSpPr txBox="1">
            <a:spLocks noChangeArrowheads="1"/>
          </p:cNvSpPr>
          <p:nvPr/>
        </p:nvSpPr>
        <p:spPr bwMode="auto">
          <a:xfrm>
            <a:off x="1919537" y="1772816"/>
            <a:ext cx="8352927" cy="44291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8.5. </a:t>
            </a:r>
            <a:r>
              <a:rPr lang="el-GR" sz="2300" b="1" dirty="0">
                <a:solidFill>
                  <a:srgbClr val="000066"/>
                </a:solidFill>
                <a:latin typeface="Calibri" pitchFamily="34" charset="0"/>
              </a:rPr>
              <a:t>Βελτίωση</a:t>
            </a: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8.5.2. </a:t>
            </a:r>
            <a:r>
              <a:rPr lang="el-GR" sz="2300" b="1" dirty="0">
                <a:solidFill>
                  <a:srgbClr val="000066"/>
                </a:solidFill>
                <a:latin typeface="Calibri" pitchFamily="34" charset="0"/>
              </a:rPr>
              <a:t>Διορθωτικές ενέργειες </a:t>
            </a:r>
            <a:r>
              <a:rPr lang="el-GR" sz="2300" i="1" dirty="0">
                <a:solidFill>
                  <a:srgbClr val="000066"/>
                </a:solidFill>
                <a:latin typeface="Calibri" pitchFamily="34" charset="0"/>
              </a:rPr>
              <a:t>(συνέχεια)</a:t>
            </a:r>
          </a:p>
          <a:p>
            <a:pPr algn="just" fontAlgn="base">
              <a:lnSpc>
                <a:spcPct val="150000"/>
              </a:lnSpc>
              <a:spcAft>
                <a:spcPts val="600"/>
              </a:spcAft>
              <a:buClr>
                <a:srgbClr val="000066"/>
              </a:buClr>
            </a:pPr>
            <a:r>
              <a:rPr lang="el-GR" sz="1600" dirty="0">
                <a:solidFill>
                  <a:srgbClr val="000066"/>
                </a:solidFill>
                <a:latin typeface="Calibri" pitchFamily="34" charset="0"/>
              </a:rPr>
              <a:t>Πρέπει να καθιερωθεί μια τεκμηριωμένη διαδικασία, ώστε να καθορίζονται οι απαιτήσεις για: </a:t>
            </a:r>
          </a:p>
          <a:p>
            <a:pPr marL="361950" indent="-180975" algn="just" fontAlgn="base">
              <a:lnSpc>
                <a:spcPct val="150000"/>
              </a:lnSpc>
              <a:spcAft>
                <a:spcPct val="0"/>
              </a:spcAft>
              <a:buClr>
                <a:srgbClr val="002060"/>
              </a:buClr>
              <a:buFont typeface="Wingdings" pitchFamily="2" charset="2"/>
              <a:buChar char="§"/>
            </a:pPr>
            <a:r>
              <a:rPr lang="el-GR" sz="1600" dirty="0">
                <a:solidFill>
                  <a:srgbClr val="000066"/>
                </a:solidFill>
                <a:latin typeface="Calibri" pitchFamily="34" charset="0"/>
              </a:rPr>
              <a:t>την ενσωμάτωση των διορθωτικών ενεργειών στη κλινική διαχείριση κινδύνων</a:t>
            </a:r>
          </a:p>
          <a:p>
            <a:pPr marL="361950" indent="-180975" algn="just" fontAlgn="base">
              <a:lnSpc>
                <a:spcPct val="150000"/>
              </a:lnSpc>
              <a:spcAft>
                <a:spcPct val="0"/>
              </a:spcAft>
              <a:buClr>
                <a:srgbClr val="002060"/>
              </a:buClr>
              <a:buFont typeface="Wingdings" pitchFamily="2" charset="2"/>
              <a:buChar char="§"/>
            </a:pPr>
            <a:r>
              <a:rPr lang="el-GR" sz="1600" dirty="0">
                <a:solidFill>
                  <a:srgbClr val="000066"/>
                </a:solidFill>
                <a:latin typeface="Calibri" pitchFamily="34" charset="0"/>
              </a:rPr>
              <a:t>την ανασκόπηση των μη συμμορφώσεων (συμπεριλαμβανομένων των παραπόνων των πελατών)</a:t>
            </a:r>
            <a:endParaRPr lang="en-US" sz="1600" dirty="0">
              <a:solidFill>
                <a:srgbClr val="000066"/>
              </a:solidFill>
              <a:latin typeface="Calibri" pitchFamily="34" charset="0"/>
            </a:endParaRPr>
          </a:p>
          <a:p>
            <a:pPr marL="361950" indent="-180975" algn="just" fontAlgn="base">
              <a:lnSpc>
                <a:spcPct val="150000"/>
              </a:lnSpc>
              <a:spcAft>
                <a:spcPct val="0"/>
              </a:spcAft>
              <a:buClr>
                <a:srgbClr val="002060"/>
              </a:buClr>
              <a:buFont typeface="Wingdings" pitchFamily="2" charset="2"/>
              <a:buChar char="§"/>
            </a:pPr>
            <a:r>
              <a:rPr lang="el-GR" sz="1600" dirty="0">
                <a:solidFill>
                  <a:srgbClr val="000066"/>
                </a:solidFill>
                <a:latin typeface="Calibri" pitchFamily="34" charset="0"/>
              </a:rPr>
              <a:t>τον προσδιορισμό των αιτίων των μη συμμορφώσεων</a:t>
            </a:r>
            <a:endParaRPr lang="en-US" sz="1600" dirty="0">
              <a:solidFill>
                <a:srgbClr val="000066"/>
              </a:solidFill>
              <a:latin typeface="Calibri" pitchFamily="34" charset="0"/>
            </a:endParaRPr>
          </a:p>
          <a:p>
            <a:pPr marL="361950" indent="-180975" algn="just" fontAlgn="base">
              <a:lnSpc>
                <a:spcPct val="150000"/>
              </a:lnSpc>
              <a:spcAft>
                <a:spcPct val="0"/>
              </a:spcAft>
              <a:buClr>
                <a:srgbClr val="002060"/>
              </a:buClr>
              <a:buFont typeface="Wingdings" pitchFamily="2" charset="2"/>
              <a:buChar char="§"/>
            </a:pPr>
            <a:r>
              <a:rPr lang="el-GR" sz="1600" dirty="0">
                <a:solidFill>
                  <a:srgbClr val="000066"/>
                </a:solidFill>
                <a:latin typeface="Calibri" pitchFamily="34" charset="0"/>
              </a:rPr>
              <a:t>την  αξιολόγηση  της  ανάγκης  για  ενέργειες,  ώστε να  διασφαλιστεί  ότι   οι  μη  συμμορφώσεις  δεν επαναλαμβάνονται</a:t>
            </a:r>
            <a:endParaRPr lang="en-US" sz="1600" dirty="0">
              <a:solidFill>
                <a:srgbClr val="000066"/>
              </a:solidFill>
              <a:latin typeface="Calibri" pitchFamily="34" charset="0"/>
            </a:endParaRPr>
          </a:p>
          <a:p>
            <a:pPr marL="361950" indent="-180975" algn="just" fontAlgn="base">
              <a:lnSpc>
                <a:spcPct val="150000"/>
              </a:lnSpc>
              <a:spcAft>
                <a:spcPct val="0"/>
              </a:spcAft>
              <a:buClr>
                <a:srgbClr val="002060"/>
              </a:buClr>
              <a:buFont typeface="Wingdings" pitchFamily="2" charset="2"/>
              <a:buChar char="§"/>
            </a:pPr>
            <a:r>
              <a:rPr lang="el-GR" sz="1600" dirty="0">
                <a:solidFill>
                  <a:srgbClr val="000066"/>
                </a:solidFill>
                <a:latin typeface="Calibri" pitchFamily="34" charset="0"/>
              </a:rPr>
              <a:t>τον προσδιορισμό και την εφαρμογή των απαιτούμενων ενεργειών</a:t>
            </a:r>
            <a:endParaRPr lang="en-US" sz="1600" dirty="0">
              <a:solidFill>
                <a:srgbClr val="000066"/>
              </a:solidFill>
              <a:latin typeface="Calibri" pitchFamily="34" charset="0"/>
            </a:endParaRPr>
          </a:p>
          <a:p>
            <a:pPr marL="361950" indent="-180975" algn="just" fontAlgn="base">
              <a:lnSpc>
                <a:spcPct val="150000"/>
              </a:lnSpc>
              <a:spcAft>
                <a:spcPct val="0"/>
              </a:spcAft>
              <a:buClr>
                <a:srgbClr val="002060"/>
              </a:buClr>
              <a:buFont typeface="Wingdings" pitchFamily="2" charset="2"/>
              <a:buChar char="§"/>
            </a:pPr>
            <a:r>
              <a:rPr lang="el-GR" sz="1600" dirty="0">
                <a:solidFill>
                  <a:srgbClr val="000066"/>
                </a:solidFill>
                <a:latin typeface="Calibri" pitchFamily="34" charset="0"/>
              </a:rPr>
              <a:t>τα αρχεία των αποτελεσμάτων των ενεργειών (βλέπε 4.2.4) και</a:t>
            </a:r>
            <a:endParaRPr lang="en-US" sz="1600" dirty="0">
              <a:solidFill>
                <a:srgbClr val="000066"/>
              </a:solidFill>
              <a:latin typeface="Calibri" pitchFamily="34" charset="0"/>
            </a:endParaRPr>
          </a:p>
          <a:p>
            <a:pPr marL="361950" indent="-180975" algn="just" fontAlgn="base">
              <a:lnSpc>
                <a:spcPct val="150000"/>
              </a:lnSpc>
              <a:spcAft>
                <a:spcPct val="0"/>
              </a:spcAft>
              <a:buClr>
                <a:srgbClr val="002060"/>
              </a:buClr>
              <a:buFont typeface="Wingdings" pitchFamily="2" charset="2"/>
              <a:buChar char="§"/>
            </a:pPr>
            <a:r>
              <a:rPr lang="el-GR" sz="1600" dirty="0">
                <a:solidFill>
                  <a:srgbClr val="000066"/>
                </a:solidFill>
                <a:latin typeface="Calibri" pitchFamily="34" charset="0"/>
              </a:rPr>
              <a:t>την ανασκόπηση της αποτελεσματικότητας των διορθωτικών ενεργειών που υλοποιούνται.</a:t>
            </a:r>
          </a:p>
        </p:txBody>
      </p:sp>
    </p:spTree>
    <p:extLst>
      <p:ext uri="{BB962C8B-B14F-4D97-AF65-F5344CB8AC3E}">
        <p14:creationId xmlns="" xmlns:p14="http://schemas.microsoft.com/office/powerpoint/2010/main" val="397842660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8. Μέτρηση, ανάλυση και βελτίωση</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855330" y="1772816"/>
            <a:ext cx="8417134" cy="44291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8.5. </a:t>
            </a:r>
            <a:r>
              <a:rPr lang="el-GR" sz="2300" b="1" dirty="0">
                <a:solidFill>
                  <a:srgbClr val="000066"/>
                </a:solidFill>
                <a:latin typeface="Calibri" pitchFamily="34" charset="0"/>
              </a:rPr>
              <a:t>Βελτίωση</a:t>
            </a: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8.5.3. </a:t>
            </a:r>
            <a:r>
              <a:rPr lang="el-GR" sz="2300" b="1" dirty="0">
                <a:solidFill>
                  <a:srgbClr val="000066"/>
                </a:solidFill>
                <a:latin typeface="Calibri" pitchFamily="34" charset="0"/>
              </a:rPr>
              <a:t>Προληπτικές ενέργειες</a:t>
            </a:r>
          </a:p>
          <a:p>
            <a:pPr algn="just" fontAlgn="base">
              <a:lnSpc>
                <a:spcPct val="150000"/>
              </a:lnSpc>
              <a:spcBef>
                <a:spcPts val="400"/>
              </a:spcBef>
              <a:spcAft>
                <a:spcPts val="600"/>
              </a:spcAft>
              <a:buClr>
                <a:srgbClr val="000066"/>
              </a:buClr>
            </a:pPr>
            <a:r>
              <a:rPr lang="el-GR" dirty="0">
                <a:solidFill>
                  <a:srgbClr val="000066"/>
                </a:solidFill>
                <a:latin typeface="Calibri" pitchFamily="34" charset="0"/>
              </a:rPr>
              <a:t>Ο οργανισμός πρέπει να προσδιορίζει τις ενέργειες για την εξάλειψη των αιτίων των πιθανών μη συμμορφώσεων </a:t>
            </a:r>
            <a:r>
              <a:rPr lang="el-GR" dirty="0">
                <a:solidFill>
                  <a:srgbClr val="FF0000"/>
                </a:solidFill>
                <a:latin typeface="Calibri" pitchFamily="34" charset="0"/>
              </a:rPr>
              <a:t>ειδικότερα αυτών που σχετίζονται με την κλινική διαχείριση κινδύνων και την ασφάλεια του ασθενούς</a:t>
            </a:r>
            <a:r>
              <a:rPr lang="el-GR" dirty="0">
                <a:solidFill>
                  <a:srgbClr val="000066"/>
                </a:solidFill>
                <a:latin typeface="Calibri" pitchFamily="34" charset="0"/>
              </a:rPr>
              <a:t>, ώστε να προλαμβάνεται η εμφάνιση τους. Οι προληπτικές ενέργειες πρέπει να είναι ανάλογες με τις επιπτώσεις των πιθανών προβλημάτων.</a:t>
            </a:r>
          </a:p>
        </p:txBody>
      </p:sp>
    </p:spTree>
    <p:extLst>
      <p:ext uri="{BB962C8B-B14F-4D97-AF65-F5344CB8AC3E}">
        <p14:creationId xmlns="" xmlns:p14="http://schemas.microsoft.com/office/powerpoint/2010/main" val="46550420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700" kern="0" dirty="0">
                <a:solidFill>
                  <a:srgbClr val="002060"/>
                </a:solidFill>
                <a:latin typeface="Calibri" pitchFamily="34" charset="0"/>
              </a:rPr>
              <a:t>8. Μέτρηση, ανάλυση και βελτίωση</a:t>
            </a: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7" name="Rectangle 5123"/>
          <p:cNvSpPr txBox="1">
            <a:spLocks noChangeArrowheads="1"/>
          </p:cNvSpPr>
          <p:nvPr/>
        </p:nvSpPr>
        <p:spPr bwMode="auto">
          <a:xfrm>
            <a:off x="1855330" y="1772816"/>
            <a:ext cx="8417134" cy="44291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8.5. </a:t>
            </a:r>
            <a:r>
              <a:rPr lang="el-GR" sz="2300" b="1" dirty="0">
                <a:solidFill>
                  <a:srgbClr val="000066"/>
                </a:solidFill>
                <a:latin typeface="Calibri" pitchFamily="34" charset="0"/>
              </a:rPr>
              <a:t>Βελτίωση</a:t>
            </a:r>
          </a:p>
          <a:p>
            <a:pPr algn="just" fontAlgn="base">
              <a:spcBef>
                <a:spcPct val="20000"/>
              </a:spcBef>
              <a:spcAft>
                <a:spcPct val="0"/>
              </a:spcAft>
              <a:buClr>
                <a:srgbClr val="000066"/>
              </a:buClr>
            </a:pPr>
            <a:r>
              <a:rPr lang="el-GR" sz="2300" b="1" kern="0" dirty="0">
                <a:solidFill>
                  <a:srgbClr val="000066"/>
                </a:solidFill>
                <a:latin typeface="Calibri" pitchFamily="34" charset="0"/>
                <a:cs typeface="Arial" pitchFamily="34" charset="0"/>
              </a:rPr>
              <a:t>8.5.3. </a:t>
            </a:r>
            <a:r>
              <a:rPr lang="el-GR" sz="2300" b="1" dirty="0">
                <a:solidFill>
                  <a:srgbClr val="000066"/>
                </a:solidFill>
                <a:latin typeface="Calibri" pitchFamily="34" charset="0"/>
              </a:rPr>
              <a:t>Προληπτικές ενέργειες</a:t>
            </a:r>
          </a:p>
          <a:p>
            <a:pPr algn="just" fontAlgn="base">
              <a:lnSpc>
                <a:spcPct val="150000"/>
              </a:lnSpc>
              <a:spcBef>
                <a:spcPts val="400"/>
              </a:spcBef>
              <a:spcAft>
                <a:spcPts val="600"/>
              </a:spcAft>
              <a:buClr>
                <a:srgbClr val="000066"/>
              </a:buClr>
            </a:pPr>
            <a:r>
              <a:rPr lang="el-GR" sz="1600" dirty="0">
                <a:solidFill>
                  <a:srgbClr val="000066"/>
                </a:solidFill>
                <a:latin typeface="Calibri" pitchFamily="34" charset="0"/>
              </a:rPr>
              <a:t>Πρέπει να καθιερωθεί μια τεκμηριωμένη διαδικασία, ώστε να καθορίζονται οι απαιτήσεις για: </a:t>
            </a:r>
          </a:p>
          <a:p>
            <a:pPr marL="361950" indent="-180975" algn="just" fontAlgn="base">
              <a:lnSpc>
                <a:spcPct val="150000"/>
              </a:lnSpc>
              <a:spcBef>
                <a:spcPct val="20000"/>
              </a:spcBef>
              <a:spcAft>
                <a:spcPct val="0"/>
              </a:spcAft>
              <a:buClr>
                <a:srgbClr val="002060"/>
              </a:buClr>
              <a:buFont typeface="Wingdings" pitchFamily="2" charset="2"/>
              <a:buChar char="§"/>
            </a:pPr>
            <a:r>
              <a:rPr lang="el-GR" sz="1600" dirty="0">
                <a:solidFill>
                  <a:srgbClr val="000066"/>
                </a:solidFill>
                <a:latin typeface="Calibri" pitchFamily="34" charset="0"/>
              </a:rPr>
              <a:t>Τις ενέργειες που πρέπει να σχεδιαστούν και να υλοποιηθούν ώστε να μειωθούν οι τυχόν κλινικοί κίνδυνοι</a:t>
            </a:r>
          </a:p>
          <a:p>
            <a:pPr marL="361950" indent="-180975" algn="just" fontAlgn="base">
              <a:lnSpc>
                <a:spcPct val="150000"/>
              </a:lnSpc>
              <a:spcBef>
                <a:spcPct val="20000"/>
              </a:spcBef>
              <a:spcAft>
                <a:spcPct val="0"/>
              </a:spcAft>
              <a:buClr>
                <a:srgbClr val="002060"/>
              </a:buClr>
              <a:buFont typeface="Wingdings" pitchFamily="2" charset="2"/>
              <a:buChar char="§"/>
            </a:pPr>
            <a:r>
              <a:rPr lang="el-GR" sz="1600" dirty="0">
                <a:solidFill>
                  <a:srgbClr val="000066"/>
                </a:solidFill>
                <a:latin typeface="Calibri" pitchFamily="34" charset="0"/>
              </a:rPr>
              <a:t>τον προσδιορισμό των πιθανών μη συμμορφώσεων και των αιτίων τους</a:t>
            </a:r>
            <a:endParaRPr lang="en-US" sz="1600" dirty="0">
              <a:solidFill>
                <a:srgbClr val="000066"/>
              </a:solidFill>
              <a:latin typeface="Calibri" pitchFamily="34" charset="0"/>
            </a:endParaRPr>
          </a:p>
          <a:p>
            <a:pPr marL="361950" indent="-180975" algn="just" fontAlgn="base">
              <a:lnSpc>
                <a:spcPct val="150000"/>
              </a:lnSpc>
              <a:spcBef>
                <a:spcPct val="20000"/>
              </a:spcBef>
              <a:spcAft>
                <a:spcPct val="0"/>
              </a:spcAft>
              <a:buClr>
                <a:srgbClr val="002060"/>
              </a:buClr>
              <a:buFont typeface="Wingdings" pitchFamily="2" charset="2"/>
              <a:buChar char="§"/>
            </a:pPr>
            <a:r>
              <a:rPr lang="el-GR" sz="1600" dirty="0">
                <a:solidFill>
                  <a:srgbClr val="000066"/>
                </a:solidFill>
                <a:latin typeface="Calibri" pitchFamily="34" charset="0"/>
              </a:rPr>
              <a:t>την αξιολόγηση της ανάγκης για ενέργειες, ώστε να προλαμβάνεται η εμφάνιση μη συμμορφώσεων</a:t>
            </a:r>
            <a:endParaRPr lang="en-US" sz="1600" dirty="0">
              <a:solidFill>
                <a:srgbClr val="000066"/>
              </a:solidFill>
              <a:latin typeface="Calibri" pitchFamily="34" charset="0"/>
            </a:endParaRPr>
          </a:p>
          <a:p>
            <a:pPr marL="361950" indent="-180975" algn="just" fontAlgn="base">
              <a:lnSpc>
                <a:spcPct val="150000"/>
              </a:lnSpc>
              <a:spcBef>
                <a:spcPct val="20000"/>
              </a:spcBef>
              <a:spcAft>
                <a:spcPct val="0"/>
              </a:spcAft>
              <a:buClr>
                <a:srgbClr val="002060"/>
              </a:buClr>
              <a:buFont typeface="Wingdings" pitchFamily="2" charset="2"/>
              <a:buChar char="§"/>
            </a:pPr>
            <a:r>
              <a:rPr lang="el-GR" sz="1600" dirty="0">
                <a:solidFill>
                  <a:srgbClr val="000066"/>
                </a:solidFill>
                <a:latin typeface="Calibri" pitchFamily="34" charset="0"/>
              </a:rPr>
              <a:t>τον προσδιορισμό και την εφαρμογή των απαιτούμενων ενεργειών</a:t>
            </a:r>
            <a:endParaRPr lang="en-US" sz="1600" dirty="0">
              <a:solidFill>
                <a:srgbClr val="000066"/>
              </a:solidFill>
              <a:latin typeface="Calibri" pitchFamily="34" charset="0"/>
            </a:endParaRPr>
          </a:p>
          <a:p>
            <a:pPr marL="361950" indent="-180975" algn="just" fontAlgn="base">
              <a:lnSpc>
                <a:spcPct val="150000"/>
              </a:lnSpc>
              <a:spcBef>
                <a:spcPct val="20000"/>
              </a:spcBef>
              <a:spcAft>
                <a:spcPct val="0"/>
              </a:spcAft>
              <a:buClr>
                <a:srgbClr val="002060"/>
              </a:buClr>
              <a:buFont typeface="Wingdings" pitchFamily="2" charset="2"/>
              <a:buChar char="§"/>
            </a:pPr>
            <a:r>
              <a:rPr lang="el-GR" sz="1600" dirty="0">
                <a:solidFill>
                  <a:srgbClr val="000066"/>
                </a:solidFill>
                <a:latin typeface="Calibri" pitchFamily="34" charset="0"/>
              </a:rPr>
              <a:t>τα αρχεία των αποτελεσμάτων των ενεργειών (βλέπε 4.2.4) και</a:t>
            </a:r>
            <a:endParaRPr lang="en-US" sz="1600" dirty="0">
              <a:solidFill>
                <a:srgbClr val="000066"/>
              </a:solidFill>
              <a:latin typeface="Calibri" pitchFamily="34" charset="0"/>
            </a:endParaRPr>
          </a:p>
          <a:p>
            <a:pPr marL="361950" indent="-180975" algn="just" fontAlgn="base">
              <a:lnSpc>
                <a:spcPct val="150000"/>
              </a:lnSpc>
              <a:spcBef>
                <a:spcPct val="20000"/>
              </a:spcBef>
              <a:spcAft>
                <a:spcPct val="0"/>
              </a:spcAft>
              <a:buClr>
                <a:srgbClr val="002060"/>
              </a:buClr>
              <a:buFont typeface="Wingdings" pitchFamily="2" charset="2"/>
              <a:buChar char="§"/>
            </a:pPr>
            <a:r>
              <a:rPr lang="el-GR" sz="1600" dirty="0">
                <a:solidFill>
                  <a:srgbClr val="000066"/>
                </a:solidFill>
                <a:latin typeface="Calibri" pitchFamily="34" charset="0"/>
              </a:rPr>
              <a:t>την ανασκόπηση της αποτελεσματικότητας των προληπτικών ενεργειών που υλοποιούνται.</a:t>
            </a:r>
          </a:p>
        </p:txBody>
      </p:sp>
    </p:spTree>
    <p:extLst>
      <p:ext uri="{BB962C8B-B14F-4D97-AF65-F5344CB8AC3E}">
        <p14:creationId xmlns="" xmlns:p14="http://schemas.microsoft.com/office/powerpoint/2010/main" val="412477687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1"/>
          <p:cNvSpPr txBox="1">
            <a:spLocks/>
          </p:cNvSpPr>
          <p:nvPr/>
        </p:nvSpPr>
        <p:spPr bwMode="auto">
          <a:xfrm>
            <a:off x="2099556" y="446337"/>
            <a:ext cx="70866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Arial" pitchFamily="34" charset="0"/>
              </a:defRPr>
            </a:lvl2pPr>
            <a:lvl3pPr algn="l" rtl="0" eaLnBrk="1" fontAlgn="base" hangingPunct="1">
              <a:spcBef>
                <a:spcPct val="0"/>
              </a:spcBef>
              <a:spcAft>
                <a:spcPct val="0"/>
              </a:spcAft>
              <a:defRPr sz="3600">
                <a:solidFill>
                  <a:srgbClr val="000066"/>
                </a:solidFill>
                <a:latin typeface="Arial" pitchFamily="34" charset="0"/>
              </a:defRPr>
            </a:lvl3pPr>
            <a:lvl4pPr algn="l" rtl="0" eaLnBrk="1" fontAlgn="base" hangingPunct="1">
              <a:spcBef>
                <a:spcPct val="0"/>
              </a:spcBef>
              <a:spcAft>
                <a:spcPct val="0"/>
              </a:spcAft>
              <a:defRPr sz="3600">
                <a:solidFill>
                  <a:srgbClr val="000066"/>
                </a:solidFill>
                <a:latin typeface="Arial" pitchFamily="34" charset="0"/>
              </a:defRPr>
            </a:lvl4pPr>
            <a:lvl5pPr algn="l" rtl="0" eaLnBrk="1" fontAlgn="base" hangingPunct="1">
              <a:spcBef>
                <a:spcPct val="0"/>
              </a:spcBef>
              <a:spcAft>
                <a:spcPct val="0"/>
              </a:spcAft>
              <a:defRPr sz="3600">
                <a:solidFill>
                  <a:srgbClr val="000066"/>
                </a:solidFill>
                <a:latin typeface="Arial" pitchFamily="34" charset="0"/>
              </a:defRPr>
            </a:lvl5pPr>
            <a:lvl6pPr marL="457200" algn="l" rtl="0" eaLnBrk="1" fontAlgn="base" hangingPunct="1">
              <a:spcBef>
                <a:spcPct val="0"/>
              </a:spcBef>
              <a:spcAft>
                <a:spcPct val="0"/>
              </a:spcAft>
              <a:defRPr sz="3600">
                <a:solidFill>
                  <a:srgbClr val="000066"/>
                </a:solidFill>
                <a:latin typeface="Arial" pitchFamily="34" charset="0"/>
              </a:defRPr>
            </a:lvl6pPr>
            <a:lvl7pPr marL="914400" algn="l" rtl="0" eaLnBrk="1" fontAlgn="base" hangingPunct="1">
              <a:spcBef>
                <a:spcPct val="0"/>
              </a:spcBef>
              <a:spcAft>
                <a:spcPct val="0"/>
              </a:spcAft>
              <a:defRPr sz="3600">
                <a:solidFill>
                  <a:srgbClr val="000066"/>
                </a:solidFill>
                <a:latin typeface="Arial" pitchFamily="34" charset="0"/>
              </a:defRPr>
            </a:lvl7pPr>
            <a:lvl8pPr marL="1371600" algn="l" rtl="0" eaLnBrk="1" fontAlgn="base" hangingPunct="1">
              <a:spcBef>
                <a:spcPct val="0"/>
              </a:spcBef>
              <a:spcAft>
                <a:spcPct val="0"/>
              </a:spcAft>
              <a:defRPr sz="3600">
                <a:solidFill>
                  <a:srgbClr val="000066"/>
                </a:solidFill>
                <a:latin typeface="Arial" pitchFamily="34" charset="0"/>
              </a:defRPr>
            </a:lvl8pPr>
            <a:lvl9pPr marL="1828800" algn="l" rtl="0" eaLnBrk="1" fontAlgn="base" hangingPunct="1">
              <a:spcBef>
                <a:spcPct val="0"/>
              </a:spcBef>
              <a:spcAft>
                <a:spcPct val="0"/>
              </a:spcAft>
              <a:defRPr sz="3600">
                <a:solidFill>
                  <a:srgbClr val="000066"/>
                </a:solidFill>
                <a:latin typeface="Arial" pitchFamily="34" charset="0"/>
              </a:defRPr>
            </a:lvl9pPr>
          </a:lstStyle>
          <a:p>
            <a:r>
              <a:rPr lang="el-GR" sz="2800" kern="0" dirty="0">
                <a:latin typeface="Calibri" pitchFamily="34" charset="0"/>
              </a:rPr>
              <a:t>Ελάχιστη Τεκμηρίωση</a:t>
            </a:r>
            <a:endParaRPr lang="el-GR" sz="2700" kern="0" dirty="0">
              <a:solidFill>
                <a:srgbClr val="002060"/>
              </a:solidFill>
              <a:latin typeface="Calibri" pitchFamily="34" charset="0"/>
            </a:endParaRPr>
          </a:p>
        </p:txBody>
      </p:sp>
      <p:sp>
        <p:nvSpPr>
          <p:cNvPr id="9" name="Rectangle 20"/>
          <p:cNvSpPr>
            <a:spLocks noChangeArrowheads="1"/>
          </p:cNvSpPr>
          <p:nvPr/>
        </p:nvSpPr>
        <p:spPr bwMode="auto">
          <a:xfrm flipH="1">
            <a:off x="8451850" y="5213350"/>
            <a:ext cx="1576388" cy="240066"/>
          </a:xfrm>
          <a:prstGeom prst="rect">
            <a:avLst/>
          </a:prstGeom>
          <a:noFill/>
          <a:ln w="9525">
            <a:noFill/>
            <a:miter lim="800000"/>
            <a:headEnd/>
            <a:tailEnd/>
          </a:ln>
        </p:spPr>
        <p:txBody>
          <a:bodyPr>
            <a:spAutoFit/>
          </a:bodyPr>
          <a:lstStyle/>
          <a:p>
            <a:pPr>
              <a:lnSpc>
                <a:spcPct val="80000"/>
              </a:lnSpc>
              <a:spcBef>
                <a:spcPct val="50000"/>
              </a:spcBef>
            </a:pPr>
            <a:endParaRPr lang="en-GB" sz="1200">
              <a:solidFill>
                <a:srgbClr val="000066"/>
              </a:solidFill>
              <a:latin typeface="Gill Sans MT" pitchFamily="34" charset="0"/>
            </a:endParaRPr>
          </a:p>
        </p:txBody>
      </p:sp>
      <p:sp>
        <p:nvSpPr>
          <p:cNvPr id="10" name="Content Placeholder 4"/>
          <p:cNvSpPr txBox="1">
            <a:spLocks/>
          </p:cNvSpPr>
          <p:nvPr/>
        </p:nvSpPr>
        <p:spPr bwMode="auto">
          <a:xfrm>
            <a:off x="1775520" y="1772816"/>
            <a:ext cx="7625280" cy="39052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tx1"/>
              </a:buClr>
              <a:buChar char="•"/>
              <a:defRPr sz="3200">
                <a:solidFill>
                  <a:srgbClr val="000066"/>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800">
                <a:solidFill>
                  <a:srgbClr val="000066"/>
                </a:solidFill>
                <a:latin typeface="+mn-lt"/>
              </a:defRPr>
            </a:lvl2pPr>
            <a:lvl3pPr marL="1143000" indent="-228600" algn="l" rtl="0" eaLnBrk="1" fontAlgn="base" hangingPunct="1">
              <a:spcBef>
                <a:spcPct val="20000"/>
              </a:spcBef>
              <a:spcAft>
                <a:spcPct val="0"/>
              </a:spcAft>
              <a:buClr>
                <a:schemeClr val="tx1"/>
              </a:buClr>
              <a:buChar char="•"/>
              <a:defRPr sz="2400">
                <a:solidFill>
                  <a:srgbClr val="000066"/>
                </a:solidFill>
                <a:latin typeface="+mn-lt"/>
              </a:defRPr>
            </a:lvl3pPr>
            <a:lvl4pPr marL="1600200" indent="-228600" algn="l" rtl="0" eaLnBrk="1" fontAlgn="base" hangingPunct="1">
              <a:spcBef>
                <a:spcPct val="20000"/>
              </a:spcBef>
              <a:spcAft>
                <a:spcPct val="0"/>
              </a:spcAft>
              <a:buClr>
                <a:schemeClr val="tx1"/>
              </a:buClr>
              <a:buChar char="–"/>
              <a:defRPr sz="2000">
                <a:solidFill>
                  <a:srgbClr val="000066"/>
                </a:solidFill>
                <a:latin typeface="+mn-lt"/>
              </a:defRPr>
            </a:lvl4pPr>
            <a:lvl5pPr marL="2057400" indent="-228600" algn="l" rtl="0" eaLnBrk="1" fontAlgn="base" hangingPunct="1">
              <a:spcBef>
                <a:spcPct val="20000"/>
              </a:spcBef>
              <a:spcAft>
                <a:spcPct val="0"/>
              </a:spcAft>
              <a:buClr>
                <a:schemeClr val="tx1"/>
              </a:buClr>
              <a:buChar char="»"/>
              <a:defRPr sz="2000">
                <a:solidFill>
                  <a:srgbClr val="000066"/>
                </a:solidFill>
                <a:latin typeface="+mn-lt"/>
              </a:defRPr>
            </a:lvl5pPr>
            <a:lvl6pPr marL="2514600" indent="-228600" algn="l" rtl="0" eaLnBrk="1" fontAlgn="base" hangingPunct="1">
              <a:spcBef>
                <a:spcPct val="20000"/>
              </a:spcBef>
              <a:spcAft>
                <a:spcPct val="0"/>
              </a:spcAft>
              <a:buClr>
                <a:schemeClr val="tx1"/>
              </a:buClr>
              <a:buChar char="»"/>
              <a:defRPr sz="2000">
                <a:solidFill>
                  <a:srgbClr val="000066"/>
                </a:solidFill>
                <a:latin typeface="+mn-lt"/>
              </a:defRPr>
            </a:lvl6pPr>
            <a:lvl7pPr marL="2971800" indent="-228600" algn="l" rtl="0" eaLnBrk="1" fontAlgn="base" hangingPunct="1">
              <a:spcBef>
                <a:spcPct val="20000"/>
              </a:spcBef>
              <a:spcAft>
                <a:spcPct val="0"/>
              </a:spcAft>
              <a:buClr>
                <a:schemeClr val="tx1"/>
              </a:buClr>
              <a:buChar char="»"/>
              <a:defRPr sz="2000">
                <a:solidFill>
                  <a:srgbClr val="000066"/>
                </a:solidFill>
                <a:latin typeface="+mn-lt"/>
              </a:defRPr>
            </a:lvl7pPr>
            <a:lvl8pPr marL="3429000" indent="-228600" algn="l" rtl="0" eaLnBrk="1" fontAlgn="base" hangingPunct="1">
              <a:spcBef>
                <a:spcPct val="20000"/>
              </a:spcBef>
              <a:spcAft>
                <a:spcPct val="0"/>
              </a:spcAft>
              <a:buClr>
                <a:schemeClr val="tx1"/>
              </a:buClr>
              <a:buChar char="»"/>
              <a:defRPr sz="2000">
                <a:solidFill>
                  <a:srgbClr val="000066"/>
                </a:solidFill>
                <a:latin typeface="+mn-lt"/>
              </a:defRPr>
            </a:lvl8pPr>
            <a:lvl9pPr marL="3886200" indent="-228600" algn="l" rtl="0" eaLnBrk="1" fontAlgn="base" hangingPunct="1">
              <a:spcBef>
                <a:spcPct val="20000"/>
              </a:spcBef>
              <a:spcAft>
                <a:spcPct val="0"/>
              </a:spcAft>
              <a:buClr>
                <a:schemeClr val="tx1"/>
              </a:buClr>
              <a:buChar char="»"/>
              <a:defRPr sz="2000">
                <a:solidFill>
                  <a:srgbClr val="000066"/>
                </a:solidFill>
                <a:latin typeface="+mn-lt"/>
              </a:defRPr>
            </a:lvl9pPr>
          </a:lstStyle>
          <a:p>
            <a:pPr>
              <a:lnSpc>
                <a:spcPct val="150000"/>
              </a:lnSpc>
              <a:buClr>
                <a:srgbClr val="002060"/>
              </a:buClr>
            </a:pPr>
            <a:r>
              <a:rPr lang="el-GR" sz="1800" kern="0" dirty="0">
                <a:latin typeface="Calibri" pitchFamily="34" charset="0"/>
              </a:rPr>
              <a:t>Εγχειρίδιο Ποιότητας</a:t>
            </a:r>
            <a:endParaRPr lang="en-US" sz="1800" kern="0" dirty="0">
              <a:latin typeface="Calibri" pitchFamily="34" charset="0"/>
            </a:endParaRPr>
          </a:p>
          <a:p>
            <a:pPr>
              <a:lnSpc>
                <a:spcPct val="150000"/>
              </a:lnSpc>
              <a:buClr>
                <a:srgbClr val="002060"/>
              </a:buClr>
            </a:pPr>
            <a:r>
              <a:rPr lang="el-GR" sz="1800" kern="0" dirty="0">
                <a:latin typeface="Calibri" pitchFamily="34" charset="0"/>
              </a:rPr>
              <a:t>Πολιτική Ποιότητας</a:t>
            </a:r>
            <a:endParaRPr lang="en-US" sz="1800" kern="0" dirty="0">
              <a:latin typeface="Calibri" pitchFamily="34" charset="0"/>
            </a:endParaRPr>
          </a:p>
          <a:p>
            <a:pPr>
              <a:lnSpc>
                <a:spcPct val="150000"/>
              </a:lnSpc>
              <a:buClr>
                <a:srgbClr val="002060"/>
              </a:buClr>
            </a:pPr>
            <a:r>
              <a:rPr lang="el-GR" sz="1800" kern="0" dirty="0">
                <a:latin typeface="Calibri" pitchFamily="34" charset="0"/>
              </a:rPr>
              <a:t>Έξι γραπτές διαδικασίες</a:t>
            </a:r>
          </a:p>
          <a:p>
            <a:pPr lvl="1">
              <a:lnSpc>
                <a:spcPct val="150000"/>
              </a:lnSpc>
              <a:buClr>
                <a:srgbClr val="002060"/>
              </a:buClr>
              <a:buSzPct val="87000"/>
            </a:pPr>
            <a:r>
              <a:rPr lang="el-GR" sz="1800" kern="0" dirty="0">
                <a:latin typeface="Calibri" pitchFamily="34" charset="0"/>
              </a:rPr>
              <a:t>4.2.3: Έλεγχος εγγράφων</a:t>
            </a:r>
            <a:endParaRPr lang="en-US" sz="1800" kern="0" dirty="0">
              <a:latin typeface="Calibri" pitchFamily="34" charset="0"/>
            </a:endParaRPr>
          </a:p>
          <a:p>
            <a:pPr lvl="1">
              <a:lnSpc>
                <a:spcPct val="150000"/>
              </a:lnSpc>
              <a:buClr>
                <a:srgbClr val="002060"/>
              </a:buClr>
              <a:buSzPct val="87000"/>
            </a:pPr>
            <a:r>
              <a:rPr lang="el-GR" sz="1800" kern="0" dirty="0">
                <a:latin typeface="Calibri" pitchFamily="34" charset="0"/>
              </a:rPr>
              <a:t>4.2.4: Έλεγχος αρχείων</a:t>
            </a:r>
            <a:endParaRPr lang="en-US" sz="1800" kern="0" dirty="0">
              <a:latin typeface="Calibri" pitchFamily="34" charset="0"/>
            </a:endParaRPr>
          </a:p>
          <a:p>
            <a:pPr lvl="1">
              <a:lnSpc>
                <a:spcPct val="150000"/>
              </a:lnSpc>
              <a:buClr>
                <a:srgbClr val="002060"/>
              </a:buClr>
              <a:buSzPct val="87000"/>
            </a:pPr>
            <a:r>
              <a:rPr lang="el-GR" sz="1800" kern="0" dirty="0">
                <a:latin typeface="Calibri" pitchFamily="34" charset="0"/>
              </a:rPr>
              <a:t>8.2.2: Εσωτερική επιθεώρηση</a:t>
            </a:r>
            <a:endParaRPr lang="en-US" sz="1800" kern="0" dirty="0">
              <a:latin typeface="Calibri" pitchFamily="34" charset="0"/>
            </a:endParaRPr>
          </a:p>
          <a:p>
            <a:pPr lvl="1">
              <a:lnSpc>
                <a:spcPct val="150000"/>
              </a:lnSpc>
              <a:buClr>
                <a:srgbClr val="002060"/>
              </a:buClr>
              <a:buSzPct val="87000"/>
            </a:pPr>
            <a:r>
              <a:rPr lang="el-GR" sz="1800" kern="0" dirty="0">
                <a:latin typeface="Calibri" pitchFamily="34" charset="0"/>
              </a:rPr>
              <a:t>8.3: Έλεγχος μη συμμορφούμενου προϊόντος</a:t>
            </a:r>
            <a:endParaRPr lang="en-US" sz="1800" kern="0" dirty="0">
              <a:latin typeface="Calibri" pitchFamily="34" charset="0"/>
            </a:endParaRPr>
          </a:p>
          <a:p>
            <a:pPr lvl="1">
              <a:lnSpc>
                <a:spcPct val="150000"/>
              </a:lnSpc>
              <a:buClr>
                <a:srgbClr val="002060"/>
              </a:buClr>
              <a:buSzPct val="87000"/>
            </a:pPr>
            <a:r>
              <a:rPr lang="el-GR" sz="1800" kern="0" dirty="0">
                <a:latin typeface="Calibri" pitchFamily="34" charset="0"/>
              </a:rPr>
              <a:t>8.5.2: Διορθωτικές ενέργειες</a:t>
            </a:r>
            <a:endParaRPr lang="en-US" sz="1800" kern="0" dirty="0">
              <a:latin typeface="Calibri" pitchFamily="34" charset="0"/>
            </a:endParaRPr>
          </a:p>
          <a:p>
            <a:pPr lvl="1">
              <a:lnSpc>
                <a:spcPct val="150000"/>
              </a:lnSpc>
              <a:buClr>
                <a:srgbClr val="002060"/>
              </a:buClr>
              <a:buSzPct val="87000"/>
            </a:pPr>
            <a:r>
              <a:rPr lang="el-GR" sz="1800" kern="0" dirty="0">
                <a:latin typeface="Calibri" pitchFamily="34" charset="0"/>
              </a:rPr>
              <a:t>8.5.3: Προληπτικές ενέργειες</a:t>
            </a:r>
          </a:p>
          <a:p>
            <a:pPr marL="342900" lvl="1" indent="-342900">
              <a:lnSpc>
                <a:spcPct val="150000"/>
              </a:lnSpc>
              <a:buSzPct val="90000"/>
              <a:buFontTx/>
              <a:buChar char="•"/>
            </a:pPr>
            <a:r>
              <a:rPr lang="el-GR" sz="1800" kern="0" dirty="0">
                <a:latin typeface="Calibri" pitchFamily="34" charset="0"/>
              </a:rPr>
              <a:t>Αρχεία</a:t>
            </a:r>
          </a:p>
          <a:p>
            <a:pPr>
              <a:buFontTx/>
              <a:buNone/>
            </a:pPr>
            <a:endParaRPr lang="el-GR" sz="2000" kern="0" dirty="0">
              <a:latin typeface="Calibri" pitchFamily="34" charset="0"/>
            </a:endParaRPr>
          </a:p>
        </p:txBody>
      </p:sp>
    </p:spTree>
    <p:extLst>
      <p:ext uri="{BB962C8B-B14F-4D97-AF65-F5344CB8AC3E}">
        <p14:creationId xmlns="" xmlns:p14="http://schemas.microsoft.com/office/powerpoint/2010/main" val="2848346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527381" y="260648"/>
            <a:ext cx="11041227" cy="6264696"/>
          </a:xfrm>
        </p:spPr>
        <p:txBody>
          <a:bodyPr>
            <a:normAutofit/>
          </a:bodyPr>
          <a:lstStyle/>
          <a:p>
            <a:pPr algn="just">
              <a:spcBef>
                <a:spcPts val="0"/>
              </a:spcBef>
            </a:pPr>
            <a:r>
              <a:rPr lang="el-GR" sz="1900" dirty="0" smtClean="0">
                <a:effectLst/>
                <a:latin typeface="Arial" panose="020B0604020202020204" pitchFamily="34" charset="0"/>
                <a:cs typeface="Arial" panose="020B0604020202020204" pitchFamily="34" charset="0"/>
              </a:rPr>
              <a:t> </a:t>
            </a:r>
          </a:p>
          <a:p>
            <a:pPr algn="just"/>
            <a:r>
              <a:rPr lang="el-GR" sz="1900" b="1" dirty="0" err="1" smtClean="0">
                <a:effectLst/>
                <a:latin typeface="Arial" panose="020B0604020202020204" pitchFamily="34" charset="0"/>
                <a:cs typeface="Arial" panose="020B0604020202020204" pitchFamily="34" charset="0"/>
              </a:rPr>
              <a:t>Διεργασ</a:t>
            </a:r>
            <a:r>
              <a:rPr lang="el-GR" sz="1900" b="1" dirty="0" err="1" smtClean="0">
                <a:latin typeface="Arial" panose="020B0604020202020204" pitchFamily="34" charset="0"/>
                <a:cs typeface="Arial" panose="020B0604020202020204" pitchFamily="34" charset="0"/>
              </a:rPr>
              <a:t>ιακή</a:t>
            </a:r>
            <a:r>
              <a:rPr lang="el-GR" sz="1900" b="1" dirty="0" smtClean="0">
                <a:latin typeface="Arial" panose="020B0604020202020204" pitchFamily="34" charset="0"/>
                <a:cs typeface="Arial" panose="020B0604020202020204" pitchFamily="34" charset="0"/>
              </a:rPr>
              <a:t> Προσέγγιση</a:t>
            </a:r>
            <a:r>
              <a:rPr lang="el-GR" sz="1900" dirty="0" smtClean="0">
                <a:effectLst/>
                <a:latin typeface="Arial" panose="020B0604020202020204" pitchFamily="34" charset="0"/>
                <a:cs typeface="Arial" panose="020B0604020202020204" pitchFamily="34" charset="0"/>
              </a:rPr>
              <a:t>:</a:t>
            </a:r>
          </a:p>
          <a:p>
            <a:pPr algn="just">
              <a:spcBef>
                <a:spcPts val="0"/>
              </a:spcBef>
            </a:pPr>
            <a:r>
              <a:rPr lang="el-GR" sz="1900" dirty="0" smtClean="0">
                <a:effectLst/>
                <a:latin typeface="Arial" panose="020B0604020202020204" pitchFamily="34" charset="0"/>
                <a:cs typeface="Arial" panose="020B0604020202020204" pitchFamily="34" charset="0"/>
              </a:rPr>
              <a:t>Το σύνολο αλληλένδετων ή αλληλεπιδρώντων δραστηριοτήτων που μετασχηματίζει εισερχόμενα σε εξερχόμενα.</a:t>
            </a:r>
          </a:p>
          <a:p>
            <a:pPr algn="just"/>
            <a:r>
              <a:rPr lang="el-GR" sz="1900" dirty="0" smtClean="0">
                <a:effectLst/>
                <a:latin typeface="Arial" panose="020B0604020202020204" pitchFamily="34" charset="0"/>
                <a:cs typeface="Arial" panose="020B0604020202020204" pitchFamily="34" charset="0"/>
              </a:rPr>
              <a:t> </a:t>
            </a:r>
          </a:p>
          <a:p>
            <a:endParaRPr lang="el-GR" dirty="0"/>
          </a:p>
        </p:txBody>
      </p:sp>
      <p:pic>
        <p:nvPicPr>
          <p:cNvPr id="3076" name="Picture 4"/>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6199" y="2852936"/>
            <a:ext cx="3233524" cy="124028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3077" name="Picture 5"/>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957605" y="2765396"/>
            <a:ext cx="3365500" cy="10477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3078" name="Picture 6"/>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285588" y="4293096"/>
            <a:ext cx="1397000" cy="4762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Oval 7"/>
          <p:cNvSpPr>
            <a:spLocks noChangeArrowheads="1"/>
          </p:cNvSpPr>
          <p:nvPr/>
        </p:nvSpPr>
        <p:spPr bwMode="auto">
          <a:xfrm>
            <a:off x="566941" y="4769346"/>
            <a:ext cx="2461695" cy="1028700"/>
          </a:xfrm>
          <a:prstGeom prst="ellipse">
            <a:avLst/>
          </a:prstGeom>
          <a:solidFill>
            <a:srgbClr val="B8CCE4"/>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l-GR" altLang="el-GR" sz="1200" b="1" i="0" u="none" strike="noStrike" cap="none" normalizeH="0" baseline="0" dirty="0" smtClean="0">
                <a:ln>
                  <a:noFill/>
                </a:ln>
                <a:solidFill>
                  <a:schemeClr val="tx2">
                    <a:lumMod val="50000"/>
                  </a:schemeClr>
                </a:solidFill>
                <a:effectLst/>
                <a:latin typeface="Calibri" pitchFamily="34" charset="0"/>
                <a:cs typeface="Arial" pitchFamily="34" charset="0"/>
              </a:rPr>
              <a:t>Προϊόντα Υπηρεσίες Πληροφορίες</a:t>
            </a:r>
            <a:endParaRPr kumimoji="0" lang="el-GR" altLang="el-GR" sz="1800" b="1" i="0" u="none" strike="noStrike" cap="none" normalizeH="0" baseline="0" dirty="0" smtClean="0">
              <a:ln>
                <a:noFill/>
              </a:ln>
              <a:solidFill>
                <a:schemeClr val="tx2">
                  <a:lumMod val="50000"/>
                </a:schemeClr>
              </a:solidFill>
              <a:effectLst/>
              <a:latin typeface="Arial" pitchFamily="34" charset="0"/>
              <a:cs typeface="Arial" pitchFamily="34" charset="0"/>
            </a:endParaRPr>
          </a:p>
        </p:txBody>
      </p:sp>
      <p:sp>
        <p:nvSpPr>
          <p:cNvPr id="7" name="Oval 8"/>
          <p:cNvSpPr>
            <a:spLocks noChangeArrowheads="1"/>
          </p:cNvSpPr>
          <p:nvPr/>
        </p:nvSpPr>
        <p:spPr bwMode="auto">
          <a:xfrm>
            <a:off x="8112224" y="4113204"/>
            <a:ext cx="1691216" cy="457200"/>
          </a:xfrm>
          <a:prstGeom prst="ellipse">
            <a:avLst/>
          </a:prstGeom>
          <a:solidFill>
            <a:srgbClr val="DBE5F1"/>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l-GR" altLang="el-GR" sz="1400" b="1" i="0" u="none" strike="noStrike" cap="none" normalizeH="0" baseline="0" dirty="0" smtClean="0">
                <a:ln>
                  <a:noFill/>
                </a:ln>
                <a:effectLst/>
                <a:latin typeface="Calibri" pitchFamily="34" charset="0"/>
                <a:cs typeface="Arial" pitchFamily="34" charset="0"/>
              </a:rPr>
              <a:t>Έλεγχοι</a:t>
            </a:r>
            <a:endParaRPr kumimoji="0" lang="el-GR" altLang="el-GR" sz="1800" b="0" i="0" u="none" strike="noStrike" cap="none" normalizeH="0" baseline="0" dirty="0" smtClean="0">
              <a:ln>
                <a:noFill/>
              </a:ln>
              <a:effectLst/>
              <a:latin typeface="Arial" pitchFamily="34" charset="0"/>
              <a:cs typeface="Arial" pitchFamily="34" charset="0"/>
            </a:endParaRPr>
          </a:p>
        </p:txBody>
      </p:sp>
      <p:sp>
        <p:nvSpPr>
          <p:cNvPr id="8" name="Oval 9"/>
          <p:cNvSpPr>
            <a:spLocks noChangeArrowheads="1"/>
          </p:cNvSpPr>
          <p:nvPr/>
        </p:nvSpPr>
        <p:spPr bwMode="auto">
          <a:xfrm>
            <a:off x="8957832" y="4581128"/>
            <a:ext cx="2514765" cy="1200894"/>
          </a:xfrm>
          <a:prstGeom prst="ellipse">
            <a:avLst/>
          </a:prstGeom>
          <a:solidFill>
            <a:srgbClr val="B8CCE4"/>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l-GR" altLang="el-GR" sz="1200" b="1" i="0" u="none" strike="noStrike" cap="none" normalizeH="0" baseline="0" dirty="0" smtClean="0">
                <a:ln>
                  <a:noFill/>
                </a:ln>
                <a:effectLst/>
                <a:latin typeface="Calibri" pitchFamily="34" charset="0"/>
                <a:cs typeface="Arial" pitchFamily="34" charset="0"/>
              </a:rPr>
              <a:t>Προϊόντα Υπηρεσίες Πληροφορίες</a:t>
            </a:r>
            <a:endParaRPr kumimoji="0" lang="el-GR" altLang="el-GR" sz="1800" b="0" i="0" u="none" strike="noStrike" cap="none" normalizeH="0" baseline="0" dirty="0" smtClean="0">
              <a:ln>
                <a:noFill/>
              </a:ln>
              <a:effectLst/>
              <a:latin typeface="Arial" pitchFamily="34" charset="0"/>
              <a:cs typeface="Arial" pitchFamily="34" charset="0"/>
            </a:endParaRPr>
          </a:p>
        </p:txBody>
      </p:sp>
      <p:sp>
        <p:nvSpPr>
          <p:cNvPr id="9" name="AutoShape 10"/>
          <p:cNvSpPr>
            <a:spLocks noChangeArrowheads="1"/>
          </p:cNvSpPr>
          <p:nvPr/>
        </p:nvSpPr>
        <p:spPr bwMode="auto">
          <a:xfrm>
            <a:off x="4847861" y="4682454"/>
            <a:ext cx="2057400" cy="1455737"/>
          </a:xfrm>
          <a:prstGeom prst="roundRect">
            <a:avLst>
              <a:gd name="adj" fmla="val 16667"/>
            </a:avLst>
          </a:prstGeom>
          <a:solidFill>
            <a:srgbClr val="F2DBDB"/>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l-GR" altLang="el-GR" sz="1400" b="1" i="0" u="none" strike="noStrike" cap="none" normalizeH="0" baseline="0" dirty="0" smtClean="0">
                <a:ln>
                  <a:noFill/>
                </a:ln>
                <a:solidFill>
                  <a:schemeClr val="tx2">
                    <a:lumMod val="50000"/>
                  </a:schemeClr>
                </a:solidFill>
                <a:effectLst/>
                <a:latin typeface="Calibri" pitchFamily="34" charset="0"/>
                <a:cs typeface="Arial" pitchFamily="34" charset="0"/>
              </a:rPr>
              <a:t>ΔΙΕΡΓΑΣΙΑ</a:t>
            </a:r>
            <a:r>
              <a:rPr kumimoji="0" lang="el-GR" altLang="el-GR" sz="1200" b="1" i="0" u="none" strike="noStrike" cap="none" normalizeH="0" baseline="0" dirty="0" smtClean="0">
                <a:ln>
                  <a:noFill/>
                </a:ln>
                <a:solidFill>
                  <a:schemeClr val="tx2">
                    <a:lumMod val="50000"/>
                  </a:schemeClr>
                </a:solidFill>
                <a:effectLst/>
                <a:latin typeface="Calibri" pitchFamily="34" charset="0"/>
                <a:cs typeface="Arial" pitchFamily="34" charset="0"/>
              </a:rPr>
              <a:t> </a:t>
            </a:r>
            <a:r>
              <a:rPr kumimoji="0" lang="el-GR" altLang="el-GR" sz="1100" b="1" i="0" u="none" strike="noStrike" cap="none" normalizeH="0" baseline="0" dirty="0" smtClean="0">
                <a:ln>
                  <a:noFill/>
                </a:ln>
                <a:solidFill>
                  <a:schemeClr val="tx2">
                    <a:lumMod val="50000"/>
                  </a:schemeClr>
                </a:solidFill>
                <a:effectLst/>
                <a:latin typeface="Calibri" pitchFamily="34" charset="0"/>
                <a:cs typeface="Arial" pitchFamily="34" charset="0"/>
              </a:rPr>
              <a:t>Αλληλοσυνδεόμενες και αλληλεπιδρούσες </a:t>
            </a:r>
            <a:r>
              <a:rPr kumimoji="0" lang="el-GR" altLang="el-GR" sz="1200" b="1" i="0" u="none" strike="noStrike" cap="none" normalizeH="0" baseline="0" dirty="0" smtClean="0">
                <a:ln>
                  <a:noFill/>
                </a:ln>
                <a:solidFill>
                  <a:schemeClr val="tx2">
                    <a:lumMod val="50000"/>
                  </a:schemeClr>
                </a:solidFill>
                <a:effectLst/>
                <a:latin typeface="Calibri" pitchFamily="34" charset="0"/>
                <a:cs typeface="Arial" pitchFamily="34" charset="0"/>
              </a:rPr>
              <a:t>δραστηριότητες</a:t>
            </a:r>
            <a:endParaRPr kumimoji="0" lang="el-GR" altLang="el-GR" sz="1800" b="0" i="0" u="none" strike="noStrike" cap="none" normalizeH="0" baseline="0" dirty="0" smtClean="0">
              <a:ln>
                <a:noFill/>
              </a:ln>
              <a:solidFill>
                <a:schemeClr val="tx2">
                  <a:lumMod val="50000"/>
                </a:schemeClr>
              </a:solidFill>
              <a:effectLst/>
              <a:latin typeface="Arial" pitchFamily="34" charset="0"/>
              <a:cs typeface="Arial" pitchFamily="34" charset="0"/>
            </a:endParaRPr>
          </a:p>
        </p:txBody>
      </p:sp>
      <p:sp>
        <p:nvSpPr>
          <p:cNvPr id="10" name="AutoShape 11"/>
          <p:cNvSpPr>
            <a:spLocks noChangeArrowheads="1"/>
          </p:cNvSpPr>
          <p:nvPr/>
        </p:nvSpPr>
        <p:spPr bwMode="auto">
          <a:xfrm>
            <a:off x="3028634" y="5064549"/>
            <a:ext cx="1819227" cy="571500"/>
          </a:xfrm>
          <a:prstGeom prst="rightArrow">
            <a:avLst>
              <a:gd name="adj1" fmla="val 50000"/>
              <a:gd name="adj2" fmla="val 42500"/>
            </a:avLst>
          </a:prstGeom>
          <a:solidFill>
            <a:srgbClr val="D6E3BC"/>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l-GR" altLang="el-GR" sz="1200" b="1" i="0" u="none" strike="noStrike" cap="none" normalizeH="0" baseline="0" dirty="0" smtClean="0">
                <a:ln>
                  <a:noFill/>
                </a:ln>
                <a:solidFill>
                  <a:srgbClr val="00B050"/>
                </a:solidFill>
                <a:effectLst/>
                <a:latin typeface="Calibri" pitchFamily="34" charset="0"/>
                <a:cs typeface="Arial" pitchFamily="34" charset="0"/>
              </a:rPr>
              <a:t>Δεδομένα</a:t>
            </a:r>
            <a:endParaRPr kumimoji="0" lang="el-GR" altLang="el-GR" sz="1800" b="0" i="0" u="none" strike="noStrike" cap="none" normalizeH="0" baseline="0" dirty="0" smtClean="0">
              <a:ln>
                <a:noFill/>
              </a:ln>
              <a:solidFill>
                <a:srgbClr val="00B050"/>
              </a:solidFill>
              <a:effectLst/>
              <a:latin typeface="Arial" pitchFamily="34" charset="0"/>
              <a:cs typeface="Arial" pitchFamily="34" charset="0"/>
            </a:endParaRPr>
          </a:p>
        </p:txBody>
      </p:sp>
      <p:cxnSp>
        <p:nvCxnSpPr>
          <p:cNvPr id="3084" name="AutoShape 12"/>
          <p:cNvCxnSpPr>
            <a:cxnSpLocks noChangeShapeType="1"/>
            <a:stCxn id="3078" idx="3"/>
          </p:cNvCxnSpPr>
          <p:nvPr/>
        </p:nvCxnSpPr>
        <p:spPr bwMode="auto">
          <a:xfrm>
            <a:off x="1682589" y="4531222"/>
            <a:ext cx="3165273" cy="337939"/>
          </a:xfrm>
          <a:prstGeom prst="straightConnector1">
            <a:avLst/>
          </a:prstGeom>
          <a:noFill/>
          <a:ln w="63500">
            <a:solidFill>
              <a:srgbClr val="8DB3E2"/>
            </a:solidFill>
            <a:round/>
            <a:headEnd/>
            <a:tailEnd type="triangle" w="lg" len="lg"/>
          </a:ln>
          <a:extLst>
            <a:ext uri="{909E8E84-426E-40DD-AFC4-6F175D3DCCD1}">
              <a14:hiddenFill xmlns:a14="http://schemas.microsoft.com/office/drawing/2010/main" xmlns="">
                <a:noFill/>
              </a14:hiddenFill>
            </a:ext>
          </a:extLst>
        </p:spPr>
      </p:cxnSp>
      <p:cxnSp>
        <p:nvCxnSpPr>
          <p:cNvPr id="3085" name="AutoShape 13"/>
          <p:cNvCxnSpPr>
            <a:cxnSpLocks noChangeShapeType="1"/>
          </p:cNvCxnSpPr>
          <p:nvPr/>
        </p:nvCxnSpPr>
        <p:spPr bwMode="auto">
          <a:xfrm>
            <a:off x="3265224" y="3813147"/>
            <a:ext cx="1870669" cy="869307"/>
          </a:xfrm>
          <a:prstGeom prst="straightConnector1">
            <a:avLst/>
          </a:prstGeom>
          <a:noFill/>
          <a:ln w="63500">
            <a:solidFill>
              <a:srgbClr val="8DB3E2"/>
            </a:solidFill>
            <a:round/>
            <a:headEnd/>
            <a:tailEnd type="triangle" w="lg" len="lg"/>
          </a:ln>
          <a:extLst>
            <a:ext uri="{909E8E84-426E-40DD-AFC4-6F175D3DCCD1}">
              <a14:hiddenFill xmlns:a14="http://schemas.microsoft.com/office/drawing/2010/main" xmlns="">
                <a:noFill/>
              </a14:hiddenFill>
            </a:ext>
          </a:extLst>
        </p:spPr>
      </p:cxnSp>
      <p:pic>
        <p:nvPicPr>
          <p:cNvPr id="3086" name="Picture 14"/>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6259331" y="3553597"/>
            <a:ext cx="1660872" cy="1327605"/>
          </a:xfrm>
          <a:prstGeom prst="rect">
            <a:avLst/>
          </a:prstGeom>
          <a:noFill/>
          <a:extLst>
            <a:ext uri="{909E8E84-426E-40DD-AFC4-6F175D3DCCD1}">
              <a14:hiddenFill xmlns:a14="http://schemas.microsoft.com/office/drawing/2010/main" xmlns="">
                <a:solidFill>
                  <a:srgbClr val="FFFFFF"/>
                </a:solidFill>
              </a14:hiddenFill>
            </a:ext>
          </a:extLst>
        </p:spPr>
      </p:pic>
      <p:sp>
        <p:nvSpPr>
          <p:cNvPr id="15" name="AutoShape 15"/>
          <p:cNvSpPr>
            <a:spLocks noChangeArrowheads="1"/>
          </p:cNvSpPr>
          <p:nvPr/>
        </p:nvSpPr>
        <p:spPr bwMode="auto">
          <a:xfrm>
            <a:off x="6957605" y="5064549"/>
            <a:ext cx="2000228" cy="571500"/>
          </a:xfrm>
          <a:prstGeom prst="rightArrow">
            <a:avLst>
              <a:gd name="adj1" fmla="val 50000"/>
              <a:gd name="adj2" fmla="val 57847"/>
            </a:avLst>
          </a:prstGeom>
          <a:solidFill>
            <a:srgbClr val="D6E3BC"/>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l-GR" altLang="el-GR" sz="1200" b="1" i="0" u="none" strike="noStrike" cap="none" normalizeH="0" baseline="0" dirty="0" smtClean="0">
                <a:ln>
                  <a:noFill/>
                </a:ln>
                <a:solidFill>
                  <a:srgbClr val="00B050"/>
                </a:solidFill>
                <a:effectLst/>
                <a:latin typeface="Calibri" pitchFamily="34" charset="0"/>
                <a:cs typeface="Arial" pitchFamily="34" charset="0"/>
              </a:rPr>
              <a:t>Αποτελέσματα</a:t>
            </a:r>
            <a:endParaRPr kumimoji="0" lang="el-GR" altLang="el-GR" sz="1800" b="0" i="0" u="none" strike="noStrike" cap="none" normalizeH="0" baseline="0" dirty="0" smtClean="0">
              <a:ln>
                <a:noFill/>
              </a:ln>
              <a:solidFill>
                <a:srgbClr val="00B050"/>
              </a:solidFill>
              <a:effectLst/>
              <a:latin typeface="Arial" pitchFamily="34" charset="0"/>
              <a:cs typeface="Arial" pitchFamily="34" charset="0"/>
            </a:endParaRPr>
          </a:p>
        </p:txBody>
      </p:sp>
      <p:cxnSp>
        <p:nvCxnSpPr>
          <p:cNvPr id="3088" name="AutoShape 16"/>
          <p:cNvCxnSpPr>
            <a:cxnSpLocks noChangeShapeType="1"/>
            <a:stCxn id="7" idx="3"/>
          </p:cNvCxnSpPr>
          <p:nvPr/>
        </p:nvCxnSpPr>
        <p:spPr bwMode="auto">
          <a:xfrm flipH="1">
            <a:off x="6905262" y="4503449"/>
            <a:ext cx="1454636" cy="377752"/>
          </a:xfrm>
          <a:prstGeom prst="straightConnector1">
            <a:avLst/>
          </a:prstGeom>
          <a:noFill/>
          <a:ln w="63500">
            <a:solidFill>
              <a:srgbClr val="8DB3E2"/>
            </a:solidFill>
            <a:round/>
            <a:headEnd/>
            <a:tailEnd type="triangle" w="lg" len="lg"/>
          </a:ln>
          <a:extLst>
            <a:ext uri="{909E8E84-426E-40DD-AFC4-6F175D3DCCD1}">
              <a14:hiddenFill xmlns:a14="http://schemas.microsoft.com/office/drawing/2010/main" xmlns="">
                <a:noFill/>
              </a14:hiddenFill>
            </a:ext>
          </a:extLst>
        </p:spPr>
      </p:cxnSp>
    </p:spTree>
    <p:extLst>
      <p:ext uri="{BB962C8B-B14F-4D97-AF65-F5344CB8AC3E}">
        <p14:creationId xmlns:p14="http://schemas.microsoft.com/office/powerpoint/2010/main" xmlns="" val="1157105098"/>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7316</Words>
  <Application>Microsoft Office PowerPoint</Application>
  <PresentationFormat>Προσαρμογή</PresentationFormat>
  <Paragraphs>634</Paragraphs>
  <Slides>85</Slides>
  <Notes>85</Notes>
  <HiddenSlides>0</HiddenSlides>
  <MMClips>0</MMClips>
  <ScaleCrop>false</ScaleCrop>
  <HeadingPairs>
    <vt:vector size="4" baseType="variant">
      <vt:variant>
        <vt:lpstr>Θέμα</vt:lpstr>
      </vt:variant>
      <vt:variant>
        <vt:i4>1</vt:i4>
      </vt:variant>
      <vt:variant>
        <vt:lpstr>Τίτλοι διαφανειών</vt:lpstr>
      </vt:variant>
      <vt:variant>
        <vt:i4>85</vt:i4>
      </vt:variant>
    </vt:vector>
  </HeadingPairs>
  <TitlesOfParts>
    <vt:vector size="86" baseType="lpstr">
      <vt:lpstr>Θέμα του Office</vt:lpstr>
      <vt:lpstr>Διαφάνεια 1</vt:lpstr>
      <vt:lpstr>Διαφάνεια 2</vt:lpstr>
      <vt:lpstr>Διαφάνεια 3</vt:lpstr>
      <vt:lpstr>Διαφάνεια 4</vt:lpstr>
      <vt:lpstr>Διαφάνεια 5</vt:lpstr>
      <vt:lpstr>Διαδικασία vs Διεργασία</vt:lpstr>
      <vt:lpstr>ΔΙΕΡΓΑΣΙΑ</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lpstr>Διαφάνεια 29</vt:lpstr>
      <vt:lpstr>Διαφάνεια 30</vt:lpstr>
      <vt:lpstr>Διαφάνεια 31</vt:lpstr>
      <vt:lpstr>Διαφάνεια 32</vt:lpstr>
      <vt:lpstr>Διαφάνεια 33</vt:lpstr>
      <vt:lpstr>Διαφάνεια 34</vt:lpstr>
      <vt:lpstr>Διαφάνεια 35</vt:lpstr>
      <vt:lpstr>Διαφάνεια 36</vt:lpstr>
      <vt:lpstr>Διαφάνεια 37</vt:lpstr>
      <vt:lpstr>Διαφάνεια 38</vt:lpstr>
      <vt:lpstr>Διαφάνεια 39</vt:lpstr>
      <vt:lpstr>Διαφάνεια 40</vt:lpstr>
      <vt:lpstr>Διαφάνεια 41</vt:lpstr>
      <vt:lpstr>Διαφάνεια 42</vt:lpstr>
      <vt:lpstr>Διαφάνεια 43</vt:lpstr>
      <vt:lpstr>Διαφάνεια 44</vt:lpstr>
      <vt:lpstr>Διαφάνεια 45</vt:lpstr>
      <vt:lpstr>Διαφάνεια 46</vt:lpstr>
      <vt:lpstr>Διαφάνεια 47</vt:lpstr>
      <vt:lpstr>Διαφάνεια 48</vt:lpstr>
      <vt:lpstr>Διαφάνεια 49</vt:lpstr>
      <vt:lpstr>Διαφάνεια 50</vt:lpstr>
      <vt:lpstr>Διαφάνεια 51</vt:lpstr>
      <vt:lpstr>Διαφάνεια 52</vt:lpstr>
      <vt:lpstr>Διαφάνεια 53</vt:lpstr>
      <vt:lpstr>Διαφάνεια 54</vt:lpstr>
      <vt:lpstr>Διαφάνεια 55</vt:lpstr>
      <vt:lpstr>Διαφάνεια 56</vt:lpstr>
      <vt:lpstr>Διαφάνεια 57</vt:lpstr>
      <vt:lpstr>Διαφάνεια 58</vt:lpstr>
      <vt:lpstr>Διαφάνεια 59</vt:lpstr>
      <vt:lpstr>Διαφάνεια 60</vt:lpstr>
      <vt:lpstr>Διαφάνεια 61</vt:lpstr>
      <vt:lpstr>Διαφάνεια 62</vt:lpstr>
      <vt:lpstr>Διαφάνεια 63</vt:lpstr>
      <vt:lpstr>Διαφάνεια 64</vt:lpstr>
      <vt:lpstr>Διαφάνεια 65</vt:lpstr>
      <vt:lpstr>Διαφάνεια 66</vt:lpstr>
      <vt:lpstr>Διαφάνεια 67</vt:lpstr>
      <vt:lpstr>Διαφάνεια 68</vt:lpstr>
      <vt:lpstr>Διαφάνεια 69</vt:lpstr>
      <vt:lpstr>Διαφάνεια 70</vt:lpstr>
      <vt:lpstr>Διαφάνεια 71</vt:lpstr>
      <vt:lpstr>Διαφάνεια 72</vt:lpstr>
      <vt:lpstr>Διαφάνεια 73</vt:lpstr>
      <vt:lpstr>Διαφάνεια 74</vt:lpstr>
      <vt:lpstr>Διαφάνεια 75</vt:lpstr>
      <vt:lpstr>Διαφάνεια 76</vt:lpstr>
      <vt:lpstr>Διαφάνεια 77</vt:lpstr>
      <vt:lpstr>Διαφάνεια 78</vt:lpstr>
      <vt:lpstr>Διαφάνεια 79</vt:lpstr>
      <vt:lpstr>Διαφάνεια 80</vt:lpstr>
      <vt:lpstr>Διαφάνεια 81</vt:lpstr>
      <vt:lpstr>Διαφάνεια 82</vt:lpstr>
      <vt:lpstr>Διαφάνεια 83</vt:lpstr>
      <vt:lpstr>Διαφάνεια 84</vt:lpstr>
      <vt:lpstr>Διαφάνεια 85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Vasiliki Gkioka</dc:creator>
  <cp:lastModifiedBy>Vasia</cp:lastModifiedBy>
  <cp:revision>4</cp:revision>
  <dcterms:created xsi:type="dcterms:W3CDTF">2018-01-22T18:34:34Z</dcterms:created>
  <dcterms:modified xsi:type="dcterms:W3CDTF">2018-02-18T07:20:25Z</dcterms:modified>
</cp:coreProperties>
</file>