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3" r:id="rId5"/>
    <p:sldId id="264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5102" autoAdjust="0"/>
    <p:restoredTop sz="96242" autoAdjust="0"/>
  </p:normalViewPr>
  <p:slideViewPr>
    <p:cSldViewPr snapToGrid="0">
      <p:cViewPr varScale="1">
        <p:scale>
          <a:sx n="114" d="100"/>
          <a:sy n="114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343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6945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983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003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844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423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027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997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81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613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81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0770C-F2D2-4599-95EE-64FCEECE401A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68D22-4B1F-49E2-8535-4600902C8C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252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998" y="313917"/>
            <a:ext cx="6134530" cy="57198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746714" y="899311"/>
            <a:ext cx="3657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Start with Q=0:</a:t>
            </a:r>
          </a:p>
          <a:p>
            <a:r>
              <a:rPr lang="el-GR" dirty="0" smtClean="0"/>
              <a:t>a) P=1,C=0==&gt;Q=0</a:t>
            </a:r>
          </a:p>
          <a:p>
            <a:r>
              <a:rPr lang="el-GR" dirty="0" smtClean="0"/>
              <a:t>b) P=1,C=1==&gt;JK</a:t>
            </a:r>
          </a:p>
          <a:p>
            <a:endParaRPr lang="el-GR" dirty="0" smtClean="0"/>
          </a:p>
          <a:p>
            <a:r>
              <a:rPr lang="el-GR" dirty="0" smtClean="0"/>
              <a:t>Start with Q=1:</a:t>
            </a:r>
          </a:p>
          <a:p>
            <a:r>
              <a:rPr lang="el-GR" dirty="0" smtClean="0"/>
              <a:t>a) P=0,C=1==&gt;Q=1</a:t>
            </a:r>
          </a:p>
          <a:p>
            <a:r>
              <a:rPr lang="el-GR" dirty="0" smtClean="0"/>
              <a:t>b) P=1,C=1==&gt;JK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JK:</a:t>
            </a:r>
          </a:p>
          <a:p>
            <a:endParaRPr lang="el-GR" dirty="0" smtClean="0"/>
          </a:p>
          <a:p>
            <a:r>
              <a:rPr lang="el-GR" dirty="0" smtClean="0"/>
              <a:t>JKQ+</a:t>
            </a:r>
          </a:p>
          <a:p>
            <a:r>
              <a:rPr lang="el-GR" dirty="0" smtClean="0"/>
              <a:t>00Q</a:t>
            </a:r>
          </a:p>
          <a:p>
            <a:r>
              <a:rPr lang="el-GR" dirty="0" smtClean="0"/>
              <a:t>010</a:t>
            </a:r>
          </a:p>
          <a:p>
            <a:r>
              <a:rPr lang="el-GR" dirty="0" smtClean="0"/>
              <a:t>101</a:t>
            </a:r>
          </a:p>
          <a:p>
            <a:r>
              <a:rPr lang="el-GR" dirty="0" smtClean="0"/>
              <a:t>11Q'</a:t>
            </a:r>
          </a:p>
          <a:p>
            <a:r>
              <a:rPr lang="el-GR" dirty="0" smtClean="0"/>
              <a:t>Negative Edge Trigger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419449" y="129251"/>
            <a:ext cx="500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/>
              <a:t>ΒΟΗΘΗΤΙΚΑ ΣΤΟΙΧΕΙΑ – Λειτουργία του </a:t>
            </a:r>
            <a:r>
              <a:rPr lang="en-US" smtClean="0"/>
              <a:t>JK</a:t>
            </a:r>
            <a:r>
              <a:rPr lang="en-US"/>
              <a:t> </a:t>
            </a:r>
            <a:r>
              <a:rPr lang="en-US" smtClean="0"/>
              <a:t>Flip-Flop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776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0059" y="790291"/>
            <a:ext cx="6904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Κατάσταση</a:t>
            </a:r>
            <a:r>
              <a:rPr lang="el-GR" dirty="0" smtClean="0"/>
              <a:t> ακολουθιακού κυκλώματος: Λέμε την </a:t>
            </a:r>
            <a:r>
              <a:rPr lang="el-GR" b="1" dirty="0" smtClean="0"/>
              <a:t>τιμή</a:t>
            </a:r>
            <a:r>
              <a:rPr lang="el-GR" dirty="0" smtClean="0"/>
              <a:t> που έχουν σε κάθε χρονική στιγμή τα </a:t>
            </a:r>
            <a:r>
              <a:rPr lang="en-US" dirty="0" smtClean="0"/>
              <a:t>Flip-Flops</a:t>
            </a:r>
            <a:r>
              <a:rPr lang="el-GR" dirty="0" smtClean="0"/>
              <a:t> του κυκλώματος (δηλαδή οι τιμές των </a:t>
            </a:r>
            <a:r>
              <a:rPr lang="en-US" dirty="0" smtClean="0"/>
              <a:t>Q)</a:t>
            </a:r>
            <a:r>
              <a:rPr lang="el-GR" dirty="0" smtClean="0"/>
              <a:t> κάθε χρονική στιγμή.</a:t>
            </a:r>
            <a:endParaRPr lang="el-G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58" y="1293901"/>
            <a:ext cx="3190838" cy="2728653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79178"/>
              </p:ext>
            </p:extLst>
          </p:nvPr>
        </p:nvGraphicFramePr>
        <p:xfrm>
          <a:off x="2896036" y="2292066"/>
          <a:ext cx="157130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68"/>
                <a:gridCol w="360680"/>
                <a:gridCol w="392430"/>
                <a:gridCol w="5067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Q+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61004" y="780622"/>
            <a:ext cx="37590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Q</a:t>
            </a:r>
            <a:r>
              <a:rPr lang="el-GR" dirty="0" smtClean="0"/>
              <a:t> είναι η τρέχουσα κατάσταση του </a:t>
            </a:r>
            <a:r>
              <a:rPr lang="en-US" dirty="0" smtClean="0"/>
              <a:t>FF</a:t>
            </a:r>
            <a:r>
              <a:rPr lang="el-GR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Q+</a:t>
            </a:r>
            <a:r>
              <a:rPr lang="el-GR" dirty="0" smtClean="0"/>
              <a:t> είναι η επόμενη κατάσταση του </a:t>
            </a:r>
            <a:r>
              <a:rPr lang="en-US" dirty="0" smtClean="0"/>
              <a:t>FF.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 smtClean="0"/>
              <a:t>Επόμενη κατάσταση θα έχω στον επόμενο «</a:t>
            </a:r>
            <a:r>
              <a:rPr lang="el-GR" b="1" dirty="0" smtClean="0"/>
              <a:t>κατάλληλο</a:t>
            </a:r>
            <a:r>
              <a:rPr lang="el-GR" dirty="0" smtClean="0"/>
              <a:t>» παλμό ρολογιού.</a:t>
            </a:r>
            <a:endParaRPr lang="el-GR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855707"/>
              </p:ext>
            </p:extLst>
          </p:nvPr>
        </p:nvGraphicFramePr>
        <p:xfrm>
          <a:off x="430059" y="3775426"/>
          <a:ext cx="222250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918"/>
                <a:gridCol w="978853"/>
                <a:gridCol w="5067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J(set)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K(reset)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Q+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Q’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7633699" y="3513848"/>
            <a:ext cx="4109663" cy="2873562"/>
            <a:chOff x="7037798" y="3180550"/>
            <a:chExt cx="4109663" cy="2873562"/>
          </a:xfrm>
        </p:grpSpPr>
        <p:sp>
          <p:nvSpPr>
            <p:cNvPr id="8" name="Rectangle 7"/>
            <p:cNvSpPr/>
            <p:nvPr/>
          </p:nvSpPr>
          <p:spPr>
            <a:xfrm>
              <a:off x="7664521" y="3771045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476180" y="3771045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287839" y="3771045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099498" y="3771044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64521" y="4582704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476180" y="4582704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287839" y="4582704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099498" y="4582703"/>
              <a:ext cx="811659" cy="81165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34293" y="3180550"/>
              <a:ext cx="378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JK</a:t>
              </a:r>
              <a:endParaRPr lang="el-G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037798" y="4099389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</a:t>
              </a:r>
              <a:endParaRPr lang="el-GR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848124" y="347579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643103" y="347579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436750" y="347579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265089" y="345594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09002" y="402925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409002" y="477861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9287839" y="3945276"/>
              <a:ext cx="1479478" cy="52344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0303673" y="4633645"/>
              <a:ext cx="843788" cy="934948"/>
            </a:xfrm>
            <a:custGeom>
              <a:avLst/>
              <a:gdLst>
                <a:gd name="connsiteX0" fmla="*/ 843788 w 843788"/>
                <a:gd name="connsiteY0" fmla="*/ 0 h 934948"/>
                <a:gd name="connsiteX1" fmla="*/ 1307 w 843788"/>
                <a:gd name="connsiteY1" fmla="*/ 246580 h 934948"/>
                <a:gd name="connsiteX2" fmla="*/ 689675 w 843788"/>
                <a:gd name="connsiteY2" fmla="*/ 934948 h 934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3788" h="934948">
                  <a:moveTo>
                    <a:pt x="843788" y="0"/>
                  </a:moveTo>
                  <a:cubicBezTo>
                    <a:pt x="435390" y="45377"/>
                    <a:pt x="26992" y="90755"/>
                    <a:pt x="1307" y="246580"/>
                  </a:cubicBezTo>
                  <a:cubicBezTo>
                    <a:pt x="-24378" y="402405"/>
                    <a:pt x="332648" y="668676"/>
                    <a:pt x="689675" y="934948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Freeform 25"/>
            <p:cNvSpPr/>
            <p:nvPr/>
          </p:nvSpPr>
          <p:spPr>
            <a:xfrm rot="10800000">
              <a:off x="7477075" y="4459414"/>
              <a:ext cx="843788" cy="934948"/>
            </a:xfrm>
            <a:custGeom>
              <a:avLst/>
              <a:gdLst>
                <a:gd name="connsiteX0" fmla="*/ 843788 w 843788"/>
                <a:gd name="connsiteY0" fmla="*/ 0 h 934948"/>
                <a:gd name="connsiteX1" fmla="*/ 1307 w 843788"/>
                <a:gd name="connsiteY1" fmla="*/ 246580 h 934948"/>
                <a:gd name="connsiteX2" fmla="*/ 689675 w 843788"/>
                <a:gd name="connsiteY2" fmla="*/ 934948 h 934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3788" h="934948">
                  <a:moveTo>
                    <a:pt x="843788" y="0"/>
                  </a:moveTo>
                  <a:cubicBezTo>
                    <a:pt x="435390" y="45377"/>
                    <a:pt x="26992" y="90755"/>
                    <a:pt x="1307" y="246580"/>
                  </a:cubicBezTo>
                  <a:cubicBezTo>
                    <a:pt x="-24378" y="402405"/>
                    <a:pt x="332648" y="668676"/>
                    <a:pt x="689675" y="934948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419672" y="5684780"/>
              <a:ext cx="1512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Q+ = JQ’ + QK’</a:t>
              </a:r>
              <a:endParaRPr lang="el-GR" dirty="0"/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975850"/>
              </p:ext>
            </p:extLst>
          </p:nvPr>
        </p:nvGraphicFramePr>
        <p:xfrm>
          <a:off x="4636610" y="3778280"/>
          <a:ext cx="245363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792"/>
                <a:gridCol w="592455"/>
                <a:gridCol w="1235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Π.Κ.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Ε.Κ.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JK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00,01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0Χ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10,11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1Χ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01,11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Χ1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00,10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Χ0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19449" y="129251"/>
            <a:ext cx="500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/>
              <a:t>ΒΟΗΘΗΤΙΚΑ ΣΤΟΙΧΕΙΑ – Λειτουργία του </a:t>
            </a:r>
            <a:r>
              <a:rPr lang="en-US" smtClean="0"/>
              <a:t>JK</a:t>
            </a:r>
            <a:r>
              <a:rPr lang="en-US"/>
              <a:t> </a:t>
            </a:r>
            <a:r>
              <a:rPr lang="en-US" smtClean="0"/>
              <a:t>Flip-Flop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38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308" y="1202845"/>
            <a:ext cx="11340171" cy="56551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3434" y="380144"/>
            <a:ext cx="10804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Α) Να διαπιστώσετε τον τρόπο λειτουργίας του επόμενου κυκλώματος. Θεωρείστε ότι αρχικά όλα τα </a:t>
            </a:r>
            <a:r>
              <a:rPr lang="en-US" dirty="0" smtClean="0"/>
              <a:t>FF</a:t>
            </a:r>
            <a:r>
              <a:rPr lang="el-GR" dirty="0" smtClean="0"/>
              <a:t> είναι </a:t>
            </a:r>
            <a:r>
              <a:rPr lang="el-GR" smtClean="0"/>
              <a:t>μηδενισμένα</a:t>
            </a:r>
            <a:r>
              <a:rPr lang="el-GR" smtClean="0"/>
              <a:t>. Κατασκευάστε τον πίνακα καταστάσεων του κυκλώματος.</a:t>
            </a:r>
            <a:endParaRPr lang="el-GR" dirty="0" smtClean="0"/>
          </a:p>
          <a:p>
            <a:r>
              <a:rPr lang="el-GR" dirty="0" smtClean="0"/>
              <a:t>Β) Σχεδιάστε κατάλληλο διάγραμμα χρόνου-παλμών.</a:t>
            </a:r>
            <a:r>
              <a:rPr lang="en-US" dirty="0" smtClean="0"/>
              <a:t> </a:t>
            </a:r>
            <a:r>
              <a:rPr lang="el-GR" dirty="0" smtClean="0"/>
              <a:t>Θεωρείστε ότι τα </a:t>
            </a:r>
            <a:r>
              <a:rPr lang="en-US" dirty="0" smtClean="0"/>
              <a:t>FF</a:t>
            </a:r>
            <a:r>
              <a:rPr lang="el-GR" dirty="0" smtClean="0"/>
              <a:t> λειτουργούν στην </a:t>
            </a:r>
            <a:r>
              <a:rPr lang="el-GR" dirty="0" smtClean="0">
                <a:solidFill>
                  <a:srgbClr val="FF0000"/>
                </a:solidFill>
              </a:rPr>
              <a:t>αρνητική</a:t>
            </a:r>
            <a:r>
              <a:rPr lang="el-GR" dirty="0" smtClean="0"/>
              <a:t> </a:t>
            </a:r>
            <a:r>
              <a:rPr lang="el-GR" smtClean="0"/>
              <a:t>ακμή</a:t>
            </a:r>
            <a:r>
              <a:rPr lang="el-GR" smtClean="0"/>
              <a:t>.</a:t>
            </a:r>
          </a:p>
          <a:p>
            <a:r>
              <a:rPr lang="el-GR" smtClean="0"/>
              <a:t>Γ) Προσομοιώστε την συμπεριφορά του κυκλώματος στο ΤΙΝΑ.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503434" y="10812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mtClean="0"/>
              <a:t>ΕΡΓΑΣΙΑ-1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322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269" y="1398044"/>
            <a:ext cx="7742757" cy="54599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3434" y="380144"/>
            <a:ext cx="10804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Α) Να διαπιστώσετε τον τρόπο λειτουργίας του επόμενου κυκλώματος. Θεωρείστε ότι αρχικά όλα τα </a:t>
            </a:r>
            <a:r>
              <a:rPr lang="en-US" dirty="0" smtClean="0"/>
              <a:t>FF</a:t>
            </a:r>
            <a:r>
              <a:rPr lang="el-GR" dirty="0" smtClean="0"/>
              <a:t> είναι </a:t>
            </a:r>
            <a:r>
              <a:rPr lang="el-GR" smtClean="0"/>
              <a:t>μηδενισμένα</a:t>
            </a:r>
            <a:r>
              <a:rPr lang="el-GR" smtClean="0"/>
              <a:t>. Κατασκευάστε τον πίνακα καταστάσεων του κυκλώματος.</a:t>
            </a:r>
            <a:endParaRPr lang="el-GR" dirty="0" smtClean="0"/>
          </a:p>
          <a:p>
            <a:r>
              <a:rPr lang="el-GR" dirty="0" smtClean="0"/>
              <a:t>Β) Σχεδιάστε κατάλληλο διάγραμμα χρόνου-παλμών.</a:t>
            </a:r>
            <a:r>
              <a:rPr lang="en-US" dirty="0" smtClean="0"/>
              <a:t> </a:t>
            </a:r>
            <a:r>
              <a:rPr lang="el-GR" dirty="0" smtClean="0"/>
              <a:t>Θεωρείστε ότι τα </a:t>
            </a:r>
            <a:r>
              <a:rPr lang="en-US" dirty="0" smtClean="0"/>
              <a:t>FF</a:t>
            </a:r>
            <a:r>
              <a:rPr lang="el-GR" dirty="0" smtClean="0"/>
              <a:t> λειτουργούν στην </a:t>
            </a:r>
            <a:r>
              <a:rPr lang="el-GR" dirty="0" smtClean="0">
                <a:solidFill>
                  <a:srgbClr val="FF0000"/>
                </a:solidFill>
              </a:rPr>
              <a:t>αρνητική</a:t>
            </a:r>
            <a:r>
              <a:rPr lang="el-GR" dirty="0" smtClean="0"/>
              <a:t> </a:t>
            </a:r>
            <a:r>
              <a:rPr lang="el-GR" smtClean="0"/>
              <a:t>ακμή</a:t>
            </a:r>
            <a:r>
              <a:rPr lang="el-GR" smtClean="0"/>
              <a:t>.</a:t>
            </a:r>
          </a:p>
          <a:p>
            <a:r>
              <a:rPr lang="el-GR" smtClean="0"/>
              <a:t>Γ) Προσομοιώστε την συμπεριφορά του κυκλώματος στο ΤΙΝΑ.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503434" y="10812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mtClean="0"/>
              <a:t>ΕΡΓΑΣΙΑ-</a:t>
            </a:r>
            <a:r>
              <a:rPr lang="en-US" smtClean="0"/>
              <a:t>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546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677" y="2676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mtClean="0"/>
              <a:t>ΕΡΓΑΣΙΑ - 3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287677" y="396094"/>
            <a:ext cx="4787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Σχεδιάστε σύγχρονο μετρητή </a:t>
            </a:r>
            <a:r>
              <a:rPr lang="en-US" dirty="0" smtClean="0"/>
              <a:t>mod-8</a:t>
            </a:r>
            <a:r>
              <a:rPr lang="el-GR" dirty="0" smtClean="0"/>
              <a:t> με </a:t>
            </a:r>
            <a:r>
              <a:rPr lang="en-US" dirty="0" smtClean="0"/>
              <a:t>JK</a:t>
            </a:r>
            <a:r>
              <a:rPr lang="en-US" dirty="0"/>
              <a:t> </a:t>
            </a:r>
            <a:r>
              <a:rPr lang="en-US" dirty="0" smtClean="0"/>
              <a:t>FFs.</a:t>
            </a: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953803"/>
              </p:ext>
            </p:extLst>
          </p:nvPr>
        </p:nvGraphicFramePr>
        <p:xfrm>
          <a:off x="193021" y="851295"/>
          <a:ext cx="5241038" cy="3713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030"/>
                <a:gridCol w="359093"/>
                <a:gridCol w="357505"/>
                <a:gridCol w="481330"/>
                <a:gridCol w="473393"/>
                <a:gridCol w="471805"/>
                <a:gridCol w="436118"/>
                <a:gridCol w="486093"/>
                <a:gridCol w="432118"/>
                <a:gridCol w="478155"/>
                <a:gridCol w="430530"/>
                <a:gridCol w="467868"/>
              </a:tblGrid>
              <a:tr h="375764">
                <a:tc gridSpan="3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Π.Κ.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Ε.Κ.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ΕΙΣΟΔΟΙ</a:t>
                      </a:r>
                      <a:r>
                        <a:rPr lang="en-US" baseline="0" dirty="0" smtClean="0"/>
                        <a:t> F.F.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A+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B+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C+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JB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KB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JC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KC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103104"/>
              </p:ext>
            </p:extLst>
          </p:nvPr>
        </p:nvGraphicFramePr>
        <p:xfrm>
          <a:off x="177626" y="4704642"/>
          <a:ext cx="245363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792"/>
                <a:gridCol w="592455"/>
                <a:gridCol w="1235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Π.Κ.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Ε.Κ.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JK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00,01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0Χ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10,11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1Χ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01,11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Χ1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00,10</a:t>
                      </a:r>
                      <a:r>
                        <a:rPr lang="el-GR" dirty="0" smtClean="0">
                          <a:sym typeface="Wingdings" panose="05000000000000000000" pitchFamily="2" charset="2"/>
                        </a:rPr>
                        <a:t>Χ0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28571" y="4906856"/>
            <a:ext cx="20484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Mod-0:</a:t>
            </a:r>
          </a:p>
          <a:p>
            <a:r>
              <a:rPr lang="en-US" dirty="0" smtClean="0"/>
              <a:t>0,1,2,3,4,5,6,7,0,…</a:t>
            </a:r>
          </a:p>
          <a:p>
            <a:r>
              <a:rPr lang="en-US" dirty="0" smtClean="0"/>
              <a:t>Max=7</a:t>
            </a:r>
            <a:r>
              <a:rPr lang="en-US" dirty="0" smtClean="0">
                <a:sym typeface="Wingdings" panose="05000000000000000000" pitchFamily="2" charset="2"/>
              </a:rPr>
              <a:t>111ABC</a:t>
            </a:r>
            <a:endParaRPr lang="el-GR" dirty="0"/>
          </a:p>
        </p:txBody>
      </p:sp>
      <p:grpSp>
        <p:nvGrpSpPr>
          <p:cNvPr id="24" name="Group 23"/>
          <p:cNvGrpSpPr/>
          <p:nvPr/>
        </p:nvGrpSpPr>
        <p:grpSpPr>
          <a:xfrm>
            <a:off x="5521984" y="26762"/>
            <a:ext cx="3437084" cy="1854220"/>
            <a:chOff x="6374739" y="189535"/>
            <a:chExt cx="3437084" cy="1854220"/>
          </a:xfrm>
        </p:grpSpPr>
        <p:grpSp>
          <p:nvGrpSpPr>
            <p:cNvPr id="15" name="Group 14"/>
            <p:cNvGrpSpPr/>
            <p:nvPr/>
          </p:nvGrpSpPr>
          <p:grpSpPr>
            <a:xfrm>
              <a:off x="7140539" y="708111"/>
              <a:ext cx="2671284" cy="1335644"/>
              <a:chOff x="7602876" y="811656"/>
              <a:chExt cx="2671284" cy="1335644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7602876" y="81165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8270697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8938518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606339" y="811656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7602876" y="1479479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70697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8938518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9606339" y="147947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7224003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930951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637899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93477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726536" y="8927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26536" y="15251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94915" y="189535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AB</a:t>
              </a:r>
              <a:endParaRPr lang="el-GR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74739" y="85735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l-GR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983006" y="0"/>
            <a:ext cx="3437084" cy="1854220"/>
            <a:chOff x="6374739" y="189535"/>
            <a:chExt cx="3437084" cy="1854220"/>
          </a:xfrm>
        </p:grpSpPr>
        <p:grpSp>
          <p:nvGrpSpPr>
            <p:cNvPr id="26" name="Group 25"/>
            <p:cNvGrpSpPr/>
            <p:nvPr/>
          </p:nvGrpSpPr>
          <p:grpSpPr>
            <a:xfrm>
              <a:off x="7140539" y="708111"/>
              <a:ext cx="2671284" cy="1335644"/>
              <a:chOff x="7602876" y="811656"/>
              <a:chExt cx="2671284" cy="133564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7602876" y="81165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270697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8938518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9606339" y="811656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7602876" y="1479479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8270697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8938518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9606339" y="147947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7224003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930951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637899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293477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26536" y="8927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26536" y="15251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94915" y="189535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AB</a:t>
              </a:r>
              <a:endParaRPr lang="el-GR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374739" y="85735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l-GR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588768" y="2082403"/>
            <a:ext cx="3437084" cy="1854220"/>
            <a:chOff x="6374739" y="189535"/>
            <a:chExt cx="3437084" cy="1854220"/>
          </a:xfrm>
        </p:grpSpPr>
        <p:grpSp>
          <p:nvGrpSpPr>
            <p:cNvPr id="44" name="Group 43"/>
            <p:cNvGrpSpPr/>
            <p:nvPr/>
          </p:nvGrpSpPr>
          <p:grpSpPr>
            <a:xfrm>
              <a:off x="7140539" y="708111"/>
              <a:ext cx="2671284" cy="1335644"/>
              <a:chOff x="7602876" y="811656"/>
              <a:chExt cx="2671284" cy="1335644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7602876" y="81165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270697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8938518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9606339" y="811656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7602876" y="1479479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8270697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8938518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9606339" y="147947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7224003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930951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637899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293477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726536" y="8927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726536" y="15251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794915" y="189535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AB</a:t>
              </a:r>
              <a:endParaRPr lang="el-GR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374739" y="85735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l-GR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9049790" y="2055641"/>
            <a:ext cx="3437084" cy="1854220"/>
            <a:chOff x="6374739" y="189535"/>
            <a:chExt cx="3437084" cy="1854220"/>
          </a:xfrm>
        </p:grpSpPr>
        <p:grpSp>
          <p:nvGrpSpPr>
            <p:cNvPr id="62" name="Group 61"/>
            <p:cNvGrpSpPr/>
            <p:nvPr/>
          </p:nvGrpSpPr>
          <p:grpSpPr>
            <a:xfrm>
              <a:off x="7140539" y="708111"/>
              <a:ext cx="2671284" cy="1335644"/>
              <a:chOff x="7602876" y="811656"/>
              <a:chExt cx="2671284" cy="1335644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7602876" y="81165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8270697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8938518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9606339" y="811656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7602876" y="1479479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8270697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938518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9606339" y="147947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7224003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930951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8637899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293477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726536" y="8927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726536" y="15251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794915" y="189535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AB</a:t>
              </a:r>
              <a:endParaRPr lang="el-GR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374739" y="85735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l-GR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612706" y="4208887"/>
            <a:ext cx="3437084" cy="1854220"/>
            <a:chOff x="6374739" y="189535"/>
            <a:chExt cx="3437084" cy="1854220"/>
          </a:xfrm>
        </p:grpSpPr>
        <p:grpSp>
          <p:nvGrpSpPr>
            <p:cNvPr id="80" name="Group 79"/>
            <p:cNvGrpSpPr/>
            <p:nvPr/>
          </p:nvGrpSpPr>
          <p:grpSpPr>
            <a:xfrm>
              <a:off x="7140539" y="708111"/>
              <a:ext cx="2671284" cy="1335644"/>
              <a:chOff x="7602876" y="811656"/>
              <a:chExt cx="2671284" cy="1335644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7602876" y="81165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8270697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8938518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9606339" y="811656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7602876" y="1479479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8270697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8938518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9606339" y="147947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7224003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930951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637899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9293477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726536" y="8927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726536" y="15251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794915" y="189535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AB</a:t>
              </a:r>
              <a:endParaRPr lang="el-GR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374739" y="85735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l-GR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9073728" y="4182125"/>
            <a:ext cx="3437084" cy="1854220"/>
            <a:chOff x="6374739" y="189535"/>
            <a:chExt cx="3437084" cy="1854220"/>
          </a:xfrm>
        </p:grpSpPr>
        <p:grpSp>
          <p:nvGrpSpPr>
            <p:cNvPr id="98" name="Group 97"/>
            <p:cNvGrpSpPr/>
            <p:nvPr/>
          </p:nvGrpSpPr>
          <p:grpSpPr>
            <a:xfrm>
              <a:off x="7140539" y="708111"/>
              <a:ext cx="2671284" cy="1335644"/>
              <a:chOff x="7602876" y="811656"/>
              <a:chExt cx="2671284" cy="1335644"/>
            </a:xfrm>
          </p:grpSpPr>
          <p:sp>
            <p:nvSpPr>
              <p:cNvPr id="107" name="Rectangle 106"/>
              <p:cNvSpPr/>
              <p:nvPr/>
            </p:nvSpPr>
            <p:spPr>
              <a:xfrm>
                <a:off x="7602876" y="81165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8270697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8938518" y="81165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9606339" y="811656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602876" y="1479479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8270697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8938518" y="1479478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9606339" y="1479477"/>
                <a:ext cx="667821" cy="66782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</p:grpSp>
        <p:sp>
          <p:nvSpPr>
            <p:cNvPr id="99" name="TextBox 98"/>
            <p:cNvSpPr txBox="1"/>
            <p:nvPr/>
          </p:nvSpPr>
          <p:spPr>
            <a:xfrm>
              <a:off x="7224003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00</a:t>
              </a:r>
              <a:endParaRPr lang="el-GR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7930951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l-GR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637899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l-GR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9293477" y="338779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l-GR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726536" y="8927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l-GR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726536" y="15251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l-GR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794915" y="189535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AB</a:t>
              </a:r>
              <a:endParaRPr lang="el-GR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374739" y="85735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l-GR" dirty="0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7412480" y="1855180"/>
            <a:ext cx="964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JA</a:t>
            </a:r>
            <a:r>
              <a:rPr lang="en-US" smtClean="0"/>
              <a:t>=</a:t>
            </a:r>
            <a:r>
              <a:rPr lang="el-GR" smtClean="0"/>
              <a:t>____</a:t>
            </a:r>
            <a:endParaRPr lang="el-GR" dirty="0"/>
          </a:p>
        </p:txBody>
      </p:sp>
      <p:sp>
        <p:nvSpPr>
          <p:cNvPr id="116" name="TextBox 115"/>
          <p:cNvSpPr txBox="1"/>
          <p:nvPr/>
        </p:nvSpPr>
        <p:spPr>
          <a:xfrm>
            <a:off x="10904477" y="1786634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KA</a:t>
            </a:r>
            <a:r>
              <a:rPr lang="en-US" smtClean="0"/>
              <a:t>=</a:t>
            </a:r>
            <a:r>
              <a:rPr lang="el-GR" smtClean="0"/>
              <a:t>____</a:t>
            </a:r>
            <a:endParaRPr lang="el-GR" dirty="0"/>
          </a:p>
        </p:txBody>
      </p:sp>
      <p:sp>
        <p:nvSpPr>
          <p:cNvPr id="117" name="TextBox 116"/>
          <p:cNvSpPr txBox="1"/>
          <p:nvPr/>
        </p:nvSpPr>
        <p:spPr>
          <a:xfrm>
            <a:off x="7425772" y="3927153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JB</a:t>
            </a:r>
            <a:r>
              <a:rPr lang="en-US" smtClean="0"/>
              <a:t>=</a:t>
            </a:r>
            <a:r>
              <a:rPr lang="el-GR" smtClean="0"/>
              <a:t>___</a:t>
            </a:r>
            <a:endParaRPr lang="el-GR" dirty="0"/>
          </a:p>
        </p:txBody>
      </p:sp>
      <p:sp>
        <p:nvSpPr>
          <p:cNvPr id="118" name="TextBox 117"/>
          <p:cNvSpPr txBox="1"/>
          <p:nvPr/>
        </p:nvSpPr>
        <p:spPr>
          <a:xfrm>
            <a:off x="10971261" y="3895187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KB</a:t>
            </a:r>
            <a:r>
              <a:rPr lang="en-US" smtClean="0"/>
              <a:t>=</a:t>
            </a:r>
            <a:r>
              <a:rPr lang="el-GR" smtClean="0"/>
              <a:t>____</a:t>
            </a:r>
            <a:endParaRPr lang="el-GR" dirty="0"/>
          </a:p>
        </p:txBody>
      </p:sp>
      <p:sp>
        <p:nvSpPr>
          <p:cNvPr id="119" name="TextBox 118"/>
          <p:cNvSpPr txBox="1"/>
          <p:nvPr/>
        </p:nvSpPr>
        <p:spPr>
          <a:xfrm>
            <a:off x="7378440" y="6216685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JC</a:t>
            </a:r>
            <a:r>
              <a:rPr lang="en-US" smtClean="0"/>
              <a:t>=</a:t>
            </a:r>
            <a:r>
              <a:rPr lang="el-GR" smtClean="0"/>
              <a:t>_____</a:t>
            </a:r>
            <a:endParaRPr lang="el-GR" dirty="0"/>
          </a:p>
        </p:txBody>
      </p:sp>
      <p:sp>
        <p:nvSpPr>
          <p:cNvPr id="120" name="TextBox 119"/>
          <p:cNvSpPr txBox="1"/>
          <p:nvPr/>
        </p:nvSpPr>
        <p:spPr>
          <a:xfrm>
            <a:off x="10957922" y="6163969"/>
            <a:ext cx="996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KC</a:t>
            </a:r>
            <a:r>
              <a:rPr lang="en-US" smtClean="0"/>
              <a:t>=</a:t>
            </a:r>
            <a:r>
              <a:rPr lang="el-GR" smtClean="0"/>
              <a:t>____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2498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487</Words>
  <Application>Microsoft Office PowerPoint</Application>
  <PresentationFormat>Ευρεία οθόνη</PresentationFormat>
  <Paragraphs>232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Electronics1</dc:creator>
  <cp:lastModifiedBy>George Patsis</cp:lastModifiedBy>
  <cp:revision>16</cp:revision>
  <dcterms:created xsi:type="dcterms:W3CDTF">2017-11-30T20:11:54Z</dcterms:created>
  <dcterms:modified xsi:type="dcterms:W3CDTF">2017-12-05T17:09:43Z</dcterms:modified>
</cp:coreProperties>
</file>