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883" autoAdjust="0"/>
    <p:restoredTop sz="96349" autoAdjust="0"/>
  </p:normalViewPr>
  <p:slideViewPr>
    <p:cSldViewPr snapToGrid="0">
      <p:cViewPr varScale="1">
        <p:scale>
          <a:sx n="114" d="100"/>
          <a:sy n="114" d="100"/>
        </p:scale>
        <p:origin x="4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36B084-AC95-4552-82A1-1D9FCE1388B6}" type="datetimeFigureOut">
              <a:rPr lang="el-GR" smtClean="0"/>
              <a:t>12/12/2017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60FB48-E1FC-404F-8860-53054782179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54875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0FB48-E1FC-404F-8860-53054782179D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34970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D8BE-845B-429B-ADD7-EF64EBCC0A3B}" type="datetime1">
              <a:rPr lang="el-GR" smtClean="0"/>
              <a:t>12/12/2017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34896-6F5C-44D0-B745-6E62824DAD1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84270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748CB-C7FF-42FF-87D5-D371B8C95036}" type="datetime1">
              <a:rPr lang="el-GR" smtClean="0"/>
              <a:t>12/12/2017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34896-6F5C-44D0-B745-6E62824DAD1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61954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4718D-2345-47B1-A4C3-B3CD5EC74EB9}" type="datetime1">
              <a:rPr lang="el-GR" smtClean="0"/>
              <a:t>12/12/2017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34896-6F5C-44D0-B745-6E62824DAD1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08242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F8B94-EDB3-4BD0-B20F-F89E78B0161E}" type="datetime1">
              <a:rPr lang="el-GR" smtClean="0"/>
              <a:t>12/12/2017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34896-6F5C-44D0-B745-6E62824DAD1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7908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50986-8D2E-4F65-B8CF-BDF365438841}" type="datetime1">
              <a:rPr lang="el-GR" smtClean="0"/>
              <a:t>12/12/2017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34896-6F5C-44D0-B745-6E62824DAD1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51149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F88A4-7ABB-40ED-94B1-E440373969CB}" type="datetime1">
              <a:rPr lang="el-GR" smtClean="0"/>
              <a:t>12/12/2017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34896-6F5C-44D0-B745-6E62824DAD1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03323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C4F09-CFAB-49E8-9FB8-8BD32D028008}" type="datetime1">
              <a:rPr lang="el-GR" smtClean="0"/>
              <a:t>12/12/2017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34896-6F5C-44D0-B745-6E62824DAD1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00519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D3276-3977-4D07-BE46-B50391D59C06}" type="datetime1">
              <a:rPr lang="el-GR" smtClean="0"/>
              <a:t>12/12/2017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34896-6F5C-44D0-B745-6E62824DAD1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82604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25DB9-DA79-4113-8EB4-A52426BBA3F0}" type="datetime1">
              <a:rPr lang="el-GR" smtClean="0"/>
              <a:t>12/12/2017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34896-6F5C-44D0-B745-6E62824DAD1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54142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02F4-B9F3-45E3-BDC9-80718F1BF1D5}" type="datetime1">
              <a:rPr lang="el-GR" smtClean="0"/>
              <a:t>12/12/2017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34896-6F5C-44D0-B745-6E62824DAD1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59841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19DC2-E947-4CF2-9B09-354132F9AB9C}" type="datetime1">
              <a:rPr lang="el-GR" smtClean="0"/>
              <a:t>12/12/2017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34896-6F5C-44D0-B745-6E62824DAD1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9175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D9BF64-243A-4F66-A39B-66B3B0637670}" type="datetime1">
              <a:rPr lang="el-GR" smtClean="0"/>
              <a:t>12/12/2017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834896-6F5C-44D0-B745-6E62824DAD1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66972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3281" y="276837"/>
            <a:ext cx="403510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b="1" smtClean="0">
                <a:solidFill>
                  <a:srgbClr val="FF0000"/>
                </a:solidFill>
              </a:rPr>
              <a:t>Εργασία 1</a:t>
            </a:r>
            <a:endParaRPr lang="en-US" b="1" smtClean="0">
              <a:solidFill>
                <a:srgbClr val="FF0000"/>
              </a:solidFill>
            </a:endParaRPr>
          </a:p>
          <a:p>
            <a:pPr algn="just"/>
            <a:endParaRPr lang="el-GR" smtClean="0"/>
          </a:p>
          <a:p>
            <a:pPr algn="just"/>
            <a:r>
              <a:rPr lang="en-US"/>
              <a:t>i</a:t>
            </a:r>
            <a:r>
              <a:rPr lang="el-GR" smtClean="0"/>
              <a:t>) Προσομοιώστε τη λειτουργία του κυκλώματος (</a:t>
            </a:r>
            <a:r>
              <a:rPr lang="en-US" smtClean="0"/>
              <a:t>a</a:t>
            </a:r>
            <a:r>
              <a:rPr lang="el-GR" smtClean="0"/>
              <a:t>). Χρησιμοποιείστε στη θέση του Ε</a:t>
            </a:r>
            <a:r>
              <a:rPr lang="en-US" smtClean="0"/>
              <a:t>n</a:t>
            </a:r>
            <a:r>
              <a:rPr lang="el-GR" smtClean="0"/>
              <a:t> ρολόι συχνότητας 1</a:t>
            </a:r>
            <a:r>
              <a:rPr lang="en-US" smtClean="0"/>
              <a:t>kHz</a:t>
            </a:r>
            <a:r>
              <a:rPr lang="el-GR" smtClean="0"/>
              <a:t> και στη θέση του </a:t>
            </a:r>
            <a:r>
              <a:rPr lang="en-US" smtClean="0"/>
              <a:t>D</a:t>
            </a:r>
            <a:r>
              <a:rPr lang="el-GR"/>
              <a:t> </a:t>
            </a:r>
            <a:r>
              <a:rPr lang="el-GR" smtClean="0"/>
              <a:t>παλμούς της μορφής:</a:t>
            </a:r>
          </a:p>
          <a:p>
            <a:pPr algn="just"/>
            <a:endParaRPr lang="el-GR"/>
          </a:p>
          <a:p>
            <a:pPr algn="just"/>
            <a:r>
              <a:rPr lang="el-GR" smtClean="0"/>
              <a:t>0 μέχρι 1</a:t>
            </a:r>
            <a:r>
              <a:rPr lang="en-US" smtClean="0"/>
              <a:t>ms</a:t>
            </a:r>
          </a:p>
          <a:p>
            <a:pPr algn="just"/>
            <a:r>
              <a:rPr lang="en-US" smtClean="0"/>
              <a:t>1</a:t>
            </a:r>
            <a:r>
              <a:rPr lang="el-GR" smtClean="0"/>
              <a:t> από 1</a:t>
            </a:r>
            <a:r>
              <a:rPr lang="en-US" smtClean="0"/>
              <a:t>ms</a:t>
            </a:r>
            <a:r>
              <a:rPr lang="el-GR" smtClean="0"/>
              <a:t> μέχρι 5</a:t>
            </a:r>
            <a:r>
              <a:rPr lang="en-US" smtClean="0"/>
              <a:t>ms</a:t>
            </a:r>
          </a:p>
          <a:p>
            <a:pPr algn="just"/>
            <a:r>
              <a:rPr lang="en-US" smtClean="0"/>
              <a:t>0</a:t>
            </a:r>
            <a:r>
              <a:rPr lang="el-GR" smtClean="0"/>
              <a:t> από </a:t>
            </a:r>
            <a:r>
              <a:rPr lang="en-US" smtClean="0"/>
              <a:t>5ms </a:t>
            </a:r>
            <a:r>
              <a:rPr lang="el-GR" smtClean="0"/>
              <a:t>μέχρι 9</a:t>
            </a:r>
            <a:r>
              <a:rPr lang="en-US" smtClean="0"/>
              <a:t>ms</a:t>
            </a:r>
            <a:endParaRPr lang="el-GR" smtClean="0"/>
          </a:p>
          <a:p>
            <a:pPr algn="just"/>
            <a:r>
              <a:rPr lang="el-GR" smtClean="0"/>
              <a:t>Επανάληψη των ίδιων παλμών.</a:t>
            </a:r>
          </a:p>
          <a:p>
            <a:pPr algn="just"/>
            <a:endParaRPr lang="el-GR"/>
          </a:p>
          <a:p>
            <a:pPr algn="just"/>
            <a:r>
              <a:rPr lang="en-US" smtClean="0"/>
              <a:t>ii) </a:t>
            </a:r>
            <a:r>
              <a:rPr lang="el-GR" smtClean="0"/>
              <a:t>Στη συνέχεια υλοποιείστε το κύκλωμα (</a:t>
            </a:r>
            <a:r>
              <a:rPr lang="en-US" smtClean="0"/>
              <a:t>a)</a:t>
            </a:r>
            <a:r>
              <a:rPr lang="el-GR" smtClean="0"/>
              <a:t> σε μορφή </a:t>
            </a:r>
            <a:r>
              <a:rPr lang="en-US" smtClean="0"/>
              <a:t>block </a:t>
            </a:r>
            <a:r>
              <a:rPr lang="el-GR" smtClean="0"/>
              <a:t>με το όνομα </a:t>
            </a:r>
            <a:r>
              <a:rPr lang="en-US" smtClean="0"/>
              <a:t>D-latch </a:t>
            </a:r>
            <a:r>
              <a:rPr lang="el-GR" smtClean="0"/>
              <a:t>και προσομοιώστε το κύκλωμα (</a:t>
            </a:r>
            <a:r>
              <a:rPr lang="en-US" smtClean="0"/>
              <a:t>b)</a:t>
            </a:r>
            <a:r>
              <a:rPr lang="el-GR" smtClean="0"/>
              <a:t> και εξηγήστε τη λειτουργία του. </a:t>
            </a:r>
            <a:endParaRPr lang="en-US" smtClean="0"/>
          </a:p>
          <a:p>
            <a:pPr algn="just"/>
            <a:endParaRPr lang="en-US"/>
          </a:p>
          <a:p>
            <a:pPr algn="just"/>
            <a:r>
              <a:rPr lang="en-US" smtClean="0"/>
              <a:t>iii)</a:t>
            </a:r>
            <a:r>
              <a:rPr lang="el-GR" smtClean="0"/>
              <a:t> Υλοποιήστε το κύκλωμα </a:t>
            </a:r>
            <a:r>
              <a:rPr lang="en-US" smtClean="0"/>
              <a:t>(b)</a:t>
            </a:r>
            <a:r>
              <a:rPr lang="el-GR" smtClean="0"/>
              <a:t> σε μορφή </a:t>
            </a:r>
            <a:r>
              <a:rPr lang="en-US" smtClean="0"/>
              <a:t>block</a:t>
            </a:r>
            <a:r>
              <a:rPr lang="el-GR" smtClean="0"/>
              <a:t> με την ονομασία </a:t>
            </a:r>
            <a:r>
              <a:rPr lang="en-US" smtClean="0"/>
              <a:t>D-FF.</a:t>
            </a:r>
            <a:endParaRPr lang="el-GR"/>
          </a:p>
        </p:txBody>
      </p:sp>
      <p:pic>
        <p:nvPicPr>
          <p:cNvPr id="5" name="Εικόνα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9533" y="573498"/>
            <a:ext cx="3678943" cy="1365507"/>
          </a:xfrm>
          <a:prstGeom prst="rect">
            <a:avLst/>
          </a:prstGeom>
        </p:spPr>
      </p:pic>
      <p:pic>
        <p:nvPicPr>
          <p:cNvPr id="7" name="Εικόνα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9533" y="2878094"/>
            <a:ext cx="3755144" cy="115214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531603" y="1661020"/>
            <a:ext cx="1359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mtClean="0"/>
              <a:t>Κύκλωμα (</a:t>
            </a:r>
            <a:r>
              <a:rPr lang="en-US" smtClean="0"/>
              <a:t>a</a:t>
            </a:r>
            <a:r>
              <a:rPr lang="el-GR" smtClean="0"/>
              <a:t>)</a:t>
            </a:r>
            <a:endParaRPr lang="el-GR"/>
          </a:p>
        </p:txBody>
      </p:sp>
      <p:sp>
        <p:nvSpPr>
          <p:cNvPr id="9" name="TextBox 8"/>
          <p:cNvSpPr txBox="1"/>
          <p:nvPr/>
        </p:nvSpPr>
        <p:spPr>
          <a:xfrm>
            <a:off x="8800050" y="3660908"/>
            <a:ext cx="1380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mtClean="0"/>
              <a:t>Κύκλωμα (</a:t>
            </a:r>
            <a:r>
              <a:rPr lang="en-US" smtClean="0"/>
              <a:t>b</a:t>
            </a:r>
            <a:r>
              <a:rPr lang="el-GR" smtClean="0"/>
              <a:t>)</a:t>
            </a:r>
            <a:endParaRPr lang="el-GR"/>
          </a:p>
        </p:txBody>
      </p:sp>
      <p:sp>
        <p:nvSpPr>
          <p:cNvPr id="10" name="Θέση αριθμού διαφάνειας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34896-6F5C-44D0-B745-6E62824DAD1E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555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34896-6F5C-44D0-B745-6E62824DAD1E}" type="slidenum">
              <a:rPr lang="el-GR" smtClean="0"/>
              <a:t>2</a:t>
            </a:fld>
            <a:endParaRPr lang="el-GR"/>
          </a:p>
        </p:txBody>
      </p:sp>
      <p:pic>
        <p:nvPicPr>
          <p:cNvPr id="3" name="Εικόνα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5017" y="351049"/>
            <a:ext cx="3465583" cy="1944628"/>
          </a:xfrm>
          <a:prstGeom prst="rect">
            <a:avLst/>
          </a:prstGeom>
        </p:spPr>
      </p:pic>
      <p:pic>
        <p:nvPicPr>
          <p:cNvPr id="4" name="Εικόνα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1638" y="919573"/>
            <a:ext cx="1341123" cy="975362"/>
          </a:xfrm>
          <a:prstGeom prst="rect">
            <a:avLst/>
          </a:prstGeom>
        </p:spPr>
      </p:pic>
      <p:pic>
        <p:nvPicPr>
          <p:cNvPr id="5" name="Εικόνα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05856" y="3145703"/>
            <a:ext cx="1478283" cy="969266"/>
          </a:xfrm>
          <a:prstGeom prst="rect">
            <a:avLst/>
          </a:prstGeom>
        </p:spPr>
      </p:pic>
      <p:pic>
        <p:nvPicPr>
          <p:cNvPr id="6" name="Εικόνα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05856" y="4610867"/>
            <a:ext cx="2148844" cy="131064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354700" y="2295677"/>
            <a:ext cx="1484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mtClean="0"/>
              <a:t>Κύκλωμα (</a:t>
            </a:r>
            <a:r>
              <a:rPr lang="en-US" smtClean="0"/>
              <a:t>a)</a:t>
            </a:r>
            <a:endParaRPr lang="el-GR"/>
          </a:p>
        </p:txBody>
      </p:sp>
      <p:sp>
        <p:nvSpPr>
          <p:cNvPr id="8" name="TextBox 7"/>
          <p:cNvSpPr txBox="1"/>
          <p:nvPr/>
        </p:nvSpPr>
        <p:spPr>
          <a:xfrm>
            <a:off x="6877808" y="3772015"/>
            <a:ext cx="1484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mtClean="0"/>
              <a:t>Κύκλωμα (</a:t>
            </a:r>
            <a:r>
              <a:rPr lang="en-US" smtClean="0"/>
              <a:t>b)</a:t>
            </a:r>
            <a:endParaRPr lang="el-GR"/>
          </a:p>
        </p:txBody>
      </p:sp>
      <p:sp>
        <p:nvSpPr>
          <p:cNvPr id="9" name="TextBox 8"/>
          <p:cNvSpPr txBox="1"/>
          <p:nvPr/>
        </p:nvSpPr>
        <p:spPr>
          <a:xfrm>
            <a:off x="7620233" y="5617685"/>
            <a:ext cx="1484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mtClean="0"/>
              <a:t>Κύκλωμα (</a:t>
            </a:r>
            <a:r>
              <a:rPr lang="en-US" smtClean="0"/>
              <a:t>c)</a:t>
            </a:r>
            <a:endParaRPr lang="el-GR"/>
          </a:p>
        </p:txBody>
      </p:sp>
      <p:sp>
        <p:nvSpPr>
          <p:cNvPr id="10" name="TextBox 9"/>
          <p:cNvSpPr txBox="1"/>
          <p:nvPr/>
        </p:nvSpPr>
        <p:spPr>
          <a:xfrm>
            <a:off x="276837" y="351049"/>
            <a:ext cx="412738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b="1" smtClean="0">
                <a:solidFill>
                  <a:srgbClr val="FF0000"/>
                </a:solidFill>
              </a:rPr>
              <a:t>Εργασία 2</a:t>
            </a:r>
          </a:p>
          <a:p>
            <a:pPr algn="just"/>
            <a:endParaRPr lang="el-GR"/>
          </a:p>
          <a:p>
            <a:pPr algn="just"/>
            <a:r>
              <a:rPr lang="en-US" smtClean="0"/>
              <a:t>i) </a:t>
            </a:r>
            <a:r>
              <a:rPr lang="el-GR" smtClean="0"/>
              <a:t>Χρησιμοποιείστε το </a:t>
            </a:r>
            <a:r>
              <a:rPr lang="en-US" smtClean="0"/>
              <a:t>D-FF</a:t>
            </a:r>
            <a:r>
              <a:rPr lang="el-GR" smtClean="0"/>
              <a:t> και υλοποιήστε το κύκλωμα </a:t>
            </a:r>
            <a:r>
              <a:rPr lang="en-US" smtClean="0"/>
              <a:t>(a)</a:t>
            </a:r>
            <a:r>
              <a:rPr lang="el-GR" smtClean="0"/>
              <a:t> και στη συνέχεια φτιάξτε το και αυτό σε μορφή </a:t>
            </a:r>
            <a:r>
              <a:rPr lang="en-US" smtClean="0"/>
              <a:t>block</a:t>
            </a:r>
            <a:r>
              <a:rPr lang="el-GR" smtClean="0"/>
              <a:t> με το όνομα </a:t>
            </a:r>
            <a:r>
              <a:rPr lang="en-US" smtClean="0"/>
              <a:t>JK-FF.</a:t>
            </a:r>
          </a:p>
          <a:p>
            <a:pPr algn="just"/>
            <a:endParaRPr lang="en-US"/>
          </a:p>
          <a:p>
            <a:pPr algn="just"/>
            <a:r>
              <a:rPr lang="en-US" smtClean="0"/>
              <a:t>ii) </a:t>
            </a:r>
            <a:r>
              <a:rPr lang="el-GR" smtClean="0"/>
              <a:t>Υλοποιήστε </a:t>
            </a:r>
            <a:r>
              <a:rPr lang="en-US" smtClean="0"/>
              <a:t>block</a:t>
            </a:r>
            <a:r>
              <a:rPr lang="el-GR" smtClean="0"/>
              <a:t> με το κύκλωμα </a:t>
            </a:r>
            <a:r>
              <a:rPr lang="en-US" smtClean="0"/>
              <a:t>(b)</a:t>
            </a:r>
            <a:r>
              <a:rPr lang="el-GR" smtClean="0"/>
              <a:t> και ονομάστε το </a:t>
            </a:r>
            <a:r>
              <a:rPr lang="en-US" smtClean="0"/>
              <a:t>T-FF.</a:t>
            </a:r>
            <a:endParaRPr lang="el-GR" smtClean="0"/>
          </a:p>
          <a:p>
            <a:pPr algn="just"/>
            <a:endParaRPr lang="el-GR"/>
          </a:p>
          <a:p>
            <a:pPr algn="just"/>
            <a:r>
              <a:rPr lang="en-US" smtClean="0"/>
              <a:t>iii) </a:t>
            </a:r>
            <a:r>
              <a:rPr lang="el-GR" smtClean="0"/>
              <a:t>Υλοποιήστε </a:t>
            </a:r>
            <a:r>
              <a:rPr lang="en-US" smtClean="0"/>
              <a:t>block</a:t>
            </a:r>
            <a:r>
              <a:rPr lang="el-GR" smtClean="0"/>
              <a:t> με το κύκλωμα (</a:t>
            </a:r>
            <a:r>
              <a:rPr lang="en-US" smtClean="0"/>
              <a:t>c)</a:t>
            </a:r>
            <a:r>
              <a:rPr lang="el-GR" smtClean="0"/>
              <a:t> και ονομάστε το </a:t>
            </a:r>
            <a:r>
              <a:rPr lang="en-US" smtClean="0"/>
              <a:t>F-FF-2.</a:t>
            </a:r>
          </a:p>
          <a:p>
            <a:pPr algn="just"/>
            <a:endParaRPr lang="en-US"/>
          </a:p>
          <a:p>
            <a:pPr algn="just"/>
            <a:r>
              <a:rPr lang="el-GR" smtClean="0"/>
              <a:t>Σε κάθε περίπτωση πραγματοποιήστε χρονικές προσομοιώσες για να κατανοήσετε τη λειτουργία των κυκλωμάτων.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44087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34896-6F5C-44D0-B745-6E62824DAD1E}" type="slidenum">
              <a:rPr lang="el-GR" smtClean="0"/>
              <a:t>3</a:t>
            </a:fld>
            <a:endParaRPr lang="el-GR"/>
          </a:p>
        </p:txBody>
      </p:sp>
      <p:pic>
        <p:nvPicPr>
          <p:cNvPr id="3" name="Εικόνα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5590" y="687898"/>
            <a:ext cx="4916872" cy="424989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36894" y="687898"/>
            <a:ext cx="456361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b="1" smtClean="0">
                <a:solidFill>
                  <a:srgbClr val="FF0000"/>
                </a:solidFill>
              </a:rPr>
              <a:t>Εργασία 3</a:t>
            </a:r>
          </a:p>
          <a:p>
            <a:pPr algn="just"/>
            <a:endParaRPr lang="el-GR"/>
          </a:p>
          <a:p>
            <a:pPr algn="just"/>
            <a:r>
              <a:rPr lang="en-US" smtClean="0"/>
              <a:t>i) </a:t>
            </a:r>
            <a:r>
              <a:rPr lang="el-GR" smtClean="0"/>
              <a:t>Υλοποιήστε και προσομοιώστε τη λειτουργία του κυκλώματος. </a:t>
            </a:r>
          </a:p>
          <a:p>
            <a:pPr algn="just"/>
            <a:endParaRPr lang="el-GR"/>
          </a:p>
          <a:p>
            <a:pPr algn="just"/>
            <a:r>
              <a:rPr lang="en-US" smtClean="0"/>
              <a:t>ii) </a:t>
            </a:r>
            <a:r>
              <a:rPr lang="el-GR" smtClean="0"/>
              <a:t>Διατυπώστε τον πίνακα καταστάσεων.</a:t>
            </a:r>
          </a:p>
          <a:p>
            <a:pPr algn="just"/>
            <a:endParaRPr lang="el-GR"/>
          </a:p>
          <a:p>
            <a:pPr algn="just"/>
            <a:r>
              <a:rPr lang="en-US" smtClean="0"/>
              <a:t>iii) </a:t>
            </a:r>
            <a:r>
              <a:rPr lang="el-GR" smtClean="0"/>
              <a:t>Σχεδιάστε το διάγραμμα καταστάσεων.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91317396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222</Words>
  <Application>Microsoft Office PowerPoint</Application>
  <PresentationFormat>Ευρεία οθόνη</PresentationFormat>
  <Paragraphs>37</Paragraphs>
  <Slides>3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Θέμα του Office</vt:lpstr>
      <vt:lpstr>Παρουσίαση του PowerPoint</vt:lpstr>
      <vt:lpstr>Παρουσίαση του PowerPoint</vt:lpstr>
      <vt:lpstr>Παρουσίαση του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George Patsis</dc:creator>
  <cp:lastModifiedBy>George Patsis</cp:lastModifiedBy>
  <cp:revision>5</cp:revision>
  <dcterms:created xsi:type="dcterms:W3CDTF">2017-12-12T08:29:07Z</dcterms:created>
  <dcterms:modified xsi:type="dcterms:W3CDTF">2017-12-12T09:17:06Z</dcterms:modified>
</cp:coreProperties>
</file>