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7" r:id="rId2"/>
    <p:sldId id="278" r:id="rId3"/>
    <p:sldId id="279" r:id="rId4"/>
    <p:sldId id="281" r:id="rId5"/>
    <p:sldId id="282" r:id="rId6"/>
    <p:sldId id="280" r:id="rId7"/>
    <p:sldId id="283" r:id="rId8"/>
    <p:sldId id="289" r:id="rId9"/>
    <p:sldId id="290" r:id="rId10"/>
    <p:sldId id="291" r:id="rId11"/>
    <p:sldId id="292" r:id="rId12"/>
    <p:sldId id="293" r:id="rId13"/>
    <p:sldId id="294" r:id="rId14"/>
    <p:sldId id="295" r:id="rId15"/>
    <p:sldId id="296" r:id="rId16"/>
  </p:sldIdLst>
  <p:sldSz cx="9144000" cy="6858000" type="screen4x3"/>
  <p:notesSz cx="7102475" cy="10231438"/>
  <p:defaultTextStyle>
    <a:defPPr>
      <a:defRPr lang="en-GB"/>
    </a:defPPr>
    <a:lvl1pPr algn="ctr" rtl="0" fontAlgn="base">
      <a:spcBef>
        <a:spcPct val="0"/>
      </a:spcBef>
      <a:spcAft>
        <a:spcPct val="0"/>
      </a:spcAft>
      <a:defRPr sz="1600" kern="1200">
        <a:solidFill>
          <a:schemeClr val="tx1"/>
        </a:solidFill>
        <a:latin typeface="Times New Roman" pitchFamily="18" charset="0"/>
        <a:ea typeface="+mn-ea"/>
        <a:cs typeface="+mn-cs"/>
      </a:defRPr>
    </a:lvl1pPr>
    <a:lvl2pPr marL="457200" algn="ctr" rtl="0" fontAlgn="base">
      <a:spcBef>
        <a:spcPct val="0"/>
      </a:spcBef>
      <a:spcAft>
        <a:spcPct val="0"/>
      </a:spcAft>
      <a:defRPr sz="1600" kern="1200">
        <a:solidFill>
          <a:schemeClr val="tx1"/>
        </a:solidFill>
        <a:latin typeface="Times New Roman" pitchFamily="18" charset="0"/>
        <a:ea typeface="+mn-ea"/>
        <a:cs typeface="+mn-cs"/>
      </a:defRPr>
    </a:lvl2pPr>
    <a:lvl3pPr marL="914400" algn="ctr" rtl="0" fontAlgn="base">
      <a:spcBef>
        <a:spcPct val="0"/>
      </a:spcBef>
      <a:spcAft>
        <a:spcPct val="0"/>
      </a:spcAft>
      <a:defRPr sz="1600" kern="1200">
        <a:solidFill>
          <a:schemeClr val="tx1"/>
        </a:solidFill>
        <a:latin typeface="Times New Roman" pitchFamily="18" charset="0"/>
        <a:ea typeface="+mn-ea"/>
        <a:cs typeface="+mn-cs"/>
      </a:defRPr>
    </a:lvl3pPr>
    <a:lvl4pPr marL="1371600" algn="ctr" rtl="0" fontAlgn="base">
      <a:spcBef>
        <a:spcPct val="0"/>
      </a:spcBef>
      <a:spcAft>
        <a:spcPct val="0"/>
      </a:spcAft>
      <a:defRPr sz="1600" kern="1200">
        <a:solidFill>
          <a:schemeClr val="tx1"/>
        </a:solidFill>
        <a:latin typeface="Times New Roman" pitchFamily="18" charset="0"/>
        <a:ea typeface="+mn-ea"/>
        <a:cs typeface="+mn-cs"/>
      </a:defRPr>
    </a:lvl4pPr>
    <a:lvl5pPr marL="1828800" algn="ctr"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C0"/>
    <a:srgbClr val="008000"/>
    <a:srgbClr val="669900"/>
    <a:srgbClr val="FF0000"/>
    <a:srgbClr val="FF9900"/>
    <a:srgbClr val="000066"/>
    <a:srgbClr val="0066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5" autoAdjust="0"/>
    <p:restoredTop sz="94713" autoAdjust="0"/>
  </p:normalViewPr>
  <p:slideViewPr>
    <p:cSldViewPr>
      <p:cViewPr>
        <p:scale>
          <a:sx n="70" d="100"/>
          <a:sy n="70" d="100"/>
        </p:scale>
        <p:origin x="-2214" y="-9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410"/>
    </p:cViewPr>
  </p:sorterViewPr>
  <p:notesViewPr>
    <p:cSldViewPr>
      <p:cViewPr varScale="1">
        <p:scale>
          <a:sx n="68" d="100"/>
          <a:sy n="68" d="100"/>
        </p:scale>
        <p:origin x="-2304" y="-114"/>
      </p:cViewPr>
      <p:guideLst>
        <p:guide orient="horz" pos="3223"/>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bwMode="auto">
          <a:xfrm>
            <a:off x="0" y="0"/>
            <a:ext cx="3078163" cy="512763"/>
          </a:xfrm>
          <a:prstGeom prst="rect">
            <a:avLst/>
          </a:prstGeom>
          <a:noFill/>
          <a:ln w="9525">
            <a:noFill/>
            <a:miter lim="800000"/>
            <a:headEnd/>
            <a:tailEnd/>
          </a:ln>
        </p:spPr>
        <p:txBody>
          <a:bodyPr vert="horz" wrap="square" lIns="94746" tIns="47373" rIns="94746" bIns="47373" numCol="1" anchor="t" anchorCtr="0" compatLnSpc="1">
            <a:prstTxWarp prst="textNoShape">
              <a:avLst/>
            </a:prstTxWarp>
          </a:bodyPr>
          <a:lstStyle>
            <a:lvl1pPr algn="l" defTabSz="947630">
              <a:defRPr sz="1200">
                <a:latin typeface="Times New Roman" pitchFamily="18" charset="0"/>
              </a:defRPr>
            </a:lvl1pPr>
          </a:lstStyle>
          <a:p>
            <a:pPr>
              <a:defRPr/>
            </a:pPr>
            <a:endParaRPr lang="el-GR"/>
          </a:p>
        </p:txBody>
      </p:sp>
      <p:sp>
        <p:nvSpPr>
          <p:cNvPr id="284675" name="Rectangle 3"/>
          <p:cNvSpPr>
            <a:spLocks noGrp="1" noChangeArrowheads="1"/>
          </p:cNvSpPr>
          <p:nvPr>
            <p:ph type="dt" sz="quarter" idx="1"/>
          </p:nvPr>
        </p:nvSpPr>
        <p:spPr bwMode="auto">
          <a:xfrm>
            <a:off x="4024313" y="0"/>
            <a:ext cx="3078162" cy="512763"/>
          </a:xfrm>
          <a:prstGeom prst="rect">
            <a:avLst/>
          </a:prstGeom>
          <a:noFill/>
          <a:ln w="9525">
            <a:noFill/>
            <a:miter lim="800000"/>
            <a:headEnd/>
            <a:tailEnd/>
          </a:ln>
        </p:spPr>
        <p:txBody>
          <a:bodyPr vert="horz" wrap="square" lIns="94746" tIns="47373" rIns="94746" bIns="47373" numCol="1" anchor="t" anchorCtr="0" compatLnSpc="1">
            <a:prstTxWarp prst="textNoShape">
              <a:avLst/>
            </a:prstTxWarp>
          </a:bodyPr>
          <a:lstStyle>
            <a:lvl1pPr algn="r" defTabSz="947630">
              <a:defRPr sz="1200">
                <a:latin typeface="Times New Roman" pitchFamily="18" charset="0"/>
              </a:defRPr>
            </a:lvl1pPr>
          </a:lstStyle>
          <a:p>
            <a:pPr>
              <a:defRPr/>
            </a:pPr>
            <a:endParaRPr lang="el-GR"/>
          </a:p>
        </p:txBody>
      </p:sp>
      <p:sp>
        <p:nvSpPr>
          <p:cNvPr id="284676" name="Rectangle 4"/>
          <p:cNvSpPr>
            <a:spLocks noGrp="1" noChangeArrowheads="1"/>
          </p:cNvSpPr>
          <p:nvPr>
            <p:ph type="ftr" sz="quarter" idx="2"/>
          </p:nvPr>
        </p:nvSpPr>
        <p:spPr bwMode="auto">
          <a:xfrm>
            <a:off x="0" y="9718675"/>
            <a:ext cx="3078163" cy="512763"/>
          </a:xfrm>
          <a:prstGeom prst="rect">
            <a:avLst/>
          </a:prstGeom>
          <a:noFill/>
          <a:ln w="9525">
            <a:noFill/>
            <a:miter lim="800000"/>
            <a:headEnd/>
            <a:tailEnd/>
          </a:ln>
        </p:spPr>
        <p:txBody>
          <a:bodyPr vert="horz" wrap="square" lIns="94746" tIns="47373" rIns="94746" bIns="47373" numCol="1" anchor="b" anchorCtr="0" compatLnSpc="1">
            <a:prstTxWarp prst="textNoShape">
              <a:avLst/>
            </a:prstTxWarp>
          </a:bodyPr>
          <a:lstStyle>
            <a:lvl1pPr algn="l" defTabSz="947630">
              <a:defRPr sz="1200">
                <a:latin typeface="Times New Roman" pitchFamily="18" charset="0"/>
              </a:defRPr>
            </a:lvl1pPr>
          </a:lstStyle>
          <a:p>
            <a:pPr>
              <a:defRPr/>
            </a:pPr>
            <a:endParaRPr lang="el-GR"/>
          </a:p>
        </p:txBody>
      </p:sp>
      <p:sp>
        <p:nvSpPr>
          <p:cNvPr id="284677" name="Rectangle 5"/>
          <p:cNvSpPr>
            <a:spLocks noGrp="1" noChangeArrowheads="1"/>
          </p:cNvSpPr>
          <p:nvPr>
            <p:ph type="sldNum" sz="quarter" idx="3"/>
          </p:nvPr>
        </p:nvSpPr>
        <p:spPr bwMode="auto">
          <a:xfrm>
            <a:off x="4024313" y="9718675"/>
            <a:ext cx="3078162" cy="512763"/>
          </a:xfrm>
          <a:prstGeom prst="rect">
            <a:avLst/>
          </a:prstGeom>
          <a:noFill/>
          <a:ln w="9525">
            <a:noFill/>
            <a:miter lim="800000"/>
            <a:headEnd/>
            <a:tailEnd/>
          </a:ln>
        </p:spPr>
        <p:txBody>
          <a:bodyPr vert="horz" wrap="square" lIns="94746" tIns="47373" rIns="94746" bIns="47373" numCol="1" anchor="b" anchorCtr="0" compatLnSpc="1">
            <a:prstTxWarp prst="textNoShape">
              <a:avLst/>
            </a:prstTxWarp>
          </a:bodyPr>
          <a:lstStyle>
            <a:lvl1pPr algn="r" defTabSz="947630">
              <a:defRPr sz="1200">
                <a:latin typeface="Times New Roman" pitchFamily="18" charset="0"/>
              </a:defRPr>
            </a:lvl1pPr>
          </a:lstStyle>
          <a:p>
            <a:pPr>
              <a:defRPr/>
            </a:pPr>
            <a:fld id="{9E43E001-7D33-4481-8A2A-9DEF086AB2BE}" type="slidenum">
              <a:rPr lang="el-GR"/>
              <a:pPr>
                <a:defRPr/>
              </a:pPr>
              <a:t>‹#›</a:t>
            </a:fld>
            <a:endParaRPr lang="el-GR"/>
          </a:p>
        </p:txBody>
      </p:sp>
    </p:spTree>
    <p:extLst>
      <p:ext uri="{BB962C8B-B14F-4D97-AF65-F5344CB8AC3E}">
        <p14:creationId xmlns:p14="http://schemas.microsoft.com/office/powerpoint/2010/main" val="3396619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8163" cy="512763"/>
          </a:xfrm>
          <a:prstGeom prst="rect">
            <a:avLst/>
          </a:prstGeom>
          <a:noFill/>
          <a:ln w="9525">
            <a:noFill/>
            <a:miter lim="800000"/>
            <a:headEnd/>
            <a:tailEnd/>
          </a:ln>
        </p:spPr>
        <p:txBody>
          <a:bodyPr vert="horz" wrap="square" lIns="94746" tIns="47373" rIns="94746" bIns="47373" numCol="1" anchor="t" anchorCtr="0" compatLnSpc="1">
            <a:prstTxWarp prst="textNoShape">
              <a:avLst/>
            </a:prstTxWarp>
          </a:bodyPr>
          <a:lstStyle>
            <a:lvl1pPr algn="l" defTabSz="947630">
              <a:defRPr sz="1200">
                <a:latin typeface="Times New Roman" pitchFamily="18" charset="0"/>
              </a:defRPr>
            </a:lvl1pPr>
          </a:lstStyle>
          <a:p>
            <a:pPr>
              <a:defRPr/>
            </a:pPr>
            <a:endParaRPr lang="el-GR"/>
          </a:p>
        </p:txBody>
      </p:sp>
      <p:sp>
        <p:nvSpPr>
          <p:cNvPr id="7171" name="Rectangle 3"/>
          <p:cNvSpPr>
            <a:spLocks noGrp="1" noChangeArrowheads="1"/>
          </p:cNvSpPr>
          <p:nvPr>
            <p:ph type="dt" idx="1"/>
          </p:nvPr>
        </p:nvSpPr>
        <p:spPr bwMode="auto">
          <a:xfrm>
            <a:off x="4024313" y="0"/>
            <a:ext cx="3078162" cy="512763"/>
          </a:xfrm>
          <a:prstGeom prst="rect">
            <a:avLst/>
          </a:prstGeom>
          <a:noFill/>
          <a:ln w="9525">
            <a:noFill/>
            <a:miter lim="800000"/>
            <a:headEnd/>
            <a:tailEnd/>
          </a:ln>
        </p:spPr>
        <p:txBody>
          <a:bodyPr vert="horz" wrap="square" lIns="94746" tIns="47373" rIns="94746" bIns="47373" numCol="1" anchor="t" anchorCtr="0" compatLnSpc="1">
            <a:prstTxWarp prst="textNoShape">
              <a:avLst/>
            </a:prstTxWarp>
          </a:bodyPr>
          <a:lstStyle>
            <a:lvl1pPr algn="r" defTabSz="947630">
              <a:defRPr sz="1200">
                <a:latin typeface="Times New Roman" pitchFamily="18" charset="0"/>
              </a:defRPr>
            </a:lvl1pPr>
          </a:lstStyle>
          <a:p>
            <a:pPr>
              <a:defRPr/>
            </a:pPr>
            <a:endParaRPr lang="el-GR"/>
          </a:p>
        </p:txBody>
      </p:sp>
      <p:sp>
        <p:nvSpPr>
          <p:cNvPr id="13316" name="Rectangle 4"/>
          <p:cNvSpPr>
            <a:spLocks noGrp="1" noRot="1" noChangeAspect="1" noChangeArrowheads="1" noTextEdit="1"/>
          </p:cNvSpPr>
          <p:nvPr>
            <p:ph type="sldImg" idx="2"/>
          </p:nvPr>
        </p:nvSpPr>
        <p:spPr bwMode="auto">
          <a:xfrm>
            <a:off x="993775" y="766763"/>
            <a:ext cx="5116513" cy="38369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47738" y="4859338"/>
            <a:ext cx="5207000" cy="4605337"/>
          </a:xfrm>
          <a:prstGeom prst="rect">
            <a:avLst/>
          </a:prstGeom>
          <a:noFill/>
          <a:ln w="9525">
            <a:noFill/>
            <a:miter lim="800000"/>
            <a:headEnd/>
            <a:tailEnd/>
          </a:ln>
        </p:spPr>
        <p:txBody>
          <a:bodyPr vert="horz" wrap="square" lIns="94746" tIns="47373" rIns="94746" bIns="47373" numCol="1" anchor="t" anchorCtr="0" compatLnSpc="1">
            <a:prstTxWarp prst="textNoShape">
              <a:avLst/>
            </a:prstTxWarp>
          </a:bodyPr>
          <a:lstStyle/>
          <a:p>
            <a:pPr lvl="0"/>
            <a:r>
              <a:rPr lang="en-GB" noProof="0" smtClean="0"/>
              <a:t>Κάντε κλικ για να επεξεργαστείτε τα στυλ κειμένου του υποδείγματος</a:t>
            </a:r>
          </a:p>
          <a:p>
            <a:pPr lvl="1"/>
            <a:r>
              <a:rPr lang="en-GB" noProof="0" smtClean="0"/>
              <a:t>Δεύτερου επιπέδου</a:t>
            </a:r>
          </a:p>
          <a:p>
            <a:pPr lvl="2"/>
            <a:r>
              <a:rPr lang="en-GB" noProof="0" smtClean="0"/>
              <a:t>Τρίτου επιπέδου</a:t>
            </a:r>
          </a:p>
          <a:p>
            <a:pPr lvl="3"/>
            <a:r>
              <a:rPr lang="en-GB" noProof="0" smtClean="0"/>
              <a:t>Τέταρτου επιπέδου</a:t>
            </a:r>
          </a:p>
          <a:p>
            <a:pPr lvl="4"/>
            <a:r>
              <a:rPr lang="en-GB" noProof="0" smtClean="0"/>
              <a:t>Πέμπτου επιπέδου</a:t>
            </a:r>
          </a:p>
        </p:txBody>
      </p:sp>
      <p:sp>
        <p:nvSpPr>
          <p:cNvPr id="7174" name="Rectangle 6"/>
          <p:cNvSpPr>
            <a:spLocks noGrp="1" noChangeArrowheads="1"/>
          </p:cNvSpPr>
          <p:nvPr>
            <p:ph type="ftr" sz="quarter" idx="4"/>
          </p:nvPr>
        </p:nvSpPr>
        <p:spPr bwMode="auto">
          <a:xfrm>
            <a:off x="0" y="9718675"/>
            <a:ext cx="3078163" cy="512763"/>
          </a:xfrm>
          <a:prstGeom prst="rect">
            <a:avLst/>
          </a:prstGeom>
          <a:noFill/>
          <a:ln w="9525">
            <a:noFill/>
            <a:miter lim="800000"/>
            <a:headEnd/>
            <a:tailEnd/>
          </a:ln>
        </p:spPr>
        <p:txBody>
          <a:bodyPr vert="horz" wrap="square" lIns="94746" tIns="47373" rIns="94746" bIns="47373" numCol="1" anchor="b" anchorCtr="0" compatLnSpc="1">
            <a:prstTxWarp prst="textNoShape">
              <a:avLst/>
            </a:prstTxWarp>
          </a:bodyPr>
          <a:lstStyle>
            <a:lvl1pPr algn="l" defTabSz="947630">
              <a:defRPr sz="1200">
                <a:latin typeface="Times New Roman" pitchFamily="18" charset="0"/>
              </a:defRPr>
            </a:lvl1pPr>
          </a:lstStyle>
          <a:p>
            <a:pPr>
              <a:defRPr/>
            </a:pPr>
            <a:endParaRPr lang="el-GR"/>
          </a:p>
        </p:txBody>
      </p:sp>
      <p:sp>
        <p:nvSpPr>
          <p:cNvPr id="7175" name="Rectangle 7"/>
          <p:cNvSpPr>
            <a:spLocks noGrp="1" noChangeArrowheads="1"/>
          </p:cNvSpPr>
          <p:nvPr>
            <p:ph type="sldNum" sz="quarter" idx="5"/>
          </p:nvPr>
        </p:nvSpPr>
        <p:spPr bwMode="auto">
          <a:xfrm>
            <a:off x="4024313" y="9718675"/>
            <a:ext cx="3078162" cy="512763"/>
          </a:xfrm>
          <a:prstGeom prst="rect">
            <a:avLst/>
          </a:prstGeom>
          <a:noFill/>
          <a:ln w="9525">
            <a:noFill/>
            <a:miter lim="800000"/>
            <a:headEnd/>
            <a:tailEnd/>
          </a:ln>
        </p:spPr>
        <p:txBody>
          <a:bodyPr vert="horz" wrap="square" lIns="94746" tIns="47373" rIns="94746" bIns="47373" numCol="1" anchor="b" anchorCtr="0" compatLnSpc="1">
            <a:prstTxWarp prst="textNoShape">
              <a:avLst/>
            </a:prstTxWarp>
          </a:bodyPr>
          <a:lstStyle>
            <a:lvl1pPr algn="r" defTabSz="947630">
              <a:defRPr sz="1200">
                <a:latin typeface="Times New Roman" pitchFamily="18" charset="0"/>
              </a:defRPr>
            </a:lvl1pPr>
          </a:lstStyle>
          <a:p>
            <a:pPr>
              <a:defRPr/>
            </a:pPr>
            <a:fld id="{7AE6F062-0C9B-4548-A083-94835C27C899}" type="slidenum">
              <a:rPr lang="en-GB"/>
              <a:pPr>
                <a:defRPr/>
              </a:pPr>
              <a:t>‹#›</a:t>
            </a:fld>
            <a:endParaRPr lang="en-GB"/>
          </a:p>
        </p:txBody>
      </p:sp>
    </p:spTree>
    <p:extLst>
      <p:ext uri="{BB962C8B-B14F-4D97-AF65-F5344CB8AC3E}">
        <p14:creationId xmlns:p14="http://schemas.microsoft.com/office/powerpoint/2010/main" val="12496212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mtClean="0"/>
              <a:t>Review the steps for the tinning process.</a:t>
            </a:r>
          </a:p>
        </p:txBody>
      </p:sp>
      <p:sp>
        <p:nvSpPr>
          <p:cNvPr id="4" name="Header Placeholder 3"/>
          <p:cNvSpPr>
            <a:spLocks noGrp="1"/>
          </p:cNvSpPr>
          <p:nvPr>
            <p:ph type="hdr" sz="quarter"/>
          </p:nvPr>
        </p:nvSpPr>
        <p:spPr/>
        <p:txBody>
          <a:bodyPr/>
          <a:lstStyle/>
          <a:p>
            <a:pPr>
              <a:defRPr/>
            </a:pPr>
            <a:r>
              <a:rPr lang="en-US"/>
              <a:t>Soldering &amp; Desoldering</a:t>
            </a:r>
          </a:p>
        </p:txBody>
      </p:sp>
      <p:sp>
        <p:nvSpPr>
          <p:cNvPr id="5" name="Date Placeholder 4"/>
          <p:cNvSpPr>
            <a:spLocks noGrp="1"/>
          </p:cNvSpPr>
          <p:nvPr>
            <p:ph type="dt" sz="quarter" idx="1"/>
          </p:nvPr>
        </p:nvSpPr>
        <p:spPr/>
        <p:txBody>
          <a:bodyPr/>
          <a:lstStyle/>
          <a:p>
            <a:pPr>
              <a:defRPr/>
            </a:pPr>
            <a:r>
              <a:rPr lang="en-US" dirty="0"/>
              <a:t>Digital Electronics </a:t>
            </a:r>
            <a:r>
              <a:rPr lang="en-US" baseline="30000" dirty="0"/>
              <a:t>TM</a:t>
            </a:r>
            <a:r>
              <a:rPr lang="en-US" dirty="0"/>
              <a:t>  </a:t>
            </a:r>
          </a:p>
          <a:p>
            <a:pPr>
              <a:defRPr/>
            </a:pPr>
            <a:r>
              <a:rPr lang="en-US" dirty="0"/>
              <a:t>1.1  Foundations and The Board Game Counter</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79CCDB2A-0AA7-4665-9BE1-2A432B2500D4}" type="slidenum">
              <a:rPr lang="en-US" smtClean="0"/>
              <a:pPr>
                <a:defRPr/>
              </a:pPr>
              <a:t>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mtClean="0"/>
              <a:t>Review the steps in the soldering process.</a:t>
            </a:r>
          </a:p>
        </p:txBody>
      </p:sp>
      <p:sp>
        <p:nvSpPr>
          <p:cNvPr id="4" name="Header Placeholder 3"/>
          <p:cNvSpPr>
            <a:spLocks noGrp="1"/>
          </p:cNvSpPr>
          <p:nvPr>
            <p:ph type="hdr" sz="quarter"/>
          </p:nvPr>
        </p:nvSpPr>
        <p:spPr/>
        <p:txBody>
          <a:bodyPr/>
          <a:lstStyle/>
          <a:p>
            <a:pPr>
              <a:defRPr/>
            </a:pPr>
            <a:r>
              <a:rPr lang="en-US"/>
              <a:t>Soldering &amp; Desoldering</a:t>
            </a:r>
          </a:p>
        </p:txBody>
      </p:sp>
      <p:sp>
        <p:nvSpPr>
          <p:cNvPr id="5" name="Date Placeholder 4"/>
          <p:cNvSpPr>
            <a:spLocks noGrp="1"/>
          </p:cNvSpPr>
          <p:nvPr>
            <p:ph type="dt" sz="quarter" idx="1"/>
          </p:nvPr>
        </p:nvSpPr>
        <p:spPr/>
        <p:txBody>
          <a:bodyPr/>
          <a:lstStyle/>
          <a:p>
            <a:pPr>
              <a:defRPr/>
            </a:pPr>
            <a:r>
              <a:rPr lang="en-US" dirty="0"/>
              <a:t>Digital Electronics </a:t>
            </a:r>
            <a:r>
              <a:rPr lang="en-US" baseline="30000" dirty="0"/>
              <a:t>TM</a:t>
            </a:r>
            <a:r>
              <a:rPr lang="en-US" dirty="0"/>
              <a:t>  </a:t>
            </a:r>
          </a:p>
          <a:p>
            <a:pPr>
              <a:defRPr/>
            </a:pPr>
            <a:r>
              <a:rPr lang="en-US" dirty="0"/>
              <a:t>1.1  Foundations and The Board Game Counter</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40146661-50DF-41D0-BC75-0BB722AA72BD}" type="slidenum">
              <a:rPr lang="en-US" smtClean="0"/>
              <a:pPr>
                <a:defRPr/>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mtClean="0"/>
              <a:t>Characteristics of a good soldering joint.</a:t>
            </a:r>
          </a:p>
        </p:txBody>
      </p:sp>
      <p:sp>
        <p:nvSpPr>
          <p:cNvPr id="4" name="Header Placeholder 3"/>
          <p:cNvSpPr>
            <a:spLocks noGrp="1"/>
          </p:cNvSpPr>
          <p:nvPr>
            <p:ph type="hdr" sz="quarter"/>
          </p:nvPr>
        </p:nvSpPr>
        <p:spPr/>
        <p:txBody>
          <a:bodyPr/>
          <a:lstStyle/>
          <a:p>
            <a:pPr>
              <a:defRPr/>
            </a:pPr>
            <a:r>
              <a:rPr lang="en-US"/>
              <a:t>Soldering &amp; Desoldering</a:t>
            </a:r>
          </a:p>
        </p:txBody>
      </p:sp>
      <p:sp>
        <p:nvSpPr>
          <p:cNvPr id="5" name="Date Placeholder 4"/>
          <p:cNvSpPr>
            <a:spLocks noGrp="1"/>
          </p:cNvSpPr>
          <p:nvPr>
            <p:ph type="dt" sz="quarter" idx="1"/>
          </p:nvPr>
        </p:nvSpPr>
        <p:spPr/>
        <p:txBody>
          <a:bodyPr/>
          <a:lstStyle/>
          <a:p>
            <a:pPr>
              <a:defRPr/>
            </a:pPr>
            <a:r>
              <a:rPr lang="en-US" dirty="0"/>
              <a:t>Digital Electronics </a:t>
            </a:r>
            <a:r>
              <a:rPr lang="en-US" baseline="30000" dirty="0"/>
              <a:t>TM</a:t>
            </a:r>
            <a:r>
              <a:rPr lang="en-US" dirty="0"/>
              <a:t>  </a:t>
            </a:r>
          </a:p>
          <a:p>
            <a:pPr>
              <a:defRPr/>
            </a:pPr>
            <a:r>
              <a:rPr lang="en-US" dirty="0"/>
              <a:t>1.1  Foundations and The Board Game Counter</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9FD91F8B-317D-4682-A0EF-0EE48C765A20}" type="slidenum">
              <a:rPr lang="en-US" smtClean="0"/>
              <a:pPr>
                <a:defRPr/>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 name="Header Placeholder 3"/>
          <p:cNvSpPr>
            <a:spLocks noGrp="1"/>
          </p:cNvSpPr>
          <p:nvPr>
            <p:ph type="hdr" sz="quarter"/>
          </p:nvPr>
        </p:nvSpPr>
        <p:spPr/>
        <p:txBody>
          <a:bodyPr/>
          <a:lstStyle/>
          <a:p>
            <a:pPr>
              <a:defRPr/>
            </a:pPr>
            <a:r>
              <a:rPr lang="en-US"/>
              <a:t>Soldering &amp; Desoldering</a:t>
            </a:r>
          </a:p>
        </p:txBody>
      </p:sp>
      <p:sp>
        <p:nvSpPr>
          <p:cNvPr id="5" name="Date Placeholder 4"/>
          <p:cNvSpPr>
            <a:spLocks noGrp="1"/>
          </p:cNvSpPr>
          <p:nvPr>
            <p:ph type="dt" sz="quarter" idx="1"/>
          </p:nvPr>
        </p:nvSpPr>
        <p:spPr/>
        <p:txBody>
          <a:bodyPr/>
          <a:lstStyle/>
          <a:p>
            <a:pPr>
              <a:defRPr/>
            </a:pPr>
            <a:r>
              <a:rPr lang="en-US" dirty="0"/>
              <a:t>Digital Electronics </a:t>
            </a:r>
            <a:r>
              <a:rPr lang="en-US" baseline="30000" dirty="0"/>
              <a:t>TM</a:t>
            </a:r>
            <a:r>
              <a:rPr lang="en-US" dirty="0"/>
              <a:t>  </a:t>
            </a:r>
          </a:p>
          <a:p>
            <a:pPr>
              <a:defRPr/>
            </a:pPr>
            <a:r>
              <a:rPr lang="en-US" dirty="0"/>
              <a:t>1.1  Foundations and The Board Game Counter</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B2BD0953-77D1-448D-998B-E046D07E6802}" type="slidenum">
              <a:rPr lang="en-US" smtClean="0"/>
              <a:pPr>
                <a:defRPr/>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 name="Header Placeholder 3"/>
          <p:cNvSpPr>
            <a:spLocks noGrp="1"/>
          </p:cNvSpPr>
          <p:nvPr>
            <p:ph type="hdr" sz="quarter"/>
          </p:nvPr>
        </p:nvSpPr>
        <p:spPr/>
        <p:txBody>
          <a:bodyPr/>
          <a:lstStyle/>
          <a:p>
            <a:pPr>
              <a:defRPr/>
            </a:pPr>
            <a:r>
              <a:rPr lang="en-US"/>
              <a:t>Soldering &amp; Desoldering</a:t>
            </a:r>
          </a:p>
        </p:txBody>
      </p:sp>
      <p:sp>
        <p:nvSpPr>
          <p:cNvPr id="5" name="Date Placeholder 4"/>
          <p:cNvSpPr>
            <a:spLocks noGrp="1"/>
          </p:cNvSpPr>
          <p:nvPr>
            <p:ph type="dt" sz="quarter" idx="1"/>
          </p:nvPr>
        </p:nvSpPr>
        <p:spPr/>
        <p:txBody>
          <a:bodyPr/>
          <a:lstStyle/>
          <a:p>
            <a:pPr>
              <a:defRPr/>
            </a:pPr>
            <a:r>
              <a:rPr lang="en-US" dirty="0"/>
              <a:t>Digital Electronics </a:t>
            </a:r>
            <a:r>
              <a:rPr lang="en-US" baseline="30000" dirty="0"/>
              <a:t>TM</a:t>
            </a:r>
            <a:r>
              <a:rPr lang="en-US" dirty="0"/>
              <a:t>  </a:t>
            </a:r>
          </a:p>
          <a:p>
            <a:pPr>
              <a:defRPr/>
            </a:pPr>
            <a:r>
              <a:rPr lang="en-US" dirty="0"/>
              <a:t>1.1  Foundations and The Board Game Counter</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7279BC63-7AAA-4696-A255-48AFC2872820}" type="slidenum">
              <a:rPr lang="en-US" smtClean="0"/>
              <a:pPr>
                <a:defRPr/>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 name="Header Placeholder 3"/>
          <p:cNvSpPr>
            <a:spLocks noGrp="1"/>
          </p:cNvSpPr>
          <p:nvPr>
            <p:ph type="hdr" sz="quarter"/>
          </p:nvPr>
        </p:nvSpPr>
        <p:spPr/>
        <p:txBody>
          <a:bodyPr/>
          <a:lstStyle/>
          <a:p>
            <a:pPr>
              <a:defRPr/>
            </a:pPr>
            <a:r>
              <a:rPr lang="en-US"/>
              <a:t>Soldering &amp; Desoldering</a:t>
            </a:r>
          </a:p>
        </p:txBody>
      </p:sp>
      <p:sp>
        <p:nvSpPr>
          <p:cNvPr id="5" name="Date Placeholder 4"/>
          <p:cNvSpPr>
            <a:spLocks noGrp="1"/>
          </p:cNvSpPr>
          <p:nvPr>
            <p:ph type="dt" sz="quarter" idx="1"/>
          </p:nvPr>
        </p:nvSpPr>
        <p:spPr/>
        <p:txBody>
          <a:bodyPr/>
          <a:lstStyle/>
          <a:p>
            <a:pPr>
              <a:defRPr/>
            </a:pPr>
            <a:r>
              <a:rPr lang="en-US" dirty="0"/>
              <a:t>Digital Electronics </a:t>
            </a:r>
            <a:r>
              <a:rPr lang="en-US" baseline="30000" dirty="0"/>
              <a:t>TM</a:t>
            </a:r>
            <a:r>
              <a:rPr lang="en-US" dirty="0"/>
              <a:t>  </a:t>
            </a:r>
          </a:p>
          <a:p>
            <a:pPr>
              <a:defRPr/>
            </a:pPr>
            <a:r>
              <a:rPr lang="en-US" dirty="0"/>
              <a:t>1.1  Foundations and The Board Game Counter</a:t>
            </a:r>
          </a:p>
          <a:p>
            <a:pPr>
              <a:defRPr/>
            </a:pPr>
            <a:endParaRPr lang="en-US" dirty="0"/>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FACABEEF-0909-4F13-AC7D-9308EF182CDD}" type="slidenum">
              <a:rPr lang="en-US" smtClean="0"/>
              <a:pPr>
                <a:defRPr/>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mtClean="0"/>
              <a:t>Review the steps in the de-soldering process using a solder sucker.</a:t>
            </a:r>
          </a:p>
          <a:p>
            <a:endParaRPr lang="en-US" altLang="el-GR" smtClean="0"/>
          </a:p>
        </p:txBody>
      </p:sp>
      <p:sp>
        <p:nvSpPr>
          <p:cNvPr id="4" name="Header Placeholder 3"/>
          <p:cNvSpPr>
            <a:spLocks noGrp="1"/>
          </p:cNvSpPr>
          <p:nvPr>
            <p:ph type="hdr" sz="quarter"/>
          </p:nvPr>
        </p:nvSpPr>
        <p:spPr/>
        <p:txBody>
          <a:bodyPr/>
          <a:lstStyle/>
          <a:p>
            <a:pPr>
              <a:defRPr/>
            </a:pPr>
            <a:r>
              <a:rPr lang="en-US"/>
              <a:t>Soldering &amp; Desoldering</a:t>
            </a:r>
          </a:p>
        </p:txBody>
      </p:sp>
      <p:sp>
        <p:nvSpPr>
          <p:cNvPr id="5" name="Date Placeholder 4"/>
          <p:cNvSpPr>
            <a:spLocks noGrp="1"/>
          </p:cNvSpPr>
          <p:nvPr>
            <p:ph type="dt" sz="quarter" idx="1"/>
          </p:nvPr>
        </p:nvSpPr>
        <p:spPr/>
        <p:txBody>
          <a:bodyPr/>
          <a:lstStyle/>
          <a:p>
            <a:pPr>
              <a:defRPr/>
            </a:pPr>
            <a:r>
              <a:rPr lang="en-US" dirty="0"/>
              <a:t>Digital Electronics </a:t>
            </a:r>
            <a:r>
              <a:rPr lang="en-US" baseline="30000" dirty="0"/>
              <a:t>TM</a:t>
            </a:r>
            <a:r>
              <a:rPr lang="en-US" dirty="0"/>
              <a:t>  </a:t>
            </a:r>
          </a:p>
          <a:p>
            <a:pPr>
              <a:defRPr/>
            </a:pPr>
            <a:r>
              <a:rPr lang="en-US" dirty="0"/>
              <a:t>1.1  Foundations and The Board Game Counter</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09E0D932-6424-48CB-9B63-36B3810AFCB4}" type="slidenum">
              <a:rPr lang="en-US" smtClean="0"/>
              <a:pPr>
                <a:defRPr/>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mtClean="0"/>
              <a:t>Review the steps in the de-soldering process using solder wick.</a:t>
            </a:r>
          </a:p>
          <a:p>
            <a:endParaRPr lang="en-US" altLang="el-GR" smtClean="0"/>
          </a:p>
        </p:txBody>
      </p:sp>
      <p:sp>
        <p:nvSpPr>
          <p:cNvPr id="4" name="Header Placeholder 3"/>
          <p:cNvSpPr>
            <a:spLocks noGrp="1"/>
          </p:cNvSpPr>
          <p:nvPr>
            <p:ph type="hdr" sz="quarter"/>
          </p:nvPr>
        </p:nvSpPr>
        <p:spPr/>
        <p:txBody>
          <a:bodyPr/>
          <a:lstStyle/>
          <a:p>
            <a:pPr>
              <a:defRPr/>
            </a:pPr>
            <a:r>
              <a:rPr lang="en-US"/>
              <a:t>Soldering &amp; Desoldering</a:t>
            </a:r>
          </a:p>
        </p:txBody>
      </p:sp>
      <p:sp>
        <p:nvSpPr>
          <p:cNvPr id="5" name="Date Placeholder 4"/>
          <p:cNvSpPr>
            <a:spLocks noGrp="1"/>
          </p:cNvSpPr>
          <p:nvPr>
            <p:ph type="dt" sz="quarter" idx="1"/>
          </p:nvPr>
        </p:nvSpPr>
        <p:spPr/>
        <p:txBody>
          <a:bodyPr/>
          <a:lstStyle/>
          <a:p>
            <a:pPr>
              <a:defRPr/>
            </a:pPr>
            <a:r>
              <a:rPr lang="en-US" dirty="0"/>
              <a:t>Digital Electronics </a:t>
            </a:r>
            <a:r>
              <a:rPr lang="en-US" baseline="30000" dirty="0"/>
              <a:t>TM</a:t>
            </a:r>
            <a:r>
              <a:rPr lang="en-US" dirty="0"/>
              <a:t>  </a:t>
            </a:r>
          </a:p>
          <a:p>
            <a:pPr>
              <a:defRPr/>
            </a:pPr>
            <a:r>
              <a:rPr lang="en-US" dirty="0"/>
              <a:t>1.1  Foundations and The Board Game Counter</a:t>
            </a:r>
          </a:p>
        </p:txBody>
      </p:sp>
      <p:sp>
        <p:nvSpPr>
          <p:cNvPr id="6" name="Footer Placeholder 5"/>
          <p:cNvSpPr>
            <a:spLocks noGrp="1"/>
          </p:cNvSpPr>
          <p:nvPr>
            <p:ph type="ftr" sz="quarter" idx="4"/>
          </p:nvPr>
        </p:nvSpPr>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p:txBody>
          <a:bodyPr/>
          <a:lstStyle/>
          <a:p>
            <a:pPr>
              <a:defRPr/>
            </a:pPr>
            <a:fld id="{5267D3E2-EB31-44A9-A095-15393A5DBB37}" type="slidenum">
              <a:rPr lang="en-US" smtClean="0"/>
              <a:pPr>
                <a:defRPr/>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a:prstGeom prst="rect">
            <a:avLst/>
          </a:prstGeo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1600200"/>
            <a:ext cx="8229600" cy="4525963"/>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a:prstGeom prst="rect">
            <a:avLst/>
          </a:prstGeo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quarter" idx="2"/>
          </p:nvPr>
        </p:nvSpPr>
        <p:spPr>
          <a:xfrm>
            <a:off x="4648200" y="1600200"/>
            <a:ext cx="4038600" cy="2185988"/>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περιεχομένου"/>
          <p:cNvSpPr>
            <a:spLocks noGrp="1"/>
          </p:cNvSpPr>
          <p:nvPr>
            <p:ph sz="quarter" idx="3"/>
          </p:nvPr>
        </p:nvSpPr>
        <p:spPr>
          <a:xfrm>
            <a:off x="4648200" y="3938588"/>
            <a:ext cx="4038600" cy="2187575"/>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457200" y="1600200"/>
            <a:ext cx="8229600" cy="4525963"/>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a:prstGeom prst="rect">
            <a:avLst/>
          </a:prstGeo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a:prstGeom prst="rect">
            <a:avLst/>
          </a:prstGeo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 Θέση κειμένου"/>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404813"/>
          </a:xfrm>
          <a:prstGeom prst="rect">
            <a:avLst/>
          </a:prstGeom>
          <a:solidFill>
            <a:srgbClr val="FF9900"/>
          </a:solidFill>
          <a:ln w="9525">
            <a:noFill/>
            <a:miter lim="800000"/>
            <a:headEnd/>
            <a:tailEnd/>
          </a:ln>
        </p:spPr>
        <p:txBody>
          <a:bodyPr wrap="none" anchor="ctr"/>
          <a:lstStyle/>
          <a:p>
            <a:pPr>
              <a:defRPr/>
            </a:pPr>
            <a:endParaRPr lang="el-GR" sz="2400">
              <a:solidFill>
                <a:srgbClr val="FF9900"/>
              </a:solidFill>
            </a:endParaRPr>
          </a:p>
        </p:txBody>
      </p:sp>
      <p:sp>
        <p:nvSpPr>
          <p:cNvPr id="1027" name="Rectangle 9"/>
          <p:cNvSpPr>
            <a:spLocks noChangeArrowheads="1"/>
          </p:cNvSpPr>
          <p:nvPr/>
        </p:nvSpPr>
        <p:spPr bwMode="auto">
          <a:xfrm>
            <a:off x="179388" y="44450"/>
            <a:ext cx="8785225" cy="288925"/>
          </a:xfrm>
          <a:prstGeom prst="rect">
            <a:avLst/>
          </a:prstGeom>
          <a:noFill/>
          <a:ln w="9525">
            <a:noFill/>
            <a:miter lim="800000"/>
            <a:headEnd/>
            <a:tailEnd/>
          </a:ln>
        </p:spPr>
        <p:txBody>
          <a:bodyPr/>
          <a:lstStyle/>
          <a:p>
            <a:pPr algn="l">
              <a:defRPr/>
            </a:pPr>
            <a:r>
              <a:rPr lang="el-GR" sz="1400" dirty="0" smtClean="0">
                <a:solidFill>
                  <a:schemeClr val="bg1"/>
                </a:solidFill>
                <a:latin typeface="Comic Sans MS" pitchFamily="66" charset="0"/>
              </a:rPr>
              <a:t>Ενισχυτικές Διατάξεις</a:t>
            </a:r>
            <a:r>
              <a:rPr lang="el-GR" sz="1400" dirty="0">
                <a:solidFill>
                  <a:schemeClr val="bg1"/>
                </a:solidFill>
                <a:latin typeface="Comic Sans MS" pitchFamily="66" charset="0"/>
              </a:rPr>
              <a:t>							</a:t>
            </a:r>
            <a:r>
              <a:rPr lang="en-US" sz="1400" dirty="0">
                <a:solidFill>
                  <a:schemeClr val="bg1"/>
                </a:solidFill>
                <a:latin typeface="Comic Sans MS" pitchFamily="66" charset="0"/>
              </a:rPr>
              <a:t>	</a:t>
            </a:r>
            <a:fld id="{4FA2B9CE-9FB2-4939-9CCD-07EA31FAC032}" type="slidenum">
              <a:rPr lang="en-US" sz="1400">
                <a:solidFill>
                  <a:schemeClr val="bg1"/>
                </a:solidFill>
                <a:latin typeface="Comic Sans MS" pitchFamily="66" charset="0"/>
              </a:rPr>
              <a:pPr algn="l">
                <a:defRPr/>
              </a:pPr>
              <a:t>‹#›</a:t>
            </a:fld>
            <a:endParaRPr lang="en-GB" sz="1400" dirty="0">
              <a:solidFill>
                <a:schemeClr val="bg1"/>
              </a:solidFill>
              <a:latin typeface="Comic Sans MS" pitchFamily="66" charset="0"/>
            </a:endParaRPr>
          </a:p>
        </p:txBody>
      </p:sp>
      <p:sp>
        <p:nvSpPr>
          <p:cNvPr id="1028" name="Rectangle 14"/>
          <p:cNvSpPr>
            <a:spLocks noChangeArrowheads="1"/>
          </p:cNvSpPr>
          <p:nvPr userDrawn="1"/>
        </p:nvSpPr>
        <p:spPr bwMode="auto">
          <a:xfrm>
            <a:off x="0" y="6597650"/>
            <a:ext cx="9144000" cy="260350"/>
          </a:xfrm>
          <a:prstGeom prst="rect">
            <a:avLst/>
          </a:prstGeom>
          <a:solidFill>
            <a:srgbClr val="FF9900"/>
          </a:solidFill>
          <a:ln w="9525">
            <a:noFill/>
            <a:miter lim="800000"/>
            <a:headEnd/>
            <a:tailEnd/>
          </a:ln>
        </p:spPr>
        <p:txBody>
          <a:bodyPr wrap="none" anchor="ctr"/>
          <a:lstStyle/>
          <a:p>
            <a:pPr algn="l">
              <a:defRPr/>
            </a:pPr>
            <a:r>
              <a:rPr lang="el-GR" sz="1200" dirty="0">
                <a:solidFill>
                  <a:schemeClr val="bg1"/>
                </a:solidFill>
                <a:latin typeface="Comic Sans MS" pitchFamily="66" charset="0"/>
              </a:rPr>
              <a:t>Δρ. Γ. </a:t>
            </a:r>
            <a:r>
              <a:rPr lang="el-GR" sz="1200" dirty="0" err="1">
                <a:solidFill>
                  <a:schemeClr val="bg1"/>
                </a:solidFill>
                <a:latin typeface="Comic Sans MS" pitchFamily="66" charset="0"/>
              </a:rPr>
              <a:t>Χλούπης</a:t>
            </a:r>
            <a:r>
              <a:rPr lang="el-GR" sz="1200" dirty="0">
                <a:solidFill>
                  <a:schemeClr val="bg1"/>
                </a:solidFill>
                <a:latin typeface="Comic Sans MS" pitchFamily="66" charset="0"/>
              </a:rPr>
              <a:t>			Τμήμα Ηλεκτρονικής		             Ακαδημαϊκό έτος </a:t>
            </a:r>
            <a:r>
              <a:rPr lang="el-GR" sz="1200" dirty="0" smtClean="0">
                <a:solidFill>
                  <a:schemeClr val="bg1"/>
                </a:solidFill>
                <a:latin typeface="Comic Sans MS" pitchFamily="66" charset="0"/>
              </a:rPr>
              <a:t>2011-2012</a:t>
            </a:r>
            <a:endParaRPr lang="el-GR" sz="1200" dirty="0">
              <a:solidFill>
                <a:schemeClr val="bg1"/>
              </a:solidFill>
              <a:latin typeface="Comic Sans MS" pitchFamily="66"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l" rtl="0" eaLnBrk="0" fontAlgn="base" hangingPunct="0">
        <a:spcBef>
          <a:spcPct val="0"/>
        </a:spcBef>
        <a:spcAft>
          <a:spcPct val="0"/>
        </a:spcAft>
        <a:defRPr sz="3200">
          <a:solidFill>
            <a:srgbClr val="3333FF"/>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a:solidFill>
            <a:srgbClr val="3333FF"/>
          </a:solidFill>
          <a:effectLst>
            <a:outerShdw blurRad="38100" dist="38100" dir="2700000" algn="tl">
              <a:srgbClr val="C0C0C0"/>
            </a:outerShdw>
          </a:effectLst>
          <a:latin typeface="Verdana" pitchFamily="34" charset="0"/>
        </a:defRPr>
      </a:lvl2pPr>
      <a:lvl3pPr algn="l" rtl="0" eaLnBrk="0" fontAlgn="base" hangingPunct="0">
        <a:spcBef>
          <a:spcPct val="0"/>
        </a:spcBef>
        <a:spcAft>
          <a:spcPct val="0"/>
        </a:spcAft>
        <a:defRPr sz="3200">
          <a:solidFill>
            <a:srgbClr val="3333FF"/>
          </a:solidFill>
          <a:effectLst>
            <a:outerShdw blurRad="38100" dist="38100" dir="2700000" algn="tl">
              <a:srgbClr val="C0C0C0"/>
            </a:outerShdw>
          </a:effectLst>
          <a:latin typeface="Verdana" pitchFamily="34" charset="0"/>
        </a:defRPr>
      </a:lvl3pPr>
      <a:lvl4pPr algn="l" rtl="0" eaLnBrk="0" fontAlgn="base" hangingPunct="0">
        <a:spcBef>
          <a:spcPct val="0"/>
        </a:spcBef>
        <a:spcAft>
          <a:spcPct val="0"/>
        </a:spcAft>
        <a:defRPr sz="3200">
          <a:solidFill>
            <a:srgbClr val="3333FF"/>
          </a:solidFill>
          <a:effectLst>
            <a:outerShdw blurRad="38100" dist="38100" dir="2700000" algn="tl">
              <a:srgbClr val="C0C0C0"/>
            </a:outerShdw>
          </a:effectLst>
          <a:latin typeface="Verdana" pitchFamily="34" charset="0"/>
        </a:defRPr>
      </a:lvl4pPr>
      <a:lvl5pPr algn="l" rtl="0" eaLnBrk="0" fontAlgn="base" hangingPunct="0">
        <a:spcBef>
          <a:spcPct val="0"/>
        </a:spcBef>
        <a:spcAft>
          <a:spcPct val="0"/>
        </a:spcAft>
        <a:defRPr sz="3200">
          <a:solidFill>
            <a:srgbClr val="3333FF"/>
          </a:solidFill>
          <a:effectLst>
            <a:outerShdw blurRad="38100" dist="38100" dir="2700000" algn="tl">
              <a:srgbClr val="C0C0C0"/>
            </a:outerShdw>
          </a:effectLst>
          <a:latin typeface="Verdana" pitchFamily="34" charset="0"/>
        </a:defRPr>
      </a:lvl5pPr>
      <a:lvl6pPr marL="457200" algn="l" rtl="0" fontAlgn="base">
        <a:spcBef>
          <a:spcPct val="0"/>
        </a:spcBef>
        <a:spcAft>
          <a:spcPct val="0"/>
        </a:spcAft>
        <a:defRPr sz="3200">
          <a:solidFill>
            <a:srgbClr val="3333FF"/>
          </a:solidFill>
          <a:effectLst>
            <a:outerShdw blurRad="38100" dist="38100" dir="2700000" algn="tl">
              <a:srgbClr val="C0C0C0"/>
            </a:outerShdw>
          </a:effectLst>
          <a:latin typeface="Verdana" pitchFamily="34" charset="0"/>
        </a:defRPr>
      </a:lvl6pPr>
      <a:lvl7pPr marL="914400" algn="l" rtl="0" fontAlgn="base">
        <a:spcBef>
          <a:spcPct val="0"/>
        </a:spcBef>
        <a:spcAft>
          <a:spcPct val="0"/>
        </a:spcAft>
        <a:defRPr sz="3200">
          <a:solidFill>
            <a:srgbClr val="3333FF"/>
          </a:solidFill>
          <a:effectLst>
            <a:outerShdw blurRad="38100" dist="38100" dir="2700000" algn="tl">
              <a:srgbClr val="C0C0C0"/>
            </a:outerShdw>
          </a:effectLst>
          <a:latin typeface="Verdana" pitchFamily="34" charset="0"/>
        </a:defRPr>
      </a:lvl7pPr>
      <a:lvl8pPr marL="1371600" algn="l" rtl="0" fontAlgn="base">
        <a:spcBef>
          <a:spcPct val="0"/>
        </a:spcBef>
        <a:spcAft>
          <a:spcPct val="0"/>
        </a:spcAft>
        <a:defRPr sz="3200">
          <a:solidFill>
            <a:srgbClr val="3333FF"/>
          </a:solidFill>
          <a:effectLst>
            <a:outerShdw blurRad="38100" dist="38100" dir="2700000" algn="tl">
              <a:srgbClr val="C0C0C0"/>
            </a:outerShdw>
          </a:effectLst>
          <a:latin typeface="Verdana" pitchFamily="34" charset="0"/>
        </a:defRPr>
      </a:lvl8pPr>
      <a:lvl9pPr marL="1828800" algn="l" rtl="0" fontAlgn="base">
        <a:spcBef>
          <a:spcPct val="0"/>
        </a:spcBef>
        <a:spcAft>
          <a:spcPct val="0"/>
        </a:spcAft>
        <a:defRPr sz="3200">
          <a:solidFill>
            <a:srgbClr val="3333FF"/>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100000"/>
        </a:spcBef>
        <a:spcAft>
          <a:spcPct val="0"/>
        </a:spcAft>
        <a:buFont typeface="Wingdings" pitchFamily="2" charset="2"/>
        <a:buChar char="ü"/>
        <a:defRPr sz="2400">
          <a:solidFill>
            <a:srgbClr val="3333FF"/>
          </a:solidFill>
          <a:latin typeface="+mn-lt"/>
          <a:ea typeface="+mn-ea"/>
          <a:cs typeface="+mn-cs"/>
        </a:defRPr>
      </a:lvl1pPr>
      <a:lvl2pPr marL="742950" indent="-285750" algn="l" rtl="0" eaLnBrk="0" fontAlgn="base" hangingPunct="0">
        <a:spcBef>
          <a:spcPct val="50000"/>
        </a:spcBef>
        <a:spcAft>
          <a:spcPct val="0"/>
        </a:spcAft>
        <a:buFont typeface="Wingdings" pitchFamily="2" charset="2"/>
        <a:buChar char="F"/>
        <a:defRPr sz="2000">
          <a:solidFill>
            <a:schemeClr val="tx1"/>
          </a:solidFill>
          <a:latin typeface="+mn-lt"/>
        </a:defRPr>
      </a:lvl2pPr>
      <a:lvl3pPr marL="1143000" indent="-228600" algn="l" rtl="0" eaLnBrk="0" fontAlgn="base" hangingPunct="0">
        <a:spcBef>
          <a:spcPct val="25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lstStyle/>
          <a:p>
            <a:pPr algn="ctr"/>
            <a:r>
              <a:rPr lang="el-GR" dirty="0" smtClean="0"/>
              <a:t>Συγκολλήσεις</a:t>
            </a:r>
            <a:endParaRPr lang="en-US" dirty="0"/>
          </a:p>
        </p:txBody>
      </p:sp>
      <p:sp>
        <p:nvSpPr>
          <p:cNvPr id="3" name="Content Placeholder 2"/>
          <p:cNvSpPr>
            <a:spLocks noGrp="1"/>
          </p:cNvSpPr>
          <p:nvPr>
            <p:ph idx="1"/>
          </p:nvPr>
        </p:nvSpPr>
        <p:spPr>
          <a:xfrm>
            <a:off x="107504" y="1124744"/>
            <a:ext cx="8928992" cy="4525963"/>
          </a:xfrm>
        </p:spPr>
        <p:txBody>
          <a:bodyPr/>
          <a:lstStyle/>
          <a:p>
            <a:r>
              <a:rPr lang="el-GR" sz="1800" dirty="0">
                <a:solidFill>
                  <a:schemeClr val="tx1"/>
                </a:solidFill>
              </a:rPr>
              <a:t>Η κασσιτεροκόλληση ανήκει στην κατηγορία των μαλακών συγκολλήσεων. </a:t>
            </a:r>
            <a:endParaRPr lang="en-US" sz="1800" dirty="0" smtClean="0">
              <a:solidFill>
                <a:schemeClr val="tx1"/>
              </a:solidFill>
            </a:endParaRPr>
          </a:p>
          <a:p>
            <a:r>
              <a:rPr lang="el-GR" sz="1800" dirty="0" smtClean="0">
                <a:solidFill>
                  <a:schemeClr val="tx1"/>
                </a:solidFill>
              </a:rPr>
              <a:t>Στις </a:t>
            </a:r>
            <a:r>
              <a:rPr lang="el-GR" sz="1800" dirty="0">
                <a:solidFill>
                  <a:schemeClr val="tx1"/>
                </a:solidFill>
              </a:rPr>
              <a:t>μαλακιές συγκολλήσεις, η κόλληση (συγκολλητικό υλικό) λιώνει σε θερμοκρασίες κάτω των 500ο C. Στις μαλακές συγκολλήσεις βαρέων μετάλλων (χαλύβων, χαλκού, κραμάτων χαλκού ή ψευδαργύρου) ως κόλληση χρησιμοποιείται σχεδόν πάντα η κασσιτεροκόλληση. </a:t>
            </a:r>
            <a:endParaRPr lang="en-US" sz="1800" dirty="0" smtClean="0">
              <a:solidFill>
                <a:schemeClr val="tx1"/>
              </a:solidFill>
            </a:endParaRPr>
          </a:p>
          <a:p>
            <a:r>
              <a:rPr lang="el-GR" sz="1800" dirty="0" smtClean="0">
                <a:solidFill>
                  <a:schemeClr val="tx1"/>
                </a:solidFill>
              </a:rPr>
              <a:t>Η </a:t>
            </a:r>
            <a:r>
              <a:rPr lang="el-GR" sz="1800" dirty="0">
                <a:solidFill>
                  <a:schemeClr val="tx1"/>
                </a:solidFill>
              </a:rPr>
              <a:t>κασσιτεροκόλληση είναι κράμα κασσίτερου (</a:t>
            </a:r>
            <a:r>
              <a:rPr lang="el-GR" sz="1800" dirty="0" err="1">
                <a:solidFill>
                  <a:schemeClr val="tx1"/>
                </a:solidFill>
              </a:rPr>
              <a:t>Sn</a:t>
            </a:r>
            <a:r>
              <a:rPr lang="el-GR" sz="1800" dirty="0">
                <a:solidFill>
                  <a:schemeClr val="tx1"/>
                </a:solidFill>
              </a:rPr>
              <a:t>) και μόλυβδου (</a:t>
            </a:r>
            <a:r>
              <a:rPr lang="el-GR" sz="1800" dirty="0" err="1">
                <a:solidFill>
                  <a:schemeClr val="tx1"/>
                </a:solidFill>
              </a:rPr>
              <a:t>Pb</a:t>
            </a:r>
            <a:r>
              <a:rPr lang="el-GR" sz="1800" dirty="0">
                <a:solidFill>
                  <a:schemeClr val="tx1"/>
                </a:solidFill>
              </a:rPr>
              <a:t>) σε διάφορες αναλογίες που σχετίζονται µε τις εφαρμογές στις οποίες θα χρησιμοποιηθεί η κόλληση. Στις περισσότερες περιπτώσεις κασσιτεροκόλλησης, στη σύνθεσή τους περιέχεται και μικρή ποσότητα αντιμονίου (</a:t>
            </a:r>
            <a:r>
              <a:rPr lang="el-GR" sz="1800" dirty="0" err="1">
                <a:solidFill>
                  <a:schemeClr val="tx1"/>
                </a:solidFill>
              </a:rPr>
              <a:t>Sb</a:t>
            </a:r>
            <a:r>
              <a:rPr lang="el-GR" sz="1800" dirty="0">
                <a:solidFill>
                  <a:schemeClr val="tx1"/>
                </a:solidFill>
              </a:rPr>
              <a:t>). </a:t>
            </a:r>
          </a:p>
          <a:p>
            <a:r>
              <a:rPr lang="en-US" sz="1800" b="1" dirty="0" err="1">
                <a:solidFill>
                  <a:srgbClr val="FF0000"/>
                </a:solidFill>
              </a:rPr>
              <a:t>Προσοχή</a:t>
            </a:r>
            <a:r>
              <a:rPr lang="en-US" sz="1800" dirty="0">
                <a:solidFill>
                  <a:srgbClr val="FF0000"/>
                </a:solidFill>
              </a:rPr>
              <a:t>:</a:t>
            </a:r>
            <a:r>
              <a:rPr lang="en-US" sz="1800" b="1" dirty="0">
                <a:solidFill>
                  <a:srgbClr val="FF0000"/>
                </a:solidFill>
              </a:rPr>
              <a:t> </a:t>
            </a:r>
            <a:r>
              <a:rPr lang="en-US" sz="1800" dirty="0">
                <a:solidFill>
                  <a:srgbClr val="FF0000"/>
                </a:solidFill>
              </a:rPr>
              <a:t>Επ</a:t>
            </a:r>
            <a:r>
              <a:rPr lang="en-US" sz="1800" dirty="0" err="1">
                <a:solidFill>
                  <a:srgbClr val="FF0000"/>
                </a:solidFill>
              </a:rPr>
              <a:t>ειδή</a:t>
            </a:r>
            <a:r>
              <a:rPr lang="en-US" sz="1800" dirty="0">
                <a:solidFill>
                  <a:srgbClr val="FF0000"/>
                </a:solidFill>
              </a:rPr>
              <a:t> </a:t>
            </a:r>
            <a:r>
              <a:rPr lang="en-US" sz="1800" dirty="0" err="1">
                <a:solidFill>
                  <a:srgbClr val="FF0000"/>
                </a:solidFill>
              </a:rPr>
              <a:t>οι</a:t>
            </a:r>
            <a:r>
              <a:rPr lang="en-US" sz="1800" dirty="0">
                <a:solidFill>
                  <a:srgbClr val="FF0000"/>
                </a:solidFill>
              </a:rPr>
              <a:t> </a:t>
            </a:r>
            <a:r>
              <a:rPr lang="en-US" sz="1800" dirty="0" err="1">
                <a:solidFill>
                  <a:srgbClr val="FF0000"/>
                </a:solidFill>
              </a:rPr>
              <a:t>ενώσεις</a:t>
            </a:r>
            <a:r>
              <a:rPr lang="en-US" sz="1800" dirty="0">
                <a:solidFill>
                  <a:srgbClr val="FF0000"/>
                </a:solidFill>
              </a:rPr>
              <a:t> </a:t>
            </a:r>
            <a:r>
              <a:rPr lang="en-US" sz="1800" dirty="0" err="1">
                <a:solidFill>
                  <a:srgbClr val="FF0000"/>
                </a:solidFill>
              </a:rPr>
              <a:t>του</a:t>
            </a:r>
            <a:r>
              <a:rPr lang="en-US" sz="1800" dirty="0">
                <a:solidFill>
                  <a:srgbClr val="FF0000"/>
                </a:solidFill>
              </a:rPr>
              <a:t> </a:t>
            </a:r>
            <a:r>
              <a:rPr lang="en-US" sz="1800" dirty="0" err="1">
                <a:solidFill>
                  <a:srgbClr val="FF0000"/>
                </a:solidFill>
              </a:rPr>
              <a:t>μολύ</a:t>
            </a:r>
            <a:r>
              <a:rPr lang="en-US" sz="1800" dirty="0">
                <a:solidFill>
                  <a:srgbClr val="FF0000"/>
                </a:solidFill>
              </a:rPr>
              <a:t>βδου</a:t>
            </a:r>
            <a:r>
              <a:rPr lang="en-US" sz="1800" b="1" dirty="0">
                <a:solidFill>
                  <a:srgbClr val="FF0000"/>
                </a:solidFill>
              </a:rPr>
              <a:t> </a:t>
            </a:r>
            <a:r>
              <a:rPr lang="en-US" sz="1800" dirty="0">
                <a:solidFill>
                  <a:srgbClr val="FF0000"/>
                </a:solidFill>
              </a:rPr>
              <a:t>(Pb)</a:t>
            </a:r>
            <a:r>
              <a:rPr lang="en-US" sz="1800" b="1" dirty="0">
                <a:solidFill>
                  <a:srgbClr val="FF0000"/>
                </a:solidFill>
              </a:rPr>
              <a:t> </a:t>
            </a:r>
            <a:r>
              <a:rPr lang="en-US" sz="1800" dirty="0">
                <a:solidFill>
                  <a:srgbClr val="FF0000"/>
                </a:solidFill>
              </a:rPr>
              <a:t>είναι δηλητηριώδεις,</a:t>
            </a:r>
            <a:r>
              <a:rPr lang="en-US" sz="1800" b="1" dirty="0">
                <a:solidFill>
                  <a:srgbClr val="FF0000"/>
                </a:solidFill>
              </a:rPr>
              <a:t> </a:t>
            </a:r>
            <a:r>
              <a:rPr lang="en-US" sz="1800" dirty="0">
                <a:solidFill>
                  <a:srgbClr val="FF0000"/>
                </a:solidFill>
              </a:rPr>
              <a:t>οι κασσιτεροκολλήσεις που</a:t>
            </a:r>
            <a:r>
              <a:rPr lang="en-US" sz="1800" b="1" dirty="0">
                <a:solidFill>
                  <a:srgbClr val="FF0000"/>
                </a:solidFill>
              </a:rPr>
              <a:t> </a:t>
            </a:r>
            <a:r>
              <a:rPr lang="en-US" sz="1800" dirty="0">
                <a:solidFill>
                  <a:srgbClr val="FF0000"/>
                </a:solidFill>
              </a:rPr>
              <a:t>περιέ-χουν στη σύνθεσή τους μόλυβδο πάνω από 10%, δεν πρέπει να </a:t>
            </a:r>
            <a:r>
              <a:rPr lang="en-US" sz="1800" dirty="0" smtClean="0">
                <a:solidFill>
                  <a:srgbClr val="FF0000"/>
                </a:solidFill>
              </a:rPr>
              <a:t>έρχονται </a:t>
            </a:r>
            <a:r>
              <a:rPr lang="en-US" sz="1800" dirty="0">
                <a:solidFill>
                  <a:srgbClr val="FF0000"/>
                </a:solidFill>
              </a:rPr>
              <a:t>σε επαφή µε τροφές </a:t>
            </a:r>
            <a:r>
              <a:rPr lang="en-US" sz="1800" dirty="0" smtClean="0">
                <a:solidFill>
                  <a:srgbClr val="FF0000"/>
                </a:solidFill>
              </a:rPr>
              <a:t>ή </a:t>
            </a:r>
            <a:r>
              <a:rPr lang="en-US" sz="1800" dirty="0">
                <a:solidFill>
                  <a:srgbClr val="FF0000"/>
                </a:solidFill>
              </a:rPr>
              <a:t>µε πόσιμο νερό.</a:t>
            </a:r>
          </a:p>
          <a:p>
            <a:endParaRPr lang="en-US" sz="1800"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76672"/>
            <a:ext cx="8229600" cy="940966"/>
          </a:xfrm>
        </p:spPr>
        <p:txBody>
          <a:bodyPr/>
          <a:lstStyle/>
          <a:p>
            <a:r>
              <a:rPr lang="el-GR" altLang="el-GR" dirty="0" smtClean="0"/>
              <a:t>Λανθασμένες κολλήσεις</a:t>
            </a:r>
            <a:endParaRPr lang="en-US" altLang="el-GR" dirty="0" smtClean="0"/>
          </a:p>
        </p:txBody>
      </p:sp>
      <p:grpSp>
        <p:nvGrpSpPr>
          <p:cNvPr id="22532" name="Group 13"/>
          <p:cNvGrpSpPr>
            <a:grpSpLocks/>
          </p:cNvGrpSpPr>
          <p:nvPr/>
        </p:nvGrpSpPr>
        <p:grpSpPr bwMode="auto">
          <a:xfrm>
            <a:off x="304800" y="1828800"/>
            <a:ext cx="4113213" cy="3275013"/>
            <a:chOff x="304800" y="1828799"/>
            <a:chExt cx="4113212" cy="3275014"/>
          </a:xfrm>
        </p:grpSpPr>
        <p:pic>
          <p:nvPicPr>
            <p:cNvPr id="22536"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4113212"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537" name="Text Box 14"/>
            <p:cNvSpPr txBox="1">
              <a:spLocks noChangeArrowheads="1"/>
            </p:cNvSpPr>
            <p:nvPr/>
          </p:nvSpPr>
          <p:spPr bwMode="auto">
            <a:xfrm>
              <a:off x="396081" y="1828799"/>
              <a:ext cx="393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dirty="0" err="1" smtClean="0"/>
                <a:t>Παρα</a:t>
              </a:r>
              <a:r>
                <a:rPr lang="el-GR" altLang="el-GR" sz="2800" dirty="0" smtClean="0"/>
                <a:t> πολύ κόλληση</a:t>
              </a:r>
              <a:endParaRPr lang="en-US" altLang="el-GR" sz="2800" dirty="0"/>
            </a:p>
          </p:txBody>
        </p:sp>
      </p:grpSp>
      <p:grpSp>
        <p:nvGrpSpPr>
          <p:cNvPr id="22533" name="Group 12"/>
          <p:cNvGrpSpPr>
            <a:grpSpLocks/>
          </p:cNvGrpSpPr>
          <p:nvPr/>
        </p:nvGrpSpPr>
        <p:grpSpPr bwMode="auto">
          <a:xfrm>
            <a:off x="4649788" y="1844675"/>
            <a:ext cx="4113212" cy="3260725"/>
            <a:chOff x="4649787" y="1844674"/>
            <a:chExt cx="4113213" cy="3260726"/>
          </a:xfrm>
        </p:grpSpPr>
        <p:pic>
          <p:nvPicPr>
            <p:cNvPr id="225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9787" y="2362200"/>
              <a:ext cx="41132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535" name="Text Box 15"/>
            <p:cNvSpPr txBox="1">
              <a:spLocks noChangeArrowheads="1"/>
            </p:cNvSpPr>
            <p:nvPr/>
          </p:nvSpPr>
          <p:spPr bwMode="auto">
            <a:xfrm>
              <a:off x="4741068" y="1844674"/>
              <a:ext cx="393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dirty="0" smtClean="0"/>
                <a:t>Λίγη κόλληση</a:t>
              </a:r>
              <a:endParaRPr lang="en-US" altLang="el-GR" sz="2800" dirty="0"/>
            </a:p>
          </p:txBody>
        </p:sp>
      </p:grpSp>
    </p:spTree>
    <p:extLst>
      <p:ext uri="{BB962C8B-B14F-4D97-AF65-F5344CB8AC3E}">
        <p14:creationId xmlns:p14="http://schemas.microsoft.com/office/powerpoint/2010/main" val="2027732104"/>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Group 19"/>
          <p:cNvGrpSpPr>
            <a:grpSpLocks/>
          </p:cNvGrpSpPr>
          <p:nvPr/>
        </p:nvGrpSpPr>
        <p:grpSpPr bwMode="auto">
          <a:xfrm>
            <a:off x="304800" y="1828800"/>
            <a:ext cx="4113213" cy="3276600"/>
            <a:chOff x="304800" y="1828799"/>
            <a:chExt cx="4113213" cy="3275808"/>
          </a:xfrm>
        </p:grpSpPr>
        <p:sp>
          <p:nvSpPr>
            <p:cNvPr id="23560" name="Text Box 14"/>
            <p:cNvSpPr txBox="1">
              <a:spLocks noChangeArrowheads="1"/>
            </p:cNvSpPr>
            <p:nvPr/>
          </p:nvSpPr>
          <p:spPr bwMode="auto">
            <a:xfrm>
              <a:off x="396081" y="1828799"/>
              <a:ext cx="393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dirty="0" smtClean="0"/>
                <a:t>Ψυχρή κόλληση</a:t>
              </a:r>
              <a:endParaRPr lang="en-US" altLang="el-GR" sz="2800" dirty="0"/>
            </a:p>
          </p:txBody>
        </p:sp>
        <p:pic>
          <p:nvPicPr>
            <p:cNvPr id="2356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994"/>
              <a:ext cx="41132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23557" name="Group 18"/>
          <p:cNvGrpSpPr>
            <a:grpSpLocks/>
          </p:cNvGrpSpPr>
          <p:nvPr/>
        </p:nvGrpSpPr>
        <p:grpSpPr bwMode="auto">
          <a:xfrm>
            <a:off x="4648200" y="1844675"/>
            <a:ext cx="4113213" cy="3259138"/>
            <a:chOff x="4648200" y="1844674"/>
            <a:chExt cx="4113213" cy="3259139"/>
          </a:xfrm>
        </p:grpSpPr>
        <p:sp>
          <p:nvSpPr>
            <p:cNvPr id="23558" name="Text Box 15"/>
            <p:cNvSpPr txBox="1">
              <a:spLocks noChangeArrowheads="1"/>
            </p:cNvSpPr>
            <p:nvPr/>
          </p:nvSpPr>
          <p:spPr bwMode="auto">
            <a:xfrm>
              <a:off x="4741068" y="1844674"/>
              <a:ext cx="393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dirty="0" smtClean="0"/>
                <a:t>Ανεπαρκής </a:t>
              </a:r>
              <a:r>
                <a:rPr lang="el-GR" altLang="el-GR" sz="2800" dirty="0" err="1" smtClean="0"/>
                <a:t>προσφυση</a:t>
              </a:r>
              <a:endParaRPr lang="en-US" altLang="el-GR" sz="2800" dirty="0"/>
            </a:p>
          </p:txBody>
        </p:sp>
        <p:pic>
          <p:nvPicPr>
            <p:cNvPr id="2355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362200"/>
              <a:ext cx="41132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11" name="Title 1"/>
          <p:cNvSpPr>
            <a:spLocks noGrp="1"/>
          </p:cNvSpPr>
          <p:nvPr>
            <p:ph type="title"/>
          </p:nvPr>
        </p:nvSpPr>
        <p:spPr>
          <a:xfrm>
            <a:off x="457200" y="476672"/>
            <a:ext cx="8229600" cy="940966"/>
          </a:xfrm>
        </p:spPr>
        <p:txBody>
          <a:bodyPr/>
          <a:lstStyle/>
          <a:p>
            <a:r>
              <a:rPr lang="el-GR" altLang="el-GR" dirty="0" smtClean="0"/>
              <a:t>Λανθασμένες κολλήσεις</a:t>
            </a:r>
            <a:endParaRPr lang="en-US" altLang="el-GR" dirty="0" smtClean="0"/>
          </a:p>
        </p:txBody>
      </p:sp>
    </p:spTree>
    <p:extLst>
      <p:ext uri="{BB962C8B-B14F-4D97-AF65-F5344CB8AC3E}">
        <p14:creationId xmlns:p14="http://schemas.microsoft.com/office/powerpoint/2010/main" val="2345963472"/>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553200" y="6245225"/>
            <a:ext cx="2133600" cy="476250"/>
          </a:xfrm>
          <a:prstGeom prst="rect">
            <a:avLst/>
          </a:prstGeom>
        </p:spPr>
        <p:txBody>
          <a:bodyPr/>
          <a:lstStyle/>
          <a:p>
            <a:pPr>
              <a:defRPr/>
            </a:pPr>
            <a:fld id="{46AC6CDF-7756-4582-8019-657EA5137AF8}" type="slidenum">
              <a:rPr lang="en-US" smtClean="0"/>
              <a:pPr>
                <a:defRPr/>
              </a:pPr>
              <a:t>12</a:t>
            </a:fld>
            <a:endParaRPr lang="en-US" dirty="0"/>
          </a:p>
        </p:txBody>
      </p:sp>
      <p:grpSp>
        <p:nvGrpSpPr>
          <p:cNvPr id="24580" name="Group 18"/>
          <p:cNvGrpSpPr>
            <a:grpSpLocks/>
          </p:cNvGrpSpPr>
          <p:nvPr/>
        </p:nvGrpSpPr>
        <p:grpSpPr bwMode="auto">
          <a:xfrm>
            <a:off x="4649788" y="1844675"/>
            <a:ext cx="4113212" cy="3260725"/>
            <a:chOff x="4649788" y="1844674"/>
            <a:chExt cx="4113212" cy="3259933"/>
          </a:xfrm>
        </p:grpSpPr>
        <p:sp>
          <p:nvSpPr>
            <p:cNvPr id="24584" name="Text Box 15"/>
            <p:cNvSpPr txBox="1">
              <a:spLocks noChangeArrowheads="1"/>
            </p:cNvSpPr>
            <p:nvPr/>
          </p:nvSpPr>
          <p:spPr bwMode="auto">
            <a:xfrm>
              <a:off x="4741068" y="1844674"/>
              <a:ext cx="393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l-GR" sz="2800"/>
                <a:t>Lifted Trace/Pad</a:t>
              </a:r>
            </a:p>
          </p:txBody>
        </p:sp>
        <p:pic>
          <p:nvPicPr>
            <p:cNvPr id="2458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788" y="2362994"/>
              <a:ext cx="4113212"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24581" name="Group 19"/>
          <p:cNvGrpSpPr>
            <a:grpSpLocks/>
          </p:cNvGrpSpPr>
          <p:nvPr/>
        </p:nvGrpSpPr>
        <p:grpSpPr bwMode="auto">
          <a:xfrm>
            <a:off x="304800" y="1828800"/>
            <a:ext cx="4113213" cy="3276600"/>
            <a:chOff x="304800" y="1828799"/>
            <a:chExt cx="4113213" cy="3275808"/>
          </a:xfrm>
        </p:grpSpPr>
        <p:sp>
          <p:nvSpPr>
            <p:cNvPr id="24582" name="Text Box 14"/>
            <p:cNvSpPr txBox="1">
              <a:spLocks noChangeArrowheads="1"/>
            </p:cNvSpPr>
            <p:nvPr/>
          </p:nvSpPr>
          <p:spPr bwMode="auto">
            <a:xfrm>
              <a:off x="396081" y="1828799"/>
              <a:ext cx="393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l-GR" sz="2800"/>
                <a:t>Solder Bridge</a:t>
              </a:r>
            </a:p>
          </p:txBody>
        </p:sp>
        <p:pic>
          <p:nvPicPr>
            <p:cNvPr id="2458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62994"/>
              <a:ext cx="41132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11" name="Title 1"/>
          <p:cNvSpPr txBox="1">
            <a:spLocks/>
          </p:cNvSpPr>
          <p:nvPr/>
        </p:nvSpPr>
        <p:spPr>
          <a:xfrm>
            <a:off x="457200" y="476672"/>
            <a:ext cx="8229600" cy="940966"/>
          </a:xfrm>
          <a:prstGeom prst="rect">
            <a:avLst/>
          </a:prstGeom>
        </p:spPr>
        <p:txBody>
          <a:bodyPr/>
          <a:lstStyle>
            <a:lvl1pPr algn="l" rtl="0" eaLnBrk="0" fontAlgn="base" hangingPunct="0">
              <a:spcBef>
                <a:spcPct val="0"/>
              </a:spcBef>
              <a:spcAft>
                <a:spcPct val="0"/>
              </a:spcAft>
              <a:defRPr sz="3200">
                <a:solidFill>
                  <a:srgbClr val="3333FF"/>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a:solidFill>
                  <a:srgbClr val="3333FF"/>
                </a:solidFill>
                <a:effectLst>
                  <a:outerShdw blurRad="38100" dist="38100" dir="2700000" algn="tl">
                    <a:srgbClr val="C0C0C0"/>
                  </a:outerShdw>
                </a:effectLst>
                <a:latin typeface="Verdana" pitchFamily="34" charset="0"/>
              </a:defRPr>
            </a:lvl2pPr>
            <a:lvl3pPr algn="l" rtl="0" eaLnBrk="0" fontAlgn="base" hangingPunct="0">
              <a:spcBef>
                <a:spcPct val="0"/>
              </a:spcBef>
              <a:spcAft>
                <a:spcPct val="0"/>
              </a:spcAft>
              <a:defRPr sz="3200">
                <a:solidFill>
                  <a:srgbClr val="3333FF"/>
                </a:solidFill>
                <a:effectLst>
                  <a:outerShdw blurRad="38100" dist="38100" dir="2700000" algn="tl">
                    <a:srgbClr val="C0C0C0"/>
                  </a:outerShdw>
                </a:effectLst>
                <a:latin typeface="Verdana" pitchFamily="34" charset="0"/>
              </a:defRPr>
            </a:lvl3pPr>
            <a:lvl4pPr algn="l" rtl="0" eaLnBrk="0" fontAlgn="base" hangingPunct="0">
              <a:spcBef>
                <a:spcPct val="0"/>
              </a:spcBef>
              <a:spcAft>
                <a:spcPct val="0"/>
              </a:spcAft>
              <a:defRPr sz="3200">
                <a:solidFill>
                  <a:srgbClr val="3333FF"/>
                </a:solidFill>
                <a:effectLst>
                  <a:outerShdw blurRad="38100" dist="38100" dir="2700000" algn="tl">
                    <a:srgbClr val="C0C0C0"/>
                  </a:outerShdw>
                </a:effectLst>
                <a:latin typeface="Verdana" pitchFamily="34" charset="0"/>
              </a:defRPr>
            </a:lvl4pPr>
            <a:lvl5pPr algn="l" rtl="0" eaLnBrk="0" fontAlgn="base" hangingPunct="0">
              <a:spcBef>
                <a:spcPct val="0"/>
              </a:spcBef>
              <a:spcAft>
                <a:spcPct val="0"/>
              </a:spcAft>
              <a:defRPr sz="3200">
                <a:solidFill>
                  <a:srgbClr val="3333FF"/>
                </a:solidFill>
                <a:effectLst>
                  <a:outerShdw blurRad="38100" dist="38100" dir="2700000" algn="tl">
                    <a:srgbClr val="C0C0C0"/>
                  </a:outerShdw>
                </a:effectLst>
                <a:latin typeface="Verdana" pitchFamily="34" charset="0"/>
              </a:defRPr>
            </a:lvl5pPr>
            <a:lvl6pPr marL="457200" algn="l" rtl="0" fontAlgn="base">
              <a:spcBef>
                <a:spcPct val="0"/>
              </a:spcBef>
              <a:spcAft>
                <a:spcPct val="0"/>
              </a:spcAft>
              <a:defRPr sz="3200">
                <a:solidFill>
                  <a:srgbClr val="3333FF"/>
                </a:solidFill>
                <a:effectLst>
                  <a:outerShdw blurRad="38100" dist="38100" dir="2700000" algn="tl">
                    <a:srgbClr val="C0C0C0"/>
                  </a:outerShdw>
                </a:effectLst>
                <a:latin typeface="Verdana" pitchFamily="34" charset="0"/>
              </a:defRPr>
            </a:lvl6pPr>
            <a:lvl7pPr marL="914400" algn="l" rtl="0" fontAlgn="base">
              <a:spcBef>
                <a:spcPct val="0"/>
              </a:spcBef>
              <a:spcAft>
                <a:spcPct val="0"/>
              </a:spcAft>
              <a:defRPr sz="3200">
                <a:solidFill>
                  <a:srgbClr val="3333FF"/>
                </a:solidFill>
                <a:effectLst>
                  <a:outerShdw blurRad="38100" dist="38100" dir="2700000" algn="tl">
                    <a:srgbClr val="C0C0C0"/>
                  </a:outerShdw>
                </a:effectLst>
                <a:latin typeface="Verdana" pitchFamily="34" charset="0"/>
              </a:defRPr>
            </a:lvl7pPr>
            <a:lvl8pPr marL="1371600" algn="l" rtl="0" fontAlgn="base">
              <a:spcBef>
                <a:spcPct val="0"/>
              </a:spcBef>
              <a:spcAft>
                <a:spcPct val="0"/>
              </a:spcAft>
              <a:defRPr sz="3200">
                <a:solidFill>
                  <a:srgbClr val="3333FF"/>
                </a:solidFill>
                <a:effectLst>
                  <a:outerShdw blurRad="38100" dist="38100" dir="2700000" algn="tl">
                    <a:srgbClr val="C0C0C0"/>
                  </a:outerShdw>
                </a:effectLst>
                <a:latin typeface="Verdana" pitchFamily="34" charset="0"/>
              </a:defRPr>
            </a:lvl8pPr>
            <a:lvl9pPr marL="1828800" algn="l" rtl="0" fontAlgn="base">
              <a:spcBef>
                <a:spcPct val="0"/>
              </a:spcBef>
              <a:spcAft>
                <a:spcPct val="0"/>
              </a:spcAft>
              <a:defRPr sz="3200">
                <a:solidFill>
                  <a:srgbClr val="3333FF"/>
                </a:solidFill>
                <a:effectLst>
                  <a:outerShdw blurRad="38100" dist="38100" dir="2700000" algn="tl">
                    <a:srgbClr val="C0C0C0"/>
                  </a:outerShdw>
                </a:effectLst>
                <a:latin typeface="Verdana" pitchFamily="34" charset="0"/>
              </a:defRPr>
            </a:lvl9pPr>
          </a:lstStyle>
          <a:p>
            <a:r>
              <a:rPr lang="el-GR" altLang="el-GR" kern="0" smtClean="0"/>
              <a:t>Λανθασμένες κολλήσεις</a:t>
            </a:r>
            <a:endParaRPr lang="en-US" altLang="el-GR" kern="0" dirty="0" smtClean="0"/>
          </a:p>
        </p:txBody>
      </p:sp>
    </p:spTree>
    <p:extLst>
      <p:ext uri="{BB962C8B-B14F-4D97-AF65-F5344CB8AC3E}">
        <p14:creationId xmlns:p14="http://schemas.microsoft.com/office/powerpoint/2010/main" val="2329320511"/>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404664"/>
            <a:ext cx="9144000" cy="1012974"/>
          </a:xfrm>
        </p:spPr>
        <p:txBody>
          <a:bodyPr/>
          <a:lstStyle/>
          <a:p>
            <a:r>
              <a:rPr lang="el-GR" altLang="el-GR" dirty="0" smtClean="0"/>
              <a:t>Αποκόλληση με αναρρόφηση</a:t>
            </a:r>
            <a:endParaRPr lang="en-US" altLang="el-GR" sz="5400" i="1" dirty="0" smtClean="0"/>
          </a:p>
        </p:txBody>
      </p:sp>
      <p:sp>
        <p:nvSpPr>
          <p:cNvPr id="25604" name="Rectangle 19"/>
          <p:cNvSpPr>
            <a:spLocks noChangeArrowheads="1"/>
          </p:cNvSpPr>
          <p:nvPr/>
        </p:nvSpPr>
        <p:spPr bwMode="auto">
          <a:xfrm>
            <a:off x="2819400" y="1295400"/>
            <a:ext cx="542500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l-GR" altLang="el-GR" sz="2000" dirty="0" smtClean="0"/>
              <a:t>Εφαρμόστε θερμότητα στο σημείο αποκόλλησης έχοντας σε αναμονή την τρόμπα αναρρόφησης. Μόλις λιώσει η κόλληση πατήστε τη σκανδάλη της τρόμπας</a:t>
            </a:r>
            <a:endParaRPr lang="en-US" altLang="el-GR" sz="2000" dirty="0"/>
          </a:p>
        </p:txBody>
      </p:sp>
      <p:sp>
        <p:nvSpPr>
          <p:cNvPr id="25605" name="Rectangle 20"/>
          <p:cNvSpPr>
            <a:spLocks noChangeArrowheads="1"/>
          </p:cNvSpPr>
          <p:nvPr/>
        </p:nvSpPr>
        <p:spPr bwMode="auto">
          <a:xfrm>
            <a:off x="1371600" y="3124200"/>
            <a:ext cx="4953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l-GR" altLang="el-GR" sz="2000" dirty="0" smtClean="0"/>
              <a:t>Επαναλάβετε, σε περίπτωση που δεν αφαιρεθεί όλη η κόλληση. Για τα υπολείμματα της κόλλησης, πρώτα </a:t>
            </a:r>
            <a:r>
              <a:rPr lang="el-GR" altLang="el-GR" sz="2000" dirty="0" err="1" smtClean="0"/>
              <a:t>ομογενοποιηστε</a:t>
            </a:r>
            <a:r>
              <a:rPr lang="el-GR" altLang="el-GR" sz="2000" dirty="0" smtClean="0"/>
              <a:t> και πετά ξαναπατήστε τη</a:t>
            </a:r>
            <a:endParaRPr lang="en-US" altLang="el-GR" sz="2000" dirty="0"/>
          </a:p>
        </p:txBody>
      </p:sp>
      <p:sp>
        <p:nvSpPr>
          <p:cNvPr id="25606" name="Rectangle 21"/>
          <p:cNvSpPr>
            <a:spLocks noChangeArrowheads="1"/>
          </p:cNvSpPr>
          <p:nvPr/>
        </p:nvSpPr>
        <p:spPr bwMode="auto">
          <a:xfrm>
            <a:off x="2819400" y="4953000"/>
            <a:ext cx="4191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l-GR" altLang="el-GR" sz="2400" dirty="0" smtClean="0"/>
              <a:t>Αφαιρέστε το εξάρτημα με τη βοήθεια </a:t>
            </a:r>
            <a:r>
              <a:rPr lang="el-GR" altLang="el-GR" sz="2400" dirty="0" err="1" smtClean="0"/>
              <a:t>μυτοτσίμπιδου</a:t>
            </a:r>
            <a:r>
              <a:rPr lang="en-US" altLang="el-GR" sz="2400" dirty="0" smtClean="0"/>
              <a:t>.</a:t>
            </a:r>
            <a:endParaRPr lang="en-US" altLang="el-GR" sz="2400" dirty="0"/>
          </a:p>
        </p:txBody>
      </p:sp>
      <p:grpSp>
        <p:nvGrpSpPr>
          <p:cNvPr id="25607" name="Group 19"/>
          <p:cNvGrpSpPr>
            <a:grpSpLocks/>
          </p:cNvGrpSpPr>
          <p:nvPr/>
        </p:nvGrpSpPr>
        <p:grpSpPr bwMode="auto">
          <a:xfrm>
            <a:off x="76200" y="1295400"/>
            <a:ext cx="2743200" cy="1827213"/>
            <a:chOff x="76200" y="1295400"/>
            <a:chExt cx="2743200" cy="1827213"/>
          </a:xfrm>
        </p:grpSpPr>
        <p:pic>
          <p:nvPicPr>
            <p:cNvPr id="2561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27416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15" name="Text Box 10"/>
            <p:cNvSpPr txBox="1">
              <a:spLocks noChangeArrowheads="1"/>
            </p:cNvSpPr>
            <p:nvPr/>
          </p:nvSpPr>
          <p:spPr bwMode="auto">
            <a:xfrm>
              <a:off x="2209800" y="2749550"/>
              <a:ext cx="609600" cy="365125"/>
            </a:xfrm>
            <a:prstGeom prst="rect">
              <a:avLst/>
            </a:prstGeom>
            <a:solidFill>
              <a:srgbClr val="33CC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l-GR" sz="2000"/>
                <a:t>1</a:t>
              </a:r>
            </a:p>
          </p:txBody>
        </p:sp>
      </p:grpSp>
      <p:grpSp>
        <p:nvGrpSpPr>
          <p:cNvPr id="25608" name="Group 22"/>
          <p:cNvGrpSpPr>
            <a:grpSpLocks/>
          </p:cNvGrpSpPr>
          <p:nvPr/>
        </p:nvGrpSpPr>
        <p:grpSpPr bwMode="auto">
          <a:xfrm>
            <a:off x="6402388" y="3124200"/>
            <a:ext cx="2741612" cy="1827213"/>
            <a:chOff x="6402387" y="3124200"/>
            <a:chExt cx="2741613" cy="1827213"/>
          </a:xfrm>
        </p:grpSpPr>
        <p:pic>
          <p:nvPicPr>
            <p:cNvPr id="2561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2387" y="3124200"/>
              <a:ext cx="27416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13" name="Text Box 11"/>
            <p:cNvSpPr txBox="1">
              <a:spLocks noChangeArrowheads="1"/>
            </p:cNvSpPr>
            <p:nvPr/>
          </p:nvSpPr>
          <p:spPr bwMode="auto">
            <a:xfrm>
              <a:off x="8534400" y="4583113"/>
              <a:ext cx="609600" cy="365125"/>
            </a:xfrm>
            <a:prstGeom prst="rect">
              <a:avLst/>
            </a:prstGeom>
            <a:solidFill>
              <a:srgbClr val="33CC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l-GR" sz="2000"/>
                <a:t>2</a:t>
              </a:r>
            </a:p>
          </p:txBody>
        </p:sp>
      </p:grpSp>
      <p:grpSp>
        <p:nvGrpSpPr>
          <p:cNvPr id="25609" name="Group 23"/>
          <p:cNvGrpSpPr>
            <a:grpSpLocks/>
          </p:cNvGrpSpPr>
          <p:nvPr/>
        </p:nvGrpSpPr>
        <p:grpSpPr bwMode="auto">
          <a:xfrm>
            <a:off x="76200" y="4954588"/>
            <a:ext cx="2741613" cy="1827212"/>
            <a:chOff x="76200" y="4954587"/>
            <a:chExt cx="2741613" cy="1827213"/>
          </a:xfrm>
        </p:grpSpPr>
        <p:pic>
          <p:nvPicPr>
            <p:cNvPr id="256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4954587"/>
              <a:ext cx="27416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11" name="Text Box 13"/>
            <p:cNvSpPr txBox="1">
              <a:spLocks noChangeArrowheads="1"/>
            </p:cNvSpPr>
            <p:nvPr/>
          </p:nvSpPr>
          <p:spPr bwMode="auto">
            <a:xfrm>
              <a:off x="2205038" y="6413500"/>
              <a:ext cx="609600" cy="365125"/>
            </a:xfrm>
            <a:prstGeom prst="rect">
              <a:avLst/>
            </a:prstGeom>
            <a:solidFill>
              <a:srgbClr val="33CC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l-GR" sz="2000"/>
                <a:t>3</a:t>
              </a:r>
            </a:p>
          </p:txBody>
        </p:sp>
      </p:grpSp>
    </p:spTree>
    <p:extLst>
      <p:ext uri="{BB962C8B-B14F-4D97-AF65-F5344CB8AC3E}">
        <p14:creationId xmlns:p14="http://schemas.microsoft.com/office/powerpoint/2010/main" val="79121618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274638"/>
            <a:ext cx="9144000" cy="1143000"/>
          </a:xfrm>
        </p:spPr>
        <p:txBody>
          <a:bodyPr/>
          <a:lstStyle/>
          <a:p>
            <a:r>
              <a:rPr lang="el-GR" altLang="el-GR" dirty="0" smtClean="0"/>
              <a:t>Αποκόλληση με φυτίλι</a:t>
            </a:r>
            <a:endParaRPr lang="en-US" altLang="el-GR" sz="5400" i="1" dirty="0" smtClean="0"/>
          </a:p>
        </p:txBody>
      </p:sp>
      <p:sp>
        <p:nvSpPr>
          <p:cNvPr id="26628" name="Rectangle 19"/>
          <p:cNvSpPr>
            <a:spLocks noChangeArrowheads="1"/>
          </p:cNvSpPr>
          <p:nvPr/>
        </p:nvSpPr>
        <p:spPr bwMode="auto">
          <a:xfrm>
            <a:off x="2819400" y="1295400"/>
            <a:ext cx="6019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l-GR" altLang="el-GR" sz="2000" dirty="0" smtClean="0"/>
              <a:t>Το φυτίλι αποκόλλησης είναι ένα πυκνό πλέγμα </a:t>
            </a:r>
            <a:r>
              <a:rPr lang="el-GR" altLang="el-GR" sz="2000" dirty="0" err="1" smtClean="0"/>
              <a:t>χαλκινων</a:t>
            </a:r>
            <a:r>
              <a:rPr lang="el-GR" altLang="el-GR" sz="2000" dirty="0" smtClean="0"/>
              <a:t> ινών οι οποίες έχουν την ιδιότητα αν προσελκύουν την περίσσεια κόλλησης όταν έρθουν σε επαφή με ρευστή κόλληση</a:t>
            </a:r>
            <a:endParaRPr lang="en-US" altLang="el-GR" sz="2000" dirty="0"/>
          </a:p>
        </p:txBody>
      </p:sp>
      <p:sp>
        <p:nvSpPr>
          <p:cNvPr id="26629" name="Rectangle 20"/>
          <p:cNvSpPr>
            <a:spLocks noChangeArrowheads="1"/>
          </p:cNvSpPr>
          <p:nvPr/>
        </p:nvSpPr>
        <p:spPr bwMode="auto">
          <a:xfrm>
            <a:off x="323528" y="3124200"/>
            <a:ext cx="600107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l-GR" altLang="el-GR" sz="2000" dirty="0" smtClean="0"/>
              <a:t>Εφαρμόστε το φυτίλι στο σημείο αποκόλλησης και τη μύτη του κολλητηριού επάνω στο φυτίλι. Έτσι, το φυτίλι θα βρίσκεται μεταξύ μύτης και κόλλησης. Μόλις ρευστοποιηθεί η κόλληση, παρατηρήστε ότι αυτή θα προσκολλάται στο φυτίλι. Τότε, σηκώστε το κολλητήρι και αφήστε για λίγο το φυτίλι ακίνητο</a:t>
            </a:r>
            <a:endParaRPr lang="en-US" altLang="el-GR" sz="2000" dirty="0"/>
          </a:p>
        </p:txBody>
      </p:sp>
      <p:sp>
        <p:nvSpPr>
          <p:cNvPr id="26630" name="Rectangle 21"/>
          <p:cNvSpPr>
            <a:spLocks noChangeArrowheads="1"/>
          </p:cNvSpPr>
          <p:nvPr/>
        </p:nvSpPr>
        <p:spPr bwMode="auto">
          <a:xfrm>
            <a:off x="2819400" y="4953000"/>
            <a:ext cx="5569024"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l-GR" altLang="el-GR" sz="2000" dirty="0" smtClean="0"/>
              <a:t>Η κόλληση θα έχει μεταφερθεί στο φυτίλι. Κόψτε το κομμάτι που έχει την κόλληση ώστε να έχετε καθαρό χαλκό στο φυτίλι</a:t>
            </a:r>
            <a:endParaRPr lang="en-US" altLang="el-GR" sz="2000" dirty="0"/>
          </a:p>
        </p:txBody>
      </p:sp>
      <p:pic>
        <p:nvPicPr>
          <p:cNvPr id="2663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388" y="3124200"/>
            <a:ext cx="2741612"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3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4951413"/>
            <a:ext cx="2724150"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3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295400"/>
            <a:ext cx="2741613"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6634" name="Text Box 10"/>
          <p:cNvSpPr txBox="1">
            <a:spLocks noChangeArrowheads="1"/>
          </p:cNvSpPr>
          <p:nvPr/>
        </p:nvSpPr>
        <p:spPr bwMode="auto">
          <a:xfrm>
            <a:off x="2209800" y="2749550"/>
            <a:ext cx="609600" cy="365125"/>
          </a:xfrm>
          <a:prstGeom prst="rect">
            <a:avLst/>
          </a:prstGeom>
          <a:solidFill>
            <a:srgbClr val="33CC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l-GR" sz="2000"/>
              <a:t>1</a:t>
            </a:r>
          </a:p>
        </p:txBody>
      </p:sp>
      <p:sp>
        <p:nvSpPr>
          <p:cNvPr id="26635" name="Text Box 11"/>
          <p:cNvSpPr txBox="1">
            <a:spLocks noChangeArrowheads="1"/>
          </p:cNvSpPr>
          <p:nvPr/>
        </p:nvSpPr>
        <p:spPr bwMode="auto">
          <a:xfrm>
            <a:off x="8534400" y="4583113"/>
            <a:ext cx="609600" cy="365125"/>
          </a:xfrm>
          <a:prstGeom prst="rect">
            <a:avLst/>
          </a:prstGeom>
          <a:solidFill>
            <a:srgbClr val="33CC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l-GR" sz="2000"/>
              <a:t>2</a:t>
            </a:r>
          </a:p>
        </p:txBody>
      </p:sp>
      <p:sp>
        <p:nvSpPr>
          <p:cNvPr id="26636" name="Text Box 13"/>
          <p:cNvSpPr txBox="1">
            <a:spLocks noChangeArrowheads="1"/>
          </p:cNvSpPr>
          <p:nvPr/>
        </p:nvSpPr>
        <p:spPr bwMode="auto">
          <a:xfrm>
            <a:off x="2205038" y="6413500"/>
            <a:ext cx="609600" cy="365125"/>
          </a:xfrm>
          <a:prstGeom prst="rect">
            <a:avLst/>
          </a:prstGeom>
          <a:solidFill>
            <a:srgbClr val="33CC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l-GR" sz="2000"/>
              <a:t>3</a:t>
            </a:r>
          </a:p>
        </p:txBody>
      </p:sp>
    </p:spTree>
    <p:extLst>
      <p:ext uri="{BB962C8B-B14F-4D97-AF65-F5344CB8AC3E}">
        <p14:creationId xmlns:p14="http://schemas.microsoft.com/office/powerpoint/2010/main" val="397509411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lstStyle/>
          <a:p>
            <a:r>
              <a:rPr lang="el-GR" dirty="0" smtClean="0"/>
              <a:t>Ενδεικτικά </a:t>
            </a:r>
            <a:r>
              <a:rPr lang="en-US" dirty="0" smtClean="0"/>
              <a:t>video &amp; links</a:t>
            </a:r>
            <a:endParaRPr lang="en-US" dirty="0"/>
          </a:p>
        </p:txBody>
      </p:sp>
      <p:sp>
        <p:nvSpPr>
          <p:cNvPr id="4" name="Rectangle 3"/>
          <p:cNvSpPr/>
          <p:nvPr/>
        </p:nvSpPr>
        <p:spPr>
          <a:xfrm>
            <a:off x="2267744" y="1556792"/>
            <a:ext cx="4372799" cy="338554"/>
          </a:xfrm>
          <a:prstGeom prst="rect">
            <a:avLst/>
          </a:prstGeom>
        </p:spPr>
        <p:txBody>
          <a:bodyPr wrap="none">
            <a:spAutoFit/>
          </a:bodyPr>
          <a:lstStyle/>
          <a:p>
            <a:r>
              <a:rPr lang="en-US" dirty="0"/>
              <a:t>https://www.youtube.com/watch?v=IpkkfK937mU</a:t>
            </a:r>
          </a:p>
        </p:txBody>
      </p:sp>
      <p:sp>
        <p:nvSpPr>
          <p:cNvPr id="5" name="Rectangle 4"/>
          <p:cNvSpPr/>
          <p:nvPr/>
        </p:nvSpPr>
        <p:spPr>
          <a:xfrm>
            <a:off x="2286000" y="1988840"/>
            <a:ext cx="4878288" cy="338554"/>
          </a:xfrm>
          <a:prstGeom prst="rect">
            <a:avLst/>
          </a:prstGeom>
        </p:spPr>
        <p:txBody>
          <a:bodyPr wrap="square">
            <a:spAutoFit/>
          </a:bodyPr>
          <a:lstStyle/>
          <a:p>
            <a:r>
              <a:rPr lang="en-US" dirty="0"/>
              <a:t>https://www.youtube.com/watch?v=3NN7UGWYmBY</a:t>
            </a:r>
          </a:p>
        </p:txBody>
      </p:sp>
      <p:sp>
        <p:nvSpPr>
          <p:cNvPr id="6" name="Rectangle 5"/>
          <p:cNvSpPr/>
          <p:nvPr/>
        </p:nvSpPr>
        <p:spPr>
          <a:xfrm>
            <a:off x="1582951" y="4005064"/>
            <a:ext cx="5742384" cy="338554"/>
          </a:xfrm>
          <a:prstGeom prst="rect">
            <a:avLst/>
          </a:prstGeom>
        </p:spPr>
        <p:txBody>
          <a:bodyPr wrap="square">
            <a:spAutoFit/>
          </a:bodyPr>
          <a:lstStyle/>
          <a:p>
            <a:r>
              <a:rPr lang="en-US" dirty="0"/>
              <a:t>http://store.curiousinventor.com/guides/Surface_Mount_Soldering</a:t>
            </a:r>
          </a:p>
        </p:txBody>
      </p:sp>
      <p:sp>
        <p:nvSpPr>
          <p:cNvPr id="7" name="Rectangle 6"/>
          <p:cNvSpPr/>
          <p:nvPr/>
        </p:nvSpPr>
        <p:spPr>
          <a:xfrm>
            <a:off x="2069976" y="3650490"/>
            <a:ext cx="5094312" cy="338554"/>
          </a:xfrm>
          <a:prstGeom prst="rect">
            <a:avLst/>
          </a:prstGeom>
        </p:spPr>
        <p:txBody>
          <a:bodyPr wrap="square">
            <a:spAutoFit/>
          </a:bodyPr>
          <a:lstStyle/>
          <a:p>
            <a:r>
              <a:rPr lang="en-US" dirty="0"/>
              <a:t>http://store.curiousinventor.com/guides/How_to_Solder</a:t>
            </a:r>
          </a:p>
        </p:txBody>
      </p:sp>
    </p:spTree>
    <p:extLst>
      <p:ext uri="{BB962C8B-B14F-4D97-AF65-F5344CB8AC3E}">
        <p14:creationId xmlns:p14="http://schemas.microsoft.com/office/powerpoint/2010/main" val="3322851594"/>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40768"/>
            <a:ext cx="8784976" cy="4925144"/>
          </a:xfrm>
        </p:spPr>
        <p:txBody>
          <a:bodyPr/>
          <a:lstStyle/>
          <a:p>
            <a:r>
              <a:rPr lang="el-GR" sz="1800" dirty="0">
                <a:solidFill>
                  <a:schemeClr val="tx1"/>
                </a:solidFill>
              </a:rPr>
              <a:t>Οι κασσιτεροκολλήσεις δε δίνουν συγκολλήσεις µε αντοχή σε μηχανικές καταπονήσεις. Γι’ αυτό και χρησιμοποιούνται, κατά κανόνα, για να εξασφαλίζεται η στεγανότητα μιας κατασκευής, παρά για μεταφορά δυνάμεων</a:t>
            </a:r>
            <a:r>
              <a:rPr lang="el-GR" sz="1800" dirty="0" smtClean="0">
                <a:solidFill>
                  <a:schemeClr val="tx1"/>
                </a:solidFill>
              </a:rPr>
              <a:t>.</a:t>
            </a:r>
            <a:endParaRPr lang="el-GR" sz="1800" dirty="0">
              <a:solidFill>
                <a:schemeClr val="tx1"/>
              </a:solidFill>
            </a:endParaRPr>
          </a:p>
          <a:p>
            <a:r>
              <a:rPr lang="el-GR" sz="1800" dirty="0">
                <a:solidFill>
                  <a:schemeClr val="tx1"/>
                </a:solidFill>
              </a:rPr>
              <a:t>Τα κολλητήρια που χρησιμοποιούνται στις μαλακές συγκολλήσεις διακρίνονται στα κολλητήρια που θερμαίνονται µε φλόγα και στα ηλεκτρικά. Αποτελούνται από την κεφαλή, τη λαβή και τη σιδερένια ράβδο που συνδέει την κεφαλή µε τη λαβή χειρισμού του κολλητηριού. Η κεφαλή των κολλητηριών είναι κατασκευασμένη από χαλκό, γιατί ο χαλκός, όπως είναι γνωστό, παρουσιάζει μεγάλο συντελεστή θερμικής αγωγιμότητας και μεγάλη θερμοχωρητικότητα. Δηλαδή αποθηκεύει μεγάλο ποσό θερμότητας κατά τη θέρμανσή του, την οποία, στη συνέχεια, μεταφέρει στις προς συγκόλληση επιφάνειες και στην κόλληση, για να θερμανθούν και να πραγματοποιηθεί η συγκόλληση. Είναι προφανές ότι όσο μεγαλύτερη είναι η μάζα της κεφαλής του κολλητηριού, τόσο μεγαλύτερο ποσό θερμότητας αποθηκεύει και τόσο περισσότερες κολλήσεις μπορεί να πραγματοποιήσει.</a:t>
            </a:r>
          </a:p>
          <a:p>
            <a:endParaRPr lang="en-US" sz="1800" dirty="0">
              <a:solidFill>
                <a:schemeClr val="tx1"/>
              </a:solidFill>
            </a:endParaRPr>
          </a:p>
        </p:txBody>
      </p:sp>
      <p:sp>
        <p:nvSpPr>
          <p:cNvPr id="4" name="Title 1"/>
          <p:cNvSpPr>
            <a:spLocks noGrp="1"/>
          </p:cNvSpPr>
          <p:nvPr>
            <p:ph type="title"/>
          </p:nvPr>
        </p:nvSpPr>
        <p:spPr>
          <a:xfrm>
            <a:off x="457200" y="332656"/>
            <a:ext cx="8229600" cy="1084982"/>
          </a:xfrm>
        </p:spPr>
        <p:txBody>
          <a:bodyPr/>
          <a:lstStyle/>
          <a:p>
            <a:pPr algn="ctr"/>
            <a:r>
              <a:rPr lang="el-GR" dirty="0" smtClean="0"/>
              <a:t>Συγκολλήσεις (συν.)</a:t>
            </a:r>
            <a:endParaRPr lang="en-US" dirty="0"/>
          </a:p>
        </p:txBody>
      </p:sp>
    </p:spTree>
    <p:extLst>
      <p:ext uri="{BB962C8B-B14F-4D97-AF65-F5344CB8AC3E}">
        <p14:creationId xmlns:p14="http://schemas.microsoft.com/office/powerpoint/2010/main" val="1908440100"/>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648072"/>
          </a:xfrm>
        </p:spPr>
        <p:txBody>
          <a:bodyPr/>
          <a:lstStyle/>
          <a:p>
            <a:r>
              <a:rPr lang="el-GR" dirty="0" smtClean="0"/>
              <a:t>Βασικές οδηγίες κασσιτεροκόλλησης</a:t>
            </a:r>
            <a:endParaRPr lang="en-US" dirty="0"/>
          </a:p>
        </p:txBody>
      </p:sp>
      <p:sp>
        <p:nvSpPr>
          <p:cNvPr id="3" name="Content Placeholder 2"/>
          <p:cNvSpPr>
            <a:spLocks noGrp="1"/>
          </p:cNvSpPr>
          <p:nvPr>
            <p:ph idx="1"/>
          </p:nvPr>
        </p:nvSpPr>
        <p:spPr>
          <a:xfrm>
            <a:off x="457200" y="1600200"/>
            <a:ext cx="8075240" cy="4525963"/>
          </a:xfrm>
        </p:spPr>
        <p:txBody>
          <a:bodyPr/>
          <a:lstStyle/>
          <a:p>
            <a:pPr lvl="0"/>
            <a:r>
              <a:rPr lang="en-US" sz="1800" dirty="0" smtClean="0">
                <a:solidFill>
                  <a:schemeClr val="tx1"/>
                </a:solidFill>
              </a:rPr>
              <a:t>βεβα</a:t>
            </a:r>
            <a:r>
              <a:rPr lang="en-US" sz="1800" dirty="0" err="1" smtClean="0">
                <a:solidFill>
                  <a:schemeClr val="tx1"/>
                </a:solidFill>
              </a:rPr>
              <a:t>ιωθείτε</a:t>
            </a:r>
            <a:r>
              <a:rPr lang="en-US" sz="1800" dirty="0" smtClean="0">
                <a:solidFill>
                  <a:schemeClr val="tx1"/>
                </a:solidFill>
              </a:rPr>
              <a:t> </a:t>
            </a:r>
            <a:r>
              <a:rPr lang="en-US" sz="1800" dirty="0">
                <a:solidFill>
                  <a:schemeClr val="tx1"/>
                </a:solidFill>
              </a:rPr>
              <a:t>ότι η μύτη του κολλητηριού είναι απόλυτα καθαρή. </a:t>
            </a:r>
            <a:r>
              <a:rPr lang="en-US" sz="1800" dirty="0" err="1">
                <a:solidFill>
                  <a:schemeClr val="tx1"/>
                </a:solidFill>
              </a:rPr>
              <a:t>Χρησιμο</a:t>
            </a:r>
            <a:r>
              <a:rPr lang="en-US" sz="1800" dirty="0">
                <a:solidFill>
                  <a:schemeClr val="tx1"/>
                </a:solidFill>
              </a:rPr>
              <a:t>ποιείστε μια λεπτή </a:t>
            </a:r>
            <a:r>
              <a:rPr lang="en-US" sz="1800" dirty="0" smtClean="0">
                <a:solidFill>
                  <a:schemeClr val="tx1"/>
                </a:solidFill>
              </a:rPr>
              <a:t>λίμα </a:t>
            </a:r>
            <a:r>
              <a:rPr lang="el-GR" sz="1800" dirty="0" err="1" smtClean="0">
                <a:solidFill>
                  <a:schemeClr val="tx1"/>
                </a:solidFill>
              </a:rPr>
              <a:t>συρματινο</a:t>
            </a:r>
            <a:r>
              <a:rPr lang="el-GR" sz="1800" dirty="0" smtClean="0">
                <a:solidFill>
                  <a:schemeClr val="tx1"/>
                </a:solidFill>
              </a:rPr>
              <a:t> </a:t>
            </a:r>
            <a:r>
              <a:rPr lang="el-GR" sz="1800" dirty="0" err="1" smtClean="0">
                <a:solidFill>
                  <a:schemeClr val="tx1"/>
                </a:solidFill>
              </a:rPr>
              <a:t>σπογγο</a:t>
            </a:r>
            <a:r>
              <a:rPr lang="el-GR" sz="1800" dirty="0" smtClean="0">
                <a:solidFill>
                  <a:schemeClr val="tx1"/>
                </a:solidFill>
              </a:rPr>
              <a:t> </a:t>
            </a:r>
            <a:r>
              <a:rPr lang="en-US" sz="1800" dirty="0" smtClean="0">
                <a:solidFill>
                  <a:schemeClr val="tx1"/>
                </a:solidFill>
              </a:rPr>
              <a:t>αν </a:t>
            </a:r>
            <a:r>
              <a:rPr lang="en-US" sz="1800" dirty="0">
                <a:solidFill>
                  <a:schemeClr val="tx1"/>
                </a:solidFill>
              </a:rPr>
              <a:t>χρειάζεται να απομακρυνθούν ακαθαρσίες που έχουν εναποτεθεί στη μύτη.</a:t>
            </a:r>
          </a:p>
          <a:p>
            <a:r>
              <a:rPr lang="en-US" sz="1800" dirty="0">
                <a:solidFill>
                  <a:schemeClr val="tx1"/>
                </a:solidFill>
              </a:rPr>
              <a:t> </a:t>
            </a:r>
            <a:r>
              <a:rPr lang="en-US" sz="1800" dirty="0" smtClean="0">
                <a:solidFill>
                  <a:schemeClr val="tx1"/>
                </a:solidFill>
              </a:rPr>
              <a:t>Η </a:t>
            </a:r>
            <a:r>
              <a:rPr lang="en-US" sz="1800" dirty="0" err="1">
                <a:solidFill>
                  <a:schemeClr val="tx1"/>
                </a:solidFill>
              </a:rPr>
              <a:t>μύτη</a:t>
            </a:r>
            <a:r>
              <a:rPr lang="en-US" sz="1800" dirty="0">
                <a:solidFill>
                  <a:schemeClr val="tx1"/>
                </a:solidFill>
              </a:rPr>
              <a:t> π</a:t>
            </a:r>
            <a:r>
              <a:rPr lang="en-US" sz="1800" dirty="0" err="1">
                <a:solidFill>
                  <a:schemeClr val="tx1"/>
                </a:solidFill>
              </a:rPr>
              <a:t>ρέ</a:t>
            </a:r>
            <a:r>
              <a:rPr lang="en-US" sz="1800" dirty="0">
                <a:solidFill>
                  <a:schemeClr val="tx1"/>
                </a:solidFill>
              </a:rPr>
              <a:t>πει να καθαρίζεται καθ’ όλη τη διάρκεια </a:t>
            </a:r>
            <a:r>
              <a:rPr lang="en-US" sz="1800" dirty="0" smtClean="0">
                <a:solidFill>
                  <a:schemeClr val="tx1"/>
                </a:solidFill>
              </a:rPr>
              <a:t>της. </a:t>
            </a:r>
            <a:r>
              <a:rPr lang="en-US" sz="1800" dirty="0">
                <a:solidFill>
                  <a:schemeClr val="tx1"/>
                </a:solidFill>
              </a:rPr>
              <a:t>Μπ</a:t>
            </a:r>
            <a:r>
              <a:rPr lang="en-US" sz="1800" dirty="0" err="1">
                <a:solidFill>
                  <a:schemeClr val="tx1"/>
                </a:solidFill>
              </a:rPr>
              <a:t>ορείτε</a:t>
            </a:r>
            <a:r>
              <a:rPr lang="en-US" sz="1800" dirty="0">
                <a:solidFill>
                  <a:schemeClr val="tx1"/>
                </a:solidFill>
              </a:rPr>
              <a:t> να </a:t>
            </a:r>
            <a:r>
              <a:rPr lang="en-US" sz="1800" dirty="0" err="1">
                <a:solidFill>
                  <a:schemeClr val="tx1"/>
                </a:solidFill>
              </a:rPr>
              <a:t>χρησιμο</a:t>
            </a:r>
            <a:r>
              <a:rPr lang="en-US" sz="1800" dirty="0">
                <a:solidFill>
                  <a:schemeClr val="tx1"/>
                </a:solidFill>
              </a:rPr>
              <a:t>ποιήσετε ένα υγρό σφουγγαράκι ή σύρμα κουζίνας. </a:t>
            </a:r>
            <a:r>
              <a:rPr lang="en-US" sz="1800" dirty="0" err="1">
                <a:solidFill>
                  <a:schemeClr val="tx1"/>
                </a:solidFill>
              </a:rPr>
              <a:t>Τρί</a:t>
            </a:r>
            <a:r>
              <a:rPr lang="en-US" sz="1800" dirty="0">
                <a:solidFill>
                  <a:schemeClr val="tx1"/>
                </a:solidFill>
              </a:rPr>
              <a:t>βοντας τη μύτη σε αυτό περιοδικά τη διατηρεί καθαρή. Μπ</a:t>
            </a:r>
            <a:r>
              <a:rPr lang="en-US" sz="1800" dirty="0" err="1">
                <a:solidFill>
                  <a:schemeClr val="tx1"/>
                </a:solidFill>
              </a:rPr>
              <a:t>ορείτε</a:t>
            </a:r>
            <a:r>
              <a:rPr lang="en-US" sz="1800" dirty="0">
                <a:solidFill>
                  <a:schemeClr val="tx1"/>
                </a:solidFill>
              </a:rPr>
              <a:t> επ</a:t>
            </a:r>
            <a:r>
              <a:rPr lang="en-US" sz="1800" dirty="0" err="1">
                <a:solidFill>
                  <a:schemeClr val="tx1"/>
                </a:solidFill>
              </a:rPr>
              <a:t>ίσης</a:t>
            </a:r>
            <a:r>
              <a:rPr lang="en-US" sz="1800" dirty="0">
                <a:solidFill>
                  <a:schemeClr val="tx1"/>
                </a:solidFill>
              </a:rPr>
              <a:t> να </a:t>
            </a:r>
            <a:r>
              <a:rPr lang="en-US" sz="1800" dirty="0" err="1">
                <a:solidFill>
                  <a:schemeClr val="tx1"/>
                </a:solidFill>
              </a:rPr>
              <a:t>χρησιμο</a:t>
            </a:r>
            <a:r>
              <a:rPr lang="en-US" sz="1800" dirty="0">
                <a:solidFill>
                  <a:schemeClr val="tx1"/>
                </a:solidFill>
              </a:rPr>
              <a:t>ποιήσετε ειδική πάστα</a:t>
            </a:r>
            <a:r>
              <a:rPr lang="en-US" sz="1800" dirty="0" smtClean="0">
                <a:solidFill>
                  <a:schemeClr val="tx1"/>
                </a:solidFill>
              </a:rPr>
              <a:t>.</a:t>
            </a:r>
            <a:endParaRPr lang="el-GR" sz="1800" dirty="0" smtClean="0">
              <a:solidFill>
                <a:schemeClr val="tx1"/>
              </a:solidFill>
            </a:endParaRPr>
          </a:p>
          <a:p>
            <a:r>
              <a:rPr lang="el-GR" sz="1800" dirty="0" smtClean="0">
                <a:solidFill>
                  <a:schemeClr val="tx1"/>
                </a:solidFill>
              </a:rPr>
              <a:t>Πριν </a:t>
            </a:r>
            <a:r>
              <a:rPr lang="el-GR" sz="1800" dirty="0">
                <a:solidFill>
                  <a:schemeClr val="tx1"/>
                </a:solidFill>
              </a:rPr>
              <a:t>αρχίσετε να κολλάτε, επαλείψετε όλες τις πλευρές της μύτης με ένα λεπτό και ομοιόμορφο στρώμα κασσίτερου. Για να επιτύχετε αυτό, ακουμπήστε τον κασσίτερο στη μύτη και περιστρέψτε το κολλητήρι. Η διαδικασία αυτή ονομάζεται επικασσιτέρωση ή γάνωμα. Πρέπει να επαναλαμβάνεται συχνά κατά τη διάρκεια της κασσιτεροκόλλησης</a:t>
            </a:r>
            <a:endParaRPr lang="en-US" sz="18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183199919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16" y="548680"/>
            <a:ext cx="2895600" cy="163890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1224118"/>
            <a:ext cx="3012794" cy="1614858"/>
          </a:xfrm>
          <a:prstGeom prst="rect">
            <a:avLst/>
          </a:prstGeom>
        </p:spPr>
      </p:pic>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CB88B3E5-8DBD-413F-A3F0-26A2FEE5F419}" type="slidenum">
              <a:rPr lang="en-US" smtClean="0"/>
              <a:t>4</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3429000"/>
            <a:ext cx="2514600" cy="141320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2890915"/>
            <a:ext cx="3227929" cy="154940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8078" y="4467621"/>
            <a:ext cx="3488098" cy="1918454"/>
          </a:xfrm>
          <a:prstGeom prst="rect">
            <a:avLst/>
          </a:prstGeom>
        </p:spPr>
      </p:pic>
    </p:spTree>
    <p:extLst>
      <p:ext uri="{BB962C8B-B14F-4D97-AF65-F5344CB8AC3E}">
        <p14:creationId xmlns:p14="http://schemas.microsoft.com/office/powerpoint/2010/main" val="363602362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457200" y="404664"/>
            <a:ext cx="8229600" cy="1012974"/>
          </a:xfrm>
        </p:spPr>
        <p:txBody>
          <a:bodyPr/>
          <a:lstStyle/>
          <a:p>
            <a:pPr algn="ctr"/>
            <a:r>
              <a:rPr lang="el-GR" altLang="el-GR" dirty="0" smtClean="0"/>
              <a:t>Επικασσιτέρωση (γάνωμα</a:t>
            </a:r>
            <a:r>
              <a:rPr lang="en-US" altLang="el-GR" dirty="0" smtClean="0"/>
              <a:t> - tinning</a:t>
            </a:r>
            <a:r>
              <a:rPr lang="el-GR" altLang="el-GR" dirty="0" smtClean="0"/>
              <a:t>)</a:t>
            </a:r>
            <a:endParaRPr lang="en-US" altLang="el-GR" dirty="0" smtClean="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BA8AE17D-EE61-4B9A-AA11-C57D62475F6D}" type="slidenum">
              <a:rPr lang="en-US" smtClean="0"/>
              <a:pPr>
                <a:defRPr/>
              </a:pPr>
              <a:t>5</a:t>
            </a:fld>
            <a:endParaRPr lang="en-US" dirty="0"/>
          </a:p>
        </p:txBody>
      </p:sp>
      <p:grpSp>
        <p:nvGrpSpPr>
          <p:cNvPr id="19460" name="Group 19"/>
          <p:cNvGrpSpPr>
            <a:grpSpLocks/>
          </p:cNvGrpSpPr>
          <p:nvPr/>
        </p:nvGrpSpPr>
        <p:grpSpPr bwMode="auto">
          <a:xfrm>
            <a:off x="2555776" y="1524001"/>
            <a:ext cx="6307290" cy="2349011"/>
            <a:chOff x="381000" y="1524000"/>
            <a:chExt cx="8490326" cy="2779068"/>
          </a:xfrm>
        </p:grpSpPr>
        <p:pic>
          <p:nvPicPr>
            <p:cNvPr id="194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4114800" cy="229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Box 8"/>
            <p:cNvSpPr txBox="1">
              <a:spLocks noChangeArrowheads="1"/>
            </p:cNvSpPr>
            <p:nvPr/>
          </p:nvSpPr>
          <p:spPr bwMode="auto">
            <a:xfrm>
              <a:off x="457199" y="3829706"/>
              <a:ext cx="4114800" cy="4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000" dirty="0" smtClean="0"/>
                <a:t>Εφαρμόστε κόλληση</a:t>
              </a:r>
              <a:endParaRPr lang="en-US" altLang="el-GR" sz="2000" dirty="0"/>
            </a:p>
          </p:txBody>
        </p:sp>
        <p:pic>
          <p:nvPicPr>
            <p:cNvPr id="194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524000"/>
              <a:ext cx="411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Box 9"/>
            <p:cNvSpPr txBox="1">
              <a:spLocks noChangeArrowheads="1"/>
            </p:cNvSpPr>
            <p:nvPr/>
          </p:nvSpPr>
          <p:spPr bwMode="auto">
            <a:xfrm>
              <a:off x="4693866" y="3810651"/>
              <a:ext cx="4177460" cy="4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000" dirty="0" smtClean="0"/>
                <a:t>Σκουπίστε το περίσσευμα</a:t>
              </a:r>
              <a:endParaRPr lang="en-US" altLang="el-GR" sz="2000" dirty="0"/>
            </a:p>
          </p:txBody>
        </p:sp>
      </p:grpSp>
      <p:grpSp>
        <p:nvGrpSpPr>
          <p:cNvPr id="19461" name="Group 18"/>
          <p:cNvGrpSpPr>
            <a:grpSpLocks/>
          </p:cNvGrpSpPr>
          <p:nvPr/>
        </p:nvGrpSpPr>
        <p:grpSpPr bwMode="auto">
          <a:xfrm>
            <a:off x="5286135" y="4109892"/>
            <a:ext cx="3865528" cy="2422857"/>
            <a:chOff x="2362200" y="4267200"/>
            <a:chExt cx="4419600" cy="2624092"/>
          </a:xfrm>
        </p:grpSpPr>
        <p:pic>
          <p:nvPicPr>
            <p:cNvPr id="1946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267200"/>
              <a:ext cx="4114800" cy="22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17"/>
            <p:cNvSpPr txBox="1">
              <a:spLocks noChangeArrowheads="1"/>
            </p:cNvSpPr>
            <p:nvPr/>
          </p:nvSpPr>
          <p:spPr bwMode="auto">
            <a:xfrm>
              <a:off x="2362200" y="6457950"/>
              <a:ext cx="4419600" cy="43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000" dirty="0" smtClean="0"/>
                <a:t>Ορθά </a:t>
              </a:r>
              <a:r>
                <a:rPr lang="el-GR" altLang="el-GR" sz="2000" dirty="0" err="1" smtClean="0"/>
                <a:t>επικασσιτερωμενο</a:t>
              </a:r>
              <a:endParaRPr lang="en-US" altLang="el-GR" sz="2000" dirty="0"/>
            </a:p>
          </p:txBody>
        </p:sp>
      </p:grpSp>
      <p:grpSp>
        <p:nvGrpSpPr>
          <p:cNvPr id="12" name="Group 4"/>
          <p:cNvGrpSpPr>
            <a:grpSpLocks/>
          </p:cNvGrpSpPr>
          <p:nvPr/>
        </p:nvGrpSpPr>
        <p:grpSpPr bwMode="auto">
          <a:xfrm>
            <a:off x="3563888" y="4082219"/>
            <a:ext cx="1540768" cy="2130422"/>
            <a:chOff x="4495800" y="2514600"/>
            <a:chExt cx="1828800" cy="2468881"/>
          </a:xfrm>
        </p:grpSpPr>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514600"/>
              <a:ext cx="1828800" cy="246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6"/>
            <p:cNvSpPr txBox="1">
              <a:spLocks noChangeArrowheads="1"/>
            </p:cNvSpPr>
            <p:nvPr/>
          </p:nvSpPr>
          <p:spPr bwMode="auto">
            <a:xfrm>
              <a:off x="4495800" y="2514600"/>
              <a:ext cx="960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spcAft>
                  <a:spcPts val="1200"/>
                </a:spcAft>
                <a:buFontTx/>
                <a:buNone/>
              </a:pPr>
              <a:r>
                <a:rPr lang="en-US" altLang="el-GR" sz="2000"/>
                <a:t>Tinned</a:t>
              </a:r>
            </a:p>
          </p:txBody>
        </p:sp>
      </p:grpSp>
      <p:grpSp>
        <p:nvGrpSpPr>
          <p:cNvPr id="15" name="Group 7"/>
          <p:cNvGrpSpPr>
            <a:grpSpLocks/>
          </p:cNvGrpSpPr>
          <p:nvPr/>
        </p:nvGrpSpPr>
        <p:grpSpPr bwMode="auto">
          <a:xfrm>
            <a:off x="455099" y="1384533"/>
            <a:ext cx="1828800" cy="2218171"/>
            <a:chOff x="990600" y="2514600"/>
            <a:chExt cx="1828800" cy="2440419"/>
          </a:xfrm>
        </p:grpSpPr>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514600"/>
              <a:ext cx="1828800" cy="244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9"/>
            <p:cNvSpPr txBox="1">
              <a:spLocks noChangeArrowheads="1"/>
            </p:cNvSpPr>
            <p:nvPr/>
          </p:nvSpPr>
          <p:spPr bwMode="auto">
            <a:xfrm>
              <a:off x="990600" y="2514600"/>
              <a:ext cx="13742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spcAft>
                  <a:spcPts val="1200"/>
                </a:spcAft>
                <a:buFontTx/>
                <a:buNone/>
              </a:pPr>
              <a:r>
                <a:rPr lang="en-US" altLang="el-GR" sz="2000" dirty="0"/>
                <a:t>Un-Tinned</a:t>
              </a:r>
            </a:p>
          </p:txBody>
        </p:sp>
      </p:grpSp>
    </p:spTree>
    <p:extLst>
      <p:ext uri="{BB962C8B-B14F-4D97-AF65-F5344CB8AC3E}">
        <p14:creationId xmlns:p14="http://schemas.microsoft.com/office/powerpoint/2010/main" val="3244654264"/>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lstStyle/>
          <a:p>
            <a:r>
              <a:rPr lang="el-GR" dirty="0" smtClean="0"/>
              <a:t>Βασικές οδηγίες κόλλησης</a:t>
            </a:r>
            <a:endParaRPr lang="en-US" dirty="0"/>
          </a:p>
        </p:txBody>
      </p:sp>
      <p:sp>
        <p:nvSpPr>
          <p:cNvPr id="3" name="Content Placeholder 2"/>
          <p:cNvSpPr>
            <a:spLocks noGrp="1"/>
          </p:cNvSpPr>
          <p:nvPr>
            <p:ph idx="1"/>
          </p:nvPr>
        </p:nvSpPr>
        <p:spPr>
          <a:xfrm>
            <a:off x="395536" y="1412776"/>
            <a:ext cx="8229600" cy="4525963"/>
          </a:xfrm>
        </p:spPr>
        <p:txBody>
          <a:bodyPr/>
          <a:lstStyle/>
          <a:p>
            <a:pPr lvl="0"/>
            <a:r>
              <a:rPr lang="en-US" sz="1800" dirty="0" err="1">
                <a:solidFill>
                  <a:schemeClr val="tx1"/>
                </a:solidFill>
              </a:rPr>
              <a:t>Βε</a:t>
            </a:r>
            <a:r>
              <a:rPr lang="en-US" sz="1800" dirty="0">
                <a:solidFill>
                  <a:schemeClr val="tx1"/>
                </a:solidFill>
              </a:rPr>
              <a:t>βαιωθείτε ότι όλα τα υλικά τα οποία θα χρησιμοποιήσετε στη κόλληση είναι καθαρά. </a:t>
            </a:r>
            <a:r>
              <a:rPr lang="en-US" sz="1800" dirty="0" err="1">
                <a:solidFill>
                  <a:schemeClr val="tx1"/>
                </a:solidFill>
              </a:rPr>
              <a:t>Σκόνες</a:t>
            </a:r>
            <a:r>
              <a:rPr lang="en-US" sz="1800" dirty="0">
                <a:solidFill>
                  <a:schemeClr val="tx1"/>
                </a:solidFill>
              </a:rPr>
              <a:t>, </a:t>
            </a:r>
            <a:r>
              <a:rPr lang="en-US" sz="1800" dirty="0" err="1">
                <a:solidFill>
                  <a:schemeClr val="tx1"/>
                </a:solidFill>
              </a:rPr>
              <a:t>γράσο</a:t>
            </a:r>
            <a:r>
              <a:rPr lang="en-US" sz="1800" dirty="0">
                <a:solidFill>
                  <a:schemeClr val="tx1"/>
                </a:solidFill>
              </a:rPr>
              <a:t> ή οπ</a:t>
            </a:r>
            <a:r>
              <a:rPr lang="en-US" sz="1800" dirty="0" err="1">
                <a:solidFill>
                  <a:schemeClr val="tx1"/>
                </a:solidFill>
              </a:rPr>
              <a:t>οιοδή</a:t>
            </a:r>
            <a:r>
              <a:rPr lang="en-US" sz="1800" dirty="0">
                <a:solidFill>
                  <a:schemeClr val="tx1"/>
                </a:solidFill>
              </a:rPr>
              <a:t>ποτε άλλο ξένο υλικό θα επηρεάσει τη δύναμη της κόλλησης. Καθα</a:t>
            </a:r>
            <a:r>
              <a:rPr lang="en-US" sz="1800" dirty="0" err="1">
                <a:solidFill>
                  <a:schemeClr val="tx1"/>
                </a:solidFill>
              </a:rPr>
              <a:t>ρίστε</a:t>
            </a:r>
            <a:r>
              <a:rPr lang="en-US" sz="1800" dirty="0">
                <a:solidFill>
                  <a:schemeClr val="tx1"/>
                </a:solidFill>
              </a:rPr>
              <a:t> </a:t>
            </a:r>
            <a:r>
              <a:rPr lang="en-US" sz="1800" dirty="0" err="1">
                <a:solidFill>
                  <a:schemeClr val="tx1"/>
                </a:solidFill>
              </a:rPr>
              <a:t>όλ</a:t>
            </a:r>
            <a:r>
              <a:rPr lang="en-US" sz="1800" dirty="0">
                <a:solidFill>
                  <a:schemeClr val="tx1"/>
                </a:solidFill>
              </a:rPr>
              <a:t>α τα υλικά, με λίμα ή γυαλόχαρτο αν υπάρχει μεγάλη διάβρωση.</a:t>
            </a:r>
          </a:p>
          <a:p>
            <a:pPr lvl="0"/>
            <a:r>
              <a:rPr lang="en-US" sz="1800" dirty="0" err="1" smtClean="0">
                <a:solidFill>
                  <a:schemeClr val="tx1"/>
                </a:solidFill>
              </a:rPr>
              <a:t>Ότ</a:t>
            </a:r>
            <a:r>
              <a:rPr lang="en-US" sz="1800" dirty="0" smtClean="0">
                <a:solidFill>
                  <a:schemeClr val="tx1"/>
                </a:solidFill>
              </a:rPr>
              <a:t>αν </a:t>
            </a:r>
            <a:r>
              <a:rPr lang="en-US" sz="1800" dirty="0">
                <a:solidFill>
                  <a:schemeClr val="tx1"/>
                </a:solidFill>
              </a:rPr>
              <a:t>δεν χρησιμοποιείτε το κολλητήρι, τοποθετείτε το στην υποδοχή στην ειδική βάση. </a:t>
            </a:r>
            <a:r>
              <a:rPr lang="en-US" sz="1800" dirty="0" err="1">
                <a:solidFill>
                  <a:schemeClr val="tx1"/>
                </a:solidFill>
              </a:rPr>
              <a:t>Μην</a:t>
            </a:r>
            <a:r>
              <a:rPr lang="en-US" sz="1800" dirty="0">
                <a:solidFill>
                  <a:schemeClr val="tx1"/>
                </a:solidFill>
              </a:rPr>
              <a:t> </a:t>
            </a:r>
            <a:r>
              <a:rPr lang="en-US" sz="1800" dirty="0" err="1">
                <a:solidFill>
                  <a:schemeClr val="tx1"/>
                </a:solidFill>
              </a:rPr>
              <a:t>το</a:t>
            </a:r>
            <a:r>
              <a:rPr lang="en-US" sz="1800" dirty="0">
                <a:solidFill>
                  <a:schemeClr val="tx1"/>
                </a:solidFill>
              </a:rPr>
              <a:t> α</a:t>
            </a:r>
            <a:r>
              <a:rPr lang="en-US" sz="1800" dirty="0" err="1">
                <a:solidFill>
                  <a:schemeClr val="tx1"/>
                </a:solidFill>
              </a:rPr>
              <a:t>φήνετε</a:t>
            </a:r>
            <a:r>
              <a:rPr lang="en-US" sz="1800" dirty="0">
                <a:solidFill>
                  <a:schemeClr val="tx1"/>
                </a:solidFill>
              </a:rPr>
              <a:t> </a:t>
            </a:r>
            <a:r>
              <a:rPr lang="en-US" sz="1800" dirty="0" err="1">
                <a:solidFill>
                  <a:schemeClr val="tx1"/>
                </a:solidFill>
              </a:rPr>
              <a:t>στο</a:t>
            </a:r>
            <a:r>
              <a:rPr lang="en-US" sz="1800" dirty="0">
                <a:solidFill>
                  <a:schemeClr val="tx1"/>
                </a:solidFill>
              </a:rPr>
              <a:t> π</a:t>
            </a:r>
            <a:r>
              <a:rPr lang="en-US" sz="1800" dirty="0" err="1">
                <a:solidFill>
                  <a:schemeClr val="tx1"/>
                </a:solidFill>
              </a:rPr>
              <a:t>άγκο</a:t>
            </a:r>
            <a:r>
              <a:rPr lang="en-US" sz="1800" dirty="0">
                <a:solidFill>
                  <a:schemeClr val="tx1"/>
                </a:solidFill>
              </a:rPr>
              <a:t> </a:t>
            </a:r>
            <a:r>
              <a:rPr lang="en-US" sz="1800" dirty="0" err="1">
                <a:solidFill>
                  <a:schemeClr val="tx1"/>
                </a:solidFill>
              </a:rPr>
              <a:t>με</a:t>
            </a:r>
            <a:r>
              <a:rPr lang="en-US" sz="1800" dirty="0">
                <a:solidFill>
                  <a:schemeClr val="tx1"/>
                </a:solidFill>
              </a:rPr>
              <a:t> </a:t>
            </a:r>
            <a:r>
              <a:rPr lang="en-US" sz="1800" dirty="0" err="1">
                <a:solidFill>
                  <a:schemeClr val="tx1"/>
                </a:solidFill>
              </a:rPr>
              <a:t>τη</a:t>
            </a:r>
            <a:r>
              <a:rPr lang="en-US" sz="1800" dirty="0">
                <a:solidFill>
                  <a:schemeClr val="tx1"/>
                </a:solidFill>
              </a:rPr>
              <a:t> (</a:t>
            </a:r>
            <a:r>
              <a:rPr lang="en-US" sz="1800" dirty="0" err="1">
                <a:solidFill>
                  <a:schemeClr val="tx1"/>
                </a:solidFill>
              </a:rPr>
              <a:t>θερμή</a:t>
            </a:r>
            <a:r>
              <a:rPr lang="en-US" sz="1800" dirty="0">
                <a:solidFill>
                  <a:schemeClr val="tx1"/>
                </a:solidFill>
              </a:rPr>
              <a:t>!) </a:t>
            </a:r>
            <a:r>
              <a:rPr lang="en-US" sz="1800" dirty="0" err="1">
                <a:solidFill>
                  <a:schemeClr val="tx1"/>
                </a:solidFill>
              </a:rPr>
              <a:t>μύτη</a:t>
            </a:r>
            <a:r>
              <a:rPr lang="en-US" sz="1800" dirty="0">
                <a:solidFill>
                  <a:schemeClr val="tx1"/>
                </a:solidFill>
              </a:rPr>
              <a:t> </a:t>
            </a:r>
            <a:r>
              <a:rPr lang="en-US" sz="1800" dirty="0" err="1">
                <a:solidFill>
                  <a:schemeClr val="tx1"/>
                </a:solidFill>
              </a:rPr>
              <a:t>εκτεθειμένη</a:t>
            </a:r>
            <a:r>
              <a:rPr lang="en-US" sz="1800" dirty="0">
                <a:solidFill>
                  <a:schemeClr val="tx1"/>
                </a:solidFill>
              </a:rPr>
              <a:t>.</a:t>
            </a:r>
          </a:p>
          <a:p>
            <a:pPr lvl="0"/>
            <a:r>
              <a:rPr lang="en-US" sz="1800" dirty="0" err="1" smtClean="0">
                <a:solidFill>
                  <a:schemeClr val="tx1"/>
                </a:solidFill>
              </a:rPr>
              <a:t>Γι</a:t>
            </a:r>
            <a:r>
              <a:rPr lang="en-US" sz="1800" dirty="0" smtClean="0">
                <a:solidFill>
                  <a:schemeClr val="tx1"/>
                </a:solidFill>
              </a:rPr>
              <a:t>α </a:t>
            </a:r>
            <a:r>
              <a:rPr lang="en-US" sz="1800" dirty="0">
                <a:solidFill>
                  <a:schemeClr val="tx1"/>
                </a:solidFill>
              </a:rPr>
              <a:t>να πετύχει η κόλληση πρέπει τόσο η μύτη του κολλητηριού όσο και το μέταλλο το οποίο θα κολλήσετε να είναι πολύ θερμά. </a:t>
            </a:r>
            <a:r>
              <a:rPr lang="en-US" sz="1800" dirty="0" err="1">
                <a:solidFill>
                  <a:schemeClr val="tx1"/>
                </a:solidFill>
              </a:rPr>
              <a:t>Ακουμ</a:t>
            </a:r>
            <a:r>
              <a:rPr lang="en-US" sz="1800" dirty="0">
                <a:solidFill>
                  <a:schemeClr val="tx1"/>
                </a:solidFill>
              </a:rPr>
              <a:t>πάτε ολόκληρη τη μύτη του κολλητηριού (και όχι μόνο την αιχμή) ώστε να μεταδίδετε την περισσότερη δυνατή θερμότητα</a:t>
            </a:r>
            <a:r>
              <a:rPr lang="en-US" sz="1800" dirty="0" smtClean="0">
                <a:solidFill>
                  <a:schemeClr val="tx1"/>
                </a:solidFill>
              </a:rPr>
              <a:t>.</a:t>
            </a:r>
            <a:endParaRPr lang="en-US" sz="1800" dirty="0">
              <a:solidFill>
                <a:schemeClr val="tx1"/>
              </a:solidFill>
            </a:endParaRPr>
          </a:p>
        </p:txBody>
      </p:sp>
    </p:spTree>
    <p:extLst>
      <p:ext uri="{BB962C8B-B14F-4D97-AF65-F5344CB8AC3E}">
        <p14:creationId xmlns:p14="http://schemas.microsoft.com/office/powerpoint/2010/main" val="134966218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648072"/>
          </a:xfrm>
        </p:spPr>
        <p:txBody>
          <a:bodyPr/>
          <a:lstStyle/>
          <a:p>
            <a:r>
              <a:rPr lang="el-GR" sz="2800" dirty="0" smtClean="0"/>
              <a:t>Βασικές οδηγίες κασσιτεροκόλλησης (συν.)</a:t>
            </a:r>
            <a:endParaRPr lang="en-US" sz="2800" dirty="0"/>
          </a:p>
        </p:txBody>
      </p:sp>
      <p:sp>
        <p:nvSpPr>
          <p:cNvPr id="3" name="Content Placeholder 2"/>
          <p:cNvSpPr>
            <a:spLocks noGrp="1"/>
          </p:cNvSpPr>
          <p:nvPr>
            <p:ph idx="1"/>
          </p:nvPr>
        </p:nvSpPr>
        <p:spPr>
          <a:xfrm>
            <a:off x="457200" y="1124744"/>
            <a:ext cx="8435280" cy="5001419"/>
          </a:xfrm>
        </p:spPr>
        <p:txBody>
          <a:bodyPr/>
          <a:lstStyle/>
          <a:p>
            <a:r>
              <a:rPr lang="en-US" sz="1800" b="1" dirty="0">
                <a:solidFill>
                  <a:schemeClr val="tx1"/>
                </a:solidFill>
              </a:rPr>
              <a:t>Να </a:t>
            </a:r>
            <a:r>
              <a:rPr lang="en-US" sz="1800" b="1" dirty="0" err="1">
                <a:solidFill>
                  <a:schemeClr val="tx1"/>
                </a:solidFill>
              </a:rPr>
              <a:t>θυμάστε</a:t>
            </a:r>
            <a:r>
              <a:rPr lang="en-US" sz="1800" b="1" dirty="0">
                <a:solidFill>
                  <a:schemeClr val="tx1"/>
                </a:solidFill>
              </a:rPr>
              <a:t> </a:t>
            </a:r>
            <a:r>
              <a:rPr lang="en-US" sz="1800" b="1" dirty="0" err="1">
                <a:solidFill>
                  <a:schemeClr val="tx1"/>
                </a:solidFill>
              </a:rPr>
              <a:t>ότι</a:t>
            </a:r>
            <a:endParaRPr lang="en-US" sz="1800" dirty="0">
              <a:solidFill>
                <a:schemeClr val="tx1"/>
              </a:solidFill>
            </a:endParaRPr>
          </a:p>
          <a:p>
            <a:pPr lvl="0"/>
            <a:r>
              <a:rPr lang="en-US" sz="1800" dirty="0" err="1" smtClean="0">
                <a:solidFill>
                  <a:schemeClr val="tx1"/>
                </a:solidFill>
              </a:rPr>
              <a:t>Οι</a:t>
            </a:r>
            <a:r>
              <a:rPr lang="en-US" sz="1800" dirty="0" smtClean="0">
                <a:solidFill>
                  <a:schemeClr val="tx1"/>
                </a:solidFill>
              </a:rPr>
              <a:t> </a:t>
            </a:r>
            <a:r>
              <a:rPr lang="en-US" sz="1800" dirty="0">
                <a:solidFill>
                  <a:schemeClr val="tx1"/>
                </a:solidFill>
              </a:rPr>
              <a:t>α</a:t>
            </a:r>
            <a:r>
              <a:rPr lang="en-US" sz="1800" dirty="0" err="1">
                <a:solidFill>
                  <a:schemeClr val="tx1"/>
                </a:solidFill>
              </a:rPr>
              <a:t>ρχάριοι</a:t>
            </a:r>
            <a:r>
              <a:rPr lang="en-US" sz="1800" dirty="0">
                <a:solidFill>
                  <a:schemeClr val="tx1"/>
                </a:solidFill>
              </a:rPr>
              <a:t> </a:t>
            </a:r>
            <a:r>
              <a:rPr lang="en-US" sz="1800" dirty="0" err="1">
                <a:solidFill>
                  <a:schemeClr val="tx1"/>
                </a:solidFill>
              </a:rPr>
              <a:t>στη</a:t>
            </a:r>
            <a:r>
              <a:rPr lang="en-US" sz="1800" dirty="0">
                <a:solidFill>
                  <a:schemeClr val="tx1"/>
                </a:solidFill>
              </a:rPr>
              <a:t> κα</a:t>
            </a:r>
            <a:r>
              <a:rPr lang="en-US" sz="1800" dirty="0" err="1">
                <a:solidFill>
                  <a:schemeClr val="tx1"/>
                </a:solidFill>
              </a:rPr>
              <a:t>σσιτεροκόλληση</a:t>
            </a:r>
            <a:r>
              <a:rPr lang="en-US" sz="1800" dirty="0">
                <a:solidFill>
                  <a:schemeClr val="tx1"/>
                </a:solidFill>
              </a:rPr>
              <a:t> </a:t>
            </a:r>
            <a:r>
              <a:rPr lang="en-US" sz="1800" dirty="0" err="1">
                <a:solidFill>
                  <a:schemeClr val="tx1"/>
                </a:solidFill>
              </a:rPr>
              <a:t>τείνουν</a:t>
            </a:r>
            <a:r>
              <a:rPr lang="en-US" sz="1800" dirty="0">
                <a:solidFill>
                  <a:schemeClr val="tx1"/>
                </a:solidFill>
              </a:rPr>
              <a:t> να </a:t>
            </a:r>
            <a:r>
              <a:rPr lang="en-US" sz="1800" dirty="0" err="1">
                <a:solidFill>
                  <a:schemeClr val="tx1"/>
                </a:solidFill>
              </a:rPr>
              <a:t>χρησιμο</a:t>
            </a:r>
            <a:r>
              <a:rPr lang="en-US" sz="1800" dirty="0">
                <a:solidFill>
                  <a:schemeClr val="tx1"/>
                </a:solidFill>
              </a:rPr>
              <a:t>ποιούν υπερβολικές ποσότητες κασσίτερου και να θερμαίνουν τα μέταλλα περισσότερο από ότι χρειάζεται. (Υπ</a:t>
            </a:r>
            <a:r>
              <a:rPr lang="en-US" sz="1800" dirty="0" err="1">
                <a:solidFill>
                  <a:schemeClr val="tx1"/>
                </a:solidFill>
              </a:rPr>
              <a:t>ερ</a:t>
            </a:r>
            <a:r>
              <a:rPr lang="en-US" sz="1800" dirty="0">
                <a:solidFill>
                  <a:schemeClr val="tx1"/>
                </a:solidFill>
              </a:rPr>
              <a:t>βολική θερμοκρασία μπορεί να καταστρέψει κάποια ηλεκτρονικά στοιχεία όπως ολοκληρωμένα κυκλώματα</a:t>
            </a:r>
            <a:r>
              <a:rPr lang="en-US" sz="1800" dirty="0" smtClean="0">
                <a:solidFill>
                  <a:schemeClr val="tx1"/>
                </a:solidFill>
              </a:rPr>
              <a:t>.)</a:t>
            </a:r>
            <a:r>
              <a:rPr lang="en-US" sz="1800" dirty="0">
                <a:solidFill>
                  <a:schemeClr val="tx1"/>
                </a:solidFill>
              </a:rPr>
              <a:t> </a:t>
            </a:r>
          </a:p>
          <a:p>
            <a:pPr lvl="0"/>
            <a:r>
              <a:rPr lang="en-US" sz="1800" dirty="0" err="1">
                <a:solidFill>
                  <a:schemeClr val="tx1"/>
                </a:solidFill>
              </a:rPr>
              <a:t>Αν</a:t>
            </a:r>
            <a:r>
              <a:rPr lang="en-US" sz="1800" dirty="0">
                <a:solidFill>
                  <a:schemeClr val="tx1"/>
                </a:solidFill>
              </a:rPr>
              <a:t> </a:t>
            </a:r>
            <a:r>
              <a:rPr lang="en-US" sz="1800" dirty="0" err="1">
                <a:solidFill>
                  <a:schemeClr val="tx1"/>
                </a:solidFill>
              </a:rPr>
              <a:t>μετ</a:t>
            </a:r>
            <a:r>
              <a:rPr lang="en-US" sz="1800" dirty="0">
                <a:solidFill>
                  <a:schemeClr val="tx1"/>
                </a:solidFill>
              </a:rPr>
              <a:t>ακινήσετε την κόλληση πριν στερεοποιηθεί ο κασσίτερος τα μέταλλα θα ξεκολλήσουν</a:t>
            </a:r>
            <a:r>
              <a:rPr lang="en-US" sz="1800" dirty="0" smtClean="0">
                <a:solidFill>
                  <a:schemeClr val="tx1"/>
                </a:solidFill>
              </a:rPr>
              <a:t>.</a:t>
            </a:r>
            <a:endParaRPr lang="en-US" sz="1800" dirty="0">
              <a:solidFill>
                <a:schemeClr val="tx1"/>
              </a:solidFill>
            </a:endParaRPr>
          </a:p>
          <a:p>
            <a:pPr lvl="0"/>
            <a:r>
              <a:rPr lang="en-US" sz="1800" dirty="0" err="1">
                <a:solidFill>
                  <a:schemeClr val="tx1"/>
                </a:solidFill>
              </a:rPr>
              <a:t>Ακ</a:t>
            </a:r>
            <a:r>
              <a:rPr lang="en-US" sz="1800" dirty="0">
                <a:solidFill>
                  <a:schemeClr val="tx1"/>
                </a:solidFill>
              </a:rPr>
              <a:t>αθαρσίες στη μύτη του κολλητηριού οδηγούν σε ανεπιτυχείς κολλήσεις.</a:t>
            </a:r>
          </a:p>
          <a:p>
            <a:pPr lvl="0"/>
            <a:r>
              <a:rPr lang="en-US" sz="1800" dirty="0" err="1">
                <a:solidFill>
                  <a:schemeClr val="tx1"/>
                </a:solidFill>
              </a:rPr>
              <a:t>Πρέ</a:t>
            </a:r>
            <a:r>
              <a:rPr lang="en-US" sz="1800" dirty="0">
                <a:solidFill>
                  <a:schemeClr val="tx1"/>
                </a:solidFill>
              </a:rPr>
              <a:t>πει πάντοτε να χρησιμοποιείτε το κατάλληλο κολλητήρι και την κατάλληλη μύτη για τα στοιχεία που θέλετε να κολλήσετε.</a:t>
            </a:r>
          </a:p>
          <a:p>
            <a:pPr lvl="0"/>
            <a:r>
              <a:rPr lang="en-US" sz="1800" dirty="0">
                <a:solidFill>
                  <a:schemeClr val="tx1"/>
                </a:solidFill>
              </a:rPr>
              <a:t>Ο </a:t>
            </a:r>
            <a:r>
              <a:rPr lang="en-US" sz="1800" dirty="0" err="1">
                <a:solidFill>
                  <a:schemeClr val="tx1"/>
                </a:solidFill>
              </a:rPr>
              <a:t>λειωμένος</a:t>
            </a:r>
            <a:r>
              <a:rPr lang="en-US" sz="1800" dirty="0">
                <a:solidFill>
                  <a:schemeClr val="tx1"/>
                </a:solidFill>
              </a:rPr>
              <a:t> κα</a:t>
            </a:r>
            <a:r>
              <a:rPr lang="en-US" sz="1800" dirty="0" err="1">
                <a:solidFill>
                  <a:schemeClr val="tx1"/>
                </a:solidFill>
              </a:rPr>
              <a:t>σσίτερος</a:t>
            </a:r>
            <a:r>
              <a:rPr lang="en-US" sz="1800" dirty="0">
                <a:solidFill>
                  <a:schemeClr val="tx1"/>
                </a:solidFill>
              </a:rPr>
              <a:t> </a:t>
            </a:r>
            <a:r>
              <a:rPr lang="en-US" sz="1800" dirty="0" err="1">
                <a:solidFill>
                  <a:schemeClr val="tx1"/>
                </a:solidFill>
              </a:rPr>
              <a:t>ρέει</a:t>
            </a:r>
            <a:r>
              <a:rPr lang="en-US" sz="1800" dirty="0">
                <a:solidFill>
                  <a:schemeClr val="tx1"/>
                </a:solidFill>
              </a:rPr>
              <a:t> π</a:t>
            </a:r>
            <a:r>
              <a:rPr lang="en-US" sz="1800" dirty="0" err="1">
                <a:solidFill>
                  <a:schemeClr val="tx1"/>
                </a:solidFill>
              </a:rPr>
              <a:t>άντ</a:t>
            </a:r>
            <a:r>
              <a:rPr lang="en-US" sz="1800" dirty="0">
                <a:solidFill>
                  <a:schemeClr val="tx1"/>
                </a:solidFill>
              </a:rPr>
              <a:t>α προς την πηγή της θερμότητας.</a:t>
            </a:r>
          </a:p>
          <a:p>
            <a:endParaRPr lang="en-US" sz="1800" dirty="0">
              <a:solidFill>
                <a:schemeClr val="tx1"/>
              </a:solidFill>
            </a:endParaRPr>
          </a:p>
        </p:txBody>
      </p:sp>
    </p:spTree>
    <p:extLst>
      <p:ext uri="{BB962C8B-B14F-4D97-AF65-F5344CB8AC3E}">
        <p14:creationId xmlns:p14="http://schemas.microsoft.com/office/powerpoint/2010/main" val="1175146288"/>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32656"/>
            <a:ext cx="8229600" cy="962744"/>
          </a:xfrm>
        </p:spPr>
        <p:txBody>
          <a:bodyPr/>
          <a:lstStyle/>
          <a:p>
            <a:r>
              <a:rPr lang="el-GR" altLang="el-GR" dirty="0" smtClean="0"/>
              <a:t>Διαδικασία συγκόλλησης</a:t>
            </a:r>
            <a:endParaRPr lang="en-US" altLang="el-GR" sz="5400" dirty="0" smtClean="0"/>
          </a:p>
        </p:txBody>
      </p:sp>
      <p:grpSp>
        <p:nvGrpSpPr>
          <p:cNvPr id="20484" name="Group 25"/>
          <p:cNvGrpSpPr>
            <a:grpSpLocks/>
          </p:cNvGrpSpPr>
          <p:nvPr/>
        </p:nvGrpSpPr>
        <p:grpSpPr bwMode="auto">
          <a:xfrm>
            <a:off x="76200" y="1295400"/>
            <a:ext cx="2743200" cy="1827213"/>
            <a:chOff x="234" y="720"/>
            <a:chExt cx="1728" cy="1151"/>
          </a:xfrm>
        </p:grpSpPr>
        <p:pic>
          <p:nvPicPr>
            <p:cNvPr id="204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 y="720"/>
              <a:ext cx="1727" cy="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95" name="Text Box 10"/>
            <p:cNvSpPr txBox="1">
              <a:spLocks noChangeArrowheads="1"/>
            </p:cNvSpPr>
            <p:nvPr/>
          </p:nvSpPr>
          <p:spPr bwMode="auto">
            <a:xfrm>
              <a:off x="1578" y="1636"/>
              <a:ext cx="384" cy="230"/>
            </a:xfrm>
            <a:prstGeom prst="rect">
              <a:avLst/>
            </a:prstGeom>
            <a:solidFill>
              <a:srgbClr val="33CC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l-GR" sz="2000"/>
                <a:t>1</a:t>
              </a:r>
            </a:p>
          </p:txBody>
        </p:sp>
      </p:grpSp>
      <p:sp>
        <p:nvSpPr>
          <p:cNvPr id="20485" name="Rectangle 19"/>
          <p:cNvSpPr>
            <a:spLocks noChangeArrowheads="1"/>
          </p:cNvSpPr>
          <p:nvPr/>
        </p:nvSpPr>
        <p:spPr bwMode="auto">
          <a:xfrm>
            <a:off x="2819400" y="1295400"/>
            <a:ext cx="607308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l-GR" altLang="el-GR" sz="2000" dirty="0" smtClean="0"/>
              <a:t>Θερμάνετε και τα 2 αντικείμενα την ίδια στιγμή εφαρμόζοντας τη μύτη του κολλητηριού στο </a:t>
            </a:r>
            <a:r>
              <a:rPr lang="en-US" altLang="el-GR" sz="2000" dirty="0" smtClean="0"/>
              <a:t>pad </a:t>
            </a:r>
            <a:r>
              <a:rPr lang="el-GR" altLang="el-GR" sz="2000" dirty="0" smtClean="0"/>
              <a:t>&amp; στον ακροδέκτη του εξαρτήματος</a:t>
            </a:r>
            <a:r>
              <a:rPr lang="en-US" altLang="el-GR" sz="2000" dirty="0" smtClean="0"/>
              <a:t>.</a:t>
            </a:r>
            <a:endParaRPr lang="en-US" altLang="el-GR" sz="2000" dirty="0"/>
          </a:p>
        </p:txBody>
      </p:sp>
      <p:grpSp>
        <p:nvGrpSpPr>
          <p:cNvPr id="20486" name="Group 17"/>
          <p:cNvGrpSpPr>
            <a:grpSpLocks/>
          </p:cNvGrpSpPr>
          <p:nvPr/>
        </p:nvGrpSpPr>
        <p:grpSpPr bwMode="auto">
          <a:xfrm>
            <a:off x="6324600" y="3124200"/>
            <a:ext cx="2743200" cy="1827213"/>
            <a:chOff x="234" y="2544"/>
            <a:chExt cx="1728" cy="1151"/>
          </a:xfrm>
        </p:grpSpPr>
        <p:pic>
          <p:nvPicPr>
            <p:cNvPr id="2049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 y="2544"/>
              <a:ext cx="1727" cy="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93" name="Text Box 11"/>
            <p:cNvSpPr txBox="1">
              <a:spLocks noChangeArrowheads="1"/>
            </p:cNvSpPr>
            <p:nvPr/>
          </p:nvSpPr>
          <p:spPr bwMode="auto">
            <a:xfrm>
              <a:off x="1578" y="3463"/>
              <a:ext cx="384" cy="230"/>
            </a:xfrm>
            <a:prstGeom prst="rect">
              <a:avLst/>
            </a:prstGeom>
            <a:solidFill>
              <a:srgbClr val="33CC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l-GR" sz="2000"/>
                <a:t>2</a:t>
              </a:r>
            </a:p>
          </p:txBody>
        </p:sp>
      </p:grpSp>
      <p:sp>
        <p:nvSpPr>
          <p:cNvPr id="20487" name="Rectangle 20"/>
          <p:cNvSpPr>
            <a:spLocks noChangeArrowheads="1"/>
          </p:cNvSpPr>
          <p:nvPr/>
        </p:nvSpPr>
        <p:spPr bwMode="auto">
          <a:xfrm>
            <a:off x="1979712" y="3124200"/>
            <a:ext cx="43448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l-GR" altLang="el-GR" sz="2000" dirty="0" smtClean="0"/>
              <a:t>Συνεχίστε να θερμαίνετε και εφαρμόστε το σύρμα κόλλησης. </a:t>
            </a:r>
            <a:r>
              <a:rPr lang="el-GR" altLang="el-GR" sz="2000" dirty="0" err="1" smtClean="0"/>
              <a:t>Μολις</a:t>
            </a:r>
            <a:r>
              <a:rPr lang="el-GR" altLang="el-GR" sz="2000" dirty="0" smtClean="0"/>
              <a:t> ρευστοποιηθεί, απομακρύνετε το και αφήστε το να κρυώσει</a:t>
            </a:r>
            <a:endParaRPr lang="en-US" altLang="el-GR" sz="2000" dirty="0"/>
          </a:p>
        </p:txBody>
      </p:sp>
      <p:grpSp>
        <p:nvGrpSpPr>
          <p:cNvPr id="20488" name="Group 16"/>
          <p:cNvGrpSpPr>
            <a:grpSpLocks/>
          </p:cNvGrpSpPr>
          <p:nvPr/>
        </p:nvGrpSpPr>
        <p:grpSpPr bwMode="auto">
          <a:xfrm>
            <a:off x="76200" y="4953000"/>
            <a:ext cx="2741613" cy="1830388"/>
            <a:chOff x="2880" y="2551"/>
            <a:chExt cx="1727" cy="1153"/>
          </a:xfrm>
        </p:grpSpPr>
        <p:pic>
          <p:nvPicPr>
            <p:cNvPr id="2049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2551"/>
              <a:ext cx="1727" cy="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91" name="Text Box 13"/>
            <p:cNvSpPr txBox="1">
              <a:spLocks noChangeArrowheads="1"/>
            </p:cNvSpPr>
            <p:nvPr/>
          </p:nvSpPr>
          <p:spPr bwMode="auto">
            <a:xfrm>
              <a:off x="4221" y="3471"/>
              <a:ext cx="384" cy="230"/>
            </a:xfrm>
            <a:prstGeom prst="rect">
              <a:avLst/>
            </a:prstGeom>
            <a:solidFill>
              <a:srgbClr val="33CC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l-GR" sz="2000"/>
                <a:t>3</a:t>
              </a:r>
            </a:p>
          </p:txBody>
        </p:sp>
      </p:grpSp>
      <p:sp>
        <p:nvSpPr>
          <p:cNvPr id="20489" name="Rectangle 21"/>
          <p:cNvSpPr>
            <a:spLocks noChangeArrowheads="1"/>
          </p:cNvSpPr>
          <p:nvPr/>
        </p:nvSpPr>
        <p:spPr bwMode="auto">
          <a:xfrm>
            <a:off x="2819400" y="4953000"/>
            <a:ext cx="45609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l-GR" altLang="el-GR" sz="2000" dirty="0" smtClean="0"/>
              <a:t>Δεν χρειάζεται παραπάνω από 1-2 </a:t>
            </a:r>
            <a:r>
              <a:rPr lang="en-US" altLang="el-GR" sz="2000" dirty="0" smtClean="0"/>
              <a:t>sec</a:t>
            </a:r>
            <a:r>
              <a:rPr lang="el-GR" altLang="el-GR" sz="2000" dirty="0" smtClean="0"/>
              <a:t> για να ρευστοποιηθεί η κόλληση και να δείχνει συμπαγής και λαμπερή</a:t>
            </a:r>
            <a:r>
              <a:rPr lang="en-US" altLang="el-GR" sz="2000" dirty="0" smtClean="0"/>
              <a:t>. </a:t>
            </a:r>
            <a:endParaRPr lang="en-US" altLang="el-GR" sz="2000" dirty="0"/>
          </a:p>
        </p:txBody>
      </p:sp>
    </p:spTree>
    <p:extLst>
      <p:ext uri="{BB962C8B-B14F-4D97-AF65-F5344CB8AC3E}">
        <p14:creationId xmlns:p14="http://schemas.microsoft.com/office/powerpoint/2010/main" val="247851376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457200" y="404664"/>
            <a:ext cx="8229600" cy="1012974"/>
          </a:xfrm>
        </p:spPr>
        <p:txBody>
          <a:bodyPr/>
          <a:lstStyle/>
          <a:p>
            <a:r>
              <a:rPr lang="el-GR" altLang="el-GR" dirty="0" smtClean="0"/>
              <a:t>Μια σωστή κόλληση</a:t>
            </a:r>
            <a:endParaRPr lang="en-US" altLang="el-GR" dirty="0" smtClean="0"/>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447800"/>
            <a:ext cx="5987008" cy="492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980728"/>
            <a:ext cx="199707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Content Placeholder 16"/>
          <p:cNvSpPr txBox="1">
            <a:spLocks/>
          </p:cNvSpPr>
          <p:nvPr/>
        </p:nvSpPr>
        <p:spPr bwMode="auto">
          <a:xfrm>
            <a:off x="6641083" y="2348880"/>
            <a:ext cx="23954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5425" indent="-22542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spcAft>
                <a:spcPts val="1200"/>
              </a:spcAft>
              <a:buClr>
                <a:schemeClr val="tx1"/>
              </a:buClr>
            </a:pPr>
            <a:r>
              <a:rPr lang="el-GR" altLang="el-GR" sz="2400" dirty="0" smtClean="0"/>
              <a:t>Στρωτή</a:t>
            </a:r>
            <a:r>
              <a:rPr lang="en-US" altLang="el-GR" sz="2400" dirty="0" smtClean="0"/>
              <a:t> </a:t>
            </a:r>
            <a:endParaRPr lang="en-US" altLang="el-GR" sz="2400" dirty="0"/>
          </a:p>
          <a:p>
            <a:pPr algn="l" eaLnBrk="1" hangingPunct="1">
              <a:spcBef>
                <a:spcPct val="0"/>
              </a:spcBef>
              <a:spcAft>
                <a:spcPts val="1200"/>
              </a:spcAft>
              <a:buClr>
                <a:schemeClr val="tx1"/>
              </a:buClr>
            </a:pPr>
            <a:r>
              <a:rPr lang="el-GR" altLang="el-GR" sz="2400" dirty="0" smtClean="0"/>
              <a:t>Λαμπερή</a:t>
            </a:r>
            <a:endParaRPr lang="en-US" altLang="el-GR" sz="2400" dirty="0"/>
          </a:p>
          <a:p>
            <a:pPr algn="l" eaLnBrk="1" hangingPunct="1">
              <a:spcBef>
                <a:spcPct val="0"/>
              </a:spcBef>
              <a:spcAft>
                <a:spcPts val="1200"/>
              </a:spcAft>
              <a:buClr>
                <a:schemeClr val="tx1"/>
              </a:buClr>
            </a:pPr>
            <a:r>
              <a:rPr lang="el-GR" altLang="el-GR" sz="2400" dirty="0" smtClean="0"/>
              <a:t>Καθαρή</a:t>
            </a:r>
            <a:endParaRPr lang="en-US" altLang="el-GR" sz="2400" dirty="0"/>
          </a:p>
          <a:p>
            <a:pPr algn="l" eaLnBrk="1" hangingPunct="1">
              <a:spcBef>
                <a:spcPct val="0"/>
              </a:spcBef>
              <a:spcAft>
                <a:spcPts val="1200"/>
              </a:spcAft>
              <a:buClr>
                <a:schemeClr val="tx1"/>
              </a:buClr>
            </a:pPr>
            <a:r>
              <a:rPr lang="el-GR" altLang="el-GR" sz="2400" dirty="0" smtClean="0"/>
              <a:t>Ομοιόμορφη</a:t>
            </a:r>
            <a:endParaRPr lang="en-US" altLang="el-GR" sz="2400" dirty="0"/>
          </a:p>
          <a:p>
            <a:pPr algn="l" eaLnBrk="1" hangingPunct="1">
              <a:spcBef>
                <a:spcPct val="0"/>
              </a:spcBef>
              <a:spcAft>
                <a:spcPts val="1200"/>
              </a:spcAft>
              <a:buClr>
                <a:schemeClr val="tx1"/>
              </a:buClr>
            </a:pPr>
            <a:r>
              <a:rPr lang="el-GR" altLang="el-GR" sz="2400" dirty="0" smtClean="0"/>
              <a:t>Πλήρης κάλυψη</a:t>
            </a:r>
            <a:endParaRPr lang="en-US" altLang="el-GR" sz="2400" dirty="0"/>
          </a:p>
        </p:txBody>
      </p:sp>
    </p:spTree>
    <p:extLst>
      <p:ext uri="{BB962C8B-B14F-4D97-AF65-F5344CB8AC3E}">
        <p14:creationId xmlns:p14="http://schemas.microsoft.com/office/powerpoint/2010/main" val="3097686816"/>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UoMlecture">
  <a:themeElements>
    <a:clrScheme name="UoMlectur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oMlectu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UoMlectur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oMlectur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oMlectur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oMlectur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oMlectu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oMlectu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oMlectu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Data\Microsoft\Templates\UoMlecture.pot</Template>
  <TotalTime>8958</TotalTime>
  <Words>1004</Words>
  <Application>Microsoft Office PowerPoint</Application>
  <PresentationFormat>On-screen Show (4:3)</PresentationFormat>
  <Paragraphs>126</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UoMlecture</vt:lpstr>
      <vt:lpstr>Συγκολλήσεις</vt:lpstr>
      <vt:lpstr>Συγκολλήσεις (συν.)</vt:lpstr>
      <vt:lpstr>Βασικές οδηγίες κασσιτεροκόλλησης</vt:lpstr>
      <vt:lpstr>PowerPoint Presentation</vt:lpstr>
      <vt:lpstr>Επικασσιτέρωση (γάνωμα - tinning)</vt:lpstr>
      <vt:lpstr>Βασικές οδηγίες κόλλησης</vt:lpstr>
      <vt:lpstr>Βασικές οδηγίες κασσιτεροκόλλησης (συν.)</vt:lpstr>
      <vt:lpstr>Διαδικασία συγκόλλησης</vt:lpstr>
      <vt:lpstr>Μια σωστή κόλληση</vt:lpstr>
      <vt:lpstr>Λανθασμένες κολλήσεις</vt:lpstr>
      <vt:lpstr>Λανθασμένες κολλήσεις</vt:lpstr>
      <vt:lpstr>PowerPoint Presentation</vt:lpstr>
      <vt:lpstr>Αποκόλληση με αναρρόφηση</vt:lpstr>
      <vt:lpstr>Αποκόλληση με φυτίλι</vt:lpstr>
      <vt:lpstr>Ενδεικτικά video &amp; links</vt:lpstr>
    </vt:vector>
  </TitlesOfParts>
  <Company>Dept of Electronics - TEI ATH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dc:title>
  <dc:subject>Ηλεκτρονικά ΙΙ</dc:subject>
  <dc:creator>Hloupis George</dc:creator>
  <cp:lastModifiedBy>user</cp:lastModifiedBy>
  <cp:revision>1482</cp:revision>
  <dcterms:created xsi:type="dcterms:W3CDTF">2002-02-23T17:02:02Z</dcterms:created>
  <dcterms:modified xsi:type="dcterms:W3CDTF">2016-12-19T11:27:08Z</dcterms:modified>
</cp:coreProperties>
</file>