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handoutMasterIdLst>
    <p:handoutMasterId r:id="rId20"/>
  </p:handoutMasterIdLst>
  <p:sldIdLst>
    <p:sldId id="316" r:id="rId2"/>
    <p:sldId id="302" r:id="rId3"/>
    <p:sldId id="313" r:id="rId4"/>
    <p:sldId id="266" r:id="rId5"/>
    <p:sldId id="304" r:id="rId6"/>
    <p:sldId id="307" r:id="rId7"/>
    <p:sldId id="308" r:id="rId8"/>
    <p:sldId id="297" r:id="rId9"/>
    <p:sldId id="309" r:id="rId10"/>
    <p:sldId id="315" r:id="rId11"/>
    <p:sldId id="310" r:id="rId12"/>
    <p:sldId id="271" r:id="rId13"/>
    <p:sldId id="272" r:id="rId14"/>
    <p:sldId id="273" r:id="rId15"/>
    <p:sldId id="298" r:id="rId16"/>
    <p:sldId id="299" r:id="rId17"/>
    <p:sldId id="314" r:id="rId18"/>
  </p:sldIdLst>
  <p:sldSz cx="9144000" cy="6858000" type="screen4x3"/>
  <p:notesSz cx="7102475" cy="10231438"/>
  <p:defaultTextStyle>
    <a:defPPr>
      <a:defRPr lang="en-GB"/>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FF0000"/>
    <a:srgbClr val="FF9900"/>
    <a:srgbClr val="000066"/>
    <a:srgbClr val="00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p:scale>
          <a:sx n="100" d="100"/>
          <a:sy n="100" d="100"/>
        </p:scale>
        <p:origin x="-1218" y="-156"/>
      </p:cViewPr>
      <p:guideLst>
        <p:guide orient="horz" pos="2160"/>
        <p:guide pos="2880"/>
      </p:guideLst>
    </p:cSldViewPr>
  </p:slideViewPr>
  <p:outlineViewPr>
    <p:cViewPr>
      <p:scale>
        <a:sx n="33" d="100"/>
        <a:sy n="33" d="100"/>
      </p:scale>
      <p:origin x="0" y="52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3258" y="-84"/>
      </p:cViewPr>
      <p:guideLst>
        <p:guide orient="horz" pos="3222"/>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57" tIns="47378" rIns="94757" bIns="47378" numCol="1" anchor="t" anchorCtr="0" compatLnSpc="1">
            <a:prstTxWarp prst="textNoShape">
              <a:avLst/>
            </a:prstTxWarp>
          </a:bodyPr>
          <a:lstStyle>
            <a:lvl1pPr algn="l" defTabSz="947738">
              <a:defRPr sz="1200">
                <a:latin typeface="Times New Roman" pitchFamily="18" charset="0"/>
              </a:defRPr>
            </a:lvl1pPr>
          </a:lstStyle>
          <a:p>
            <a:pPr>
              <a:defRPr/>
            </a:pPr>
            <a:endParaRPr lang="el-GR"/>
          </a:p>
        </p:txBody>
      </p:sp>
      <p:sp>
        <p:nvSpPr>
          <p:cNvPr id="284675" name="Rectangle 3"/>
          <p:cNvSpPr>
            <a:spLocks noGrp="1" noChangeArrowheads="1"/>
          </p:cNvSpPr>
          <p:nvPr>
            <p:ph type="dt" sz="quarter" idx="1"/>
          </p:nvPr>
        </p:nvSpPr>
        <p:spPr bwMode="auto">
          <a:xfrm>
            <a:off x="4024313" y="0"/>
            <a:ext cx="3078162" cy="512763"/>
          </a:xfrm>
          <a:prstGeom prst="rect">
            <a:avLst/>
          </a:prstGeom>
          <a:noFill/>
          <a:ln w="9525">
            <a:noFill/>
            <a:miter lim="800000"/>
            <a:headEnd/>
            <a:tailEnd/>
          </a:ln>
        </p:spPr>
        <p:txBody>
          <a:bodyPr vert="horz" wrap="square" lIns="94757" tIns="47378" rIns="94757" bIns="47378" numCol="1" anchor="t" anchorCtr="0" compatLnSpc="1">
            <a:prstTxWarp prst="textNoShape">
              <a:avLst/>
            </a:prstTxWarp>
          </a:bodyPr>
          <a:lstStyle>
            <a:lvl1pPr algn="r" defTabSz="947738">
              <a:defRPr sz="1200">
                <a:latin typeface="Times New Roman" pitchFamily="18" charset="0"/>
              </a:defRPr>
            </a:lvl1pPr>
          </a:lstStyle>
          <a:p>
            <a:pPr>
              <a:defRPr/>
            </a:pPr>
            <a:endParaRPr lang="el-GR"/>
          </a:p>
        </p:txBody>
      </p:sp>
      <p:sp>
        <p:nvSpPr>
          <p:cNvPr id="284676" name="Rectangle 4"/>
          <p:cNvSpPr>
            <a:spLocks noGrp="1" noChangeArrowheads="1"/>
          </p:cNvSpPr>
          <p:nvPr>
            <p:ph type="ftr" sz="quarter" idx="2"/>
          </p:nvPr>
        </p:nvSpPr>
        <p:spPr bwMode="auto">
          <a:xfrm>
            <a:off x="0" y="9718675"/>
            <a:ext cx="3078163" cy="512763"/>
          </a:xfrm>
          <a:prstGeom prst="rect">
            <a:avLst/>
          </a:prstGeom>
          <a:noFill/>
          <a:ln w="9525">
            <a:noFill/>
            <a:miter lim="800000"/>
            <a:headEnd/>
            <a:tailEnd/>
          </a:ln>
        </p:spPr>
        <p:txBody>
          <a:bodyPr vert="horz" wrap="square" lIns="94757" tIns="47378" rIns="94757" bIns="47378" numCol="1" anchor="b" anchorCtr="0" compatLnSpc="1">
            <a:prstTxWarp prst="textNoShape">
              <a:avLst/>
            </a:prstTxWarp>
          </a:bodyPr>
          <a:lstStyle>
            <a:lvl1pPr algn="l" defTabSz="947738">
              <a:defRPr sz="1200">
                <a:latin typeface="Times New Roman" pitchFamily="18" charset="0"/>
              </a:defRPr>
            </a:lvl1pPr>
          </a:lstStyle>
          <a:p>
            <a:pPr>
              <a:defRPr/>
            </a:pPr>
            <a:endParaRPr lang="el-GR"/>
          </a:p>
        </p:txBody>
      </p:sp>
      <p:sp>
        <p:nvSpPr>
          <p:cNvPr id="284677" name="Rectangle 5"/>
          <p:cNvSpPr>
            <a:spLocks noGrp="1" noChangeArrowheads="1"/>
          </p:cNvSpPr>
          <p:nvPr>
            <p:ph type="sldNum" sz="quarter" idx="3"/>
          </p:nvPr>
        </p:nvSpPr>
        <p:spPr bwMode="auto">
          <a:xfrm>
            <a:off x="4024313" y="9718675"/>
            <a:ext cx="3078162" cy="512763"/>
          </a:xfrm>
          <a:prstGeom prst="rect">
            <a:avLst/>
          </a:prstGeom>
          <a:noFill/>
          <a:ln w="9525">
            <a:noFill/>
            <a:miter lim="800000"/>
            <a:headEnd/>
            <a:tailEnd/>
          </a:ln>
        </p:spPr>
        <p:txBody>
          <a:bodyPr vert="horz" wrap="square" lIns="94757" tIns="47378" rIns="94757" bIns="47378" numCol="1" anchor="b" anchorCtr="0" compatLnSpc="1">
            <a:prstTxWarp prst="textNoShape">
              <a:avLst/>
            </a:prstTxWarp>
          </a:bodyPr>
          <a:lstStyle>
            <a:lvl1pPr algn="r" defTabSz="947738">
              <a:defRPr sz="1200">
                <a:latin typeface="Times New Roman" pitchFamily="18" charset="0"/>
              </a:defRPr>
            </a:lvl1pPr>
          </a:lstStyle>
          <a:p>
            <a:pPr>
              <a:defRPr/>
            </a:pPr>
            <a:fld id="{6D01FF99-9C6B-45D7-B397-8A2AC95B465D}" type="slidenum">
              <a:rPr lang="el-GR"/>
              <a:pPr>
                <a:defRPr/>
              </a:pPr>
              <a:t>‹#›</a:t>
            </a:fld>
            <a:endParaRPr lang="el-GR"/>
          </a:p>
        </p:txBody>
      </p:sp>
    </p:spTree>
    <p:extLst>
      <p:ext uri="{BB962C8B-B14F-4D97-AF65-F5344CB8AC3E}">
        <p14:creationId xmlns:p14="http://schemas.microsoft.com/office/powerpoint/2010/main" val="393002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57" tIns="47378" rIns="94757" bIns="47378" numCol="1" anchor="t" anchorCtr="0" compatLnSpc="1">
            <a:prstTxWarp prst="textNoShape">
              <a:avLst/>
            </a:prstTxWarp>
          </a:bodyPr>
          <a:lstStyle>
            <a:lvl1pPr algn="l" defTabSz="947738">
              <a:defRPr sz="1200">
                <a:latin typeface="Times New Roman" pitchFamily="18" charset="0"/>
              </a:defRPr>
            </a:lvl1pPr>
          </a:lstStyle>
          <a:p>
            <a:pPr>
              <a:defRPr/>
            </a:pPr>
            <a:endParaRPr lang="el-GR"/>
          </a:p>
        </p:txBody>
      </p:sp>
      <p:sp>
        <p:nvSpPr>
          <p:cNvPr id="7171" name="Rectangle 3"/>
          <p:cNvSpPr>
            <a:spLocks noGrp="1" noChangeArrowheads="1"/>
          </p:cNvSpPr>
          <p:nvPr>
            <p:ph type="dt" idx="1"/>
          </p:nvPr>
        </p:nvSpPr>
        <p:spPr bwMode="auto">
          <a:xfrm>
            <a:off x="4024313" y="0"/>
            <a:ext cx="3078162" cy="512763"/>
          </a:xfrm>
          <a:prstGeom prst="rect">
            <a:avLst/>
          </a:prstGeom>
          <a:noFill/>
          <a:ln w="9525">
            <a:noFill/>
            <a:miter lim="800000"/>
            <a:headEnd/>
            <a:tailEnd/>
          </a:ln>
        </p:spPr>
        <p:txBody>
          <a:bodyPr vert="horz" wrap="square" lIns="94757" tIns="47378" rIns="94757" bIns="47378" numCol="1" anchor="t" anchorCtr="0" compatLnSpc="1">
            <a:prstTxWarp prst="textNoShape">
              <a:avLst/>
            </a:prstTxWarp>
          </a:bodyPr>
          <a:lstStyle>
            <a:lvl1pPr algn="r" defTabSz="947738">
              <a:defRPr sz="1200">
                <a:latin typeface="Times New Roman" pitchFamily="18" charset="0"/>
              </a:defRPr>
            </a:lvl1pPr>
          </a:lstStyle>
          <a:p>
            <a:pPr>
              <a:defRPr/>
            </a:pPr>
            <a:endParaRPr lang="el-GR"/>
          </a:p>
        </p:txBody>
      </p:sp>
      <p:sp>
        <p:nvSpPr>
          <p:cNvPr id="1946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7738" y="4859338"/>
            <a:ext cx="5207000" cy="4605337"/>
          </a:xfrm>
          <a:prstGeom prst="rect">
            <a:avLst/>
          </a:prstGeom>
          <a:noFill/>
          <a:ln w="9525">
            <a:noFill/>
            <a:miter lim="800000"/>
            <a:headEnd/>
            <a:tailEnd/>
          </a:ln>
        </p:spPr>
        <p:txBody>
          <a:bodyPr vert="horz" wrap="square" lIns="94757" tIns="47378" rIns="94757" bIns="47378" numCol="1" anchor="t" anchorCtr="0" compatLnSpc="1">
            <a:prstTxWarp prst="textNoShape">
              <a:avLst/>
            </a:prstTxWarp>
          </a:bodyPr>
          <a:lstStyle/>
          <a:p>
            <a:pPr lvl="0"/>
            <a:r>
              <a:rPr lang="en-GB" noProof="0" smtClean="0"/>
              <a:t>Κάντε κλικ για να επεξεργαστείτε τα στυλ κειμένου του υποδείγματος</a:t>
            </a:r>
          </a:p>
          <a:p>
            <a:pPr lvl="1"/>
            <a:r>
              <a:rPr lang="en-GB" noProof="0" smtClean="0"/>
              <a:t>Δεύτερου επιπέδου</a:t>
            </a:r>
          </a:p>
          <a:p>
            <a:pPr lvl="2"/>
            <a:r>
              <a:rPr lang="en-GB" noProof="0" smtClean="0"/>
              <a:t>Τρίτου επιπέδου</a:t>
            </a:r>
          </a:p>
          <a:p>
            <a:pPr lvl="3"/>
            <a:r>
              <a:rPr lang="en-GB" noProof="0" smtClean="0"/>
              <a:t>Τέταρτου επιπέδου</a:t>
            </a:r>
          </a:p>
          <a:p>
            <a:pPr lvl="4"/>
            <a:r>
              <a:rPr lang="en-GB" noProof="0" smtClean="0"/>
              <a:t>Πέμπτου επιπέδου</a:t>
            </a:r>
          </a:p>
        </p:txBody>
      </p:sp>
      <p:sp>
        <p:nvSpPr>
          <p:cNvPr id="7174" name="Rectangle 6"/>
          <p:cNvSpPr>
            <a:spLocks noGrp="1" noChangeArrowheads="1"/>
          </p:cNvSpPr>
          <p:nvPr>
            <p:ph type="ftr" sz="quarter" idx="4"/>
          </p:nvPr>
        </p:nvSpPr>
        <p:spPr bwMode="auto">
          <a:xfrm>
            <a:off x="0" y="9718675"/>
            <a:ext cx="3078163" cy="512763"/>
          </a:xfrm>
          <a:prstGeom prst="rect">
            <a:avLst/>
          </a:prstGeom>
          <a:noFill/>
          <a:ln w="9525">
            <a:noFill/>
            <a:miter lim="800000"/>
            <a:headEnd/>
            <a:tailEnd/>
          </a:ln>
        </p:spPr>
        <p:txBody>
          <a:bodyPr vert="horz" wrap="square" lIns="94757" tIns="47378" rIns="94757" bIns="47378" numCol="1" anchor="b" anchorCtr="0" compatLnSpc="1">
            <a:prstTxWarp prst="textNoShape">
              <a:avLst/>
            </a:prstTxWarp>
          </a:bodyPr>
          <a:lstStyle>
            <a:lvl1pPr algn="l" defTabSz="947738">
              <a:defRPr sz="1200">
                <a:latin typeface="Times New Roman" pitchFamily="18" charset="0"/>
              </a:defRPr>
            </a:lvl1pPr>
          </a:lstStyle>
          <a:p>
            <a:pPr>
              <a:defRPr/>
            </a:pPr>
            <a:endParaRPr lang="el-GR"/>
          </a:p>
        </p:txBody>
      </p:sp>
      <p:sp>
        <p:nvSpPr>
          <p:cNvPr id="7175" name="Rectangle 7"/>
          <p:cNvSpPr>
            <a:spLocks noGrp="1" noChangeArrowheads="1"/>
          </p:cNvSpPr>
          <p:nvPr>
            <p:ph type="sldNum" sz="quarter" idx="5"/>
          </p:nvPr>
        </p:nvSpPr>
        <p:spPr bwMode="auto">
          <a:xfrm>
            <a:off x="4024313" y="9718675"/>
            <a:ext cx="3078162" cy="512763"/>
          </a:xfrm>
          <a:prstGeom prst="rect">
            <a:avLst/>
          </a:prstGeom>
          <a:noFill/>
          <a:ln w="9525">
            <a:noFill/>
            <a:miter lim="800000"/>
            <a:headEnd/>
            <a:tailEnd/>
          </a:ln>
        </p:spPr>
        <p:txBody>
          <a:bodyPr vert="horz" wrap="square" lIns="94757" tIns="47378" rIns="94757" bIns="47378" numCol="1" anchor="b" anchorCtr="0" compatLnSpc="1">
            <a:prstTxWarp prst="textNoShape">
              <a:avLst/>
            </a:prstTxWarp>
          </a:bodyPr>
          <a:lstStyle>
            <a:lvl1pPr algn="r" defTabSz="947738">
              <a:defRPr sz="1200">
                <a:latin typeface="Times New Roman" pitchFamily="18" charset="0"/>
              </a:defRPr>
            </a:lvl1pPr>
          </a:lstStyle>
          <a:p>
            <a:pPr>
              <a:defRPr/>
            </a:pPr>
            <a:fld id="{89B2CF3B-E539-4EA9-A612-DBCCB9228BC9}" type="slidenum">
              <a:rPr lang="en-GB"/>
              <a:pPr>
                <a:defRPr/>
              </a:pPr>
              <a:t>‹#›</a:t>
            </a:fld>
            <a:endParaRPr lang="en-GB"/>
          </a:p>
        </p:txBody>
      </p:sp>
    </p:spTree>
    <p:extLst>
      <p:ext uri="{BB962C8B-B14F-4D97-AF65-F5344CB8AC3E}">
        <p14:creationId xmlns:p14="http://schemas.microsoft.com/office/powerpoint/2010/main" val="325104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B2CF3B-E539-4EA9-A612-DBCCB9228BC9}" type="slidenum">
              <a:rPr lang="en-GB" smtClean="0"/>
              <a:pPr>
                <a:defRPr/>
              </a:pPr>
              <a:t>16</a:t>
            </a:fld>
            <a:endParaRPr lang="en-GB"/>
          </a:p>
        </p:txBody>
      </p:sp>
    </p:spTree>
    <p:extLst>
      <p:ext uri="{BB962C8B-B14F-4D97-AF65-F5344CB8AC3E}">
        <p14:creationId xmlns:p14="http://schemas.microsoft.com/office/powerpoint/2010/main" val="310141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a:prstGeom prst="rect">
            <a:avLst/>
          </a:prstGeo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Tree>
    <p:extLst>
      <p:ext uri="{BB962C8B-B14F-4D97-AF65-F5344CB8AC3E}">
        <p14:creationId xmlns:p14="http://schemas.microsoft.com/office/powerpoint/2010/main" val="691603537"/>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289517011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75373671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quarter" idx="2"/>
          </p:nvPr>
        </p:nvSpPr>
        <p:spPr>
          <a:xfrm>
            <a:off x="4648200" y="1600200"/>
            <a:ext cx="4038600" cy="2185988"/>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περιεχομένου"/>
          <p:cNvSpPr>
            <a:spLocks noGrp="1"/>
          </p:cNvSpPr>
          <p:nvPr>
            <p:ph sz="quarter" idx="3"/>
          </p:nvPr>
        </p:nvSpPr>
        <p:spPr>
          <a:xfrm>
            <a:off x="4648200" y="3938588"/>
            <a:ext cx="4038600" cy="2187575"/>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260575642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4620006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3179185420"/>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Τίτλος και Αντικεί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814578"/>
      </p:ext>
    </p:extLst>
  </p:cSld>
  <p:clrMapOvr>
    <a:masterClrMapping/>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7026394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78028702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62638518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Tree>
    <p:extLst>
      <p:ext uri="{BB962C8B-B14F-4D97-AF65-F5344CB8AC3E}">
        <p14:creationId xmlns:p14="http://schemas.microsoft.com/office/powerpoint/2010/main" val="36784945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8229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733624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5850375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15000"/>
            <a:duotone>
              <a:schemeClr val="accent3">
                <a:shade val="45000"/>
                <a:satMod val="135000"/>
              </a:schemeClr>
              <a:prstClr val="white"/>
            </a:duotone>
            <a:extLst>
              <a:ext uri="{BEBA8EAE-BF5A-486C-A8C5-ECC9F3942E4B}">
                <a14:imgProps xmlns:a14="http://schemas.microsoft.com/office/drawing/2010/main">
                  <a14:imgLayer r:embed="rId29">
                    <a14:imgEffect>
                      <a14:artisticCutout trans="25000" numberOfShades="3"/>
                    </a14:imgEffect>
                  </a14:imgLayer>
                </a14:imgProps>
              </a:ext>
            </a:extLst>
          </a:blip>
          <a:srcRect/>
          <a:stretch>
            <a:fillRect l="10000" t="6000" r="10000" b="7000"/>
          </a:stretch>
        </a:blip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404813"/>
          </a:xfrm>
          <a:prstGeom prst="rect">
            <a:avLst/>
          </a:prstGeom>
          <a:solidFill>
            <a:srgbClr val="FF9900"/>
          </a:solidFill>
          <a:ln w="9525">
            <a:noFill/>
            <a:miter lim="800000"/>
            <a:headEnd/>
            <a:tailEnd/>
          </a:ln>
          <a:effectLst/>
        </p:spPr>
        <p:txBody>
          <a:bodyPr wrap="none" anchor="ctr"/>
          <a:lstStyle/>
          <a:p>
            <a:pPr>
              <a:defRPr/>
            </a:pPr>
            <a:endParaRPr lang="el-GR">
              <a:solidFill>
                <a:srgbClr val="FF9900"/>
              </a:solidFill>
              <a:latin typeface="Times New Roman" pitchFamily="18" charset="0"/>
            </a:endParaRPr>
          </a:p>
        </p:txBody>
      </p:sp>
      <p:sp>
        <p:nvSpPr>
          <p:cNvPr id="1033" name="Rectangle 9"/>
          <p:cNvSpPr>
            <a:spLocks noChangeArrowheads="1"/>
          </p:cNvSpPr>
          <p:nvPr/>
        </p:nvSpPr>
        <p:spPr bwMode="auto">
          <a:xfrm>
            <a:off x="179388" y="44450"/>
            <a:ext cx="8785225" cy="288925"/>
          </a:xfrm>
          <a:prstGeom prst="rect">
            <a:avLst/>
          </a:prstGeom>
          <a:noFill/>
          <a:ln w="9525">
            <a:noFill/>
            <a:miter lim="800000"/>
            <a:headEnd/>
            <a:tailEnd/>
          </a:ln>
          <a:effectLst/>
        </p:spPr>
        <p:txBody>
          <a:bodyPr/>
          <a:lstStyle/>
          <a:p>
            <a:pPr algn="l">
              <a:defRPr/>
            </a:pPr>
            <a:r>
              <a:rPr lang="el-GR" sz="1400" dirty="0" smtClean="0">
                <a:solidFill>
                  <a:schemeClr val="bg1"/>
                </a:solidFill>
                <a:latin typeface="Comic Sans MS" pitchFamily="66" charset="0"/>
              </a:rPr>
              <a:t>Ενισχυτικές</a:t>
            </a:r>
            <a:r>
              <a:rPr lang="el-GR" sz="1400" baseline="0" dirty="0" smtClean="0">
                <a:solidFill>
                  <a:schemeClr val="bg1"/>
                </a:solidFill>
                <a:latin typeface="Comic Sans MS" pitchFamily="66" charset="0"/>
              </a:rPr>
              <a:t> Διατάξεις</a:t>
            </a:r>
            <a:r>
              <a:rPr lang="el-GR" sz="1400" dirty="0">
                <a:solidFill>
                  <a:schemeClr val="bg1"/>
                </a:solidFill>
                <a:latin typeface="Comic Sans MS" pitchFamily="66" charset="0"/>
              </a:rPr>
              <a:t>							</a:t>
            </a:r>
            <a:r>
              <a:rPr lang="en-US" sz="1400" dirty="0">
                <a:solidFill>
                  <a:schemeClr val="bg1"/>
                </a:solidFill>
                <a:latin typeface="Comic Sans MS" pitchFamily="66" charset="0"/>
              </a:rPr>
              <a:t>	</a:t>
            </a:r>
            <a:fld id="{C68FD32D-787D-4AB3-8EB4-E5514A00A9E7}" type="slidenum">
              <a:rPr lang="en-US" sz="1400">
                <a:solidFill>
                  <a:schemeClr val="bg1"/>
                </a:solidFill>
                <a:latin typeface="Comic Sans MS" pitchFamily="66" charset="0"/>
              </a:rPr>
              <a:pPr algn="l">
                <a:defRPr/>
              </a:pPr>
              <a:t>‹#›</a:t>
            </a:fld>
            <a:endParaRPr lang="en-GB" sz="1400" dirty="0">
              <a:solidFill>
                <a:schemeClr val="bg1"/>
              </a:solidFill>
              <a:latin typeface="Comic Sans MS" pitchFamily="66" charset="0"/>
            </a:endParaRPr>
          </a:p>
        </p:txBody>
      </p:sp>
      <p:sp>
        <p:nvSpPr>
          <p:cNvPr id="1038" name="Rectangle 14"/>
          <p:cNvSpPr>
            <a:spLocks noChangeArrowheads="1"/>
          </p:cNvSpPr>
          <p:nvPr/>
        </p:nvSpPr>
        <p:spPr bwMode="auto">
          <a:xfrm>
            <a:off x="0" y="6597650"/>
            <a:ext cx="9144000" cy="260350"/>
          </a:xfrm>
          <a:prstGeom prst="rect">
            <a:avLst/>
          </a:prstGeom>
          <a:solidFill>
            <a:srgbClr val="FF9900"/>
          </a:solidFill>
          <a:ln w="9525">
            <a:noFill/>
            <a:miter lim="800000"/>
            <a:headEnd/>
            <a:tailEnd/>
          </a:ln>
          <a:effectLst/>
        </p:spPr>
        <p:txBody>
          <a:bodyPr wrap="none" anchor="ctr"/>
          <a:lstStyle/>
          <a:p>
            <a:pPr algn="l">
              <a:defRPr/>
            </a:pPr>
            <a:r>
              <a:rPr lang="el-GR" sz="1200" dirty="0">
                <a:solidFill>
                  <a:schemeClr val="bg1"/>
                </a:solidFill>
                <a:latin typeface="Comic Sans MS" pitchFamily="66" charset="0"/>
              </a:rPr>
              <a:t>Δρ. Γ. </a:t>
            </a:r>
            <a:r>
              <a:rPr lang="el-GR" sz="1200" dirty="0" err="1">
                <a:solidFill>
                  <a:schemeClr val="bg1"/>
                </a:solidFill>
                <a:latin typeface="Comic Sans MS" pitchFamily="66" charset="0"/>
              </a:rPr>
              <a:t>Χλούπης</a:t>
            </a:r>
            <a:r>
              <a:rPr lang="el-GR" sz="1200" dirty="0">
                <a:solidFill>
                  <a:schemeClr val="bg1"/>
                </a:solidFill>
                <a:latin typeface="Comic Sans MS" pitchFamily="66" charset="0"/>
              </a:rPr>
              <a:t>			Τμήμα Ηλεκτρονικής		             Ακαδημαϊκό έτος </a:t>
            </a:r>
            <a:r>
              <a:rPr lang="el-GR" sz="1200" dirty="0" smtClean="0">
                <a:solidFill>
                  <a:schemeClr val="bg1"/>
                </a:solidFill>
                <a:latin typeface="Comic Sans MS" pitchFamily="66" charset="0"/>
              </a:rPr>
              <a:t>201</a:t>
            </a:r>
            <a:r>
              <a:rPr lang="en-US" sz="1200" dirty="0" smtClean="0">
                <a:solidFill>
                  <a:schemeClr val="bg1"/>
                </a:solidFill>
                <a:latin typeface="Comic Sans MS" pitchFamily="66" charset="0"/>
              </a:rPr>
              <a:t>2</a:t>
            </a:r>
            <a:r>
              <a:rPr lang="el-GR" sz="1200" dirty="0" smtClean="0">
                <a:solidFill>
                  <a:schemeClr val="bg1"/>
                </a:solidFill>
                <a:latin typeface="Comic Sans MS" pitchFamily="66" charset="0"/>
              </a:rPr>
              <a:t>-201</a:t>
            </a:r>
            <a:r>
              <a:rPr lang="en-US" sz="1200" dirty="0" smtClean="0">
                <a:solidFill>
                  <a:schemeClr val="bg1"/>
                </a:solidFill>
                <a:latin typeface="Comic Sans MS" pitchFamily="66" charset="0"/>
              </a:rPr>
              <a:t>3</a:t>
            </a:r>
            <a:endParaRPr lang="el-GR" sz="1200" dirty="0">
              <a:solidFill>
                <a:schemeClr val="bg1"/>
              </a:solidFill>
              <a:latin typeface="Comic Sans MS" pitchFamily="66" charset="0"/>
            </a:endParaRPr>
          </a:p>
        </p:txBody>
      </p:sp>
    </p:spTree>
    <p:extLst>
      <p:ext uri="{BB962C8B-B14F-4D97-AF65-F5344CB8AC3E}">
        <p14:creationId xmlns:p14="http://schemas.microsoft.com/office/powerpoint/2010/main" val="2758759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100000"/>
        </a:spcBef>
        <a:spcAft>
          <a:spcPct val="0"/>
        </a:spcAft>
        <a:buFont typeface="Wingdings" pitchFamily="2" charset="2"/>
        <a:buChar char="ü"/>
        <a:defRPr sz="2400">
          <a:solidFill>
            <a:srgbClr val="3333FF"/>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F"/>
        <a:defRPr sz="2000">
          <a:solidFill>
            <a:schemeClr val="tx1"/>
          </a:solidFill>
          <a:latin typeface="+mn-lt"/>
        </a:defRPr>
      </a:lvl2pPr>
      <a:lvl3pPr marL="1143000" indent="-228600" algn="l" rtl="0" eaLnBrk="0" fontAlgn="base" hangingPunct="0">
        <a:spcBef>
          <a:spcPct val="25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43.wmf"/><Relationship Id="rId5" Type="http://schemas.openxmlformats.org/officeDocument/2006/relationships/oleObject" Target="../embeddings/oleObject8.bin"/><Relationship Id="rId4" Type="http://schemas.openxmlformats.org/officeDocument/2006/relationships/image" Target="../media/image42.wmf"/></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44.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image" Target="../media/image50.jpeg"/><Relationship Id="rId5" Type="http://schemas.openxmlformats.org/officeDocument/2006/relationships/oleObject" Target="../embeddings/oleObject1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jpeg"/><Relationship Id="rId7" Type="http://schemas.openxmlformats.org/officeDocument/2006/relationships/image" Target="../media/image54.png"/><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image" Target="../media/image53.png"/><Relationship Id="rId5" Type="http://schemas.openxmlformats.org/officeDocument/2006/relationships/image" Target="../media/image51.wmf"/><Relationship Id="rId4" Type="http://schemas.openxmlformats.org/officeDocument/2006/relationships/oleObject" Target="../embeddings/oleObject14.bin"/><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xml"/><Relationship Id="rId7" Type="http://schemas.openxmlformats.org/officeDocument/2006/relationships/image" Target="../media/image60.png"/><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57.wmf"/><Relationship Id="rId4" Type="http://schemas.openxmlformats.org/officeDocument/2006/relationships/image" Target="../media/image52.jpeg"/><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6.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4.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92696"/>
            <a:ext cx="7772400" cy="1470025"/>
          </a:xfrm>
        </p:spPr>
        <p:txBody>
          <a:bodyPr/>
          <a:lstStyle/>
          <a:p>
            <a:r>
              <a:rPr lang="en-US" dirty="0" smtClean="0"/>
              <a:t>Project A</a:t>
            </a:r>
            <a:endParaRPr lang="en-US" dirty="0"/>
          </a:p>
        </p:txBody>
      </p:sp>
      <p:sp>
        <p:nvSpPr>
          <p:cNvPr id="3" name="Subtitle 2"/>
          <p:cNvSpPr>
            <a:spLocks noGrp="1"/>
          </p:cNvSpPr>
          <p:nvPr>
            <p:ph type="subTitle" idx="1"/>
          </p:nvPr>
        </p:nvSpPr>
        <p:spPr>
          <a:xfrm>
            <a:off x="251520" y="1556792"/>
            <a:ext cx="8640960" cy="4824536"/>
          </a:xfrm>
        </p:spPr>
        <p:txBody>
          <a:bodyPr/>
          <a:lstStyle/>
          <a:p>
            <a:r>
              <a:rPr lang="el-GR" b="1" u="sng" dirty="0" smtClean="0">
                <a:solidFill>
                  <a:schemeClr val="tx1"/>
                </a:solidFill>
              </a:rPr>
              <a:t>Περιγραφή: Ενισχυτής </a:t>
            </a:r>
            <a:r>
              <a:rPr lang="en-US" b="1" u="sng" dirty="0" smtClean="0">
                <a:solidFill>
                  <a:schemeClr val="tx1"/>
                </a:solidFill>
              </a:rPr>
              <a:t>audio </a:t>
            </a:r>
            <a:r>
              <a:rPr lang="el-GR" b="1" u="sng" dirty="0" smtClean="0">
                <a:solidFill>
                  <a:schemeClr val="tx1"/>
                </a:solidFill>
              </a:rPr>
              <a:t>με το </a:t>
            </a:r>
            <a:r>
              <a:rPr lang="en-US" b="1" u="sng" dirty="0" smtClean="0">
                <a:solidFill>
                  <a:schemeClr val="tx1"/>
                </a:solidFill>
              </a:rPr>
              <a:t>LM358</a:t>
            </a:r>
          </a:p>
          <a:p>
            <a:r>
              <a:rPr lang="el-GR" i="1" dirty="0" smtClean="0">
                <a:solidFill>
                  <a:schemeClr val="tx1"/>
                </a:solidFill>
              </a:rPr>
              <a:t>Περιορισμοί: </a:t>
            </a:r>
            <a:endParaRPr lang="en-US" i="1" dirty="0" smtClean="0">
              <a:solidFill>
                <a:schemeClr val="tx1"/>
              </a:solidFill>
            </a:endParaRPr>
          </a:p>
          <a:p>
            <a:pPr marL="342900" indent="-342900" algn="just">
              <a:buFont typeface="Arial" panose="020B0604020202020204" pitchFamily="34" charset="0"/>
              <a:buChar char="•"/>
            </a:pPr>
            <a:r>
              <a:rPr lang="el-GR" dirty="0" smtClean="0">
                <a:solidFill>
                  <a:schemeClr val="tx1"/>
                </a:solidFill>
              </a:rPr>
              <a:t>τροφοδοσία 9</a:t>
            </a:r>
            <a:r>
              <a:rPr lang="en-US" dirty="0" smtClean="0">
                <a:solidFill>
                  <a:schemeClr val="tx1"/>
                </a:solidFill>
              </a:rPr>
              <a:t>V, </a:t>
            </a:r>
          </a:p>
          <a:p>
            <a:pPr marL="342900" indent="-342900" algn="just">
              <a:buFont typeface="Arial" panose="020B0604020202020204" pitchFamily="34" charset="0"/>
              <a:buChar char="•"/>
            </a:pPr>
            <a:r>
              <a:rPr lang="el-GR" dirty="0" smtClean="0">
                <a:solidFill>
                  <a:schemeClr val="tx1"/>
                </a:solidFill>
              </a:rPr>
              <a:t>έξοδος σε ηχείο 8Ω, </a:t>
            </a:r>
            <a:endParaRPr lang="en-US" dirty="0" smtClean="0">
              <a:solidFill>
                <a:schemeClr val="tx1"/>
              </a:solidFill>
            </a:endParaRPr>
          </a:p>
          <a:p>
            <a:pPr marL="342900" indent="-342900" algn="just">
              <a:buFont typeface="Arial" panose="020B0604020202020204" pitchFamily="34" charset="0"/>
              <a:buChar char="•"/>
            </a:pPr>
            <a:r>
              <a:rPr lang="el-GR" dirty="0" smtClean="0">
                <a:solidFill>
                  <a:schemeClr val="tx1"/>
                </a:solidFill>
              </a:rPr>
              <a:t>είσοδος έως 300</a:t>
            </a:r>
            <a:r>
              <a:rPr lang="en-US" dirty="0" smtClean="0">
                <a:solidFill>
                  <a:schemeClr val="tx1"/>
                </a:solidFill>
              </a:rPr>
              <a:t>mV</a:t>
            </a:r>
            <a:endParaRPr lang="el-GR" dirty="0" smtClean="0">
              <a:solidFill>
                <a:schemeClr val="tx1"/>
              </a:solidFill>
            </a:endParaRPr>
          </a:p>
          <a:p>
            <a:endParaRPr lang="en-US" dirty="0">
              <a:solidFill>
                <a:schemeClr val="tx1"/>
              </a:solidFill>
            </a:endParaRPr>
          </a:p>
          <a:p>
            <a:r>
              <a:rPr lang="el-GR" b="1" dirty="0" smtClean="0">
                <a:solidFill>
                  <a:schemeClr val="tx1"/>
                </a:solidFill>
              </a:rPr>
              <a:t>Παράδοση : 26/10/2014</a:t>
            </a:r>
            <a:endParaRPr lang="en-US" b="1" dirty="0">
              <a:solidFill>
                <a:schemeClr val="tx1"/>
              </a:solidFill>
            </a:endParaRPr>
          </a:p>
        </p:txBody>
      </p:sp>
    </p:spTree>
    <p:extLst>
      <p:ext uri="{BB962C8B-B14F-4D97-AF65-F5344CB8AC3E}">
        <p14:creationId xmlns:p14="http://schemas.microsoft.com/office/powerpoint/2010/main" val="8523854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8229600" cy="574675"/>
          </a:xfrm>
          <a:prstGeom prst="rect">
            <a:avLst/>
          </a:prstGeom>
        </p:spPr>
        <p:txBody>
          <a:bodyPr/>
          <a:lstStyle/>
          <a:p>
            <a:pPr algn="ctr"/>
            <a:r>
              <a:rPr lang="el-GR" dirty="0" smtClean="0"/>
              <a:t>Παράδειγμα</a:t>
            </a:r>
            <a:endParaRPr lang="en-US" dirty="0"/>
          </a:p>
        </p:txBody>
      </p:sp>
      <p:sp>
        <p:nvSpPr>
          <p:cNvPr id="3" name="Content Placeholder 2"/>
          <p:cNvSpPr>
            <a:spLocks noGrp="1"/>
          </p:cNvSpPr>
          <p:nvPr>
            <p:ph idx="4294967295"/>
          </p:nvPr>
        </p:nvSpPr>
        <p:spPr>
          <a:xfrm>
            <a:off x="0" y="981075"/>
            <a:ext cx="8785225" cy="1655763"/>
          </a:xfrm>
          <a:prstGeom prst="rect">
            <a:avLst/>
          </a:prstGeom>
        </p:spPr>
        <p:txBody>
          <a:bodyPr/>
          <a:lstStyle/>
          <a:p>
            <a:pPr marL="0" indent="0">
              <a:buNone/>
            </a:pPr>
            <a:r>
              <a:rPr lang="el-GR" sz="1600" dirty="0" smtClean="0">
                <a:solidFill>
                  <a:schemeClr val="tx1"/>
                </a:solidFill>
              </a:rPr>
              <a:t>Ενισχυτής λειτουργεί με τροφοδοσία ±10</a:t>
            </a:r>
            <a:r>
              <a:rPr lang="en-US" sz="1600" dirty="0" smtClean="0">
                <a:solidFill>
                  <a:schemeClr val="tx1"/>
                </a:solidFill>
              </a:rPr>
              <a:t>V</a:t>
            </a:r>
            <a:r>
              <a:rPr lang="el-GR" sz="1600" dirty="0" smtClean="0">
                <a:solidFill>
                  <a:schemeClr val="tx1"/>
                </a:solidFill>
              </a:rPr>
              <a:t>. Στην είσοδο δέχεται ημιτονοειδής τάση πλάτους </a:t>
            </a:r>
            <a:r>
              <a:rPr lang="en-US" sz="1600" dirty="0" smtClean="0">
                <a:solidFill>
                  <a:schemeClr val="tx1"/>
                </a:solidFill>
              </a:rPr>
              <a:t>1V</a:t>
            </a:r>
            <a:r>
              <a:rPr lang="el-GR" sz="1600" dirty="0" smtClean="0">
                <a:solidFill>
                  <a:schemeClr val="tx1"/>
                </a:solidFill>
              </a:rPr>
              <a:t> παράγοντας  στην έξοδο τάση πλάτους 9</a:t>
            </a:r>
            <a:r>
              <a:rPr lang="en-US" sz="1600" dirty="0" smtClean="0">
                <a:solidFill>
                  <a:schemeClr val="tx1"/>
                </a:solidFill>
              </a:rPr>
              <a:t>V</a:t>
            </a:r>
            <a:r>
              <a:rPr lang="el-GR" sz="1600" dirty="0" smtClean="0">
                <a:solidFill>
                  <a:schemeClr val="tx1"/>
                </a:solidFill>
              </a:rPr>
              <a:t> επί φορτίου 1</a:t>
            </a:r>
            <a:r>
              <a:rPr lang="en-US" sz="1600" dirty="0" smtClean="0">
                <a:solidFill>
                  <a:schemeClr val="tx1"/>
                </a:solidFill>
              </a:rPr>
              <a:t>k</a:t>
            </a:r>
            <a:r>
              <a:rPr lang="el-GR" sz="1600" dirty="0" smtClean="0">
                <a:solidFill>
                  <a:schemeClr val="tx1"/>
                </a:solidFill>
              </a:rPr>
              <a:t>Ω. Το κάθε τροφοδοτικό παρέχει ρεύμα 9.5</a:t>
            </a:r>
            <a:r>
              <a:rPr lang="en-US" sz="1600" dirty="0" smtClean="0">
                <a:solidFill>
                  <a:schemeClr val="tx1"/>
                </a:solidFill>
              </a:rPr>
              <a:t>mA</a:t>
            </a:r>
            <a:r>
              <a:rPr lang="el-GR" sz="1600" dirty="0" smtClean="0">
                <a:solidFill>
                  <a:schemeClr val="tx1"/>
                </a:solidFill>
              </a:rPr>
              <a:t>. Το ρεύμα εισόδου είναι ημιτονοειδές, πλάτους 0.1</a:t>
            </a:r>
            <a:r>
              <a:rPr lang="en-US" sz="1600" dirty="0" smtClean="0">
                <a:solidFill>
                  <a:schemeClr val="tx1"/>
                </a:solidFill>
              </a:rPr>
              <a:t>mA</a:t>
            </a:r>
            <a:r>
              <a:rPr lang="el-GR" sz="1600" dirty="0" smtClean="0">
                <a:solidFill>
                  <a:schemeClr val="tx1"/>
                </a:solidFill>
              </a:rPr>
              <a:t>. Να βρεθούν: το κέρδος τάσης, ρεύματος και ισχύος. Επίσης να βρεθεί η ισχύς που αντλείται από τα τροφοδοτικά, η ισχύς που καταναλώνεται καθώς και η αποδοτικότητα του ενισχυτή.</a:t>
            </a:r>
            <a:endParaRPr lang="en-US" sz="1600" dirty="0">
              <a:solidFill>
                <a:schemeClr val="tx1"/>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997" y="2636912"/>
            <a:ext cx="1824803" cy="5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703" y="2708920"/>
            <a:ext cx="2660481"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368656"/>
            <a:ext cx="1968818" cy="46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3209619"/>
            <a:ext cx="2365609" cy="72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6786" y="3368656"/>
            <a:ext cx="2795719" cy="37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074673"/>
            <a:ext cx="3672407" cy="54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6270" y="4005064"/>
            <a:ext cx="365649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42" y="4757305"/>
            <a:ext cx="2880320" cy="56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397976"/>
            <a:ext cx="4211960" cy="79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0112" y="5563948"/>
            <a:ext cx="2918057" cy="83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842" y="6243145"/>
            <a:ext cx="3465929" cy="3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40151" y="4845881"/>
            <a:ext cx="2820131" cy="31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179512" y="3191480"/>
            <a:ext cx="85807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79512" y="3933056"/>
            <a:ext cx="85807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277845" y="5397976"/>
            <a:ext cx="85807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3831741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20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fade">
                                      <p:cBhvr>
                                        <p:cTn id="17" dur="2000"/>
                                        <p:tgtEl>
                                          <p:spTgt spid="2253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532"/>
                                        </p:tgtEl>
                                        <p:attrNameLst>
                                          <p:attrName>style.visibility</p:attrName>
                                        </p:attrNameLst>
                                      </p:cBhvr>
                                      <p:to>
                                        <p:strVal val="visible"/>
                                      </p:to>
                                    </p:set>
                                    <p:anim calcmode="lin" valueType="num">
                                      <p:cBhvr additive="base">
                                        <p:cTn id="22" dur="500" fill="hold"/>
                                        <p:tgtEl>
                                          <p:spTgt spid="22532"/>
                                        </p:tgtEl>
                                        <p:attrNameLst>
                                          <p:attrName>ppt_x</p:attrName>
                                        </p:attrNameLst>
                                      </p:cBhvr>
                                      <p:tavLst>
                                        <p:tav tm="0">
                                          <p:val>
                                            <p:strVal val="#ppt_x"/>
                                          </p:val>
                                        </p:tav>
                                        <p:tav tm="100000">
                                          <p:val>
                                            <p:strVal val="#ppt_x"/>
                                          </p:val>
                                        </p:tav>
                                      </p:tavLst>
                                    </p:anim>
                                    <p:anim calcmode="lin" valueType="num">
                                      <p:cBhvr additive="base">
                                        <p:cTn id="23"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blinds(horizontal)">
                                      <p:cBhvr>
                                        <p:cTn id="28" dur="500"/>
                                        <p:tgtEl>
                                          <p:spTgt spid="2253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box(in)">
                                      <p:cBhvr>
                                        <p:cTn id="33" dur="500"/>
                                        <p:tgtEl>
                                          <p:spTgt spid="2253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535"/>
                                        </p:tgtEl>
                                        <p:attrNameLst>
                                          <p:attrName>style.visibility</p:attrName>
                                        </p:attrNameLst>
                                      </p:cBhvr>
                                      <p:to>
                                        <p:strVal val="visible"/>
                                      </p:to>
                                    </p:set>
                                    <p:anim calcmode="lin" valueType="num">
                                      <p:cBhvr additive="base">
                                        <p:cTn id="38" dur="500" fill="hold"/>
                                        <p:tgtEl>
                                          <p:spTgt spid="22535"/>
                                        </p:tgtEl>
                                        <p:attrNameLst>
                                          <p:attrName>ppt_x</p:attrName>
                                        </p:attrNameLst>
                                      </p:cBhvr>
                                      <p:tavLst>
                                        <p:tav tm="0">
                                          <p:val>
                                            <p:strVal val="#ppt_x"/>
                                          </p:val>
                                        </p:tav>
                                        <p:tav tm="100000">
                                          <p:val>
                                            <p:strVal val="#ppt_x"/>
                                          </p:val>
                                        </p:tav>
                                      </p:tavLst>
                                    </p:anim>
                                    <p:anim calcmode="lin" valueType="num">
                                      <p:cBhvr additive="base">
                                        <p:cTn id="39"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2536"/>
                                        </p:tgtEl>
                                        <p:attrNameLst>
                                          <p:attrName>style.visibility</p:attrName>
                                        </p:attrNameLst>
                                      </p:cBhvr>
                                      <p:to>
                                        <p:strVal val="visible"/>
                                      </p:to>
                                    </p:set>
                                    <p:animEffect transition="in" filter="blinds(horizontal)">
                                      <p:cBhvr>
                                        <p:cTn id="44" dur="500"/>
                                        <p:tgtEl>
                                          <p:spTgt spid="225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37"/>
                                        </p:tgtEl>
                                        <p:attrNameLst>
                                          <p:attrName>style.visibility</p:attrName>
                                        </p:attrNameLst>
                                      </p:cBhvr>
                                      <p:to>
                                        <p:strVal val="visible"/>
                                      </p:to>
                                    </p:set>
                                    <p:anim calcmode="lin" valueType="num">
                                      <p:cBhvr additive="base">
                                        <p:cTn id="49" dur="500" fill="hold"/>
                                        <p:tgtEl>
                                          <p:spTgt spid="22537"/>
                                        </p:tgtEl>
                                        <p:attrNameLst>
                                          <p:attrName>ppt_x</p:attrName>
                                        </p:attrNameLst>
                                      </p:cBhvr>
                                      <p:tavLst>
                                        <p:tav tm="0">
                                          <p:val>
                                            <p:strVal val="#ppt_x"/>
                                          </p:val>
                                        </p:tav>
                                        <p:tav tm="100000">
                                          <p:val>
                                            <p:strVal val="#ppt_x"/>
                                          </p:val>
                                        </p:tav>
                                      </p:tavLst>
                                    </p:anim>
                                    <p:anim calcmode="lin" valueType="num">
                                      <p:cBhvr additive="base">
                                        <p:cTn id="50"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2541"/>
                                        </p:tgtEl>
                                        <p:attrNameLst>
                                          <p:attrName>style.visibility</p:attrName>
                                        </p:attrNameLst>
                                      </p:cBhvr>
                                      <p:to>
                                        <p:strVal val="visible"/>
                                      </p:to>
                                    </p:set>
                                    <p:animEffect transition="in" filter="box(in)">
                                      <p:cBhvr>
                                        <p:cTn id="55" dur="500"/>
                                        <p:tgtEl>
                                          <p:spTgt spid="2254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2540"/>
                                        </p:tgtEl>
                                        <p:attrNameLst>
                                          <p:attrName>style.visibility</p:attrName>
                                        </p:attrNameLst>
                                      </p:cBhvr>
                                      <p:to>
                                        <p:strVal val="visible"/>
                                      </p:to>
                                    </p:set>
                                    <p:animEffect transition="in" filter="blinds(horizontal)">
                                      <p:cBhvr>
                                        <p:cTn id="60" dur="500"/>
                                        <p:tgtEl>
                                          <p:spTgt spid="22540"/>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22538"/>
                                        </p:tgtEl>
                                        <p:attrNameLst>
                                          <p:attrName>style.visibility</p:attrName>
                                        </p:attrNameLst>
                                      </p:cBhvr>
                                      <p:to>
                                        <p:strVal val="visible"/>
                                      </p:to>
                                    </p:set>
                                    <p:animEffect transition="in" filter="checkerboard(across)">
                                      <p:cBhvr>
                                        <p:cTn id="65" dur="500"/>
                                        <p:tgtEl>
                                          <p:spTgt spid="2253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22539"/>
                                        </p:tgtEl>
                                        <p:attrNameLst>
                                          <p:attrName>style.visibility</p:attrName>
                                        </p:attrNameLst>
                                      </p:cBhvr>
                                      <p:to>
                                        <p:strVal val="visible"/>
                                      </p:to>
                                    </p:set>
                                    <p:animEffect transition="in" filter="box(in)">
                                      <p:cBhvr>
                                        <p:cTn id="70"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357188"/>
            <a:ext cx="8229600" cy="857250"/>
          </a:xfrm>
          <a:prstGeom prst="rect">
            <a:avLst/>
          </a:prstGeom>
        </p:spPr>
        <p:txBody>
          <a:bodyPr/>
          <a:lstStyle/>
          <a:p>
            <a:pPr algn="ctr">
              <a:defRPr/>
            </a:pPr>
            <a:r>
              <a:rPr lang="el-GR" dirty="0" smtClean="0"/>
              <a:t>Κορεσμός ενισχυτή</a:t>
            </a:r>
            <a:endParaRPr lang="en-US" dirty="0"/>
          </a:p>
        </p:txBody>
      </p:sp>
      <p:sp>
        <p:nvSpPr>
          <p:cNvPr id="13315" name="2 - Θέση περιεχομένου"/>
          <p:cNvSpPr>
            <a:spLocks noGrp="1"/>
          </p:cNvSpPr>
          <p:nvPr>
            <p:ph idx="4294967295"/>
          </p:nvPr>
        </p:nvSpPr>
        <p:spPr bwMode="auto">
          <a:xfrm>
            <a:off x="0" y="981075"/>
            <a:ext cx="4143375" cy="4840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l-GR" sz="1800" dirty="0" smtClean="0">
                <a:solidFill>
                  <a:schemeClr val="tx1"/>
                </a:solidFill>
                <a:latin typeface="Times New Roman" pitchFamily="18" charset="0"/>
                <a:cs typeface="Times New Roman" pitchFamily="18" charset="0"/>
              </a:rPr>
              <a:t>Η χαρακτηριστική μεταφοράς παραμένει γραμμική μόνο σε μία περιορισμένη περιοχή τάσεων εισόδου και εξόδου. </a:t>
            </a:r>
          </a:p>
          <a:p>
            <a:pPr algn="just"/>
            <a:r>
              <a:rPr lang="el-GR" sz="1800" dirty="0" smtClean="0">
                <a:solidFill>
                  <a:schemeClr val="tx1"/>
                </a:solidFill>
                <a:latin typeface="Times New Roman" pitchFamily="18" charset="0"/>
                <a:cs typeface="Times New Roman" pitchFamily="18" charset="0"/>
              </a:rPr>
              <a:t>Η τάση εξόδου δεν μπορεί να ξεπεράσει την τάση τροφοδοσίας (κατ’ απόλυτη τιμή)</a:t>
            </a:r>
          </a:p>
          <a:p>
            <a:pPr algn="just"/>
            <a:r>
              <a:rPr lang="el-GR" sz="1800" dirty="0" smtClean="0">
                <a:solidFill>
                  <a:schemeClr val="tx1"/>
                </a:solidFill>
                <a:latin typeface="Times New Roman" pitchFamily="18" charset="0"/>
                <a:cs typeface="Times New Roman" pitchFamily="18" charset="0"/>
              </a:rPr>
              <a:t>Τα επίπεδα κορεσμού είναι συνήθως κατά </a:t>
            </a:r>
            <a:r>
              <a:rPr lang="en-US" sz="1800" dirty="0" smtClean="0">
                <a:solidFill>
                  <a:schemeClr val="tx1"/>
                </a:solidFill>
                <a:latin typeface="Times New Roman" pitchFamily="18" charset="0"/>
                <a:cs typeface="Times New Roman" pitchFamily="18" charset="0"/>
              </a:rPr>
              <a:t>1V </a:t>
            </a:r>
            <a:r>
              <a:rPr lang="el-GR" sz="1800" dirty="0" smtClean="0">
                <a:solidFill>
                  <a:schemeClr val="tx1"/>
                </a:solidFill>
                <a:latin typeface="Times New Roman" pitchFamily="18" charset="0"/>
                <a:cs typeface="Times New Roman" pitchFamily="18" charset="0"/>
              </a:rPr>
              <a:t>μικρότερα από τις αντίστοιχες τάσεις τροφοδοσίας</a:t>
            </a:r>
          </a:p>
          <a:p>
            <a:pPr algn="just"/>
            <a:r>
              <a:rPr lang="el-GR" sz="1800" dirty="0" smtClean="0">
                <a:solidFill>
                  <a:schemeClr val="tx1"/>
                </a:solidFill>
                <a:latin typeface="Times New Roman" pitchFamily="18" charset="0"/>
                <a:cs typeface="Times New Roman" pitchFamily="18" charset="0"/>
              </a:rPr>
              <a:t>Για να αποφύγουμε παραμόρφωση, η διακύμανση το σήματος εισόδου, πρέπει να κρατηθεί εντός των ορίων γραμμικής λειτουργίας</a:t>
            </a:r>
            <a:endParaRPr lang="en-US" sz="1800" dirty="0" smtClean="0">
              <a:solidFill>
                <a:schemeClr val="tx1"/>
              </a:solidFill>
              <a:latin typeface="Times New Roman" pitchFamily="18" charset="0"/>
              <a:cs typeface="Times New Roman" pitchFamily="18" charset="0"/>
            </a:endParaRPr>
          </a:p>
        </p:txBody>
      </p:sp>
      <p:pic>
        <p:nvPicPr>
          <p:cNvPr id="13316" name="Picture 3" descr="c:\ch01-conv\sedr42021_011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7625" y="980728"/>
            <a:ext cx="5119688"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88" y="5877272"/>
            <a:ext cx="1285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68617" y="6385767"/>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bwMode="auto">
          <a:xfrm>
            <a:off x="457200" y="419100"/>
            <a:ext cx="8229600" cy="922338"/>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sz="2800" smtClean="0"/>
              <a:t>Πόλωση ενισχυτή για γραμμική λειτουργία</a:t>
            </a:r>
          </a:p>
        </p:txBody>
      </p:sp>
      <p:graphicFrame>
        <p:nvGraphicFramePr>
          <p:cNvPr id="14339" name="Object 4"/>
          <p:cNvGraphicFramePr>
            <a:graphicFrameLocks noGrp="1" noChangeAspect="1"/>
          </p:cNvGraphicFramePr>
          <p:nvPr>
            <p:ph sz="half" idx="1"/>
          </p:nvPr>
        </p:nvGraphicFramePr>
        <p:xfrm>
          <a:off x="3995738" y="1341438"/>
          <a:ext cx="952500" cy="292100"/>
        </p:xfrm>
        <a:graphic>
          <a:graphicData uri="http://schemas.openxmlformats.org/presentationml/2006/ole">
            <mc:AlternateContent xmlns:mc="http://schemas.openxmlformats.org/markup-compatibility/2006">
              <mc:Choice xmlns:v="urn:schemas-microsoft-com:vml" Requires="v">
                <p:oleObj spid="_x0000_s14381" name="Equation" r:id="rId3" imgW="952500" imgH="292100" progId="Equation.3">
                  <p:embed/>
                </p:oleObj>
              </mc:Choice>
              <mc:Fallback>
                <p:oleObj name="Equation" r:id="rId3" imgW="952500" imgH="292100" progId="Equation.3">
                  <p:embed/>
                  <p:pic>
                    <p:nvPicPr>
                      <p:cNvPr id="0" name="Picture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341438"/>
                        <a:ext cx="95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7"/>
          <p:cNvGraphicFramePr>
            <a:graphicFrameLocks noGrp="1" noChangeAspect="1"/>
          </p:cNvGraphicFramePr>
          <p:nvPr>
            <p:ph sz="half" idx="2"/>
          </p:nvPr>
        </p:nvGraphicFramePr>
        <p:xfrm>
          <a:off x="4067175" y="3789363"/>
          <a:ext cx="1066800" cy="292100"/>
        </p:xfrm>
        <a:graphic>
          <a:graphicData uri="http://schemas.openxmlformats.org/presentationml/2006/ole">
            <mc:AlternateContent xmlns:mc="http://schemas.openxmlformats.org/markup-compatibility/2006">
              <mc:Choice xmlns:v="urn:schemas-microsoft-com:vml" Requires="v">
                <p:oleObj spid="_x0000_s14382" name="Equation" r:id="rId5" imgW="1066800" imgH="292100" progId="Equation.3">
                  <p:embed/>
                </p:oleObj>
              </mc:Choice>
              <mc:Fallback>
                <p:oleObj name="Equation" r:id="rId5" imgW="1066800" imgH="292100" progId="Equation.3">
                  <p:embed/>
                  <p:pic>
                    <p:nvPicPr>
                      <p:cNvPr id="0" name="Picture 3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3789363"/>
                        <a:ext cx="1066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6"/>
          <p:cNvSpPr txBox="1">
            <a:spLocks noChangeArrowheads="1"/>
          </p:cNvSpPr>
          <p:nvPr/>
        </p:nvSpPr>
        <p:spPr bwMode="auto">
          <a:xfrm>
            <a:off x="990600" y="1844675"/>
            <a:ext cx="7467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  </a:t>
            </a:r>
            <a:r>
              <a:rPr lang="en-US" sz="2000">
                <a:latin typeface="Times New Roman" pitchFamily="18" charset="0"/>
                <a:ea typeface="ＭＳ Ｐゴシック" pitchFamily="34" charset="-128"/>
              </a:rPr>
              <a:t>= dc </a:t>
            </a:r>
            <a:r>
              <a:rPr lang="el-GR" sz="2000">
                <a:latin typeface="Times New Roman" pitchFamily="18" charset="0"/>
              </a:rPr>
              <a:t>συνιστώσα της</a:t>
            </a:r>
            <a:r>
              <a:rPr lang="en-US" sz="2000">
                <a:latin typeface="Times New Roman" pitchFamily="18" charset="0"/>
                <a:ea typeface="ＭＳ Ｐゴシック" pitchFamily="34" charset="-128"/>
              </a:rPr>
              <a:t>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a:t>
            </a:r>
            <a:r>
              <a:rPr lang="en-US" sz="2000" i="1">
                <a:latin typeface="Times New Roman" pitchFamily="18" charset="0"/>
                <a:ea typeface="ＭＳ Ｐゴシック" pitchFamily="34" charset="-128"/>
              </a:rPr>
              <a:t>,</a:t>
            </a:r>
          </a:p>
          <a:p>
            <a:pPr algn="l"/>
            <a:r>
              <a:rPr lang="en-US" sz="2000" i="1">
                <a:latin typeface="Times New Roman" pitchFamily="18" charset="0"/>
                <a:ea typeface="ＭＳ Ｐゴシック" pitchFamily="34" charset="-128"/>
              </a:rPr>
              <a:t>v</a:t>
            </a:r>
            <a:r>
              <a:rPr lang="en-US" sz="2000" i="1" baseline="-25000">
                <a:latin typeface="Times New Roman" pitchFamily="18" charset="0"/>
              </a:rPr>
              <a:t>i</a:t>
            </a:r>
            <a:r>
              <a:rPr lang="en-US" sz="2000" i="1" baseline="-25000">
                <a:latin typeface="Times New Roman" pitchFamily="18" charset="0"/>
                <a:ea typeface="ＭＳ Ｐゴシック" pitchFamily="34" charset="-128"/>
              </a:rPr>
              <a:t>  </a:t>
            </a:r>
            <a:r>
              <a:rPr lang="en-US" sz="2000">
                <a:latin typeface="Times New Roman" pitchFamily="18" charset="0"/>
                <a:ea typeface="ＭＳ Ｐゴシック" pitchFamily="34" charset="-128"/>
              </a:rPr>
              <a:t>= </a:t>
            </a:r>
            <a:r>
              <a:rPr lang="el-GR" sz="2000">
                <a:latin typeface="Times New Roman" pitchFamily="18" charset="0"/>
              </a:rPr>
              <a:t>χρονικά μεταβαλλόμενη συνιστώσα του σήματος εισόδου</a:t>
            </a:r>
            <a:endParaRPr lang="en-US" sz="2000">
              <a:latin typeface="Times New Roman" pitchFamily="18" charset="0"/>
            </a:endParaRPr>
          </a:p>
          <a:p>
            <a:pPr algn="l"/>
            <a:endParaRPr lang="en-US" sz="2000">
              <a:latin typeface="Times New Roman" pitchFamily="18" charset="0"/>
              <a:ea typeface="ＭＳ Ｐゴシック" pitchFamily="34" charset="-128"/>
            </a:endParaRPr>
          </a:p>
          <a:p>
            <a:pPr algn="l"/>
            <a:r>
              <a:rPr lang="el-GR" sz="2000">
                <a:latin typeface="Times New Roman" pitchFamily="18" charset="0"/>
              </a:rPr>
              <a:t>Για γραμμική ενίσχυση το </a:t>
            </a:r>
            <a:r>
              <a:rPr lang="en-US" sz="2000">
                <a:latin typeface="Times New Roman" pitchFamily="18" charset="0"/>
                <a:ea typeface="ＭＳ Ｐゴシック" pitchFamily="34" charset="-128"/>
              </a:rPr>
              <a:t>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a:t>
            </a:r>
            <a:r>
              <a:rPr lang="en-US" sz="2000">
                <a:latin typeface="Times New Roman" pitchFamily="18" charset="0"/>
                <a:ea typeface="ＭＳ Ｐゴシック" pitchFamily="34" charset="-128"/>
              </a:rPr>
              <a:t> </a:t>
            </a:r>
            <a:r>
              <a:rPr lang="el-GR" sz="2000">
                <a:latin typeface="Times New Roman" pitchFamily="18" charset="0"/>
              </a:rPr>
              <a:t>πρέπει να πολώνεται από την συνεχή τάση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a:t>
            </a:r>
            <a:r>
              <a:rPr lang="el-GR" sz="2000">
                <a:latin typeface="Times New Roman" pitchFamily="18" charset="0"/>
              </a:rPr>
              <a:t>  στην επιθυμητή περιοχή της χαρακτηριστικής καμπύλης</a:t>
            </a:r>
            <a:r>
              <a:rPr lang="en-US" sz="2000">
                <a:latin typeface="Times New Roman" pitchFamily="18" charset="0"/>
                <a:ea typeface="ＭＳ Ｐゴシック" pitchFamily="34" charset="-128"/>
              </a:rPr>
              <a:t>.</a:t>
            </a:r>
          </a:p>
        </p:txBody>
      </p:sp>
      <p:sp>
        <p:nvSpPr>
          <p:cNvPr id="14342" name="Text Box 11"/>
          <p:cNvSpPr txBox="1">
            <a:spLocks noChangeArrowheads="1"/>
          </p:cNvSpPr>
          <p:nvPr/>
        </p:nvSpPr>
        <p:spPr bwMode="auto">
          <a:xfrm>
            <a:off x="611188" y="4267200"/>
            <a:ext cx="81375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l-GR" sz="2000">
                <a:latin typeface="Times New Roman" pitchFamily="18" charset="0"/>
              </a:rPr>
              <a:t>Αν η κλίση της χαρακτηριστικής εξόδου είναι </a:t>
            </a:r>
            <a:r>
              <a:rPr lang="el-GR" sz="2000" b="1">
                <a:latin typeface="Times New Roman" pitchFamily="18" charset="0"/>
              </a:rPr>
              <a:t>θετική</a:t>
            </a:r>
            <a:r>
              <a:rPr lang="el-GR" sz="2000">
                <a:latin typeface="Times New Roman" pitchFamily="18" charset="0"/>
              </a:rPr>
              <a:t>, τότε η είσοδος είναι </a:t>
            </a:r>
            <a:r>
              <a:rPr lang="el-GR" sz="2000" b="1">
                <a:latin typeface="Times New Roman" pitchFamily="18" charset="0"/>
              </a:rPr>
              <a:t>συμφασική</a:t>
            </a:r>
            <a:r>
              <a:rPr lang="el-GR" sz="2000">
                <a:latin typeface="Times New Roman" pitchFamily="18" charset="0"/>
              </a:rPr>
              <a:t> με την έξοδο οπότε έχουμε </a:t>
            </a:r>
            <a:r>
              <a:rPr lang="el-GR" sz="2000" b="1">
                <a:latin typeface="Times New Roman" pitchFamily="18" charset="0"/>
              </a:rPr>
              <a:t>μη αναστρεφων ενίσχυτή.</a:t>
            </a:r>
            <a:endParaRPr lang="en-US" sz="2000">
              <a:latin typeface="Times New Roman" pitchFamily="18" charset="0"/>
              <a:ea typeface="ＭＳ Ｐゴシック" pitchFamily="34" charset="-128"/>
            </a:endParaRPr>
          </a:p>
          <a:p>
            <a:pPr algn="l">
              <a:spcBef>
                <a:spcPct val="50000"/>
              </a:spcBef>
            </a:pPr>
            <a:r>
              <a:rPr lang="el-GR" sz="2000">
                <a:latin typeface="Times New Roman" pitchFamily="18" charset="0"/>
              </a:rPr>
              <a:t>Αν η κλίση της χαρακτηριστικής εξόδου είναι </a:t>
            </a:r>
            <a:r>
              <a:rPr lang="el-GR" sz="2000" b="1">
                <a:latin typeface="Times New Roman" pitchFamily="18" charset="0"/>
              </a:rPr>
              <a:t>αρνητική</a:t>
            </a:r>
            <a:r>
              <a:rPr lang="el-GR" sz="2000">
                <a:latin typeface="Times New Roman" pitchFamily="18" charset="0"/>
              </a:rPr>
              <a:t>, τότε η είσοδος έχει </a:t>
            </a:r>
            <a:r>
              <a:rPr lang="el-GR" sz="2000" b="1">
                <a:latin typeface="Times New Roman" pitchFamily="18" charset="0"/>
              </a:rPr>
              <a:t>διαφορά φάσης 180</a:t>
            </a:r>
            <a:r>
              <a:rPr lang="el-GR" sz="2000" b="1" baseline="30000">
                <a:latin typeface="Times New Roman" pitchFamily="18" charset="0"/>
              </a:rPr>
              <a:t>ο</a:t>
            </a:r>
            <a:r>
              <a:rPr lang="el-GR" sz="2000">
                <a:latin typeface="Times New Roman" pitchFamily="18" charset="0"/>
              </a:rPr>
              <a:t> από την έξοδο οπότε έχουμε </a:t>
            </a:r>
            <a:r>
              <a:rPr lang="el-GR" sz="2000" b="1">
                <a:latin typeface="Times New Roman" pitchFamily="18" charset="0"/>
              </a:rPr>
              <a:t>αναστρεφων ενισχυτή.</a:t>
            </a:r>
            <a:endParaRPr lang="en-US" sz="2000" b="1">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5292725" y="3357563"/>
            <a:ext cx="36480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just">
              <a:spcBef>
                <a:spcPct val="50000"/>
              </a:spcBef>
            </a:pPr>
            <a:r>
              <a:rPr lang="el-GR" sz="2000" dirty="0" err="1">
                <a:latin typeface="Times New Roman" pitchFamily="18" charset="0"/>
              </a:rPr>
              <a:t>Π.χ</a:t>
            </a:r>
            <a:r>
              <a:rPr lang="en-US" sz="2000" dirty="0">
                <a:latin typeface="Times New Roman" pitchFamily="18" charset="0"/>
                <a:ea typeface="ＭＳ Ｐゴシック" pitchFamily="34" charset="-128"/>
              </a:rPr>
              <a:t>: </a:t>
            </a:r>
            <a:r>
              <a:rPr lang="el-GR" sz="2000" dirty="0">
                <a:latin typeface="Times New Roman" pitchFamily="18" charset="0"/>
              </a:rPr>
              <a:t>αν ο ενισχυτής πολωθεί στα </a:t>
            </a:r>
            <a:r>
              <a:rPr lang="en-US" sz="2000" i="1" dirty="0">
                <a:latin typeface="Times New Roman" pitchFamily="18" charset="0"/>
                <a:ea typeface="ＭＳ Ｐゴシック" pitchFamily="34" charset="-128"/>
              </a:rPr>
              <a:t>V</a:t>
            </a:r>
            <a:r>
              <a:rPr lang="en-US" sz="2000" i="1" baseline="-25000" dirty="0">
                <a:latin typeface="Times New Roman" pitchFamily="18" charset="0"/>
                <a:ea typeface="ＭＳ Ｐゴシック" pitchFamily="34" charset="-128"/>
              </a:rPr>
              <a:t>I</a:t>
            </a:r>
            <a:r>
              <a:rPr lang="en-US" sz="2000" dirty="0">
                <a:latin typeface="Times New Roman" pitchFamily="18" charset="0"/>
                <a:ea typeface="ＭＳ Ｐゴシック" pitchFamily="34" charset="-128"/>
              </a:rPr>
              <a:t> = 0.5 V, </a:t>
            </a:r>
            <a:r>
              <a:rPr lang="el-GR" sz="2000" dirty="0">
                <a:latin typeface="Times New Roman" pitchFamily="18" charset="0"/>
              </a:rPr>
              <a:t>η απολαβή τάσης θα είναι </a:t>
            </a:r>
            <a:r>
              <a:rPr lang="en-US" sz="2000" dirty="0">
                <a:latin typeface="Times New Roman" pitchFamily="18" charset="0"/>
                <a:ea typeface="ＭＳ Ｐゴシック" pitchFamily="34" charset="-128"/>
              </a:rPr>
              <a:t>+40 </a:t>
            </a:r>
            <a:r>
              <a:rPr lang="el-GR" sz="2000" dirty="0">
                <a:latin typeface="Times New Roman" pitchFamily="18" charset="0"/>
              </a:rPr>
              <a:t>για όλα τα σήματα εισόδου που ικανοποιούν την:</a:t>
            </a:r>
          </a:p>
          <a:p>
            <a:pPr algn="just">
              <a:spcBef>
                <a:spcPct val="50000"/>
              </a:spcBef>
            </a:pPr>
            <a:endParaRPr lang="en-US" sz="2000" dirty="0">
              <a:latin typeface="Times New Roman" pitchFamily="18" charset="0"/>
              <a:ea typeface="ＭＳ Ｐゴシック" pitchFamily="34" charset="-128"/>
            </a:endParaRPr>
          </a:p>
          <a:p>
            <a:pPr algn="just"/>
            <a:r>
              <a:rPr lang="el-GR" sz="2000" dirty="0">
                <a:latin typeface="Times New Roman" pitchFamily="18" charset="0"/>
              </a:rPr>
              <a:t>Αν η είσοδος υπερβεί την τιμή αυτή τότε έχουμε </a:t>
            </a:r>
            <a:r>
              <a:rPr lang="el-GR" sz="2000" b="1" dirty="0">
                <a:latin typeface="Times New Roman" pitchFamily="18" charset="0"/>
              </a:rPr>
              <a:t>παραμόρφωση </a:t>
            </a:r>
            <a:r>
              <a:rPr lang="el-GR" sz="2000" dirty="0">
                <a:latin typeface="Times New Roman" pitchFamily="18" charset="0"/>
              </a:rPr>
              <a:t> στην έξοδο (αλλαγή κλίσης)</a:t>
            </a:r>
            <a:endParaRPr lang="en-US" sz="2000" dirty="0">
              <a:latin typeface="Times New Roman" pitchFamily="18" charset="0"/>
              <a:ea typeface="ＭＳ Ｐゴシック" pitchFamily="34" charset="-128"/>
            </a:endParaRPr>
          </a:p>
        </p:txBody>
      </p:sp>
      <p:sp>
        <p:nvSpPr>
          <p:cNvPr id="15363" name="Text Box 5"/>
          <p:cNvSpPr txBox="1">
            <a:spLocks noChangeArrowheads="1"/>
          </p:cNvSpPr>
          <p:nvPr/>
        </p:nvSpPr>
        <p:spPr bwMode="auto">
          <a:xfrm>
            <a:off x="5219700" y="1719263"/>
            <a:ext cx="381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just">
              <a:spcBef>
                <a:spcPct val="50000"/>
              </a:spcBef>
            </a:pPr>
            <a:r>
              <a:rPr lang="el-GR" sz="2000" i="1">
                <a:solidFill>
                  <a:srgbClr val="FF0000"/>
                </a:solidFill>
                <a:latin typeface="Times New Roman" pitchFamily="18" charset="0"/>
              </a:rPr>
              <a:t>Η απολαβή τάσης εξαρτάται από την επιλογή του σημείου πόλωσης</a:t>
            </a:r>
            <a:endParaRPr lang="en-US" sz="2000" i="1">
              <a:solidFill>
                <a:srgbClr val="FF0000"/>
              </a:solidFill>
              <a:latin typeface="Times New Roman" pitchFamily="18" charset="0"/>
              <a:ea typeface="ＭＳ Ｐゴシック" pitchFamily="34" charset="-128"/>
            </a:endParaRPr>
          </a:p>
        </p:txBody>
      </p:sp>
      <p:sp>
        <p:nvSpPr>
          <p:cNvPr id="547845" name="Rectangle 5"/>
          <p:cNvSpPr>
            <a:spLocks noGrp="1" noChangeArrowheads="1"/>
          </p:cNvSpPr>
          <p:nvPr>
            <p:ph type="title" idx="4294967295"/>
          </p:nvPr>
        </p:nvSpPr>
        <p:spPr bwMode="auto">
          <a:xfrm>
            <a:off x="0" y="404813"/>
            <a:ext cx="8496300" cy="10128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sz="2800" dirty="0" smtClean="0"/>
              <a:t>Πόλωση ενισχυτή για γραμμική λειτουργία (2)</a:t>
            </a:r>
          </a:p>
        </p:txBody>
      </p:sp>
      <p:sp>
        <p:nvSpPr>
          <p:cNvPr id="2" name="Content Placeholder 1"/>
          <p:cNvSpPr>
            <a:spLocks noGrp="1"/>
          </p:cNvSpPr>
          <p:nvPr>
            <p:ph idx="4294967295"/>
          </p:nvPr>
        </p:nvSpPr>
        <p:spPr>
          <a:xfrm>
            <a:off x="1448245" y="1140379"/>
            <a:ext cx="1979613" cy="75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0" indent="0">
              <a:buNone/>
            </a:pPr>
            <a:r>
              <a:rPr lang="el-GR" sz="1400" u="sng" dirty="0" smtClean="0">
                <a:solidFill>
                  <a:schemeClr val="tx1"/>
                </a:solidFill>
              </a:rPr>
              <a:t>ΠΡΟΣΟΧΗ</a:t>
            </a:r>
            <a:r>
              <a:rPr lang="el-GR" sz="1400" dirty="0" smtClean="0">
                <a:solidFill>
                  <a:schemeClr val="tx1"/>
                </a:solidFill>
              </a:rPr>
              <a:t>: η ευθεία </a:t>
            </a:r>
            <a:r>
              <a:rPr lang="el-GR" sz="1400" b="1" u="sng" dirty="0" smtClean="0">
                <a:solidFill>
                  <a:schemeClr val="tx1"/>
                </a:solidFill>
              </a:rPr>
              <a:t>ΔΕΝ</a:t>
            </a:r>
            <a:r>
              <a:rPr lang="el-GR" sz="1400" dirty="0" smtClean="0">
                <a:solidFill>
                  <a:schemeClr val="tx1"/>
                </a:solidFill>
              </a:rPr>
              <a:t> είναι της μορφής </a:t>
            </a:r>
            <a:r>
              <a:rPr lang="en-US" sz="1400" dirty="0" smtClean="0">
                <a:solidFill>
                  <a:schemeClr val="tx1"/>
                </a:solidFill>
              </a:rPr>
              <a:t>y=ax</a:t>
            </a:r>
            <a:endParaRPr lang="en-US" sz="1400" dirty="0">
              <a:solidFill>
                <a:schemeClr val="tx1"/>
              </a:solidFill>
            </a:endParaRPr>
          </a:p>
        </p:txBody>
      </p:sp>
      <p:pic>
        <p:nvPicPr>
          <p:cNvPr id="15365" name="Picture 14" descr="fig100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557338"/>
            <a:ext cx="46085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7" name="Object 17"/>
          <p:cNvGraphicFramePr>
            <a:graphicFrameLocks noChangeAspect="1"/>
          </p:cNvGraphicFramePr>
          <p:nvPr/>
        </p:nvGraphicFramePr>
        <p:xfrm>
          <a:off x="6516688" y="4724400"/>
          <a:ext cx="901700" cy="330200"/>
        </p:xfrm>
        <a:graphic>
          <a:graphicData uri="http://schemas.openxmlformats.org/presentationml/2006/ole">
            <mc:AlternateContent xmlns:mc="http://schemas.openxmlformats.org/markup-compatibility/2006">
              <mc:Choice xmlns:v="urn:schemas-microsoft-com:vml" Requires="v">
                <p:oleObj spid="_x0000_s15400" name="Equation" r:id="rId4" imgW="901700" imgH="330200" progId="Equation.3">
                  <p:embed/>
                </p:oleObj>
              </mc:Choice>
              <mc:Fallback>
                <p:oleObj name="Equation" r:id="rId4" imgW="901700" imgH="3302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724400"/>
                        <a:ext cx="901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Line 23"/>
          <p:cNvSpPr>
            <a:spLocks noChangeShapeType="1"/>
          </p:cNvSpPr>
          <p:nvPr/>
        </p:nvSpPr>
        <p:spPr bwMode="auto">
          <a:xfrm>
            <a:off x="1547664" y="1916832"/>
            <a:ext cx="864295" cy="122522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a:xfrm>
            <a:off x="3427858" y="6361113"/>
            <a:ext cx="1665842" cy="184666"/>
          </a:xfrm>
          <a:prstGeom prst="rect">
            <a:avLst/>
          </a:prstGeom>
        </p:spPr>
        <p:txBody>
          <a:bodyPr wrap="none">
            <a:spAutoFit/>
          </a:bodyPr>
          <a:lstStyle/>
          <a:p>
            <a:pPr>
              <a:defRPr/>
            </a:pPr>
            <a:r>
              <a:rPr lang="el-GR" sz="600" dirty="0" smtClean="0">
                <a:latin typeface="+mn-lt"/>
                <a:cs typeface="Times New Roman" pitchFamily="18" charset="0"/>
              </a:rPr>
              <a:t>Μικροηλεκτρονική – τόμος Β , </a:t>
            </a:r>
            <a:r>
              <a:rPr lang="en-US" sz="600" dirty="0" smtClean="0">
                <a:latin typeface="+mn-lt"/>
                <a:cs typeface="Times New Roman" pitchFamily="18" charset="0"/>
              </a:rPr>
              <a:t>Jaeger</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Grp="1" noChangeArrowheads="1"/>
          </p:cNvSpPr>
          <p:nvPr>
            <p:ph type="title" idx="4294967295"/>
          </p:nvPr>
        </p:nvSpPr>
        <p:spPr bwMode="auto">
          <a:xfrm>
            <a:off x="0" y="404813"/>
            <a:ext cx="8496300" cy="6477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sz="2800" smtClean="0"/>
              <a:t>Πόλωση ενισχυτή για γραμμική λειτουργία (</a:t>
            </a:r>
            <a:r>
              <a:rPr lang="el-GR" sz="2800" smtClean="0">
                <a:latin typeface="Arial" charset="0"/>
              </a:rPr>
              <a:t>3</a:t>
            </a:r>
            <a:r>
              <a:rPr lang="el-GR" sz="2800" smtClean="0"/>
              <a:t>)</a:t>
            </a:r>
          </a:p>
        </p:txBody>
      </p:sp>
      <p:sp>
        <p:nvSpPr>
          <p:cNvPr id="16387" name="Text Box 5"/>
          <p:cNvSpPr txBox="1">
            <a:spLocks noChangeArrowheads="1"/>
          </p:cNvSpPr>
          <p:nvPr/>
        </p:nvSpPr>
        <p:spPr bwMode="auto">
          <a:xfrm>
            <a:off x="323850" y="1484313"/>
            <a:ext cx="4259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l-GR" sz="2000">
                <a:latin typeface="Times New Roman" pitchFamily="18" charset="0"/>
              </a:rPr>
              <a:t>Σήματα εξόδου για ημιτονοειδή είσοδο, συχνότητας 1</a:t>
            </a:r>
            <a:r>
              <a:rPr lang="en-US" sz="2000">
                <a:latin typeface="Times New Roman" pitchFamily="18" charset="0"/>
                <a:ea typeface="ＭＳ Ｐゴシック" pitchFamily="34" charset="-128"/>
              </a:rPr>
              <a:t> </a:t>
            </a:r>
            <a:r>
              <a:rPr lang="el-GR" sz="2000">
                <a:latin typeface="Times New Roman" pitchFamily="18" charset="0"/>
              </a:rPr>
              <a:t>Κ</a:t>
            </a:r>
            <a:r>
              <a:rPr lang="en-US" sz="2000">
                <a:latin typeface="Times New Roman" pitchFamily="18" charset="0"/>
                <a:ea typeface="ＭＳ Ｐゴシック" pitchFamily="34" charset="-128"/>
              </a:rPr>
              <a:t>Hz</a:t>
            </a:r>
            <a:r>
              <a:rPr lang="el-GR" sz="2000">
                <a:latin typeface="Times New Roman" pitchFamily="18" charset="0"/>
              </a:rPr>
              <a:t>, πλάτους</a:t>
            </a:r>
            <a:r>
              <a:rPr lang="en-US" sz="2000">
                <a:latin typeface="Times New Roman" pitchFamily="18" charset="0"/>
                <a:ea typeface="ＭＳ Ｐゴシック" pitchFamily="34" charset="-128"/>
              </a:rPr>
              <a:t> 50 mV</a:t>
            </a:r>
            <a:r>
              <a:rPr lang="el-GR" sz="2000">
                <a:latin typeface="Times New Roman" pitchFamily="18" charset="0"/>
              </a:rPr>
              <a:t>,  πολωμένα στα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 </a:t>
            </a:r>
            <a:r>
              <a:rPr lang="en-US" sz="2000">
                <a:latin typeface="Times New Roman" pitchFamily="18" charset="0"/>
                <a:ea typeface="ＭＳ Ｐゴシック" pitchFamily="34" charset="-128"/>
              </a:rPr>
              <a:t>= 0.3 V </a:t>
            </a:r>
            <a:r>
              <a:rPr lang="el-GR" sz="2000">
                <a:latin typeface="Times New Roman" pitchFamily="18" charset="0"/>
              </a:rPr>
              <a:t>και</a:t>
            </a:r>
            <a:r>
              <a:rPr lang="en-US" sz="2000">
                <a:latin typeface="Times New Roman" pitchFamily="18" charset="0"/>
                <a:ea typeface="ＭＳ Ｐゴシック" pitchFamily="34" charset="-128"/>
              </a:rPr>
              <a:t>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 </a:t>
            </a:r>
            <a:r>
              <a:rPr lang="en-US" sz="2000">
                <a:latin typeface="Times New Roman" pitchFamily="18" charset="0"/>
                <a:ea typeface="ＭＳ Ｐゴシック" pitchFamily="34" charset="-128"/>
              </a:rPr>
              <a:t>= 0.5V:</a:t>
            </a:r>
          </a:p>
        </p:txBody>
      </p:sp>
      <p:graphicFrame>
        <p:nvGraphicFramePr>
          <p:cNvPr id="16388" name="Object 7"/>
          <p:cNvGraphicFramePr>
            <a:graphicFrameLocks noChangeAspect="1"/>
          </p:cNvGraphicFramePr>
          <p:nvPr/>
        </p:nvGraphicFramePr>
        <p:xfrm>
          <a:off x="5292725" y="1989138"/>
          <a:ext cx="2806700" cy="292100"/>
        </p:xfrm>
        <a:graphic>
          <a:graphicData uri="http://schemas.openxmlformats.org/presentationml/2006/ole">
            <mc:AlternateContent xmlns:mc="http://schemas.openxmlformats.org/markup-compatibility/2006">
              <mc:Choice xmlns:v="urn:schemas-microsoft-com:vml" Requires="v">
                <p:oleObj spid="_x0000_s16473" name="Εξίσωση" r:id="rId3" imgW="2806700" imgH="292100" progId="Equation.3">
                  <p:embed/>
                </p:oleObj>
              </mc:Choice>
              <mc:Fallback>
                <p:oleObj name="Εξίσωση" r:id="rId3" imgW="2806700" imgH="292100" progId="Equation.3">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989138"/>
                        <a:ext cx="2806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9"/>
          <p:cNvGraphicFramePr>
            <a:graphicFrameLocks noChangeAspect="1"/>
          </p:cNvGraphicFramePr>
          <p:nvPr/>
        </p:nvGraphicFramePr>
        <p:xfrm>
          <a:off x="5397500" y="3182938"/>
          <a:ext cx="2324100" cy="342900"/>
        </p:xfrm>
        <a:graphic>
          <a:graphicData uri="http://schemas.openxmlformats.org/presentationml/2006/ole">
            <mc:AlternateContent xmlns:mc="http://schemas.openxmlformats.org/markup-compatibility/2006">
              <mc:Choice xmlns:v="urn:schemas-microsoft-com:vml" Requires="v">
                <p:oleObj spid="_x0000_s16474" name="Εξίσωση" r:id="rId5" imgW="2324100" imgH="342900" progId="Equation.3">
                  <p:embed/>
                </p:oleObj>
              </mc:Choice>
              <mc:Fallback>
                <p:oleObj name="Εξίσωση" r:id="rId5" imgW="2324100" imgH="342900" progId="Equation.3">
                  <p:embed/>
                  <p:pic>
                    <p:nvPicPr>
                      <p:cNvPr id="0"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0" y="3182938"/>
                        <a:ext cx="2324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10"/>
          <p:cNvSpPr txBox="1">
            <a:spLocks noChangeArrowheads="1"/>
          </p:cNvSpPr>
          <p:nvPr/>
        </p:nvSpPr>
        <p:spPr bwMode="auto">
          <a:xfrm>
            <a:off x="4787900" y="1484313"/>
            <a:ext cx="435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l-GR" sz="2000">
                <a:latin typeface="Times New Roman" pitchFamily="18" charset="0"/>
              </a:rPr>
              <a:t>Απολαβή </a:t>
            </a:r>
            <a:r>
              <a:rPr lang="el-GR" sz="2000">
                <a:latin typeface="Times New Roman" pitchFamily="18" charset="0"/>
                <a:sym typeface="Wingdings" pitchFamily="2" charset="2"/>
              </a:rPr>
              <a:t></a:t>
            </a:r>
            <a:r>
              <a:rPr lang="en-US" sz="2000">
                <a:latin typeface="Times New Roman" pitchFamily="18" charset="0"/>
                <a:ea typeface="ＭＳ Ｐゴシック" pitchFamily="34" charset="-128"/>
              </a:rPr>
              <a:t>20. </a:t>
            </a:r>
            <a:r>
              <a:rPr lang="el-GR" sz="2000">
                <a:latin typeface="Times New Roman" pitchFamily="18" charset="0"/>
              </a:rPr>
              <a:t>Για</a:t>
            </a:r>
            <a:r>
              <a:rPr lang="en-US" sz="2000">
                <a:latin typeface="Times New Roman" pitchFamily="18" charset="0"/>
                <a:ea typeface="ＭＳ Ｐゴシック" pitchFamily="34" charset="-128"/>
              </a:rPr>
              <a:t>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a:t>
            </a:r>
            <a:r>
              <a:rPr lang="en-US" sz="2000">
                <a:latin typeface="Times New Roman" pitchFamily="18" charset="0"/>
                <a:ea typeface="ＭＳ Ｐゴシック" pitchFamily="34" charset="-128"/>
              </a:rPr>
              <a:t> = 0.3V</a:t>
            </a:r>
          </a:p>
        </p:txBody>
      </p:sp>
      <p:graphicFrame>
        <p:nvGraphicFramePr>
          <p:cNvPr id="16391" name="Object 12"/>
          <p:cNvGraphicFramePr>
            <a:graphicFrameLocks noChangeAspect="1"/>
          </p:cNvGraphicFramePr>
          <p:nvPr/>
        </p:nvGraphicFramePr>
        <p:xfrm>
          <a:off x="5448300" y="4633913"/>
          <a:ext cx="2819400" cy="330200"/>
        </p:xfrm>
        <a:graphic>
          <a:graphicData uri="http://schemas.openxmlformats.org/presentationml/2006/ole">
            <mc:AlternateContent xmlns:mc="http://schemas.openxmlformats.org/markup-compatibility/2006">
              <mc:Choice xmlns:v="urn:schemas-microsoft-com:vml" Requires="v">
                <p:oleObj spid="_x0000_s16475" name="Εξίσωση" r:id="rId7" imgW="2819400" imgH="330200" progId="Equation.3">
                  <p:embed/>
                </p:oleObj>
              </mc:Choice>
              <mc:Fallback>
                <p:oleObj name="Εξίσωση" r:id="rId7" imgW="2819400" imgH="330200" progId="Equation.3">
                  <p:embed/>
                  <p:pic>
                    <p:nvPicPr>
                      <p:cNvPr id="0" name="Picture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8300" y="4633913"/>
                        <a:ext cx="28194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13"/>
          <p:cNvGraphicFramePr>
            <a:graphicFrameLocks noChangeAspect="1"/>
          </p:cNvGraphicFramePr>
          <p:nvPr/>
        </p:nvGraphicFramePr>
        <p:xfrm>
          <a:off x="5486400" y="5973763"/>
          <a:ext cx="2463800" cy="292100"/>
        </p:xfrm>
        <a:graphic>
          <a:graphicData uri="http://schemas.openxmlformats.org/presentationml/2006/ole">
            <mc:AlternateContent xmlns:mc="http://schemas.openxmlformats.org/markup-compatibility/2006">
              <mc:Choice xmlns:v="urn:schemas-microsoft-com:vml" Requires="v">
                <p:oleObj spid="_x0000_s16476" name="Equation" r:id="rId9" imgW="2463800" imgH="292100" progId="Equation.3">
                  <p:embed/>
                </p:oleObj>
              </mc:Choice>
              <mc:Fallback>
                <p:oleObj name="Equation" r:id="rId9" imgW="2463800" imgH="292100" progId="Equation.3">
                  <p:embed/>
                  <p:pic>
                    <p:nvPicPr>
                      <p:cNvPr id="0"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5973763"/>
                        <a:ext cx="2463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Text Box 13"/>
          <p:cNvSpPr txBox="1">
            <a:spLocks noChangeArrowheads="1"/>
          </p:cNvSpPr>
          <p:nvPr/>
        </p:nvSpPr>
        <p:spPr bwMode="auto">
          <a:xfrm>
            <a:off x="4859338" y="4141788"/>
            <a:ext cx="4284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l-GR" sz="2000">
                <a:latin typeface="Times New Roman" pitchFamily="18" charset="0"/>
              </a:rPr>
              <a:t>Απολαβή </a:t>
            </a:r>
            <a:r>
              <a:rPr lang="el-GR" sz="2000">
                <a:latin typeface="Times New Roman" pitchFamily="18" charset="0"/>
                <a:sym typeface="Wingdings" pitchFamily="2" charset="2"/>
              </a:rPr>
              <a:t></a:t>
            </a:r>
            <a:r>
              <a:rPr lang="el-GR" sz="2000">
                <a:latin typeface="Times New Roman" pitchFamily="18" charset="0"/>
              </a:rPr>
              <a:t>4</a:t>
            </a:r>
            <a:r>
              <a:rPr lang="en-US" sz="2000">
                <a:latin typeface="Times New Roman" pitchFamily="18" charset="0"/>
                <a:ea typeface="ＭＳ Ｐゴシック" pitchFamily="34" charset="-128"/>
              </a:rPr>
              <a:t>0. </a:t>
            </a:r>
            <a:r>
              <a:rPr lang="el-GR" sz="2000">
                <a:latin typeface="Times New Roman" pitchFamily="18" charset="0"/>
              </a:rPr>
              <a:t>Για</a:t>
            </a:r>
            <a:r>
              <a:rPr lang="en-US" sz="2000">
                <a:latin typeface="Times New Roman" pitchFamily="18" charset="0"/>
                <a:ea typeface="ＭＳ Ｐゴシック" pitchFamily="34" charset="-128"/>
              </a:rPr>
              <a:t> </a:t>
            </a:r>
            <a:r>
              <a:rPr lang="en-US" sz="2000" i="1">
                <a:latin typeface="Times New Roman" pitchFamily="18" charset="0"/>
                <a:ea typeface="ＭＳ Ｐゴシック" pitchFamily="34" charset="-128"/>
              </a:rPr>
              <a:t>V</a:t>
            </a:r>
            <a:r>
              <a:rPr lang="en-US" sz="2000" i="1" baseline="-25000">
                <a:latin typeface="Times New Roman" pitchFamily="18" charset="0"/>
                <a:ea typeface="ＭＳ Ｐゴシック" pitchFamily="34" charset="-128"/>
              </a:rPr>
              <a:t>I</a:t>
            </a:r>
            <a:r>
              <a:rPr lang="en-US" sz="2000">
                <a:latin typeface="Times New Roman" pitchFamily="18" charset="0"/>
                <a:ea typeface="ＭＳ Ｐゴシック" pitchFamily="34" charset="-128"/>
              </a:rPr>
              <a:t> = 0.5V</a:t>
            </a:r>
          </a:p>
        </p:txBody>
      </p:sp>
      <p:pic>
        <p:nvPicPr>
          <p:cNvPr id="16394" name="Picture 17" descr="fig100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a:fillRect/>
          </a:stretch>
        </p:blipFill>
        <p:spPr bwMode="auto">
          <a:xfrm>
            <a:off x="34925" y="2762250"/>
            <a:ext cx="468153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3"/>
          <p:cNvSpPr>
            <a:spLocks noChangeArrowheads="1"/>
          </p:cNvSpPr>
          <p:nvPr/>
        </p:nvSpPr>
        <p:spPr bwMode="auto">
          <a:xfrm>
            <a:off x="4932363" y="2439988"/>
            <a:ext cx="352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pPr>
            <a:r>
              <a:rPr lang="el-GR" sz="2000">
                <a:latin typeface="Times New Roman" pitchFamily="18" charset="0"/>
              </a:rPr>
              <a:t>Η έξοδος μεταβάλλεται γύρω από το επίπεδο των </a:t>
            </a:r>
            <a:r>
              <a:rPr lang="en-US" sz="2000">
                <a:latin typeface="Times New Roman" pitchFamily="18" charset="0"/>
                <a:ea typeface="ＭＳ Ｐゴシック" pitchFamily="34" charset="-128"/>
              </a:rPr>
              <a:t> 4 V.</a:t>
            </a:r>
          </a:p>
        </p:txBody>
      </p:sp>
      <p:sp>
        <p:nvSpPr>
          <p:cNvPr id="16396" name="Rectangle 15"/>
          <p:cNvSpPr>
            <a:spLocks noChangeArrowheads="1"/>
          </p:cNvSpPr>
          <p:nvPr/>
        </p:nvSpPr>
        <p:spPr bwMode="auto">
          <a:xfrm>
            <a:off x="4932363" y="5157788"/>
            <a:ext cx="3602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sz="2000">
                <a:latin typeface="Times New Roman" pitchFamily="18" charset="0"/>
              </a:rPr>
              <a:t>Η έξοδος μεταβάλλεται γύρω από το επίπεδο των </a:t>
            </a:r>
            <a:r>
              <a:rPr lang="en-US" sz="2000">
                <a:latin typeface="Times New Roman" pitchFamily="18" charset="0"/>
                <a:ea typeface="ＭＳ Ｐゴシック" pitchFamily="34" charset="-128"/>
              </a:rPr>
              <a:t> </a:t>
            </a:r>
            <a:r>
              <a:rPr lang="el-GR" sz="2000">
                <a:latin typeface="Times New Roman" pitchFamily="18" charset="0"/>
              </a:rPr>
              <a:t>10</a:t>
            </a:r>
            <a:r>
              <a:rPr lang="en-US" sz="2000">
                <a:latin typeface="Times New Roman" pitchFamily="18" charset="0"/>
                <a:ea typeface="ＭＳ Ｐゴシック" pitchFamily="34" charset="-128"/>
              </a:rPr>
              <a:t> V.</a:t>
            </a:r>
            <a:endParaRPr lang="el-GR" sz="2000">
              <a:latin typeface="Times New Roman" pitchFamily="18" charset="0"/>
              <a:ea typeface="ＭＳ Ｐゴシック" pitchFamily="34" charset="-128"/>
            </a:endParaRPr>
          </a:p>
        </p:txBody>
      </p:sp>
      <p:sp>
        <p:nvSpPr>
          <p:cNvPr id="14" name="Rectangle 13"/>
          <p:cNvSpPr/>
          <p:nvPr/>
        </p:nvSpPr>
        <p:spPr>
          <a:xfrm>
            <a:off x="1743309" y="6122472"/>
            <a:ext cx="1665842" cy="184666"/>
          </a:xfrm>
          <a:prstGeom prst="rect">
            <a:avLst/>
          </a:prstGeom>
        </p:spPr>
        <p:txBody>
          <a:bodyPr wrap="none">
            <a:spAutoFit/>
          </a:bodyPr>
          <a:lstStyle/>
          <a:p>
            <a:pPr>
              <a:defRPr/>
            </a:pPr>
            <a:r>
              <a:rPr lang="el-GR" sz="600" dirty="0" smtClean="0">
                <a:latin typeface="+mn-lt"/>
                <a:cs typeface="Times New Roman" pitchFamily="18" charset="0"/>
              </a:rPr>
              <a:t>Μικροηλεκτρονική – τόμος Β , </a:t>
            </a:r>
            <a:r>
              <a:rPr lang="en-US" sz="600" dirty="0" smtClean="0">
                <a:latin typeface="+mn-lt"/>
                <a:cs typeface="Times New Roman" pitchFamily="18" charset="0"/>
              </a:rPr>
              <a:t>Jaeger</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8 - Εικόνα" descr="sx1 001.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827088"/>
            <a:ext cx="47291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idx="4294967295"/>
          </p:nvPr>
        </p:nvSpPr>
        <p:spPr>
          <a:xfrm>
            <a:off x="0" y="333375"/>
            <a:ext cx="8229600" cy="595313"/>
          </a:xfrm>
          <a:prstGeom prst="rect">
            <a:avLst/>
          </a:prstGeom>
        </p:spPr>
        <p:txBody>
          <a:bodyPr/>
          <a:lstStyle/>
          <a:p>
            <a:pPr algn="ctr">
              <a:defRPr/>
            </a:pPr>
            <a:r>
              <a:rPr lang="el-GR" dirty="0" smtClean="0"/>
              <a:t>Παράδειγμα (Ι)</a:t>
            </a:r>
            <a:endParaRPr lang="el-GR" dirty="0"/>
          </a:p>
        </p:txBody>
      </p:sp>
      <p:graphicFrame>
        <p:nvGraphicFramePr>
          <p:cNvPr id="17417" name="5 - Θέση περιεχομένου"/>
          <p:cNvGraphicFramePr>
            <a:graphicFrameLocks noGrp="1" noChangeAspect="1"/>
          </p:cNvGraphicFramePr>
          <p:nvPr>
            <p:ph idx="4294967295"/>
            <p:extLst>
              <p:ext uri="{D42A27DB-BD31-4B8C-83A1-F6EECF244321}">
                <p14:modId xmlns:p14="http://schemas.microsoft.com/office/powerpoint/2010/main" val="3924757048"/>
              </p:ext>
            </p:extLst>
          </p:nvPr>
        </p:nvGraphicFramePr>
        <p:xfrm>
          <a:off x="0" y="4870450"/>
          <a:ext cx="2500313" cy="428625"/>
        </p:xfrm>
        <a:graphic>
          <a:graphicData uri="http://schemas.openxmlformats.org/presentationml/2006/ole">
            <mc:AlternateContent xmlns:mc="http://schemas.openxmlformats.org/markup-compatibility/2006">
              <mc:Choice xmlns:v="urn:schemas-microsoft-com:vml" Requires="v">
                <p:oleObj spid="_x0000_s17440" name="Εξίσωση" r:id="rId4" imgW="1333500" imgH="228600" progId="Equation.3">
                  <p:embed/>
                </p:oleObj>
              </mc:Choice>
              <mc:Fallback>
                <p:oleObj name="Εξίσωση" r:id="rId4" imgW="1333500" imgH="228600" progId="Equation.3">
                  <p:embed/>
                  <p:pic>
                    <p:nvPicPr>
                      <p:cNvPr id="0" name="Picture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70450"/>
                        <a:ext cx="2500313" cy="428625"/>
                      </a:xfrm>
                      <a:prstGeom prst="rect">
                        <a:avLst/>
                      </a:prstGeom>
                      <a:solidFill>
                        <a:schemeClr val="bg1"/>
                      </a:solidFill>
                    </p:spPr>
                  </p:pic>
                </p:oleObj>
              </mc:Fallback>
            </mc:AlternateContent>
          </a:graphicData>
        </a:graphic>
      </p:graphicFrame>
      <p:sp>
        <p:nvSpPr>
          <p:cNvPr id="17412" name="6 - TextBox"/>
          <p:cNvSpPr txBox="1">
            <a:spLocks noChangeArrowheads="1"/>
          </p:cNvSpPr>
          <p:nvPr/>
        </p:nvSpPr>
        <p:spPr bwMode="auto">
          <a:xfrm>
            <a:off x="4714875" y="1071563"/>
            <a:ext cx="4143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just" eaLnBrk="1" hangingPunct="1"/>
            <a:r>
              <a:rPr lang="el-GR" sz="2000" dirty="0" err="1">
                <a:latin typeface="Times New Roman" pitchFamily="18" charset="0"/>
                <a:cs typeface="Times New Roman" pitchFamily="18" charset="0"/>
              </a:rPr>
              <a:t>Ν.βρ</a:t>
            </a:r>
            <a:r>
              <a:rPr lang="el-GR" sz="2000" dirty="0">
                <a:latin typeface="Times New Roman" pitchFamily="18" charset="0"/>
                <a:cs typeface="Times New Roman" pitchFamily="18" charset="0"/>
              </a:rPr>
              <a:t>. α) η απολαβή τάσης του ενισχυτή για μικρές τιμές </a:t>
            </a:r>
            <a:r>
              <a:rPr lang="en-US" sz="2000" dirty="0">
                <a:latin typeface="Times New Roman" pitchFamily="18" charset="0"/>
                <a:cs typeface="Times New Roman" pitchFamily="18" charset="0"/>
              </a:rPr>
              <a:t>V</a:t>
            </a:r>
            <a:r>
              <a:rPr lang="en-US" sz="2000" baseline="-25000" dirty="0">
                <a:latin typeface="Times New Roman" pitchFamily="18" charset="0"/>
                <a:cs typeface="Times New Roman" pitchFamily="18" charset="0"/>
              </a:rPr>
              <a:t>M</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αν είναι </a:t>
            </a:r>
            <a:r>
              <a:rPr lang="en-US" sz="2000" dirty="0">
                <a:latin typeface="Times New Roman" pitchFamily="18" charset="0"/>
                <a:cs typeface="Times New Roman" pitchFamily="18" charset="0"/>
              </a:rPr>
              <a:t>V</a:t>
            </a:r>
            <a:r>
              <a:rPr lang="en-US" sz="2000" baseline="-25000" dirty="0">
                <a:latin typeface="Times New Roman" pitchFamily="18" charset="0"/>
                <a:cs typeface="Times New Roman" pitchFamily="18" charset="0"/>
              </a:rPr>
              <a:t>B</a:t>
            </a:r>
            <a:r>
              <a:rPr lang="en-US" sz="2000" dirty="0">
                <a:latin typeface="Times New Roman" pitchFamily="18" charset="0"/>
                <a:cs typeface="Times New Roman" pitchFamily="18" charset="0"/>
              </a:rPr>
              <a:t>=0.6V</a:t>
            </a:r>
            <a:r>
              <a:rPr lang="el-GR" sz="2000" dirty="0">
                <a:latin typeface="Times New Roman" pitchFamily="18" charset="0"/>
                <a:cs typeface="Times New Roman" pitchFamily="18" charset="0"/>
              </a:rPr>
              <a:t>  β) Ποια η μέγιστη τιμή της </a:t>
            </a:r>
            <a:r>
              <a:rPr lang="en-US" sz="2000" dirty="0">
                <a:latin typeface="Times New Roman" pitchFamily="18" charset="0"/>
                <a:cs typeface="Times New Roman" pitchFamily="18" charset="0"/>
              </a:rPr>
              <a:t>V</a:t>
            </a:r>
            <a:r>
              <a:rPr lang="en-US" sz="2000" baseline="-25000" dirty="0">
                <a:latin typeface="Times New Roman" pitchFamily="18" charset="0"/>
                <a:cs typeface="Times New Roman" pitchFamily="18" charset="0"/>
              </a:rPr>
              <a:t>M</a:t>
            </a:r>
            <a:r>
              <a:rPr lang="el-GR" sz="2000" dirty="0">
                <a:latin typeface="Times New Roman" pitchFamily="18" charset="0"/>
                <a:cs typeface="Times New Roman" pitchFamily="18" charset="0"/>
              </a:rPr>
              <a:t> που μπορεί να χρησιμοποιηθεί ώστε να λάβουμε την μέγιστη </a:t>
            </a:r>
            <a:r>
              <a:rPr lang="el-GR" sz="2000" dirty="0" err="1">
                <a:latin typeface="Times New Roman" pitchFamily="18" charset="0"/>
                <a:cs typeface="Times New Roman" pitchFamily="18" charset="0"/>
              </a:rPr>
              <a:t>ημιτονική</a:t>
            </a:r>
            <a:r>
              <a:rPr lang="el-GR" sz="2000" dirty="0">
                <a:latin typeface="Times New Roman" pitchFamily="18" charset="0"/>
                <a:cs typeface="Times New Roman" pitchFamily="18" charset="0"/>
              </a:rPr>
              <a:t> </a:t>
            </a:r>
            <a:r>
              <a:rPr lang="el-GR" sz="2000" dirty="0" err="1">
                <a:latin typeface="Times New Roman" pitchFamily="18" charset="0"/>
                <a:cs typeface="Times New Roman" pitchFamily="18" charset="0"/>
              </a:rPr>
              <a:t>απαραμόρφωτη</a:t>
            </a:r>
            <a:r>
              <a:rPr lang="el-GR" sz="2000" dirty="0">
                <a:latin typeface="Times New Roman" pitchFamily="18" charset="0"/>
                <a:cs typeface="Times New Roman" pitchFamily="18" charset="0"/>
              </a:rPr>
              <a:t> έξοδο</a:t>
            </a:r>
          </a:p>
        </p:txBody>
      </p:sp>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0688" y="3143250"/>
            <a:ext cx="1981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9188" y="3571875"/>
            <a:ext cx="3105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0688" y="4572000"/>
            <a:ext cx="23812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0750" y="5214938"/>
            <a:ext cx="1276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9 - Ορθογώνιο"/>
          <p:cNvSpPr>
            <a:spLocks noChangeArrowheads="1"/>
          </p:cNvSpPr>
          <p:nvPr/>
        </p:nvSpPr>
        <p:spPr bwMode="auto">
          <a:xfrm>
            <a:off x="0" y="4500563"/>
            <a:ext cx="971550" cy="360362"/>
          </a:xfrm>
          <a:prstGeom prst="rect">
            <a:avLst/>
          </a:prstGeom>
          <a:solidFill>
            <a:schemeClr val="bg1"/>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US"/>
          </a:p>
        </p:txBody>
      </p:sp>
      <p:cxnSp>
        <p:nvCxnSpPr>
          <p:cNvPr id="12" name="11 - Ευθεία γραμμή σύνδεσης"/>
          <p:cNvCxnSpPr>
            <a:cxnSpLocks noChangeShapeType="1"/>
          </p:cNvCxnSpPr>
          <p:nvPr/>
        </p:nvCxnSpPr>
        <p:spPr bwMode="auto">
          <a:xfrm rot="5400000" flipH="1" flipV="1">
            <a:off x="1584325" y="3249613"/>
            <a:ext cx="136842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 name="13 - Ευθεία γραμμή σύνδεσης"/>
          <p:cNvCxnSpPr>
            <a:cxnSpLocks noChangeShapeType="1"/>
          </p:cNvCxnSpPr>
          <p:nvPr/>
        </p:nvCxnSpPr>
        <p:spPr bwMode="auto">
          <a:xfrm rot="10800000">
            <a:off x="684213" y="2519363"/>
            <a:ext cx="158432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 name="Rectangle 14"/>
          <p:cNvSpPr/>
          <p:nvPr/>
        </p:nvSpPr>
        <p:spPr>
          <a:xfrm>
            <a:off x="1619672" y="5544030"/>
            <a:ext cx="1665842" cy="184666"/>
          </a:xfrm>
          <a:prstGeom prst="rect">
            <a:avLst/>
          </a:prstGeom>
        </p:spPr>
        <p:txBody>
          <a:bodyPr wrap="none">
            <a:spAutoFit/>
          </a:bodyPr>
          <a:lstStyle/>
          <a:p>
            <a:pPr>
              <a:defRPr/>
            </a:pPr>
            <a:r>
              <a:rPr lang="el-GR" sz="600" dirty="0" smtClean="0">
                <a:latin typeface="+mn-lt"/>
                <a:cs typeface="Times New Roman" pitchFamily="18" charset="0"/>
              </a:rPr>
              <a:t>Μικροηλεκτρονική – τόμος Β , </a:t>
            </a:r>
            <a:r>
              <a:rPr lang="en-US" sz="600" dirty="0" smtClean="0">
                <a:latin typeface="+mn-lt"/>
                <a:cs typeface="Times New Roman" pitchFamily="18" charset="0"/>
              </a:rPr>
              <a:t>Jaeger</a:t>
            </a:r>
            <a:endParaRPr lang="en-US" sz="600" dirty="0">
              <a:latin typeface="Bodoni MT"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ppt_x"/>
                                          </p:val>
                                        </p:tav>
                                        <p:tav tm="100000">
                                          <p:val>
                                            <p:strVal val="#ppt_x"/>
                                          </p:val>
                                        </p:tav>
                                      </p:tavLst>
                                    </p:anim>
                                    <p:anim calcmode="lin" valueType="num">
                                      <p:cBhvr additive="base">
                                        <p:cTn id="2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8"/>
                                        </p:tgtEl>
                                        <p:attrNameLst>
                                          <p:attrName>style.visibility</p:attrName>
                                        </p:attrNameLst>
                                      </p:cBhvr>
                                      <p:to>
                                        <p:strVal val="visible"/>
                                      </p:to>
                                    </p:set>
                                    <p:anim calcmode="lin" valueType="num">
                                      <p:cBhvr additive="base">
                                        <p:cTn id="31" dur="500" fill="hold"/>
                                        <p:tgtEl>
                                          <p:spTgt spid="10248"/>
                                        </p:tgtEl>
                                        <p:attrNameLst>
                                          <p:attrName>ppt_x</p:attrName>
                                        </p:attrNameLst>
                                      </p:cBhvr>
                                      <p:tavLst>
                                        <p:tav tm="0">
                                          <p:val>
                                            <p:strVal val="#ppt_x"/>
                                          </p:val>
                                        </p:tav>
                                        <p:tav tm="100000">
                                          <p:val>
                                            <p:strVal val="#ppt_x"/>
                                          </p:val>
                                        </p:tav>
                                      </p:tavLst>
                                    </p:anim>
                                    <p:anim calcmode="lin" valueType="num">
                                      <p:cBhvr additive="base">
                                        <p:cTn id="32"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ppt_x"/>
                                          </p:val>
                                        </p:tav>
                                        <p:tav tm="100000">
                                          <p:val>
                                            <p:strVal val="#ppt_x"/>
                                          </p:val>
                                        </p:tav>
                                      </p:tavLst>
                                    </p:anim>
                                    <p:anim calcmode="lin" valueType="num">
                                      <p:cBhvr additive="base">
                                        <p:cTn id="3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8 - Εικόνα" descr="sx1 00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41438"/>
            <a:ext cx="47164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idx="4294967295"/>
          </p:nvPr>
        </p:nvSpPr>
        <p:spPr>
          <a:xfrm>
            <a:off x="0" y="333375"/>
            <a:ext cx="8229600" cy="647700"/>
          </a:xfrm>
          <a:prstGeom prst="rect">
            <a:avLst/>
          </a:prstGeom>
        </p:spPr>
        <p:txBody>
          <a:bodyPr/>
          <a:lstStyle/>
          <a:p>
            <a:pPr algn="ctr">
              <a:defRPr/>
            </a:pPr>
            <a:r>
              <a:rPr lang="el-GR" dirty="0" smtClean="0"/>
              <a:t>Παράδειγμα (ΙΙ)</a:t>
            </a:r>
            <a:endParaRPr lang="en-US" dirty="0"/>
          </a:p>
        </p:txBody>
      </p:sp>
      <p:sp>
        <p:nvSpPr>
          <p:cNvPr id="3" name="2 - Θέση περιεχομένου"/>
          <p:cNvSpPr>
            <a:spLocks noGrp="1"/>
          </p:cNvSpPr>
          <p:nvPr>
            <p:ph idx="4294967295"/>
          </p:nvPr>
        </p:nvSpPr>
        <p:spPr>
          <a:xfrm>
            <a:off x="0" y="908050"/>
            <a:ext cx="8507413" cy="504825"/>
          </a:xfrm>
          <a:prstGeom prst="rect">
            <a:avLst/>
          </a:prstGeom>
        </p:spPr>
        <p:txBody>
          <a:bodyPr/>
          <a:lstStyle/>
          <a:p>
            <a:pPr>
              <a:buFont typeface="Wingdings" pitchFamily="2" charset="2"/>
              <a:buNone/>
              <a:defRPr/>
            </a:pPr>
            <a:r>
              <a:rPr lang="el-GR" sz="2000" smtClean="0">
                <a:solidFill>
                  <a:schemeClr val="tx1"/>
                </a:solidFill>
                <a:latin typeface="Times New Roman" pitchFamily="18" charset="0"/>
                <a:cs typeface="Times New Roman" pitchFamily="18" charset="0"/>
              </a:rPr>
              <a:t>Να επαναληφθεί το προηγούμενο παράδειγμα για α) </a:t>
            </a:r>
            <a:r>
              <a:rPr lang="en-US" sz="2000" kern="1200" smtClean="0">
                <a:solidFill>
                  <a:srgbClr val="000000"/>
                </a:solidFill>
                <a:latin typeface="Times New Roman" pitchFamily="18" charset="0"/>
                <a:cs typeface="Times New Roman" pitchFamily="18" charset="0"/>
              </a:rPr>
              <a:t>V</a:t>
            </a:r>
            <a:r>
              <a:rPr lang="en-US" sz="2000" kern="1200" baseline="-25000" smtClean="0">
                <a:solidFill>
                  <a:srgbClr val="000000"/>
                </a:solidFill>
                <a:latin typeface="Times New Roman" pitchFamily="18" charset="0"/>
                <a:cs typeface="Times New Roman" pitchFamily="18" charset="0"/>
              </a:rPr>
              <a:t>B</a:t>
            </a:r>
            <a:r>
              <a:rPr lang="en-US" sz="2000" kern="1200" smtClean="0">
                <a:solidFill>
                  <a:srgbClr val="000000"/>
                </a:solidFill>
                <a:latin typeface="Times New Roman" pitchFamily="18" charset="0"/>
                <a:cs typeface="Times New Roman" pitchFamily="18" charset="0"/>
              </a:rPr>
              <a:t>=0.</a:t>
            </a:r>
            <a:r>
              <a:rPr lang="el-GR" sz="2000" kern="1200" smtClean="0">
                <a:solidFill>
                  <a:srgbClr val="000000"/>
                </a:solidFill>
                <a:latin typeface="Times New Roman" pitchFamily="18" charset="0"/>
                <a:cs typeface="Times New Roman" pitchFamily="18" charset="0"/>
              </a:rPr>
              <a:t>8</a:t>
            </a:r>
            <a:r>
              <a:rPr lang="en-US" sz="2000" kern="1200" smtClean="0">
                <a:solidFill>
                  <a:srgbClr val="000000"/>
                </a:solidFill>
                <a:latin typeface="Times New Roman" pitchFamily="18" charset="0"/>
                <a:cs typeface="Times New Roman" pitchFamily="18" charset="0"/>
              </a:rPr>
              <a:t>V</a:t>
            </a:r>
            <a:r>
              <a:rPr lang="el-GR" sz="2000" kern="1200" smtClean="0">
                <a:solidFill>
                  <a:srgbClr val="000000"/>
                </a:solidFill>
                <a:latin typeface="Times New Roman" pitchFamily="18" charset="0"/>
                <a:cs typeface="Times New Roman" pitchFamily="18" charset="0"/>
              </a:rPr>
              <a:t> και β) </a:t>
            </a:r>
            <a:r>
              <a:rPr lang="en-US" sz="2000" kern="1200" smtClean="0">
                <a:solidFill>
                  <a:srgbClr val="000000"/>
                </a:solidFill>
                <a:latin typeface="Times New Roman" pitchFamily="18" charset="0"/>
                <a:cs typeface="Times New Roman" pitchFamily="18" charset="0"/>
              </a:rPr>
              <a:t>V</a:t>
            </a:r>
            <a:r>
              <a:rPr lang="en-US" sz="2000" kern="1200" baseline="-25000" smtClean="0">
                <a:solidFill>
                  <a:srgbClr val="000000"/>
                </a:solidFill>
                <a:latin typeface="Times New Roman" pitchFamily="18" charset="0"/>
                <a:cs typeface="Times New Roman" pitchFamily="18" charset="0"/>
              </a:rPr>
              <a:t>B</a:t>
            </a:r>
            <a:r>
              <a:rPr lang="en-US" sz="2000" kern="1200" smtClean="0">
                <a:solidFill>
                  <a:srgbClr val="000000"/>
                </a:solidFill>
                <a:latin typeface="Times New Roman" pitchFamily="18" charset="0"/>
                <a:cs typeface="Times New Roman" pitchFamily="18" charset="0"/>
              </a:rPr>
              <a:t>=0.</a:t>
            </a:r>
            <a:r>
              <a:rPr lang="el-GR" sz="2000" kern="1200" smtClean="0">
                <a:solidFill>
                  <a:srgbClr val="000000"/>
                </a:solidFill>
                <a:latin typeface="Times New Roman" pitchFamily="18" charset="0"/>
                <a:cs typeface="Times New Roman" pitchFamily="18" charset="0"/>
              </a:rPr>
              <a:t>5</a:t>
            </a:r>
            <a:r>
              <a:rPr lang="en-US" sz="2000" kern="1200" smtClean="0">
                <a:solidFill>
                  <a:srgbClr val="000000"/>
                </a:solidFill>
                <a:latin typeface="Times New Roman" pitchFamily="18" charset="0"/>
                <a:cs typeface="Times New Roman" pitchFamily="18" charset="0"/>
              </a:rPr>
              <a:t>V</a:t>
            </a:r>
            <a:endParaRPr lang="el-GR" sz="2000" kern="1200" dirty="0" smtClean="0">
              <a:solidFill>
                <a:srgbClr val="000000"/>
              </a:solidFill>
              <a:latin typeface="Times New Roman" pitchFamily="18" charset="0"/>
              <a:cs typeface="Times New Roman" pitchFamily="18" charset="0"/>
            </a:endParaRPr>
          </a:p>
        </p:txBody>
      </p:sp>
      <p:pic>
        <p:nvPicPr>
          <p:cNvPr id="3277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1484313"/>
            <a:ext cx="2133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3800" y="1916113"/>
            <a:ext cx="35147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2924175"/>
            <a:ext cx="2705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3663" y="3644900"/>
            <a:ext cx="149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 TextBox"/>
          <p:cNvSpPr txBox="1">
            <a:spLocks noChangeArrowheads="1"/>
          </p:cNvSpPr>
          <p:nvPr/>
        </p:nvSpPr>
        <p:spPr bwMode="auto">
          <a:xfrm>
            <a:off x="3995738" y="5229225"/>
            <a:ext cx="5148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just">
              <a:spcBef>
                <a:spcPct val="100000"/>
              </a:spcBef>
            </a:pPr>
            <a:r>
              <a:rPr lang="el-GR" sz="2000">
                <a:solidFill>
                  <a:srgbClr val="000000"/>
                </a:solidFill>
                <a:latin typeface="Times New Roman" pitchFamily="18" charset="0"/>
                <a:cs typeface="Times New Roman" pitchFamily="18" charset="0"/>
                <a:sym typeface="Wingdings" pitchFamily="2" charset="2"/>
              </a:rPr>
              <a:t>Παρατηρούμε ότι άλλη κλίση θα έχω για τις θετική ημιπερίοδο του σήματος εισόδου και άλλη για την αρνητική. Κάτι τέτοιο αποτελεί </a:t>
            </a:r>
            <a:r>
              <a:rPr lang="el-GR" sz="2000" u="sng">
                <a:solidFill>
                  <a:srgbClr val="000000"/>
                </a:solidFill>
                <a:latin typeface="Times New Roman" pitchFamily="18" charset="0"/>
                <a:cs typeface="Times New Roman" pitchFamily="18" charset="0"/>
                <a:sym typeface="Wingdings" pitchFamily="2" charset="2"/>
              </a:rPr>
              <a:t>πολύ κακη επιλογή </a:t>
            </a:r>
            <a:r>
              <a:rPr lang="el-GR" sz="2000">
                <a:solidFill>
                  <a:srgbClr val="000000"/>
                </a:solidFill>
                <a:latin typeface="Times New Roman" pitchFamily="18" charset="0"/>
                <a:cs typeface="Times New Roman" pitchFamily="18" charset="0"/>
                <a:sym typeface="Wingdings" pitchFamily="2" charset="2"/>
              </a:rPr>
              <a:t>και πρέπει να αποφεύγεται</a:t>
            </a:r>
            <a:endParaRPr lang="el-GR" sz="2000" u="sng">
              <a:solidFill>
                <a:srgbClr val="000000"/>
              </a:solidFill>
              <a:latin typeface="Times New Roman" pitchFamily="18" charset="0"/>
              <a:cs typeface="Times New Roman" pitchFamily="18" charset="0"/>
            </a:endParaRPr>
          </a:p>
        </p:txBody>
      </p:sp>
      <p:sp>
        <p:nvSpPr>
          <p:cNvPr id="18443" name="9 - Ορθογώνιο"/>
          <p:cNvSpPr>
            <a:spLocks noChangeArrowheads="1"/>
          </p:cNvSpPr>
          <p:nvPr/>
        </p:nvSpPr>
        <p:spPr bwMode="auto">
          <a:xfrm>
            <a:off x="0" y="5013325"/>
            <a:ext cx="971550" cy="360363"/>
          </a:xfrm>
          <a:prstGeom prst="rect">
            <a:avLst/>
          </a:prstGeom>
          <a:solidFill>
            <a:schemeClr val="bg1"/>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US"/>
          </a:p>
        </p:txBody>
      </p:sp>
      <p:cxnSp>
        <p:nvCxnSpPr>
          <p:cNvPr id="13" name="12 - Ευθεία γραμμή σύνδεσης"/>
          <p:cNvCxnSpPr>
            <a:cxnSpLocks noChangeShapeType="1"/>
          </p:cNvCxnSpPr>
          <p:nvPr/>
        </p:nvCxnSpPr>
        <p:spPr bwMode="auto">
          <a:xfrm rot="5400000" flipH="1" flipV="1">
            <a:off x="2590800" y="4329113"/>
            <a:ext cx="50482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 name="14 - Ευθεία γραμμή σύνδεσης"/>
          <p:cNvCxnSpPr>
            <a:cxnSpLocks noChangeShapeType="1"/>
          </p:cNvCxnSpPr>
          <p:nvPr/>
        </p:nvCxnSpPr>
        <p:spPr bwMode="auto">
          <a:xfrm rot="10800000">
            <a:off x="611188" y="4005263"/>
            <a:ext cx="223202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 name="21 - Ευθεία γραμμή σύνδεσης"/>
          <p:cNvCxnSpPr>
            <a:cxnSpLocks noChangeShapeType="1"/>
          </p:cNvCxnSpPr>
          <p:nvPr/>
        </p:nvCxnSpPr>
        <p:spPr bwMode="auto">
          <a:xfrm rot="5400000" flipH="1" flipV="1">
            <a:off x="863600" y="3392488"/>
            <a:ext cx="2232025"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graphicFrame>
        <p:nvGraphicFramePr>
          <p:cNvPr id="23" name="Object 9"/>
          <p:cNvGraphicFramePr>
            <a:graphicFrameLocks noChangeAspect="1"/>
          </p:cNvGraphicFramePr>
          <p:nvPr>
            <p:extLst>
              <p:ext uri="{D42A27DB-BD31-4B8C-83A1-F6EECF244321}">
                <p14:modId xmlns:p14="http://schemas.microsoft.com/office/powerpoint/2010/main" val="416439088"/>
              </p:ext>
            </p:extLst>
          </p:nvPr>
        </p:nvGraphicFramePr>
        <p:xfrm>
          <a:off x="997126" y="5157788"/>
          <a:ext cx="2016125" cy="349250"/>
        </p:xfrm>
        <a:graphic>
          <a:graphicData uri="http://schemas.openxmlformats.org/presentationml/2006/ole">
            <mc:AlternateContent xmlns:mc="http://schemas.openxmlformats.org/markup-compatibility/2006">
              <mc:Choice xmlns:v="urn:schemas-microsoft-com:vml" Requires="v">
                <p:oleObj spid="_x0000_s18467" name="Equation" r:id="rId9" imgW="1320800" imgH="228600" progId="">
                  <p:embed/>
                </p:oleObj>
              </mc:Choice>
              <mc:Fallback>
                <p:oleObj name="Equation" r:id="rId9" imgW="1320800" imgH="228600" progId="">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126" y="5157788"/>
                        <a:ext cx="20161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1259632" y="5706546"/>
            <a:ext cx="1665842" cy="184666"/>
          </a:xfrm>
          <a:prstGeom prst="rect">
            <a:avLst/>
          </a:prstGeom>
        </p:spPr>
        <p:txBody>
          <a:bodyPr wrap="none">
            <a:spAutoFit/>
          </a:bodyPr>
          <a:lstStyle/>
          <a:p>
            <a:pPr>
              <a:defRPr/>
            </a:pPr>
            <a:r>
              <a:rPr lang="el-GR" sz="600" dirty="0" smtClean="0">
                <a:latin typeface="+mn-lt"/>
                <a:cs typeface="Times New Roman" pitchFamily="18" charset="0"/>
              </a:rPr>
              <a:t>Μικροηλεκτρονική – τόμος Β , </a:t>
            </a:r>
            <a:r>
              <a:rPr lang="en-US" sz="600" dirty="0" smtClean="0">
                <a:latin typeface="+mn-lt"/>
                <a:cs typeface="Times New Roman" pitchFamily="18" charset="0"/>
              </a:rPr>
              <a:t>Jaeger</a:t>
            </a:r>
            <a:endParaRPr lang="en-US" sz="600" dirty="0">
              <a:latin typeface="Bodoni MT"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fill="hold"/>
                                        <p:tgtEl>
                                          <p:spTgt spid="32773"/>
                                        </p:tgtEl>
                                        <p:attrNameLst>
                                          <p:attrName>ppt_x</p:attrName>
                                        </p:attrNameLst>
                                      </p:cBhvr>
                                      <p:tavLst>
                                        <p:tav tm="0">
                                          <p:val>
                                            <p:strVal val="#ppt_x"/>
                                          </p:val>
                                        </p:tav>
                                        <p:tav tm="100000">
                                          <p:val>
                                            <p:strVal val="#ppt_x"/>
                                          </p:val>
                                        </p:tav>
                                      </p:tavLst>
                                    </p:anim>
                                    <p:anim calcmode="lin" valueType="num">
                                      <p:cBhvr additive="base">
                                        <p:cTn id="26"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4"/>
                                        </p:tgtEl>
                                        <p:attrNameLst>
                                          <p:attrName>style.visibility</p:attrName>
                                        </p:attrNameLst>
                                      </p:cBhvr>
                                      <p:to>
                                        <p:strVal val="visible"/>
                                      </p:to>
                                    </p:set>
                                    <p:anim calcmode="lin" valueType="num">
                                      <p:cBhvr additive="base">
                                        <p:cTn id="31" dur="500" fill="hold"/>
                                        <p:tgtEl>
                                          <p:spTgt spid="32774"/>
                                        </p:tgtEl>
                                        <p:attrNameLst>
                                          <p:attrName>ppt_x</p:attrName>
                                        </p:attrNameLst>
                                      </p:cBhvr>
                                      <p:tavLst>
                                        <p:tav tm="0">
                                          <p:val>
                                            <p:strVal val="#ppt_x"/>
                                          </p:val>
                                        </p:tav>
                                        <p:tav tm="100000">
                                          <p:val>
                                            <p:strVal val="#ppt_x"/>
                                          </p:val>
                                        </p:tav>
                                      </p:tavLst>
                                    </p:anim>
                                    <p:anim calcmode="lin" valueType="num">
                                      <p:cBhvr additive="base">
                                        <p:cTn id="32"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775"/>
                                        </p:tgtEl>
                                        <p:attrNameLst>
                                          <p:attrName>style.visibility</p:attrName>
                                        </p:attrNameLst>
                                      </p:cBhvr>
                                      <p:to>
                                        <p:strVal val="visible"/>
                                      </p:to>
                                    </p:set>
                                    <p:anim calcmode="lin" valueType="num">
                                      <p:cBhvr additive="base">
                                        <p:cTn id="37" dur="500" fill="hold"/>
                                        <p:tgtEl>
                                          <p:spTgt spid="32775"/>
                                        </p:tgtEl>
                                        <p:attrNameLst>
                                          <p:attrName>ppt_x</p:attrName>
                                        </p:attrNameLst>
                                      </p:cBhvr>
                                      <p:tavLst>
                                        <p:tav tm="0">
                                          <p:val>
                                            <p:strVal val="#ppt_x"/>
                                          </p:val>
                                        </p:tav>
                                        <p:tav tm="100000">
                                          <p:val>
                                            <p:strVal val="#ppt_x"/>
                                          </p:val>
                                        </p:tav>
                                      </p:tavLst>
                                    </p:anim>
                                    <p:anim calcmode="lin" valueType="num">
                                      <p:cBhvr additive="base">
                                        <p:cTn id="3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813"/>
            <a:ext cx="8229600" cy="576262"/>
          </a:xfrm>
          <a:prstGeom prst="rect">
            <a:avLst/>
          </a:prstGeom>
        </p:spPr>
        <p:txBody>
          <a:bodyPr/>
          <a:lstStyle/>
          <a:p>
            <a:pPr algn="ctr"/>
            <a:r>
              <a:rPr lang="el-GR" dirty="0" smtClean="0"/>
              <a:t>Ασκήσεις</a:t>
            </a:r>
            <a:endParaRPr lang="en-US" dirty="0"/>
          </a:p>
        </p:txBody>
      </p:sp>
      <p:pic>
        <p:nvPicPr>
          <p:cNvPr id="3481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1268413"/>
            <a:ext cx="40179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996952"/>
            <a:ext cx="3914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277820"/>
            <a:ext cx="397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4427984" y="1124744"/>
            <a:ext cx="0" cy="5095825"/>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5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7" y="2924944"/>
            <a:ext cx="3971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50037"/>
      </p:ext>
    </p:extLst>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813"/>
            <a:ext cx="8229600" cy="1012825"/>
          </a:xfrm>
          <a:prstGeom prst="rect">
            <a:avLst/>
          </a:prstGeom>
        </p:spPr>
        <p:txBody>
          <a:bodyPr/>
          <a:lstStyle/>
          <a:p>
            <a:pPr algn="ctr">
              <a:defRPr/>
            </a:pPr>
            <a:r>
              <a:rPr lang="el-GR" dirty="0" smtClean="0"/>
              <a:t>Σήματα</a:t>
            </a:r>
            <a:endParaRPr lang="en-US" dirty="0"/>
          </a:p>
        </p:txBody>
      </p:sp>
      <p:sp>
        <p:nvSpPr>
          <p:cNvPr id="2051" name="Content Placeholder 2"/>
          <p:cNvSpPr>
            <a:spLocks noGrp="1"/>
          </p:cNvSpPr>
          <p:nvPr>
            <p:ph idx="4294967295"/>
          </p:nvPr>
        </p:nvSpPr>
        <p:spPr bwMode="auto">
          <a:xfrm>
            <a:off x="430213" y="1341438"/>
            <a:ext cx="8713787" cy="4967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l-GR" sz="1900" smtClean="0">
                <a:solidFill>
                  <a:schemeClr val="tx1"/>
                </a:solidFill>
                <a:latin typeface="Times New Roman" pitchFamily="18" charset="0"/>
                <a:cs typeface="Times New Roman" pitchFamily="18" charset="0"/>
              </a:rPr>
              <a:t>Σήμα = </a:t>
            </a:r>
            <a:r>
              <a:rPr lang="el-GR" sz="1900" smtClean="0">
                <a:solidFill>
                  <a:srgbClr val="FF0000"/>
                </a:solidFill>
                <a:latin typeface="Times New Roman" pitchFamily="18" charset="0"/>
                <a:cs typeface="Times New Roman" pitchFamily="18" charset="0"/>
              </a:rPr>
              <a:t>πληροφορία.</a:t>
            </a:r>
          </a:p>
          <a:p>
            <a:pPr algn="just">
              <a:spcBef>
                <a:spcPct val="0"/>
              </a:spcBef>
            </a:pPr>
            <a:r>
              <a:rPr lang="el-GR" sz="1900" smtClean="0">
                <a:solidFill>
                  <a:schemeClr val="tx1"/>
                </a:solidFill>
                <a:latin typeface="Times New Roman" pitchFamily="18" charset="0"/>
                <a:cs typeface="Times New Roman" pitchFamily="18" charset="0"/>
              </a:rPr>
              <a:t>Πως εξάγω πληροφορία </a:t>
            </a:r>
            <a:r>
              <a:rPr lang="el-GR" sz="1900" smtClean="0">
                <a:solidFill>
                  <a:schemeClr val="tx1"/>
                </a:solidFill>
                <a:latin typeface="Times New Roman" pitchFamily="18" charset="0"/>
                <a:cs typeface="Times New Roman" pitchFamily="18" charset="0"/>
                <a:sym typeface="Wingdings" pitchFamily="2" charset="2"/>
              </a:rPr>
              <a:t> επεξεργασία. Για να καταστεί δυνατό αυτό πρέπει πρώτα το σήμα να μετατραπεί σε ηλεκτρικό (τάση ή ρεύμα)  μετατροπέας (</a:t>
            </a:r>
            <a:r>
              <a:rPr lang="en-US" sz="1900" smtClean="0">
                <a:solidFill>
                  <a:schemeClr val="tx1"/>
                </a:solidFill>
                <a:latin typeface="Times New Roman" pitchFamily="18" charset="0"/>
                <a:cs typeface="Times New Roman" pitchFamily="18" charset="0"/>
                <a:sym typeface="Wingdings" pitchFamily="2" charset="2"/>
              </a:rPr>
              <a:t>transducer). </a:t>
            </a:r>
          </a:p>
          <a:p>
            <a:pPr algn="just">
              <a:spcBef>
                <a:spcPts val="600"/>
              </a:spcBef>
            </a:pPr>
            <a:r>
              <a:rPr lang="el-GR" sz="1900" smtClean="0">
                <a:solidFill>
                  <a:schemeClr val="tx1"/>
                </a:solidFill>
                <a:latin typeface="Times New Roman" pitchFamily="18" charset="0"/>
                <a:cs typeface="Times New Roman" pitchFamily="18" charset="0"/>
                <a:sym typeface="Wingdings" pitchFamily="2" charset="2"/>
              </a:rPr>
              <a:t>Θεωρούμε ότι τα σήματα μας έχουν ήδη μετατραπεί και θα τα αναπαραστήσουμε σε μία από τις δύο ισοδύναμες μορφές : πηγή τάσης &amp; ρεύματος</a:t>
            </a:r>
          </a:p>
        </p:txBody>
      </p:sp>
      <p:grpSp>
        <p:nvGrpSpPr>
          <p:cNvPr id="2052" name="Group 15"/>
          <p:cNvGrpSpPr>
            <a:grpSpLocks/>
          </p:cNvGrpSpPr>
          <p:nvPr/>
        </p:nvGrpSpPr>
        <p:grpSpPr bwMode="auto">
          <a:xfrm>
            <a:off x="395288" y="3500438"/>
            <a:ext cx="4176712" cy="1714500"/>
            <a:chOff x="144" y="816"/>
            <a:chExt cx="5462" cy="2217"/>
          </a:xfrm>
        </p:grpSpPr>
        <p:pic>
          <p:nvPicPr>
            <p:cNvPr id="2055" name="Picture 13" descr="c:\ch01-conv\sedr42021_0101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816"/>
              <a:ext cx="2459" cy="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descr="c:\ch01-conv\sedr42021_0101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0" y="816"/>
              <a:ext cx="2486" cy="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3" name="Picture 3" descr="c:\ch01-conv\sedr42021_010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3219450"/>
            <a:ext cx="3657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35600" y="5516563"/>
            <a:ext cx="3127375" cy="523875"/>
          </a:xfrm>
          <a:prstGeom prst="rect">
            <a:avLst/>
          </a:prstGeom>
        </p:spPr>
        <p:txBody>
          <a:bodyPr wrap="none">
            <a:spAutoFit/>
          </a:bodyPr>
          <a:lstStyle/>
          <a:p>
            <a:pPr fontAlgn="auto">
              <a:spcBef>
                <a:spcPts val="0"/>
              </a:spcBef>
              <a:spcAft>
                <a:spcPts val="0"/>
              </a:spcAft>
              <a:defRPr/>
            </a:pPr>
            <a:r>
              <a:rPr lang="el-GR" altLang="en-US" sz="1400" kern="0" dirty="0">
                <a:solidFill>
                  <a:srgbClr val="000000"/>
                </a:solidFill>
                <a:latin typeface="Times New Roman" pitchFamily="18" charset="0"/>
                <a:cs typeface="Times New Roman" pitchFamily="18" charset="0"/>
              </a:rPr>
              <a:t>Πλάτος</a:t>
            </a:r>
            <a:r>
              <a:rPr lang="en-US" altLang="en-US" sz="1400" kern="0" dirty="0">
                <a:solidFill>
                  <a:srgbClr val="000000"/>
                </a:solidFill>
                <a:latin typeface="Times New Roman" pitchFamily="18" charset="0"/>
                <a:cs typeface="Times New Roman" pitchFamily="18" charset="0"/>
              </a:rPr>
              <a:t> </a:t>
            </a:r>
            <a:r>
              <a:rPr lang="en-US" altLang="en-US" sz="1400" i="1" kern="0" dirty="0" err="1">
                <a:solidFill>
                  <a:srgbClr val="000000"/>
                </a:solidFill>
                <a:latin typeface="Times New Roman" pitchFamily="18" charset="0"/>
                <a:cs typeface="Times New Roman" pitchFamily="18" charset="0"/>
              </a:rPr>
              <a:t>V</a:t>
            </a:r>
            <a:r>
              <a:rPr lang="en-US" altLang="en-US" sz="1400" i="1" kern="0" baseline="-25000" dirty="0" err="1">
                <a:solidFill>
                  <a:srgbClr val="000000"/>
                </a:solidFill>
                <a:latin typeface="Times New Roman" pitchFamily="18" charset="0"/>
                <a:cs typeface="Times New Roman" pitchFamily="18" charset="0"/>
              </a:rPr>
              <a:t>a</a:t>
            </a:r>
            <a:r>
              <a:rPr lang="en-US" altLang="en-US" sz="1400" kern="0" dirty="0">
                <a:solidFill>
                  <a:srgbClr val="000000"/>
                </a:solidFill>
                <a:latin typeface="Times New Roman" pitchFamily="18" charset="0"/>
                <a:cs typeface="Times New Roman" pitchFamily="18" charset="0"/>
              </a:rPr>
              <a:t> </a:t>
            </a:r>
            <a:r>
              <a:rPr lang="el-GR" altLang="en-US" sz="1400" kern="0" dirty="0">
                <a:solidFill>
                  <a:srgbClr val="000000"/>
                </a:solidFill>
                <a:latin typeface="Times New Roman" pitchFamily="18" charset="0"/>
                <a:cs typeface="Times New Roman" pitchFamily="18" charset="0"/>
              </a:rPr>
              <a:t> και συχνότητα</a:t>
            </a:r>
            <a:r>
              <a:rPr lang="en-US" altLang="en-US" sz="1400" kern="0" dirty="0">
                <a:solidFill>
                  <a:srgbClr val="000000"/>
                </a:solidFill>
                <a:latin typeface="Times New Roman" pitchFamily="18" charset="0"/>
                <a:cs typeface="Times New Roman" pitchFamily="18" charset="0"/>
              </a:rPr>
              <a:t> </a:t>
            </a:r>
            <a:r>
              <a:rPr lang="el-GR" altLang="en-US" sz="1400" kern="0" dirty="0">
                <a:solidFill>
                  <a:srgbClr val="000000"/>
                </a:solidFill>
                <a:latin typeface="Times New Roman" pitchFamily="18" charset="0"/>
                <a:cs typeface="Times New Roman" pitchFamily="18" charset="0"/>
              </a:rPr>
              <a:t>  </a:t>
            </a:r>
            <a:r>
              <a:rPr lang="en-US" altLang="en-US" sz="1400" i="1" kern="0" dirty="0">
                <a:solidFill>
                  <a:srgbClr val="000000"/>
                </a:solidFill>
                <a:latin typeface="Times New Roman" pitchFamily="18" charset="0"/>
                <a:cs typeface="Times New Roman" pitchFamily="18" charset="0"/>
              </a:rPr>
              <a:t>f </a:t>
            </a:r>
            <a:r>
              <a:rPr lang="en-US" altLang="en-US" sz="1400" kern="0" dirty="0">
                <a:solidFill>
                  <a:srgbClr val="000000"/>
                </a:solidFill>
                <a:latin typeface="Times New Roman" pitchFamily="18" charset="0"/>
                <a:cs typeface="Times New Roman" pitchFamily="18" charset="0"/>
              </a:rPr>
              <a:t> = 1/</a:t>
            </a:r>
            <a:r>
              <a:rPr lang="en-US" altLang="en-US" sz="1400" i="1" kern="0" dirty="0">
                <a:solidFill>
                  <a:srgbClr val="000000"/>
                </a:solidFill>
                <a:latin typeface="Times New Roman" pitchFamily="18" charset="0"/>
                <a:cs typeface="Times New Roman" pitchFamily="18" charset="0"/>
              </a:rPr>
              <a:t>T </a:t>
            </a:r>
            <a:r>
              <a:rPr lang="en-US" altLang="en-US" sz="1400" kern="0" dirty="0">
                <a:solidFill>
                  <a:srgbClr val="000000"/>
                </a:solidFill>
                <a:latin typeface="Times New Roman" pitchFamily="18" charset="0"/>
                <a:cs typeface="Times New Roman" pitchFamily="18" charset="0"/>
              </a:rPr>
              <a:t> Hz. </a:t>
            </a:r>
            <a:endParaRPr lang="el-GR" altLang="en-US" sz="1400" kern="0" dirty="0">
              <a:solidFill>
                <a:srgbClr val="000000"/>
              </a:solidFill>
              <a:latin typeface="Times New Roman" pitchFamily="18" charset="0"/>
              <a:cs typeface="Times New Roman" pitchFamily="18" charset="0"/>
            </a:endParaRPr>
          </a:p>
          <a:p>
            <a:pPr fontAlgn="auto">
              <a:spcBef>
                <a:spcPts val="0"/>
              </a:spcBef>
              <a:spcAft>
                <a:spcPts val="0"/>
              </a:spcAft>
              <a:defRPr/>
            </a:pPr>
            <a:r>
              <a:rPr lang="el-GR" altLang="en-US" sz="1400" kern="0" dirty="0">
                <a:solidFill>
                  <a:srgbClr val="000000"/>
                </a:solidFill>
                <a:latin typeface="Times New Roman" pitchFamily="18" charset="0"/>
                <a:cs typeface="Times New Roman" pitchFamily="18" charset="0"/>
              </a:rPr>
              <a:t>Γωνιακή συχνότητα ω</a:t>
            </a:r>
            <a:r>
              <a:rPr lang="en-US" altLang="en-US" sz="1400" i="1" kern="0" dirty="0">
                <a:solidFill>
                  <a:srgbClr val="000000"/>
                </a:solidFill>
                <a:latin typeface="Times New Roman" pitchFamily="18" charset="0"/>
                <a:cs typeface="Times New Roman" pitchFamily="18" charset="0"/>
              </a:rPr>
              <a:t> </a:t>
            </a:r>
            <a:r>
              <a:rPr lang="en-US" altLang="en-US" sz="1400" kern="0" dirty="0">
                <a:solidFill>
                  <a:srgbClr val="000000"/>
                </a:solidFill>
                <a:latin typeface="Times New Roman" pitchFamily="18" charset="0"/>
                <a:cs typeface="Times New Roman" pitchFamily="18" charset="0"/>
              </a:rPr>
              <a:t>= 2</a:t>
            </a:r>
            <a:r>
              <a:rPr lang="el-GR" altLang="en-US" sz="1400" kern="0" dirty="0">
                <a:solidFill>
                  <a:srgbClr val="000000"/>
                </a:solidFill>
                <a:latin typeface="Times New Roman" pitchFamily="18" charset="0"/>
                <a:cs typeface="Times New Roman" pitchFamily="18" charset="0"/>
              </a:rPr>
              <a:t>π</a:t>
            </a:r>
            <a:r>
              <a:rPr lang="en-US" altLang="en-US" sz="1400" i="1" kern="0" dirty="0">
                <a:solidFill>
                  <a:srgbClr val="000000"/>
                </a:solidFill>
                <a:latin typeface="Times New Roman" pitchFamily="18" charset="0"/>
                <a:cs typeface="Times New Roman" pitchFamily="18" charset="0"/>
              </a:rPr>
              <a:t>f </a:t>
            </a:r>
            <a:r>
              <a:rPr lang="el-GR" altLang="en-US" sz="1400" i="1" kern="0" dirty="0">
                <a:solidFill>
                  <a:srgbClr val="000000"/>
                </a:solidFill>
                <a:latin typeface="Times New Roman" pitchFamily="18" charset="0"/>
                <a:cs typeface="Times New Roman" pitchFamily="18" charset="0"/>
              </a:rPr>
              <a:t> </a:t>
            </a:r>
            <a:r>
              <a:rPr lang="en-US" altLang="en-US" sz="1400" kern="0" dirty="0">
                <a:solidFill>
                  <a:srgbClr val="000000"/>
                </a:solidFill>
                <a:latin typeface="Times New Roman" pitchFamily="18" charset="0"/>
                <a:cs typeface="Times New Roman" pitchFamily="18" charset="0"/>
              </a:rPr>
              <a:t>rad/s</a:t>
            </a:r>
            <a:endParaRPr lang="en-US" kern="0" dirty="0">
              <a:solidFill>
                <a:sysClr val="windowText" lastClr="000000"/>
              </a:solidFill>
              <a:latin typeface="Times New Roman" pitchFamily="18" charset="0"/>
              <a:cs typeface="Times New Roman" pitchFamily="18" charset="0"/>
            </a:endParaRPr>
          </a:p>
        </p:txBody>
      </p:sp>
      <p:sp>
        <p:nvSpPr>
          <p:cNvPr id="10" name="Rectangle 9"/>
          <p:cNvSpPr/>
          <p:nvPr/>
        </p:nvSpPr>
        <p:spPr>
          <a:xfrm>
            <a:off x="1706625" y="5511409"/>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428625"/>
            <a:ext cx="8229600" cy="989013"/>
          </a:xfrm>
          <a:prstGeom prst="rect">
            <a:avLst/>
          </a:prstGeom>
        </p:spPr>
        <p:txBody>
          <a:bodyPr/>
          <a:lstStyle/>
          <a:p>
            <a:pPr algn="ctr">
              <a:defRPr/>
            </a:pPr>
            <a:r>
              <a:rPr lang="el-GR" dirty="0" smtClean="0"/>
              <a:t>Συμβολισμοί</a:t>
            </a:r>
            <a:endParaRPr lang="en-US" dirty="0"/>
          </a:p>
        </p:txBody>
      </p:sp>
      <p:pic>
        <p:nvPicPr>
          <p:cNvPr id="6147" name="Picture 3" descr="c:\ch01-conv\sedr42021_0116.jpg"/>
          <p:cNvPicPr>
            <a:picLocks noGrp="1" noChangeAspect="1" noChangeArrowheads="1"/>
          </p:cNvPicPr>
          <p:nvPr>
            <p:ph idx="4294967295"/>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925" y="3213100"/>
            <a:ext cx="5426075" cy="335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428750"/>
            <a:ext cx="6572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 TextBox"/>
          <p:cNvSpPr txBox="1">
            <a:spLocks noChangeArrowheads="1"/>
          </p:cNvSpPr>
          <p:nvPr/>
        </p:nvSpPr>
        <p:spPr bwMode="auto">
          <a:xfrm>
            <a:off x="1143000" y="1500188"/>
            <a:ext cx="56530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l-GR">
                <a:latin typeface="Times New Roman" pitchFamily="18" charset="0"/>
                <a:cs typeface="Times New Roman" pitchFamily="18" charset="0"/>
              </a:rPr>
              <a:t>Τελική στιγμιαία ποσότητα</a:t>
            </a:r>
          </a:p>
          <a:p>
            <a:pPr algn="l" eaLnBrk="1" hangingPunct="1"/>
            <a:r>
              <a:rPr lang="el-GR">
                <a:latin typeface="Times New Roman" pitchFamily="18" charset="0"/>
                <a:cs typeface="Times New Roman" pitchFamily="18" charset="0"/>
              </a:rPr>
              <a:t>Αυξητική ποσότητα σήματος (</a:t>
            </a:r>
            <a:r>
              <a:rPr lang="en-US">
                <a:latin typeface="Times New Roman" pitchFamily="18" charset="0"/>
                <a:cs typeface="Times New Roman" pitchFamily="18" charset="0"/>
              </a:rPr>
              <a:t>ac</a:t>
            </a:r>
            <a:r>
              <a:rPr lang="el-GR">
                <a:latin typeface="Times New Roman" pitchFamily="18" charset="0"/>
                <a:cs typeface="Times New Roman" pitchFamily="18" charset="0"/>
              </a:rPr>
              <a:t> ή ασθενές)</a:t>
            </a:r>
          </a:p>
          <a:p>
            <a:pPr algn="l" eaLnBrk="1" hangingPunct="1"/>
            <a:r>
              <a:rPr lang="en-US">
                <a:latin typeface="Times New Roman" pitchFamily="18" charset="0"/>
                <a:cs typeface="Times New Roman" pitchFamily="18" charset="0"/>
              </a:rPr>
              <a:t>dc </a:t>
            </a:r>
            <a:r>
              <a:rPr lang="el-GR">
                <a:latin typeface="Times New Roman" pitchFamily="18" charset="0"/>
                <a:cs typeface="Times New Roman" pitchFamily="18" charset="0"/>
              </a:rPr>
              <a:t>ποσότητα</a:t>
            </a:r>
            <a:endParaRPr lang="en-US">
              <a:latin typeface="Times New Roman" pitchFamily="18" charset="0"/>
              <a:cs typeface="Times New Roman" pitchFamily="18" charset="0"/>
            </a:endParaRPr>
          </a:p>
          <a:p>
            <a:pPr algn="l" eaLnBrk="1" hangingPunct="1"/>
            <a:r>
              <a:rPr lang="el-GR">
                <a:latin typeface="Times New Roman" pitchFamily="18" charset="0"/>
                <a:cs typeface="Times New Roman" pitchFamily="18" charset="0"/>
              </a:rPr>
              <a:t>Πλατος ημιτονοειδούς σήματος</a:t>
            </a:r>
          </a:p>
          <a:p>
            <a:pPr algn="l" eaLnBrk="1" hangingPunct="1"/>
            <a:r>
              <a:rPr lang="el-GR">
                <a:latin typeface="Times New Roman" pitchFamily="18" charset="0"/>
                <a:cs typeface="Times New Roman" pitchFamily="18" charset="0"/>
              </a:rPr>
              <a:t> τιμές κορυφής </a:t>
            </a:r>
          </a:p>
          <a:p>
            <a:pPr algn="l" eaLnBrk="1" hangingPunct="1"/>
            <a:r>
              <a:rPr lang="el-GR">
                <a:latin typeface="Times New Roman" pitchFamily="18" charset="0"/>
                <a:cs typeface="Times New Roman" pitchFamily="18" charset="0"/>
              </a:rPr>
              <a:t>(</a:t>
            </a:r>
            <a:r>
              <a:rPr lang="en-US">
                <a:latin typeface="Times New Roman" pitchFamily="18" charset="0"/>
                <a:cs typeface="Times New Roman" pitchFamily="18" charset="0"/>
              </a:rPr>
              <a:t>peak </a:t>
            </a:r>
            <a:r>
              <a:rPr lang="el-GR">
                <a:latin typeface="Times New Roman" pitchFamily="18" charset="0"/>
                <a:cs typeface="Times New Roman" pitchFamily="18" charset="0"/>
              </a:rPr>
              <a:t>ή </a:t>
            </a:r>
            <a:r>
              <a:rPr lang="en-US">
                <a:latin typeface="Times New Roman" pitchFamily="18" charset="0"/>
                <a:cs typeface="Times New Roman" pitchFamily="18" charset="0"/>
              </a:rPr>
              <a:t>max)</a:t>
            </a:r>
          </a:p>
          <a:p>
            <a:pPr algn="l" eaLnBrk="1" hangingPunct="1"/>
            <a:endParaRPr lang="en-US">
              <a:latin typeface="Times New Roman" pitchFamily="18" charset="0"/>
              <a:cs typeface="Times New Roman" pitchFamily="18" charset="0"/>
            </a:endParaRPr>
          </a:p>
        </p:txBody>
      </p:sp>
      <p:pic>
        <p:nvPicPr>
          <p:cNvPr id="61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3" y="3143250"/>
            <a:ext cx="857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4000500"/>
            <a:ext cx="13922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4929188"/>
            <a:ext cx="13017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25" y="5857875"/>
            <a:ext cx="1438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384641" y="6388410"/>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bwMode="auto">
          <a:xfrm>
            <a:off x="457200" y="357188"/>
            <a:ext cx="8229600" cy="857250"/>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dirty="0" smtClean="0"/>
              <a:t>Ενίσχυση: Εισαγωγή</a:t>
            </a:r>
          </a:p>
        </p:txBody>
      </p:sp>
      <p:sp>
        <p:nvSpPr>
          <p:cNvPr id="2" name="TextBox 1"/>
          <p:cNvSpPr txBox="1"/>
          <p:nvPr/>
        </p:nvSpPr>
        <p:spPr>
          <a:xfrm>
            <a:off x="96838" y="1095375"/>
            <a:ext cx="8867775" cy="5862638"/>
          </a:xfrm>
          <a:prstGeom prst="rect">
            <a:avLst/>
          </a:prstGeom>
          <a:noFill/>
        </p:spPr>
        <p:txBody>
          <a:bodyPr>
            <a:spAutoFit/>
          </a:bodyPr>
          <a:lstStyle/>
          <a:p>
            <a:pPr marL="285750" indent="-285750" algn="just">
              <a:spcBef>
                <a:spcPts val="600"/>
              </a:spcBef>
              <a:buFont typeface="Arial" pitchFamily="34" charset="0"/>
              <a:buChar char="•"/>
              <a:defRPr/>
            </a:pPr>
            <a:r>
              <a:rPr lang="el-GR" i="1" dirty="0">
                <a:solidFill>
                  <a:srgbClr val="FF0000"/>
                </a:solidFill>
                <a:latin typeface="Times New Roman" pitchFamily="18" charset="0"/>
                <a:cs typeface="Times New Roman" pitchFamily="18" charset="0"/>
              </a:rPr>
              <a:t>Ενίσχυση: </a:t>
            </a:r>
            <a:r>
              <a:rPr lang="el-GR" dirty="0">
                <a:latin typeface="Times New Roman" pitchFamily="18" charset="0"/>
                <a:cs typeface="Times New Roman" pitchFamily="18" charset="0"/>
              </a:rPr>
              <a:t>η απλούστερη μορφή επεξεργασίας σήματος</a:t>
            </a:r>
          </a:p>
          <a:p>
            <a:pPr marL="285750" indent="-285750" algn="just">
              <a:spcBef>
                <a:spcPts val="600"/>
              </a:spcBef>
              <a:buFont typeface="Arial" pitchFamily="34" charset="0"/>
              <a:buChar char="•"/>
              <a:defRPr/>
            </a:pPr>
            <a:r>
              <a:rPr lang="el-GR" i="1" dirty="0">
                <a:solidFill>
                  <a:srgbClr val="FF0000"/>
                </a:solidFill>
                <a:latin typeface="Times New Roman" pitchFamily="18" charset="0"/>
                <a:cs typeface="Times New Roman" pitchFamily="18" charset="0"/>
              </a:rPr>
              <a:t>Πως προκύπτει η ανάγκη για ενίσχυση? </a:t>
            </a:r>
            <a:r>
              <a:rPr lang="el-GR" dirty="0">
                <a:latin typeface="Times New Roman" pitchFamily="18" charset="0"/>
                <a:cs typeface="Times New Roman" pitchFamily="18" charset="0"/>
              </a:rPr>
              <a:t>Οι μετατροπείς συνήθως παρέχουν σήματα με πλάτος της τάξης των μ</a:t>
            </a:r>
            <a:r>
              <a:rPr lang="en-US" dirty="0">
                <a:latin typeface="Times New Roman" pitchFamily="18" charset="0"/>
                <a:cs typeface="Times New Roman" pitchFamily="18" charset="0"/>
              </a:rPr>
              <a:t>V</a:t>
            </a:r>
            <a:r>
              <a:rPr lang="el-GR" dirty="0">
                <a:latin typeface="Times New Roman" pitchFamily="18" charset="0"/>
                <a:cs typeface="Times New Roman" pitchFamily="18" charset="0"/>
              </a:rPr>
              <a:t> η </a:t>
            </a:r>
            <a:r>
              <a:rPr lang="en-US" dirty="0">
                <a:latin typeface="Times New Roman" pitchFamily="18" charset="0"/>
                <a:cs typeface="Times New Roman" pitchFamily="18" charset="0"/>
              </a:rPr>
              <a:t>mV</a:t>
            </a:r>
            <a:r>
              <a:rPr lang="el-GR" dirty="0">
                <a:latin typeface="Times New Roman" pitchFamily="18" charset="0"/>
                <a:cs typeface="Times New Roman" pitchFamily="18" charset="0"/>
              </a:rPr>
              <a:t> τα οποία είναι «ασθενή» για να υποστούν αξιόπιστη επεξεργασία. Το ξεπερνάμε αν αυξήσουμε σημαντικά το πλάτος τους.</a:t>
            </a:r>
            <a:endParaRPr lang="el-GR" i="1" dirty="0">
              <a:solidFill>
                <a:srgbClr val="FF0000"/>
              </a:solidFill>
              <a:latin typeface="Times New Roman" pitchFamily="18" charset="0"/>
              <a:cs typeface="Times New Roman" pitchFamily="18" charset="0"/>
            </a:endParaRPr>
          </a:p>
          <a:p>
            <a:pPr marL="285750" indent="-285750" algn="just">
              <a:spcBef>
                <a:spcPts val="600"/>
              </a:spcBef>
              <a:buFont typeface="Arial" pitchFamily="34" charset="0"/>
              <a:buChar char="•"/>
              <a:defRPr/>
            </a:pPr>
            <a:r>
              <a:rPr lang="el-GR" i="1" dirty="0">
                <a:solidFill>
                  <a:srgbClr val="FF0000"/>
                </a:solidFill>
                <a:latin typeface="Times New Roman" pitchFamily="18" charset="0"/>
                <a:cs typeface="Times New Roman" pitchFamily="18" charset="0"/>
              </a:rPr>
              <a:t>Γραμμικότητα: </a:t>
            </a:r>
            <a:r>
              <a:rPr lang="el-GR" dirty="0">
                <a:latin typeface="Times New Roman" pitchFamily="18" charset="0"/>
                <a:cs typeface="Times New Roman" pitchFamily="18" charset="0"/>
              </a:rPr>
              <a:t>όταν ενισχύεται ένα σήμα θα πρέπει η πληροφορία που περιέχεται </a:t>
            </a:r>
            <a:r>
              <a:rPr lang="el-GR" dirty="0" err="1">
                <a:latin typeface="Times New Roman" pitchFamily="18" charset="0"/>
                <a:cs typeface="Times New Roman" pitchFamily="18" charset="0"/>
              </a:rPr>
              <a:t>αφ’ενός</a:t>
            </a:r>
            <a:r>
              <a:rPr lang="el-GR" dirty="0">
                <a:latin typeface="Times New Roman" pitchFamily="18" charset="0"/>
                <a:cs typeface="Times New Roman" pitchFamily="18" charset="0"/>
              </a:rPr>
              <a:t> να μην μεταβάλλεται και αφ’ ετέρου να μην προστίθεται καμία νέα πληροφορία. Άρα στην έξοδο του ενισχυτή θέλουμε το σήμα στην είσοδο αλλά με μεγαλύτερο πλάτος. Με άλλα λόγια επιθυμούμε οι διακυμάνσεις της </a:t>
            </a:r>
            <a:r>
              <a:rPr lang="el-GR" dirty="0" err="1">
                <a:latin typeface="Times New Roman" pitchFamily="18" charset="0"/>
                <a:cs typeface="Times New Roman" pitchFamily="18" charset="0"/>
              </a:rPr>
              <a:t>κυματομορφής</a:t>
            </a: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εισόδου </a:t>
            </a:r>
            <a:r>
              <a:rPr lang="el-GR" dirty="0">
                <a:latin typeface="Times New Roman" pitchFamily="18" charset="0"/>
                <a:cs typeface="Times New Roman" pitchFamily="18" charset="0"/>
              </a:rPr>
              <a:t>να είναι ταυτόσημες με τις διακυμάνσεις της </a:t>
            </a:r>
            <a:r>
              <a:rPr lang="el-GR" dirty="0" err="1">
                <a:latin typeface="Times New Roman" pitchFamily="18" charset="0"/>
                <a:cs typeface="Times New Roman" pitchFamily="18" charset="0"/>
              </a:rPr>
              <a:t>κυματομορφής</a:t>
            </a:r>
            <a:r>
              <a:rPr lang="el-GR" dirty="0">
                <a:latin typeface="Times New Roman" pitchFamily="18" charset="0"/>
                <a:cs typeface="Times New Roman" pitchFamily="18" charset="0"/>
              </a:rPr>
              <a:t> εξόδου</a:t>
            </a:r>
          </a:p>
          <a:p>
            <a:pPr marL="285750" indent="-285750" algn="just">
              <a:spcBef>
                <a:spcPts val="600"/>
              </a:spcBef>
              <a:buFont typeface="Arial" pitchFamily="34" charset="0"/>
              <a:buChar char="•"/>
              <a:defRPr/>
            </a:pPr>
            <a:r>
              <a:rPr lang="el-GR" i="1" dirty="0">
                <a:solidFill>
                  <a:srgbClr val="FF0000"/>
                </a:solidFill>
                <a:latin typeface="Times New Roman" pitchFamily="18" charset="0"/>
                <a:cs typeface="Times New Roman" pitchFamily="18" charset="0"/>
              </a:rPr>
              <a:t>Παραμόρφωση: </a:t>
            </a:r>
            <a:r>
              <a:rPr lang="el-GR" dirty="0">
                <a:latin typeface="Times New Roman" pitchFamily="18" charset="0"/>
                <a:cs typeface="Times New Roman" pitchFamily="18" charset="0"/>
              </a:rPr>
              <a:t>κάθε αλλαγή της </a:t>
            </a:r>
            <a:r>
              <a:rPr lang="el-GR" dirty="0" err="1">
                <a:latin typeface="Times New Roman" pitchFamily="18" charset="0"/>
                <a:cs typeface="Times New Roman" pitchFamily="18" charset="0"/>
              </a:rPr>
              <a:t>κυματομορφής</a:t>
            </a:r>
            <a:r>
              <a:rPr lang="el-GR" dirty="0">
                <a:latin typeface="Times New Roman" pitchFamily="18" charset="0"/>
                <a:cs typeface="Times New Roman" pitchFamily="18" charset="0"/>
              </a:rPr>
              <a:t> (η οποία είναι προφανώς ανεπιθύμητη)</a:t>
            </a:r>
          </a:p>
          <a:p>
            <a:pPr marL="285750" indent="-285750" algn="just">
              <a:buFont typeface="Arial" pitchFamily="34" charset="0"/>
              <a:buChar char="•"/>
              <a:defRPr/>
            </a:pPr>
            <a:endParaRPr lang="el-GR"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bwMode="auto">
          <a:xfrm>
            <a:off x="500063" y="1143000"/>
            <a:ext cx="8643937" cy="485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Font typeface="Wingdings" pitchFamily="2" charset="2"/>
              <a:buNone/>
            </a:pPr>
            <a:r>
              <a:rPr lang="el-GR" sz="2000" b="1" dirty="0" smtClean="0">
                <a:solidFill>
                  <a:srgbClr val="FF0000"/>
                </a:solidFill>
                <a:latin typeface="Times New Roman" pitchFamily="18" charset="0"/>
                <a:cs typeface="Times New Roman" pitchFamily="18" charset="0"/>
              </a:rPr>
              <a:t>Γραμμική ενίσχυση</a:t>
            </a:r>
          </a:p>
          <a:p>
            <a:pPr>
              <a:spcBef>
                <a:spcPts val="600"/>
              </a:spcBef>
              <a:buFont typeface="Wingdings" pitchFamily="2" charset="2"/>
              <a:buNone/>
            </a:pPr>
            <a:endParaRPr lang="el-GR" sz="1800" dirty="0" smtClean="0">
              <a:solidFill>
                <a:schemeClr val="tx1"/>
              </a:solidFill>
            </a:endParaRPr>
          </a:p>
          <a:p>
            <a:pPr>
              <a:spcBef>
                <a:spcPts val="600"/>
              </a:spcBef>
              <a:buFont typeface="Wingdings" pitchFamily="2" charset="2"/>
              <a:buNone/>
            </a:pPr>
            <a:r>
              <a:rPr lang="en-US" sz="1800" i="1" dirty="0" err="1" smtClean="0">
                <a:solidFill>
                  <a:schemeClr val="tx1"/>
                </a:solidFill>
                <a:latin typeface="Times New Roman" pitchFamily="18" charset="0"/>
                <a:cs typeface="Times New Roman" pitchFamily="18" charset="0"/>
              </a:rPr>
              <a:t>v</a:t>
            </a:r>
            <a:r>
              <a:rPr lang="en-US" sz="1800" i="1" baseline="-25000" dirty="0" err="1" smtClean="0">
                <a:solidFill>
                  <a:schemeClr val="tx1"/>
                </a:solidFill>
                <a:latin typeface="Times New Roman" pitchFamily="18" charset="0"/>
                <a:cs typeface="Times New Roman" pitchFamily="18" charset="0"/>
              </a:rPr>
              <a:t>o</a:t>
            </a:r>
            <a:r>
              <a:rPr lang="en-US" sz="1800" i="1" dirty="0" smtClean="0">
                <a:solidFill>
                  <a:schemeClr val="tx1"/>
                </a:solidFill>
                <a:latin typeface="Times New Roman" pitchFamily="18" charset="0"/>
                <a:cs typeface="Times New Roman" pitchFamily="18" charset="0"/>
              </a:rPr>
              <a:t>(t) </a:t>
            </a:r>
            <a:r>
              <a:rPr lang="en-US" sz="1800" dirty="0" smtClean="0">
                <a:solidFill>
                  <a:schemeClr val="tx1"/>
                </a:solidFill>
                <a:latin typeface="Times New Roman" pitchFamily="18" charset="0"/>
                <a:cs typeface="Times New Roman" pitchFamily="18" charset="0"/>
                <a:sym typeface="Wingdings" pitchFamily="2" charset="2"/>
              </a:rPr>
              <a:t> </a:t>
            </a:r>
            <a:r>
              <a:rPr lang="el-GR" sz="1800" dirty="0" smtClean="0">
                <a:solidFill>
                  <a:schemeClr val="tx1"/>
                </a:solidFill>
                <a:latin typeface="Times New Roman" pitchFamily="18" charset="0"/>
                <a:cs typeface="Times New Roman" pitchFamily="18" charset="0"/>
                <a:sym typeface="Wingdings" pitchFamily="2" charset="2"/>
              </a:rPr>
              <a:t>σήμα εξόδου (εδώ τάση, θα μπορούσε να είναι και ρεύμα)</a:t>
            </a:r>
          </a:p>
          <a:p>
            <a:pPr>
              <a:spcBef>
                <a:spcPts val="600"/>
              </a:spcBef>
              <a:buFont typeface="Wingdings" pitchFamily="2" charset="2"/>
              <a:buNone/>
            </a:pPr>
            <a:r>
              <a:rPr lang="en-US" sz="1800" i="1" dirty="0" smtClean="0">
                <a:solidFill>
                  <a:schemeClr val="tx1"/>
                </a:solidFill>
                <a:latin typeface="Times New Roman" pitchFamily="18" charset="0"/>
                <a:cs typeface="Times New Roman" pitchFamily="18" charset="0"/>
              </a:rPr>
              <a:t>v</a:t>
            </a:r>
            <a:r>
              <a:rPr lang="en-US" sz="1800" i="1" baseline="-25000" dirty="0" smtClean="0">
                <a:solidFill>
                  <a:schemeClr val="tx1"/>
                </a:solidFill>
                <a:latin typeface="Times New Roman" pitchFamily="18" charset="0"/>
                <a:cs typeface="Times New Roman" pitchFamily="18" charset="0"/>
              </a:rPr>
              <a:t>i</a:t>
            </a:r>
            <a:r>
              <a:rPr lang="en-US" sz="1800" i="1" dirty="0" smtClean="0">
                <a:solidFill>
                  <a:schemeClr val="tx1"/>
                </a:solidFill>
                <a:latin typeface="Times New Roman" pitchFamily="18" charset="0"/>
                <a:cs typeface="Times New Roman" pitchFamily="18" charset="0"/>
              </a:rPr>
              <a:t>(t) </a:t>
            </a:r>
            <a:r>
              <a:rPr lang="en-US" sz="1800" dirty="0" smtClean="0">
                <a:solidFill>
                  <a:schemeClr val="tx1"/>
                </a:solidFill>
                <a:latin typeface="Times New Roman" pitchFamily="18" charset="0"/>
                <a:cs typeface="Times New Roman" pitchFamily="18" charset="0"/>
                <a:sym typeface="Wingdings" pitchFamily="2" charset="2"/>
              </a:rPr>
              <a:t> </a:t>
            </a:r>
            <a:r>
              <a:rPr lang="el-GR" sz="1800" dirty="0" smtClean="0">
                <a:solidFill>
                  <a:schemeClr val="tx1"/>
                </a:solidFill>
                <a:latin typeface="Times New Roman" pitchFamily="18" charset="0"/>
                <a:cs typeface="Times New Roman" pitchFamily="18" charset="0"/>
                <a:sym typeface="Wingdings" pitchFamily="2" charset="2"/>
              </a:rPr>
              <a:t>σήμα εισόδου (εδώ τάση, θα μπορούσε να είναι και ρεύμα)</a:t>
            </a:r>
          </a:p>
          <a:p>
            <a:pPr>
              <a:spcBef>
                <a:spcPts val="600"/>
              </a:spcBef>
              <a:buFont typeface="Wingdings" pitchFamily="2" charset="2"/>
              <a:buNone/>
            </a:pPr>
            <a:r>
              <a:rPr lang="el-GR" sz="1800" i="1" dirty="0" smtClean="0">
                <a:solidFill>
                  <a:schemeClr val="tx1"/>
                </a:solidFill>
                <a:latin typeface="Times New Roman" pitchFamily="18" charset="0"/>
                <a:cs typeface="Times New Roman" pitchFamily="18" charset="0"/>
                <a:sym typeface="Wingdings" pitchFamily="2" charset="2"/>
              </a:rPr>
              <a:t>Α</a:t>
            </a:r>
            <a:r>
              <a:rPr lang="el-GR" sz="1800" dirty="0" smtClean="0">
                <a:solidFill>
                  <a:schemeClr val="tx1"/>
                </a:solidFill>
                <a:latin typeface="Times New Roman" pitchFamily="18" charset="0"/>
                <a:cs typeface="Times New Roman" pitchFamily="18" charset="0"/>
                <a:sym typeface="Wingdings" pitchFamily="2" charset="2"/>
              </a:rPr>
              <a:t>     κέρδος ενισχυτή (σταθερά, ανεξάρτητη από το πλάτος του σήματος εισόδου)</a:t>
            </a:r>
            <a:endParaRPr lang="el-GR" sz="1800" i="1" dirty="0" smtClean="0">
              <a:solidFill>
                <a:schemeClr val="tx1"/>
              </a:solidFill>
              <a:latin typeface="Times New Roman" pitchFamily="18" charset="0"/>
              <a:cs typeface="Times New Roman" pitchFamily="18" charset="0"/>
              <a:sym typeface="Wingdings" pitchFamily="2" charset="2"/>
            </a:endParaRPr>
          </a:p>
          <a:p>
            <a:pPr>
              <a:spcBef>
                <a:spcPts val="600"/>
              </a:spcBef>
              <a:buFont typeface="Wingdings" pitchFamily="2" charset="2"/>
              <a:buNone/>
            </a:pPr>
            <a:endParaRPr lang="el-GR" sz="2000" b="1" dirty="0" smtClean="0">
              <a:solidFill>
                <a:srgbClr val="FF0000"/>
              </a:solidFill>
              <a:latin typeface="Times New Roman" pitchFamily="18" charset="0"/>
              <a:cs typeface="Times New Roman" pitchFamily="18" charset="0"/>
              <a:sym typeface="Wingdings" pitchFamily="2" charset="2"/>
            </a:endParaRPr>
          </a:p>
          <a:p>
            <a:pPr>
              <a:spcBef>
                <a:spcPts val="600"/>
              </a:spcBef>
              <a:buFont typeface="Wingdings" pitchFamily="2" charset="2"/>
              <a:buNone/>
            </a:pPr>
            <a:r>
              <a:rPr lang="el-GR" sz="2000" b="1" dirty="0" smtClean="0">
                <a:solidFill>
                  <a:srgbClr val="FF0000"/>
                </a:solidFill>
                <a:latin typeface="Times New Roman" pitchFamily="18" charset="0"/>
                <a:cs typeface="Times New Roman" pitchFamily="18" charset="0"/>
                <a:sym typeface="Wingdings" pitchFamily="2" charset="2"/>
              </a:rPr>
              <a:t>Μη γραμμική παραμόρφωση</a:t>
            </a:r>
          </a:p>
          <a:p>
            <a:pPr algn="just">
              <a:spcBef>
                <a:spcPts val="600"/>
              </a:spcBef>
              <a:buFont typeface="Wingdings" pitchFamily="2" charset="2"/>
              <a:buNone/>
            </a:pPr>
            <a:r>
              <a:rPr lang="el-GR" sz="1800" dirty="0" smtClean="0">
                <a:solidFill>
                  <a:schemeClr val="tx1"/>
                </a:solidFill>
                <a:latin typeface="Times New Roman" pitchFamily="18" charset="0"/>
                <a:cs typeface="Times New Roman" pitchFamily="18" charset="0"/>
                <a:sym typeface="Wingdings" pitchFamily="2" charset="2"/>
              </a:rPr>
              <a:t>Αν η σχέση εισόδου – εξόδου δεν είναι γραμμική και περιέχει και μεγαλύτερες δυνάμεις του Α, π.χ. </a:t>
            </a:r>
          </a:p>
          <a:p>
            <a:pPr algn="just">
              <a:spcBef>
                <a:spcPts val="600"/>
              </a:spcBef>
              <a:buFont typeface="Wingdings" pitchFamily="2" charset="2"/>
              <a:buNone/>
            </a:pPr>
            <a:endParaRPr lang="el-GR" sz="1800" dirty="0" smtClean="0">
              <a:solidFill>
                <a:schemeClr val="tx1"/>
              </a:solidFill>
              <a:latin typeface="Times New Roman" pitchFamily="18" charset="0"/>
              <a:cs typeface="Times New Roman" pitchFamily="18" charset="0"/>
              <a:sym typeface="Wingdings" pitchFamily="2" charset="2"/>
            </a:endParaRPr>
          </a:p>
          <a:p>
            <a:pPr algn="just">
              <a:spcBef>
                <a:spcPts val="600"/>
              </a:spcBef>
              <a:buFont typeface="Wingdings" pitchFamily="2" charset="2"/>
              <a:buNone/>
            </a:pPr>
            <a:r>
              <a:rPr lang="el-GR" sz="2000" b="1" dirty="0" smtClean="0">
                <a:solidFill>
                  <a:srgbClr val="FF0000"/>
                </a:solidFill>
                <a:latin typeface="Times New Roman" pitchFamily="18" charset="0"/>
                <a:cs typeface="Times New Roman" pitchFamily="18" charset="0"/>
                <a:sym typeface="Wingdings" pitchFamily="2" charset="2"/>
              </a:rPr>
              <a:t>Κατάταξη ενισχυτών</a:t>
            </a:r>
          </a:p>
          <a:p>
            <a:pPr algn="just">
              <a:spcBef>
                <a:spcPts val="600"/>
              </a:spcBef>
            </a:pPr>
            <a:r>
              <a:rPr lang="el-GR" sz="1800" dirty="0" smtClean="0">
                <a:solidFill>
                  <a:schemeClr val="tx1"/>
                </a:solidFill>
                <a:latin typeface="Times New Roman" pitchFamily="18" charset="0"/>
                <a:cs typeface="Times New Roman" pitchFamily="18" charset="0"/>
                <a:sym typeface="Wingdings" pitchFamily="2" charset="2"/>
              </a:rPr>
              <a:t>Ενισχυτές ασθενών σημάτων (π.χ. ενισχυτής τάσης) </a:t>
            </a:r>
          </a:p>
          <a:p>
            <a:pPr algn="just">
              <a:spcBef>
                <a:spcPts val="600"/>
              </a:spcBef>
            </a:pPr>
            <a:r>
              <a:rPr lang="el-GR" sz="1800" dirty="0" smtClean="0">
                <a:solidFill>
                  <a:schemeClr val="tx1"/>
                </a:solidFill>
                <a:latin typeface="Times New Roman" pitchFamily="18" charset="0"/>
                <a:cs typeface="Times New Roman" pitchFamily="18" charset="0"/>
                <a:sym typeface="Wingdings" pitchFamily="2" charset="2"/>
              </a:rPr>
              <a:t>Ενισχυτές ισχύος (κέρδος τάσης μέτριο αλλά μεγάλο κέρδος ρεύματος)</a:t>
            </a:r>
          </a:p>
          <a:p>
            <a:pPr algn="just">
              <a:spcBef>
                <a:spcPts val="600"/>
              </a:spcBef>
              <a:buFont typeface="Wingdings" pitchFamily="2" charset="2"/>
              <a:buNone/>
            </a:pPr>
            <a:endParaRPr lang="el-GR" sz="1800" dirty="0" smtClean="0">
              <a:solidFill>
                <a:schemeClr val="tx1"/>
              </a:solidFill>
              <a:latin typeface="Times New Roman" pitchFamily="18" charset="0"/>
              <a:cs typeface="Times New Roman" pitchFamily="18" charset="0"/>
              <a:sym typeface="Wingdings" pitchFamily="2" charset="2"/>
            </a:endParaRPr>
          </a:p>
          <a:p>
            <a:pPr>
              <a:buFont typeface="Wingdings" pitchFamily="2" charset="2"/>
              <a:buNone/>
            </a:pPr>
            <a:endParaRPr lang="el-GR" sz="1800" dirty="0" smtClean="0">
              <a:solidFill>
                <a:schemeClr val="tx1"/>
              </a:solidFill>
              <a:latin typeface="Times New Roman" pitchFamily="18" charset="0"/>
              <a:cs typeface="Times New Roman" pitchFamily="18" charset="0"/>
            </a:endParaRPr>
          </a:p>
          <a:p>
            <a:pPr>
              <a:buFont typeface="Wingdings" pitchFamily="2" charset="2"/>
              <a:buNone/>
            </a:pPr>
            <a:endParaRPr lang="el-GR" sz="1800" dirty="0" smtClean="0">
              <a:solidFill>
                <a:schemeClr val="tx1"/>
              </a:solidFill>
            </a:endParaRPr>
          </a:p>
          <a:p>
            <a:pPr>
              <a:buFont typeface="Wingdings" pitchFamily="2" charset="2"/>
              <a:buNone/>
            </a:pPr>
            <a:endParaRPr lang="el-GR" sz="1800" dirty="0" smtClean="0">
              <a:solidFill>
                <a:schemeClr val="tx1"/>
              </a:solidFill>
            </a:endParaRPr>
          </a:p>
          <a:p>
            <a:pPr>
              <a:buFont typeface="Wingdings" pitchFamily="2" charset="2"/>
              <a:buNone/>
            </a:pPr>
            <a:endParaRPr lang="en-US" sz="1800" dirty="0" smtClean="0">
              <a:solidFill>
                <a:schemeClr val="tx1"/>
              </a:solidFill>
            </a:endParaRPr>
          </a:p>
        </p:txBody>
      </p:sp>
      <p:sp>
        <p:nvSpPr>
          <p:cNvPr id="4" name="Rectangle 2"/>
          <p:cNvSpPr>
            <a:spLocks noGrp="1" noChangeArrowheads="1"/>
          </p:cNvSpPr>
          <p:nvPr>
            <p:ph type="title" idx="4294967295"/>
          </p:nvPr>
        </p:nvSpPr>
        <p:spPr bwMode="auto">
          <a:xfrm>
            <a:off x="0" y="357188"/>
            <a:ext cx="8229600" cy="8572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l-GR" dirty="0" smtClean="0"/>
              <a:t>Ενίσχυση: Εισαγωγή (2)</a:t>
            </a:r>
          </a:p>
        </p:txBody>
      </p:sp>
      <p:graphicFrame>
        <p:nvGraphicFramePr>
          <p:cNvPr id="8196" name="Object 7"/>
          <p:cNvGraphicFramePr>
            <a:graphicFrameLocks noGrp="1" noChangeAspect="1"/>
          </p:cNvGraphicFramePr>
          <p:nvPr/>
        </p:nvGraphicFramePr>
        <p:xfrm>
          <a:off x="785813" y="1500188"/>
          <a:ext cx="1343025" cy="366712"/>
        </p:xfrm>
        <a:graphic>
          <a:graphicData uri="http://schemas.openxmlformats.org/presentationml/2006/ole">
            <mc:AlternateContent xmlns:mc="http://schemas.openxmlformats.org/markup-compatibility/2006">
              <mc:Choice xmlns:v="urn:schemas-microsoft-com:vml" Requires="v">
                <p:oleObj spid="_x0000_s8236" name="Equation" r:id="rId3" imgW="1256755" imgH="342751" progId="">
                  <p:embed/>
                </p:oleObj>
              </mc:Choice>
              <mc:Fallback>
                <p:oleObj name="Equation" r:id="rId3" imgW="1256755" imgH="342751" progId="">
                  <p:embed/>
                  <p:pic>
                    <p:nvPicPr>
                      <p:cNvPr id="0" name="Picture 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500188"/>
                        <a:ext cx="1343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11"/>
          <p:cNvGraphicFramePr>
            <a:graphicFrameLocks noGrp="1" noChangeAspect="1"/>
          </p:cNvGraphicFramePr>
          <p:nvPr/>
        </p:nvGraphicFramePr>
        <p:xfrm>
          <a:off x="2714625" y="4000500"/>
          <a:ext cx="3608388" cy="366713"/>
        </p:xfrm>
        <a:graphic>
          <a:graphicData uri="http://schemas.openxmlformats.org/presentationml/2006/ole">
            <mc:AlternateContent xmlns:mc="http://schemas.openxmlformats.org/markup-compatibility/2006">
              <mc:Choice xmlns:v="urn:schemas-microsoft-com:vml" Requires="v">
                <p:oleObj spid="_x0000_s8237" name="Equation" r:id="rId5" imgW="3378200" imgH="342900" progId="">
                  <p:embed/>
                </p:oleObj>
              </mc:Choice>
              <mc:Fallback>
                <p:oleObj name="Equation" r:id="rId5" imgW="3378200" imgH="342900" progId="">
                  <p:embed/>
                  <p:pic>
                    <p:nvPicPr>
                      <p:cNvPr id="0" name="Picture 2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4000500"/>
                        <a:ext cx="3608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357188"/>
            <a:ext cx="8229600" cy="1060450"/>
          </a:xfrm>
          <a:prstGeom prst="rect">
            <a:avLst/>
          </a:prstGeom>
        </p:spPr>
        <p:txBody>
          <a:bodyPr/>
          <a:lstStyle/>
          <a:p>
            <a:pPr>
              <a:defRPr/>
            </a:pPr>
            <a:r>
              <a:rPr lang="el-GR" dirty="0" smtClean="0"/>
              <a:t>Ενισχυτές : κυκλωματικό διάγραμμα</a:t>
            </a:r>
            <a:endParaRPr lang="en-US" dirty="0"/>
          </a:p>
        </p:txBody>
      </p:sp>
      <p:sp>
        <p:nvSpPr>
          <p:cNvPr id="9219" name="2 - Θέση περιεχομένου"/>
          <p:cNvSpPr>
            <a:spLocks noGrp="1"/>
          </p:cNvSpPr>
          <p:nvPr>
            <p:ph idx="4294967295"/>
          </p:nvPr>
        </p:nvSpPr>
        <p:spPr bwMode="auto">
          <a:xfrm>
            <a:off x="0" y="1500188"/>
            <a:ext cx="5214938" cy="4625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l-GR" smtClean="0"/>
              <a:t>Δίθυρο δικτύωμα</a:t>
            </a:r>
          </a:p>
          <a:p>
            <a:pPr marL="857250" lvl="1" indent="-457200" algn="just">
              <a:buFont typeface="Verdana" pitchFamily="34" charset="0"/>
              <a:buAutoNum type="alphaLcParenR"/>
            </a:pPr>
            <a:r>
              <a:rPr lang="el-GR" smtClean="0"/>
              <a:t>Η θύρα εισόδου έχει δύο ακροδέκτες, ανεξάρτητους από τη θύρα εξόδου</a:t>
            </a:r>
          </a:p>
          <a:p>
            <a:pPr marL="857250" lvl="1" indent="-457200" algn="just">
              <a:buFont typeface="Verdana" pitchFamily="34" charset="0"/>
              <a:buAutoNum type="alphaLcParenR"/>
            </a:pPr>
            <a:r>
              <a:rPr lang="el-GR" smtClean="0"/>
              <a:t>Υπάρχει κοινός ακροδέκτης μεταξύ θύρας εισόδου και εξόδου. Χρησιμοποιείται ως σημείο αναφοράς </a:t>
            </a:r>
          </a:p>
          <a:p>
            <a:pPr algn="just"/>
            <a:endParaRPr lang="en-US" smtClean="0"/>
          </a:p>
        </p:txBody>
      </p:sp>
      <p:grpSp>
        <p:nvGrpSpPr>
          <p:cNvPr id="9220" name="Group 9"/>
          <p:cNvGrpSpPr>
            <a:grpSpLocks/>
          </p:cNvGrpSpPr>
          <p:nvPr/>
        </p:nvGrpSpPr>
        <p:grpSpPr bwMode="auto">
          <a:xfrm>
            <a:off x="5643563" y="2000250"/>
            <a:ext cx="3009900" cy="3929063"/>
            <a:chOff x="1775" y="423"/>
            <a:chExt cx="2211" cy="2750"/>
          </a:xfrm>
        </p:grpSpPr>
        <p:pic>
          <p:nvPicPr>
            <p:cNvPr id="9221" name="Picture 3" descr="c:\ch01-conv\sedr42021_0110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2" y="423"/>
              <a:ext cx="219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ch01-conv\sedr42021_0110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5" y="1822"/>
              <a:ext cx="2211"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6183465" y="6165304"/>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428625"/>
            <a:ext cx="8229600" cy="989013"/>
          </a:xfrm>
          <a:prstGeom prst="rect">
            <a:avLst/>
          </a:prstGeom>
        </p:spPr>
        <p:txBody>
          <a:bodyPr/>
          <a:lstStyle/>
          <a:p>
            <a:pPr algn="ctr">
              <a:defRPr/>
            </a:pPr>
            <a:r>
              <a:rPr lang="el-GR" dirty="0" smtClean="0"/>
              <a:t>Ενίσχυση: κέρδος</a:t>
            </a:r>
            <a:r>
              <a:rPr lang="en-US" dirty="0" smtClean="0"/>
              <a:t> (gain)</a:t>
            </a:r>
            <a:r>
              <a:rPr lang="el-GR" dirty="0" smtClean="0"/>
              <a:t> </a:t>
            </a:r>
            <a:endParaRPr lang="en-US" dirty="0"/>
          </a:p>
        </p:txBody>
      </p:sp>
      <p:sp>
        <p:nvSpPr>
          <p:cNvPr id="10243" name="2 - Θέση περιεχομένου"/>
          <p:cNvSpPr>
            <a:spLocks noGrp="1"/>
          </p:cNvSpPr>
          <p:nvPr>
            <p:ph idx="4294967295"/>
          </p:nvPr>
        </p:nvSpPr>
        <p:spPr bwMode="auto">
          <a:xfrm>
            <a:off x="0" y="4100513"/>
            <a:ext cx="4857750" cy="2614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el-GR" sz="2000" i="1" smtClean="0">
                <a:solidFill>
                  <a:schemeClr val="tx1"/>
                </a:solidFill>
                <a:latin typeface="Times New Roman" pitchFamily="18" charset="0"/>
                <a:cs typeface="Times New Roman" pitchFamily="18" charset="0"/>
              </a:rPr>
              <a:t>Γιατί | |  ? </a:t>
            </a:r>
            <a:r>
              <a:rPr lang="el-GR" sz="2000" smtClean="0">
                <a:solidFill>
                  <a:schemeClr val="tx1"/>
                </a:solidFill>
                <a:latin typeface="Times New Roman" pitchFamily="18" charset="0"/>
                <a:cs typeface="Times New Roman" pitchFamily="18" charset="0"/>
              </a:rPr>
              <a:t>Διότι το κέρδος μπορεί να είναι αρνητικός αριθμός</a:t>
            </a:r>
          </a:p>
          <a:p>
            <a:pPr>
              <a:spcBef>
                <a:spcPts val="600"/>
              </a:spcBef>
            </a:pPr>
            <a:r>
              <a:rPr lang="el-GR" sz="2000" i="1" smtClean="0">
                <a:solidFill>
                  <a:schemeClr val="tx1"/>
                </a:solidFill>
                <a:latin typeface="Times New Roman" pitchFamily="18" charset="0"/>
                <a:cs typeface="Times New Roman" pitchFamily="18" charset="0"/>
              </a:rPr>
              <a:t>Τι σημαίνει αρνητικό κέρδος? </a:t>
            </a:r>
            <a:r>
              <a:rPr lang="el-GR" sz="2000" smtClean="0">
                <a:solidFill>
                  <a:schemeClr val="tx1"/>
                </a:solidFill>
                <a:latin typeface="Times New Roman" pitchFamily="18" charset="0"/>
                <a:cs typeface="Times New Roman" pitchFamily="18" charset="0"/>
              </a:rPr>
              <a:t>Δεν εξασθενεί το σήμα εξόδου αλλά έχουμε αντιστροφή </a:t>
            </a:r>
          </a:p>
          <a:p>
            <a:pPr>
              <a:spcBef>
                <a:spcPts val="600"/>
              </a:spcBef>
            </a:pPr>
            <a:r>
              <a:rPr lang="el-GR" sz="2000" i="1" smtClean="0">
                <a:solidFill>
                  <a:schemeClr val="tx1"/>
                </a:solidFill>
                <a:latin typeface="Times New Roman" pitchFamily="18" charset="0"/>
                <a:cs typeface="Times New Roman" pitchFamily="18" charset="0"/>
              </a:rPr>
              <a:t>Τι σημαίνει αρνητικό κέρδος σε </a:t>
            </a:r>
            <a:r>
              <a:rPr lang="en-US" sz="2000" i="1" smtClean="0">
                <a:solidFill>
                  <a:schemeClr val="tx1"/>
                </a:solidFill>
                <a:latin typeface="Times New Roman" pitchFamily="18" charset="0"/>
                <a:cs typeface="Times New Roman" pitchFamily="18" charset="0"/>
              </a:rPr>
              <a:t>db</a:t>
            </a:r>
            <a:r>
              <a:rPr lang="el-GR" sz="2000" i="1" smtClean="0">
                <a:solidFill>
                  <a:schemeClr val="tx1"/>
                </a:solidFill>
                <a:latin typeface="Times New Roman" pitchFamily="18" charset="0"/>
                <a:cs typeface="Times New Roman" pitchFamily="18" charset="0"/>
              </a:rPr>
              <a:t>?</a:t>
            </a:r>
            <a:r>
              <a:rPr lang="en-US" sz="2000" i="1" smtClean="0">
                <a:solidFill>
                  <a:schemeClr val="tx1"/>
                </a:solidFill>
                <a:latin typeface="Times New Roman" pitchFamily="18" charset="0"/>
                <a:cs typeface="Times New Roman" pitchFamily="18" charset="0"/>
              </a:rPr>
              <a:t> </a:t>
            </a:r>
            <a:r>
              <a:rPr lang="el-GR" sz="2000" smtClean="0">
                <a:solidFill>
                  <a:schemeClr val="tx1"/>
                </a:solidFill>
                <a:latin typeface="Times New Roman" pitchFamily="18" charset="0"/>
                <a:cs typeface="Times New Roman" pitchFamily="18" charset="0"/>
              </a:rPr>
              <a:t>ΕΞΑΣΘΕΝΗΣΗ</a:t>
            </a:r>
          </a:p>
        </p:txBody>
      </p:sp>
      <p:pic>
        <p:nvPicPr>
          <p:cNvPr id="10244" name="Picture 3" descr="c:\ch01-conv\sedr42021_0111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75" y="1124744"/>
            <a:ext cx="30956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ch01-conv\sedr42021_0111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2708920"/>
            <a:ext cx="2786062" cy="370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1428750"/>
            <a:ext cx="2057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2071688"/>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750" y="1714500"/>
            <a:ext cx="2981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2928938"/>
            <a:ext cx="4981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441320" y="6414640"/>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47663"/>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l-GR" smtClean="0">
                <a:effectLst/>
                <a:latin typeface="Arial" charset="0"/>
              </a:rPr>
              <a:t>Παράδειγμα</a:t>
            </a:r>
          </a:p>
        </p:txBody>
      </p:sp>
      <p:sp>
        <p:nvSpPr>
          <p:cNvPr id="11267" name="Rectangle 3"/>
          <p:cNvSpPr>
            <a:spLocks noGrp="1" noChangeArrowheads="1"/>
          </p:cNvSpPr>
          <p:nvPr>
            <p:ph type="body" sz="half" idx="1"/>
          </p:nvPr>
        </p:nvSpPr>
        <p:spPr bwMode="auto">
          <a:xfrm>
            <a:off x="179388" y="981075"/>
            <a:ext cx="8964612"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spcBef>
                <a:spcPct val="40000"/>
              </a:spcBef>
              <a:buFont typeface="Wingdings" pitchFamily="2" charset="2"/>
              <a:buNone/>
            </a:pPr>
            <a:r>
              <a:rPr lang="el-GR" sz="1800" i="1" dirty="0" smtClean="0">
                <a:solidFill>
                  <a:schemeClr val="tx1"/>
                </a:solidFill>
                <a:latin typeface="Times New Roman" pitchFamily="18" charset="0"/>
              </a:rPr>
              <a:t>Οι τάσεις εισόδου-εξόδου ενός ενισχυτή δίνονται από τις σχέσεις</a:t>
            </a:r>
          </a:p>
          <a:p>
            <a:pPr marL="0" indent="0">
              <a:lnSpc>
                <a:spcPct val="90000"/>
              </a:lnSpc>
              <a:spcBef>
                <a:spcPct val="40000"/>
              </a:spcBef>
            </a:pPr>
            <a:endParaRPr lang="el-GR" sz="2000" dirty="0" smtClean="0">
              <a:solidFill>
                <a:schemeClr val="tx1"/>
              </a:solidFill>
              <a:latin typeface="Times New Roman" pitchFamily="18" charset="0"/>
            </a:endParaRPr>
          </a:p>
          <a:p>
            <a:pPr marL="0" indent="0">
              <a:lnSpc>
                <a:spcPct val="90000"/>
              </a:lnSpc>
              <a:spcBef>
                <a:spcPct val="40000"/>
              </a:spcBef>
            </a:pPr>
            <a:endParaRPr lang="el-GR" sz="2000" dirty="0" smtClean="0">
              <a:solidFill>
                <a:schemeClr val="tx1"/>
              </a:solidFill>
              <a:latin typeface="Times New Roman" pitchFamily="18" charset="0"/>
            </a:endParaRPr>
          </a:p>
          <a:p>
            <a:pPr marL="0" indent="0">
              <a:lnSpc>
                <a:spcPct val="90000"/>
              </a:lnSpc>
              <a:spcBef>
                <a:spcPct val="40000"/>
              </a:spcBef>
              <a:buFont typeface="Wingdings" pitchFamily="2" charset="2"/>
              <a:buNone/>
            </a:pPr>
            <a:endParaRPr lang="el-GR" sz="1800" i="1" dirty="0" smtClean="0">
              <a:solidFill>
                <a:schemeClr val="tx1"/>
              </a:solidFill>
              <a:latin typeface="Times New Roman" pitchFamily="18" charset="0"/>
            </a:endParaRPr>
          </a:p>
          <a:p>
            <a:pPr marL="0" indent="0">
              <a:lnSpc>
                <a:spcPct val="90000"/>
              </a:lnSpc>
              <a:spcBef>
                <a:spcPct val="40000"/>
              </a:spcBef>
              <a:buFont typeface="Wingdings" pitchFamily="2" charset="2"/>
              <a:buNone/>
            </a:pPr>
            <a:r>
              <a:rPr lang="el-GR" sz="1800" i="1" dirty="0" err="1" smtClean="0">
                <a:solidFill>
                  <a:schemeClr val="tx1"/>
                </a:solidFill>
                <a:latin typeface="Times New Roman" pitchFamily="18" charset="0"/>
              </a:rPr>
              <a:t>Ν.βρ</a:t>
            </a:r>
            <a:r>
              <a:rPr lang="el-GR" sz="1800" i="1" dirty="0" smtClean="0">
                <a:solidFill>
                  <a:schemeClr val="tx1"/>
                </a:solidFill>
                <a:latin typeface="Times New Roman" pitchFamily="18" charset="0"/>
              </a:rPr>
              <a:t>. α) </a:t>
            </a:r>
            <a:r>
              <a:rPr lang="el-GR" sz="1800" i="1" dirty="0" err="1" smtClean="0">
                <a:solidFill>
                  <a:schemeClr val="tx1"/>
                </a:solidFill>
                <a:latin typeface="Times New Roman" pitchFamily="18" charset="0"/>
              </a:rPr>
              <a:t>κυματομορφές</a:t>
            </a:r>
            <a:r>
              <a:rPr lang="el-GR" sz="1800" i="1" dirty="0" smtClean="0">
                <a:solidFill>
                  <a:schemeClr val="tx1"/>
                </a:solidFill>
                <a:latin typeface="Times New Roman" pitchFamily="18" charset="0"/>
              </a:rPr>
              <a:t> εισόδου-εξόδου β) πλάτη, φάσεις, συχνότητες των συνιστωσών του σήματος στην είσοδο και στην έξοδο γ) απολαβές τάσεις για κάθε συχνότητα</a:t>
            </a:r>
          </a:p>
          <a:p>
            <a:pPr marL="0" indent="0">
              <a:lnSpc>
                <a:spcPct val="90000"/>
              </a:lnSpc>
              <a:spcBef>
                <a:spcPct val="40000"/>
              </a:spcBef>
              <a:buFont typeface="Wingdings" pitchFamily="2" charset="2"/>
              <a:buNone/>
            </a:pPr>
            <a:r>
              <a:rPr lang="el-GR" sz="1800" dirty="0" smtClean="0">
                <a:solidFill>
                  <a:schemeClr val="tx1"/>
                </a:solidFill>
                <a:latin typeface="Times New Roman" pitchFamily="18" charset="0"/>
              </a:rPr>
              <a:t>α) </a:t>
            </a:r>
            <a:r>
              <a:rPr lang="en-US" sz="1800" dirty="0" smtClean="0">
                <a:solidFill>
                  <a:schemeClr val="tx1"/>
                </a:solidFill>
                <a:latin typeface="Times New Roman" pitchFamily="18" charset="0"/>
              </a:rPr>
              <a:t>MATLAB</a:t>
            </a:r>
            <a:endParaRPr lang="el-GR" sz="1800" dirty="0" smtClean="0">
              <a:solidFill>
                <a:schemeClr val="tx1"/>
              </a:solidFill>
              <a:latin typeface="Times New Roman" pitchFamily="18" charset="0"/>
            </a:endParaRPr>
          </a:p>
          <a:p>
            <a:pPr marL="0" indent="0">
              <a:lnSpc>
                <a:spcPct val="90000"/>
              </a:lnSpc>
              <a:spcBef>
                <a:spcPct val="0"/>
              </a:spcBef>
              <a:buFont typeface="Wingdings" pitchFamily="2" charset="2"/>
              <a:buNone/>
            </a:pPr>
            <a:r>
              <a:rPr lang="el-GR" sz="1500" dirty="0" smtClean="0">
                <a:solidFill>
                  <a:srgbClr val="000000"/>
                </a:solidFill>
                <a:latin typeface="Courier New" pitchFamily="49" charset="0"/>
              </a:rPr>
              <a:t>t=linspace(0,0.004);</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smtClean="0">
                <a:solidFill>
                  <a:srgbClr val="000000"/>
                </a:solidFill>
                <a:latin typeface="Courier New" pitchFamily="49" charset="0"/>
              </a:rPr>
              <a:t>us=sin(1000*pi*t)+0.333*sin(3000*pi*t)+0.200*sin(5000*pi*t);</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smtClean="0">
                <a:solidFill>
                  <a:srgbClr val="000000"/>
                </a:solidFill>
                <a:latin typeface="Courier New" pitchFamily="49" charset="0"/>
              </a:rPr>
              <a:t>uo=2*sin(1000*pi*t+pi/6)+sin(3000*pi*t+pi/6)+sin(5000*pi*t+pi/6);</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err="1" smtClean="0">
                <a:solidFill>
                  <a:srgbClr val="000000"/>
                </a:solidFill>
                <a:latin typeface="Courier New" pitchFamily="49" charset="0"/>
              </a:rPr>
              <a:t>plot(t,us,t,uo</a:t>
            </a:r>
            <a:r>
              <a:rPr lang="el-GR" sz="1500" dirty="0" smtClean="0">
                <a:solidFill>
                  <a:srgbClr val="000000"/>
                </a:solidFill>
                <a:latin typeface="Courier New" pitchFamily="49" charset="0"/>
              </a:rPr>
              <a:t>);</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err="1" smtClean="0">
                <a:solidFill>
                  <a:srgbClr val="000000"/>
                </a:solidFill>
                <a:latin typeface="Courier New" pitchFamily="49" charset="0"/>
              </a:rPr>
              <a:t>xlabel(</a:t>
            </a:r>
            <a:r>
              <a:rPr lang="el-GR" sz="1500" dirty="0" err="1" smtClean="0">
                <a:solidFill>
                  <a:srgbClr val="A020F0"/>
                </a:solidFill>
                <a:latin typeface="Courier New" pitchFamily="49" charset="0"/>
              </a:rPr>
              <a:t>'time(secs</a:t>
            </a:r>
            <a:r>
              <a:rPr lang="el-GR" sz="1500" dirty="0" smtClean="0">
                <a:solidFill>
                  <a:srgbClr val="A020F0"/>
                </a:solidFill>
                <a:latin typeface="Courier New" pitchFamily="49" charset="0"/>
              </a:rPr>
              <a:t>)'</a:t>
            </a:r>
            <a:r>
              <a:rPr lang="el-GR" sz="1500" dirty="0" smtClean="0">
                <a:solidFill>
                  <a:srgbClr val="000000"/>
                </a:solidFill>
                <a:latin typeface="Courier New" pitchFamily="49" charset="0"/>
              </a:rPr>
              <a:t>);</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err="1" smtClean="0">
                <a:solidFill>
                  <a:srgbClr val="000000"/>
                </a:solidFill>
                <a:latin typeface="Courier New" pitchFamily="49" charset="0"/>
              </a:rPr>
              <a:t>ylabel(</a:t>
            </a:r>
            <a:r>
              <a:rPr lang="el-GR" sz="1500" dirty="0" err="1" smtClean="0">
                <a:solidFill>
                  <a:srgbClr val="A020F0"/>
                </a:solidFill>
                <a:latin typeface="Courier New" pitchFamily="49" charset="0"/>
              </a:rPr>
              <a:t>'voltage(V</a:t>
            </a:r>
            <a:r>
              <a:rPr lang="el-GR" sz="1500" dirty="0" smtClean="0">
                <a:solidFill>
                  <a:srgbClr val="A020F0"/>
                </a:solidFill>
                <a:latin typeface="Courier New" pitchFamily="49" charset="0"/>
              </a:rPr>
              <a:t>)'</a:t>
            </a:r>
            <a:r>
              <a:rPr lang="el-GR" sz="1500" dirty="0" smtClean="0">
                <a:solidFill>
                  <a:srgbClr val="000000"/>
                </a:solidFill>
                <a:latin typeface="Courier New" pitchFamily="49" charset="0"/>
              </a:rPr>
              <a:t>);</a:t>
            </a:r>
            <a:endParaRPr lang="el-GR" sz="1500" dirty="0" smtClean="0">
              <a:solidFill>
                <a:schemeClr val="tx1"/>
              </a:solidFill>
              <a:latin typeface="Courier New" pitchFamily="49" charset="0"/>
            </a:endParaRPr>
          </a:p>
          <a:p>
            <a:pPr marL="0" indent="0">
              <a:lnSpc>
                <a:spcPct val="90000"/>
              </a:lnSpc>
              <a:spcBef>
                <a:spcPct val="0"/>
              </a:spcBef>
              <a:buFont typeface="Wingdings" pitchFamily="2" charset="2"/>
              <a:buNone/>
            </a:pPr>
            <a:r>
              <a:rPr lang="el-GR" sz="1500" dirty="0" err="1" smtClean="0">
                <a:solidFill>
                  <a:srgbClr val="000000"/>
                </a:solidFill>
                <a:latin typeface="Courier New" pitchFamily="49" charset="0"/>
              </a:rPr>
              <a:t>legend(</a:t>
            </a:r>
            <a:r>
              <a:rPr lang="el-GR" sz="1500" dirty="0" err="1" smtClean="0">
                <a:solidFill>
                  <a:srgbClr val="A020F0"/>
                </a:solidFill>
                <a:latin typeface="Courier New" pitchFamily="49" charset="0"/>
              </a:rPr>
              <a:t>'input'</a:t>
            </a:r>
            <a:r>
              <a:rPr lang="el-GR" sz="1500" dirty="0" err="1" smtClean="0">
                <a:solidFill>
                  <a:srgbClr val="000000"/>
                </a:solidFill>
                <a:latin typeface="Courier New" pitchFamily="49" charset="0"/>
              </a:rPr>
              <a:t>,</a:t>
            </a:r>
            <a:r>
              <a:rPr lang="el-GR" sz="1500" dirty="0" err="1" smtClean="0">
                <a:solidFill>
                  <a:srgbClr val="A020F0"/>
                </a:solidFill>
                <a:latin typeface="Courier New" pitchFamily="49" charset="0"/>
              </a:rPr>
              <a:t>'output</a:t>
            </a:r>
            <a:r>
              <a:rPr lang="el-GR" sz="1500" dirty="0" smtClean="0">
                <a:solidFill>
                  <a:srgbClr val="A020F0"/>
                </a:solidFill>
                <a:latin typeface="Courier New" pitchFamily="49" charset="0"/>
              </a:rPr>
              <a:t>'</a:t>
            </a:r>
            <a:r>
              <a:rPr lang="el-GR" sz="1500" dirty="0" smtClean="0">
                <a:solidFill>
                  <a:srgbClr val="000000"/>
                </a:solidFill>
                <a:latin typeface="Courier New" pitchFamily="49" charset="0"/>
              </a:rPr>
              <a:t>);</a:t>
            </a:r>
            <a:endParaRPr lang="el-GR" sz="1500" dirty="0" smtClean="0">
              <a:solidFill>
                <a:schemeClr val="tx1"/>
              </a:solidFill>
              <a:latin typeface="Courier New" pitchFamily="49" charset="0"/>
            </a:endParaRPr>
          </a:p>
          <a:p>
            <a:pPr marL="0" indent="0">
              <a:lnSpc>
                <a:spcPct val="90000"/>
              </a:lnSpc>
              <a:spcBef>
                <a:spcPct val="40000"/>
              </a:spcBef>
              <a:buFont typeface="Wingdings" pitchFamily="2" charset="2"/>
              <a:buNone/>
            </a:pPr>
            <a:endParaRPr lang="en-US" sz="1500" dirty="0" smtClean="0">
              <a:solidFill>
                <a:schemeClr val="tx1"/>
              </a:solidFill>
              <a:latin typeface="Courier New" pitchFamily="49" charset="0"/>
            </a:endParaRPr>
          </a:p>
          <a:p>
            <a:pPr marL="0" indent="0">
              <a:lnSpc>
                <a:spcPct val="90000"/>
              </a:lnSpc>
              <a:spcBef>
                <a:spcPct val="40000"/>
              </a:spcBef>
              <a:buFont typeface="Wingdings" pitchFamily="2" charset="2"/>
              <a:buNone/>
            </a:pPr>
            <a:endParaRPr lang="el-GR" sz="1500" dirty="0" smtClean="0">
              <a:solidFill>
                <a:schemeClr val="tx1"/>
              </a:solidFill>
              <a:latin typeface="Courier New" pitchFamily="49" charset="0"/>
            </a:endParaRPr>
          </a:p>
          <a:p>
            <a:pPr marL="0" indent="0">
              <a:lnSpc>
                <a:spcPct val="90000"/>
              </a:lnSpc>
              <a:spcBef>
                <a:spcPct val="40000"/>
              </a:spcBef>
              <a:buFont typeface="Wingdings" pitchFamily="2" charset="2"/>
              <a:buNone/>
            </a:pPr>
            <a:r>
              <a:rPr lang="el-GR" sz="1800" dirty="0" smtClean="0">
                <a:solidFill>
                  <a:schemeClr val="tx1"/>
                </a:solidFill>
                <a:latin typeface="Times New Roman" pitchFamily="18" charset="0"/>
              </a:rPr>
              <a:t>β) Είσοδος 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1</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1500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0.333</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2500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0.200</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0</a:t>
            </a:r>
            <a:r>
              <a:rPr lang="el-GR" sz="1800" baseline="30000" dirty="0" smtClean="0">
                <a:solidFill>
                  <a:schemeClr val="tx1"/>
                </a:solidFill>
                <a:latin typeface="Times New Roman" pitchFamily="18" charset="0"/>
              </a:rPr>
              <a:t>o</a:t>
            </a:r>
            <a:endParaRPr lang="en-US" sz="1800" baseline="30000" dirty="0" smtClean="0">
              <a:solidFill>
                <a:schemeClr val="tx1"/>
              </a:solidFill>
              <a:latin typeface="Times New Roman" pitchFamily="18" charset="0"/>
            </a:endParaRPr>
          </a:p>
          <a:p>
            <a:pPr marL="0" indent="0">
              <a:lnSpc>
                <a:spcPct val="90000"/>
              </a:lnSpc>
              <a:spcBef>
                <a:spcPct val="40000"/>
              </a:spcBef>
              <a:buFont typeface="Wingdings" pitchFamily="2" charset="2"/>
              <a:buNone/>
            </a:pPr>
            <a:r>
              <a:rPr lang="el-GR" sz="1800" dirty="0" smtClean="0">
                <a:solidFill>
                  <a:schemeClr val="tx1"/>
                </a:solidFill>
                <a:latin typeface="Times New Roman" pitchFamily="18" charset="0"/>
              </a:rPr>
              <a:t>γ) Έξοδος 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2</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1500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1</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2500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1</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endParaRPr lang="en-US" sz="1800" baseline="30000" dirty="0" smtClean="0">
              <a:solidFill>
                <a:schemeClr val="tx1"/>
              </a:solidFill>
              <a:latin typeface="Times New Roman" pitchFamily="18" charset="0"/>
            </a:endParaRPr>
          </a:p>
          <a:p>
            <a:pPr marL="0" indent="0">
              <a:lnSpc>
                <a:spcPct val="90000"/>
              </a:lnSpc>
              <a:spcBef>
                <a:spcPct val="40000"/>
              </a:spcBef>
              <a:buFont typeface="Wingdings" pitchFamily="2" charset="2"/>
              <a:buNone/>
            </a:pPr>
            <a:r>
              <a:rPr lang="el-GR" sz="1800" dirty="0" smtClean="0">
                <a:solidFill>
                  <a:schemeClr val="tx1"/>
                </a:solidFill>
                <a:latin typeface="Times New Roman" pitchFamily="18" charset="0"/>
              </a:rPr>
              <a:t>δ) Απολαβές ανά συχνότητα </a:t>
            </a:r>
            <a:r>
              <a:rPr lang="el-GR" sz="1800" dirty="0" smtClean="0">
                <a:solidFill>
                  <a:schemeClr val="tx1"/>
                </a:solidFill>
                <a:latin typeface="Times New Roman" pitchFamily="18" charset="0"/>
                <a:sym typeface="Wingdings" pitchFamily="2" charset="2"/>
              </a:rPr>
              <a:t> </a:t>
            </a:r>
            <a:r>
              <a:rPr lang="el-GR" sz="1800" dirty="0" smtClean="0">
                <a:solidFill>
                  <a:schemeClr val="tx1"/>
                </a:solidFill>
                <a:latin typeface="Times New Roman" pitchFamily="18" charset="0"/>
              </a:rPr>
              <a:t> 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2</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1500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3</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r>
              <a:rPr lang="el-GR" sz="1800" dirty="0" smtClean="0">
                <a:solidFill>
                  <a:schemeClr val="tx1"/>
                </a:solidFill>
                <a:latin typeface="Times New Roman" pitchFamily="18" charset="0"/>
              </a:rPr>
              <a:t> | 2500 </a:t>
            </a:r>
            <a:r>
              <a:rPr lang="el-GR" sz="1800" dirty="0" err="1" smtClean="0">
                <a:solidFill>
                  <a:schemeClr val="tx1"/>
                </a:solidFill>
                <a:latin typeface="Times New Roman" pitchFamily="18" charset="0"/>
              </a:rPr>
              <a:t>Hz</a:t>
            </a:r>
            <a:r>
              <a:rPr lang="el-GR" sz="1800" dirty="0" smtClean="0">
                <a:solidFill>
                  <a:schemeClr val="tx1"/>
                </a:solidFill>
                <a:latin typeface="Times New Roman" pitchFamily="18" charset="0"/>
              </a:rPr>
              <a:t> : 5</a:t>
            </a:r>
            <a:r>
              <a:rPr lang="el-GR" sz="1800" dirty="0" smtClean="0">
                <a:solidFill>
                  <a:schemeClr val="tx1"/>
                </a:solidFill>
                <a:latin typeface="Symbol" pitchFamily="18" charset="2"/>
              </a:rPr>
              <a:t>Ð</a:t>
            </a:r>
            <a:r>
              <a:rPr lang="el-GR" sz="1800" dirty="0" smtClean="0">
                <a:solidFill>
                  <a:schemeClr val="tx1"/>
                </a:solidFill>
                <a:latin typeface="Times New Roman" pitchFamily="18" charset="0"/>
              </a:rPr>
              <a:t>30</a:t>
            </a:r>
            <a:r>
              <a:rPr lang="el-GR" sz="1800" baseline="30000" dirty="0" smtClean="0">
                <a:solidFill>
                  <a:schemeClr val="tx1"/>
                </a:solidFill>
                <a:latin typeface="Times New Roman" pitchFamily="18" charset="0"/>
              </a:rPr>
              <a:t>o</a:t>
            </a:r>
          </a:p>
        </p:txBody>
      </p:sp>
      <p:graphicFrame>
        <p:nvGraphicFramePr>
          <p:cNvPr id="11268" name="Object 4"/>
          <p:cNvGraphicFramePr>
            <a:graphicFrameLocks noGrp="1" noChangeAspect="1"/>
          </p:cNvGraphicFramePr>
          <p:nvPr>
            <p:ph sz="half" idx="2"/>
          </p:nvPr>
        </p:nvGraphicFramePr>
        <p:xfrm>
          <a:off x="1806575" y="1412875"/>
          <a:ext cx="5745163" cy="936625"/>
        </p:xfrm>
        <a:graphic>
          <a:graphicData uri="http://schemas.openxmlformats.org/presentationml/2006/ole">
            <mc:AlternateContent xmlns:mc="http://schemas.openxmlformats.org/markup-compatibility/2006">
              <mc:Choice xmlns:v="urn:schemas-microsoft-com:vml" Requires="v">
                <p:oleObj spid="_x0000_s11348" name="Equation" r:id="rId3" imgW="4051300" imgH="660400" progId="">
                  <p:embed/>
                </p:oleObj>
              </mc:Choice>
              <mc:Fallback>
                <p:oleObj name="Equation" r:id="rId3" imgW="4051300" imgH="660400" progId="">
                  <p:embed/>
                  <p:pic>
                    <p:nvPicPr>
                      <p:cNvPr id="0" name="Picture 5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5" y="1412875"/>
                        <a:ext cx="57451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6659563" y="4437063"/>
          <a:ext cx="2336800" cy="635000"/>
        </p:xfrm>
        <a:graphic>
          <a:graphicData uri="http://schemas.openxmlformats.org/presentationml/2006/ole">
            <mc:AlternateContent xmlns:mc="http://schemas.openxmlformats.org/markup-compatibility/2006">
              <mc:Choice xmlns:v="urn:schemas-microsoft-com:vml" Requires="v">
                <p:oleObj spid="_x0000_s11349" name="Εξίσωση" r:id="rId5" imgW="2336800" imgH="635000" progId="Equation.3">
                  <p:embed/>
                </p:oleObj>
              </mc:Choice>
              <mc:Fallback>
                <p:oleObj name="Εξίσωση" r:id="rId5" imgW="2336800" imgH="635000" progId="Equation.3">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4437063"/>
                        <a:ext cx="23368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11"/>
          <p:cNvGraphicFramePr>
            <a:graphicFrameLocks noChangeAspect="1"/>
          </p:cNvGraphicFramePr>
          <p:nvPr/>
        </p:nvGraphicFramePr>
        <p:xfrm>
          <a:off x="5364163" y="4868863"/>
          <a:ext cx="1181100" cy="381000"/>
        </p:xfrm>
        <a:graphic>
          <a:graphicData uri="http://schemas.openxmlformats.org/presentationml/2006/ole">
            <mc:AlternateContent xmlns:mc="http://schemas.openxmlformats.org/markup-compatibility/2006">
              <mc:Choice xmlns:v="urn:schemas-microsoft-com:vml" Requires="v">
                <p:oleObj spid="_x0000_s11350" name="Εξίσωση" r:id="rId7" imgW="1180588" imgH="380835" progId="Equation.3">
                  <p:embed/>
                </p:oleObj>
              </mc:Choice>
              <mc:Fallback>
                <p:oleObj name="Εξίσωση" r:id="rId7" imgW="1180588" imgH="380835" progId="Equation.3">
                  <p:embed/>
                  <p:pic>
                    <p:nvPicPr>
                      <p:cNvPr id="0"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4868863"/>
                        <a:ext cx="1181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13"/>
          <p:cNvGraphicFramePr>
            <a:graphicFrameLocks noChangeAspect="1"/>
          </p:cNvGraphicFramePr>
          <p:nvPr/>
        </p:nvGraphicFramePr>
        <p:xfrm>
          <a:off x="5148263" y="4149725"/>
          <a:ext cx="1752600" cy="342900"/>
        </p:xfrm>
        <a:graphic>
          <a:graphicData uri="http://schemas.openxmlformats.org/presentationml/2006/ole">
            <mc:AlternateContent xmlns:mc="http://schemas.openxmlformats.org/markup-compatibility/2006">
              <mc:Choice xmlns:v="urn:schemas-microsoft-com:vml" Requires="v">
                <p:oleObj spid="_x0000_s11351" name="Εξίσωση" r:id="rId9" imgW="1752600" imgH="342900" progId="Equation.3">
                  <p:embed/>
                </p:oleObj>
              </mc:Choice>
              <mc:Fallback>
                <p:oleObj name="Εξίσωση" r:id="rId9" imgW="1752600" imgH="342900" progId="Equation.3">
                  <p:embed/>
                  <p:pic>
                    <p:nvPicPr>
                      <p:cNvPr id="0"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4149725"/>
                        <a:ext cx="1752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500063"/>
            <a:ext cx="8229600" cy="714375"/>
          </a:xfrm>
          <a:prstGeom prst="rect">
            <a:avLst/>
          </a:prstGeom>
        </p:spPr>
        <p:txBody>
          <a:bodyPr/>
          <a:lstStyle/>
          <a:p>
            <a:pPr algn="ctr">
              <a:defRPr/>
            </a:pPr>
            <a:r>
              <a:rPr lang="el-GR" dirty="0" smtClean="0"/>
              <a:t>Τροφοδοσία ενισχυτή</a:t>
            </a:r>
            <a:endParaRPr lang="en-US" dirty="0"/>
          </a:p>
        </p:txBody>
      </p:sp>
      <p:sp>
        <p:nvSpPr>
          <p:cNvPr id="12291" name="2 - Θέση περιεχομένου"/>
          <p:cNvSpPr>
            <a:spLocks noGrp="1"/>
          </p:cNvSpPr>
          <p:nvPr>
            <p:ph idx="4294967295"/>
          </p:nvPr>
        </p:nvSpPr>
        <p:spPr bwMode="auto">
          <a:xfrm>
            <a:off x="0" y="1600200"/>
            <a:ext cx="425767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en-US" sz="2000" dirty="0" smtClean="0">
                <a:solidFill>
                  <a:schemeClr val="tx1"/>
                </a:solidFill>
                <a:latin typeface="Times New Roman" pitchFamily="18" charset="0"/>
                <a:cs typeface="Times New Roman" pitchFamily="18" charset="0"/>
              </a:rPr>
              <a:t>dc </a:t>
            </a:r>
            <a:r>
              <a:rPr lang="el-GR" sz="2000" dirty="0" smtClean="0">
                <a:solidFill>
                  <a:schemeClr val="tx1"/>
                </a:solidFill>
                <a:latin typeface="Times New Roman" pitchFamily="18" charset="0"/>
                <a:cs typeface="Times New Roman" pitchFamily="18" charset="0"/>
              </a:rPr>
              <a:t>ισχύς</a:t>
            </a:r>
            <a:r>
              <a:rPr lang="en-US" sz="2000" dirty="0" smtClean="0">
                <a:solidFill>
                  <a:schemeClr val="tx1"/>
                </a:solidFill>
                <a:latin typeface="Times New Roman" pitchFamily="18" charset="0"/>
                <a:cs typeface="Times New Roman" pitchFamily="18" charset="0"/>
              </a:rPr>
              <a:t> </a:t>
            </a:r>
            <a:r>
              <a:rPr lang="el-GR" sz="2000" dirty="0" smtClean="0">
                <a:solidFill>
                  <a:schemeClr val="tx1"/>
                </a:solidFill>
                <a:latin typeface="Times New Roman" pitchFamily="18" charset="0"/>
                <a:cs typeface="Times New Roman" pitchFamily="18" charset="0"/>
              </a:rPr>
              <a:t>που αποδίδεται στον ενισχυτή από το τροφοδοτικό</a:t>
            </a:r>
          </a:p>
          <a:p>
            <a:pPr>
              <a:spcBef>
                <a:spcPts val="600"/>
              </a:spcBef>
            </a:pPr>
            <a:endParaRPr lang="el-GR" sz="2000" dirty="0" smtClean="0">
              <a:solidFill>
                <a:schemeClr val="tx1"/>
              </a:solidFill>
              <a:latin typeface="Times New Roman" pitchFamily="18" charset="0"/>
              <a:cs typeface="Times New Roman" pitchFamily="18" charset="0"/>
            </a:endParaRPr>
          </a:p>
          <a:p>
            <a:pPr>
              <a:spcBef>
                <a:spcPts val="600"/>
              </a:spcBef>
            </a:pPr>
            <a:r>
              <a:rPr lang="el-GR" sz="2000" dirty="0" smtClean="0">
                <a:solidFill>
                  <a:schemeClr val="tx1"/>
                </a:solidFill>
                <a:latin typeface="Times New Roman" pitchFamily="18" charset="0"/>
                <a:cs typeface="Times New Roman" pitchFamily="18" charset="0"/>
              </a:rPr>
              <a:t>Ισολογισμός ισχύος</a:t>
            </a:r>
          </a:p>
          <a:p>
            <a:pPr algn="ctr">
              <a:spcBef>
                <a:spcPts val="600"/>
              </a:spcBef>
              <a:buFont typeface="Wingdings" pitchFamily="2" charset="2"/>
              <a:buNone/>
            </a:pPr>
            <a:r>
              <a:rPr lang="en-US" sz="2000" dirty="0" err="1" smtClean="0">
                <a:solidFill>
                  <a:schemeClr val="tx1"/>
                </a:solidFill>
                <a:latin typeface="Times New Roman" pitchFamily="18" charset="0"/>
                <a:cs typeface="Times New Roman" pitchFamily="18" charset="0"/>
              </a:rPr>
              <a:t>P</a:t>
            </a:r>
            <a:r>
              <a:rPr lang="en-US" sz="2000" baseline="-25000" dirty="0" err="1" smtClean="0">
                <a:solidFill>
                  <a:schemeClr val="tx1"/>
                </a:solidFill>
                <a:latin typeface="Times New Roman" pitchFamily="18" charset="0"/>
                <a:cs typeface="Times New Roman" pitchFamily="18" charset="0"/>
              </a:rPr>
              <a:t>dc</a:t>
            </a:r>
            <a:r>
              <a:rPr lang="en-US" sz="2000" dirty="0" err="1" smtClean="0">
                <a:solidFill>
                  <a:schemeClr val="tx1"/>
                </a:solidFill>
                <a:latin typeface="Times New Roman" pitchFamily="18" charset="0"/>
                <a:cs typeface="Times New Roman" pitchFamily="18" charset="0"/>
              </a:rPr>
              <a:t>+P</a:t>
            </a:r>
            <a:r>
              <a:rPr lang="en-US" sz="2000" baseline="-25000" dirty="0" err="1" smtClean="0">
                <a:solidFill>
                  <a:schemeClr val="tx1"/>
                </a:solidFill>
                <a:latin typeface="Times New Roman" pitchFamily="18" charset="0"/>
                <a:cs typeface="Times New Roman" pitchFamily="18" charset="0"/>
              </a:rPr>
              <a:t>I</a:t>
            </a:r>
            <a:r>
              <a:rPr lang="en-US" sz="2000" dirty="0" smtClean="0">
                <a:solidFill>
                  <a:schemeClr val="tx1"/>
                </a:solidFill>
                <a:latin typeface="Times New Roman" pitchFamily="18" charset="0"/>
                <a:cs typeface="Times New Roman" pitchFamily="18" charset="0"/>
              </a:rPr>
              <a:t>=</a:t>
            </a:r>
            <a:r>
              <a:rPr lang="en-US" sz="2000" dirty="0" err="1" smtClean="0">
                <a:solidFill>
                  <a:schemeClr val="tx1"/>
                </a:solidFill>
                <a:latin typeface="Times New Roman" pitchFamily="18" charset="0"/>
                <a:cs typeface="Times New Roman" pitchFamily="18" charset="0"/>
              </a:rPr>
              <a:t>P</a:t>
            </a:r>
            <a:r>
              <a:rPr lang="en-US" sz="2000" baseline="-25000" dirty="0" err="1" smtClean="0">
                <a:solidFill>
                  <a:schemeClr val="tx1"/>
                </a:solidFill>
                <a:latin typeface="Times New Roman" pitchFamily="18" charset="0"/>
                <a:cs typeface="Times New Roman" pitchFamily="18" charset="0"/>
              </a:rPr>
              <a:t>L</a:t>
            </a:r>
            <a:r>
              <a:rPr lang="en-US" sz="2000" dirty="0" err="1" smtClean="0">
                <a:solidFill>
                  <a:schemeClr val="tx1"/>
                </a:solidFill>
                <a:latin typeface="Times New Roman" pitchFamily="18" charset="0"/>
                <a:cs typeface="Times New Roman" pitchFamily="18" charset="0"/>
              </a:rPr>
              <a:t>+P</a:t>
            </a:r>
            <a:r>
              <a:rPr lang="en-US" sz="2000" baseline="-25000" dirty="0" err="1" smtClean="0">
                <a:solidFill>
                  <a:schemeClr val="tx1"/>
                </a:solidFill>
                <a:latin typeface="Times New Roman" pitchFamily="18" charset="0"/>
                <a:cs typeface="Times New Roman" pitchFamily="18" charset="0"/>
              </a:rPr>
              <a:t>diss</a:t>
            </a:r>
            <a:endParaRPr lang="el-GR" sz="2000" baseline="-25000" dirty="0" smtClean="0">
              <a:solidFill>
                <a:schemeClr val="tx1"/>
              </a:solidFill>
              <a:latin typeface="Times New Roman" pitchFamily="18" charset="0"/>
              <a:cs typeface="Times New Roman" pitchFamily="18" charset="0"/>
            </a:endParaRPr>
          </a:p>
          <a:p>
            <a:pPr>
              <a:spcBef>
                <a:spcPts val="600"/>
              </a:spcBef>
            </a:pPr>
            <a:r>
              <a:rPr lang="el-GR" sz="2000" dirty="0" smtClean="0">
                <a:solidFill>
                  <a:schemeClr val="tx1"/>
                </a:solidFill>
                <a:latin typeface="Times New Roman" pitchFamily="18" charset="0"/>
                <a:cs typeface="Times New Roman" pitchFamily="18" charset="0"/>
              </a:rPr>
              <a:t>Δεδομένου ότι η </a:t>
            </a:r>
            <a:r>
              <a:rPr lang="en-US" sz="2000" dirty="0" smtClean="0">
                <a:solidFill>
                  <a:schemeClr val="tx1"/>
                </a:solidFill>
                <a:latin typeface="Times New Roman" pitchFamily="18" charset="0"/>
                <a:cs typeface="Times New Roman" pitchFamily="18" charset="0"/>
              </a:rPr>
              <a:t>P</a:t>
            </a:r>
            <a:r>
              <a:rPr lang="en-US" sz="2000" baseline="-25000" dirty="0" smtClean="0">
                <a:solidFill>
                  <a:schemeClr val="tx1"/>
                </a:solidFill>
                <a:latin typeface="Times New Roman" pitchFamily="18" charset="0"/>
                <a:cs typeface="Times New Roman" pitchFamily="18" charset="0"/>
              </a:rPr>
              <a:t>I</a:t>
            </a:r>
            <a:r>
              <a:rPr lang="el-GR" sz="2000" dirty="0" smtClean="0">
                <a:solidFill>
                  <a:schemeClr val="tx1"/>
                </a:solidFill>
                <a:latin typeface="Times New Roman" pitchFamily="18" charset="0"/>
                <a:cs typeface="Times New Roman" pitchFamily="18" charset="0"/>
              </a:rPr>
              <a:t> συνήθως είναι πολύ μικρή, η αποδοτικότητα του ενισχυτή ορίζεται ως:</a:t>
            </a:r>
          </a:p>
          <a:p>
            <a:endParaRPr lang="en-US" sz="2000" dirty="0" smtClean="0">
              <a:solidFill>
                <a:schemeClr val="tx1"/>
              </a:solidFill>
              <a:latin typeface="Times New Roman" pitchFamily="18" charset="0"/>
              <a:cs typeface="Times New Roman" pitchFamily="18" charset="0"/>
            </a:endParaRPr>
          </a:p>
        </p:txBody>
      </p:sp>
      <p:pic>
        <p:nvPicPr>
          <p:cNvPr id="12292" name="Picture 4" descr="c:\ch01-conv\sedr42021_0112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9250" y="1571625"/>
            <a:ext cx="350043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357438"/>
            <a:ext cx="167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75" y="4572000"/>
            <a:ext cx="1314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215102" y="5295900"/>
            <a:ext cx="1928733" cy="184666"/>
          </a:xfrm>
          <a:prstGeom prst="rect">
            <a:avLst/>
          </a:prstGeom>
        </p:spPr>
        <p:txBody>
          <a:bodyPr wrap="none">
            <a:spAutoFit/>
          </a:bodyPr>
          <a:lstStyle/>
          <a:p>
            <a:pPr>
              <a:defRPr/>
            </a:pPr>
            <a:r>
              <a:rPr lang="el-GR" sz="600" dirty="0" err="1" smtClean="0">
                <a:latin typeface="+mn-lt"/>
                <a:cs typeface="Times New Roman" pitchFamily="18" charset="0"/>
              </a:rPr>
              <a:t>Μικροηλεκτρονικα</a:t>
            </a:r>
            <a:r>
              <a:rPr lang="el-GR" sz="600" dirty="0" smtClean="0">
                <a:latin typeface="+mn-lt"/>
                <a:cs typeface="Times New Roman" pitchFamily="18" charset="0"/>
              </a:rPr>
              <a:t> </a:t>
            </a:r>
            <a:r>
              <a:rPr lang="el-GR" sz="600" dirty="0">
                <a:latin typeface="+mn-lt"/>
                <a:cs typeface="Times New Roman" pitchFamily="18" charset="0"/>
              </a:rPr>
              <a:t>κυκλώματα – </a:t>
            </a:r>
            <a:r>
              <a:rPr lang="en-US" sz="600" dirty="0" err="1">
                <a:latin typeface="+mn-lt"/>
                <a:cs typeface="Times New Roman" pitchFamily="18" charset="0"/>
              </a:rPr>
              <a:t>Sedra</a:t>
            </a:r>
            <a:r>
              <a:rPr lang="en-US" sz="600" dirty="0">
                <a:latin typeface="+mn-lt"/>
                <a:cs typeface="Times New Roman" pitchFamily="18" charset="0"/>
              </a:rPr>
              <a:t>/Smith</a:t>
            </a:r>
            <a:endParaRPr lang="en-US" sz="600" dirty="0">
              <a:latin typeface="Bodoni MT" pitchFamily="18" charset="0"/>
            </a:endParaRP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1_UoMlecture">
  <a:themeElements>
    <a:clrScheme name="UoMle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oMlect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UoMlectu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oMle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oMlectu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oMlectu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oM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oM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oM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5715</TotalTime>
  <Words>1093</Words>
  <Application>Microsoft Office PowerPoint</Application>
  <PresentationFormat>On-screen Show (4:3)</PresentationFormat>
  <Paragraphs>118</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1_UoMlecture</vt:lpstr>
      <vt:lpstr>Equation</vt:lpstr>
      <vt:lpstr>Εξίσωση</vt:lpstr>
      <vt:lpstr>Project A</vt:lpstr>
      <vt:lpstr>Σήματα</vt:lpstr>
      <vt:lpstr>Συμβολισμοί</vt:lpstr>
      <vt:lpstr>Ενίσχυση: Εισαγωγή</vt:lpstr>
      <vt:lpstr>Ενίσχυση: Εισαγωγή (2)</vt:lpstr>
      <vt:lpstr>Ενισχυτές : κυκλωματικό διάγραμμα</vt:lpstr>
      <vt:lpstr>Ενίσχυση: κέρδος (gain) </vt:lpstr>
      <vt:lpstr>Παράδειγμα</vt:lpstr>
      <vt:lpstr>Τροφοδοσία ενισχυτή</vt:lpstr>
      <vt:lpstr>Παράδειγμα</vt:lpstr>
      <vt:lpstr>Κορεσμός ενισχυτή</vt:lpstr>
      <vt:lpstr>Πόλωση ενισχυτή για γραμμική λειτουργία</vt:lpstr>
      <vt:lpstr>Πόλωση ενισχυτή για γραμμική λειτουργία (2)</vt:lpstr>
      <vt:lpstr>Πόλωση ενισχυτή για γραμμική λειτουργία (3)</vt:lpstr>
      <vt:lpstr>Παράδειγμα (Ι)</vt:lpstr>
      <vt:lpstr>Παράδειγμα (ΙΙ)</vt:lpstr>
      <vt:lpstr>Ασκήσεις</vt:lpstr>
    </vt:vector>
  </TitlesOfParts>
  <Company>Dept of Electronics - TEI 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subject>Ηλεκτρονικά ΙΙ</dc:subject>
  <dc:creator>Hloupis George</dc:creator>
  <cp:lastModifiedBy>user</cp:lastModifiedBy>
  <cp:revision>1354</cp:revision>
  <dcterms:created xsi:type="dcterms:W3CDTF">2002-02-23T17:02:02Z</dcterms:created>
  <dcterms:modified xsi:type="dcterms:W3CDTF">2014-10-10T10:40:58Z</dcterms:modified>
</cp:coreProperties>
</file>