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sldIdLst>
    <p:sldId id="256" r:id="rId2"/>
    <p:sldId id="261" r:id="rId3"/>
    <p:sldId id="262" r:id="rId4"/>
    <p:sldId id="263" r:id="rId5"/>
    <p:sldId id="264" r:id="rId6"/>
    <p:sldId id="257" r:id="rId7"/>
    <p:sldId id="258" r:id="rId8"/>
    <p:sldId id="265" r:id="rId9"/>
    <p:sldId id="266" r:id="rId10"/>
    <p:sldId id="267" r:id="rId11"/>
    <p:sldId id="268" r:id="rId12"/>
    <p:sldId id="269" r:id="rId13"/>
    <p:sldId id="270" r:id="rId14"/>
    <p:sldId id="259" r:id="rId15"/>
    <p:sldId id="271" r:id="rId16"/>
    <p:sldId id="26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300" r:id="rId45"/>
    <p:sldId id="301" r:id="rId46"/>
    <p:sldId id="299"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3" r:id="rId67"/>
    <p:sldId id="322" r:id="rId68"/>
    <p:sldId id="324" r:id="rId69"/>
    <p:sldId id="325" r:id="rId70"/>
    <p:sldId id="326" r:id="rId71"/>
    <p:sldId id="328" r:id="rId72"/>
    <p:sldId id="327" r:id="rId73"/>
    <p:sldId id="321" r:id="rId74"/>
    <p:sldId id="329" r:id="rId75"/>
    <p:sldId id="330" r:id="rId76"/>
    <p:sldId id="331" r:id="rId77"/>
    <p:sldId id="332" r:id="rId78"/>
    <p:sldId id="333" r:id="rId79"/>
    <p:sldId id="334" r:id="rId8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15553D-7624-4B3F-8E76-8D0265557DA8}" type="datetimeFigureOut">
              <a:rPr lang="el-GR" smtClean="0"/>
              <a:t>30/5/2016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814F9C-C554-490A-B0ED-BA1188A72423}"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5798C39-A6A2-423E-B26D-6AD94232BB13}" type="datetimeFigureOut">
              <a:rPr lang="el-GR" smtClean="0"/>
              <a:pPr/>
              <a:t>30/5/2016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CFCCF5-3C30-4F35-B733-AA299429516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98C39-A6A2-423E-B26D-6AD94232BB13}" type="datetimeFigureOut">
              <a:rPr lang="el-GR" smtClean="0"/>
              <a:pPr/>
              <a:t>30/5/2016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CFCCF5-3C30-4F35-B733-AA299429516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ΑΓΧΩΔΕΙΣ ΔΙΑΤΑΡΑΧΕΣ</a:t>
            </a:r>
            <a:endParaRPr lang="el-GR" dirty="0"/>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ΨΥΧΙΑΤΡΙΚΑ ΑΙΤΙΑ</a:t>
            </a:r>
            <a:endParaRPr lang="el-GR" dirty="0"/>
          </a:p>
        </p:txBody>
      </p:sp>
      <p:sp>
        <p:nvSpPr>
          <p:cNvPr id="3" name="2 - Θέση περιεχομένου"/>
          <p:cNvSpPr>
            <a:spLocks noGrp="1"/>
          </p:cNvSpPr>
          <p:nvPr>
            <p:ph idx="1"/>
          </p:nvPr>
        </p:nvSpPr>
        <p:spPr/>
        <p:txBody>
          <a:bodyPr/>
          <a:lstStyle/>
          <a:p>
            <a:r>
              <a:rPr lang="el-GR" dirty="0" smtClean="0"/>
              <a:t>Κατάθλιψη</a:t>
            </a:r>
          </a:p>
          <a:p>
            <a:r>
              <a:rPr lang="el-GR" dirty="0" smtClean="0"/>
              <a:t>Ψυχώσεις</a:t>
            </a:r>
          </a:p>
          <a:p>
            <a:r>
              <a:rPr lang="el-GR" dirty="0" smtClean="0"/>
              <a:t>Σωματόμορφες διαταραχές: η ενασχόληση με σωματικά συμπτώματα είναι συνεχής και πρωτεύων σύμπτωμα ενώ στις αγχώδεις διαταραχές είναι δευτερογενής εκδήλωση λόγω άγχους</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ΟΡΓΑΝΙΚΑ ΑΙΤΙΑ</a:t>
            </a:r>
            <a:endParaRPr lang="el-GR" dirty="0"/>
          </a:p>
        </p:txBody>
      </p:sp>
      <p:sp>
        <p:nvSpPr>
          <p:cNvPr id="3" name="2 - Θέση περιεχομένου"/>
          <p:cNvSpPr>
            <a:spLocks noGrp="1"/>
          </p:cNvSpPr>
          <p:nvPr>
            <p:ph idx="1"/>
          </p:nvPr>
        </p:nvSpPr>
        <p:spPr/>
        <p:txBody>
          <a:bodyPr>
            <a:normAutofit fontScale="85000" lnSpcReduction="20000"/>
          </a:bodyPr>
          <a:lstStyle/>
          <a:p>
            <a:pPr>
              <a:buNone/>
            </a:pPr>
            <a:r>
              <a:rPr lang="el-GR" dirty="0" smtClean="0"/>
              <a:t>Παθολογικές καταστάσεις-επιπλοκές-θεραπεία</a:t>
            </a:r>
          </a:p>
          <a:p>
            <a:pPr>
              <a:buNone/>
            </a:pPr>
            <a:r>
              <a:rPr lang="el-GR" dirty="0"/>
              <a:t>	</a:t>
            </a:r>
            <a:r>
              <a:rPr lang="el-GR" dirty="0" smtClean="0"/>
              <a:t>		</a:t>
            </a:r>
            <a:r>
              <a:rPr lang="el-GR" dirty="0"/>
              <a:t>(</a:t>
            </a:r>
            <a:r>
              <a:rPr lang="el-GR" dirty="0" smtClean="0"/>
              <a:t>άσθμα- υποξία- βρογχοδιασταλτικά)</a:t>
            </a:r>
          </a:p>
          <a:p>
            <a:pPr>
              <a:buNone/>
            </a:pPr>
            <a:r>
              <a:rPr lang="el-GR" dirty="0"/>
              <a:t>	</a:t>
            </a:r>
            <a:r>
              <a:rPr lang="el-GR" dirty="0" smtClean="0"/>
              <a:t>25% νευρολογικές</a:t>
            </a:r>
          </a:p>
          <a:p>
            <a:pPr>
              <a:buNone/>
            </a:pPr>
            <a:r>
              <a:rPr lang="el-GR" dirty="0"/>
              <a:t>	</a:t>
            </a:r>
            <a:r>
              <a:rPr lang="el-GR" dirty="0" smtClean="0"/>
              <a:t>25% ενδοκρινολογικές (θυρεοειδοπάθεια, υπογλυκαιμίες)</a:t>
            </a:r>
          </a:p>
          <a:p>
            <a:pPr>
              <a:buNone/>
            </a:pPr>
            <a:r>
              <a:rPr lang="el-GR" dirty="0"/>
              <a:t>	</a:t>
            </a:r>
            <a:r>
              <a:rPr lang="el-GR" dirty="0" smtClean="0"/>
              <a:t>12% καρδιαγγειακές (αρρυθμίες)</a:t>
            </a:r>
          </a:p>
          <a:p>
            <a:pPr>
              <a:buNone/>
            </a:pPr>
            <a:r>
              <a:rPr lang="el-GR" dirty="0"/>
              <a:t>	</a:t>
            </a:r>
            <a:r>
              <a:rPr lang="el-GR" dirty="0" smtClean="0"/>
              <a:t>12% ανοσολογικές</a:t>
            </a:r>
          </a:p>
          <a:p>
            <a:pPr>
              <a:buNone/>
            </a:pPr>
            <a:r>
              <a:rPr lang="el-GR" dirty="0"/>
              <a:t>	</a:t>
            </a:r>
            <a:r>
              <a:rPr lang="el-GR" dirty="0" smtClean="0"/>
              <a:t>12% λοιμώδεις</a:t>
            </a:r>
          </a:p>
          <a:p>
            <a:pPr>
              <a:buNone/>
            </a:pPr>
            <a:endParaRPr lang="el-GR" dirty="0"/>
          </a:p>
          <a:p>
            <a:pPr>
              <a:buNone/>
            </a:pPr>
            <a:r>
              <a:rPr lang="el-GR" dirty="0" smtClean="0"/>
              <a:t>Φάρμακα: </a:t>
            </a:r>
            <a:r>
              <a:rPr lang="el-GR" dirty="0" err="1" smtClean="0"/>
              <a:t>συμπαθομιμητικά</a:t>
            </a:r>
            <a:r>
              <a:rPr lang="el-GR" dirty="0" smtClean="0"/>
              <a:t>, </a:t>
            </a:r>
            <a:r>
              <a:rPr lang="el-GR" dirty="0" err="1" smtClean="0"/>
              <a:t>θεοφυλλίνη</a:t>
            </a:r>
            <a:r>
              <a:rPr lang="el-GR" dirty="0" smtClean="0"/>
              <a:t>, κορτικοειδή, </a:t>
            </a:r>
            <a:r>
              <a:rPr lang="el-GR" dirty="0" err="1" smtClean="0"/>
              <a:t>θυρορμόνη</a:t>
            </a:r>
            <a:r>
              <a:rPr lang="el-GR" dirty="0" smtClean="0"/>
              <a:t>, στερητικά </a:t>
            </a:r>
          </a:p>
          <a:p>
            <a:pPr>
              <a:buNone/>
            </a:pPr>
            <a:endParaRPr lang="el-GR" dirty="0"/>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ΟΡΓΑΝΙΚΑ ΑΙΤΙΑ</a:t>
            </a:r>
            <a:endParaRPr lang="el-GR" dirty="0"/>
          </a:p>
        </p:txBody>
      </p:sp>
      <p:sp>
        <p:nvSpPr>
          <p:cNvPr id="3" name="2 - Θέση περιεχομένου"/>
          <p:cNvSpPr>
            <a:spLocks noGrp="1"/>
          </p:cNvSpPr>
          <p:nvPr>
            <p:ph idx="1"/>
          </p:nvPr>
        </p:nvSpPr>
        <p:spPr/>
        <p:txBody>
          <a:bodyPr/>
          <a:lstStyle/>
          <a:p>
            <a:r>
              <a:rPr lang="el-GR" dirty="0" smtClean="0"/>
              <a:t>Έναρξη μετά από την ηλικία 35 ετών</a:t>
            </a:r>
          </a:p>
          <a:p>
            <a:r>
              <a:rPr lang="el-GR" dirty="0" smtClean="0"/>
              <a:t>Απουσία ιστορικού (ατομικό- οικογενειακό) αγχώδους διαταραχής</a:t>
            </a:r>
          </a:p>
          <a:p>
            <a:r>
              <a:rPr lang="el-GR" dirty="0"/>
              <a:t>Α</a:t>
            </a:r>
            <a:r>
              <a:rPr lang="el-GR" dirty="0" smtClean="0"/>
              <a:t>πουσία σημαντικών γεγονότων που πυροδοτούν ή αναζωπυρώνουν άγχος</a:t>
            </a:r>
          </a:p>
          <a:p>
            <a:r>
              <a:rPr lang="el-GR" dirty="0" smtClean="0"/>
              <a:t>Απουσία αποφευκτικών συμπεριφορών</a:t>
            </a:r>
          </a:p>
          <a:p>
            <a:r>
              <a:rPr lang="el-GR" dirty="0" smtClean="0"/>
              <a:t>Μικρή ανταπόκριση στη φαρμακευτική αγωγή</a:t>
            </a:r>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ΚΡΙΤΗΡΙΑ ΑΓΧΩΔΩΝ ΔΙΑΤΑΡΑΧΩΝ</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Να μη συντρέχουν ψυχοπιεστικές συνθήκες</a:t>
            </a:r>
          </a:p>
          <a:p>
            <a:r>
              <a:rPr lang="el-GR" dirty="0" smtClean="0"/>
              <a:t>Τα συμπτώματα να προκαλούν σημαντική ενόχληση στον πάσχοντα</a:t>
            </a:r>
          </a:p>
          <a:p>
            <a:r>
              <a:rPr lang="el-GR" dirty="0" smtClean="0"/>
              <a:t>Να έχουν σημαντική διάρκεια (&gt;6 μήνες)</a:t>
            </a:r>
          </a:p>
          <a:p>
            <a:r>
              <a:rPr lang="el-GR" dirty="0" smtClean="0"/>
              <a:t>Να διαταράσσεται η λειτουργικότητα</a:t>
            </a:r>
          </a:p>
          <a:p>
            <a:r>
              <a:rPr lang="el-GR" dirty="0" smtClean="0"/>
              <a:t>Να μην οφείλονται σε άλλη ψυχική ή οργανική διαταραχή</a:t>
            </a:r>
          </a:p>
          <a:p>
            <a:r>
              <a:rPr lang="el-GR" dirty="0" smtClean="0"/>
              <a:t>Ειδικά κριτήρια</a:t>
            </a:r>
          </a:p>
          <a:p>
            <a:endParaRPr lang="el-GR" dirty="0" smtClean="0"/>
          </a:p>
          <a:p>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ΠΟΤΕ ΤΟ ΑΓΧΟΣ ΣΥΝΙΣΤΑ ΨΥΧΙΚΗ ΔΙΑΤΑΡΑΧΗ?</a:t>
            </a:r>
            <a:endParaRPr lang="el-GR" dirty="0"/>
          </a:p>
        </p:txBody>
      </p:sp>
      <p:sp>
        <p:nvSpPr>
          <p:cNvPr id="3" name="2 - Θέση περιεχομένου"/>
          <p:cNvSpPr>
            <a:spLocks noGrp="1"/>
          </p:cNvSpPr>
          <p:nvPr>
            <p:ph idx="1"/>
          </p:nvPr>
        </p:nvSpPr>
        <p:spPr/>
        <p:txBody>
          <a:bodyPr/>
          <a:lstStyle/>
          <a:p>
            <a:pPr>
              <a:buNone/>
            </a:pPr>
            <a:r>
              <a:rPr lang="el-GR" dirty="0" smtClean="0"/>
              <a:t>Ένταση</a:t>
            </a:r>
          </a:p>
          <a:p>
            <a:pPr>
              <a:buNone/>
            </a:pPr>
            <a:r>
              <a:rPr lang="el-GR" dirty="0" smtClean="0"/>
              <a:t>Διάρκεια</a:t>
            </a:r>
          </a:p>
          <a:p>
            <a:pPr>
              <a:buNone/>
            </a:pPr>
            <a:r>
              <a:rPr lang="el-GR" dirty="0" smtClean="0"/>
              <a:t>Προκαλούμενη δυσλειτουργία</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ΕΠΙΔΗΜΙΟΛΟΓΙΑ</a:t>
            </a:r>
            <a:endParaRPr lang="el-GR" dirty="0"/>
          </a:p>
        </p:txBody>
      </p:sp>
      <p:sp>
        <p:nvSpPr>
          <p:cNvPr id="3" name="2 - Θέση περιεχομένου"/>
          <p:cNvSpPr>
            <a:spLocks noGrp="1"/>
          </p:cNvSpPr>
          <p:nvPr>
            <p:ph idx="1"/>
          </p:nvPr>
        </p:nvSpPr>
        <p:spPr>
          <a:xfrm>
            <a:off x="457200" y="1600200"/>
            <a:ext cx="8686800" cy="4525963"/>
          </a:xfrm>
        </p:spPr>
        <p:txBody>
          <a:bodyPr>
            <a:normAutofit fontScale="85000" lnSpcReduction="10000"/>
          </a:bodyPr>
          <a:lstStyle/>
          <a:p>
            <a:r>
              <a:rPr lang="el-GR" dirty="0" smtClean="0"/>
              <a:t>Επιπολασμός 20%</a:t>
            </a:r>
          </a:p>
          <a:p>
            <a:r>
              <a:rPr lang="el-GR" dirty="0" smtClean="0"/>
              <a:t>4-6% </a:t>
            </a:r>
            <a:r>
              <a:rPr lang="el-GR" dirty="0" err="1" smtClean="0"/>
              <a:t>παραπαπομπών</a:t>
            </a:r>
            <a:r>
              <a:rPr lang="el-GR" dirty="0" smtClean="0"/>
              <a:t> πρωτοβάθμια περίθαλψη</a:t>
            </a:r>
          </a:p>
          <a:p>
            <a:r>
              <a:rPr lang="el-GR" dirty="0" smtClean="0"/>
              <a:t>80% ψυχιατρικών περιστατικών που παρακολουθούνται από μη ψυχιάτρους</a:t>
            </a:r>
          </a:p>
          <a:p>
            <a:r>
              <a:rPr lang="el-GR" dirty="0" smtClean="0"/>
              <a:t>24-44 ετών</a:t>
            </a:r>
          </a:p>
          <a:p>
            <a:r>
              <a:rPr lang="el-GR" dirty="0" smtClean="0"/>
              <a:t>Γυναίκες&gt; άντρες (διαταραχή κοινωνικού άγχους, ΙΔΨ)</a:t>
            </a:r>
          </a:p>
          <a:p>
            <a:r>
              <a:rPr lang="el-GR" dirty="0" smtClean="0"/>
              <a:t>Αστικό περιβάλλον&gt; ύπαιθρος </a:t>
            </a:r>
          </a:p>
          <a:p>
            <a:r>
              <a:rPr lang="el-GR" dirty="0" smtClean="0"/>
              <a:t>Όχι φυλετικές διαφορές</a:t>
            </a:r>
          </a:p>
          <a:p>
            <a:r>
              <a:rPr lang="el-GR" dirty="0" smtClean="0"/>
              <a:t>Πιο συχνά σε χαμηλότερα </a:t>
            </a:r>
            <a:r>
              <a:rPr lang="el-GR" dirty="0" err="1" smtClean="0"/>
              <a:t>κοινωνικοοικονμικά</a:t>
            </a:r>
            <a:r>
              <a:rPr lang="el-GR" dirty="0" smtClean="0"/>
              <a:t> στρώματα</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ΑΓΧΩΔΕΙΣ ΔΙΑΤΑΡΑΧΕΣ</a:t>
            </a:r>
            <a:endParaRPr lang="el-GR" dirty="0"/>
          </a:p>
        </p:txBody>
      </p:sp>
      <p:sp>
        <p:nvSpPr>
          <p:cNvPr id="3" name="2 - Θέση περιεχομένου"/>
          <p:cNvSpPr>
            <a:spLocks noGrp="1"/>
          </p:cNvSpPr>
          <p:nvPr>
            <p:ph idx="1"/>
          </p:nvPr>
        </p:nvSpPr>
        <p:spPr/>
        <p:txBody>
          <a:bodyPr>
            <a:normAutofit fontScale="85000" lnSpcReduction="20000"/>
          </a:bodyPr>
          <a:lstStyle/>
          <a:p>
            <a:pPr algn="ctr">
              <a:buNone/>
            </a:pPr>
            <a:r>
              <a:rPr lang="el-GR" dirty="0" smtClean="0"/>
              <a:t>Διαταραχές όπου το άγχος εκδηλώνεται</a:t>
            </a:r>
            <a:r>
              <a:rPr lang="el-GR" u="sng" dirty="0" smtClean="0"/>
              <a:t> με</a:t>
            </a:r>
          </a:p>
          <a:p>
            <a:r>
              <a:rPr lang="el-GR" u="sng" dirty="0" smtClean="0"/>
              <a:t>Φοβίες</a:t>
            </a:r>
            <a:r>
              <a:rPr lang="el-GR" dirty="0" smtClean="0"/>
              <a:t> (αγοραφοβία, διαταραχή κοινωνικού άγχους, ειδικές φοβίες)</a:t>
            </a:r>
          </a:p>
          <a:p>
            <a:r>
              <a:rPr lang="el-GR" u="sng" dirty="0" smtClean="0"/>
              <a:t>Εμμονές και τελετουργίες </a:t>
            </a:r>
            <a:r>
              <a:rPr lang="el-GR" dirty="0" smtClean="0"/>
              <a:t>(ΙΔΨ)</a:t>
            </a:r>
          </a:p>
          <a:p>
            <a:r>
              <a:rPr lang="el-GR" u="sng" dirty="0" smtClean="0"/>
              <a:t>Αναβιώσεις </a:t>
            </a:r>
            <a:r>
              <a:rPr lang="el-GR" dirty="0" smtClean="0"/>
              <a:t>τραυματικών γεγονότων (οξεία αντίδραση στο </a:t>
            </a:r>
            <a:r>
              <a:rPr lang="en-US" dirty="0" smtClean="0"/>
              <a:t>stress, </a:t>
            </a:r>
            <a:r>
              <a:rPr lang="el-GR" dirty="0" smtClean="0"/>
              <a:t>διαταραχή μετά από </a:t>
            </a:r>
            <a:r>
              <a:rPr lang="el-GR" dirty="0" err="1" smtClean="0"/>
              <a:t>ψυχοτραυματικό</a:t>
            </a:r>
            <a:r>
              <a:rPr lang="el-GR" dirty="0" smtClean="0"/>
              <a:t> </a:t>
            </a:r>
            <a:r>
              <a:rPr lang="en-US" dirty="0" smtClean="0"/>
              <a:t>stress)</a:t>
            </a:r>
          </a:p>
          <a:p>
            <a:r>
              <a:rPr lang="el-GR" u="sng" dirty="0" smtClean="0"/>
              <a:t>Χρόνιες ανήσυχες σκέψεις </a:t>
            </a:r>
            <a:r>
              <a:rPr lang="el-GR" dirty="0" smtClean="0"/>
              <a:t>(διαταραχή γενικευμένου άγχους)</a:t>
            </a:r>
          </a:p>
          <a:p>
            <a:r>
              <a:rPr lang="el-GR" u="sng" dirty="0" smtClean="0"/>
              <a:t>Επεισόδια </a:t>
            </a:r>
            <a:r>
              <a:rPr lang="el-GR" u="sng" dirty="0" err="1" smtClean="0"/>
              <a:t>παροξυσμικού</a:t>
            </a:r>
            <a:r>
              <a:rPr lang="el-GR" u="sng" dirty="0" smtClean="0"/>
              <a:t> άγχους με έντονα αυτονομικά συμπτώματα μεγάλης έντασης </a:t>
            </a:r>
            <a:r>
              <a:rPr lang="el-GR" dirty="0" smtClean="0"/>
              <a:t>(διαταραχή πανικού)</a:t>
            </a:r>
            <a:endParaRPr lang="en-US" dirty="0" smtClean="0"/>
          </a:p>
          <a:p>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ΕΠΙΠΟΛΑΜΟΣ ΒΙΟΥ</a:t>
            </a:r>
            <a:endParaRPr lang="el-GR" dirty="0"/>
          </a:p>
        </p:txBody>
      </p:sp>
      <p:sp>
        <p:nvSpPr>
          <p:cNvPr id="3" name="2 - Θέση περιεχομένου"/>
          <p:cNvSpPr>
            <a:spLocks noGrp="1"/>
          </p:cNvSpPr>
          <p:nvPr>
            <p:ph idx="1"/>
          </p:nvPr>
        </p:nvSpPr>
        <p:spPr/>
        <p:txBody>
          <a:bodyPr/>
          <a:lstStyle/>
          <a:p>
            <a:r>
              <a:rPr lang="el-GR" dirty="0" smtClean="0"/>
              <a:t>Ειδική φοβία 5,4-11,3 %</a:t>
            </a:r>
          </a:p>
          <a:p>
            <a:r>
              <a:rPr lang="el-GR" dirty="0" smtClean="0"/>
              <a:t>Κοινωνική φοβία 0,5-13,3%</a:t>
            </a:r>
          </a:p>
          <a:p>
            <a:r>
              <a:rPr lang="el-GR" dirty="0" smtClean="0"/>
              <a:t>Αγοραφοβία 1,3-6,9%</a:t>
            </a:r>
          </a:p>
          <a:p>
            <a:r>
              <a:rPr lang="el-GR" dirty="0" smtClean="0"/>
              <a:t>Διαταραχή πανικού 0,4-3,8%</a:t>
            </a:r>
          </a:p>
          <a:p>
            <a:r>
              <a:rPr lang="el-GR" dirty="0" smtClean="0"/>
              <a:t>Διαταραχή γενικευμένου άγχους 2,3-13,1 %</a:t>
            </a:r>
          </a:p>
          <a:p>
            <a:r>
              <a:rPr lang="el-GR" dirty="0" smtClean="0"/>
              <a:t>ΙΔΨ 0,7-4,4%</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ΠΡΟΓΝΩΣΗ</a:t>
            </a:r>
            <a:endParaRPr lang="el-GR" dirty="0"/>
          </a:p>
        </p:txBody>
      </p:sp>
      <p:sp>
        <p:nvSpPr>
          <p:cNvPr id="3" name="2 - Θέση περιεχομένου"/>
          <p:cNvSpPr>
            <a:spLocks noGrp="1"/>
          </p:cNvSpPr>
          <p:nvPr>
            <p:ph idx="1"/>
          </p:nvPr>
        </p:nvSpPr>
        <p:spPr>
          <a:xfrm>
            <a:off x="457200" y="1600200"/>
            <a:ext cx="8543956" cy="4525963"/>
          </a:xfrm>
        </p:spPr>
        <p:txBody>
          <a:bodyPr>
            <a:normAutofit lnSpcReduction="10000"/>
          </a:bodyPr>
          <a:lstStyle/>
          <a:p>
            <a:pPr>
              <a:buNone/>
            </a:pPr>
            <a:r>
              <a:rPr lang="el-GR" dirty="0" smtClean="0"/>
              <a:t>Χρόνια πορεία με υφέσεις και εξάρσεις</a:t>
            </a:r>
          </a:p>
          <a:p>
            <a:pPr>
              <a:buNone/>
            </a:pPr>
            <a:r>
              <a:rPr lang="el-GR" dirty="0" smtClean="0"/>
              <a:t>Φοβίες: σταθερές ή επιδεινώνονται</a:t>
            </a:r>
          </a:p>
          <a:p>
            <a:pPr>
              <a:buNone/>
            </a:pPr>
            <a:r>
              <a:rPr lang="el-GR" dirty="0" smtClean="0"/>
              <a:t>ΓΑΔ: συνήθως βελτιώνεται</a:t>
            </a:r>
          </a:p>
          <a:p>
            <a:pPr>
              <a:buNone/>
            </a:pPr>
            <a:endParaRPr lang="el-GR" dirty="0"/>
          </a:p>
          <a:p>
            <a:pPr>
              <a:buNone/>
            </a:pPr>
            <a:r>
              <a:rPr lang="el-GR" dirty="0" smtClean="0"/>
              <a:t>Κίνδυνος επιπλοκής με κατάχρηση ουσιών</a:t>
            </a:r>
          </a:p>
          <a:p>
            <a:pPr>
              <a:buNone/>
            </a:pPr>
            <a:r>
              <a:rPr lang="el-GR" dirty="0" smtClean="0"/>
              <a:t>Εκδήλωση κατάθλιψης ή αυτοκτονικού ιδεασμού</a:t>
            </a:r>
          </a:p>
          <a:p>
            <a:pPr>
              <a:buNone/>
            </a:pPr>
            <a:r>
              <a:rPr lang="el-GR" dirty="0" smtClean="0"/>
              <a:t>Δυσμενέστερη πρόγνωση αν συνυπάρχει διαταραχή προσωπικότητας</a:t>
            </a:r>
          </a:p>
          <a:p>
            <a:pPr>
              <a:buNone/>
            </a:pPr>
            <a:endParaRPr lang="el-GR" dirty="0" smtClean="0"/>
          </a:p>
          <a:p>
            <a:pPr>
              <a:buNone/>
            </a:pPr>
            <a:endParaRPr lang="el-GR" dirty="0" smtClean="0"/>
          </a:p>
          <a:p>
            <a:pPr>
              <a:buNone/>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ΑΙΤΙΟΛΟΓΙΑ</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Γενετική επιβάρυνση. </a:t>
            </a:r>
            <a:r>
              <a:rPr lang="el-GR" dirty="0" err="1" smtClean="0"/>
              <a:t>Μονοζυγωτικοί</a:t>
            </a:r>
            <a:r>
              <a:rPr lang="el-GR" dirty="0" smtClean="0"/>
              <a:t> </a:t>
            </a:r>
            <a:r>
              <a:rPr lang="en-US" dirty="0" smtClean="0"/>
              <a:t> x10.</a:t>
            </a:r>
            <a:r>
              <a:rPr lang="el-GR" dirty="0" smtClean="0"/>
              <a:t> Δεν έχουν εντοπιστεί συγκεκριμένα γονίδια.</a:t>
            </a:r>
          </a:p>
          <a:p>
            <a:r>
              <a:rPr lang="el-GR" dirty="0" smtClean="0"/>
              <a:t>Περιβάλλον. Έκθεση σε ψυχοπιεστικά γεγονότα κατά την ανάπτυξη(απώλεια γονιού, δυσαρμονία γονέων) </a:t>
            </a:r>
          </a:p>
          <a:p>
            <a:r>
              <a:rPr lang="el-GR" dirty="0" smtClean="0"/>
              <a:t>Ευαισθησία στο άγχος (</a:t>
            </a:r>
            <a:r>
              <a:rPr lang="en-US" dirty="0" smtClean="0"/>
              <a:t>trait).</a:t>
            </a:r>
            <a:r>
              <a:rPr lang="el-GR" dirty="0" smtClean="0"/>
              <a:t> Ανταπόκριση του ατόμου στις μεταβολές της φυσιολογίας </a:t>
            </a:r>
            <a:r>
              <a:rPr lang="el-GR" dirty="0" err="1" smtClean="0"/>
              <a:t>παρερμηνεύνοτας</a:t>
            </a:r>
            <a:r>
              <a:rPr lang="el-GR" dirty="0" smtClean="0"/>
              <a:t> αυτές ως σωματικά επικίνδυνες.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΄νεύρωση</a:t>
            </a:r>
            <a:r>
              <a:rPr lang="el-GR" dirty="0" err="1"/>
              <a:t>΄</a:t>
            </a:r>
            <a:endParaRPr lang="el-GR" dirty="0"/>
          </a:p>
        </p:txBody>
      </p:sp>
      <p:sp>
        <p:nvSpPr>
          <p:cNvPr id="3" name="2 - Θέση περιεχομένου"/>
          <p:cNvSpPr>
            <a:spLocks noGrp="1"/>
          </p:cNvSpPr>
          <p:nvPr>
            <p:ph idx="1"/>
          </p:nvPr>
        </p:nvSpPr>
        <p:spPr/>
        <p:txBody>
          <a:bodyPr/>
          <a:lstStyle/>
          <a:p>
            <a:r>
              <a:rPr lang="el-GR" dirty="0" smtClean="0"/>
              <a:t>Παλαιά ψυχιατρική ορολογία για να περιγράψει καταστάσεις που χαρακτηρίζονταν από χρόνιο άγχος και περιελάμβανε </a:t>
            </a:r>
            <a:r>
              <a:rPr lang="el-GR" u="sng" dirty="0" smtClean="0"/>
              <a:t>μη ψυχωσικές </a:t>
            </a:r>
            <a:r>
              <a:rPr lang="el-GR" dirty="0" smtClean="0"/>
              <a:t>καταστάσεις, όπως φοβίες, ιδεοληψίες, υστερία, </a:t>
            </a:r>
            <a:r>
              <a:rPr lang="el-GR" dirty="0" err="1" smtClean="0"/>
              <a:t>υποχονδρίαση</a:t>
            </a:r>
            <a:r>
              <a:rPr lang="el-GR" dirty="0" smtClean="0"/>
              <a:t>.</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ΨΥΧΟΛΟΓΙΚΕΣ ΘΕΩΡΙΕΣ</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b="1" dirty="0" smtClean="0"/>
              <a:t>Θεωρία μάθησης</a:t>
            </a:r>
            <a:r>
              <a:rPr lang="el-GR" dirty="0" smtClean="0"/>
              <a:t>. Μίμηση προτύπου (εγκαθίσταται συμπεριφορά παρατηρώντας άλλους, φοβικός γονέας)-σύνδεση ερεθισμάτων, ένα φοβογόνο και </a:t>
            </a:r>
            <a:r>
              <a:rPr lang="el-GR" dirty="0"/>
              <a:t>έ</a:t>
            </a:r>
            <a:r>
              <a:rPr lang="el-GR" dirty="0" smtClean="0"/>
              <a:t>να ακίνδυνο, καταλήγει το ακίνδυνο να θεωρείται φοβογόνο (αν παγιδευτεί σε κλειστό και σκοτεινό χώρο, αναπτύσσει φόβο για όλους τους ακίνδυνους αλλά με δυσκολία διαφυγής χώρους). Εδραιώνονται συμπεριφορές (π.χ. αποφυγής τέτοιων χώρων) με την επανάληψη τους.</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ΨΥΧΟΛΟΓΙΚΕΣ ΘΕΩΡΙΕΣ</a:t>
            </a:r>
            <a:endParaRPr lang="el-GR" dirty="0"/>
          </a:p>
        </p:txBody>
      </p:sp>
      <p:sp>
        <p:nvSpPr>
          <p:cNvPr id="3" name="2 - Θέση περιεχομένου"/>
          <p:cNvSpPr>
            <a:spLocks noGrp="1"/>
          </p:cNvSpPr>
          <p:nvPr>
            <p:ph idx="1"/>
          </p:nvPr>
        </p:nvSpPr>
        <p:spPr/>
        <p:txBody>
          <a:bodyPr/>
          <a:lstStyle/>
          <a:p>
            <a:r>
              <a:rPr lang="el-GR" b="1" dirty="0" smtClean="0"/>
              <a:t>Γνωσιακές θεωρίες</a:t>
            </a:r>
            <a:r>
              <a:rPr lang="el-GR" dirty="0" smtClean="0"/>
              <a:t>. Όταν ο εγκέφαλος εκτιμήσει ότι μία κατάσταση  απειλεί τη ομοιοστασία, επιλέγει να την αποφύγει αναπτύσσοντας μηχανισμούς άμυνας</a:t>
            </a:r>
            <a:r>
              <a:rPr lang="el-GR" dirty="0"/>
              <a:t>.</a:t>
            </a:r>
            <a:r>
              <a:rPr lang="el-GR" dirty="0" smtClean="0"/>
              <a:t> Άλλοτε επιτυχώς άλλοτε όχι, εγκλωβίζοντας το άτομο σε ‘φαύλο κύκλο’ διαιώνισης άγχους, αφού δεν αντιμετωπίζει ευθέως τις καταστάσεις που το προκαλούν.</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ΨΥΧΟΛΟΓΙΚΕΣ ΘΕΩΡΙΕΣ</a:t>
            </a:r>
            <a:endParaRPr lang="el-GR" dirty="0"/>
          </a:p>
        </p:txBody>
      </p:sp>
      <p:sp>
        <p:nvSpPr>
          <p:cNvPr id="3" name="2 - Θέση περιεχομένου"/>
          <p:cNvSpPr>
            <a:spLocks noGrp="1"/>
          </p:cNvSpPr>
          <p:nvPr>
            <p:ph idx="1"/>
          </p:nvPr>
        </p:nvSpPr>
        <p:spPr/>
        <p:txBody>
          <a:bodyPr/>
          <a:lstStyle/>
          <a:p>
            <a:r>
              <a:rPr lang="el-GR" b="1" dirty="0" smtClean="0"/>
              <a:t>Ψυχοδυναμικές θεωρίες</a:t>
            </a:r>
            <a:r>
              <a:rPr lang="el-GR" dirty="0" smtClean="0"/>
              <a:t>. Πρόβλημα επιτυχούς ή μη παρέμβασης αμυντικών μηχανισμών </a:t>
            </a:r>
            <a:r>
              <a:rPr lang="el-GR" u="sng" dirty="0" smtClean="0"/>
              <a:t> Εγώ </a:t>
            </a:r>
            <a:r>
              <a:rPr lang="el-GR" dirty="0" smtClean="0"/>
              <a:t>στις εσωτερικές καταστάσεις κινδύνου (άγχος αποχωρισμού, </a:t>
            </a:r>
            <a:r>
              <a:rPr lang="el-GR" u="sng" dirty="0" err="1" smtClean="0"/>
              <a:t>υπερεγωτικό</a:t>
            </a:r>
            <a:r>
              <a:rPr lang="el-GR" dirty="0" smtClean="0"/>
              <a:t> άγχος στην απειλή ανάδυσης από το </a:t>
            </a:r>
            <a:r>
              <a:rPr lang="en-US" u="sng" dirty="0" smtClean="0"/>
              <a:t>Id</a:t>
            </a:r>
            <a:r>
              <a:rPr lang="el-GR" u="sng" dirty="0" smtClean="0"/>
              <a:t> (Εκείνο</a:t>
            </a:r>
            <a:r>
              <a:rPr lang="el-GR" dirty="0" smtClean="0"/>
              <a:t>) ανεξέλεγκτων ενορμήσεων.</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ΒΙΟΛΟΓΙΚΕΣ ΘΕΩΡΙΕΣ</a:t>
            </a:r>
            <a:endParaRPr lang="el-GR" dirty="0"/>
          </a:p>
        </p:txBody>
      </p:sp>
      <p:sp>
        <p:nvSpPr>
          <p:cNvPr id="3" name="2 - Θέση περιεχομένου"/>
          <p:cNvSpPr>
            <a:spLocks noGrp="1"/>
          </p:cNvSpPr>
          <p:nvPr>
            <p:ph idx="1"/>
          </p:nvPr>
        </p:nvSpPr>
        <p:spPr/>
        <p:txBody>
          <a:bodyPr/>
          <a:lstStyle/>
          <a:p>
            <a:r>
              <a:rPr lang="el-GR" dirty="0" smtClean="0"/>
              <a:t>Διαταραχές νευροδιαβιβαστών και ομοιόστασης μεταξύ τους.</a:t>
            </a:r>
          </a:p>
          <a:p>
            <a:pPr lvl="1"/>
            <a:r>
              <a:rPr lang="en-US" dirty="0" smtClean="0"/>
              <a:t>GABA, NE, </a:t>
            </a:r>
            <a:r>
              <a:rPr lang="el-GR" dirty="0" err="1" smtClean="0"/>
              <a:t>σεροτονίνη</a:t>
            </a:r>
            <a:r>
              <a:rPr lang="el-GR" dirty="0" smtClean="0"/>
              <a:t>, </a:t>
            </a:r>
            <a:r>
              <a:rPr lang="el-GR" dirty="0" err="1" smtClean="0"/>
              <a:t>γλουταμικό</a:t>
            </a:r>
            <a:r>
              <a:rPr lang="el-GR" dirty="0" smtClean="0"/>
              <a:t>, </a:t>
            </a:r>
            <a:r>
              <a:rPr lang="en-US" dirty="0" smtClean="0"/>
              <a:t>CRF</a:t>
            </a:r>
          </a:p>
          <a:p>
            <a:pPr lvl="1"/>
            <a:r>
              <a:rPr lang="el-GR" dirty="0" err="1" smtClean="0"/>
              <a:t>Υπομέλας</a:t>
            </a:r>
            <a:r>
              <a:rPr lang="el-GR" dirty="0" smtClean="0"/>
              <a:t> τόπος, πυρήνες ραφής</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ΝΕΥΡΟΨΥΧΟΛΟΓΙΑ</a:t>
            </a:r>
            <a:endParaRPr lang="el-GR" dirty="0"/>
          </a:p>
        </p:txBody>
      </p:sp>
      <p:sp>
        <p:nvSpPr>
          <p:cNvPr id="3" name="2 - Θέση περιεχομένου"/>
          <p:cNvSpPr>
            <a:spLocks noGrp="1"/>
          </p:cNvSpPr>
          <p:nvPr>
            <p:ph idx="1"/>
          </p:nvPr>
        </p:nvSpPr>
        <p:spPr/>
        <p:txBody>
          <a:bodyPr>
            <a:normAutofit fontScale="85000" lnSpcReduction="20000"/>
          </a:bodyPr>
          <a:lstStyle/>
          <a:p>
            <a:pPr algn="ctr">
              <a:buNone/>
            </a:pPr>
            <a:r>
              <a:rPr lang="el-GR" b="1" dirty="0" smtClean="0"/>
              <a:t>Αμυγδαλή</a:t>
            </a:r>
          </a:p>
          <a:p>
            <a:r>
              <a:rPr lang="el-GR" u="sng" dirty="0" smtClean="0"/>
              <a:t>Δέχεται</a:t>
            </a:r>
            <a:r>
              <a:rPr lang="el-GR" dirty="0" smtClean="0"/>
              <a:t> οδούς: θάλαμο - φλοιό, </a:t>
            </a:r>
            <a:r>
              <a:rPr lang="el-GR" dirty="0" err="1" smtClean="0"/>
              <a:t>υποφλοιώδεις</a:t>
            </a:r>
            <a:r>
              <a:rPr lang="el-GR" dirty="0" smtClean="0"/>
              <a:t> περιοχές [εσωτερικό και εξωτερικό περιβάλλον]-ιππόκαμπο [αποθηκευμένη εμπειρία]</a:t>
            </a:r>
          </a:p>
          <a:p>
            <a:r>
              <a:rPr lang="el-GR" u="sng" dirty="0" err="1" smtClean="0"/>
              <a:t>Απαρτιώνει</a:t>
            </a:r>
            <a:r>
              <a:rPr lang="el-GR" dirty="0" smtClean="0"/>
              <a:t> πληροφορίες: κρίνει αν είναι απειλητικές</a:t>
            </a:r>
          </a:p>
          <a:p>
            <a:r>
              <a:rPr lang="el-GR" dirty="0" smtClean="0"/>
              <a:t>Εκκινεί συμπεριφορές με </a:t>
            </a:r>
            <a:r>
              <a:rPr lang="el-GR" u="sng" dirty="0" smtClean="0"/>
              <a:t>απαγωγές</a:t>
            </a:r>
            <a:r>
              <a:rPr lang="el-GR" dirty="0" smtClean="0"/>
              <a:t> οδούς προς ΑΝΣ-</a:t>
            </a:r>
            <a:r>
              <a:rPr lang="el-GR" dirty="0" err="1" smtClean="0"/>
              <a:t>νευροενδοκρινικό </a:t>
            </a:r>
            <a:r>
              <a:rPr lang="el-GR" dirty="0" smtClean="0"/>
              <a:t>σύστημα-κινητικό σύστημα</a:t>
            </a:r>
          </a:p>
          <a:p>
            <a:r>
              <a:rPr lang="el-GR" dirty="0" smtClean="0"/>
              <a:t>Τροποιητική επίδραση από προμετωπιαίο φλοιό (συναισθηματική αντίδραση).</a:t>
            </a:r>
          </a:p>
          <a:p>
            <a:r>
              <a:rPr lang="el-GR" dirty="0" smtClean="0"/>
              <a:t>Δυσλειτουργία συστήματος οδηγεί σε ατελή-λανθασμένη αναγνώριση και </a:t>
            </a:r>
            <a:r>
              <a:rPr lang="el-GR" dirty="0" err="1" smtClean="0"/>
              <a:t>υπεργενίκευση</a:t>
            </a:r>
            <a:r>
              <a:rPr lang="el-GR" dirty="0" smtClean="0"/>
              <a:t> αντιδράσεων (ΓΑΔ).</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ΘΕΡΑΠΕΙΑ</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ΦΑΡΜΑΚΕΥΤΙΚΗ.</a:t>
            </a:r>
          </a:p>
          <a:p>
            <a:pPr lvl="1">
              <a:buNone/>
            </a:pPr>
            <a:r>
              <a:rPr lang="el-GR" dirty="0" smtClean="0"/>
              <a:t>ΑΓΧΟΛΥΤΙΚΑ ΑΝΤΙΑΚΤΑΘΛΙΠΤΙΚΑ </a:t>
            </a:r>
            <a:r>
              <a:rPr lang="en-US" dirty="0" smtClean="0"/>
              <a:t>b BLOCKERS</a:t>
            </a:r>
          </a:p>
          <a:p>
            <a:pPr marL="0" lvl="1" indent="457200">
              <a:buFont typeface="Arial" pitchFamily="34" charset="0"/>
              <a:buChar char="•"/>
            </a:pPr>
            <a:r>
              <a:rPr lang="el-GR" sz="3200" dirty="0" smtClean="0"/>
              <a:t>ΨΥΧΟΘΕΡΑΠΕΥΤΙΚΗ</a:t>
            </a:r>
          </a:p>
          <a:p>
            <a:pPr marL="0" lvl="1" indent="457200">
              <a:buNone/>
            </a:pPr>
            <a:r>
              <a:rPr lang="el-GR" sz="3200" dirty="0" smtClean="0"/>
              <a:t>ΓΝΩΣΙΑΚΗ: βραχύτερη, συμπτωματική 		ανακούφιση, καλύτερη διαχείριση άγχους</a:t>
            </a:r>
          </a:p>
          <a:p>
            <a:pPr marL="0" lvl="1" indent="457200">
              <a:buNone/>
            </a:pPr>
            <a:r>
              <a:rPr lang="el-GR" sz="3200" dirty="0" smtClean="0"/>
              <a:t>ΨΥΧΑΝΑΛΥΤΙΚΗ: μακρότερη, προσέγγιση άγχους ως επιφανειακή εκδήλωση </a:t>
            </a:r>
            <a:r>
              <a:rPr lang="el-GR" sz="3200" smtClean="0"/>
              <a:t>βαθύτερων ζητημάτων  </a:t>
            </a:r>
            <a:r>
              <a:rPr lang="el-GR" sz="3200" dirty="0" smtClean="0"/>
              <a:t>προσωπικότητας.</a:t>
            </a:r>
            <a:endParaRPr lang="el-GR" sz="3200" dirty="0"/>
          </a:p>
          <a:p>
            <a:pPr marL="0" lvl="1" indent="457200">
              <a:buFont typeface="Arial" pitchFamily="34" charset="0"/>
              <a:buChar char="•"/>
            </a:pPr>
            <a:endParaRPr lang="el-GR" dirty="0" smtClean="0"/>
          </a:p>
          <a:p>
            <a:pPr marL="0" lvl="1" indent="457200">
              <a:buNone/>
            </a:pPr>
            <a:r>
              <a:rPr lang="el-GR" dirty="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ΦΟΒΙΕΣ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Οι φόβοι είναι συχνοί στην παιδική ηλικία.</a:t>
            </a:r>
          </a:p>
          <a:p>
            <a:r>
              <a:rPr lang="el-GR" dirty="0" smtClean="0"/>
              <a:t>60% παιδιών τους ξεπερνά</a:t>
            </a:r>
          </a:p>
          <a:p>
            <a:r>
              <a:rPr lang="el-GR" dirty="0" smtClean="0"/>
              <a:t>Αν επιμένουν ή εμφανιστούν στην ενήλικο ζωή, γενικεύονται και οργανώνονται μέσα από μηχανισμούς αποφυγής σε φοβίες.</a:t>
            </a:r>
          </a:p>
          <a:p>
            <a:r>
              <a:rPr lang="el-GR" dirty="0" smtClean="0"/>
              <a:t>40% πληθυσμού αναπτύσσει κάποτε κάποια φοβία</a:t>
            </a:r>
          </a:p>
          <a:p>
            <a:r>
              <a:rPr lang="el-GR" dirty="0" smtClean="0"/>
              <a:t>Ειδική φοβία είναι η συχνότερη αλλά είναι κοινωνικά και επαγγελματικά συμβατή, σπάνια γενικεύεται.</a:t>
            </a:r>
          </a:p>
          <a:p>
            <a:r>
              <a:rPr lang="el-GR" dirty="0" smtClean="0"/>
              <a:t>Η αγοραφοβία οδηγεί σε αναζήτηση ιατρικής βοήθειας.</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ΕΙΔΙΚΗ ΦΟΒΙΑ</a:t>
            </a:r>
            <a:endParaRPr lang="el-GR" dirty="0"/>
          </a:p>
        </p:txBody>
      </p:sp>
      <p:sp>
        <p:nvSpPr>
          <p:cNvPr id="3" name="2 - Θέση περιεχομένου"/>
          <p:cNvSpPr>
            <a:spLocks noGrp="1"/>
          </p:cNvSpPr>
          <p:nvPr>
            <p:ph idx="1"/>
          </p:nvPr>
        </p:nvSpPr>
        <p:spPr/>
        <p:txBody>
          <a:bodyPr/>
          <a:lstStyle/>
          <a:p>
            <a:pPr>
              <a:buNone/>
            </a:pPr>
            <a:r>
              <a:rPr lang="el-GR" dirty="0" smtClean="0"/>
              <a:t>	Το άτομο φοβάται εξωτερικά ερεθίσματα ή συνθήκες που δεν είναι αντικειμενικά επικίνδυνα (αίμα, ασανσέρ, ύψος, έντομα, αεροπλάνα).</a:t>
            </a:r>
          </a:p>
          <a:p>
            <a:pPr>
              <a:buNone/>
            </a:pPr>
            <a:r>
              <a:rPr lang="el-GR" dirty="0" smtClean="0"/>
              <a:t>Τα αποφεύγει συστηματικά</a:t>
            </a:r>
          </a:p>
          <a:p>
            <a:pPr>
              <a:buNone/>
            </a:pPr>
            <a:r>
              <a:rPr lang="el-GR" dirty="0" smtClean="0"/>
              <a:t>Άγχος αναμονής</a:t>
            </a:r>
          </a:p>
          <a:p>
            <a:pPr>
              <a:buNone/>
            </a:pPr>
            <a:r>
              <a:rPr lang="el-GR" dirty="0" smtClean="0"/>
              <a:t>Τα υπομένει με έντονο φόβο</a:t>
            </a:r>
          </a:p>
          <a:p>
            <a:pPr>
              <a:buNone/>
            </a:pPr>
            <a:r>
              <a:rPr lang="el-GR" dirty="0" smtClean="0"/>
              <a:t>Επηρεάζεται η λειτουργικότητά του</a:t>
            </a:r>
          </a:p>
          <a:p>
            <a:pPr>
              <a:buNone/>
            </a:pP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8229600" cy="1143000"/>
          </a:xfrm>
        </p:spPr>
        <p:txBody>
          <a:bodyPr/>
          <a:lstStyle/>
          <a:p>
            <a:r>
              <a:rPr lang="el-GR" dirty="0" smtClean="0"/>
              <a:t>Κλινική εικόνα </a:t>
            </a:r>
            <a:endParaRPr lang="el-GR" dirty="0"/>
          </a:p>
        </p:txBody>
      </p:sp>
      <p:sp>
        <p:nvSpPr>
          <p:cNvPr id="3" name="2 - Θέση περιεχομένου"/>
          <p:cNvSpPr>
            <a:spLocks noGrp="1"/>
          </p:cNvSpPr>
          <p:nvPr>
            <p:ph idx="1"/>
          </p:nvPr>
        </p:nvSpPr>
        <p:spPr>
          <a:xfrm>
            <a:off x="457200" y="1214422"/>
            <a:ext cx="8229600" cy="4911741"/>
          </a:xfrm>
        </p:spPr>
        <p:txBody>
          <a:bodyPr>
            <a:normAutofit fontScale="85000" lnSpcReduction="20000"/>
          </a:bodyPr>
          <a:lstStyle/>
          <a:p>
            <a:r>
              <a:rPr lang="el-GR" dirty="0" smtClean="0"/>
              <a:t>Η επαφή με το ερέθισμα κινητοποιεί το συναίσθημα του φόβου και αυτονομικές εκδηλώσεις (ταχυκαρδία, ναυτία, λιποθυμία)</a:t>
            </a:r>
          </a:p>
          <a:p>
            <a:r>
              <a:rPr lang="el-GR" dirty="0" smtClean="0"/>
              <a:t>Αναγνωρίζει ότι ο φόβος είναι αδικαιολόγητος</a:t>
            </a:r>
          </a:p>
          <a:p>
            <a:r>
              <a:rPr lang="el-GR" dirty="0" smtClean="0"/>
              <a:t>Όταν απομακρύνεται από το ερέθισμα νιώθει «νικημένος» για αυτό συστηματικά αποφεύγει την επαφή.</a:t>
            </a:r>
          </a:p>
          <a:p>
            <a:r>
              <a:rPr lang="el-GR" dirty="0" smtClean="0"/>
              <a:t>Οργάνωση τρόπου ζωής-στέρηση σημαντικών πραγμάτων</a:t>
            </a:r>
          </a:p>
          <a:p>
            <a:r>
              <a:rPr lang="el-GR" dirty="0" smtClean="0"/>
              <a:t>Αποφεύγει ακόμα και σκέψεις ή συζητήσεις</a:t>
            </a:r>
          </a:p>
          <a:p>
            <a:r>
              <a:rPr lang="el-GR" dirty="0" smtClean="0"/>
              <a:t>Ζητά συνοδεία-διαβεβαιώσεις- κουβαλά αντικείμενα που τους κάνουν να νιώθουν ασφαλείς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Επιπολασμός 11%</a:t>
            </a:r>
          </a:p>
          <a:p>
            <a:r>
              <a:rPr lang="el-GR" dirty="0" smtClean="0"/>
              <a:t>2/3 γυναίκες. Ίδια φοβικές συνθήκες, ίδιες αντιδράσεις</a:t>
            </a:r>
          </a:p>
          <a:p>
            <a:r>
              <a:rPr lang="el-GR" dirty="0" smtClean="0"/>
              <a:t>Έναρξη πριν την ηλικία 25 ετών, συχνά στην παιδική ηλικία</a:t>
            </a:r>
          </a:p>
          <a:p>
            <a:endParaRPr lang="el-GR" dirty="0" smtClean="0"/>
          </a:p>
          <a:p>
            <a:r>
              <a:rPr lang="el-GR" dirty="0" smtClean="0"/>
              <a:t>Φοβίες για: αρρώστια, τραυματισμό, φυσικές καταστροφές, ζώα, αίμα, εμετό, ασανσέρ, αεροπλάνα, οδοντίατρος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8229600" cy="1143000"/>
          </a:xfrm>
        </p:spPr>
        <p:txBody>
          <a:bodyPr/>
          <a:lstStyle/>
          <a:p>
            <a:r>
              <a:rPr lang="en-US" dirty="0" smtClean="0"/>
              <a:t>neurosis</a:t>
            </a:r>
            <a:endParaRPr lang="el-GR" dirty="0"/>
          </a:p>
        </p:txBody>
      </p:sp>
      <p:sp>
        <p:nvSpPr>
          <p:cNvPr id="3" name="2 - Θέση περιεχομένου"/>
          <p:cNvSpPr>
            <a:spLocks noGrp="1"/>
          </p:cNvSpPr>
          <p:nvPr>
            <p:ph idx="1"/>
          </p:nvPr>
        </p:nvSpPr>
        <p:spPr>
          <a:xfrm>
            <a:off x="571472" y="1357298"/>
            <a:ext cx="8229600" cy="4525963"/>
          </a:xfrm>
        </p:spPr>
        <p:txBody>
          <a:bodyPr>
            <a:normAutofit fontScale="62500" lnSpcReduction="20000"/>
          </a:bodyPr>
          <a:lstStyle/>
          <a:p>
            <a:r>
              <a:rPr lang="en-US" b="1" dirty="0" smtClean="0"/>
              <a:t>Cullen, 1784</a:t>
            </a:r>
            <a:r>
              <a:rPr lang="en-US" dirty="0" smtClean="0"/>
              <a:t>. </a:t>
            </a:r>
            <a:r>
              <a:rPr lang="el-GR" dirty="0"/>
              <a:t>Χ</a:t>
            </a:r>
            <a:r>
              <a:rPr lang="el-GR" dirty="0" smtClean="0"/>
              <a:t>αρακτήρισε παθήσεις που επηρέαζαν την αίσθηση και την κίνηση χωρίς να οφείλονται σε εντοπισμένη παθολογία οργάνων ή του νευρικού συστήματος και χωρίς να συνοδεύονται από πυρετό.</a:t>
            </a:r>
          </a:p>
          <a:p>
            <a:r>
              <a:rPr lang="en-US" b="1" dirty="0" err="1" smtClean="0"/>
              <a:t>Da</a:t>
            </a:r>
            <a:r>
              <a:rPr lang="en-US" b="1" dirty="0" smtClean="0"/>
              <a:t> Costa, 1871.</a:t>
            </a:r>
            <a:r>
              <a:rPr lang="el-GR" b="1" dirty="0" smtClean="0"/>
              <a:t> </a:t>
            </a:r>
            <a:r>
              <a:rPr lang="el-GR" dirty="0" smtClean="0"/>
              <a:t>Περιέγραψε τις πρώτες περιπτώσεις κρίσεων πανικού σε στρατιώτες στον αμερικάνικο εμφύλιο («σύνδρομο ευερέθιστης καρδιάς»).</a:t>
            </a:r>
          </a:p>
          <a:p>
            <a:r>
              <a:rPr lang="en-US" b="1" dirty="0" smtClean="0"/>
              <a:t>Beard, 1869</a:t>
            </a:r>
            <a:r>
              <a:rPr lang="en-US" dirty="0" smtClean="0"/>
              <a:t>.</a:t>
            </a:r>
            <a:r>
              <a:rPr lang="el-GR" dirty="0" smtClean="0"/>
              <a:t> Πρότεινε όρο «</a:t>
            </a:r>
            <a:r>
              <a:rPr lang="el-GR" u="sng" dirty="0" smtClean="0"/>
              <a:t>νευρασθένεια</a:t>
            </a:r>
            <a:r>
              <a:rPr lang="el-GR" dirty="0" smtClean="0"/>
              <a:t>» για να περιγράψει ασθενείς που υπέφεραν από κόπωση και συναισθηματική διαταραχή χωρίς σαφή αιτία. Διάγνωση μόδας τέλος 19</a:t>
            </a:r>
            <a:r>
              <a:rPr lang="el-GR" baseline="30000" dirty="0" smtClean="0"/>
              <a:t>ου</a:t>
            </a:r>
            <a:r>
              <a:rPr lang="el-GR" dirty="0" smtClean="0"/>
              <a:t> αιώνα.</a:t>
            </a:r>
          </a:p>
          <a:p>
            <a:r>
              <a:rPr lang="en-US" b="1" dirty="0" smtClean="0"/>
              <a:t>Freud, 1894</a:t>
            </a:r>
            <a:r>
              <a:rPr lang="en-US" dirty="0" smtClean="0"/>
              <a:t>. </a:t>
            </a:r>
            <a:r>
              <a:rPr lang="el-GR" dirty="0" smtClean="0"/>
              <a:t>Χρησιμοποίησε τον όρο «αγχώδης νεύρωση» για να διακρίνει από την νευρασθένεια μια κατηγορία ου σήμερα αποτελεί τη ΓΑΔ. Επανέφερε τον όρο «νεύρωση» γιατί πίστευε ότι γενετικοί λόγοι ή απωθημένες σεξουαλικές ορμές είχαν επηρεάσει το νευρικό σύστημα.</a:t>
            </a:r>
          </a:p>
          <a:p>
            <a:r>
              <a:rPr lang="en-US" b="1" dirty="0" smtClean="0"/>
              <a:t>Klein, 1961</a:t>
            </a:r>
            <a:r>
              <a:rPr lang="en-US" dirty="0" smtClean="0"/>
              <a:t>. </a:t>
            </a:r>
            <a:r>
              <a:rPr lang="el-GR" dirty="0" smtClean="0"/>
              <a:t>Διέκρινε </a:t>
            </a:r>
            <a:r>
              <a:rPr lang="el-GR" dirty="0"/>
              <a:t>μ</a:t>
            </a:r>
            <a:r>
              <a:rPr lang="el-GR" dirty="0" smtClean="0"/>
              <a:t>ία άλλη ειδική αγχώδη διαταραχή, τη διαταραχή πανικού.</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Έναρξη φοβίας συνδέεται με</a:t>
            </a:r>
          </a:p>
          <a:p>
            <a:pPr lvl="1"/>
            <a:r>
              <a:rPr lang="el-GR" dirty="0" smtClean="0"/>
              <a:t>Τραυματικό γεγονός</a:t>
            </a:r>
          </a:p>
          <a:p>
            <a:pPr lvl="1"/>
            <a:r>
              <a:rPr lang="el-GR" dirty="0" smtClean="0"/>
              <a:t>Παρατήρηση άλλων που υπέστησαν τραυματικό γεγονός</a:t>
            </a:r>
          </a:p>
          <a:p>
            <a:pPr lvl="1"/>
            <a:r>
              <a:rPr lang="el-GR" dirty="0" smtClean="0"/>
              <a:t>Ανησυχητικές πληροφορίες</a:t>
            </a:r>
          </a:p>
          <a:p>
            <a:pPr lvl="1"/>
            <a:r>
              <a:rPr lang="el-GR" dirty="0" smtClean="0"/>
              <a:t>Εγγενείς φόβοι (φίδια)</a:t>
            </a:r>
          </a:p>
          <a:p>
            <a:pPr lvl="1"/>
            <a:endParaRPr lang="el-GR" dirty="0" smtClean="0"/>
          </a:p>
          <a:p>
            <a:pPr lvl="1"/>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Θεραπεία</a:t>
            </a:r>
            <a:br>
              <a:rPr lang="el-GR" dirty="0" smtClean="0"/>
            </a:br>
            <a:endParaRPr lang="el-GR" dirty="0"/>
          </a:p>
        </p:txBody>
      </p:sp>
      <p:sp>
        <p:nvSpPr>
          <p:cNvPr id="3" name="2 - Θέση περιεχομένου"/>
          <p:cNvSpPr>
            <a:spLocks noGrp="1"/>
          </p:cNvSpPr>
          <p:nvPr>
            <p:ph idx="1"/>
          </p:nvPr>
        </p:nvSpPr>
        <p:spPr/>
        <p:txBody>
          <a:bodyPr/>
          <a:lstStyle/>
          <a:p>
            <a:pPr>
              <a:buNone/>
            </a:pPr>
            <a:r>
              <a:rPr lang="el-GR" dirty="0" smtClean="0"/>
              <a:t>Για αντιμετώπιση έντονου φόβου ή αν πρόκειται να έρθει σε επαφή με φοβογόνο ερέθισμα: </a:t>
            </a:r>
            <a:r>
              <a:rPr lang="el-GR" dirty="0" err="1" smtClean="0"/>
              <a:t>βενζοδιαζεπίνες</a:t>
            </a:r>
            <a:r>
              <a:rPr lang="el-GR" dirty="0" smtClean="0"/>
              <a:t>. Δεν ενδείκνυνται για συστηματική χρήση.</a:t>
            </a:r>
          </a:p>
          <a:p>
            <a:pPr>
              <a:buNone/>
            </a:pPr>
            <a:r>
              <a:rPr lang="el-GR" dirty="0" smtClean="0"/>
              <a:t>Γνωσιακή – συμπεριφορική θεραπεία (απευαισθητοποίηση). Μπορεί όμως μία φοβία να αντικατασταθεί από άλλη.</a:t>
            </a:r>
          </a:p>
          <a:p>
            <a:pPr>
              <a:buNone/>
            </a:pPr>
            <a:r>
              <a:rPr lang="el-GR" dirty="0" smtClean="0"/>
              <a:t>Μακρότερη θεραπεία – ψυχοδυναμική.</a:t>
            </a:r>
          </a:p>
          <a:p>
            <a:pPr>
              <a:buNone/>
            </a:pPr>
            <a:endParaRPr lang="el-GR" dirty="0" smtClean="0"/>
          </a:p>
          <a:p>
            <a:pPr>
              <a:buNone/>
            </a:pP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ΚΟΙΝΩΝΙΚΗ ΦΟΒΙΑ</a:t>
            </a:r>
            <a:br>
              <a:rPr lang="el-GR" dirty="0" smtClean="0"/>
            </a:br>
            <a:r>
              <a:rPr lang="el-GR" dirty="0" smtClean="0"/>
              <a:t>ΔΙΑΤΑΡΑΧΗ ΚΟΙΝΩΝΙΚΟΥ ΑΓΧΟΥΣ</a:t>
            </a:r>
            <a:endParaRPr lang="el-GR" dirty="0"/>
          </a:p>
        </p:txBody>
      </p:sp>
      <p:sp>
        <p:nvSpPr>
          <p:cNvPr id="3" name="2 - Θέση περιεχομένου"/>
          <p:cNvSpPr>
            <a:spLocks noGrp="1"/>
          </p:cNvSpPr>
          <p:nvPr>
            <p:ph idx="1"/>
          </p:nvPr>
        </p:nvSpPr>
        <p:spPr/>
        <p:txBody>
          <a:bodyPr/>
          <a:lstStyle/>
          <a:p>
            <a:r>
              <a:rPr lang="el-GR" dirty="0" smtClean="0"/>
              <a:t>Επίμονος φόβος και αποφυγή κοινωνικών καταστάσεων όταν το άτομο ενδέχεται να γίνει αντικείμενο σχολαστικής παρατήρησης από άλλους, και που θα το κάνουν να νιώσει άβολα.</a:t>
            </a:r>
          </a:p>
          <a:p>
            <a:r>
              <a:rPr lang="el-GR" dirty="0" smtClean="0"/>
              <a:t>Συνήθως σε μικρές κοινωνικές ομάδες.</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142852"/>
            <a:ext cx="8229600" cy="1143000"/>
          </a:xfrm>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a:xfrm>
            <a:off x="428596" y="1285860"/>
            <a:ext cx="8229600" cy="5097467"/>
          </a:xfrm>
        </p:spPr>
        <p:txBody>
          <a:bodyPr>
            <a:normAutofit fontScale="92500" lnSpcReduction="20000"/>
          </a:bodyPr>
          <a:lstStyle/>
          <a:p>
            <a:r>
              <a:rPr lang="el-GR" dirty="0" smtClean="0"/>
              <a:t>Εμφανίζεται σε καταστάσεις όπου παίζει ρόλο η επίδοση ή η κοινωνικότητα και που το άτομο μπορεί να φανεί μειονεκτικός ή γελοίος.</a:t>
            </a:r>
          </a:p>
          <a:p>
            <a:r>
              <a:rPr lang="el-GR" dirty="0" smtClean="0"/>
              <a:t>Η έκθεση ή και μόνο η σκέψη κινητοποιεί το φόβο και αυτονομικές εκδηλώσεις.</a:t>
            </a:r>
          </a:p>
          <a:p>
            <a:r>
              <a:rPr lang="el-GR" dirty="0" smtClean="0"/>
              <a:t>Συνδέεται με αυτοεκτίμηση ατόμου</a:t>
            </a:r>
          </a:p>
          <a:p>
            <a:r>
              <a:rPr lang="el-GR" dirty="0" smtClean="0"/>
              <a:t>Αναγνωρίζει το φόβο ως υπερβολικό </a:t>
            </a:r>
          </a:p>
          <a:p>
            <a:r>
              <a:rPr lang="el-GR" dirty="0" smtClean="0"/>
              <a:t>Προκαλεί σημαντική δυσφορία</a:t>
            </a:r>
          </a:p>
          <a:p>
            <a:r>
              <a:rPr lang="el-GR" dirty="0" smtClean="0"/>
              <a:t>Να διαρκεί περισσότερο από 6 μήνες</a:t>
            </a:r>
          </a:p>
          <a:p>
            <a:r>
              <a:rPr lang="el-GR" dirty="0" smtClean="0"/>
              <a:t>Να μην οφείλεται σε άλλη ψυχοπαθολογία(παραλήρημα, </a:t>
            </a:r>
            <a:r>
              <a:rPr lang="el-GR" dirty="0" err="1" smtClean="0"/>
              <a:t>δυσμορφοφοβία</a:t>
            </a:r>
            <a:r>
              <a:rPr lang="el-GR" dirty="0" smtClean="0"/>
              <a:t>, ιδεοληψία)</a:t>
            </a:r>
          </a:p>
          <a:p>
            <a:pPr>
              <a:buNone/>
            </a:pPr>
            <a:endParaRPr lang="el-GR"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Η </a:t>
            </a:r>
            <a:r>
              <a:rPr lang="el-GR" u="sng" dirty="0" smtClean="0"/>
              <a:t>περιορισμένη</a:t>
            </a:r>
            <a:r>
              <a:rPr lang="el-GR" dirty="0" smtClean="0"/>
              <a:t> μορφή αφορά τη δυσκολία σε δυσλειτουργικό βαθμό να μιλήσει μπροστά σε ακροατήριο, να δώσει εξετάσεις, να αντιμετωπίσει το άλλο φύλο, να συστηθεί, να δεχτεί επισκέψεις, να μιλήσει στο τηλέφωνο, να συναντήσει πρόσωπα εξουσίας</a:t>
            </a:r>
          </a:p>
          <a:p>
            <a:r>
              <a:rPr lang="el-GR" dirty="0" smtClean="0"/>
              <a:t>Η </a:t>
            </a:r>
            <a:r>
              <a:rPr lang="el-GR" u="sng" dirty="0" smtClean="0"/>
              <a:t>γενικευμένη</a:t>
            </a:r>
            <a:r>
              <a:rPr lang="el-GR" dirty="0" smtClean="0"/>
              <a:t> μορφή ακινητοποιεί το άτομο, δεν μπορεί να φάει σε δημόσιο χώρο, να βάλει υπογραφή, να μιλήσει σε δημόσιο χώρο.</a:t>
            </a:r>
          </a:p>
          <a:p>
            <a:pPr>
              <a:buNone/>
            </a:pPr>
            <a:r>
              <a:rPr lang="el-GR" dirty="0" smtClean="0"/>
              <a:t>	Αρχίζει να τρέμει, κοκκινίζει, κομπιάζει, κάνει λάθη.</a:t>
            </a:r>
          </a:p>
          <a:p>
            <a:r>
              <a:rPr lang="el-GR" dirty="0" smtClean="0"/>
              <a:t>Νιώθει ακόμα πιο ανεπαρκής.</a:t>
            </a:r>
          </a:p>
          <a:p>
            <a:r>
              <a:rPr lang="el-GR" dirty="0" smtClean="0"/>
              <a:t>Μπορεί να οδηγηθεί σε πλήρη αποφυγή κοινωνικών συναναστροφών.</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Επιπολασμός 13% (συχνότερη αγχώδης διαταραχή)</a:t>
            </a:r>
          </a:p>
          <a:p>
            <a:r>
              <a:rPr lang="el-GR" dirty="0" smtClean="0"/>
              <a:t>Οι γυναίκες υπερέχουν μόνο λίγο έναντι ανδρών (σε αντίθεση με άλλες αγχώδεις διαταραχές).</a:t>
            </a:r>
          </a:p>
          <a:p>
            <a:r>
              <a:rPr lang="el-GR" dirty="0" smtClean="0"/>
              <a:t>Πιο συχνά αναζητούν βοήθεια οι άντρες (γυναίκες συγκαλύπτουν το πρόβλημα στο πλαίσιο κοινωνικού ρόλου)</a:t>
            </a:r>
          </a:p>
          <a:p>
            <a:r>
              <a:rPr lang="el-GR" dirty="0" smtClean="0"/>
              <a:t>Συννοσηρότητα με κατάθλιψη και κατάχρηση αλκοόλ</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Πορεία</a:t>
            </a:r>
            <a:endParaRPr lang="el-GR" dirty="0"/>
          </a:p>
        </p:txBody>
      </p:sp>
      <p:sp>
        <p:nvSpPr>
          <p:cNvPr id="3" name="2 - Θέση περιεχομένου"/>
          <p:cNvSpPr>
            <a:spLocks noGrp="1"/>
          </p:cNvSpPr>
          <p:nvPr>
            <p:ph idx="1"/>
          </p:nvPr>
        </p:nvSpPr>
        <p:spPr/>
        <p:txBody>
          <a:bodyPr/>
          <a:lstStyle/>
          <a:p>
            <a:r>
              <a:rPr lang="el-GR" dirty="0" smtClean="0"/>
              <a:t>Έναρξη στην εφηβεία</a:t>
            </a:r>
          </a:p>
          <a:p>
            <a:r>
              <a:rPr lang="el-GR" dirty="0" smtClean="0"/>
              <a:t>Συνδέεται με αγχώδεις καταστάσεις στη παιδική ηλικία</a:t>
            </a:r>
          </a:p>
          <a:p>
            <a:r>
              <a:rPr lang="el-GR" dirty="0" smtClean="0"/>
              <a:t>Μεγαλύτερη νοσηρότητα από απλή φοβία γιατί περιορίζει σημαντικά τη λειτουργικότητα</a:t>
            </a:r>
          </a:p>
          <a:p>
            <a:r>
              <a:rPr lang="el-GR" dirty="0" smtClean="0"/>
              <a:t>Χρόνια πορεία με εξάρσεις</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a:t>
            </a:r>
            <a:endParaRPr lang="el-GR" dirty="0"/>
          </a:p>
        </p:txBody>
      </p:sp>
      <p:sp>
        <p:nvSpPr>
          <p:cNvPr id="3" name="2 - Θέση περιεχομένου"/>
          <p:cNvSpPr>
            <a:spLocks noGrp="1"/>
          </p:cNvSpPr>
          <p:nvPr>
            <p:ph idx="1"/>
          </p:nvPr>
        </p:nvSpPr>
        <p:spPr/>
        <p:txBody>
          <a:bodyPr/>
          <a:lstStyle/>
          <a:p>
            <a:r>
              <a:rPr lang="el-GR" dirty="0" smtClean="0"/>
              <a:t>Αντικαταθλιπτικά: </a:t>
            </a:r>
            <a:r>
              <a:rPr lang="en-US" dirty="0" smtClean="0"/>
              <a:t>SSRI’s</a:t>
            </a:r>
            <a:r>
              <a:rPr lang="el-GR" dirty="0" smtClean="0"/>
              <a:t> (</a:t>
            </a:r>
            <a:r>
              <a:rPr lang="el-GR" dirty="0" err="1" smtClean="0"/>
              <a:t>τρικυκλικά</a:t>
            </a:r>
            <a:r>
              <a:rPr lang="el-GR" dirty="0" smtClean="0"/>
              <a:t>, ΜΑΟ-Ι)</a:t>
            </a:r>
            <a:endParaRPr lang="en-US" dirty="0" smtClean="0"/>
          </a:p>
          <a:p>
            <a:r>
              <a:rPr lang="el-GR" dirty="0" smtClean="0"/>
              <a:t>Βενζοδιαζεπίνες: για σύντομο χρονικό διάστημα</a:t>
            </a:r>
          </a:p>
          <a:p>
            <a:r>
              <a:rPr lang="el-GR" dirty="0" smtClean="0"/>
              <a:t>Β αναστολείς (προπρανολόλη, ατενολόλη)</a:t>
            </a:r>
          </a:p>
          <a:p>
            <a:r>
              <a:rPr lang="el-GR" dirty="0" smtClean="0"/>
              <a:t>Γνωσιακή-Συμπεριφορική θεραπεία και εκπαίδευση σε κοινωνικές δεξιότητες.</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ΑΓΟΡΑΦΟΒΙΑ</a:t>
            </a:r>
            <a:endParaRPr lang="el-GR" dirty="0"/>
          </a:p>
        </p:txBody>
      </p:sp>
      <p:sp>
        <p:nvSpPr>
          <p:cNvPr id="3" name="2 - Θέση περιεχομένου"/>
          <p:cNvSpPr>
            <a:spLocks noGrp="1"/>
          </p:cNvSpPr>
          <p:nvPr>
            <p:ph idx="1"/>
          </p:nvPr>
        </p:nvSpPr>
        <p:spPr/>
        <p:txBody>
          <a:bodyPr/>
          <a:lstStyle/>
          <a:p>
            <a:r>
              <a:rPr lang="el-GR" dirty="0" smtClean="0"/>
              <a:t>Είναι ο φόβος να βρεθεί κανείς μόνος σε μέρη ή καταστάσεις όπου  η έξοδος θα ήταν δύσκολη ή η βοήθεια δε θα ήταν διαθέσιμη.</a:t>
            </a:r>
          </a:p>
          <a:p>
            <a:r>
              <a:rPr lang="el-GR" dirty="0" smtClean="0"/>
              <a:t>Σε ανοιχτούς χώρους, πλήθος, ΜΜΜ.</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Δε βγαίνει από το σπίτι</a:t>
            </a:r>
          </a:p>
          <a:p>
            <a:r>
              <a:rPr lang="el-GR" dirty="0" smtClean="0"/>
              <a:t>Δε μπορεί να φτάσει ούτε ως τον Ψυχίατρο</a:t>
            </a:r>
          </a:p>
          <a:p>
            <a:r>
              <a:rPr lang="el-GR" dirty="0" smtClean="0"/>
              <a:t>Δημιουργεί γεωγραφική ζώνη ασφαλείας</a:t>
            </a:r>
          </a:p>
          <a:p>
            <a:r>
              <a:rPr lang="el-GR" dirty="0" smtClean="0"/>
              <a:t>Συχνά τα συμπτώματα γενικεύονται: ένας φόβος οδηγεί σε φόβους για πολλές καταστάσεις.</a:t>
            </a:r>
          </a:p>
          <a:p>
            <a:r>
              <a:rPr lang="el-GR" dirty="0" smtClean="0"/>
              <a:t>Ζάλη, αποπροσωποποίηση, κατάθλιψη, αλκοόλ</a:t>
            </a:r>
          </a:p>
          <a:p>
            <a:r>
              <a:rPr lang="el-GR" dirty="0" smtClean="0"/>
              <a:t>Κρίσεις πανικού</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ΘΕΜΑΤΑ ΟΡΟΛΟΓΙΑΣ</a:t>
            </a:r>
            <a:endParaRPr lang="el-GR" dirty="0"/>
          </a:p>
        </p:txBody>
      </p:sp>
      <p:sp>
        <p:nvSpPr>
          <p:cNvPr id="3" name="2 - Θέση περιεχομένου"/>
          <p:cNvSpPr>
            <a:spLocks noGrp="1"/>
          </p:cNvSpPr>
          <p:nvPr>
            <p:ph idx="1"/>
          </p:nvPr>
        </p:nvSpPr>
        <p:spPr/>
        <p:txBody>
          <a:bodyPr/>
          <a:lstStyle/>
          <a:p>
            <a:pPr>
              <a:buNone/>
            </a:pPr>
            <a:r>
              <a:rPr lang="en-US" dirty="0" smtClean="0"/>
              <a:t>DSM III-R.</a:t>
            </a:r>
            <a:r>
              <a:rPr lang="el-GR" dirty="0" smtClean="0"/>
              <a:t> Καταργήθηκε ο όρος </a:t>
            </a:r>
            <a:r>
              <a:rPr lang="el-GR" u="sng" dirty="0" smtClean="0"/>
              <a:t>νεύρωση </a:t>
            </a:r>
            <a:r>
              <a:rPr lang="el-GR" dirty="0" smtClean="0"/>
              <a:t>και</a:t>
            </a:r>
            <a:r>
              <a:rPr lang="el-GR" u="sng" dirty="0" smtClean="0"/>
              <a:t> </a:t>
            </a:r>
            <a:r>
              <a:rPr lang="el-GR" dirty="0" smtClean="0"/>
              <a:t>αντικαταστάθηκε από </a:t>
            </a:r>
            <a:r>
              <a:rPr lang="el-GR" u="sng" dirty="0" smtClean="0"/>
              <a:t>αγχώδεις διαταραχές.</a:t>
            </a:r>
          </a:p>
          <a:p>
            <a:pPr>
              <a:buNone/>
            </a:pPr>
            <a:r>
              <a:rPr lang="el-GR" dirty="0" smtClean="0"/>
              <a:t>Γιατί? Ο  όρος ήταν ασαφής, περιελάμβανε παρά πολλές συναφείς καταστάσεις, ήταν όρος της μόδας,</a:t>
            </a:r>
            <a:r>
              <a:rPr lang="en-US" dirty="0" smtClean="0"/>
              <a:t> </a:t>
            </a:r>
            <a:r>
              <a:rPr lang="el-GR" dirty="0" smtClean="0"/>
              <a:t>λόγω εξάπλωσης της ψυχαναλυτικής θεωρίας και γινόταν χρήση και από μη ειδικούς, και δεν ήταν κατάλληλος για ερευνητικούς-θεραπευτικούς σκοπούς.</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lstStyle/>
          <a:p>
            <a:r>
              <a:rPr lang="el-GR" dirty="0" smtClean="0"/>
              <a:t>2/3 γυναίκες</a:t>
            </a:r>
          </a:p>
          <a:p>
            <a:r>
              <a:rPr lang="el-GR" dirty="0" smtClean="0"/>
              <a:t>Έναρξη 15-35 χρονών</a:t>
            </a:r>
          </a:p>
          <a:p>
            <a:r>
              <a:rPr lang="el-GR" dirty="0" smtClean="0"/>
              <a:t>20% ασθενών έχουν και άλλη αγχώδη διαταραχή</a:t>
            </a:r>
          </a:p>
          <a:p>
            <a:r>
              <a:rPr lang="el-GR" dirty="0" smtClean="0"/>
              <a:t>&lt;25% αναζητούν βοήθεια</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Θεραπεία</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Συμπεριφορική κινητοποίηση ώστε βαθμιαία να αρχίσει να εκτίθεται σε καταστάσεις που φοβάται.</a:t>
            </a:r>
          </a:p>
          <a:p>
            <a:r>
              <a:rPr lang="el-GR" dirty="0" smtClean="0"/>
              <a:t>Αγχολυτικά και </a:t>
            </a:r>
            <a:r>
              <a:rPr lang="en-US" dirty="0" smtClean="0"/>
              <a:t>SSRI’s</a:t>
            </a:r>
            <a:r>
              <a:rPr lang="el-GR" dirty="0" smtClean="0"/>
              <a:t> δίδονται ανακουφιστικά για να βοηθήσουν την εμπλοκή ασθενούς στη θεραπεία.</a:t>
            </a:r>
          </a:p>
          <a:p>
            <a:r>
              <a:rPr lang="el-GR" dirty="0" smtClean="0"/>
              <a:t>Να μην παρατείνονται ή ακόμα και να αποφεύγονται γιατί ο ασθενής τα εντάσσει στο σύστημα ασφαλείας του.</a:t>
            </a: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ΔΙΑΤΑΡΑΧΗ ΠΑΝΙΚΟΥ</a:t>
            </a:r>
            <a:endParaRPr lang="el-GR" dirty="0"/>
          </a:p>
        </p:txBody>
      </p:sp>
      <p:sp>
        <p:nvSpPr>
          <p:cNvPr id="3" name="2 - Θέση περιεχομένου"/>
          <p:cNvSpPr>
            <a:spLocks noGrp="1"/>
          </p:cNvSpPr>
          <p:nvPr>
            <p:ph idx="1"/>
          </p:nvPr>
        </p:nvSpPr>
        <p:spPr/>
        <p:txBody>
          <a:bodyPr/>
          <a:lstStyle/>
          <a:p>
            <a:r>
              <a:rPr lang="el-GR" dirty="0" smtClean="0"/>
              <a:t>Εμφάνιση κρίσεων πανικού: επεισόδια έντονου άγχους και αυτονομικών εκδηλώσεων που εκλύονται αυθόρμητα και αιφνίδια και </a:t>
            </a:r>
            <a:r>
              <a:rPr lang="el-GR" dirty="0" smtClean="0"/>
              <a:t>διαρκού</a:t>
            </a:r>
            <a:r>
              <a:rPr lang="el-GR" dirty="0" smtClean="0"/>
              <a:t>ν</a:t>
            </a:r>
            <a:r>
              <a:rPr lang="el-GR" dirty="0" smtClean="0"/>
              <a:t> </a:t>
            </a:r>
            <a:r>
              <a:rPr lang="el-GR" dirty="0" smtClean="0"/>
              <a:t>λιγότερο από μία ώρα.</a:t>
            </a:r>
          </a:p>
          <a:p>
            <a:pPr lvl="1">
              <a:buNone/>
            </a:pP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p:txBody>
          <a:bodyPr>
            <a:normAutofit fontScale="85000" lnSpcReduction="20000"/>
          </a:bodyPr>
          <a:lstStyle/>
          <a:p>
            <a:pPr lvl="6"/>
            <a:r>
              <a:rPr lang="el-GR" dirty="0" smtClean="0"/>
              <a:t>ΑΝΑΠΝΕΥΣΤΙΚΟΣ ΤΥΠΟΣ</a:t>
            </a:r>
          </a:p>
          <a:p>
            <a:pPr lvl="1"/>
            <a:r>
              <a:rPr lang="el-GR" dirty="0" err="1" smtClean="0"/>
              <a:t>Καρδιοαναπνευστικά</a:t>
            </a:r>
            <a:endParaRPr lang="el-GR" dirty="0" smtClean="0"/>
          </a:p>
          <a:p>
            <a:r>
              <a:rPr lang="el-GR" dirty="0" smtClean="0"/>
              <a:t>Πόνος στο στήθος, αίσθημα πνιγμού, υπεραερισμός</a:t>
            </a:r>
          </a:p>
          <a:p>
            <a:r>
              <a:rPr lang="el-GR" dirty="0" smtClean="0"/>
              <a:t>Οξύ φόβος ότι θα πεθάνουν, έντονη τάση φυγής</a:t>
            </a:r>
          </a:p>
          <a:p>
            <a:pPr lvl="5"/>
            <a:r>
              <a:rPr lang="el-GR" dirty="0" smtClean="0"/>
              <a:t>ΜΗ ΑΝΑΠΝΕΥΣΤΙΚΟ ΤΥΠΟΣ</a:t>
            </a:r>
          </a:p>
          <a:p>
            <a:pPr lvl="1"/>
            <a:r>
              <a:rPr lang="el-GR" dirty="0" smtClean="0"/>
              <a:t>Τύπου ζάλης</a:t>
            </a:r>
          </a:p>
          <a:p>
            <a:r>
              <a:rPr lang="el-GR" dirty="0" smtClean="0"/>
              <a:t>Ζάλη, αίσθημα παλμών, αίσθημα λιποθυμίας</a:t>
            </a:r>
          </a:p>
          <a:p>
            <a:r>
              <a:rPr lang="el-GR" dirty="0" smtClean="0"/>
              <a:t>Τρόμος, εφίδρωση, παραισθησίες, εξάψεις, ρίγη</a:t>
            </a:r>
          </a:p>
          <a:p>
            <a:pPr lvl="1"/>
            <a:r>
              <a:rPr lang="el-GR" dirty="0" smtClean="0"/>
              <a:t>Γαστρεντερικό</a:t>
            </a:r>
          </a:p>
          <a:p>
            <a:r>
              <a:rPr lang="el-GR" dirty="0" smtClean="0"/>
              <a:t>Ναυτία, </a:t>
            </a:r>
            <a:r>
              <a:rPr lang="el-GR" dirty="0" err="1" smtClean="0"/>
              <a:t>επιγαστρική</a:t>
            </a:r>
            <a:r>
              <a:rPr lang="el-GR" dirty="0" smtClean="0"/>
              <a:t> δυσφορία</a:t>
            </a:r>
          </a:p>
          <a:p>
            <a:pPr lvl="1"/>
            <a:r>
              <a:rPr lang="el-GR" dirty="0" smtClean="0"/>
              <a:t>Ψυχολογικά</a:t>
            </a:r>
          </a:p>
          <a:p>
            <a:r>
              <a:rPr lang="el-GR" dirty="0" smtClean="0"/>
              <a:t>Έντονος φόβος ότι τρελαίνονται ή ότι χάνουν έλεγχο</a:t>
            </a:r>
          </a:p>
          <a:p>
            <a:endParaRPr lang="el-GR" dirty="0" smtClean="0"/>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p:txBody>
          <a:bodyPr/>
          <a:lstStyle/>
          <a:p>
            <a:r>
              <a:rPr lang="el-GR" dirty="0" smtClean="0"/>
              <a:t>Περιορισμένα συμπτώματα</a:t>
            </a:r>
          </a:p>
          <a:p>
            <a:r>
              <a:rPr lang="el-GR" dirty="0" smtClean="0"/>
              <a:t>Πλήρεις κρίσεις</a:t>
            </a:r>
          </a:p>
          <a:p>
            <a:r>
              <a:rPr lang="el-GR" dirty="0" smtClean="0"/>
              <a:t>Νυχτερινές κρίσεις (στάδιο 2 και 3 ύπνου)</a:t>
            </a:r>
          </a:p>
          <a:p>
            <a:r>
              <a:rPr lang="el-GR" dirty="0" smtClean="0"/>
              <a:t>Στη χαλάρωση</a:t>
            </a:r>
          </a:p>
          <a:p>
            <a:r>
              <a:rPr lang="el-GR" dirty="0" smtClean="0"/>
              <a:t>Προσδοκητικό άγχος: άγχος αναμονής για την επόμενη κρίση. Κατάσταση επιφυλακής και νευροφυσιολογικής ετοιμότητας. Διαδικασία προφυλάξεων και αποφυγών. Αγοραφοβία</a:t>
            </a: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p:txBody>
          <a:bodyPr/>
          <a:lstStyle/>
          <a:p>
            <a:r>
              <a:rPr lang="el-GR" dirty="0" smtClean="0"/>
              <a:t>ΑΝΑΠΝΕΥΣΤΙΚΟΣ ΤΥΠΟΣ</a:t>
            </a:r>
          </a:p>
          <a:p>
            <a:pPr lvl="1"/>
            <a:r>
              <a:rPr lang="el-GR" dirty="0" smtClean="0"/>
              <a:t>Υπερευαίσθητό βιολογικό σύστημα συναγερμού σε συνθήκες ασφυξίας. Οι κρίσεις πανικού αποτελούν ένα είδος «ψευδούς συναγερμού» από αυτόματη πυροδότηση συστήματος χωρίς πραγματικές συνθήκες ασφυξίας, αλλά μέσω </a:t>
            </a:r>
            <a:r>
              <a:rPr lang="el-GR" u="sng" dirty="0" smtClean="0"/>
              <a:t>παρερμηνείας</a:t>
            </a:r>
            <a:r>
              <a:rPr lang="el-GR" dirty="0" smtClean="0"/>
              <a:t> σωματικών αισθήσεων.</a:t>
            </a:r>
          </a:p>
          <a:p>
            <a:pPr lvl="1"/>
            <a:r>
              <a:rPr lang="el-GR" dirty="0" smtClean="0"/>
              <a:t>Ηλικιωμένοι με αναπνευστικά προβλήματα</a:t>
            </a:r>
          </a:p>
          <a:p>
            <a:pPr lvl="1"/>
            <a:r>
              <a:rPr lang="el-GR" dirty="0" smtClean="0"/>
              <a:t>Βαρείς καπνιστές</a:t>
            </a: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Διάγνωση</a:t>
            </a:r>
            <a:endParaRPr lang="el-GR" dirty="0"/>
          </a:p>
        </p:txBody>
      </p:sp>
      <p:sp>
        <p:nvSpPr>
          <p:cNvPr id="3" name="2 - Θέση περιεχομένου"/>
          <p:cNvSpPr>
            <a:spLocks noGrp="1"/>
          </p:cNvSpPr>
          <p:nvPr>
            <p:ph idx="1"/>
          </p:nvPr>
        </p:nvSpPr>
        <p:spPr/>
        <p:txBody>
          <a:bodyPr/>
          <a:lstStyle/>
          <a:p>
            <a:r>
              <a:rPr lang="el-GR" dirty="0" smtClean="0"/>
              <a:t>Επαναλαμβανόμενες κρίσεις στη διάρκεια 1 μήνα</a:t>
            </a:r>
          </a:p>
          <a:p>
            <a:r>
              <a:rPr lang="el-GR" dirty="0" smtClean="0"/>
              <a:t>Επίμονος φόβος ότι θα επαναληφθούν</a:t>
            </a:r>
          </a:p>
          <a:p>
            <a:r>
              <a:rPr lang="el-GR" dirty="0" smtClean="0"/>
              <a:t>Να μην οφείλονται σε χρήση ουσιών ή άλλη νόσο</a:t>
            </a:r>
          </a:p>
          <a:p>
            <a:r>
              <a:rPr lang="el-GR" dirty="0" smtClean="0"/>
              <a:t>Να μην εμφανίζονται μόνο σε επαφή με φοβογόνο αντικείμενο στο πλαίσιο φοβίας</a:t>
            </a: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Πορεία</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Ποιότητα ζωής παρόμοια με αυτή των καταθλιπτικών και χειρότερη από ότι σε άλλες παθολογικές νόσους</a:t>
            </a:r>
          </a:p>
          <a:p>
            <a:r>
              <a:rPr lang="el-GR" dirty="0" smtClean="0"/>
              <a:t>60% εμφανίζουν κατάθλιψη</a:t>
            </a:r>
          </a:p>
          <a:p>
            <a:r>
              <a:rPr lang="el-GR" dirty="0" smtClean="0"/>
              <a:t>Κατάχρηση αλκοόλ και ηρεμιστικών</a:t>
            </a:r>
          </a:p>
          <a:p>
            <a:r>
              <a:rPr lang="el-GR" dirty="0" smtClean="0"/>
              <a:t>Πιο πιθανή η αυτοκτονία (20%) σε σχέση με άτομα χωρίς ψυχική νόσο</a:t>
            </a:r>
          </a:p>
          <a:p>
            <a:r>
              <a:rPr lang="el-GR" dirty="0" smtClean="0"/>
              <a:t>Αποτελεσματικές θεραπείες</a:t>
            </a:r>
          </a:p>
          <a:p>
            <a:r>
              <a:rPr lang="el-GR" dirty="0" smtClean="0"/>
              <a:t>Συχνές υποτροπές</a:t>
            </a:r>
          </a:p>
          <a:p>
            <a:endParaRPr lang="el-GR" dirty="0" smtClean="0"/>
          </a:p>
          <a:p>
            <a:endParaRPr lang="el-GR" dirty="0" smtClean="0"/>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11156"/>
          </a:xfrm>
        </p:spPr>
        <p:txBody>
          <a:bodyPr>
            <a:normAutofit fontScale="90000"/>
          </a:bodyPr>
          <a:lstStyle/>
          <a:p>
            <a:r>
              <a:rPr lang="el-GR" dirty="0" smtClean="0"/>
              <a:t>Επιδημιολογία</a:t>
            </a:r>
            <a:br>
              <a:rPr lang="el-GR" dirty="0" smtClean="0"/>
            </a:br>
            <a:endParaRPr lang="el-GR" dirty="0"/>
          </a:p>
        </p:txBody>
      </p:sp>
      <p:sp>
        <p:nvSpPr>
          <p:cNvPr id="3" name="2 - Θέση περιεχομένου"/>
          <p:cNvSpPr>
            <a:spLocks noGrp="1"/>
          </p:cNvSpPr>
          <p:nvPr>
            <p:ph idx="1"/>
          </p:nvPr>
        </p:nvSpPr>
        <p:spPr>
          <a:xfrm>
            <a:off x="457200" y="500042"/>
            <a:ext cx="8229600" cy="5626121"/>
          </a:xfrm>
        </p:spPr>
        <p:txBody>
          <a:bodyPr>
            <a:normAutofit fontScale="85000" lnSpcReduction="10000"/>
          </a:bodyPr>
          <a:lstStyle/>
          <a:p>
            <a:r>
              <a:rPr lang="el-GR" dirty="0" smtClean="0"/>
              <a:t>Συχνή χρήση υπηρεσιών υγείας. Η πιο συχνή αγχώδης διαταραχή στην1 </a:t>
            </a:r>
            <a:r>
              <a:rPr lang="el-GR" dirty="0" err="1" smtClean="0"/>
              <a:t>βάθμια</a:t>
            </a:r>
            <a:r>
              <a:rPr lang="el-GR" dirty="0" smtClean="0"/>
              <a:t> περίθαλψη</a:t>
            </a:r>
          </a:p>
          <a:p>
            <a:r>
              <a:rPr lang="el-GR" dirty="0" smtClean="0"/>
              <a:t>Συνδέεται με: κάπνισμα, υπέρταση, άσθμα, ευερέθιστο έντερο, κεφαλαλγίες.</a:t>
            </a:r>
          </a:p>
          <a:p>
            <a:r>
              <a:rPr lang="el-GR" dirty="0" smtClean="0"/>
              <a:t>25% καρδιολογικών ασθενών πληρούν κριτήρια κρίσεων πανικού </a:t>
            </a:r>
          </a:p>
          <a:p>
            <a:r>
              <a:rPr lang="el-GR" dirty="0" smtClean="0"/>
              <a:t>1-2% πληθυσμού</a:t>
            </a:r>
          </a:p>
          <a:p>
            <a:r>
              <a:rPr lang="el-GR" dirty="0" smtClean="0"/>
              <a:t>Κληρονομικότητα (20 </a:t>
            </a:r>
            <a:r>
              <a:rPr lang="el-GR" dirty="0" err="1" smtClean="0"/>
              <a:t>πλάσιος</a:t>
            </a:r>
            <a:r>
              <a:rPr lang="el-GR" dirty="0" smtClean="0"/>
              <a:t> κίνδυνος για συγγενείς)</a:t>
            </a:r>
          </a:p>
          <a:p>
            <a:r>
              <a:rPr lang="el-GR" dirty="0" smtClean="0"/>
              <a:t>Έφηβοι (14-15 ετών). Όχι σε παιδιά</a:t>
            </a:r>
          </a:p>
          <a:p>
            <a:r>
              <a:rPr lang="el-GR" dirty="0" smtClean="0"/>
              <a:t>Διαταραχή πανικού με αγοραφοβία πιο συχνή σε γυναίκες. Χωρίς αγοραφοβία σε άντρες. Ίδια συμπτώματα, αλλά οι γυναίκες πιο συχνές υποτροπές.</a:t>
            </a:r>
          </a:p>
          <a:p>
            <a:pPr>
              <a:buNone/>
            </a:pP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a:t>
            </a:r>
            <a:endParaRPr lang="el-GR" dirty="0"/>
          </a:p>
        </p:txBody>
      </p:sp>
      <p:sp>
        <p:nvSpPr>
          <p:cNvPr id="3" name="2 - Θέση περιεχομένου"/>
          <p:cNvSpPr>
            <a:spLocks noGrp="1"/>
          </p:cNvSpPr>
          <p:nvPr>
            <p:ph idx="1"/>
          </p:nvPr>
        </p:nvSpPr>
        <p:spPr/>
        <p:txBody>
          <a:bodyPr/>
          <a:lstStyle/>
          <a:p>
            <a:r>
              <a:rPr lang="el-GR" dirty="0" smtClean="0"/>
              <a:t>Γνωσιακή συμπεριφορική: αύξηση ανοχής στα συμπτώματα, πρόκληση πανικού και εκμάθηση τρόπων αντιμετώπισης, διόρθωση </a:t>
            </a:r>
            <a:r>
              <a:rPr lang="el-GR" dirty="0" err="1" smtClean="0"/>
              <a:t>καταστροφολογικών</a:t>
            </a:r>
            <a:r>
              <a:rPr lang="el-GR" dirty="0" smtClean="0"/>
              <a:t> ερμηνειών που διατηρούν προσδοκητικό άγχος.</a:t>
            </a:r>
          </a:p>
          <a:p>
            <a:r>
              <a:rPr lang="en-US" dirty="0" smtClean="0"/>
              <a:t>SSRI’s</a:t>
            </a:r>
            <a:r>
              <a:rPr lang="el-GR" dirty="0" smtClean="0"/>
              <a:t> και </a:t>
            </a:r>
            <a:r>
              <a:rPr lang="el-GR" dirty="0" err="1" smtClean="0"/>
              <a:t>βενζοδιαζεπίνες</a:t>
            </a:r>
            <a:r>
              <a:rPr lang="el-GR" dirty="0" smtClean="0"/>
              <a:t>. Ανταπόκριση σε </a:t>
            </a:r>
            <a:r>
              <a:rPr lang="el-GR" smtClean="0"/>
              <a:t>3 εβδομάδες</a:t>
            </a:r>
            <a:endParaRPr lang="el-GR" dirty="0" smtClean="0"/>
          </a:p>
          <a:p>
            <a:r>
              <a:rPr lang="el-GR" dirty="0" smtClean="0"/>
              <a:t>Β αναστολείς για αυτονομικά συμπτώματα</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ΘΕΜΑΤΑ ΟΡΟΛΟΓΙΑΣ</a:t>
            </a:r>
            <a:endParaRPr lang="el-GR" dirty="0"/>
          </a:p>
        </p:txBody>
      </p:sp>
      <p:sp>
        <p:nvSpPr>
          <p:cNvPr id="3" name="2 - Θέση περιεχομένου"/>
          <p:cNvSpPr>
            <a:spLocks noGrp="1"/>
          </p:cNvSpPr>
          <p:nvPr>
            <p:ph idx="1"/>
          </p:nvPr>
        </p:nvSpPr>
        <p:spPr/>
        <p:txBody>
          <a:bodyPr/>
          <a:lstStyle/>
          <a:p>
            <a:r>
              <a:rPr lang="el-GR" dirty="0" smtClean="0"/>
              <a:t>Διατηρείται ο όρος στο </a:t>
            </a:r>
            <a:r>
              <a:rPr lang="en-US" dirty="0" smtClean="0"/>
              <a:t>ICD</a:t>
            </a:r>
            <a:endParaRPr lang="el-GR" dirty="0" smtClean="0"/>
          </a:p>
          <a:p>
            <a:r>
              <a:rPr lang="el-GR" dirty="0" smtClean="0"/>
              <a:t>Διατηρείται μεταξύ των ψυχιάτρων</a:t>
            </a:r>
          </a:p>
          <a:p>
            <a:pPr>
              <a:buNone/>
            </a:pPr>
            <a:r>
              <a:rPr lang="el-GR" dirty="0"/>
              <a:t>	</a:t>
            </a:r>
            <a:r>
              <a:rPr lang="el-GR" dirty="0" smtClean="0"/>
              <a:t>	ιστορικοί λόγοι</a:t>
            </a:r>
          </a:p>
          <a:p>
            <a:pPr>
              <a:buNone/>
            </a:pPr>
            <a:r>
              <a:rPr lang="el-GR" dirty="0"/>
              <a:t>	</a:t>
            </a:r>
            <a:r>
              <a:rPr lang="el-GR" dirty="0" smtClean="0"/>
              <a:t>	γενική αντιδιαστολή προς ψύχωση (απώλεια επαφής με την πραγματικότητα)</a:t>
            </a:r>
          </a:p>
          <a:p>
            <a:pPr>
              <a:buNone/>
            </a:pPr>
            <a:r>
              <a:rPr lang="el-GR" dirty="0"/>
              <a:t>	</a:t>
            </a:r>
            <a:r>
              <a:rPr lang="el-GR" dirty="0" smtClean="0"/>
              <a:t>	υποδηλώνει τα κοινά σημεία αγχωδών 	διαταραχών παρά τις διαφορές τους.</a:t>
            </a:r>
            <a:endParaRPr lang="en-US" dirty="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ΓΕΝΙΚΕΥΜΕΝΗ ΑΓΧΩΔΗΣ ΔΙΑΤΑΡΑΧΗ</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Χρόνια αγχώδης διαταραχή με συχνές και επίμονες ανησυχίες για πολλαπλά θέματα της ζωής, δυσανάλογα προς τις αντικειμενικές διαστάσεις αυτών των θεμάτων.</a:t>
            </a:r>
          </a:p>
          <a:p>
            <a:r>
              <a:rPr lang="el-GR" dirty="0" smtClean="0"/>
              <a:t>Αφορούν στην εργασία, σχολείο, οικογένεια.</a:t>
            </a:r>
          </a:p>
          <a:p>
            <a:r>
              <a:rPr lang="el-GR" dirty="0" smtClean="0"/>
              <a:t>Όχι σε θέματα που ανησυχούν φοβικούς ασθενείς</a:t>
            </a:r>
          </a:p>
          <a:p>
            <a:r>
              <a:rPr lang="el-GR" dirty="0" smtClean="0"/>
              <a:t>Διάρκεια &gt;6 μήνες, αδυναμία να ελέγξει ανησυχία, 3 αυτονομικά συμπτώματα, επηρεασμένη λειτουργικότητα</a:t>
            </a:r>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p:txBody>
          <a:bodyPr/>
          <a:lstStyle/>
          <a:p>
            <a:r>
              <a:rPr lang="el-GR" dirty="0" smtClean="0"/>
              <a:t>«Ελεύθερα επιπλέον άγχος».</a:t>
            </a:r>
          </a:p>
          <a:p>
            <a:r>
              <a:rPr lang="el-GR" dirty="0" smtClean="0"/>
              <a:t> Διαρκές βίωμα</a:t>
            </a:r>
          </a:p>
          <a:p>
            <a:r>
              <a:rPr lang="el-GR" dirty="0" smtClean="0"/>
              <a:t>Διαρκής υπερεγρήγορση: αϋπνία, μείωση συγκέντρωσης</a:t>
            </a:r>
          </a:p>
          <a:p>
            <a:r>
              <a:rPr lang="el-GR" dirty="0" smtClean="0"/>
              <a:t>Μυϊκή ένταση: τρόμος, μυϊκή αδυναμία, κινητική ανησυχία, εύκολη κόπωση</a:t>
            </a:r>
          </a:p>
          <a:p>
            <a:r>
              <a:rPr lang="el-GR" dirty="0" smtClean="0"/>
              <a:t>Συχνή αλλά λιγότερο θορυβώδης, δεν αναζητούν ψυχιατρική βοήθεια</a:t>
            </a:r>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Πορεία-Επιδημιολογία</a:t>
            </a:r>
            <a:endParaRPr lang="el-GR" dirty="0"/>
          </a:p>
        </p:txBody>
      </p:sp>
      <p:sp>
        <p:nvSpPr>
          <p:cNvPr id="3" name="2 - Θέση περιεχομένου"/>
          <p:cNvSpPr>
            <a:spLocks noGrp="1"/>
          </p:cNvSpPr>
          <p:nvPr>
            <p:ph idx="1"/>
          </p:nvPr>
        </p:nvSpPr>
        <p:spPr/>
        <p:txBody>
          <a:bodyPr/>
          <a:lstStyle/>
          <a:p>
            <a:r>
              <a:rPr lang="el-GR" dirty="0" smtClean="0"/>
              <a:t>Έναρξη στο τέλος εφηβείας αλλά και μετά τα 30 έτη</a:t>
            </a:r>
          </a:p>
          <a:p>
            <a:r>
              <a:rPr lang="el-GR" dirty="0" smtClean="0"/>
              <a:t>Χρόνια πορεία με μικρού εύρους διακυμάνσεις</a:t>
            </a:r>
          </a:p>
          <a:p>
            <a:r>
              <a:rPr lang="el-GR" dirty="0" smtClean="0"/>
              <a:t>Επιπολασμός 2-5%</a:t>
            </a:r>
          </a:p>
          <a:p>
            <a:r>
              <a:rPr lang="el-GR" dirty="0" smtClean="0"/>
              <a:t>Γυναίκες 2-3/1</a:t>
            </a:r>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Αντικαταθλιπτικά: </a:t>
            </a:r>
            <a:r>
              <a:rPr lang="en-US" dirty="0" smtClean="0"/>
              <a:t>SSRIs</a:t>
            </a:r>
            <a:r>
              <a:rPr lang="el-GR" dirty="0" smtClean="0"/>
              <a:t>, </a:t>
            </a:r>
            <a:r>
              <a:rPr lang="el-GR" dirty="0" err="1" smtClean="0"/>
              <a:t>βενλαφαξίνη</a:t>
            </a:r>
            <a:r>
              <a:rPr lang="el-GR" dirty="0" smtClean="0"/>
              <a:t>, </a:t>
            </a:r>
            <a:r>
              <a:rPr lang="el-GR" dirty="0" err="1" smtClean="0"/>
              <a:t>μιρταζαπίνη</a:t>
            </a:r>
            <a:r>
              <a:rPr lang="el-GR" dirty="0" smtClean="0"/>
              <a:t>, </a:t>
            </a:r>
            <a:r>
              <a:rPr lang="el-GR" dirty="0" err="1" smtClean="0"/>
              <a:t>τρικυκλικά</a:t>
            </a:r>
            <a:endParaRPr lang="el-GR" dirty="0" smtClean="0"/>
          </a:p>
          <a:p>
            <a:r>
              <a:rPr lang="el-GR" dirty="0" smtClean="0"/>
              <a:t>Βενζοδιαζεπίνες: σε χρόνια </a:t>
            </a:r>
            <a:r>
              <a:rPr lang="el-GR" dirty="0" err="1" smtClean="0"/>
              <a:t>χρήσηαναπτύσσουν</a:t>
            </a:r>
            <a:r>
              <a:rPr lang="el-GR" dirty="0" smtClean="0"/>
              <a:t> εξάρτηση και ανοχή</a:t>
            </a:r>
          </a:p>
          <a:p>
            <a:r>
              <a:rPr lang="el-GR" dirty="0" err="1" smtClean="0"/>
              <a:t>Βουσπιρόνη</a:t>
            </a:r>
            <a:endParaRPr lang="el-GR" dirty="0" smtClean="0"/>
          </a:p>
          <a:p>
            <a:r>
              <a:rPr lang="el-GR" dirty="0" smtClean="0"/>
              <a:t>Ψυχοδυναμικές ψυχοθεραπείες</a:t>
            </a:r>
          </a:p>
          <a:p>
            <a:r>
              <a:rPr lang="el-GR" dirty="0" smtClean="0"/>
              <a:t>Γνωσιακή-συμπεριφορική: από έμπειρο θεραπευτή, γιατί χρειάζεται συνολικός χειρισμός και όχι απλή εκμάθηση τεχνικών.</a:t>
            </a:r>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ΙΔΕΟΨΥΧΑΝΑΓΚΑΣΤΙΚΗ ΔΙΑΤΑΡΑΧΗ</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dirty="0" smtClean="0"/>
              <a:t>Δική της κατηγορία!</a:t>
            </a:r>
          </a:p>
          <a:p>
            <a:pPr>
              <a:buNone/>
            </a:pPr>
            <a:r>
              <a:rPr lang="el-GR" dirty="0" smtClean="0"/>
              <a:t>Δυσλειτουργία στο κύκλωμα βασικών γαγγλίων-</a:t>
            </a:r>
            <a:r>
              <a:rPr lang="el-GR" dirty="0" err="1" smtClean="0"/>
              <a:t>μεταιχμιακού</a:t>
            </a:r>
            <a:r>
              <a:rPr lang="el-GR" dirty="0" smtClean="0"/>
              <a:t>-προμετωπιαίου φλοιού</a:t>
            </a:r>
          </a:p>
          <a:p>
            <a:pPr>
              <a:buNone/>
            </a:pPr>
            <a:r>
              <a:rPr lang="el-GR" dirty="0" err="1" smtClean="0"/>
              <a:t>Σεροτονινεργική</a:t>
            </a:r>
            <a:r>
              <a:rPr lang="el-GR" dirty="0" smtClean="0"/>
              <a:t> δυσλειτουργία</a:t>
            </a:r>
          </a:p>
          <a:p>
            <a:pPr>
              <a:buNone/>
            </a:pPr>
            <a:r>
              <a:rPr lang="el-GR" dirty="0" smtClean="0"/>
              <a:t>Ήπια νευρολογικά σημεία</a:t>
            </a:r>
          </a:p>
          <a:p>
            <a:pPr>
              <a:buNone/>
            </a:pPr>
            <a:r>
              <a:rPr lang="el-GR" dirty="0" smtClean="0"/>
              <a:t>Ίση αναλογία ανδρών-γυναικών</a:t>
            </a:r>
          </a:p>
          <a:p>
            <a:pPr>
              <a:buNone/>
            </a:pPr>
            <a:r>
              <a:rPr lang="el-GR" dirty="0" smtClean="0"/>
              <a:t>Κληρονομική επιβάρυνση</a:t>
            </a:r>
          </a:p>
          <a:p>
            <a:pPr>
              <a:buNone/>
            </a:pPr>
            <a:r>
              <a:rPr lang="el-GR" dirty="0" smtClean="0"/>
              <a:t>Γενετική σχέση με σ. </a:t>
            </a:r>
            <a:r>
              <a:rPr lang="en-US" dirty="0" err="1" smtClean="0"/>
              <a:t>Tourette</a:t>
            </a:r>
            <a:endParaRPr lang="el-GR" dirty="0" smtClean="0"/>
          </a:p>
          <a:p>
            <a:pPr>
              <a:buNone/>
            </a:pP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Κλινική εικόνα</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u="sng" dirty="0" smtClean="0"/>
              <a:t>Ιδεοληψίες</a:t>
            </a:r>
            <a:r>
              <a:rPr lang="el-GR" dirty="0" smtClean="0"/>
              <a:t>. Ιδέες, σκέψεις, εικόνες ή παρορμήσεις αιφνίδιας εισβολής, επίμονες και επαναλαμβανόμενες, που βιώνονται ως παρείσακτες, ανεπιθύμητες, παράλογες ή απαράδεκτες και βασανιστικές και οδηγούν σε </a:t>
            </a:r>
            <a:r>
              <a:rPr lang="el-GR" u="sng" dirty="0" err="1" smtClean="0"/>
              <a:t>ψυχαναγκασμούς</a:t>
            </a:r>
            <a:r>
              <a:rPr lang="el-GR" u="sng" dirty="0" smtClean="0"/>
              <a:t>, </a:t>
            </a:r>
            <a:r>
              <a:rPr lang="el-GR" dirty="0" smtClean="0"/>
              <a:t>δηλαδή επαναλαμβανόμενες σκόπιμες συμπεριφορές ή νοητικές δραστηριότητες με τελετουργικό χαρακτήρα που αποσκοπούν στην ακύρωση των </a:t>
            </a:r>
            <a:r>
              <a:rPr lang="el-GR" dirty="0" err="1" smtClean="0"/>
              <a:t>ιδεοληψίων</a:t>
            </a:r>
            <a:r>
              <a:rPr lang="el-GR" dirty="0" smtClean="0"/>
              <a:t> και στη μείωση του άγχους που προκαλούν.</a:t>
            </a: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a:t>
            </a:r>
            <a:endParaRPr lang="el-GR" dirty="0"/>
          </a:p>
        </p:txBody>
      </p:sp>
      <p:sp>
        <p:nvSpPr>
          <p:cNvPr id="3" name="2 - Θέση περιεχομένου"/>
          <p:cNvSpPr>
            <a:spLocks noGrp="1"/>
          </p:cNvSpPr>
          <p:nvPr>
            <p:ph idx="1"/>
          </p:nvPr>
        </p:nvSpPr>
        <p:spPr/>
        <p:txBody>
          <a:bodyPr/>
          <a:lstStyle/>
          <a:p>
            <a:pPr>
              <a:buNone/>
            </a:pPr>
            <a:r>
              <a:rPr lang="el-GR" dirty="0" smtClean="0"/>
              <a:t>Αναρωτιέται αν έκλεισε κουζίνα-ελέγχει πολλές φορές</a:t>
            </a:r>
          </a:p>
          <a:p>
            <a:pPr>
              <a:buNone/>
            </a:pPr>
            <a:r>
              <a:rPr lang="el-GR" dirty="0" smtClean="0"/>
              <a:t>Φοβάται ότι α δει ένα μαχαίρι μπορεί να κάνει κακό σε κάποιον οικείο του-κρύβει μαχαίρια</a:t>
            </a:r>
          </a:p>
          <a:p>
            <a:pPr>
              <a:buNone/>
            </a:pPr>
            <a:r>
              <a:rPr lang="el-GR" dirty="0" smtClean="0"/>
              <a:t>Μια «απαράδεκτη» σεξουαλική σκέψη-επινοεί νοητικούς μηχανισμούς, προσευχή για να τη σβήσει και να την ακυρώσει</a:t>
            </a:r>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Αναγνωρίζει ότι η συμπεριφορά είναι υπερβολική, αλλά δεν μπορεί να τη σταματήσει</a:t>
            </a:r>
          </a:p>
          <a:p>
            <a:r>
              <a:rPr lang="el-GR" dirty="0" smtClean="0"/>
              <a:t>Αρχικά προσπαθεί να αντισταθεί στις ιδεοληψίες και στους </a:t>
            </a:r>
            <a:r>
              <a:rPr lang="el-GR" dirty="0" err="1" smtClean="0"/>
              <a:t>ψυχαναγκασμούς</a:t>
            </a:r>
            <a:r>
              <a:rPr lang="el-GR" dirty="0" smtClean="0"/>
              <a:t> αλλά καθώς η νόσο εξελίσσεται «παραδίνεται».</a:t>
            </a:r>
          </a:p>
          <a:p>
            <a:r>
              <a:rPr lang="el-GR" dirty="0" smtClean="0"/>
              <a:t>Εμφάνιση συμπτωμάτων σε ένα περιβάλλον (σπίτι)</a:t>
            </a:r>
          </a:p>
          <a:p>
            <a:r>
              <a:rPr lang="el-GR" dirty="0" smtClean="0"/>
              <a:t>Ψυχαναγκαστική βραδύτητα</a:t>
            </a:r>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Πυρηνικά χαρακτηριστικά</a:t>
            </a:r>
            <a:endParaRPr lang="el-GR" dirty="0"/>
          </a:p>
        </p:txBody>
      </p:sp>
      <p:sp>
        <p:nvSpPr>
          <p:cNvPr id="3" name="2 - Θέση περιεχομένου"/>
          <p:cNvSpPr>
            <a:spLocks noGrp="1"/>
          </p:cNvSpPr>
          <p:nvPr>
            <p:ph idx="1"/>
          </p:nvPr>
        </p:nvSpPr>
        <p:spPr/>
        <p:txBody>
          <a:bodyPr/>
          <a:lstStyle/>
          <a:p>
            <a:r>
              <a:rPr lang="el-GR" dirty="0" smtClean="0"/>
              <a:t>Παθολογική εκτίμηση κινδύνου που οδηγεί σε υπέρμετρη ανησυχία</a:t>
            </a:r>
          </a:p>
          <a:p>
            <a:r>
              <a:rPr lang="el-GR" dirty="0" smtClean="0"/>
              <a:t>Παθολογική αμφιβολία-διερευνά όλα τα ενδεχόμενα</a:t>
            </a:r>
          </a:p>
          <a:p>
            <a:r>
              <a:rPr lang="el-GR" dirty="0" smtClean="0"/>
              <a:t>Αίσθημα ατελείωτου-όλα να γίνουν όπως πρέπει</a:t>
            </a:r>
          </a:p>
          <a:p>
            <a:r>
              <a:rPr lang="el-GR" dirty="0" smtClean="0"/>
              <a:t>Υπέρμετρη πίστη στη δύναμη της σκέψης</a:t>
            </a:r>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Θέματα ιδεοληψιών</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Μόλυνση</a:t>
            </a:r>
          </a:p>
          <a:p>
            <a:r>
              <a:rPr lang="el-GR" dirty="0" smtClean="0"/>
              <a:t>Έλεγχος</a:t>
            </a:r>
          </a:p>
          <a:p>
            <a:r>
              <a:rPr lang="el-GR" dirty="0" smtClean="0"/>
              <a:t>Ταξινόμησης</a:t>
            </a:r>
          </a:p>
          <a:p>
            <a:r>
              <a:rPr lang="el-GR" dirty="0" smtClean="0"/>
              <a:t>Βιαιότητας</a:t>
            </a:r>
          </a:p>
          <a:p>
            <a:r>
              <a:rPr lang="el-GR" dirty="0" smtClean="0"/>
              <a:t>Κοινωνικά απαράδεκτης συμπεριφοράς</a:t>
            </a:r>
          </a:p>
          <a:p>
            <a:r>
              <a:rPr lang="el-GR" dirty="0" smtClean="0"/>
              <a:t>Παθολογικής αμφιβολίας</a:t>
            </a:r>
          </a:p>
          <a:p>
            <a:endParaRPr lang="el-GR" dirty="0" smtClean="0"/>
          </a:p>
          <a:p>
            <a:r>
              <a:rPr lang="el-GR" dirty="0" smtClean="0"/>
              <a:t>75% ιδεοληψίες και </a:t>
            </a:r>
            <a:r>
              <a:rPr lang="el-GR" dirty="0" err="1" smtClean="0"/>
              <a:t>ψυχαναγκασμούς</a:t>
            </a:r>
            <a:endParaRPr lang="el-GR" dirty="0" smtClean="0"/>
          </a:p>
          <a:p>
            <a:r>
              <a:rPr lang="el-GR" dirty="0" smtClean="0"/>
              <a:t>25% μόνο </a:t>
            </a:r>
            <a:r>
              <a:rPr lang="el-GR" dirty="0" err="1" smtClean="0"/>
              <a:t>ψυχαναγκασμούς</a:t>
            </a:r>
            <a:r>
              <a:rPr lang="el-GR" dirty="0" smtClean="0"/>
              <a:t> ή σπανιότερα μόνο ιδεοληψίες</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ΑΓΧΟΣ </a:t>
            </a:r>
            <a:r>
              <a:rPr lang="en-US" dirty="0" err="1" smtClean="0"/>
              <a:t>vs</a:t>
            </a:r>
            <a:r>
              <a:rPr lang="en-US" dirty="0" smtClean="0"/>
              <a:t> </a:t>
            </a:r>
            <a:r>
              <a:rPr lang="el-GR" dirty="0" smtClean="0"/>
              <a:t>ΦΟΒΟΣ</a:t>
            </a:r>
            <a:endParaRPr lang="el-GR" dirty="0"/>
          </a:p>
        </p:txBody>
      </p:sp>
      <p:sp>
        <p:nvSpPr>
          <p:cNvPr id="5" name="4 - Θέση περιεχομένου"/>
          <p:cNvSpPr>
            <a:spLocks noGrp="1"/>
          </p:cNvSpPr>
          <p:nvPr>
            <p:ph idx="1"/>
          </p:nvPr>
        </p:nvSpPr>
        <p:spPr/>
        <p:txBody>
          <a:bodyPr/>
          <a:lstStyle/>
          <a:p>
            <a:r>
              <a:rPr lang="el-GR" dirty="0" smtClean="0"/>
              <a:t>Ο </a:t>
            </a:r>
            <a:r>
              <a:rPr lang="el-GR" u="sng" dirty="0" smtClean="0"/>
              <a:t>φόβος</a:t>
            </a:r>
            <a:r>
              <a:rPr lang="el-GR" dirty="0" smtClean="0"/>
              <a:t> είναι πρωτογενές συναίσθημα, που κινητοποιείται από σαφή και πραγματική απειλή.</a:t>
            </a:r>
          </a:p>
          <a:p>
            <a:r>
              <a:rPr lang="el-GR" dirty="0" smtClean="0"/>
              <a:t>Το </a:t>
            </a:r>
            <a:r>
              <a:rPr lang="el-GR" u="sng" dirty="0" smtClean="0"/>
              <a:t>άγχος</a:t>
            </a:r>
            <a:r>
              <a:rPr lang="el-GR" dirty="0" smtClean="0"/>
              <a:t> είναι διάχυτο και δυσάρεστο συναίσθημα, σύνθετο, συναντάται αργότερα με την ανάπτυξη και εμφανίζεται χωρίς σαφή ή σημαντική απειλή για τη ζωή.</a:t>
            </a:r>
          </a:p>
          <a:p>
            <a:pPr>
              <a:buNone/>
            </a:pPr>
            <a:endParaRPr lang="el-GR" dirty="0" smtClean="0"/>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Διάγνωση</a:t>
            </a:r>
            <a:endParaRPr lang="el-GR" dirty="0"/>
          </a:p>
        </p:txBody>
      </p:sp>
      <p:sp>
        <p:nvSpPr>
          <p:cNvPr id="3" name="2 - Θέση περιεχομένου"/>
          <p:cNvSpPr>
            <a:spLocks noGrp="1"/>
          </p:cNvSpPr>
          <p:nvPr>
            <p:ph idx="1"/>
          </p:nvPr>
        </p:nvSpPr>
        <p:spPr/>
        <p:txBody>
          <a:bodyPr/>
          <a:lstStyle/>
          <a:p>
            <a:r>
              <a:rPr lang="el-GR" dirty="0" smtClean="0"/>
              <a:t>Ψυχική αναστάτωση</a:t>
            </a:r>
          </a:p>
          <a:p>
            <a:r>
              <a:rPr lang="el-GR" dirty="0" smtClean="0"/>
              <a:t>Απασχολείται&gt;1 ώρα την ημέρα</a:t>
            </a:r>
          </a:p>
          <a:p>
            <a:r>
              <a:rPr lang="el-GR" dirty="0" smtClean="0"/>
              <a:t>Επηρεάζεται η λειτουργικότητα</a:t>
            </a:r>
          </a:p>
          <a:p>
            <a:r>
              <a:rPr lang="el-GR" dirty="0" smtClean="0"/>
              <a:t>Αναγνωρίζει το παράλογο των ιδεών</a:t>
            </a:r>
          </a:p>
          <a:p>
            <a:pPr lvl="1"/>
            <a:r>
              <a:rPr lang="el-GR" dirty="0" smtClean="0"/>
              <a:t>Σε χρόνιους ασθενείς μπορεί και όχι</a:t>
            </a:r>
          </a:p>
          <a:p>
            <a:pPr lvl="1"/>
            <a:r>
              <a:rPr lang="el-GR" dirty="0" smtClean="0"/>
              <a:t>ΙΔΨ ψύχωση, με πτωχή </a:t>
            </a:r>
            <a:r>
              <a:rPr lang="el-GR" dirty="0" err="1" smtClean="0"/>
              <a:t>εναισθησία</a:t>
            </a:r>
            <a:endParaRPr lang="el-GR" dirty="0" smtClean="0"/>
          </a:p>
          <a:p>
            <a:pPr lvl="1"/>
            <a:r>
              <a:rPr lang="el-GR" dirty="0" smtClean="0"/>
              <a:t>Δεν ισχύει στα παιδιά</a:t>
            </a:r>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Συννοσηρότητα</a:t>
            </a:r>
            <a:endParaRPr lang="el-GR" dirty="0"/>
          </a:p>
        </p:txBody>
      </p:sp>
      <p:sp>
        <p:nvSpPr>
          <p:cNvPr id="5" name="4 - Θέση περιεχομένου"/>
          <p:cNvSpPr>
            <a:spLocks noGrp="1"/>
          </p:cNvSpPr>
          <p:nvPr>
            <p:ph idx="1"/>
          </p:nvPr>
        </p:nvSpPr>
        <p:spPr/>
        <p:txBody>
          <a:bodyPr>
            <a:normAutofit fontScale="92500"/>
          </a:bodyPr>
          <a:lstStyle/>
          <a:p>
            <a:r>
              <a:rPr lang="el-GR" dirty="0" smtClean="0"/>
              <a:t>Συνυπάρχει με κατάθλιψη ή άλλες αγχώδεις διαταραχές</a:t>
            </a:r>
          </a:p>
          <a:p>
            <a:r>
              <a:rPr lang="el-GR" dirty="0" smtClean="0"/>
              <a:t>ΙΔΨ συμπτωματολογία: σ </a:t>
            </a:r>
            <a:r>
              <a:rPr lang="en-US" dirty="0" err="1" smtClean="0"/>
              <a:t>Tourette</a:t>
            </a:r>
            <a:r>
              <a:rPr lang="en-US" dirty="0" smtClean="0"/>
              <a:t>, </a:t>
            </a:r>
            <a:r>
              <a:rPr lang="el-GR" dirty="0" smtClean="0"/>
              <a:t>επιληψία κροταφικού λοβού, </a:t>
            </a:r>
          </a:p>
          <a:p>
            <a:r>
              <a:rPr lang="el-GR" dirty="0" smtClean="0"/>
              <a:t>ΙΔΨ φάσμα: διαταραχή έλεγχου παρορμήσεων (κλεπτομανία, παθολογική χαρτοπαιξία, πυρομανία, διαλείπουσα εκρηκτική συμπεριφορά), διαταραχή πρόσληψης τροφής, </a:t>
            </a:r>
            <a:r>
              <a:rPr lang="el-GR" dirty="0" err="1" smtClean="0"/>
              <a:t>δυσμορφοφοβία</a:t>
            </a:r>
            <a:r>
              <a:rPr lang="el-GR" dirty="0" smtClean="0"/>
              <a:t>, παθολογική</a:t>
            </a:r>
            <a:r>
              <a:rPr lang="en-US" dirty="0" smtClean="0"/>
              <a:t> </a:t>
            </a:r>
            <a:r>
              <a:rPr lang="el-GR" dirty="0" smtClean="0"/>
              <a:t>ζηλοτυπία</a:t>
            </a:r>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Πορεία</a:t>
            </a:r>
            <a:endParaRPr lang="el-GR" dirty="0"/>
          </a:p>
        </p:txBody>
      </p:sp>
      <p:sp>
        <p:nvSpPr>
          <p:cNvPr id="3" name="2 - Θέση περιεχομένου"/>
          <p:cNvSpPr>
            <a:spLocks noGrp="1"/>
          </p:cNvSpPr>
          <p:nvPr>
            <p:ph idx="1"/>
          </p:nvPr>
        </p:nvSpPr>
        <p:spPr/>
        <p:txBody>
          <a:bodyPr/>
          <a:lstStyle/>
          <a:p>
            <a:r>
              <a:rPr lang="el-GR" dirty="0" smtClean="0"/>
              <a:t>Έναρξη 20-25 έτη</a:t>
            </a:r>
          </a:p>
          <a:p>
            <a:r>
              <a:rPr lang="el-GR" dirty="0" smtClean="0"/>
              <a:t>Αγόρια &lt; 10 έτη, με τελετουργίες συμμετρίας χωρίς ιδεοληψίες</a:t>
            </a:r>
          </a:p>
          <a:p>
            <a:r>
              <a:rPr lang="el-GR" dirty="0" smtClean="0"/>
              <a:t>50% ξεκινούν μετά από </a:t>
            </a:r>
            <a:r>
              <a:rPr lang="el-GR" dirty="0" err="1" smtClean="0"/>
              <a:t>ψυχοπιεστικό</a:t>
            </a:r>
            <a:r>
              <a:rPr lang="el-GR" dirty="0" smtClean="0"/>
              <a:t> γεγονός 50% εν αιθρία.</a:t>
            </a:r>
          </a:p>
          <a:p>
            <a:r>
              <a:rPr lang="el-GR" dirty="0" smtClean="0"/>
              <a:t>Γυναίκες 1/3 στην κύηση έναρξη ή επιδείνωση</a:t>
            </a:r>
          </a:p>
          <a:p>
            <a:r>
              <a:rPr lang="el-GR" dirty="0" smtClean="0"/>
              <a:t>Πορεία χρόνια με εξάρσεις και υφέσεις</a:t>
            </a:r>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Πρόγνωση</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Καλύτερη</a:t>
            </a:r>
          </a:p>
          <a:p>
            <a:pPr>
              <a:buNone/>
            </a:pPr>
            <a:r>
              <a:rPr lang="el-GR" dirty="0" smtClean="0"/>
              <a:t>		 αν έναρξη σε μεγαλύτερη ηλικία</a:t>
            </a:r>
          </a:p>
          <a:p>
            <a:pPr>
              <a:buNone/>
            </a:pPr>
            <a:r>
              <a:rPr lang="el-GR" dirty="0" smtClean="0"/>
              <a:t>		μετρίας βαρύτητας συμπτώματα</a:t>
            </a:r>
          </a:p>
          <a:p>
            <a:pPr>
              <a:buNone/>
            </a:pPr>
            <a:r>
              <a:rPr lang="el-GR" dirty="0" smtClean="0"/>
              <a:t>		δεν υπάρχει διαταραχή προσωπικότητας</a:t>
            </a:r>
          </a:p>
          <a:p>
            <a:pPr>
              <a:buNone/>
            </a:pPr>
            <a:r>
              <a:rPr lang="el-GR" dirty="0" smtClean="0"/>
              <a:t>		αρνητικό οικογενειακό ιστορικό</a:t>
            </a:r>
          </a:p>
          <a:p>
            <a:pPr>
              <a:buNone/>
            </a:pPr>
            <a:r>
              <a:rPr lang="el-GR" dirty="0" smtClean="0"/>
              <a:t>		δεν υπάρχουν νοσηλείες</a:t>
            </a:r>
          </a:p>
          <a:p>
            <a:pPr>
              <a:buNone/>
            </a:pPr>
            <a:r>
              <a:rPr lang="el-GR" dirty="0" smtClean="0"/>
              <a:t> 		αν εντοπίζεται </a:t>
            </a:r>
            <a:r>
              <a:rPr lang="el-GR" dirty="0" err="1" smtClean="0"/>
              <a:t>εκλυτικός</a:t>
            </a:r>
            <a:r>
              <a:rPr lang="el-GR" dirty="0" smtClean="0"/>
              <a:t> παράγων</a:t>
            </a:r>
          </a:p>
          <a:p>
            <a:pPr>
              <a:buNone/>
            </a:pPr>
            <a:r>
              <a:rPr lang="el-GR" dirty="0" smtClean="0"/>
              <a:t>		αν υπάρχουν υφέσεις και εξάρσεις</a:t>
            </a:r>
          </a:p>
          <a:p>
            <a:pPr>
              <a:buNone/>
            </a:pPr>
            <a:r>
              <a:rPr lang="el-GR" dirty="0" smtClean="0"/>
              <a:t>		αν οι ιδέες δεν </a:t>
            </a:r>
            <a:r>
              <a:rPr lang="el-GR" smtClean="0"/>
              <a:t>είναι ιδιαίτερα </a:t>
            </a:r>
            <a:r>
              <a:rPr lang="el-GR" dirty="0" smtClean="0"/>
              <a:t>παράδοξες </a:t>
            </a:r>
          </a:p>
          <a:p>
            <a:pPr>
              <a:buNone/>
            </a:pPr>
            <a:endParaRPr lang="el-GR" dirty="0" smtClean="0"/>
          </a:p>
          <a:p>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lstStyle/>
          <a:p>
            <a:r>
              <a:rPr lang="el-GR" dirty="0" smtClean="0"/>
              <a:t>Επιπολασμός 2,5%</a:t>
            </a:r>
          </a:p>
          <a:p>
            <a:r>
              <a:rPr lang="el-GR" dirty="0" smtClean="0"/>
              <a:t>Γυναίκες = άνδρες</a:t>
            </a:r>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n-US" dirty="0" smtClean="0"/>
              <a:t>SSRIs</a:t>
            </a:r>
            <a:r>
              <a:rPr lang="el-GR" dirty="0" smtClean="0"/>
              <a:t>: μεγαλύτερες δόσεις, μεγαλύτερο χρονικό διάστημα, συχνή αλλαγή φα</a:t>
            </a:r>
            <a:endParaRPr lang="en-US" dirty="0" smtClean="0"/>
          </a:p>
          <a:p>
            <a:r>
              <a:rPr lang="el-GR" dirty="0" err="1" smtClean="0"/>
              <a:t>Χλωριμιπραμίνη</a:t>
            </a:r>
            <a:endParaRPr lang="el-GR" dirty="0" smtClean="0"/>
          </a:p>
          <a:p>
            <a:r>
              <a:rPr lang="el-GR" dirty="0" smtClean="0"/>
              <a:t>40-60% ανταποκρίνεται στην αρχική θεραπεία σε βαθμό 30-60%</a:t>
            </a:r>
          </a:p>
          <a:p>
            <a:r>
              <a:rPr lang="el-GR" dirty="0" smtClean="0"/>
              <a:t>Συνδυασμός </a:t>
            </a:r>
            <a:r>
              <a:rPr lang="en-US" dirty="0" smtClean="0"/>
              <a:t>SSRIs</a:t>
            </a:r>
            <a:r>
              <a:rPr lang="el-GR" dirty="0" smtClean="0"/>
              <a:t> – </a:t>
            </a:r>
            <a:r>
              <a:rPr lang="el-GR" dirty="0" err="1" smtClean="0"/>
              <a:t>Χλωριμιπραμίνη</a:t>
            </a:r>
            <a:endParaRPr lang="el-GR" dirty="0" smtClean="0"/>
          </a:p>
          <a:p>
            <a:r>
              <a:rPr lang="el-GR" dirty="0" smtClean="0"/>
              <a:t>Άτυπα </a:t>
            </a:r>
            <a:r>
              <a:rPr lang="el-GR" dirty="0" err="1" smtClean="0"/>
              <a:t>αντιψυχωικά</a:t>
            </a:r>
            <a:r>
              <a:rPr lang="el-GR" dirty="0" smtClean="0"/>
              <a:t>: </a:t>
            </a:r>
            <a:r>
              <a:rPr lang="el-GR" dirty="0" err="1" smtClean="0"/>
              <a:t>ρισπεριδόνη</a:t>
            </a:r>
            <a:r>
              <a:rPr lang="el-GR" dirty="0" smtClean="0"/>
              <a:t>, </a:t>
            </a:r>
            <a:r>
              <a:rPr lang="el-GR" dirty="0" err="1" smtClean="0"/>
              <a:t>ολανζαπίνη</a:t>
            </a:r>
            <a:endParaRPr lang="el-GR" dirty="0" smtClean="0"/>
          </a:p>
          <a:p>
            <a:r>
              <a:rPr lang="el-GR" dirty="0" err="1" smtClean="0"/>
              <a:t>Λίθιο</a:t>
            </a:r>
            <a:endParaRPr lang="el-GR" dirty="0" smtClean="0"/>
          </a:p>
          <a:p>
            <a:r>
              <a:rPr lang="el-GR" dirty="0" smtClean="0"/>
              <a:t>ΗΣΘ. Μόνο αν συνυπάρχει κατάθλιψη-αυτοκτονικός ιδεασμός</a:t>
            </a:r>
          </a:p>
          <a:p>
            <a:r>
              <a:rPr lang="el-GR" dirty="0" smtClean="0"/>
              <a:t>Χειρουργική θεραπεία: </a:t>
            </a:r>
            <a:r>
              <a:rPr lang="el-GR" dirty="0" err="1" smtClean="0"/>
              <a:t>στερεοτακτική</a:t>
            </a:r>
            <a:r>
              <a:rPr lang="el-GR" dirty="0" smtClean="0"/>
              <a:t>, γ </a:t>
            </a:r>
            <a:r>
              <a:rPr lang="en-US" dirty="0" smtClean="0"/>
              <a:t>Knife, </a:t>
            </a:r>
            <a:r>
              <a:rPr lang="el-GR" dirty="0" smtClean="0"/>
              <a:t>εν τω </a:t>
            </a:r>
            <a:r>
              <a:rPr lang="el-GR" dirty="0" err="1" smtClean="0"/>
              <a:t>βάθει</a:t>
            </a:r>
            <a:r>
              <a:rPr lang="el-GR" dirty="0" smtClean="0"/>
              <a:t> εγκεφαλική διέγερση, αν υπάρχει σοβαρή έκπτωση λειτουργικότητας</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2" descr="http://blogimg.goo.ne.jp/user_image/11/b2/5d801b3e002ac5cb61aee9fc70496822.jpg"/>
          <p:cNvPicPr>
            <a:picLocks noChangeAspect="1" noChangeArrowheads="1"/>
          </p:cNvPicPr>
          <p:nvPr/>
        </p:nvPicPr>
        <p:blipFill>
          <a:blip r:embed="rId2"/>
          <a:srcRect/>
          <a:stretch>
            <a:fillRect/>
          </a:stretch>
        </p:blipFill>
        <p:spPr bwMode="auto">
          <a:xfrm>
            <a:off x="428596" y="928670"/>
            <a:ext cx="8120965" cy="4562483"/>
          </a:xfrm>
          <a:prstGeom prst="rect">
            <a:avLst/>
          </a:prstGeom>
          <a:noFill/>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neurosurgerycns.files.wordpress.com/2010/12/results_following_gamma_knife_radiosurgical.jpg"/>
          <p:cNvPicPr>
            <a:picLocks noChangeAspect="1" noChangeArrowheads="1"/>
          </p:cNvPicPr>
          <p:nvPr/>
        </p:nvPicPr>
        <p:blipFill>
          <a:blip r:embed="rId2"/>
          <a:srcRect/>
          <a:stretch>
            <a:fillRect/>
          </a:stretch>
        </p:blipFill>
        <p:spPr bwMode="auto">
          <a:xfrm>
            <a:off x="2143108" y="142852"/>
            <a:ext cx="4243400" cy="6463784"/>
          </a:xfrm>
          <a:prstGeom prst="rect">
            <a:avLst/>
          </a:prstGeom>
          <a:noFill/>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2" descr="http://thetyee.cachefly.net/Life/2007/04/30/anteriorcapsulotomy.png"/>
          <p:cNvPicPr>
            <a:picLocks noChangeAspect="1" noChangeArrowheads="1"/>
          </p:cNvPicPr>
          <p:nvPr/>
        </p:nvPicPr>
        <p:blipFill>
          <a:blip r:embed="rId2"/>
          <a:srcRect/>
          <a:stretch>
            <a:fillRect/>
          </a:stretch>
        </p:blipFill>
        <p:spPr bwMode="auto">
          <a:xfrm>
            <a:off x="2714612" y="642918"/>
            <a:ext cx="4119150" cy="5391240"/>
          </a:xfrm>
          <a:prstGeom prst="rect">
            <a:avLst/>
          </a:prstGeom>
          <a:noFill/>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70" name="Picture 2" descr="http://www.ocduk.org/siteimages/OCD/deep-brain-stimulation.jpg"/>
          <p:cNvPicPr>
            <a:picLocks noChangeAspect="1" noChangeArrowheads="1"/>
          </p:cNvPicPr>
          <p:nvPr/>
        </p:nvPicPr>
        <p:blipFill>
          <a:blip r:embed="rId2"/>
          <a:srcRect/>
          <a:stretch>
            <a:fillRect/>
          </a:stretch>
        </p:blipFill>
        <p:spPr bwMode="auto">
          <a:xfrm>
            <a:off x="1643042" y="758100"/>
            <a:ext cx="5929354" cy="5132679"/>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ΚΙΝΗΤΟΠΟΙΕΙ ΤΟ ΑΓΧΟΣ</a:t>
            </a:r>
            <a:endParaRPr lang="el-GR" dirty="0"/>
          </a:p>
        </p:txBody>
      </p:sp>
      <p:sp>
        <p:nvSpPr>
          <p:cNvPr id="3" name="2 - Θέση περιεχομένου"/>
          <p:cNvSpPr>
            <a:spLocks noGrp="1"/>
          </p:cNvSpPr>
          <p:nvPr>
            <p:ph idx="1"/>
          </p:nvPr>
        </p:nvSpPr>
        <p:spPr>
          <a:xfrm>
            <a:off x="457200" y="1600200"/>
            <a:ext cx="8543956" cy="4525963"/>
          </a:xfrm>
        </p:spPr>
        <p:txBody>
          <a:bodyPr>
            <a:normAutofit lnSpcReduction="10000"/>
          </a:bodyPr>
          <a:lstStyle/>
          <a:p>
            <a:r>
              <a:rPr lang="el-GR" dirty="0" smtClean="0"/>
              <a:t>Συνολική ψυχική ζωή</a:t>
            </a:r>
          </a:p>
          <a:p>
            <a:r>
              <a:rPr lang="el-GR" dirty="0" smtClean="0"/>
              <a:t>Η σχέση μας με τον εαυτό μας και τους άλλους</a:t>
            </a:r>
          </a:p>
          <a:p>
            <a:r>
              <a:rPr lang="el-GR" dirty="0" smtClean="0"/>
              <a:t>Το σύστημα αξιών</a:t>
            </a:r>
          </a:p>
          <a:p>
            <a:r>
              <a:rPr lang="el-GR" dirty="0" smtClean="0"/>
              <a:t>Ο τρόπος που ερμηνεύουμε τα πράγματα</a:t>
            </a:r>
          </a:p>
          <a:p>
            <a:r>
              <a:rPr lang="el-GR" dirty="0" smtClean="0"/>
              <a:t>Απαιτήσεις κοινωνικού περιβάλλοντος</a:t>
            </a:r>
          </a:p>
          <a:p>
            <a:r>
              <a:rPr lang="el-GR" dirty="0" smtClean="0"/>
              <a:t>Δυνατότητα να ανταποκριθούμε στις απαιτήσεις</a:t>
            </a:r>
          </a:p>
          <a:p>
            <a:r>
              <a:rPr lang="el-GR" dirty="0" smtClean="0"/>
              <a:t>Βιολογικοί παράγοντες</a:t>
            </a:r>
          </a:p>
          <a:p>
            <a:endParaRPr lang="el-GR" dirty="0" smtClean="0"/>
          </a:p>
          <a:p>
            <a:endParaRPr lang="el-GR" dirty="0" smtClean="0"/>
          </a:p>
          <a:p>
            <a:endParaRPr lang="el-G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4" name="Picture 2" descr="http://hight3ch.com/wp-content/uploads/2008/02/parkinsons_health.jpg"/>
          <p:cNvPicPr>
            <a:picLocks noChangeAspect="1" noChangeArrowheads="1"/>
          </p:cNvPicPr>
          <p:nvPr/>
        </p:nvPicPr>
        <p:blipFill>
          <a:blip r:embed="rId2"/>
          <a:srcRect/>
          <a:stretch>
            <a:fillRect/>
          </a:stretch>
        </p:blipFill>
        <p:spPr bwMode="auto">
          <a:xfrm>
            <a:off x="1500165" y="1357298"/>
            <a:ext cx="6905671" cy="4143404"/>
          </a:xfrm>
          <a:prstGeom prst="rect">
            <a:avLst/>
          </a:prstGeom>
          <a:noFill/>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descr="https://michellepetersen76.files.wordpress.com/2014/09/evidence-supports-deep-brain-stimulation-for-obsessive-compulsive-disorder-neuroinnovations1.jpg?w=550&amp;h=280&amp;crop=1"/>
          <p:cNvPicPr>
            <a:picLocks noChangeAspect="1" noChangeArrowheads="1"/>
          </p:cNvPicPr>
          <p:nvPr/>
        </p:nvPicPr>
        <p:blipFill>
          <a:blip r:embed="rId2"/>
          <a:srcRect/>
          <a:stretch>
            <a:fillRect/>
          </a:stretch>
        </p:blipFill>
        <p:spPr bwMode="auto">
          <a:xfrm>
            <a:off x="714348" y="1428736"/>
            <a:ext cx="7904918" cy="4024322"/>
          </a:xfrm>
          <a:prstGeom prst="rect">
            <a:avLst/>
          </a:prstGeom>
          <a:noFill/>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8" name="Picture 2" descr="http://www.michiganneurology.com/images/dbs.jpg"/>
          <p:cNvPicPr>
            <a:picLocks noChangeAspect="1" noChangeArrowheads="1"/>
          </p:cNvPicPr>
          <p:nvPr/>
        </p:nvPicPr>
        <p:blipFill>
          <a:blip r:embed="rId2"/>
          <a:srcRect/>
          <a:stretch>
            <a:fillRect/>
          </a:stretch>
        </p:blipFill>
        <p:spPr bwMode="auto">
          <a:xfrm>
            <a:off x="2714612" y="857232"/>
            <a:ext cx="4214842" cy="5019494"/>
          </a:xfrm>
          <a:prstGeom prst="rect">
            <a:avLst/>
          </a:prstGeom>
          <a:noFill/>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err="1" smtClean="0"/>
              <a:t>Ψυχοθεραπέια</a:t>
            </a:r>
            <a:endParaRPr lang="el-GR" dirty="0" smtClean="0"/>
          </a:p>
          <a:p>
            <a:pPr lvl="1"/>
            <a:r>
              <a:rPr lang="el-GR" u="sng" dirty="0" smtClean="0"/>
              <a:t>Συμπεριφορική</a:t>
            </a:r>
            <a:r>
              <a:rPr lang="el-GR" dirty="0" smtClean="0"/>
              <a:t>: βελτίωση 30-50% ασθενών σε βαθμό 30-50% (όπως φα). Έκθεση ασθενή στις ιδεοληψίες του, εκπαίδευση του να μην ανταποκριθεί σε αυτές με </a:t>
            </a:r>
            <a:r>
              <a:rPr lang="el-GR" dirty="0" err="1" smtClean="0"/>
              <a:t>ψυχαναγκασμούς</a:t>
            </a:r>
            <a:r>
              <a:rPr lang="el-GR" dirty="0" smtClean="0"/>
              <a:t>, εκπαίδευση να αγνοεί τις ιδεοληψίες, να τις σταματά, να εξοικειωθεί με αυτές και να μη τις θεωρεί επικίνδυνες. Μεγαλύτερη επιτυχία αφορά στους </a:t>
            </a:r>
            <a:r>
              <a:rPr lang="el-GR" dirty="0" err="1" smtClean="0"/>
              <a:t>ψυχαναγκασμούς</a:t>
            </a:r>
            <a:r>
              <a:rPr lang="el-GR" dirty="0" smtClean="0"/>
              <a:t>.</a:t>
            </a:r>
          </a:p>
          <a:p>
            <a:pPr lvl="1"/>
            <a:r>
              <a:rPr lang="el-GR" u="sng" dirty="0" smtClean="0"/>
              <a:t>Γνωσιακή</a:t>
            </a:r>
          </a:p>
          <a:p>
            <a:pPr lvl="1"/>
            <a:r>
              <a:rPr lang="el-GR" u="sng" dirty="0" smtClean="0"/>
              <a:t>Ψυχοδυναμική. </a:t>
            </a:r>
            <a:r>
              <a:rPr lang="el-GR" dirty="0" smtClean="0"/>
              <a:t>Αβέβαια αποτελέσματα, Περισσότερο σε ασθενείς με διαταραχή προσωπικότητας</a:t>
            </a:r>
          </a:p>
          <a:p>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ΔΙΑΤΑΡΑΧΕΣ ΠΟΥ ΣΥΝΔΕΟΝΤΑΙ ΜΕ ΤΟ</a:t>
            </a:r>
            <a:r>
              <a:rPr lang="en-US" dirty="0" smtClean="0"/>
              <a:t> STRESS</a:t>
            </a:r>
            <a:r>
              <a:rPr lang="el-GR" dirty="0" smtClean="0"/>
              <a:t> </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Διαταραχές που προκύπτουν μετά από έκθεση σε ακραίο απειλητικό συμβάν: φυσική καταστροφή, τροχαίο ατύχημα, βιασμός, πόλεμος, τρομοκρατική ενέργεια. Το περιστατικό πρέπει να περιλαμβάνει θάνατο ή επαπειλούμενο θάνατο του ίδιου του ασθενή ή άλλου ατόμου.</a:t>
            </a:r>
          </a:p>
          <a:p>
            <a:endParaRPr lang="el-GR" dirty="0" smtClean="0"/>
          </a:p>
          <a:p>
            <a:r>
              <a:rPr lang="el-GR" dirty="0" smtClean="0"/>
              <a:t>Οξεία αντίδραση στο </a:t>
            </a:r>
            <a:r>
              <a:rPr lang="en-US" dirty="0" smtClean="0"/>
              <a:t>stress</a:t>
            </a:r>
          </a:p>
          <a:p>
            <a:r>
              <a:rPr lang="el-GR" dirty="0" smtClean="0"/>
              <a:t>Διαταραχή </a:t>
            </a:r>
            <a:r>
              <a:rPr lang="en-US" dirty="0" smtClean="0"/>
              <a:t>stress </a:t>
            </a:r>
            <a:r>
              <a:rPr lang="el-GR" dirty="0" smtClean="0"/>
              <a:t>μετά από ψυχοτραυματισμό</a:t>
            </a:r>
            <a:endParaRPr lang="el-G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ΟΞΕΙΑ ΑΝΤΙΔΡΑΣΗ ΣΤΟ </a:t>
            </a:r>
            <a:r>
              <a:rPr lang="en-US" dirty="0" smtClean="0"/>
              <a:t>STRESS</a:t>
            </a:r>
            <a:endParaRPr lang="el-GR" dirty="0"/>
          </a:p>
        </p:txBody>
      </p:sp>
      <p:sp>
        <p:nvSpPr>
          <p:cNvPr id="3" name="2 - Θέση περιεχομένου"/>
          <p:cNvSpPr>
            <a:spLocks noGrp="1"/>
          </p:cNvSpPr>
          <p:nvPr>
            <p:ph idx="1"/>
          </p:nvPr>
        </p:nvSpPr>
        <p:spPr/>
        <p:txBody>
          <a:bodyPr>
            <a:normAutofit fontScale="70000" lnSpcReduction="20000"/>
          </a:bodyPr>
          <a:lstStyle/>
          <a:p>
            <a:pPr>
              <a:buNone/>
            </a:pPr>
            <a:r>
              <a:rPr lang="el-GR" dirty="0" smtClean="0"/>
              <a:t>Λίγα λεπτά ή ώρες μετά το συμβάν το άτομο εμφανίζεται αποσβολωμένο, με έντονα αυτονομικά συμπτώματα (</a:t>
            </a:r>
            <a:r>
              <a:rPr lang="el-GR" dirty="0" err="1" smtClean="0"/>
              <a:t>υπεραδρενεργική</a:t>
            </a:r>
            <a:r>
              <a:rPr lang="el-GR" dirty="0" smtClean="0"/>
              <a:t> κατάσταση),αίσθηση μουδιάσματος, αποσύνδεσης, απουσία συναισθηματικής </a:t>
            </a:r>
            <a:r>
              <a:rPr lang="el-GR" dirty="0" err="1" smtClean="0"/>
              <a:t>απαντητικότητας</a:t>
            </a:r>
            <a:r>
              <a:rPr lang="el-GR" dirty="0" smtClean="0"/>
              <a:t>, </a:t>
            </a:r>
            <a:r>
              <a:rPr lang="el-GR" dirty="0" err="1" smtClean="0"/>
              <a:t>αποπραγμάτωση</a:t>
            </a:r>
            <a:r>
              <a:rPr lang="el-GR" dirty="0" smtClean="0"/>
              <a:t>, αποπροσωποποίηση, εκλεκτική αμνησία, διέγερση, εμβροντησία, φυγή.</a:t>
            </a:r>
          </a:p>
          <a:p>
            <a:pPr>
              <a:buNone/>
            </a:pPr>
            <a:r>
              <a:rPr lang="el-GR" dirty="0" err="1" smtClean="0"/>
              <a:t>Υφίεται</a:t>
            </a:r>
            <a:r>
              <a:rPr lang="el-GR" dirty="0" smtClean="0"/>
              <a:t> σταδιακά σε ημέρες ή εβδομάδες καθώς εξοικειώνεται με το συμβάν και αναπτύσσει προσαρμοστικούς μηχανισμούς.</a:t>
            </a:r>
          </a:p>
          <a:p>
            <a:pPr>
              <a:buNone/>
            </a:pPr>
            <a:r>
              <a:rPr lang="el-GR" dirty="0" smtClean="0"/>
              <a:t>Αν δεν υποχωρήσει μεταπίπτει σε χρονιότητα &gt;4 εβδομάδες)</a:t>
            </a:r>
          </a:p>
          <a:p>
            <a:pPr>
              <a:buNone/>
            </a:pPr>
            <a:r>
              <a:rPr lang="el-GR" dirty="0" smtClean="0"/>
              <a:t>Φυσιολογική αντίδραση οργανισμού στη «νέα πληροφορία» που διαταράσσει ομοιόσταση του.</a:t>
            </a:r>
          </a:p>
          <a:p>
            <a:pPr>
              <a:buNone/>
            </a:pPr>
            <a:r>
              <a:rPr lang="el-GR" dirty="0" smtClean="0"/>
              <a:t>Συνήθως δεν προϋπάρχει ψυχιατρικό ιστορικό</a:t>
            </a:r>
          </a:p>
          <a:p>
            <a:pPr>
              <a:buNone/>
            </a:pPr>
            <a:r>
              <a:rPr lang="el-GR" dirty="0" smtClean="0"/>
              <a:t>Δεν προηγείται πάντα της χρόνιας διαταραχής</a:t>
            </a:r>
          </a:p>
          <a:p>
            <a:pPr>
              <a:buNone/>
            </a:pPr>
            <a:endParaRPr lang="el-G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29600" cy="1143000"/>
          </a:xfrm>
        </p:spPr>
        <p:txBody>
          <a:bodyPr>
            <a:normAutofit fontScale="90000"/>
          </a:bodyPr>
          <a:lstStyle/>
          <a:p>
            <a:r>
              <a:rPr lang="el-GR" sz="4000" dirty="0" smtClean="0"/>
              <a:t>ΔΙΑΤΑΡΑΧΗ </a:t>
            </a:r>
            <a:r>
              <a:rPr lang="en-US" sz="4000" dirty="0" smtClean="0"/>
              <a:t>STRESS </a:t>
            </a:r>
            <a:r>
              <a:rPr lang="el-GR" sz="4000" dirty="0" smtClean="0"/>
              <a:t>ΜΕΤΑ ΑΠΟ ΨΥΧΟΤΡΑΥΜΑΤΙΣΜΟ</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b="1" dirty="0" smtClean="0"/>
              <a:t>Υπερεγρήγορση</a:t>
            </a:r>
            <a:r>
              <a:rPr lang="el-GR" dirty="0" smtClean="0"/>
              <a:t>: </a:t>
            </a:r>
            <a:r>
              <a:rPr lang="el-GR" dirty="0" err="1" smtClean="0"/>
              <a:t>υπερεκπληξία</a:t>
            </a:r>
            <a:r>
              <a:rPr lang="el-GR" dirty="0" smtClean="0"/>
              <a:t> (αυξημένο αντανακλαστικό αιφνιδιασμού σε απότομα ερεθίσματα), αϋπνία, ευερεθιστότητα, μειωμένη συγκέντρωση, αυξημένη συμπαθητική δραστηριότητα.</a:t>
            </a:r>
          </a:p>
          <a:p>
            <a:r>
              <a:rPr lang="el-GR" b="1" dirty="0" smtClean="0"/>
              <a:t>Αναβίωση</a:t>
            </a:r>
            <a:r>
              <a:rPr lang="el-GR" dirty="0" smtClean="0"/>
              <a:t>: έντονες και ενοχλητικές μνημονικές αναβιώσεις  (</a:t>
            </a:r>
            <a:r>
              <a:rPr lang="en-US" dirty="0" smtClean="0"/>
              <a:t>flashbacks), </a:t>
            </a:r>
            <a:r>
              <a:rPr lang="el-GR" dirty="0" smtClean="0"/>
              <a:t>όνειρα, εφιάλτες, </a:t>
            </a:r>
            <a:r>
              <a:rPr lang="el-GR" dirty="0" err="1" smtClean="0"/>
              <a:t>ιδεοληπτικόμορφες</a:t>
            </a:r>
            <a:r>
              <a:rPr lang="el-GR" dirty="0" smtClean="0"/>
              <a:t> σκέψεις, αναμνηστικές αντιδράσεις σε επετείους.</a:t>
            </a:r>
          </a:p>
          <a:p>
            <a:r>
              <a:rPr lang="el-GR" b="1" dirty="0" smtClean="0"/>
              <a:t>Αποφυγή σκέψεων </a:t>
            </a:r>
            <a:r>
              <a:rPr lang="el-GR" dirty="0" smtClean="0"/>
              <a:t>που θυμίζουν το τραύμα ψυχογενής αμνησία.</a:t>
            </a:r>
          </a:p>
          <a:p>
            <a:endParaRPr lang="el-GR" dirty="0" smtClean="0"/>
          </a:p>
          <a:p>
            <a:r>
              <a:rPr lang="el-GR" dirty="0" smtClean="0"/>
              <a:t>Υποκειμενικό αίσθημα τρόμου και αβοηθησίας, εξαφάνιση προοπτικής ζωής.</a:t>
            </a:r>
          </a:p>
          <a:p>
            <a:endParaRPr lang="el-G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ΠΟΡΕΙΑ</a:t>
            </a:r>
            <a:endParaRPr lang="el-GR" dirty="0"/>
          </a:p>
        </p:txBody>
      </p:sp>
      <p:sp>
        <p:nvSpPr>
          <p:cNvPr id="3" name="2 - Θέση περιεχομένου"/>
          <p:cNvSpPr>
            <a:spLocks noGrp="1"/>
          </p:cNvSpPr>
          <p:nvPr>
            <p:ph idx="1"/>
          </p:nvPr>
        </p:nvSpPr>
        <p:spPr/>
        <p:txBody>
          <a:bodyPr>
            <a:normAutofit/>
          </a:bodyPr>
          <a:lstStyle/>
          <a:p>
            <a:r>
              <a:rPr lang="el-GR" dirty="0" smtClean="0"/>
              <a:t>Έναρξη εβδομάδες ή και μήνες μετά το συμβάν</a:t>
            </a:r>
          </a:p>
          <a:p>
            <a:pPr lvl="1"/>
            <a:r>
              <a:rPr lang="el-GR" dirty="0" smtClean="0"/>
              <a:t>Μέγεθος συμβάντος, προηγούμενο τραύμα, κοινωνικό υποστηρικτικό σύστημα</a:t>
            </a:r>
          </a:p>
          <a:p>
            <a:pPr lvl="1"/>
            <a:r>
              <a:rPr lang="el-GR" dirty="0" smtClean="0"/>
              <a:t>Προσωπικότητα (ιδεοληπτικά χαρακτηριστικά)</a:t>
            </a:r>
          </a:p>
          <a:p>
            <a:pPr lvl="1"/>
            <a:r>
              <a:rPr lang="el-GR" dirty="0" smtClean="0"/>
              <a:t>Μειωμένη </a:t>
            </a:r>
            <a:r>
              <a:rPr lang="el-GR" dirty="0" err="1" smtClean="0"/>
              <a:t>κορτιζόλη</a:t>
            </a:r>
            <a:r>
              <a:rPr lang="el-GR" dirty="0" smtClean="0"/>
              <a:t>. Δεν </a:t>
            </a:r>
            <a:r>
              <a:rPr lang="el-GR" dirty="0" err="1" smtClean="0"/>
              <a:t>εξισσοροπείται</a:t>
            </a:r>
            <a:r>
              <a:rPr lang="el-GR" dirty="0" smtClean="0"/>
              <a:t> </a:t>
            </a:r>
            <a:r>
              <a:rPr lang="el-GR" dirty="0" err="1" smtClean="0"/>
              <a:t>υπεραδρενεργική</a:t>
            </a:r>
            <a:r>
              <a:rPr lang="el-GR" dirty="0" smtClean="0"/>
              <a:t> αντίδραση, αποδιοργανώνεται το μεταιχμιακό και μνημονικό σύστημα, μόνιμη εγκατάσταση στη μνήμη τραυματικών γεγονότων</a:t>
            </a:r>
          </a:p>
          <a:p>
            <a:pPr lvl="1"/>
            <a:endParaRPr lang="el-G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ΕΠΙΔΗΜΙΟΛΟΓΙΑ</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Επιπολασμός 1-3%, παρόλο που οι περισσότεροι άνθρωποι θα αντιμετωπίσουν κάποιο σοβαρό τραυματικό γεγονός.</a:t>
            </a:r>
          </a:p>
          <a:p>
            <a:r>
              <a:rPr lang="el-GR" dirty="0" smtClean="0"/>
              <a:t>Από τους επιζώντες σοβαρού ατυχήματος 50% θα εμφανίσουν.</a:t>
            </a:r>
          </a:p>
          <a:p>
            <a:r>
              <a:rPr lang="el-GR" dirty="0" smtClean="0"/>
              <a:t>Μεγαλύτερο ποσοστό σε εμπόλεμες χώρες, στους στρατιώτες</a:t>
            </a:r>
          </a:p>
          <a:p>
            <a:r>
              <a:rPr lang="el-GR" dirty="0" smtClean="0"/>
              <a:t>Νέοι</a:t>
            </a:r>
          </a:p>
          <a:p>
            <a:r>
              <a:rPr lang="el-GR" dirty="0" smtClean="0"/>
              <a:t>Γυναίκες 2/1 άντρες (παρόλο που οι άντρες βιώνουν πιο συχνά τραυματικά γεγονότα)</a:t>
            </a:r>
          </a:p>
          <a:p>
            <a:r>
              <a:rPr lang="el-GR" dirty="0" smtClean="0"/>
              <a:t>Νοσηλευόμενοι και συγγενείς τους</a:t>
            </a:r>
            <a:endParaRPr lang="el-G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ΘΕΡΑΠΕΙΑ</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Ψυχοθεραπεία. Δημιουργία ασφαλούς και υποστηρικτικού κλίματος, σαφής αναφορά και επεξεργασία λεπτομερειών τραύματος, διεξοδική αναβίωση, έκθεση στις αποφυγές, έλεγχος πραγματικότητας ως προς τις γενικεύσεις. Να γίνει δυνατή λεκτική αφήγηση εμπειρίας. Διερευνάται η σημασία που δίνει ο ασθενής στην εμπειρία.</a:t>
            </a:r>
          </a:p>
          <a:p>
            <a:r>
              <a:rPr lang="el-GR" dirty="0" smtClean="0"/>
              <a:t>Τα φάρμακα (</a:t>
            </a:r>
            <a:r>
              <a:rPr lang="en-US" dirty="0" smtClean="0"/>
              <a:t>SSRIs</a:t>
            </a:r>
            <a:r>
              <a:rPr lang="el-GR" dirty="0" smtClean="0"/>
              <a:t>, </a:t>
            </a:r>
            <a:r>
              <a:rPr lang="el-GR" dirty="0" err="1" smtClean="0"/>
              <a:t>βενζοδιαζεπίνες</a:t>
            </a:r>
            <a:r>
              <a:rPr lang="el-GR" dirty="0" smtClean="0"/>
              <a:t>) να εντάσσονται στο ψυχοθεραπευτικό πλαίσιο.</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ΚΛΙΝΙΚΗ ΕΙΚΟΝΑ</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Εύκολα </a:t>
            </a:r>
            <a:r>
              <a:rPr lang="el-GR" u="sng" dirty="0" smtClean="0"/>
              <a:t>παρατηρείται</a:t>
            </a:r>
            <a:r>
              <a:rPr lang="el-GR" dirty="0" smtClean="0"/>
              <a:t>. </a:t>
            </a:r>
          </a:p>
          <a:p>
            <a:r>
              <a:rPr lang="el-GR" u="sng" dirty="0" smtClean="0"/>
              <a:t>Εκφράζεται</a:t>
            </a:r>
            <a:r>
              <a:rPr lang="el-GR" dirty="0" smtClean="0"/>
              <a:t> </a:t>
            </a:r>
            <a:r>
              <a:rPr lang="el-GR" u="sng" dirty="0" smtClean="0"/>
              <a:t>ευθέως</a:t>
            </a:r>
            <a:r>
              <a:rPr lang="el-GR" dirty="0" smtClean="0"/>
              <a:t>: φόβος ότι θα πεθάνει, ότι θα τρελαθεί, θα γίνει κάτι κακό), εσωτερική ένταση-ανησυχία, ως ευερεθιστότητα, δυσκολία συγκέντρωσης.</a:t>
            </a:r>
          </a:p>
          <a:p>
            <a:r>
              <a:rPr lang="el-GR" u="sng" dirty="0" smtClean="0"/>
              <a:t>Σωματικές αιτιάσεις</a:t>
            </a:r>
            <a:r>
              <a:rPr lang="el-GR" dirty="0" smtClean="0"/>
              <a:t>: από κάθε σύστημα (αναπνευστικό, γαστρεντερικό, καρδιαγγειακό, νευρικό).</a:t>
            </a:r>
          </a:p>
          <a:p>
            <a:r>
              <a:rPr lang="el-GR" dirty="0" smtClean="0"/>
              <a:t>Δεν εκφράζει άγχος αλλά </a:t>
            </a:r>
            <a:r>
              <a:rPr lang="el-GR" u="sng" dirty="0" smtClean="0"/>
              <a:t>ανήσυχες σκέψεις</a:t>
            </a:r>
          </a:p>
          <a:p>
            <a:r>
              <a:rPr lang="el-GR" u="sng" dirty="0" smtClean="0"/>
              <a:t>Διαταραχή συμπεριφοράς</a:t>
            </a:r>
            <a:r>
              <a:rPr lang="el-GR" dirty="0" smtClean="0"/>
              <a:t>. Αποφυγές, ψυχαναγκασμοί, επισκέψεις σε ιατρεία.</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ΔΙΕΡΕΥΝΗΣΗ ΑΓΧΩΔΟΥΣ ΔΙΑΤΑΡΑΧΗΣ</a:t>
            </a:r>
            <a:endParaRPr lang="el-GR" dirty="0"/>
          </a:p>
        </p:txBody>
      </p:sp>
      <p:sp>
        <p:nvSpPr>
          <p:cNvPr id="3" name="2 - Θέση περιεχομένου"/>
          <p:cNvSpPr>
            <a:spLocks noGrp="1"/>
          </p:cNvSpPr>
          <p:nvPr>
            <p:ph idx="1"/>
          </p:nvPr>
        </p:nvSpPr>
        <p:spPr>
          <a:xfrm>
            <a:off x="214282" y="1600200"/>
            <a:ext cx="8929718" cy="4525963"/>
          </a:xfrm>
        </p:spPr>
        <p:txBody>
          <a:bodyPr/>
          <a:lstStyle/>
          <a:p>
            <a:r>
              <a:rPr lang="el-GR" dirty="0" smtClean="0"/>
              <a:t>Ψυχιατρικά αίτια</a:t>
            </a:r>
          </a:p>
          <a:p>
            <a:r>
              <a:rPr lang="el-GR" dirty="0" smtClean="0"/>
              <a:t>Οργανικά αίτια</a:t>
            </a:r>
          </a:p>
          <a:p>
            <a:r>
              <a:rPr lang="el-GR" dirty="0" smtClean="0"/>
              <a:t>Ειδική αγχώδης διαταραχή</a:t>
            </a:r>
          </a:p>
          <a:p>
            <a:endParaRPr lang="el-GR" dirty="0"/>
          </a:p>
          <a:p>
            <a:pPr>
              <a:buNone/>
            </a:pPr>
            <a:r>
              <a:rPr lang="el-GR" dirty="0" smtClean="0"/>
              <a:t>Περιστασιακή αντίδραση ή διαταραχή προσαρμογής</a:t>
            </a:r>
          </a:p>
          <a:p>
            <a:pPr marL="0" indent="0">
              <a:buNone/>
            </a:pPr>
            <a:r>
              <a:rPr lang="el-GR" dirty="0" smtClean="0"/>
              <a:t>δε χρήζει ειδικής αγωγής αλλά απλής υποστήριξης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2978</Words>
  <Application>Microsoft Office PowerPoint</Application>
  <PresentationFormat>Προβολή στην οθόνη (4:3)</PresentationFormat>
  <Paragraphs>405</Paragraphs>
  <Slides>79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79</vt:i4>
      </vt:variant>
    </vt:vector>
  </HeadingPairs>
  <TitlesOfParts>
    <vt:vector size="80" baseType="lpstr">
      <vt:lpstr>Θέμα του Office</vt:lpstr>
      <vt:lpstr>ΑΓΧΩΔΕΙΣ ΔΙΑΤΑΡΑΧΕΣ</vt:lpstr>
      <vt:lpstr>΄νεύρωση΄</vt:lpstr>
      <vt:lpstr>neurosis</vt:lpstr>
      <vt:lpstr>ΘΕΜΑΤΑ ΟΡΟΛΟΓΙΑΣ</vt:lpstr>
      <vt:lpstr>ΘΕΜΑΤΑ ΟΡΟΛΟΓΙΑΣ</vt:lpstr>
      <vt:lpstr>ΑΓΧΟΣ vs ΦΟΒΟΣ</vt:lpstr>
      <vt:lpstr>ΤΙ ΚΙΝΗΤΟΠΟΙΕΙ ΤΟ ΑΓΧΟΣ</vt:lpstr>
      <vt:lpstr>ΚΛΙΝΙΚΗ ΕΙΚΟΝΑ</vt:lpstr>
      <vt:lpstr>ΔΙΕΡΕΥΝΗΣΗ ΑΓΧΩΔΟΥΣ ΔΙΑΤΑΡΑΧΗΣ</vt:lpstr>
      <vt:lpstr>ΨΥΧΙΑΤΡΙΚΑ ΑΙΤΙΑ</vt:lpstr>
      <vt:lpstr>ΟΡΓΑΝΙΚΑ ΑΙΤΙΑ</vt:lpstr>
      <vt:lpstr>ΟΡΓΑΝΙΚΑ ΑΙΤΙΑ</vt:lpstr>
      <vt:lpstr>ΚΡΙΤΗΡΙΑ ΑΓΧΩΔΩΝ ΔΙΑΤΑΡΑΧΩΝ </vt:lpstr>
      <vt:lpstr>ΠΟΤΕ ΤΟ ΑΓΧΟΣ ΣΥΝΙΣΤΑ ΨΥΧΙΚΗ ΔΙΑΤΑΡΑΧΗ?</vt:lpstr>
      <vt:lpstr>ΕΠΙΔΗΜΙΟΛΟΓΙΑ</vt:lpstr>
      <vt:lpstr>ΑΓΧΩΔΕΙΣ ΔΙΑΤΑΡΑΧΕΣ</vt:lpstr>
      <vt:lpstr>ΕΠΙΠΟΛΑΜΟΣ ΒΙΟΥ</vt:lpstr>
      <vt:lpstr>ΠΡΟΓΝΩΣΗ</vt:lpstr>
      <vt:lpstr>ΑΙΤΙΟΛΟΓΙΑ</vt:lpstr>
      <vt:lpstr>ΨΥΧΟΛΟΓΙΚΕΣ ΘΕΩΡΙΕΣ</vt:lpstr>
      <vt:lpstr>ΨΥΧΟΛΟΓΙΚΕΣ ΘΕΩΡΙΕΣ</vt:lpstr>
      <vt:lpstr>ΨΥΧΟΛΟΓΙΚΕΣ ΘΕΩΡΙΕΣ</vt:lpstr>
      <vt:lpstr>ΒΙΟΛΟΓΙΚΕΣ ΘΕΩΡΙΕΣ</vt:lpstr>
      <vt:lpstr>ΝΕΥΡΟΨΥΧΟΛΟΓΙΑ</vt:lpstr>
      <vt:lpstr>ΘΕΡΑΠΕΙΑ</vt:lpstr>
      <vt:lpstr>ΦΟΒΙΕΣ</vt:lpstr>
      <vt:lpstr>ΕΙΔΙΚΗ ΦΟΒΙΑ</vt:lpstr>
      <vt:lpstr>Κλινική εικόνα </vt:lpstr>
      <vt:lpstr>Επιδημιολογία</vt:lpstr>
      <vt:lpstr>Διαφάνεια 30</vt:lpstr>
      <vt:lpstr>Θεραπεία </vt:lpstr>
      <vt:lpstr>ΚΟΙΝΩΝΙΚΗ ΦΟΒΙΑ ΔΙΑΤΑΡΑΧΗ ΚΟΙΝΩΝΙΚΟΥ ΑΓΧΟΥΣ</vt:lpstr>
      <vt:lpstr>Κλινική εικόνα</vt:lpstr>
      <vt:lpstr>Διαφάνεια 34</vt:lpstr>
      <vt:lpstr>Επιδημιολογία</vt:lpstr>
      <vt:lpstr>Πορεία</vt:lpstr>
      <vt:lpstr>Θεραπεία</vt:lpstr>
      <vt:lpstr>ΑΓΟΡΑΦΟΒΙΑ</vt:lpstr>
      <vt:lpstr>Κλινική εικόνα</vt:lpstr>
      <vt:lpstr>Επιδημιολογία</vt:lpstr>
      <vt:lpstr>Θεραπεία</vt:lpstr>
      <vt:lpstr>ΔΙΑΤΑΡΑΧΗ ΠΑΝΙΚΟΥ</vt:lpstr>
      <vt:lpstr>Κλινική εικόνα</vt:lpstr>
      <vt:lpstr>Κλινική εικόνα</vt:lpstr>
      <vt:lpstr>Κλινική εικόνα</vt:lpstr>
      <vt:lpstr>Διάγνωση</vt:lpstr>
      <vt:lpstr>Πορεία</vt:lpstr>
      <vt:lpstr>Επιδημιολογία </vt:lpstr>
      <vt:lpstr>Θεραπεία</vt:lpstr>
      <vt:lpstr>ΓΕΝΙΚΕΥΜΕΝΗ ΑΓΧΩΔΗΣ ΔΙΑΤΑΡΑΧΗ</vt:lpstr>
      <vt:lpstr>Κλινική εικόνα</vt:lpstr>
      <vt:lpstr>Πορεία-Επιδημιολογία</vt:lpstr>
      <vt:lpstr>Θεραπεία</vt:lpstr>
      <vt:lpstr>ΙΔΕΟΨΥΧΑΝΑΓΚΑΣΤΙΚΗ ΔΙΑΤΑΡΑΧΗ</vt:lpstr>
      <vt:lpstr>Κλινική εικόνα</vt:lpstr>
      <vt:lpstr>παραδείγματα</vt:lpstr>
      <vt:lpstr>Διαφάνεια 57</vt:lpstr>
      <vt:lpstr>Πυρηνικά χαρακτηριστικά</vt:lpstr>
      <vt:lpstr>Θέματα ιδεοληψιών</vt:lpstr>
      <vt:lpstr>Διάγνωση</vt:lpstr>
      <vt:lpstr>Συννοσηρότητα</vt:lpstr>
      <vt:lpstr>Πορεία</vt:lpstr>
      <vt:lpstr>Πρόγνωση</vt:lpstr>
      <vt:lpstr>Επιδημιολογία</vt:lpstr>
      <vt:lpstr>Θεραπεία</vt:lpstr>
      <vt:lpstr>Διαφάνεια 66</vt:lpstr>
      <vt:lpstr>Διαφάνεια 67</vt:lpstr>
      <vt:lpstr>Διαφάνεια 68</vt:lpstr>
      <vt:lpstr>Διαφάνεια 69</vt:lpstr>
      <vt:lpstr>Διαφάνεια 70</vt:lpstr>
      <vt:lpstr>Διαφάνεια 71</vt:lpstr>
      <vt:lpstr>Διαφάνεια 72</vt:lpstr>
      <vt:lpstr>Θεραπεία</vt:lpstr>
      <vt:lpstr>ΔΙΑΤΑΡΑΧΕΣ ΠΟΥ ΣΥΝΔΕΟΝΤΑΙ ΜΕ ΤΟ STRESS </vt:lpstr>
      <vt:lpstr>ΟΞΕΙΑ ΑΝΤΙΔΡΑΣΗ ΣΤΟ STRESS</vt:lpstr>
      <vt:lpstr>ΔΙΑΤΑΡΑΧΗ STRESS ΜΕΤΑ ΑΠΟ ΨΥΧΟΤΡΑΥΜΑΤΙΣΜΟ </vt:lpstr>
      <vt:lpstr>ΠΟΡΕΙΑ</vt:lpstr>
      <vt:lpstr>ΕΠΙΔΗΜΙΟΛΟΓΙΑ</vt:lpstr>
      <vt:lpstr>ΘΕΡΑΠΕΙΑ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ΑΓΧΩΔΕΙΣ ΔΙΑΤΑΡΑΧΕΣ</dc:title>
  <dc:creator>mariannis</dc:creator>
  <cp:lastModifiedBy>mariannis</cp:lastModifiedBy>
  <cp:revision>80</cp:revision>
  <dcterms:created xsi:type="dcterms:W3CDTF">2015-04-15T07:05:02Z</dcterms:created>
  <dcterms:modified xsi:type="dcterms:W3CDTF">2016-05-30T09:27:21Z</dcterms:modified>
</cp:coreProperties>
</file>