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FEDE-5CDA-4086-B451-7A9D437FFBB4}" type="datetimeFigureOut">
              <a:rPr lang="el-GR" smtClean="0"/>
              <a:pPr/>
              <a:t>30/5/2016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C6E51-84F6-4F02-846D-B9029CFE4A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FEDE-5CDA-4086-B451-7A9D437FFBB4}" type="datetimeFigureOut">
              <a:rPr lang="el-GR" smtClean="0"/>
              <a:pPr/>
              <a:t>30/5/2016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C6E51-84F6-4F02-846D-B9029CFE4A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FEDE-5CDA-4086-B451-7A9D437FFBB4}" type="datetimeFigureOut">
              <a:rPr lang="el-GR" smtClean="0"/>
              <a:pPr/>
              <a:t>30/5/2016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C6E51-84F6-4F02-846D-B9029CFE4A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FEDE-5CDA-4086-B451-7A9D437FFBB4}" type="datetimeFigureOut">
              <a:rPr lang="el-GR" smtClean="0"/>
              <a:pPr/>
              <a:t>30/5/2016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C6E51-84F6-4F02-846D-B9029CFE4A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FEDE-5CDA-4086-B451-7A9D437FFBB4}" type="datetimeFigureOut">
              <a:rPr lang="el-GR" smtClean="0"/>
              <a:pPr/>
              <a:t>30/5/2016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C6E51-84F6-4F02-846D-B9029CFE4A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FEDE-5CDA-4086-B451-7A9D437FFBB4}" type="datetimeFigureOut">
              <a:rPr lang="el-GR" smtClean="0"/>
              <a:pPr/>
              <a:t>30/5/2016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C6E51-84F6-4F02-846D-B9029CFE4A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FEDE-5CDA-4086-B451-7A9D437FFBB4}" type="datetimeFigureOut">
              <a:rPr lang="el-GR" smtClean="0"/>
              <a:pPr/>
              <a:t>30/5/2016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C6E51-84F6-4F02-846D-B9029CFE4A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FEDE-5CDA-4086-B451-7A9D437FFBB4}" type="datetimeFigureOut">
              <a:rPr lang="el-GR" smtClean="0"/>
              <a:pPr/>
              <a:t>30/5/2016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C6E51-84F6-4F02-846D-B9029CFE4A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FEDE-5CDA-4086-B451-7A9D437FFBB4}" type="datetimeFigureOut">
              <a:rPr lang="el-GR" smtClean="0"/>
              <a:pPr/>
              <a:t>30/5/2016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C6E51-84F6-4F02-846D-B9029CFE4A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FEDE-5CDA-4086-B451-7A9D437FFBB4}" type="datetimeFigureOut">
              <a:rPr lang="el-GR" smtClean="0"/>
              <a:pPr/>
              <a:t>30/5/2016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C6E51-84F6-4F02-846D-B9029CFE4A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FEDE-5CDA-4086-B451-7A9D437FFBB4}" type="datetimeFigureOut">
              <a:rPr lang="el-GR" smtClean="0"/>
              <a:pPr/>
              <a:t>30/5/2016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C6E51-84F6-4F02-846D-B9029CFE4A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FFEDE-5CDA-4086-B451-7A9D437FFBB4}" type="datetimeFigureOut">
              <a:rPr lang="el-GR" smtClean="0"/>
              <a:pPr/>
              <a:t>30/5/2016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C6E51-84F6-4F02-846D-B9029CFE4A2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ΑΛΛΗΛΕΠΙΔΡΑΣΗ ΣΩΜΑΤΙΚΩΝ-ΨΥΧΙΚΩΝ ΕΚΔΗΛΩΣΕΩΝ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solidFill>
            <a:srgbClr val="FFC000"/>
          </a:solidFill>
        </p:spPr>
        <p:txBody>
          <a:bodyPr>
            <a:normAutofit fontScale="55000" lnSpcReduction="20000"/>
          </a:bodyPr>
          <a:lstStyle/>
          <a:p>
            <a:r>
              <a:rPr lang="el-GR" b="1" dirty="0" smtClean="0"/>
              <a:t>Α. ΣΩΜΑΤΟΜΟΡΦΕΣ ΔΙΑΤΑΡΑΧΕΣ</a:t>
            </a:r>
          </a:p>
          <a:p>
            <a:r>
              <a:rPr lang="el-GR" b="1" dirty="0" smtClean="0"/>
              <a:t>Β. ΣΩΜΑΤΙΚΕΣ ΠΑΘΗΣΕΙΣ ΜΕ ΨΥΧΙΑΤΡΙΚΕΣ ΕΚΔΗΛΩΣΕΙΣ</a:t>
            </a:r>
          </a:p>
          <a:p>
            <a:r>
              <a:rPr lang="el-GR" b="1" dirty="0" smtClean="0"/>
              <a:t>Γ. ΣΥΝΝΟΣΗΡΟΤΗΤΑ ΨΥΧΙΑΤΡΙΚΩΝ-ΣΩΜΑΤΙΚΩΝ ΠΑΘΗΣΕΩΝ</a:t>
            </a:r>
          </a:p>
          <a:p>
            <a:r>
              <a:rPr lang="el-GR" b="1" dirty="0" smtClean="0"/>
              <a:t>Δ. ΑΠΟΣΥΝΔΕΤΙΚΕΣ ΔΙΑΤΑΡΑΧΕΣ</a:t>
            </a:r>
          </a:p>
          <a:p>
            <a:r>
              <a:rPr lang="el-GR" b="1" dirty="0" smtClean="0"/>
              <a:t>Ε. ΔΙΑΤΑΡΑΧΕΣ ΠΡΟΣΠΟΙΗΣΗΣ</a:t>
            </a:r>
            <a:endParaRPr lang="el-GR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ΔΙΑΤΑΡΑΧΗ ΜΕΤΑΤΡΟΠΗΣ</a:t>
            </a:r>
            <a:br>
              <a:rPr lang="el-GR" dirty="0" smtClean="0"/>
            </a:br>
            <a:r>
              <a:rPr lang="el-GR" dirty="0" smtClean="0"/>
              <a:t>Αιτιολογία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Ψυχοδυναμική προσέγγιση: καταστολή ασυνείδητης </a:t>
            </a:r>
            <a:r>
              <a:rPr lang="el-GR" dirty="0" err="1" smtClean="0"/>
              <a:t>ενδοψυχικής</a:t>
            </a:r>
            <a:r>
              <a:rPr lang="el-GR" dirty="0" smtClean="0"/>
              <a:t> σύγκρουσης και μετατροπής άγχους σε σωματικό σύμπτωμα.</a:t>
            </a:r>
          </a:p>
          <a:p>
            <a:r>
              <a:rPr lang="el-GR" dirty="0" smtClean="0"/>
              <a:t>Βιολογική προσέγγιση: Διαταραχή σύνδεσης εγκεφαλικών ημισφαιρίων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ΔΙΑΤΑΡΑΧΗ ΜΕΤΑΤΡΟΠΗΣ</a:t>
            </a:r>
            <a:br>
              <a:rPr lang="el-GR" dirty="0" smtClean="0"/>
            </a:br>
            <a:r>
              <a:rPr lang="el-GR" dirty="0" smtClean="0"/>
              <a:t>Κλινική εικόνα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Έναρξη στην εφηβεία</a:t>
            </a:r>
          </a:p>
          <a:p>
            <a:r>
              <a:rPr lang="el-GR" dirty="0" smtClean="0"/>
              <a:t>Αιφνίδια και δραματική εμφάνιση συμπτωμάτων που υποδεικνύουν νευρολογική πάθηση (τύφλωση, παράλυση, σπασμοί, αμνησία, αφωνία).</a:t>
            </a:r>
          </a:p>
          <a:p>
            <a:r>
              <a:rPr lang="el-GR" dirty="0" smtClean="0"/>
              <a:t>Σπανιότερα από το αυτόνομο ή άλλα συστήματα</a:t>
            </a:r>
          </a:p>
          <a:p>
            <a:pPr>
              <a:buNone/>
            </a:pPr>
            <a:r>
              <a:rPr lang="el-GR" dirty="0"/>
              <a:t>Δ</a:t>
            </a:r>
            <a:r>
              <a:rPr lang="el-GR" dirty="0" smtClean="0"/>
              <a:t>εν υπάρχει </a:t>
            </a:r>
            <a:r>
              <a:rPr lang="el-GR" dirty="0" err="1" smtClean="0"/>
              <a:t>παθοφυσιολογική</a:t>
            </a:r>
            <a:r>
              <a:rPr lang="el-GR" dirty="0" smtClean="0"/>
              <a:t> ερμηνεία</a:t>
            </a:r>
          </a:p>
          <a:p>
            <a:pPr>
              <a:buNone/>
            </a:pPr>
            <a:r>
              <a:rPr lang="el-GR" dirty="0" smtClean="0"/>
              <a:t>Δεν υπόκεινται σε </a:t>
            </a:r>
            <a:r>
              <a:rPr lang="el-GR" dirty="0"/>
              <a:t>ε</a:t>
            </a:r>
            <a:r>
              <a:rPr lang="el-GR" dirty="0" smtClean="0"/>
              <a:t>κούσιο έλεγχο</a:t>
            </a:r>
          </a:p>
          <a:p>
            <a:pPr>
              <a:buNone/>
            </a:pPr>
            <a:r>
              <a:rPr lang="el-GR" dirty="0" smtClean="0"/>
              <a:t>Προσδοκία </a:t>
            </a:r>
            <a:r>
              <a:rPr lang="el-GR" u="sng" dirty="0" smtClean="0"/>
              <a:t>πρωτογενούς κέρδους</a:t>
            </a:r>
            <a:r>
              <a:rPr lang="el-GR" dirty="0" smtClean="0"/>
              <a:t>: μείωση έντασης ψυχολογικής σύγκρουσης</a:t>
            </a:r>
          </a:p>
          <a:p>
            <a:pPr>
              <a:buNone/>
            </a:pPr>
            <a:r>
              <a:rPr lang="el-GR" dirty="0" smtClean="0"/>
              <a:t>Προσδοκία </a:t>
            </a:r>
            <a:r>
              <a:rPr lang="el-GR" u="sng" dirty="0" smtClean="0"/>
              <a:t>δευτερογενούς κέρδους</a:t>
            </a:r>
            <a:r>
              <a:rPr lang="el-GR" dirty="0" smtClean="0"/>
              <a:t>: αποφεύγει ευθύνες, δέχεται φροντίδες.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ΔΙΑΤΑΡΑΧΗ ΜΕΤΑΤΡΟΠΗΣ</a:t>
            </a:r>
            <a:br>
              <a:rPr lang="el-GR" dirty="0" smtClean="0"/>
            </a:br>
            <a:r>
              <a:rPr lang="el-GR" dirty="0" smtClean="0"/>
              <a:t>Θεραπεία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Ψυχοθεραπεία υποστηρικτικού-</a:t>
            </a:r>
            <a:r>
              <a:rPr lang="el-GR" dirty="0" err="1" smtClean="0"/>
              <a:t>συμπεριφορικού </a:t>
            </a:r>
            <a:r>
              <a:rPr lang="el-GR" dirty="0" smtClean="0"/>
              <a:t>τύπου, ψυχαναλυτικού τύπου</a:t>
            </a:r>
          </a:p>
          <a:p>
            <a:r>
              <a:rPr lang="el-GR" dirty="0" smtClean="0"/>
              <a:t>Αγχολυτική φαρμακευτική αγωγή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3. ΥΠΟΧΟΝΔΡΙΑΣΗ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Άγνωστη επίπτωση στο γενικό πληθυσμό</a:t>
            </a:r>
          </a:p>
          <a:p>
            <a:pPr>
              <a:buNone/>
            </a:pPr>
            <a:r>
              <a:rPr lang="el-GR" dirty="0" smtClean="0"/>
              <a:t>Στον πληθυσμό γενικού νοσοκομείου 4-6%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ΥΠΟΧΟΝΔΡΙΑΣΗ </a:t>
            </a:r>
            <a:br>
              <a:rPr lang="el-GR" dirty="0" smtClean="0"/>
            </a:br>
            <a:r>
              <a:rPr lang="el-GR" dirty="0" smtClean="0"/>
              <a:t>Αιτιολογία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Λανθασμένη ερμηνεία σωματικών ερεθισμάτων (γνωσιακή θεώρηση)</a:t>
            </a:r>
          </a:p>
          <a:p>
            <a:r>
              <a:rPr lang="el-GR" dirty="0" smtClean="0"/>
              <a:t>Ανάληψη ρόλου ασθενή</a:t>
            </a:r>
          </a:p>
          <a:p>
            <a:r>
              <a:rPr lang="el-GR" dirty="0" smtClean="0"/>
              <a:t>Ψυχοδυναμική ερμηνεία (ναρκισσιστική </a:t>
            </a:r>
            <a:r>
              <a:rPr lang="en-US" dirty="0" smtClean="0"/>
              <a:t>libido</a:t>
            </a:r>
            <a:r>
              <a:rPr lang="el-GR" dirty="0" smtClean="0"/>
              <a:t> στρέφεται προς τον εαυτό)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ΥΠΟΧΟΝΔΡΙΑΣΗ </a:t>
            </a:r>
            <a:br>
              <a:rPr lang="el-GR" dirty="0" smtClean="0"/>
            </a:br>
            <a:r>
              <a:rPr lang="el-GR" dirty="0" smtClean="0"/>
              <a:t>Κλινική εικόνα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Έναρξη 3</a:t>
            </a:r>
            <a:r>
              <a:rPr lang="el-GR" baseline="30000" dirty="0" smtClean="0"/>
              <a:t>η</a:t>
            </a:r>
            <a:r>
              <a:rPr lang="el-GR" dirty="0" smtClean="0"/>
              <a:t> δεκαετία</a:t>
            </a:r>
          </a:p>
          <a:p>
            <a:r>
              <a:rPr lang="el-GR" dirty="0" smtClean="0"/>
              <a:t>Πιστεύει ότι πάσχει από σοβαρή σωματική νόσο. Ασχολείται έντονα με σωματικές λειτουργίες ή σημεία. Συνεχείς επισκέψεις σε ιατρούς, εργαστηριακές εξετάσεις, σταδιακή έκπτωση λειτουργικότητας.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ΥΠΟΧΟΝΔΡΙΑΣΗ </a:t>
            </a:r>
            <a:br>
              <a:rPr lang="el-GR" dirty="0" smtClean="0"/>
            </a:br>
            <a:r>
              <a:rPr lang="el-GR" dirty="0" smtClean="0"/>
              <a:t>Διαφορική Διάγνωση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Ύπαρξη σωματικής νόσου</a:t>
            </a:r>
          </a:p>
          <a:p>
            <a:r>
              <a:rPr lang="el-GR" dirty="0" smtClean="0"/>
              <a:t>Παραληρητική διαταραχή</a:t>
            </a:r>
          </a:p>
          <a:p>
            <a:r>
              <a:rPr lang="el-GR" dirty="0" smtClean="0"/>
              <a:t>Παραληρητική κατάθλιψη</a:t>
            </a:r>
          </a:p>
          <a:p>
            <a:r>
              <a:rPr lang="el-GR" dirty="0" smtClean="0"/>
              <a:t>Σχιζοφρένεια</a:t>
            </a:r>
          </a:p>
          <a:p>
            <a:r>
              <a:rPr lang="el-GR" dirty="0" err="1" smtClean="0"/>
              <a:t>Σωματοποιητική</a:t>
            </a:r>
            <a:r>
              <a:rPr lang="el-GR" dirty="0" smtClean="0"/>
              <a:t> διαταραχή</a:t>
            </a:r>
          </a:p>
          <a:p>
            <a:r>
              <a:rPr lang="el-GR" dirty="0" smtClean="0"/>
              <a:t>ΙΔΨ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ΥΠΟΧΟΝΔΡΙΑΣΗ </a:t>
            </a:r>
            <a:br>
              <a:rPr lang="el-GR" dirty="0" smtClean="0"/>
            </a:br>
            <a:r>
              <a:rPr lang="el-GR" dirty="0" smtClean="0"/>
              <a:t>Θεραπεία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Ψυχοθεραπεία</a:t>
            </a:r>
          </a:p>
          <a:p>
            <a:r>
              <a:rPr lang="el-GR" dirty="0" smtClean="0"/>
              <a:t>Αγχολυτική-αντικαταθλιπτική φαρμακευτική αγωγή</a:t>
            </a:r>
          </a:p>
          <a:p>
            <a:r>
              <a:rPr lang="el-GR" dirty="0" smtClean="0"/>
              <a:t>Συχνές υποτροπές</a:t>
            </a:r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4.ΔΥΣΜΟΡΦΟΦΟΒΙΚΗ ΔΙΑΤΑΡΑΧΗ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Συχνή</a:t>
            </a:r>
          </a:p>
          <a:p>
            <a:r>
              <a:rPr lang="el-GR" dirty="0" smtClean="0"/>
              <a:t>Κυρίως στους δερματολογικούς ασθενείς</a:t>
            </a:r>
          </a:p>
          <a:p>
            <a:r>
              <a:rPr lang="el-GR" dirty="0" smtClean="0"/>
              <a:t>51% άνδρες</a:t>
            </a:r>
          </a:p>
          <a:p>
            <a:r>
              <a:rPr lang="el-GR" dirty="0" smtClean="0"/>
              <a:t>Σε όλες τις ηλικίες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ΔΥΣΜΟΡΦΟΦΟΒΙΚΗ ΔΙΑΤΑΡΑΧΗ</a:t>
            </a:r>
            <a:br>
              <a:rPr lang="el-GR" dirty="0" smtClean="0"/>
            </a:br>
            <a:r>
              <a:rPr lang="el-GR" dirty="0" smtClean="0"/>
              <a:t>Αιτιολογία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Διαταραχή </a:t>
            </a:r>
            <a:r>
              <a:rPr lang="el-GR" dirty="0" err="1" smtClean="0"/>
              <a:t>σεροτονίνης</a:t>
            </a:r>
            <a:r>
              <a:rPr lang="el-GR" dirty="0" smtClean="0"/>
              <a:t>: </a:t>
            </a:r>
            <a:r>
              <a:rPr lang="el-GR" dirty="0" err="1" smtClean="0"/>
              <a:t>συννοσηρότητα</a:t>
            </a:r>
            <a:r>
              <a:rPr lang="el-GR" dirty="0" smtClean="0"/>
              <a:t> με κατάθλιψη-ΙΔΨ</a:t>
            </a:r>
          </a:p>
          <a:p>
            <a:r>
              <a:rPr lang="el-GR" dirty="0" smtClean="0"/>
              <a:t>Κοινωνικοί μηχανισμοί</a:t>
            </a:r>
          </a:p>
          <a:p>
            <a:r>
              <a:rPr lang="el-GR" dirty="0" smtClean="0"/>
              <a:t>Ψυχοδυναμική ερμηνεία: μετάθεση </a:t>
            </a:r>
            <a:r>
              <a:rPr lang="el-GR" dirty="0" err="1" smtClean="0"/>
              <a:t>ενδοψυχικής</a:t>
            </a:r>
            <a:r>
              <a:rPr lang="el-GR" dirty="0" smtClean="0"/>
              <a:t> σύγκρουσης σε κάποιο σημείο του σώματος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Α. ΣΩΜΑΤΟΜΟΡΦΕΣ ΔΙΑΤΑΡΑΧΕΣ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Ψυχικές διαταραχές που παρουσιάζονται με τη μορφή σωματικών διαταραχών.</a:t>
            </a:r>
          </a:p>
          <a:p>
            <a:pPr>
              <a:buNone/>
            </a:pPr>
            <a:r>
              <a:rPr lang="el-GR" dirty="0"/>
              <a:t>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Περιπλάνηση σε ιατρούς διαφόρων ειδικοτήτων που δεν ανευρίσκουν οργανική αιτία για τις σωματικές αιτιάσεις του ασθενή.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ΔΥΣΜΟΡΦΟΦΟΒΙΚΗ ΔΙΑΤΑΡΑΧΗ</a:t>
            </a:r>
            <a:br>
              <a:rPr lang="el-GR" dirty="0" smtClean="0"/>
            </a:br>
            <a:r>
              <a:rPr lang="el-GR" dirty="0" smtClean="0"/>
              <a:t>Κλινική εικόνα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Ανησυχούν ότι κάποιο μέρος του σώματος  είναι απωθητικό ή παραμορφωμένο ενώ η «ατέλεια» είναι ελάχιστη ή ανύπαρκτη.</a:t>
            </a:r>
          </a:p>
          <a:p>
            <a:r>
              <a:rPr lang="el-GR" dirty="0" smtClean="0"/>
              <a:t>Αφορούν συνήθως περιοχές προσώπου ή κεφαλής (μύτη, τριχωτό κεφαλής, ακμή, ουλές) αλλά και οποιοδήποτε άλλο σημείο</a:t>
            </a:r>
          </a:p>
          <a:p>
            <a:r>
              <a:rPr lang="el-GR" dirty="0" smtClean="0"/>
              <a:t>Άγχος, συνεχής ενασχόληση (υπερβολικό </a:t>
            </a:r>
            <a:r>
              <a:rPr lang="en-US" dirty="0" smtClean="0"/>
              <a:t>makeup, </a:t>
            </a:r>
            <a:r>
              <a:rPr lang="el-GR" dirty="0" smtClean="0"/>
              <a:t>έλεγχος σε καθρέπτη), δυσκολία να αντισταθεί, χαμηλή αυτοεκτίμηση, παραληρητικές ιδέες σχολιασμού, ψυχαναγκαστικές συμπεριφορές για απόκρυψη ή διόρθωση ελαττώματος.</a:t>
            </a:r>
          </a:p>
          <a:p>
            <a:r>
              <a:rPr lang="el-GR" dirty="0" smtClean="0"/>
              <a:t>Επηρεάζεται κοινωνική, σχολική και επαγγελματική ζωή</a:t>
            </a:r>
          </a:p>
          <a:p>
            <a:r>
              <a:rPr lang="el-GR" dirty="0" smtClean="0"/>
              <a:t>Αυτοκτονική συμπεριφορά</a:t>
            </a: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5. ΣΩΜΑΤΟΜΟΡΦΗ ΔΙΑΤΑΡΑΧΗ ΠΟΝΟΥ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άνδρες/γυναίκες 2/1</a:t>
            </a:r>
          </a:p>
          <a:p>
            <a:r>
              <a:rPr lang="el-GR" dirty="0"/>
              <a:t>α</a:t>
            </a:r>
            <a:r>
              <a:rPr lang="el-GR" dirty="0" smtClean="0"/>
              <a:t>υξημένη συχνότητα στην 1βάμια περίθαλψη και σε νοσηλευόμενους.</a:t>
            </a:r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ΣΩΜΑΤΟΜΟΡΦΗ ΔΙΑΤΑΡΑΧΗ ΠΟΝΟΥ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dirty="0" smtClean="0"/>
              <a:t>Αιτιολογία: γεγονότα που φορτίζουν τον ασθενή μεταφράζονται σε σωματικά συμπτώματα.</a:t>
            </a:r>
          </a:p>
          <a:p>
            <a:pPr>
              <a:buNone/>
            </a:pPr>
            <a:r>
              <a:rPr lang="el-GR" dirty="0" smtClean="0"/>
              <a:t>Κλινική εικόνα: συχνά μετά από τραυματισμό εμφάνιση πόνου (κεφαλαλγία, οσφυαλγία) που επιμένει και επηρεάζει λειτουργικότητα.</a:t>
            </a:r>
          </a:p>
          <a:p>
            <a:pPr>
              <a:buNone/>
            </a:pPr>
            <a:r>
              <a:rPr lang="el-GR" dirty="0" smtClean="0"/>
              <a:t>Θεραπευτικές παρεμβάσεις από άλλες ειδικότητες είναι αναποτελεσματικές</a:t>
            </a:r>
            <a:endParaRPr lang="el-GR" dirty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Θεραπεία: ψυχοδυναμικές και </a:t>
            </a:r>
            <a:r>
              <a:rPr lang="el-GR" dirty="0" err="1" smtClean="0"/>
              <a:t>συμπεριφορικές</a:t>
            </a:r>
            <a:r>
              <a:rPr lang="el-GR" dirty="0" smtClean="0"/>
              <a:t> θεραπείες, αντικαταθλιπτικά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/>
              <a:t>Β. ΣΩΜΑΤΙΚΕΣ ΠΑΘΗΣΕΙΣ ΠΟΥ ΕΚΔΗΛΩΝΟΝΤΑΙ ΜΕ ΨΥΧΙΑΤΡΙΚΑ ΣΥΜΠΤΩΜΑΤΑ</a:t>
            </a:r>
            <a:endParaRPr lang="el-GR" sz="3600" dirty="0"/>
          </a:p>
        </p:txBody>
      </p:sp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1. ΔΙΑΤΑΡΑΧΗ ΑΓΧΟΥΣ ΟΦΕΙΛΟΜΕΝΗ ΣΕ ΓΕΝΙΚΗ ΙΑΤΡΙΚΗ ΚΑΤΑΣΤΑΣΗ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Νευρολογικές</a:t>
            </a:r>
          </a:p>
          <a:p>
            <a:r>
              <a:rPr lang="el-GR" dirty="0" smtClean="0"/>
              <a:t>Ενδοκρινολογικές</a:t>
            </a:r>
          </a:p>
          <a:p>
            <a:r>
              <a:rPr lang="el-GR" dirty="0" smtClean="0"/>
              <a:t>Καρδιολογικές</a:t>
            </a:r>
          </a:p>
          <a:p>
            <a:r>
              <a:rPr lang="el-GR" dirty="0" smtClean="0"/>
              <a:t>Αγγειακές</a:t>
            </a:r>
          </a:p>
          <a:p>
            <a:r>
              <a:rPr lang="el-GR" dirty="0" smtClean="0"/>
              <a:t>Ανοσολογικές </a:t>
            </a:r>
          </a:p>
          <a:p>
            <a:r>
              <a:rPr lang="el-GR" dirty="0" smtClean="0"/>
              <a:t>Λοιμώδεις</a:t>
            </a:r>
          </a:p>
          <a:p>
            <a:r>
              <a:rPr lang="el-GR" dirty="0" smtClean="0"/>
              <a:t>Λήψη φαρμάκων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ΔΙΑΤΑΡΑΧΗ ΑΓΧΟΥΣ ΟΦΕΙΛΟΜΕΝΗ ΣΕ ΓΕΝΙΚΗ ΙΑΤΡΙΚΗ ΚΑΤΑΣΤΑΣΗ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err="1" smtClean="0"/>
              <a:t>Υποτροπίαζουσες</a:t>
            </a:r>
            <a:r>
              <a:rPr lang="el-GR" dirty="0" smtClean="0"/>
              <a:t> κρίσεις πανικού ή γενικευμένο άγχος. Σπανιότερα ΙΔΨ, φοβίες.</a:t>
            </a:r>
          </a:p>
          <a:p>
            <a:r>
              <a:rPr lang="el-GR" dirty="0" smtClean="0"/>
              <a:t>Πολλοί ασθενείς προβάλλουν  μόνο σωματικά συμπτώματα μην έχοντας επίγνωση του άγχους.</a:t>
            </a:r>
          </a:p>
          <a:p>
            <a:r>
              <a:rPr lang="el-GR" dirty="0" smtClean="0"/>
              <a:t>Πρέπει να συνδεθούν τα ψυχικά και σωματικά συμπτώματα του άγχους με το υποκείμενο σωματικό νόσημα.</a:t>
            </a:r>
          </a:p>
          <a:p>
            <a:r>
              <a:rPr lang="el-GR" dirty="0" smtClean="0"/>
              <a:t>Θεραπεία του υποκείμενου σωματικού νοσήματος δεν εξαλείφει υποκειμενικά συμπτώματα του άγχους και χρειάζεται ΨΘ, ΦΑ</a:t>
            </a:r>
            <a:endParaRPr lang="el-G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2. </a:t>
            </a:r>
            <a:r>
              <a:rPr lang="el-GR" sz="4000" dirty="0" smtClean="0"/>
              <a:t>ΚΑΤΑΘΛΙΨΗ (ΜΑΝΙΑ) ΟΦΕΙΛΟΜΕΝΗ ΣΕ ΓΕΝΙΚΗ ΙΑΤΡΙΚΗ ΚΑΤΑΣΤΑΣΗ</a:t>
            </a:r>
            <a:endParaRPr lang="el-GR" sz="4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Συχνή διαταραχή που </a:t>
            </a:r>
            <a:r>
              <a:rPr lang="el-GR" dirty="0" err="1" smtClean="0"/>
              <a:t>υποδιαγιγνώσκεται</a:t>
            </a:r>
            <a:endParaRPr lang="el-GR" dirty="0" smtClean="0"/>
          </a:p>
          <a:p>
            <a:r>
              <a:rPr lang="el-GR" dirty="0" smtClean="0"/>
              <a:t>Ψυχοπαθολογική απάντηση στο νόημα και τις συνέπειες σωματικής νόσου</a:t>
            </a:r>
          </a:p>
          <a:p>
            <a:r>
              <a:rPr lang="el-GR" dirty="0" smtClean="0"/>
              <a:t>Αλληλεπίδραση </a:t>
            </a:r>
            <a:r>
              <a:rPr lang="el-GR" dirty="0" err="1" smtClean="0"/>
              <a:t>νευροφυσιολογικών</a:t>
            </a:r>
            <a:r>
              <a:rPr lang="el-GR" dirty="0" smtClean="0"/>
              <a:t> και βιοχημικών παραγόντων</a:t>
            </a:r>
          </a:p>
          <a:p>
            <a:r>
              <a:rPr lang="el-GR" dirty="0" smtClean="0"/>
              <a:t>Κοινωνικοί παράγοντες</a:t>
            </a:r>
            <a:endParaRPr lang="el-G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ΚΑΤΑΘΛΙΨΗ (ΜΑΝΙΑ) ΟΦΕΙΛΟΜΕΝΗ ΣΕ ΓΕΝΙΚΗ ΙΑΤΡΙΚΗ ΚΑΤΑΣΤΑΣΗ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Διαταραχή διάθεσης που αποδίδονται σε σωματικό παράγοντα του οποίου η έναρξη προηγείται. Η πορεία της διαταραχής ακολουθεί αυτή της σωματικής νόσου αλλά δεν εξαφανίζεται απότομα με την αντιμετώπιση σωματικής πάθησης.</a:t>
            </a:r>
          </a:p>
          <a:p>
            <a:r>
              <a:rPr lang="el-GR" dirty="0" smtClean="0"/>
              <a:t>Συχνά δεν πληρούνται κριτήρια για κατάθλιψη αλλά πρόκειται για </a:t>
            </a:r>
            <a:r>
              <a:rPr lang="el-GR" dirty="0" err="1" smtClean="0"/>
              <a:t>δυσφορικά</a:t>
            </a:r>
            <a:r>
              <a:rPr lang="el-GR" dirty="0" smtClean="0"/>
              <a:t> ενοχλήματα.</a:t>
            </a:r>
          </a:p>
          <a:p>
            <a:r>
              <a:rPr lang="el-GR" dirty="0" smtClean="0"/>
              <a:t>Η αντίδραση στα φάρμακα είναι συχνά ιδιοσυγκρασιακή ή μπορεί να σχετίζεται με την υποκείμενη νόσο για την οποία δίνονται (ΣΕΛ, στεροειδή).</a:t>
            </a:r>
            <a:endParaRPr lang="el-G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ΚΑΤΑΘΛΙΨΗ (ΜΑΝΙΑ) ΟΦΕΙΛΟΜΕΝΗ ΣΕ ΓΕΝΙΚΗ ΙΑΤΡΙΚΗ ΚΑΤΑΣΤΑΣΗ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l-GR" b="1" dirty="0" smtClean="0"/>
              <a:t>Σωματικά νοσήματα που προκαλούν κατάθλιψη</a:t>
            </a:r>
          </a:p>
          <a:p>
            <a:pPr>
              <a:buNone/>
            </a:pPr>
            <a:r>
              <a:rPr lang="el-GR" dirty="0"/>
              <a:t>	</a:t>
            </a:r>
            <a:r>
              <a:rPr lang="el-GR" u="sng" dirty="0" smtClean="0"/>
              <a:t>Νευρολογικά</a:t>
            </a:r>
            <a:r>
              <a:rPr lang="el-GR" dirty="0" smtClean="0"/>
              <a:t>: </a:t>
            </a:r>
            <a:r>
              <a:rPr lang="en-US" dirty="0" smtClean="0"/>
              <a:t>Parkinson, </a:t>
            </a:r>
            <a:r>
              <a:rPr lang="en-US" dirty="0"/>
              <a:t>A</a:t>
            </a:r>
            <a:r>
              <a:rPr lang="en-US" dirty="0" smtClean="0"/>
              <a:t>lzheimer, </a:t>
            </a:r>
            <a:r>
              <a:rPr lang="el-GR" dirty="0" smtClean="0"/>
              <a:t>όγκοι, επιληψία, υδροκέφαλος</a:t>
            </a:r>
          </a:p>
          <a:p>
            <a:pPr>
              <a:buNone/>
            </a:pPr>
            <a:r>
              <a:rPr lang="el-GR" dirty="0"/>
              <a:t>	</a:t>
            </a:r>
            <a:r>
              <a:rPr lang="el-GR" u="sng" dirty="0" smtClean="0"/>
              <a:t>Ενδοκρινικά</a:t>
            </a:r>
            <a:r>
              <a:rPr lang="el-GR" dirty="0" smtClean="0"/>
              <a:t>: </a:t>
            </a:r>
            <a:r>
              <a:rPr lang="en-US" dirty="0" smtClean="0"/>
              <a:t>Cushing, Addison, </a:t>
            </a:r>
            <a:r>
              <a:rPr lang="el-GR" dirty="0" smtClean="0"/>
              <a:t>διαταραχή λειτουργίας θυρεοειδούς-παραθυρεοειδών</a:t>
            </a:r>
          </a:p>
          <a:p>
            <a:pPr>
              <a:buNone/>
            </a:pPr>
            <a:r>
              <a:rPr lang="el-GR" dirty="0" smtClean="0"/>
              <a:t>	</a:t>
            </a:r>
            <a:r>
              <a:rPr lang="el-GR" u="sng" dirty="0" err="1" smtClean="0"/>
              <a:t>Αυτοάνοσα</a:t>
            </a:r>
            <a:r>
              <a:rPr lang="el-GR" dirty="0" smtClean="0"/>
              <a:t>: ΡΑ, ΣΕΛ</a:t>
            </a:r>
          </a:p>
          <a:p>
            <a:pPr>
              <a:buNone/>
            </a:pPr>
            <a:r>
              <a:rPr lang="el-GR" dirty="0"/>
              <a:t>	</a:t>
            </a:r>
            <a:r>
              <a:rPr lang="el-GR" u="sng" dirty="0" smtClean="0"/>
              <a:t>Άλλα</a:t>
            </a:r>
            <a:r>
              <a:rPr lang="el-GR" dirty="0" smtClean="0"/>
              <a:t>: Καρκίνος, επιλόχεια κατάθλιψη, </a:t>
            </a:r>
            <a:r>
              <a:rPr lang="en-US" dirty="0" smtClean="0"/>
              <a:t>AIDS, </a:t>
            </a:r>
            <a:endParaRPr lang="el-G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ΚΑΤΑΘΛΙΨΗ (ΜΑΝΙΑ) ΟΦΕΙΛΟΜΕΝΗ ΣΕ ΓΕΝΙΚΗ ΙΑΤΡΙΚΗ ΚΑΤΑΣΤΑΣΗ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Φάρμακα που προκαλούν κατάθλιψη</a:t>
            </a:r>
          </a:p>
          <a:p>
            <a:pPr lvl="1">
              <a:buNone/>
            </a:pPr>
            <a:r>
              <a:rPr lang="el-GR" b="1" dirty="0" err="1" smtClean="0"/>
              <a:t>Λεβοντόπα</a:t>
            </a:r>
            <a:r>
              <a:rPr lang="el-GR" b="1" dirty="0" smtClean="0"/>
              <a:t>, </a:t>
            </a:r>
            <a:r>
              <a:rPr lang="el-GR" b="1" dirty="0" err="1" smtClean="0"/>
              <a:t>Καρβαμαζεπίνη</a:t>
            </a:r>
            <a:r>
              <a:rPr lang="el-GR" b="1" dirty="0" smtClean="0"/>
              <a:t>, αμφεταμίνες, </a:t>
            </a:r>
            <a:r>
              <a:rPr lang="el-GR" b="1" dirty="0" err="1" smtClean="0"/>
              <a:t>οπιοειδή</a:t>
            </a:r>
            <a:r>
              <a:rPr lang="el-GR" b="1" dirty="0" smtClean="0"/>
              <a:t>, </a:t>
            </a:r>
            <a:r>
              <a:rPr lang="el-GR" b="1" dirty="0" err="1" smtClean="0"/>
              <a:t>βουτυροφαινόνες</a:t>
            </a:r>
            <a:r>
              <a:rPr lang="el-GR" b="1" dirty="0" smtClean="0"/>
              <a:t>, </a:t>
            </a:r>
            <a:r>
              <a:rPr lang="el-GR" b="1" dirty="0" err="1" smtClean="0"/>
              <a:t>φαινοθειαζίνες</a:t>
            </a:r>
            <a:r>
              <a:rPr lang="el-GR" b="1" dirty="0" smtClean="0"/>
              <a:t>, </a:t>
            </a:r>
            <a:r>
              <a:rPr lang="el-GR" b="1" dirty="0" err="1" smtClean="0"/>
              <a:t>βενζοδιαζεπίνες</a:t>
            </a:r>
            <a:r>
              <a:rPr lang="el-GR" b="1" dirty="0" smtClean="0"/>
              <a:t>, βαρβιτουρικά, προπρανολόλη, </a:t>
            </a:r>
            <a:r>
              <a:rPr lang="el-GR" b="1" dirty="0" err="1" smtClean="0"/>
              <a:t>κορτικοστεροειδή</a:t>
            </a:r>
            <a:r>
              <a:rPr lang="el-GR" b="1" dirty="0" smtClean="0"/>
              <a:t>, αντισυλληπτικά, </a:t>
            </a:r>
            <a:r>
              <a:rPr lang="el-GR" b="1" dirty="0" err="1" smtClean="0"/>
              <a:t>ιντερφερόνη</a:t>
            </a:r>
            <a:r>
              <a:rPr lang="el-GR" b="1" dirty="0" smtClean="0"/>
              <a:t>, </a:t>
            </a:r>
            <a:r>
              <a:rPr lang="el-GR" b="1" dirty="0" err="1" smtClean="0"/>
              <a:t>τετρακυκλίνη</a:t>
            </a:r>
            <a:r>
              <a:rPr lang="el-GR" b="1" dirty="0" smtClean="0"/>
              <a:t>, </a:t>
            </a:r>
            <a:r>
              <a:rPr lang="el-GR" b="1" dirty="0" err="1" smtClean="0"/>
              <a:t>αμπικιλλίνη</a:t>
            </a:r>
            <a:r>
              <a:rPr lang="el-GR" b="1" dirty="0" smtClean="0"/>
              <a:t>, </a:t>
            </a:r>
            <a:r>
              <a:rPr lang="el-GR" b="1" dirty="0" err="1" smtClean="0"/>
              <a:t>βινκριστίνη</a:t>
            </a:r>
            <a:r>
              <a:rPr lang="el-GR" b="1" dirty="0" smtClean="0"/>
              <a:t>, </a:t>
            </a:r>
            <a:r>
              <a:rPr lang="el-GR" b="1" dirty="0" err="1" smtClean="0"/>
              <a:t>σιμετιδίνη</a:t>
            </a:r>
            <a:r>
              <a:rPr lang="el-GR" b="1" dirty="0" smtClean="0"/>
              <a:t>, </a:t>
            </a:r>
            <a:r>
              <a:rPr lang="el-GR" b="1" dirty="0" err="1" smtClean="0"/>
              <a:t>σαλβουταμόλη</a:t>
            </a:r>
            <a:r>
              <a:rPr lang="el-GR" b="1" dirty="0" smtClean="0"/>
              <a:t>, </a:t>
            </a:r>
            <a:r>
              <a:rPr lang="el-GR" b="1" dirty="0" err="1" smtClean="0"/>
              <a:t>μετοκλοπραμίδη</a:t>
            </a:r>
            <a:endParaRPr lang="el-GR" b="1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1. ΣΩΜΑΤΟΠΟΙΗΤΙΚΗ ΔΙΑΤΑΡΑΧΗ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Σύνδρομο ή υστερία </a:t>
            </a:r>
            <a:r>
              <a:rPr lang="en-US" dirty="0" err="1" smtClean="0"/>
              <a:t>Briquet</a:t>
            </a:r>
            <a:r>
              <a:rPr lang="el-GR" dirty="0" smtClean="0"/>
              <a:t>. </a:t>
            </a:r>
          </a:p>
          <a:p>
            <a:pPr>
              <a:buNone/>
            </a:pPr>
            <a:r>
              <a:rPr lang="el-GR" dirty="0"/>
              <a:t>	</a:t>
            </a:r>
            <a:r>
              <a:rPr lang="el-GR" dirty="0" smtClean="0"/>
              <a:t>	Μέσα 19</a:t>
            </a:r>
            <a:r>
              <a:rPr lang="el-GR" baseline="30000" dirty="0" smtClean="0"/>
              <a:t>ου</a:t>
            </a:r>
            <a:r>
              <a:rPr lang="el-GR" dirty="0" smtClean="0"/>
              <a:t> αιώνα περιέγραψε 400 υστερικούς ασθενείς, περισσότερο γυναίκες.</a:t>
            </a:r>
            <a:endParaRPr lang="el-G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ΚΑΤΑΘΛΙΨΗ (ΜΑΝΙΑ) ΟΦΕΙΛΟΜΕΝΗ ΣΕ ΓΕΝΙΚΗ ΙΑΤΡΙΚΗ ΚΑΤΑΣΤΑΣΗ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Απομάκρυνση </a:t>
            </a:r>
            <a:r>
              <a:rPr lang="el-GR" dirty="0" err="1" smtClean="0"/>
              <a:t>αιτιοπαθογενετικού</a:t>
            </a:r>
            <a:r>
              <a:rPr lang="el-GR" dirty="0" smtClean="0"/>
              <a:t> παράγοντα.</a:t>
            </a:r>
          </a:p>
          <a:p>
            <a:r>
              <a:rPr lang="el-GR" dirty="0" smtClean="0"/>
              <a:t>Αν δεν μπορεί να αποσυρθεί ΦΑ, προστίθεται αντικαταθλιπτική αγωγής</a:t>
            </a:r>
            <a:endParaRPr lang="el-G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/>
              <a:t>3</a:t>
            </a:r>
            <a:r>
              <a:rPr lang="el-GR" sz="3200" dirty="0" smtClean="0"/>
              <a:t>. ΔΙΑΤΑΡΑΧΗ ΠΡΟΣΩΠΙΚΟΤΗΤΑΣ ΚΑΙ ΣΥΜΠΕΡΙΦΟΡΑΣ ΟΦΕΙΛΟΜΕΝΗ ΣΕ ΓΕΝΙΚΗ ΙΑΤΡΙΚΗ ΚΑΤΑΣΤΑΣΗ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Εστιακές εγκεφαλικές βλάβες (τραύμα, </a:t>
            </a:r>
            <a:r>
              <a:rPr lang="en-US" dirty="0" smtClean="0"/>
              <a:t>SAH,</a:t>
            </a:r>
            <a:r>
              <a:rPr lang="el-GR" dirty="0" smtClean="0"/>
              <a:t> όγκοι, αγγειακά επεισόδια, ΣΚΠ, επιληψία)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 smtClean="0"/>
              <a:t> ή χρήση ουσιών (</a:t>
            </a:r>
            <a:r>
              <a:rPr lang="el-GR" dirty="0" err="1" smtClean="0"/>
              <a:t>λυσεργικό</a:t>
            </a:r>
            <a:r>
              <a:rPr lang="el-GR" dirty="0" smtClean="0"/>
              <a:t> οξύ, μαριχουάνα)</a:t>
            </a:r>
            <a:endParaRPr lang="el-G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 smtClean="0"/>
              <a:t>ΔΙΑΤΑΡΑΧΗ ΠΡΟΣΩΠΙΚΟΤΗΤΑΣ ΚΑΙ ΣΥΜΠΕΡΙΦΟΡΑΣ ΟΦΕΙΛΟΜΕΝΗ ΣΕ ΓΕΝΙΚΗ ΙΑΤΡΙΚΗ ΚΑΤΑΣΤΑΣΗ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smtClean="0"/>
              <a:t>Μεταβολή προσωπικότητας, έντονη διαταραχή ή υπερτονισμός προϋπάρχοντος </a:t>
            </a:r>
            <a:r>
              <a:rPr lang="el-GR" dirty="0" err="1" smtClean="0"/>
              <a:t>χαρακτηριολογικού</a:t>
            </a:r>
            <a:r>
              <a:rPr lang="el-GR" dirty="0" smtClean="0"/>
              <a:t> στοιχείου. Διαταραχή έκφρασης συναισθημάτων και παρορμήσεων, </a:t>
            </a:r>
            <a:r>
              <a:rPr lang="el-GR" dirty="0" err="1" smtClean="0"/>
              <a:t>ευμεταβλητότητα</a:t>
            </a:r>
            <a:r>
              <a:rPr lang="el-GR" dirty="0" smtClean="0"/>
              <a:t> συναισθημάτων που δεν είναι γνήσια, άρση αναστολών, αντικοινωνική συμπεριφορά.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 smtClean="0"/>
              <a:t>Αναστρέψιμη ή μεταπίπτει σε χρονιότητα</a:t>
            </a:r>
            <a:endParaRPr lang="el-G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Γ. ΣΥΝΝΟΣΗΡΟΤΗΤΑ ΨΥΧΙΑΤΡΙΚΩΝ-ΣΩΜΑΤΙΚΩΝ ΠΑΘΗΣΕΩΝ</a:t>
            </a:r>
            <a:endParaRPr lang="el-GR" dirty="0"/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ΨΥΧΟΣΩΜΑΤΙΚΑ ΝΟΣΗΜΑΤΑ</a:t>
            </a:r>
            <a:endParaRPr lang="el-G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ΣΥΝΝΟΣΗΡΟΤΗΤΑ ΨΥΧΙΑΤΡΙΚΩΝ-ΣΩΜΑΤΙΚΩΝ ΠΑΘΗΣΕΩΝ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Συστηματική συνύπαρξη δύο τουλάχιστον διαφορετικών διαταραχών ή εμφάνιση μίας διαταραχής στην πορεία της άλλης.</a:t>
            </a:r>
          </a:p>
          <a:p>
            <a:r>
              <a:rPr lang="el-GR" dirty="0" smtClean="0"/>
              <a:t>Αλληλεπίδραση ψυχικών και σωματικών εκδηλώσεων και την πιθανότητα κοινών </a:t>
            </a:r>
            <a:r>
              <a:rPr lang="el-GR" dirty="0" err="1" smtClean="0"/>
              <a:t>παθογενετικών</a:t>
            </a:r>
            <a:r>
              <a:rPr lang="el-GR" dirty="0" smtClean="0"/>
              <a:t> μηχανισμών.</a:t>
            </a:r>
          </a:p>
          <a:p>
            <a:r>
              <a:rPr lang="el-GR" b="1" dirty="0" smtClean="0"/>
              <a:t>Η εμφάνιση σωματικού συμπτώματος συνδέεται με ψυχολογικούς παράγοντες</a:t>
            </a:r>
          </a:p>
          <a:p>
            <a:r>
              <a:rPr lang="el-GR" dirty="0" smtClean="0"/>
              <a:t>Ολιστική αντιμετώπιση ασθενούς</a:t>
            </a:r>
            <a:endParaRPr lang="el-G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ΣΥΝΝΟΣΗΡΟΤΗΤΑ ΨΥΧΙΑΤΡΙΚΩΝ-ΣΩΜΑΤΙΚΩΝ ΠΑΘΗΣΕΩΝ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Προσωπικότητα τύπου Α  έχουν αυξημένο κίνδυνο εμφάνισης στεφανιαίας νόσου</a:t>
            </a:r>
          </a:p>
          <a:p>
            <a:endParaRPr lang="el-GR" dirty="0"/>
          </a:p>
          <a:p>
            <a:pPr>
              <a:buNone/>
            </a:pPr>
            <a:r>
              <a:rPr lang="el-GR" dirty="0" smtClean="0"/>
              <a:t>Θεωρία του </a:t>
            </a:r>
            <a:r>
              <a:rPr lang="en-US" dirty="0" smtClean="0"/>
              <a:t>stress</a:t>
            </a:r>
            <a:r>
              <a:rPr lang="el-GR" dirty="0" smtClean="0"/>
              <a:t>. Κάθε μεταβολή εξωτερικού ή εσωτερικού περιβάλλοντος μπορεί να απειλήσει την προσαρμοστική ικανότητα του οργανισμού (πόνος, απώλεια προσώπου ή πράγματος). Ο οργανισμός  απαντά στην πρόκληση </a:t>
            </a:r>
            <a:r>
              <a:rPr lang="el-GR" dirty="0" err="1" smtClean="0"/>
              <a:t>συμπεριφορικά</a:t>
            </a:r>
            <a:r>
              <a:rPr lang="el-GR" dirty="0" smtClean="0"/>
              <a:t> μέσω ΑΝΣ – ενδοκρινικού συστήματος.</a:t>
            </a:r>
            <a:endParaRPr lang="el-G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ΣΥΝΝΟΣΗΡΟΤΗΤΑ ΨΥΧΙΑΤΡΙΚΩΝ-ΣΩΜΑΤΙΚΩΝ ΠΑΘΗΣΕΩΝ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Καρδιολογικά νοσήματα. ΟΕΜ και κατάθλιψη</a:t>
            </a:r>
          </a:p>
          <a:p>
            <a:r>
              <a:rPr lang="el-GR" dirty="0" smtClean="0"/>
              <a:t>Αναπνευστικά . Άσθμα, ΧΑΠ, καρκίνος πνεύμονα</a:t>
            </a:r>
          </a:p>
          <a:p>
            <a:r>
              <a:rPr lang="el-GR" dirty="0" smtClean="0"/>
              <a:t>Γαστρεντερικά νοσήματα. Οισοφαγικός σπασμός, ευερέθιστο έντερο</a:t>
            </a:r>
          </a:p>
          <a:p>
            <a:r>
              <a:rPr lang="el-GR" dirty="0" err="1" smtClean="0"/>
              <a:t>Μυοσκελετικά</a:t>
            </a:r>
            <a:r>
              <a:rPr lang="el-GR" dirty="0" smtClean="0"/>
              <a:t> νοσήματα. ΡΑ</a:t>
            </a:r>
          </a:p>
          <a:p>
            <a:r>
              <a:rPr lang="el-GR" dirty="0" smtClean="0"/>
              <a:t>Νευρολογικά νοσήματα. ΑΕΕ, ΣΚΠ, </a:t>
            </a:r>
            <a:r>
              <a:rPr lang="en-US" dirty="0" smtClean="0"/>
              <a:t>Parkinson, </a:t>
            </a:r>
            <a:r>
              <a:rPr lang="el-GR" dirty="0" smtClean="0"/>
              <a:t>σύνδρομο χρόνιου πόνου</a:t>
            </a:r>
          </a:p>
          <a:p>
            <a:r>
              <a:rPr lang="el-GR" dirty="0" smtClean="0"/>
              <a:t>Ενδοκρινικά νοσήματα. ΣΔ, </a:t>
            </a:r>
            <a:r>
              <a:rPr lang="el-GR" dirty="0" err="1" smtClean="0"/>
              <a:t>υπερ</a:t>
            </a:r>
            <a:r>
              <a:rPr lang="el-GR" dirty="0" smtClean="0"/>
              <a:t>-υποθυρεοειδισμός</a:t>
            </a:r>
            <a:endParaRPr lang="el-G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Δ. ΑΠΟΣΥΝΔΕΤΙΚΕΣ ΔΙΑΤΑΡΑΧΕΣ</a:t>
            </a:r>
            <a:endParaRPr lang="el-GR" dirty="0"/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ΜΕΤΑΒΟΛΗ ΣΥΝΘΕΤΙΚΕΣ-ΑΠΑΡΤΙΩΤΙΚΕΣ ΛΕΙΤΟΥΡΓΙΕΣ ΤΑΥΤΟΤΗΤΑΣ-ΜΝΗΜΗΣ- ΣΥΝΕΙΔΗΣΗΣ</a:t>
            </a:r>
            <a:endParaRPr lang="el-G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1. ΑΠΟΣΥΝΔΕΤΙΚΗ ΑΜΝΗΣΙΑ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Ξαφνική, παροδική ή χρόνια διαταραχή μνήμης. Δεν μπορεί να ανακαλέσει βασικά δεδομένα της προσωπικής του ζωής (όνομα, διεύθυνση, ηλικία). Περιπλανώνται ασκόπως. Όχι </a:t>
            </a:r>
            <a:r>
              <a:rPr lang="el-GR" dirty="0" err="1" smtClean="0"/>
              <a:t>οργανικότητα</a:t>
            </a:r>
            <a:r>
              <a:rPr lang="el-GR" dirty="0" smtClean="0"/>
              <a:t>. Έπεται </a:t>
            </a:r>
            <a:r>
              <a:rPr lang="el-GR" dirty="0" err="1" smtClean="0"/>
              <a:t>ψυχοτραυματικού</a:t>
            </a:r>
            <a:r>
              <a:rPr lang="el-GR" dirty="0" smtClean="0"/>
              <a:t> γεγονότος (τραύμα, βιασμός).</a:t>
            </a:r>
          </a:p>
          <a:p>
            <a:r>
              <a:rPr lang="el-GR" dirty="0" smtClean="0"/>
              <a:t>ΔΔ. Επιληψία, </a:t>
            </a:r>
            <a:r>
              <a:rPr lang="el-GR" dirty="0" err="1" smtClean="0"/>
              <a:t>μεταδιασεισική</a:t>
            </a:r>
            <a:r>
              <a:rPr lang="el-GR" dirty="0" smtClean="0"/>
              <a:t> αμνησία, οργανικό </a:t>
            </a:r>
            <a:r>
              <a:rPr lang="el-GR" dirty="0" err="1" smtClean="0"/>
              <a:t>ψυχοσύνδρομο</a:t>
            </a:r>
            <a:r>
              <a:rPr lang="el-GR" dirty="0" smtClean="0"/>
              <a:t> (αλκοόλ), υπόκριση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2. ΑΠΟΣΥΝΔΕΤΙΚΗ ΦΥΓΗ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Απρόσμενο μακρινό ταξίδι, νέα ταυτότητα, δε θυμάται προηγούμενη ζωή.</a:t>
            </a:r>
          </a:p>
          <a:p>
            <a:r>
              <a:rPr lang="el-GR" dirty="0" smtClean="0"/>
              <a:t>Επιστροφή στη φυσιολογική κατάσταση χωρίς να θυμάται τι τον οδήγησε εκεί. </a:t>
            </a:r>
          </a:p>
          <a:p>
            <a:r>
              <a:rPr lang="el-GR" dirty="0" smtClean="0"/>
              <a:t>ΔΔ. Κροταφική επιληψία, αποσυνδετική αμνησία, διαταραχή προσποίησης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ΣΩΜΑΤΟΠΟΙΗΤΙΚΗ ΔΙΑΤΑΡΑΧΗ</a:t>
            </a:r>
            <a:br>
              <a:rPr lang="el-GR" dirty="0" smtClean="0"/>
            </a:br>
            <a:r>
              <a:rPr lang="el-GR" dirty="0" smtClean="0"/>
              <a:t> Επιδημιολογία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Πολύ πιο συχνή στις γυναίκες.</a:t>
            </a:r>
          </a:p>
          <a:p>
            <a:pPr>
              <a:buNone/>
            </a:pPr>
            <a:r>
              <a:rPr lang="el-GR" dirty="0" smtClean="0"/>
              <a:t>0.2-2%</a:t>
            </a:r>
          </a:p>
          <a:p>
            <a:pPr>
              <a:buNone/>
            </a:pPr>
            <a:r>
              <a:rPr lang="el-GR" dirty="0" smtClean="0"/>
              <a:t>Συννοσηρότητα με άλλες ψυχιατρικές διαταραχές, κυρίως διαταραχή προσωπικότητας.</a:t>
            </a:r>
            <a:endParaRPr lang="el-G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3. ΑΠΟΣΥΝΔΕΤΙΚΗ ΔΙΑΤΑΡΑΧΗ ΠΡΟΣΩΠΙΚΟΤΗΤΑΣ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Πρώτη αναφορά 19</a:t>
            </a:r>
            <a:r>
              <a:rPr lang="el-GR" baseline="30000" dirty="0" smtClean="0"/>
              <a:t>ος</a:t>
            </a:r>
            <a:r>
              <a:rPr lang="el-GR" dirty="0" smtClean="0"/>
              <a:t> αιώνας</a:t>
            </a:r>
          </a:p>
          <a:p>
            <a:r>
              <a:rPr lang="el-GR" dirty="0" smtClean="0"/>
              <a:t>Μέχρι τη δεκαετία του΄60 100 αναφορές</a:t>
            </a:r>
          </a:p>
          <a:p>
            <a:r>
              <a:rPr lang="el-GR" dirty="0" smtClean="0"/>
              <a:t>Χιλιάδες νέες περιπτώσεις από τη δεκαετία ΄80΄και μετά.</a:t>
            </a:r>
          </a:p>
          <a:p>
            <a:r>
              <a:rPr lang="el-GR" dirty="0" smtClean="0"/>
              <a:t>Αύξηση </a:t>
            </a:r>
            <a:r>
              <a:rPr lang="el-GR" dirty="0" err="1" smtClean="0"/>
              <a:t>ψυχοτραυματικών</a:t>
            </a:r>
            <a:r>
              <a:rPr lang="el-GR" dirty="0" smtClean="0"/>
              <a:t> γεγονότων ή αλλαγή διαγνωστικής προσέγγισης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ΑΠΟΣΥΝΔΕΤΙΚΗ ΔΙΑΤΑΡΑΧΗ ΠΡΟΣΩΠΙΚΟΤΗΤΑΣ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Για το ίδιο άτομο υπάρχουν δύο ή περισσότερες ξεχωριστές προσωπικότητες.</a:t>
            </a:r>
          </a:p>
          <a:p>
            <a:r>
              <a:rPr lang="el-GR" dirty="0" smtClean="0"/>
              <a:t>Κάθε μία έχει δικό της τρόπο αντίληψης συμπεριφορά, αναμνήσεις.</a:t>
            </a:r>
          </a:p>
          <a:p>
            <a:r>
              <a:rPr lang="el-GR" dirty="0" smtClean="0"/>
              <a:t>Κάθε μία κυριαρχεί στο άτομο σε άλλοτε άλλες περιόδους</a:t>
            </a:r>
          </a:p>
          <a:p>
            <a:r>
              <a:rPr lang="el-GR" dirty="0" smtClean="0"/>
              <a:t>Εναλλαγή απότομη και συνδέεται με ψυχοκοινωνικό </a:t>
            </a:r>
            <a:r>
              <a:rPr lang="en-US" dirty="0" smtClean="0"/>
              <a:t>stress</a:t>
            </a:r>
            <a:endParaRPr lang="el-GR" dirty="0" smtClean="0"/>
          </a:p>
          <a:p>
            <a:r>
              <a:rPr lang="el-GR" dirty="0" smtClean="0"/>
              <a:t>Διαφορετικά ονόματα, ηλικίες, φύλο</a:t>
            </a:r>
          </a:p>
          <a:p>
            <a:r>
              <a:rPr lang="el-GR" dirty="0" smtClean="0"/>
              <a:t>Μπορεί η μία να μη γνωρίζει την </a:t>
            </a:r>
            <a:r>
              <a:rPr lang="el-GR" dirty="0"/>
              <a:t>ύ</a:t>
            </a:r>
            <a:r>
              <a:rPr lang="el-GR" dirty="0" smtClean="0"/>
              <a:t>παρξη της άλλης ή αντίθετα να την ακούει και να την παρακολουθεί</a:t>
            </a:r>
          </a:p>
          <a:p>
            <a:r>
              <a:rPr lang="el-GR" dirty="0" smtClean="0"/>
              <a:t>Έναρξη στην παιδική ηλικία (κακοποίηση, συχνά σεξουαλική)</a:t>
            </a:r>
          </a:p>
          <a:p>
            <a:r>
              <a:rPr lang="el-GR" dirty="0" smtClean="0"/>
              <a:t>ΨΘ- νοσηλεία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4.ΔΙΑΤΑΡΑΧΗ </a:t>
            </a:r>
            <a:r>
              <a:rPr lang="el-GR" dirty="0" smtClean="0"/>
              <a:t>ΑΠΟΠΡΟΣΩΠΟΠΟΙΗΣΗΣ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&lt;40 ετών</a:t>
            </a:r>
          </a:p>
          <a:p>
            <a:r>
              <a:rPr lang="el-GR" dirty="0" smtClean="0"/>
              <a:t>Γυναίκες/άνδρες 2/1</a:t>
            </a:r>
          </a:p>
          <a:p>
            <a:r>
              <a:rPr lang="el-GR" dirty="0" smtClean="0"/>
              <a:t>Χάνεται προσωρινά η αίσθηση της πραγματικότητας ατόμου. Αίσθημα αποξένωσης, τα πράγματα φαίνονται διαφορετικά χωρίς προσωπική σύνδεση ή νόημα για το άτομο. Ταχεία εισβολή, διαρκεί λίγα λεπτά, συχνές υποτροπές.</a:t>
            </a:r>
          </a:p>
          <a:p>
            <a:r>
              <a:rPr lang="el-GR" dirty="0" smtClean="0"/>
              <a:t>ΨΘ-ΦΑ</a:t>
            </a:r>
            <a:endParaRPr lang="el-G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Ε. ΔΙΑΤΑΡΑΧΗ ΠΡΟΣΠΟΙΗΣΗΣ</a:t>
            </a:r>
            <a:endParaRPr lang="el-GR" dirty="0"/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Σ. </a:t>
            </a:r>
            <a:r>
              <a:rPr lang="en-US" dirty="0" smtClean="0"/>
              <a:t>Munchausen</a:t>
            </a:r>
            <a:endParaRPr lang="el-G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ΔΙΑΤΑΡΑΧΗ ΠΡΟΣΠΟΙΗΣΗΣ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smtClean="0"/>
              <a:t>Συνειδητή και επαναλαμβανόμενη </a:t>
            </a:r>
            <a:r>
              <a:rPr lang="el-GR" dirty="0" err="1" smtClean="0"/>
              <a:t>υπόδυση</a:t>
            </a:r>
            <a:r>
              <a:rPr lang="el-GR" dirty="0" smtClean="0"/>
              <a:t> από το άτομο σωματικής ή ψυχικής νόσου προκειμένου να τύχει θεραπείας.</a:t>
            </a:r>
          </a:p>
          <a:p>
            <a:pPr>
              <a:buNone/>
            </a:pPr>
            <a:r>
              <a:rPr lang="el-GR" dirty="0" smtClean="0"/>
              <a:t>Αφορούν άτομα με συναισθηματική αποστέρηση και απόρριψη στην παιδική ηλικία. Ο θεράπων ιατρός θεωρείται υποκατάστατο πατρικής φιγούρας, μέσω της οποίας θα μπορούσε να αναδημιουργηθεί η αρχική σχέση πατέρα-παιδιού.</a:t>
            </a:r>
            <a:endParaRPr lang="el-G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ΔΙΑΤΑΡΑΧΗ ΠΡΟΣΠΟΙΗΣΗΣ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Πειστική παρουσίαση συμπτωμάτων προκειμένου να επιτύχουν νοσηλεία.</a:t>
            </a:r>
          </a:p>
          <a:p>
            <a:r>
              <a:rPr lang="el-GR" dirty="0" smtClean="0"/>
              <a:t>Ζουν κυρίως σε νοσοκομειακούς χώρους (προσπορισμός τροφής και στέγης, αποφυγή νομικών προβλημάτων)</a:t>
            </a:r>
          </a:p>
          <a:p>
            <a:r>
              <a:rPr lang="el-GR" dirty="0" smtClean="0"/>
              <a:t>Έγκαιρη διάγνωση προφυλάσσει </a:t>
            </a:r>
            <a:r>
              <a:rPr lang="el-GR" smtClean="0"/>
              <a:t>από </a:t>
            </a:r>
            <a:r>
              <a:rPr lang="el-GR" dirty="0" err="1" smtClean="0"/>
              <a:t>ά</a:t>
            </a:r>
            <a:r>
              <a:rPr lang="el-GR" smtClean="0"/>
              <a:t>σκοπες </a:t>
            </a:r>
            <a:r>
              <a:rPr lang="el-GR" dirty="0" smtClean="0"/>
              <a:t>εξετάσεις και επεμβάσεις </a:t>
            </a:r>
          </a:p>
          <a:p>
            <a:r>
              <a:rPr lang="el-GR" dirty="0" smtClean="0"/>
              <a:t>Δύσκολή η διαχείριση γιατί ενέχει και νομικά προβλήματα.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ΣΩΜΑΤΟΠΟΙΗΤΙΚΗ ΔΙΑΤΑΡΑΧΗ</a:t>
            </a:r>
            <a:br>
              <a:rPr lang="el-GR" dirty="0" smtClean="0"/>
            </a:br>
            <a:r>
              <a:rPr lang="el-GR" dirty="0" smtClean="0"/>
              <a:t>Αιτιολογία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Γενετικοί παράγοντες</a:t>
            </a:r>
          </a:p>
          <a:p>
            <a:pPr>
              <a:buNone/>
            </a:pPr>
            <a:r>
              <a:rPr lang="el-GR" dirty="0" smtClean="0"/>
              <a:t>Ψυχολογικοί παράγοντες (αποσυνδετική διαδικασία, ψυχολογική σύγκρουση)</a:t>
            </a:r>
          </a:p>
          <a:p>
            <a:pPr>
              <a:buNone/>
            </a:pPr>
            <a:r>
              <a:rPr lang="el-GR" dirty="0" smtClean="0"/>
              <a:t>Πολιτισμικοί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ΣΩΜΑΤΟΠΟΙΗΤΙΚΗ ΔΙΑΤΑΡΑΧΗ</a:t>
            </a:r>
            <a:br>
              <a:rPr lang="el-GR" dirty="0" smtClean="0"/>
            </a:br>
            <a:r>
              <a:rPr lang="el-GR" dirty="0" smtClean="0"/>
              <a:t>Κλινική εικόνα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Έναρξη την εφηβεία, σίγουρα &lt;30 ετών</a:t>
            </a:r>
          </a:p>
          <a:p>
            <a:r>
              <a:rPr lang="el-GR" dirty="0" smtClean="0"/>
              <a:t>Χρόνια πορεία</a:t>
            </a:r>
          </a:p>
          <a:p>
            <a:r>
              <a:rPr lang="el-GR" dirty="0" smtClean="0"/>
              <a:t>Πολλαπλές ιατρικές επισκέψεις, νοσηλείες, χειρουργεία</a:t>
            </a:r>
          </a:p>
          <a:p>
            <a:r>
              <a:rPr lang="el-GR" dirty="0" smtClean="0"/>
              <a:t>Ενοχλήματα υπερβολικά, ασαφή, δραματικά:</a:t>
            </a:r>
          </a:p>
          <a:p>
            <a:pPr lvl="1"/>
            <a:r>
              <a:rPr lang="el-GR" dirty="0" smtClean="0"/>
              <a:t>Κεφαλαλγία, τάση για λιποθυμία, ναυτία και έμετος, κοιλιακό άλγος, εντερική δυσλειτουργία, κόπωση, δυσμηνόρροια</a:t>
            </a:r>
          </a:p>
          <a:p>
            <a:pPr lvl="1"/>
            <a:r>
              <a:rPr lang="el-GR" dirty="0" smtClean="0"/>
              <a:t>Άγχος, κατάθλιψη</a:t>
            </a:r>
          </a:p>
          <a:p>
            <a:pPr lvl="1"/>
            <a:r>
              <a:rPr lang="el-GR" dirty="0" smtClean="0"/>
              <a:t>Κατάχρηση φαρμάκων</a:t>
            </a:r>
          </a:p>
          <a:p>
            <a:pPr lvl="1"/>
            <a:r>
              <a:rPr lang="el-GR" dirty="0" smtClean="0"/>
              <a:t>Απόπειρες αυτοκαταστροφής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ΣΩΜΑΤΟΠΟΙΗΤΙΚΗ ΔΙΑΤΑΡΑΧΗ</a:t>
            </a:r>
            <a:br>
              <a:rPr lang="el-GR" dirty="0" smtClean="0"/>
            </a:br>
            <a:r>
              <a:rPr lang="el-GR" dirty="0" smtClean="0"/>
              <a:t>Θεραπεία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Δεν αμφισβητείται η ύπαρξη σωματικών ενοχλημάτων αλλά εξηγείται ότι μπορεί να εμφανιστούν και χωρίς οργανική βλάβη</a:t>
            </a:r>
          </a:p>
          <a:p>
            <a:r>
              <a:rPr lang="el-GR" dirty="0" smtClean="0"/>
              <a:t>Ψυχοθεραπεία</a:t>
            </a:r>
          </a:p>
          <a:p>
            <a:r>
              <a:rPr lang="el-GR" dirty="0" smtClean="0"/>
              <a:t>Φαρμακοθεραπεία (αγχολυτικά, αντικαταθλιπτικά)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2. ΔΙΑΤΑΡΑΧΗ ΜΕΤΑΤΡΟΠΗΣ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Υστερική νεύρωση, </a:t>
            </a:r>
            <a:r>
              <a:rPr lang="el-GR" dirty="0" err="1" smtClean="0"/>
              <a:t>μετατρεπτικού</a:t>
            </a:r>
            <a:r>
              <a:rPr lang="el-GR" dirty="0" smtClean="0"/>
              <a:t> τύπου</a:t>
            </a:r>
          </a:p>
          <a:p>
            <a:r>
              <a:rPr lang="el-GR" dirty="0" smtClean="0"/>
              <a:t>Αρχαία Ελλάδα. «Υστερία».  Θεωρείτο διαταραχή αποκλειστικά γυναικεία, που αποδιδόταν στις κινήσεις της υστέρας.</a:t>
            </a:r>
          </a:p>
          <a:p>
            <a:r>
              <a:rPr lang="el-GR" dirty="0" smtClean="0"/>
              <a:t>17</a:t>
            </a:r>
            <a:r>
              <a:rPr lang="el-GR" baseline="30000" dirty="0" smtClean="0"/>
              <a:t>ος</a:t>
            </a:r>
            <a:r>
              <a:rPr lang="el-GR" dirty="0" smtClean="0"/>
              <a:t> αιών.</a:t>
            </a:r>
            <a:r>
              <a:rPr lang="en-US" dirty="0" smtClean="0"/>
              <a:t> </a:t>
            </a:r>
            <a:r>
              <a:rPr lang="el-GR" dirty="0" smtClean="0"/>
              <a:t>Ο </a:t>
            </a:r>
            <a:r>
              <a:rPr lang="en-US" dirty="0" smtClean="0"/>
              <a:t>Sydenham </a:t>
            </a:r>
            <a:r>
              <a:rPr lang="el-GR" dirty="0" smtClean="0"/>
              <a:t>παρατήρησε ότι μπορούσε να μιμηθεί όλες τις γνωστές σωματικές παθήσεις.</a:t>
            </a:r>
          </a:p>
          <a:p>
            <a:r>
              <a:rPr lang="en-US" dirty="0" smtClean="0"/>
              <a:t>Freud.</a:t>
            </a:r>
            <a:r>
              <a:rPr lang="el-GR" dirty="0" smtClean="0"/>
              <a:t> Μελέτησε τη διαταραχή και τη θεραπευτική αξία της ύπνωσης. 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ΔΙΑΤΑΡΑΧΗ ΜΕΤΑΤΡΟΠΗΣ</a:t>
            </a:r>
            <a:br>
              <a:rPr lang="el-GR" dirty="0" smtClean="0"/>
            </a:br>
            <a:r>
              <a:rPr lang="el-GR" dirty="0" smtClean="0"/>
              <a:t>Επιδημιολογία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Γυναίκες/άνδρες: 3/1</a:t>
            </a:r>
          </a:p>
          <a:p>
            <a:r>
              <a:rPr lang="el-GR" dirty="0" smtClean="0"/>
              <a:t>Σταδιακά η συχνότητα της διαταραχής μειώνεται τον τελευταίο </a:t>
            </a:r>
            <a:r>
              <a:rPr lang="el-GR" dirty="0"/>
              <a:t>α</a:t>
            </a:r>
            <a:r>
              <a:rPr lang="el-GR" dirty="0" smtClean="0"/>
              <a:t>ιώνα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1478</Words>
  <Application>Microsoft Office PowerPoint</Application>
  <PresentationFormat>Προβολή στην οθόνη (4:3)</PresentationFormat>
  <Paragraphs>201</Paragraphs>
  <Slides>45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45</vt:i4>
      </vt:variant>
    </vt:vector>
  </HeadingPairs>
  <TitlesOfParts>
    <vt:vector size="46" baseType="lpstr">
      <vt:lpstr>Θέμα του Office</vt:lpstr>
      <vt:lpstr>ΑΛΛΗΛΕΠΙΔΡΑΣΗ ΣΩΜΑΤΙΚΩΝ-ΨΥΧΙΚΩΝ ΕΚΔΗΛΩΣΕΩΝ</vt:lpstr>
      <vt:lpstr>Α. ΣΩΜΑΤΟΜΟΡΦΕΣ ΔΙΑΤΑΡΑΧΕΣ</vt:lpstr>
      <vt:lpstr>1. ΣΩΜΑΤΟΠΟΙΗΤΙΚΗ ΔΙΑΤΑΡΑΧΗ </vt:lpstr>
      <vt:lpstr>ΣΩΜΑΤΟΠΟΙΗΤΙΚΗ ΔΙΑΤΑΡΑΧΗ  Επιδημιολογία</vt:lpstr>
      <vt:lpstr>ΣΩΜΑΤΟΠΟΙΗΤΙΚΗ ΔΙΑΤΑΡΑΧΗ Αιτιολογία </vt:lpstr>
      <vt:lpstr>ΣΩΜΑΤΟΠΟΙΗΤΙΚΗ ΔΙΑΤΑΡΑΧΗ Κλινική εικόνα</vt:lpstr>
      <vt:lpstr>ΣΩΜΑΤΟΠΟΙΗΤΙΚΗ ΔΙΑΤΑΡΑΧΗ Θεραπεία</vt:lpstr>
      <vt:lpstr>2. ΔΙΑΤΑΡΑΧΗ ΜΕΤΑΤΡΟΠΗΣ</vt:lpstr>
      <vt:lpstr>ΔΙΑΤΑΡΑΧΗ ΜΕΤΑΤΡΟΠΗΣ Επιδημιολογία</vt:lpstr>
      <vt:lpstr>ΔΙΑΤΑΡΑΧΗ ΜΕΤΑΤΡΟΠΗΣ Αιτιολογία</vt:lpstr>
      <vt:lpstr>ΔΙΑΤΑΡΑΧΗ ΜΕΤΑΤΡΟΠΗΣ Κλινική εικόνα</vt:lpstr>
      <vt:lpstr>ΔΙΑΤΑΡΑΧΗ ΜΕΤΑΤΡΟΠΗΣ Θεραπεία</vt:lpstr>
      <vt:lpstr>3. ΥΠΟΧΟΝΔΡΙΑΣΗ</vt:lpstr>
      <vt:lpstr>ΥΠΟΧΟΝΔΡΙΑΣΗ  Αιτιολογία</vt:lpstr>
      <vt:lpstr>ΥΠΟΧΟΝΔΡΙΑΣΗ  Κλινική εικόνα</vt:lpstr>
      <vt:lpstr>ΥΠΟΧΟΝΔΡΙΑΣΗ  Διαφορική Διάγνωση</vt:lpstr>
      <vt:lpstr>ΥΠΟΧΟΝΔΡΙΑΣΗ  Θεραπεία</vt:lpstr>
      <vt:lpstr>4.ΔΥΣΜΟΡΦΟΦΟΒΙΚΗ ΔΙΑΤΑΡΑΧΗ</vt:lpstr>
      <vt:lpstr>ΔΥΣΜΟΡΦΟΦΟΒΙΚΗ ΔΙΑΤΑΡΑΧΗ Αιτιολογία</vt:lpstr>
      <vt:lpstr>ΔΥΣΜΟΡΦΟΦΟΒΙΚΗ ΔΙΑΤΑΡΑΧΗ Κλινική εικόνα</vt:lpstr>
      <vt:lpstr>5. ΣΩΜΑΤΟΜΟΡΦΗ ΔΙΑΤΑΡΑΧΗ ΠΟΝΟΥ</vt:lpstr>
      <vt:lpstr>ΣΩΜΑΤΟΜΟΡΦΗ ΔΙΑΤΑΡΑΧΗ ΠΟΝΟΥ</vt:lpstr>
      <vt:lpstr>Β. ΣΩΜΑΤΙΚΕΣ ΠΑΘΗΣΕΙΣ ΠΟΥ ΕΚΔΗΛΩΝΟΝΤΑΙ ΜΕ ΨΥΧΙΑΤΡΙΚΑ ΣΥΜΠΤΩΜΑΤΑ</vt:lpstr>
      <vt:lpstr>1. ΔΙΑΤΑΡΑΧΗ ΑΓΧΟΥΣ ΟΦΕΙΛΟΜΕΝΗ ΣΕ ΓΕΝΙΚΗ ΙΑΤΡΙΚΗ ΚΑΤΑΣΤΑΣΗ</vt:lpstr>
      <vt:lpstr>ΔΙΑΤΑΡΑΧΗ ΑΓΧΟΥΣ ΟΦΕΙΛΟΜΕΝΗ ΣΕ ΓΕΝΙΚΗ ΙΑΤΡΙΚΗ ΚΑΤΑΣΤΑΣΗ</vt:lpstr>
      <vt:lpstr>2. ΚΑΤΑΘΛΙΨΗ (ΜΑΝΙΑ) ΟΦΕΙΛΟΜΕΝΗ ΣΕ ΓΕΝΙΚΗ ΙΑΤΡΙΚΗ ΚΑΤΑΣΤΑΣΗ</vt:lpstr>
      <vt:lpstr>ΚΑΤΑΘΛΙΨΗ (ΜΑΝΙΑ) ΟΦΕΙΛΟΜΕΝΗ ΣΕ ΓΕΝΙΚΗ ΙΑΤΡΙΚΗ ΚΑΤΑΣΤΑΣΗ</vt:lpstr>
      <vt:lpstr>ΚΑΤΑΘΛΙΨΗ (ΜΑΝΙΑ) ΟΦΕΙΛΟΜΕΝΗ ΣΕ ΓΕΝΙΚΗ ΙΑΤΡΙΚΗ ΚΑΤΑΣΤΑΣΗ</vt:lpstr>
      <vt:lpstr>ΚΑΤΑΘΛΙΨΗ (ΜΑΝΙΑ) ΟΦΕΙΛΟΜΕΝΗ ΣΕ ΓΕΝΙΚΗ ΙΑΤΡΙΚΗ ΚΑΤΑΣΤΑΣΗ</vt:lpstr>
      <vt:lpstr>ΚΑΤΑΘΛΙΨΗ (ΜΑΝΙΑ) ΟΦΕΙΛΟΜΕΝΗ ΣΕ ΓΕΝΙΚΗ ΙΑΤΡΙΚΗ ΚΑΤΑΣΤΑΣΗ</vt:lpstr>
      <vt:lpstr>3. ΔΙΑΤΑΡΑΧΗ ΠΡΟΣΩΠΙΚΟΤΗΤΑΣ ΚΑΙ ΣΥΜΠΕΡΙΦΟΡΑΣ ΟΦΕΙΛΟΜΕΝΗ ΣΕ ΓΕΝΙΚΗ ΙΑΤΡΙΚΗ ΚΑΤΑΣΤΑΣΗ</vt:lpstr>
      <vt:lpstr>ΔΙΑΤΑΡΑΧΗ ΠΡΟΣΩΠΙΚΟΤΗΤΑΣ ΚΑΙ ΣΥΜΠΕΡΙΦΟΡΑΣ ΟΦΕΙΛΟΜΕΝΗ ΣΕ ΓΕΝΙΚΗ ΙΑΤΡΙΚΗ ΚΑΤΑΣΤΑΣΗ</vt:lpstr>
      <vt:lpstr>Γ. ΣΥΝΝΟΣΗΡΟΤΗΤΑ ΨΥΧΙΑΤΡΙΚΩΝ-ΣΩΜΑΤΙΚΩΝ ΠΑΘΗΣΕΩΝ</vt:lpstr>
      <vt:lpstr>ΣΥΝΝΟΣΗΡΟΤΗΤΑ ΨΥΧΙΑΤΡΙΚΩΝ-ΣΩΜΑΤΙΚΩΝ ΠΑΘΗΣΕΩΝ</vt:lpstr>
      <vt:lpstr>ΣΥΝΝΟΣΗΡΟΤΗΤΑ ΨΥΧΙΑΤΡΙΚΩΝ-ΣΩΜΑΤΙΚΩΝ ΠΑΘΗΣΕΩΝ</vt:lpstr>
      <vt:lpstr>ΣΥΝΝΟΣΗΡΟΤΗΤΑ ΨΥΧΙΑΤΡΙΚΩΝ-ΣΩΜΑΤΙΚΩΝ ΠΑΘΗΣΕΩΝ</vt:lpstr>
      <vt:lpstr>Δ. ΑΠΟΣΥΝΔΕΤΙΚΕΣ ΔΙΑΤΑΡΑΧΕΣ</vt:lpstr>
      <vt:lpstr>1. ΑΠΟΣΥΝΔΕΤΙΚΗ ΑΜΝΗΣΙΑ</vt:lpstr>
      <vt:lpstr>2. ΑΠΟΣΥΝΔΕΤΙΚΗ ΦΥΓΗ</vt:lpstr>
      <vt:lpstr>3. ΑΠΟΣΥΝΔΕΤΙΚΗ ΔΙΑΤΑΡΑΧΗ ΠΡΟΣΩΠΙΚΟΤΗΤΑΣ</vt:lpstr>
      <vt:lpstr>ΑΠΟΣΥΝΔΕΤΙΚΗ ΔΙΑΤΑΡΑΧΗ ΠΡΟΣΩΠΙΚΟΤΗΤΑΣ</vt:lpstr>
      <vt:lpstr>4.ΔΙΑΤΑΡΑΧΗ ΑΠΟΠΡΟΣΩΠΟΠΟΙΗΣΗΣ</vt:lpstr>
      <vt:lpstr>Ε. ΔΙΑΤΑΡΑΧΗ ΠΡΟΣΠΟΙΗΣΗΣ</vt:lpstr>
      <vt:lpstr>ΔΙΑΤΑΡΑΧΗ ΠΡΟΣΠΟΙΗΣΗΣ</vt:lpstr>
      <vt:lpstr>ΔΙΑΤΑΡΑΧΗ ΠΡΟΣΠΟΙΗΣΗΣ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ΑΛΛΗΛΕΠΙΔΡΑΣΗ ΣΩΜΑΤΙΚΩΝ-ΨΥΧΙΚΩΝ ΕΚΔΗΛΩΣΕΩΝ</dc:title>
  <dc:creator>mariannis</dc:creator>
  <cp:lastModifiedBy>mariannis</cp:lastModifiedBy>
  <cp:revision>43</cp:revision>
  <dcterms:created xsi:type="dcterms:W3CDTF">2015-05-04T06:08:00Z</dcterms:created>
  <dcterms:modified xsi:type="dcterms:W3CDTF">2016-05-30T09:44:50Z</dcterms:modified>
</cp:coreProperties>
</file>