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281" r:id="rId27"/>
    <p:sldId id="282" r:id="rId28"/>
    <p:sldId id="283" r:id="rId29"/>
    <p:sldId id="286" r:id="rId30"/>
    <p:sldId id="284" r:id="rId31"/>
    <p:sldId id="285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3993-6E9A-4AD0-B2F8-DD8C4BF2D626}" type="datetimeFigureOut">
              <a:rPr lang="el-GR" smtClean="0"/>
              <a:pPr/>
              <a:t>7/5/2015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7A789-1BFF-4FC1-A3F9-3E455B78D9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3993-6E9A-4AD0-B2F8-DD8C4BF2D626}" type="datetimeFigureOut">
              <a:rPr lang="el-GR" smtClean="0"/>
              <a:pPr/>
              <a:t>7/5/2015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7A789-1BFF-4FC1-A3F9-3E455B78D9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3993-6E9A-4AD0-B2F8-DD8C4BF2D626}" type="datetimeFigureOut">
              <a:rPr lang="el-GR" smtClean="0"/>
              <a:pPr/>
              <a:t>7/5/2015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7A789-1BFF-4FC1-A3F9-3E455B78D9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3993-6E9A-4AD0-B2F8-DD8C4BF2D626}" type="datetimeFigureOut">
              <a:rPr lang="el-GR" smtClean="0"/>
              <a:pPr/>
              <a:t>7/5/2015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7A789-1BFF-4FC1-A3F9-3E455B78D9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3993-6E9A-4AD0-B2F8-DD8C4BF2D626}" type="datetimeFigureOut">
              <a:rPr lang="el-GR" smtClean="0"/>
              <a:pPr/>
              <a:t>7/5/2015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7A789-1BFF-4FC1-A3F9-3E455B78D9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3993-6E9A-4AD0-B2F8-DD8C4BF2D626}" type="datetimeFigureOut">
              <a:rPr lang="el-GR" smtClean="0"/>
              <a:pPr/>
              <a:t>7/5/2015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7A789-1BFF-4FC1-A3F9-3E455B78D9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3993-6E9A-4AD0-B2F8-DD8C4BF2D626}" type="datetimeFigureOut">
              <a:rPr lang="el-GR" smtClean="0"/>
              <a:pPr/>
              <a:t>7/5/2015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7A789-1BFF-4FC1-A3F9-3E455B78D9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3993-6E9A-4AD0-B2F8-DD8C4BF2D626}" type="datetimeFigureOut">
              <a:rPr lang="el-GR" smtClean="0"/>
              <a:pPr/>
              <a:t>7/5/2015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7A789-1BFF-4FC1-A3F9-3E455B78D9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3993-6E9A-4AD0-B2F8-DD8C4BF2D626}" type="datetimeFigureOut">
              <a:rPr lang="el-GR" smtClean="0"/>
              <a:pPr/>
              <a:t>7/5/2015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7A789-1BFF-4FC1-A3F9-3E455B78D9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3993-6E9A-4AD0-B2F8-DD8C4BF2D626}" type="datetimeFigureOut">
              <a:rPr lang="el-GR" smtClean="0"/>
              <a:pPr/>
              <a:t>7/5/2015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7A789-1BFF-4FC1-A3F9-3E455B78D9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13993-6E9A-4AD0-B2F8-DD8C4BF2D626}" type="datetimeFigureOut">
              <a:rPr lang="el-GR" smtClean="0"/>
              <a:pPr/>
              <a:t>7/5/2015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7A789-1BFF-4FC1-A3F9-3E455B78D95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3993-6E9A-4AD0-B2F8-DD8C4BF2D626}" type="datetimeFigureOut">
              <a:rPr lang="el-GR" smtClean="0"/>
              <a:pPr/>
              <a:t>7/5/2015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7A789-1BFF-4FC1-A3F9-3E455B78D95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ΔΙΑΤΑΡΑΧΕΣ ΠΡΟΣΩΠΙΚΟΤΗΤΑΣ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Αιτιοπαθογένεια</a:t>
            </a:r>
          </a:p>
        </p:txBody>
      </p:sp>
      <p:sp>
        <p:nvSpPr>
          <p:cNvPr id="15362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Υπερβολική χρήση πρώιμων μηχανισμών άμυνας-προβολή στους άλλους δικών τους επιθετικών και δυσάρεστων συναισθημάτων και σκέψεων.</a:t>
            </a:r>
          </a:p>
          <a:p>
            <a:r>
              <a:rPr lang="el-GR" smtClean="0"/>
              <a:t>Συγγενείς με παραληρητική διαταραχή ή σχιζοφρένεια παρανοειδούς τύπου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Πορεία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l-GR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Εμφάνιση παθολογικού τρόπου σκέψης από παιδική ηλικία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err="1" smtClean="0"/>
              <a:t>Προνοσηρή</a:t>
            </a:r>
            <a:r>
              <a:rPr lang="el-GR" dirty="0" smtClean="0"/>
              <a:t> προσωπικότητα για παρανοειδή σχιζοφρένεια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Διατηρούν αντίληψη πραγματικότητας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Κατάθλιψη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ΙΔΨ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Εξάρτηση από ουσίες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Αγοραφοβία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Παραληρητική διαταραχή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3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ΑΝΤΙΚΟΙΝΩΝΙΚΗ</a:t>
            </a:r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dirty="0" smtClean="0"/>
              <a:t>Κλινική εικόνα</a:t>
            </a:r>
            <a:br>
              <a:rPr lang="el-GR" dirty="0" smtClean="0"/>
            </a:br>
            <a:r>
              <a:rPr lang="el-GR" dirty="0" smtClean="0"/>
              <a:t>έφηβοι</a:t>
            </a:r>
            <a:endParaRPr lang="el-GR" dirty="0"/>
          </a:p>
        </p:txBody>
      </p:sp>
      <p:sp>
        <p:nvSpPr>
          <p:cNvPr id="18434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Έναρξη στην εφηβεία, διάγνωση μετά τα 18</a:t>
            </a:r>
          </a:p>
          <a:p>
            <a:r>
              <a:rPr lang="el-GR" smtClean="0"/>
              <a:t>Φυγές από το σπίτι, σκασιαρχείο, ψέματα, μικρές παραβατικές ομάδες.</a:t>
            </a:r>
          </a:p>
          <a:p>
            <a:r>
              <a:rPr lang="el-GR" smtClean="0"/>
              <a:t>Να μην είναι περιστασιακή η συμπεριφορά, να μη σχετίζεται με ψυχοτραυματικό γεγονός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dirty="0" smtClean="0"/>
              <a:t>Κλινική εικόνα</a:t>
            </a:r>
            <a:br>
              <a:rPr lang="el-GR" dirty="0" smtClean="0"/>
            </a:br>
            <a:r>
              <a:rPr lang="el-GR" dirty="0" smtClean="0"/>
              <a:t>ενήλικοι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Βιαιότητα, ανευθυνότητα, έλλειψη συναισθημάτων για τους άλλους. Διαστρεβλωμένη εικόνα εαυτού: οι ίδιοι είναι καλοί και όταν συμπεριφέρονται άσχημα κατηγορούν  τους άλλους ότι φταίνε (εκλογίκευση).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Δεν έχουν ενοχές, ηθικές αξίες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Κακοποιούν παιδιά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Δεν έχουν σταθερές σχέσεις παρόλο που στην αρχή φαίνονται γοητευτικοί, αλλά στην πρώτη ματαίωση αντιδρούν βίαια.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Αιτιοπαθογένεια</a:t>
            </a:r>
          </a:p>
        </p:txBody>
      </p:sp>
      <p:sp>
        <p:nvSpPr>
          <p:cNvPr id="20482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Γενετικοί</a:t>
            </a:r>
            <a:endParaRPr lang="el-GR" dirty="0" smtClean="0"/>
          </a:p>
          <a:p>
            <a:r>
              <a:rPr lang="el-GR" dirty="0" smtClean="0"/>
              <a:t>Διαταραχή ελλειμματικής προσοχής</a:t>
            </a:r>
          </a:p>
          <a:p>
            <a:r>
              <a:rPr lang="el-GR" dirty="0" smtClean="0"/>
              <a:t>Διαταραχή </a:t>
            </a:r>
            <a:r>
              <a:rPr lang="el-GR" dirty="0" smtClean="0"/>
              <a:t>συμπεριφοράς </a:t>
            </a:r>
            <a:r>
              <a:rPr lang="el-GR" dirty="0" smtClean="0"/>
              <a:t>στην παιδική ηλικία</a:t>
            </a:r>
          </a:p>
          <a:p>
            <a:r>
              <a:rPr lang="el-GR" dirty="0" smtClean="0"/>
              <a:t>Αλκοολισμός γονέων, παραμέληση ή ασταθή </a:t>
            </a:r>
            <a:r>
              <a:rPr lang="el-GR" dirty="0" err="1" smtClean="0"/>
              <a:t>γονεϊκή</a:t>
            </a:r>
            <a:r>
              <a:rPr lang="el-GR" dirty="0" smtClean="0"/>
              <a:t> φροντίδα, αντιφατική διαπαιδαγώγηση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Πρόγνωση</a:t>
            </a:r>
          </a:p>
        </p:txBody>
      </p:sp>
      <p:sp>
        <p:nvSpPr>
          <p:cNvPr id="21506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Κοινωνική περιθωριοποίηση</a:t>
            </a:r>
          </a:p>
          <a:p>
            <a:r>
              <a:rPr lang="el-GR" dirty="0" smtClean="0"/>
              <a:t>Εμπλοκή με νόμο</a:t>
            </a:r>
          </a:p>
          <a:p>
            <a:r>
              <a:rPr lang="el-GR" dirty="0" smtClean="0"/>
              <a:t>Χρήστες ουσιών</a:t>
            </a:r>
          </a:p>
          <a:p>
            <a:r>
              <a:rPr lang="el-GR" dirty="0" smtClean="0"/>
              <a:t>Κ</a:t>
            </a:r>
            <a:r>
              <a:rPr lang="el-GR" dirty="0" smtClean="0"/>
              <a:t>α</a:t>
            </a:r>
            <a:r>
              <a:rPr lang="el-GR" dirty="0" smtClean="0"/>
              <a:t>τάθλιψη</a:t>
            </a:r>
            <a:endParaRPr lang="el-GR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3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ΟΡΙΑΚΗ</a:t>
            </a:r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l-G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- Τίτλος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el-GR" smtClean="0"/>
              <a:t>Κλινική εικόνα</a:t>
            </a:r>
          </a:p>
        </p:txBody>
      </p:sp>
      <p:sp>
        <p:nvSpPr>
          <p:cNvPr id="23554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800" dirty="0" smtClean="0">
                <a:latin typeface="Arial" charset="0"/>
              </a:rPr>
              <a:t>Αστάθεια εικόνας εαυτού, συναισθημάτων, σχέσεων</a:t>
            </a:r>
          </a:p>
          <a:p>
            <a:r>
              <a:rPr lang="el-GR" sz="2800" dirty="0" smtClean="0">
                <a:latin typeface="Arial" charset="0"/>
              </a:rPr>
              <a:t>Συμπεριφορά παρορμητική, αυτοκαταστροφική</a:t>
            </a:r>
          </a:p>
          <a:p>
            <a:r>
              <a:rPr lang="el-GR" sz="2800" dirty="0" smtClean="0">
                <a:latin typeface="Arial" charset="0"/>
              </a:rPr>
              <a:t>Πρόβλημα ταυτότητας, ασάφεια και </a:t>
            </a:r>
            <a:r>
              <a:rPr lang="el-GR" sz="2800" dirty="0" smtClean="0">
                <a:latin typeface="Arial" charset="0"/>
              </a:rPr>
              <a:t>αντιφατικότητα ως προς την εικόνα εαυτού, αίσθημα κενού που οδηγεί το άτομο στη συνεχή αναζήτηση προσώπων, καταστάσεων, πραγμάτων.</a:t>
            </a:r>
          </a:p>
          <a:p>
            <a:r>
              <a:rPr lang="el-GR" sz="2800" dirty="0" smtClean="0">
                <a:latin typeface="Arial" charset="0"/>
              </a:rPr>
              <a:t>Συναισθηματικές εναλλαγές που επηρεάζουν αντίληψη πραγματικότητας.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>
                <a:latin typeface="Arial" charset="0"/>
              </a:rPr>
              <a:t>Κλινική εικόνα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sz="2800" smtClean="0">
                <a:latin typeface="Arial" charset="0"/>
              </a:rPr>
              <a:t>Αναπτύσσουν έντονες σχέσεις, αρχικά εξιδανικεύουν τον άλλο, εν συνεχεία όμως εύκολα καταφεύγουν στη υποτίμηση του, ιδίως όταν ο άλλος νιώθουν ότι δεν είναι διαθέσιμος και παρών.</a:t>
            </a:r>
          </a:p>
          <a:p>
            <a:pPr>
              <a:lnSpc>
                <a:spcPct val="90000"/>
              </a:lnSpc>
            </a:pPr>
            <a:r>
              <a:rPr lang="el-GR" sz="2800" smtClean="0">
                <a:latin typeface="Arial" charset="0"/>
              </a:rPr>
              <a:t>Έντονος φόβος εγκατάλειψης, καταβάλλουν μεγάλες προσπάθειες αποφυγής αποχωρισμού.</a:t>
            </a:r>
          </a:p>
          <a:p>
            <a:pPr>
              <a:lnSpc>
                <a:spcPct val="90000"/>
              </a:lnSpc>
            </a:pPr>
            <a:r>
              <a:rPr lang="el-GR" sz="2800" smtClean="0">
                <a:latin typeface="Arial" charset="0"/>
              </a:rPr>
              <a:t>Ο θυμός που συνοδεύει την εγκατάλειψη, πραγματική ή φαντασιωσική, είναι συχνά καταστροφικός.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ΟΡΙΣΜΟΣ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l-GR" b="1" dirty="0" smtClean="0"/>
              <a:t>	Προσωπικότητα</a:t>
            </a:r>
            <a:r>
              <a:rPr lang="el-GR" dirty="0" smtClean="0"/>
              <a:t> είναι το σύνολο των ιδιαίτερων ψυχικών και πνευματικών χαρακτηριστικών και των τρόπων συμπεριφοράς ενός ατόμου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>
                <a:latin typeface="Arial" charset="0"/>
              </a:rPr>
              <a:t>Αιτιοπαθογένεια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>
                <a:latin typeface="Arial" charset="0"/>
              </a:rPr>
              <a:t>Ψυχοτραυματικά γεγονότα: κακοποίηση, παραμέληση, εχθρικό περιβάλλον, πρωτόγονοι μηχανισμοί άμυνας όπως προβολή που δεν μεταβάλλονται σε πιο ώριμους.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>
                <a:latin typeface="Arial" charset="0"/>
              </a:rPr>
              <a:t>Πορεία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mtClean="0">
                <a:latin typeface="Arial" charset="0"/>
              </a:rPr>
              <a:t>Χρόνια, επιδεινούμενη</a:t>
            </a:r>
          </a:p>
          <a:p>
            <a:r>
              <a:rPr lang="el-GR" smtClean="0">
                <a:latin typeface="Arial" charset="0"/>
              </a:rPr>
              <a:t>Συννοσηρότητα με κατάθλιψη, κατάχρηση αλκοόλ, αυτοκτονία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>
                <a:latin typeface="Arial" charset="0"/>
              </a:rPr>
              <a:t>ΥΣΤΕΡΙΚΗ</a:t>
            </a:r>
            <a:br>
              <a:rPr lang="el-GR" smtClean="0">
                <a:latin typeface="Arial" charset="0"/>
              </a:rPr>
            </a:br>
            <a:r>
              <a:rPr lang="el-GR" smtClean="0">
                <a:latin typeface="Arial" charset="0"/>
              </a:rPr>
              <a:t>ΙΣΤΡΙΟΝΙΚΗ</a:t>
            </a:r>
          </a:p>
        </p:txBody>
      </p:sp>
      <p:sp>
        <p:nvSpPr>
          <p:cNvPr id="27652" name="Rectang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smtClean="0"/>
          </a:p>
        </p:txBody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mtClean="0">
                <a:latin typeface="Arial" charset="0"/>
              </a:rPr>
              <a:t>Από το 1980 ο όρος υστερική έχει αντικατασταθεί από τον όρο ιστριονική.</a:t>
            </a:r>
          </a:p>
          <a:p>
            <a:r>
              <a:rPr lang="el-GR" smtClean="0">
                <a:latin typeface="Arial" charset="0"/>
              </a:rPr>
              <a:t>Δυσκολία διαχωρισμού φυσιολογικού από παθολογικό στην υστερική διαταραχή λόγω υψηλής λειτουργικότητας. </a:t>
            </a:r>
          </a:p>
          <a:p>
            <a:r>
              <a:rPr lang="el-GR" smtClean="0">
                <a:latin typeface="Arial" charset="0"/>
              </a:rPr>
              <a:t>Στιγματισμός ατόμων ως «υστερικά».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>
                <a:latin typeface="Arial" charset="0"/>
              </a:rPr>
              <a:t>Κλινική εικόνα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2800" dirty="0" smtClean="0">
                <a:latin typeface="Arial" charset="0"/>
              </a:rPr>
              <a:t>Ασταθείς και επιφανειακές συναισθηματικές αντιδράσεις, ανάγκη να έχουν την προσοχή των άλλων, </a:t>
            </a:r>
            <a:r>
              <a:rPr lang="el-GR" sz="2800" dirty="0" err="1" smtClean="0">
                <a:latin typeface="Arial" charset="0"/>
              </a:rPr>
              <a:t>εξαρτητικότητα</a:t>
            </a:r>
            <a:r>
              <a:rPr lang="el-GR" sz="2800" dirty="0" smtClean="0">
                <a:latin typeface="Arial" charset="0"/>
              </a:rPr>
              <a:t>, δραματοποίηση, </a:t>
            </a:r>
            <a:r>
              <a:rPr lang="el-GR" sz="2800" dirty="0" err="1" smtClean="0">
                <a:latin typeface="Arial" charset="0"/>
              </a:rPr>
              <a:t>αβοηθησία</a:t>
            </a:r>
            <a:r>
              <a:rPr lang="el-GR" sz="2800" dirty="0" smtClean="0">
                <a:latin typeface="Arial" charset="0"/>
              </a:rPr>
              <a:t>, </a:t>
            </a:r>
            <a:r>
              <a:rPr lang="el-GR" sz="2800" dirty="0" err="1" smtClean="0">
                <a:latin typeface="Arial" charset="0"/>
              </a:rPr>
              <a:t>παρορομητικότητα</a:t>
            </a:r>
            <a:r>
              <a:rPr lang="el-GR" sz="2800" dirty="0" smtClean="0">
                <a:latin typeface="Arial" charset="0"/>
              </a:rPr>
              <a:t>, έκδηλη σεξουαλικότητα με επιδεικτικές συμπεριφορές.</a:t>
            </a:r>
          </a:p>
          <a:p>
            <a:r>
              <a:rPr lang="el-GR" sz="2800" dirty="0" smtClean="0">
                <a:latin typeface="Arial" charset="0"/>
              </a:rPr>
              <a:t>Σχεδόν αποκλειστικά στις γυναίκες (κοινωνικά πρότυπα το αποδέχονται). Στους άντρες η </a:t>
            </a:r>
            <a:r>
              <a:rPr lang="el-GR" sz="2800" dirty="0" err="1" smtClean="0">
                <a:latin typeface="Arial" charset="0"/>
              </a:rPr>
              <a:t>εξαρτητικότητα</a:t>
            </a:r>
            <a:r>
              <a:rPr lang="el-GR" sz="2800" dirty="0" smtClean="0">
                <a:latin typeface="Arial" charset="0"/>
              </a:rPr>
              <a:t> δεν είναι αποδεκτή ούτε από τους ίδιους ούτε από τους άλλους και εξωτερικεύεται με επιθετικότητα.</a:t>
            </a:r>
          </a:p>
          <a:p>
            <a:r>
              <a:rPr lang="el-GR" sz="2800" dirty="0" smtClean="0">
                <a:latin typeface="Arial" charset="0"/>
              </a:rPr>
              <a:t>Άνδρες: εξαιρετικά ανδροπρεπείς-Δον Ζουάν ή εξαιρετικά θηλυπρεπείς-Δανδής, επιτηδευμένη κομψότητα.</a:t>
            </a:r>
          </a:p>
          <a:p>
            <a:endParaRPr lang="el-GR" sz="28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Κλινική εικόνα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Υστερική διαταραχή: βαθμός ανεξαρτησίας, επαγγελματικά επιτυχημένοι, φιλόδοξοι, εποικοδομητικά ανταγωνιστικοί</a:t>
            </a:r>
          </a:p>
          <a:p>
            <a:r>
              <a:rPr lang="el-GR" dirty="0" err="1" smtClean="0"/>
              <a:t>Ιστριονική</a:t>
            </a:r>
            <a:r>
              <a:rPr lang="el-GR" dirty="0" smtClean="0"/>
              <a:t> διαταραχή: έντονη </a:t>
            </a:r>
            <a:r>
              <a:rPr lang="el-GR" dirty="0" err="1" smtClean="0"/>
              <a:t>εξαρτητικότητα</a:t>
            </a:r>
            <a:r>
              <a:rPr lang="el-GR" dirty="0" smtClean="0"/>
              <a:t>, παθητικότητα, δεν μπορούν να θέτουν στόχους, νιώθουν αβοήθητοι, χειριστικές συμπεριφορές.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Αιτιοπαθογένεια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Ματαιώσεις στην παιδική ηλικία</a:t>
            </a:r>
          </a:p>
          <a:p>
            <a:pPr>
              <a:buNone/>
            </a:pPr>
            <a:r>
              <a:rPr lang="el-GR" dirty="0" smtClean="0"/>
              <a:t>Υπερδιέγερση νηπίου λόγω συμπεριφοράς γονέων</a:t>
            </a:r>
            <a:endParaRPr 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Πορεία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Κατάθλιψη, </a:t>
            </a:r>
            <a:r>
              <a:rPr lang="el-GR" dirty="0" err="1" smtClean="0"/>
              <a:t>σωματοποιητικά</a:t>
            </a:r>
            <a:r>
              <a:rPr lang="el-GR" dirty="0" smtClean="0"/>
              <a:t>  συμπτώματα</a:t>
            </a:r>
          </a:p>
          <a:p>
            <a:r>
              <a:rPr lang="el-GR" dirty="0" smtClean="0"/>
              <a:t>Σταδιακά επιδεινούμενη, αυξανόμενα προβλήματα </a:t>
            </a:r>
            <a:r>
              <a:rPr lang="el-GR" smtClean="0"/>
              <a:t>στις διαπροσωπικές </a:t>
            </a:r>
            <a:r>
              <a:rPr lang="el-GR" dirty="0" smtClean="0"/>
              <a:t>σχέσεις, συναισθήματα μοναξιάς και ανικανότητας.</a:t>
            </a:r>
          </a:p>
          <a:p>
            <a:endParaRPr lang="el-GR" dirty="0" smtClean="0"/>
          </a:p>
          <a:p>
            <a:endParaRPr lang="el-GR" dirty="0" smtClean="0"/>
          </a:p>
          <a:p>
            <a:pPr>
              <a:buNone/>
            </a:pPr>
            <a:r>
              <a:rPr lang="el-GR" dirty="0" smtClean="0"/>
              <a:t>Ατομική ψυχοθεραπεία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ΙΔΕΟΨΥΧΑΝΑΓΚΑΣΤΙΚΗ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ΔΔ από ιδεοψυχαναγκαστική νεύρωση</a:t>
            </a:r>
          </a:p>
          <a:p>
            <a:endParaRPr lang="el-GR" dirty="0" smtClean="0"/>
          </a:p>
          <a:p>
            <a:pPr lvl="1"/>
            <a:r>
              <a:rPr lang="el-GR" dirty="0" smtClean="0"/>
              <a:t>Όχι ιδεοληψίες</a:t>
            </a:r>
          </a:p>
          <a:p>
            <a:pPr lvl="1"/>
            <a:r>
              <a:rPr lang="el-GR" dirty="0" smtClean="0"/>
              <a:t>Όχι ψυχαναγκαστικές πράξεις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Κλινική εικόνα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Το άτομο έχει την ανάγκη να είναι τέλειο, δίνει σε υπερβολικό βαθμό σημασία στις λεπτομέρειες , στους κανόνες και στην τάξη, παραβλέποντας την ουσία. Ανάγκη να έχει τον απόλυτο έλεγχο του εαυτού του και του περιβάλλοντος.</a:t>
            </a:r>
          </a:p>
          <a:p>
            <a:r>
              <a:rPr lang="el-GR" dirty="0" smtClean="0"/>
              <a:t>Έλλειψη προσαρμοστικότητας. Άκαμπτο ως προς τις απόψεις και τις μεθόδους. Δυσφορία στις αλλαγές, έχει προσωπική τακτική.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ΕΙΣΑΓΩΓΗ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Ψυχική διαταραχή που αφορά στον τρόπο με τον οποίο το άτομο σκέπτεται, συμπεριφέρεται προς τους άλλους και σχετίζεται με τον εαυτό του.</a:t>
            </a:r>
          </a:p>
          <a:p>
            <a:r>
              <a:rPr lang="el-GR" dirty="0" smtClean="0"/>
              <a:t>Επηρεάζει το ίδιο το άτομο, το περιβάλλον και τις υπηρεσίες υγείας.</a:t>
            </a:r>
          </a:p>
          <a:p>
            <a:r>
              <a:rPr lang="el-GR" dirty="0" smtClean="0"/>
              <a:t>Αυξημένη συχνότητα συνύπαρξης άλλων ψυχικών διαταραχών </a:t>
            </a:r>
            <a:r>
              <a:rPr lang="el-GR" dirty="0" smtClean="0"/>
              <a:t>που</a:t>
            </a:r>
            <a:r>
              <a:rPr lang="en-US" dirty="0" smtClean="0"/>
              <a:t> </a:t>
            </a:r>
            <a:r>
              <a:rPr lang="el-GR" dirty="0" smtClean="0"/>
              <a:t>έχουν </a:t>
            </a:r>
            <a:r>
              <a:rPr lang="el-GR" dirty="0" smtClean="0"/>
              <a:t>χειρότερη πρόγνωση</a:t>
            </a:r>
          </a:p>
          <a:p>
            <a:r>
              <a:rPr lang="el-GR" dirty="0" smtClean="0"/>
              <a:t>Αυξημένη συχνότητα αυτοκτονιών, βίαιων συμπεριφορών και αυτοτραυματισμών.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Κλινική εικόνα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Αφοσιωμένο στα καθήκοντα.</a:t>
            </a:r>
          </a:p>
          <a:p>
            <a:r>
              <a:rPr lang="el-GR" dirty="0" smtClean="0"/>
              <a:t>Δεν μπορεί να απολαύσει ζωή και σχέσεις με άλλους</a:t>
            </a:r>
          </a:p>
          <a:p>
            <a:r>
              <a:rPr lang="el-GR" dirty="0" smtClean="0"/>
              <a:t>Αυστηρός σε θέματα ηθικής, κριτικός απέναντι σε άλλους</a:t>
            </a:r>
          </a:p>
          <a:p>
            <a:r>
              <a:rPr lang="el-GR" dirty="0" smtClean="0"/>
              <a:t>Ευαίσθητος στην κριτική</a:t>
            </a:r>
          </a:p>
          <a:p>
            <a:r>
              <a:rPr lang="el-GR" dirty="0" smtClean="0"/>
              <a:t>Φοβάται να λειτουργήσει χωρίς τους κανόνες του (άμυνά του)</a:t>
            </a:r>
          </a:p>
          <a:p>
            <a:r>
              <a:rPr lang="el-GR" dirty="0" smtClean="0"/>
              <a:t>Αμφιβάλλει για τον εαυτό του, δεν παίρνει εύκολα αποφάσεις</a:t>
            </a:r>
          </a:p>
          <a:p>
            <a:r>
              <a:rPr lang="el-GR" dirty="0" smtClean="0"/>
              <a:t>Ευγενής αλλά τρέφει επιθετικά συναισθήματα</a:t>
            </a:r>
            <a:endParaRPr lang="el-GR" dirty="0" smtClean="0"/>
          </a:p>
          <a:p>
            <a:r>
              <a:rPr lang="el-GR" dirty="0" smtClean="0"/>
              <a:t>Δημιουργεί σταθερές σχέσεις, ενοχές αν αντιδράσει άσχημα</a:t>
            </a:r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ΑΤΙΟΠΑΘΟΓΕΝΕΙΑ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Γενετικοί παράγοντες</a:t>
            </a:r>
          </a:p>
          <a:p>
            <a:r>
              <a:rPr lang="el-GR" dirty="0" smtClean="0"/>
              <a:t>Αυστηρό και δύσκαμπτο περιβάλλον</a:t>
            </a:r>
          </a:p>
          <a:p>
            <a:endParaRPr lang="el-GR" dirty="0" smtClean="0"/>
          </a:p>
          <a:p>
            <a:pPr algn="ctr">
              <a:buNone/>
            </a:pPr>
            <a:r>
              <a:rPr lang="el-GR" dirty="0" smtClean="0"/>
              <a:t>ΠΟΡΕΙΑ</a:t>
            </a:r>
          </a:p>
          <a:p>
            <a:pPr>
              <a:buNone/>
            </a:pPr>
            <a:r>
              <a:rPr lang="el-GR" dirty="0" smtClean="0"/>
              <a:t>Δεν υποχωρούν , ενίοτε επιτείνονται</a:t>
            </a:r>
          </a:p>
          <a:p>
            <a:pPr>
              <a:buNone/>
            </a:pPr>
            <a:r>
              <a:rPr lang="el-GR" dirty="0" smtClean="0"/>
              <a:t>Κατάθλιψη</a:t>
            </a:r>
          </a:p>
          <a:p>
            <a:pPr>
              <a:buNone/>
            </a:pPr>
            <a:r>
              <a:rPr lang="el-GR" dirty="0" smtClean="0"/>
              <a:t>Ψυχωσική διαταραχή</a:t>
            </a:r>
            <a:endParaRPr lang="el-G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l-GR" dirty="0" smtClean="0"/>
              <a:t>ΛΟΙΠΕΣ ΔΙΑΤΑΡΑΧΕΣ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1472" y="1000108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l-GR" b="1" dirty="0" smtClean="0"/>
              <a:t>Σχιζοειδής</a:t>
            </a:r>
            <a:r>
              <a:rPr lang="el-GR" dirty="0" smtClean="0"/>
              <a:t>: </a:t>
            </a:r>
            <a:r>
              <a:rPr lang="el-GR" dirty="0" err="1" smtClean="0"/>
              <a:t>ενδοστρέφεια</a:t>
            </a:r>
            <a:r>
              <a:rPr lang="el-GR" dirty="0" smtClean="0"/>
              <a:t>, συναισθηματική ψυχρότητα έλλειψη ενδιαφέροντος για τους άλλους</a:t>
            </a:r>
          </a:p>
          <a:p>
            <a:r>
              <a:rPr lang="el-GR" b="1" dirty="0" err="1" smtClean="0"/>
              <a:t>Σχιζότυπη</a:t>
            </a:r>
            <a:r>
              <a:rPr lang="el-GR" dirty="0" smtClean="0"/>
              <a:t>: διαταραχή σκέψης, παράδοξη συμπεριφορ</a:t>
            </a:r>
            <a:r>
              <a:rPr lang="el-GR" dirty="0" smtClean="0"/>
              <a:t>ά</a:t>
            </a:r>
            <a:r>
              <a:rPr lang="el-GR" dirty="0" smtClean="0"/>
              <a:t> χωρίς νοητική έκπτωση.</a:t>
            </a:r>
          </a:p>
          <a:p>
            <a:r>
              <a:rPr lang="el-GR" b="1" dirty="0" err="1" smtClean="0"/>
              <a:t>Αποφευκτική</a:t>
            </a:r>
            <a:r>
              <a:rPr lang="el-GR" dirty="0" smtClean="0"/>
              <a:t>: αποφυγή σχέσεων από φόβο κριτικής ή απόρριψης.</a:t>
            </a:r>
          </a:p>
          <a:p>
            <a:r>
              <a:rPr lang="el-GR" b="1" dirty="0" err="1" smtClean="0"/>
              <a:t>Εξαρτητική</a:t>
            </a:r>
            <a:r>
              <a:rPr lang="el-GR" dirty="0" smtClean="0"/>
              <a:t>: δυσκολία στη λήψη αποφάσεων και στον αποχωρισμό, επιδιώκουν σχέσεις εξάρτησης και παθητικότητας</a:t>
            </a:r>
          </a:p>
          <a:p>
            <a:r>
              <a:rPr lang="el-GR" b="1" dirty="0" smtClean="0"/>
              <a:t>Ναρκισσιστική</a:t>
            </a:r>
            <a:r>
              <a:rPr lang="el-GR" dirty="0" smtClean="0"/>
              <a:t>: διάχυτο πρότυπο μεγαλείου, είτε στη φαντασία είτε στη συμπεριφορά, ανάγκη για θαυμασμό, έλλειψη </a:t>
            </a:r>
            <a:r>
              <a:rPr lang="el-GR" dirty="0" err="1" smtClean="0"/>
              <a:t>ενσυναισθησίας</a:t>
            </a:r>
            <a:r>
              <a:rPr lang="el-GR" dirty="0" smtClean="0"/>
              <a:t> </a:t>
            </a:r>
            <a:r>
              <a:rPr lang="el-GR" dirty="0" smtClean="0"/>
              <a:t>(δεν αναγνωρίζει ούτε ταυτίζεται με συναισθήματα και ανάγκες των άλλων).</a:t>
            </a:r>
            <a:endParaRPr lang="el-G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ΛΟΙΠΕΣ ΔΙΑΤΑΡΑΧΕΣ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/>
              <a:t>Καταθλιπτική</a:t>
            </a:r>
            <a:r>
              <a:rPr lang="el-GR" dirty="0" smtClean="0"/>
              <a:t>: απαισιόδοξα άτομα, με χαμηλή αυτοεκτίμηση, υπερβολικές απαιτήσεις από τον εαυτό και τους άλλους, αντί για θυμό εκφράζουν θλίψη και απελπισία. Δημιουργικά άτομα αλλά δεν μπορούν να αναδειχθούν.</a:t>
            </a:r>
          </a:p>
          <a:p>
            <a:r>
              <a:rPr lang="el-GR" b="1" dirty="0" smtClean="0"/>
              <a:t>Μη προσδιοριζόμενη αλλιώς</a:t>
            </a:r>
            <a:r>
              <a:rPr lang="el-GR" dirty="0" smtClean="0"/>
              <a:t>. Δεν πληρούν κριτήρια μίας διαταραχής ή έχουν στοιχεία από πολλές</a:t>
            </a:r>
            <a:endParaRPr lang="el-G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ΘΕΡΑΠΕΙΑ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b="1" dirty="0" smtClean="0"/>
              <a:t>Ατομική ΨΘ </a:t>
            </a:r>
            <a:r>
              <a:rPr lang="el-GR" dirty="0" smtClean="0"/>
              <a:t>[γνωσιακή, ψυχαναλυτική]. Συμφωνία και ενεργό συμμετοχή ατόμου. Βραδεία αλλαγή</a:t>
            </a:r>
          </a:p>
          <a:p>
            <a:pPr lvl="1"/>
            <a:r>
              <a:rPr lang="el-GR" dirty="0" smtClean="0"/>
              <a:t>Καλύτερη πρόγνωση: υστερική, ΙΔΨ, καταθλιπτική, ναρκισσιστική</a:t>
            </a:r>
          </a:p>
          <a:p>
            <a:pPr lvl="1"/>
            <a:r>
              <a:rPr lang="el-GR" dirty="0" smtClean="0"/>
              <a:t>Χειρότερη: οριακή, </a:t>
            </a:r>
            <a:r>
              <a:rPr lang="el-GR" dirty="0" err="1" smtClean="0"/>
              <a:t>ιστριονική</a:t>
            </a:r>
            <a:r>
              <a:rPr lang="el-GR" dirty="0" smtClean="0"/>
              <a:t>, σχιζοειδή, όταν υπάρχει </a:t>
            </a:r>
            <a:r>
              <a:rPr lang="el-GR" dirty="0" err="1" smtClean="0"/>
              <a:t>συννοσηρότητα</a:t>
            </a:r>
            <a:endParaRPr lang="el-GR" dirty="0" smtClean="0"/>
          </a:p>
          <a:p>
            <a:pPr lvl="1"/>
            <a:r>
              <a:rPr lang="el-GR" dirty="0" smtClean="0"/>
              <a:t>Δεν αναζητούν θεραπεία άτομα με </a:t>
            </a:r>
            <a:r>
              <a:rPr lang="el-GR" u="sng" dirty="0" smtClean="0"/>
              <a:t>αντικοινωνική</a:t>
            </a:r>
            <a:r>
              <a:rPr lang="el-GR" dirty="0" smtClean="0"/>
              <a:t> διαταραχή γιατί παίρνουν ικανοποίηση από τις πράξεις τους και δεν έχουν ενοχές και με παρανοειδή διαταραχή λόγω προβολής.</a:t>
            </a:r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ψυχαναλυτική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θεραπευτής </a:t>
            </a:r>
            <a:r>
              <a:rPr lang="el-GR" i="1" dirty="0" smtClean="0"/>
              <a:t>εμπεριέχει (αντέχει και κατανοεί</a:t>
            </a:r>
            <a:r>
              <a:rPr lang="el-GR" dirty="0" smtClean="0"/>
              <a:t>)  άγχη και συναισθήματα , δίνοντας νόημα σε αυτά και τα ερμηνεύει όπως εμφανίζονται στη σχέση (</a:t>
            </a:r>
            <a:r>
              <a:rPr lang="el-GR" i="1" dirty="0" smtClean="0"/>
              <a:t>μεταβίβαση</a:t>
            </a:r>
            <a:r>
              <a:rPr lang="el-GR" dirty="0" smtClean="0"/>
              <a:t>), επιδιώκει αναδιοργάνωση προσωπικότητας .</a:t>
            </a:r>
            <a:endParaRPr lang="el-G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γνωσιακή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Αναλύει τα </a:t>
            </a:r>
            <a:r>
              <a:rPr lang="el-GR" i="1" dirty="0" smtClean="0"/>
              <a:t>σχήματα </a:t>
            </a:r>
            <a:r>
              <a:rPr lang="el-GR" dirty="0" smtClean="0"/>
              <a:t>του ασθενούς που θεωρούνται υπεύθυνα για την παθολογική ερμηνεία που δίνει οπ ασθενής στα εσωτερικά και εξωτερικά ερεθίσματα.</a:t>
            </a:r>
            <a:endParaRPr lang="el-GR" i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ΘΕΡΑΠΕΙΑ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Ομαδική: διαφορετικής βαρύτητας διαταραχές ή βαρύτερα περιστατικά οριακών</a:t>
            </a:r>
          </a:p>
          <a:p>
            <a:r>
              <a:rPr lang="el-GR" dirty="0" smtClean="0"/>
              <a:t>Οικογενειακή: για έφηβους και νέους ενήλικές</a:t>
            </a:r>
            <a:endParaRPr lang="el-G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ΦΑΡΜΑΚΟΘΕΡΑΠΕΙΑ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Συννοσηρότητα με μείζονα κατάθλιψη, κρίσεις πανικού,</a:t>
            </a:r>
          </a:p>
          <a:p>
            <a:r>
              <a:rPr lang="el-GR" dirty="0" smtClean="0"/>
              <a:t>Παρορμητικότητα, βίαιη συμπεριφορά, συναισθηματική αστάθεια (συνοδευτικά ΨΘ).</a:t>
            </a:r>
          </a:p>
          <a:p>
            <a:r>
              <a:rPr lang="el-GR" dirty="0" smtClean="0"/>
              <a:t>Παρορμητική συμπεριφορά: </a:t>
            </a:r>
            <a:r>
              <a:rPr lang="en-US" dirty="0" smtClean="0"/>
              <a:t>SSRIs</a:t>
            </a:r>
            <a:r>
              <a:rPr lang="el-GR" dirty="0" smtClean="0"/>
              <a:t> –αντιεπιληπτικά</a:t>
            </a:r>
          </a:p>
          <a:p>
            <a:r>
              <a:rPr lang="el-GR" dirty="0" smtClean="0"/>
              <a:t>Παρανοειδή: αντιψυχωσικά</a:t>
            </a:r>
            <a:endParaRPr lang="el-G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ΑΠΑΡΤΙΩΜΕΝΗ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Δύσκολοι ασθενείς: αλλάζουν εύκολα θεραπευτή, χειριστικές συμπεριφορές, </a:t>
            </a:r>
            <a:r>
              <a:rPr lang="el-GR" dirty="0" err="1" smtClean="0"/>
              <a:t>αντιθεραπευτικές</a:t>
            </a:r>
            <a:r>
              <a:rPr lang="el-GR" dirty="0" smtClean="0"/>
              <a:t> συνθήκες</a:t>
            </a:r>
          </a:p>
          <a:p>
            <a:r>
              <a:rPr lang="el-GR" dirty="0" smtClean="0"/>
              <a:t>Δημιουργία θεραπευτικού πλαισίου που συγκρατεί τον ασθενή και επιτρέπει την ανάπτυξη της σκέψης και της ενδοσκόπησης.</a:t>
            </a:r>
          </a:p>
          <a:p>
            <a:r>
              <a:rPr lang="el-GR" smtClean="0"/>
              <a:t>Συνεργασία θεραπευτών</a:t>
            </a:r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ΟΡΙΣΜΟΣ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«ένα σταθερό πρότυπο εσωτερικών εμπειριών και συμπεριφορών που αποκλίνουν σημαντικά από το αναμενόμενο πολιτισμικά για το άτομο. Το πρότυπο αυτό εκδηλώνεται σε δύο ή περισσότερες περιοχές:</a:t>
            </a:r>
          </a:p>
          <a:p>
            <a:pPr lvl="1"/>
            <a:r>
              <a:rPr lang="el-GR" dirty="0" smtClean="0"/>
              <a:t>Γνωστική περιοχή: τους τρόπους με τους οποίους το άτομο προσλαμβάνει και ερμηνεύει τον εαυτό, τους άλλους και τα γεγονότα</a:t>
            </a:r>
          </a:p>
          <a:p>
            <a:pPr lvl="1"/>
            <a:r>
              <a:rPr lang="el-GR" dirty="0" smtClean="0"/>
              <a:t>Το πεδίο των συναισθημάτων: εύρος, ένταση, διακύμανση και </a:t>
            </a:r>
            <a:r>
              <a:rPr lang="el-GR" dirty="0" err="1" smtClean="0"/>
              <a:t>προσφορότητα</a:t>
            </a:r>
            <a:r>
              <a:rPr lang="el-GR" dirty="0" smtClean="0"/>
              <a:t> συναισθημάτων</a:t>
            </a:r>
          </a:p>
          <a:p>
            <a:pPr lvl="1"/>
            <a:r>
              <a:rPr lang="el-GR" dirty="0" smtClean="0"/>
              <a:t>Τη διαπροσωπική </a:t>
            </a:r>
            <a:r>
              <a:rPr lang="el-GR" dirty="0" smtClean="0"/>
              <a:t>συναλλαγή</a:t>
            </a:r>
            <a:endParaRPr lang="el-GR" dirty="0" smtClean="0"/>
          </a:p>
          <a:p>
            <a:pPr lvl="1"/>
            <a:r>
              <a:rPr lang="el-GR" dirty="0" smtClean="0"/>
              <a:t>Τον έλεγχο παρορμήσεων</a:t>
            </a:r>
          </a:p>
          <a:p>
            <a:pPr lvl="1"/>
            <a:endParaRPr lang="el-GR" dirty="0"/>
          </a:p>
          <a:p>
            <a:pPr lvl="1"/>
            <a:r>
              <a:rPr lang="el-GR" dirty="0" smtClean="0"/>
              <a:t>Το πρότυπο αυτό να είναι μόνιμο και δύσκαμπτο και να εμποδίζει λειτουργικότητα και προσαρμοστικότητα ατόμου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ΕΠΙΔΗΜΙΟΛΟΓΙΑ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10-15% γενικού πληθυσμού</a:t>
            </a:r>
          </a:p>
          <a:p>
            <a:r>
              <a:rPr lang="el-GR" dirty="0" smtClean="0"/>
              <a:t>40% ψυχιατρικών ασθενών</a:t>
            </a:r>
          </a:p>
          <a:p>
            <a:r>
              <a:rPr lang="el-GR" dirty="0" smtClean="0"/>
              <a:t>20-30% ασθενείς εξωτερικών </a:t>
            </a:r>
            <a:r>
              <a:rPr lang="el-GR" dirty="0"/>
              <a:t>ι</a:t>
            </a:r>
            <a:r>
              <a:rPr lang="el-GR" dirty="0" smtClean="0"/>
              <a:t>ατρείων</a:t>
            </a:r>
          </a:p>
          <a:p>
            <a:r>
              <a:rPr lang="el-GR" dirty="0" smtClean="0"/>
              <a:t>Αντικοινωνικές ενέργειες μπορεί να οφείλονται σε λανθάνουσα ύπαρξη διαταραχής προσωπικότητας</a:t>
            </a:r>
          </a:p>
          <a:p>
            <a:r>
              <a:rPr lang="el-GR" dirty="0" err="1" smtClean="0"/>
              <a:t>Συννοσηρότητα</a:t>
            </a:r>
            <a:r>
              <a:rPr lang="el-GR" dirty="0" smtClean="0"/>
              <a:t>: συναισθηματικές διαταραχές, διαταραχή ελέγχου παρορμήσεων, διαταραχή πρόσληψης τροφής,  αγχώδεις διαταραχές, χρήση ουσιών, </a:t>
            </a:r>
            <a:r>
              <a:rPr lang="el-GR" dirty="0" err="1" smtClean="0"/>
              <a:t>αυτοκτονικότητα</a:t>
            </a:r>
            <a:endParaRPr lang="el-GR" dirty="0" smtClean="0"/>
          </a:p>
          <a:p>
            <a:r>
              <a:rPr lang="el-GR" dirty="0" smtClean="0"/>
              <a:t>Συσχέτιση διαταραχών προσωπικότητας με σωματικές νόσους: ΑΥ, ΣΝ, Ψωρίαση</a:t>
            </a:r>
          </a:p>
          <a:p>
            <a:r>
              <a:rPr lang="el-GR" dirty="0" smtClean="0"/>
              <a:t>Έναρξη στην εφηβεία, εγκατάσταση στην ενήλικο ζωή. Αν πρωτοεμφανιστεί αργότερα, πιθανή εμφάνιση σοβαρής ψυχιατρικής νόσου.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ΑΙΤΙΟΠΑΘΟΓΕΝΕΙΑ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Γενετικοί παράγοντες. Εγγενή χαρακτηριστικά αποτελούν την ιδιοσυγκρασία. </a:t>
            </a:r>
            <a:endParaRPr lang="el-GR" dirty="0"/>
          </a:p>
          <a:p>
            <a:r>
              <a:rPr lang="el-GR" dirty="0" smtClean="0"/>
              <a:t>Τραυματικά γεγονότα βρεφικής και παιδικής ηλικίας. Βιώματα εγκατάλειψης, απόρριψης, παραμέληση, κακοποίηση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ΔΙΑΓΝΩΣΗ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Ερωτηματολόγια:</a:t>
            </a:r>
            <a:r>
              <a:rPr lang="en-US" dirty="0" smtClean="0"/>
              <a:t> MMPI Minnesota </a:t>
            </a:r>
            <a:r>
              <a:rPr lang="en-US" dirty="0" err="1" smtClean="0"/>
              <a:t>Multiphasic</a:t>
            </a:r>
            <a:r>
              <a:rPr lang="en-US" dirty="0" smtClean="0"/>
              <a:t> Personality Inventory</a:t>
            </a:r>
            <a:r>
              <a:rPr lang="el-GR" dirty="0" smtClean="0"/>
              <a:t>, ψυχομετρικά εργαλεία για συγκεκριμένη διαταραχή (</a:t>
            </a:r>
            <a:r>
              <a:rPr lang="en-US" dirty="0" smtClean="0"/>
              <a:t>NPI Narcissistic Personality Inventory)</a:t>
            </a:r>
          </a:p>
          <a:p>
            <a:r>
              <a:rPr lang="el-GR" smtClean="0"/>
              <a:t>Δομημένες συνεντεύξεις</a:t>
            </a:r>
            <a:r>
              <a:rPr lang="el-GR"/>
              <a:t>:</a:t>
            </a:r>
            <a:r>
              <a:rPr lang="en-US" smtClean="0"/>
              <a:t> Structured Interview for </a:t>
            </a:r>
            <a:r>
              <a:rPr lang="en-US" dirty="0" smtClean="0"/>
              <a:t>DSM-IV </a:t>
            </a:r>
            <a:r>
              <a:rPr lang="en-US" dirty="0"/>
              <a:t>P</a:t>
            </a:r>
            <a:r>
              <a:rPr lang="en-US" dirty="0" smtClean="0"/>
              <a:t>ersonality Disorder</a:t>
            </a:r>
            <a:endParaRPr lang="el-GR" dirty="0" smtClean="0"/>
          </a:p>
          <a:p>
            <a:r>
              <a:rPr lang="el-GR" dirty="0" smtClean="0"/>
              <a:t>Συστηματική παρατήρηση</a:t>
            </a:r>
          </a:p>
          <a:p>
            <a:r>
              <a:rPr lang="el-GR" dirty="0" smtClean="0"/>
              <a:t>Κλίμακες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ΠΑΡΑΝΟΕΙΔΗΣ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Κλινική εικόνα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dirty="0" smtClean="0"/>
              <a:t>Έλλειψη εμπιστοσύνης, καχυποψία, ευαισθησία στην κριτική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dirty="0" smtClean="0"/>
              <a:t> </a:t>
            </a:r>
            <a:r>
              <a:rPr lang="en-US" dirty="0" smtClean="0"/>
              <a:t>E</a:t>
            </a:r>
            <a:r>
              <a:rPr lang="el-GR" dirty="0" err="1" smtClean="0"/>
              <a:t>παγρύπνηση</a:t>
            </a:r>
            <a:endParaRPr lang="el-GR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dirty="0" smtClean="0"/>
              <a:t>Αποδίδουν κακόβουλη σημασία, άκαμπτοι στη συζήτηση, εριστικοί.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dirty="0" smtClean="0"/>
              <a:t>Κατηγορούν τους άλλους για ότι μπορεί να τους συμβεί, θεωρούν ότι είναι θύματα δολοπλοκίας, δεν αναζητούν βοήθεια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dirty="0" smtClean="0"/>
              <a:t>Προβληματικές διαπροσωπικές σχέσεις, χωρίς συναισθηματικό βάθος και διάρκεια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1286</Words>
  <Application>Microsoft Office PowerPoint</Application>
  <PresentationFormat>Προβολή στην οθόνη (4:3)</PresentationFormat>
  <Paragraphs>162</Paragraphs>
  <Slides>39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39</vt:i4>
      </vt:variant>
    </vt:vector>
  </HeadingPairs>
  <TitlesOfParts>
    <vt:vector size="40" baseType="lpstr">
      <vt:lpstr>Θέμα του Office</vt:lpstr>
      <vt:lpstr>ΔΙΑΤΑΡΑΧΕΣ ΠΡΟΣΩΠΙΚΟΤΗΤΑΣ</vt:lpstr>
      <vt:lpstr>ΟΡΙΣΜΟΣ</vt:lpstr>
      <vt:lpstr>ΕΙΣΑΓΩΓΗ</vt:lpstr>
      <vt:lpstr>ΟΡΙΣΜΟΣ</vt:lpstr>
      <vt:lpstr>ΕΠΙΔΗΜΙΟΛΟΓΙΑ</vt:lpstr>
      <vt:lpstr>ΑΙΤΙΟΠΑΘΟΓΕΝΕΙΑ</vt:lpstr>
      <vt:lpstr>ΔΙΑΓΝΩΣΗ</vt:lpstr>
      <vt:lpstr>ΠΑΡΑΝΟΕΙΔΗΣ</vt:lpstr>
      <vt:lpstr>Κλινική εικόνα</vt:lpstr>
      <vt:lpstr>Αιτιοπαθογένεια</vt:lpstr>
      <vt:lpstr>Πορεία</vt:lpstr>
      <vt:lpstr>ΑΝΤΙΚΟΙΝΩΝΙΚΗ</vt:lpstr>
      <vt:lpstr>Κλινική εικόνα έφηβοι</vt:lpstr>
      <vt:lpstr>Κλινική εικόνα ενήλικοι</vt:lpstr>
      <vt:lpstr>Αιτιοπαθογένεια</vt:lpstr>
      <vt:lpstr>Πρόγνωση</vt:lpstr>
      <vt:lpstr>ΟΡΙΑΚΗ</vt:lpstr>
      <vt:lpstr>Κλινική εικόνα</vt:lpstr>
      <vt:lpstr>Κλινική εικόνα</vt:lpstr>
      <vt:lpstr>Αιτιοπαθογένεια</vt:lpstr>
      <vt:lpstr>Πορεία</vt:lpstr>
      <vt:lpstr>ΥΣΤΕΡΙΚΗ ΙΣΤΡΙΟΝΙΚΗ</vt:lpstr>
      <vt:lpstr>Διαφάνεια 23</vt:lpstr>
      <vt:lpstr>Κλινική εικόνα</vt:lpstr>
      <vt:lpstr>Κλινική εικόνα</vt:lpstr>
      <vt:lpstr>Αιτιοπαθογένεια</vt:lpstr>
      <vt:lpstr>Πορεία </vt:lpstr>
      <vt:lpstr>ΙΔΕΟΨΥΧΑΝΑΓΚΑΣΤΙΚΗ </vt:lpstr>
      <vt:lpstr>Κλινική εικόνα</vt:lpstr>
      <vt:lpstr>Κλινική εικόνα</vt:lpstr>
      <vt:lpstr>ΑΤΙΟΠΑΘΟΓΕΝΕΙΑ</vt:lpstr>
      <vt:lpstr>ΛΟΙΠΕΣ ΔΙΑΤΑΡΑΧΕΣ</vt:lpstr>
      <vt:lpstr>ΛΟΙΠΕΣ ΔΙΑΤΑΡΑΧΕΣ</vt:lpstr>
      <vt:lpstr>ΘΕΡΑΠΕΙΑ</vt:lpstr>
      <vt:lpstr>ψυχαναλυτική</vt:lpstr>
      <vt:lpstr>γνωσιακή</vt:lpstr>
      <vt:lpstr>ΘΕΡΑΠΕΙΑ</vt:lpstr>
      <vt:lpstr>ΦΑΡΜΑΚΟΘΕΡΑΠΕΙΑ</vt:lpstr>
      <vt:lpstr>ΑΠΑΡΤΙΩΜΕΝΗ</vt:lpstr>
    </vt:vector>
  </TitlesOfParts>
  <Company>ΤΥΠΕΤ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ΔΙΑΤΑΡΑΧΕΣ ΠΡΟΣΩΠΙΚΟΤΗΤΑΣ</dc:title>
  <dc:creator>E80523</dc:creator>
  <cp:lastModifiedBy>mariannis</cp:lastModifiedBy>
  <cp:revision>23</cp:revision>
  <dcterms:created xsi:type="dcterms:W3CDTF">2015-05-04T15:11:05Z</dcterms:created>
  <dcterms:modified xsi:type="dcterms:W3CDTF">2015-05-07T06:40:13Z</dcterms:modified>
</cp:coreProperties>
</file>