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212C2-35A6-4ABD-870B-B1DF15B1F3D1}" type="datetimeFigureOut">
              <a:rPr lang="el-GR" smtClean="0"/>
              <a:pPr/>
              <a:t>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0A654-8D3B-4476-A2FB-083D9F0FFE7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ΣΥΝΑΙΣΘΗΜΑΤΙΚΕΣ ΔΙΑΤΑΡΑΧΕΣ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Όρεξη αυξημένη αλλά δε προλαβαίνει να φάει.</a:t>
            </a:r>
          </a:p>
          <a:p>
            <a:r>
              <a:rPr lang="el-GR" dirty="0" smtClean="0"/>
              <a:t>Αυξημένη σεξουαλική δραστηριότητα χωρίς να τηρούνται κανόνες.</a:t>
            </a:r>
          </a:p>
          <a:p>
            <a:r>
              <a:rPr lang="el-GR" dirty="0" smtClean="0"/>
              <a:t>Υψηλός τόνος φωνής, βραχνάδα. Υπέρμετρη </a:t>
            </a:r>
            <a:r>
              <a:rPr lang="el-GR" dirty="0" err="1" smtClean="0"/>
              <a:t>στοχοκατευθυνόμενη</a:t>
            </a:r>
            <a:r>
              <a:rPr lang="el-GR" dirty="0" smtClean="0"/>
              <a:t> δραστηριότητα.</a:t>
            </a:r>
          </a:p>
          <a:p>
            <a:r>
              <a:rPr lang="el-GR" dirty="0" smtClean="0"/>
              <a:t>Διάσπαση προσοχής, αλλαγή στόχων, περιπαικτική διάθεση, άρση αναστολών.</a:t>
            </a:r>
          </a:p>
          <a:p>
            <a:r>
              <a:rPr lang="el-GR" dirty="0" smtClean="0"/>
              <a:t>Προκλητικό ντύσιμο, λεκτική επιθετικότητα</a:t>
            </a:r>
          </a:p>
          <a:p>
            <a:r>
              <a:rPr lang="el-GR" dirty="0" smtClean="0"/>
              <a:t>Κίνδυνος από διαταραχή κρίσης (οικονομικά, τροχαία, εκτίθεται κοινωνικά)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Διάγνωση. </a:t>
            </a:r>
            <a:r>
              <a:rPr lang="el-GR" dirty="0" err="1" smtClean="0"/>
              <a:t>Υπερθυμική</a:t>
            </a:r>
            <a:r>
              <a:rPr lang="el-GR" dirty="0" smtClean="0"/>
              <a:t> ή ευερέθιστη διάθεση που να διαφέρει σαφώς από τη συνήθη διάθεση, &gt; 1 εβδομάδα και 3 χαρακτηριστικά</a:t>
            </a:r>
          </a:p>
          <a:p>
            <a:r>
              <a:rPr lang="el-GR" dirty="0" smtClean="0"/>
              <a:t>Να επηρεάζεται η λειτουργικότητα </a:t>
            </a:r>
          </a:p>
          <a:p>
            <a:r>
              <a:rPr lang="el-GR" dirty="0" smtClean="0"/>
              <a:t>Να απαιτείται νοσηλεία</a:t>
            </a:r>
          </a:p>
          <a:p>
            <a:r>
              <a:rPr lang="el-GR" dirty="0" smtClean="0"/>
              <a:t>Να περιλαμβάνει ψυχωσικά στοιχεία (παραληρητικές ιδέες, διαταραχές αντίληψης)</a:t>
            </a:r>
          </a:p>
          <a:p>
            <a:r>
              <a:rPr lang="el-GR" dirty="0" smtClean="0"/>
              <a:t>Να μην οφείλεται σε ουσίες ή άλλη σωματική νόσο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Πορεία.</a:t>
            </a:r>
          </a:p>
          <a:p>
            <a:pPr lvl="1"/>
            <a:r>
              <a:rPr lang="el-GR" dirty="0" smtClean="0"/>
              <a:t>Οξεία έναρξη. Ολοκλήρωση εικόνας εντός λίγων ημερών. Πρόδρομα συμπτώματα είναι η ελάττωση του ύπνου, ανεβασμένη διάθεση, </a:t>
            </a:r>
            <a:r>
              <a:rPr lang="el-GR" dirty="0" err="1" smtClean="0"/>
              <a:t>ιδεόρροια</a:t>
            </a:r>
            <a:r>
              <a:rPr lang="el-GR" dirty="0" smtClean="0"/>
              <a:t>, λογόρροια, εκνευρισμός, ιλαρότητα.</a:t>
            </a:r>
          </a:p>
          <a:p>
            <a:pPr lvl="1"/>
            <a:r>
              <a:rPr lang="el-GR" dirty="0" smtClean="0"/>
              <a:t>Όταν εγκατασταθεί πλήρως  δεν μπορεί να ασχοληθεί με επαγγελματικές δραστηριότητες, είναι φανερό ότι πάσχει ψυχικά και χρήζει νοσηλείας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Φυσική πορεία: αυτοπεριορίζεται σε 2-6 μήνες. Ο αντοχές των οικείων εξαντλούνται νωρίτερα.</a:t>
            </a:r>
          </a:p>
          <a:p>
            <a:r>
              <a:rPr lang="el-GR" dirty="0" smtClean="0"/>
              <a:t>Η θεραπευτική παρέμβαση </a:t>
            </a:r>
            <a:r>
              <a:rPr lang="el-GR" dirty="0" err="1" smtClean="0"/>
              <a:t>ελέχγει</a:t>
            </a:r>
            <a:r>
              <a:rPr lang="el-GR" dirty="0" smtClean="0"/>
              <a:t> συμπτώματα σε μερικές ημέρες και οδηγεί στην πλήρη υποχώρηση συμπτωματολογίας σε λίγες εβδομάδες.</a:t>
            </a:r>
          </a:p>
          <a:p>
            <a:r>
              <a:rPr lang="el-GR" dirty="0" smtClean="0"/>
              <a:t>Η αποδρομή μπορεί αν οδηγήσει σε επαναφορά στο φυσιολογικό, η σπανιότερα άμεσα σε μείζον καταθλιπτικό. Το μανιακό επεισόδιο επανεμφανίζεται.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ΤΥΠΟΙ ΜΑΝΙΑΚΟΥ ΕΠΕΙΣΟΔΙΟΥ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ή χωρίς ψυχωσικά στοιχεία</a:t>
            </a:r>
          </a:p>
          <a:p>
            <a:r>
              <a:rPr lang="el-GR" dirty="0" smtClean="0"/>
              <a:t>Ψυχωσικά στοιχεία συμβατά ή ασύμβατα με συναισθηματική κατάσταση</a:t>
            </a:r>
          </a:p>
          <a:p>
            <a:r>
              <a:rPr lang="el-GR" dirty="0" smtClean="0"/>
              <a:t>Μικτό: συνυπάρχουν συμπτώματα και σημεία μανιακού και μείζονος καταθλιπτικού επεισοδίου.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Συμπτώματα επί τουλάχιστον 4 ημέρες, δεν υπάρχουν ψυχωσικά συμπτώματα δε διαταράσσεται σημαντικά η λειτουργικότητα ούτε απαιτείται νοσηλεία.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Καταθλιπτική διάθεση: αισθάνεται στενοχωρημένος, απελπισμένος, αβοήθητος, ανασφαλής, απαισιόδοξος.</a:t>
            </a:r>
          </a:p>
          <a:p>
            <a:r>
              <a:rPr lang="el-GR" dirty="0" err="1" smtClean="0"/>
              <a:t>Ανηδονία</a:t>
            </a:r>
            <a:r>
              <a:rPr lang="el-GR" dirty="0" smtClean="0"/>
              <a:t>: έλλειψη διάθεσης για ευχαρίστηση και αδυναμία άντλησης ικανοποίησης</a:t>
            </a:r>
          </a:p>
          <a:p>
            <a:r>
              <a:rPr lang="el-GR" dirty="0" smtClean="0"/>
              <a:t>Χειρότερη διάθεση το πρωί (</a:t>
            </a:r>
            <a:r>
              <a:rPr lang="el-GR" dirty="0" err="1" smtClean="0"/>
              <a:t>δδ</a:t>
            </a:r>
            <a:r>
              <a:rPr lang="el-GR" dirty="0" smtClean="0"/>
              <a:t> καταθλιπτικό συναίσθημα)</a:t>
            </a:r>
          </a:p>
          <a:p>
            <a:r>
              <a:rPr lang="el-GR" dirty="0" smtClean="0"/>
              <a:t>Δεν ανταποκρίνονται σε ευχάριστα περιβαλλοντικά ερεθίσματα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/>
              <a:t>Διαταραχή σκέψης</a:t>
            </a:r>
          </a:p>
          <a:p>
            <a:pPr>
              <a:buNone/>
            </a:pPr>
            <a:r>
              <a:rPr lang="el-GR" dirty="0" smtClean="0"/>
              <a:t>Δυσκολία συγκέντρωσης, επιβράδυνση, </a:t>
            </a:r>
            <a:r>
              <a:rPr lang="el-GR" dirty="0" err="1" smtClean="0"/>
              <a:t>λίμναση</a:t>
            </a:r>
            <a:r>
              <a:rPr lang="el-GR" dirty="0" smtClean="0"/>
              <a:t> ιδεών, υπάρχει μία μόνο σκέψη που είναι κακή και προκαλεί απελπισία. Προβληματική επίλυση προβλημάτων, επηρεάζεται λειτουργικότητα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/>
              <a:t>Περιεχόμενο σκέψης  </a:t>
            </a:r>
          </a:p>
          <a:p>
            <a:pPr>
              <a:buNone/>
            </a:pPr>
            <a:r>
              <a:rPr lang="el-GR" dirty="0" smtClean="0"/>
              <a:t>Χαμηλή αυτοεκτίμηση, ιδέες ενοχής και υποτίμησης, ανικανότητας και αναξιότητας, περιστροφή γύρω από </a:t>
            </a:r>
            <a:r>
              <a:rPr lang="el-GR" dirty="0" err="1" smtClean="0"/>
              <a:t>αρρώστεια</a:t>
            </a:r>
            <a:r>
              <a:rPr lang="el-GR" dirty="0" smtClean="0"/>
              <a:t> και θάνατο, ευχές θανάτου (70%) με ή χωρίς αυτοκτονικό ιδεασμό (10-15%). Μπορεί μ πριν αυτοκτονήσει να σκοτώσει συγγενείς για να τους απαλλάξει από το βάρος της ζωής.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Παραληρητικές σκέψεις: πεποίθηση ότι έχει καταστραφεί, ότι είναι αμαρτωλός, ότι οι πράξεις του έχουν ανυπολόγιστες συνέπειες.</a:t>
            </a:r>
          </a:p>
          <a:p>
            <a:r>
              <a:rPr lang="el-GR" dirty="0" smtClean="0"/>
              <a:t>Ιδέες αναφοράς: οι άλλοι γνωρίζουν και τον κατακρίνουν</a:t>
            </a:r>
          </a:p>
          <a:p>
            <a:r>
              <a:rPr lang="el-GR" dirty="0" smtClean="0"/>
              <a:t>Ιδέες δίωξης: οι άλλοι θέλουν να απαλλαγούν από </a:t>
            </a:r>
            <a:r>
              <a:rPr lang="el-GR" dirty="0" err="1" smtClean="0"/>
              <a:t>αύτόν</a:t>
            </a:r>
            <a:endParaRPr lang="el-GR" dirty="0" smtClean="0"/>
          </a:p>
          <a:p>
            <a:r>
              <a:rPr lang="el-GR" dirty="0" smtClean="0"/>
              <a:t>Υποχονδριακές:  πάσχει από σοβαρή νόσο</a:t>
            </a:r>
          </a:p>
          <a:p>
            <a:r>
              <a:rPr lang="el-GR" dirty="0"/>
              <a:t> </a:t>
            </a:r>
            <a:r>
              <a:rPr lang="el-GR" dirty="0" smtClean="0"/>
              <a:t>δεν είναι αλλόκοτες.</a:t>
            </a:r>
          </a:p>
          <a:p>
            <a:r>
              <a:rPr lang="el-GR" dirty="0" smtClean="0"/>
              <a:t>Μηδενιστικό-</a:t>
            </a:r>
            <a:r>
              <a:rPr lang="el-GR" dirty="0" err="1" smtClean="0"/>
              <a:t>νιχιλιστικό </a:t>
            </a:r>
            <a:r>
              <a:rPr lang="el-GR" dirty="0" smtClean="0"/>
              <a:t>παραλήρημα: μέρος του σώματος ή όλος ή οι άλλοι είναι νεκροί. 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ΙΣΤΟΡΙΚΑ ΣΤΟΙΧΕΙΑ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Αίαντας. Μετά από κρίση υπερδραστηριότητας και επιθετικότητας περιέπεσε σε κατάθλιψη και αυτοκτόνησε.</a:t>
            </a:r>
          </a:p>
          <a:p>
            <a:r>
              <a:rPr lang="el-GR" dirty="0" smtClean="0"/>
              <a:t>Ο Ιπποκράτης και ο Γαληνός αναφέρουν τη μελαγχολία, που πίστευαν ότι οφειλόταν σε υπερπαραγωγή μέλαινας χολής</a:t>
            </a:r>
          </a:p>
          <a:p>
            <a:r>
              <a:rPr lang="el-GR" dirty="0" smtClean="0"/>
              <a:t>Ο </a:t>
            </a:r>
            <a:r>
              <a:rPr lang="en-US" dirty="0" err="1" smtClean="0"/>
              <a:t>Kraepelin</a:t>
            </a:r>
            <a:r>
              <a:rPr lang="el-GR" dirty="0" smtClean="0"/>
              <a:t> τέλη 19</a:t>
            </a:r>
            <a:r>
              <a:rPr lang="el-GR" baseline="30000" dirty="0" smtClean="0"/>
              <a:t>ου</a:t>
            </a:r>
            <a:r>
              <a:rPr lang="el-GR" dirty="0" smtClean="0"/>
              <a:t> αιώνα ξεχωρίζει τις ενδογενείς ψυχικές διαταραχές σε πρώιμη άνοια, μανιοκαταθλιπτική νόσο και κατάθλιψη α9υποκαθστώντας τον όρο μελαγχολία)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/>
              <a:t>Διαταραχές αντίληψης</a:t>
            </a:r>
          </a:p>
          <a:p>
            <a:pPr>
              <a:buNone/>
            </a:pPr>
            <a:r>
              <a:rPr lang="el-GR" dirty="0" smtClean="0"/>
              <a:t>Συντονίζονται με το συναίσθημα (κατάρες, ύβρεις, κραυγές αγωνίας)</a:t>
            </a:r>
          </a:p>
          <a:p>
            <a:pPr>
              <a:buNone/>
            </a:pPr>
            <a:r>
              <a:rPr lang="el-GR" dirty="0" smtClean="0"/>
              <a:t>Όχι σε τρίτο πρόσωπο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Διαταραχή ύπνου: Πολλές διακοπές, δεν μπορούν να ξανακοιμηθούν πρωινή αφύπνιση /  υπνηλία.</a:t>
            </a:r>
          </a:p>
          <a:p>
            <a:r>
              <a:rPr lang="el-GR" dirty="0" smtClean="0"/>
              <a:t>Μείωση όρεξης και απώλεια βάρους</a:t>
            </a:r>
          </a:p>
          <a:p>
            <a:r>
              <a:rPr lang="el-GR" dirty="0" smtClean="0"/>
              <a:t>Αύξηση όρεξης συνοδεύεται με </a:t>
            </a:r>
            <a:r>
              <a:rPr lang="el-GR" dirty="0" err="1" smtClean="0"/>
              <a:t>υπερυπνία</a:t>
            </a:r>
            <a:endParaRPr lang="el-GR" dirty="0" smtClean="0"/>
          </a:p>
          <a:p>
            <a:r>
              <a:rPr lang="el-GR" dirty="0" smtClean="0"/>
              <a:t>Μειώνεται η σεξουαλική διάθεση και ικανότητα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Συχνό κλάμα</a:t>
            </a:r>
          </a:p>
          <a:p>
            <a:r>
              <a:rPr lang="el-GR" dirty="0" err="1" smtClean="0"/>
              <a:t>Κλινοφιλία</a:t>
            </a:r>
            <a:endParaRPr lang="el-GR" dirty="0" smtClean="0"/>
          </a:p>
          <a:p>
            <a:r>
              <a:rPr lang="el-GR" dirty="0" err="1" smtClean="0"/>
              <a:t>Υποβουλησία</a:t>
            </a:r>
            <a:endParaRPr lang="el-GR" dirty="0" smtClean="0"/>
          </a:p>
          <a:p>
            <a:r>
              <a:rPr lang="el-GR" dirty="0" smtClean="0"/>
              <a:t>Ψυχοκινητική ανησυχία</a:t>
            </a:r>
          </a:p>
          <a:p>
            <a:r>
              <a:rPr lang="el-GR" dirty="0" smtClean="0"/>
              <a:t>Μειωμένη ενέργεια</a:t>
            </a:r>
          </a:p>
          <a:p>
            <a:r>
              <a:rPr lang="el-GR" dirty="0"/>
              <a:t> </a:t>
            </a:r>
            <a:r>
              <a:rPr lang="el-GR" dirty="0" smtClean="0"/>
              <a:t>κοινωνική απόσυρση</a:t>
            </a:r>
          </a:p>
          <a:p>
            <a:r>
              <a:rPr lang="el-GR" dirty="0" smtClean="0"/>
              <a:t>Σωματικά συμπτώματα (δυσκοιλιότητα, πονοκέφαλοι)</a:t>
            </a:r>
          </a:p>
          <a:p>
            <a:r>
              <a:rPr lang="el-GR" dirty="0" smtClean="0"/>
              <a:t>Απεριποίητη εμφάνιση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Διάγνωση: για το μεγαλύτερο μέρος ημέρας, καθημερινά, &gt;15 ημέρες, 1 από τα 2</a:t>
            </a:r>
          </a:p>
          <a:p>
            <a:pPr lvl="1"/>
            <a:r>
              <a:rPr lang="el-GR" dirty="0" smtClean="0"/>
              <a:t>1. καταθλιπτική διάθεση</a:t>
            </a:r>
          </a:p>
          <a:p>
            <a:pPr lvl="1"/>
            <a:r>
              <a:rPr lang="el-GR" dirty="0" smtClean="0"/>
              <a:t>2. απώλεια ενδιαφέροντος για ευχάριστες δραστηριότητες</a:t>
            </a:r>
          </a:p>
          <a:p>
            <a:pPr lvl="1"/>
            <a:endParaRPr lang="el-GR" dirty="0"/>
          </a:p>
          <a:p>
            <a:pPr lvl="1"/>
            <a:r>
              <a:rPr lang="el-GR" dirty="0" smtClean="0"/>
              <a:t>4 / 6 /  8 συμπτώματα: ήπιας βαρύτητας, μέτριας </a:t>
            </a:r>
            <a:r>
              <a:rPr lang="el-GR" dirty="0" err="1" smtClean="0"/>
              <a:t>βαρειάς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Να μην οφείλεται σε ουσίες ή </a:t>
            </a:r>
            <a:r>
              <a:rPr lang="el-GR" dirty="0" err="1" smtClean="0"/>
              <a:t>νόσυς</a:t>
            </a:r>
            <a:endParaRPr lang="el-GR" dirty="0" smtClean="0"/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Πορεία: προηγείται </a:t>
            </a:r>
            <a:r>
              <a:rPr lang="el-GR" dirty="0" err="1" smtClean="0"/>
              <a:t>δυσφορική</a:t>
            </a:r>
            <a:r>
              <a:rPr lang="el-GR" dirty="0" smtClean="0"/>
              <a:t> διάθεση 3-4 εβδομάδες</a:t>
            </a:r>
          </a:p>
          <a:p>
            <a:r>
              <a:rPr lang="el-GR" dirty="0" err="1" smtClean="0"/>
              <a:t>Αυτοπεριοριζόμενο</a:t>
            </a:r>
            <a:r>
              <a:rPr lang="el-GR" dirty="0" smtClean="0"/>
              <a:t> (4-12 μήνες). Μπορεί όχι πλήρη αποδρομή, να παραμένουν αρκετά συμπτώματα για μήνες.</a:t>
            </a:r>
          </a:p>
          <a:p>
            <a:r>
              <a:rPr lang="el-GR" dirty="0" smtClean="0"/>
              <a:t>Θεραπεία: βελτίωση σε 2-3 εβδομάδες και ύφεση σε 6-8 εβδομάδες.</a:t>
            </a:r>
          </a:p>
          <a:p>
            <a:r>
              <a:rPr lang="el-GR" dirty="0" smtClean="0"/>
              <a:t>1/3 δε θα εμφανίσει ποτέ δεύτερο </a:t>
            </a:r>
            <a:r>
              <a:rPr lang="el-GR" dirty="0" err="1" smtClean="0"/>
              <a:t>επισόδιο</a:t>
            </a:r>
            <a:endParaRPr lang="el-GR" dirty="0" smtClean="0"/>
          </a:p>
          <a:p>
            <a:r>
              <a:rPr lang="el-GR" dirty="0" smtClean="0"/>
              <a:t>2/3 και άλλα επεισόδια ή καταθλιπτικά ή μανιακά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ΜΕΙΖΟΝ ΚΑΤΑΘΛΙΠΤΙΚΟ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Με ή χωρίς ψυχωσικά στοιχεία</a:t>
            </a:r>
          </a:p>
          <a:p>
            <a:r>
              <a:rPr lang="el-GR" dirty="0" smtClean="0"/>
              <a:t>Ψυχωσικά στοιχεία συμβατά ή ασύμβατα με συναισθηματική κατάσταση</a:t>
            </a:r>
          </a:p>
          <a:p>
            <a:r>
              <a:rPr lang="el-GR" dirty="0" smtClean="0"/>
              <a:t>Μικτό: συνυπάρχουν συμπτώματα και σημεία μανιακού και μείζονος καταθλιπτικού επεισοδίου.</a:t>
            </a:r>
          </a:p>
          <a:p>
            <a:r>
              <a:rPr lang="el-GR" dirty="0" smtClean="0"/>
              <a:t>Άτυπη κατάθλιψη: αύξηση όρεξης και </a:t>
            </a:r>
            <a:r>
              <a:rPr lang="el-GR" dirty="0" err="1" smtClean="0"/>
              <a:t>υπερυπνία</a:t>
            </a:r>
            <a:endParaRPr lang="el-GR" dirty="0"/>
          </a:p>
          <a:p>
            <a:r>
              <a:rPr lang="el-GR" dirty="0" smtClean="0"/>
              <a:t>Χρόνιο μείζον Καταθλιπτικό επεισόδιο &gt; 2 έτη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ΤΥΠΟΙ ΚΑΤΑΘΛΙΠΤΙΚΩΝ ΕΠΕΙΣΟΔΙΩΝ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Δυσθυμία: ήπια χρόνια</a:t>
            </a:r>
          </a:p>
          <a:p>
            <a:r>
              <a:rPr lang="el-GR" dirty="0" err="1" smtClean="0"/>
              <a:t>Προεμμηνορρυσιακή</a:t>
            </a:r>
            <a:r>
              <a:rPr lang="el-GR" dirty="0" smtClean="0"/>
              <a:t> </a:t>
            </a:r>
            <a:r>
              <a:rPr lang="el-GR" dirty="0" err="1" smtClean="0"/>
              <a:t>δυσφορική</a:t>
            </a:r>
            <a:r>
              <a:rPr lang="el-GR" dirty="0" smtClean="0"/>
              <a:t> διαταραχή</a:t>
            </a:r>
          </a:p>
          <a:p>
            <a:r>
              <a:rPr lang="el-GR" dirty="0" smtClean="0"/>
              <a:t>Ελάσσων κατάθλιψη: 2 εβδομάδες ήπια κατάθλιψη</a:t>
            </a:r>
          </a:p>
          <a:p>
            <a:r>
              <a:rPr lang="el-GR" dirty="0" err="1" smtClean="0"/>
              <a:t>Βραχεά</a:t>
            </a:r>
            <a:r>
              <a:rPr lang="el-GR" dirty="0" smtClean="0"/>
              <a:t> καταθλιπτικά επεισόδια: 2 ημέρες έως 2 εβδομάδες</a:t>
            </a:r>
          </a:p>
          <a:p>
            <a:r>
              <a:rPr lang="el-GR" dirty="0" smtClean="0"/>
              <a:t>Διαταραχή προσαρμογής με κατάθλιψη: αντίδραση σε </a:t>
            </a:r>
            <a:r>
              <a:rPr lang="el-GR" dirty="0" err="1" smtClean="0"/>
              <a:t>ψυχοπιεστικό</a:t>
            </a:r>
            <a:r>
              <a:rPr lang="el-GR" dirty="0" smtClean="0"/>
              <a:t> παράγοντα</a:t>
            </a:r>
          </a:p>
          <a:p>
            <a:r>
              <a:rPr lang="el-GR" dirty="0" smtClean="0"/>
              <a:t>Κατάθλιψη που επικάθεται σε σχιζοφρένεια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Υποτροπιάζοντα επεισόδια συναισθηματικής διαταραχής, υποτροπές μανιακών και </a:t>
            </a:r>
            <a:r>
              <a:rPr lang="el-GR" dirty="0" err="1" smtClean="0"/>
              <a:t>μείζονων</a:t>
            </a:r>
            <a:r>
              <a:rPr lang="el-GR" dirty="0" smtClean="0"/>
              <a:t> καταθλιπτικών επεισοδίων. Αρκεί ένα μανιακό επεισόδιο (10%) για τη διάγνωση.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Συνήθης έναρξη τέλος 2</a:t>
            </a:r>
            <a:r>
              <a:rPr lang="el-GR" baseline="30000" dirty="0" smtClean="0"/>
              <a:t>ης</a:t>
            </a:r>
            <a:r>
              <a:rPr lang="el-GR" dirty="0" smtClean="0"/>
              <a:t> δεκαετίας. Πρώτο επεισόδιο μπορεί να διαλάθει. Μπορεί να </a:t>
            </a:r>
            <a:r>
              <a:rPr lang="el-GR" dirty="0" err="1" smtClean="0"/>
              <a:t>εμφανοστεί</a:t>
            </a:r>
            <a:r>
              <a:rPr lang="el-GR" dirty="0" smtClean="0"/>
              <a:t> όμως σε </a:t>
            </a:r>
            <a:r>
              <a:rPr lang="el-GR" dirty="0" err="1" smtClean="0"/>
              <a:t>οποιάδηποτε</a:t>
            </a:r>
            <a:r>
              <a:rPr lang="el-GR" dirty="0" smtClean="0"/>
              <a:t> ηλικία.</a:t>
            </a:r>
          </a:p>
          <a:p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επεισόδιο καταθλιπτικό 2/3 -3/4. συνήθως ακολουθεί </a:t>
            </a:r>
            <a:r>
              <a:rPr lang="el-GR" dirty="0" err="1" smtClean="0"/>
              <a:t>νορμοθυμία</a:t>
            </a:r>
            <a:r>
              <a:rPr lang="el-GR" dirty="0" smtClean="0"/>
              <a:t>. Οι περίοδοι </a:t>
            </a:r>
            <a:r>
              <a:rPr lang="el-GR" dirty="0" err="1" smtClean="0"/>
              <a:t>νορμοθυμίας</a:t>
            </a:r>
            <a:r>
              <a:rPr lang="el-GR" dirty="0" smtClean="0"/>
              <a:t> μεταξύ επεισοδίων μικραίνουν. Σταθεροποιείται η νόσο με εναλλαγή επεισοδίων διάρκειας 2-6 μηνών και </a:t>
            </a:r>
            <a:r>
              <a:rPr lang="el-GR" dirty="0" err="1" smtClean="0"/>
              <a:t>νορμοθυμίας</a:t>
            </a:r>
            <a:r>
              <a:rPr lang="el-GR" dirty="0" smtClean="0"/>
              <a:t> 6-10 μήνες. Σε άλλους όμως η νόσος σπάνια υποτροπιάζει ή έχουν πολύ σύντομες περιόδους </a:t>
            </a:r>
            <a:r>
              <a:rPr lang="el-GR" dirty="0" err="1" smtClean="0"/>
              <a:t>νορμοθυμίας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Αξιολογούνται ως χωριστά τα επεισόδια όταν αλλάζει η πολικότητα ή όταν παρεμβάλλεται </a:t>
            </a:r>
            <a:r>
              <a:rPr lang="el-GR" dirty="0" err="1" smtClean="0"/>
              <a:t>νορμοθυμία</a:t>
            </a:r>
            <a:r>
              <a:rPr lang="el-GR" dirty="0" smtClean="0"/>
              <a:t> 2 μηνών. Αν &gt; 4 επεισόδια ανά έτος: </a:t>
            </a:r>
            <a:r>
              <a:rPr lang="en-US" dirty="0" smtClean="0"/>
              <a:t>rapid cycling, </a:t>
            </a:r>
            <a:r>
              <a:rPr lang="el-GR" dirty="0" smtClean="0"/>
              <a:t>στη συνέχεια επιστρέφει στο ρυθμό του (ακραία ταχεία εναλλαγή από μέρα σε μέρα ή μέσα στην ίδια μέρα)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Πρόγνωση: η εναλλαγή συνεχίζεται για όλη τη ζωή σπάνια αυτόματη υποχώρηση σε μεγάλη ηλικία.</a:t>
            </a:r>
          </a:p>
          <a:p>
            <a:r>
              <a:rPr lang="el-GR" dirty="0" smtClean="0"/>
              <a:t>Όχι προϊούσα έκπτωση</a:t>
            </a:r>
          </a:p>
          <a:p>
            <a:r>
              <a:rPr lang="el-GR" dirty="0" smtClean="0"/>
              <a:t>Λειτουργική έκπτωση λόγω των συνεπειών των υποτροπών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ΜΑΝΙΑΚΟ ΕΠΕΙΣΟΔΙΟ</a:t>
            </a:r>
            <a:br>
              <a:rPr lang="el-GR" dirty="0" smtClean="0"/>
            </a:br>
            <a:r>
              <a:rPr lang="el-GR" dirty="0" smtClean="0"/>
              <a:t>(</a:t>
            </a:r>
            <a:r>
              <a:rPr lang="el-GR" dirty="0" err="1" smtClean="0"/>
              <a:t>υπερθυμικό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Παθολογικά ανεβασμένη διάθεση που διαχέεται στο περιβάλλον.</a:t>
            </a:r>
          </a:p>
          <a:p>
            <a:r>
              <a:rPr lang="el-GR" dirty="0" smtClean="0"/>
              <a:t>Ευτυχία, ενθουσιασμός, ιλαρότητα, αισιοδοξία, αίσθημα ασφάλειας, σπανιότερα, ευερεθιστότητα.</a:t>
            </a:r>
          </a:p>
          <a:p>
            <a:r>
              <a:rPr lang="el-GR" dirty="0" smtClean="0"/>
              <a:t>Μετάδοση διάθεσης στο συνομιλητή που μπορεί να υποεκτιμήσει παθολογία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l-GR" dirty="0" smtClean="0"/>
              <a:t>Τύποι</a:t>
            </a:r>
          </a:p>
          <a:p>
            <a:pPr>
              <a:buNone/>
            </a:pPr>
            <a:r>
              <a:rPr lang="el-GR" dirty="0" smtClean="0"/>
              <a:t>ΔΔ1. εναλλαγή επεισοδίων μανίας /μείζονος κατάθλιψης</a:t>
            </a:r>
          </a:p>
          <a:p>
            <a:pPr>
              <a:buNone/>
            </a:pPr>
            <a:r>
              <a:rPr lang="el-GR" dirty="0" smtClean="0"/>
              <a:t>Ταχεία εναλλαγή φάσεων</a:t>
            </a:r>
          </a:p>
          <a:p>
            <a:pPr>
              <a:buNone/>
            </a:pPr>
            <a:r>
              <a:rPr lang="el-GR" dirty="0" smtClean="0"/>
              <a:t>Μικτά μανικά επεισόδια</a:t>
            </a:r>
          </a:p>
          <a:p>
            <a:pPr>
              <a:buNone/>
            </a:pPr>
            <a:r>
              <a:rPr lang="el-GR" dirty="0" smtClean="0"/>
              <a:t>Απότομες μεταπτώσεις</a:t>
            </a:r>
          </a:p>
          <a:p>
            <a:pPr>
              <a:buNone/>
            </a:pPr>
            <a:r>
              <a:rPr lang="el-GR" dirty="0" smtClean="0"/>
              <a:t>ΔΔ2. εναλλαγή επεισοδίων </a:t>
            </a:r>
            <a:r>
              <a:rPr lang="el-GR" dirty="0" err="1" smtClean="0"/>
              <a:t>υπομανίας</a:t>
            </a:r>
            <a:r>
              <a:rPr lang="el-GR" dirty="0" smtClean="0"/>
              <a:t> /μείζονος κατάθλιψης</a:t>
            </a:r>
          </a:p>
          <a:p>
            <a:pPr>
              <a:buNone/>
            </a:pPr>
            <a:r>
              <a:rPr lang="el-GR" dirty="0" smtClean="0"/>
              <a:t>ΔΔ3. εναλλαγή επεισοδίων </a:t>
            </a:r>
            <a:r>
              <a:rPr lang="el-GR" dirty="0" err="1" smtClean="0"/>
              <a:t>υπομανίας</a:t>
            </a:r>
            <a:r>
              <a:rPr lang="el-GR" dirty="0" smtClean="0"/>
              <a:t> που πυροδοτούνται από φα/μείζονος κατάθλιψης</a:t>
            </a:r>
          </a:p>
          <a:p>
            <a:pPr>
              <a:buNone/>
            </a:pPr>
            <a:r>
              <a:rPr lang="el-GR" dirty="0" smtClean="0"/>
              <a:t>Κυκλοθυμία. Ήπια μορφή ΔΔ 2. </a:t>
            </a:r>
            <a:r>
              <a:rPr lang="el-GR" dirty="0"/>
              <a:t>ε</a:t>
            </a:r>
            <a:r>
              <a:rPr lang="el-GR" dirty="0" smtClean="0"/>
              <a:t>ναλλαγή επεισοδίων </a:t>
            </a:r>
            <a:r>
              <a:rPr lang="el-GR" dirty="0" err="1" smtClean="0"/>
              <a:t>υπομανίας</a:t>
            </a:r>
            <a:r>
              <a:rPr lang="el-GR" dirty="0" smtClean="0"/>
              <a:t> και ήπιων καταθλιπτικών επεισοδίων (&gt;2 έτη)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Πιθανότητα νόσησης 0,3-1,5%</a:t>
            </a:r>
          </a:p>
          <a:p>
            <a:r>
              <a:rPr lang="el-GR" dirty="0" smtClean="0"/>
              <a:t>ΔΔ1 γυναίκες = άνδρες</a:t>
            </a:r>
          </a:p>
          <a:p>
            <a:r>
              <a:rPr lang="el-GR" dirty="0" smtClean="0"/>
              <a:t>ΔΔ2, ταχεία εναλλαγή, με άτυπα ή εποχικά ή μεικτά: γυναίκες &gt; άνδρες.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Διάκριση μανιακού επεισοδίου από επεισόδιο σχιζοφρένειας.</a:t>
            </a:r>
          </a:p>
          <a:p>
            <a:pPr lvl="1"/>
            <a:r>
              <a:rPr lang="el-GR" dirty="0" smtClean="0"/>
              <a:t>Μ: </a:t>
            </a:r>
            <a:r>
              <a:rPr lang="el-GR" dirty="0" err="1" smtClean="0"/>
              <a:t>Όξεία</a:t>
            </a:r>
            <a:r>
              <a:rPr lang="el-GR" dirty="0" smtClean="0"/>
              <a:t> έναρξη ΣΧΖ: μακρά περίοδος πρόδρομων, σταδιακή έκπτωση</a:t>
            </a:r>
          </a:p>
          <a:p>
            <a:pPr lvl="1"/>
            <a:r>
              <a:rPr lang="el-GR" dirty="0" smtClean="0"/>
              <a:t>Μ: σαφές </a:t>
            </a:r>
            <a:r>
              <a:rPr lang="el-GR" dirty="0" err="1" smtClean="0"/>
              <a:t>υπερθυμικό</a:t>
            </a:r>
            <a:r>
              <a:rPr lang="el-GR" dirty="0" smtClean="0"/>
              <a:t> συναίσθημα, ειδικά το διαχεόμενο</a:t>
            </a:r>
          </a:p>
          <a:p>
            <a:pPr lvl="1"/>
            <a:r>
              <a:rPr lang="el-GR" dirty="0" smtClean="0"/>
              <a:t>Μ: οι «φωνές» δε σχολιάζουν</a:t>
            </a:r>
          </a:p>
          <a:p>
            <a:pPr lvl="1"/>
            <a:r>
              <a:rPr lang="el-GR" dirty="0" smtClean="0"/>
              <a:t>Μ: όχι αλλόκοτο παραλήρημα</a:t>
            </a:r>
          </a:p>
          <a:p>
            <a:pPr lvl="1"/>
            <a:r>
              <a:rPr lang="el-GR" dirty="0" smtClean="0"/>
              <a:t>Μ: η ψυχωσική συμπτωματολογία μικρότερη διάρκεια</a:t>
            </a:r>
          </a:p>
          <a:p>
            <a:pPr lvl="1"/>
            <a:r>
              <a:rPr lang="el-GR" dirty="0" smtClean="0"/>
              <a:t>Μ: στην αποδρομή του επεισοδίου επανέρχεται η λειτουργικότητα</a:t>
            </a:r>
          </a:p>
          <a:p>
            <a:pPr lvl="1"/>
            <a:endParaRPr lang="el-GR" dirty="0"/>
          </a:p>
          <a:p>
            <a:pPr lvl="1">
              <a:buNone/>
            </a:pPr>
            <a:r>
              <a:rPr lang="el-GR" dirty="0" smtClean="0"/>
              <a:t>Μακροχρόνια παρακολούθηση. 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ΔΙΠΟΛΙΚΗ ΔΙΑΤΑΡΑΧΗ</a:t>
            </a:r>
            <a:br>
              <a:rPr lang="el-GR" dirty="0" smtClean="0"/>
            </a:br>
            <a:r>
              <a:rPr lang="el-GR" dirty="0" smtClean="0"/>
              <a:t>ΜΑΝΙΟΚΑΤΑΘΛΙΨΗ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l-GR" dirty="0" smtClean="0"/>
              <a:t>ΔΔ</a:t>
            </a:r>
          </a:p>
          <a:p>
            <a:pPr>
              <a:buNone/>
            </a:pPr>
            <a:r>
              <a:rPr lang="el-GR" dirty="0" err="1" smtClean="0"/>
              <a:t>Σχιζοσυναισθηματική</a:t>
            </a:r>
            <a:r>
              <a:rPr lang="el-GR" dirty="0" smtClean="0"/>
              <a:t> διαταραχή: υπολειμματικά ψυχωσικά συμπτώματα</a:t>
            </a:r>
          </a:p>
          <a:p>
            <a:pPr>
              <a:buNone/>
            </a:pPr>
            <a:r>
              <a:rPr lang="el-GR" dirty="0" smtClean="0"/>
              <a:t>Κυκλοθυμία: μικρότερη ένταση</a:t>
            </a:r>
          </a:p>
          <a:p>
            <a:pPr>
              <a:buNone/>
            </a:pPr>
            <a:r>
              <a:rPr lang="el-GR" dirty="0" smtClean="0"/>
              <a:t>Διαταραχή προσωπικότητας (μεθοριακή: συναισθηματική αστάθεια). Χρόνια δυσλειτουργία που παραμένει</a:t>
            </a:r>
          </a:p>
          <a:p>
            <a:pPr>
              <a:buNone/>
            </a:pPr>
            <a:r>
              <a:rPr lang="el-GR" dirty="0" smtClean="0"/>
              <a:t>Σωματικές νόσοι: σύφιλη, ΣΚΠ, όγκοι</a:t>
            </a:r>
          </a:p>
          <a:p>
            <a:pPr>
              <a:buNone/>
            </a:pPr>
            <a:r>
              <a:rPr lang="el-GR" dirty="0" smtClean="0"/>
              <a:t>Φάρμακα: </a:t>
            </a:r>
            <a:r>
              <a:rPr lang="el-GR" dirty="0" err="1" smtClean="0"/>
              <a:t>κοκαϊνη</a:t>
            </a:r>
            <a:r>
              <a:rPr lang="el-GR" dirty="0" smtClean="0"/>
              <a:t>, </a:t>
            </a:r>
            <a:r>
              <a:rPr lang="en-US" dirty="0" smtClean="0"/>
              <a:t>LSD,</a:t>
            </a:r>
            <a:r>
              <a:rPr lang="el-GR" smtClean="0"/>
              <a:t> αμφεταμίνες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ΜΕΙΖΩΝ 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Μοναδικό επεισόδιο: Ένα μείζον καταθλιπτικό επεισόδιο χωρίς ποτέ να έχει υπάρξει μανιακό επεισόδιο ή </a:t>
            </a:r>
            <a:r>
              <a:rPr lang="el-GR" dirty="0" err="1" smtClean="0"/>
              <a:t>υπομανιακό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Αν υπάρξουν περισσότερα από ένα επεισόδια (30-75%)  ονομάζεται </a:t>
            </a:r>
            <a:r>
              <a:rPr lang="el-GR" b="1" dirty="0" smtClean="0"/>
              <a:t>υποτροπιάζουσα</a:t>
            </a:r>
            <a:r>
              <a:rPr lang="el-GR" dirty="0" smtClean="0"/>
              <a:t> μείζονα κατάθλιψη (αν υπάρξει δεύτερο επεισόδιο, σχεδόν σίγουρα θα ακολουθήσουν και άλλα).</a:t>
            </a:r>
          </a:p>
          <a:p>
            <a:r>
              <a:rPr lang="el-GR" dirty="0" smtClean="0"/>
              <a:t>Όσο περισσότερα συμπτώματα, τόσο πιο πιθανή η υποτροπή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ΜΕΙΖΩΝ 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/>
              <a:t>Πορεία </a:t>
            </a:r>
          </a:p>
          <a:p>
            <a:r>
              <a:rPr lang="el-GR" dirty="0" smtClean="0"/>
              <a:t>Έναρξη συνήθως περί τα 40 έτη.</a:t>
            </a:r>
          </a:p>
          <a:p>
            <a:r>
              <a:rPr lang="el-GR" dirty="0" smtClean="0"/>
              <a:t>50% μετά τα 50 έτη</a:t>
            </a:r>
          </a:p>
          <a:p>
            <a:r>
              <a:rPr lang="el-GR" dirty="0" smtClean="0"/>
              <a:t>Υποτροπιάζουσα: επεισόδια </a:t>
            </a:r>
            <a:r>
              <a:rPr lang="el-GR" dirty="0" err="1" smtClean="0"/>
              <a:t>νορμοθυμίας</a:t>
            </a:r>
            <a:r>
              <a:rPr lang="el-GR" dirty="0" smtClean="0"/>
              <a:t>, υποτροπή ανά 2-3 έτη, σταδιακά βραχύνεται μεσοδιάστημα, αυξάνει περίοδος νόσησης, , όχι τελείως ελεύθερος συμπτωμάτων (υπολειμματική καταθλιπτικά συμπτώματα)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ΜΕΙΖΩΝ 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l-GR" dirty="0" smtClean="0"/>
              <a:t>Πορεία</a:t>
            </a:r>
          </a:p>
          <a:p>
            <a:pPr>
              <a:buNone/>
            </a:pPr>
            <a:r>
              <a:rPr lang="el-GR" dirty="0" smtClean="0"/>
              <a:t>Όσοι έχουν δύο επεισόδια θα υποτροπιάσουν</a:t>
            </a:r>
          </a:p>
          <a:p>
            <a:pPr>
              <a:buNone/>
            </a:pPr>
            <a:r>
              <a:rPr lang="el-GR" dirty="0" smtClean="0"/>
              <a:t> Σ</a:t>
            </a:r>
            <a:r>
              <a:rPr lang="el-GR" dirty="0" smtClean="0"/>
              <a:t>το 50% δεν </a:t>
            </a:r>
            <a:r>
              <a:rPr lang="el-GR" dirty="0" err="1" smtClean="0"/>
              <a:t>υφίενται</a:t>
            </a:r>
            <a:r>
              <a:rPr lang="el-GR" dirty="0" smtClean="0"/>
              <a:t> πλήρως τα συμπτώματα, εξέλιξη σε χρόνια κατάθλιψη.</a:t>
            </a:r>
          </a:p>
          <a:p>
            <a:pPr>
              <a:buNone/>
            </a:pPr>
            <a:r>
              <a:rPr lang="el-GR" dirty="0" smtClean="0"/>
              <a:t>5-10% θα εκδηλώσουν μανιακό επεισόδιο  (έως και 10 έτη μετά) και η διάγνωση θα αλλάξει.</a:t>
            </a:r>
          </a:p>
          <a:p>
            <a:pPr>
              <a:buNone/>
            </a:pPr>
            <a:r>
              <a:rPr lang="el-GR" dirty="0" smtClean="0"/>
              <a:t>	</a:t>
            </a:r>
            <a:r>
              <a:rPr lang="el-GR" dirty="0" smtClean="0"/>
              <a:t>	μικρή ηλικία έναρξης, επιλόχεια εμφάνιση, οικογενειακό ιστορικό, ψυχωσική συμπτωματολογία, </a:t>
            </a:r>
            <a:r>
              <a:rPr lang="el-GR" dirty="0" err="1" smtClean="0"/>
              <a:t>υπομανία</a:t>
            </a:r>
            <a:r>
              <a:rPr lang="el-GR" dirty="0" smtClean="0"/>
              <a:t> μετά από φάρμακα.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ΜΕΙΖΩΝ </a:t>
            </a:r>
            <a:r>
              <a:rPr lang="el-GR" dirty="0" smtClean="0"/>
              <a:t>ΚΑΤΑΘΛΙΨΗ</a:t>
            </a:r>
            <a:br>
              <a:rPr lang="el-GR" dirty="0" smtClean="0"/>
            </a:br>
            <a:r>
              <a:rPr lang="el-GR" dirty="0" smtClean="0"/>
              <a:t>Τύποι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Κατάθλιψη μοναδικό επεισόδιο</a:t>
            </a:r>
          </a:p>
          <a:p>
            <a:r>
              <a:rPr lang="el-GR" dirty="0" smtClean="0"/>
              <a:t>Μείζων κατάθλιψη υποτροπιάζουσα, μονοπολική</a:t>
            </a:r>
          </a:p>
          <a:p>
            <a:r>
              <a:rPr lang="el-GR" dirty="0" smtClean="0"/>
              <a:t>Εποχική κατάθλιψη: σχεδόν πάντα όταν μικραίνουν οι μέρες. Φωτοθεραπεία</a:t>
            </a:r>
          </a:p>
          <a:p>
            <a:r>
              <a:rPr lang="el-GR" dirty="0" smtClean="0"/>
              <a:t>Επιλόχεια: έναρξη τον πρώτο μήνα μετά τον τοκετό. </a:t>
            </a:r>
            <a:r>
              <a:rPr lang="el-GR" dirty="0" err="1" smtClean="0"/>
              <a:t>Βαρειά</a:t>
            </a:r>
            <a:r>
              <a:rPr lang="el-GR" dirty="0" smtClean="0"/>
              <a:t>, ψυχωσικά στοιχεία, αυτοκτονικότητα, απόπειρες βρεφοκτονίας.</a:t>
            </a:r>
          </a:p>
          <a:p>
            <a:r>
              <a:rPr lang="el-GR" dirty="0" err="1" smtClean="0"/>
              <a:t>προεμμηνορρυσιακή</a:t>
            </a:r>
            <a:endParaRPr lang="el-GR" dirty="0" smtClean="0"/>
          </a:p>
          <a:p>
            <a:r>
              <a:rPr lang="el-GR" dirty="0" smtClean="0"/>
              <a:t>Χρόνια κατάθλιψη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ΜΕΙΖΩΝ ΚΑΤΑΘΛΙΨΗ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l-GR" dirty="0" smtClean="0"/>
              <a:t>Επιδημιολογία </a:t>
            </a:r>
          </a:p>
          <a:p>
            <a:pPr>
              <a:buNone/>
            </a:pPr>
            <a:r>
              <a:rPr lang="el-GR" dirty="0" smtClean="0"/>
              <a:t>1 επεισόδιο:10-25% γυναίκες / 5-12% άνδρες</a:t>
            </a:r>
          </a:p>
          <a:p>
            <a:pPr>
              <a:buNone/>
            </a:pPr>
            <a:r>
              <a:rPr lang="el-GR" dirty="0" smtClean="0"/>
              <a:t>Υποτροπιάζουσα: 15% γυναίκες /  2-8% άνδρες</a:t>
            </a:r>
          </a:p>
          <a:p>
            <a:pPr>
              <a:buNone/>
            </a:pPr>
            <a:r>
              <a:rPr lang="el-GR" dirty="0" smtClean="0"/>
              <a:t>Πιο συχνή: χήροι, διαζευγμένοι, άγαμοι, χαμηλά κοινωνικοοικονομικά στρώματα 5-10% εξωτερικούς ασθενείς</a:t>
            </a:r>
          </a:p>
          <a:p>
            <a:pPr>
              <a:buNone/>
            </a:pPr>
            <a:r>
              <a:rPr lang="el-GR" dirty="0" smtClean="0"/>
              <a:t>8-15% νοσηλευόμενους</a:t>
            </a:r>
          </a:p>
          <a:p>
            <a:pPr>
              <a:buNone/>
            </a:pPr>
            <a:r>
              <a:rPr lang="el-GR" dirty="0" smtClean="0"/>
              <a:t>50% καρκινοπαθείς</a:t>
            </a:r>
          </a:p>
          <a:p>
            <a:pPr>
              <a:buNone/>
            </a:pPr>
            <a:r>
              <a:rPr lang="el-GR" dirty="0" smtClean="0"/>
              <a:t>Πάσχοντες από σωματική νόσο και κατάθλιψη: συμπτώματα </a:t>
            </a:r>
            <a:r>
              <a:rPr lang="el-GR" dirty="0" err="1" smtClean="0"/>
              <a:t>επιδιαρκούν</a:t>
            </a:r>
            <a:r>
              <a:rPr lang="el-GR" dirty="0" smtClean="0"/>
              <a:t>, χρήση υπηρεσιών υγείας, λειτουργική έκπτωση, χειρότερη πρόγνωση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ΜΕΙΖΩΝ </a:t>
            </a:r>
            <a:r>
              <a:rPr lang="el-GR" dirty="0" smtClean="0"/>
              <a:t>ΚΑΤΑΘΛΙΨΗ</a:t>
            </a:r>
            <a:br>
              <a:rPr lang="el-GR" dirty="0" smtClean="0"/>
            </a:br>
            <a:r>
              <a:rPr lang="el-GR" dirty="0" smtClean="0"/>
              <a:t>διαφορική διάγνωση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 smtClean="0"/>
              <a:t>Πένθος</a:t>
            </a:r>
            <a:r>
              <a:rPr lang="el-GR" dirty="0" smtClean="0"/>
              <a:t>: φυσιολογική αντίδραση σε απώλεια. Να μην υπερβαίνει το αναμενόμενο πολιτισμικά, όχι λειτουργική έκπτωση, λειτουργική επιβράδυνση, νοσηρή ενασχόληση, ευχές θανάτου ψυχωσικά συμπτώματα.</a:t>
            </a:r>
          </a:p>
          <a:p>
            <a:r>
              <a:rPr lang="el-GR" dirty="0" smtClean="0"/>
              <a:t>Διαταραχή </a:t>
            </a:r>
            <a:r>
              <a:rPr lang="el-GR" b="1" dirty="0" smtClean="0"/>
              <a:t>προσωπικότητας</a:t>
            </a:r>
            <a:r>
              <a:rPr lang="el-GR" dirty="0" smtClean="0"/>
              <a:t>: συνοδεύουν καταθλιπτικά στοιχεία χωρίς να πληρούνται τα κριτήρια.</a:t>
            </a:r>
          </a:p>
          <a:p>
            <a:r>
              <a:rPr lang="el-GR" b="1" dirty="0" smtClean="0"/>
              <a:t>Σχιζοφρένεια</a:t>
            </a:r>
            <a:r>
              <a:rPr lang="el-GR" dirty="0" smtClean="0"/>
              <a:t>: απόσυρση και λειτουργική έκπτωση, όχι αμβλύ συναίσθημα, όχι θετικά συμπτώματα.</a:t>
            </a:r>
          </a:p>
          <a:p>
            <a:r>
              <a:rPr lang="el-GR" b="1" dirty="0" smtClean="0"/>
              <a:t>Φάρμακα </a:t>
            </a:r>
          </a:p>
          <a:p>
            <a:r>
              <a:rPr lang="el-GR" b="1" dirty="0" smtClean="0"/>
              <a:t>Σωματικές νόσοι</a:t>
            </a:r>
            <a:r>
              <a:rPr lang="el-GR" dirty="0" smtClean="0"/>
              <a:t>: ΣΕΛ, ΣΚΠ, νεοπλασίες, ΣΔ, ΡΑ υποθυρεοειδισμός, βλάβες ΚΝΣ.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Διαταραχή ροής σκέψης</a:t>
            </a:r>
          </a:p>
          <a:p>
            <a:r>
              <a:rPr lang="el-GR" dirty="0" smtClean="0"/>
              <a:t>Επιτάχυνση σκέψης, σαν οι σκέψεις να συνωθούνται (πίεση ιδεών)</a:t>
            </a:r>
          </a:p>
          <a:p>
            <a:r>
              <a:rPr lang="el-GR" dirty="0" smtClean="0"/>
              <a:t>Λογόρροια, </a:t>
            </a:r>
            <a:r>
              <a:rPr lang="el-GR" dirty="0" err="1" smtClean="0"/>
              <a:t>ιδεόρροια</a:t>
            </a:r>
            <a:r>
              <a:rPr lang="el-GR" dirty="0" smtClean="0"/>
              <a:t>. Ο λόγος αδυνατεί να ακολουθήσει παραγωγή ιδεών-ασυναρτησία μη αληθής υπάρχει δομή και οργάνωση σε αντίθεση με τη σχιζοφρένεια (</a:t>
            </a:r>
            <a:r>
              <a:rPr lang="el-GR" dirty="0" err="1" smtClean="0"/>
              <a:t>ιδεοφυγή</a:t>
            </a:r>
            <a:r>
              <a:rPr lang="el-GR" dirty="0" smtClean="0"/>
              <a:t>).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ΔΥΣΘΥΜΙΑ</a:t>
            </a:r>
            <a:br>
              <a:rPr lang="el-GR" dirty="0" smtClean="0"/>
            </a:br>
            <a:r>
              <a:rPr lang="el-GR" dirty="0" smtClean="0"/>
              <a:t>νευρωσική κατάθλιψη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Καταθλιπτικό συναίσθημα μικρότερης έντασης από αυτό που απαιτείται για διάγνωση κατάθλιψης. Παρουσιάζει διακυμάνσεις και αντιδραστικότητα (βελτιώνεται με κάτι ευχάριστο). Όχι απαραίτητα καθημερινό. Να διαρκεί τουλάχιστον 2 έτη, όχι ελεύθερο μεσοδιάστημα μεγαλύτερο 2 μηνών, επηρεάζει λειτουργικότητα, όχι άλλη νόσος.</a:t>
            </a:r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ΔΥΣΘΥΜΙΑ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	Έλλειψη </a:t>
            </a:r>
            <a:r>
              <a:rPr lang="el-GR" dirty="0" err="1" smtClean="0"/>
              <a:t>αυτοπεπείθησης</a:t>
            </a:r>
            <a:r>
              <a:rPr lang="el-GR" dirty="0" smtClean="0"/>
              <a:t>, ενοχές, τάση για αδράνεια, απόσυρση, ευερεθιστότητα, διαταραχή στην όρεξη και στον ύπνο, συχνά κλάματα, δυσκολία συγκέντρωσης. Σπάνια ψυχοκινητική ανησυχία ή επιβράδυνση. Επικρατούν υποκειμενικά ενοχλήματα.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ΔΥΣΘΥΜΙΑ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5% πληθυσμού</a:t>
            </a:r>
          </a:p>
          <a:p>
            <a:r>
              <a:rPr lang="el-GR" dirty="0" err="1" smtClean="0"/>
              <a:t>Γυναίκες=άντρες</a:t>
            </a:r>
            <a:endParaRPr lang="el-GR" dirty="0" smtClean="0"/>
          </a:p>
          <a:p>
            <a:r>
              <a:rPr lang="el-GR" dirty="0" smtClean="0"/>
              <a:t>Χρόνια διαταραχή με μακρά πορεία.</a:t>
            </a:r>
          </a:p>
          <a:p>
            <a:r>
              <a:rPr lang="el-GR" dirty="0" smtClean="0"/>
              <a:t>Μπορεί να επικαθίσει μείζον καταθλιπτικό επεισόδιο (20%).  Χειρότερη πρόγνωση γιατί στα μεσοδιαστήματα υπάρχει δυσθυμία.</a:t>
            </a:r>
          </a:p>
          <a:p>
            <a:r>
              <a:rPr lang="el-GR" dirty="0" smtClean="0"/>
              <a:t>Μανιακό επεισόδιο (20%)</a:t>
            </a:r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ΔΥΣΘΥΜΙΑ</a:t>
            </a:r>
            <a:br>
              <a:rPr lang="el-GR" dirty="0" smtClean="0"/>
            </a:br>
            <a:r>
              <a:rPr lang="el-GR" dirty="0" smtClean="0"/>
              <a:t>ΔΔ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Ελάσσων κατάθλιψη: μικρότερη διάρκεια, </a:t>
            </a:r>
            <a:r>
              <a:rPr lang="el-GR" dirty="0" err="1" smtClean="0"/>
              <a:t>νορμοθυμία</a:t>
            </a:r>
            <a:r>
              <a:rPr lang="el-GR" dirty="0" smtClean="0"/>
              <a:t> μετά</a:t>
            </a:r>
          </a:p>
          <a:p>
            <a:r>
              <a:rPr lang="el-GR" dirty="0" smtClean="0"/>
              <a:t>Διαταραχή προσωπικότητας: έναρξη στην εφηβεία </a:t>
            </a:r>
          </a:p>
          <a:p>
            <a:r>
              <a:rPr lang="el-GR" dirty="0" smtClean="0"/>
              <a:t>σωματικές νόσοι</a:t>
            </a:r>
          </a:p>
          <a:p>
            <a:r>
              <a:rPr lang="el-GR" dirty="0" smtClean="0"/>
              <a:t>φάρμακα</a:t>
            </a:r>
            <a:endParaRPr lang="el-G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ΑΙΤΙΟΠΑΘΟΓΕΝΕΙΑ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Γενετικοί παράγοντες</a:t>
            </a:r>
          </a:p>
          <a:p>
            <a:r>
              <a:rPr lang="el-GR" dirty="0" smtClean="0"/>
              <a:t>Περιβάλλον: απώλεια γονέα πριν τα 12, κακοποίηση, ανεργία, διαζύγιο, πένθος, κακή οικονομική κατάσταση, αφορά στα πρώτα επεισόδια, μετά η διαταραχή αυτονομείται (</a:t>
            </a:r>
            <a:r>
              <a:rPr lang="en-US" dirty="0" smtClean="0"/>
              <a:t>kindling</a:t>
            </a:r>
            <a:r>
              <a:rPr lang="el-GR" dirty="0" smtClean="0"/>
              <a:t>, νευρωνικές μνήμες</a:t>
            </a:r>
            <a:r>
              <a:rPr lang="en-US" dirty="0" smtClean="0"/>
              <a:t>)</a:t>
            </a:r>
            <a:r>
              <a:rPr lang="el-GR" dirty="0" smtClean="0"/>
              <a:t>. Απαιτείται έγκαιρη θεραπεία επεισοδίων.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ΑΙΤΙΟΠΑΘΟΓΕΝΕΙΑ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Ψυχαναλυτική θεωρία:  στροφή προς τον εαυτό συναισθημάτων που κατευθύνονται προς απολεσθέν αντικείμενο αγάπης. Το αντικείμενο μπορεί να είναι πρόσωπο, σχέση κατάσταση  ή κάτι άψυχο, η δε απώλεια πραγματική ή φαντασιακή. Η μανία είναι η ψυχολογική άμυνα εναντίον της κατάθλιψης.</a:t>
            </a:r>
          </a:p>
          <a:p>
            <a:r>
              <a:rPr lang="el-GR" dirty="0" smtClean="0"/>
              <a:t> Γνωσιακή θεωρία: παθολογικές </a:t>
            </a:r>
            <a:r>
              <a:rPr lang="el-GR" dirty="0" err="1" smtClean="0"/>
              <a:t>γνωσίες</a:t>
            </a:r>
            <a:r>
              <a:rPr lang="el-GR" dirty="0" smtClean="0"/>
              <a:t> 9ριζωμένες ιδέες) που αφορούν στον εαυτό (αναξιότητα), στο περιβάλλον (εχθρικό), και στο μέλλον (χωρίς ελπίδα)</a:t>
            </a:r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ΑΙΤΙΟΠΑΘΟΓΕΝΕΙΑ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l-GR" dirty="0" err="1" smtClean="0"/>
              <a:t>Μονοαμινική</a:t>
            </a:r>
            <a:r>
              <a:rPr lang="el-GR" dirty="0" smtClean="0"/>
              <a:t> ανεπάρκεια. Προκαλείται από </a:t>
            </a:r>
            <a:r>
              <a:rPr lang="el-GR" dirty="0" err="1" smtClean="0"/>
              <a:t>ρεσερπίνη</a:t>
            </a:r>
            <a:r>
              <a:rPr lang="el-GR" dirty="0" smtClean="0"/>
              <a:t>, θεραπεύεται από Ι-ΜΑΟ, </a:t>
            </a:r>
            <a:r>
              <a:rPr lang="en-US" dirty="0" smtClean="0"/>
              <a:t>SSRIs</a:t>
            </a:r>
            <a:r>
              <a:rPr lang="el-GR" dirty="0" smtClean="0"/>
              <a:t> (όχι άμεσα, μετά 2-3 εβδομάδες).</a:t>
            </a:r>
          </a:p>
          <a:p>
            <a:r>
              <a:rPr lang="el-GR" dirty="0" smtClean="0"/>
              <a:t>Υπόθεση ρύθμισης υποδοχέων. Παρόλη την αύξηση </a:t>
            </a:r>
            <a:r>
              <a:rPr lang="el-GR" dirty="0" err="1" smtClean="0"/>
              <a:t>μονοαμινών</a:t>
            </a:r>
            <a:r>
              <a:rPr lang="en-US" dirty="0" smtClean="0"/>
              <a:t> </a:t>
            </a:r>
            <a:r>
              <a:rPr lang="el-GR" dirty="0" smtClean="0"/>
              <a:t>άμεσα δε βελτιώνεται η εικόνα, απαιτείται προς τα άνω ρύθμιση </a:t>
            </a:r>
            <a:r>
              <a:rPr lang="en-US" dirty="0" smtClean="0"/>
              <a:t>(up regulation) </a:t>
            </a:r>
            <a:r>
              <a:rPr lang="el-GR" dirty="0" smtClean="0"/>
              <a:t>των υποδοχέων.</a:t>
            </a:r>
          </a:p>
          <a:p>
            <a:r>
              <a:rPr lang="el-GR" dirty="0" smtClean="0"/>
              <a:t>Ελάττωση </a:t>
            </a:r>
            <a:r>
              <a:rPr lang="el-GR" dirty="0" err="1" smtClean="0"/>
              <a:t>νευρογένεσης</a:t>
            </a:r>
            <a:r>
              <a:rPr lang="el-GR" dirty="0" smtClean="0"/>
              <a:t> στον ιππόκαμπο και προμετωπιαίο φλοιό.</a:t>
            </a:r>
          </a:p>
          <a:p>
            <a:r>
              <a:rPr lang="el-GR" dirty="0" smtClean="0"/>
              <a:t>Αύξηση δραστηριότητα άξονα υποθάλαμος-υπόφυση-επινεφρίδια-υπερκορτιζολαιμία</a:t>
            </a:r>
          </a:p>
          <a:p>
            <a:r>
              <a:rPr lang="el-GR" dirty="0" smtClean="0"/>
              <a:t>Υποθυρεοειδισμός</a:t>
            </a:r>
          </a:p>
          <a:p>
            <a:r>
              <a:rPr lang="el-GR" dirty="0" smtClean="0"/>
              <a:t>Ανοσολογικές διαταραχές: ελάττωση ΝΚ</a:t>
            </a:r>
            <a:r>
              <a:rPr lang="en-US" dirty="0" smtClean="0"/>
              <a:t> cells</a:t>
            </a:r>
            <a:r>
              <a:rPr lang="el-GR" dirty="0" smtClean="0"/>
              <a:t> </a:t>
            </a:r>
            <a:r>
              <a:rPr lang="el-GR" dirty="0" smtClean="0"/>
              <a:t>(μεγαλύτερη ευαλωτότητας σε λοιμώξεις σε περιόδους πένθους.</a:t>
            </a:r>
          </a:p>
          <a:p>
            <a:r>
              <a:rPr lang="el-GR" dirty="0" err="1" smtClean="0"/>
              <a:t>Νευροαπεικονιστικά</a:t>
            </a:r>
            <a:r>
              <a:rPr lang="el-GR" dirty="0" smtClean="0"/>
              <a:t> ευρήματα: μείωση όγκου προμετωπιαίου φλοιού, ιππόκαμπου, ΒΓ, αύξηση όγκου </a:t>
            </a:r>
            <a:r>
              <a:rPr lang="el-GR" dirty="0" err="1" smtClean="0"/>
              <a:t>αμυγδαλοειδούς</a:t>
            </a:r>
            <a:r>
              <a:rPr lang="el-GR" dirty="0" smtClean="0"/>
              <a:t> πυρήνα. Δεν ισχύουν για μανία.</a:t>
            </a:r>
            <a:endParaRPr lang="el-G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Μανία: αντιψυχωσικά, </a:t>
            </a:r>
            <a:r>
              <a:rPr lang="el-GR" dirty="0" err="1" smtClean="0"/>
              <a:t>λίθιο</a:t>
            </a:r>
            <a:r>
              <a:rPr lang="el-GR" dirty="0" smtClean="0"/>
              <a:t>, αντιεπιληπτικά, αγχολυτικά, ΗΣΘ</a:t>
            </a:r>
          </a:p>
          <a:p>
            <a:r>
              <a:rPr lang="el-GR" dirty="0" smtClean="0"/>
              <a:t>Κατάθλιψη: </a:t>
            </a:r>
            <a:r>
              <a:rPr lang="el-GR" dirty="0" err="1" smtClean="0"/>
              <a:t>τρικυκλικά</a:t>
            </a:r>
            <a:r>
              <a:rPr lang="en-US" dirty="0" smtClean="0"/>
              <a:t>, SSRIs, SNRIs, </a:t>
            </a:r>
            <a:r>
              <a:rPr lang="el-GR" dirty="0" smtClean="0"/>
              <a:t>ΗΣΘ, φωτοθεραπεία, στέρηση ύπνου, </a:t>
            </a:r>
            <a:r>
              <a:rPr lang="en-US" dirty="0" smtClean="0"/>
              <a:t>TMS</a:t>
            </a:r>
          </a:p>
          <a:p>
            <a:endParaRPr lang="en-US" dirty="0" smtClean="0"/>
          </a:p>
          <a:p>
            <a:r>
              <a:rPr lang="el-GR" dirty="0" smtClean="0"/>
              <a:t>Κίνδυνος μετάπτωσης από μανία κατάθλιψη και το ανάποδο</a:t>
            </a:r>
          </a:p>
          <a:p>
            <a:r>
              <a:rPr lang="el-GR" dirty="0" smtClean="0"/>
              <a:t>Απόπειρες αυτοκτονίας</a:t>
            </a:r>
          </a:p>
          <a:p>
            <a:endParaRPr lang="el-GR" dirty="0" smtClean="0"/>
          </a:p>
          <a:p>
            <a:r>
              <a:rPr lang="el-GR" smtClean="0"/>
              <a:t>Ψυχοθεραπεία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Διαταραχή περιεχόμενο σκέψης: υπερτιμημένες ιδέες: ιδέες μεγαλείου όσον αφορά την </a:t>
            </a:r>
            <a:r>
              <a:rPr lang="el-GR" b="1" dirty="0" smtClean="0"/>
              <a:t>ταυτότητα</a:t>
            </a:r>
            <a:r>
              <a:rPr lang="el-GR" dirty="0" smtClean="0"/>
              <a:t> (πολύ σημαντικό πρόσωπο) είτε αφορούν στις </a:t>
            </a:r>
            <a:r>
              <a:rPr lang="el-GR" b="1" dirty="0" smtClean="0"/>
              <a:t>ικανότητες</a:t>
            </a:r>
            <a:r>
              <a:rPr lang="el-GR" dirty="0" smtClean="0"/>
              <a:t> (αυτοπεποίθηση, αυτοεκτίμηση, προοπτική επιτυχιών) είτε στο </a:t>
            </a:r>
            <a:r>
              <a:rPr lang="el-GR" b="1" dirty="0" smtClean="0"/>
              <a:t>περιβάλλον</a:t>
            </a:r>
            <a:r>
              <a:rPr lang="el-GR" dirty="0" smtClean="0"/>
              <a:t> (έχει τον καλύτερο ιατρό). Όταν οι άλλοι δεν αναγνωρίζουν τις ιδιαίτερες ικανότητες τότε το συναίσθημα γίνεται </a:t>
            </a:r>
            <a:r>
              <a:rPr lang="el-GR" dirty="0" err="1" smtClean="0"/>
              <a:t>δυσφορικό</a:t>
            </a:r>
            <a:r>
              <a:rPr lang="el-GR" dirty="0" smtClean="0"/>
              <a:t> και ευερέθιστο.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Παραληρητικές ιδέες. </a:t>
            </a:r>
          </a:p>
          <a:p>
            <a:pPr lvl="1"/>
            <a:r>
              <a:rPr lang="el-GR" dirty="0" smtClean="0"/>
              <a:t>Ταυτότητας. είμαι ο γιος του βασιλιά</a:t>
            </a:r>
          </a:p>
          <a:p>
            <a:pPr lvl="1"/>
            <a:r>
              <a:rPr lang="el-GR" dirty="0" smtClean="0"/>
              <a:t>Ικανοτήτων. Αγγίζω ασθενείς και γιατρεύονται</a:t>
            </a:r>
          </a:p>
          <a:p>
            <a:pPr marL="361950" lvl="1">
              <a:buNone/>
            </a:pPr>
            <a:r>
              <a:rPr lang="el-GR" dirty="0" smtClean="0"/>
              <a:t>Ιδέες αναφοράς, δίωξης, επίδρασης (οι άλλοι τον ζηλεύουν)</a:t>
            </a:r>
          </a:p>
          <a:p>
            <a:pPr marL="361950" lvl="1">
              <a:buNone/>
            </a:pPr>
            <a:r>
              <a:rPr lang="el-GR" dirty="0" smtClean="0"/>
              <a:t>Όχι αλλόκοτες ιδέες. Αν πιεστεί δεν επιμένει στην παραληρητική ιδέα αλλά υπεκφεύγει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/>
              <a:t>Διαταραχή κρίσης.</a:t>
            </a:r>
          </a:p>
          <a:p>
            <a:r>
              <a:rPr lang="el-GR" dirty="0" smtClean="0"/>
              <a:t>Αισθάνεται πολύ ικανός και άτρωτός, υποπίπτει σε σφάλματα: αλόγιστες οικονομικές επενδύσεις, δάνεια, υπερβολικές αγορές, χαρτοπαιξία. Λογαριασμοί τηλεφώνου, κατάχρηση ουσιών, επικίνδυνη οδήγηση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dirty="0" smtClean="0"/>
              <a:t>Διαταραχή αντίληψης</a:t>
            </a:r>
          </a:p>
          <a:p>
            <a:pPr>
              <a:buNone/>
            </a:pPr>
            <a:r>
              <a:rPr lang="el-GR" dirty="0" smtClean="0"/>
              <a:t>Σπάνιες, ακουστικές ψευδαισθήσεις, που προτρέπουν  τον ασθενή να μεγαλουργήσει</a:t>
            </a:r>
          </a:p>
          <a:p>
            <a:pPr>
              <a:buNone/>
            </a:pPr>
            <a:r>
              <a:rPr lang="el-GR" dirty="0" smtClean="0"/>
              <a:t>Σπανιότερα άσχετες με την αίσθηση μεγαλείου: ήχοι, ψίθυροι, βόμβοι.</a:t>
            </a:r>
          </a:p>
          <a:p>
            <a:pPr>
              <a:buNone/>
            </a:pPr>
            <a:r>
              <a:rPr lang="el-GR" dirty="0" smtClean="0"/>
              <a:t>Δεν είναι σε τρίτο πρόσωπο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ΜΑΝΙΑΚΟ ΕΠΕΙΣΟΔΙΟ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Ύπνος. Μείωση συνολικών ωρών χωρίς να παραπονείται για </a:t>
            </a:r>
            <a:r>
              <a:rPr lang="el-GR" dirty="0" err="1" smtClean="0"/>
              <a:t>αυπνία</a:t>
            </a:r>
            <a:r>
              <a:rPr lang="el-GR" dirty="0" smtClean="0"/>
              <a:t> (όταν ερωτάται αν έχει πρόβλημα με τον ύπνο το αρνείται). </a:t>
            </a:r>
            <a:r>
              <a:rPr lang="el-GR" dirty="0" err="1" smtClean="0"/>
              <a:t>Απαιτε΄ται</a:t>
            </a:r>
            <a:r>
              <a:rPr lang="el-GR" dirty="0" smtClean="0"/>
              <a:t> λεπτομερής ε διερεύνηση ποτέ κατακλίνεται και πότε εγείρεται.</a:t>
            </a:r>
          </a:p>
          <a:p>
            <a:r>
              <a:rPr lang="el-GR" dirty="0" smtClean="0"/>
              <a:t>Πολύ πρώιμο σύμπτωμα.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2043</Words>
  <Application>Microsoft Office PowerPoint</Application>
  <PresentationFormat>Προβολή στην οθόνη (4:3)</PresentationFormat>
  <Paragraphs>234</Paragraphs>
  <Slides>47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47</vt:i4>
      </vt:variant>
    </vt:vector>
  </HeadingPairs>
  <TitlesOfParts>
    <vt:vector size="48" baseType="lpstr">
      <vt:lpstr>Θέμα του Office</vt:lpstr>
      <vt:lpstr>ΣΥΝΑΙΣΘΗΜΑΤΙΚΕΣ ΔΙΑΤΑΡΑΧΕΣ</vt:lpstr>
      <vt:lpstr>ΙΣΤΟΡΙΚΑ ΣΤΟΙΧΕΙΑ</vt:lpstr>
      <vt:lpstr>ΜΑΝΙΑΚΟ ΕΠΕΙΣΟΔΙΟ (υπερθυμικό)</vt:lpstr>
      <vt:lpstr>ΜΑΝΙΑΚΟ ΕΠΕΙΣΟΔΙΟ</vt:lpstr>
      <vt:lpstr>ΜΑΝΙΑΚΟ ΕΠΕΙΣΟΔΙΟ</vt:lpstr>
      <vt:lpstr>ΜΑΝΙΑΚΟ ΕΠΕΙΣΟΔΙΟ</vt:lpstr>
      <vt:lpstr>ΜΑΝΙΑΚΟ ΕΠΕΙΣΟΔΙΟ</vt:lpstr>
      <vt:lpstr>ΜΑΝΙΑΚΟ ΕΠΕΙΣΟΔΙΟ</vt:lpstr>
      <vt:lpstr>ΜΑΝΙΑΚΟ ΕΠΕΙΣΟΔΙΟ</vt:lpstr>
      <vt:lpstr>ΜΑΝΙΑΚΟ ΕΠΕΙΣΟΔΙΟ</vt:lpstr>
      <vt:lpstr>ΜΑΝΙΑΚΟ ΕΠΕΙΣΟΔΙΟ</vt:lpstr>
      <vt:lpstr>ΜΑΝΙΑΚΟ ΕΠΕΙΣΟΔΙΟ</vt:lpstr>
      <vt:lpstr>ΜΑΝΙΑΚΟ ΕΠΕΙΣΟΔΙΟ</vt:lpstr>
      <vt:lpstr>ΤΥΠΟΙ ΜΑΝΙΑΚΟΥ ΕΠΕΙΣΟΔΙΟΥ</vt:lpstr>
      <vt:lpstr>ΥΠΟΜΑΝΙΑΚΟ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ΜΕΙΖΟΝ ΚΑΤΑΘΛΙΠΤΙΚΟ ΕΠΕΙΣΟΔΙΟ</vt:lpstr>
      <vt:lpstr>ΤΥΠΟΙ ΚΑΤΑΘΛΙΠΤΙΚΩΝ ΕΠΕΙΣΟΔΙΩΝ</vt:lpstr>
      <vt:lpstr>ΔΙΠΟΛΙΚΗ ΔΙΑΤΑΡΑΧΗ ΜΑΝΙΟΚΑΤΑΘΛΙΨΗ</vt:lpstr>
      <vt:lpstr>ΔΙΠΟΛΙΚΗ ΔΙΑΤΑΡΑΧΗ ΜΑΝΙΟΚΑΤΑΘΛΙΨΗ</vt:lpstr>
      <vt:lpstr>ΔΙΠΟΛΙΚΗ ΔΙΑΤΑΡΑΧΗ ΜΑΝΙΟΚΑΤΑΘΛΙΨΗ</vt:lpstr>
      <vt:lpstr>ΔΙΠΟΛΙΚΗ ΔΙΑΤΑΡΑΧΗ ΜΑΝΙΟΚΑΤΑΘΛΙΨΗ</vt:lpstr>
      <vt:lpstr>ΔΙΠΟΛΙΚΗ ΔΙΑΤΑΡΑΧΗ ΜΑΝΙΟΚΑΤΑΘΛΙΨΗ</vt:lpstr>
      <vt:lpstr>ΔΙΠΟΛΙΚΗ ΔΙΑΤΑΡΑΧΗ ΜΑΝΙΟΚΑΤΑΘΛΙΨΗ</vt:lpstr>
      <vt:lpstr>ΔΙΠΟΛΙΚΗ ΔΙΑΤΑΡΑΧΗ ΜΑΝΙΟΚΑΤΑΘΛΙΨΗ</vt:lpstr>
      <vt:lpstr>ΜΕΙΖΩΝ ΚΑΤΑΘΛΙΨΗ</vt:lpstr>
      <vt:lpstr>ΜΕΙΖΩΝ ΚΑΤΑΘΛΙΨΗ</vt:lpstr>
      <vt:lpstr>ΜΕΙΖΩΝ ΚΑΤΑΘΛΙΨΗ</vt:lpstr>
      <vt:lpstr>ΜΕΙΖΩΝ ΚΑΤΑΘΛΙΨΗ Τύποι </vt:lpstr>
      <vt:lpstr>ΜΕΙΖΩΝ ΚΑΤΑΘΛΙΨΗ</vt:lpstr>
      <vt:lpstr>ΜΕΙΖΩΝ ΚΑΤΑΘΛΙΨΗ διαφορική διάγνωση</vt:lpstr>
      <vt:lpstr>ΔΥΣΘΥΜΙΑ νευρωσική κατάθλιψη</vt:lpstr>
      <vt:lpstr>ΔΥΣΘΥΜΙΑ</vt:lpstr>
      <vt:lpstr>ΔΥΣΘΥΜΙΑ</vt:lpstr>
      <vt:lpstr>ΔΥΣΘΥΜΙΑ ΔΔ</vt:lpstr>
      <vt:lpstr>ΑΙΤΙΟΠΑΘΟΓΕΝΕΙΑ</vt:lpstr>
      <vt:lpstr>ΑΙΤΙΟΠΑΘΟΓΕΝΕΙΑ</vt:lpstr>
      <vt:lpstr>ΑΙΤΙΟΠΑΘΟΓΕΝΕΙΑ</vt:lpstr>
      <vt:lpstr>ΘΕΡΑΠΕΙΑ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ΣΥΝΑΙΣΘΗΜΑΤΙΚΕΣ ΔΙΑΤΑΡΑΧΕΣ</dc:title>
  <dc:creator>mariannis</dc:creator>
  <cp:lastModifiedBy>mariannis</cp:lastModifiedBy>
  <cp:revision>49</cp:revision>
  <dcterms:created xsi:type="dcterms:W3CDTF">2015-06-02T16:38:28Z</dcterms:created>
  <dcterms:modified xsi:type="dcterms:W3CDTF">2015-06-03T21:47:36Z</dcterms:modified>
</cp:coreProperties>
</file>