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8" r:id="rId13"/>
    <p:sldId id="267" r:id="rId14"/>
    <p:sldId id="269" r:id="rId15"/>
    <p:sldId id="272" r:id="rId16"/>
    <p:sldId id="270" r:id="rId17"/>
    <p:sldId id="271" r:id="rId18"/>
    <p:sldId id="273" r:id="rId19"/>
    <p:sldId id="274" r:id="rId20"/>
    <p:sldId id="275" r:id="rId21"/>
    <p:sldId id="276" r:id="rId22"/>
    <p:sldId id="277" r:id="rId23"/>
    <p:sldId id="282" r:id="rId24"/>
    <p:sldId id="278" r:id="rId25"/>
    <p:sldId id="279" r:id="rId26"/>
    <p:sldId id="280" r:id="rId27"/>
    <p:sldId id="281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315" r:id="rId60"/>
    <p:sldId id="317" r:id="rId61"/>
    <p:sldId id="318" r:id="rId62"/>
    <p:sldId id="319" r:id="rId63"/>
    <p:sldId id="320" r:id="rId6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5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5DC22-3CDA-479F-8F8B-BCC420EA0A26}" type="datetimeFigureOut">
              <a:rPr lang="el-GR" smtClean="0"/>
              <a:pPr/>
              <a:t>12/5/2015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E9C61-B1E6-4C9C-B41B-9FA031A26D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5DC22-3CDA-479F-8F8B-BCC420EA0A26}" type="datetimeFigureOut">
              <a:rPr lang="el-GR" smtClean="0"/>
              <a:pPr/>
              <a:t>12/5/2015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E9C61-B1E6-4C9C-B41B-9FA031A26D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5DC22-3CDA-479F-8F8B-BCC420EA0A26}" type="datetimeFigureOut">
              <a:rPr lang="el-GR" smtClean="0"/>
              <a:pPr/>
              <a:t>12/5/2015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E9C61-B1E6-4C9C-B41B-9FA031A26D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5DC22-3CDA-479F-8F8B-BCC420EA0A26}" type="datetimeFigureOut">
              <a:rPr lang="el-GR" smtClean="0"/>
              <a:pPr/>
              <a:t>12/5/2015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E9C61-B1E6-4C9C-B41B-9FA031A26D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5DC22-3CDA-479F-8F8B-BCC420EA0A26}" type="datetimeFigureOut">
              <a:rPr lang="el-GR" smtClean="0"/>
              <a:pPr/>
              <a:t>12/5/2015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E9C61-B1E6-4C9C-B41B-9FA031A26D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5DC22-3CDA-479F-8F8B-BCC420EA0A26}" type="datetimeFigureOut">
              <a:rPr lang="el-GR" smtClean="0"/>
              <a:pPr/>
              <a:t>12/5/2015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E9C61-B1E6-4C9C-B41B-9FA031A26D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5DC22-3CDA-479F-8F8B-BCC420EA0A26}" type="datetimeFigureOut">
              <a:rPr lang="el-GR" smtClean="0"/>
              <a:pPr/>
              <a:t>12/5/2015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E9C61-B1E6-4C9C-B41B-9FA031A26D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5DC22-3CDA-479F-8F8B-BCC420EA0A26}" type="datetimeFigureOut">
              <a:rPr lang="el-GR" smtClean="0"/>
              <a:pPr/>
              <a:t>12/5/2015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E9C61-B1E6-4C9C-B41B-9FA031A26D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5DC22-3CDA-479F-8F8B-BCC420EA0A26}" type="datetimeFigureOut">
              <a:rPr lang="el-GR" smtClean="0"/>
              <a:pPr/>
              <a:t>12/5/2015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E9C61-B1E6-4C9C-B41B-9FA031A26D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5DC22-3CDA-479F-8F8B-BCC420EA0A26}" type="datetimeFigureOut">
              <a:rPr lang="el-GR" smtClean="0"/>
              <a:pPr/>
              <a:t>12/5/2015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E9C61-B1E6-4C9C-B41B-9FA031A26D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5DC22-3CDA-479F-8F8B-BCC420EA0A26}" type="datetimeFigureOut">
              <a:rPr lang="el-GR" smtClean="0"/>
              <a:pPr/>
              <a:t>12/5/2015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E9C61-B1E6-4C9C-B41B-9FA031A26D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5DC22-3CDA-479F-8F8B-BCC420EA0A26}" type="datetimeFigureOut">
              <a:rPr lang="el-GR" smtClean="0"/>
              <a:pPr/>
              <a:t>12/5/2015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EE9C61-B1E6-4C9C-B41B-9FA031A26DD1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6000" dirty="0" smtClean="0">
                <a:solidFill>
                  <a:schemeClr val="bg1"/>
                </a:solidFill>
              </a:rPr>
              <a:t>ΣΧΙΖΟΦΡΕΝΕΙΑ</a:t>
            </a:r>
            <a:endParaRPr lang="el-GR" sz="6000" dirty="0">
              <a:solidFill>
                <a:schemeClr val="bg1"/>
              </a:solidFill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ΓΟΝΙΔΙΑ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err="1" smtClean="0"/>
              <a:t>Neuregulin</a:t>
            </a:r>
            <a:r>
              <a:rPr lang="en-US" dirty="0" smtClean="0"/>
              <a:t> </a:t>
            </a:r>
            <a:r>
              <a:rPr lang="en-US" b="1" dirty="0" smtClean="0"/>
              <a:t>1</a:t>
            </a:r>
            <a:r>
              <a:rPr lang="en-US" dirty="0" smtClean="0"/>
              <a:t> (</a:t>
            </a:r>
            <a:r>
              <a:rPr lang="en-US" b="1" dirty="0" smtClean="0"/>
              <a:t>NRG1</a:t>
            </a:r>
            <a:r>
              <a:rPr lang="en-US" dirty="0" smtClean="0"/>
              <a:t>). </a:t>
            </a:r>
            <a:r>
              <a:rPr lang="el-GR" dirty="0" smtClean="0"/>
              <a:t>Ο παθογενετικός </a:t>
            </a:r>
            <a:r>
              <a:rPr lang="el-GR" dirty="0" err="1" smtClean="0"/>
              <a:t>απλότυπος</a:t>
            </a:r>
            <a:r>
              <a:rPr lang="el-GR" dirty="0" smtClean="0"/>
              <a:t> βρίσκεται σε ποσοστό</a:t>
            </a:r>
            <a:r>
              <a:rPr lang="en-US" dirty="0" smtClean="0"/>
              <a:t>7,5% </a:t>
            </a:r>
            <a:r>
              <a:rPr lang="el-GR" dirty="0" smtClean="0"/>
              <a:t> στο γενικό πληθυσμό και </a:t>
            </a:r>
            <a:r>
              <a:rPr lang="en-US" dirty="0" smtClean="0"/>
              <a:t>11,5-15% </a:t>
            </a:r>
            <a:r>
              <a:rPr lang="el-GR" dirty="0" smtClean="0"/>
              <a:t>ασθενείς. Νευρωνική διασύνδεση και επικοινωνία, ρύθμιση </a:t>
            </a:r>
            <a:r>
              <a:rPr lang="en-US" dirty="0" err="1" smtClean="0"/>
              <a:t>Glu</a:t>
            </a:r>
            <a:r>
              <a:rPr lang="en-US" dirty="0" smtClean="0"/>
              <a:t>, NMDA </a:t>
            </a:r>
            <a:r>
              <a:rPr lang="el-GR" dirty="0" smtClean="0"/>
              <a:t>και </a:t>
            </a:r>
            <a:r>
              <a:rPr lang="en-US" dirty="0" smtClean="0"/>
              <a:t>GABA </a:t>
            </a:r>
            <a:r>
              <a:rPr lang="el-GR" dirty="0" smtClean="0"/>
              <a:t>υποδοχέων</a:t>
            </a:r>
          </a:p>
          <a:p>
            <a:r>
              <a:rPr lang="en-US" b="1" dirty="0" smtClean="0"/>
              <a:t>DISC</a:t>
            </a:r>
            <a:r>
              <a:rPr lang="en-US" dirty="0" smtClean="0"/>
              <a:t> </a:t>
            </a:r>
            <a:r>
              <a:rPr lang="en-US" b="1" dirty="0" smtClean="0"/>
              <a:t>1</a:t>
            </a:r>
            <a:r>
              <a:rPr lang="en-US" dirty="0" smtClean="0"/>
              <a:t> (</a:t>
            </a:r>
            <a:r>
              <a:rPr lang="en-US" b="1" dirty="0" smtClean="0"/>
              <a:t>Disrupted in Schizophrenia</a:t>
            </a:r>
            <a:r>
              <a:rPr lang="en-US" dirty="0" smtClean="0"/>
              <a:t>). </a:t>
            </a:r>
            <a:r>
              <a:rPr lang="el-GR" dirty="0" smtClean="0"/>
              <a:t>Δομική οργάνωση μικροσωληναρίων, διάπλαση δενδριτών, μετανάστευση νευρικών κ. συνδέεται με ανατομική και λειτουργική αλλοίωση </a:t>
            </a:r>
            <a:r>
              <a:rPr lang="el-GR" dirty="0" err="1" smtClean="0"/>
              <a:t>ιπποκάμπου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ΓΟΝΙΔΙΑ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err="1" smtClean="0"/>
              <a:t>Dysbindib</a:t>
            </a:r>
            <a:r>
              <a:rPr lang="en-US" dirty="0" smtClean="0"/>
              <a:t> (</a:t>
            </a:r>
            <a:r>
              <a:rPr lang="en-US" b="1" dirty="0" smtClean="0"/>
              <a:t>DTNBP1</a:t>
            </a:r>
            <a:r>
              <a:rPr lang="en-US" dirty="0" smtClean="0"/>
              <a:t>). </a:t>
            </a:r>
            <a:r>
              <a:rPr lang="el-GR" dirty="0" smtClean="0"/>
              <a:t>Έλεγχος </a:t>
            </a:r>
            <a:r>
              <a:rPr lang="el-GR" dirty="0" err="1" smtClean="0"/>
              <a:t>προσυναπτικής</a:t>
            </a:r>
            <a:r>
              <a:rPr lang="el-GR" dirty="0" smtClean="0"/>
              <a:t> </a:t>
            </a:r>
            <a:r>
              <a:rPr lang="en-US" dirty="0" err="1" smtClean="0"/>
              <a:t>Glu</a:t>
            </a:r>
            <a:r>
              <a:rPr lang="el-GR" dirty="0" smtClean="0"/>
              <a:t> μεταβίβασης. Επίδραση στην επεξεργασία πληροφοριών στον προμετωπιαίο και κροταφικό λοβό.</a:t>
            </a:r>
          </a:p>
          <a:p>
            <a:r>
              <a:rPr lang="en-US" b="1" dirty="0" smtClean="0"/>
              <a:t>D-amino </a:t>
            </a:r>
            <a:r>
              <a:rPr lang="en-US" b="1" dirty="0" err="1" smtClean="0"/>
              <a:t>axid</a:t>
            </a:r>
            <a:r>
              <a:rPr lang="en-US" b="1" dirty="0" smtClean="0"/>
              <a:t> </a:t>
            </a:r>
            <a:r>
              <a:rPr lang="en-US" b="1" dirty="0" err="1" smtClean="0"/>
              <a:t>oxidase</a:t>
            </a:r>
            <a:r>
              <a:rPr lang="en-US" b="1" dirty="0" smtClean="0"/>
              <a:t> </a:t>
            </a:r>
            <a:r>
              <a:rPr lang="en-US" b="1" dirty="0" err="1" smtClean="0"/>
              <a:t>activatot</a:t>
            </a:r>
            <a:r>
              <a:rPr lang="en-US" b="1" dirty="0" smtClean="0"/>
              <a:t> </a:t>
            </a:r>
            <a:r>
              <a:rPr lang="en-US" dirty="0" smtClean="0"/>
              <a:t>(</a:t>
            </a:r>
            <a:r>
              <a:rPr lang="en-US" b="1" dirty="0" smtClean="0"/>
              <a:t>DAOA</a:t>
            </a:r>
            <a:r>
              <a:rPr lang="en-US" dirty="0" smtClean="0"/>
              <a:t>). </a:t>
            </a:r>
            <a:r>
              <a:rPr lang="el-GR" dirty="0" smtClean="0"/>
              <a:t>Κωδικοποιεί πρωτεΐνη που αποτελεί αγωνιστή </a:t>
            </a:r>
            <a:r>
              <a:rPr lang="en-US" dirty="0" smtClean="0"/>
              <a:t>NMDA </a:t>
            </a:r>
            <a:r>
              <a:rPr lang="en-US" dirty="0" err="1" smtClean="0"/>
              <a:t>Glu</a:t>
            </a:r>
            <a:r>
              <a:rPr lang="el-GR" dirty="0"/>
              <a:t> </a:t>
            </a:r>
            <a:r>
              <a:rPr lang="el-GR" dirty="0" smtClean="0"/>
              <a:t>υποδοχέων.</a:t>
            </a:r>
          </a:p>
          <a:p>
            <a:r>
              <a:rPr lang="el-GR" dirty="0" smtClean="0"/>
              <a:t> </a:t>
            </a:r>
            <a:r>
              <a:rPr lang="el-GR" b="1" dirty="0" err="1" smtClean="0"/>
              <a:t>Κατεχολ</a:t>
            </a:r>
            <a:r>
              <a:rPr lang="el-GR" b="1" dirty="0" smtClean="0"/>
              <a:t>-Ο </a:t>
            </a:r>
            <a:r>
              <a:rPr lang="el-GR" b="1" dirty="0" err="1" smtClean="0"/>
              <a:t>μεθυλ</a:t>
            </a:r>
            <a:r>
              <a:rPr lang="el-GR" b="1" dirty="0" smtClean="0"/>
              <a:t>-</a:t>
            </a:r>
            <a:r>
              <a:rPr lang="el-GR" b="1" dirty="0" err="1" smtClean="0"/>
              <a:t>τρανσφεραση</a:t>
            </a:r>
            <a:r>
              <a:rPr lang="el-GR" b="1" dirty="0" smtClean="0"/>
              <a:t> </a:t>
            </a:r>
            <a:r>
              <a:rPr lang="el-GR" dirty="0" smtClean="0"/>
              <a:t>(</a:t>
            </a:r>
            <a:r>
              <a:rPr lang="en-US" b="1" dirty="0" smtClean="0"/>
              <a:t>COMT</a:t>
            </a:r>
            <a:r>
              <a:rPr lang="en-US" dirty="0" smtClean="0"/>
              <a:t>). </a:t>
            </a:r>
            <a:r>
              <a:rPr lang="el-GR" dirty="0" smtClean="0"/>
              <a:t>Μεταβολίζει ντοπαμίνη</a:t>
            </a:r>
            <a:r>
              <a:rPr lang="el-GR" dirty="0"/>
              <a:t> </a:t>
            </a:r>
            <a:r>
              <a:rPr lang="el-GR" dirty="0" smtClean="0"/>
              <a:t>επηρεάζει λειτουργικότητα στον προμετωπιαίο λοβό, (επεξεργασία πληροφοριών)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ΠΑΡΑΓΟΝΤΕΣ ΣΧΕΤΙΖΟΜΕΝΟΙ ΜΕ ΠΡΟ-ΠΕΡΙ- ΓΕΝΝΗΤΙΚΗ ΠΕΡΙΟΔΟ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Σχετικός κίνδυνος 2,0</a:t>
            </a:r>
            <a:r>
              <a:rPr lang="el-GR" sz="1200" i="1" dirty="0" smtClean="0"/>
              <a:t>.</a:t>
            </a:r>
            <a:r>
              <a:rPr lang="en-GB" sz="1200" b="1" i="1" dirty="0"/>
              <a:t> </a:t>
            </a:r>
            <a:endParaRPr lang="el-GR" sz="1200" b="1" i="1" dirty="0" smtClean="0"/>
          </a:p>
          <a:p>
            <a:pPr>
              <a:buNone/>
            </a:pPr>
            <a:r>
              <a:rPr lang="el-GR" sz="1200" b="1" i="1" dirty="0" smtClean="0"/>
              <a:t>	</a:t>
            </a:r>
            <a:r>
              <a:rPr lang="en-GB" sz="1200" b="1" i="1" dirty="0" smtClean="0"/>
              <a:t>Odds </a:t>
            </a:r>
            <a:r>
              <a:rPr lang="en-GB" sz="1200" b="1" i="1" dirty="0"/>
              <a:t>ratio</a:t>
            </a:r>
            <a:r>
              <a:rPr lang="en-GB" sz="1200" i="1" dirty="0"/>
              <a:t> </a:t>
            </a:r>
            <a:r>
              <a:rPr lang="el-GR" sz="1200" i="1" dirty="0"/>
              <a:t>(λόγος πιθανοτήτων) = η πιθανότητα το γεγονός να συμβεί διά την πιθανότητα το γεγονός να μην συμβεί</a:t>
            </a:r>
            <a:r>
              <a:rPr lang="el-GR" sz="1200" i="1" dirty="0" smtClean="0"/>
              <a:t>.</a:t>
            </a:r>
          </a:p>
          <a:p>
            <a:pPr>
              <a:buNone/>
            </a:pPr>
            <a:r>
              <a:rPr lang="el-GR" sz="1200" i="1" dirty="0" smtClean="0"/>
              <a:t>	 </a:t>
            </a:r>
            <a:r>
              <a:rPr lang="el-GR" sz="1200" dirty="0" err="1"/>
              <a:t>Odds</a:t>
            </a:r>
            <a:r>
              <a:rPr lang="el-GR" sz="1200" dirty="0"/>
              <a:t> &gt; 1 οι πιθανότητες (πχ ταξινόμησης στο </a:t>
            </a:r>
            <a:r>
              <a:rPr lang="el-GR" sz="1200" dirty="0" smtClean="0"/>
              <a:t>γκρουπ </a:t>
            </a:r>
            <a:r>
              <a:rPr lang="el-GR" sz="1200" dirty="0"/>
              <a:t>χ) αυξάνονται</a:t>
            </a:r>
          </a:p>
          <a:p>
            <a:pPr>
              <a:buNone/>
            </a:pPr>
            <a:r>
              <a:rPr lang="el-GR" sz="1200" dirty="0" smtClean="0"/>
              <a:t>	</a:t>
            </a:r>
            <a:r>
              <a:rPr lang="el-GR" sz="1200" dirty="0" err="1" smtClean="0"/>
              <a:t>Odds</a:t>
            </a:r>
            <a:r>
              <a:rPr lang="el-GR" sz="1200" dirty="0" smtClean="0"/>
              <a:t> </a:t>
            </a:r>
            <a:r>
              <a:rPr lang="el-GR" sz="1200" dirty="0"/>
              <a:t>&lt; 1 οι πιθανότητες (πχ ταξινόμησης στο </a:t>
            </a:r>
            <a:r>
              <a:rPr lang="el-GR" sz="1200" dirty="0" smtClean="0"/>
              <a:t>γκρουπ </a:t>
            </a:r>
            <a:r>
              <a:rPr lang="el-GR" sz="1200" dirty="0"/>
              <a:t>Χ) μειώνονται (άρα αυξάνονται τα </a:t>
            </a:r>
            <a:r>
              <a:rPr lang="el-GR" sz="1200" dirty="0" err="1"/>
              <a:t>odds</a:t>
            </a:r>
            <a:r>
              <a:rPr lang="el-GR" sz="1200" dirty="0"/>
              <a:t> ταξινόμησης στο άλλο </a:t>
            </a:r>
            <a:r>
              <a:rPr lang="el-GR" sz="1200" dirty="0" smtClean="0"/>
              <a:t>γκρουπ).  </a:t>
            </a:r>
            <a:endParaRPr lang="el-GR" sz="1200" dirty="0"/>
          </a:p>
          <a:p>
            <a:endParaRPr lang="el-GR" sz="1200" i="1" dirty="0"/>
          </a:p>
          <a:p>
            <a:endParaRPr lang="el-GR" dirty="0" smtClean="0"/>
          </a:p>
          <a:p>
            <a:r>
              <a:rPr lang="el-GR" dirty="0" smtClean="0"/>
              <a:t>Συνεισφ</a:t>
            </a:r>
            <a:r>
              <a:rPr lang="el-GR" dirty="0"/>
              <a:t>έ</a:t>
            </a:r>
            <a:r>
              <a:rPr lang="el-GR" dirty="0" smtClean="0"/>
              <a:t>ρουν στη αιτιοπαθογένεια σε συνδυασμό με άλλος παράγοντες, κυρίως γενετική προδιάθεση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ΠΕΡΙΓΕΝΝΗΤΙΚΕΣ ΕΠΙΠΛΟΚΕΣ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 smtClean="0"/>
              <a:t>Κατά τη διάρκεια της κύησης: αιμορραγία, προεκλαμψία, ΣΔ, ασυμβατότητα </a:t>
            </a:r>
            <a:r>
              <a:rPr lang="en-US" dirty="0" smtClean="0"/>
              <a:t>Rhesus</a:t>
            </a:r>
            <a:endParaRPr lang="el-GR" dirty="0" smtClean="0"/>
          </a:p>
          <a:p>
            <a:r>
              <a:rPr lang="el-GR" dirty="0" smtClean="0"/>
              <a:t>Παρεκκλίσεις εμβρυικής ανάπτυξης: χαμηλό βάρος, μικρή κεφαλική περίμετρος</a:t>
            </a:r>
          </a:p>
          <a:p>
            <a:r>
              <a:rPr lang="el-GR" dirty="0" smtClean="0"/>
              <a:t>Επιπλοκές κατά τον τοκετό: εμβρυική ασφυξία</a:t>
            </a:r>
          </a:p>
          <a:p>
            <a:endParaRPr lang="el-GR" dirty="0"/>
          </a:p>
          <a:p>
            <a:r>
              <a:rPr lang="el-GR" dirty="0" smtClean="0"/>
              <a:t>Πιθανώς αποτελούν δείκτη άλλης παθοφυσιολογικής διαδικασίας.</a:t>
            </a:r>
          </a:p>
          <a:p>
            <a:r>
              <a:rPr lang="el-GR" dirty="0" smtClean="0"/>
              <a:t>Δυνητικά προκαλούν εγκεφαλική υποξία στον </a:t>
            </a:r>
            <a:r>
              <a:rPr lang="el-GR" dirty="0" err="1" smtClean="0"/>
              <a:t>ιπποκάμπειο</a:t>
            </a:r>
            <a:r>
              <a:rPr lang="el-GR" dirty="0" smtClean="0"/>
              <a:t> σχηματισμό που εμπλέκεται στην ΠΦ ΣΧΖ.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ΠΡΟΓΕΝΝΗΤΙΚΕΣ ΛΟΙΜΩΞΕΙΣ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Γέννηση χειμερινούς μήνες (Δεκ-</a:t>
            </a:r>
            <a:r>
              <a:rPr lang="el-GR" dirty="0" err="1" smtClean="0"/>
              <a:t>Μάϊο</a:t>
            </a:r>
            <a:r>
              <a:rPr lang="el-GR" dirty="0" smtClean="0"/>
              <a:t>, Β. Ημισφαίριο, </a:t>
            </a:r>
            <a:r>
              <a:rPr lang="el-GR" dirty="0" err="1" smtClean="0"/>
              <a:t>Ιολ</a:t>
            </a:r>
            <a:r>
              <a:rPr lang="el-GR" dirty="0" smtClean="0"/>
              <a:t>-</a:t>
            </a:r>
            <a:r>
              <a:rPr lang="el-GR" dirty="0" err="1" smtClean="0"/>
              <a:t>Σεπτ</a:t>
            </a:r>
            <a:r>
              <a:rPr lang="el-GR" dirty="0" smtClean="0"/>
              <a:t>, Ν. Ημισφαίριο). Αποδίδεται σε ιογενή λοίμωξη μητέρας </a:t>
            </a:r>
            <a:r>
              <a:rPr lang="el-GR" dirty="0"/>
              <a:t>2</a:t>
            </a:r>
            <a:r>
              <a:rPr lang="el-GR" baseline="30000" dirty="0" smtClean="0"/>
              <a:t>ο</a:t>
            </a:r>
            <a:r>
              <a:rPr lang="el-GR" dirty="0" smtClean="0"/>
              <a:t> τρίμηνο (δεν αποδεικνύεται η προσβολή εμβρύου).</a:t>
            </a:r>
          </a:p>
          <a:p>
            <a:r>
              <a:rPr lang="el-GR" dirty="0" smtClean="0"/>
              <a:t>Ιός </a:t>
            </a:r>
            <a:r>
              <a:rPr lang="el-GR" dirty="0" err="1" smtClean="0"/>
              <a:t>γρίππης</a:t>
            </a:r>
            <a:r>
              <a:rPr lang="el-GR" dirty="0" smtClean="0"/>
              <a:t> Α. οροθετικές μητέρες 1</a:t>
            </a:r>
            <a:r>
              <a:rPr lang="el-GR" baseline="30000" dirty="0" smtClean="0"/>
              <a:t>ο</a:t>
            </a:r>
            <a:r>
              <a:rPr lang="el-GR" dirty="0" smtClean="0"/>
              <a:t> τρίμηνο επταπλάσια πιθανότητα</a:t>
            </a:r>
          </a:p>
          <a:p>
            <a:pPr lvl="1"/>
            <a:r>
              <a:rPr lang="el-GR" dirty="0" smtClean="0"/>
              <a:t>Απευθείας δράση ιού</a:t>
            </a:r>
          </a:p>
          <a:p>
            <a:pPr lvl="1"/>
            <a:r>
              <a:rPr lang="el-GR" dirty="0" smtClean="0"/>
              <a:t>Επίδραση αντισωμάτων μητέρας</a:t>
            </a:r>
          </a:p>
          <a:p>
            <a:pPr lvl="1"/>
            <a:r>
              <a:rPr lang="el-GR" dirty="0" smtClean="0"/>
              <a:t>Πυρετός, υποξία, φάρμακα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ΝΕΥΡΟΑΝΑΠΤΥΞΙΑΚΑ ΕΛΛΕΙΜΜΑΤΑ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Καθυστέρηση επίτευξης σταδίων ανάπτυξης, διαταραχές στη συμπεριφορά και γνωστικές ικανότητες προηγούνται χρόνια πριν τη θορυβώδη εκδήλωση ψύχωσης.</a:t>
            </a:r>
          </a:p>
          <a:p>
            <a:r>
              <a:rPr lang="el-GR" dirty="0" smtClean="0"/>
              <a:t>Συχνές στο ιστορικό ΣΧΖ</a:t>
            </a:r>
          </a:p>
          <a:p>
            <a:r>
              <a:rPr lang="el-GR" dirty="0" smtClean="0"/>
              <a:t>Μικρ</a:t>
            </a:r>
            <a:r>
              <a:rPr lang="el-GR" dirty="0"/>
              <a:t>ή</a:t>
            </a:r>
            <a:r>
              <a:rPr lang="el-GR" dirty="0" smtClean="0"/>
              <a:t> προβλεπτική αξία (αυξημένη συχνότητα στα παιδιά 15%).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ΚΑΘΥΣΤΕΡΗΣΗ ΕΠΙΤΕΥΞΗΣ ΑΝΑΠΤΥΞΙΑΚΩΝ ΣΤΑΔΙΩΝ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Ήπιες παρεκκλίσεις </a:t>
            </a:r>
            <a:r>
              <a:rPr lang="el-GR" dirty="0" err="1" smtClean="0"/>
              <a:t>νευραναπτυξιακού</a:t>
            </a:r>
            <a:r>
              <a:rPr lang="el-GR" dirty="0" smtClean="0"/>
              <a:t> τύπου στη συμπεριφορά, ομιλία, γνωστικές ικανότητες που </a:t>
            </a:r>
            <a:r>
              <a:rPr lang="el-GR" dirty="0" err="1" smtClean="0"/>
              <a:t>εκδηλώνοπνται</a:t>
            </a:r>
            <a:r>
              <a:rPr lang="el-GR" dirty="0" smtClean="0"/>
              <a:t> χρόνια πριν την εμφάνιση της νόσου. Δεν είναι ευδιάκριτες και δεν αποτελούν προγνωστικό δείκτη.</a:t>
            </a:r>
          </a:p>
          <a:p>
            <a:r>
              <a:rPr lang="el-GR" dirty="0" smtClean="0"/>
              <a:t>Παιδιά που αργότερα νόσησαν καθυστέρησαν στην έναρξη ομιλίας και βάδισης.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ΚΟΙΝΩΝΙΚΗ ΚΑΙ ΓΝΩΣΤΙΚΗ ΕΞΕΛΙΞΗ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l-GR" b="1" dirty="0" smtClean="0"/>
              <a:t>Στατιστικές διαφορές</a:t>
            </a:r>
            <a:r>
              <a:rPr lang="el-GR" dirty="0" smtClean="0"/>
              <a:t>: </a:t>
            </a:r>
          </a:p>
          <a:p>
            <a:r>
              <a:rPr lang="el-GR" dirty="0" smtClean="0"/>
              <a:t>μειωμένη διαπροσωπική συναλλαγή, κοινωνική απομόνωση, κοινωνικό άγχος, μειωμένη σχολική επίδοση, ικανότητα προσοχής και συγκέντρωσης, δείκτη ευφυΐας</a:t>
            </a:r>
          </a:p>
          <a:p>
            <a:r>
              <a:rPr lang="el-GR" dirty="0" smtClean="0"/>
              <a:t>Διανοητική έκπτωση: ειδικό </a:t>
            </a:r>
            <a:r>
              <a:rPr lang="el-GR" dirty="0" err="1" smtClean="0"/>
              <a:t>προνοσηρό</a:t>
            </a:r>
            <a:r>
              <a:rPr lang="el-GR" dirty="0" smtClean="0"/>
              <a:t> δείκτη για ΣΖΧ ( όχι για </a:t>
            </a:r>
            <a:r>
              <a:rPr lang="el-GR" dirty="0" err="1" smtClean="0"/>
              <a:t>συναιθηματικές</a:t>
            </a:r>
            <a:r>
              <a:rPr lang="el-GR" dirty="0" smtClean="0"/>
              <a:t> διαταραχές)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ΠΡΟΝΟΣΗΡΗ ΨΥΧΟΠΑΘΟΛΟΓΙΑ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dirty="0" smtClean="0"/>
              <a:t>Η ΣΧΖ δε συνδέεται με άλλη ψυχιατρική διάγνωση </a:t>
            </a:r>
          </a:p>
          <a:p>
            <a:r>
              <a:rPr lang="el-GR" dirty="0" err="1" smtClean="0"/>
              <a:t>Υπεραντιπροσωπεύονται</a:t>
            </a:r>
            <a:r>
              <a:rPr lang="el-GR" dirty="0" smtClean="0"/>
              <a:t> διαταραχές προσωπικότητας: </a:t>
            </a:r>
            <a:r>
              <a:rPr lang="el-GR" dirty="0" err="1" smtClean="0"/>
              <a:t>σχιζότυπη</a:t>
            </a:r>
            <a:r>
              <a:rPr lang="el-GR" dirty="0" smtClean="0"/>
              <a:t>, σχιζοειδής, παρανοειδής.</a:t>
            </a:r>
          </a:p>
          <a:p>
            <a:r>
              <a:rPr lang="el-GR" dirty="0" smtClean="0"/>
              <a:t>1/10 παιδιών που έχουν 1 ψυχωσικό σύμπτωμα (αίσθηση παρακολούθησης, αίσθηση ακουστικών ερεθισμάτων απουσία εξωτερικών) νόσησαν από </a:t>
            </a:r>
            <a:r>
              <a:rPr lang="el-GR" dirty="0" err="1" smtClean="0"/>
              <a:t>ΣΧΖμορφη</a:t>
            </a:r>
            <a:r>
              <a:rPr lang="el-GR" dirty="0" smtClean="0"/>
              <a:t> διαταραχή. ¼ παιδιών που είχαν 2 ψυχωσικά συμπτώματα.</a:t>
            </a:r>
          </a:p>
          <a:p>
            <a:r>
              <a:rPr lang="el-GR" dirty="0" smtClean="0"/>
              <a:t>Η ΣΧΖ αναπτύσσεται σε έδαφος επιβαρυμένης </a:t>
            </a:r>
            <a:r>
              <a:rPr lang="el-GR" smtClean="0"/>
              <a:t>βιολογικής-ψυχολογικής ανάπτυξης.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ΠΡΩΙΜΟΙ ΠΕΡΙΒΑΛΛΟΝΤΙΚΟΙ ΠΑΡΑΓΟΝΤΕΣ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Κατά την εγκυμοσύνη (πόλεμος, πλημμύρες, λιμός) </a:t>
            </a:r>
            <a:r>
              <a:rPr lang="en-US" dirty="0" smtClean="0"/>
              <a:t>OR 2</a:t>
            </a:r>
          </a:p>
          <a:p>
            <a:r>
              <a:rPr lang="el-GR" dirty="0" smtClean="0"/>
              <a:t>Ανεπιθύμητη εγκυμοσύνη</a:t>
            </a:r>
          </a:p>
          <a:p>
            <a:r>
              <a:rPr lang="el-GR" dirty="0" smtClean="0"/>
              <a:t>Διαταραχή ενδοοικογενειακών σχέσεων (περιβάλλον υιοθεσίας)</a:t>
            </a:r>
            <a:r>
              <a:rPr lang="el-GR" dirty="0" smtClean="0"/>
              <a:t> </a:t>
            </a:r>
            <a:endParaRPr lang="el-GR" dirty="0" smtClean="0"/>
          </a:p>
          <a:p>
            <a:r>
              <a:rPr lang="el-GR" dirty="0" smtClean="0"/>
              <a:t>Εγκεφαλικό </a:t>
            </a:r>
            <a:r>
              <a:rPr lang="el-GR" dirty="0" smtClean="0"/>
              <a:t>τραύμα </a:t>
            </a:r>
            <a:endParaRPr lang="el-GR" dirty="0" smtClean="0"/>
          </a:p>
          <a:p>
            <a:r>
              <a:rPr lang="el-GR" dirty="0" smtClean="0"/>
              <a:t>Επικριτική / </a:t>
            </a:r>
            <a:r>
              <a:rPr lang="el-GR" dirty="0" err="1" smtClean="0"/>
              <a:t>υπερπροσατευτική</a:t>
            </a:r>
            <a:r>
              <a:rPr lang="el-GR" dirty="0" smtClean="0"/>
              <a:t> οικογένεια (υποτροπές σε όλα τα ψυχιατρικά νοσήματα, όχι έναρξη)</a:t>
            </a:r>
          </a:p>
          <a:p>
            <a:r>
              <a:rPr lang="el-GR" dirty="0" smtClean="0"/>
              <a:t>Ψυχοπιεστικά γεγονότα (έναρξη, υποτροπές)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ΑΙΝΙΓΜΑΤΙΚΗ?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 fontScale="92500" lnSpcReduction="10000"/>
          </a:bodyPr>
          <a:lstStyle/>
          <a:p>
            <a:r>
              <a:rPr lang="el-GR" dirty="0" smtClean="0"/>
              <a:t>Σοβαρότερη ψυχική νόσος:1/4 κόστους για ψυχική υγεία, 1/3 ψυχιατρικές κλίνες, σημαντική επιβάρυνση δεικτών λειτουργικότητας</a:t>
            </a:r>
          </a:p>
          <a:p>
            <a:endParaRPr lang="el-GR" dirty="0"/>
          </a:p>
          <a:p>
            <a:r>
              <a:rPr lang="el-GR" dirty="0" smtClean="0"/>
              <a:t>1</a:t>
            </a:r>
            <a:r>
              <a:rPr lang="el-GR" baseline="30000" dirty="0" smtClean="0"/>
              <a:t>η</a:t>
            </a:r>
            <a:r>
              <a:rPr lang="el-GR" dirty="0" smtClean="0"/>
              <a:t> σύγχρονη κλινική περιγραφή προ 100 ετών</a:t>
            </a:r>
          </a:p>
          <a:p>
            <a:r>
              <a:rPr lang="el-GR" dirty="0" smtClean="0"/>
              <a:t>Υπάρχουν περιγραφές από την αρχαιότητα</a:t>
            </a:r>
          </a:p>
          <a:p>
            <a:r>
              <a:rPr lang="el-GR" dirty="0" smtClean="0"/>
              <a:t>Διάγνωση στηρίζεται μόνο στη φαινομενολογική παρατήρηση</a:t>
            </a:r>
          </a:p>
          <a:p>
            <a:r>
              <a:rPr lang="el-GR" dirty="0" smtClean="0"/>
              <a:t>Δεν υπάρχουν ειδικά συμπτώματα ή ειδικοί βιολογικοί δείκτες που να τη διαχωρίζουν σαφώς από άλλες μείζονες ψυχιατρικές διαταραχές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ΟΨΙΜΟΙ ΠΕΡΙΒΑΛΛΟΝΤΙΚΟΙ ΠΑΡΑΓΟΝΤΕΣ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 smtClean="0"/>
              <a:t>Κάνναβη: </a:t>
            </a:r>
            <a:r>
              <a:rPr lang="en-US" dirty="0" smtClean="0"/>
              <a:t>x2-3</a:t>
            </a:r>
            <a:r>
              <a:rPr lang="el-GR" dirty="0" smtClean="0"/>
              <a:t> πιθανότητα νόσησης, συσχέτιση με υποτροπές</a:t>
            </a:r>
          </a:p>
          <a:p>
            <a:r>
              <a:rPr lang="el-GR" dirty="0" smtClean="0"/>
              <a:t>Αμφεταμίνες: αυξάνει πιθανότητα και διάρκεια νόσησης</a:t>
            </a:r>
          </a:p>
          <a:p>
            <a:r>
              <a:rPr lang="el-GR" dirty="0" smtClean="0"/>
              <a:t>Χρόνια χρήση </a:t>
            </a:r>
            <a:r>
              <a:rPr lang="el-GR" dirty="0" err="1" smtClean="0"/>
              <a:t>ντοπαμινεργικών</a:t>
            </a:r>
            <a:r>
              <a:rPr lang="el-GR" dirty="0" smtClean="0"/>
              <a:t> αγωνιστών (κάνναβη, αμφεταμίνες, κοκαΐνη) σταδιακά ευαισθητοποιεί μεταιχμιακό σύστημα σε ψυχοπιεστικές καταστάσεις που συνεισφέρει στην εκδήλωση ψύχωσης. Σταδιακά απαιτούνται μικρότερες δόσεις κοκαΐνης για έκλυση ψυχωσικών συμπτωμάτων</a:t>
            </a:r>
          </a:p>
          <a:p>
            <a:endParaRPr lang="el-GR" dirty="0" smtClean="0"/>
          </a:p>
          <a:p>
            <a:r>
              <a:rPr lang="el-GR" dirty="0" smtClean="0"/>
              <a:t>Χρήση προς ανακούφιση συμπτωμάτων (</a:t>
            </a:r>
            <a:r>
              <a:rPr lang="el-GR" dirty="0" err="1" smtClean="0"/>
              <a:t>συγχυτικός</a:t>
            </a:r>
            <a:r>
              <a:rPr lang="el-GR" dirty="0" smtClean="0"/>
              <a:t> παράγων)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ΟΨΙΜΟΙ ΠΕΡΙΒΑΛΛΟΝΤΙΚΟΙ ΠΑΡΑΓΟΝΤΕΣ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Αστικοποίηση. Διπλάσιος κίνδυνος για άτομα που γεννήθηκα και μεγάλωσαν σε πόλεις.</a:t>
            </a:r>
          </a:p>
          <a:p>
            <a:pPr lvl="1"/>
            <a:r>
              <a:rPr lang="el-GR" dirty="0" smtClean="0"/>
              <a:t>Μολύνσεις-συνωστισμός</a:t>
            </a:r>
          </a:p>
          <a:p>
            <a:pPr lvl="1"/>
            <a:r>
              <a:rPr lang="el-GR" dirty="0" smtClean="0"/>
              <a:t>Εκλεκτική μετανάστευση</a:t>
            </a:r>
          </a:p>
          <a:p>
            <a:pPr lvl="1"/>
            <a:r>
              <a:rPr lang="el-GR" dirty="0" smtClean="0"/>
              <a:t>Ψυχιατρικές υπηρεσίες</a:t>
            </a:r>
          </a:p>
          <a:p>
            <a:pPr marL="285750" lvl="1">
              <a:buFont typeface="Arial" pitchFamily="34" charset="0"/>
              <a:buChar char="•"/>
            </a:pPr>
            <a:r>
              <a:rPr lang="el-GR" sz="3200" dirty="0" smtClean="0"/>
              <a:t>Μετανάστευση </a:t>
            </a:r>
          </a:p>
          <a:p>
            <a:pPr marL="285750" lvl="1">
              <a:buNone/>
            </a:pPr>
            <a:r>
              <a:rPr lang="el-GR" dirty="0" smtClean="0"/>
              <a:t>	</a:t>
            </a:r>
            <a:r>
              <a:rPr lang="el-GR" dirty="0" smtClean="0"/>
              <a:t>γνωστό εδώ και 70 χρόνια </a:t>
            </a:r>
          </a:p>
          <a:p>
            <a:pPr marL="285750" lvl="1">
              <a:buNone/>
            </a:pPr>
            <a:r>
              <a:rPr lang="el-GR" dirty="0" smtClean="0"/>
              <a:t>	</a:t>
            </a:r>
            <a:r>
              <a:rPr lang="el-GR" dirty="0" smtClean="0"/>
              <a:t>μελέτες ΗΒ-Καραϊβική, </a:t>
            </a:r>
            <a:r>
              <a:rPr lang="el-GR" dirty="0" smtClean="0"/>
              <a:t>Γ</a:t>
            </a:r>
            <a:r>
              <a:rPr lang="el-GR" dirty="0" smtClean="0"/>
              <a:t>ροιλανδία-Δανία, Αφρική Σουηδία </a:t>
            </a:r>
          </a:p>
          <a:p>
            <a:pPr marL="285750" lvl="1">
              <a:buNone/>
            </a:pPr>
            <a:r>
              <a:rPr lang="el-GR" dirty="0" smtClean="0"/>
              <a:t>	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ΔΟΜΙΚΕΣ-ΜΟΡΦΟΛΟΓΙΚΕΣ ΑΛΛΟΙΩΣΕΙΣ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Μη ειδικές</a:t>
            </a:r>
          </a:p>
          <a:p>
            <a:r>
              <a:rPr lang="el-GR" dirty="0" smtClean="0"/>
              <a:t>Αποτύπωμα γενετικής προδιάθεσης στον υπό ανάπτυξη εγκέφαλο</a:t>
            </a:r>
          </a:p>
          <a:p>
            <a:r>
              <a:rPr lang="el-GR" dirty="0" smtClean="0"/>
              <a:t>Αλληλοεπικάλυψη μεταξύ υγιών-ασθενών, συγγενείς ασθενών</a:t>
            </a:r>
          </a:p>
          <a:p>
            <a:pPr lvl="1"/>
            <a:r>
              <a:rPr lang="el-GR" dirty="0" smtClean="0"/>
              <a:t>Διάταση πλαγίων κοιλιών</a:t>
            </a:r>
          </a:p>
          <a:p>
            <a:pPr lvl="1"/>
            <a:r>
              <a:rPr lang="el-GR" dirty="0" smtClean="0"/>
              <a:t>Μείωση όγκου </a:t>
            </a:r>
            <a:r>
              <a:rPr lang="el-GR" dirty="0" err="1" smtClean="0"/>
              <a:t>ιπποκάμπου</a:t>
            </a:r>
            <a:endParaRPr lang="el-GR" dirty="0" smtClean="0"/>
          </a:p>
          <a:p>
            <a:pPr lvl="1"/>
            <a:r>
              <a:rPr lang="el-GR" dirty="0" smtClean="0"/>
              <a:t>Μείωση συνολικού όγκου εγκεφάλου</a:t>
            </a:r>
            <a:endParaRPr lang="el-G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 descr="http://blausenmedia.com/portfolio/90/34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1214422"/>
            <a:ext cx="5953131" cy="35718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ΙΣΤΟΛΟΓΙΚΕΣ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Μη ειδικές</a:t>
            </a:r>
          </a:p>
          <a:p>
            <a:r>
              <a:rPr lang="el-GR" dirty="0" smtClean="0"/>
              <a:t>Ανώμαλη μετανάστευση νευρικών κυττάρων, αναστολή νευρωνικής ανάπτυξης-δικτύωσης </a:t>
            </a:r>
            <a:r>
              <a:rPr lang="el-GR" dirty="0" err="1" smtClean="0"/>
              <a:t>νευραοαναπτυξιακά</a:t>
            </a:r>
            <a:r>
              <a:rPr lang="el-GR" dirty="0" smtClean="0"/>
              <a:t> </a:t>
            </a:r>
            <a:r>
              <a:rPr lang="el-GR" dirty="0" err="1" smtClean="0"/>
              <a:t>ελέγχόμενη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ΕΛΛΕΙΜΜΑΤΑ ΓΝΩΣΤΙΚΩΝ ΛΕΙΤΟΥΡΓΙΩΝ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Διατήρηση προσοχής-συγκέντρωσης</a:t>
            </a:r>
          </a:p>
          <a:p>
            <a:r>
              <a:rPr lang="el-GR" dirty="0" smtClean="0"/>
              <a:t>Ενεργός μνήμη</a:t>
            </a:r>
          </a:p>
          <a:p>
            <a:r>
              <a:rPr lang="el-GR" dirty="0" smtClean="0"/>
              <a:t>Οργάνωση πληροφοριών για κατάλληλη συμπεριφορά</a:t>
            </a:r>
          </a:p>
          <a:p>
            <a:r>
              <a:rPr lang="el-GR" dirty="0" smtClean="0"/>
              <a:t>Εμφανή από το 1 επεισόδιο</a:t>
            </a:r>
          </a:p>
          <a:p>
            <a:r>
              <a:rPr lang="el-GR" dirty="0" smtClean="0"/>
              <a:t>Προϋπάρχουν της νόσησης</a:t>
            </a:r>
          </a:p>
          <a:p>
            <a:r>
              <a:rPr lang="el-GR" dirty="0" smtClean="0"/>
              <a:t>Παραμένουν σταθερά παρά τη θεραπεία</a:t>
            </a:r>
          </a:p>
          <a:p>
            <a:r>
              <a:rPr lang="el-GR" dirty="0" smtClean="0"/>
              <a:t>Προγνωστικός δείκτης</a:t>
            </a:r>
          </a:p>
          <a:p>
            <a:r>
              <a:rPr lang="el-GR" dirty="0" smtClean="0"/>
              <a:t>Εκφράζουν δυσλειτουργία προμετωπιαίου-κροταφικού λοβού-γενετική προδιάθεση.</a:t>
            </a:r>
            <a:endParaRPr lang="el-G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ΝΤΟΠΑΜΙΝΕΡΓΙΚΗ ΥΠΟΘΕΣΗ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 fontScale="92500" lnSpcReduction="10000"/>
          </a:bodyPr>
          <a:lstStyle/>
          <a:p>
            <a:r>
              <a:rPr lang="el-GR" sz="2800" dirty="0" smtClean="0"/>
              <a:t>Αυξημένη </a:t>
            </a:r>
            <a:r>
              <a:rPr lang="el-GR" sz="2800" dirty="0" err="1" smtClean="0"/>
              <a:t>υποφλοιώδης</a:t>
            </a:r>
            <a:r>
              <a:rPr lang="el-GR" sz="2800" dirty="0" smtClean="0"/>
              <a:t> ντοπαμινεργική δραστηριότητα-Θετικά συμπτώματα</a:t>
            </a:r>
          </a:p>
          <a:p>
            <a:r>
              <a:rPr lang="el-GR" sz="2800" dirty="0" smtClean="0"/>
              <a:t>Μειωμένη φλοιώδης (προμετωπιαίος) </a:t>
            </a:r>
            <a:r>
              <a:rPr lang="el-GR" sz="2800" dirty="0" smtClean="0"/>
              <a:t>ντοπαμινεργική </a:t>
            </a:r>
            <a:r>
              <a:rPr lang="el-GR" sz="2800" dirty="0" smtClean="0"/>
              <a:t>δραστηριότητα-Αρνητικά συμπτώματα</a:t>
            </a:r>
          </a:p>
          <a:p>
            <a:pPr>
              <a:buFont typeface="Wingdings" pitchFamily="2" charset="2"/>
              <a:buChar char="ü"/>
            </a:pPr>
            <a:r>
              <a:rPr lang="el-GR" sz="2800" dirty="0" smtClean="0"/>
              <a:t>	</a:t>
            </a:r>
            <a:r>
              <a:rPr lang="el-GR" sz="2400" dirty="0" smtClean="0"/>
              <a:t>αμφεταμίνες που αυξάνουν απελευθέρωση </a:t>
            </a:r>
            <a:r>
              <a:rPr lang="en-US" sz="2400" dirty="0" smtClean="0"/>
              <a:t>DA</a:t>
            </a:r>
            <a:r>
              <a:rPr lang="el-GR" sz="2400" dirty="0" smtClean="0"/>
              <a:t> προκαλούν ψυχωσικά συμπτώματα</a:t>
            </a:r>
          </a:p>
          <a:p>
            <a:pPr>
              <a:buFont typeface="Wingdings" pitchFamily="2" charset="2"/>
              <a:buChar char="ü"/>
            </a:pPr>
            <a:r>
              <a:rPr lang="el-GR" sz="2400" dirty="0" smtClean="0"/>
              <a:t>	</a:t>
            </a:r>
            <a:r>
              <a:rPr lang="el-GR" sz="2400" dirty="0" smtClean="0"/>
              <a:t>αντιψυχωσικά αποκλείουν </a:t>
            </a:r>
            <a:r>
              <a:rPr lang="en-US" sz="2400" dirty="0" smtClean="0"/>
              <a:t>D2</a:t>
            </a:r>
            <a:r>
              <a:rPr lang="el-GR" sz="2400" dirty="0" smtClean="0"/>
              <a:t> υποδοχείς (</a:t>
            </a:r>
            <a:r>
              <a:rPr lang="el-GR" sz="2400" dirty="0" err="1" smtClean="0"/>
              <a:t>εξωπυραμιδικά</a:t>
            </a:r>
            <a:r>
              <a:rPr lang="el-GR" sz="2400" dirty="0" smtClean="0"/>
              <a:t>)</a:t>
            </a:r>
          </a:p>
          <a:p>
            <a:pPr>
              <a:buNone/>
            </a:pPr>
            <a:r>
              <a:rPr lang="en-US" dirty="0" smtClean="0"/>
              <a:t>SPECT</a:t>
            </a:r>
            <a:r>
              <a:rPr lang="el-GR" dirty="0" smtClean="0"/>
              <a:t>: αυξημένη απελευθέρωση </a:t>
            </a:r>
            <a:r>
              <a:rPr lang="en-US" dirty="0" smtClean="0"/>
              <a:t>DA</a:t>
            </a:r>
            <a:r>
              <a:rPr lang="el-GR" dirty="0" smtClean="0"/>
              <a:t> </a:t>
            </a:r>
            <a:r>
              <a:rPr lang="el-GR" dirty="0" smtClean="0"/>
              <a:t>μετά από χορήγηση </a:t>
            </a:r>
            <a:r>
              <a:rPr lang="el-GR" dirty="0" err="1" smtClean="0"/>
              <a:t>αμφεταμίνων</a:t>
            </a:r>
            <a:r>
              <a:rPr lang="el-GR" dirty="0" smtClean="0"/>
              <a:t>-θετικά συμπτώματα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PET</a:t>
            </a:r>
            <a:r>
              <a:rPr lang="el-GR" dirty="0" smtClean="0"/>
              <a:t>: μείωση </a:t>
            </a:r>
            <a:r>
              <a:rPr lang="el-GR" dirty="0" err="1" smtClean="0"/>
              <a:t>ντοπαμινεργικής</a:t>
            </a:r>
            <a:r>
              <a:rPr lang="el-GR" dirty="0" smtClean="0"/>
              <a:t> </a:t>
            </a:r>
            <a:r>
              <a:rPr lang="el-GR" dirty="0" err="1" smtClean="0"/>
              <a:t>νευροδιαβίβασης</a:t>
            </a:r>
            <a:r>
              <a:rPr lang="el-GR" dirty="0" smtClean="0"/>
              <a:t> στον προμετωπιαίο φλοιό-συσχέτιση με αρνητικά συμπτώματα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3.bp.blogspot.com/-CULGQ1wXr6Q/ULw4wnBqurI/AAAAAAAAAEs/xORGstK2dqo/s320/320168_300088580098545_1606676107_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81619" y="1428736"/>
            <a:ext cx="4919273" cy="36433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ΓΛΟΥΤΑΜΙΝΕΡΓΙΚΗ ΥΠΟΘΕΣΗ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Glu</a:t>
            </a:r>
            <a:r>
              <a:rPr lang="el-GR" dirty="0" smtClean="0"/>
              <a:t> </a:t>
            </a:r>
            <a:r>
              <a:rPr lang="el-GR" dirty="0" err="1" smtClean="0"/>
              <a:t>ευοδωτικός</a:t>
            </a:r>
            <a:r>
              <a:rPr lang="el-GR" dirty="0" smtClean="0"/>
              <a:t> </a:t>
            </a:r>
            <a:r>
              <a:rPr lang="el-GR" dirty="0" err="1" smtClean="0"/>
              <a:t>νευρομεταβιβαστής</a:t>
            </a:r>
            <a:endParaRPr lang="el-GR" dirty="0" smtClean="0"/>
          </a:p>
          <a:p>
            <a:r>
              <a:rPr lang="el-GR" dirty="0" smtClean="0"/>
              <a:t>Στη ΣΧΖ το </a:t>
            </a:r>
            <a:r>
              <a:rPr lang="el-GR" dirty="0" err="1" smtClean="0"/>
              <a:t>γλουταμινεργικό</a:t>
            </a:r>
            <a:r>
              <a:rPr lang="el-GR" dirty="0" smtClean="0"/>
              <a:t> σύστημα υπολειτουργεί</a:t>
            </a:r>
          </a:p>
          <a:p>
            <a:pPr lvl="1"/>
            <a:r>
              <a:rPr lang="el-GR" dirty="0" err="1" smtClean="0"/>
              <a:t>Κεταμίνη</a:t>
            </a:r>
            <a:r>
              <a:rPr lang="el-GR" dirty="0" smtClean="0"/>
              <a:t>-</a:t>
            </a:r>
            <a:r>
              <a:rPr lang="el-GR" dirty="0" err="1" smtClean="0"/>
              <a:t>φαινκυκλιδινη</a:t>
            </a:r>
            <a:r>
              <a:rPr lang="el-GR" dirty="0" smtClean="0"/>
              <a:t> που μπλοκάρουν </a:t>
            </a:r>
            <a:r>
              <a:rPr lang="en-US" dirty="0" smtClean="0"/>
              <a:t>NMDA </a:t>
            </a:r>
            <a:r>
              <a:rPr lang="el-GR" dirty="0" smtClean="0"/>
              <a:t>υποδοχείς προκαλούν έξαρση συμπτωμάτων σε ασθενείς</a:t>
            </a:r>
          </a:p>
          <a:p>
            <a:pPr lvl="1"/>
            <a:r>
              <a:rPr lang="el-GR" dirty="0" err="1" smtClean="0"/>
              <a:t>Νεκροτομικό</a:t>
            </a:r>
            <a:r>
              <a:rPr lang="el-GR" dirty="0" smtClean="0"/>
              <a:t> υλικό</a:t>
            </a:r>
            <a:r>
              <a:rPr lang="en-US" dirty="0" smtClean="0"/>
              <a:t> - SPECT</a:t>
            </a:r>
            <a:r>
              <a:rPr lang="el-GR" dirty="0" smtClean="0"/>
              <a:t>: μειωμένη έκφραση </a:t>
            </a:r>
            <a:r>
              <a:rPr lang="en-US" dirty="0" smtClean="0"/>
              <a:t>NMDA </a:t>
            </a:r>
            <a:r>
              <a:rPr lang="el-GR" dirty="0" smtClean="0"/>
              <a:t>υποδοχέων</a:t>
            </a:r>
          </a:p>
          <a:p>
            <a:pPr lvl="1"/>
            <a:endParaRPr lang="el-G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ΣΕΡΟΤΟΝΙΝΕΡΓΙΚΗ ΥΠΟΘΕΣΗ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Αποκλεισμός 5ΗΤ υποδοχέων, ενισχύει ντοπαμινεργική μεταβίβαση στον προμετωπιαίο φλοιό.</a:t>
            </a:r>
          </a:p>
          <a:p>
            <a:r>
              <a:rPr lang="el-GR" dirty="0" smtClean="0"/>
              <a:t>Τα άτυπα αντιψυχωσικά συνδέονται με </a:t>
            </a:r>
            <a:r>
              <a:rPr lang="el-GR" dirty="0" smtClean="0"/>
              <a:t>5ΗΤ </a:t>
            </a:r>
            <a:r>
              <a:rPr lang="el-GR" dirty="0" smtClean="0"/>
              <a:t>υποδοχείς και συνεισφέρον στην </a:t>
            </a:r>
            <a:r>
              <a:rPr lang="el-GR" dirty="0" err="1" smtClean="0"/>
              <a:t>αντιψυχωσική</a:t>
            </a:r>
            <a:r>
              <a:rPr lang="el-GR" dirty="0" smtClean="0"/>
              <a:t> δράση.</a:t>
            </a: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ΙΣΤΟΡΙΚΗ ΑΝΑΔΡΟΜΗ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1852</a:t>
            </a:r>
            <a:r>
              <a:rPr lang="en-US" dirty="0" smtClean="0"/>
              <a:t> </a:t>
            </a:r>
            <a:r>
              <a:rPr lang="en-US" dirty="0" err="1" smtClean="0"/>
              <a:t>Morrel</a:t>
            </a:r>
            <a:r>
              <a:rPr lang="en-US" dirty="0" smtClean="0"/>
              <a:t>.</a:t>
            </a:r>
            <a:r>
              <a:rPr lang="el-GR" dirty="0" smtClean="0"/>
              <a:t> Περιγραφή κλινικής οντότητας παρόμοιας με ΣΧΖ:</a:t>
            </a:r>
            <a:r>
              <a:rPr lang="en-US" dirty="0" smtClean="0"/>
              <a:t> </a:t>
            </a:r>
            <a:r>
              <a:rPr lang="el-GR" dirty="0" smtClean="0"/>
              <a:t>Πρώιμη άνοια</a:t>
            </a:r>
          </a:p>
          <a:p>
            <a:r>
              <a:rPr lang="el-GR" dirty="0" smtClean="0"/>
              <a:t>1887 </a:t>
            </a:r>
            <a:r>
              <a:rPr lang="en-US" dirty="0" err="1" smtClean="0"/>
              <a:t>Kraepelin</a:t>
            </a:r>
            <a:r>
              <a:rPr lang="en-US" dirty="0" smtClean="0"/>
              <a:t>.</a:t>
            </a:r>
            <a:r>
              <a:rPr lang="el-GR" dirty="0" smtClean="0"/>
              <a:t> 1</a:t>
            </a:r>
            <a:r>
              <a:rPr lang="el-GR" baseline="30000" dirty="0" smtClean="0"/>
              <a:t>η</a:t>
            </a:r>
            <a:r>
              <a:rPr lang="el-GR" dirty="0" smtClean="0"/>
              <a:t> έκδοση «Ψυχιατρικής» περιγράφει την </a:t>
            </a:r>
            <a:r>
              <a:rPr lang="el-GR" dirty="0" err="1" smtClean="0"/>
              <a:t>ηβιφρένεια</a:t>
            </a:r>
            <a:r>
              <a:rPr lang="el-GR" dirty="0" smtClean="0"/>
              <a:t> ως πρώιμη άνοια (εισβολή στην εφηβεία, καταλήγει σε </a:t>
            </a:r>
            <a:r>
              <a:rPr lang="el-GR" dirty="0" err="1" smtClean="0"/>
              <a:t>άνοπια</a:t>
            </a:r>
            <a:r>
              <a:rPr lang="el-GR" dirty="0" smtClean="0"/>
              <a:t> στη ενήλικο ζωή).</a:t>
            </a:r>
          </a:p>
          <a:p>
            <a:r>
              <a:rPr lang="el-GR" dirty="0" smtClean="0"/>
              <a:t>1896 </a:t>
            </a:r>
            <a:r>
              <a:rPr lang="en-US" dirty="0" err="1" smtClean="0"/>
              <a:t>Kraepelin</a:t>
            </a:r>
            <a:r>
              <a:rPr lang="el-GR" dirty="0" smtClean="0"/>
              <a:t>. 5</a:t>
            </a:r>
            <a:r>
              <a:rPr lang="el-GR" baseline="30000" dirty="0" smtClean="0"/>
              <a:t>η</a:t>
            </a:r>
            <a:r>
              <a:rPr lang="el-GR" dirty="0" smtClean="0"/>
              <a:t> έκδοση «Ψυχιατρικής» 3 τύποι πρώιμης άνοιας: κατατονική, </a:t>
            </a:r>
            <a:r>
              <a:rPr lang="el-GR" dirty="0" err="1" smtClean="0"/>
              <a:t>ηβιφρένεια</a:t>
            </a:r>
            <a:r>
              <a:rPr lang="el-GR" dirty="0" smtClean="0"/>
              <a:t>, παρανοειδή άνοια.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ΣΥΜΠΤΩΜΑΤΟΛΟΓΙΑ</a:t>
            </a:r>
            <a:endParaRPr lang="el-GR" dirty="0"/>
          </a:p>
        </p:txBody>
      </p:sp>
      <p:sp>
        <p:nvSpPr>
          <p:cNvPr id="5" name="4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ΔΙΑΤΑΡΑΧΕΣ ΣΚΕΨΗΣ</a:t>
            </a:r>
            <a:br>
              <a:rPr lang="el-GR" dirty="0" smtClean="0"/>
            </a:br>
            <a:r>
              <a:rPr lang="el-GR" dirty="0" smtClean="0"/>
              <a:t>ΔΟΜΗ ΚΑΙ ΟΡΓΝΑΝΩΣΗ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l-GR" dirty="0" smtClean="0"/>
              <a:t>Διάσπαση σκέψης: </a:t>
            </a:r>
          </a:p>
          <a:p>
            <a:pPr>
              <a:buNone/>
            </a:pPr>
            <a:r>
              <a:rPr lang="el-GR" dirty="0" err="1" smtClean="0"/>
              <a:t>χάλαση</a:t>
            </a:r>
            <a:r>
              <a:rPr lang="el-GR" dirty="0" smtClean="0"/>
              <a:t> συνειρμού, ασυναρτησία </a:t>
            </a:r>
          </a:p>
          <a:p>
            <a:pPr>
              <a:buNone/>
            </a:pPr>
            <a:r>
              <a:rPr lang="el-GR" dirty="0" smtClean="0"/>
              <a:t>έλλειψη αλληλουχίας ιδεών (εκτροχιασμός)</a:t>
            </a:r>
          </a:p>
          <a:p>
            <a:pPr>
              <a:buNone/>
            </a:pPr>
            <a:r>
              <a:rPr lang="el-GR" dirty="0" smtClean="0"/>
              <a:t>Ασάφεια και αοριστία, χωρίς πληροφοριακό περιεχόμενο</a:t>
            </a:r>
          </a:p>
          <a:p>
            <a:pPr>
              <a:buNone/>
            </a:pPr>
            <a:r>
              <a:rPr lang="el-GR" dirty="0" smtClean="0"/>
              <a:t>Πλατειασμός</a:t>
            </a:r>
          </a:p>
          <a:p>
            <a:pPr>
              <a:buNone/>
            </a:pPr>
            <a:r>
              <a:rPr lang="el-GR" dirty="0" smtClean="0"/>
              <a:t>Εμμονές, αδυναμία εκτροπής σκέψης</a:t>
            </a:r>
          </a:p>
          <a:p>
            <a:pPr>
              <a:buNone/>
            </a:pPr>
            <a:r>
              <a:rPr lang="el-GR" dirty="0" smtClean="0"/>
              <a:t>Άσχετες απαντήσεις</a:t>
            </a:r>
          </a:p>
          <a:p>
            <a:pPr>
              <a:buNone/>
            </a:pPr>
            <a:r>
              <a:rPr lang="el-GR" dirty="0" err="1" smtClean="0"/>
              <a:t>Νεολεξίες</a:t>
            </a:r>
            <a:r>
              <a:rPr lang="el-GR" dirty="0" smtClean="0"/>
              <a:t>, λόγος ιδιωτικής χρήσης</a:t>
            </a:r>
            <a:endParaRPr lang="el-GR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ΔΙΑΤΑΡΑΧΕΣ ΣΚΕΨΗΣ</a:t>
            </a:r>
            <a:br>
              <a:rPr lang="el-GR" dirty="0" smtClean="0"/>
            </a:br>
            <a:r>
              <a:rPr lang="el-GR" dirty="0" smtClean="0"/>
              <a:t>ΡΟΗ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Ανακοπή, πρώιμο σύμπτωμα, σα με μαχαίρι</a:t>
            </a:r>
          </a:p>
          <a:p>
            <a:pPr>
              <a:buNone/>
            </a:pPr>
            <a:r>
              <a:rPr lang="el-GR" dirty="0" smtClean="0"/>
              <a:t>Μειωμένη ροή, έλλειψη αυθορμητισμού, </a:t>
            </a:r>
            <a:r>
              <a:rPr lang="el-GR" dirty="0" err="1" smtClean="0"/>
              <a:t>πτωχεία</a:t>
            </a:r>
            <a:r>
              <a:rPr lang="el-GR" dirty="0" smtClean="0"/>
              <a:t> ποσότητας</a:t>
            </a:r>
            <a:endParaRPr lang="el-GR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ΔΙΑΤΑΡΑΧΕΣ </a:t>
            </a:r>
            <a:r>
              <a:rPr lang="el-GR" dirty="0" smtClean="0"/>
              <a:t>ΣΚΕΨΗΣ</a:t>
            </a:r>
            <a:br>
              <a:rPr lang="el-GR" dirty="0" smtClean="0"/>
            </a:br>
            <a:r>
              <a:rPr lang="el-GR" dirty="0" smtClean="0"/>
              <a:t>ΕΛΕΓΧΟΣ-ΚΑΤΟΧΗ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Κατάλυση ορίων εαυτού</a:t>
            </a:r>
          </a:p>
          <a:p>
            <a:pPr>
              <a:buNone/>
            </a:pPr>
            <a:r>
              <a:rPr lang="el-GR" dirty="0" smtClean="0"/>
              <a:t>Αίσθημα υποκλοπής σκέψης έως ολοσχερούς καθορισμού από εξωτερικό παράγοντα</a:t>
            </a:r>
          </a:p>
          <a:p>
            <a:pPr>
              <a:buNone/>
            </a:pPr>
            <a:r>
              <a:rPr lang="el-GR" dirty="0" smtClean="0"/>
              <a:t>Αίσθημα παρεμβολής έξωθεν</a:t>
            </a:r>
          </a:p>
          <a:p>
            <a:pPr>
              <a:buNone/>
            </a:pPr>
            <a:r>
              <a:rPr lang="el-GR" dirty="0" smtClean="0"/>
              <a:t>Αίσθημα απώλεια στεγανότητας ή εκπομπής σκέψης: διαχέονται και γίνονται δημόσιες</a:t>
            </a:r>
            <a:endParaRPr lang="el-GR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ΔΙΑΤΑΡΑΧΕΣ ΣΚΕΨΗΣ</a:t>
            </a:r>
            <a:br>
              <a:rPr lang="el-GR" dirty="0" smtClean="0"/>
            </a:br>
            <a:r>
              <a:rPr lang="el-GR" dirty="0" smtClean="0"/>
              <a:t>ΠΕΡΙΕΧΟΜΕΝΟ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b="1" dirty="0" smtClean="0"/>
              <a:t>Παραληρητικές ιδέες</a:t>
            </a:r>
            <a:r>
              <a:rPr lang="el-GR" dirty="0" smtClean="0"/>
              <a:t>.</a:t>
            </a:r>
          </a:p>
          <a:p>
            <a:pPr>
              <a:buNone/>
            </a:pPr>
            <a:r>
              <a:rPr lang="el-GR" dirty="0" smtClean="0"/>
              <a:t>	</a:t>
            </a:r>
            <a:r>
              <a:rPr lang="el-GR" dirty="0" smtClean="0"/>
              <a:t>διωκτικές, μεγαλείου, υποχονδριακές, αποκαλυπτικές-κοσμογονικές, ερωτομανιακές, ζηλοτυπικές, παραγνωρίσεων (σύνδρομο σωσία: οικείο πρόσωπο έχει αντικατασταθεί από σωσία, αναγνώριση φυσικής ομοιότητας, άρνηση ψυχολογικής ταυτότητας)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ΔΙΑΤΑΡΑΧΕΣ ΣΚΕΨΗΣ</a:t>
            </a:r>
            <a:br>
              <a:rPr lang="el-GR" dirty="0" smtClean="0"/>
            </a:br>
            <a:r>
              <a:rPr lang="el-GR" dirty="0" smtClean="0"/>
              <a:t>ΠΕΡΙΕΧΟΜΕΝΟ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b="1" dirty="0" smtClean="0"/>
              <a:t>Ιδέες </a:t>
            </a:r>
            <a:r>
              <a:rPr lang="el-GR" b="1" dirty="0" err="1" smtClean="0"/>
              <a:t>αυτοαναφοράς</a:t>
            </a:r>
            <a:r>
              <a:rPr lang="el-GR" b="1" dirty="0" smtClean="0"/>
              <a:t>-συσχέτισης</a:t>
            </a:r>
            <a:r>
              <a:rPr lang="el-GR" dirty="0" smtClean="0"/>
              <a:t>: περιβαλλοντικά ερεθίσματα ουδέτερα και συνήθη </a:t>
            </a:r>
            <a:r>
              <a:rPr lang="el-GR" dirty="0" err="1" smtClean="0"/>
              <a:t>νοηματοδούνται</a:t>
            </a:r>
            <a:r>
              <a:rPr lang="el-GR" dirty="0" smtClean="0"/>
              <a:t> ως σημαντικά και σχετιζόμενα με τον ασθενή και αποκτούν τεράστια σημασία. Τυχαία χειρονομία, ειδήσεις</a:t>
            </a:r>
          </a:p>
          <a:p>
            <a:r>
              <a:rPr lang="el-GR" b="1" dirty="0" smtClean="0"/>
              <a:t>Ιδέες παθητικότητας-επίδρασης</a:t>
            </a:r>
            <a:r>
              <a:rPr lang="el-GR" dirty="0" smtClean="0"/>
              <a:t>.</a:t>
            </a:r>
          </a:p>
          <a:p>
            <a:pPr>
              <a:buNone/>
            </a:pPr>
            <a:r>
              <a:rPr lang="el-GR" dirty="0" smtClean="0"/>
              <a:t>	</a:t>
            </a:r>
            <a:r>
              <a:rPr lang="el-GR" dirty="0" smtClean="0"/>
              <a:t>έρμαιο εξωτερικών επιδράσεων που καθοδηγούν κινήσεις, φωνή και όλη την ύπαρξη του και πυροδοτούν παρορμήσεις και συναισθήματα μετατρέποντας τον σε άβουλο θήραμα.</a:t>
            </a: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ΔΙΑΤΑΡΑΧΕΣ ΑΝΤΙΛΗΨΗΣ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b="1" dirty="0" smtClean="0"/>
              <a:t>Ψευδαισθήσεις</a:t>
            </a:r>
            <a:r>
              <a:rPr lang="el-GR" dirty="0" smtClean="0"/>
              <a:t>. Συνήθως ακουστικές. Σχολιάζουν, προτρέπουν, κριτικάρουν, =</a:t>
            </a:r>
          </a:p>
          <a:p>
            <a:pPr>
              <a:buNone/>
            </a:pPr>
            <a:r>
              <a:rPr lang="el-GR" dirty="0" smtClean="0"/>
              <a:t>	</a:t>
            </a:r>
            <a:r>
              <a:rPr lang="el-GR" dirty="0" smtClean="0"/>
              <a:t>άμεσα ή συνομιλούν</a:t>
            </a:r>
          </a:p>
          <a:p>
            <a:pPr>
              <a:buNone/>
            </a:pPr>
            <a:r>
              <a:rPr lang="el-GR" dirty="0" smtClean="0"/>
              <a:t>	</a:t>
            </a:r>
            <a:r>
              <a:rPr lang="el-GR" dirty="0" smtClean="0"/>
              <a:t>υβριστικές, χλευαστικές, απειλητικές, επαινετικές, παραινετικές κα</a:t>
            </a:r>
          </a:p>
          <a:p>
            <a:pPr>
              <a:buNone/>
            </a:pPr>
            <a:r>
              <a:rPr lang="el-GR" dirty="0" smtClean="0"/>
              <a:t>Ηχηρές σκέψεις: οι παριστάμενοι μπορούν να τις ακούσουν</a:t>
            </a:r>
          </a:p>
          <a:p>
            <a:pPr>
              <a:buNone/>
            </a:pPr>
            <a:r>
              <a:rPr lang="el-GR" dirty="0" smtClean="0"/>
              <a:t>Ηχώ σκέψης: αντηχούν μέσα στην κεφαλή λίγο χρόνο μετά τον αρχικό σχηματισμό</a:t>
            </a:r>
          </a:p>
          <a:p>
            <a:r>
              <a:rPr lang="el-GR" b="1" dirty="0" smtClean="0"/>
              <a:t>Παραισθήσεις</a:t>
            </a:r>
            <a:r>
              <a:rPr lang="el-GR" dirty="0" smtClean="0"/>
              <a:t>. Συνδέονται δευτερογενώς με παραληρητικές σκέψεις.</a:t>
            </a:r>
            <a:endParaRPr lang="el-GR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ΔΙΑΤΑΡΑΧΕΣ ΣΥΝΑΙΣΘΗΜΑΤΟΣ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b="1" dirty="0" smtClean="0"/>
              <a:t>Αμφιθυμία</a:t>
            </a:r>
            <a:r>
              <a:rPr lang="el-GR" dirty="0" smtClean="0"/>
              <a:t>. Κυριαρχείται την ίδια στιγμή από αντιθετικά συναισθήματα, μισεί και αγαπά το ίδιο άτομο με την ίδια ένταση</a:t>
            </a:r>
          </a:p>
          <a:p>
            <a:r>
              <a:rPr lang="el-GR" dirty="0" smtClean="0"/>
              <a:t>Συναισθηματική </a:t>
            </a:r>
            <a:r>
              <a:rPr lang="el-GR" b="1" dirty="0" smtClean="0"/>
              <a:t>δυσαρμονία</a:t>
            </a:r>
            <a:r>
              <a:rPr lang="el-GR" dirty="0" smtClean="0"/>
              <a:t>. Διάσταση μεταξύ βαρύτητας συγκινησιακού ερεθίσματος και ανταπόκρισης πχ καμία αντίδραση σε θάνατο συγγενή</a:t>
            </a:r>
          </a:p>
          <a:p>
            <a:r>
              <a:rPr lang="el-GR" dirty="0" smtClean="0"/>
              <a:t>Συναισθηματική </a:t>
            </a:r>
            <a:r>
              <a:rPr lang="el-GR" b="1" dirty="0" err="1" smtClean="0"/>
              <a:t>απροσφορότητα</a:t>
            </a:r>
            <a:r>
              <a:rPr lang="el-GR" dirty="0" smtClean="0"/>
              <a:t>. Αντίθετη απάντηση πχ γέλια στην αναγγελία θανάτου</a:t>
            </a:r>
          </a:p>
          <a:p>
            <a:r>
              <a:rPr lang="el-GR" dirty="0" smtClean="0"/>
              <a:t>Συναισθηματική </a:t>
            </a:r>
            <a:r>
              <a:rPr lang="el-GR" b="1" dirty="0" smtClean="0"/>
              <a:t>έκπτωση</a:t>
            </a:r>
            <a:r>
              <a:rPr lang="el-GR" dirty="0" smtClean="0"/>
              <a:t>. Συρρίκνωση εύρους κραδασμού-επιπέδωση</a:t>
            </a:r>
          </a:p>
          <a:p>
            <a:r>
              <a:rPr lang="el-GR" dirty="0" smtClean="0"/>
              <a:t>Κατάθλιψη, ευφορία, άγχος, αποπροσωποποίηση, </a:t>
            </a:r>
            <a:r>
              <a:rPr lang="el-GR" dirty="0" err="1" smtClean="0"/>
              <a:t>αποπραγμάτωση</a:t>
            </a: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ΔΙΑΤΑΡΑΧΕΣ ΒΟΥΛΗΣΗΣ</a:t>
            </a:r>
            <a:br>
              <a:rPr lang="el-GR" dirty="0" smtClean="0"/>
            </a:br>
            <a:r>
              <a:rPr lang="el-GR" dirty="0" smtClean="0"/>
              <a:t>ΨΥΧΟΚΙΝΗΤΙΚΟΤΗΤΑΣ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l-GR" dirty="0" smtClean="0"/>
              <a:t>Ακολουθεί διαταραχές συναισθήματος-βούλησης</a:t>
            </a:r>
          </a:p>
          <a:p>
            <a:pPr>
              <a:buNone/>
            </a:pPr>
            <a:r>
              <a:rPr lang="el-GR" dirty="0" smtClean="0"/>
              <a:t>Αβουλησία: αργή έγερση, μειωμένη δραστηριότητα, ελλιπής φροντίδα εαυτού, πτωχή σκέψη-λόγος</a:t>
            </a:r>
          </a:p>
          <a:p>
            <a:pPr>
              <a:buNone/>
            </a:pPr>
            <a:r>
              <a:rPr lang="el-GR" dirty="0" smtClean="0"/>
              <a:t>Στερεότυπες θέσεις-κλίση κορμού, στάσεις-ξαπλώνει χωρίς να ακουμπάει το κεφάλι, κηρώδης ευκαμψία, </a:t>
            </a:r>
          </a:p>
          <a:p>
            <a:pPr>
              <a:buNone/>
            </a:pPr>
            <a:r>
              <a:rPr lang="el-GR" dirty="0" err="1" smtClean="0"/>
              <a:t>ηχωλαλία</a:t>
            </a:r>
            <a:r>
              <a:rPr lang="el-GR" dirty="0" smtClean="0"/>
              <a:t>, αλαλία, επανάληψη στερεότυπά αδόκιμων λέξεων,</a:t>
            </a:r>
          </a:p>
          <a:p>
            <a:pPr>
              <a:buNone/>
            </a:pPr>
            <a:r>
              <a:rPr lang="el-GR" dirty="0" smtClean="0"/>
              <a:t>Ανέκφραστο πρόσωπο ή επαναλαμβανόμενοι μορφασμοί</a:t>
            </a:r>
          </a:p>
          <a:p>
            <a:pPr>
              <a:buNone/>
            </a:pPr>
            <a:r>
              <a:rPr lang="el-GR" dirty="0" smtClean="0"/>
              <a:t>Αυτόματη συμμόρφωση, μίμηση πράξεων, επανάληψη άσκοπης κίνησης, αυτόματες, </a:t>
            </a:r>
            <a:r>
              <a:rPr lang="el-GR" dirty="0" err="1" smtClean="0"/>
              <a:t>στερεόπτοπες</a:t>
            </a:r>
            <a:r>
              <a:rPr lang="el-GR" dirty="0" smtClean="0"/>
              <a:t> κινήσεις, αμφιταλάντευση, ανακοπή κίνησης, γελοιογραφική εκτέλεση</a:t>
            </a:r>
          </a:p>
          <a:p>
            <a:pPr>
              <a:buNone/>
            </a:pPr>
            <a:r>
              <a:rPr lang="el-GR" dirty="0" smtClean="0"/>
              <a:t>Κατατονική εμβροντησία, διέγερση, παρορμητικές πράξεις, αρνητισμός</a:t>
            </a:r>
            <a:endParaRPr lang="el-GR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ΣΥΝΔΡΟΜΙΚΗ ΠΡΟΣΕΓΓΙΣΗ ΣΥΜΠΤΩΜΑΤΟΛΟΓΙΑΣ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b="1" dirty="0" smtClean="0"/>
              <a:t>Θετικά συμπτώματα</a:t>
            </a:r>
            <a:r>
              <a:rPr lang="el-GR" dirty="0" smtClean="0"/>
              <a:t>: διαταραχ</a:t>
            </a:r>
            <a:r>
              <a:rPr lang="el-GR" dirty="0" smtClean="0"/>
              <a:t>έ</a:t>
            </a:r>
            <a:r>
              <a:rPr lang="el-GR" dirty="0" smtClean="0"/>
              <a:t>ς περιεχομένου και κατοχής σκέψης, παραληρητικές ιδέες, ιδέες </a:t>
            </a:r>
            <a:r>
              <a:rPr lang="el-GR" dirty="0" err="1" smtClean="0"/>
              <a:t>αυτοαναφοράς</a:t>
            </a:r>
            <a:r>
              <a:rPr lang="el-GR" dirty="0" smtClean="0"/>
              <a:t>, ιδέες εκπομπής και υποκλοπής σκέψης, ακουστικές ψευδαισθήσεις</a:t>
            </a:r>
          </a:p>
          <a:p>
            <a:r>
              <a:rPr lang="el-GR" b="1" dirty="0" smtClean="0"/>
              <a:t>Αρνητικά συμπτώματα</a:t>
            </a:r>
            <a:r>
              <a:rPr lang="el-GR" dirty="0" smtClean="0"/>
              <a:t>: διαταραχές δομής, οργάνωσης και ροής σκέψης (</a:t>
            </a:r>
            <a:r>
              <a:rPr lang="el-GR" dirty="0" err="1" smtClean="0"/>
              <a:t>πτωχεία</a:t>
            </a:r>
            <a:r>
              <a:rPr lang="el-GR" dirty="0" smtClean="0"/>
              <a:t>), διαταραχή συναισθήματος (έκπτωση, απάθεια, αμβλύτητα) και βούλησης (απόσυρση, </a:t>
            </a:r>
            <a:r>
              <a:rPr lang="el-GR" dirty="0" err="1" smtClean="0"/>
              <a:t>ανηδονία</a:t>
            </a:r>
            <a:r>
              <a:rPr lang="el-GR" dirty="0" smtClean="0"/>
              <a:t>)</a:t>
            </a:r>
          </a:p>
          <a:p>
            <a:r>
              <a:rPr lang="el-GR" b="1" dirty="0" smtClean="0"/>
              <a:t>Αποδιοργανωτικά συμπτώματα</a:t>
            </a:r>
            <a:r>
              <a:rPr lang="el-GR" dirty="0" smtClean="0"/>
              <a:t>: εκτροχιασμός σκέψης, πλατειασμός, </a:t>
            </a:r>
            <a:r>
              <a:rPr lang="el-GR" dirty="0" err="1" smtClean="0"/>
              <a:t>εφαπτομενικότητα</a:t>
            </a:r>
            <a:r>
              <a:rPr lang="el-GR" dirty="0" smtClean="0"/>
              <a:t>, </a:t>
            </a:r>
            <a:r>
              <a:rPr lang="el-GR" dirty="0" smtClean="0"/>
              <a:t>ν</a:t>
            </a:r>
            <a:r>
              <a:rPr lang="el-GR" dirty="0" smtClean="0"/>
              <a:t>εολογισμοί και </a:t>
            </a:r>
            <a:r>
              <a:rPr lang="el-GR" dirty="0" err="1" smtClean="0"/>
              <a:t>νεολεξίες</a:t>
            </a:r>
            <a:r>
              <a:rPr lang="el-GR" dirty="0" smtClean="0"/>
              <a:t>, </a:t>
            </a:r>
            <a:r>
              <a:rPr lang="el-GR" dirty="0" err="1" smtClean="0"/>
              <a:t>απροσφορότητα</a:t>
            </a:r>
            <a:r>
              <a:rPr lang="el-GR" dirty="0" smtClean="0"/>
              <a:t> συναισθήματος, αποδιοργανωμένη συμπεριφορά (μη </a:t>
            </a:r>
            <a:r>
              <a:rPr lang="el-GR" dirty="0" err="1" smtClean="0"/>
              <a:t>στοχοκατευθυνόμενη</a:t>
            </a:r>
            <a:r>
              <a:rPr lang="el-GR" dirty="0" smtClean="0"/>
              <a:t>)</a:t>
            </a:r>
          </a:p>
          <a:p>
            <a:r>
              <a:rPr lang="el-GR" b="1" dirty="0" smtClean="0"/>
              <a:t>Γνωστικά συμπτώματα</a:t>
            </a:r>
            <a:r>
              <a:rPr lang="el-GR" dirty="0" smtClean="0"/>
              <a:t>: προσοχή, συγκέντρωση, μνήμη</a:t>
            </a: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ΙΣΤΟΡΙΚΗ ΑΝΑΔΡΟΜΗ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 smtClean="0"/>
              <a:t>1911</a:t>
            </a:r>
            <a:r>
              <a:rPr lang="en-US" dirty="0" smtClean="0"/>
              <a:t> </a:t>
            </a:r>
            <a:r>
              <a:rPr lang="en-US" dirty="0" err="1" smtClean="0"/>
              <a:t>Bleuler</a:t>
            </a:r>
            <a:r>
              <a:rPr lang="en-US" dirty="0" smtClean="0"/>
              <a:t>. </a:t>
            </a:r>
            <a:r>
              <a:rPr lang="el-GR" dirty="0" smtClean="0"/>
              <a:t>Εισάγει τον ελληνικό όρο σχιζοφρένεια, για να υποδηλώσει ότι η άνοια δεν αποτελεί αναγκαστική </a:t>
            </a:r>
            <a:r>
              <a:rPr lang="el-GR" dirty="0" err="1" smtClean="0"/>
              <a:t>κατάληξ</a:t>
            </a:r>
            <a:r>
              <a:rPr lang="el-GR" dirty="0" smtClean="0"/>
              <a:t> της νόσου κι ότι κύριο χαρακτηριστικό είναι η σχάση </a:t>
            </a:r>
            <a:r>
              <a:rPr lang="el-GR" dirty="0" err="1" smtClean="0"/>
              <a:t>ψυχονοητικών</a:t>
            </a:r>
            <a:r>
              <a:rPr lang="el-GR" dirty="0" smtClean="0"/>
              <a:t> λειτουργιών.</a:t>
            </a:r>
          </a:p>
          <a:p>
            <a:r>
              <a:rPr lang="el-GR" dirty="0" smtClean="0"/>
              <a:t>1930 </a:t>
            </a:r>
            <a:r>
              <a:rPr lang="en-US" dirty="0" smtClean="0"/>
              <a:t>Schneider.</a:t>
            </a:r>
            <a:r>
              <a:rPr lang="el-GR" dirty="0" smtClean="0"/>
              <a:t> Υποστηρίζει ότι η διάγνωση στηρίζεται στην κλινική περιγραφή και όχι στην εξέλιξη και εισάγει 14 συμπτώματα κριτήρια.</a:t>
            </a:r>
          </a:p>
          <a:p>
            <a:r>
              <a:rPr lang="el-GR" dirty="0" smtClean="0"/>
              <a:t>1936 </a:t>
            </a:r>
            <a:r>
              <a:rPr lang="en-US" dirty="0" err="1" smtClean="0"/>
              <a:t>Kretschmer</a:t>
            </a:r>
            <a:r>
              <a:rPr lang="en-US" dirty="0" smtClean="0"/>
              <a:t>.</a:t>
            </a:r>
            <a:r>
              <a:rPr lang="el-GR" dirty="0" smtClean="0"/>
              <a:t> Θεωρία για σχιζοφρενική ιδιοσυστασία, εισάγοντας την έννοια του συνεχούς</a:t>
            </a:r>
          </a:p>
          <a:p>
            <a:r>
              <a:rPr lang="el-GR" dirty="0" smtClean="0"/>
              <a:t>1952</a:t>
            </a:r>
            <a:r>
              <a:rPr lang="en-US" dirty="0" smtClean="0"/>
              <a:t> Delay</a:t>
            </a:r>
            <a:r>
              <a:rPr lang="el-GR" dirty="0" smtClean="0"/>
              <a:t> και</a:t>
            </a:r>
            <a:r>
              <a:rPr lang="en-US" dirty="0" smtClean="0"/>
              <a:t> Deniker</a:t>
            </a:r>
            <a:r>
              <a:rPr lang="el-GR" dirty="0" smtClean="0"/>
              <a:t>. Εισαγωγής </a:t>
            </a:r>
            <a:r>
              <a:rPr lang="el-GR" dirty="0" err="1" smtClean="0"/>
              <a:t>φαονιθειαζινών</a:t>
            </a:r>
            <a:endParaRPr lang="el-GR" dirty="0"/>
          </a:p>
          <a:p>
            <a:r>
              <a:rPr lang="el-GR" dirty="0" smtClean="0"/>
              <a:t>1987</a:t>
            </a:r>
            <a:r>
              <a:rPr lang="en-US" dirty="0" smtClean="0"/>
              <a:t> Murray </a:t>
            </a:r>
            <a:r>
              <a:rPr lang="el-GR" dirty="0" smtClean="0"/>
              <a:t>και </a:t>
            </a:r>
            <a:r>
              <a:rPr lang="en-US" dirty="0" smtClean="0"/>
              <a:t>Weinberger</a:t>
            </a:r>
            <a:r>
              <a:rPr lang="el-GR" dirty="0" smtClean="0"/>
              <a:t>. </a:t>
            </a:r>
            <a:r>
              <a:rPr lang="el-GR" dirty="0" err="1" smtClean="0"/>
              <a:t>Νευροαναπτυξιακή</a:t>
            </a:r>
            <a:r>
              <a:rPr lang="el-GR" dirty="0" smtClean="0"/>
              <a:t> θεωρία</a:t>
            </a:r>
          </a:p>
          <a:p>
            <a:r>
              <a:rPr lang="el-GR" dirty="0" smtClean="0"/>
              <a:t>2003. επαλήθευση συσχέτισης γονιδίου </a:t>
            </a:r>
            <a:r>
              <a:rPr lang="en-US" dirty="0" err="1" smtClean="0"/>
              <a:t>Neuregulin</a:t>
            </a:r>
            <a:r>
              <a:rPr lang="en-US" dirty="0" smtClean="0"/>
              <a:t> 1</a:t>
            </a:r>
            <a:r>
              <a:rPr lang="el-GR" dirty="0" smtClean="0"/>
              <a:t> με ΣΧΖ </a:t>
            </a:r>
            <a:r>
              <a:rPr lang="en-US" dirty="0" smtClean="0"/>
              <a:t> (Stefansson)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  <a:blipFill>
            <a:blip r:embed="rId2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l-GR" dirty="0" smtClean="0">
                <a:solidFill>
                  <a:schemeClr val="bg1"/>
                </a:solidFill>
              </a:rPr>
              <a:t>ΔΙΑΓΝΩΣΤΙΚΑ ΚΡΙΤΗΡΙΑ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00034" y="928670"/>
            <a:ext cx="8229600" cy="4525963"/>
          </a:xfrm>
        </p:spPr>
        <p:txBody>
          <a:bodyPr>
            <a:noAutofit/>
          </a:bodyPr>
          <a:lstStyle/>
          <a:p>
            <a:r>
              <a:rPr lang="el-GR" sz="1800" dirty="0" smtClean="0"/>
              <a:t>Α. χαρακτηριστικά συμπτώματα (&gt;2, &gt;1 μήνα)</a:t>
            </a:r>
          </a:p>
          <a:p>
            <a:pPr lvl="1"/>
            <a:r>
              <a:rPr lang="el-GR" sz="1800" dirty="0" smtClean="0"/>
              <a:t>Παραληρητικές ιδέες</a:t>
            </a:r>
          </a:p>
          <a:p>
            <a:pPr lvl="1"/>
            <a:r>
              <a:rPr lang="el-GR" sz="1800" dirty="0" smtClean="0"/>
              <a:t>Ψευδαισθήσεις</a:t>
            </a:r>
          </a:p>
          <a:p>
            <a:pPr lvl="1"/>
            <a:r>
              <a:rPr lang="el-GR" sz="1800" dirty="0" smtClean="0"/>
              <a:t>Αποδιοργάνωση ομιλίας</a:t>
            </a:r>
          </a:p>
          <a:p>
            <a:pPr lvl="1"/>
            <a:r>
              <a:rPr lang="el-GR" sz="1800" dirty="0" smtClean="0"/>
              <a:t>Αποδιοργανωμένη ή κατατονική συμπεριφορά</a:t>
            </a:r>
          </a:p>
          <a:p>
            <a:pPr lvl="1"/>
            <a:r>
              <a:rPr lang="el-GR" sz="1800" dirty="0" smtClean="0"/>
              <a:t>Αρνητικά συμπτώματα</a:t>
            </a:r>
          </a:p>
          <a:p>
            <a:pPr marL="361950" lvl="1" indent="-361950">
              <a:buFont typeface="Arial" pitchFamily="34" charset="0"/>
              <a:buChar char="•"/>
            </a:pPr>
            <a:r>
              <a:rPr lang="el-GR" sz="1800" dirty="0" smtClean="0"/>
              <a:t>Β. κοινωνική και επαγγελματική επιβάρυνση (&gt;1)</a:t>
            </a:r>
            <a:endParaRPr lang="el-GR" sz="1800" dirty="0" smtClean="0"/>
          </a:p>
          <a:p>
            <a:pPr marL="1219200" lvl="3" indent="-361950"/>
            <a:r>
              <a:rPr lang="el-GR" sz="1800" dirty="0" smtClean="0"/>
              <a:t>Εργασία</a:t>
            </a:r>
          </a:p>
          <a:p>
            <a:pPr marL="1219200" lvl="3" indent="-361950"/>
            <a:r>
              <a:rPr lang="el-GR" sz="1800" dirty="0" smtClean="0"/>
              <a:t>Διαπροσωπικές σχέσεις</a:t>
            </a:r>
          </a:p>
          <a:p>
            <a:pPr marL="1219200" lvl="3" indent="-361950"/>
            <a:r>
              <a:rPr lang="el-GR" sz="1800" dirty="0" err="1" smtClean="0"/>
              <a:t>Αυτοφροντίδα</a:t>
            </a:r>
            <a:endParaRPr lang="el-GR" sz="1800" dirty="0" smtClean="0"/>
          </a:p>
          <a:p>
            <a:pPr marL="0" lvl="3" indent="361950">
              <a:buFont typeface="Arial" pitchFamily="34" charset="0"/>
              <a:buChar char="•"/>
            </a:pPr>
            <a:r>
              <a:rPr lang="el-GR" sz="1800" dirty="0" smtClean="0"/>
              <a:t> </a:t>
            </a:r>
            <a:r>
              <a:rPr lang="el-GR" sz="1800" dirty="0" smtClean="0"/>
              <a:t>Γ. διάρκεια.</a:t>
            </a:r>
          </a:p>
          <a:p>
            <a:pPr marL="914400" lvl="5" indent="0"/>
            <a:r>
              <a:rPr lang="el-GR" sz="1800" dirty="0" smtClean="0"/>
              <a:t>6 συνεχείς μήνες, 1 μήνας με ενεργό συμπτωματολογία (κριτήριο Α)</a:t>
            </a:r>
          </a:p>
          <a:p>
            <a:pPr marL="361950" lvl="5" indent="-361950"/>
            <a:r>
              <a:rPr lang="el-GR" sz="1800" dirty="0" smtClean="0"/>
              <a:t>Δ. αποκλεισμός </a:t>
            </a:r>
            <a:r>
              <a:rPr lang="el-GR" sz="1800" dirty="0" err="1" smtClean="0"/>
              <a:t>σχιζοσυναισθηματικής</a:t>
            </a:r>
            <a:r>
              <a:rPr lang="el-GR" sz="1800" dirty="0" smtClean="0"/>
              <a:t> διαταραχής, διαταραχής διάθεσης</a:t>
            </a:r>
          </a:p>
          <a:p>
            <a:pPr marL="361950" lvl="5" indent="-361950"/>
            <a:r>
              <a:rPr lang="el-GR" sz="1800" dirty="0" smtClean="0"/>
              <a:t>Ε. αποκλεισμός διαταραχών από χρήση ουσιών και άλλων σωματικών νόσων</a:t>
            </a:r>
          </a:p>
          <a:p>
            <a:pPr marL="361950" lvl="5" indent="-361950"/>
            <a:r>
              <a:rPr lang="el-GR" sz="1800" dirty="0" smtClean="0"/>
              <a:t>Ζ. αποκλεισμός διάχυτης αναπτυξιακής διαταραχής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100000">
              <a:srgbClr val="FAE3B7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ΚΛΙΝΙΚΕΣ ΜΟΡΦΕΣ</a:t>
            </a:r>
            <a:endParaRPr lang="el-GR" dirty="0"/>
          </a:p>
        </p:txBody>
      </p:sp>
      <p:sp>
        <p:nvSpPr>
          <p:cNvPr id="4" name="3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ΠΑΡΑΝΟΕΙΔΗΣ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l-GR" dirty="0" smtClean="0"/>
              <a:t>Πιο συχνή, τυπική μορφή</a:t>
            </a:r>
          </a:p>
          <a:p>
            <a:pPr>
              <a:buNone/>
            </a:pPr>
            <a:r>
              <a:rPr lang="el-GR" dirty="0" smtClean="0"/>
              <a:t>Όχι αποδιοργάνωση, εισβάλλει βραδέως ή απότομα, </a:t>
            </a:r>
            <a:r>
              <a:rPr lang="el-GR" dirty="0" err="1" smtClean="0"/>
              <a:t>διαδράμει</a:t>
            </a:r>
            <a:r>
              <a:rPr lang="el-GR" dirty="0" smtClean="0"/>
              <a:t> με επεισόδια και με μερική ή πλήρη αποδρομή ή χρόνια χωρίς διακυμάνσεις</a:t>
            </a:r>
          </a:p>
          <a:p>
            <a:pPr>
              <a:buNone/>
            </a:pPr>
            <a:r>
              <a:rPr lang="el-GR" dirty="0" smtClean="0"/>
              <a:t>Παραληρητικές ιδέες: διωκτικές (δηλητηρίαση, κατασκόπευση), ζηλοτυπικές, ερωτομανιακές, θρησκευτικές, </a:t>
            </a:r>
            <a:r>
              <a:rPr lang="el-GR" dirty="0" err="1" smtClean="0"/>
              <a:t>μεγαλομανιακές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 ακουστικές ψευδαισθήσεις</a:t>
            </a:r>
          </a:p>
          <a:p>
            <a:pPr>
              <a:buNone/>
            </a:pPr>
            <a:r>
              <a:rPr lang="el-GR" dirty="0" smtClean="0"/>
              <a:t>διαταραχές κατοχής σκέψης</a:t>
            </a:r>
          </a:p>
          <a:p>
            <a:pPr>
              <a:buNone/>
            </a:pPr>
            <a:r>
              <a:rPr lang="el-GR" dirty="0" smtClean="0"/>
              <a:t>Αρνητικά συμπτώματα υπάρχουν αλλά δεν κυριαρχούν</a:t>
            </a:r>
          </a:p>
          <a:p>
            <a:pPr>
              <a:buNone/>
            </a:pPr>
            <a:r>
              <a:rPr lang="el-GR" dirty="0" smtClean="0"/>
              <a:t>Το συναίσθημα χάνει </a:t>
            </a:r>
            <a:r>
              <a:rPr lang="el-GR" dirty="0" err="1" smtClean="0"/>
              <a:t>προσφορότητα</a:t>
            </a:r>
            <a:r>
              <a:rPr lang="el-GR" dirty="0" smtClean="0"/>
              <a:t> του όψιμα</a:t>
            </a:r>
          </a:p>
          <a:p>
            <a:pPr>
              <a:buNone/>
            </a:pPr>
            <a:r>
              <a:rPr lang="el-GR" dirty="0" smtClean="0"/>
              <a:t>Συμπεριφορά συντονίζεται με παραληρητικές ιδέες</a:t>
            </a: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ΗΒΙΦΡΕΝΙΚΗ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l-GR" dirty="0" smtClean="0"/>
              <a:t>Πρώιμη έναρξη,</a:t>
            </a:r>
          </a:p>
          <a:p>
            <a:pPr>
              <a:buNone/>
            </a:pPr>
            <a:r>
              <a:rPr lang="el-GR" dirty="0" smtClean="0"/>
              <a:t> </a:t>
            </a:r>
            <a:r>
              <a:rPr lang="el-GR" dirty="0" smtClean="0"/>
              <a:t>Α</a:t>
            </a:r>
            <a:r>
              <a:rPr lang="el-GR" dirty="0" smtClean="0"/>
              <a:t>ποδιοργάνωση σκέψης. Όχι </a:t>
            </a:r>
            <a:r>
              <a:rPr lang="el-GR" dirty="0" smtClean="0"/>
              <a:t>οργανωμένο παραλήρημα</a:t>
            </a:r>
            <a:r>
              <a:rPr lang="el-GR" dirty="0" smtClean="0"/>
              <a:t>.</a:t>
            </a:r>
            <a:r>
              <a:rPr lang="el-GR" dirty="0" smtClean="0"/>
              <a:t> Επικρατούν δομικές διαταραχές, απεραντολογία και εκτροχιασμός σκέψης</a:t>
            </a:r>
          </a:p>
          <a:p>
            <a:pPr>
              <a:buNone/>
            </a:pPr>
            <a:r>
              <a:rPr lang="el-GR" dirty="0" smtClean="0"/>
              <a:t>Ρηχό και απρόσφορο συναίσθημα, τέλεια απάθεια και αδιαφορία</a:t>
            </a:r>
          </a:p>
          <a:p>
            <a:pPr>
              <a:buNone/>
            </a:pPr>
            <a:r>
              <a:rPr lang="el-GR" dirty="0" err="1" smtClean="0"/>
              <a:t>Π</a:t>
            </a:r>
            <a:r>
              <a:rPr lang="el-GR" dirty="0" err="1" smtClean="0"/>
              <a:t>αιδικόμορφη</a:t>
            </a:r>
            <a:r>
              <a:rPr lang="el-GR" dirty="0" smtClean="0"/>
              <a:t> και παράδοξη συμπεριφορά, επιτηδευμένες κινήσεις, μορφασμοί, άρση αναστολών</a:t>
            </a:r>
          </a:p>
          <a:p>
            <a:pPr>
              <a:buNone/>
            </a:pPr>
            <a:r>
              <a:rPr lang="el-GR" dirty="0" smtClean="0"/>
              <a:t>Υποχονδριακά ενοχλήματα, </a:t>
            </a:r>
            <a:r>
              <a:rPr lang="el-GR" dirty="0" err="1" smtClean="0"/>
              <a:t>ιδεοληπτικόμορφα</a:t>
            </a:r>
            <a:r>
              <a:rPr lang="el-GR" dirty="0" smtClean="0"/>
              <a:t> στοιχεία</a:t>
            </a:r>
          </a:p>
          <a:p>
            <a:pPr>
              <a:buNone/>
            </a:pPr>
            <a:r>
              <a:rPr lang="el-GR" dirty="0" smtClean="0"/>
              <a:t>Κακή πρόγνωση, προοδευτικά επιδεινούμενη</a:t>
            </a: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ΚΑΤΑΤΟΝΙΚΗ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l-GR" dirty="0" smtClean="0"/>
              <a:t>Διαταραχή βούλησης και ψυχοκινητικής δραστηριότητας</a:t>
            </a:r>
          </a:p>
          <a:p>
            <a:pPr>
              <a:buNone/>
            </a:pPr>
            <a:r>
              <a:rPr lang="el-GR" dirty="0" smtClean="0"/>
              <a:t>Εμβροντησία: προοδευτικά ή απότομα καταργείται κάθε δραστηριότητα. Αναστέλλονται βασικές λειτουργίες (ένδυση, πλύση, σίτιση). </a:t>
            </a:r>
            <a:r>
              <a:rPr lang="el-GR" dirty="0" err="1" smtClean="0"/>
              <a:t>Προκλητή</a:t>
            </a:r>
            <a:r>
              <a:rPr lang="el-GR" dirty="0" smtClean="0"/>
              <a:t> </a:t>
            </a:r>
            <a:r>
              <a:rPr lang="el-GR" dirty="0" err="1" smtClean="0"/>
              <a:t>εμβολιμότητα</a:t>
            </a:r>
            <a:r>
              <a:rPr lang="el-GR" dirty="0" smtClean="0"/>
              <a:t> (</a:t>
            </a:r>
            <a:r>
              <a:rPr lang="el-GR" dirty="0" err="1" smtClean="0"/>
              <a:t>ηχωπραξία</a:t>
            </a:r>
            <a:r>
              <a:rPr lang="el-GR" dirty="0" smtClean="0"/>
              <a:t>, </a:t>
            </a:r>
            <a:r>
              <a:rPr lang="el-GR" dirty="0" err="1" smtClean="0"/>
              <a:t>ηχωλαλία</a:t>
            </a:r>
            <a:r>
              <a:rPr lang="el-GR" dirty="0" smtClean="0"/>
              <a:t>, κηρώδη ευκαμψία)</a:t>
            </a:r>
          </a:p>
          <a:p>
            <a:pPr>
              <a:buNone/>
            </a:pPr>
            <a:r>
              <a:rPr lang="el-GR" dirty="0" smtClean="0"/>
              <a:t>Διέγερση: εναντίωση, στερεοτυπίες, ευερεθιστότητα, αρνητισμός. Σταδιακά ή αστραπιαία. Άσκοπη και ανεξέλεγκτη υπερκινητική δραστηριότητα που στρέφεται κατά παντός προσώπου ή αντικειμένου, απουσιάζει όμως συναισθηματική έκφραση</a:t>
            </a:r>
            <a:endParaRPr lang="el-GR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ΑΔΙΑΦΟΡΟΠΟΙΗΤΗ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Συνδυασμός συμπτωμάτων που δεν επαρκεί για ταξινόμηση στις προηγούμενες κατηγορίες</a:t>
            </a:r>
            <a:endParaRPr lang="el-GR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ΑΠΛΗ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l-GR" dirty="0" smtClean="0"/>
              <a:t>Έλλειψη θετικών συμπτωμάτων</a:t>
            </a:r>
          </a:p>
          <a:p>
            <a:pPr>
              <a:buNone/>
            </a:pPr>
            <a:r>
              <a:rPr lang="el-GR" dirty="0" smtClean="0"/>
              <a:t>Αρχίζει νωρίς, εξελίσσεται βραδέως</a:t>
            </a:r>
          </a:p>
          <a:p>
            <a:pPr>
              <a:buNone/>
            </a:pPr>
            <a:r>
              <a:rPr lang="el-GR" dirty="0" smtClean="0"/>
              <a:t>Προοδευτική έκπτωση λειτουργικότητας</a:t>
            </a:r>
          </a:p>
          <a:p>
            <a:pPr>
              <a:buNone/>
            </a:pPr>
            <a:r>
              <a:rPr lang="el-GR" dirty="0" smtClean="0"/>
              <a:t>Επικρατούν αρνητικά συμπτώματα</a:t>
            </a:r>
          </a:p>
          <a:p>
            <a:pPr>
              <a:buNone/>
            </a:pPr>
            <a:r>
              <a:rPr lang="el-GR" dirty="0" smtClean="0"/>
              <a:t>	</a:t>
            </a:r>
            <a:r>
              <a:rPr lang="el-GR" dirty="0" smtClean="0"/>
              <a:t>μείωση σχολικής επίδοσης, </a:t>
            </a:r>
            <a:r>
              <a:rPr lang="el-GR" dirty="0" err="1" smtClean="0"/>
              <a:t>κλινοφιλία</a:t>
            </a:r>
            <a:r>
              <a:rPr lang="el-GR" dirty="0" smtClean="0"/>
              <a:t>, παραμέληση εμφάνισης, πτώση συναισθήματος, περιορισμός σχέσεων, αλλάζει επαγγέλματα σταδιακά κατώτερα, χωρίς ανησυχία για τις συνέπειες ή επίγνωση νοσηρού</a:t>
            </a:r>
            <a:endParaRPr lang="el-GR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ΥΠΟΛΕΙΜΜΑΤΙΚΗ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Ένα επεισόδιο στο παρελθόν, κυριαρχούν αρνητικά συμπτώματα, τα θετικά αν υπάρχου είναι ήπια, μπορεί να αποτελεί την ενδιάμεση περίοδο μεταξύ εξάρσεων αλλά διαρκεί πιο πολύ.</a:t>
            </a:r>
            <a:endParaRPr lang="el-GR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bg1"/>
                </a:solidFill>
              </a:rPr>
              <a:t>ΨΥΧΩΣΕΙΣ ΣΧΙΖΟΦΡΕΝΙΚΟΥ ΦΑΣΜΑΤΟΣ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5" name="4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ΣΥΝΑΦΕΙΣ ΠΡΟΣ ΣΧΙΖΟΦΡΕΝΕΙΑ ΔΙΑΤΑΡΑΧΕΣ</a:t>
            </a:r>
            <a:endParaRPr lang="el-GR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ΣΧΙΖΟΤΥΠΗ ΔΙΑΤΑΡΑΧΗ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l-GR" dirty="0" smtClean="0"/>
              <a:t>Εκκεντρική συμπεριφορά</a:t>
            </a:r>
          </a:p>
          <a:p>
            <a:pPr>
              <a:buNone/>
            </a:pPr>
            <a:r>
              <a:rPr lang="el-GR" dirty="0" smtClean="0"/>
              <a:t>Παράξενες πεποιθήσεις</a:t>
            </a:r>
          </a:p>
          <a:p>
            <a:pPr>
              <a:buNone/>
            </a:pPr>
            <a:r>
              <a:rPr lang="el-GR" dirty="0" smtClean="0"/>
              <a:t>Κοινωνική απόσυρση</a:t>
            </a:r>
          </a:p>
          <a:p>
            <a:pPr>
              <a:buNone/>
            </a:pPr>
            <a:r>
              <a:rPr lang="el-GR" dirty="0" smtClean="0"/>
              <a:t>Ασυνήθιστες αντιληπτικές εμπειρίες (παραισθήσεις, αποπροσωποποίηση, </a:t>
            </a:r>
            <a:r>
              <a:rPr lang="el-GR" dirty="0" err="1" smtClean="0"/>
              <a:t>αποπραγμάτωση</a:t>
            </a:r>
            <a:r>
              <a:rPr lang="el-GR" dirty="0" smtClean="0"/>
              <a:t>)</a:t>
            </a:r>
          </a:p>
          <a:p>
            <a:pPr>
              <a:buNone/>
            </a:pPr>
            <a:r>
              <a:rPr lang="el-GR" dirty="0" smtClean="0"/>
              <a:t>Οριακές διαταραχές δομής σκέψης (ασυναρτησία)</a:t>
            </a:r>
          </a:p>
          <a:p>
            <a:pPr>
              <a:buNone/>
            </a:pPr>
            <a:r>
              <a:rPr lang="el-GR" dirty="0" smtClean="0"/>
              <a:t>Συναισθηματική συρρίκνωση και ψυχρότητα</a:t>
            </a:r>
          </a:p>
          <a:p>
            <a:pPr>
              <a:buNone/>
            </a:pPr>
            <a:r>
              <a:rPr lang="el-GR" dirty="0" smtClean="0"/>
              <a:t>Χρόνια πορεία με διακυμάνσεις, μπορεί να εξελιχθεί σε σχιζοφρένεια</a:t>
            </a: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ΕΠΙΔΗΜΙΟΛΟΓΙΑ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b="1" dirty="0" smtClean="0"/>
              <a:t>Επιπολασμός</a:t>
            </a:r>
            <a:r>
              <a:rPr lang="el-GR" dirty="0" smtClean="0"/>
              <a:t> 1%.</a:t>
            </a:r>
          </a:p>
          <a:p>
            <a:r>
              <a:rPr lang="el-GR" b="1" dirty="0" smtClean="0"/>
              <a:t>Επίπτωση</a:t>
            </a:r>
            <a:r>
              <a:rPr lang="el-GR" dirty="0" smtClean="0"/>
              <a:t> (ετήσιος αριθμός νέων περιπτώσεων ανά 1000 άτομα πληθυσμού) 0,67 (ΠΟΥ)</a:t>
            </a:r>
          </a:p>
          <a:p>
            <a:r>
              <a:rPr lang="el-GR" dirty="0" smtClean="0"/>
              <a:t>ΕΛΛΑΔΑ. 100000 ασθενείς 15-65 ετών.</a:t>
            </a:r>
          </a:p>
          <a:p>
            <a:pPr lvl="1"/>
            <a:r>
              <a:rPr lang="el-GR" dirty="0"/>
              <a:t>	</a:t>
            </a:r>
            <a:r>
              <a:rPr lang="el-GR" dirty="0" smtClean="0"/>
              <a:t>10% έχουν ανάγκη ειδικών προγραμμάτων </a:t>
            </a:r>
          </a:p>
          <a:p>
            <a:pPr lvl="1"/>
            <a:r>
              <a:rPr lang="el-GR" dirty="0" smtClean="0"/>
              <a:t>γυναίκες άνδρες 1/1</a:t>
            </a:r>
          </a:p>
          <a:p>
            <a:pPr lvl="1"/>
            <a:r>
              <a:rPr lang="el-GR" dirty="0" smtClean="0"/>
              <a:t>Έναρξη 15-35 ετών (3-5 έτη νωρίτερα στους άνδρες)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ΧΡΟΝΙΖΟΥΣΑ ΠΑΡΑΛΗΡΗΤΙΚΗ ΔΙΑΤΑΡΑΧΗ-ΠΑΡΑΝΟΙΑ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Μία μόνο παραληρητική ιδέα ή ομάδα με κοινή θεματολογία</a:t>
            </a:r>
          </a:p>
          <a:p>
            <a:pPr>
              <a:buNone/>
            </a:pPr>
            <a:r>
              <a:rPr lang="el-GR" dirty="0" smtClean="0"/>
              <a:t>Χωρίς άλλα συμπτώματα σχιζοφρένειας</a:t>
            </a:r>
          </a:p>
          <a:p>
            <a:pPr>
              <a:buNone/>
            </a:pPr>
            <a:r>
              <a:rPr lang="el-GR" dirty="0" smtClean="0"/>
              <a:t>Έναρξη στη μέση ηλικία, επίμονη, διαρκεί όλη τη ζωή</a:t>
            </a:r>
          </a:p>
          <a:p>
            <a:pPr>
              <a:buNone/>
            </a:pPr>
            <a:r>
              <a:rPr lang="el-GR" dirty="0" smtClean="0"/>
              <a:t>Καλή λειτουργικότητα</a:t>
            </a:r>
          </a:p>
          <a:p>
            <a:pPr>
              <a:buNone/>
            </a:pPr>
            <a:r>
              <a:rPr lang="el-GR" dirty="0" smtClean="0"/>
              <a:t>Αλώβητη προσωπικότητα</a:t>
            </a: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ΟΞΕΙΕΣ ΚΑΙ ΠΑΡΟΔΙΚΕΣ ΣΧΙΖΟΦΡΕΝΙΚΕΣ ΨΥΧΩΣΙΚΕΣ ΔΙΑΤΑΡΑΧΕΣ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	Εγκατάσταση ψυχωσικών συμπτωμάτων σε σύντομο χρονικό διάστημα (μέσα σε 2 εβδομάδες), ταχέως μεταβαλλόμενης και ποικίλης συμπτωματολογίας, έντονη διαταραχή συναισθήματος, παρουσία εκλυτικού ψυχοπιεστικού γεγονότος. Πλήρης ύφεση σε 3-6 μήνες.</a:t>
            </a:r>
            <a:endParaRPr lang="el-GR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ΣΧΙΖΟΣΥΝΑΙΣΘΗΜΑΤΙΚΗ ΔΙΑΤΑΡΑΧΗ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l-GR" dirty="0" smtClean="0"/>
              <a:t>Ταυτόχρονη ή σχεδόν ταυτόχρονη συνύπαρξη σαφών σχιζοφρενικών και συναισθηματικών συμπτωμάτων χωρίς κάποιο να υπερέχει.</a:t>
            </a:r>
          </a:p>
          <a:p>
            <a:pPr>
              <a:buNone/>
            </a:pPr>
            <a:r>
              <a:rPr lang="el-GR" dirty="0" smtClean="0"/>
              <a:t>Πρέπει να επικρατούν παραγωγικά συμπτώματα για &gt; 2 εβδομάδες και αν απουσιάζουν συμπτώματα συναισθηματικής διαταραχής</a:t>
            </a:r>
          </a:p>
          <a:p>
            <a:pPr>
              <a:buNone/>
            </a:pPr>
            <a:r>
              <a:rPr lang="el-GR" dirty="0" smtClean="0"/>
              <a:t>Τα συναισθηματικά συμπτώματα (μανιακά ή καταθλιπτικά) να καλύπτουν μεγάλο μέρος της διαταραχής</a:t>
            </a:r>
            <a:endParaRPr lang="el-GR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ΔΙΑΦΟΡΙΚΗ ΔΙΑΓΝΩΣΗ</a:t>
            </a:r>
            <a:endParaRPr lang="el-GR" dirty="0"/>
          </a:p>
        </p:txBody>
      </p:sp>
      <p:sp>
        <p:nvSpPr>
          <p:cNvPr id="5" name="4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ΣΩΜΑΤΙΚΕΣ - ΝΕΥΡΟΛΟΓΙΚΕΣ ΠΑΘΗΣΕΙΣ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l-GR" dirty="0" smtClean="0"/>
              <a:t>Συνυπάρχουν διαταραχές προσανατολισμού, μνήμης, γνωστικές διαταραχές, σημεία βλάβης ΚΝΣ</a:t>
            </a:r>
          </a:p>
          <a:p>
            <a:pPr>
              <a:buNone/>
            </a:pPr>
            <a:r>
              <a:rPr lang="el-GR" b="1" dirty="0" smtClean="0"/>
              <a:t>Οξεία διαλείπουσα </a:t>
            </a:r>
            <a:r>
              <a:rPr lang="el-GR" b="1" dirty="0" err="1" smtClean="0"/>
              <a:t>πορφυρία</a:t>
            </a:r>
            <a:r>
              <a:rPr lang="el-GR" dirty="0" smtClean="0"/>
              <a:t>. Επιληπτικές κρίσεις, </a:t>
            </a:r>
            <a:r>
              <a:rPr lang="el-GR" dirty="0" err="1" smtClean="0"/>
              <a:t>επιγαστρικός</a:t>
            </a:r>
            <a:r>
              <a:rPr lang="el-GR" dirty="0" smtClean="0"/>
              <a:t> πόνος διάρροια</a:t>
            </a:r>
          </a:p>
          <a:p>
            <a:pPr>
              <a:buNone/>
            </a:pPr>
            <a:r>
              <a:rPr lang="el-GR" dirty="0" smtClean="0"/>
              <a:t>Άνοια </a:t>
            </a:r>
          </a:p>
          <a:p>
            <a:pPr>
              <a:buNone/>
            </a:pPr>
            <a:r>
              <a:rPr lang="el-GR" dirty="0" smtClean="0"/>
              <a:t>Επιληψία</a:t>
            </a:r>
          </a:p>
          <a:p>
            <a:pPr>
              <a:buNone/>
            </a:pPr>
            <a:r>
              <a:rPr lang="en-US" dirty="0" smtClean="0"/>
              <a:t>Huntington</a:t>
            </a:r>
            <a:endParaRPr lang="el-GR" dirty="0" smtClean="0"/>
          </a:p>
          <a:p>
            <a:pPr>
              <a:buNone/>
            </a:pPr>
            <a:r>
              <a:rPr lang="el-GR" dirty="0" err="1" smtClean="0"/>
              <a:t>Μικροϊσχαιμική</a:t>
            </a:r>
            <a:r>
              <a:rPr lang="el-GR" dirty="0" smtClean="0"/>
              <a:t> εγκεφαλοπάθεια</a:t>
            </a:r>
          </a:p>
          <a:p>
            <a:pPr>
              <a:buNone/>
            </a:pPr>
            <a:r>
              <a:rPr lang="el-GR" dirty="0" err="1" smtClean="0"/>
              <a:t>Μεταχρωματική</a:t>
            </a:r>
            <a:r>
              <a:rPr lang="el-GR" dirty="0" smtClean="0"/>
              <a:t> </a:t>
            </a:r>
            <a:r>
              <a:rPr lang="el-GR" dirty="0" err="1" smtClean="0"/>
              <a:t>λευκοδυσροφία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Όγκοι εγκεφάλου</a:t>
            </a:r>
          </a:p>
          <a:p>
            <a:pPr>
              <a:buNone/>
            </a:pPr>
            <a:r>
              <a:rPr lang="el-GR" dirty="0" smtClean="0"/>
              <a:t>Συστηματικός </a:t>
            </a:r>
            <a:r>
              <a:rPr lang="el-GR" dirty="0" err="1" smtClean="0"/>
              <a:t>ερυθηματώδης</a:t>
            </a:r>
            <a:r>
              <a:rPr lang="el-GR" dirty="0" smtClean="0"/>
              <a:t> λύκος</a:t>
            </a:r>
          </a:p>
          <a:p>
            <a:pPr>
              <a:buNone/>
            </a:pPr>
            <a:r>
              <a:rPr lang="el-GR" dirty="0" err="1" smtClean="0"/>
              <a:t>Τοξίκωση</a:t>
            </a:r>
            <a:r>
              <a:rPr lang="el-GR" dirty="0" smtClean="0"/>
              <a:t> από ουσίες (αμφεταμίνες, κοκαΐνη, </a:t>
            </a:r>
            <a:r>
              <a:rPr lang="el-GR" dirty="0" err="1" smtClean="0"/>
              <a:t>αντιχολινεργική</a:t>
            </a:r>
            <a:r>
              <a:rPr lang="el-GR" dirty="0" smtClean="0"/>
              <a:t> </a:t>
            </a:r>
            <a:r>
              <a:rPr lang="el-GR" dirty="0" err="1" smtClean="0"/>
              <a:t>τοξίκωση</a:t>
            </a:r>
            <a:r>
              <a:rPr lang="el-GR" dirty="0" smtClean="0"/>
              <a:t>)</a:t>
            </a:r>
          </a:p>
          <a:p>
            <a:pPr>
              <a:buNone/>
            </a:pPr>
            <a:r>
              <a:rPr lang="el-GR" dirty="0" err="1" smtClean="0"/>
              <a:t>Ερπητική</a:t>
            </a:r>
            <a:r>
              <a:rPr lang="el-GR" dirty="0" smtClean="0"/>
              <a:t> εγκεφαλίτιδα</a:t>
            </a:r>
          </a:p>
          <a:p>
            <a:pPr>
              <a:buNone/>
            </a:pPr>
            <a:endParaRPr lang="el-GR" dirty="0" smtClean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ΨΥΧΙΑΤΡΙΚΕΣ ΠΑΘΗΣΕΙΣ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 err="1" smtClean="0"/>
              <a:t>Σχιζοφρενικόμορφη</a:t>
            </a:r>
            <a:r>
              <a:rPr lang="el-GR" dirty="0" smtClean="0"/>
              <a:t> διαταραχή. &lt; 6 μήνες</a:t>
            </a:r>
          </a:p>
          <a:p>
            <a:r>
              <a:rPr lang="el-GR" dirty="0" err="1" smtClean="0"/>
              <a:t>Βαρειά</a:t>
            </a:r>
            <a:r>
              <a:rPr lang="el-GR" dirty="0" smtClean="0"/>
              <a:t> ψυχωσική συνδρομή &lt; 1μήνα , </a:t>
            </a:r>
            <a:r>
              <a:rPr lang="el-GR" dirty="0" err="1" smtClean="0"/>
              <a:t>ψυχοπιεστικός</a:t>
            </a:r>
            <a:r>
              <a:rPr lang="el-GR" dirty="0" smtClean="0"/>
              <a:t> παράγων</a:t>
            </a:r>
          </a:p>
          <a:p>
            <a:r>
              <a:rPr lang="el-GR" dirty="0" smtClean="0"/>
              <a:t>Διαταραχή συναισθήματος (μανία ή κατάθλιψη): ψυχωσικά συμπτώματα δεν επιμένουν, </a:t>
            </a:r>
            <a:r>
              <a:rPr lang="el-GR" dirty="0" err="1" smtClean="0"/>
              <a:t>προνοσηρή</a:t>
            </a:r>
            <a:r>
              <a:rPr lang="el-GR" dirty="0" smtClean="0"/>
              <a:t> προσωπικότητα, καλή  λειτουργικότητα,  ηλικία έναρξης, απουσία </a:t>
            </a:r>
            <a:r>
              <a:rPr lang="el-GR" dirty="0" err="1" smtClean="0"/>
              <a:t>υπολειμματικότητας</a:t>
            </a:r>
            <a:r>
              <a:rPr lang="el-GR" dirty="0" smtClean="0"/>
              <a:t> ανταπόκριση στη θεραπεία</a:t>
            </a:r>
          </a:p>
          <a:p>
            <a:r>
              <a:rPr lang="el-GR" dirty="0" err="1" smtClean="0"/>
              <a:t>Σχιζοσυναισθηματικη</a:t>
            </a:r>
            <a:r>
              <a:rPr lang="el-GR" dirty="0" smtClean="0"/>
              <a:t> διαταραχή</a:t>
            </a:r>
          </a:p>
          <a:p>
            <a:r>
              <a:rPr lang="el-GR" dirty="0" smtClean="0"/>
              <a:t>Παραληρητική διαταραχή</a:t>
            </a:r>
          </a:p>
          <a:p>
            <a:r>
              <a:rPr lang="el-GR" dirty="0" smtClean="0"/>
              <a:t>Διαταραχή προσωπικότητας: </a:t>
            </a:r>
            <a:r>
              <a:rPr lang="el-GR" dirty="0" err="1" smtClean="0"/>
              <a:t>σχιζότυπη</a:t>
            </a:r>
            <a:r>
              <a:rPr lang="el-GR" dirty="0" smtClean="0"/>
              <a:t>, </a:t>
            </a:r>
            <a:r>
              <a:rPr lang="el-GR" dirty="0" err="1" smtClean="0"/>
              <a:t>σχιζοειδική</a:t>
            </a:r>
            <a:r>
              <a:rPr lang="el-GR" dirty="0" smtClean="0"/>
              <a:t> μεθοριακή, παρανοειδής</a:t>
            </a:r>
            <a:endParaRPr lang="el-GR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ΛΟΙΠΕΣ ΔΙΑΤΑΡΑΧΕΣ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Υπόκριση. Προσποιητή διαταραχή ή δευτερογενές όφελος</a:t>
            </a:r>
          </a:p>
          <a:p>
            <a:r>
              <a:rPr lang="el-GR" dirty="0" smtClean="0"/>
              <a:t>Διάχυτες </a:t>
            </a:r>
            <a:r>
              <a:rPr lang="el-GR" dirty="0" err="1" smtClean="0"/>
              <a:t>αναπτυξιάκες</a:t>
            </a:r>
            <a:r>
              <a:rPr lang="el-GR" dirty="0" smtClean="0"/>
              <a:t> διαταραχές-Αυτισμός: διαγιγνώσκεται σε ηλικία μικρότερη 3 ετών, όχι παραληρητικές ιδέες ή άλλη διαταραχή σκέψης</a:t>
            </a:r>
          </a:p>
          <a:p>
            <a:r>
              <a:rPr lang="el-GR" dirty="0" smtClean="0"/>
              <a:t>Νοητική καθυστέρηση. </a:t>
            </a:r>
            <a:r>
              <a:rPr lang="el-GR" dirty="0" smtClean="0"/>
              <a:t>Ό</a:t>
            </a:r>
            <a:r>
              <a:rPr lang="el-GR" dirty="0" smtClean="0"/>
              <a:t>χι σαφή ψυχωσικά, σταθερά χαμηλή λειτουργικότητα</a:t>
            </a:r>
            <a:endParaRPr lang="el-GR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ΠΟΡΕΙΑ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l-GR" dirty="0" smtClean="0"/>
              <a:t>Έναρξη στην όψιμη εφηβεία και πρώιμη ενήλικο ζωή</a:t>
            </a:r>
          </a:p>
          <a:p>
            <a:pPr>
              <a:buNone/>
            </a:pPr>
            <a:r>
              <a:rPr lang="el-GR" dirty="0" smtClean="0"/>
              <a:t>Χρόνια πορεία όπου επικάθονται οξέα επεισόδια</a:t>
            </a:r>
          </a:p>
          <a:p>
            <a:pPr>
              <a:buNone/>
            </a:pPr>
            <a:r>
              <a:rPr lang="el-GR" dirty="0" smtClean="0"/>
              <a:t>Τα θετικά συμπτώματα σταδιακά υποχωρούν και τα αρνητικά επιτείνονται</a:t>
            </a:r>
          </a:p>
          <a:p>
            <a:pPr>
              <a:buNone/>
            </a:pPr>
            <a:r>
              <a:rPr lang="el-GR" dirty="0" smtClean="0"/>
              <a:t>Στη διετία υποτροπή 40 % υπό φα και 80% χωρίς φα</a:t>
            </a:r>
          </a:p>
          <a:p>
            <a:pPr>
              <a:buNone/>
            </a:pPr>
            <a:r>
              <a:rPr lang="el-GR" dirty="0" smtClean="0"/>
              <a:t>50% απόπειρα αυτοκτονίας, 10% αυτοκτονούν.</a:t>
            </a:r>
          </a:p>
          <a:p>
            <a:pPr>
              <a:buNone/>
            </a:pPr>
            <a:r>
              <a:rPr lang="el-GR" dirty="0" smtClean="0"/>
              <a:t>Βίαιη συμπεριφορά: αν δε λαμβάνει φα, ιστορικό, διωκτικό παραλήρημα, νευρολογικό έλλειμμα</a:t>
            </a: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ΠΡΟΓΝΩΣΗ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1/3  σχετικά φυσιολογική ζωή</a:t>
            </a:r>
          </a:p>
          <a:p>
            <a:pPr>
              <a:buNone/>
            </a:pPr>
            <a:r>
              <a:rPr lang="el-GR" dirty="0" smtClean="0"/>
              <a:t>1/3 σημαντικά συμπτώματα αλλά μπορούν να λειτουργήσουν</a:t>
            </a:r>
          </a:p>
          <a:p>
            <a:pPr>
              <a:buNone/>
            </a:pPr>
            <a:r>
              <a:rPr lang="el-GR" dirty="0" smtClean="0"/>
              <a:t>1/3 σημαντική έκπτωση, νοσηλείες</a:t>
            </a:r>
          </a:p>
          <a:p>
            <a:pPr>
              <a:buNone/>
            </a:pPr>
            <a:r>
              <a:rPr lang="el-GR" dirty="0" smtClean="0"/>
              <a:t>	</a:t>
            </a:r>
            <a:r>
              <a:rPr lang="el-GR" dirty="0" smtClean="0"/>
              <a:t>10% χρήζουν ιδρυματική περίθαλψη</a:t>
            </a:r>
          </a:p>
          <a:p>
            <a:pPr>
              <a:buNone/>
            </a:pPr>
            <a:r>
              <a:rPr lang="el-GR" dirty="0" smtClean="0"/>
              <a:t>Γυναίκες καλύτερη πρόγνωση</a:t>
            </a:r>
            <a:endParaRPr lang="el-GR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ΕΥΝΟΪΚΟΙ –ΔΥΣΜΕΝΕΙΣ ΠΡΟΓΝΩΣΤΙΚΟΙ ΠΑΡΑΓΟΝΤΕΣ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sz="2400" dirty="0" smtClean="0"/>
              <a:t>Όψιμη έναρξη – πρώιμη</a:t>
            </a:r>
          </a:p>
          <a:p>
            <a:r>
              <a:rPr lang="el-GR" sz="2400" dirty="0" err="1" smtClean="0"/>
              <a:t>Εκλυτικός</a:t>
            </a:r>
            <a:r>
              <a:rPr lang="el-GR" sz="2400" dirty="0" smtClean="0"/>
              <a:t> παράγων-απουσία</a:t>
            </a:r>
          </a:p>
          <a:p>
            <a:r>
              <a:rPr lang="el-GR" sz="2400" dirty="0" smtClean="0"/>
              <a:t>Οξεία εισβολή-ύπουλη</a:t>
            </a:r>
          </a:p>
          <a:p>
            <a:r>
              <a:rPr lang="el-GR" sz="2400" dirty="0" smtClean="0"/>
              <a:t>Καλή </a:t>
            </a:r>
            <a:r>
              <a:rPr lang="el-GR" sz="2400" dirty="0" err="1" smtClean="0"/>
              <a:t>προνοσηρή</a:t>
            </a:r>
            <a:r>
              <a:rPr lang="el-GR" sz="2400" dirty="0" smtClean="0"/>
              <a:t> λειτουργικότητα -κακή</a:t>
            </a:r>
          </a:p>
          <a:p>
            <a:r>
              <a:rPr lang="el-GR" sz="2400" dirty="0" smtClean="0"/>
              <a:t>Διαταραχή διάθεσης-αυτιστική συμπεριφορά</a:t>
            </a:r>
          </a:p>
          <a:p>
            <a:r>
              <a:rPr lang="el-GR" sz="2400" dirty="0" smtClean="0"/>
              <a:t>Έγγαμος ασθενής-άγαμος, διαζευγμένος, χήρος</a:t>
            </a:r>
          </a:p>
          <a:p>
            <a:r>
              <a:rPr lang="el-GR" sz="2400" dirty="0" smtClean="0"/>
              <a:t>οικογενειακό ιστορικό διαταραχής διάθεσης-σχιζοφρένειας</a:t>
            </a:r>
          </a:p>
          <a:p>
            <a:r>
              <a:rPr lang="el-GR" sz="2400" dirty="0" smtClean="0"/>
              <a:t>Καλό δίκτυο υποστήριξης-ανεπαρκές</a:t>
            </a:r>
          </a:p>
          <a:p>
            <a:r>
              <a:rPr lang="el-GR" sz="2400" dirty="0" smtClean="0"/>
              <a:t>Θετικά συμπτώματα-αρνητικά</a:t>
            </a:r>
          </a:p>
          <a:p>
            <a:r>
              <a:rPr lang="el-GR" sz="2400" dirty="0" smtClean="0"/>
              <a:t>Γυναικείο φύλο</a:t>
            </a:r>
          </a:p>
          <a:p>
            <a:pPr lvl="8"/>
            <a:r>
              <a:rPr lang="el-GR" sz="2400" dirty="0" smtClean="0"/>
              <a:t>Νευρολογικά σημεία και συμπτώματα</a:t>
            </a:r>
          </a:p>
          <a:p>
            <a:pPr lvl="8"/>
            <a:r>
              <a:rPr lang="el-GR" sz="2400" dirty="0" smtClean="0"/>
              <a:t>Απουσία ύφεσης σε 3 έτη</a:t>
            </a:r>
          </a:p>
          <a:p>
            <a:pPr lvl="8"/>
            <a:r>
              <a:rPr lang="el-GR" sz="2400" dirty="0" smtClean="0"/>
              <a:t>Πολλές υποτροπές</a:t>
            </a:r>
          </a:p>
          <a:p>
            <a:pPr lvl="8"/>
            <a:r>
              <a:rPr lang="el-GR" sz="2400" dirty="0" smtClean="0"/>
              <a:t>επιθετικότητα</a:t>
            </a:r>
            <a:endParaRPr lang="el-GR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5400" dirty="0" smtClean="0">
                <a:solidFill>
                  <a:schemeClr val="bg1"/>
                </a:solidFill>
              </a:rPr>
              <a:t>ΑΙΤΙΟΠΑΘΟΓΕΝΕΙΑ</a:t>
            </a:r>
            <a:endParaRPr lang="el-GR" sz="5400" dirty="0">
              <a:solidFill>
                <a:schemeClr val="bg1"/>
              </a:solidFill>
            </a:endParaRPr>
          </a:p>
        </p:txBody>
      </p:sp>
      <p:sp>
        <p:nvSpPr>
          <p:cNvPr id="4" name="3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5400" dirty="0" smtClean="0">
                <a:solidFill>
                  <a:srgbClr val="002060"/>
                </a:solidFill>
              </a:rPr>
              <a:t>ΘΕΡΑΠΕΙΑ</a:t>
            </a:r>
            <a:endParaRPr lang="el-GR" sz="5400" dirty="0">
              <a:solidFill>
                <a:srgbClr val="002060"/>
              </a:solidFill>
            </a:endParaRPr>
          </a:p>
        </p:txBody>
      </p:sp>
      <p:sp>
        <p:nvSpPr>
          <p:cNvPr id="5" name="4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ΑΝΤΙΨΥΧΩΣΙΚΑ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 smtClean="0"/>
              <a:t>Έναρξη αγωγής όσο το δυνατόν νωρίτερα</a:t>
            </a:r>
          </a:p>
          <a:p>
            <a:r>
              <a:rPr lang="el-GR" dirty="0" smtClean="0"/>
              <a:t>80% ύφεση σε ένα έτος</a:t>
            </a:r>
          </a:p>
          <a:p>
            <a:r>
              <a:rPr lang="el-GR" dirty="0" smtClean="0"/>
              <a:t>Διακοπή οδηγεί 80% υποτροπή</a:t>
            </a:r>
          </a:p>
          <a:p>
            <a:r>
              <a:rPr lang="el-GR" dirty="0" smtClean="0"/>
              <a:t>Συνεχής και μακροχρόνια χορήγηση καλύτερα αποτελέσματα και λιγότερες παρενέργειες (όψιμη δυσκινησία)</a:t>
            </a:r>
          </a:p>
          <a:p>
            <a:r>
              <a:rPr lang="el-GR" dirty="0" smtClean="0"/>
              <a:t>Μείωση δοσολογίας αν για 1 έτος έχει σημαντική μείωση συμπτωματολογίας και είναι σε θέση το περιβάλλον να </a:t>
            </a:r>
            <a:r>
              <a:rPr lang="el-GR" dirty="0" err="1" smtClean="0"/>
              <a:t>ανγνωρίσει</a:t>
            </a:r>
            <a:r>
              <a:rPr lang="el-GR" dirty="0" smtClean="0"/>
              <a:t> πρώιμα υποτροπή</a:t>
            </a:r>
          </a:p>
          <a:p>
            <a:pPr>
              <a:buNone/>
            </a:pPr>
            <a:r>
              <a:rPr lang="el-GR" dirty="0" smtClean="0"/>
              <a:t>Κλασικά: δέσμευση </a:t>
            </a:r>
            <a:r>
              <a:rPr lang="en-US" dirty="0" smtClean="0"/>
              <a:t>D2</a:t>
            </a:r>
            <a:r>
              <a:rPr lang="el-GR" dirty="0" smtClean="0"/>
              <a:t> υποδοχέων</a:t>
            </a:r>
          </a:p>
          <a:p>
            <a:pPr>
              <a:buNone/>
            </a:pPr>
            <a:r>
              <a:rPr lang="el-GR" dirty="0" smtClean="0"/>
              <a:t>Άτυπα: άγνωστη δράση, ύφεση αρνητικών συμπτωμάτων, ευεργετική δράση στα γνωστικά ελλείμματα, όχι ανεπιθύμητες ενέργειες </a:t>
            </a:r>
            <a:endParaRPr lang="el-GR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ΑΛΛΑ ΦΑΡΜΑΚΑ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Αντικαταθλιπτικά</a:t>
            </a:r>
          </a:p>
          <a:p>
            <a:r>
              <a:rPr lang="el-GR" dirty="0" smtClean="0"/>
              <a:t>Αγχολυτικά</a:t>
            </a:r>
          </a:p>
          <a:p>
            <a:r>
              <a:rPr lang="el-GR" dirty="0" err="1" smtClean="0"/>
              <a:t>Α</a:t>
            </a:r>
            <a:r>
              <a:rPr lang="el-GR" dirty="0" err="1" smtClean="0"/>
              <a:t>ντιχολινεργικά</a:t>
            </a:r>
            <a:endParaRPr lang="el-GR" dirty="0" smtClean="0"/>
          </a:p>
          <a:p>
            <a:endParaRPr lang="el-GR" dirty="0" smtClean="0"/>
          </a:p>
          <a:p>
            <a:r>
              <a:rPr lang="el-GR" dirty="0" smtClean="0"/>
              <a:t>Σταθεροποιητικά συναισθήματος</a:t>
            </a:r>
          </a:p>
          <a:p>
            <a:r>
              <a:rPr lang="el-GR" dirty="0" smtClean="0"/>
              <a:t>Β αναστολείς</a:t>
            </a:r>
            <a:endParaRPr lang="el-GR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ΗΛΕΚΤΡΟΣΠΑΣΜΟΘΕΡΑΠΕΙΑ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Ταχεία ύφεση ή δεν </a:t>
            </a:r>
            <a:r>
              <a:rPr lang="el-GR" smtClean="0"/>
              <a:t>υπάρχει ανταπόκριση</a:t>
            </a:r>
          </a:p>
          <a:p>
            <a:pPr>
              <a:buNone/>
            </a:pPr>
            <a:r>
              <a:rPr lang="el-GR" dirty="0" smtClean="0"/>
              <a:t>Οξεία φάση ή υποτροπή, ιδιαίτερα στην κατατονική μορφή</a:t>
            </a:r>
          </a:p>
          <a:p>
            <a:pPr>
              <a:buNone/>
            </a:pPr>
            <a:r>
              <a:rPr lang="el-GR" dirty="0" smtClean="0"/>
              <a:t>Ανθεκτικά θετικά συμπτώματα</a:t>
            </a:r>
          </a:p>
          <a:p>
            <a:pPr>
              <a:buNone/>
            </a:pPr>
            <a:r>
              <a:rPr lang="el-GR" dirty="0" smtClean="0"/>
              <a:t>Μεγαλύτερη αποτελεσματικότητα αν η διάρκεια νόσου &lt; 1 έτος</a:t>
            </a: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ΓΕΝΕΤΙΚΟΙ ΠΑΡΑΓΟΝΤΕΣ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Γενικός πληθυσμός: 1%</a:t>
            </a:r>
          </a:p>
          <a:p>
            <a:r>
              <a:rPr lang="el-GR" dirty="0" smtClean="0"/>
              <a:t>Παππούς, γιαγιά, θείοι: 3%</a:t>
            </a:r>
          </a:p>
          <a:p>
            <a:r>
              <a:rPr lang="el-GR" dirty="0" smtClean="0"/>
              <a:t>Αδελφός/ή: 9%</a:t>
            </a:r>
          </a:p>
          <a:p>
            <a:r>
              <a:rPr lang="el-GR" dirty="0" err="1" smtClean="0"/>
              <a:t>Διζυγωτικός</a:t>
            </a:r>
            <a:r>
              <a:rPr lang="el-GR" dirty="0" smtClean="0"/>
              <a:t> δίδυμος:  10-15%</a:t>
            </a:r>
          </a:p>
          <a:p>
            <a:r>
              <a:rPr lang="el-GR" dirty="0" err="1" smtClean="0"/>
              <a:t>Μονοζυγωτικός</a:t>
            </a:r>
            <a:r>
              <a:rPr lang="el-GR" dirty="0" smtClean="0"/>
              <a:t> δίδυμος: 50%</a:t>
            </a:r>
          </a:p>
          <a:p>
            <a:r>
              <a:rPr lang="el-GR" dirty="0" smtClean="0"/>
              <a:t>Ένας γονέας: 13%</a:t>
            </a:r>
          </a:p>
          <a:p>
            <a:r>
              <a:rPr lang="el-GR" dirty="0" smtClean="0"/>
              <a:t>Δύο γονείς: 46%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ΓΕΝΕΤΙΚΟΙ ΠΑΡΑΓΟΝΤΕΣ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dirty="0" smtClean="0"/>
              <a:t>Η κληρονομικότητα παίζει τον κύριο ρόλο στην αιτιοπαθογένεια, όμως επειδή στους </a:t>
            </a:r>
            <a:r>
              <a:rPr lang="el-GR" dirty="0" err="1" smtClean="0"/>
              <a:t>μονοζυγωτικούς</a:t>
            </a:r>
            <a:r>
              <a:rPr lang="el-GR" dirty="0" smtClean="0"/>
              <a:t> διδύμους η διαγνωστική συμφωνία &lt;100% αποδεικνύει ότι οι γενετικοί συντελεστ</a:t>
            </a:r>
            <a:r>
              <a:rPr lang="el-GR" dirty="0"/>
              <a:t>έ</a:t>
            </a:r>
            <a:r>
              <a:rPr lang="el-GR" dirty="0" smtClean="0"/>
              <a:t>ς δεν είναι οι μόνοι (οικογενειακό περιβάλλον)</a:t>
            </a:r>
          </a:p>
          <a:p>
            <a:r>
              <a:rPr lang="el-GR" dirty="0" smtClean="0"/>
              <a:t>Όσο πιο στενή συγγενική σχέση τόσο αυξάνει ο κίνδυνος</a:t>
            </a:r>
          </a:p>
          <a:p>
            <a:r>
              <a:rPr lang="el-GR" dirty="0" smtClean="0"/>
              <a:t>Φαινομενικά υγιείς ασθενείς έχουν γνωστικά ελλείμματα και μορφολογικές αλλοιώσεις ή </a:t>
            </a:r>
            <a:r>
              <a:rPr lang="el-GR" dirty="0"/>
              <a:t>ε</a:t>
            </a:r>
            <a:r>
              <a:rPr lang="el-GR" dirty="0" smtClean="0"/>
              <a:t>μφανίζουν άλλες διαταραχές του φάσματος (</a:t>
            </a:r>
            <a:r>
              <a:rPr lang="el-GR" dirty="0" err="1" smtClean="0"/>
              <a:t>σχιζότυπη</a:t>
            </a:r>
            <a:r>
              <a:rPr lang="el-GR" dirty="0" smtClean="0"/>
              <a:t> διαταραχή)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ΓΕΝΕΤΙΚΟΙ ΠΑΡΑΓΟΝΤΕΣ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 lnSpcReduction="10000"/>
          </a:bodyPr>
          <a:lstStyle/>
          <a:p>
            <a:r>
              <a:rPr lang="el-GR" b="1" dirty="0" err="1" smtClean="0"/>
              <a:t>Πολυγονιδιακό</a:t>
            </a:r>
            <a:r>
              <a:rPr lang="el-GR" b="1" dirty="0" smtClean="0"/>
              <a:t> μοντέλο</a:t>
            </a:r>
            <a:r>
              <a:rPr lang="el-GR" dirty="0" smtClean="0"/>
              <a:t>: αθροιστική ή αλληλοεξαρτώμενη δράση πολλών γονιδίων. Καθένα μόνο του δεν προκαλεί τη νόσο αλλά συμβάλλει με αύξηση ευαλωτότητας και αλληλεπιδρά με άλλα που ασκούν προστατευτική δράση </a:t>
            </a:r>
          </a:p>
          <a:p>
            <a:r>
              <a:rPr lang="el-GR" dirty="0" smtClean="0"/>
              <a:t>Πρωτεΐνες που παράγουν τα γονίδια επηρεάζουν ανάπτυξη και δικτύωση νευρώνων ελέγχοντας τη γλουταμινεργική και ντοπαμινεργική νευρομεταβίβαση.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523</TotalTime>
  <Words>2261</Words>
  <Application>Microsoft Office PowerPoint</Application>
  <PresentationFormat>Προβολή στην οθόνη (4:3)</PresentationFormat>
  <Paragraphs>336</Paragraphs>
  <Slides>63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63</vt:i4>
      </vt:variant>
    </vt:vector>
  </HeadingPairs>
  <TitlesOfParts>
    <vt:vector size="64" baseType="lpstr">
      <vt:lpstr>Θέμα του Office</vt:lpstr>
      <vt:lpstr>ΣΧΙΖΟΦΡΕΝΕΙΑ</vt:lpstr>
      <vt:lpstr>ΑΙΝΙΓΜΑΤΙΚΗ?</vt:lpstr>
      <vt:lpstr>ΙΣΤΟΡΙΚΗ ΑΝΑΔΡΟΜΗ</vt:lpstr>
      <vt:lpstr>ΙΣΤΟΡΙΚΗ ΑΝΑΔΡΟΜΗ</vt:lpstr>
      <vt:lpstr>ΕΠΙΔΗΜΙΟΛΟΓΙΑ</vt:lpstr>
      <vt:lpstr>ΑΙΤΙΟΠΑΘΟΓΕΝΕΙΑ</vt:lpstr>
      <vt:lpstr>ΓΕΝΕΤΙΚΟΙ ΠΑΡΑΓΟΝΤΕΣ</vt:lpstr>
      <vt:lpstr>ΓΕΝΕΤΙΚΟΙ ΠΑΡΑΓΟΝΤΕΣ</vt:lpstr>
      <vt:lpstr>ΓΕΝΕΤΙΚΟΙ ΠΑΡΑΓΟΝΤΕΣ</vt:lpstr>
      <vt:lpstr>ΓΟΝΙΔΙΑ</vt:lpstr>
      <vt:lpstr>ΓΟΝΙΔΙΑ</vt:lpstr>
      <vt:lpstr>ΠΑΡΑΓΟΝΤΕΣ ΣΧΕΤΙΖΟΜΕΝΟΙ ΜΕ ΠΡΟ-ΠΕΡΙ- ΓΕΝΝΗΤΙΚΗ ΠΕΡΙΟΔΟ</vt:lpstr>
      <vt:lpstr>ΠΕΡΙΓΕΝΝΗΤΙΚΕΣ ΕΠΙΠΛΟΚΕΣ</vt:lpstr>
      <vt:lpstr>ΠΡΟΓΕΝΝΗΤΙΚΕΣ ΛΟΙΜΩΞΕΙΣ</vt:lpstr>
      <vt:lpstr>ΝΕΥΡΟΑΝΑΠΤΥΞΙΑΚΑ ΕΛΛΕΙΜΜΑΤΑ</vt:lpstr>
      <vt:lpstr>ΚΑΘΥΣΤΕΡΗΣΗ ΕΠΙΤΕΥΞΗΣ ΑΝΑΠΤΥΞΙΑΚΩΝ ΣΤΑΔΙΩΝ</vt:lpstr>
      <vt:lpstr>ΚΟΙΝΩΝΙΚΗ ΚΑΙ ΓΝΩΣΤΙΚΗ ΕΞΕΛΙΞΗ</vt:lpstr>
      <vt:lpstr>ΠΡΟΝΟΣΗΡΗ ΨΥΧΟΠΑΘΟΛΟΓΙΑ</vt:lpstr>
      <vt:lpstr>ΠΡΩΙΜΟΙ ΠΕΡΙΒΑΛΛΟΝΤΙΚΟΙ ΠΑΡΑΓΟΝΤΕΣ</vt:lpstr>
      <vt:lpstr>ΟΨΙΜΟΙ ΠΕΡΙΒΑΛΛΟΝΤΙΚΟΙ ΠΑΡΑΓΟΝΤΕΣ</vt:lpstr>
      <vt:lpstr>ΟΨΙΜΟΙ ΠΕΡΙΒΑΛΛΟΝΤΙΚΟΙ ΠΑΡΑΓΟΝΤΕΣ</vt:lpstr>
      <vt:lpstr>ΔΟΜΙΚΕΣ-ΜΟΡΦΟΛΟΓΙΚΕΣ ΑΛΛΟΙΩΣΕΙΣ</vt:lpstr>
      <vt:lpstr>Διαφάνεια 23</vt:lpstr>
      <vt:lpstr>ΙΣΤΟΛΟΓΙΚΕΣ</vt:lpstr>
      <vt:lpstr>ΕΛΛΕΙΜΜΑΤΑ ΓΝΩΣΤΙΚΩΝ ΛΕΙΤΟΥΡΓΙΩΝ</vt:lpstr>
      <vt:lpstr>ΝΤΟΠΑΜΙΝΕΡΓΙΚΗ ΥΠΟΘΕΣΗ</vt:lpstr>
      <vt:lpstr>Διαφάνεια 27</vt:lpstr>
      <vt:lpstr>ΓΛΟΥΤΑΜΙΝΕΡΓΙΚΗ ΥΠΟΘΕΣΗ</vt:lpstr>
      <vt:lpstr>ΣΕΡΟΤΟΝΙΝΕΡΓΙΚΗ ΥΠΟΘΕΣΗ</vt:lpstr>
      <vt:lpstr>ΣΥΜΠΤΩΜΑΤΟΛΟΓΙΑ</vt:lpstr>
      <vt:lpstr>ΔΙΑΤΑΡΑΧΕΣ ΣΚΕΨΗΣ ΔΟΜΗ ΚΑΙ ΟΡΓΝΑΝΩΣΗ</vt:lpstr>
      <vt:lpstr>ΔΙΑΤΑΡΑΧΕΣ ΣΚΕΨΗΣ ΡΟΗ</vt:lpstr>
      <vt:lpstr>ΔΙΑΤΑΡΑΧΕΣ ΣΚΕΨΗΣ ΕΛΕΓΧΟΣ-ΚΑΤΟΧΗ</vt:lpstr>
      <vt:lpstr>ΔΙΑΤΑΡΑΧΕΣ ΣΚΕΨΗΣ ΠΕΡΙΕΧΟΜΕΝΟ</vt:lpstr>
      <vt:lpstr>ΔΙΑΤΑΡΑΧΕΣ ΣΚΕΨΗΣ ΠΕΡΙΕΧΟΜΕΝΟ</vt:lpstr>
      <vt:lpstr>ΔΙΑΤΑΡΑΧΕΣ ΑΝΤΙΛΗΨΗΣ</vt:lpstr>
      <vt:lpstr>ΔΙΑΤΑΡΑΧΕΣ ΣΥΝΑΙΣΘΗΜΑΤΟΣ</vt:lpstr>
      <vt:lpstr>ΔΙΑΤΑΡΑΧΕΣ ΒΟΥΛΗΣΗΣ ΨΥΧΟΚΙΝΗΤΙΚΟΤΗΤΑΣ</vt:lpstr>
      <vt:lpstr>ΣΥΝΔΡΟΜΙΚΗ ΠΡΟΣΕΓΓΙΣΗ ΣΥΜΠΤΩΜΑΤΟΛΟΓΙΑΣ</vt:lpstr>
      <vt:lpstr>ΔΙΑΓΝΩΣΤΙΚΑ ΚΡΙΤΗΡΙΑ</vt:lpstr>
      <vt:lpstr>ΚΛΙΝΙΚΕΣ ΜΟΡΦΕΣ</vt:lpstr>
      <vt:lpstr>ΠΑΡΑΝΟΕΙΔΗΣ </vt:lpstr>
      <vt:lpstr>ΗΒΙΦΡΕΝΙΚΗ</vt:lpstr>
      <vt:lpstr>ΚΑΤΑΤΟΝΙΚΗ</vt:lpstr>
      <vt:lpstr>ΑΔΙΑΦΟΡΟΠΟΙΗΤΗ</vt:lpstr>
      <vt:lpstr>ΑΠΛΗ</vt:lpstr>
      <vt:lpstr>ΥΠΟΛΕΙΜΜΑΤΙΚΗ</vt:lpstr>
      <vt:lpstr>ΨΥΧΩΣΕΙΣ ΣΧΙΖΟΦΡΕΝΙΚΟΥ ΦΑΣΜΑΤΟΣ</vt:lpstr>
      <vt:lpstr>ΣΧΙΖΟΤΥΠΗ ΔΙΑΤΑΡΑΧΗ</vt:lpstr>
      <vt:lpstr>ΧΡΟΝΙΖΟΥΣΑ ΠΑΡΑΛΗΡΗΤΙΚΗ ΔΙΑΤΑΡΑΧΗ-ΠΑΡΑΝΟΙΑ</vt:lpstr>
      <vt:lpstr>ΟΞΕΙΕΣ ΚΑΙ ΠΑΡΟΔΙΚΕΣ ΣΧΙΖΟΦΡΕΝΙΚΕΣ ΨΥΧΩΣΙΚΕΣ ΔΙΑΤΑΡΑΧΕΣ</vt:lpstr>
      <vt:lpstr>ΣΧΙΖΟΣΥΝΑΙΣΘΗΜΑΤΙΚΗ ΔΙΑΤΑΡΑΧΗ</vt:lpstr>
      <vt:lpstr>ΔΙΑΦΟΡΙΚΗ ΔΙΑΓΝΩΣΗ</vt:lpstr>
      <vt:lpstr>ΣΩΜΑΤΙΚΕΣ - ΝΕΥΡΟΛΟΓΙΚΕΣ ΠΑΘΗΣΕΙΣ</vt:lpstr>
      <vt:lpstr>ΨΥΧΙΑΤΡΙΚΕΣ ΠΑΘΗΣΕΙΣ</vt:lpstr>
      <vt:lpstr>ΛΟΙΠΕΣ ΔΙΑΤΑΡΑΧΕΣ</vt:lpstr>
      <vt:lpstr>ΠΟΡΕΙΑ</vt:lpstr>
      <vt:lpstr>ΠΡΟΓΝΩΣΗ</vt:lpstr>
      <vt:lpstr>ΕΥΝΟΪΚΟΙ –ΔΥΣΜΕΝΕΙΣ ΠΡΟΓΝΩΣΤΙΚΟΙ ΠΑΡΑΓΟΝΤΕΣ</vt:lpstr>
      <vt:lpstr>ΘΕΡΑΠΕΙΑ</vt:lpstr>
      <vt:lpstr>ΑΝΤΙΨΥΧΩΣΙΚΑ</vt:lpstr>
      <vt:lpstr>ΑΛΛΑ ΦΑΡΜΑΚΑ</vt:lpstr>
      <vt:lpstr>ΗΛΕΚΤΡΟΣΠΑΣΜΟΘΕΡΑΠΕΙΑ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ΣΧΙΖΟΦΡΕΝΕΙΑ</dc:title>
  <dc:creator>mariannis</dc:creator>
  <cp:lastModifiedBy>mariannis</cp:lastModifiedBy>
  <cp:revision>79</cp:revision>
  <dcterms:created xsi:type="dcterms:W3CDTF">2015-05-11T06:17:10Z</dcterms:created>
  <dcterms:modified xsi:type="dcterms:W3CDTF">2015-05-12T12:36:32Z</dcterms:modified>
</cp:coreProperties>
</file>