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4" r:id="rId3"/>
    <p:sldId id="259" r:id="rId4"/>
    <p:sldId id="260" r:id="rId5"/>
    <p:sldId id="261" r:id="rId6"/>
    <p:sldId id="262" r:id="rId7"/>
    <p:sldId id="258" r:id="rId8"/>
    <p:sldId id="257" r:id="rId9"/>
    <p:sldId id="263" r:id="rId10"/>
    <p:sldId id="265" r:id="rId11"/>
    <p:sldId id="267" r:id="rId12"/>
    <p:sldId id="268" r:id="rId13"/>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0" d="100"/>
          <a:sy n="80" d="100"/>
        </p:scale>
        <p:origin x="-1445"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E0AC54E-1911-4A2B-8B5D-508763A74677}" type="datetimeFigureOut">
              <a:rPr lang="el-GR" smtClean="0"/>
              <a:pPr/>
              <a:t>18/10/2015</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A675EFF7-C392-4C2A-90B2-32949AA3172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0AC54E-1911-4A2B-8B5D-508763A74677}" type="datetimeFigureOut">
              <a:rPr lang="el-GR" smtClean="0"/>
              <a:pPr/>
              <a:t>18/10/2015</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75EFF7-C392-4C2A-90B2-32949AA3172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3"/>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r>
              <a:rPr lang="el-GR" dirty="0" smtClean="0"/>
              <a:t/>
            </a:r>
            <a:br>
              <a:rPr lang="el-GR" dirty="0" smtClean="0"/>
            </a:br>
            <a:r>
              <a:rPr lang="el-GR" dirty="0"/>
              <a:t/>
            </a:r>
            <a:br>
              <a:rPr lang="el-GR" dirty="0"/>
            </a:br>
            <a:r>
              <a:rPr lang="el-GR" dirty="0" smtClean="0"/>
              <a:t/>
            </a:r>
            <a:br>
              <a:rPr lang="el-GR" dirty="0" smtClean="0"/>
            </a:br>
            <a:r>
              <a:rPr lang="el-GR" dirty="0"/>
              <a:t/>
            </a:r>
            <a:br>
              <a:rPr lang="el-GR" dirty="0"/>
            </a:br>
            <a:r>
              <a:rPr lang="el-GR" dirty="0" smtClean="0"/>
              <a:t/>
            </a:r>
            <a:br>
              <a:rPr lang="el-GR" dirty="0" smtClean="0"/>
            </a:br>
            <a:r>
              <a:rPr lang="el-GR" dirty="0" smtClean="0"/>
              <a:t>ΨΥΧΙΑΤΡΙΚΗ</a:t>
            </a:r>
            <a:endParaRPr lang="el-GR"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ΑΛΛΑΓΕΣ 21</a:t>
            </a:r>
            <a:r>
              <a:rPr lang="el-GR" baseline="30000" dirty="0" smtClean="0"/>
              <a:t>Ο</a:t>
            </a:r>
            <a:r>
              <a:rPr lang="el-GR" dirty="0" smtClean="0"/>
              <a:t> ΑΙΩΝΑ</a:t>
            </a:r>
            <a:endParaRPr lang="el-GR" dirty="0"/>
          </a:p>
        </p:txBody>
      </p:sp>
      <p:sp>
        <p:nvSpPr>
          <p:cNvPr id="3" name="2 - Θέση περιεχομένου"/>
          <p:cNvSpPr>
            <a:spLocks noGrp="1"/>
          </p:cNvSpPr>
          <p:nvPr>
            <p:ph idx="1"/>
          </p:nvPr>
        </p:nvSpPr>
        <p:spPr>
          <a:xfrm>
            <a:off x="428596" y="1142984"/>
            <a:ext cx="8472518" cy="4525963"/>
          </a:xfrm>
        </p:spPr>
        <p:txBody>
          <a:bodyPr>
            <a:normAutofit fontScale="92500" lnSpcReduction="10000"/>
          </a:bodyPr>
          <a:lstStyle/>
          <a:p>
            <a:pPr marL="0" lvl="1" indent="0">
              <a:buNone/>
            </a:pPr>
            <a:r>
              <a:rPr lang="en-US" sz="2400" dirty="0" smtClean="0"/>
              <a:t>	</a:t>
            </a:r>
            <a:r>
              <a:rPr lang="el-GR" sz="2400" dirty="0" smtClean="0"/>
              <a:t>Αποτελεσματικότερες </a:t>
            </a:r>
            <a:r>
              <a:rPr lang="el-GR" sz="2400" dirty="0" smtClean="0"/>
              <a:t>θεραπείες</a:t>
            </a:r>
          </a:p>
          <a:p>
            <a:pPr>
              <a:buNone/>
            </a:pPr>
            <a:r>
              <a:rPr lang="el-GR" sz="2400" dirty="0" smtClean="0"/>
              <a:t>	</a:t>
            </a:r>
            <a:r>
              <a:rPr lang="el-GR" sz="2400" b="1" dirty="0" smtClean="0"/>
              <a:t>Ψυχοφαρμακολογία</a:t>
            </a:r>
            <a:r>
              <a:rPr lang="el-GR" sz="2400" dirty="0" smtClean="0"/>
              <a:t>. Αναπτύχθηκε στο 2</a:t>
            </a:r>
            <a:r>
              <a:rPr lang="el-GR" sz="2400" baseline="30000" dirty="0" smtClean="0"/>
              <a:t>ο</a:t>
            </a:r>
            <a:r>
              <a:rPr lang="el-GR" sz="2400" dirty="0" smtClean="0"/>
              <a:t> ήμισυ 20</a:t>
            </a:r>
            <a:r>
              <a:rPr lang="el-GR" sz="2400" baseline="30000" dirty="0" smtClean="0"/>
              <a:t>ου</a:t>
            </a:r>
            <a:r>
              <a:rPr lang="el-GR" sz="2400" dirty="0" smtClean="0"/>
              <a:t> αιώνα.</a:t>
            </a:r>
          </a:p>
          <a:p>
            <a:pPr>
              <a:buNone/>
            </a:pPr>
            <a:r>
              <a:rPr lang="el-GR" sz="2400" dirty="0"/>
              <a:t>	</a:t>
            </a:r>
            <a:r>
              <a:rPr lang="el-GR" sz="2400" dirty="0" smtClean="0"/>
              <a:t>Αντικαταθλιπτικά, αντιψυχωσικά, θυμορρυθμιστικά.</a:t>
            </a:r>
          </a:p>
          <a:p>
            <a:pPr>
              <a:buNone/>
            </a:pPr>
            <a:r>
              <a:rPr lang="el-GR" sz="2400" dirty="0"/>
              <a:t>	</a:t>
            </a:r>
            <a:r>
              <a:rPr lang="el-GR" sz="2400" dirty="0" smtClean="0"/>
              <a:t>	‘Έξοδος ασθενών από τα άσυλα-</a:t>
            </a:r>
            <a:r>
              <a:rPr lang="el-GR" sz="2400" b="1" dirty="0" smtClean="0"/>
              <a:t>εξάλειψη στίγματος</a:t>
            </a:r>
          </a:p>
          <a:p>
            <a:pPr>
              <a:buNone/>
            </a:pPr>
            <a:r>
              <a:rPr lang="el-GR" sz="2400" dirty="0"/>
              <a:t>	</a:t>
            </a:r>
            <a:r>
              <a:rPr lang="el-GR" sz="2400" dirty="0" smtClean="0"/>
              <a:t>	Έρευνα βιολογικής βάσης νόσων</a:t>
            </a:r>
          </a:p>
          <a:p>
            <a:pPr>
              <a:buNone/>
            </a:pPr>
            <a:r>
              <a:rPr lang="el-GR" sz="2400" dirty="0"/>
              <a:t>	</a:t>
            </a:r>
            <a:r>
              <a:rPr lang="el-GR" sz="2400" dirty="0" smtClean="0"/>
              <a:t>	Καλύτερη συμμόρφωση ασθενών με νέας γενιάς φάρμακα</a:t>
            </a:r>
          </a:p>
          <a:p>
            <a:pPr>
              <a:buNone/>
            </a:pPr>
            <a:r>
              <a:rPr lang="el-GR" sz="2400" dirty="0"/>
              <a:t>	</a:t>
            </a:r>
            <a:r>
              <a:rPr lang="el-GR" sz="2400" b="1" dirty="0" smtClean="0"/>
              <a:t>Ψυχοθεραπείες</a:t>
            </a:r>
            <a:r>
              <a:rPr lang="el-GR" sz="2400" dirty="0" smtClean="0"/>
              <a:t>. Τέλη 19</a:t>
            </a:r>
            <a:r>
              <a:rPr lang="el-GR" sz="2400" baseline="30000" dirty="0" smtClean="0"/>
              <a:t>ου</a:t>
            </a:r>
            <a:r>
              <a:rPr lang="el-GR" sz="2400" dirty="0" smtClean="0"/>
              <a:t> αιώνα. </a:t>
            </a:r>
          </a:p>
          <a:p>
            <a:pPr>
              <a:buNone/>
            </a:pPr>
            <a:r>
              <a:rPr lang="el-GR" sz="2400" dirty="0"/>
              <a:t>	</a:t>
            </a:r>
            <a:r>
              <a:rPr lang="en-US" sz="2400" dirty="0" smtClean="0"/>
              <a:t>Freud-Pavlov</a:t>
            </a:r>
            <a:r>
              <a:rPr lang="el-GR" sz="2400" dirty="0" smtClean="0"/>
              <a:t> (ψυχανάλυση-συμπεριφορισμός)</a:t>
            </a:r>
          </a:p>
          <a:p>
            <a:pPr>
              <a:buNone/>
            </a:pPr>
            <a:r>
              <a:rPr lang="el-GR" sz="2400" dirty="0"/>
              <a:t>	</a:t>
            </a:r>
            <a:r>
              <a:rPr lang="el-GR" sz="2400" dirty="0" smtClean="0"/>
              <a:t>	Ψυχανάλυση: βάρος στη θεραπευτική σχέση</a:t>
            </a:r>
          </a:p>
          <a:p>
            <a:pPr>
              <a:buNone/>
            </a:pPr>
            <a:r>
              <a:rPr lang="el-GR" sz="2400" dirty="0" smtClean="0"/>
              <a:t>		Συμπεριφορισμός: ενσωμάτωση στη συμπεριφορική γνωσιακή 	ψυχοθεραπεία (αντίληψη και επεξεργασία δεδομένων 	πραγματικότητας ως όχημα για μεταβολή συμπεριφοράς)</a:t>
            </a:r>
            <a:endParaRPr lang="el-GR" sz="24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ΑΛΛΑΓΕΣ 21</a:t>
            </a:r>
            <a:r>
              <a:rPr lang="el-GR" baseline="30000" dirty="0" smtClean="0"/>
              <a:t>Ο</a:t>
            </a:r>
            <a:r>
              <a:rPr lang="el-GR" dirty="0" smtClean="0"/>
              <a:t> ΑΙΩΝΑ</a:t>
            </a:r>
            <a:endParaRPr lang="el-GR" dirty="0"/>
          </a:p>
        </p:txBody>
      </p:sp>
      <p:sp>
        <p:nvSpPr>
          <p:cNvPr id="3" name="2 - Θέση περιεχομένου"/>
          <p:cNvSpPr>
            <a:spLocks noGrp="1"/>
          </p:cNvSpPr>
          <p:nvPr>
            <p:ph idx="1"/>
          </p:nvPr>
        </p:nvSpPr>
        <p:spPr>
          <a:xfrm>
            <a:off x="457200" y="1600200"/>
            <a:ext cx="8472518" cy="4525963"/>
          </a:xfrm>
        </p:spPr>
        <p:txBody>
          <a:bodyPr>
            <a:normAutofit fontScale="85000" lnSpcReduction="10000"/>
          </a:bodyPr>
          <a:lstStyle/>
          <a:p>
            <a:pPr algn="ctr">
              <a:buNone/>
            </a:pPr>
            <a:r>
              <a:rPr lang="el-GR" b="1" dirty="0" smtClean="0"/>
              <a:t>Πρόληψη</a:t>
            </a:r>
          </a:p>
          <a:p>
            <a:pPr>
              <a:buNone/>
            </a:pPr>
            <a:r>
              <a:rPr lang="el-GR" b="1" dirty="0" smtClean="0"/>
              <a:t>1βάθμια-</a:t>
            </a:r>
            <a:r>
              <a:rPr lang="el-GR" dirty="0" smtClean="0"/>
              <a:t>μείωση νέων περιπτώσεων: θεραπεία σύφιλης ΚΝΣ (προϊούσα γενική παράλυση), ΚΕΚ, </a:t>
            </a:r>
            <a:r>
              <a:rPr lang="en-US" dirty="0" smtClean="0"/>
              <a:t>AIDS, </a:t>
            </a:r>
            <a:r>
              <a:rPr lang="el-GR" dirty="0" smtClean="0"/>
              <a:t>ουσιοεξαρτήσεις.</a:t>
            </a:r>
          </a:p>
          <a:p>
            <a:pPr>
              <a:buNone/>
            </a:pPr>
            <a:r>
              <a:rPr lang="el-GR" b="1" dirty="0" smtClean="0"/>
              <a:t>2βάθμια</a:t>
            </a:r>
            <a:r>
              <a:rPr lang="el-GR" dirty="0" smtClean="0"/>
              <a:t>-έγκαιρη θεραπευτική παρέμβαση / μείωση διάρκειας νόσου (ευαισθητοποίηση πληθυσμού / αναγνώριση ψυχικής νόσου στο γενικό νοσοκομείο)</a:t>
            </a:r>
          </a:p>
          <a:p>
            <a:pPr>
              <a:buNone/>
            </a:pPr>
            <a:r>
              <a:rPr lang="el-GR" b="1" dirty="0" smtClean="0"/>
              <a:t>3βάθμια</a:t>
            </a:r>
            <a:r>
              <a:rPr lang="el-GR" dirty="0" smtClean="0"/>
              <a:t>-αποφυγή υποτροπών: σταθεροποιητικά φάρμακα, αποκατάσταση, αποασυλοποίηση, ανάπτυξη κοινοτικής Ψυχιατρικής, εναλλακτικές λύσεις</a:t>
            </a:r>
            <a:endParaRPr lang="el-G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dirty="0" smtClean="0"/>
              <a:t>ΑΛΛΑΓΕΣ 21</a:t>
            </a:r>
            <a:r>
              <a:rPr lang="el-GR" baseline="30000" dirty="0" smtClean="0"/>
              <a:t>Ο</a:t>
            </a:r>
            <a:r>
              <a:rPr lang="el-GR" dirty="0" smtClean="0"/>
              <a:t> ΑΙΩΝΑ</a:t>
            </a:r>
            <a:endParaRPr lang="el-GR" dirty="0"/>
          </a:p>
        </p:txBody>
      </p:sp>
      <p:sp>
        <p:nvSpPr>
          <p:cNvPr id="3" name="2 - Θέση περιεχομένου"/>
          <p:cNvSpPr>
            <a:spLocks noGrp="1"/>
          </p:cNvSpPr>
          <p:nvPr>
            <p:ph idx="1"/>
          </p:nvPr>
        </p:nvSpPr>
        <p:spPr>
          <a:xfrm>
            <a:off x="0" y="1600200"/>
            <a:ext cx="9144000" cy="4525963"/>
          </a:xfrm>
        </p:spPr>
        <p:txBody>
          <a:bodyPr/>
          <a:lstStyle/>
          <a:p>
            <a:pPr>
              <a:buNone/>
            </a:pPr>
            <a:endParaRPr lang="el-GR" sz="2400" dirty="0" smtClean="0"/>
          </a:p>
          <a:p>
            <a:pPr>
              <a:buNone/>
            </a:pPr>
            <a:r>
              <a:rPr lang="el-GR" sz="2400" dirty="0" smtClean="0"/>
              <a:t>Προαγωγή ψυχικής υγείας</a:t>
            </a:r>
            <a:endParaRPr lang="el-GR" sz="2400" dirty="0"/>
          </a:p>
          <a:p>
            <a:pPr>
              <a:buNone/>
            </a:pPr>
            <a:r>
              <a:rPr lang="el-GR" sz="2400" dirty="0" smtClean="0"/>
              <a:t>Γενετική συμβουλευτική</a:t>
            </a:r>
          </a:p>
          <a:p>
            <a:pPr>
              <a:buNone/>
            </a:pPr>
            <a:r>
              <a:rPr lang="el-GR" sz="2400" dirty="0" smtClean="0"/>
              <a:t>Αποφυγή εγκυμοσύνης σε πολύ μικρή ή μεγάλη ηλικία</a:t>
            </a:r>
          </a:p>
          <a:p>
            <a:pPr>
              <a:buNone/>
            </a:pPr>
            <a:r>
              <a:rPr lang="el-GR" sz="2400" dirty="0" smtClean="0"/>
              <a:t>Υποστηρικτικά συστήματα για: ανύπαντρες μητέρες, προβληματικές οικογένειες, </a:t>
            </a:r>
            <a:r>
              <a:rPr lang="el-GR" sz="2400" dirty="0"/>
              <a:t>ε</a:t>
            </a:r>
            <a:r>
              <a:rPr lang="el-GR" sz="2400" dirty="0" smtClean="0"/>
              <a:t>φήβους </a:t>
            </a:r>
          </a:p>
          <a:p>
            <a:pPr>
              <a:buNone/>
            </a:pPr>
            <a:r>
              <a:rPr lang="el-GR" sz="2400" dirty="0" smtClean="0"/>
              <a:t>Αποκάλυψη δυσπροσαρμοστικών καταστάσεων σε μαθητές Δημοτικού</a:t>
            </a:r>
          </a:p>
          <a:p>
            <a:pPr>
              <a:buNone/>
            </a:pPr>
            <a:endParaRPr lang="el-GR" dirty="0" smtClean="0"/>
          </a:p>
          <a:p>
            <a:pPr>
              <a:buNone/>
            </a:pP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Τίτλος"/>
          <p:cNvSpPr>
            <a:spLocks noGrp="1"/>
          </p:cNvSpPr>
          <p:nvPr>
            <p:ph type="title"/>
          </p:nvPr>
        </p:nvSpPr>
        <p:spPr>
          <a:solidFill>
            <a:srgbClr val="92D050"/>
          </a:solidFill>
        </p:spPr>
        <p:txBody>
          <a:bodyPr/>
          <a:lstStyle/>
          <a:p>
            <a:r>
              <a:rPr lang="el-GR" dirty="0" smtClean="0"/>
              <a:t> ΨΥΧΙΑΤΡΙΚΗ;</a:t>
            </a:r>
            <a:endParaRPr lang="el-GR" dirty="0"/>
          </a:p>
        </p:txBody>
      </p:sp>
      <p:sp>
        <p:nvSpPr>
          <p:cNvPr id="4" name="3 - Θέση περιεχομένου"/>
          <p:cNvSpPr>
            <a:spLocks noGrp="1"/>
          </p:cNvSpPr>
          <p:nvPr>
            <p:ph idx="1"/>
          </p:nvPr>
        </p:nvSpPr>
        <p:spPr>
          <a:solidFill>
            <a:schemeClr val="accent2">
              <a:lumMod val="20000"/>
              <a:lumOff val="80000"/>
            </a:schemeClr>
          </a:solidFill>
        </p:spPr>
        <p:txBody>
          <a:bodyPr/>
          <a:lstStyle/>
          <a:p>
            <a:pPr algn="ctr">
              <a:buNone/>
            </a:pPr>
            <a:endParaRPr lang="el-GR" dirty="0" smtClean="0"/>
          </a:p>
          <a:p>
            <a:pPr algn="ctr">
              <a:buNone/>
            </a:pPr>
            <a:endParaRPr lang="el-GR" dirty="0"/>
          </a:p>
          <a:p>
            <a:pPr algn="ctr">
              <a:buNone/>
            </a:pPr>
            <a:endParaRPr lang="el-GR" dirty="0" smtClean="0"/>
          </a:p>
          <a:p>
            <a:pPr algn="ctr">
              <a:buNone/>
            </a:pPr>
            <a:r>
              <a:rPr lang="el-GR" dirty="0" smtClean="0"/>
              <a:t>Μελέτη της ανθρώπινης συμπεριφοράς</a:t>
            </a:r>
            <a:endParaRPr lang="el-GR"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2000"/>
                                        <p:tgtEl>
                                          <p:spTgt spid="4">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
                                            <p:txEl>
                                              <p:pRg st="3" end="3"/>
                                            </p:txEl>
                                          </p:spTgt>
                                        </p:tgtEl>
                                        <p:attrNameLst>
                                          <p:attrName>style.visibility</p:attrName>
                                        </p:attrNameLst>
                                      </p:cBhvr>
                                      <p:to>
                                        <p:strVal val="visible"/>
                                      </p:to>
                                    </p:set>
                                    <p:animEffect transition="in" filter="fade">
                                      <p:cBhvr>
                                        <p:cTn id="12" dur="2000"/>
                                        <p:tgtEl>
                                          <p:spTgt spid="4">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ΨΥΧΙΚΗ ΥΓΕΙΑ</a:t>
            </a:r>
            <a:endParaRPr lang="el-GR" dirty="0"/>
          </a:p>
        </p:txBody>
      </p:sp>
      <p:sp>
        <p:nvSpPr>
          <p:cNvPr id="3" name="2 - Θέση περιεχομένου"/>
          <p:cNvSpPr>
            <a:spLocks noGrp="1"/>
          </p:cNvSpPr>
          <p:nvPr>
            <p:ph idx="1"/>
          </p:nvPr>
        </p:nvSpPr>
        <p:spPr/>
        <p:txBody>
          <a:bodyPr/>
          <a:lstStyle/>
          <a:p>
            <a:pPr>
              <a:buNone/>
            </a:pPr>
            <a:r>
              <a:rPr lang="el-GR" dirty="0" smtClean="0"/>
              <a:t>	«Κατάσταση ευεξίας κατά την οποία το άτομο ανταποκρίνεται στις δυνατότητές του, μπορεί να αντιμετωπίσει τα αναμενόμενα άγχη της ζωής, εργάζεται παραγωγικά και γόνιμα και είναι σε θέση να συνεισφέρει στην κοινότητά του»</a:t>
            </a:r>
          </a:p>
          <a:p>
            <a:pPr>
              <a:buNone/>
            </a:pPr>
            <a:endParaRPr lang="el-GR" dirty="0"/>
          </a:p>
          <a:p>
            <a:pPr>
              <a:buNone/>
            </a:pPr>
            <a:r>
              <a:rPr lang="el-GR" dirty="0" smtClean="0"/>
              <a:t>ΠΟΥ</a:t>
            </a:r>
            <a:endParaRPr lang="el-G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ΚΑΚΗ ΨΥΧΙΚΗ ΥΓΕΙΑ</a:t>
            </a:r>
            <a:endParaRPr lang="el-GR" dirty="0"/>
          </a:p>
        </p:txBody>
      </p:sp>
      <p:sp>
        <p:nvSpPr>
          <p:cNvPr id="3" name="2 - Θέση περιεχομένου"/>
          <p:cNvSpPr>
            <a:spLocks noGrp="1"/>
          </p:cNvSpPr>
          <p:nvPr>
            <p:ph idx="1"/>
          </p:nvPr>
        </p:nvSpPr>
        <p:spPr/>
        <p:txBody>
          <a:bodyPr/>
          <a:lstStyle/>
          <a:p>
            <a:pPr>
              <a:buNone/>
            </a:pPr>
            <a:r>
              <a:rPr lang="el-GR" dirty="0" smtClean="0"/>
              <a:t>	«Η κακ</a:t>
            </a:r>
            <a:r>
              <a:rPr lang="el-GR" dirty="0"/>
              <a:t>ή</a:t>
            </a:r>
            <a:r>
              <a:rPr lang="el-GR" dirty="0" smtClean="0"/>
              <a:t> ψυχική υγεία χαρακτηρίζεται από συμπτώματα όπως η ένταση, το άγχος, αλλά και σοβαρότερες καταστάσεις και διαταραχές, όπως η σχιζοφρένεια, η κατάθλιψη και η μειωμένη λειτουργικότητα»</a:t>
            </a:r>
            <a:endParaRPr lang="el-G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Autofit/>
          </a:bodyPr>
          <a:lstStyle/>
          <a:p>
            <a:r>
              <a:rPr lang="el-GR" sz="3600" dirty="0" smtClean="0"/>
              <a:t>ΣΥΝΝΟΣΗΡΟΤΗΤΑ</a:t>
            </a:r>
            <a:br>
              <a:rPr lang="el-GR" sz="3600" dirty="0" smtClean="0"/>
            </a:br>
            <a:r>
              <a:rPr lang="el-GR" sz="3600" dirty="0" smtClean="0"/>
              <a:t>ΣΤΕΝΗ ΣΧΕΣΗ </a:t>
            </a:r>
            <a:br>
              <a:rPr lang="el-GR" sz="3600" dirty="0" smtClean="0"/>
            </a:br>
            <a:r>
              <a:rPr lang="el-GR" sz="3600" dirty="0" smtClean="0"/>
              <a:t>ΨΥΧΙΚΗΣ –ΣΩΜΑΤΙΚΗΣ ΥΓΕΙΑΣ</a:t>
            </a:r>
            <a:endParaRPr lang="el-GR" sz="3600" dirty="0"/>
          </a:p>
        </p:txBody>
      </p:sp>
      <p:sp>
        <p:nvSpPr>
          <p:cNvPr id="3" name="2 - Θέση περιεχομένου"/>
          <p:cNvSpPr>
            <a:spLocks noGrp="1"/>
          </p:cNvSpPr>
          <p:nvPr>
            <p:ph idx="1"/>
          </p:nvPr>
        </p:nvSpPr>
        <p:spPr>
          <a:xfrm>
            <a:off x="285720" y="1600200"/>
            <a:ext cx="8715436" cy="4525963"/>
          </a:xfrm>
        </p:spPr>
        <p:txBody>
          <a:bodyPr/>
          <a:lstStyle/>
          <a:p>
            <a:pPr>
              <a:buNone/>
            </a:pPr>
            <a:endParaRPr lang="el-GR" dirty="0" smtClean="0"/>
          </a:p>
          <a:p>
            <a:pPr>
              <a:buNone/>
            </a:pPr>
            <a:r>
              <a:rPr lang="el-GR" dirty="0" smtClean="0"/>
              <a:t>Η ψυχική νόσος προηγείται, συνυπάρχει ή έπεται</a:t>
            </a:r>
          </a:p>
          <a:p>
            <a:pPr>
              <a:buNone/>
            </a:pPr>
            <a:r>
              <a:rPr lang="el-GR" dirty="0" smtClean="0"/>
              <a:t>Καταστάσεων με καθαρά βιολογικές παραμέτρους</a:t>
            </a:r>
          </a:p>
          <a:p>
            <a:pPr>
              <a:buNone/>
            </a:pPr>
            <a:r>
              <a:rPr lang="el-GR" dirty="0" smtClean="0"/>
              <a:t> που οδηγεί τον ασθενή σε ιατρό μη ψυχίατρο.</a:t>
            </a:r>
          </a:p>
          <a:p>
            <a:pPr>
              <a:buNone/>
            </a:pPr>
            <a:endParaRPr lang="el-GR" dirty="0"/>
          </a:p>
          <a:p>
            <a:pPr>
              <a:buNone/>
            </a:pPr>
            <a:r>
              <a:rPr lang="el-GR" dirty="0" smtClean="0"/>
              <a:t>Ολιστική αντιμετώπιση ασθενή από ψυχιάτρους και από γενικούς ιατρούς</a:t>
            </a:r>
          </a:p>
          <a:p>
            <a:pPr>
              <a:buNone/>
            </a:pPr>
            <a:endParaRPr lang="el-GR" dirty="0"/>
          </a:p>
          <a:p>
            <a:pPr>
              <a:buNone/>
            </a:pP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ΟΡΙΑ ΦΥΣΙΟΛΟΓΙΚΟΤΗΤΑΣ</a:t>
            </a:r>
            <a:endParaRPr lang="el-GR" dirty="0"/>
          </a:p>
        </p:txBody>
      </p:sp>
      <p:sp>
        <p:nvSpPr>
          <p:cNvPr id="3" name="2 - Θέση περιεχομένου"/>
          <p:cNvSpPr>
            <a:spLocks noGrp="1"/>
          </p:cNvSpPr>
          <p:nvPr>
            <p:ph idx="1"/>
          </p:nvPr>
        </p:nvSpPr>
        <p:spPr/>
        <p:txBody>
          <a:bodyPr/>
          <a:lstStyle/>
          <a:p>
            <a:pPr>
              <a:buNone/>
            </a:pPr>
            <a:r>
              <a:rPr lang="el-GR" dirty="0" smtClean="0"/>
              <a:t>	Η </a:t>
            </a:r>
            <a:r>
              <a:rPr lang="el-GR" dirty="0" smtClean="0">
                <a:solidFill>
                  <a:srgbClr val="FF0000"/>
                </a:solidFill>
              </a:rPr>
              <a:t>ανθρώπινη</a:t>
            </a:r>
            <a:r>
              <a:rPr lang="el-GR" dirty="0" smtClean="0"/>
              <a:t> </a:t>
            </a:r>
            <a:r>
              <a:rPr lang="el-GR" dirty="0" smtClean="0">
                <a:solidFill>
                  <a:srgbClr val="FF0000"/>
                </a:solidFill>
              </a:rPr>
              <a:t>συμπεριφορά </a:t>
            </a:r>
            <a:r>
              <a:rPr lang="el-GR" dirty="0" smtClean="0"/>
              <a:t>ποικίλλει ανάμεσα </a:t>
            </a:r>
            <a:r>
              <a:rPr lang="el-GR" b="1" dirty="0" smtClean="0"/>
              <a:t>στα άτομα </a:t>
            </a:r>
            <a:r>
              <a:rPr lang="el-GR" dirty="0" smtClean="0"/>
              <a:t>( χαρακτηριστικά προσωπικότητας) αλλά και </a:t>
            </a:r>
            <a:r>
              <a:rPr lang="el-GR" b="1" dirty="0" smtClean="0"/>
              <a:t>στο </a:t>
            </a:r>
            <a:r>
              <a:rPr lang="el-GR" b="1" dirty="0"/>
              <a:t>ί</a:t>
            </a:r>
            <a:r>
              <a:rPr lang="el-GR" b="1" dirty="0" smtClean="0"/>
              <a:t>διο άτομο </a:t>
            </a:r>
            <a:r>
              <a:rPr lang="el-GR" dirty="0" smtClean="0"/>
              <a:t>στην πορεία του χρόνου με ή χωρίς την επίδραση σαφούς εξωτερικού ερεθίσματος.</a:t>
            </a:r>
          </a:p>
          <a:p>
            <a:pPr>
              <a:buNone/>
            </a:pPr>
            <a:r>
              <a:rPr lang="el-GR" dirty="0" smtClean="0"/>
              <a:t>	Τι είναι «φυσιολογικό» και τι «αποκλίνουσα συμπεριφορά» εξατομικεύεται και απαιτεί συνεκτίμηση των συνθηκών. </a:t>
            </a:r>
          </a:p>
          <a:p>
            <a:pPr>
              <a:buNone/>
            </a:pP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ΠΡΙΝ ΤΟΝ 20</a:t>
            </a:r>
            <a:r>
              <a:rPr lang="el-GR" baseline="30000" dirty="0" smtClean="0"/>
              <a:t>Ο</a:t>
            </a:r>
            <a:r>
              <a:rPr lang="el-GR" dirty="0" smtClean="0"/>
              <a:t> ΑΙΩΝΑ</a:t>
            </a:r>
            <a:endParaRPr lang="el-GR" dirty="0"/>
          </a:p>
        </p:txBody>
      </p:sp>
      <p:sp>
        <p:nvSpPr>
          <p:cNvPr id="3" name="2 - Θέση περιεχομένου"/>
          <p:cNvSpPr>
            <a:spLocks noGrp="1"/>
          </p:cNvSpPr>
          <p:nvPr>
            <p:ph idx="1"/>
          </p:nvPr>
        </p:nvSpPr>
        <p:spPr/>
        <p:txBody>
          <a:bodyPr/>
          <a:lstStyle/>
          <a:p>
            <a:r>
              <a:rPr lang="el-GR" dirty="0" smtClean="0"/>
              <a:t>Ασάφεια</a:t>
            </a:r>
          </a:p>
          <a:p>
            <a:r>
              <a:rPr lang="el-GR" dirty="0" smtClean="0"/>
              <a:t>Μοντέλα ερμηνείας ψυχοπαθολογικών φαινομένων από σχολές που δεν επέτρεπαν αμφισβητήσεις</a:t>
            </a:r>
            <a:endParaRPr lang="el-G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0"/>
            <a:ext cx="8229600" cy="1143000"/>
          </a:xfrm>
        </p:spPr>
        <p:txBody>
          <a:bodyPr/>
          <a:lstStyle/>
          <a:p>
            <a:r>
              <a:rPr lang="el-GR" dirty="0" smtClean="0"/>
              <a:t>ΑΛΛΑΓΕΣ 21</a:t>
            </a:r>
            <a:r>
              <a:rPr lang="el-GR" baseline="30000" dirty="0" smtClean="0"/>
              <a:t>Ο</a:t>
            </a:r>
            <a:r>
              <a:rPr lang="el-GR" dirty="0" smtClean="0"/>
              <a:t> ΑΙΩΝΑ</a:t>
            </a:r>
            <a:endParaRPr lang="el-GR" dirty="0"/>
          </a:p>
        </p:txBody>
      </p:sp>
      <p:sp>
        <p:nvSpPr>
          <p:cNvPr id="3" name="2 - Θέση περιεχομένου"/>
          <p:cNvSpPr>
            <a:spLocks noGrp="1"/>
          </p:cNvSpPr>
          <p:nvPr>
            <p:ph idx="1"/>
          </p:nvPr>
        </p:nvSpPr>
        <p:spPr>
          <a:xfrm>
            <a:off x="500034" y="1142984"/>
            <a:ext cx="8229600" cy="4525963"/>
          </a:xfrm>
        </p:spPr>
        <p:txBody>
          <a:bodyPr>
            <a:normAutofit fontScale="85000" lnSpcReduction="10000"/>
          </a:bodyPr>
          <a:lstStyle/>
          <a:p>
            <a:r>
              <a:rPr lang="el-GR" dirty="0" smtClean="0"/>
              <a:t>Ανάπτυξη νευροεπιστημών </a:t>
            </a:r>
          </a:p>
          <a:p>
            <a:pPr>
              <a:buNone/>
            </a:pPr>
            <a:r>
              <a:rPr lang="el-GR" dirty="0"/>
              <a:t>	</a:t>
            </a:r>
            <a:r>
              <a:rPr lang="el-GR" dirty="0" smtClean="0"/>
              <a:t>	</a:t>
            </a:r>
            <a:r>
              <a:rPr lang="el-GR" b="1" dirty="0" smtClean="0"/>
              <a:t>νευραπεικόνιση ανατομική και λειτουργική</a:t>
            </a:r>
            <a:r>
              <a:rPr lang="el-GR" dirty="0" smtClean="0"/>
              <a:t>: μελέτη νευροδιαβιβαστικών συστημάτων (ντοπαμινεργικό σύστημα στη σχιζοφρένεια</a:t>
            </a:r>
            <a:r>
              <a:rPr lang="el-GR" dirty="0"/>
              <a:t> </a:t>
            </a:r>
            <a:r>
              <a:rPr lang="el-GR" dirty="0" smtClean="0"/>
              <a:t>και ιδεοψυχαναγκαστική διαταραχή),  μηχανισμός δράσης φαρμάκων, ανταπόκριση στη θεραπεία </a:t>
            </a:r>
          </a:p>
          <a:p>
            <a:pPr>
              <a:buNone/>
            </a:pPr>
            <a:r>
              <a:rPr lang="el-GR" dirty="0"/>
              <a:t>	</a:t>
            </a:r>
            <a:r>
              <a:rPr lang="el-GR" dirty="0" smtClean="0"/>
              <a:t>	</a:t>
            </a:r>
            <a:r>
              <a:rPr lang="el-GR" b="1" dirty="0" smtClean="0"/>
              <a:t>γενετική ψυχικών διαταραχών: </a:t>
            </a:r>
            <a:r>
              <a:rPr lang="el-GR" dirty="0" smtClean="0"/>
              <a:t>τα γονίδια δεν κωδικοποιούν νόσους αλλά καθορίζουν </a:t>
            </a:r>
            <a:r>
              <a:rPr lang="el-GR" dirty="0" err="1" smtClean="0"/>
              <a:t>ευαλωτότητα</a:t>
            </a:r>
            <a:r>
              <a:rPr lang="el-GR" dirty="0" smtClean="0"/>
              <a:t>.</a:t>
            </a:r>
          </a:p>
          <a:p>
            <a:pPr lvl="1"/>
            <a:r>
              <a:rPr lang="el-GR" dirty="0" smtClean="0"/>
              <a:t>«το πνεύμα» αντιστοιχεί στον εγκέφαλο</a:t>
            </a:r>
          </a:p>
          <a:p>
            <a:pPr lvl="1"/>
            <a:r>
              <a:rPr lang="el-GR" dirty="0" smtClean="0"/>
              <a:t>Η ψυχική νόσος αποδίδεται σε βιολογικές διαταραχές εγκεφάλου</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500034" y="0"/>
            <a:ext cx="8229600" cy="1143000"/>
          </a:xfrm>
        </p:spPr>
        <p:txBody>
          <a:bodyPr/>
          <a:lstStyle/>
          <a:p>
            <a:r>
              <a:rPr lang="el-GR" dirty="0" smtClean="0"/>
              <a:t>ΑΛΛΑΓΕΣ 21</a:t>
            </a:r>
            <a:r>
              <a:rPr lang="el-GR" baseline="30000" dirty="0" smtClean="0"/>
              <a:t>Ο</a:t>
            </a:r>
            <a:r>
              <a:rPr lang="el-GR" dirty="0" smtClean="0"/>
              <a:t> ΑΙΩΝΑ</a:t>
            </a:r>
            <a:endParaRPr lang="el-GR" dirty="0"/>
          </a:p>
        </p:txBody>
      </p:sp>
      <p:sp>
        <p:nvSpPr>
          <p:cNvPr id="3" name="2 - Θέση περιεχομένου"/>
          <p:cNvSpPr>
            <a:spLocks noGrp="1"/>
          </p:cNvSpPr>
          <p:nvPr>
            <p:ph idx="1"/>
          </p:nvPr>
        </p:nvSpPr>
        <p:spPr>
          <a:xfrm>
            <a:off x="428596" y="928670"/>
            <a:ext cx="8229600" cy="5715040"/>
          </a:xfrm>
        </p:spPr>
        <p:txBody>
          <a:bodyPr>
            <a:normAutofit fontScale="62500" lnSpcReduction="20000"/>
          </a:bodyPr>
          <a:lstStyle/>
          <a:p>
            <a:pPr marL="0" lvl="1" indent="0">
              <a:buFont typeface="Arial" pitchFamily="34" charset="0"/>
              <a:buChar char="•"/>
            </a:pPr>
            <a:r>
              <a:rPr lang="el-GR" sz="3200" dirty="0" smtClean="0"/>
              <a:t>Αξιόπιστα διαγνωστικά κριτήρια</a:t>
            </a:r>
          </a:p>
          <a:p>
            <a:pPr marL="0" lvl="1" indent="0">
              <a:buFont typeface="Arial" pitchFamily="34" charset="0"/>
              <a:buChar char="•"/>
            </a:pPr>
            <a:r>
              <a:rPr lang="el-GR" sz="3200" dirty="0" smtClean="0"/>
              <a:t>Ταξινομητικά εργαλεία (</a:t>
            </a:r>
            <a:r>
              <a:rPr lang="en-US" sz="3200" dirty="0" smtClean="0"/>
              <a:t>ICD-10, 1992 / DSM –IV-TR, 2000)</a:t>
            </a:r>
            <a:endParaRPr lang="el-GR" sz="3200" dirty="0" smtClean="0"/>
          </a:p>
          <a:p>
            <a:pPr marL="0" lvl="1" indent="0">
              <a:buNone/>
            </a:pPr>
            <a:r>
              <a:rPr lang="el-GR" sz="3200" dirty="0" smtClean="0"/>
              <a:t> 	Αύξηση αξιοπιστίας</a:t>
            </a:r>
          </a:p>
          <a:p>
            <a:pPr marL="0" lvl="1" indent="0">
              <a:buNone/>
            </a:pPr>
            <a:r>
              <a:rPr lang="el-GR" sz="3200" dirty="0" smtClean="0"/>
              <a:t>	Επικοινωνία και συνεννόηση μεταξύ ψυχιάτρων</a:t>
            </a:r>
          </a:p>
          <a:p>
            <a:pPr marL="0" lvl="1" indent="0">
              <a:buNone/>
            </a:pPr>
            <a:r>
              <a:rPr lang="el-GR" sz="3200" dirty="0"/>
              <a:t>	</a:t>
            </a:r>
            <a:r>
              <a:rPr lang="el-GR" sz="3200" dirty="0" smtClean="0"/>
              <a:t>Αναθεωρήσεις</a:t>
            </a:r>
          </a:p>
          <a:p>
            <a:pPr marL="0" lvl="1" indent="0">
              <a:buNone/>
            </a:pPr>
            <a:r>
              <a:rPr lang="el-GR" sz="3200" dirty="0" smtClean="0"/>
              <a:t>	Διαφορές</a:t>
            </a:r>
          </a:p>
          <a:p>
            <a:pPr marL="0" lvl="1" indent="0">
              <a:buNone/>
            </a:pPr>
            <a:endParaRPr lang="el-GR" sz="3200" dirty="0"/>
          </a:p>
          <a:p>
            <a:pPr marL="0" lvl="1" indent="0">
              <a:buNone/>
            </a:pPr>
            <a:r>
              <a:rPr lang="el-GR" sz="3200" dirty="0" smtClean="0"/>
              <a:t>Πολυαξονικό διαγνωστικό εργαλείο που θα περιλαμβάνει όλα τα μοντέλα: βιολογικό, ψυχοδυναμικό, γνωσιακό, </a:t>
            </a:r>
            <a:r>
              <a:rPr lang="el-GR" sz="3200" dirty="0" err="1" smtClean="0"/>
              <a:t>συμπεριφορικό</a:t>
            </a:r>
            <a:r>
              <a:rPr lang="el-GR" sz="3200" dirty="0" smtClean="0"/>
              <a:t>, κοινωνικό, πολιτισμικό</a:t>
            </a:r>
          </a:p>
          <a:p>
            <a:pPr marL="0" lvl="1" indent="0">
              <a:buNone/>
            </a:pPr>
            <a:endParaRPr lang="el-GR" sz="3200" dirty="0" smtClean="0"/>
          </a:p>
          <a:p>
            <a:pPr marL="0" lvl="1" indent="0">
              <a:buFont typeface="Arial" pitchFamily="34" charset="0"/>
              <a:buChar char="•"/>
            </a:pPr>
            <a:r>
              <a:rPr lang="el-GR" sz="3200" dirty="0" smtClean="0"/>
              <a:t>Αποτελεσματικότερες θεραπείες</a:t>
            </a:r>
          </a:p>
          <a:p>
            <a:pPr marL="0" lvl="1" indent="0">
              <a:buFont typeface="Arial" pitchFamily="34" charset="0"/>
              <a:buChar char="•"/>
            </a:pPr>
            <a:r>
              <a:rPr lang="el-GR" sz="3200" dirty="0" smtClean="0"/>
              <a:t>Καινοτομίες στην περίθαλψη</a:t>
            </a:r>
          </a:p>
          <a:p>
            <a:pPr marL="0" lvl="1" indent="0">
              <a:buFont typeface="Arial" pitchFamily="34" charset="0"/>
              <a:buChar char="•"/>
            </a:pPr>
            <a:r>
              <a:rPr lang="el-GR" sz="3200" dirty="0" smtClean="0"/>
              <a:t>Προτεραιότητα στην πρόληψη, προαγωγή ψυχικής υγείας, εξάλειψη στίγματος</a:t>
            </a:r>
            <a:endParaRPr lang="en-US" sz="3200" dirty="0" smtClean="0"/>
          </a:p>
          <a:p>
            <a:pPr marL="0" lvl="1" indent="0">
              <a:buFont typeface="Arial" pitchFamily="34" charset="0"/>
              <a:buChar char="•"/>
            </a:pPr>
            <a:r>
              <a:rPr lang="en-US" sz="3200" dirty="0" smtClean="0"/>
              <a:t>E</a:t>
            </a:r>
            <a:r>
              <a:rPr lang="el-GR" sz="3200" dirty="0" err="1" smtClean="0"/>
              <a:t>ργαστηριακές</a:t>
            </a:r>
            <a:r>
              <a:rPr lang="el-GR" sz="3200" dirty="0" smtClean="0"/>
              <a:t> μέθοδοι:  μόνο για οργανικές ψυχικές διαταραχές (όγκοι εγκεφάλου).</a:t>
            </a:r>
          </a:p>
          <a:p>
            <a:pPr marL="0" lvl="1" indent="0">
              <a:buNone/>
            </a:pPr>
            <a:r>
              <a:rPr lang="el-GR" sz="3200" dirty="0" smtClean="0"/>
              <a:t> </a:t>
            </a:r>
            <a:r>
              <a:rPr lang="el-GR" sz="3200" dirty="0" err="1" smtClean="0"/>
              <a:t>Νευροορμονικές</a:t>
            </a:r>
            <a:r>
              <a:rPr lang="el-GR" sz="3200" dirty="0" smtClean="0"/>
              <a:t> δοκιμασίες (καταστολή </a:t>
            </a:r>
            <a:r>
              <a:rPr lang="el-GR" sz="3200" dirty="0" err="1" smtClean="0"/>
              <a:t>δεξαμεθαζόνης</a:t>
            </a:r>
            <a:r>
              <a:rPr lang="el-GR" sz="3200" dirty="0" smtClean="0"/>
              <a:t>)  μείζονα κατάθλιψη?</a:t>
            </a:r>
          </a:p>
          <a:p>
            <a:endParaRPr lang="el-GR" dirty="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179</Words>
  <Application>Microsoft Office PowerPoint</Application>
  <PresentationFormat>Προβολή στην οθόνη (4:3)</PresentationFormat>
  <Paragraphs>69</Paragraphs>
  <Slides>12</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12</vt:i4>
      </vt:variant>
    </vt:vector>
  </HeadingPairs>
  <TitlesOfParts>
    <vt:vector size="13" baseType="lpstr">
      <vt:lpstr>Θέμα του Office</vt:lpstr>
      <vt:lpstr>     ΨΥΧΙΑΤΡΙΚΗ</vt:lpstr>
      <vt:lpstr> ΨΥΧΙΑΤΡΙΚΗ;</vt:lpstr>
      <vt:lpstr>ΨΥΧΙΚΗ ΥΓΕΙΑ</vt:lpstr>
      <vt:lpstr>ΚΑΚΗ ΨΥΧΙΚΗ ΥΓΕΙΑ</vt:lpstr>
      <vt:lpstr>ΣΥΝΝΟΣΗΡΟΤΗΤΑ ΣΤΕΝΗ ΣΧΕΣΗ  ΨΥΧΙΚΗΣ –ΣΩΜΑΤΙΚΗΣ ΥΓΕΙΑΣ</vt:lpstr>
      <vt:lpstr>ΟΡΙΑ ΦΥΣΙΟΛΟΓΙΚΟΤΗΤΑΣ</vt:lpstr>
      <vt:lpstr>ΠΡΙΝ ΤΟΝ 20Ο ΑΙΩΝΑ</vt:lpstr>
      <vt:lpstr>ΑΛΛΑΓΕΣ 21Ο ΑΙΩΝΑ</vt:lpstr>
      <vt:lpstr>ΑΛΛΑΓΕΣ 21Ο ΑΙΩΝΑ</vt:lpstr>
      <vt:lpstr>ΑΛΛΑΓΕΣ 21Ο ΑΙΩΝΑ</vt:lpstr>
      <vt:lpstr>ΑΛΛΑΓΕΣ 21Ο ΑΙΩΝΑ</vt:lpstr>
      <vt:lpstr>ΑΛΛΑΓΕΣ 21Ο ΑΙΩΝΑ</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ΨΥΧΙΑΤΡΙΚΗ</dc:title>
  <dc:creator>mariannis</dc:creator>
  <cp:lastModifiedBy>mariannis</cp:lastModifiedBy>
  <cp:revision>22</cp:revision>
  <dcterms:created xsi:type="dcterms:W3CDTF">2015-03-08T07:58:29Z</dcterms:created>
  <dcterms:modified xsi:type="dcterms:W3CDTF">2015-10-18T16:54:17Z</dcterms:modified>
</cp:coreProperties>
</file>