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59" r:id="rId5"/>
    <p:sldId id="260" r:id="rId6"/>
    <p:sldId id="261" r:id="rId7"/>
    <p:sldId id="288" r:id="rId8"/>
    <p:sldId id="262" r:id="rId9"/>
    <p:sldId id="263" r:id="rId10"/>
    <p:sldId id="264" r:id="rId11"/>
    <p:sldId id="265" r:id="rId12"/>
    <p:sldId id="266" r:id="rId13"/>
    <p:sldId id="267" r:id="rId14"/>
    <p:sldId id="268" r:id="rId15"/>
    <p:sldId id="269" r:id="rId16"/>
    <p:sldId id="270" r:id="rId17"/>
    <p:sldId id="289"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7" r:id="rId32"/>
    <p:sldId id="285" r:id="rId33"/>
    <p:sldId id="286" r:id="rId34"/>
    <p:sldId id="271" r:id="rId35"/>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0" d="100"/>
          <a:sy n="80" d="100"/>
        </p:scale>
        <p:origin x="-1445" y="-7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3FC917EB-D1ED-4C75-8EB8-6A329F6EE54E}" type="datetimeFigureOut">
              <a:rPr lang="el-GR" smtClean="0"/>
              <a:pPr/>
              <a:t>18/10/2015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174A4B15-62F3-4BA7-91E4-B795406CDCF1}"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3FC917EB-D1ED-4C75-8EB8-6A329F6EE54E}" type="datetimeFigureOut">
              <a:rPr lang="el-GR" smtClean="0"/>
              <a:pPr/>
              <a:t>18/10/2015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174A4B15-62F3-4BA7-91E4-B795406CDCF1}"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3FC917EB-D1ED-4C75-8EB8-6A329F6EE54E}" type="datetimeFigureOut">
              <a:rPr lang="el-GR" smtClean="0"/>
              <a:pPr/>
              <a:t>18/10/2015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174A4B15-62F3-4BA7-91E4-B795406CDCF1}"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3FC917EB-D1ED-4C75-8EB8-6A329F6EE54E}" type="datetimeFigureOut">
              <a:rPr lang="el-GR" smtClean="0"/>
              <a:pPr/>
              <a:t>18/10/2015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174A4B15-62F3-4BA7-91E4-B795406CDCF1}"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3FC917EB-D1ED-4C75-8EB8-6A329F6EE54E}" type="datetimeFigureOut">
              <a:rPr lang="el-GR" smtClean="0"/>
              <a:pPr/>
              <a:t>18/10/2015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174A4B15-62F3-4BA7-91E4-B795406CDCF1}"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3FC917EB-D1ED-4C75-8EB8-6A329F6EE54E}" type="datetimeFigureOut">
              <a:rPr lang="el-GR" smtClean="0"/>
              <a:pPr/>
              <a:t>18/10/2015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174A4B15-62F3-4BA7-91E4-B795406CDCF1}"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3FC917EB-D1ED-4C75-8EB8-6A329F6EE54E}" type="datetimeFigureOut">
              <a:rPr lang="el-GR" smtClean="0"/>
              <a:pPr/>
              <a:t>18/10/2015</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174A4B15-62F3-4BA7-91E4-B795406CDCF1}"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3FC917EB-D1ED-4C75-8EB8-6A329F6EE54E}" type="datetimeFigureOut">
              <a:rPr lang="el-GR" smtClean="0"/>
              <a:pPr/>
              <a:t>18/10/2015</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174A4B15-62F3-4BA7-91E4-B795406CDCF1}"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3FC917EB-D1ED-4C75-8EB8-6A329F6EE54E}" type="datetimeFigureOut">
              <a:rPr lang="el-GR" smtClean="0"/>
              <a:pPr/>
              <a:t>18/10/2015</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174A4B15-62F3-4BA7-91E4-B795406CDCF1}"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3FC917EB-D1ED-4C75-8EB8-6A329F6EE54E}" type="datetimeFigureOut">
              <a:rPr lang="el-GR" smtClean="0"/>
              <a:pPr/>
              <a:t>18/10/2015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174A4B15-62F3-4BA7-91E4-B795406CDCF1}"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3FC917EB-D1ED-4C75-8EB8-6A329F6EE54E}" type="datetimeFigureOut">
              <a:rPr lang="el-GR" smtClean="0"/>
              <a:pPr/>
              <a:t>18/10/2015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174A4B15-62F3-4BA7-91E4-B795406CDCF1}"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FC917EB-D1ED-4C75-8EB8-6A329F6EE54E}" type="datetimeFigureOut">
              <a:rPr lang="el-GR" smtClean="0"/>
              <a:pPr/>
              <a:t>18/10/2015</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4A4B15-62F3-4BA7-91E4-B795406CDCF1}"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2">
            <a:lumMod val="75000"/>
          </a:schemeClr>
        </a:solidFill>
        <a:effectLst/>
      </p:bgPr>
    </p:bg>
    <p:spTree>
      <p:nvGrpSpPr>
        <p:cNvPr id="1" name=""/>
        <p:cNvGrpSpPr/>
        <p:nvPr/>
      </p:nvGrpSpPr>
      <p:grpSpPr>
        <a:xfrm>
          <a:off x="0" y="0"/>
          <a:ext cx="0" cy="0"/>
          <a:chOff x="0" y="0"/>
          <a:chExt cx="0" cy="0"/>
        </a:xfrm>
      </p:grpSpPr>
      <p:sp>
        <p:nvSpPr>
          <p:cNvPr id="4" name="3 - Τίτλος"/>
          <p:cNvSpPr>
            <a:spLocks noGrp="1"/>
          </p:cNvSpPr>
          <p:nvPr>
            <p:ph type="ctrTitle"/>
          </p:nvPr>
        </p:nvSpPr>
        <p:spPr>
          <a:xfrm>
            <a:off x="714348" y="428604"/>
            <a:ext cx="7772400" cy="1470025"/>
          </a:xfrm>
        </p:spPr>
        <p:txBody>
          <a:bodyPr>
            <a:normAutofit/>
          </a:bodyPr>
          <a:lstStyle/>
          <a:p>
            <a:r>
              <a:rPr lang="el-GR" dirty="0" smtClean="0"/>
              <a:t>ΨΥΧΙΚΕΣ ΛΕΙΤΟΥΡΓΙΕΣ</a:t>
            </a:r>
            <a:br>
              <a:rPr lang="el-GR" dirty="0" smtClean="0"/>
            </a:br>
            <a:r>
              <a:rPr lang="el-GR" dirty="0" smtClean="0"/>
              <a:t>ΚΑΙ ΔΙΑΤΑΡΑΧΕΣ ΤΟΥΣ</a:t>
            </a:r>
            <a:endParaRPr lang="el-GR" dirty="0"/>
          </a:p>
        </p:txBody>
      </p:sp>
      <p:sp>
        <p:nvSpPr>
          <p:cNvPr id="6" name="5 - Υπότιτλος"/>
          <p:cNvSpPr>
            <a:spLocks noGrp="1"/>
          </p:cNvSpPr>
          <p:nvPr>
            <p:ph type="subTitle" idx="1"/>
          </p:nvPr>
        </p:nvSpPr>
        <p:spPr>
          <a:xfrm>
            <a:off x="1571604" y="3143248"/>
            <a:ext cx="6400800" cy="1752600"/>
          </a:xfrm>
        </p:spPr>
        <p:txBody>
          <a:bodyPr/>
          <a:lstStyle/>
          <a:p>
            <a:r>
              <a:rPr lang="el-GR" dirty="0" smtClean="0"/>
              <a:t>Περιγραφική Ψυχοπαθολογία</a:t>
            </a:r>
          </a:p>
          <a:p>
            <a:r>
              <a:rPr lang="el-GR" dirty="0" smtClean="0"/>
              <a:t>Ψυχιατρική Σημειολογία</a:t>
            </a:r>
            <a:endParaRPr lang="el-G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ΔΙΑΤΑΡΑΧΕΣ ΜΝΗΜΗΣ</a:t>
            </a:r>
            <a:endParaRPr lang="el-GR" dirty="0"/>
          </a:p>
        </p:txBody>
      </p:sp>
      <p:sp>
        <p:nvSpPr>
          <p:cNvPr id="3" name="2 - Θέση περιεχομένου"/>
          <p:cNvSpPr>
            <a:spLocks noGrp="1"/>
          </p:cNvSpPr>
          <p:nvPr>
            <p:ph idx="1"/>
          </p:nvPr>
        </p:nvSpPr>
        <p:spPr/>
        <p:txBody>
          <a:bodyPr>
            <a:normAutofit fontScale="92500" lnSpcReduction="10000"/>
          </a:bodyPr>
          <a:lstStyle/>
          <a:p>
            <a:pPr>
              <a:buNone/>
            </a:pPr>
            <a:r>
              <a:rPr lang="el-GR" sz="2400" b="1" dirty="0" smtClean="0"/>
              <a:t>Υπερμνησίες</a:t>
            </a:r>
            <a:r>
              <a:rPr lang="el-GR" sz="2400" dirty="0" smtClean="0"/>
              <a:t>.</a:t>
            </a:r>
          </a:p>
          <a:p>
            <a:pPr>
              <a:buNone/>
            </a:pPr>
            <a:r>
              <a:rPr lang="el-GR" sz="2400" dirty="0"/>
              <a:t>	</a:t>
            </a:r>
            <a:r>
              <a:rPr lang="el-GR" sz="2400" u="sng" dirty="0" smtClean="0"/>
              <a:t>Μόνιμες</a:t>
            </a:r>
            <a:r>
              <a:rPr lang="el-GR" sz="2400" dirty="0" smtClean="0"/>
              <a:t>. Αυτιστικά άτομα. Σημασιολογική μνήμη.</a:t>
            </a:r>
          </a:p>
          <a:p>
            <a:pPr>
              <a:buNone/>
            </a:pPr>
            <a:r>
              <a:rPr lang="el-GR" sz="2400" dirty="0"/>
              <a:t>	</a:t>
            </a:r>
            <a:r>
              <a:rPr lang="el-GR" sz="2400" u="sng" dirty="0" smtClean="0"/>
              <a:t>Παροδικές</a:t>
            </a:r>
            <a:r>
              <a:rPr lang="el-GR" sz="2400" dirty="0" smtClean="0"/>
              <a:t>. Μετά από έκθεση σε</a:t>
            </a:r>
            <a:r>
              <a:rPr lang="en-US" sz="2400" dirty="0" smtClean="0"/>
              <a:t> stress.</a:t>
            </a:r>
          </a:p>
          <a:p>
            <a:pPr>
              <a:buNone/>
            </a:pPr>
            <a:r>
              <a:rPr lang="el-GR" sz="2400" b="1" dirty="0" smtClean="0"/>
              <a:t>Υπομνησίες</a:t>
            </a:r>
            <a:r>
              <a:rPr lang="el-GR" sz="2400" dirty="0" smtClean="0"/>
              <a:t>.</a:t>
            </a:r>
          </a:p>
          <a:p>
            <a:pPr>
              <a:buNone/>
            </a:pPr>
            <a:r>
              <a:rPr lang="el-GR" sz="2400" dirty="0"/>
              <a:t>	</a:t>
            </a:r>
            <a:r>
              <a:rPr lang="el-GR" sz="2400" u="sng" dirty="0" smtClean="0"/>
              <a:t>Γενικευμένη. Π</a:t>
            </a:r>
            <a:r>
              <a:rPr lang="el-GR" sz="2400" dirty="0" smtClean="0"/>
              <a:t>εριγεγραμμένη (διάσειση)ή διάχυτη (άνοια)</a:t>
            </a:r>
          </a:p>
          <a:p>
            <a:pPr>
              <a:buNone/>
            </a:pPr>
            <a:r>
              <a:rPr lang="el-GR" sz="2400" dirty="0"/>
              <a:t>	</a:t>
            </a:r>
            <a:r>
              <a:rPr lang="el-GR" sz="2400" u="sng" dirty="0" smtClean="0"/>
              <a:t>Επιλεκτική</a:t>
            </a:r>
            <a:r>
              <a:rPr lang="el-GR" sz="2400" dirty="0" smtClean="0"/>
              <a:t>. Διαταραχή ανάκλησης συμβάντων σχετικών με ψυχοτραυματικά γεγονότα</a:t>
            </a:r>
          </a:p>
          <a:p>
            <a:pPr>
              <a:buNone/>
            </a:pPr>
            <a:r>
              <a:rPr lang="el-GR" sz="2400" b="1" dirty="0" smtClean="0"/>
              <a:t>Παραμνησίες</a:t>
            </a:r>
            <a:r>
              <a:rPr lang="el-GR" sz="2400" dirty="0" smtClean="0"/>
              <a:t>.</a:t>
            </a:r>
          </a:p>
          <a:p>
            <a:pPr>
              <a:buNone/>
            </a:pPr>
            <a:r>
              <a:rPr lang="el-GR" sz="2400" dirty="0" smtClean="0"/>
              <a:t>	</a:t>
            </a:r>
            <a:r>
              <a:rPr lang="el-GR" sz="2400" u="sng" dirty="0" smtClean="0"/>
              <a:t>Αλλομνησίες. </a:t>
            </a:r>
            <a:r>
              <a:rPr lang="el-GR" sz="2400" dirty="0" smtClean="0"/>
              <a:t>Αναδιευθετεί αναμνήσεις</a:t>
            </a:r>
          </a:p>
          <a:p>
            <a:pPr>
              <a:buNone/>
            </a:pPr>
            <a:r>
              <a:rPr lang="el-GR" sz="2400" dirty="0"/>
              <a:t>	</a:t>
            </a:r>
            <a:r>
              <a:rPr lang="el-GR" sz="2400" u="sng" dirty="0" err="1" smtClean="0"/>
              <a:t>Ψευδομνησίες</a:t>
            </a:r>
            <a:r>
              <a:rPr lang="el-GR" sz="2400" dirty="0" smtClean="0"/>
              <a:t>. Επινόηση αναμνήσεων σ. </a:t>
            </a:r>
            <a:r>
              <a:rPr lang="en-US" sz="2400" dirty="0" err="1" smtClean="0"/>
              <a:t>Korsakoff</a:t>
            </a:r>
            <a:r>
              <a:rPr lang="en-US" sz="2400" dirty="0" smtClean="0"/>
              <a:t>, </a:t>
            </a:r>
            <a:r>
              <a:rPr lang="el-GR" sz="2400" dirty="0" smtClean="0"/>
              <a:t>ναρκισσιστική διαταραχή προσωπικότητας)</a:t>
            </a:r>
          </a:p>
          <a:p>
            <a:pPr>
              <a:buNone/>
            </a:pPr>
            <a:r>
              <a:rPr lang="el-GR" sz="2400" dirty="0" smtClean="0"/>
              <a:t>	</a:t>
            </a:r>
            <a:endParaRPr lang="el-GR"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ΔΙΑΤΑΡΑΧΕΣ ΑΝΤΙΛΗΨΗΣ</a:t>
            </a:r>
            <a:endParaRPr lang="el-GR" dirty="0"/>
          </a:p>
        </p:txBody>
      </p:sp>
      <p:sp>
        <p:nvSpPr>
          <p:cNvPr id="3" name="2 - Θέση περιεχομένου"/>
          <p:cNvSpPr>
            <a:spLocks noGrp="1"/>
          </p:cNvSpPr>
          <p:nvPr>
            <p:ph idx="1"/>
          </p:nvPr>
        </p:nvSpPr>
        <p:spPr/>
        <p:txBody>
          <a:bodyPr>
            <a:normAutofit/>
          </a:bodyPr>
          <a:lstStyle/>
          <a:p>
            <a:pPr>
              <a:buNone/>
            </a:pPr>
            <a:r>
              <a:rPr lang="el-GR" sz="2400" b="1" dirty="0" smtClean="0"/>
              <a:t>Ποσοτικές</a:t>
            </a:r>
            <a:r>
              <a:rPr lang="el-GR" sz="2400" dirty="0" smtClean="0"/>
              <a:t>. Υπεραισθησίες (αύξηση έντασης πχ χρωμάτων), υπαισθησίες (άμβλυνση).</a:t>
            </a:r>
          </a:p>
          <a:p>
            <a:pPr>
              <a:buNone/>
            </a:pPr>
            <a:r>
              <a:rPr lang="el-GR" sz="2400" b="1" dirty="0" smtClean="0"/>
              <a:t>Ποιοτικές</a:t>
            </a:r>
            <a:r>
              <a:rPr lang="el-GR" sz="2400" dirty="0" smtClean="0"/>
              <a:t>. </a:t>
            </a:r>
          </a:p>
          <a:p>
            <a:pPr>
              <a:buNone/>
            </a:pPr>
            <a:r>
              <a:rPr lang="el-GR" sz="2400" dirty="0"/>
              <a:t>	</a:t>
            </a:r>
            <a:r>
              <a:rPr lang="el-GR" sz="2400" u="sng" dirty="0" smtClean="0"/>
              <a:t>Παραισθήσεις</a:t>
            </a:r>
            <a:r>
              <a:rPr lang="el-GR" sz="2400" dirty="0" smtClean="0"/>
              <a:t>. Στρεβλωμένα αντιληπτικά βιώματα υπαρκτών αντικειμένων (βραχείας διάρκειας με αναγνώριση πλάνης). </a:t>
            </a:r>
          </a:p>
          <a:p>
            <a:pPr>
              <a:buNone/>
            </a:pPr>
            <a:r>
              <a:rPr lang="el-GR" sz="2400" dirty="0" smtClean="0"/>
              <a:t>	</a:t>
            </a:r>
            <a:r>
              <a:rPr lang="el-GR" sz="2400" u="sng" dirty="0" smtClean="0"/>
              <a:t>Ψευδαισθήσεις</a:t>
            </a:r>
            <a:r>
              <a:rPr lang="el-GR" sz="2400" dirty="0" smtClean="0"/>
              <a:t>. Αντιληπτικά βιώματα επί απουσίας πηγής ερεθισμάτων (ασθενείς απόλυτα βέβαιοι, δεν δέχονται επιχειρήματα, βρίσκονται στο κέντρο εμπειρίας).</a:t>
            </a:r>
          </a:p>
          <a:p>
            <a:pPr>
              <a:buNone/>
            </a:pPr>
            <a:r>
              <a:rPr lang="el-GR" sz="2400" dirty="0"/>
              <a:t>	</a:t>
            </a:r>
            <a:r>
              <a:rPr lang="el-GR" sz="2400" dirty="0" smtClean="0"/>
              <a:t>	(</a:t>
            </a:r>
            <a:r>
              <a:rPr lang="el-GR" sz="2400" u="sng" dirty="0" err="1" smtClean="0"/>
              <a:t>Ψευδαισθητώσεις</a:t>
            </a:r>
            <a:r>
              <a:rPr lang="el-GR" sz="2400" dirty="0" smtClean="0"/>
              <a:t>. Αναγνωρίζουν την πλάνη).</a:t>
            </a:r>
          </a:p>
          <a:p>
            <a:pPr>
              <a:buNone/>
            </a:pPr>
            <a:r>
              <a:rPr lang="el-GR" sz="2400" dirty="0" smtClean="0"/>
              <a:t> </a:t>
            </a:r>
            <a:endParaRPr lang="el-GR" sz="2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0"/>
            <a:ext cx="8229600" cy="571480"/>
          </a:xfrm>
        </p:spPr>
        <p:txBody>
          <a:bodyPr>
            <a:normAutofit fontScale="90000"/>
          </a:bodyPr>
          <a:lstStyle/>
          <a:p>
            <a:r>
              <a:rPr lang="el-GR" dirty="0" smtClean="0"/>
              <a:t>ΨΕΥΔΑΙΣΘΗΣΕΙΣ</a:t>
            </a:r>
            <a:endParaRPr lang="el-GR" dirty="0"/>
          </a:p>
        </p:txBody>
      </p:sp>
      <p:sp>
        <p:nvSpPr>
          <p:cNvPr id="3" name="2 - Θέση περιεχομένου"/>
          <p:cNvSpPr>
            <a:spLocks noGrp="1"/>
          </p:cNvSpPr>
          <p:nvPr>
            <p:ph idx="1"/>
          </p:nvPr>
        </p:nvSpPr>
        <p:spPr>
          <a:xfrm>
            <a:off x="214282" y="500042"/>
            <a:ext cx="8786874" cy="4525963"/>
          </a:xfrm>
        </p:spPr>
        <p:txBody>
          <a:bodyPr>
            <a:normAutofit fontScale="92500" lnSpcReduction="20000"/>
          </a:bodyPr>
          <a:lstStyle/>
          <a:p>
            <a:pPr>
              <a:buNone/>
            </a:pPr>
            <a:r>
              <a:rPr lang="el-GR" sz="2400" b="1" dirty="0" smtClean="0"/>
              <a:t>Ακουστικές</a:t>
            </a:r>
            <a:r>
              <a:rPr lang="el-GR" sz="2400" dirty="0" smtClean="0"/>
              <a:t>. Συχνότερες.</a:t>
            </a:r>
          </a:p>
          <a:p>
            <a:pPr>
              <a:buNone/>
            </a:pPr>
            <a:r>
              <a:rPr lang="el-GR" sz="2400" dirty="0"/>
              <a:t>	</a:t>
            </a:r>
            <a:r>
              <a:rPr lang="el-GR" sz="2400" u="sng" dirty="0" smtClean="0"/>
              <a:t>Μη λεκτικές</a:t>
            </a:r>
            <a:r>
              <a:rPr lang="el-GR" sz="2400" dirty="0" smtClean="0"/>
              <a:t>. Ήχοι, θόρυβοι.</a:t>
            </a:r>
          </a:p>
          <a:p>
            <a:pPr>
              <a:buNone/>
            </a:pPr>
            <a:r>
              <a:rPr lang="el-GR" sz="2400" dirty="0"/>
              <a:t>	</a:t>
            </a:r>
            <a:r>
              <a:rPr lang="el-GR" sz="2400" u="sng" dirty="0" smtClean="0"/>
              <a:t>Λεκτικές</a:t>
            </a:r>
            <a:r>
              <a:rPr lang="el-GR" sz="2400" dirty="0" smtClean="0"/>
              <a:t>. Λέξεις, φράσεις, ομιλία. Απευθύνονται στον ασθενή σε 2</a:t>
            </a:r>
            <a:r>
              <a:rPr lang="el-GR" sz="2400" baseline="30000" dirty="0" smtClean="0"/>
              <a:t>ο</a:t>
            </a:r>
            <a:r>
              <a:rPr lang="el-GR" sz="2400" dirty="0" smtClean="0"/>
              <a:t> ή 3</a:t>
            </a:r>
            <a:r>
              <a:rPr lang="el-GR" sz="2400" baseline="30000" dirty="0" smtClean="0"/>
              <a:t>ο</a:t>
            </a:r>
            <a:r>
              <a:rPr lang="el-GR" sz="2400" dirty="0" smtClean="0"/>
              <a:t> πρόσωπο συνομιλώντας μεταξύ τους. Επικριτικό ή υβριστικό περιεχόμενο. Σπανιότερα εξυψωτικό. Εναρμονίζεται με συναίσθημα. </a:t>
            </a:r>
          </a:p>
          <a:p>
            <a:pPr>
              <a:buNone/>
            </a:pPr>
            <a:r>
              <a:rPr lang="el-GR" sz="2400" b="1" dirty="0" smtClean="0"/>
              <a:t>Οπτικές</a:t>
            </a:r>
            <a:r>
              <a:rPr lang="el-GR" sz="2400" dirty="0" smtClean="0"/>
              <a:t>. Φωτογραφικές ή κινηματογραφικές.</a:t>
            </a:r>
          </a:p>
          <a:p>
            <a:pPr>
              <a:buNone/>
            </a:pPr>
            <a:r>
              <a:rPr lang="el-GR" sz="2400" dirty="0" smtClean="0"/>
              <a:t>	</a:t>
            </a:r>
            <a:r>
              <a:rPr lang="el-GR" sz="2400" u="sng" dirty="0" smtClean="0"/>
              <a:t>Απλές ή στοιχειώδεις</a:t>
            </a:r>
            <a:r>
              <a:rPr lang="el-GR" sz="2400" dirty="0" smtClean="0"/>
              <a:t>. Λάμψεις, χρώματα, φώτα.</a:t>
            </a:r>
          </a:p>
          <a:p>
            <a:pPr>
              <a:buNone/>
            </a:pPr>
            <a:r>
              <a:rPr lang="el-GR" sz="2400" dirty="0"/>
              <a:t>	</a:t>
            </a:r>
            <a:r>
              <a:rPr lang="el-GR" sz="2400" u="sng" dirty="0" smtClean="0"/>
              <a:t>Σύνθετες</a:t>
            </a:r>
            <a:r>
              <a:rPr lang="el-GR" sz="2400" dirty="0" smtClean="0"/>
              <a:t>. Μορφές ανθρώπων, ζώων, αγίων, εαυτοσκοπία.</a:t>
            </a:r>
          </a:p>
          <a:p>
            <a:pPr>
              <a:buNone/>
            </a:pPr>
            <a:r>
              <a:rPr lang="el-GR" sz="2400" b="1" dirty="0" smtClean="0"/>
              <a:t>Οσφρητικές-Γευστικές. </a:t>
            </a:r>
            <a:r>
              <a:rPr lang="el-GR" sz="2400" dirty="0" smtClean="0"/>
              <a:t>Σπανιότερες. Συνήθως δυσάρεστες που προέρχονται από δηλητηριώδη αέρια, τροφές κλπ.</a:t>
            </a:r>
          </a:p>
          <a:p>
            <a:pPr>
              <a:buNone/>
            </a:pPr>
            <a:r>
              <a:rPr lang="el-GR" sz="2400" b="1" dirty="0" smtClean="0"/>
              <a:t>Απτικές</a:t>
            </a:r>
            <a:r>
              <a:rPr lang="el-GR" sz="2400" dirty="0" smtClean="0"/>
              <a:t>. Νυγμός, τριβή </a:t>
            </a:r>
            <a:r>
              <a:rPr lang="el-GR" sz="2400" dirty="0" err="1" smtClean="0"/>
              <a:t>ερπυστικών</a:t>
            </a:r>
            <a:r>
              <a:rPr lang="el-GR" sz="2400" dirty="0" smtClean="0"/>
              <a:t> κινήσεων ζωυφίων.</a:t>
            </a:r>
          </a:p>
          <a:p>
            <a:pPr>
              <a:buNone/>
            </a:pPr>
            <a:r>
              <a:rPr lang="el-GR" sz="2400" b="1" dirty="0" err="1" smtClean="0"/>
              <a:t>Κοιναισθητικές</a:t>
            </a:r>
            <a:r>
              <a:rPr lang="el-GR" sz="2400" dirty="0" smtClean="0"/>
              <a:t>. Αίσθηση μεταβολής εσωτερικών οργάνων ή παρουσία ξένων σωμάτων.</a:t>
            </a:r>
          </a:p>
          <a:p>
            <a:pPr>
              <a:buNone/>
            </a:pPr>
            <a:r>
              <a:rPr lang="el-GR" sz="2400" b="1" dirty="0" err="1" smtClean="0"/>
              <a:t>Αιθουσαίες</a:t>
            </a:r>
            <a:r>
              <a:rPr lang="el-GR" sz="2400" dirty="0" smtClean="0"/>
              <a:t>.</a:t>
            </a:r>
            <a:r>
              <a:rPr lang="en-US" sz="2400" dirty="0" smtClean="0"/>
              <a:t> </a:t>
            </a:r>
            <a:r>
              <a:rPr lang="el-GR" sz="2400" b="1" dirty="0" smtClean="0"/>
              <a:t>Κιναισθητικές</a:t>
            </a:r>
            <a:r>
              <a:rPr lang="el-GR" sz="2400" dirty="0" smtClean="0"/>
              <a:t>.</a:t>
            </a:r>
          </a:p>
          <a:p>
            <a:pPr>
              <a:buNone/>
            </a:pPr>
            <a:endParaRPr lang="el-GR" sz="2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00034" y="-357214"/>
            <a:ext cx="8229600" cy="1143000"/>
          </a:xfrm>
        </p:spPr>
        <p:txBody>
          <a:bodyPr/>
          <a:lstStyle/>
          <a:p>
            <a:r>
              <a:rPr lang="el-GR" dirty="0" smtClean="0"/>
              <a:t>ΔΙΑΤΑΡΑΧΗ ΟΜΙΛΙΑΣ</a:t>
            </a:r>
            <a:endParaRPr lang="el-GR" dirty="0"/>
          </a:p>
        </p:txBody>
      </p:sp>
      <p:sp>
        <p:nvSpPr>
          <p:cNvPr id="3" name="2 - Θέση περιεχομένου"/>
          <p:cNvSpPr>
            <a:spLocks noGrp="1"/>
          </p:cNvSpPr>
          <p:nvPr>
            <p:ph idx="1"/>
          </p:nvPr>
        </p:nvSpPr>
        <p:spPr>
          <a:xfrm>
            <a:off x="457200" y="500042"/>
            <a:ext cx="8686800" cy="5572164"/>
          </a:xfrm>
        </p:spPr>
        <p:txBody>
          <a:bodyPr>
            <a:normAutofit lnSpcReduction="10000"/>
          </a:bodyPr>
          <a:lstStyle/>
          <a:p>
            <a:pPr marL="0" indent="0">
              <a:buNone/>
            </a:pPr>
            <a:r>
              <a:rPr lang="el-GR" sz="2400" b="1" dirty="0" smtClean="0"/>
              <a:t>Διαταραχή </a:t>
            </a:r>
            <a:r>
              <a:rPr lang="el-GR" sz="2400" b="1" dirty="0"/>
              <a:t>ά</a:t>
            </a:r>
            <a:r>
              <a:rPr lang="el-GR" sz="2400" b="1" dirty="0" smtClean="0"/>
              <a:t>ρθρωσης</a:t>
            </a:r>
            <a:r>
              <a:rPr lang="el-GR" sz="2400" dirty="0" smtClean="0"/>
              <a:t>. </a:t>
            </a:r>
            <a:r>
              <a:rPr lang="el-GR" sz="2400" u="sng" dirty="0" smtClean="0"/>
              <a:t>Τραυλισμός</a:t>
            </a:r>
            <a:r>
              <a:rPr lang="el-GR" sz="2400" dirty="0" smtClean="0"/>
              <a:t>: δυσχέρεια χειλικά, ένρινα, γλωσσικά φωνήματα</a:t>
            </a:r>
            <a:r>
              <a:rPr lang="en-US" sz="2400" dirty="0" smtClean="0"/>
              <a:t>-</a:t>
            </a:r>
            <a:r>
              <a:rPr lang="el-GR" sz="2400" dirty="0" smtClean="0"/>
              <a:t>καθυστερημένη, βεβιασμένη ή επαναληπτική εκφορά τους-επιβράδυνση ροής λόγου. </a:t>
            </a:r>
            <a:r>
              <a:rPr lang="el-GR" sz="2400" u="sng" dirty="0" smtClean="0"/>
              <a:t>Δυσαρθρία: </a:t>
            </a:r>
            <a:r>
              <a:rPr lang="el-GR" sz="2400" dirty="0" smtClean="0"/>
              <a:t>γενικευμένη δυσχέρεια άρθρωσης.</a:t>
            </a:r>
          </a:p>
          <a:p>
            <a:pPr marL="0" indent="0">
              <a:buNone/>
            </a:pPr>
            <a:r>
              <a:rPr lang="el-GR" sz="2400" b="1" dirty="0" smtClean="0"/>
              <a:t>Διαταραχή προσωδίας. </a:t>
            </a:r>
            <a:r>
              <a:rPr lang="el-GR" sz="2400" dirty="0" smtClean="0"/>
              <a:t>Απώλεια μουσικότητας. Εκφορά μονότονης, άχρωμης, συναισθηματικά ανέκφραστης ομιλίας.</a:t>
            </a:r>
          </a:p>
          <a:p>
            <a:pPr marL="0" indent="0">
              <a:buNone/>
            </a:pPr>
            <a:r>
              <a:rPr lang="el-GR" sz="2400" b="1" dirty="0" smtClean="0"/>
              <a:t>Διαταραχές ηχηρότητας </a:t>
            </a:r>
            <a:r>
              <a:rPr lang="el-GR" sz="2400" dirty="0" smtClean="0"/>
              <a:t>(έντασης). </a:t>
            </a:r>
            <a:r>
              <a:rPr lang="el-GR" sz="2400" dirty="0" err="1" smtClean="0"/>
              <a:t>Υπο</a:t>
            </a:r>
            <a:r>
              <a:rPr lang="el-GR" sz="2400" dirty="0" smtClean="0"/>
              <a:t>-</a:t>
            </a:r>
            <a:r>
              <a:rPr lang="el-GR" sz="2400" dirty="0" err="1" smtClean="0"/>
              <a:t>υπερ</a:t>
            </a:r>
            <a:r>
              <a:rPr lang="el-GR" sz="2400" dirty="0" smtClean="0"/>
              <a:t> </a:t>
            </a:r>
            <a:r>
              <a:rPr lang="el-GR" sz="2400" dirty="0" err="1" smtClean="0"/>
              <a:t>φωνία</a:t>
            </a:r>
            <a:r>
              <a:rPr lang="el-GR" sz="2400" dirty="0" smtClean="0"/>
              <a:t>.</a:t>
            </a:r>
          </a:p>
          <a:p>
            <a:pPr marL="0" indent="0">
              <a:buNone/>
            </a:pPr>
            <a:r>
              <a:rPr lang="el-GR" sz="2400" b="1" dirty="0" smtClean="0"/>
              <a:t>Διαταραχή ρυθμού</a:t>
            </a:r>
            <a:r>
              <a:rPr lang="el-GR" sz="2400" dirty="0" smtClean="0"/>
              <a:t>. </a:t>
            </a:r>
            <a:r>
              <a:rPr lang="el-GR" sz="2400" dirty="0" err="1" smtClean="0"/>
              <a:t>Βωβότητα</a:t>
            </a:r>
            <a:r>
              <a:rPr lang="el-GR" sz="2400" dirty="0" smtClean="0"/>
              <a:t>-</a:t>
            </a:r>
            <a:r>
              <a:rPr lang="el-GR" sz="2400" dirty="0" err="1" smtClean="0"/>
              <a:t>βραδυφημία</a:t>
            </a:r>
            <a:r>
              <a:rPr lang="el-GR" sz="2400" dirty="0" smtClean="0"/>
              <a:t>-λογόρροια</a:t>
            </a:r>
          </a:p>
          <a:p>
            <a:pPr marL="0" indent="0">
              <a:buNone/>
            </a:pPr>
            <a:r>
              <a:rPr lang="el-GR" sz="2400" b="1" dirty="0" smtClean="0"/>
              <a:t>Διαταραχή οργάνωσης</a:t>
            </a:r>
            <a:r>
              <a:rPr lang="el-GR" sz="2400" dirty="0" smtClean="0"/>
              <a:t>. Νεολογισμοί-νεολεξίες</a:t>
            </a:r>
          </a:p>
          <a:p>
            <a:pPr marL="0" indent="0">
              <a:buNone/>
            </a:pPr>
            <a:r>
              <a:rPr lang="el-GR" sz="2400" b="1" dirty="0" smtClean="0"/>
              <a:t>Διαταραχή ροής</a:t>
            </a:r>
            <a:r>
              <a:rPr lang="el-GR" sz="2400" dirty="0" smtClean="0"/>
              <a:t>. </a:t>
            </a:r>
            <a:r>
              <a:rPr lang="el-GR" sz="2400" u="sng" dirty="0" smtClean="0"/>
              <a:t>Ανακοπές</a:t>
            </a:r>
            <a:r>
              <a:rPr lang="el-GR" sz="2400" dirty="0" smtClean="0"/>
              <a:t>: αδόκητες παύσεις, </a:t>
            </a:r>
            <a:r>
              <a:rPr lang="el-GR" sz="2400" u="sng" dirty="0" smtClean="0"/>
              <a:t>εκτροχιασμός</a:t>
            </a:r>
            <a:r>
              <a:rPr lang="el-GR" sz="2400" dirty="0" smtClean="0"/>
              <a:t>: αλματώδη μετατόπιση θεματικής εστίας, μη ολοκλήρωση, έλλειψη συνάφειας, </a:t>
            </a:r>
            <a:r>
              <a:rPr lang="el-GR" sz="2400" u="sng" dirty="0" err="1" smtClean="0"/>
              <a:t>κατ’εφαπτομένη</a:t>
            </a:r>
            <a:r>
              <a:rPr lang="el-GR" sz="2400" u="sng" dirty="0" smtClean="0"/>
              <a:t> λόγος</a:t>
            </a:r>
            <a:r>
              <a:rPr lang="el-GR" sz="2400" dirty="0" smtClean="0"/>
              <a:t>: αρχικά συναφής, εν συνεχεία απομακρύνεται, </a:t>
            </a:r>
            <a:r>
              <a:rPr lang="el-GR" sz="2400" u="sng" dirty="0" err="1" smtClean="0"/>
              <a:t>υπερλεπτομεριακός</a:t>
            </a:r>
            <a:r>
              <a:rPr lang="el-GR" sz="2400" u="sng" dirty="0" smtClean="0"/>
              <a:t> λόγος</a:t>
            </a:r>
            <a:r>
              <a:rPr lang="el-GR" sz="2400" dirty="0" smtClean="0"/>
              <a:t>, λεκτικοί αυτοματισμοί: παρένθετες εκφράσεις άσχετες, </a:t>
            </a:r>
            <a:r>
              <a:rPr lang="el-GR" sz="2400" u="sng" dirty="0" smtClean="0"/>
              <a:t>κοπρολαλία</a:t>
            </a:r>
            <a:r>
              <a:rPr lang="el-GR" sz="2400" dirty="0" smtClean="0"/>
              <a:t>, </a:t>
            </a:r>
            <a:r>
              <a:rPr lang="el-GR" sz="2400" u="sng" dirty="0" smtClean="0"/>
              <a:t>λεκτικές εμμονές</a:t>
            </a:r>
            <a:r>
              <a:rPr lang="el-GR" sz="2400" dirty="0" smtClean="0"/>
              <a:t>.</a:t>
            </a:r>
          </a:p>
          <a:p>
            <a:pPr marL="0" indent="0">
              <a:buNone/>
            </a:pPr>
            <a:r>
              <a:rPr lang="el-GR" sz="2400" b="1" dirty="0" err="1" smtClean="0"/>
              <a:t>Λογοπενία</a:t>
            </a:r>
            <a:r>
              <a:rPr lang="el-GR" sz="2400" b="1" dirty="0" smtClean="0"/>
              <a:t> / λεκτική πληθωρικότητα</a:t>
            </a:r>
            <a:r>
              <a:rPr lang="el-GR" sz="2400" dirty="0" smtClean="0"/>
              <a:t>.</a:t>
            </a:r>
            <a:endParaRPr lang="el-GR" sz="2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ΔΙΑΤΑΡΑΧΗ ΣΚΕΨΗΣ</a:t>
            </a:r>
            <a:br>
              <a:rPr lang="el-GR" dirty="0" smtClean="0"/>
            </a:br>
            <a:r>
              <a:rPr lang="el-GR" sz="3600" dirty="0" smtClean="0"/>
              <a:t>αντικατοπτρίζονται στην οργάνωση λόγου</a:t>
            </a:r>
            <a:endParaRPr lang="el-GR" sz="3600" dirty="0"/>
          </a:p>
        </p:txBody>
      </p:sp>
      <p:sp>
        <p:nvSpPr>
          <p:cNvPr id="3" name="2 - Θέση περιεχομένου"/>
          <p:cNvSpPr>
            <a:spLocks noGrp="1"/>
          </p:cNvSpPr>
          <p:nvPr>
            <p:ph idx="1"/>
          </p:nvPr>
        </p:nvSpPr>
        <p:spPr/>
        <p:txBody>
          <a:bodyPr>
            <a:normAutofit/>
          </a:bodyPr>
          <a:lstStyle/>
          <a:p>
            <a:pPr marL="0" indent="0">
              <a:buNone/>
            </a:pPr>
            <a:r>
              <a:rPr lang="el-GR" sz="2000" b="1" dirty="0" smtClean="0"/>
              <a:t>Παραληρητικές ιδέες. </a:t>
            </a:r>
            <a:r>
              <a:rPr lang="el-GR" sz="2000" dirty="0" smtClean="0"/>
              <a:t>Παγιωμένες σκέψεις για όψεις της πραγματικότητας, τεράστιας προσωπικής σπουδαιότητας, που οι ασθενείς αδυνατούν να δικαιολογήσουν έλλογα.</a:t>
            </a:r>
          </a:p>
          <a:p>
            <a:pPr marL="0" indent="0">
              <a:buNone/>
            </a:pPr>
            <a:r>
              <a:rPr lang="el-GR" sz="2000" b="1" dirty="0" smtClean="0"/>
              <a:t>Υπερτιμημένες ιδέες</a:t>
            </a:r>
            <a:r>
              <a:rPr lang="el-GR" sz="2000" dirty="0" smtClean="0"/>
              <a:t>. Παραληρητικές ιδέες βραχείας διάρκειας που διαρκούν όσο η οξεία συναισθηματική κατάσταση που τις προκαλεί.</a:t>
            </a:r>
          </a:p>
          <a:p>
            <a:pPr marL="0" indent="0">
              <a:buNone/>
            </a:pPr>
            <a:r>
              <a:rPr lang="el-GR" sz="2000" dirty="0" smtClean="0"/>
              <a:t>Θέμα: επαπειλούμενη προσβολή ασφάλειας, αξιοπρέπειας, </a:t>
            </a:r>
            <a:r>
              <a:rPr lang="el-GR" sz="2000" dirty="0" err="1" smtClean="0"/>
              <a:t>ιδιωτικότητας</a:t>
            </a:r>
            <a:r>
              <a:rPr lang="el-GR" sz="2000" dirty="0" smtClean="0"/>
              <a:t> (ιδέες δίωξης), ιδέες ενοχής, υποχονδριακές (ανίατες νόσοι), υπερτίμησης (</a:t>
            </a:r>
            <a:r>
              <a:rPr lang="el-GR" sz="2000" dirty="0" err="1" smtClean="0"/>
              <a:t>μεσιανική</a:t>
            </a:r>
            <a:r>
              <a:rPr lang="el-GR" sz="2000" dirty="0" smtClean="0"/>
              <a:t> αποστολή), ζηλοτυπίας.</a:t>
            </a:r>
          </a:p>
          <a:p>
            <a:pPr marL="0" indent="0">
              <a:buNone/>
            </a:pPr>
            <a:r>
              <a:rPr lang="el-GR" sz="2000" b="1" dirty="0" smtClean="0"/>
              <a:t>Διαταραχές συνείδησης εαυτού</a:t>
            </a:r>
            <a:r>
              <a:rPr lang="el-GR" sz="2000" dirty="0" smtClean="0"/>
              <a:t>: βίωμα εκπομπής ή αναμετάδοσης σκέψεων, βίωμα εξωτερικής επίδρασης ή παθητικότητας (κατοχής από πνεύματα, σχολιασμού σκέψεων / πράξεων, </a:t>
            </a:r>
            <a:r>
              <a:rPr lang="el-GR" sz="2000" dirty="0" err="1" smtClean="0"/>
              <a:t>ετεροκαθορισμός</a:t>
            </a:r>
            <a:r>
              <a:rPr lang="el-GR" sz="2000" dirty="0" smtClean="0"/>
              <a:t> φώνησης, γραφής, συναισθημάτων).</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ΔΙΑΤΑΡΑΧΗ ΣΚΕΨΗΣ</a:t>
            </a:r>
            <a:br>
              <a:rPr lang="el-GR" dirty="0" smtClean="0"/>
            </a:br>
            <a:r>
              <a:rPr lang="el-GR" dirty="0" smtClean="0"/>
              <a:t>αντικατοπτρίζονται στην οργάνωση λόγου</a:t>
            </a:r>
            <a:endParaRPr lang="el-GR" dirty="0"/>
          </a:p>
        </p:txBody>
      </p:sp>
      <p:sp>
        <p:nvSpPr>
          <p:cNvPr id="3" name="2 - Θέση περιεχομένου"/>
          <p:cNvSpPr>
            <a:spLocks noGrp="1"/>
          </p:cNvSpPr>
          <p:nvPr>
            <p:ph idx="1"/>
          </p:nvPr>
        </p:nvSpPr>
        <p:spPr/>
        <p:txBody>
          <a:bodyPr/>
          <a:lstStyle/>
          <a:p>
            <a:pPr marL="0" indent="0">
              <a:buNone/>
            </a:pPr>
            <a:r>
              <a:rPr lang="el-GR" sz="2400" b="1" dirty="0" smtClean="0"/>
              <a:t>Ιδεοληψίες</a:t>
            </a:r>
            <a:r>
              <a:rPr lang="el-GR" sz="2400" dirty="0" smtClean="0"/>
              <a:t>. Εικόνες, ιδέες, παρορμήσεις [επιθετικότητα, μόλυνση, σεξουαλικότητα, συλλογή άχρηστων αντικειμένων, τάξη και συμμετρία] αναγνωρίζονται ως προϊόντα ψυχισμού, βιώνονται ως παρείσακτες, προκαλούν άγχος, ατελέσφορη προσπάθεια αντίστασης και ανακούφιση μέσω </a:t>
            </a:r>
            <a:r>
              <a:rPr lang="el-GR" sz="2400" b="1" dirty="0" smtClean="0"/>
              <a:t>καταναγκαστικών</a:t>
            </a:r>
            <a:r>
              <a:rPr lang="el-GR" sz="2400" dirty="0" smtClean="0"/>
              <a:t> τελετουργιών [καθαριότητας, ελέγχου, επανάληψη νοητικών ή κινητικών πράξεων με μαγική σπουδαιότητα, τάξης, συλλογή άχρηστων αντικειμένων]</a:t>
            </a:r>
          </a:p>
          <a:p>
            <a:pPr marL="0" indent="0">
              <a:buNone/>
            </a:pPr>
            <a:endParaRPr lang="el-GR" sz="2400" dirty="0" smtClean="0"/>
          </a:p>
          <a:p>
            <a:endParaRPr lang="el-G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0"/>
            <a:ext cx="8229600" cy="642918"/>
          </a:xfrm>
        </p:spPr>
        <p:txBody>
          <a:bodyPr>
            <a:normAutofit fontScale="90000"/>
          </a:bodyPr>
          <a:lstStyle/>
          <a:p>
            <a:r>
              <a:rPr lang="el-GR" dirty="0" smtClean="0"/>
              <a:t>ΔΙΑΤΑΡΑΧΗ ΣΥΝΑΙΣΘΗΜΑΤΟΣ</a:t>
            </a:r>
            <a:endParaRPr lang="el-GR" dirty="0"/>
          </a:p>
        </p:txBody>
      </p:sp>
      <p:sp>
        <p:nvSpPr>
          <p:cNvPr id="3" name="2 - Θέση περιεχομένου"/>
          <p:cNvSpPr>
            <a:spLocks noGrp="1"/>
          </p:cNvSpPr>
          <p:nvPr>
            <p:ph idx="1"/>
          </p:nvPr>
        </p:nvSpPr>
        <p:spPr>
          <a:xfrm>
            <a:off x="571472" y="785794"/>
            <a:ext cx="8229600" cy="4500593"/>
          </a:xfrm>
        </p:spPr>
        <p:txBody>
          <a:bodyPr>
            <a:normAutofit lnSpcReduction="10000"/>
          </a:bodyPr>
          <a:lstStyle/>
          <a:p>
            <a:pPr>
              <a:buNone/>
            </a:pPr>
            <a:r>
              <a:rPr lang="el-GR" sz="2800" b="1" dirty="0" smtClean="0"/>
              <a:t>Άγχος</a:t>
            </a:r>
            <a:r>
              <a:rPr lang="el-GR" sz="2800" dirty="0" smtClean="0"/>
              <a:t>. Φόβος επί απουσίας </a:t>
            </a:r>
            <a:r>
              <a:rPr lang="el-GR" sz="2800" dirty="0" err="1" smtClean="0"/>
              <a:t>φοβογόνων</a:t>
            </a:r>
            <a:r>
              <a:rPr lang="el-GR" sz="2800" dirty="0" smtClean="0"/>
              <a:t> ερεθισμάτων.</a:t>
            </a:r>
          </a:p>
          <a:p>
            <a:pPr>
              <a:buNone/>
            </a:pPr>
            <a:r>
              <a:rPr lang="el-GR" sz="2800" b="1" dirty="0" smtClean="0"/>
              <a:t>Πανικός</a:t>
            </a:r>
            <a:r>
              <a:rPr lang="el-GR" sz="2800" dirty="0" smtClean="0"/>
              <a:t>. Εκρηκτικά επεισόδια άγχους, μεγάλης έντασης και βραχείας διάρκειας.</a:t>
            </a:r>
          </a:p>
          <a:p>
            <a:pPr>
              <a:buNone/>
            </a:pPr>
            <a:r>
              <a:rPr lang="el-GR" sz="2800" b="1" dirty="0" smtClean="0"/>
              <a:t>Γενικευμένο άγχος</a:t>
            </a:r>
            <a:r>
              <a:rPr lang="el-GR" sz="2800" dirty="0" smtClean="0"/>
              <a:t>. Μικρή ένταση, μεγάλη διάρκεια</a:t>
            </a:r>
          </a:p>
          <a:p>
            <a:pPr>
              <a:buNone/>
            </a:pPr>
            <a:r>
              <a:rPr lang="el-GR" sz="2800" dirty="0" smtClean="0"/>
              <a:t>[</a:t>
            </a:r>
            <a:r>
              <a:rPr lang="el-GR" sz="2800" b="1" dirty="0" smtClean="0"/>
              <a:t>Θλίψη</a:t>
            </a:r>
            <a:r>
              <a:rPr lang="el-GR" sz="2800" dirty="0" smtClean="0"/>
              <a:t>: ψυχική αντίδραση βραχείας διάρκειας σε αντίξοα συμβάντα]. </a:t>
            </a:r>
            <a:r>
              <a:rPr lang="el-GR" sz="2800" b="1" dirty="0" smtClean="0"/>
              <a:t>Καταθλιπτικό</a:t>
            </a:r>
            <a:r>
              <a:rPr lang="el-GR" sz="2800" dirty="0" smtClean="0"/>
              <a:t> </a:t>
            </a:r>
            <a:r>
              <a:rPr lang="el-GR" sz="2800" b="1" dirty="0" smtClean="0"/>
              <a:t>συναίσθημα</a:t>
            </a:r>
            <a:r>
              <a:rPr lang="el-GR" sz="2800" dirty="0" smtClean="0"/>
              <a:t>. Επί μακρόν διατήρηση θλίψης, ολική διάβρωση ψυχισμού.</a:t>
            </a:r>
          </a:p>
          <a:p>
            <a:pPr>
              <a:buNone/>
            </a:pPr>
            <a:r>
              <a:rPr lang="el-GR" sz="2800" dirty="0" smtClean="0"/>
              <a:t>[</a:t>
            </a:r>
            <a:r>
              <a:rPr lang="el-GR" sz="2800" b="1" dirty="0" smtClean="0"/>
              <a:t>Ευφορία</a:t>
            </a:r>
            <a:r>
              <a:rPr lang="el-GR" sz="2800" dirty="0" smtClean="0"/>
              <a:t>] </a:t>
            </a:r>
            <a:r>
              <a:rPr lang="el-GR" sz="2800" b="1" dirty="0" smtClean="0"/>
              <a:t>Μανία</a:t>
            </a:r>
            <a:r>
              <a:rPr lang="el-GR" sz="2800" dirty="0" smtClean="0"/>
              <a:t>. Παρατείνεται χρονικά, διαβρώνει τη σκέψη.</a:t>
            </a:r>
          </a:p>
          <a:p>
            <a:pPr>
              <a:buNone/>
            </a:pPr>
            <a:endParaRPr lang="el-GR" sz="2800" dirty="0" smtClean="0"/>
          </a:p>
          <a:p>
            <a:pPr>
              <a:buNone/>
            </a:pPr>
            <a:endParaRPr lang="el-GR" sz="2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ΔΙΑΤΑΡΑΧΗ ΣΥΝΑΙΣΘΗΜΑΤΟΣ</a:t>
            </a:r>
            <a:endParaRPr lang="el-GR" dirty="0"/>
          </a:p>
        </p:txBody>
      </p:sp>
      <p:sp>
        <p:nvSpPr>
          <p:cNvPr id="3" name="2 - Θέση περιεχομένου"/>
          <p:cNvSpPr>
            <a:spLocks noGrp="1"/>
          </p:cNvSpPr>
          <p:nvPr>
            <p:ph idx="1"/>
          </p:nvPr>
        </p:nvSpPr>
        <p:spPr/>
        <p:txBody>
          <a:bodyPr/>
          <a:lstStyle/>
          <a:p>
            <a:pPr>
              <a:buNone/>
            </a:pPr>
            <a:r>
              <a:rPr lang="el-GR" b="1" dirty="0" err="1" smtClean="0"/>
              <a:t>Απροσφορότητα</a:t>
            </a:r>
            <a:r>
              <a:rPr lang="el-GR" dirty="0" smtClean="0"/>
              <a:t>. Κραυγαλέα αναντιστοιχία συναισθημάτων με περιεχόμενο σκέψης και το περιβάλλον.</a:t>
            </a:r>
          </a:p>
          <a:p>
            <a:pPr>
              <a:buNone/>
            </a:pPr>
            <a:r>
              <a:rPr lang="el-GR" b="1" dirty="0" smtClean="0"/>
              <a:t>Συναισθηματική άμβλυνση-</a:t>
            </a:r>
            <a:r>
              <a:rPr lang="el-GR" b="1" dirty="0" err="1" smtClean="0"/>
              <a:t>επιπέδωση</a:t>
            </a:r>
            <a:r>
              <a:rPr lang="el-GR" dirty="0" err="1" smtClean="0"/>
              <a:t>.</a:t>
            </a:r>
            <a:endParaRPr lang="el-GR" dirty="0" smtClean="0"/>
          </a:p>
          <a:p>
            <a:pPr>
              <a:buNone/>
            </a:pPr>
            <a:r>
              <a:rPr lang="el-GR" dirty="0" smtClean="0"/>
              <a:t>Συναισθηματική </a:t>
            </a:r>
            <a:r>
              <a:rPr lang="el-GR" dirty="0" err="1" smtClean="0"/>
              <a:t>ευμεταβλητότητα</a:t>
            </a:r>
            <a:endParaRPr lang="el-GR" dirty="0" smtClean="0"/>
          </a:p>
          <a:p>
            <a:pPr>
              <a:buNone/>
            </a:pPr>
            <a:r>
              <a:rPr lang="el-GR" dirty="0" smtClean="0"/>
              <a:t>Αίσθηση απώλειας ικανότητας βίωσης συναισθημάτων</a:t>
            </a:r>
            <a:endParaRPr lang="el-G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ΜΗΧΑΝΙΣΜΟΙ ΑΜΥΝΑΣ ΤΟΥ ΕΓΩ</a:t>
            </a:r>
            <a:endParaRPr lang="el-GR" dirty="0"/>
          </a:p>
        </p:txBody>
      </p:sp>
      <p:sp>
        <p:nvSpPr>
          <p:cNvPr id="3" name="2 - Θέση περιεχομένου"/>
          <p:cNvSpPr>
            <a:spLocks noGrp="1"/>
          </p:cNvSpPr>
          <p:nvPr>
            <p:ph idx="1"/>
          </p:nvPr>
        </p:nvSpPr>
        <p:spPr>
          <a:xfrm>
            <a:off x="428596" y="1571612"/>
            <a:ext cx="8229600" cy="4525963"/>
          </a:xfrm>
        </p:spPr>
        <p:txBody>
          <a:bodyPr>
            <a:normAutofit lnSpcReduction="10000"/>
          </a:bodyPr>
          <a:lstStyle/>
          <a:p>
            <a:pPr>
              <a:buNone/>
            </a:pPr>
            <a:r>
              <a:rPr lang="el-GR" dirty="0" smtClean="0"/>
              <a:t>Οι τρόποι που αναπτύσσει το άτομο προκειμένου να ανταπεξέλθει στα ερεθίσματα που του προκαλούν δυσφορία.</a:t>
            </a:r>
          </a:p>
          <a:p>
            <a:pPr>
              <a:buNone/>
            </a:pPr>
            <a:endParaRPr lang="el-GR" dirty="0" smtClean="0"/>
          </a:p>
          <a:p>
            <a:pPr>
              <a:buNone/>
            </a:pPr>
            <a:r>
              <a:rPr lang="el-GR" dirty="0" smtClean="0"/>
              <a:t>-Μπορεί να αναζητήσει εξωτερική βοήθεια</a:t>
            </a:r>
          </a:p>
          <a:p>
            <a:pPr>
              <a:buNone/>
            </a:pPr>
            <a:r>
              <a:rPr lang="el-GR" dirty="0" smtClean="0"/>
              <a:t>-Να καταβάλλει συνειδητή γνωστική προσπάθεια </a:t>
            </a:r>
          </a:p>
          <a:p>
            <a:pPr>
              <a:buNone/>
            </a:pPr>
            <a:r>
              <a:rPr lang="el-GR" dirty="0" smtClean="0"/>
              <a:t>-Να κινητοποιήσει ασυνείδητους προσαρμοστικούς μηχανισμούς</a:t>
            </a:r>
          </a:p>
          <a:p>
            <a:pPr>
              <a:buNone/>
            </a:pPr>
            <a:endParaRPr lang="el-GR" dirty="0" smtClean="0"/>
          </a:p>
          <a:p>
            <a:pPr>
              <a:buNone/>
            </a:pPr>
            <a:endParaRPr lang="el-GR" dirty="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ΜΗΧΑΝΙΣΜΟΙ ΑΜΥΝΑΣ ΤΟΥ ΕΓΩ</a:t>
            </a:r>
            <a:endParaRPr lang="el-GR" dirty="0"/>
          </a:p>
        </p:txBody>
      </p:sp>
      <p:sp>
        <p:nvSpPr>
          <p:cNvPr id="3" name="2 - Θέση περιεχομένου"/>
          <p:cNvSpPr>
            <a:spLocks noGrp="1"/>
          </p:cNvSpPr>
          <p:nvPr>
            <p:ph idx="1"/>
          </p:nvPr>
        </p:nvSpPr>
        <p:spPr/>
        <p:txBody>
          <a:bodyPr>
            <a:normAutofit fontScale="92500" lnSpcReduction="20000"/>
          </a:bodyPr>
          <a:lstStyle/>
          <a:p>
            <a:pPr>
              <a:buNone/>
            </a:pPr>
            <a:r>
              <a:rPr lang="el-GR" dirty="0" smtClean="0"/>
              <a:t>Τροποποιούν αντίληψη εξωτερικής και εσωτερικής πραγματικότητας.</a:t>
            </a:r>
          </a:p>
          <a:p>
            <a:pPr>
              <a:buNone/>
            </a:pPr>
            <a:r>
              <a:rPr lang="el-GR" dirty="0" smtClean="0"/>
              <a:t>Βοηθούν ώστε να κρατηθούν τα συναισθήματα σε υποφερτά όρια (θάνατος προσφιλούς προσώπου)</a:t>
            </a:r>
          </a:p>
          <a:p>
            <a:pPr>
              <a:buNone/>
            </a:pPr>
            <a:r>
              <a:rPr lang="el-GR" dirty="0" smtClean="0"/>
              <a:t>Εκτρέπουν ή απαλείφουν εναλλαγές παρορμήσεων (εφηβεία).</a:t>
            </a:r>
          </a:p>
          <a:p>
            <a:pPr>
              <a:buNone/>
            </a:pPr>
            <a:r>
              <a:rPr lang="el-GR" dirty="0" smtClean="0"/>
              <a:t>Κερδίζουν αναγκαίο χρόνο για ενσωμάτωση αλλαγών (εφηβεία)</a:t>
            </a:r>
          </a:p>
          <a:p>
            <a:pPr>
              <a:buNone/>
            </a:pPr>
            <a:r>
              <a:rPr lang="el-GR" dirty="0" smtClean="0"/>
              <a:t>Απαλύνουν συνέπειες εσωτερικών συγκρούσεων</a:t>
            </a:r>
          </a:p>
          <a:p>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 </a:t>
            </a:r>
            <a:r>
              <a:rPr lang="el-GR" dirty="0" smtClean="0"/>
              <a:t> Ψυχιατρική συνέντευξη</a:t>
            </a:r>
            <a:endParaRPr lang="el-GR" dirty="0"/>
          </a:p>
        </p:txBody>
      </p:sp>
      <p:sp>
        <p:nvSpPr>
          <p:cNvPr id="3" name="2 - Θέση περιεχομένου"/>
          <p:cNvSpPr>
            <a:spLocks noGrp="1"/>
          </p:cNvSpPr>
          <p:nvPr>
            <p:ph idx="1"/>
          </p:nvPr>
        </p:nvSpPr>
        <p:spPr>
          <a:xfrm>
            <a:off x="285720" y="1600200"/>
            <a:ext cx="8715436" cy="4525963"/>
          </a:xfrm>
        </p:spPr>
        <p:txBody>
          <a:bodyPr>
            <a:normAutofit/>
          </a:bodyPr>
          <a:lstStyle/>
          <a:p>
            <a:pPr>
              <a:buNone/>
            </a:pPr>
            <a:r>
              <a:rPr lang="el-GR" sz="2800" dirty="0" smtClean="0"/>
              <a:t>Αποτελεί σχεδόν το μοναδικό διαγνωστικό εργαλείο.</a:t>
            </a:r>
          </a:p>
          <a:p>
            <a:pPr>
              <a:buNone/>
            </a:pPr>
            <a:r>
              <a:rPr lang="el-GR" sz="2800" dirty="0" smtClean="0"/>
              <a:t>Λήψη πληροφοριών. Καταγραφή ιστορικού με οργανωμένο και καθιερωμένο τρόπο</a:t>
            </a:r>
          </a:p>
          <a:p>
            <a:pPr>
              <a:buNone/>
            </a:pPr>
            <a:r>
              <a:rPr lang="el-GR" sz="2800" dirty="0" smtClean="0"/>
              <a:t>Οικοδόμηση θεραπευτικής σχέσης. Επηρεάζει τι θα αναφέρει ο ασθενής. </a:t>
            </a:r>
          </a:p>
          <a:p>
            <a:pPr>
              <a:buNone/>
            </a:pPr>
            <a:r>
              <a:rPr lang="el-GR" sz="2800" dirty="0" smtClean="0"/>
              <a:t>Θεραπευτικός σχεδιασμός.</a:t>
            </a:r>
          </a:p>
          <a:p>
            <a:pPr>
              <a:buNone/>
            </a:pPr>
            <a:endParaRPr lang="el-GR" sz="2800" dirty="0"/>
          </a:p>
          <a:p>
            <a:pPr>
              <a:buNone/>
            </a:pPr>
            <a:r>
              <a:rPr lang="el-GR" sz="2800" dirty="0" smtClean="0"/>
              <a:t>Απαιτεί ιδιαίτερες δεξιότητες από τον Ψυχίατρο</a:t>
            </a:r>
          </a:p>
          <a:p>
            <a:pPr>
              <a:buNone/>
            </a:pPr>
            <a:endParaRPr lang="el-GR" sz="2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ΑΠΩΘΗΣΗ</a:t>
            </a:r>
            <a:endParaRPr lang="el-GR" dirty="0"/>
          </a:p>
        </p:txBody>
      </p:sp>
      <p:sp>
        <p:nvSpPr>
          <p:cNvPr id="3" name="2 - Θέση περιεχομένου"/>
          <p:cNvSpPr>
            <a:spLocks noGrp="1"/>
          </p:cNvSpPr>
          <p:nvPr>
            <p:ph idx="1"/>
          </p:nvPr>
        </p:nvSpPr>
        <p:spPr/>
        <p:txBody>
          <a:bodyPr>
            <a:normAutofit lnSpcReduction="10000"/>
          </a:bodyPr>
          <a:lstStyle/>
          <a:p>
            <a:pPr>
              <a:buNone/>
            </a:pPr>
            <a:r>
              <a:rPr lang="el-GR" dirty="0" smtClean="0"/>
              <a:t>Από τους σημαντικότερους ΜΑ.</a:t>
            </a:r>
          </a:p>
          <a:p>
            <a:pPr>
              <a:buNone/>
            </a:pPr>
            <a:r>
              <a:rPr lang="el-GR" dirty="0" smtClean="0"/>
              <a:t>Απωθεί και καταπνίγει στο ασυνείδητο βιώματα και εμπειρίες που συνδέονται με δυσάρεστα συναισθήματα  ή απαράδεκτων φαντασιώσεων.</a:t>
            </a:r>
          </a:p>
          <a:p>
            <a:pPr>
              <a:buNone/>
            </a:pPr>
            <a:r>
              <a:rPr lang="el-GR" dirty="0" smtClean="0"/>
              <a:t>Οι απωθημένες </a:t>
            </a:r>
            <a:r>
              <a:rPr lang="el-GR" dirty="0" err="1" smtClean="0"/>
              <a:t>ενορμήσεις</a:t>
            </a:r>
            <a:r>
              <a:rPr lang="el-GR" dirty="0" smtClean="0"/>
              <a:t> δεν χάνονται αλλά τείνουν να αναδυθούν στο Εγώ όταν το άτομο κοιμάται, όταν έχει καταναλώνει αλκοόλ ή βρίσκεται υπό την επίδραση ουσιών</a:t>
            </a:r>
            <a:endParaRPr lang="el-G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ΑΡΝΗΣΗ</a:t>
            </a:r>
            <a:endParaRPr lang="el-GR" dirty="0"/>
          </a:p>
        </p:txBody>
      </p:sp>
      <p:sp>
        <p:nvSpPr>
          <p:cNvPr id="3" name="2 - Θέση περιεχομένου"/>
          <p:cNvSpPr>
            <a:spLocks noGrp="1"/>
          </p:cNvSpPr>
          <p:nvPr>
            <p:ph idx="1"/>
          </p:nvPr>
        </p:nvSpPr>
        <p:spPr/>
        <p:txBody>
          <a:bodyPr>
            <a:normAutofit fontScale="70000" lnSpcReduction="20000"/>
          </a:bodyPr>
          <a:lstStyle/>
          <a:p>
            <a:r>
              <a:rPr lang="el-GR" dirty="0" smtClean="0"/>
              <a:t>Το άτομο αρνείται ένα δυσάρεστο ή ανεπιθύμητο κομμάτι της πραγματικότητας του.</a:t>
            </a:r>
          </a:p>
          <a:p>
            <a:r>
              <a:rPr lang="el-GR" dirty="0" smtClean="0"/>
              <a:t>Οι περισσότεροι άνθρωποι χρησιμοποιούν την άρνηση με σκοπό να διαχειριστούν μία αλήθεια που δεν αντέχουν. Με αυτό τον τρόπο κάνουν τη ζωή τους λιγότερο δυσάρεστη και περισσότερο υποφερτή.</a:t>
            </a:r>
          </a:p>
          <a:p>
            <a:pPr>
              <a:buNone/>
            </a:pPr>
            <a:endParaRPr lang="el-GR" dirty="0" smtClean="0"/>
          </a:p>
          <a:p>
            <a:r>
              <a:rPr lang="el-GR" dirty="0" smtClean="0"/>
              <a:t>Πιο ανώριμος και αρχαϊκός ΜΑ</a:t>
            </a:r>
          </a:p>
          <a:p>
            <a:r>
              <a:rPr lang="el-GR" dirty="0" smtClean="0"/>
              <a:t>Έχει τις ρίζες της στον εγωκεντρισμό του παιδιού και βασίζεται στην θεώρηση ότι «αν δεν το παραδεχτώ, τότε δεν συμβαίνει».</a:t>
            </a:r>
          </a:p>
          <a:p>
            <a:r>
              <a:rPr lang="el-GR" dirty="0" smtClean="0"/>
              <a:t>χρονίως πάσχοντες [ο ασθενής αρνείται να παραδεχτεί ότι έχει νοσήσει και πρέπει να ακολουθήσει την κατάλληλη θεραπεία].</a:t>
            </a:r>
            <a:endParaRPr lang="el-G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ΕΚΛΟΓΙΚΕΥΣΗ</a:t>
            </a:r>
            <a:endParaRPr lang="el-GR" dirty="0"/>
          </a:p>
        </p:txBody>
      </p:sp>
      <p:sp>
        <p:nvSpPr>
          <p:cNvPr id="3" name="2 - Θέση περιεχομένου"/>
          <p:cNvSpPr>
            <a:spLocks noGrp="1"/>
          </p:cNvSpPr>
          <p:nvPr>
            <p:ph idx="1"/>
          </p:nvPr>
        </p:nvSpPr>
        <p:spPr/>
        <p:txBody>
          <a:bodyPr/>
          <a:lstStyle/>
          <a:p>
            <a:r>
              <a:rPr lang="el-GR" dirty="0" err="1" smtClean="0"/>
              <a:t>Λογικοφανής</a:t>
            </a:r>
            <a:r>
              <a:rPr lang="el-GR" dirty="0" smtClean="0"/>
              <a:t> δικαιολογία μίας πράξης ή συμπεριφοράς με στόχο να την αποδυναμώσει. Δίνει ερμηνείες που φαίνονται λογικές και ηθικά αποδεκτές για μη αποδεκτή συμπεριφορά ή επιθυμίες (αλκοολικοί, παιδιά)</a:t>
            </a:r>
            <a:endParaRPr lang="el-G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ΠΡΟΒΟΛΗ</a:t>
            </a:r>
            <a:endParaRPr lang="el-GR" dirty="0"/>
          </a:p>
        </p:txBody>
      </p:sp>
      <p:sp>
        <p:nvSpPr>
          <p:cNvPr id="3" name="2 - Θέση περιεχομένου"/>
          <p:cNvSpPr>
            <a:spLocks noGrp="1"/>
          </p:cNvSpPr>
          <p:nvPr>
            <p:ph idx="1"/>
          </p:nvPr>
        </p:nvSpPr>
        <p:spPr/>
        <p:txBody>
          <a:bodyPr/>
          <a:lstStyle/>
          <a:p>
            <a:r>
              <a:rPr lang="el-GR" dirty="0" smtClean="0"/>
              <a:t>Το άτομο απομακρύνει από τον εαυτό του και αποδίδει σε κάποιο άλλο πρόσωπο επιθυμίες, ιδιότητες ή συναισθήματα τα οποία είτε αγνοεί είτε αρνείται για τον εαυτό του. Μεταφορά ασυνείδητων επιθυμιών ή συναισθημάτων προς το περιβάλλον («ο ανήθικος περί ηθικής»)</a:t>
            </a:r>
            <a:endParaRPr lang="el-G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ΕΝΔΟΒΟΛΗ</a:t>
            </a:r>
            <a:endParaRPr lang="el-GR" dirty="0"/>
          </a:p>
        </p:txBody>
      </p:sp>
      <p:sp>
        <p:nvSpPr>
          <p:cNvPr id="3" name="2 - Θέση περιεχομένου"/>
          <p:cNvSpPr>
            <a:spLocks noGrp="1"/>
          </p:cNvSpPr>
          <p:nvPr>
            <p:ph idx="1"/>
          </p:nvPr>
        </p:nvSpPr>
        <p:spPr/>
        <p:txBody>
          <a:bodyPr/>
          <a:lstStyle/>
          <a:p>
            <a:r>
              <a:rPr lang="el-GR" dirty="0" smtClean="0"/>
              <a:t>Ενσωμάτωση ιδιοτήτων αντικειμένου αγάπης με σκοπό την επανάκτησή του ή τη διατήρησή του (η ενσωμάτωση ηθικών αξιών οικογένειας, π.χ. αυταρχική πατρική φιγούρα  που γίνεται ασυνείδητα στοιχείο προσωπικότητας)</a:t>
            </a:r>
            <a:endParaRPr lang="el-G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ΤΑΥΤΙΣΗ</a:t>
            </a:r>
            <a:endParaRPr lang="el-GR" dirty="0"/>
          </a:p>
        </p:txBody>
      </p:sp>
      <p:sp>
        <p:nvSpPr>
          <p:cNvPr id="3" name="2 - Θέση περιεχομένου"/>
          <p:cNvSpPr>
            <a:spLocks noGrp="1"/>
          </p:cNvSpPr>
          <p:nvPr>
            <p:ph idx="1"/>
          </p:nvPr>
        </p:nvSpPr>
        <p:spPr/>
        <p:txBody>
          <a:bodyPr/>
          <a:lstStyle/>
          <a:p>
            <a:r>
              <a:rPr lang="el-GR" dirty="0" smtClean="0"/>
              <a:t>Ασυνείδητη διαδικασία με την οποία το άτομο προσπαθεί να μοιάσει με κάποιο άλλο και να σκέπτεται, αισθάνεται και συμπεριφέρεται όπως θα έκανε το άλλο άτομο.</a:t>
            </a:r>
          </a:p>
          <a:p>
            <a:r>
              <a:rPr lang="el-GR" dirty="0" smtClean="0"/>
              <a:t>Σημαντικός ΜΑ για ψυχοκινητική ανάπτυξη παιδιού η ταύτιση με ομόφυλο γονέα και θετικά πρότυπα.</a:t>
            </a:r>
            <a:endParaRPr lang="el-G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ΥΠΕΡΑΝΑΠΛΗΡΩΣΗ</a:t>
            </a:r>
            <a:endParaRPr lang="el-GR" dirty="0"/>
          </a:p>
        </p:txBody>
      </p:sp>
      <p:sp>
        <p:nvSpPr>
          <p:cNvPr id="3" name="2 - Θέση περιεχομένου"/>
          <p:cNvSpPr>
            <a:spLocks noGrp="1"/>
          </p:cNvSpPr>
          <p:nvPr>
            <p:ph idx="1"/>
          </p:nvPr>
        </p:nvSpPr>
        <p:spPr/>
        <p:txBody>
          <a:bodyPr/>
          <a:lstStyle/>
          <a:p>
            <a:r>
              <a:rPr lang="el-GR" dirty="0" smtClean="0"/>
              <a:t>Αντικατάσταση ασυνείδητων επιθυμιών, </a:t>
            </a:r>
            <a:r>
              <a:rPr lang="el-GR" dirty="0" err="1" smtClean="0"/>
              <a:t>ενορμήσεων</a:t>
            </a:r>
            <a:r>
              <a:rPr lang="el-GR" dirty="0" smtClean="0"/>
              <a:t> ή συναισθημάτων μ ε τις αντίθετες.</a:t>
            </a:r>
          </a:p>
          <a:p>
            <a:r>
              <a:rPr lang="el-GR" dirty="0" smtClean="0"/>
              <a:t>Επιθετικά άτομα εμφανίζονται ως δουλοπρεπή</a:t>
            </a:r>
          </a:p>
          <a:p>
            <a:r>
              <a:rPr lang="el-GR" dirty="0" smtClean="0"/>
              <a:t>Θετική λειτουργία (κινητικά ανάπηρός που αριστεύει)</a:t>
            </a:r>
            <a:endParaRPr lang="el-G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ΜΕΡΙΚΗ ΑΝΑΣΤΟΛΗ -ΤΡΟΠΟΠΟΙΗΣΗ</a:t>
            </a:r>
            <a:endParaRPr lang="el-GR" dirty="0"/>
          </a:p>
        </p:txBody>
      </p:sp>
      <p:sp>
        <p:nvSpPr>
          <p:cNvPr id="3" name="2 - Θέση περιεχομένου"/>
          <p:cNvSpPr>
            <a:spLocks noGrp="1"/>
          </p:cNvSpPr>
          <p:nvPr>
            <p:ph idx="1"/>
          </p:nvPr>
        </p:nvSpPr>
        <p:spPr/>
        <p:txBody>
          <a:bodyPr/>
          <a:lstStyle/>
          <a:p>
            <a:r>
              <a:rPr lang="el-GR" dirty="0" smtClean="0"/>
              <a:t>Αναγκάζεται εκ των πραγμάτων να τροποποιήσει μια αρχική </a:t>
            </a:r>
            <a:r>
              <a:rPr lang="el-GR" dirty="0" err="1" smtClean="0"/>
              <a:t>ενόρμηση</a:t>
            </a:r>
            <a:r>
              <a:rPr lang="el-GR" dirty="0" smtClean="0"/>
              <a:t> για να είναι εφικτή</a:t>
            </a:r>
            <a:endParaRPr lang="el-G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ΜΕΤΟΥΣΙΩΣΗ</a:t>
            </a:r>
            <a:endParaRPr lang="el-GR" dirty="0"/>
          </a:p>
        </p:txBody>
      </p:sp>
      <p:sp>
        <p:nvSpPr>
          <p:cNvPr id="3" name="2 - Θέση περιεχομένου"/>
          <p:cNvSpPr>
            <a:spLocks noGrp="1"/>
          </p:cNvSpPr>
          <p:nvPr>
            <p:ph idx="1"/>
          </p:nvPr>
        </p:nvSpPr>
        <p:spPr/>
        <p:txBody>
          <a:bodyPr>
            <a:normAutofit fontScale="92500"/>
          </a:bodyPr>
          <a:lstStyle/>
          <a:p>
            <a:pPr>
              <a:buNone/>
            </a:pPr>
            <a:r>
              <a:rPr lang="el-GR" dirty="0" smtClean="0"/>
              <a:t>	 Όταν οι επιθυμίες του ατόμου δεν μπορούν να εκτονωθούν, γιατί δεν είναι κοινωνικά αποδεκτές, το άτομο αναζητεί εναλλακτικούς τρόπους εκτόνωσης του συναισθήματος. Στην προσπάθειά του αυτή, μετασχηματίζει (μετουσιώνει) τις «απαγορευμένες» επιθυμίες σε μια δραστηριότητα κοινωνικά ή πολιτισμικά αποδεκτή. </a:t>
            </a:r>
          </a:p>
          <a:p>
            <a:pPr>
              <a:buNone/>
            </a:pPr>
            <a:r>
              <a:rPr lang="el-GR" dirty="0" smtClean="0"/>
              <a:t>	Πιο ώριμος ή ανώτερης ή «υψηλότερης τάξης»</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ΣΩΜΑΤΙΚΗ ΜΕΤΑΤΡΟΠΗ</a:t>
            </a:r>
            <a:endParaRPr lang="el-GR" dirty="0"/>
          </a:p>
        </p:txBody>
      </p:sp>
      <p:sp>
        <p:nvSpPr>
          <p:cNvPr id="3" name="2 - Θέση περιεχομένου"/>
          <p:cNvSpPr>
            <a:spLocks noGrp="1"/>
          </p:cNvSpPr>
          <p:nvPr>
            <p:ph idx="1"/>
          </p:nvPr>
        </p:nvSpPr>
        <p:spPr>
          <a:xfrm>
            <a:off x="457200" y="1600200"/>
            <a:ext cx="8543956" cy="4525963"/>
          </a:xfrm>
        </p:spPr>
        <p:txBody>
          <a:bodyPr/>
          <a:lstStyle/>
          <a:p>
            <a:r>
              <a:rPr lang="el-GR" dirty="0" smtClean="0"/>
              <a:t>Σωματική έκφραση ενδοψυχικών συγκρούσεων</a:t>
            </a:r>
          </a:p>
          <a:p>
            <a:pPr lvl="1"/>
            <a:r>
              <a:rPr lang="el-GR" dirty="0" smtClean="0"/>
              <a:t>Υστερική τύφλωση μετά από θέαση καταστροφικής σκηνής.</a:t>
            </a:r>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smtClean="0"/>
              <a:t>ΑΠΑΙΤΗΣΕΙΣ ΣΥΝΕΝΤΕΥΞΗΣ</a:t>
            </a:r>
            <a:endParaRPr lang="el-GR" dirty="0"/>
          </a:p>
        </p:txBody>
      </p:sp>
      <p:sp>
        <p:nvSpPr>
          <p:cNvPr id="3" name="2 - Θέση περιεχομένου"/>
          <p:cNvSpPr>
            <a:spLocks noGrp="1"/>
          </p:cNvSpPr>
          <p:nvPr>
            <p:ph idx="1"/>
          </p:nvPr>
        </p:nvSpPr>
        <p:spPr/>
        <p:txBody>
          <a:bodyPr>
            <a:normAutofit fontScale="92500" lnSpcReduction="10000"/>
          </a:bodyPr>
          <a:lstStyle/>
          <a:p>
            <a:pPr>
              <a:buNone/>
            </a:pPr>
            <a:r>
              <a:rPr lang="el-GR" sz="2800" dirty="0" smtClean="0"/>
              <a:t>Ελάσσονες διαταραχές. Οι ασθενείς πρόθυμα και λεπτομερώς δίνουν πληροφορίες (αγχώδεις διαταραχές).</a:t>
            </a:r>
          </a:p>
          <a:p>
            <a:pPr>
              <a:buNone/>
            </a:pPr>
            <a:r>
              <a:rPr lang="el-GR" sz="2800" dirty="0" smtClean="0"/>
              <a:t>Μείζονες διαταραχές. Αποδιοργάνωση λόγου, διάσπαση προσοχής, αδιαφορούν για την εξέταση ή αρνούνται να συνεργαστούν (μείζονα κατάθλιψη, μανία, ψυχωσικές διαταραχές).</a:t>
            </a:r>
          </a:p>
          <a:p>
            <a:pPr>
              <a:buNone/>
            </a:pPr>
            <a:endParaRPr lang="el-GR" sz="2800" dirty="0"/>
          </a:p>
          <a:p>
            <a:pPr>
              <a:buNone/>
            </a:pPr>
            <a:r>
              <a:rPr lang="el-GR" sz="2800" dirty="0" smtClean="0"/>
              <a:t>	Πληροφορίες από το περιβάλλον</a:t>
            </a:r>
          </a:p>
          <a:p>
            <a:r>
              <a:rPr lang="el-GR" sz="2800" dirty="0" smtClean="0"/>
              <a:t>Χρόνος. 30 λεπτά ως μία ώρα </a:t>
            </a:r>
          </a:p>
          <a:p>
            <a:r>
              <a:rPr lang="el-GR" sz="2800" dirty="0" smtClean="0"/>
              <a:t>Γραφείο. Περιγράφει εικόνα ιατρού</a:t>
            </a:r>
          </a:p>
          <a:p>
            <a:pPr>
              <a:buNone/>
            </a:pPr>
            <a:endParaRPr lang="el-GR" sz="28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ΕΞΙΔΑΝΙΚΕΥΣΗ	</a:t>
            </a:r>
            <a:endParaRPr lang="el-GR" dirty="0"/>
          </a:p>
        </p:txBody>
      </p:sp>
      <p:sp>
        <p:nvSpPr>
          <p:cNvPr id="3" name="2 - Θέση περιεχομένου"/>
          <p:cNvSpPr>
            <a:spLocks noGrp="1"/>
          </p:cNvSpPr>
          <p:nvPr>
            <p:ph idx="1"/>
          </p:nvPr>
        </p:nvSpPr>
        <p:spPr/>
        <p:txBody>
          <a:bodyPr/>
          <a:lstStyle/>
          <a:p>
            <a:r>
              <a:rPr lang="el-GR" dirty="0" smtClean="0"/>
              <a:t>Ερωτευμένος!</a:t>
            </a:r>
            <a:endParaRPr lang="el-G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ΠΑΛΙΝΔΡΟΜΗΣΗ</a:t>
            </a:r>
            <a:endParaRPr lang="el-GR" dirty="0"/>
          </a:p>
        </p:txBody>
      </p:sp>
      <p:sp>
        <p:nvSpPr>
          <p:cNvPr id="3" name="2 - Θέση περιεχομένου"/>
          <p:cNvSpPr>
            <a:spLocks noGrp="1"/>
          </p:cNvSpPr>
          <p:nvPr>
            <p:ph idx="1"/>
          </p:nvPr>
        </p:nvSpPr>
        <p:spPr/>
        <p:txBody>
          <a:bodyPr/>
          <a:lstStyle/>
          <a:p>
            <a:r>
              <a:rPr lang="el-GR" dirty="0" smtClean="0"/>
              <a:t>Μπορεί να περιλαμβάνει όλη την προσωπικότητα του ατόμου</a:t>
            </a:r>
          </a:p>
          <a:p>
            <a:r>
              <a:rPr lang="el-GR" dirty="0" smtClean="0"/>
              <a:t>Οπισθοδρόμηση ΕΓΩ σε προγενέστερα στάδια ψυχοσυναισθηματικής εξέλιξης όπου υπήρχε κάποια ασφάλεια. </a:t>
            </a:r>
          </a:p>
          <a:p>
            <a:r>
              <a:rPr lang="el-GR" dirty="0" smtClean="0"/>
              <a:t>Π.χ. ακράτεια σφιγκτήρων σε παιδιά που τους είχαν ελέγξει</a:t>
            </a:r>
          </a:p>
          <a:p>
            <a:endParaRPr lang="el-G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	ΔΙΑΝΟΗΤΙΚΟΠΟΙΗΣΗ		</a:t>
            </a:r>
            <a:endParaRPr lang="el-GR" dirty="0"/>
          </a:p>
        </p:txBody>
      </p:sp>
      <p:sp>
        <p:nvSpPr>
          <p:cNvPr id="3" name="2 - Θέση περιεχομένου"/>
          <p:cNvSpPr>
            <a:spLocks noGrp="1"/>
          </p:cNvSpPr>
          <p:nvPr>
            <p:ph idx="1"/>
          </p:nvPr>
        </p:nvSpPr>
        <p:spPr/>
        <p:txBody>
          <a:bodyPr/>
          <a:lstStyle/>
          <a:p>
            <a:r>
              <a:rPr lang="el-GR" dirty="0" smtClean="0"/>
              <a:t>Απομόνωση αντικειμένου από συναισθηματικό φορτίο για να το επεξεργαστεί πιο εύκολα.</a:t>
            </a:r>
          </a:p>
          <a:p>
            <a:r>
              <a:rPr lang="el-GR" dirty="0" smtClean="0"/>
              <a:t>Έξυπνοι και μορφωμένοι που χρησιμοποιούν κυρίως τη λογική</a:t>
            </a:r>
            <a:endParaRPr lang="el-G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ΠΕΡΙΣΤΟΛΗ ΕΓΩ</a:t>
            </a:r>
            <a:endParaRPr lang="el-GR" dirty="0"/>
          </a:p>
        </p:txBody>
      </p:sp>
      <p:sp>
        <p:nvSpPr>
          <p:cNvPr id="3" name="2 - Θέση περιεχομένου"/>
          <p:cNvSpPr>
            <a:spLocks noGrp="1"/>
          </p:cNvSpPr>
          <p:nvPr>
            <p:ph idx="1"/>
          </p:nvPr>
        </p:nvSpPr>
        <p:spPr/>
        <p:txBody>
          <a:bodyPr/>
          <a:lstStyle/>
          <a:p>
            <a:r>
              <a:rPr lang="el-GR" dirty="0" smtClean="0"/>
              <a:t>Προσγείωση στην πραγματικότητα</a:t>
            </a:r>
          </a:p>
          <a:p>
            <a:r>
              <a:rPr lang="el-GR" dirty="0" smtClean="0"/>
              <a:t>Εφηβεία όπου διαψεύδονται προσδοκίες</a:t>
            </a:r>
          </a:p>
          <a:p>
            <a:r>
              <a:rPr lang="el-GR" dirty="0" smtClean="0"/>
              <a:t>Προσαρμογή</a:t>
            </a:r>
          </a:p>
          <a:p>
            <a:endParaRPr lang="el-GR"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ΜΗΧΑΝΙΣΜΟΙ ΑΜΥΝΑΣ</a:t>
            </a:r>
            <a:endParaRPr lang="el-GR" dirty="0"/>
          </a:p>
        </p:txBody>
      </p:sp>
      <p:pic>
        <p:nvPicPr>
          <p:cNvPr id="4" name="3 - Θέση περιεχομένου" descr="ΜΗΧΑΝΙΣΜΟΙ ΑΜΥΝΑΣ.jpg"/>
          <p:cNvPicPr>
            <a:picLocks noGrp="1" noChangeAspect="1"/>
          </p:cNvPicPr>
          <p:nvPr>
            <p:ph idx="1"/>
          </p:nvPr>
        </p:nvPicPr>
        <p:blipFill>
          <a:blip r:embed="rId2" cstate="print"/>
          <a:stretch>
            <a:fillRect/>
          </a:stretch>
        </p:blipFill>
        <p:spPr>
          <a:xfrm>
            <a:off x="714349" y="1124050"/>
            <a:ext cx="7500990" cy="5326090"/>
          </a:xfr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ΨΥΧΙΚΕΣ ΛΕΙΤΟΥΡΓΙΕΣ</a:t>
            </a:r>
            <a:endParaRPr lang="el-GR" dirty="0"/>
          </a:p>
        </p:txBody>
      </p:sp>
      <p:sp>
        <p:nvSpPr>
          <p:cNvPr id="3" name="2 - Θέση περιεχομένου"/>
          <p:cNvSpPr>
            <a:spLocks noGrp="1"/>
          </p:cNvSpPr>
          <p:nvPr>
            <p:ph idx="1"/>
          </p:nvPr>
        </p:nvSpPr>
        <p:spPr>
          <a:gradFill flip="none" rotWithShape="1">
            <a:gsLst>
              <a:gs pos="0">
                <a:srgbClr val="7030A0">
                  <a:tint val="66000"/>
                  <a:satMod val="160000"/>
                </a:srgbClr>
              </a:gs>
              <a:gs pos="50000">
                <a:srgbClr val="7030A0">
                  <a:tint val="44500"/>
                  <a:satMod val="160000"/>
                </a:srgbClr>
              </a:gs>
              <a:gs pos="100000">
                <a:srgbClr val="7030A0">
                  <a:tint val="23500"/>
                  <a:satMod val="160000"/>
                </a:srgbClr>
              </a:gs>
            </a:gsLst>
            <a:lin ang="8100000" scaled="1"/>
            <a:tileRect/>
          </a:gradFill>
        </p:spPr>
        <p:txBody>
          <a:bodyPr/>
          <a:lstStyle/>
          <a:p>
            <a:pPr marL="514350" indent="-514350">
              <a:buFont typeface="+mj-lt"/>
              <a:buAutoNum type="arabicPeriod"/>
            </a:pPr>
            <a:r>
              <a:rPr lang="el-GR" dirty="0" smtClean="0"/>
              <a:t>Διαταραχές συνείδησης</a:t>
            </a:r>
          </a:p>
          <a:p>
            <a:pPr marL="514350" indent="-514350">
              <a:buFont typeface="+mj-lt"/>
              <a:buAutoNum type="arabicPeriod"/>
            </a:pPr>
            <a:r>
              <a:rPr lang="el-GR" dirty="0" smtClean="0"/>
              <a:t>Διαταραχές Ψυχοκινητικοτήτας</a:t>
            </a:r>
          </a:p>
          <a:p>
            <a:pPr marL="514350" indent="-514350">
              <a:buFont typeface="+mj-lt"/>
              <a:buAutoNum type="arabicPeriod"/>
            </a:pPr>
            <a:r>
              <a:rPr lang="el-GR" dirty="0" smtClean="0"/>
              <a:t>Διαταραχές προσοχής και προσανατολισμού</a:t>
            </a:r>
          </a:p>
          <a:p>
            <a:pPr marL="514350" indent="-514350">
              <a:buFont typeface="+mj-lt"/>
              <a:buAutoNum type="arabicPeriod"/>
            </a:pPr>
            <a:r>
              <a:rPr lang="el-GR" dirty="0" smtClean="0"/>
              <a:t>Διαταραχές μνήμης</a:t>
            </a:r>
          </a:p>
          <a:p>
            <a:pPr marL="514350" indent="-514350">
              <a:buFont typeface="+mj-lt"/>
              <a:buAutoNum type="arabicPeriod"/>
            </a:pPr>
            <a:r>
              <a:rPr lang="el-GR" dirty="0" smtClean="0"/>
              <a:t>Διαταραχές αντίληψης</a:t>
            </a:r>
          </a:p>
          <a:p>
            <a:pPr marL="514350" indent="-514350">
              <a:buFont typeface="+mj-lt"/>
              <a:buAutoNum type="arabicPeriod"/>
            </a:pPr>
            <a:r>
              <a:rPr lang="el-GR" dirty="0" smtClean="0"/>
              <a:t>Διαταραχές σκέψης και ομιλίας</a:t>
            </a:r>
          </a:p>
          <a:p>
            <a:pPr marL="514350" indent="-514350">
              <a:buFont typeface="+mj-lt"/>
              <a:buAutoNum type="arabicPeriod"/>
            </a:pPr>
            <a:r>
              <a:rPr lang="el-GR" dirty="0" smtClean="0"/>
              <a:t>Διαταραχές συναισθήματος</a:t>
            </a:r>
            <a:endParaRPr lang="el-G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ΔΙΑΤΑΡΑΧΕΣ ΣΥΝΕΙΔΗΣΗΣ</a:t>
            </a:r>
            <a:endParaRPr lang="el-GR" dirty="0"/>
          </a:p>
        </p:txBody>
      </p:sp>
      <p:sp>
        <p:nvSpPr>
          <p:cNvPr id="3" name="2 - Θέση περιεχομένου"/>
          <p:cNvSpPr>
            <a:spLocks noGrp="1"/>
          </p:cNvSpPr>
          <p:nvPr>
            <p:ph idx="1"/>
          </p:nvPr>
        </p:nvSpPr>
        <p:spPr>
          <a:xfrm>
            <a:off x="214282" y="1643050"/>
            <a:ext cx="8443914" cy="4525963"/>
          </a:xfrm>
        </p:spPr>
        <p:txBody>
          <a:bodyPr>
            <a:normAutofit/>
          </a:bodyPr>
          <a:lstStyle/>
          <a:p>
            <a:pPr marL="514350" indent="-514350">
              <a:buNone/>
            </a:pPr>
            <a:r>
              <a:rPr lang="el-GR" sz="2800" dirty="0" smtClean="0"/>
              <a:t>Συνείδηση. Κατάσταση ενημερότητας για το περιβάλλον και αντίδραση στα εξωτερικά ερεθίσματα</a:t>
            </a:r>
          </a:p>
          <a:p>
            <a:pPr marL="514350" indent="-514350">
              <a:buNone/>
            </a:pPr>
            <a:endParaRPr lang="el-GR" sz="2800" dirty="0"/>
          </a:p>
          <a:p>
            <a:pPr marL="514350" indent="-514350">
              <a:buFont typeface="+mj-lt"/>
              <a:buAutoNum type="arabicPeriod"/>
            </a:pPr>
            <a:r>
              <a:rPr lang="el-GR" sz="2800" dirty="0" smtClean="0"/>
              <a:t>Διαταραχή επιπέδου.</a:t>
            </a:r>
          </a:p>
          <a:p>
            <a:pPr marL="514350" indent="-514350">
              <a:buNone/>
            </a:pPr>
            <a:r>
              <a:rPr lang="el-GR" sz="2800" dirty="0"/>
              <a:t>	</a:t>
            </a:r>
            <a:r>
              <a:rPr lang="el-GR" sz="2800" dirty="0" smtClean="0"/>
              <a:t>	Ελάττωση. Υπνηλία έως κώμα. </a:t>
            </a:r>
            <a:endParaRPr lang="el-GR" sz="2800" dirty="0"/>
          </a:p>
          <a:p>
            <a:pPr marL="514350" indent="-514350">
              <a:buNone/>
            </a:pPr>
            <a:r>
              <a:rPr lang="el-GR" sz="2800" dirty="0" smtClean="0"/>
              <a:t>		‘Αύξηση’. Ψυχοδραστικές ουσίες, μανία </a:t>
            </a:r>
          </a:p>
          <a:p>
            <a:pPr marL="514350" indent="-514350">
              <a:buNone/>
            </a:pPr>
            <a:r>
              <a:rPr lang="el-GR" sz="2800" dirty="0" smtClean="0"/>
              <a:t>2.	Διαταραχή εύρους. Αποκλειστική απορρόφηση προσοχής και αδιαφορία για τον περίγυρο (οξεία αντίδραση τρόμου, κροταφική επιληψία)</a:t>
            </a:r>
          </a:p>
          <a:p>
            <a:pPr marL="514350" indent="-514350">
              <a:buFont typeface="+mj-lt"/>
              <a:buAutoNum type="arabicPeriod"/>
            </a:pPr>
            <a:endParaRPr lang="el-GR" sz="2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3100" dirty="0" smtClean="0"/>
              <a:t/>
            </a:r>
            <a:br>
              <a:rPr lang="el-GR" sz="3100" dirty="0" smtClean="0"/>
            </a:br>
            <a:r>
              <a:rPr lang="el-GR" sz="3600" dirty="0" smtClean="0"/>
              <a:t>ΔΙΑΤΑΡΑΧΕΣ ΨΥΧΟΚΙΝΗΤΙΚΟΤΗΤΑΣ</a:t>
            </a:r>
            <a:br>
              <a:rPr lang="el-GR" sz="3600" dirty="0" smtClean="0"/>
            </a:br>
            <a:r>
              <a:rPr lang="el-GR" sz="3600" dirty="0" smtClean="0"/>
              <a:t>(ανέπαφο κινητικό σύστημα)</a:t>
            </a:r>
            <a:r>
              <a:rPr lang="el-GR" dirty="0" smtClean="0"/>
              <a:t/>
            </a:r>
            <a:br>
              <a:rPr lang="el-GR" dirty="0" smtClean="0"/>
            </a:br>
            <a:endParaRPr lang="el-GR" dirty="0"/>
          </a:p>
        </p:txBody>
      </p:sp>
      <p:sp>
        <p:nvSpPr>
          <p:cNvPr id="3" name="2 - Θέση περιεχομένου"/>
          <p:cNvSpPr>
            <a:spLocks noGrp="1"/>
          </p:cNvSpPr>
          <p:nvPr>
            <p:ph idx="1"/>
          </p:nvPr>
        </p:nvSpPr>
        <p:spPr>
          <a:xfrm>
            <a:off x="457200" y="1600200"/>
            <a:ext cx="8686800" cy="4525963"/>
          </a:xfrm>
        </p:spPr>
        <p:txBody>
          <a:bodyPr>
            <a:normAutofit fontScale="92500" lnSpcReduction="10000"/>
          </a:bodyPr>
          <a:lstStyle/>
          <a:p>
            <a:pPr marL="514350" indent="-514350">
              <a:buAutoNum type="arabicPeriod"/>
            </a:pPr>
            <a:r>
              <a:rPr lang="el-GR" sz="2400" b="1" dirty="0" err="1" smtClean="0"/>
              <a:t>Υπερκινησίες</a:t>
            </a:r>
            <a:r>
              <a:rPr lang="el-GR" sz="2400" dirty="0" smtClean="0"/>
              <a:t>. </a:t>
            </a:r>
            <a:r>
              <a:rPr lang="el-GR" sz="2400" i="1" dirty="0" smtClean="0"/>
              <a:t>(μανία, ουσίες, αγχώδεις, συναισθηματικές και ψυχωσικές διαταραχές, </a:t>
            </a:r>
            <a:r>
              <a:rPr lang="en-US" sz="2400" i="1" dirty="0" smtClean="0"/>
              <a:t>delirium)</a:t>
            </a:r>
            <a:endParaRPr lang="el-GR" sz="2400" i="1" dirty="0" smtClean="0"/>
          </a:p>
          <a:p>
            <a:pPr marL="514350" indent="-514350">
              <a:buNone/>
            </a:pPr>
            <a:r>
              <a:rPr lang="el-GR" sz="2400" dirty="0"/>
              <a:t>	</a:t>
            </a:r>
            <a:r>
              <a:rPr lang="el-GR" sz="2400" u="sng" dirty="0" smtClean="0"/>
              <a:t>Απλή κινητική υπερδραστηριότητα</a:t>
            </a:r>
            <a:r>
              <a:rPr lang="el-GR" sz="2400" dirty="0" smtClean="0"/>
              <a:t>. Σκόπιμη. Αύξηση ρυθμού και αριθμού στοχοκατευθυνόμενων κινήσεων.</a:t>
            </a:r>
          </a:p>
          <a:p>
            <a:pPr marL="514350" indent="-514350">
              <a:buNone/>
            </a:pPr>
            <a:r>
              <a:rPr lang="el-GR" sz="2400" dirty="0"/>
              <a:t>	</a:t>
            </a:r>
            <a:r>
              <a:rPr lang="el-GR" sz="2400" u="sng" dirty="0" smtClean="0"/>
              <a:t>Ψυχοκινητική ανησυχία</a:t>
            </a:r>
            <a:r>
              <a:rPr lang="el-GR" sz="2400" dirty="0" smtClean="0"/>
              <a:t>. Άσκοπη. Σημεία αυτονόμου νευρικού συστήματος (τρόμος, εφίδρωση).</a:t>
            </a:r>
          </a:p>
          <a:p>
            <a:pPr marL="514350" indent="-514350">
              <a:buNone/>
            </a:pPr>
            <a:r>
              <a:rPr lang="el-GR" sz="2400" dirty="0" smtClean="0"/>
              <a:t>	</a:t>
            </a:r>
            <a:r>
              <a:rPr lang="el-GR" sz="2400" u="sng" dirty="0" smtClean="0"/>
              <a:t>Ψυχοκινητική διέγερση</a:t>
            </a:r>
            <a:r>
              <a:rPr lang="el-GR" sz="2400" dirty="0" smtClean="0"/>
              <a:t>. Επιθετικότητα. </a:t>
            </a:r>
            <a:r>
              <a:rPr lang="el-GR" sz="2400" dirty="0"/>
              <a:t>Ά</a:t>
            </a:r>
            <a:r>
              <a:rPr lang="el-GR" sz="2400" dirty="0" smtClean="0"/>
              <a:t>σκηση βίας και πρόκληση καταστροφών.</a:t>
            </a:r>
          </a:p>
          <a:p>
            <a:pPr marL="514350" indent="-514350">
              <a:buAutoNum type="arabicPeriod" startAt="2"/>
            </a:pPr>
            <a:r>
              <a:rPr lang="el-GR" sz="2400" b="1" dirty="0" smtClean="0"/>
              <a:t>Υποκινησίες.</a:t>
            </a:r>
            <a:r>
              <a:rPr lang="en-US" sz="2400" b="1" dirty="0" smtClean="0"/>
              <a:t> </a:t>
            </a:r>
            <a:r>
              <a:rPr lang="en-US" sz="2400" i="1" dirty="0" smtClean="0"/>
              <a:t>(</a:t>
            </a:r>
            <a:r>
              <a:rPr lang="el-GR" sz="2400" i="1" dirty="0" smtClean="0"/>
              <a:t>σχιζοφρένεια, κατάθλιψη, άνοια, </a:t>
            </a:r>
            <a:r>
              <a:rPr lang="el-GR" sz="2400" i="1" dirty="0" err="1" smtClean="0"/>
              <a:t>ψυχοτραυματικό</a:t>
            </a:r>
            <a:r>
              <a:rPr lang="el-GR" sz="2400" i="1" dirty="0" smtClean="0"/>
              <a:t> γεγονός)</a:t>
            </a:r>
          </a:p>
          <a:p>
            <a:pPr marL="514350" indent="-514350">
              <a:buNone/>
            </a:pPr>
            <a:r>
              <a:rPr lang="el-GR" sz="2400" b="1" dirty="0"/>
              <a:t>	</a:t>
            </a:r>
            <a:r>
              <a:rPr lang="el-GR" sz="2400" dirty="0" smtClean="0"/>
              <a:t>Μείωση αυτόματης και επαγόμενης κινητικής δραστηριότητας και ομιλίας (ρυθμός, αριθμός λανθάνων χρόνος). Πλήρης εμβροντησία (ακινησία </a:t>
            </a:r>
            <a:r>
              <a:rPr lang="el-GR" sz="2400" dirty="0"/>
              <a:t>α</a:t>
            </a:r>
            <a:r>
              <a:rPr lang="el-GR" sz="2400" dirty="0" smtClean="0"/>
              <a:t>λαλία</a:t>
            </a:r>
            <a:r>
              <a:rPr lang="el-GR" sz="2400" dirty="0" smtClean="0"/>
              <a:t>)</a:t>
            </a:r>
            <a:endParaRPr lang="el-GR" sz="2400"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ΔΙΑΤΑΡΑΧΕΣ ΨΥΧΟΚΙΝΗΤΙΚΟΤΗΤΑΣ</a:t>
            </a:r>
            <a:br>
              <a:rPr lang="el-GR" dirty="0" smtClean="0"/>
            </a:br>
            <a:r>
              <a:rPr lang="el-GR" dirty="0" smtClean="0"/>
              <a:t>(ανέπαφο κινητικό σύστημα)</a:t>
            </a:r>
            <a:endParaRPr lang="el-GR" dirty="0"/>
          </a:p>
        </p:txBody>
      </p:sp>
      <p:sp>
        <p:nvSpPr>
          <p:cNvPr id="3" name="2 - Θέση περιεχομένου"/>
          <p:cNvSpPr>
            <a:spLocks noGrp="1"/>
          </p:cNvSpPr>
          <p:nvPr>
            <p:ph idx="1"/>
          </p:nvPr>
        </p:nvSpPr>
        <p:spPr/>
        <p:txBody>
          <a:bodyPr>
            <a:normAutofit fontScale="92500" lnSpcReduction="10000"/>
          </a:bodyPr>
          <a:lstStyle/>
          <a:p>
            <a:pPr marL="514350" indent="-514350">
              <a:buAutoNum type="arabicPeriod" startAt="3"/>
            </a:pPr>
            <a:r>
              <a:rPr lang="el-GR" b="1" dirty="0" err="1" smtClean="0"/>
              <a:t>Παρακινησίες</a:t>
            </a:r>
            <a:r>
              <a:rPr lang="el-GR" dirty="0" smtClean="0"/>
              <a:t>. (</a:t>
            </a:r>
            <a:r>
              <a:rPr lang="el-GR" i="1" dirty="0" smtClean="0"/>
              <a:t>σχιζοφρένεια, κατάθλιψη, άνοια)</a:t>
            </a:r>
            <a:endParaRPr lang="el-GR" b="1" dirty="0" smtClean="0"/>
          </a:p>
          <a:p>
            <a:pPr marL="514350" indent="-514350">
              <a:buNone/>
            </a:pPr>
            <a:r>
              <a:rPr lang="el-GR" b="1" dirty="0" smtClean="0"/>
              <a:t>	</a:t>
            </a:r>
            <a:r>
              <a:rPr lang="el-GR" u="sng" dirty="0" err="1" smtClean="0"/>
              <a:t>Ιδιοτροπισμοί</a:t>
            </a:r>
            <a:r>
              <a:rPr lang="el-GR" u="sng" dirty="0" smtClean="0"/>
              <a:t>-στερεοτυπίες</a:t>
            </a:r>
            <a:r>
              <a:rPr lang="el-GR" dirty="0" smtClean="0"/>
              <a:t>: άσκοπες, επαναλαμβανόμενες</a:t>
            </a:r>
          </a:p>
          <a:p>
            <a:pPr marL="514350" indent="-514350">
              <a:buNone/>
            </a:pPr>
            <a:r>
              <a:rPr lang="el-GR" dirty="0" smtClean="0"/>
              <a:t>	</a:t>
            </a:r>
            <a:r>
              <a:rPr lang="el-GR" u="sng" dirty="0" err="1" smtClean="0"/>
              <a:t>Ηχωλαλία</a:t>
            </a:r>
            <a:r>
              <a:rPr lang="el-GR" u="sng" dirty="0" smtClean="0"/>
              <a:t>-</a:t>
            </a:r>
            <a:r>
              <a:rPr lang="el-GR" u="sng" dirty="0" err="1" smtClean="0"/>
              <a:t>ηχωπραξία</a:t>
            </a:r>
            <a:endParaRPr lang="el-GR" u="sng" dirty="0" smtClean="0"/>
          </a:p>
          <a:p>
            <a:pPr marL="514350" indent="-514350">
              <a:buNone/>
            </a:pPr>
            <a:r>
              <a:rPr lang="el-GR" dirty="0" smtClean="0"/>
              <a:t>	</a:t>
            </a:r>
            <a:r>
              <a:rPr lang="el-GR" u="sng" dirty="0" smtClean="0"/>
              <a:t>Καταληψία-κηρώδης ευκαμψία</a:t>
            </a:r>
          </a:p>
          <a:p>
            <a:pPr marL="514350" indent="-514350">
              <a:buNone/>
            </a:pPr>
            <a:r>
              <a:rPr lang="el-GR" dirty="0" smtClean="0"/>
              <a:t>	</a:t>
            </a:r>
            <a:r>
              <a:rPr lang="el-GR" u="sng" dirty="0" err="1" smtClean="0"/>
              <a:t>Εναντωματικότητα</a:t>
            </a:r>
            <a:r>
              <a:rPr lang="el-GR" u="sng" dirty="0" smtClean="0"/>
              <a:t>-Κινητική </a:t>
            </a:r>
            <a:r>
              <a:rPr lang="el-GR" u="sng" dirty="0" err="1" smtClean="0"/>
              <a:t>αμφιπραξία</a:t>
            </a:r>
            <a:endParaRPr lang="el-GR" u="sng" dirty="0" smtClean="0"/>
          </a:p>
          <a:p>
            <a:pPr marL="514350" indent="-514350">
              <a:buNone/>
            </a:pPr>
            <a:r>
              <a:rPr lang="el-GR" b="1" dirty="0" smtClean="0"/>
              <a:t>4. 	Αστασία-</a:t>
            </a:r>
            <a:r>
              <a:rPr lang="el-GR" b="1" dirty="0" err="1" smtClean="0"/>
              <a:t>Αβασία.</a:t>
            </a:r>
            <a:r>
              <a:rPr lang="el-GR" b="1" dirty="0" smtClean="0"/>
              <a:t> (</a:t>
            </a:r>
            <a:r>
              <a:rPr lang="el-GR" i="1" dirty="0" smtClean="0"/>
              <a:t>αγχώδεις διαταραχές, διαταραχή μετατροπής, διαταραχή πανικού</a:t>
            </a:r>
            <a:endParaRPr lang="el-G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ΔΙΑΤΑΡΑΧΕΣ ΠΡΟΣΟΧΗΣ ΚΑΙ ΠΡΟΣΑΝΑΤΟΛΙΣΜΟΥ</a:t>
            </a:r>
            <a:endParaRPr lang="el-GR" dirty="0"/>
          </a:p>
        </p:txBody>
      </p:sp>
      <p:sp>
        <p:nvSpPr>
          <p:cNvPr id="3" name="2 - Θέση περιεχομένου"/>
          <p:cNvSpPr>
            <a:spLocks noGrp="1"/>
          </p:cNvSpPr>
          <p:nvPr>
            <p:ph idx="1"/>
          </p:nvPr>
        </p:nvSpPr>
        <p:spPr/>
        <p:txBody>
          <a:bodyPr>
            <a:normAutofit/>
          </a:bodyPr>
          <a:lstStyle/>
          <a:p>
            <a:pPr>
              <a:buNone/>
            </a:pPr>
            <a:r>
              <a:rPr lang="el-GR" sz="2400" b="1" dirty="0" smtClean="0"/>
              <a:t>Προσοχή</a:t>
            </a:r>
            <a:r>
              <a:rPr lang="el-GR" sz="2400" dirty="0" smtClean="0"/>
              <a:t>. Το μέρος της συνείδησης που σχετίζεται με την προσπάθεια του ατόμου να εστιάσει σε ορισμένες πλευρές μιας εμπειρίας ή μιας δραστηριότητας.</a:t>
            </a:r>
          </a:p>
          <a:p>
            <a:pPr>
              <a:buNone/>
            </a:pPr>
            <a:r>
              <a:rPr lang="el-GR" sz="2400" dirty="0"/>
              <a:t>	</a:t>
            </a:r>
            <a:r>
              <a:rPr lang="el-GR" sz="2400" dirty="0" smtClean="0"/>
              <a:t>Άρση ικανότητας, αδυναμία διατήρησης (διάσπαση), συνεχής διαδοχική εστίαση (</a:t>
            </a:r>
            <a:r>
              <a:rPr lang="el-GR" sz="2400" dirty="0" err="1" smtClean="0"/>
              <a:t>περισπασιμότητα</a:t>
            </a:r>
            <a:r>
              <a:rPr lang="el-GR" sz="2400" dirty="0" smtClean="0"/>
              <a:t>)</a:t>
            </a:r>
          </a:p>
          <a:p>
            <a:pPr>
              <a:buNone/>
            </a:pPr>
            <a:endParaRPr lang="el-GR" sz="2400" dirty="0" smtClean="0"/>
          </a:p>
          <a:p>
            <a:pPr>
              <a:buNone/>
            </a:pPr>
            <a:r>
              <a:rPr lang="el-GR" sz="2400" b="1" dirty="0" smtClean="0"/>
              <a:t>Προσανατολισμός</a:t>
            </a:r>
            <a:r>
              <a:rPr lang="el-GR" sz="2400" dirty="0" smtClean="0"/>
              <a:t>. Κατάσταση επίγνωσης εαυτού και περιβάλλοντος όσον αφορά χώρο, χρόνο και πρόσωπα.</a:t>
            </a:r>
            <a:endParaRPr lang="el-GR"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0"/>
            <a:ext cx="8229600" cy="1143000"/>
          </a:xfrm>
        </p:spPr>
        <p:txBody>
          <a:bodyPr/>
          <a:lstStyle/>
          <a:p>
            <a:r>
              <a:rPr lang="el-GR" dirty="0" smtClean="0"/>
              <a:t>ΔΙΑΤΑΡΑΧΕΣ ΜΝΗΜΗΣ</a:t>
            </a:r>
            <a:endParaRPr lang="el-GR" dirty="0"/>
          </a:p>
        </p:txBody>
      </p:sp>
      <p:sp>
        <p:nvSpPr>
          <p:cNvPr id="3" name="2 - Θέση περιεχομένου"/>
          <p:cNvSpPr>
            <a:spLocks noGrp="1"/>
          </p:cNvSpPr>
          <p:nvPr>
            <p:ph idx="1"/>
          </p:nvPr>
        </p:nvSpPr>
        <p:spPr>
          <a:xfrm>
            <a:off x="357158" y="1071546"/>
            <a:ext cx="8472518" cy="4525963"/>
          </a:xfrm>
        </p:spPr>
        <p:txBody>
          <a:bodyPr>
            <a:normAutofit fontScale="92500" lnSpcReduction="10000"/>
          </a:bodyPr>
          <a:lstStyle/>
          <a:p>
            <a:r>
              <a:rPr lang="el-GR" sz="2800" b="1" dirty="0" smtClean="0"/>
              <a:t>Μνήμη: </a:t>
            </a:r>
            <a:r>
              <a:rPr lang="el-GR" sz="2800" dirty="0" smtClean="0"/>
              <a:t>Διεργασία με την οποία οι εμπειρίες και οι πληροφορίες εγγράφονται, διατηρούνται και ανακαλούνται κατά βούληση.</a:t>
            </a:r>
            <a:endParaRPr lang="el-GR" sz="2800" b="1" dirty="0" smtClean="0"/>
          </a:p>
          <a:p>
            <a:pPr>
              <a:buNone/>
            </a:pPr>
            <a:endParaRPr lang="el-GR" sz="2800" b="1" dirty="0" smtClean="0"/>
          </a:p>
          <a:p>
            <a:r>
              <a:rPr lang="el-GR" sz="2800" b="1" dirty="0" smtClean="0"/>
              <a:t>Δηλωτική μνήμη</a:t>
            </a:r>
            <a:r>
              <a:rPr lang="el-GR" sz="2800" dirty="0" smtClean="0"/>
              <a:t>. Μνήμη πληροφοριών, αντικειμένων, συμβάντων (μνήμη καθημερινής ζωής).</a:t>
            </a:r>
          </a:p>
          <a:p>
            <a:r>
              <a:rPr lang="el-GR" sz="2800" b="1" dirty="0" smtClean="0"/>
              <a:t>Επεισοδιακή μνήμη</a:t>
            </a:r>
            <a:r>
              <a:rPr lang="el-GR" sz="2800" dirty="0" smtClean="0"/>
              <a:t>. Πληροφορίες για συμβάντα με χωροχρονική σχέση (αυτοβιογραφική).</a:t>
            </a:r>
          </a:p>
          <a:p>
            <a:r>
              <a:rPr lang="el-GR" sz="2800" b="1" dirty="0" smtClean="0"/>
              <a:t>Σημασιολογική μνήμη</a:t>
            </a:r>
            <a:r>
              <a:rPr lang="el-GR" sz="2800" dirty="0" smtClean="0"/>
              <a:t>. Γνώση για τον κόσμο. Μνήμη ιδεών, εννοιών, λεκτικών συμβόλων. Δεν έχουν χωροχρονική σχέση (αφηρημένης σκέψης).</a:t>
            </a:r>
            <a:endParaRPr lang="el-GR" sz="2800" dirty="0"/>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290</TotalTime>
  <Words>1143</Words>
  <Application>Microsoft Office PowerPoint</Application>
  <PresentationFormat>Προβολή στην οθόνη (4:3)</PresentationFormat>
  <Paragraphs>170</Paragraphs>
  <Slides>34</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34</vt:i4>
      </vt:variant>
    </vt:vector>
  </HeadingPairs>
  <TitlesOfParts>
    <vt:vector size="35" baseType="lpstr">
      <vt:lpstr>Θέμα του Office</vt:lpstr>
      <vt:lpstr>ΨΥΧΙΚΕΣ ΛΕΙΤΟΥΡΓΙΕΣ ΚΑΙ ΔΙΑΤΑΡΑΧΕΣ ΤΟΥΣ</vt:lpstr>
      <vt:lpstr>  Ψυχιατρική συνέντευξη</vt:lpstr>
      <vt:lpstr>ΑΠΑΙΤΗΣΕΙΣ ΣΥΝΕΝΤΕΥΞΗΣ</vt:lpstr>
      <vt:lpstr>ΨΥΧΙΚΕΣ ΛΕΙΤΟΥΡΓΙΕΣ</vt:lpstr>
      <vt:lpstr>ΔΙΑΤΑΡΑΧΕΣ ΣΥΝΕΙΔΗΣΗΣ</vt:lpstr>
      <vt:lpstr> ΔΙΑΤΑΡΑΧΕΣ ΨΥΧΟΚΙΝΗΤΙΚΟΤΗΤΑΣ (ανέπαφο κινητικό σύστημα) </vt:lpstr>
      <vt:lpstr>ΔΙΑΤΑΡΑΧΕΣ ΨΥΧΟΚΙΝΗΤΙΚΟΤΗΤΑΣ (ανέπαφο κινητικό σύστημα)</vt:lpstr>
      <vt:lpstr>ΔΙΑΤΑΡΑΧΕΣ ΠΡΟΣΟΧΗΣ ΚΑΙ ΠΡΟΣΑΝΑΤΟΛΙΣΜΟΥ</vt:lpstr>
      <vt:lpstr>ΔΙΑΤΑΡΑΧΕΣ ΜΝΗΜΗΣ</vt:lpstr>
      <vt:lpstr>ΔΙΑΤΑΡΑΧΕΣ ΜΝΗΜΗΣ</vt:lpstr>
      <vt:lpstr>ΔΙΑΤΑΡΑΧΕΣ ΑΝΤΙΛΗΨΗΣ</vt:lpstr>
      <vt:lpstr>ΨΕΥΔΑΙΣΘΗΣΕΙΣ</vt:lpstr>
      <vt:lpstr>ΔΙΑΤΑΡΑΧΗ ΟΜΙΛΙΑΣ</vt:lpstr>
      <vt:lpstr>ΔΙΑΤΑΡΑΧΗ ΣΚΕΨΗΣ αντικατοπτρίζονται στην οργάνωση λόγου</vt:lpstr>
      <vt:lpstr>ΔΙΑΤΑΡΑΧΗ ΣΚΕΨΗΣ αντικατοπτρίζονται στην οργάνωση λόγου</vt:lpstr>
      <vt:lpstr>ΔΙΑΤΑΡΑΧΗ ΣΥΝΑΙΣΘΗΜΑΤΟΣ</vt:lpstr>
      <vt:lpstr>ΔΙΑΤΑΡΑΧΗ ΣΥΝΑΙΣΘΗΜΑΤΟΣ</vt:lpstr>
      <vt:lpstr>ΜΗΧΑΝΙΣΜΟΙ ΑΜΥΝΑΣ ΤΟΥ ΕΓΩ</vt:lpstr>
      <vt:lpstr>ΜΗΧΑΝΙΣΜΟΙ ΑΜΥΝΑΣ ΤΟΥ ΕΓΩ</vt:lpstr>
      <vt:lpstr>ΑΠΩΘΗΣΗ</vt:lpstr>
      <vt:lpstr>ΑΡΝΗΣΗ</vt:lpstr>
      <vt:lpstr>ΕΚΛΟΓΙΚΕΥΣΗ</vt:lpstr>
      <vt:lpstr>ΠΡΟΒΟΛΗ</vt:lpstr>
      <vt:lpstr>ΕΝΔΟΒΟΛΗ</vt:lpstr>
      <vt:lpstr>ΤΑΥΤΙΣΗ</vt:lpstr>
      <vt:lpstr>ΥΠΕΡΑΝΑΠΛΗΡΩΣΗ</vt:lpstr>
      <vt:lpstr>ΜΕΡΙΚΗ ΑΝΑΣΤΟΛΗ -ΤΡΟΠΟΠΟΙΗΣΗ</vt:lpstr>
      <vt:lpstr>ΜΕΤΟΥΣΙΩΣΗ</vt:lpstr>
      <vt:lpstr>ΣΩΜΑΤΙΚΗ ΜΕΤΑΤΡΟΠΗ</vt:lpstr>
      <vt:lpstr>ΕΞΙΔΑΝΙΚΕΥΣΗ </vt:lpstr>
      <vt:lpstr>ΠΑΛΙΝΔΡΟΜΗΣΗ</vt:lpstr>
      <vt:lpstr> ΔΙΑΝΟΗΤΙΚΟΠΟΙΗΣΗ  </vt:lpstr>
      <vt:lpstr>ΠΕΡΙΣΤΟΛΗ ΕΓΩ</vt:lpstr>
      <vt:lpstr>ΜΗΧΑΝΙΣΜΟΙ ΑΜΥΝΑΣ</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ΨΥΧΙΚΕΣ ΛΕΙΤΟΥΡΓΙΕΣ ΚΑΙ ΔΙΑΤΑΡΑΧΕΣ ΤΟΥΣ</dc:title>
  <dc:creator>mariannis</dc:creator>
  <cp:lastModifiedBy>mariannis</cp:lastModifiedBy>
  <cp:revision>52</cp:revision>
  <dcterms:created xsi:type="dcterms:W3CDTF">2015-03-08T09:30:26Z</dcterms:created>
  <dcterms:modified xsi:type="dcterms:W3CDTF">2015-10-18T17:08:44Z</dcterms:modified>
</cp:coreProperties>
</file>