
<file path=[Content_Types].xml><?xml version="1.0" encoding="utf-8"?>
<Types xmlns="http://schemas.openxmlformats.org/package/2006/content-types">
  <Default Extension="png" ContentType="image/png"/>
  <Default Extension="bin" ContentType="application/vnd.ms-office.activeX"/>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tags/tag2.xml" ContentType="application/vnd.openxmlformats-officedocument.presentationml.tags+xml"/>
  <Override PartName="/ppt/activeX/activeX2.xml" ContentType="application/vnd.ms-office.activeX+xml"/>
  <Override PartName="/ppt/tags/tag3.xml" ContentType="application/vnd.openxmlformats-officedocument.presentationml.tags+xml"/>
  <Override PartName="/ppt/activeX/activeX3.xml" ContentType="application/vnd.ms-office.activeX+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56"/>
  </p:notesMasterIdLst>
  <p:handoutMasterIdLst>
    <p:handoutMasterId r:id="rId57"/>
  </p:handoutMasterIdLst>
  <p:sldIdLst>
    <p:sldId id="256" r:id="rId2"/>
    <p:sldId id="314" r:id="rId3"/>
    <p:sldId id="315" r:id="rId4"/>
    <p:sldId id="316"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60" r:id="rId26"/>
    <p:sldId id="337" r:id="rId27"/>
    <p:sldId id="338" r:id="rId28"/>
    <p:sldId id="339" r:id="rId29"/>
    <p:sldId id="340" r:id="rId30"/>
    <p:sldId id="341"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55" r:id="rId45"/>
    <p:sldId id="356" r:id="rId46"/>
    <p:sldId id="357" r:id="rId47"/>
    <p:sldId id="358" r:id="rId48"/>
    <p:sldId id="257" r:id="rId49"/>
    <p:sldId id="262" r:id="rId50"/>
    <p:sldId id="264" r:id="rId51"/>
    <p:sldId id="265" r:id="rId52"/>
    <p:sldId id="313" r:id="rId53"/>
    <p:sldId id="266" r:id="rId54"/>
    <p:sldId id="261" r:id="rId55"/>
  </p:sldIdLst>
  <p:sldSz cx="9144000" cy="6858000" type="screen4x3"/>
  <p:notesSz cx="7104063" cy="10234613"/>
  <p:custDataLst>
    <p:tags r:id="rId5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554" autoAdjust="0"/>
  </p:normalViewPr>
  <p:slideViewPr>
    <p:cSldViewPr>
      <p:cViewPr varScale="1">
        <p:scale>
          <a:sx n="78" d="100"/>
          <a:sy n="78" d="100"/>
        </p:scale>
        <p:origin x="-90" y="-6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16/7/2015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16/7/2015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46</a:t>
            </a:fld>
            <a:endParaRPr lang="el-GR"/>
          </a:p>
        </p:txBody>
      </p:sp>
    </p:spTree>
    <p:extLst>
      <p:ext uri="{BB962C8B-B14F-4D97-AF65-F5344CB8AC3E}">
        <p14:creationId xmlns:p14="http://schemas.microsoft.com/office/powerpoint/2010/main" val="3056581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304800"/>
            <a:ext cx="7543800" cy="1431925"/>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1066800" y="1981200"/>
            <a:ext cx="36957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914900" y="1981200"/>
            <a:ext cx="36957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7"/>
          <p:cNvSpPr>
            <a:spLocks noGrp="1" noChangeArrowheads="1"/>
          </p:cNvSpPr>
          <p:nvPr>
            <p:ph type="dt" sz="half" idx="10"/>
          </p:nvPr>
        </p:nvSpPr>
        <p:spPr>
          <a:ln/>
        </p:spPr>
        <p:txBody>
          <a:bodyPr/>
          <a:lstStyle>
            <a:lvl1pPr>
              <a:defRPr/>
            </a:lvl1pPr>
          </a:lstStyle>
          <a:p>
            <a:pPr>
              <a:defRPr/>
            </a:pPr>
            <a:endParaRPr lang="el-GR"/>
          </a:p>
        </p:txBody>
      </p:sp>
      <p:sp>
        <p:nvSpPr>
          <p:cNvPr id="6" name="Rectangle 18"/>
          <p:cNvSpPr>
            <a:spLocks noGrp="1" noChangeArrowheads="1"/>
          </p:cNvSpPr>
          <p:nvPr>
            <p:ph type="ftr" sz="quarter" idx="11"/>
          </p:nvPr>
        </p:nvSpPr>
        <p:spPr>
          <a:ln/>
        </p:spPr>
        <p:txBody>
          <a:bodyPr/>
          <a:lstStyle>
            <a:lvl1pPr>
              <a:defRPr/>
            </a:lvl1pPr>
          </a:lstStyle>
          <a:p>
            <a:pPr>
              <a:defRPr/>
            </a:pPr>
            <a:endParaRPr lang="el-GR"/>
          </a:p>
        </p:txBody>
      </p:sp>
      <p:sp>
        <p:nvSpPr>
          <p:cNvPr id="7" name="Rectangle 19"/>
          <p:cNvSpPr>
            <a:spLocks noGrp="1" noChangeArrowheads="1"/>
          </p:cNvSpPr>
          <p:nvPr>
            <p:ph type="sldNum" sz="quarter" idx="12"/>
          </p:nvPr>
        </p:nvSpPr>
        <p:spPr>
          <a:ln/>
        </p:spPr>
        <p:txBody>
          <a:bodyPr/>
          <a:lstStyle>
            <a:lvl1pPr>
              <a:defRPr/>
            </a:lvl1pPr>
          </a:lstStyle>
          <a:p>
            <a:pPr>
              <a:defRPr/>
            </a:pPr>
            <a:fld id="{0F909625-0E1F-44EB-839A-F14B7E7F9E9A}" type="slidenum">
              <a:rPr lang="el-GR"/>
              <a:pPr>
                <a:defRPr/>
              </a:pPr>
              <a:t>‹#›</a:t>
            </a:fld>
            <a:endParaRPr lang="el-GR"/>
          </a:p>
        </p:txBody>
      </p:sp>
    </p:spTree>
    <p:extLst>
      <p:ext uri="{BB962C8B-B14F-4D97-AF65-F5344CB8AC3E}">
        <p14:creationId xmlns:p14="http://schemas.microsoft.com/office/powerpoint/2010/main" val="1445420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ovea_centralis#/media/File:Human_photoreceptor_distribution.svg" TargetMode="External"/><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ki/User:Cmgle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lideshare.net/thelawofscience/special-senses-13272970" TargetMode="External"/><Relationship Id="rId2" Type="http://schemas.openxmlformats.org/officeDocument/2006/relationships/image" Target="../media/image14.gif"/><Relationship Id="rId1" Type="http://schemas.openxmlformats.org/officeDocument/2006/relationships/slideLayout" Target="../slideLayouts/slideLayout2.xml"/><Relationship Id="rId4" Type="http://schemas.openxmlformats.org/officeDocument/2006/relationships/hyperlink" Target="http://www.slideshare.net/thelawofscience?utm_campaign=profiletracking&amp;utm_medium=sssite&amp;utm_source=ssslideview"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Photoreceptor_cell#/media/File:1416_Color_Sensitivity.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s://commons.wikimedia.org/wiki/User:CFC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n.wikipedia.org/wiki/Photoreceptor_cell#/media/File:1416_Color_Sensitivity.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3.0" TargetMode="External"/><Relationship Id="rId4" Type="http://schemas.openxmlformats.org/officeDocument/2006/relationships/hyperlink" Target="https://commons.wikimedia.org/wiki/User:CFC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www.geograph.org.uk/profile/26885" TargetMode="External"/><Relationship Id="rId3" Type="http://schemas.openxmlformats.org/officeDocument/2006/relationships/image" Target="../media/image18.jpeg"/><Relationship Id="rId7" Type="http://schemas.openxmlformats.org/officeDocument/2006/relationships/hyperlink" Target="http://www.geograph.org.uk/gridref/SJ2638"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creativecommons.org/licenses/by-sa/2.5/" TargetMode="External"/><Relationship Id="rId5" Type="http://schemas.openxmlformats.org/officeDocument/2006/relationships/hyperlink" Target="https://commons.wikimedia.org/wiki/User:BokicaK" TargetMode="External"/><Relationship Id="rId4" Type="http://schemas.openxmlformats.org/officeDocument/2006/relationships/hyperlink" Target="https://en.wikipedia.org/?title=Rainbow#/media/File:Double-alaskan-rainbow.jpg" TargetMode="External"/><Relationship Id="rId9" Type="http://schemas.openxmlformats.org/officeDocument/2006/relationships/hyperlink" Target="https://creativecommons.org/licenses/by-sa/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commons.wikimedia.org/wiki/User:Mbz1" TargetMode="External"/><Relationship Id="rId3" Type="http://schemas.openxmlformats.org/officeDocument/2006/relationships/image" Target="../media/image20.jpeg"/><Relationship Id="rId7" Type="http://schemas.openxmlformats.org/officeDocument/2006/relationships/hyperlink" Target="https://en.wikipedia.org/wiki/Interference_(wave_propagation)#/media/File:Soap_bubble_sky.jpg"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s://creativecommons.org/licenses/by-sa/2.5/" TargetMode="External"/><Relationship Id="rId5" Type="http://schemas.openxmlformats.org/officeDocument/2006/relationships/hyperlink" Target="https://commons.wikimedia.org/wiki/User:Alfonso%22~commonswiki" TargetMode="External"/><Relationship Id="rId4" Type="http://schemas.openxmlformats.org/officeDocument/2006/relationships/hyperlink" Target="https://en.wikipedia.org/wiki/Thin-film_interference#/media/File:Dieselrainbow.jpg" TargetMode="External"/><Relationship Id="rId9" Type="http://schemas.openxmlformats.org/officeDocument/2006/relationships/hyperlink" Target="http://creativecommons.org/licenses/by-sa/3.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ommons.wikimedia.org/wiki/File:Golden_Eye_Diamond_USM.jpg" TargetMode="External"/><Relationship Id="rId7" Type="http://schemas.openxmlformats.org/officeDocument/2006/relationships/hyperlink" Target="https://pixabay.com/en/users/nafets-526663/"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s://pixabay.com/en/photos/refraction/" TargetMode="External"/><Relationship Id="rId5" Type="http://schemas.openxmlformats.org/officeDocument/2006/relationships/image" Target="../media/image22.jpeg"/><Relationship Id="rId4" Type="http://schemas.openxmlformats.org/officeDocument/2006/relationships/hyperlink" Target="https://commons.wikimedia.org/wiki/User:Canoe196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realgems.org/gemstone_glossary.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algems.org/gemstone_glossary.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n.wikipedia.org/?title=Gemstone#/media/File:Cardinal_gems.png" TargetMode="External"/><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s://commons.wikimedia.org/wiki/User:GeeJo"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bs-hp.fr/welcome.s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ixabay.com/en/photos/candle/"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pixabay.com/en/candle-light-dark-flame-night-704022/"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hackedgadgets.com/2007/02/24/different-colored-flamed-candles/"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International_Commission_on_Illumination#/media/File:CIExy1931.png"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https://commons.wikimedia.org/wiki/User:PAR~commonswiki" TargetMode="External"/><Relationship Id="rId4" Type="http://schemas.openxmlformats.org/officeDocument/2006/relationships/hyperlink" Target="https://pixabay.com/en/candle-light-dark-flame-night-704022/" TargetMode="External"/></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hyperlink" Target="https://commons.wikimedia.org/wiki/User:PAR~commonswiki" TargetMode="External"/><Relationship Id="rId5" Type="http://schemas.openxmlformats.org/officeDocument/2006/relationships/hyperlink" Target="https://pixabay.com/en/candle-light-dark-flame-night-704022/" TargetMode="External"/><Relationship Id="rId4" Type="http://schemas.openxmlformats.org/officeDocument/2006/relationships/hyperlink" Target="https://en.wikipedia.org/wiki/International_Commission_on_Illumination#/media/File:CIExy1931.p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2.xml"/><Relationship Id="rId7" Type="http://schemas.openxmlformats.org/officeDocument/2006/relationships/hyperlink" Target="https://creativecommons.org/licenses/by-nc-nd/2.5/au/" TargetMode="Externa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hyperlink" Target="https://pixabay.com/en/candle-light-dark-flame-night-704022/" TargetMode="External"/><Relationship Id="rId5" Type="http://schemas.openxmlformats.org/officeDocument/2006/relationships/hyperlink" Target="http://www.animations.physics.unsw.edu.au/light/eye-colour-vision/" TargetMode="Externa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3.xml"/><Relationship Id="rId7" Type="http://schemas.openxmlformats.org/officeDocument/2006/relationships/hyperlink" Target="https://creativecommons.org/licenses/by-nc-nd/2.5/au/" TargetMode="External"/><Relationship Id="rId12" Type="http://schemas.openxmlformats.org/officeDocument/2006/relationships/image" Target="../media/image35.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pixabay.com/en/candle-light-dark-flame-night-704022/" TargetMode="External"/><Relationship Id="rId11" Type="http://schemas.openxmlformats.org/officeDocument/2006/relationships/hyperlink" Target="http://creativecommons.org/licenses/by-sa/3.0/deed.en" TargetMode="External"/><Relationship Id="rId5" Type="http://schemas.openxmlformats.org/officeDocument/2006/relationships/hyperlink" Target="http://www.animations.physics.unsw.edu.au/light/eye-colour-vision/" TargetMode="External"/><Relationship Id="rId10" Type="http://schemas.openxmlformats.org/officeDocument/2006/relationships/hyperlink" Target="http://en.wikipedia.org/wiki/File:Pixel_geometry_01_Pengo.jpg" TargetMode="External"/><Relationship Id="rId4" Type="http://schemas.openxmlformats.org/officeDocument/2006/relationships/slideLayout" Target="../slideLayouts/slideLayout2.xml"/><Relationship Id="rId9"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commons.wikimedia.org/wiki/File:Barn_grand_tetons_rgb_separation.png" TargetMode="Externa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s://commons.wikimedia.org/w/index.php?title=User:NuclearDuckie&amp;action=edit&amp;redlink=1" TargetMode="External"/><Relationship Id="rId4" Type="http://schemas.openxmlformats.org/officeDocument/2006/relationships/hyperlink" Target="https://pixabay.com/en/candle-light-dark-flame-night-704022/"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tags" Target="../tags/tag4.xml"/><Relationship Id="rId7" Type="http://schemas.openxmlformats.org/officeDocument/2006/relationships/hyperlink" Target="https://creativecommons.org/licenses/by-nc-nd/2.5/au/" TargetMode="External"/><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hyperlink" Target="https://pixabay.com/en/candle-light-dark-flame-night-704022/" TargetMode="External"/><Relationship Id="rId5" Type="http://schemas.openxmlformats.org/officeDocument/2006/relationships/hyperlink" Target="http://www.animations.physics.unsw.edu.au/light/eye-colour-vision/" TargetMode="Externa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hyperlink" Target="http://www.xaraxone.com/webxealot/workbook35/page_5.htm"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hyperlink" Target="https://creativecommons.org/licenses/by-sa/4.0/" TargetMode="External"/><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hyperlink" Target="https://en.wikipedia.org/wiki/File:CMYK_separation_%E2%80%93_maximum_black.jpg" TargetMode="External"/><Relationship Id="rId5" Type="http://schemas.openxmlformats.org/officeDocument/2006/relationships/hyperlink" Target="https://creativecommons.org/publicdomain/zero/1.0/deed.en" TargetMode="External"/><Relationship Id="rId4" Type="http://schemas.openxmlformats.org/officeDocument/2006/relationships/hyperlink" Target="https://en.wikipedia.org/wiki/File:Barns_grand_tetons.jp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Solar_variation#/media/File:Solar_Spectrum.png"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creativecommons.org/licenses/by-sa/3.0/deed.en" TargetMode="External"/><Relationship Id="rId4" Type="http://schemas.openxmlformats.org/officeDocument/2006/relationships/hyperlink" Target="https://commons.wikimedia.org/wiki/User:BetacommandBot"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mmons.wikimedia.org/wiki/User:Ggia" TargetMode="External"/><Relationship Id="rId2" Type="http://schemas.openxmlformats.org/officeDocument/2006/relationships/hyperlink" Target="https://commons.wikimedia.org/wiki/File:Spectre_visible_light_el.pn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creativecommons.org/licenses/by-sa/3.0/deed.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implebiologyy.blogspot.gr/2014/11/human-eye-structure-image-formation-and-difference-between-rods-and-cones.html" TargetMode="External"/><Relationship Id="rId3" Type="http://schemas.openxmlformats.org/officeDocument/2006/relationships/image" Target="../media/image8.png"/><Relationship Id="rId7" Type="http://schemas.openxmlformats.org/officeDocument/2006/relationships/image" Target="../media/image9.gif"/><Relationship Id="rId12" Type="http://schemas.openxmlformats.org/officeDocument/2006/relationships/hyperlink" Target="http://creativecommons.org/licenses/by/3.0/deed.en"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11" Type="http://schemas.openxmlformats.org/officeDocument/2006/relationships/hyperlink" Target="http://commons.wikimedia.org/wiki/User:OgreBot" TargetMode="External"/><Relationship Id="rId5" Type="http://schemas.openxmlformats.org/officeDocument/2006/relationships/hyperlink" Target="https://commons.wikimedia.org/wiki/User:BruceBlaus" TargetMode="External"/><Relationship Id="rId10" Type="http://schemas.openxmlformats.org/officeDocument/2006/relationships/hyperlink" Target="http://commons.wikimedia.org/wiki/File:Cones_SMJ2_E.svg" TargetMode="External"/><Relationship Id="rId4" Type="http://schemas.openxmlformats.org/officeDocument/2006/relationships/hyperlink" Target="https://en.wikipedia.org/wiki/Choroid#/media/File:Blausen_0388_EyeAnatomy_01.png" TargetMode="External"/><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User:CFCF" TargetMode="External"/><Relationship Id="rId2" Type="http://schemas.openxmlformats.org/officeDocument/2006/relationships/hyperlink" Target="https://en.wikipedia.org/wiki/Photoreceptor_cell#/media/File:1414_Rods_and_Cones.jpg"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creativecommons.org/licenses/by/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Εικόνας &amp; Ήχου ΙΙ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pPr>
              <a:spcBef>
                <a:spcPts val="0"/>
              </a:spcBef>
              <a:spcAft>
                <a:spcPts val="1200"/>
              </a:spcAft>
            </a:pPr>
            <a:r>
              <a:rPr lang="el-GR" sz="2800" b="1" dirty="0" smtClean="0"/>
              <a:t>Ενότητα 1</a:t>
            </a:r>
            <a:r>
              <a:rPr lang="el-GR" sz="2800" dirty="0" smtClean="0"/>
              <a:t>:</a:t>
            </a:r>
            <a:r>
              <a:rPr lang="en-US" sz="2800" dirty="0" smtClean="0"/>
              <a:t> </a:t>
            </a:r>
            <a:r>
              <a:rPr lang="el-GR" sz="2800" dirty="0" smtClean="0"/>
              <a:t>Χρώμα – Δημιουργία χρώματος – Χρωματικό διάγραμμα – Έγχρωμα φίλτρα</a:t>
            </a:r>
          </a:p>
          <a:p>
            <a:pPr>
              <a:spcBef>
                <a:spcPts val="0"/>
              </a:spcBef>
              <a:spcAft>
                <a:spcPts val="1200"/>
              </a:spcAft>
            </a:pPr>
            <a:r>
              <a:rPr lang="el-GR" sz="2400" dirty="0" smtClean="0"/>
              <a:t>Αθανάσιος </a:t>
            </a:r>
            <a:r>
              <a:rPr lang="el-GR" sz="2400" dirty="0" err="1" smtClean="0"/>
              <a:t>Αραβαντινός</a:t>
            </a:r>
            <a:endParaRPr lang="el-GR" sz="2400" dirty="0"/>
          </a:p>
          <a:p>
            <a:pPr>
              <a:spcBef>
                <a:spcPts val="0"/>
              </a:spcBef>
            </a:pPr>
            <a:r>
              <a:rPr lang="el-GR" sz="2400" smtClean="0"/>
              <a:t>Τμήμα </a:t>
            </a:r>
            <a:r>
              <a:rPr lang="el-GR" sz="2400" smtClean="0"/>
              <a:t>Φωτογραφίας </a:t>
            </a:r>
            <a:r>
              <a:rPr lang="el-GR" sz="2400" dirty="0"/>
              <a:t>&amp; Οπτικοακουστικών</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4034" y="5367126"/>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normAutofit fontScale="90000"/>
          </a:bodyPr>
          <a:lstStyle/>
          <a:p>
            <a:pPr algn="ctr" eaLnBrk="1" hangingPunct="1">
              <a:defRPr/>
            </a:pPr>
            <a:r>
              <a:rPr lang="el-GR" dirty="0" smtClean="0"/>
              <a:t>Κατανομή </a:t>
            </a:r>
            <a:br>
              <a:rPr lang="el-GR" dirty="0" smtClean="0"/>
            </a:br>
            <a:r>
              <a:rPr lang="el-GR" dirty="0" smtClean="0"/>
              <a:t>Ραβδίων - </a:t>
            </a:r>
            <a:r>
              <a:rPr lang="el-GR" dirty="0" err="1" smtClean="0"/>
              <a:t>Κωνίων</a:t>
            </a:r>
            <a:endParaRPr lang="el-GR" dirty="0" smtClean="0"/>
          </a:p>
        </p:txBody>
      </p:sp>
      <p:pic>
        <p:nvPicPr>
          <p:cNvPr id="6146" name="Picture 2" descr="https://upload.wikimedia.org/wikipedia/commons/thumb/3/3c/Human_photoreceptor_distribution.svg/2000px-Human_photoreceptor_distribution.sv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23728" y="1268760"/>
            <a:ext cx="4896544" cy="489654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24776" y="6165842"/>
            <a:ext cx="309444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Human photoreceptor distribution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a:rPr>
              <a:t>Cmglee</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BY-SA 3.0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78575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normAutofit fontScale="90000"/>
          </a:bodyPr>
          <a:lstStyle/>
          <a:p>
            <a:pPr algn="ctr" eaLnBrk="1" hangingPunct="1">
              <a:defRPr/>
            </a:pPr>
            <a:r>
              <a:rPr lang="el-GR" dirty="0" smtClean="0"/>
              <a:t>Ροδοψίνη, </a:t>
            </a:r>
            <a:br>
              <a:rPr lang="el-GR" dirty="0" smtClean="0"/>
            </a:br>
            <a:r>
              <a:rPr lang="el-GR" dirty="0" smtClean="0"/>
              <a:t>Οπτικό Ερέθισμα (0</a:t>
            </a:r>
            <a:r>
              <a:rPr lang="en-US" dirty="0" smtClean="0"/>
              <a:t>.5nm)</a:t>
            </a:r>
            <a:endParaRPr lang="el-GR" dirty="0" smtClean="0"/>
          </a:p>
        </p:txBody>
      </p:sp>
      <p:pic>
        <p:nvPicPr>
          <p:cNvPr id="7170" name="Picture 2" descr="http://www.chm.bris.ac.uk/motm/retinal/conversion.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8275" y="1556792"/>
            <a:ext cx="62674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86320" y="6165842"/>
            <a:ext cx="27713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Special </a:t>
            </a:r>
            <a:r>
              <a:rPr lang="en-US" sz="1200" dirty="0" smtClean="0">
                <a:latin typeface="+mn-lt"/>
                <a:hlinkClick r:id="rId3"/>
              </a:rPr>
              <a:t>senses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4"/>
              </a:rPr>
              <a:t>thelawofscience</a:t>
            </a:r>
            <a:r>
              <a:rPr lang="el-GR" sz="1200" dirty="0" smtClean="0">
                <a:latin typeface="+mn-lt"/>
              </a:rPr>
              <a:t> </a:t>
            </a:r>
            <a:r>
              <a:rPr lang="el-GR" sz="1200" dirty="0" smtClean="0">
                <a:solidFill>
                  <a:schemeClr val="tx1">
                    <a:lumMod val="75000"/>
                    <a:lumOff val="25000"/>
                  </a:schemeClr>
                </a:solidFill>
                <a:latin typeface="+mn-lt"/>
              </a:rPr>
              <a:t> στο </a:t>
            </a:r>
            <a:r>
              <a:rPr lang="en-US" sz="1200" dirty="0" smtClean="0">
                <a:solidFill>
                  <a:schemeClr val="tx1">
                    <a:lumMod val="75000"/>
                    <a:lumOff val="25000"/>
                  </a:schemeClr>
                </a:solidFill>
                <a:latin typeface="+mn-lt"/>
                <a:hlinkClick r:id="rId3"/>
              </a:rPr>
              <a:t>slishare.net</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144007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7" name="Rectangle 7"/>
          <p:cNvSpPr>
            <a:spLocks noGrp="1" noChangeArrowheads="1"/>
          </p:cNvSpPr>
          <p:nvPr>
            <p:ph type="title"/>
          </p:nvPr>
        </p:nvSpPr>
        <p:spPr/>
        <p:txBody>
          <a:bodyPr>
            <a:normAutofit fontScale="90000"/>
          </a:bodyPr>
          <a:lstStyle/>
          <a:p>
            <a:pPr algn="ctr" eaLnBrk="1" hangingPunct="1">
              <a:defRPr/>
            </a:pPr>
            <a:r>
              <a:rPr lang="el-GR" sz="4000" dirty="0" smtClean="0"/>
              <a:t>Ραβδία </a:t>
            </a:r>
            <a:r>
              <a:rPr lang="en-US" sz="4000" dirty="0" smtClean="0"/>
              <a:t>(Rods) </a:t>
            </a:r>
            <a:r>
              <a:rPr lang="el-GR" sz="4000" dirty="0" smtClean="0"/>
              <a:t>Ανθρώπινου αμφιβληστροειδή</a:t>
            </a:r>
          </a:p>
        </p:txBody>
      </p:sp>
      <p:sp>
        <p:nvSpPr>
          <p:cNvPr id="2" name="Content Placeholder 1"/>
          <p:cNvSpPr>
            <a:spLocks noGrp="1"/>
          </p:cNvSpPr>
          <p:nvPr>
            <p:ph idx="1"/>
          </p:nvPr>
        </p:nvSpPr>
        <p:spPr>
          <a:xfrm>
            <a:off x="457200" y="1196752"/>
            <a:ext cx="3682752" cy="5040560"/>
          </a:xfrm>
        </p:spPr>
        <p:txBody>
          <a:bodyPr>
            <a:normAutofit/>
          </a:bodyPr>
          <a:lstStyle/>
          <a:p>
            <a:pPr>
              <a:defRPr/>
            </a:pPr>
            <a:r>
              <a:rPr lang="el-GR" sz="2400" dirty="0"/>
              <a:t>Πλήθος : 1.2 </a:t>
            </a:r>
            <a:r>
              <a:rPr lang="en-US" sz="2400" dirty="0"/>
              <a:t>x 10</a:t>
            </a:r>
            <a:r>
              <a:rPr lang="el-GR" sz="2400" dirty="0"/>
              <a:t> </a:t>
            </a:r>
            <a:r>
              <a:rPr lang="el-GR" sz="2400" baseline="30000" dirty="0" smtClean="0"/>
              <a:t>8</a:t>
            </a:r>
            <a:endParaRPr lang="en-US" sz="2400" baseline="30000" dirty="0" smtClean="0"/>
          </a:p>
          <a:p>
            <a:pPr>
              <a:defRPr/>
            </a:pPr>
            <a:r>
              <a:rPr lang="el-GR" sz="2400" dirty="0" smtClean="0"/>
              <a:t>Εκτεταμένη </a:t>
            </a:r>
            <a:r>
              <a:rPr lang="el-GR" sz="2400" dirty="0"/>
              <a:t>κατανομή</a:t>
            </a:r>
          </a:p>
          <a:p>
            <a:pPr>
              <a:defRPr/>
            </a:pPr>
            <a:r>
              <a:rPr lang="el-GR" sz="2400" dirty="0" smtClean="0"/>
              <a:t>Ελάχιστη</a:t>
            </a:r>
            <a:r>
              <a:rPr lang="en-US" sz="2400" dirty="0" smtClean="0"/>
              <a:t> </a:t>
            </a:r>
            <a:r>
              <a:rPr lang="el-GR" sz="2400" dirty="0"/>
              <a:t>Ένταση Ερεθισμού: 0.05 </a:t>
            </a:r>
            <a:r>
              <a:rPr lang="en-US" sz="2400" dirty="0"/>
              <a:t>Cd/m</a:t>
            </a:r>
            <a:r>
              <a:rPr lang="el-GR" sz="2400" baseline="30000" dirty="0"/>
              <a:t>2</a:t>
            </a:r>
            <a:endParaRPr lang="en-US" sz="2400" baseline="30000" dirty="0"/>
          </a:p>
          <a:p>
            <a:pPr>
              <a:defRPr/>
            </a:pPr>
            <a:r>
              <a:rPr lang="el-GR" sz="2400" dirty="0" smtClean="0"/>
              <a:t>Συνδέονται </a:t>
            </a:r>
            <a:r>
              <a:rPr lang="el-GR" sz="2400" dirty="0"/>
              <a:t>κατά ομάδες με οπτικό νεύρο</a:t>
            </a:r>
          </a:p>
          <a:p>
            <a:endParaRPr lang="el-GR" sz="2400" dirty="0"/>
          </a:p>
        </p:txBody>
      </p:sp>
      <p:pic>
        <p:nvPicPr>
          <p:cNvPr id="8194" name="Picture 2" descr="https://upload.wikimedia.org/wikipedia/commons/thumb/9/94/1416_Color_Sensitivity.jpg/1024px-1416_Color_Sensitivity.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67944" y="1268759"/>
            <a:ext cx="5004048" cy="30350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19213" y="3284984"/>
            <a:ext cx="792088" cy="3600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520</a:t>
            </a:r>
            <a:endParaRPr lang="el-GR" b="1" dirty="0"/>
          </a:p>
        </p:txBody>
      </p:sp>
      <p:cxnSp>
        <p:nvCxnSpPr>
          <p:cNvPr id="5" name="Straight Connector 4"/>
          <p:cNvCxnSpPr/>
          <p:nvPr/>
        </p:nvCxnSpPr>
        <p:spPr>
          <a:xfrm>
            <a:off x="7227132" y="1700808"/>
            <a:ext cx="0" cy="165618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08104" y="4316729"/>
            <a:ext cx="27713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1416 Color Sensitivity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a:rPr>
              <a:t>CFCF</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 </a:t>
            </a:r>
            <a:r>
              <a:rPr lang="en-US" sz="1200" dirty="0" smtClean="0">
                <a:latin typeface="+mn-lt"/>
                <a:hlinkClick r:id="rId5"/>
              </a:rPr>
              <a:t>3.0</a:t>
            </a:r>
            <a:endParaRPr lang="en-US"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463577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normAutofit fontScale="90000"/>
          </a:bodyPr>
          <a:lstStyle/>
          <a:p>
            <a:pPr algn="ctr" eaLnBrk="1" hangingPunct="1">
              <a:defRPr/>
            </a:pPr>
            <a:r>
              <a:rPr lang="el-GR" sz="4000" dirty="0" smtClean="0"/>
              <a:t>Κωνία  (</a:t>
            </a:r>
            <a:r>
              <a:rPr lang="en-US" sz="4000" dirty="0" smtClean="0"/>
              <a:t>Cones) </a:t>
            </a:r>
            <a:r>
              <a:rPr lang="el-GR" sz="4000" dirty="0" smtClean="0"/>
              <a:t>Ανθρώπινου αμφιβληστροειδή</a:t>
            </a:r>
          </a:p>
        </p:txBody>
      </p:sp>
      <p:sp>
        <p:nvSpPr>
          <p:cNvPr id="2" name="Content Placeholder 1"/>
          <p:cNvSpPr>
            <a:spLocks noGrp="1"/>
          </p:cNvSpPr>
          <p:nvPr>
            <p:ph idx="1"/>
          </p:nvPr>
        </p:nvSpPr>
        <p:spPr>
          <a:xfrm>
            <a:off x="457200" y="1196752"/>
            <a:ext cx="3394720" cy="5040560"/>
          </a:xfrm>
        </p:spPr>
        <p:txBody>
          <a:bodyPr>
            <a:normAutofit/>
          </a:bodyPr>
          <a:lstStyle/>
          <a:p>
            <a:pPr>
              <a:defRPr/>
            </a:pPr>
            <a:r>
              <a:rPr lang="el-GR" sz="2400" dirty="0"/>
              <a:t>Πλήθος : 6 </a:t>
            </a:r>
            <a:r>
              <a:rPr lang="en-US" sz="2400" dirty="0"/>
              <a:t>x 10</a:t>
            </a:r>
            <a:r>
              <a:rPr lang="el-GR" sz="2400" dirty="0"/>
              <a:t> </a:t>
            </a:r>
            <a:r>
              <a:rPr lang="el-GR" sz="2400" baseline="30000" dirty="0" smtClean="0"/>
              <a:t>6</a:t>
            </a:r>
            <a:endParaRPr lang="en-US" sz="2400" baseline="30000" dirty="0" smtClean="0"/>
          </a:p>
          <a:p>
            <a:pPr>
              <a:defRPr/>
            </a:pPr>
            <a:r>
              <a:rPr lang="el-GR" sz="2400" dirty="0" smtClean="0"/>
              <a:t>Εντοπισμένη </a:t>
            </a:r>
            <a:r>
              <a:rPr lang="el-GR" sz="2400" dirty="0"/>
              <a:t>κατανομή</a:t>
            </a:r>
          </a:p>
          <a:p>
            <a:pPr>
              <a:defRPr/>
            </a:pPr>
            <a:r>
              <a:rPr lang="el-GR" sz="2400" dirty="0" smtClean="0"/>
              <a:t>Ελάχιστη</a:t>
            </a:r>
            <a:r>
              <a:rPr lang="en-US" sz="2400" dirty="0" smtClean="0"/>
              <a:t> </a:t>
            </a:r>
            <a:r>
              <a:rPr lang="el-GR" sz="2400" dirty="0"/>
              <a:t>Ένταση Ερεθισμού : 3 </a:t>
            </a:r>
            <a:r>
              <a:rPr lang="en-US" sz="2400" dirty="0"/>
              <a:t>Cd/m</a:t>
            </a:r>
            <a:r>
              <a:rPr lang="el-GR" sz="2400" baseline="30000" dirty="0"/>
              <a:t>2</a:t>
            </a:r>
            <a:endParaRPr lang="en-US" sz="2400" baseline="30000" dirty="0"/>
          </a:p>
          <a:p>
            <a:pPr>
              <a:defRPr/>
            </a:pPr>
            <a:r>
              <a:rPr lang="el-GR" sz="2400" dirty="0" smtClean="0"/>
              <a:t>Συνδέονται </a:t>
            </a:r>
            <a:r>
              <a:rPr lang="el-GR" sz="2400" dirty="0"/>
              <a:t>μεμονωμένα με οπτικό νεύρο</a:t>
            </a:r>
          </a:p>
          <a:p>
            <a:endParaRPr lang="el-GR" sz="2400" dirty="0"/>
          </a:p>
        </p:txBody>
      </p:sp>
      <p:pic>
        <p:nvPicPr>
          <p:cNvPr id="6" name="Picture 2" descr="https://upload.wikimedia.org/wikipedia/commons/thumb/9/94/1416_Color_Sensitivity.jpg/1024px-1416_Color_Sensitivity.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4067944" y="1268759"/>
            <a:ext cx="5004048" cy="303501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308304" y="3284984"/>
            <a:ext cx="792088" cy="36004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555</a:t>
            </a:r>
            <a:endParaRPr lang="el-GR" b="1" dirty="0"/>
          </a:p>
        </p:txBody>
      </p:sp>
      <p:cxnSp>
        <p:nvCxnSpPr>
          <p:cNvPr id="8" name="Straight Connector 7"/>
          <p:cNvCxnSpPr/>
          <p:nvPr/>
        </p:nvCxnSpPr>
        <p:spPr>
          <a:xfrm>
            <a:off x="7644098" y="1629012"/>
            <a:ext cx="0" cy="1656184"/>
          </a:xfrm>
          <a:prstGeom prst="line">
            <a:avLst/>
          </a:prstGeom>
          <a:ln w="28575">
            <a:solidFill>
              <a:srgbClr val="92D05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508104" y="4316729"/>
            <a:ext cx="2771360"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1416 Color Sensitivity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4"/>
              </a:rPr>
              <a:t>CFCF</a:t>
            </a:r>
            <a:r>
              <a:rPr lang="el-GR" sz="1200" dirty="0" smtClean="0">
                <a:latin typeface="+mn-lt"/>
              </a:rPr>
              <a:t> </a:t>
            </a:r>
            <a:r>
              <a:rPr lang="el-GR" sz="1200" dirty="0" smtClean="0">
                <a:solidFill>
                  <a:schemeClr val="tx1">
                    <a:lumMod val="75000"/>
                    <a:lumOff val="25000"/>
                  </a:schemeClr>
                </a:solidFill>
                <a:latin typeface="+mn-lt"/>
              </a:rPr>
              <a:t> διαθέσιμο με άδεια </a:t>
            </a:r>
            <a:r>
              <a:rPr lang="en-US" sz="1200" dirty="0">
                <a:latin typeface="+mn-lt"/>
                <a:hlinkClick r:id="rId5"/>
              </a:rPr>
              <a:t>CC BY </a:t>
            </a:r>
            <a:r>
              <a:rPr lang="en-US" sz="1200" dirty="0" smtClean="0">
                <a:latin typeface="+mn-lt"/>
                <a:hlinkClick r:id="rId5"/>
              </a:rPr>
              <a:t>3.0</a:t>
            </a:r>
            <a:endParaRPr lang="en-US" sz="1200" dirty="0">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935387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pPr algn="ctr" eaLnBrk="1" hangingPunct="1">
              <a:defRPr/>
            </a:pPr>
            <a:r>
              <a:rPr lang="el-GR" dirty="0" smtClean="0"/>
              <a:t>Περιοχές  Όρασης</a:t>
            </a:r>
          </a:p>
        </p:txBody>
      </p:sp>
      <p:sp>
        <p:nvSpPr>
          <p:cNvPr id="2" name="Content Placeholder 1"/>
          <p:cNvSpPr>
            <a:spLocks noGrp="1"/>
          </p:cNvSpPr>
          <p:nvPr>
            <p:ph idx="1"/>
          </p:nvPr>
        </p:nvSpPr>
        <p:spPr>
          <a:xfrm>
            <a:off x="457200" y="1196752"/>
            <a:ext cx="3970784" cy="5040560"/>
          </a:xfrm>
        </p:spPr>
        <p:txBody>
          <a:bodyPr>
            <a:normAutofit/>
          </a:bodyPr>
          <a:lstStyle/>
          <a:p>
            <a:pPr marL="514350" indent="-514350">
              <a:buFont typeface="+mj-lt"/>
              <a:buAutoNum type="romanUcPeriod"/>
              <a:defRPr/>
            </a:pPr>
            <a:r>
              <a:rPr lang="el-GR" sz="2400" dirty="0" smtClean="0"/>
              <a:t>Έγχρωμη </a:t>
            </a:r>
            <a:r>
              <a:rPr lang="el-GR" sz="2400" dirty="0"/>
              <a:t>όραση</a:t>
            </a:r>
          </a:p>
          <a:p>
            <a:pPr marL="514350" indent="-514350">
              <a:buFont typeface="+mj-lt"/>
              <a:buAutoNum type="romanUcPeriod"/>
              <a:defRPr/>
            </a:pPr>
            <a:r>
              <a:rPr lang="el-GR" sz="2400" dirty="0" smtClean="0"/>
              <a:t>Ασπρόμαυρη όραση </a:t>
            </a:r>
            <a:r>
              <a:rPr lang="el-GR" sz="2400" dirty="0"/>
              <a:t>(απουσία </a:t>
            </a:r>
            <a:r>
              <a:rPr lang="el-GR" sz="2400" dirty="0" smtClean="0"/>
              <a:t>χρώματος</a:t>
            </a:r>
            <a:r>
              <a:rPr lang="el-GR" sz="2400" dirty="0"/>
              <a:t>)</a:t>
            </a:r>
          </a:p>
          <a:p>
            <a:pPr marL="514350" indent="-514350">
              <a:buFont typeface="+mj-lt"/>
              <a:buAutoNum type="romanUcPeriod"/>
              <a:defRPr/>
            </a:pPr>
            <a:r>
              <a:rPr lang="el-GR" sz="2400" dirty="0" smtClean="0"/>
              <a:t>Απουσία </a:t>
            </a:r>
            <a:r>
              <a:rPr lang="el-GR" sz="2400" dirty="0"/>
              <a:t>όρασης</a:t>
            </a:r>
          </a:p>
          <a:p>
            <a:endParaRPr lang="el-GR" sz="2400" b="1" dirty="0"/>
          </a:p>
        </p:txBody>
      </p:sp>
      <p:pic>
        <p:nvPicPr>
          <p:cNvPr id="6" name="Picture 5"/>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a:xfrm>
            <a:off x="4283968" y="1052736"/>
            <a:ext cx="4501205" cy="5040313"/>
          </a:xfrm>
          <a:prstGeom prst="rect">
            <a:avLst/>
          </a:prstGeom>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3883177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eaLnBrk="1" hangingPunct="1">
              <a:defRPr/>
            </a:pPr>
            <a:r>
              <a:rPr lang="el-GR" sz="4000" dirty="0" smtClean="0">
                <a:cs typeface="Arial" pitchFamily="34" charset="0"/>
              </a:rPr>
              <a:t>Φωτόνια σε αμφιβληστροειδή</a:t>
            </a:r>
          </a:p>
        </p:txBody>
      </p:sp>
      <p:sp>
        <p:nvSpPr>
          <p:cNvPr id="3" name="2 - Θέση περιεχομένου"/>
          <p:cNvSpPr>
            <a:spLocks noGrp="1"/>
          </p:cNvSpPr>
          <p:nvPr>
            <p:ph idx="1"/>
          </p:nvPr>
        </p:nvSpPr>
        <p:spPr/>
        <p:txBody>
          <a:bodyPr>
            <a:normAutofit/>
          </a:bodyPr>
          <a:lstStyle/>
          <a:p>
            <a:pPr algn="ctr" eaLnBrk="1" hangingPunct="1">
              <a:buFont typeface="Wingdings" pitchFamily="2" charset="2"/>
              <a:buNone/>
              <a:defRPr/>
            </a:pPr>
            <a:r>
              <a:rPr lang="el-GR" sz="2800" b="1" dirty="0" smtClean="0">
                <a:solidFill>
                  <a:schemeClr val="tx2"/>
                </a:solidFill>
                <a:cs typeface="Arial" pitchFamily="34" charset="0"/>
              </a:rPr>
              <a:t>Τα 620</a:t>
            </a:r>
            <a:r>
              <a:rPr lang="en-US" sz="2800" b="1" dirty="0" smtClean="0">
                <a:solidFill>
                  <a:schemeClr val="tx2"/>
                </a:solidFill>
                <a:cs typeface="Arial" pitchFamily="34" charset="0"/>
              </a:rPr>
              <a:t>nm </a:t>
            </a:r>
            <a:r>
              <a:rPr lang="el-GR" sz="2800" b="1" dirty="0" smtClean="0">
                <a:solidFill>
                  <a:schemeClr val="tx2"/>
                </a:solidFill>
                <a:cs typeface="Arial" pitchFamily="34" charset="0"/>
              </a:rPr>
              <a:t>αντιστοιχούν σε ενέργεια 2 </a:t>
            </a:r>
            <a:r>
              <a:rPr lang="en-US" sz="2800" b="1" dirty="0" err="1" smtClean="0">
                <a:solidFill>
                  <a:schemeClr val="tx2"/>
                </a:solidFill>
                <a:cs typeface="Arial" pitchFamily="34" charset="0"/>
              </a:rPr>
              <a:t>eV</a:t>
            </a:r>
            <a:endParaRPr lang="en-US" sz="2800" b="1" dirty="0" smtClean="0">
              <a:solidFill>
                <a:schemeClr val="tx2"/>
              </a:solidFill>
              <a:cs typeface="Arial" pitchFamily="34" charset="0"/>
            </a:endParaRPr>
          </a:p>
          <a:p>
            <a:pPr algn="ctr" eaLnBrk="1" hangingPunct="1">
              <a:buFont typeface="Wingdings" pitchFamily="2" charset="2"/>
              <a:buNone/>
              <a:defRPr/>
            </a:pPr>
            <a:endParaRPr lang="en-US" sz="2400" b="1" dirty="0" smtClean="0">
              <a:cs typeface="Arial" pitchFamily="34" charset="0"/>
            </a:endParaRPr>
          </a:p>
          <a:p>
            <a:pPr eaLnBrk="1" hangingPunct="1">
              <a:defRPr/>
            </a:pPr>
            <a:r>
              <a:rPr lang="el-GR" sz="2400" dirty="0" smtClean="0">
                <a:cs typeface="Arial" pitchFamily="34" charset="0"/>
              </a:rPr>
              <a:t>Λάμπα 100</a:t>
            </a:r>
            <a:r>
              <a:rPr lang="en-US" sz="2400" dirty="0" smtClean="0">
                <a:cs typeface="Arial" pitchFamily="34" charset="0"/>
              </a:rPr>
              <a:t>W </a:t>
            </a:r>
            <a:r>
              <a:rPr lang="el-GR" sz="2400" dirty="0" smtClean="0">
                <a:cs typeface="Arial" pitchFamily="34" charset="0"/>
              </a:rPr>
              <a:t>εκπέμπει </a:t>
            </a:r>
            <a:r>
              <a:rPr lang="en-US" sz="2400" dirty="0" smtClean="0">
                <a:cs typeface="Arial" pitchFamily="34" charset="0"/>
              </a:rPr>
              <a:t>(</a:t>
            </a:r>
            <a:r>
              <a:rPr lang="el-GR" sz="2400" dirty="0" smtClean="0">
                <a:cs typeface="Arial" pitchFamily="34" charset="0"/>
              </a:rPr>
              <a:t>στο ορατό</a:t>
            </a:r>
            <a:r>
              <a:rPr lang="en-US" sz="2400" dirty="0" smtClean="0">
                <a:cs typeface="Arial" pitchFamily="34" charset="0"/>
              </a:rPr>
              <a:t>)</a:t>
            </a:r>
            <a:r>
              <a:rPr lang="el-GR" sz="2400" dirty="0" smtClean="0">
                <a:cs typeface="Arial" pitchFamily="34" charset="0"/>
              </a:rPr>
              <a:t> 5</a:t>
            </a:r>
            <a:r>
              <a:rPr lang="en-US" sz="2400" dirty="0" smtClean="0">
                <a:cs typeface="Arial" pitchFamily="34" charset="0"/>
              </a:rPr>
              <a:t>W </a:t>
            </a:r>
            <a:r>
              <a:rPr lang="el-GR" sz="2400" dirty="0" smtClean="0">
                <a:cs typeface="Arial" pitchFamily="34" charset="0"/>
              </a:rPr>
              <a:t>δηλαδή περιέχει 1.5 </a:t>
            </a:r>
            <a:r>
              <a:rPr lang="en-US" sz="2400" dirty="0" smtClean="0">
                <a:cs typeface="Arial" pitchFamily="34" charset="0"/>
              </a:rPr>
              <a:t>x</a:t>
            </a:r>
            <a:r>
              <a:rPr lang="el-GR" sz="2400" dirty="0" smtClean="0">
                <a:cs typeface="Arial" pitchFamily="34" charset="0"/>
              </a:rPr>
              <a:t> </a:t>
            </a:r>
            <a:r>
              <a:rPr lang="en-US" sz="2400" dirty="0" smtClean="0">
                <a:cs typeface="Arial" pitchFamily="34" charset="0"/>
              </a:rPr>
              <a:t>10</a:t>
            </a:r>
            <a:r>
              <a:rPr lang="en-US" sz="2400" baseline="30000" dirty="0" smtClean="0">
                <a:cs typeface="Arial" pitchFamily="34" charset="0"/>
              </a:rPr>
              <a:t>19</a:t>
            </a:r>
            <a:r>
              <a:rPr lang="en-US" sz="2400" dirty="0" smtClean="0">
                <a:cs typeface="Arial" pitchFamily="34" charset="0"/>
              </a:rPr>
              <a:t> </a:t>
            </a:r>
            <a:r>
              <a:rPr lang="el-GR" sz="2400" dirty="0" smtClean="0">
                <a:cs typeface="Arial" pitchFamily="34" charset="0"/>
              </a:rPr>
              <a:t>φωτόνια /</a:t>
            </a:r>
            <a:r>
              <a:rPr lang="en-US" sz="2400" dirty="0" smtClean="0">
                <a:cs typeface="Arial" pitchFamily="34" charset="0"/>
              </a:rPr>
              <a:t> s.</a:t>
            </a:r>
            <a:endParaRPr lang="el-GR" sz="2400" dirty="0" smtClean="0">
              <a:cs typeface="Arial" pitchFamily="34" charset="0"/>
            </a:endParaRPr>
          </a:p>
          <a:p>
            <a:pPr eaLnBrk="1" hangingPunct="1">
              <a:defRPr/>
            </a:pPr>
            <a:r>
              <a:rPr lang="el-GR" sz="2400" dirty="0" smtClean="0">
                <a:cs typeface="Arial" pitchFamily="34" charset="0"/>
              </a:rPr>
              <a:t>Εάν η γωνία οράσεως είναι : 1</a:t>
            </a:r>
            <a:r>
              <a:rPr lang="en-US" sz="2400" baseline="30000" dirty="0" smtClean="0">
                <a:cs typeface="Arial" pitchFamily="34" charset="0"/>
              </a:rPr>
              <a:t>o</a:t>
            </a:r>
            <a:r>
              <a:rPr lang="el-GR" sz="2400" baseline="30000" dirty="0" smtClean="0">
                <a:cs typeface="Arial" pitchFamily="34" charset="0"/>
              </a:rPr>
              <a:t> </a:t>
            </a:r>
            <a:r>
              <a:rPr lang="en-US" sz="2400" dirty="0" smtClean="0">
                <a:cs typeface="Arial" pitchFamily="34" charset="0"/>
              </a:rPr>
              <a:t>x</a:t>
            </a:r>
            <a:r>
              <a:rPr lang="el-GR" sz="2400" dirty="0" smtClean="0">
                <a:cs typeface="Arial" pitchFamily="34" charset="0"/>
              </a:rPr>
              <a:t> </a:t>
            </a:r>
            <a:r>
              <a:rPr lang="en-US" sz="2400" dirty="0" smtClean="0">
                <a:cs typeface="Arial" pitchFamily="34" charset="0"/>
              </a:rPr>
              <a:t>1</a:t>
            </a:r>
            <a:r>
              <a:rPr lang="en-US" sz="2400" baseline="30000" dirty="0" smtClean="0">
                <a:cs typeface="Arial" pitchFamily="34" charset="0"/>
              </a:rPr>
              <a:t>o</a:t>
            </a:r>
            <a:r>
              <a:rPr lang="en-US" sz="2400" dirty="0" smtClean="0">
                <a:cs typeface="Arial" pitchFamily="34" charset="0"/>
              </a:rPr>
              <a:t> </a:t>
            </a:r>
            <a:r>
              <a:rPr lang="el-GR" sz="2400" dirty="0" smtClean="0">
                <a:cs typeface="Arial" pitchFamily="34" charset="0"/>
              </a:rPr>
              <a:t>και μόνο το 1% φθάνει στον αμφιβληστροειδή τότε κάθε ένα από το 1 εκατομμύριο κωνία δέχεται 3.6 εκατομμύρια φωτόνια </a:t>
            </a:r>
            <a:r>
              <a:rPr lang="en-US" sz="2400" dirty="0" smtClean="0">
                <a:cs typeface="Arial" pitchFamily="34" charset="0"/>
              </a:rPr>
              <a:t>/</a:t>
            </a:r>
            <a:r>
              <a:rPr lang="el-GR" sz="2400" dirty="0" smtClean="0">
                <a:cs typeface="Arial" pitchFamily="34" charset="0"/>
              </a:rPr>
              <a:t> </a:t>
            </a:r>
            <a:r>
              <a:rPr lang="en-US" sz="2400" dirty="0" smtClean="0">
                <a:cs typeface="Arial" pitchFamily="34" charset="0"/>
              </a:rPr>
              <a:t>s.</a:t>
            </a:r>
            <a:r>
              <a:rPr lang="el-GR" sz="2400" dirty="0" smtClean="0">
                <a:cs typeface="Arial" pitchFamily="34" charset="0"/>
              </a:rPr>
              <a:t> Πρόκειται δηλαδή για πολύ μεγάλη ροή.</a:t>
            </a:r>
            <a:r>
              <a:rPr lang="en-US" sz="2400" dirty="0" smtClean="0">
                <a:cs typeface="Arial" pitchFamily="34" charset="0"/>
              </a:rPr>
              <a:t> </a:t>
            </a:r>
            <a:endParaRPr lang="el-GR" sz="2400" dirty="0" smtClean="0">
              <a:cs typeface="Arial" pitchFamily="34" charset="0"/>
            </a:endParaRPr>
          </a:p>
          <a:p>
            <a:pPr eaLnBrk="1" hangingPunct="1">
              <a:defRPr/>
            </a:pPr>
            <a:endParaRPr lang="el-GR" sz="2400" dirty="0" smtClean="0">
              <a:cs typeface="Arial"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147973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eaLnBrk="1" hangingPunct="1">
              <a:defRPr/>
            </a:pPr>
            <a:r>
              <a:rPr lang="el-GR" sz="4000" dirty="0" smtClean="0"/>
              <a:t>Χαρακτηριστικά Χρώματος Φωτεινής Πηγής</a:t>
            </a:r>
          </a:p>
        </p:txBody>
      </p:sp>
      <p:sp>
        <p:nvSpPr>
          <p:cNvPr id="14339" name="Rectangle 3"/>
          <p:cNvSpPr>
            <a:spLocks noGrp="1" noChangeArrowheads="1"/>
          </p:cNvSpPr>
          <p:nvPr>
            <p:ph idx="1"/>
          </p:nvPr>
        </p:nvSpPr>
        <p:spPr/>
        <p:txBody>
          <a:bodyPr>
            <a:normAutofit/>
          </a:bodyPr>
          <a:lstStyle/>
          <a:p>
            <a:pPr eaLnBrk="1" hangingPunct="1">
              <a:spcBef>
                <a:spcPts val="1200"/>
              </a:spcBef>
              <a:spcAft>
                <a:spcPts val="600"/>
              </a:spcAft>
              <a:buFont typeface="Wingdings" panose="05000000000000000000" pitchFamily="2" charset="2"/>
              <a:buChar char="Ø"/>
              <a:defRPr/>
            </a:pPr>
            <a:r>
              <a:rPr lang="el-GR" sz="2400" b="1" dirty="0" smtClean="0">
                <a:solidFill>
                  <a:schemeClr val="tx2"/>
                </a:solidFill>
              </a:rPr>
              <a:t>Φωτεινή Ροή</a:t>
            </a:r>
            <a:r>
              <a:rPr lang="en-US" sz="2400" b="1" dirty="0" smtClean="0">
                <a:solidFill>
                  <a:schemeClr val="tx2"/>
                </a:solidFill>
              </a:rPr>
              <a:t> </a:t>
            </a:r>
            <a:r>
              <a:rPr lang="el-GR" sz="2400" b="1" dirty="0" smtClean="0">
                <a:solidFill>
                  <a:schemeClr val="tx2"/>
                </a:solidFill>
              </a:rPr>
              <a:t>Πηγής </a:t>
            </a:r>
            <a:r>
              <a:rPr lang="en-US" sz="2400" dirty="0" smtClean="0"/>
              <a:t>( </a:t>
            </a:r>
            <a:r>
              <a:rPr lang="el-GR" sz="2400" dirty="0" smtClean="0"/>
              <a:t>Φ, </a:t>
            </a:r>
            <a:r>
              <a:rPr lang="en-US" sz="2400" dirty="0" smtClean="0"/>
              <a:t>Luminous flux)</a:t>
            </a:r>
            <a:r>
              <a:rPr lang="el-GR" sz="2400" dirty="0" smtClean="0"/>
              <a:t/>
            </a:r>
            <a:br>
              <a:rPr lang="el-GR" sz="2400" dirty="0" smtClean="0"/>
            </a:br>
            <a:r>
              <a:rPr lang="el-GR" sz="2400" dirty="0" smtClean="0"/>
              <a:t>είναι το ποσό ενέργειας </a:t>
            </a:r>
            <a:r>
              <a:rPr lang="en-US" sz="2400" dirty="0" smtClean="0"/>
              <a:t> (</a:t>
            </a:r>
            <a:r>
              <a:rPr lang="el-GR" sz="2400" dirty="0" smtClean="0"/>
              <a:t>ανά </a:t>
            </a:r>
            <a:r>
              <a:rPr lang="en-US" sz="2400" dirty="0" smtClean="0"/>
              <a:t>sec) </a:t>
            </a:r>
            <a:r>
              <a:rPr lang="el-GR" sz="2400" dirty="0" smtClean="0"/>
              <a:t>που εκπέμπεται από την πηγή. Μετράται σε</a:t>
            </a:r>
            <a:r>
              <a:rPr lang="en-US" sz="2400" dirty="0" smtClean="0"/>
              <a:t> Lumen (Lm).</a:t>
            </a:r>
            <a:endParaRPr lang="el-GR" sz="2400" dirty="0" smtClean="0"/>
          </a:p>
          <a:p>
            <a:pPr eaLnBrk="1" hangingPunct="1">
              <a:spcBef>
                <a:spcPts val="1200"/>
              </a:spcBef>
              <a:spcAft>
                <a:spcPts val="600"/>
              </a:spcAft>
              <a:buFont typeface="Wingdings" panose="05000000000000000000" pitchFamily="2" charset="2"/>
              <a:buChar char="Ø"/>
              <a:defRPr/>
            </a:pPr>
            <a:r>
              <a:rPr lang="el-GR" sz="2400" b="1" dirty="0" smtClean="0">
                <a:solidFill>
                  <a:schemeClr val="tx2"/>
                </a:solidFill>
              </a:rPr>
              <a:t>Φωτοβολία Πηγής </a:t>
            </a:r>
            <a:r>
              <a:rPr lang="el-GR" sz="2400" dirty="0" smtClean="0"/>
              <a:t>(</a:t>
            </a:r>
            <a:r>
              <a:rPr lang="en-US" sz="2400" dirty="0" smtClean="0"/>
              <a:t>I, Luminous</a:t>
            </a:r>
            <a:r>
              <a:rPr lang="el-GR" sz="2400" dirty="0" smtClean="0"/>
              <a:t> </a:t>
            </a:r>
            <a:r>
              <a:rPr lang="en-US" sz="2400" dirty="0" smtClean="0"/>
              <a:t>Intensity)</a:t>
            </a:r>
            <a:r>
              <a:rPr lang="el-GR" sz="2400" dirty="0" smtClean="0"/>
              <a:t/>
            </a:r>
            <a:br>
              <a:rPr lang="el-GR" sz="2400" dirty="0" smtClean="0"/>
            </a:br>
            <a:r>
              <a:rPr lang="el-GR" sz="2400" dirty="0" smtClean="0"/>
              <a:t>είναι</a:t>
            </a:r>
            <a:r>
              <a:rPr lang="en-US" sz="2400" dirty="0" smtClean="0"/>
              <a:t> </a:t>
            </a:r>
            <a:r>
              <a:rPr lang="el-GR" sz="2400" dirty="0" smtClean="0"/>
              <a:t>η φωτεινή ροή που εκπέμπει η πηγή (ανά στερεά γωνία). Μετράται σε </a:t>
            </a:r>
            <a:r>
              <a:rPr lang="en-US" sz="2400" dirty="0" err="1" smtClean="0"/>
              <a:t>Candeles</a:t>
            </a:r>
            <a:r>
              <a:rPr lang="en-US" sz="2400" dirty="0" smtClean="0"/>
              <a:t> (Cd).</a:t>
            </a:r>
            <a:endParaRPr lang="el-GR" sz="2400" dirty="0" smtClean="0"/>
          </a:p>
          <a:p>
            <a:pPr eaLnBrk="1" hangingPunct="1">
              <a:spcBef>
                <a:spcPts val="1200"/>
              </a:spcBef>
              <a:spcAft>
                <a:spcPts val="600"/>
              </a:spcAft>
              <a:buFont typeface="Wingdings" panose="05000000000000000000" pitchFamily="2" charset="2"/>
              <a:buChar char="Ø"/>
              <a:defRPr/>
            </a:pPr>
            <a:r>
              <a:rPr lang="el-GR" sz="2400" b="1" dirty="0" smtClean="0">
                <a:solidFill>
                  <a:schemeClr val="tx2"/>
                </a:solidFill>
              </a:rPr>
              <a:t>Λαμπρότητα Πηγής </a:t>
            </a:r>
            <a:r>
              <a:rPr lang="el-GR" sz="2400" dirty="0" smtClean="0"/>
              <a:t>(</a:t>
            </a:r>
            <a:r>
              <a:rPr lang="en-US" sz="2400" dirty="0" smtClean="0"/>
              <a:t>Luminance</a:t>
            </a:r>
            <a:r>
              <a:rPr lang="el-GR" sz="2400" dirty="0" smtClean="0"/>
              <a:t>)                               χαρακτηρίζει την Φωτοβολία της πηγής ανά μονάδα επιφάνειας. Μετράται σε </a:t>
            </a:r>
            <a:r>
              <a:rPr lang="en-US" sz="2400" dirty="0" smtClean="0"/>
              <a:t>Cd/m</a:t>
            </a:r>
            <a:r>
              <a:rPr lang="en-US" sz="2400" baseline="30000" dirty="0" smtClean="0"/>
              <a:t>2</a:t>
            </a:r>
            <a:r>
              <a:rPr lang="en-US" sz="2400" dirty="0" smtClean="0"/>
              <a:t>  </a:t>
            </a:r>
            <a:br>
              <a:rPr lang="en-US" sz="2400" dirty="0" smtClean="0"/>
            </a:b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349887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defRPr/>
            </a:pPr>
            <a:r>
              <a:rPr lang="el-GR" dirty="0" smtClean="0"/>
              <a:t>Χαρακτηριστικά Χρώματος</a:t>
            </a:r>
          </a:p>
        </p:txBody>
      </p:sp>
      <p:sp>
        <p:nvSpPr>
          <p:cNvPr id="15363" name="Rectangle 3"/>
          <p:cNvSpPr>
            <a:spLocks noGrp="1" noChangeArrowheads="1"/>
          </p:cNvSpPr>
          <p:nvPr>
            <p:ph idx="1"/>
          </p:nvPr>
        </p:nvSpPr>
        <p:spPr/>
        <p:txBody>
          <a:bodyPr>
            <a:normAutofit/>
          </a:bodyPr>
          <a:lstStyle/>
          <a:p>
            <a:pPr eaLnBrk="1" hangingPunct="1">
              <a:spcBef>
                <a:spcPts val="1200"/>
              </a:spcBef>
              <a:spcAft>
                <a:spcPts val="600"/>
              </a:spcAft>
              <a:buFont typeface="Wingdings" panose="05000000000000000000" pitchFamily="2" charset="2"/>
              <a:buChar char="Ø"/>
              <a:defRPr/>
            </a:pPr>
            <a:r>
              <a:rPr lang="el-GR" sz="2400" b="1" dirty="0" smtClean="0">
                <a:solidFill>
                  <a:schemeClr val="tx2"/>
                </a:solidFill>
              </a:rPr>
              <a:t>Απόχρωση</a:t>
            </a:r>
            <a:r>
              <a:rPr lang="en-US" sz="2400" b="1" dirty="0" smtClean="0">
                <a:solidFill>
                  <a:schemeClr val="tx2"/>
                </a:solidFill>
              </a:rPr>
              <a:t> </a:t>
            </a:r>
            <a:r>
              <a:rPr lang="el-GR" sz="2400" dirty="0" smtClean="0"/>
              <a:t>(χροιά)</a:t>
            </a:r>
            <a:r>
              <a:rPr lang="en-US" sz="2400" dirty="0" smtClean="0"/>
              <a:t> (Hue)</a:t>
            </a:r>
            <a:r>
              <a:rPr lang="el-GR" sz="2400" dirty="0" smtClean="0"/>
              <a:t/>
            </a:r>
            <a:br>
              <a:rPr lang="el-GR" sz="2400" dirty="0" smtClean="0"/>
            </a:br>
            <a:r>
              <a:rPr lang="el-GR" sz="2400" dirty="0" smtClean="0"/>
              <a:t>αντιπροσωπεύει το επικρατέστερο χρώμα έτσι όπως το αντιλαμβάνεται ο παρατηρητής.</a:t>
            </a:r>
            <a:endParaRPr lang="en-US" sz="2400" dirty="0" smtClean="0"/>
          </a:p>
          <a:p>
            <a:pPr eaLnBrk="1" hangingPunct="1">
              <a:spcBef>
                <a:spcPts val="1200"/>
              </a:spcBef>
              <a:spcAft>
                <a:spcPts val="600"/>
              </a:spcAft>
              <a:buFont typeface="Wingdings" panose="05000000000000000000" pitchFamily="2" charset="2"/>
              <a:buChar char="Ø"/>
              <a:defRPr/>
            </a:pPr>
            <a:r>
              <a:rPr lang="el-GR" sz="2400" b="1" dirty="0" smtClean="0">
                <a:solidFill>
                  <a:schemeClr val="tx2"/>
                </a:solidFill>
              </a:rPr>
              <a:t>Καθαρότητα </a:t>
            </a:r>
            <a:r>
              <a:rPr lang="el-GR" sz="2400" dirty="0" smtClean="0"/>
              <a:t>(κορεσμός) (</a:t>
            </a:r>
            <a:r>
              <a:rPr lang="en-US" sz="2400" dirty="0" smtClean="0"/>
              <a:t>Saturation)</a:t>
            </a:r>
            <a:r>
              <a:rPr lang="el-GR" sz="2400" dirty="0" smtClean="0"/>
              <a:t/>
            </a:r>
            <a:br>
              <a:rPr lang="el-GR" sz="2400" dirty="0" smtClean="0"/>
            </a:br>
            <a:r>
              <a:rPr lang="el-GR" sz="2400" dirty="0" smtClean="0"/>
              <a:t>αναφέρεται στην καθαρότητα του χρώματος, σε σχέση με το ποσό άσπρου φωτός με το οποίο αναμειγνύεται.</a:t>
            </a:r>
            <a:endParaRPr lang="en-US" sz="2400" dirty="0" smtClean="0"/>
          </a:p>
          <a:p>
            <a:pPr eaLnBrk="1" hangingPunct="1">
              <a:spcBef>
                <a:spcPts val="1200"/>
              </a:spcBef>
              <a:spcAft>
                <a:spcPts val="600"/>
              </a:spcAft>
              <a:buFont typeface="Wingdings" panose="05000000000000000000" pitchFamily="2" charset="2"/>
              <a:buChar char="Ø"/>
              <a:defRPr/>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4734882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algn="ctr" eaLnBrk="1" hangingPunct="1">
              <a:defRPr/>
            </a:pPr>
            <a:r>
              <a:rPr lang="el-GR" dirty="0" smtClean="0"/>
              <a:t>Γεωμετρική – Κυματική Οπτική</a:t>
            </a:r>
          </a:p>
        </p:txBody>
      </p:sp>
      <p:sp>
        <p:nvSpPr>
          <p:cNvPr id="3077" name="Rectangle 5"/>
          <p:cNvSpPr>
            <a:spLocks noGrp="1" noChangeArrowheads="1"/>
          </p:cNvSpPr>
          <p:nvPr>
            <p:ph idx="1"/>
          </p:nvPr>
        </p:nvSpPr>
        <p:spPr>
          <a:xfrm>
            <a:off x="971600" y="1556792"/>
            <a:ext cx="3168352" cy="4536504"/>
          </a:xfrm>
        </p:spPr>
        <p:txBody>
          <a:bodyPr>
            <a:normAutofit/>
          </a:bodyPr>
          <a:lstStyle/>
          <a:p>
            <a:pPr eaLnBrk="1" hangingPunct="1">
              <a:spcBef>
                <a:spcPts val="1200"/>
              </a:spcBef>
              <a:spcAft>
                <a:spcPts val="600"/>
              </a:spcAft>
              <a:defRPr/>
            </a:pPr>
            <a:r>
              <a:rPr lang="el-GR" sz="2800" dirty="0" smtClean="0"/>
              <a:t>Διάθλαση</a:t>
            </a:r>
          </a:p>
          <a:p>
            <a:pPr eaLnBrk="1" hangingPunct="1">
              <a:spcBef>
                <a:spcPts val="1200"/>
              </a:spcBef>
              <a:spcAft>
                <a:spcPts val="600"/>
              </a:spcAft>
              <a:defRPr/>
            </a:pPr>
            <a:r>
              <a:rPr lang="el-GR" sz="2800" dirty="0" smtClean="0"/>
              <a:t>Διάχυση</a:t>
            </a:r>
          </a:p>
          <a:p>
            <a:pPr eaLnBrk="1" hangingPunct="1">
              <a:spcBef>
                <a:spcPts val="1200"/>
              </a:spcBef>
              <a:spcAft>
                <a:spcPts val="600"/>
              </a:spcAft>
              <a:defRPr/>
            </a:pPr>
            <a:r>
              <a:rPr lang="el-GR" sz="2800" dirty="0" smtClean="0"/>
              <a:t>Συμβολή</a:t>
            </a:r>
          </a:p>
          <a:p>
            <a:pPr eaLnBrk="1" hangingPunct="1">
              <a:spcBef>
                <a:spcPts val="1200"/>
              </a:spcBef>
              <a:spcAft>
                <a:spcPts val="600"/>
              </a:spcAft>
              <a:defRPr/>
            </a:pPr>
            <a:r>
              <a:rPr lang="el-GR" sz="2800" dirty="0" smtClean="0"/>
              <a:t>Περίθλαση</a:t>
            </a:r>
          </a:p>
          <a:p>
            <a:pPr eaLnBrk="1" hangingPunct="1">
              <a:spcBef>
                <a:spcPts val="1200"/>
              </a:spcBef>
              <a:spcAft>
                <a:spcPts val="600"/>
              </a:spcAft>
              <a:defRPr/>
            </a:pPr>
            <a:endParaRPr lang="el-GR" sz="2800" dirty="0" smtClean="0"/>
          </a:p>
        </p:txBody>
      </p:sp>
      <p:sp>
        <p:nvSpPr>
          <p:cNvPr id="3078" name="Rectangle 6"/>
          <p:cNvSpPr>
            <a:spLocks noGrp="1" noChangeArrowheads="1"/>
          </p:cNvSpPr>
          <p:nvPr>
            <p:ph type="body" sz="half" idx="4294967295"/>
          </p:nvPr>
        </p:nvSpPr>
        <p:spPr>
          <a:xfrm>
            <a:off x="4572000" y="1556792"/>
            <a:ext cx="4235450" cy="4114800"/>
          </a:xfrm>
        </p:spPr>
        <p:txBody>
          <a:bodyPr>
            <a:noAutofit/>
          </a:bodyPr>
          <a:lstStyle/>
          <a:p>
            <a:pPr eaLnBrk="1" hangingPunct="1">
              <a:defRPr/>
            </a:pPr>
            <a:r>
              <a:rPr lang="el-GR" sz="2800" dirty="0" smtClean="0"/>
              <a:t>Ουράνιο Τόξο, Χρωματική εκτροπή</a:t>
            </a:r>
          </a:p>
          <a:p>
            <a:pPr eaLnBrk="1" hangingPunct="1">
              <a:defRPr/>
            </a:pPr>
            <a:r>
              <a:rPr lang="el-GR" sz="2800" dirty="0" smtClean="0"/>
              <a:t>Μπλε ουρανού, Κόκκινο δύσης</a:t>
            </a:r>
          </a:p>
          <a:p>
            <a:pPr eaLnBrk="1" hangingPunct="1">
              <a:defRPr/>
            </a:pPr>
            <a:r>
              <a:rPr lang="el-GR" sz="2800" dirty="0" smtClean="0"/>
              <a:t>Λεπτά </a:t>
            </a:r>
            <a:r>
              <a:rPr lang="el-GR" sz="2800" dirty="0" err="1" smtClean="0"/>
              <a:t>υμένια</a:t>
            </a:r>
            <a:r>
              <a:rPr lang="el-GR" sz="2800" dirty="0" smtClean="0"/>
              <a:t>,</a:t>
            </a:r>
          </a:p>
          <a:p>
            <a:pPr eaLnBrk="1" hangingPunct="1">
              <a:buFont typeface="Wingdings" pitchFamily="2" charset="2"/>
              <a:buNone/>
              <a:defRPr/>
            </a:pPr>
            <a:r>
              <a:rPr lang="el-GR" sz="2800" dirty="0" smtClean="0"/>
              <a:t>    </a:t>
            </a:r>
            <a:r>
              <a:rPr lang="el-GR" sz="2800" dirty="0" err="1" smtClean="0"/>
              <a:t>Αντιρεφλέξ</a:t>
            </a:r>
            <a:r>
              <a:rPr lang="el-GR" sz="2800" dirty="0" smtClean="0"/>
              <a:t> κρύσταλλα</a:t>
            </a:r>
          </a:p>
          <a:p>
            <a:pPr eaLnBrk="1" hangingPunct="1">
              <a:defRPr/>
            </a:pPr>
            <a:r>
              <a:rPr lang="el-GR" sz="2800" dirty="0" smtClean="0"/>
              <a:t>Χρώματα σε έντομα, υγροί κρύσταλλοι, οπάλιο</a:t>
            </a:r>
          </a:p>
        </p:txBody>
      </p:sp>
      <p:cxnSp>
        <p:nvCxnSpPr>
          <p:cNvPr id="3" name="Straight Connector 2"/>
          <p:cNvCxnSpPr/>
          <p:nvPr/>
        </p:nvCxnSpPr>
        <p:spPr>
          <a:xfrm>
            <a:off x="3923928" y="1700808"/>
            <a:ext cx="0" cy="396044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295503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p:txBody>
          <a:bodyPr/>
          <a:lstStyle/>
          <a:p>
            <a:pPr algn="ctr" eaLnBrk="1" hangingPunct="1">
              <a:defRPr/>
            </a:pPr>
            <a:r>
              <a:rPr lang="el-GR" dirty="0" smtClean="0"/>
              <a:t>Ουράνιο Τόξο </a:t>
            </a:r>
          </a:p>
        </p:txBody>
      </p:sp>
      <p:pic>
        <p:nvPicPr>
          <p:cNvPr id="1026" name="Picture 2" descr="https://upload.wikimedia.org/wikipedia/commons/thumb/5/5c/Double-alaskan-rainbow.jpg/1024px-Double-alaskan-rainbo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055" y="1210030"/>
            <a:ext cx="4934018" cy="259228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mewhere Over The Rainbo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8073" y="3818785"/>
            <a:ext cx="3487840" cy="24905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92800" y="3818784"/>
            <a:ext cx="28765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Double-</a:t>
            </a:r>
            <a:r>
              <a:rPr lang="en-US" sz="1200" dirty="0" err="1" smtClean="0">
                <a:solidFill>
                  <a:schemeClr val="tx1">
                    <a:lumMod val="75000"/>
                    <a:lumOff val="25000"/>
                  </a:schemeClr>
                </a:solidFill>
                <a:latin typeface="+mn-lt"/>
                <a:hlinkClick r:id="rId4"/>
              </a:rPr>
              <a:t>alaskan</a:t>
            </a:r>
            <a:r>
              <a:rPr lang="en-US" sz="1200" dirty="0" smtClean="0">
                <a:solidFill>
                  <a:schemeClr val="tx1">
                    <a:lumMod val="75000"/>
                    <a:lumOff val="25000"/>
                  </a:schemeClr>
                </a:solidFill>
                <a:latin typeface="+mn-lt"/>
                <a:hlinkClick r:id="rId4"/>
              </a:rPr>
              <a:t>-rainbow</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solidFill>
                  <a:schemeClr val="tx1">
                    <a:lumMod val="75000"/>
                    <a:lumOff val="25000"/>
                  </a:schemeClr>
                </a:solidFill>
                <a:latin typeface="+mn-lt"/>
                <a:hlinkClick r:id="rId5"/>
              </a:rPr>
              <a:t>BokicaK</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BY-SA </a:t>
            </a:r>
            <a:r>
              <a:rPr lang="en-US" sz="1200" dirty="0" smtClean="0">
                <a:solidFill>
                  <a:schemeClr val="tx1">
                    <a:lumMod val="75000"/>
                    <a:lumOff val="25000"/>
                  </a:schemeClr>
                </a:solidFill>
                <a:latin typeface="+mn-lt"/>
                <a:hlinkClick r:id="rId6"/>
              </a:rPr>
              <a:t>2.5</a:t>
            </a:r>
            <a:endParaRPr lang="el-GR" sz="1200" dirty="0">
              <a:solidFill>
                <a:schemeClr val="tx1">
                  <a:lumMod val="75000"/>
                  <a:lumOff val="25000"/>
                </a:schemeClr>
              </a:solidFill>
              <a:latin typeface="+mn-lt"/>
            </a:endParaRPr>
          </a:p>
        </p:txBody>
      </p:sp>
      <p:sp>
        <p:nvSpPr>
          <p:cNvPr id="10" name="Rectangle 9"/>
          <p:cNvSpPr/>
          <p:nvPr/>
        </p:nvSpPr>
        <p:spPr>
          <a:xfrm>
            <a:off x="5403729" y="6309321"/>
            <a:ext cx="28765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7" tooltip="Grid Reference SJ2638 :: 120 images"/>
              </a:rPr>
              <a:t>SJ2638</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8" tooltip="View profile"/>
              </a:rPr>
              <a:t>Rod </a:t>
            </a:r>
            <a:r>
              <a:rPr lang="en-US" sz="1200" dirty="0" err="1">
                <a:latin typeface="+mn-lt"/>
                <a:hlinkClick r:id="rId8" tooltip="View profile"/>
              </a:rPr>
              <a:t>Trevaskus</a:t>
            </a:r>
            <a:r>
              <a:rPr lang="el-GR" sz="1200" dirty="0" smtClean="0">
                <a:solidFill>
                  <a:schemeClr val="tx1">
                    <a:lumMod val="75000"/>
                    <a:lumOff val="25000"/>
                  </a:schemeClr>
                </a:solidFill>
                <a:latin typeface="+mn-lt"/>
              </a:rPr>
              <a:t> διαθέσιμο με άδεια </a:t>
            </a:r>
            <a:r>
              <a:rPr lang="en-US" sz="1200" dirty="0" smtClean="0">
                <a:latin typeface="+mn-lt"/>
                <a:hlinkClick r:id="rId9"/>
              </a:rPr>
              <a:t>CC </a:t>
            </a:r>
            <a:r>
              <a:rPr lang="en-US" sz="1200" dirty="0">
                <a:latin typeface="+mn-lt"/>
                <a:hlinkClick r:id="rId9"/>
              </a:rPr>
              <a:t>BY-SA </a:t>
            </a:r>
            <a:r>
              <a:rPr lang="en-US" sz="1200" dirty="0" smtClean="0">
                <a:latin typeface="+mn-lt"/>
                <a:hlinkClick r:id="rId9"/>
              </a:rPr>
              <a:t>2.0</a:t>
            </a:r>
            <a:endParaRPr lang="el-GR"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817047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defRPr/>
            </a:pPr>
            <a:r>
              <a:rPr lang="el-GR" dirty="0" smtClean="0"/>
              <a:t>Οπτική αντίληψη χρώματος</a:t>
            </a:r>
          </a:p>
        </p:txBody>
      </p:sp>
      <p:sp>
        <p:nvSpPr>
          <p:cNvPr id="22531" name="Rectangle 3"/>
          <p:cNvSpPr>
            <a:spLocks noGrp="1" noChangeArrowheads="1"/>
          </p:cNvSpPr>
          <p:nvPr>
            <p:ph idx="1"/>
          </p:nvPr>
        </p:nvSpPr>
        <p:spPr/>
        <p:txBody>
          <a:bodyPr/>
          <a:lstStyle/>
          <a:p>
            <a:pPr eaLnBrk="1" hangingPunct="1">
              <a:spcBef>
                <a:spcPts val="600"/>
              </a:spcBef>
              <a:spcAft>
                <a:spcPts val="600"/>
              </a:spcAft>
              <a:defRPr/>
            </a:pPr>
            <a:r>
              <a:rPr lang="el-GR" sz="2800" dirty="0" smtClean="0"/>
              <a:t>Το χρώμα είναι η υποκειμενική αντίληψη που αναπτύσσουμε στα διάφορα μήκη κύματος του φωτός, στην ορατή περιοχή του Η.Μ. φάσματος</a:t>
            </a:r>
            <a:r>
              <a:rPr lang="en-US" sz="2800" dirty="0" smtClean="0"/>
              <a:t>  </a:t>
            </a:r>
            <a:r>
              <a:rPr lang="el-GR" sz="2800" dirty="0" smtClean="0"/>
              <a:t>(από 380 μέχρι 780 </a:t>
            </a:r>
            <a:r>
              <a:rPr lang="en-GB" sz="2800" dirty="0" smtClean="0"/>
              <a:t>nm </a:t>
            </a:r>
            <a:r>
              <a:rPr lang="el-GR" sz="2800" dirty="0" smtClean="0"/>
              <a:t>περίπου)</a:t>
            </a:r>
          </a:p>
          <a:p>
            <a:pPr eaLnBrk="1" hangingPunct="1">
              <a:spcBef>
                <a:spcPts val="600"/>
              </a:spcBef>
              <a:spcAft>
                <a:spcPts val="600"/>
              </a:spcAft>
              <a:defRPr/>
            </a:pPr>
            <a:r>
              <a:rPr lang="el-GR" sz="2800" dirty="0" smtClean="0"/>
              <a:t>Η αίσθησή μας για το χρώμα είναι μια αυτοματοποιημένη ερμηνευτική αντίδραση του ανθρώπινου εγκεφάλου στο μήκος κύματος της προσπίπτουσας ηλεκτρομαγνητικής ακτινοβολίας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488012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p:txBody>
          <a:bodyPr>
            <a:normAutofit fontScale="90000"/>
          </a:bodyPr>
          <a:lstStyle/>
          <a:p>
            <a:pPr algn="ctr" eaLnBrk="1" hangingPunct="1">
              <a:defRPr/>
            </a:pPr>
            <a:r>
              <a:rPr lang="el-GR" dirty="0" smtClean="0"/>
              <a:t>Λεπτά </a:t>
            </a:r>
            <a:r>
              <a:rPr lang="el-GR" dirty="0" err="1" smtClean="0"/>
              <a:t>Υμένια</a:t>
            </a:r>
            <a:r>
              <a:rPr lang="el-GR" dirty="0" smtClean="0"/>
              <a:t>, </a:t>
            </a:r>
            <a:br>
              <a:rPr lang="el-GR" dirty="0" smtClean="0"/>
            </a:br>
            <a:r>
              <a:rPr lang="el-GR" dirty="0" smtClean="0"/>
              <a:t>χρώματα από συμβολή</a:t>
            </a:r>
          </a:p>
        </p:txBody>
      </p:sp>
      <p:pic>
        <p:nvPicPr>
          <p:cNvPr id="9218" name="Picture 2" descr="https://upload.wikimedia.org/wikipedia/commons/0/06/Dieselrainbow.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431" y="1628800"/>
            <a:ext cx="3751784" cy="334816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upload.wikimedia.org/wikipedia/commons/1/18/Soap_bubble_sky.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28666" y="1628800"/>
            <a:ext cx="4464213" cy="33481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07431" y="4958541"/>
            <a:ext cx="3751784"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Dieselrainbow</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5"/>
              </a:rPr>
              <a:t>Alfonso"~</a:t>
            </a:r>
            <a:r>
              <a:rPr lang="en-US" sz="1200" dirty="0" err="1">
                <a:latin typeface="+mn-lt"/>
                <a:hlinkClick r:id="rId5"/>
              </a:rPr>
              <a:t>commonswiki</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6"/>
              </a:rPr>
              <a:t>CC BY-SA </a:t>
            </a:r>
            <a:r>
              <a:rPr lang="en-US" sz="1200" dirty="0" smtClean="0">
                <a:solidFill>
                  <a:schemeClr val="tx1">
                    <a:lumMod val="75000"/>
                    <a:lumOff val="25000"/>
                  </a:schemeClr>
                </a:solidFill>
                <a:latin typeface="+mn-lt"/>
                <a:hlinkClick r:id="rId6"/>
              </a:rPr>
              <a:t>2.5</a:t>
            </a:r>
            <a:endParaRPr lang="el-GR" sz="1200" dirty="0">
              <a:solidFill>
                <a:schemeClr val="tx1">
                  <a:lumMod val="75000"/>
                  <a:lumOff val="25000"/>
                </a:schemeClr>
              </a:solidFill>
              <a:latin typeface="+mn-lt"/>
            </a:endParaRPr>
          </a:p>
        </p:txBody>
      </p:sp>
      <p:sp>
        <p:nvSpPr>
          <p:cNvPr id="10" name="Rectangle 9"/>
          <p:cNvSpPr/>
          <p:nvPr/>
        </p:nvSpPr>
        <p:spPr>
          <a:xfrm>
            <a:off x="5122508" y="4976960"/>
            <a:ext cx="28765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7"/>
              </a:rPr>
              <a:t>Soap bubble sky</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8"/>
              </a:rPr>
              <a:t>Mbz1</a:t>
            </a:r>
            <a:r>
              <a:rPr lang="el-GR" sz="1200"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9"/>
              </a:rPr>
              <a:t>CC BY-SA 3.0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4194660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normAutofit fontScale="90000"/>
          </a:bodyPr>
          <a:lstStyle/>
          <a:p>
            <a:pPr algn="ctr" eaLnBrk="1" hangingPunct="1">
              <a:defRPr/>
            </a:pPr>
            <a:r>
              <a:rPr lang="el-GR" dirty="0" smtClean="0"/>
              <a:t>Μεταπτώσεις σε </a:t>
            </a:r>
            <a:br>
              <a:rPr lang="el-GR" dirty="0" smtClean="0"/>
            </a:br>
            <a:r>
              <a:rPr lang="el-GR" dirty="0" smtClean="0"/>
              <a:t>στερεά υλικά</a:t>
            </a:r>
          </a:p>
        </p:txBody>
      </p:sp>
      <p:sp>
        <p:nvSpPr>
          <p:cNvPr id="5125" name="Rectangle 5"/>
          <p:cNvSpPr>
            <a:spLocks noGrp="1" noChangeArrowheads="1"/>
          </p:cNvSpPr>
          <p:nvPr>
            <p:ph idx="1"/>
          </p:nvPr>
        </p:nvSpPr>
        <p:spPr>
          <a:xfrm>
            <a:off x="467544" y="1772816"/>
            <a:ext cx="4330824" cy="4608512"/>
          </a:xfrm>
        </p:spPr>
        <p:txBody>
          <a:bodyPr>
            <a:normAutofit/>
          </a:bodyPr>
          <a:lstStyle/>
          <a:p>
            <a:pPr eaLnBrk="1" hangingPunct="1">
              <a:spcBef>
                <a:spcPts val="1200"/>
              </a:spcBef>
              <a:spcAft>
                <a:spcPts val="600"/>
              </a:spcAft>
              <a:defRPr/>
            </a:pPr>
            <a:r>
              <a:rPr lang="el-GR" sz="2800" dirty="0" smtClean="0"/>
              <a:t>Μέταλλα</a:t>
            </a:r>
          </a:p>
          <a:p>
            <a:pPr eaLnBrk="1" hangingPunct="1">
              <a:spcBef>
                <a:spcPts val="1200"/>
              </a:spcBef>
              <a:spcAft>
                <a:spcPts val="600"/>
              </a:spcAft>
              <a:defRPr/>
            </a:pPr>
            <a:r>
              <a:rPr lang="el-GR" sz="2800" dirty="0" smtClean="0"/>
              <a:t>Ημιαγωγοί </a:t>
            </a:r>
          </a:p>
          <a:p>
            <a:pPr eaLnBrk="1" hangingPunct="1">
              <a:spcBef>
                <a:spcPts val="1200"/>
              </a:spcBef>
              <a:spcAft>
                <a:spcPts val="600"/>
              </a:spcAft>
              <a:buFont typeface="Wingdings" pitchFamily="2" charset="2"/>
              <a:buNone/>
              <a:defRPr/>
            </a:pPr>
            <a:r>
              <a:rPr lang="el-GR" sz="2800" dirty="0" smtClean="0"/>
              <a:t>   (καθαροί)</a:t>
            </a:r>
          </a:p>
          <a:p>
            <a:pPr eaLnBrk="1" hangingPunct="1">
              <a:spcBef>
                <a:spcPts val="1200"/>
              </a:spcBef>
              <a:spcAft>
                <a:spcPts val="600"/>
              </a:spcAft>
              <a:defRPr/>
            </a:pPr>
            <a:r>
              <a:rPr lang="el-GR" sz="2800" dirty="0" smtClean="0"/>
              <a:t>Ημιαγωγοί (προσμίξεις)</a:t>
            </a:r>
          </a:p>
          <a:p>
            <a:pPr eaLnBrk="1" hangingPunct="1">
              <a:spcBef>
                <a:spcPts val="1200"/>
              </a:spcBef>
              <a:spcAft>
                <a:spcPts val="600"/>
              </a:spcAft>
              <a:defRPr/>
            </a:pPr>
            <a:endParaRPr lang="el-GR" sz="2800" dirty="0" smtClean="0"/>
          </a:p>
        </p:txBody>
      </p:sp>
      <p:sp>
        <p:nvSpPr>
          <p:cNvPr id="5126" name="Rectangle 6"/>
          <p:cNvSpPr>
            <a:spLocks noGrp="1" noChangeArrowheads="1"/>
          </p:cNvSpPr>
          <p:nvPr>
            <p:ph type="body" sz="half" idx="4294967295"/>
          </p:nvPr>
        </p:nvSpPr>
        <p:spPr>
          <a:xfrm>
            <a:off x="5292080" y="1767644"/>
            <a:ext cx="3767137" cy="4114800"/>
          </a:xfrm>
        </p:spPr>
        <p:txBody>
          <a:bodyPr>
            <a:normAutofit/>
          </a:bodyPr>
          <a:lstStyle/>
          <a:p>
            <a:pPr eaLnBrk="1" hangingPunct="1">
              <a:spcBef>
                <a:spcPts val="1200"/>
              </a:spcBef>
              <a:spcAft>
                <a:spcPts val="600"/>
              </a:spcAft>
              <a:defRPr/>
            </a:pPr>
            <a:r>
              <a:rPr lang="el-GR" sz="2800" dirty="0" smtClean="0"/>
              <a:t>Χαλκός, ασήμι, χρυσός, σίδηρος</a:t>
            </a:r>
          </a:p>
          <a:p>
            <a:pPr eaLnBrk="1" hangingPunct="1">
              <a:spcBef>
                <a:spcPts val="1200"/>
              </a:spcBef>
              <a:spcAft>
                <a:spcPts val="600"/>
              </a:spcAft>
              <a:defRPr/>
            </a:pPr>
            <a:r>
              <a:rPr lang="el-GR" sz="2800" dirty="0" smtClean="0"/>
              <a:t>Πυρίτιο, διαμάντι, γαληνίτης</a:t>
            </a:r>
          </a:p>
          <a:p>
            <a:pPr eaLnBrk="1" hangingPunct="1">
              <a:spcBef>
                <a:spcPts val="1200"/>
              </a:spcBef>
              <a:spcAft>
                <a:spcPts val="600"/>
              </a:spcAft>
              <a:defRPr/>
            </a:pPr>
            <a:r>
              <a:rPr lang="el-GR" sz="2800" dirty="0" smtClean="0"/>
              <a:t>Διαμάντι (</a:t>
            </a:r>
            <a:r>
              <a:rPr lang="el-GR" sz="2800" dirty="0" err="1" smtClean="0"/>
              <a:t>μπλέ</a:t>
            </a:r>
            <a:r>
              <a:rPr lang="el-GR" sz="2800" dirty="0" smtClean="0"/>
              <a:t>, κίτρινο), δίοδοι, φωσφόροι, </a:t>
            </a:r>
            <a:r>
              <a:rPr lang="en-US" sz="2800" dirty="0" smtClean="0"/>
              <a:t>laser </a:t>
            </a:r>
            <a:r>
              <a:rPr lang="el-GR" sz="2800" dirty="0" smtClean="0"/>
              <a:t>ημιαγωγών</a:t>
            </a:r>
          </a:p>
        </p:txBody>
      </p:sp>
      <p:cxnSp>
        <p:nvCxnSpPr>
          <p:cNvPr id="5" name="Straight Connector 4"/>
          <p:cNvCxnSpPr/>
          <p:nvPr/>
        </p:nvCxnSpPr>
        <p:spPr>
          <a:xfrm>
            <a:off x="4716016" y="1988840"/>
            <a:ext cx="0" cy="36724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421449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Grp="1" noChangeArrowheads="1"/>
          </p:cNvSpPr>
          <p:nvPr>
            <p:ph type="title"/>
          </p:nvPr>
        </p:nvSpPr>
        <p:spPr/>
        <p:txBody>
          <a:bodyPr/>
          <a:lstStyle/>
          <a:p>
            <a:pPr algn="ctr" eaLnBrk="1" hangingPunct="1">
              <a:defRPr/>
            </a:pPr>
            <a:r>
              <a:rPr lang="el-GR" dirty="0" smtClean="0"/>
              <a:t>Κίτρινο, μπλε διαμάντι</a:t>
            </a:r>
          </a:p>
        </p:txBody>
      </p:sp>
      <p:pic>
        <p:nvPicPr>
          <p:cNvPr id="11266" name="Picture 2" descr="File:Golden Eye Diamond USM.jpg"/>
          <p:cNvPicPr>
            <a:picLocks noChangeAspect="1" noChangeArrowheads="1"/>
          </p:cNvPicPr>
          <p:nvPr/>
        </p:nvPicPr>
        <p:blipFill rotWithShape="1">
          <a:blip r:embed="rId2" cstate="email">
            <a:extLst>
              <a:ext uri="{28A0092B-C50C-407E-A947-70E740481C1C}">
                <a14:useLocalDpi xmlns:a14="http://schemas.microsoft.com/office/drawing/2010/main"/>
              </a:ext>
            </a:extLst>
          </a:blip>
          <a:stretch/>
        </p:blipFill>
        <p:spPr bwMode="auto">
          <a:xfrm>
            <a:off x="611561" y="2068821"/>
            <a:ext cx="4392488" cy="256490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089480" y="4633725"/>
            <a:ext cx="3436649"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Golden Eye Diamond </a:t>
            </a:r>
            <a:r>
              <a:rPr lang="en-US" sz="1200" dirty="0" smtClean="0">
                <a:latin typeface="+mn-lt"/>
                <a:hlinkClick r:id="rId3"/>
              </a:rPr>
              <a:t>USM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u="sng" dirty="0" smtClean="0">
                <a:latin typeface="+mn-lt"/>
                <a:hlinkClick r:id="rId4" tooltip="User:Canoe1967"/>
              </a:rPr>
              <a:t>Canoe1967</a:t>
            </a:r>
            <a:r>
              <a:rPr lang="el-GR" sz="1200" u="sng"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pic>
        <p:nvPicPr>
          <p:cNvPr id="11268" name="Picture 4" descr="http://pixabay.com/static/uploads/photo/2014/10/24/08/09/diamond-500872_640.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04048" y="2068821"/>
            <a:ext cx="3818853" cy="256490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195148" y="4633725"/>
            <a:ext cx="3436649"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6"/>
              </a:rPr>
              <a:t>refraction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7"/>
              </a:rPr>
              <a:t>nafets</a:t>
            </a:r>
            <a:r>
              <a:rPr lang="el-GR" sz="1200" u="sng"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60573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normAutofit fontScale="90000"/>
          </a:bodyPr>
          <a:lstStyle/>
          <a:p>
            <a:pPr algn="ctr" eaLnBrk="1" hangingPunct="1">
              <a:defRPr/>
            </a:pPr>
            <a:r>
              <a:rPr lang="el-GR" dirty="0" smtClean="0"/>
              <a:t>Χρώματα σε </a:t>
            </a:r>
            <a:br>
              <a:rPr lang="el-GR" dirty="0" smtClean="0"/>
            </a:br>
            <a:r>
              <a:rPr lang="el-GR" dirty="0" smtClean="0"/>
              <a:t>κρυσταλλικά πεδία</a:t>
            </a:r>
          </a:p>
        </p:txBody>
      </p:sp>
      <p:sp>
        <p:nvSpPr>
          <p:cNvPr id="7173" name="Rectangle 5"/>
          <p:cNvSpPr>
            <a:spLocks noGrp="1" noChangeArrowheads="1"/>
          </p:cNvSpPr>
          <p:nvPr>
            <p:ph idx="1"/>
          </p:nvPr>
        </p:nvSpPr>
        <p:spPr>
          <a:xfrm>
            <a:off x="457200" y="1844824"/>
            <a:ext cx="4114800" cy="4392488"/>
          </a:xfrm>
        </p:spPr>
        <p:txBody>
          <a:bodyPr>
            <a:normAutofit/>
          </a:bodyPr>
          <a:lstStyle/>
          <a:p>
            <a:pPr eaLnBrk="1" hangingPunct="1">
              <a:defRPr/>
            </a:pPr>
            <a:r>
              <a:rPr lang="el-GR" sz="2800" dirty="0" smtClean="0"/>
              <a:t>Μέταλλα μετάβασης</a:t>
            </a:r>
          </a:p>
          <a:p>
            <a:pPr eaLnBrk="1" hangingPunct="1">
              <a:defRPr/>
            </a:pPr>
            <a:r>
              <a:rPr lang="el-GR" sz="2800" dirty="0" smtClean="0"/>
              <a:t>Ατέλειες μετάλλων μετάβασης</a:t>
            </a:r>
          </a:p>
          <a:p>
            <a:pPr eaLnBrk="1" hangingPunct="1">
              <a:defRPr/>
            </a:pPr>
            <a:r>
              <a:rPr lang="el-GR" sz="2800" dirty="0" smtClean="0"/>
              <a:t>Κέντρα χρώματος</a:t>
            </a:r>
          </a:p>
        </p:txBody>
      </p:sp>
      <p:sp>
        <p:nvSpPr>
          <p:cNvPr id="7174" name="Rectangle 6"/>
          <p:cNvSpPr>
            <a:spLocks noGrp="1" noChangeArrowheads="1"/>
          </p:cNvSpPr>
          <p:nvPr>
            <p:ph type="body" sz="half" idx="4294967295"/>
          </p:nvPr>
        </p:nvSpPr>
        <p:spPr>
          <a:xfrm>
            <a:off x="4908550" y="1844824"/>
            <a:ext cx="4235450" cy="4114800"/>
          </a:xfrm>
        </p:spPr>
        <p:txBody>
          <a:bodyPr>
            <a:normAutofit/>
          </a:bodyPr>
          <a:lstStyle/>
          <a:p>
            <a:pPr eaLnBrk="1" hangingPunct="1">
              <a:defRPr/>
            </a:pPr>
            <a:r>
              <a:rPr lang="el-GR" sz="2800" dirty="0" err="1" smtClean="0"/>
              <a:t>Τυρκουάζ</a:t>
            </a:r>
            <a:r>
              <a:rPr lang="el-GR" sz="2800" dirty="0" smtClean="0"/>
              <a:t>, χρωστικές, μερικά </a:t>
            </a:r>
            <a:r>
              <a:rPr lang="en-US" sz="2800" dirty="0" smtClean="0"/>
              <a:t>laser</a:t>
            </a:r>
          </a:p>
          <a:p>
            <a:pPr eaLnBrk="1" hangingPunct="1">
              <a:defRPr/>
            </a:pPr>
            <a:r>
              <a:rPr lang="el-GR" sz="2800" dirty="0" smtClean="0"/>
              <a:t>Ρουμπίνι, σμαράγδι, χαλαζίτης, φθορισμός</a:t>
            </a:r>
          </a:p>
          <a:p>
            <a:pPr eaLnBrk="1" hangingPunct="1">
              <a:defRPr/>
            </a:pPr>
            <a:r>
              <a:rPr lang="el-GR" sz="2800" dirty="0" smtClean="0"/>
              <a:t>Αμέθυστος, σκοτεινό γαλάζιο</a:t>
            </a:r>
          </a:p>
        </p:txBody>
      </p:sp>
      <p:cxnSp>
        <p:nvCxnSpPr>
          <p:cNvPr id="5" name="Straight Connector 4"/>
          <p:cNvCxnSpPr/>
          <p:nvPr/>
        </p:nvCxnSpPr>
        <p:spPr>
          <a:xfrm>
            <a:off x="4572000" y="1988840"/>
            <a:ext cx="0" cy="367240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736460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lgn="ctr" eaLnBrk="1" hangingPunct="1">
              <a:defRPr/>
            </a:pPr>
            <a:r>
              <a:rPr lang="el-GR" dirty="0" smtClean="0"/>
              <a:t>Σμαράγδι - Ρουμπίνι</a:t>
            </a:r>
          </a:p>
        </p:txBody>
      </p:sp>
      <p:sp>
        <p:nvSpPr>
          <p:cNvPr id="2" name="Content Placeholder 1"/>
          <p:cNvSpPr>
            <a:spLocks noGrp="1"/>
          </p:cNvSpPr>
          <p:nvPr>
            <p:ph idx="1"/>
          </p:nvPr>
        </p:nvSpPr>
        <p:spPr>
          <a:xfrm>
            <a:off x="457200" y="1052736"/>
            <a:ext cx="8147248" cy="5805264"/>
          </a:xfrm>
        </p:spPr>
        <p:txBody>
          <a:bodyPr>
            <a:normAutofit/>
          </a:bodyPr>
          <a:lstStyle/>
          <a:p>
            <a:r>
              <a:rPr lang="el-GR" sz="2300" dirty="0"/>
              <a:t>Κάτω αριστερά έχουμε το λευκό φως χωρίς να </a:t>
            </a:r>
            <a:r>
              <a:rPr lang="el-GR" sz="2300" dirty="0" smtClean="0"/>
              <a:t>έχει </a:t>
            </a:r>
            <a:r>
              <a:rPr lang="el-GR" sz="2300" dirty="0"/>
              <a:t>υποστεί καθόλου απορρόφηση.</a:t>
            </a:r>
          </a:p>
          <a:p>
            <a:r>
              <a:rPr lang="el-GR" sz="2300" dirty="0"/>
              <a:t>Πάνω αριστερά φαίνεται ποια τμήματα του λευκού φωτός απορροφούνται μέσα στον κρύσταλλο του σμαραγδιού. Μερικά μήκη κύματος του κόκκινου, όλα τα μήκη κύματος του πορτοκαλί χρώματος και εν </a:t>
            </a:r>
            <a:r>
              <a:rPr lang="el-GR" sz="2300" dirty="0" smtClean="0"/>
              <a:t>μέρει του </a:t>
            </a:r>
            <a:r>
              <a:rPr lang="el-GR" sz="2300" dirty="0"/>
              <a:t>κίτρινου και ολική απορρόφηση του μοβ και του ιώδους. Αυτή η απορρόφηση έχει ως αποτέλεσμα τα μήκη κύματος που "περισσεύουν" να δίνουν το υπέροχο πράσινο του σμαραγδιού</a:t>
            </a:r>
            <a:r>
              <a:rPr lang="el-GR" sz="2300" dirty="0" smtClean="0"/>
              <a:t>.</a:t>
            </a:r>
            <a:endParaRPr lang="el-GR" sz="2300" dirty="0"/>
          </a:p>
        </p:txBody>
      </p:sp>
      <p:pic>
        <p:nvPicPr>
          <p:cNvPr id="12291" name="Picture 3" descr="http://www.realgems.org/pic/lex%20big%20absorptio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38275" y="4437112"/>
            <a:ext cx="6267450" cy="21328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10136" y="6555585"/>
            <a:ext cx="2123728"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realgems.org</a:t>
            </a:r>
            <a:endParaRPr lang="el-GR" sz="1200" dirty="0">
              <a:solidFill>
                <a:schemeClr val="tx1">
                  <a:lumMod val="75000"/>
                  <a:lumOff val="25000"/>
                </a:scheme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9727534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Grp="1" noChangeArrowheads="1"/>
          </p:cNvSpPr>
          <p:nvPr>
            <p:ph type="title"/>
          </p:nvPr>
        </p:nvSpPr>
        <p:spPr/>
        <p:txBody>
          <a:bodyPr/>
          <a:lstStyle/>
          <a:p>
            <a:pPr algn="ctr" eaLnBrk="1" hangingPunct="1">
              <a:defRPr/>
            </a:pPr>
            <a:r>
              <a:rPr lang="el-GR" dirty="0" smtClean="0"/>
              <a:t>Σμαράγδι - Ρουμπίνι</a:t>
            </a:r>
          </a:p>
        </p:txBody>
      </p:sp>
      <p:sp>
        <p:nvSpPr>
          <p:cNvPr id="2" name="Content Placeholder 1"/>
          <p:cNvSpPr>
            <a:spLocks noGrp="1"/>
          </p:cNvSpPr>
          <p:nvPr>
            <p:ph idx="1"/>
          </p:nvPr>
        </p:nvSpPr>
        <p:spPr>
          <a:xfrm>
            <a:off x="457200" y="1052736"/>
            <a:ext cx="8229600" cy="5805264"/>
          </a:xfrm>
        </p:spPr>
        <p:txBody>
          <a:bodyPr>
            <a:normAutofit/>
          </a:bodyPr>
          <a:lstStyle/>
          <a:p>
            <a:r>
              <a:rPr lang="el-GR" sz="2200" dirty="0" smtClean="0"/>
              <a:t>Δεξιά </a:t>
            </a:r>
            <a:r>
              <a:rPr lang="el-GR" sz="2200" dirty="0"/>
              <a:t>βλέπουμε την απορρόφηση εντός του κρυσταλλικού πλέγματος του ρουμπινιού, η οποία έχει μεγάλες διαφορές από αυτήν του σμαραγδιού. Στο ρουμπίνι δεν υπάρχει σχεδόν καθόλου απορρόφηση στο κόκκινο, ενώ απορροφούνται όλα τα μήκη κύματος από το πορτοκαλί μέχρι και το κίτρινο και σχεδόν όλο το πράσινο. Τέλος απορροφάται όλο το μοβ και το ιώδες, ενώ μόνο ένα μικρό τμήμα του μπλε παραμένει χωρίς απορρόφηση. Τα μήκη κύματος που "γλυτώνουν" από την απορρόφηση του κρυστάλλου του ρουμπινιού, δίνουν αυτό το μοναδικά υπέροχο κόκκινο χρώμα στο ρουμπίνι.</a:t>
            </a:r>
          </a:p>
          <a:p>
            <a:endParaRPr lang="el-GR" sz="2200" dirty="0"/>
          </a:p>
        </p:txBody>
      </p:sp>
      <p:pic>
        <p:nvPicPr>
          <p:cNvPr id="4" name="Picture 3" descr="http://www.realgems.org/pic/lex%20big%20absorptio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38275" y="4437112"/>
            <a:ext cx="6267450" cy="21328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10136" y="6555585"/>
            <a:ext cx="2123728" cy="276999"/>
          </a:xfrm>
          <a:prstGeom prst="rect">
            <a:avLst/>
          </a:prstGeom>
        </p:spPr>
        <p:txBody>
          <a:bodyPr wrap="square">
            <a:spAutoFit/>
          </a:bodyPr>
          <a:lstStyle/>
          <a:p>
            <a:pPr algn="ctr"/>
            <a:r>
              <a:rPr lang="en-US" sz="1200" dirty="0" smtClean="0">
                <a:solidFill>
                  <a:schemeClr val="tx1">
                    <a:lumMod val="75000"/>
                    <a:lumOff val="25000"/>
                  </a:schemeClr>
                </a:solidFill>
                <a:latin typeface="+mn-lt"/>
                <a:hlinkClick r:id="rId3"/>
              </a:rPr>
              <a:t>realgems.org</a:t>
            </a:r>
            <a:endParaRPr lang="el-GR" sz="1200" dirty="0">
              <a:solidFill>
                <a:schemeClr val="tx1">
                  <a:lumMod val="75000"/>
                  <a:lumOff val="25000"/>
                </a:scheme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19853378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7" name="Rectangle 9"/>
          <p:cNvSpPr>
            <a:spLocks noGrp="1" noChangeArrowheads="1"/>
          </p:cNvSpPr>
          <p:nvPr>
            <p:ph type="title"/>
          </p:nvPr>
        </p:nvSpPr>
        <p:spPr/>
        <p:txBody>
          <a:bodyPr/>
          <a:lstStyle/>
          <a:p>
            <a:pPr algn="ctr" eaLnBrk="1" hangingPunct="1">
              <a:defRPr/>
            </a:pPr>
            <a:r>
              <a:rPr lang="el-GR" dirty="0" smtClean="0"/>
              <a:t>Πολύτιμοι  λίθοι</a:t>
            </a:r>
          </a:p>
        </p:txBody>
      </p:sp>
      <p:pic>
        <p:nvPicPr>
          <p:cNvPr id="15362" name="Picture 2" descr="https://upload.wikimedia.org/wikipedia/commons/thumb/e/e0/Cardinal_gems.png/800px-Cardinal_gem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30152" y="1124744"/>
            <a:ext cx="4883696" cy="488369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491914" y="5996368"/>
            <a:ext cx="4160173"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Cardinal gems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4"/>
              </a:rPr>
              <a:t>GeeJo</a:t>
            </a:r>
            <a:r>
              <a:rPr lang="el-GR" sz="1200" u="sng" dirty="0" smtClean="0">
                <a:latin typeface="+mn-lt"/>
              </a:rPr>
              <a:t> </a:t>
            </a:r>
            <a:r>
              <a:rPr lang="el-GR" sz="1200" dirty="0" smtClean="0">
                <a:solidFill>
                  <a:schemeClr val="tx1">
                    <a:lumMod val="75000"/>
                    <a:lumOff val="25000"/>
                  </a:schemeClr>
                </a:solidFill>
                <a:latin typeface="+mn-lt"/>
              </a:rPr>
              <a:t>διαθέσιμο με άδεια </a:t>
            </a:r>
            <a:r>
              <a:rPr lang="en-US" sz="1200" dirty="0">
                <a:latin typeface="+mn-lt"/>
                <a:hlinkClick r:id="rId5"/>
              </a:rPr>
              <a:t>CC BY-SA </a:t>
            </a:r>
            <a:r>
              <a:rPr lang="en-US" sz="1200" dirty="0" smtClean="0">
                <a:latin typeface="+mn-lt"/>
                <a:hlinkClick r:id="rId5"/>
              </a:rPr>
              <a:t>3.0</a:t>
            </a:r>
            <a:endParaRPr lang="el-GR"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595932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p:txBody>
          <a:bodyPr>
            <a:normAutofit fontScale="90000"/>
          </a:bodyPr>
          <a:lstStyle/>
          <a:p>
            <a:pPr algn="ctr" eaLnBrk="1" hangingPunct="1">
              <a:defRPr/>
            </a:pPr>
            <a:r>
              <a:rPr lang="el-GR" dirty="0" smtClean="0"/>
              <a:t>Μεταπτώσεις από </a:t>
            </a:r>
            <a:br>
              <a:rPr lang="el-GR" dirty="0" smtClean="0"/>
            </a:br>
            <a:r>
              <a:rPr lang="el-GR" dirty="0" smtClean="0"/>
              <a:t>μοριακά τροχιακά</a:t>
            </a:r>
          </a:p>
        </p:txBody>
      </p:sp>
      <p:sp>
        <p:nvSpPr>
          <p:cNvPr id="9221" name="Rectangle 5"/>
          <p:cNvSpPr>
            <a:spLocks noGrp="1" noChangeArrowheads="1"/>
          </p:cNvSpPr>
          <p:nvPr>
            <p:ph idx="1"/>
          </p:nvPr>
        </p:nvSpPr>
        <p:spPr>
          <a:xfrm>
            <a:off x="457200" y="1844824"/>
            <a:ext cx="4114800" cy="4536504"/>
          </a:xfrm>
        </p:spPr>
        <p:txBody>
          <a:bodyPr>
            <a:normAutofit/>
          </a:bodyPr>
          <a:lstStyle/>
          <a:p>
            <a:pPr eaLnBrk="1" hangingPunct="1">
              <a:defRPr/>
            </a:pPr>
            <a:r>
              <a:rPr lang="el-GR" sz="2800" dirty="0" smtClean="0"/>
              <a:t>Μετάπτωση φορτίου</a:t>
            </a:r>
          </a:p>
          <a:p>
            <a:pPr eaLnBrk="1" hangingPunct="1">
              <a:defRPr/>
            </a:pPr>
            <a:endParaRPr lang="el-GR" sz="2800" dirty="0" smtClean="0"/>
          </a:p>
          <a:p>
            <a:pPr eaLnBrk="1" hangingPunct="1">
              <a:defRPr/>
            </a:pPr>
            <a:r>
              <a:rPr lang="el-GR" sz="2800" dirty="0" smtClean="0"/>
              <a:t>Συζευγμένοι δεσμοί σε οργανικά μόρια</a:t>
            </a:r>
          </a:p>
        </p:txBody>
      </p:sp>
      <p:sp>
        <p:nvSpPr>
          <p:cNvPr id="9222" name="Rectangle 6"/>
          <p:cNvSpPr>
            <a:spLocks noGrp="1" noChangeArrowheads="1"/>
          </p:cNvSpPr>
          <p:nvPr>
            <p:ph type="body" sz="half" idx="4294967295"/>
          </p:nvPr>
        </p:nvSpPr>
        <p:spPr>
          <a:xfrm>
            <a:off x="4932040" y="1844824"/>
            <a:ext cx="3984625" cy="4114800"/>
          </a:xfrm>
        </p:spPr>
        <p:txBody>
          <a:bodyPr>
            <a:normAutofit/>
          </a:bodyPr>
          <a:lstStyle/>
          <a:p>
            <a:pPr eaLnBrk="1" hangingPunct="1">
              <a:defRPr/>
            </a:pPr>
            <a:r>
              <a:rPr lang="el-GR" sz="2800" dirty="0" smtClean="0"/>
              <a:t>Μπλε ζαφείρι, μαγνητίτης</a:t>
            </a:r>
          </a:p>
          <a:p>
            <a:pPr eaLnBrk="1" hangingPunct="1">
              <a:defRPr/>
            </a:pPr>
            <a:endParaRPr lang="el-GR" sz="2800" dirty="0" smtClean="0"/>
          </a:p>
          <a:p>
            <a:pPr eaLnBrk="1" hangingPunct="1">
              <a:defRPr/>
            </a:pPr>
            <a:r>
              <a:rPr lang="el-GR" sz="2800" dirty="0" smtClean="0"/>
              <a:t>Οργανικά χρωστικά, φυτικά &amp; ζωικά χρώματα, πυγολαμπίδα, λαζουρίτης</a:t>
            </a:r>
          </a:p>
        </p:txBody>
      </p:sp>
      <p:cxnSp>
        <p:nvCxnSpPr>
          <p:cNvPr id="5" name="Straight Connector 4"/>
          <p:cNvCxnSpPr/>
          <p:nvPr/>
        </p:nvCxnSpPr>
        <p:spPr>
          <a:xfrm>
            <a:off x="4572000" y="1988840"/>
            <a:ext cx="0" cy="338437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416590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Grp="1" noChangeArrowheads="1"/>
          </p:cNvSpPr>
          <p:nvPr>
            <p:ph type="title"/>
          </p:nvPr>
        </p:nvSpPr>
        <p:spPr/>
        <p:txBody>
          <a:bodyPr>
            <a:normAutofit fontScale="90000"/>
          </a:bodyPr>
          <a:lstStyle/>
          <a:p>
            <a:pPr algn="ctr" eaLnBrk="1" hangingPunct="1">
              <a:defRPr/>
            </a:pPr>
            <a:r>
              <a:rPr lang="el-GR" dirty="0" smtClean="0"/>
              <a:t>Μεταπτώσεις σε άτομα, μόρια, ιόντα, φλόγα</a:t>
            </a:r>
          </a:p>
        </p:txBody>
      </p:sp>
      <p:sp>
        <p:nvSpPr>
          <p:cNvPr id="11269" name="Rectangle 5"/>
          <p:cNvSpPr>
            <a:spLocks noGrp="1" noChangeArrowheads="1"/>
          </p:cNvSpPr>
          <p:nvPr>
            <p:ph idx="1"/>
          </p:nvPr>
        </p:nvSpPr>
        <p:spPr>
          <a:xfrm>
            <a:off x="457200" y="1700808"/>
            <a:ext cx="4114800" cy="4536504"/>
          </a:xfrm>
        </p:spPr>
        <p:txBody>
          <a:bodyPr>
            <a:normAutofit/>
          </a:bodyPr>
          <a:lstStyle/>
          <a:p>
            <a:pPr eaLnBrk="1" hangingPunct="1">
              <a:lnSpc>
                <a:spcPct val="90000"/>
              </a:lnSpc>
              <a:defRPr/>
            </a:pPr>
            <a:r>
              <a:rPr lang="el-GR" sz="2800" dirty="0" smtClean="0"/>
              <a:t>Πυράκτωση</a:t>
            </a:r>
          </a:p>
          <a:p>
            <a:pPr eaLnBrk="1" hangingPunct="1">
              <a:lnSpc>
                <a:spcPct val="90000"/>
              </a:lnSpc>
              <a:defRPr/>
            </a:pPr>
            <a:endParaRPr lang="el-GR" sz="2800" dirty="0" smtClean="0"/>
          </a:p>
          <a:p>
            <a:pPr eaLnBrk="1" hangingPunct="1">
              <a:lnSpc>
                <a:spcPct val="90000"/>
              </a:lnSpc>
              <a:defRPr/>
            </a:pPr>
            <a:r>
              <a:rPr lang="el-GR" sz="2800" dirty="0" err="1" smtClean="0"/>
              <a:t>Αποδιεγέρσεις</a:t>
            </a:r>
            <a:r>
              <a:rPr lang="el-GR" sz="2800" dirty="0" smtClean="0"/>
              <a:t> αερίων, ατμών, εκκενώσεις</a:t>
            </a:r>
          </a:p>
          <a:p>
            <a:pPr eaLnBrk="1" hangingPunct="1">
              <a:lnSpc>
                <a:spcPct val="90000"/>
              </a:lnSpc>
              <a:defRPr/>
            </a:pPr>
            <a:endParaRPr lang="el-GR" sz="2800" dirty="0" smtClean="0"/>
          </a:p>
          <a:p>
            <a:pPr eaLnBrk="1" hangingPunct="1">
              <a:lnSpc>
                <a:spcPct val="90000"/>
              </a:lnSpc>
              <a:defRPr/>
            </a:pPr>
            <a:r>
              <a:rPr lang="el-GR" sz="2800" dirty="0" smtClean="0"/>
              <a:t>Μοριακές δονήσεις ταλαντώσεις, περιστροφικές κινήσεις)</a:t>
            </a:r>
          </a:p>
        </p:txBody>
      </p:sp>
      <p:sp>
        <p:nvSpPr>
          <p:cNvPr id="11270" name="Rectangle 6"/>
          <p:cNvSpPr>
            <a:spLocks noGrp="1" noChangeArrowheads="1"/>
          </p:cNvSpPr>
          <p:nvPr>
            <p:ph type="body" sz="half" idx="4294967295"/>
          </p:nvPr>
        </p:nvSpPr>
        <p:spPr>
          <a:xfrm>
            <a:off x="5004048" y="1700808"/>
            <a:ext cx="3702050" cy="4114800"/>
          </a:xfrm>
        </p:spPr>
        <p:txBody>
          <a:bodyPr>
            <a:normAutofit/>
          </a:bodyPr>
          <a:lstStyle/>
          <a:p>
            <a:pPr eaLnBrk="1" hangingPunct="1">
              <a:lnSpc>
                <a:spcPct val="90000"/>
              </a:lnSpc>
              <a:defRPr/>
            </a:pPr>
            <a:r>
              <a:rPr lang="el-GR" sz="2800" dirty="0" smtClean="0"/>
              <a:t>Μέλαν σώμα, φλόγα, σπινθήρας</a:t>
            </a:r>
          </a:p>
          <a:p>
            <a:pPr eaLnBrk="1" hangingPunct="1">
              <a:lnSpc>
                <a:spcPct val="90000"/>
              </a:lnSpc>
              <a:defRPr/>
            </a:pPr>
            <a:endParaRPr lang="el-GR" sz="2800" dirty="0" smtClean="0"/>
          </a:p>
          <a:p>
            <a:pPr eaLnBrk="1" hangingPunct="1">
              <a:lnSpc>
                <a:spcPct val="90000"/>
              </a:lnSpc>
              <a:defRPr/>
            </a:pPr>
            <a:r>
              <a:rPr lang="el-GR" sz="2800" dirty="0" smtClean="0"/>
              <a:t>Κεραυνός, εκρήξεις αερίων</a:t>
            </a:r>
          </a:p>
          <a:p>
            <a:pPr eaLnBrk="1" hangingPunct="1">
              <a:lnSpc>
                <a:spcPct val="90000"/>
              </a:lnSpc>
              <a:defRPr/>
            </a:pPr>
            <a:endParaRPr lang="el-GR" sz="2800" dirty="0" smtClean="0"/>
          </a:p>
          <a:p>
            <a:pPr eaLnBrk="1" hangingPunct="1">
              <a:lnSpc>
                <a:spcPct val="90000"/>
              </a:lnSpc>
              <a:defRPr/>
            </a:pPr>
            <a:r>
              <a:rPr lang="el-GR" sz="2800" dirty="0" smtClean="0"/>
              <a:t>Πρασινογάλαζο χρώμα νερού, χρώμα πάγου </a:t>
            </a:r>
          </a:p>
        </p:txBody>
      </p:sp>
      <p:cxnSp>
        <p:nvCxnSpPr>
          <p:cNvPr id="5" name="Straight Connector 4"/>
          <p:cNvCxnSpPr/>
          <p:nvPr/>
        </p:nvCxnSpPr>
        <p:spPr>
          <a:xfrm>
            <a:off x="4607626" y="1796567"/>
            <a:ext cx="0" cy="36004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42003892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normAutofit fontScale="90000"/>
          </a:bodyPr>
          <a:lstStyle/>
          <a:p>
            <a:pPr algn="ctr" eaLnBrk="1" hangingPunct="1">
              <a:defRPr/>
            </a:pPr>
            <a:r>
              <a:rPr lang="el-GR" dirty="0" smtClean="0"/>
              <a:t>Φάσμα Εκπομπής</a:t>
            </a:r>
            <a:br>
              <a:rPr lang="el-GR" dirty="0" smtClean="0"/>
            </a:br>
            <a:r>
              <a:rPr lang="el-GR" dirty="0" smtClean="0"/>
              <a:t> μέλανος σώματος</a:t>
            </a:r>
          </a:p>
        </p:txBody>
      </p:sp>
      <p:pic>
        <p:nvPicPr>
          <p:cNvPr id="16386" name="Picture 2" descr="http://www.obs-hp.fr/lumiere/wie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14588" y="1556792"/>
            <a:ext cx="431482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2099" y="5744289"/>
            <a:ext cx="2319802" cy="276999"/>
          </a:xfrm>
          <a:prstGeom prst="rect">
            <a:avLst/>
          </a:prstGeom>
        </p:spPr>
        <p:txBody>
          <a:bodyPr wrap="none">
            <a:spAutoFit/>
          </a:bodyPr>
          <a:lstStyle/>
          <a:p>
            <a:r>
              <a:rPr lang="en-US" sz="1200" dirty="0">
                <a:latin typeface="+mn-lt"/>
                <a:hlinkClick r:id="rId3"/>
              </a:rPr>
              <a:t>L'Observatoire de Haute-Provence</a:t>
            </a:r>
            <a:endParaRPr 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6651483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defRPr/>
            </a:pPr>
            <a:r>
              <a:rPr lang="el-GR" dirty="0" smtClean="0"/>
              <a:t>Οπτική αντίληψη χρώματος</a:t>
            </a:r>
          </a:p>
        </p:txBody>
      </p:sp>
      <p:sp>
        <p:nvSpPr>
          <p:cNvPr id="13315" name="Rectangle 3"/>
          <p:cNvSpPr>
            <a:spLocks noGrp="1" noChangeArrowheads="1"/>
          </p:cNvSpPr>
          <p:nvPr>
            <p:ph idx="1"/>
          </p:nvPr>
        </p:nvSpPr>
        <p:spPr/>
        <p:txBody>
          <a:bodyPr/>
          <a:lstStyle/>
          <a:p>
            <a:pPr>
              <a:spcBef>
                <a:spcPts val="600"/>
              </a:spcBef>
              <a:spcAft>
                <a:spcPts val="600"/>
              </a:spcAft>
              <a:defRPr/>
            </a:pPr>
            <a:r>
              <a:rPr lang="el-GR" sz="2800" dirty="0" smtClean="0"/>
              <a:t>Το χρώμα είναι ένας πολύ σημαντικός παράγοντας περιγραφής, που συχνά απλουστεύει κατά πολύ την διαδικασία αναγνώρισης αντικειμένων αλλά και τον επί μέρους προσδιορισμό επιφανειακών περιοχών τους</a:t>
            </a:r>
            <a:endParaRPr lang="en-US" sz="2800" dirty="0" smtClean="0"/>
          </a:p>
          <a:p>
            <a:pPr>
              <a:spcBef>
                <a:spcPts val="600"/>
              </a:spcBef>
              <a:spcAft>
                <a:spcPts val="600"/>
              </a:spcAft>
              <a:defRPr/>
            </a:pPr>
            <a:r>
              <a:rPr lang="el-GR" sz="2800" dirty="0" smtClean="0"/>
              <a:t>Οι άνθρωποι μπορούν να διακρίνουν χιλιάδες διαφορετικές αποχρώσεις αλλά και εντάσεις χρωμάτων </a:t>
            </a:r>
            <a:endParaRPr lang="en-US" sz="28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865554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p:txBody>
          <a:bodyPr/>
          <a:lstStyle/>
          <a:p>
            <a:pPr algn="ctr" eaLnBrk="1" hangingPunct="1">
              <a:defRPr/>
            </a:pPr>
            <a:r>
              <a:rPr lang="el-GR" dirty="0" smtClean="0"/>
              <a:t>Φλόγα από κερί</a:t>
            </a:r>
          </a:p>
        </p:txBody>
      </p:sp>
      <p:sp>
        <p:nvSpPr>
          <p:cNvPr id="2" name="Content Placeholder 1"/>
          <p:cNvSpPr>
            <a:spLocks noGrp="1"/>
          </p:cNvSpPr>
          <p:nvPr>
            <p:ph idx="1"/>
          </p:nvPr>
        </p:nvSpPr>
        <p:spPr/>
        <p:txBody>
          <a:bodyPr>
            <a:normAutofit/>
          </a:bodyPr>
          <a:lstStyle/>
          <a:p>
            <a:pPr marL="0" indent="0">
              <a:buNone/>
            </a:pPr>
            <a:r>
              <a:rPr lang="el-GR" sz="2800" dirty="0" smtClean="0"/>
              <a:t>Θερμοκρασίες </a:t>
            </a:r>
            <a:r>
              <a:rPr lang="el-GR" sz="2800" dirty="0"/>
              <a:t>περιοχών με χρώμα</a:t>
            </a:r>
          </a:p>
          <a:p>
            <a:r>
              <a:rPr lang="el-GR" sz="2800" dirty="0" smtClean="0"/>
              <a:t>Γαλάζια </a:t>
            </a:r>
            <a:r>
              <a:rPr lang="el-GR" sz="2800" dirty="0"/>
              <a:t>: 1400 </a:t>
            </a:r>
            <a:r>
              <a:rPr lang="el-GR" sz="2800" dirty="0" err="1"/>
              <a:t>οC</a:t>
            </a:r>
            <a:endParaRPr lang="el-GR" sz="2800" dirty="0"/>
          </a:p>
          <a:p>
            <a:r>
              <a:rPr lang="el-GR" sz="2800" dirty="0"/>
              <a:t>Κίτρινη : 1200 </a:t>
            </a:r>
            <a:r>
              <a:rPr lang="el-GR" sz="2800" dirty="0" err="1"/>
              <a:t>οC</a:t>
            </a:r>
            <a:endParaRPr lang="el-GR" sz="2800" dirty="0"/>
          </a:p>
          <a:p>
            <a:r>
              <a:rPr lang="el-GR" sz="2800" dirty="0"/>
              <a:t>Κόκκινη :  700 </a:t>
            </a:r>
            <a:r>
              <a:rPr lang="el-GR" sz="2800" dirty="0" err="1"/>
              <a:t>οC</a:t>
            </a:r>
            <a:endParaRPr lang="el-GR" sz="2800" dirty="0"/>
          </a:p>
          <a:p>
            <a:endParaRPr lang="el-GR" sz="2800" dirty="0"/>
          </a:p>
        </p:txBody>
      </p:sp>
      <p:pic>
        <p:nvPicPr>
          <p:cNvPr id="1741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1560" y="3717032"/>
            <a:ext cx="5003717" cy="211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1033331" y="5810176"/>
            <a:ext cx="4160173"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candle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4"/>
              </a:rPr>
              <a:t> </a:t>
            </a:r>
            <a:r>
              <a:rPr lang="en-US" sz="1200" dirty="0" err="1" smtClean="0">
                <a:latin typeface="+mn-lt"/>
                <a:hlinkClick r:id="rId4"/>
              </a:rPr>
              <a:t>Ramdlon</a:t>
            </a:r>
            <a:r>
              <a:rPr lang="el-GR" sz="1200" dirty="0" smtClean="0">
                <a:latin typeface="+mn-lt"/>
                <a:hlinkClick r:id="rId4"/>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371675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ChangeArrowheads="1"/>
          </p:cNvSpPr>
          <p:nvPr>
            <p:ph type="title"/>
          </p:nvPr>
        </p:nvSpPr>
        <p:spPr/>
        <p:txBody>
          <a:bodyPr/>
          <a:lstStyle/>
          <a:p>
            <a:pPr algn="ctr" eaLnBrk="1" hangingPunct="1">
              <a:defRPr/>
            </a:pPr>
            <a:r>
              <a:rPr lang="el-GR" dirty="0" smtClean="0"/>
              <a:t>Έγχρωμες Φλόγες </a:t>
            </a:r>
          </a:p>
        </p:txBody>
      </p:sp>
      <p:pic>
        <p:nvPicPr>
          <p:cNvPr id="18434" name="Picture 2" descr="http://hackedgadgets.com/wp-content/_change_the_color_of_candle_flame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92448" y="1196752"/>
            <a:ext cx="4762500" cy="4762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87698" y="5959252"/>
            <a:ext cx="4572000" cy="276999"/>
          </a:xfrm>
          <a:prstGeom prst="rect">
            <a:avLst/>
          </a:prstGeom>
        </p:spPr>
        <p:txBody>
          <a:bodyPr>
            <a:spAutoFit/>
          </a:bodyPr>
          <a:lstStyle/>
          <a:p>
            <a:pPr algn="ctr"/>
            <a:r>
              <a:rPr lang="en-US" sz="1200" dirty="0" smtClean="0">
                <a:latin typeface="+mn-lt"/>
                <a:hlinkClick r:id="rId3"/>
              </a:rPr>
              <a:t>hackedgadgets.com</a:t>
            </a:r>
            <a:endParaRPr lang="el-GR"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4124469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defRPr/>
            </a:pPr>
            <a:r>
              <a:rPr lang="el-GR" dirty="0" smtClean="0"/>
              <a:t>Θεωρία Χρώματος</a:t>
            </a:r>
          </a:p>
        </p:txBody>
      </p:sp>
      <p:sp>
        <p:nvSpPr>
          <p:cNvPr id="16387" name="Rectangle 3"/>
          <p:cNvSpPr>
            <a:spLocks noGrp="1" noChangeArrowheads="1"/>
          </p:cNvSpPr>
          <p:nvPr>
            <p:ph idx="1"/>
          </p:nvPr>
        </p:nvSpPr>
        <p:spPr/>
        <p:txBody>
          <a:bodyPr>
            <a:normAutofit/>
          </a:bodyPr>
          <a:lstStyle/>
          <a:p>
            <a:pPr eaLnBrk="1" hangingPunct="1">
              <a:buFont typeface="Wingdings" pitchFamily="2" charset="2"/>
              <a:buNone/>
              <a:defRPr/>
            </a:pPr>
            <a:r>
              <a:rPr lang="el-GR" sz="2800" b="1" dirty="0" smtClean="0">
                <a:solidFill>
                  <a:schemeClr val="tx2"/>
                </a:solidFill>
              </a:rPr>
              <a:t>Βασικά (</a:t>
            </a:r>
            <a:r>
              <a:rPr lang="en-US" sz="2800" b="1" dirty="0" smtClean="0">
                <a:solidFill>
                  <a:schemeClr val="tx2"/>
                </a:solidFill>
              </a:rPr>
              <a:t>primary) </a:t>
            </a:r>
            <a:r>
              <a:rPr lang="el-GR" sz="2800" b="1" dirty="0" smtClean="0">
                <a:solidFill>
                  <a:schemeClr val="tx2"/>
                </a:solidFill>
              </a:rPr>
              <a:t>χρώματα (</a:t>
            </a:r>
            <a:r>
              <a:rPr lang="en-US" sz="2800" b="1" dirty="0" smtClean="0">
                <a:solidFill>
                  <a:schemeClr val="tx2"/>
                </a:solidFill>
              </a:rPr>
              <a:t>RGB)</a:t>
            </a:r>
            <a:endParaRPr lang="el-GR" sz="2800" b="1" dirty="0" smtClean="0">
              <a:solidFill>
                <a:schemeClr val="tx2"/>
              </a:solidFill>
            </a:endParaRPr>
          </a:p>
          <a:p>
            <a:pPr>
              <a:defRPr/>
            </a:pPr>
            <a:r>
              <a:rPr lang="el-GR" sz="2800" dirty="0" smtClean="0"/>
              <a:t>Κόκκινο (</a:t>
            </a:r>
            <a:r>
              <a:rPr lang="en-US" sz="2800" dirty="0" smtClean="0"/>
              <a:t>Red)</a:t>
            </a:r>
          </a:p>
          <a:p>
            <a:pPr>
              <a:defRPr/>
            </a:pPr>
            <a:r>
              <a:rPr lang="el-GR" sz="2800" dirty="0" smtClean="0"/>
              <a:t>Πράσινο (</a:t>
            </a:r>
            <a:r>
              <a:rPr lang="en-US" sz="2800" dirty="0" smtClean="0"/>
              <a:t>Green)</a:t>
            </a:r>
          </a:p>
          <a:p>
            <a:pPr>
              <a:defRPr/>
            </a:pPr>
            <a:r>
              <a:rPr lang="el-GR" sz="2800" dirty="0" smtClean="0"/>
              <a:t>Μπλε (</a:t>
            </a:r>
            <a:r>
              <a:rPr lang="en-US" sz="2800" dirty="0" smtClean="0"/>
              <a:t>Blue)</a:t>
            </a:r>
          </a:p>
          <a:p>
            <a:pPr eaLnBrk="1" hangingPunct="1">
              <a:spcBef>
                <a:spcPts val="1800"/>
              </a:spcBef>
              <a:buFont typeface="Wingdings" pitchFamily="2" charset="2"/>
              <a:buNone/>
              <a:defRPr/>
            </a:pPr>
            <a:r>
              <a:rPr lang="el-GR" sz="2800" b="1" dirty="0" smtClean="0">
                <a:solidFill>
                  <a:srgbClr val="C00000"/>
                </a:solidFill>
              </a:rPr>
              <a:t>Συμπληρωματικά (</a:t>
            </a:r>
            <a:r>
              <a:rPr lang="en-US" sz="2800" b="1" dirty="0" smtClean="0">
                <a:solidFill>
                  <a:srgbClr val="C00000"/>
                </a:solidFill>
              </a:rPr>
              <a:t>secondary) </a:t>
            </a:r>
            <a:r>
              <a:rPr lang="el-GR" sz="2800" b="1" dirty="0" smtClean="0">
                <a:solidFill>
                  <a:srgbClr val="C00000"/>
                </a:solidFill>
              </a:rPr>
              <a:t>χρώματα</a:t>
            </a:r>
            <a:r>
              <a:rPr lang="en-US" sz="2800" b="1" dirty="0" smtClean="0">
                <a:solidFill>
                  <a:srgbClr val="C00000"/>
                </a:solidFill>
              </a:rPr>
              <a:t> </a:t>
            </a:r>
            <a:r>
              <a:rPr lang="en-US" sz="2800" dirty="0" smtClean="0"/>
              <a:t>(CMYK)</a:t>
            </a:r>
            <a:endParaRPr lang="el-GR" sz="2800" dirty="0" smtClean="0"/>
          </a:p>
          <a:p>
            <a:pPr>
              <a:defRPr/>
            </a:pPr>
            <a:r>
              <a:rPr lang="el-GR" sz="2800" dirty="0" smtClean="0"/>
              <a:t>Κυανό (</a:t>
            </a:r>
            <a:r>
              <a:rPr lang="en-US" sz="2800" dirty="0" smtClean="0"/>
              <a:t>Cyan)</a:t>
            </a:r>
          </a:p>
          <a:p>
            <a:pPr>
              <a:defRPr/>
            </a:pPr>
            <a:r>
              <a:rPr lang="el-GR" sz="2800" dirty="0" smtClean="0"/>
              <a:t>Μωβ (</a:t>
            </a:r>
            <a:r>
              <a:rPr lang="en-US" sz="2800" dirty="0" smtClean="0"/>
              <a:t>Magenta)</a:t>
            </a:r>
            <a:endParaRPr lang="el-GR" sz="2800" dirty="0" smtClean="0"/>
          </a:p>
          <a:p>
            <a:pPr>
              <a:defRPr/>
            </a:pPr>
            <a:r>
              <a:rPr lang="el-GR" sz="2800" dirty="0" smtClean="0"/>
              <a:t>Κίτρινο (</a:t>
            </a:r>
            <a:r>
              <a:rPr lang="en-US" sz="2800" dirty="0" smtClean="0"/>
              <a:t>Yellow)</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83984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p:txBody>
          <a:bodyPr/>
          <a:lstStyle/>
          <a:p>
            <a:pPr eaLnBrk="1" hangingPunct="1">
              <a:defRPr/>
            </a:pPr>
            <a:r>
              <a:rPr lang="el-GR" dirty="0" smtClean="0"/>
              <a:t>Χρωματικό Διάγραμμα </a:t>
            </a:r>
            <a:r>
              <a:rPr lang="en-US" dirty="0" smtClean="0"/>
              <a:t>(CIE)</a:t>
            </a:r>
            <a:endParaRPr lang="el-GR" dirty="0" smtClean="0"/>
          </a:p>
        </p:txBody>
      </p:sp>
      <p:pic>
        <p:nvPicPr>
          <p:cNvPr id="3" name="Picture 4" descr="http://upload.wikimedia.org/wikipedia/commons/b/b0/CIExy193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38803" y="1052737"/>
            <a:ext cx="4680000" cy="51726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491913" y="6210326"/>
            <a:ext cx="4160173" cy="276999"/>
          </a:xfrm>
          <a:prstGeom prst="rect">
            <a:avLst/>
          </a:prstGeom>
        </p:spPr>
        <p:txBody>
          <a:bodyPr wrap="square">
            <a:spAutoFit/>
          </a:bodyPr>
          <a:lstStyle/>
          <a:p>
            <a:pPr algn="ctr"/>
            <a:r>
              <a:rPr lang="en-US" sz="1200" dirty="0" smtClean="0">
                <a:latin typeface="+mn-lt"/>
              </a:rPr>
              <a:t>“</a:t>
            </a:r>
            <a:r>
              <a:rPr lang="en-US" sz="1200" dirty="0" smtClean="0">
                <a:latin typeface="+mn-lt"/>
                <a:hlinkClick r:id="rId3"/>
              </a:rPr>
              <a:t>CIExy1931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4"/>
              </a:rPr>
              <a:t> </a:t>
            </a:r>
            <a:r>
              <a:rPr lang="en-US" sz="1200" dirty="0" err="1">
                <a:latin typeface="+mn-lt"/>
                <a:hlinkClick r:id="rId5"/>
              </a:rPr>
              <a:t>PAR~commonswiki</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812604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8" name="Rectangle 6"/>
          <p:cNvSpPr>
            <a:spLocks noGrp="1" noChangeArrowheads="1"/>
          </p:cNvSpPr>
          <p:nvPr>
            <p:ph type="title"/>
          </p:nvPr>
        </p:nvSpPr>
        <p:spPr/>
        <p:txBody>
          <a:bodyPr/>
          <a:lstStyle/>
          <a:p>
            <a:pPr eaLnBrk="1" hangingPunct="1">
              <a:defRPr/>
            </a:pPr>
            <a:r>
              <a:rPr lang="el-GR" dirty="0" smtClean="0"/>
              <a:t>Χρωματικό Διάγραμμα </a:t>
            </a:r>
            <a:r>
              <a:rPr lang="en-US" dirty="0" smtClean="0"/>
              <a:t>(CIE)</a:t>
            </a:r>
            <a:endParaRPr lang="el-GR" dirty="0" smtClean="0"/>
          </a:p>
        </p:txBody>
      </p:sp>
      <p:pic>
        <p:nvPicPr>
          <p:cNvPr id="35843" name="Picture 5"/>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Lst>
          </a:blip>
          <a:stretch>
            <a:fillRect/>
          </a:stretch>
        </p:blipFill>
        <p:spPr>
          <a:xfrm>
            <a:off x="2231999" y="1083289"/>
            <a:ext cx="4680000" cy="5265536"/>
          </a:xfrm>
          <a:prstGeom prst="rect">
            <a:avLst/>
          </a:prstGeom>
          <a:noFill/>
          <a:ln>
            <a:noFill/>
          </a:ln>
        </p:spPr>
      </p:pic>
      <p:sp>
        <p:nvSpPr>
          <p:cNvPr id="4" name="Rectangle 3"/>
          <p:cNvSpPr/>
          <p:nvPr/>
        </p:nvSpPr>
        <p:spPr>
          <a:xfrm>
            <a:off x="2491913" y="6210326"/>
            <a:ext cx="4160173" cy="276999"/>
          </a:xfrm>
          <a:prstGeom prst="rect">
            <a:avLst/>
          </a:prstGeom>
        </p:spPr>
        <p:txBody>
          <a:bodyPr wrap="square">
            <a:spAutoFit/>
          </a:bodyPr>
          <a:lstStyle/>
          <a:p>
            <a:pPr algn="ctr"/>
            <a:r>
              <a:rPr lang="en-US" sz="1200" dirty="0" smtClean="0">
                <a:latin typeface="+mn-lt"/>
              </a:rPr>
              <a:t>“</a:t>
            </a:r>
            <a:r>
              <a:rPr lang="en-US" sz="1200" dirty="0" smtClean="0">
                <a:latin typeface="+mn-lt"/>
                <a:hlinkClick r:id="rId4"/>
              </a:rPr>
              <a:t>CIExy1931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5"/>
              </a:rPr>
              <a:t> </a:t>
            </a:r>
            <a:r>
              <a:rPr lang="en-US" sz="1200" dirty="0" err="1">
                <a:latin typeface="+mn-lt"/>
                <a:hlinkClick r:id="rId6"/>
              </a:rPr>
              <a:t>PAR~commonswiki</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22633120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defRPr/>
            </a:pPr>
            <a:r>
              <a:rPr lang="el-GR" dirty="0" smtClean="0"/>
              <a:t>Χρωματικό Διάγραμμα </a:t>
            </a:r>
            <a:r>
              <a:rPr lang="en-US" dirty="0" smtClean="0"/>
              <a:t>(CIE)</a:t>
            </a:r>
            <a:endParaRPr lang="el-GR" dirty="0" smtClean="0"/>
          </a:p>
        </p:txBody>
      </p:sp>
      <p:sp>
        <p:nvSpPr>
          <p:cNvPr id="23555" name="Rectangle 3"/>
          <p:cNvSpPr>
            <a:spLocks noGrp="1" noChangeArrowheads="1"/>
          </p:cNvSpPr>
          <p:nvPr>
            <p:ph idx="1"/>
          </p:nvPr>
        </p:nvSpPr>
        <p:spPr/>
        <p:txBody>
          <a:bodyPr/>
          <a:lstStyle/>
          <a:p>
            <a:pPr eaLnBrk="1" hangingPunct="1">
              <a:spcBef>
                <a:spcPts val="1200"/>
              </a:spcBef>
              <a:spcAft>
                <a:spcPts val="600"/>
              </a:spcAft>
              <a:defRPr/>
            </a:pPr>
            <a:r>
              <a:rPr lang="el-GR" b="1" dirty="0" smtClean="0"/>
              <a:t>Απλά Χρώματα: </a:t>
            </a:r>
            <a:r>
              <a:rPr lang="el-GR" dirty="0" smtClean="0"/>
              <a:t>Κάθε σημείο επάνω στη κλειστή καμπύλη</a:t>
            </a:r>
          </a:p>
          <a:p>
            <a:pPr eaLnBrk="1" hangingPunct="1">
              <a:spcBef>
                <a:spcPts val="1200"/>
              </a:spcBef>
              <a:spcAft>
                <a:spcPts val="600"/>
              </a:spcAft>
              <a:defRPr/>
            </a:pPr>
            <a:r>
              <a:rPr lang="el-GR" b="1" dirty="0" smtClean="0"/>
              <a:t>Σύνθετα Χρώματα: </a:t>
            </a:r>
            <a:r>
              <a:rPr lang="el-GR" dirty="0" smtClean="0"/>
              <a:t>Κάθε σημείο εσωτερικό της καμπύλης. Η περιοχή του «λευκού»  </a:t>
            </a:r>
            <a:r>
              <a:rPr lang="en-US" dirty="0" smtClean="0"/>
              <a:t>W </a:t>
            </a:r>
            <a:r>
              <a:rPr lang="el-GR" dirty="0" smtClean="0"/>
              <a:t>αντιστοιχεί σε : </a:t>
            </a:r>
            <a:r>
              <a:rPr lang="en-US" dirty="0" smtClean="0"/>
              <a:t>x = y = 0.33</a:t>
            </a:r>
          </a:p>
          <a:p>
            <a:pPr eaLnBrk="1" hangingPunct="1">
              <a:spcBef>
                <a:spcPts val="1200"/>
              </a:spcBef>
              <a:spcAft>
                <a:spcPts val="600"/>
              </a:spcAft>
              <a:defRPr/>
            </a:pPr>
            <a:r>
              <a:rPr lang="el-GR" dirty="0" smtClean="0"/>
              <a:t>Κάθε ευθύγραμμο τμήμα που όμως διέρχεται από το </a:t>
            </a:r>
            <a:r>
              <a:rPr lang="en-US" dirty="0" smtClean="0"/>
              <a:t>W </a:t>
            </a:r>
            <a:r>
              <a:rPr lang="el-GR" dirty="0" smtClean="0"/>
              <a:t>προσδιορίζει τα ζευγάρια των συμπληρωματικών χρωμάτων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8122345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l-GR" dirty="0" smtClean="0"/>
              <a:t>Χρωματικό Διάγραμμα </a:t>
            </a:r>
            <a:r>
              <a:rPr lang="en-US" dirty="0" smtClean="0"/>
              <a:t>(CIE)</a:t>
            </a:r>
            <a:endParaRPr lang="el-GR" dirty="0" smtClean="0"/>
          </a:p>
        </p:txBody>
      </p:sp>
      <p:sp>
        <p:nvSpPr>
          <p:cNvPr id="74755" name="Rectangle 3"/>
          <p:cNvSpPr>
            <a:spLocks noGrp="1" noChangeArrowheads="1"/>
          </p:cNvSpPr>
          <p:nvPr>
            <p:ph idx="1"/>
          </p:nvPr>
        </p:nvSpPr>
        <p:spPr/>
        <p:txBody>
          <a:bodyPr/>
          <a:lstStyle/>
          <a:p>
            <a:pPr eaLnBrk="1" hangingPunct="1">
              <a:spcBef>
                <a:spcPts val="1200"/>
              </a:spcBef>
              <a:spcAft>
                <a:spcPts val="600"/>
              </a:spcAft>
              <a:defRPr/>
            </a:pPr>
            <a:r>
              <a:rPr lang="el-GR" sz="2800" dirty="0" smtClean="0"/>
              <a:t>Στο ευθύγραμμο τμήμα στο κάτω μέρος του διαγράμματος αντιστοιχούν τα πορφυρά χρώματα, πρόκειται για χρώματα από την κατάλληλη μίξη ιώδους και ερυθρού.</a:t>
            </a:r>
          </a:p>
          <a:p>
            <a:pPr eaLnBrk="1" hangingPunct="1">
              <a:spcBef>
                <a:spcPts val="1200"/>
              </a:spcBef>
              <a:spcAft>
                <a:spcPts val="600"/>
              </a:spcAft>
              <a:defRPr/>
            </a:pPr>
            <a:r>
              <a:rPr lang="el-GR" sz="2800" dirty="0" smtClean="0"/>
              <a:t>Στην εσωτερική περιοχή έχει χαραχθεί η καμπύλη μέλανος σώματος σε κάθε σημείο της οποίας υπάρχει και η τιμή της απόλυτης θερμοκρασίας Τ.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34361352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l-GR" dirty="0" smtClean="0"/>
              <a:t>Χρωματικό Διάγραμμα </a:t>
            </a:r>
            <a:r>
              <a:rPr lang="en-US" dirty="0" smtClean="0"/>
              <a:t>(CIE)</a:t>
            </a:r>
            <a:endParaRPr lang="el-GR" dirty="0" smtClean="0"/>
          </a:p>
        </p:txBody>
      </p:sp>
      <p:sp>
        <p:nvSpPr>
          <p:cNvPr id="75779" name="Rectangle 3"/>
          <p:cNvSpPr>
            <a:spLocks noGrp="1" noChangeArrowheads="1"/>
          </p:cNvSpPr>
          <p:nvPr>
            <p:ph idx="1"/>
          </p:nvPr>
        </p:nvSpPr>
        <p:spPr/>
        <p:txBody>
          <a:bodyPr/>
          <a:lstStyle/>
          <a:p>
            <a:pPr eaLnBrk="1" hangingPunct="1">
              <a:lnSpc>
                <a:spcPct val="90000"/>
              </a:lnSpc>
              <a:defRPr/>
            </a:pPr>
            <a:r>
              <a:rPr lang="el-GR" sz="2800" dirty="0" smtClean="0"/>
              <a:t>Έστω περιοχή σημείου Χ με συντεταγμένες (0.19, 0.21) το σύνθετο χρώμα στο οποίο αντιστοιχεί μπορεί να αναπαραχθεί ως εξής :</a:t>
            </a:r>
            <a:endParaRPr lang="en-US" sz="2800" dirty="0" smtClean="0"/>
          </a:p>
          <a:p>
            <a:pPr algn="ctr" eaLnBrk="1" hangingPunct="1">
              <a:lnSpc>
                <a:spcPct val="90000"/>
              </a:lnSpc>
              <a:buFont typeface="Wingdings" pitchFamily="2" charset="2"/>
              <a:buNone/>
              <a:defRPr/>
            </a:pPr>
            <a:endParaRPr lang="en-US" sz="2800" dirty="0" smtClean="0"/>
          </a:p>
          <a:p>
            <a:pPr algn="ctr" eaLnBrk="1" hangingPunct="1">
              <a:lnSpc>
                <a:spcPct val="90000"/>
              </a:lnSpc>
              <a:buFont typeface="Wingdings" pitchFamily="2" charset="2"/>
              <a:buNone/>
              <a:defRPr/>
            </a:pPr>
            <a:r>
              <a:rPr lang="el-GR" sz="2800" dirty="0" smtClean="0"/>
              <a:t>Ιώδες (400</a:t>
            </a:r>
            <a:r>
              <a:rPr lang="en-US" sz="2800" dirty="0" smtClean="0"/>
              <a:t>nm</a:t>
            </a:r>
            <a:r>
              <a:rPr lang="el-GR" sz="2800" dirty="0" smtClean="0"/>
              <a:t>) + Πράσινο (565</a:t>
            </a:r>
            <a:r>
              <a:rPr lang="en-US" sz="2800" dirty="0" smtClean="0"/>
              <a:t>nm</a:t>
            </a:r>
            <a:r>
              <a:rPr lang="el-GR" sz="2800" dirty="0" smtClean="0"/>
              <a:t>) ή</a:t>
            </a:r>
          </a:p>
          <a:p>
            <a:pPr algn="ctr" eaLnBrk="1" hangingPunct="1">
              <a:lnSpc>
                <a:spcPct val="90000"/>
              </a:lnSpc>
              <a:buFont typeface="Wingdings" pitchFamily="2" charset="2"/>
              <a:buNone/>
              <a:defRPr/>
            </a:pPr>
            <a:r>
              <a:rPr lang="el-GR" sz="2800" dirty="0" smtClean="0"/>
              <a:t>Βαθύ Κυανό (480</a:t>
            </a:r>
            <a:r>
              <a:rPr lang="en-US" sz="2800" dirty="0" smtClean="0"/>
              <a:t>nm</a:t>
            </a:r>
            <a:r>
              <a:rPr lang="el-GR" sz="2800" dirty="0" smtClean="0"/>
              <a:t>) + Κίτρινο (580</a:t>
            </a:r>
            <a:r>
              <a:rPr lang="en-US" sz="2800" dirty="0" smtClean="0"/>
              <a:t>nm</a:t>
            </a:r>
            <a:r>
              <a:rPr lang="el-GR" sz="2800" dirty="0" smtClean="0"/>
              <a:t>)</a:t>
            </a:r>
            <a:endParaRPr lang="en-US" sz="2800" dirty="0" smtClean="0"/>
          </a:p>
          <a:p>
            <a:pPr eaLnBrk="1" hangingPunct="1">
              <a:lnSpc>
                <a:spcPct val="90000"/>
              </a:lnSpc>
              <a:buFont typeface="Wingdings" pitchFamily="2" charset="2"/>
              <a:buNone/>
              <a:defRPr/>
            </a:pPr>
            <a:endParaRPr lang="el-GR" sz="2800" dirty="0" smtClean="0"/>
          </a:p>
          <a:p>
            <a:pPr>
              <a:lnSpc>
                <a:spcPct val="90000"/>
              </a:lnSpc>
              <a:defRPr/>
            </a:pPr>
            <a:r>
              <a:rPr lang="el-GR" sz="2800" dirty="0" smtClean="0"/>
              <a:t>Μάλιστα, στη δεύτερη περίπτωση πρόκειται για δυο συμπληρωματικά χρώματα.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4174005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normAutofit fontScale="90000"/>
          </a:bodyPr>
          <a:lstStyle/>
          <a:p>
            <a:pPr algn="ctr" eaLnBrk="1" hangingPunct="1">
              <a:defRPr/>
            </a:pPr>
            <a:r>
              <a:rPr lang="el-GR" sz="4000" dirty="0" smtClean="0"/>
              <a:t>Θεωρία χρώματος</a:t>
            </a:r>
            <a:br>
              <a:rPr lang="el-GR" sz="4000" dirty="0" smtClean="0"/>
            </a:br>
            <a:r>
              <a:rPr lang="el-GR" sz="4000" dirty="0" smtClean="0"/>
              <a:t>   Βασικά  -  Συμπληρωματικά</a:t>
            </a:r>
          </a:p>
        </p:txBody>
      </p:sp>
      <p:sp>
        <p:nvSpPr>
          <p:cNvPr id="7" name="Rectangle 6"/>
          <p:cNvSpPr/>
          <p:nvPr/>
        </p:nvSpPr>
        <p:spPr>
          <a:xfrm>
            <a:off x="2491119" y="5810450"/>
            <a:ext cx="416017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5"/>
              </a:rPr>
              <a:t>subtractive and additive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6"/>
              </a:rPr>
              <a:t> </a:t>
            </a:r>
            <a:r>
              <a:rPr lang="en-US" sz="1200" dirty="0" smtClean="0">
                <a:latin typeface="+mn-lt"/>
                <a:hlinkClick r:id="rId6"/>
              </a:rPr>
              <a:t>phys.unsw.edu.au</a:t>
            </a:r>
            <a:r>
              <a:rPr lang="el-GR" sz="1200" dirty="0" smtClean="0">
                <a:latin typeface="+mn-lt"/>
                <a:hlinkClick r:id="rId6"/>
              </a:rPr>
              <a:t> </a:t>
            </a:r>
            <a:r>
              <a:rPr lang="el-GR" sz="1200" dirty="0" smtClean="0">
                <a:solidFill>
                  <a:schemeClr val="tx1">
                    <a:lumMod val="75000"/>
                    <a:lumOff val="25000"/>
                  </a:schemeClr>
                </a:solidFill>
                <a:latin typeface="+mn-lt"/>
              </a:rPr>
              <a:t>διαθέσιμο με άδεια </a:t>
            </a:r>
            <a:r>
              <a:rPr lang="en-US" sz="1200" dirty="0">
                <a:latin typeface="+mn-lt"/>
                <a:hlinkClick r:id="rId7"/>
              </a:rPr>
              <a:t>CC BY-NC-ND 2.5 </a:t>
            </a:r>
            <a:r>
              <a:rPr lang="en-US" sz="1200" dirty="0" smtClean="0">
                <a:latin typeface="+mn-lt"/>
                <a:hlinkClick r:id="rId7"/>
              </a:rPr>
              <a:t>AU</a:t>
            </a:r>
            <a:endParaRPr lang="el-GR"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controls>
      <mc:AlternateContent xmlns:mc="http://schemas.openxmlformats.org/markup-compatibility/2006">
        <mc:Choice xmlns:v="urn:schemas-microsoft-com:vml" Requires="v">
          <p:control spid="20492" name="ShockwaveFlash1" r:id="rId2" imgW="6119142" imgH="4321523"/>
        </mc:Choice>
        <mc:Fallback>
          <p:control name="ShockwaveFlash1" r:id="rId2" imgW="6119142" imgH="4321523">
            <p:pic>
              <p:nvPicPr>
                <p:cNvPr id="0" name="ShockwaveFlash1"/>
                <p:cNvPicPr preferRelativeResize="0">
                  <a:picLocks noChangeAspect="1"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511300" y="1484313"/>
                  <a:ext cx="6119813" cy="4321175"/>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29474383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sz="3600" dirty="0" smtClean="0">
                <a:cs typeface="Arial" pitchFamily="34" charset="0"/>
              </a:rPr>
              <a:t>Αίσθημα Χρώματος από σύνθεση</a:t>
            </a:r>
            <a:br>
              <a:rPr lang="el-GR" sz="3600" dirty="0" smtClean="0">
                <a:cs typeface="Arial" pitchFamily="34" charset="0"/>
              </a:rPr>
            </a:br>
            <a:r>
              <a:rPr lang="en-US" sz="3600" dirty="0" smtClean="0">
                <a:cs typeface="Arial" pitchFamily="34" charset="0"/>
              </a:rPr>
              <a:t>RGB, Additive Colors</a:t>
            </a:r>
            <a:endParaRPr lang="el-GR" sz="3600" dirty="0" smtClean="0">
              <a:cs typeface="Arial" pitchFamily="34" charset="0"/>
            </a:endParaRPr>
          </a:p>
        </p:txBody>
      </p:sp>
      <p:sp>
        <p:nvSpPr>
          <p:cNvPr id="3" name="2 - Θέση περιεχομένου"/>
          <p:cNvSpPr>
            <a:spLocks noGrp="1"/>
          </p:cNvSpPr>
          <p:nvPr>
            <p:ph idx="1"/>
          </p:nvPr>
        </p:nvSpPr>
        <p:spPr/>
        <p:txBody>
          <a:bodyPr>
            <a:normAutofit/>
          </a:bodyPr>
          <a:lstStyle/>
          <a:p>
            <a:pPr eaLnBrk="1" hangingPunct="1">
              <a:buFont typeface="Wingdings" pitchFamily="2" charset="2"/>
              <a:buNone/>
              <a:defRPr/>
            </a:pPr>
            <a:r>
              <a:rPr lang="el-GR" sz="2400" dirty="0" smtClean="0">
                <a:cs typeface="Arial" pitchFamily="34" charset="0"/>
              </a:rPr>
              <a:t>Ισχύουν οι ισότητες</a:t>
            </a:r>
            <a:r>
              <a:rPr lang="en-US" sz="2400" dirty="0" smtClean="0">
                <a:cs typeface="Arial" pitchFamily="34" charset="0"/>
              </a:rPr>
              <a:t>:</a:t>
            </a:r>
            <a:endParaRPr lang="el-GR" sz="2400" dirty="0" smtClean="0">
              <a:cs typeface="Arial" pitchFamily="34" charset="0"/>
            </a:endParaRPr>
          </a:p>
          <a:p>
            <a:pPr eaLnBrk="1" hangingPunct="1">
              <a:defRPr/>
            </a:pPr>
            <a:r>
              <a:rPr lang="en-US" sz="2400" dirty="0" smtClean="0">
                <a:cs typeface="Arial" pitchFamily="34" charset="0"/>
              </a:rPr>
              <a:t>Y = R+G</a:t>
            </a:r>
          </a:p>
          <a:p>
            <a:pPr eaLnBrk="1" hangingPunct="1">
              <a:defRPr/>
            </a:pPr>
            <a:r>
              <a:rPr lang="en-US" sz="2400" dirty="0" smtClean="0">
                <a:cs typeface="Arial" pitchFamily="34" charset="0"/>
              </a:rPr>
              <a:t>M = R+B</a:t>
            </a:r>
          </a:p>
          <a:p>
            <a:pPr eaLnBrk="1" hangingPunct="1">
              <a:defRPr/>
            </a:pPr>
            <a:r>
              <a:rPr lang="en-US" sz="2400" dirty="0" smtClean="0">
                <a:cs typeface="Arial" pitchFamily="34" charset="0"/>
              </a:rPr>
              <a:t>C = B+G</a:t>
            </a:r>
          </a:p>
          <a:p>
            <a:pPr eaLnBrk="1" hangingPunct="1">
              <a:defRPr/>
            </a:pPr>
            <a:r>
              <a:rPr lang="en-US" sz="2400" dirty="0" smtClean="0">
                <a:cs typeface="Arial" pitchFamily="34" charset="0"/>
              </a:rPr>
              <a:t>W = R+B+G</a:t>
            </a:r>
            <a:r>
              <a:rPr lang="el-GR" sz="2400" dirty="0" smtClean="0">
                <a:cs typeface="Arial" pitchFamily="34" charset="0"/>
              </a:rPr>
              <a:t> ή</a:t>
            </a:r>
            <a:r>
              <a:rPr lang="en-US" sz="2400" dirty="0" smtClean="0">
                <a:cs typeface="Arial" pitchFamily="34" charset="0"/>
              </a:rPr>
              <a:t> </a:t>
            </a:r>
            <a:r>
              <a:rPr lang="el-GR" sz="2400" dirty="0" smtClean="0">
                <a:cs typeface="Arial" pitchFamily="34" charset="0"/>
              </a:rPr>
              <a:t>και</a:t>
            </a:r>
          </a:p>
          <a:p>
            <a:pPr eaLnBrk="1" hangingPunct="1">
              <a:defRPr/>
            </a:pPr>
            <a:r>
              <a:rPr lang="en-US" sz="2400" dirty="0" smtClean="0">
                <a:cs typeface="Arial" pitchFamily="34" charset="0"/>
              </a:rPr>
              <a:t>W = M+C+Y </a:t>
            </a:r>
          </a:p>
          <a:p>
            <a:pPr eaLnBrk="1" hangingPunct="1">
              <a:buFont typeface="Wingdings" pitchFamily="2" charset="2"/>
              <a:buNone/>
              <a:defRPr/>
            </a:pPr>
            <a:endParaRPr lang="en-US" sz="2400" dirty="0" smtClean="0">
              <a:cs typeface="Arial" pitchFamily="34" charset="0"/>
            </a:endParaRPr>
          </a:p>
          <a:p>
            <a:pPr eaLnBrk="1" hangingPunct="1">
              <a:buFont typeface="Wingdings" pitchFamily="2" charset="2"/>
              <a:buNone/>
              <a:defRPr/>
            </a:pPr>
            <a:r>
              <a:rPr lang="el-GR" sz="2400" dirty="0" smtClean="0">
                <a:cs typeface="Arial" pitchFamily="34" charset="0"/>
              </a:rPr>
              <a:t>Εφαρμογές </a:t>
            </a:r>
            <a:r>
              <a:rPr lang="en-US" sz="2400" dirty="0" smtClean="0">
                <a:cs typeface="Arial" pitchFamily="34" charset="0"/>
              </a:rPr>
              <a:t> </a:t>
            </a:r>
            <a:r>
              <a:rPr lang="el-GR" sz="2400" dirty="0" smtClean="0">
                <a:cs typeface="Arial" pitchFamily="34" charset="0"/>
              </a:rPr>
              <a:t>σε </a:t>
            </a:r>
            <a:r>
              <a:rPr lang="en-US" sz="2400" dirty="0" smtClean="0">
                <a:cs typeface="Arial" pitchFamily="34" charset="0"/>
              </a:rPr>
              <a:t>monitors, TV. </a:t>
            </a:r>
            <a:endParaRPr lang="el-GR" sz="2400" dirty="0" smtClean="0">
              <a:cs typeface="Arial" pitchFamily="34" charset="0"/>
            </a:endParaRPr>
          </a:p>
        </p:txBody>
      </p:sp>
      <p:sp>
        <p:nvSpPr>
          <p:cNvPr id="4" name="3 - Θέση περιεχομένου"/>
          <p:cNvSpPr>
            <a:spLocks noGrp="1"/>
          </p:cNvSpPr>
          <p:nvPr>
            <p:ph sz="half" idx="4294967295"/>
          </p:nvPr>
        </p:nvSpPr>
        <p:spPr>
          <a:xfrm>
            <a:off x="5105400" y="1196975"/>
            <a:ext cx="4038600" cy="5040313"/>
          </a:xfrm>
        </p:spPr>
        <p:txBody>
          <a:bodyPr/>
          <a:lstStyle/>
          <a:p>
            <a:pPr eaLnBrk="1" hangingPunct="1">
              <a:defRPr/>
            </a:pPr>
            <a:endParaRPr lang="el-GR" dirty="0" smtClean="0">
              <a:latin typeface="Arial" pitchFamily="34" charset="0"/>
              <a:cs typeface="Arial" pitchFamily="34" charset="0"/>
            </a:endParaRPr>
          </a:p>
          <a:p>
            <a:pPr eaLnBrk="1" hangingPunct="1">
              <a:defRPr/>
            </a:pPr>
            <a:endParaRPr lang="el-GR" dirty="0" smtClean="0"/>
          </a:p>
        </p:txBody>
      </p:sp>
      <p:sp>
        <p:nvSpPr>
          <p:cNvPr id="5" name="3 - Θέση περιεχομένου"/>
          <p:cNvSpPr txBox="1">
            <a:spLocks/>
          </p:cNvSpPr>
          <p:nvPr/>
        </p:nvSpPr>
        <p:spPr bwMode="auto">
          <a:xfrm>
            <a:off x="4929188" y="2000250"/>
            <a:ext cx="3695700"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endParaRPr lang="el-GR" sz="2800" kern="0">
              <a:effectLst>
                <a:outerShdw blurRad="38100" dist="38100" dir="2700000" algn="tl">
                  <a:srgbClr val="000000"/>
                </a:outerShdw>
              </a:effectLst>
              <a:latin typeface="Arial" pitchFamily="34" charset="0"/>
              <a:cs typeface="Arial" pitchFamily="34" charset="0"/>
            </a:endParaRPr>
          </a:p>
          <a:p>
            <a:pPr marL="342900" indent="-342900">
              <a:spcBef>
                <a:spcPct val="20000"/>
              </a:spcBef>
              <a:buClr>
                <a:schemeClr val="hlink"/>
              </a:buClr>
              <a:buSzPct val="70000"/>
              <a:buFont typeface="Wingdings" pitchFamily="2" charset="2"/>
              <a:buChar char="n"/>
              <a:defRPr/>
            </a:pPr>
            <a:endParaRPr lang="el-GR" sz="2800" kern="0" dirty="0">
              <a:effectLst>
                <a:outerShdw blurRad="38100" dist="38100" dir="2700000" algn="tl">
                  <a:srgbClr val="000000"/>
                </a:outerShdw>
              </a:effectLst>
              <a:latin typeface="+mn-lt"/>
            </a:endParaRPr>
          </a:p>
        </p:txBody>
      </p:sp>
      <p:sp>
        <p:nvSpPr>
          <p:cNvPr id="7" name="Rectangle 6"/>
          <p:cNvSpPr/>
          <p:nvPr/>
        </p:nvSpPr>
        <p:spPr>
          <a:xfrm>
            <a:off x="5151071" y="4562475"/>
            <a:ext cx="3015396"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5"/>
              </a:rPr>
              <a:t>additive</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6"/>
              </a:rPr>
              <a:t> </a:t>
            </a:r>
            <a:r>
              <a:rPr lang="en-US" sz="1200" dirty="0" smtClean="0">
                <a:latin typeface="+mn-lt"/>
                <a:hlinkClick r:id="rId6"/>
              </a:rPr>
              <a:t>phys.unsw.edu.au</a:t>
            </a:r>
            <a:r>
              <a:rPr lang="el-GR" sz="1200" dirty="0" smtClean="0">
                <a:latin typeface="+mn-lt"/>
                <a:hlinkClick r:id="rId6"/>
              </a:rPr>
              <a:t> </a:t>
            </a:r>
            <a:r>
              <a:rPr lang="el-GR" sz="1200" dirty="0" smtClean="0">
                <a:solidFill>
                  <a:schemeClr val="tx1">
                    <a:lumMod val="75000"/>
                    <a:lumOff val="25000"/>
                  </a:schemeClr>
                </a:solidFill>
                <a:latin typeface="+mn-lt"/>
              </a:rPr>
              <a:t>διαθέσιμο με άδεια </a:t>
            </a:r>
            <a:r>
              <a:rPr lang="en-US" sz="1200" dirty="0">
                <a:latin typeface="+mn-lt"/>
                <a:hlinkClick r:id="rId7"/>
              </a:rPr>
              <a:t>CC BY-NC-ND 2.5 </a:t>
            </a:r>
            <a:r>
              <a:rPr lang="en-US" sz="1200" dirty="0" smtClean="0">
                <a:latin typeface="+mn-lt"/>
                <a:hlinkClick r:id="rId7"/>
              </a:rPr>
              <a:t>AU</a:t>
            </a:r>
            <a:endParaRPr lang="el-GR" sz="1200" dirty="0">
              <a:solidFill>
                <a:schemeClr val="tx1">
                  <a:lumMod val="75000"/>
                  <a:lumOff val="25000"/>
                </a:schemeClr>
              </a:solidFill>
              <a:latin typeface="+mn-lt"/>
            </a:endParaRPr>
          </a:p>
        </p:txBody>
      </p:sp>
      <p:pic>
        <p:nvPicPr>
          <p:cNvPr id="8" name="Picture 3" descr="C:\Users\alex\Desktop\screen-32561_640.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23058" y="5024140"/>
            <a:ext cx="1864555" cy="18602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lex\Desktop\Pixel_geometry_01_Pengo.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55576" y="5229201"/>
            <a:ext cx="1386637" cy="1167134"/>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555776" y="6401342"/>
            <a:ext cx="2876550" cy="461665"/>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10"/>
              </a:rPr>
              <a:t>Pixel geometry 01 </a:t>
            </a:r>
            <a:r>
              <a:rPr lang="en-US" sz="1200" dirty="0" err="1">
                <a:solidFill>
                  <a:schemeClr val="tx1">
                    <a:lumMod val="75000"/>
                    <a:lumOff val="25000"/>
                  </a:schemeClr>
                </a:solidFill>
                <a:latin typeface="+mn-lt"/>
                <a:hlinkClick r:id="rId10"/>
              </a:rPr>
              <a:t>Pengo</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n-US" sz="1200" dirty="0" smtClean="0">
                <a:solidFill>
                  <a:schemeClr val="tx1">
                    <a:lumMod val="75000"/>
                    <a:lumOff val="25000"/>
                  </a:schemeClr>
                </a:solidFill>
                <a:latin typeface="+mn-lt"/>
              </a:rPr>
              <a:t> </a:t>
            </a:r>
            <a:r>
              <a:rPr lang="en-US" sz="1200" dirty="0" err="1" smtClean="0">
                <a:solidFill>
                  <a:schemeClr val="tx1">
                    <a:lumMod val="75000"/>
                    <a:lumOff val="25000"/>
                  </a:schemeClr>
                </a:solidFill>
                <a:latin typeface="+mn-lt"/>
              </a:rPr>
              <a:t>Pengo</a:t>
            </a:r>
            <a:r>
              <a:rPr lang="el-GR" sz="1200" dirty="0" smtClean="0">
                <a:solidFill>
                  <a:schemeClr val="tx1">
                    <a:lumMod val="75000"/>
                    <a:lumOff val="25000"/>
                  </a:schemeClr>
                </a:solidFill>
                <a:latin typeface="+mn-lt"/>
              </a:rPr>
              <a:t> διαθέσιμο με άδεια</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hlinkClick r:id="rId11"/>
              </a:rPr>
              <a:t>CC BY-SA 3.0</a:t>
            </a:r>
            <a:endParaRPr lang="en-US" sz="1200" dirty="0">
              <a:solidFill>
                <a:schemeClr val="tx1">
                  <a:lumMod val="75000"/>
                  <a:lumOff val="25000"/>
                </a:schemeClr>
              </a:solidFill>
              <a:latin typeface="+mn-lt"/>
            </a:endParaRPr>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controls>
      <mc:AlternateContent xmlns:mc="http://schemas.openxmlformats.org/markup-compatibility/2006">
        <mc:Choice xmlns:v="urn:schemas-microsoft-com:vml" Requires="v">
          <p:control spid="21516" name="ShockwaveFlash1" r:id="rId2" imgW="4463125" imgH="3149881"/>
        </mc:Choice>
        <mc:Fallback>
          <p:control name="ShockwaveFlash1" r:id="rId2" imgW="4463125" imgH="3149881">
            <p:pic>
              <p:nvPicPr>
                <p:cNvPr id="0" name="ShockwaveFlash1"/>
                <p:cNvPicPr preferRelativeResize="0">
                  <a:picLocks noChangeAspect="1" noChangeArrowheads="1" noChangeShapeType="1"/>
                </p:cNvPicPr>
                <p:nvPr>
                  <p:custDataLst>
                    <p:tags r:id="rId3"/>
                  </p:custDataLst>
                </p:nvPr>
              </p:nvPicPr>
              <p:blipFill>
                <a:blip r:embed="rId12">
                  <a:extLst>
                    <a:ext uri="{28A0092B-C50C-407E-A947-70E740481C1C}">
                      <a14:useLocalDpi xmlns:a14="http://schemas.microsoft.com/office/drawing/2010/main" val="0"/>
                    </a:ext>
                  </a:extLst>
                </a:blip>
                <a:srcRect/>
                <a:stretch>
                  <a:fillRect/>
                </a:stretch>
              </p:blipFill>
              <p:spPr bwMode="auto">
                <a:xfrm>
                  <a:off x="4427538" y="1412875"/>
                  <a:ext cx="4462462" cy="31496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4305636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Οπτική αντίληψη χρώματος</a:t>
            </a:r>
            <a:endParaRPr lang="el-GR" dirty="0"/>
          </a:p>
        </p:txBody>
      </p:sp>
      <p:sp>
        <p:nvSpPr>
          <p:cNvPr id="3" name="2 - Θέση περιεχομένου"/>
          <p:cNvSpPr>
            <a:spLocks noGrp="1"/>
          </p:cNvSpPr>
          <p:nvPr>
            <p:ph idx="1"/>
          </p:nvPr>
        </p:nvSpPr>
        <p:spPr/>
        <p:txBody>
          <a:bodyPr/>
          <a:lstStyle/>
          <a:p>
            <a:pPr algn="ctr">
              <a:buFont typeface="Wingdings" pitchFamily="2" charset="2"/>
              <a:buNone/>
              <a:defRPr/>
            </a:pPr>
            <a:r>
              <a:rPr lang="el-GR" sz="2800" b="1" dirty="0" smtClean="0">
                <a:solidFill>
                  <a:schemeClr val="tx2"/>
                </a:solidFill>
                <a:cs typeface="Arial" pitchFamily="34" charset="0"/>
              </a:rPr>
              <a:t>Ποια είναι τα χαρακτηριστικά…</a:t>
            </a:r>
          </a:p>
          <a:p>
            <a:pPr>
              <a:defRPr/>
            </a:pPr>
            <a:r>
              <a:rPr lang="el-GR" sz="2400" dirty="0" smtClean="0">
                <a:cs typeface="Arial" pitchFamily="34" charset="0"/>
              </a:rPr>
              <a:t>Της φωτεινής πηγής</a:t>
            </a:r>
          </a:p>
          <a:p>
            <a:pPr>
              <a:defRPr/>
            </a:pPr>
            <a:r>
              <a:rPr lang="el-GR" sz="2400" dirty="0" smtClean="0">
                <a:cs typeface="Arial" pitchFamily="34" charset="0"/>
              </a:rPr>
              <a:t>Της επιφάνειας που φωτίζεται και</a:t>
            </a:r>
          </a:p>
          <a:p>
            <a:pPr>
              <a:defRPr/>
            </a:pPr>
            <a:r>
              <a:rPr lang="el-GR" sz="2400" dirty="0" smtClean="0">
                <a:cs typeface="Arial" pitchFamily="34" charset="0"/>
              </a:rPr>
              <a:t>Του δέκτη που ανιχνεύει το φως</a:t>
            </a:r>
          </a:p>
          <a:p>
            <a:pPr>
              <a:defRPr/>
            </a:pPr>
            <a:endParaRPr lang="el-GR" sz="2400" dirty="0" smtClean="0">
              <a:cs typeface="Arial" pitchFamily="34" charset="0"/>
            </a:endParaRPr>
          </a:p>
          <a:p>
            <a:pPr algn="ctr">
              <a:buFont typeface="Wingdings" pitchFamily="2" charset="2"/>
              <a:buNone/>
              <a:defRPr/>
            </a:pPr>
            <a:r>
              <a:rPr lang="el-GR" sz="2400" dirty="0" smtClean="0">
                <a:cs typeface="Arial" pitchFamily="34" charset="0"/>
              </a:rPr>
              <a:t>Τελικό αποτέλεσμα είναι το «γινόμενο» των παραπάνω παραγόντων</a:t>
            </a:r>
          </a:p>
          <a:p>
            <a:pPr>
              <a:defRPr/>
            </a:pPr>
            <a:endParaRPr lang="el-GR" dirty="0">
              <a:latin typeface="Arial" pitchFamily="34" charset="0"/>
              <a:cs typeface="Arial" pitchFamily="34"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6891729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Συμπληρωματικά χρώματα</a:t>
            </a:r>
            <a:endParaRPr lang="el-GR" dirty="0"/>
          </a:p>
        </p:txBody>
      </p:sp>
      <p:sp>
        <p:nvSpPr>
          <p:cNvPr id="3" name="2 - Θέση περιεχομένου"/>
          <p:cNvSpPr>
            <a:spLocks noGrp="1"/>
          </p:cNvSpPr>
          <p:nvPr>
            <p:ph idx="1"/>
          </p:nvPr>
        </p:nvSpPr>
        <p:spPr>
          <a:xfrm>
            <a:off x="457200" y="1196752"/>
            <a:ext cx="4042792" cy="5040560"/>
          </a:xfrm>
        </p:spPr>
        <p:txBody>
          <a:bodyPr>
            <a:normAutofit/>
          </a:bodyPr>
          <a:lstStyle/>
          <a:p>
            <a:pPr>
              <a:defRPr/>
            </a:pPr>
            <a:r>
              <a:rPr lang="en-US" sz="2800" dirty="0" smtClean="0"/>
              <a:t>Yellow, Blue</a:t>
            </a:r>
          </a:p>
          <a:p>
            <a:pPr>
              <a:defRPr/>
            </a:pPr>
            <a:r>
              <a:rPr lang="en-US" sz="2800" dirty="0" smtClean="0"/>
              <a:t>Magenta, Green</a:t>
            </a:r>
          </a:p>
          <a:p>
            <a:pPr>
              <a:defRPr/>
            </a:pPr>
            <a:r>
              <a:rPr lang="en-US" sz="2800" dirty="0" smtClean="0"/>
              <a:t>Cyan, Red</a:t>
            </a:r>
            <a:endParaRPr lang="el-GR" sz="2800" dirty="0"/>
          </a:p>
        </p:txBody>
      </p:sp>
      <p:sp>
        <p:nvSpPr>
          <p:cNvPr id="4" name="3 - Θέση περιεχομένου"/>
          <p:cNvSpPr>
            <a:spLocks noGrp="1"/>
          </p:cNvSpPr>
          <p:nvPr>
            <p:ph sz="half" idx="4294967295"/>
          </p:nvPr>
        </p:nvSpPr>
        <p:spPr>
          <a:xfrm>
            <a:off x="4644008" y="1340768"/>
            <a:ext cx="3695700" cy="3816424"/>
          </a:xfrm>
          <a:ln>
            <a:solidFill>
              <a:schemeClr val="tx2"/>
            </a:solidFill>
          </a:ln>
        </p:spPr>
        <p:txBody>
          <a:bodyPr>
            <a:normAutofit/>
          </a:bodyPr>
          <a:lstStyle/>
          <a:p>
            <a:pPr algn="ctr">
              <a:buFont typeface="Wingdings" pitchFamily="2" charset="2"/>
              <a:buNone/>
              <a:defRPr/>
            </a:pPr>
            <a:r>
              <a:rPr lang="en-US" sz="2800" b="1" dirty="0" smtClean="0">
                <a:cs typeface="Arial" pitchFamily="34" charset="0"/>
              </a:rPr>
              <a:t>(RGB colors )</a:t>
            </a:r>
            <a:endParaRPr lang="el-GR" sz="2800" b="1" dirty="0" smtClean="0">
              <a:cs typeface="Arial" pitchFamily="34" charset="0"/>
            </a:endParaRPr>
          </a:p>
          <a:p>
            <a:pPr>
              <a:buFont typeface="Wingdings" pitchFamily="2" charset="2"/>
              <a:buNone/>
              <a:defRPr/>
            </a:pPr>
            <a:r>
              <a:rPr lang="en-US" sz="2800" dirty="0" smtClean="0">
                <a:cs typeface="Arial" pitchFamily="34" charset="0"/>
              </a:rPr>
              <a:t>   </a:t>
            </a:r>
          </a:p>
          <a:p>
            <a:pPr>
              <a:buFont typeface="Wingdings" pitchFamily="2" charset="2"/>
              <a:buNone/>
              <a:defRPr/>
            </a:pPr>
            <a:r>
              <a:rPr lang="en-US" sz="2800" dirty="0" smtClean="0">
                <a:cs typeface="Arial" pitchFamily="34" charset="0"/>
              </a:rPr>
              <a:t>    </a:t>
            </a:r>
            <a:r>
              <a:rPr lang="el-GR" sz="2800" dirty="0" smtClean="0">
                <a:cs typeface="Arial" pitchFamily="34" charset="0"/>
              </a:rPr>
              <a:t>Η πρόσθεση δυο απλών</a:t>
            </a:r>
            <a:r>
              <a:rPr lang="en-US" sz="2800" dirty="0" smtClean="0">
                <a:cs typeface="Arial" pitchFamily="34" charset="0"/>
              </a:rPr>
              <a:t> </a:t>
            </a:r>
            <a:r>
              <a:rPr lang="el-GR" sz="2800" dirty="0" smtClean="0">
                <a:cs typeface="Arial" pitchFamily="34" charset="0"/>
              </a:rPr>
              <a:t>χρωμάτων δημιουργεί νέο χρώμα που είναι συμπληρωματικό του τρίτου.</a:t>
            </a:r>
            <a:endParaRPr lang="el-GR" sz="2800" dirty="0">
              <a:cs typeface="Arial" pitchFamily="34" charset="0"/>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912139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Παράδειγμα </a:t>
            </a:r>
            <a:r>
              <a:rPr lang="en-US" dirty="0" smtClean="0"/>
              <a:t>RGB</a:t>
            </a:r>
            <a:endParaRPr lang="el-GR" dirty="0"/>
          </a:p>
        </p:txBody>
      </p:sp>
      <p:sp>
        <p:nvSpPr>
          <p:cNvPr id="3" name="2 - Θέση περιεχομένου"/>
          <p:cNvSpPr>
            <a:spLocks noGrp="1"/>
          </p:cNvSpPr>
          <p:nvPr>
            <p:ph idx="1"/>
          </p:nvPr>
        </p:nvSpPr>
        <p:spPr>
          <a:xfrm>
            <a:off x="457200" y="1196752"/>
            <a:ext cx="5482952" cy="5040560"/>
          </a:xfrm>
        </p:spPr>
        <p:txBody>
          <a:bodyPr>
            <a:normAutofit/>
          </a:bodyPr>
          <a:lstStyle/>
          <a:p>
            <a:pPr>
              <a:defRPr/>
            </a:pPr>
            <a:r>
              <a:rPr lang="el-GR" sz="2800" dirty="0" smtClean="0"/>
              <a:t>Χιόνι (λευκό) έντονα τα </a:t>
            </a:r>
            <a:r>
              <a:rPr lang="en-US" sz="2800" dirty="0" smtClean="0"/>
              <a:t>R,G,B</a:t>
            </a:r>
            <a:endParaRPr lang="el-GR" sz="2800" dirty="0" smtClean="0"/>
          </a:p>
          <a:p>
            <a:pPr>
              <a:defRPr/>
            </a:pPr>
            <a:r>
              <a:rPr lang="el-GR" sz="2800" dirty="0" smtClean="0"/>
              <a:t>Σπίτι (καφέ) έντονα τα </a:t>
            </a:r>
            <a:r>
              <a:rPr lang="en-US" sz="2800" dirty="0" smtClean="0"/>
              <a:t>R,G</a:t>
            </a:r>
          </a:p>
          <a:p>
            <a:pPr>
              <a:defRPr/>
            </a:pPr>
            <a:r>
              <a:rPr lang="el-GR" sz="2800" dirty="0" smtClean="0"/>
              <a:t>Γρασίδι (πράσινο) έντονο το </a:t>
            </a:r>
            <a:r>
              <a:rPr lang="en-US" sz="2800" dirty="0" smtClean="0"/>
              <a:t>G</a:t>
            </a:r>
          </a:p>
          <a:p>
            <a:pPr>
              <a:defRPr/>
            </a:pPr>
            <a:r>
              <a:rPr lang="el-GR" sz="2800" dirty="0" smtClean="0"/>
              <a:t>Ουρανός (μπλε) έντονο το </a:t>
            </a:r>
            <a:r>
              <a:rPr lang="en-US" sz="2800" dirty="0" smtClean="0"/>
              <a:t>B</a:t>
            </a:r>
            <a:r>
              <a:rPr lang="el-GR" sz="2800" dirty="0" smtClean="0"/>
              <a:t>  </a:t>
            </a:r>
            <a:endParaRPr lang="el-GR" sz="2800" dirty="0"/>
          </a:p>
        </p:txBody>
      </p:sp>
      <p:pic>
        <p:nvPicPr>
          <p:cNvPr id="22530" name="Picture 2" descr="File:Barn grand tetons rgb separation.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60232" y="1196417"/>
            <a:ext cx="1898166" cy="56755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44836" y="6410268"/>
            <a:ext cx="3015396" cy="461665"/>
          </a:xfrm>
          <a:prstGeom prst="rect">
            <a:avLst/>
          </a:prstGeom>
        </p:spPr>
        <p:txBody>
          <a:bodyPr wrap="square">
            <a:spAutoFit/>
          </a:bodyPr>
          <a:lstStyle/>
          <a:p>
            <a:pPr algn="r"/>
            <a:r>
              <a:rPr lang="en-US" sz="1200" dirty="0" smtClean="0">
                <a:solidFill>
                  <a:schemeClr val="tx1">
                    <a:lumMod val="75000"/>
                    <a:lumOff val="25000"/>
                  </a:schemeClr>
                </a:solidFill>
                <a:latin typeface="+mn-lt"/>
              </a:rPr>
              <a:t>“</a:t>
            </a:r>
            <a:r>
              <a:rPr lang="en-US" sz="1200" dirty="0">
                <a:latin typeface="+mn-lt"/>
                <a:hlinkClick r:id="rId3"/>
              </a:rPr>
              <a:t>Barn grand </a:t>
            </a:r>
            <a:r>
              <a:rPr lang="en-US" sz="1200" dirty="0" err="1">
                <a:latin typeface="+mn-lt"/>
                <a:hlinkClick r:id="rId3"/>
              </a:rPr>
              <a:t>tetons</a:t>
            </a:r>
            <a:r>
              <a:rPr lang="en-US" sz="1200" dirty="0">
                <a:latin typeface="+mn-lt"/>
                <a:hlinkClick r:id="rId3"/>
              </a:rPr>
              <a:t> </a:t>
            </a:r>
            <a:r>
              <a:rPr lang="en-US" sz="1200" dirty="0" err="1">
                <a:latin typeface="+mn-lt"/>
                <a:hlinkClick r:id="rId3"/>
              </a:rPr>
              <a:t>rgb</a:t>
            </a:r>
            <a:r>
              <a:rPr lang="en-US" sz="1200" dirty="0">
                <a:latin typeface="+mn-lt"/>
                <a:hlinkClick r:id="rId3"/>
              </a:rPr>
              <a:t> </a:t>
            </a:r>
            <a:r>
              <a:rPr lang="en-US" sz="1200" dirty="0" smtClean="0">
                <a:latin typeface="+mn-lt"/>
                <a:hlinkClick r:id="rId3"/>
              </a:rPr>
              <a:t>separation</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4"/>
              </a:rPr>
              <a:t> </a:t>
            </a:r>
            <a:r>
              <a:rPr lang="en-US" sz="1200" dirty="0" err="1" smtClean="0">
                <a:latin typeface="+mn-lt"/>
                <a:hlinkClick r:id="rId5" tooltip="User:NuclearDuckie (page does not exist)"/>
              </a:rPr>
              <a:t>NuclearDuckie</a:t>
            </a:r>
            <a:r>
              <a:rPr lang="el-GR" sz="1200" dirty="0" smtClean="0">
                <a:latin typeface="+mn-lt"/>
              </a:rPr>
              <a:t> </a:t>
            </a:r>
            <a:r>
              <a:rPr lang="el-GR" sz="1200" dirty="0" smtClean="0">
                <a:solidFill>
                  <a:schemeClr val="tx1">
                    <a:lumMod val="75000"/>
                    <a:lumOff val="25000"/>
                  </a:schemeClr>
                </a:solidFill>
                <a:latin typeface="+mn-lt"/>
              </a:rPr>
              <a:t>διαθέσιμο ως κοινό κτήμα</a:t>
            </a:r>
            <a:endParaRPr lang="el-GR" sz="1200" dirty="0">
              <a:solidFill>
                <a:schemeClr val="tx1">
                  <a:lumMod val="75000"/>
                  <a:lumOff val="25000"/>
                </a:schemeClr>
              </a:solidFill>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40472411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eaLnBrk="1" hangingPunct="1">
              <a:defRPr/>
            </a:pPr>
            <a:r>
              <a:rPr lang="el-GR" sz="3600" dirty="0" smtClean="0">
                <a:cs typeface="Arial" pitchFamily="34" charset="0"/>
              </a:rPr>
              <a:t>Αίσθημα Χρώματος από αφαίρεση</a:t>
            </a:r>
            <a:br>
              <a:rPr lang="el-GR" sz="3600" dirty="0" smtClean="0">
                <a:cs typeface="Arial" pitchFamily="34" charset="0"/>
              </a:rPr>
            </a:br>
            <a:r>
              <a:rPr lang="en-US" sz="3600" dirty="0" smtClean="0">
                <a:cs typeface="Arial" pitchFamily="34" charset="0"/>
              </a:rPr>
              <a:t>CMYK, Subtractive Colors</a:t>
            </a:r>
            <a:endParaRPr lang="el-GR" sz="3600" dirty="0" smtClean="0"/>
          </a:p>
        </p:txBody>
      </p:sp>
      <p:sp>
        <p:nvSpPr>
          <p:cNvPr id="8" name="7 - Θέση περιεχομένου"/>
          <p:cNvSpPr>
            <a:spLocks noGrp="1"/>
          </p:cNvSpPr>
          <p:nvPr>
            <p:ph idx="1"/>
          </p:nvPr>
        </p:nvSpPr>
        <p:spPr>
          <a:xfrm>
            <a:off x="457200" y="1196752"/>
            <a:ext cx="3898776" cy="5040560"/>
          </a:xfrm>
        </p:spPr>
        <p:txBody>
          <a:bodyPr>
            <a:normAutofit/>
          </a:bodyPr>
          <a:lstStyle/>
          <a:p>
            <a:pPr eaLnBrk="1" hangingPunct="1">
              <a:buFont typeface="Wingdings" pitchFamily="2" charset="2"/>
              <a:buNone/>
              <a:defRPr/>
            </a:pPr>
            <a:r>
              <a:rPr lang="el-GR" sz="2400" dirty="0" smtClean="0">
                <a:cs typeface="Arial" pitchFamily="34" charset="0"/>
              </a:rPr>
              <a:t>Ισχύουν οι ισότητες</a:t>
            </a:r>
            <a:r>
              <a:rPr lang="en-US" sz="2400" dirty="0" smtClean="0">
                <a:cs typeface="Arial" pitchFamily="34" charset="0"/>
              </a:rPr>
              <a:t>:</a:t>
            </a:r>
          </a:p>
          <a:p>
            <a:pPr eaLnBrk="1" hangingPunct="1">
              <a:defRPr/>
            </a:pPr>
            <a:r>
              <a:rPr lang="en-US" sz="2400" dirty="0" smtClean="0">
                <a:cs typeface="Arial" pitchFamily="34" charset="0"/>
              </a:rPr>
              <a:t>Y = W</a:t>
            </a:r>
            <a:r>
              <a:rPr lang="el-GR" sz="2400" dirty="0" smtClean="0">
                <a:cs typeface="Arial" pitchFamily="34" charset="0"/>
              </a:rPr>
              <a:t> </a:t>
            </a:r>
            <a:r>
              <a:rPr lang="en-US" sz="2400" dirty="0" smtClean="0">
                <a:cs typeface="Arial" pitchFamily="34" charset="0"/>
              </a:rPr>
              <a:t>-</a:t>
            </a:r>
            <a:r>
              <a:rPr lang="el-GR" sz="2400" dirty="0" smtClean="0">
                <a:cs typeface="Arial" pitchFamily="34" charset="0"/>
              </a:rPr>
              <a:t> </a:t>
            </a:r>
            <a:r>
              <a:rPr lang="en-US" sz="2400" dirty="0" smtClean="0">
                <a:cs typeface="Arial" pitchFamily="34" charset="0"/>
              </a:rPr>
              <a:t>B</a:t>
            </a:r>
          </a:p>
          <a:p>
            <a:pPr eaLnBrk="1" hangingPunct="1">
              <a:defRPr/>
            </a:pPr>
            <a:r>
              <a:rPr lang="en-US" sz="2400" dirty="0" smtClean="0">
                <a:cs typeface="Arial" pitchFamily="34" charset="0"/>
              </a:rPr>
              <a:t>M = W</a:t>
            </a:r>
            <a:r>
              <a:rPr lang="el-GR" sz="2400" dirty="0" smtClean="0">
                <a:cs typeface="Arial" pitchFamily="34" charset="0"/>
              </a:rPr>
              <a:t> </a:t>
            </a:r>
            <a:r>
              <a:rPr lang="en-US" sz="2400" dirty="0" smtClean="0">
                <a:cs typeface="Arial" pitchFamily="34" charset="0"/>
              </a:rPr>
              <a:t>-</a:t>
            </a:r>
            <a:r>
              <a:rPr lang="el-GR" sz="2400" dirty="0" smtClean="0">
                <a:cs typeface="Arial" pitchFamily="34" charset="0"/>
              </a:rPr>
              <a:t> </a:t>
            </a:r>
            <a:r>
              <a:rPr lang="en-US" sz="2400" dirty="0" smtClean="0">
                <a:cs typeface="Arial" pitchFamily="34" charset="0"/>
              </a:rPr>
              <a:t>G</a:t>
            </a:r>
          </a:p>
          <a:p>
            <a:pPr eaLnBrk="1" hangingPunct="1">
              <a:defRPr/>
            </a:pPr>
            <a:r>
              <a:rPr lang="en-US" sz="2400" dirty="0" smtClean="0">
                <a:cs typeface="Arial" pitchFamily="34" charset="0"/>
              </a:rPr>
              <a:t>C = W</a:t>
            </a:r>
            <a:r>
              <a:rPr lang="el-GR" sz="2400" dirty="0" smtClean="0">
                <a:cs typeface="Arial" pitchFamily="34" charset="0"/>
              </a:rPr>
              <a:t> </a:t>
            </a:r>
            <a:r>
              <a:rPr lang="en-US" sz="2400" dirty="0" smtClean="0">
                <a:cs typeface="Arial" pitchFamily="34" charset="0"/>
              </a:rPr>
              <a:t>-</a:t>
            </a:r>
            <a:r>
              <a:rPr lang="el-GR" sz="2400" dirty="0" smtClean="0">
                <a:cs typeface="Arial" pitchFamily="34" charset="0"/>
              </a:rPr>
              <a:t> </a:t>
            </a:r>
            <a:r>
              <a:rPr lang="en-US" sz="2400" dirty="0" smtClean="0">
                <a:cs typeface="Arial" pitchFamily="34" charset="0"/>
              </a:rPr>
              <a:t>R</a:t>
            </a:r>
            <a:endParaRPr lang="el-GR" sz="2400" dirty="0" smtClean="0">
              <a:cs typeface="Arial" pitchFamily="34" charset="0"/>
            </a:endParaRPr>
          </a:p>
          <a:p>
            <a:pPr eaLnBrk="1" hangingPunct="1">
              <a:defRPr/>
            </a:pPr>
            <a:r>
              <a:rPr lang="en-US" sz="2400" dirty="0" smtClean="0">
                <a:cs typeface="Arial" pitchFamily="34" charset="0"/>
              </a:rPr>
              <a:t>W</a:t>
            </a:r>
            <a:r>
              <a:rPr lang="el-GR" sz="2400" dirty="0" smtClean="0">
                <a:cs typeface="Arial" pitchFamily="34" charset="0"/>
              </a:rPr>
              <a:t>-</a:t>
            </a:r>
            <a:r>
              <a:rPr lang="en-US" sz="2400" dirty="0" smtClean="0">
                <a:cs typeface="Arial" pitchFamily="34" charset="0"/>
              </a:rPr>
              <a:t>B-R = G</a:t>
            </a:r>
          </a:p>
          <a:p>
            <a:pPr eaLnBrk="1" hangingPunct="1">
              <a:defRPr/>
            </a:pPr>
            <a:r>
              <a:rPr lang="en-US" sz="2400" dirty="0" smtClean="0">
                <a:cs typeface="Arial" pitchFamily="34" charset="0"/>
              </a:rPr>
              <a:t>W</a:t>
            </a:r>
            <a:r>
              <a:rPr lang="el-GR" sz="2400" dirty="0" smtClean="0">
                <a:cs typeface="Arial" pitchFamily="34" charset="0"/>
              </a:rPr>
              <a:t>-</a:t>
            </a:r>
            <a:r>
              <a:rPr lang="en-US" sz="2400" dirty="0" smtClean="0">
                <a:cs typeface="Arial" pitchFamily="34" charset="0"/>
              </a:rPr>
              <a:t>R-G = B</a:t>
            </a:r>
          </a:p>
          <a:p>
            <a:pPr eaLnBrk="1" hangingPunct="1">
              <a:defRPr/>
            </a:pPr>
            <a:r>
              <a:rPr lang="en-US" sz="2400" dirty="0" smtClean="0">
                <a:cs typeface="Arial" pitchFamily="34" charset="0"/>
              </a:rPr>
              <a:t>W</a:t>
            </a:r>
            <a:r>
              <a:rPr lang="el-GR" sz="2400" dirty="0" smtClean="0">
                <a:cs typeface="Arial" pitchFamily="34" charset="0"/>
              </a:rPr>
              <a:t>-</a:t>
            </a:r>
            <a:r>
              <a:rPr lang="en-US" sz="2400" dirty="0" smtClean="0">
                <a:cs typeface="Arial" pitchFamily="34" charset="0"/>
              </a:rPr>
              <a:t>B-G = R</a:t>
            </a:r>
          </a:p>
          <a:p>
            <a:pPr eaLnBrk="1" hangingPunct="1">
              <a:defRPr/>
            </a:pPr>
            <a:r>
              <a:rPr lang="en-US" sz="2400" dirty="0" smtClean="0">
                <a:cs typeface="Arial" pitchFamily="34" charset="0"/>
              </a:rPr>
              <a:t>W</a:t>
            </a:r>
            <a:r>
              <a:rPr lang="el-GR" sz="2400" dirty="0" smtClean="0">
                <a:cs typeface="Arial" pitchFamily="34" charset="0"/>
              </a:rPr>
              <a:t>- </a:t>
            </a:r>
            <a:r>
              <a:rPr lang="en-US" sz="2400" dirty="0" smtClean="0">
                <a:cs typeface="Arial" pitchFamily="34" charset="0"/>
              </a:rPr>
              <a:t>B-R-G = black</a:t>
            </a:r>
            <a:r>
              <a:rPr lang="el-GR" sz="2400" dirty="0" smtClean="0">
                <a:cs typeface="Arial" pitchFamily="34" charset="0"/>
              </a:rPr>
              <a:t> </a:t>
            </a:r>
            <a:endParaRPr lang="en-US" sz="2400" dirty="0" smtClean="0">
              <a:cs typeface="Arial" pitchFamily="34" charset="0"/>
            </a:endParaRPr>
          </a:p>
          <a:p>
            <a:pPr eaLnBrk="1" hangingPunct="1">
              <a:buFont typeface="Wingdings" pitchFamily="2" charset="2"/>
              <a:buNone/>
              <a:defRPr/>
            </a:pPr>
            <a:r>
              <a:rPr lang="el-GR" sz="2400" dirty="0" smtClean="0">
                <a:cs typeface="Arial" pitchFamily="34" charset="0"/>
              </a:rPr>
              <a:t>Εφαρμογές </a:t>
            </a:r>
            <a:r>
              <a:rPr lang="en-US" sz="2400" dirty="0" smtClean="0">
                <a:cs typeface="Arial" pitchFamily="34" charset="0"/>
              </a:rPr>
              <a:t> </a:t>
            </a:r>
            <a:r>
              <a:rPr lang="el-GR" sz="2400" dirty="0" smtClean="0">
                <a:cs typeface="Arial" pitchFamily="34" charset="0"/>
              </a:rPr>
              <a:t>σε</a:t>
            </a:r>
            <a:r>
              <a:rPr lang="en-US" sz="2400" dirty="0" smtClean="0">
                <a:cs typeface="Arial" pitchFamily="34" charset="0"/>
              </a:rPr>
              <a:t> printers. </a:t>
            </a:r>
            <a:endParaRPr lang="el-GR" sz="2400" dirty="0" smtClean="0">
              <a:cs typeface="Arial" pitchFamily="34" charset="0"/>
            </a:endParaRPr>
          </a:p>
        </p:txBody>
      </p:sp>
      <p:sp>
        <p:nvSpPr>
          <p:cNvPr id="5" name="Rectangle 4"/>
          <p:cNvSpPr/>
          <p:nvPr/>
        </p:nvSpPr>
        <p:spPr>
          <a:xfrm>
            <a:off x="4399294" y="4714875"/>
            <a:ext cx="4160173"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latin typeface="+mn-lt"/>
                <a:hlinkClick r:id="rId5"/>
              </a:rPr>
              <a:t>subtractive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a:t>
            </a:r>
            <a:r>
              <a:rPr lang="el-GR" sz="1200" dirty="0" smtClean="0">
                <a:solidFill>
                  <a:schemeClr val="tx1">
                    <a:lumMod val="75000"/>
                    <a:lumOff val="25000"/>
                  </a:schemeClr>
                </a:solidFill>
                <a:latin typeface="+mn-lt"/>
                <a:hlinkClick r:id="rId6"/>
              </a:rPr>
              <a:t> </a:t>
            </a:r>
            <a:r>
              <a:rPr lang="en-US" sz="1200" dirty="0" smtClean="0">
                <a:latin typeface="+mn-lt"/>
                <a:hlinkClick r:id="rId6"/>
              </a:rPr>
              <a:t>phys.unsw.edu.au</a:t>
            </a:r>
            <a:r>
              <a:rPr lang="el-GR" sz="1200" dirty="0" smtClean="0">
                <a:latin typeface="+mn-lt"/>
                <a:hlinkClick r:id="rId6"/>
              </a:rPr>
              <a:t> </a:t>
            </a:r>
            <a:r>
              <a:rPr lang="el-GR" sz="1200" dirty="0" smtClean="0">
                <a:solidFill>
                  <a:schemeClr val="tx1">
                    <a:lumMod val="75000"/>
                    <a:lumOff val="25000"/>
                  </a:schemeClr>
                </a:solidFill>
                <a:latin typeface="+mn-lt"/>
              </a:rPr>
              <a:t>διαθέσιμο με άδεια </a:t>
            </a:r>
            <a:r>
              <a:rPr lang="en-US" sz="1200" dirty="0">
                <a:latin typeface="+mn-lt"/>
                <a:hlinkClick r:id="rId7"/>
              </a:rPr>
              <a:t>CC BY-NC-ND 2.5 </a:t>
            </a:r>
            <a:r>
              <a:rPr lang="en-US" sz="1200" dirty="0" smtClean="0">
                <a:latin typeface="+mn-lt"/>
                <a:hlinkClick r:id="rId7"/>
              </a:rPr>
              <a:t>AU</a:t>
            </a:r>
            <a:endParaRPr lang="el-GR" sz="1200" dirty="0">
              <a:solidFill>
                <a:schemeClr val="tx1">
                  <a:lumMod val="75000"/>
                  <a:lumOff val="25000"/>
                </a:scheme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controls>
      <mc:AlternateContent xmlns:mc="http://schemas.openxmlformats.org/markup-compatibility/2006">
        <mc:Choice xmlns:v="urn:schemas-microsoft-com:vml" Requires="v">
          <p:control spid="24588" name="ShockwaveFlash1" r:id="rId2" imgW="4678666" imgH="3302141"/>
        </mc:Choice>
        <mc:Fallback>
          <p:control name="ShockwaveFlash1" r:id="rId2" imgW="4678666" imgH="3302141">
            <p:pic>
              <p:nvPicPr>
                <p:cNvPr id="0" name="ShockwaveFlash1"/>
                <p:cNvPicPr preferRelativeResize="0">
                  <a:picLocks noChangeAspect="1" noChangeArrowheads="1" noChangeShapeType="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4140200" y="1412875"/>
                  <a:ext cx="4678363" cy="3302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extLst>
      <p:ext uri="{BB962C8B-B14F-4D97-AF65-F5344CB8AC3E}">
        <p14:creationId xmlns:p14="http://schemas.microsoft.com/office/powerpoint/2010/main" val="38205076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defRPr/>
            </a:pPr>
            <a:r>
              <a:rPr lang="el-GR" dirty="0" smtClean="0"/>
              <a:t>Παραδείγματα </a:t>
            </a:r>
            <a:r>
              <a:rPr lang="en-US" dirty="0" smtClean="0"/>
              <a:t>CMYK</a:t>
            </a:r>
            <a:endParaRPr lang="el-GR" dirty="0"/>
          </a:p>
        </p:txBody>
      </p:sp>
      <p:pic>
        <p:nvPicPr>
          <p:cNvPr id="45059" name="Picture 2" descr="C:\Users\ARAVANTINOS\Desktop\rgb-cymk_08[1].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395536" y="1052736"/>
            <a:ext cx="4464496" cy="3827923"/>
          </a:xfrm>
          <a:prstGeom prst="rect">
            <a:avLst/>
          </a:prstGeom>
          <a:noFill/>
          <a:ln>
            <a:noFill/>
          </a:ln>
        </p:spPr>
      </p:pic>
      <p:pic>
        <p:nvPicPr>
          <p:cNvPr id="45060" name="Picture 3" descr="C:\Users\ARAVANTINOS\Desktop\rgb-cymk_04[1].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3010" y="3170889"/>
            <a:ext cx="3749675" cy="3214688"/>
          </a:xfrm>
          <a:prstGeom prst="rect">
            <a:avLst/>
          </a:prstGeom>
          <a:noFill/>
          <a:ln w="9525">
            <a:noFill/>
            <a:miter lim="800000"/>
            <a:headEnd/>
            <a:tailEnd/>
          </a:ln>
        </p:spPr>
      </p:pic>
      <p:sp>
        <p:nvSpPr>
          <p:cNvPr id="3" name="Rectangle 2"/>
          <p:cNvSpPr/>
          <p:nvPr/>
        </p:nvSpPr>
        <p:spPr>
          <a:xfrm>
            <a:off x="3138735" y="4869160"/>
            <a:ext cx="1728192" cy="276999"/>
          </a:xfrm>
          <a:prstGeom prst="rect">
            <a:avLst/>
          </a:prstGeom>
        </p:spPr>
        <p:txBody>
          <a:bodyPr wrap="square">
            <a:spAutoFit/>
          </a:bodyPr>
          <a:lstStyle/>
          <a:p>
            <a:pPr algn="r"/>
            <a:r>
              <a:rPr lang="en-US" sz="1200" dirty="0" smtClean="0">
                <a:latin typeface="+mn-lt"/>
                <a:hlinkClick r:id="rId4"/>
              </a:rPr>
              <a:t>xaraxone.com</a:t>
            </a:r>
            <a:endParaRPr 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447413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Τίτλος"/>
          <p:cNvSpPr>
            <a:spLocks noGrp="1"/>
          </p:cNvSpPr>
          <p:nvPr>
            <p:ph type="title"/>
          </p:nvPr>
        </p:nvSpPr>
        <p:spPr>
          <a:xfrm>
            <a:off x="0" y="116632"/>
            <a:ext cx="6848435" cy="908720"/>
          </a:xfrm>
        </p:spPr>
        <p:txBody>
          <a:bodyPr/>
          <a:lstStyle/>
          <a:p>
            <a:pPr algn="ctr">
              <a:defRPr/>
            </a:pPr>
            <a:r>
              <a:rPr lang="el-GR" dirty="0" smtClean="0"/>
              <a:t>Παράδειγμα </a:t>
            </a:r>
            <a:r>
              <a:rPr lang="en-US" dirty="0" smtClean="0"/>
              <a:t>CMYK</a:t>
            </a:r>
            <a:endParaRPr lang="el-GR" dirty="0"/>
          </a:p>
        </p:txBody>
      </p:sp>
      <p:pic>
        <p:nvPicPr>
          <p:cNvPr id="26626" name="Picture 2" descr="A color photograph of the Teton Rang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2005011"/>
            <a:ext cx="3810000" cy="2847975"/>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s://upload.wikimedia.org/wikipedia/commons/thumb/2/2e/CMYK_separation_%E2%80%93_maximum_black.jpg/320px-CMYK_separation_%E2%80%93_maximum_black.jpg?143523438766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48435" y="-1"/>
            <a:ext cx="2295565" cy="6858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08448" y="4852986"/>
            <a:ext cx="4032448" cy="276999"/>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Barns grand </a:t>
            </a:r>
            <a:r>
              <a:rPr lang="en-US" sz="1200" dirty="0" err="1" smtClean="0">
                <a:solidFill>
                  <a:schemeClr val="tx1">
                    <a:lumMod val="75000"/>
                    <a:lumOff val="25000"/>
                  </a:schemeClr>
                </a:solidFill>
                <a:latin typeface="+mn-lt"/>
                <a:hlinkClick r:id="rId4"/>
              </a:rPr>
              <a:t>tetons</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Jon </a:t>
            </a:r>
            <a:r>
              <a:rPr lang="en-US" sz="1200" dirty="0" smtClean="0">
                <a:solidFill>
                  <a:schemeClr val="tx1">
                    <a:lumMod val="75000"/>
                    <a:lumOff val="25000"/>
                  </a:schemeClr>
                </a:solidFill>
                <a:latin typeface="+mn-lt"/>
              </a:rPr>
              <a:t>Sullivan </a:t>
            </a:r>
            <a:r>
              <a:rPr lang="el-GR" sz="1200" dirty="0" smtClean="0">
                <a:solidFill>
                  <a:schemeClr val="tx1">
                    <a:lumMod val="75000"/>
                    <a:lumOff val="25000"/>
                  </a:schemeClr>
                </a:solidFill>
                <a:latin typeface="+mn-lt"/>
              </a:rPr>
              <a:t>διαθέσιμο με άδεια </a:t>
            </a:r>
            <a:r>
              <a:rPr lang="en-US" sz="1200" dirty="0" smtClean="0">
                <a:solidFill>
                  <a:schemeClr val="tx1">
                    <a:lumMod val="75000"/>
                    <a:lumOff val="25000"/>
                  </a:schemeClr>
                </a:solidFill>
                <a:latin typeface="+mn-lt"/>
                <a:hlinkClick r:id="rId5"/>
              </a:rPr>
              <a:t>CC0 1.0</a:t>
            </a:r>
            <a:endParaRPr lang="en-US" sz="1200" dirty="0">
              <a:solidFill>
                <a:schemeClr val="tx1">
                  <a:lumMod val="75000"/>
                  <a:lumOff val="25000"/>
                </a:schemeClr>
              </a:solidFill>
              <a:latin typeface="+mn-lt"/>
            </a:endParaRPr>
          </a:p>
        </p:txBody>
      </p:sp>
      <p:sp>
        <p:nvSpPr>
          <p:cNvPr id="9" name="Rectangle 8"/>
          <p:cNvSpPr/>
          <p:nvPr/>
        </p:nvSpPr>
        <p:spPr>
          <a:xfrm>
            <a:off x="4742400" y="6211669"/>
            <a:ext cx="2132419" cy="646331"/>
          </a:xfrm>
          <a:prstGeom prst="rect">
            <a:avLst/>
          </a:prstGeom>
        </p:spPr>
        <p:txBody>
          <a:bodyPr wrap="square">
            <a:spAutoFit/>
          </a:bodyPr>
          <a:lstStyle/>
          <a:p>
            <a:pPr algn="r"/>
            <a:r>
              <a:rPr lang="en-US" sz="1200" dirty="0" smtClean="0">
                <a:solidFill>
                  <a:schemeClr val="tx1">
                    <a:lumMod val="75000"/>
                    <a:lumOff val="25000"/>
                  </a:schemeClr>
                </a:solidFill>
                <a:latin typeface="+mn-lt"/>
              </a:rPr>
              <a:t>“</a:t>
            </a:r>
            <a:r>
              <a:rPr lang="en-US" sz="1200" dirty="0">
                <a:latin typeface="+mn-lt"/>
                <a:hlinkClick r:id="rId6"/>
              </a:rPr>
              <a:t>CMYK separation – maximum </a:t>
            </a:r>
            <a:r>
              <a:rPr lang="en-US" sz="1200" dirty="0" smtClean="0">
                <a:latin typeface="+mn-lt"/>
                <a:hlinkClick r:id="rId6"/>
              </a:rPr>
              <a:t>black</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Jon </a:t>
            </a:r>
            <a:r>
              <a:rPr lang="en-US" sz="1200" dirty="0" smtClean="0">
                <a:solidFill>
                  <a:schemeClr val="tx1">
                    <a:lumMod val="75000"/>
                    <a:lumOff val="25000"/>
                  </a:schemeClr>
                </a:solidFill>
                <a:latin typeface="+mn-lt"/>
              </a:rPr>
              <a:t>Sullivan </a:t>
            </a:r>
            <a:r>
              <a:rPr lang="el-GR" sz="1200" dirty="0" smtClean="0">
                <a:solidFill>
                  <a:schemeClr val="tx1">
                    <a:lumMod val="75000"/>
                    <a:lumOff val="25000"/>
                  </a:schemeClr>
                </a:solidFill>
                <a:latin typeface="+mn-lt"/>
              </a:rPr>
              <a:t>διαθέσιμο με άδεια </a:t>
            </a:r>
            <a:r>
              <a:rPr lang="en-US" sz="1200" dirty="0">
                <a:latin typeface="+mn-lt"/>
                <a:hlinkClick r:id="rId7"/>
              </a:rPr>
              <a:t>CC BY-SA 4.0</a:t>
            </a:r>
            <a:endParaRPr lang="en-US" sz="1200" dirty="0">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1564846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ctr" eaLnBrk="1" hangingPunct="1">
              <a:defRPr/>
            </a:pPr>
            <a:r>
              <a:rPr lang="el-GR" dirty="0" smtClean="0"/>
              <a:t>Τρόποι αναπαραγωγής </a:t>
            </a:r>
            <a:br>
              <a:rPr lang="el-GR" dirty="0" smtClean="0"/>
            </a:br>
            <a:r>
              <a:rPr lang="el-GR" dirty="0" smtClean="0"/>
              <a:t>σύνθετου χρώματος</a:t>
            </a:r>
          </a:p>
        </p:txBody>
      </p:sp>
      <p:sp>
        <p:nvSpPr>
          <p:cNvPr id="32771" name="Rectangle 3"/>
          <p:cNvSpPr>
            <a:spLocks noGrp="1" noChangeArrowheads="1"/>
          </p:cNvSpPr>
          <p:nvPr>
            <p:ph idx="1"/>
          </p:nvPr>
        </p:nvSpPr>
        <p:spPr/>
        <p:txBody>
          <a:bodyPr/>
          <a:lstStyle/>
          <a:p>
            <a:pPr eaLnBrk="1" hangingPunct="1">
              <a:spcBef>
                <a:spcPts val="1200"/>
              </a:spcBef>
              <a:spcAft>
                <a:spcPts val="600"/>
              </a:spcAft>
              <a:defRPr/>
            </a:pPr>
            <a:r>
              <a:rPr lang="el-GR" sz="2800" dirty="0" smtClean="0"/>
              <a:t>Πρόσθεση τριών απλών χρωμάτων αναφοράς με κατάλληλες αναλογίες</a:t>
            </a:r>
          </a:p>
          <a:p>
            <a:pPr eaLnBrk="1" hangingPunct="1">
              <a:spcBef>
                <a:spcPts val="1200"/>
              </a:spcBef>
              <a:spcAft>
                <a:spcPts val="600"/>
              </a:spcAft>
              <a:defRPr/>
            </a:pPr>
            <a:r>
              <a:rPr lang="el-GR" sz="2800" dirty="0" smtClean="0"/>
              <a:t>Πρόσθεση δυο απλών χρωμάτων υπό συγκεκριμένη αναλογία. Το ζευγάρι των απλών χρωμάτων δεν μπορεί να επιλεγεί αυθαίρετα</a:t>
            </a:r>
          </a:p>
          <a:p>
            <a:pPr eaLnBrk="1" hangingPunct="1">
              <a:spcBef>
                <a:spcPts val="1200"/>
              </a:spcBef>
              <a:spcAft>
                <a:spcPts val="600"/>
              </a:spcAft>
              <a:defRPr/>
            </a:pPr>
            <a:r>
              <a:rPr lang="el-GR" sz="2800" dirty="0" smtClean="0"/>
              <a:t>Πρόσθεση (σε λευκό φως) ενός απλού χρώματος ίδιας απόχρωσης με το σύνθετο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9356046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normAutofit fontScale="90000"/>
          </a:bodyPr>
          <a:lstStyle/>
          <a:p>
            <a:pPr algn="ctr" eaLnBrk="1" hangingPunct="1">
              <a:defRPr/>
            </a:pPr>
            <a:r>
              <a:rPr lang="el-GR" dirty="0" smtClean="0"/>
              <a:t>Έγχρωμα φίλτρα, </a:t>
            </a:r>
            <a:br>
              <a:rPr lang="el-GR" dirty="0" smtClean="0"/>
            </a:br>
            <a:r>
              <a:rPr lang="el-GR" dirty="0" smtClean="0"/>
              <a:t>καμπύλες διαπερατότητας</a:t>
            </a:r>
          </a:p>
        </p:txBody>
      </p:sp>
      <p:pic>
        <p:nvPicPr>
          <p:cNvPr id="48131" name="Picture 5"/>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a:xfrm>
            <a:off x="2263819" y="1556792"/>
            <a:ext cx="4616362" cy="4909392"/>
          </a:xfrm>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7169364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pPr algn="ctr" eaLnBrk="1" hangingPunct="1">
              <a:defRPr/>
            </a:pPr>
            <a:r>
              <a:rPr lang="el-GR" dirty="0" smtClean="0"/>
              <a:t>Φίλτρα </a:t>
            </a:r>
            <a:r>
              <a:rPr lang="en-US" dirty="0" smtClean="0"/>
              <a:t> KODAK</a:t>
            </a:r>
            <a:endParaRPr lang="el-GR" dirty="0" smtClean="0"/>
          </a:p>
        </p:txBody>
      </p:sp>
      <p:pic>
        <p:nvPicPr>
          <p:cNvPr id="49155" name="Picture 5"/>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a:xfrm>
            <a:off x="1024369" y="1272529"/>
            <a:ext cx="2773064" cy="5040313"/>
          </a:xfrm>
        </p:spPr>
      </p:pic>
      <p:pic>
        <p:nvPicPr>
          <p:cNvPr id="49156" name="Picture 6"/>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rcRect/>
          <a:stretch>
            <a:fillRect/>
          </a:stretch>
        </p:blipFill>
        <p:spPr>
          <a:xfrm>
            <a:off x="4572000" y="1556792"/>
            <a:ext cx="3886200" cy="4321175"/>
          </a:xfrm>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29121846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p:txBody>
          <a:bodyPr/>
          <a:lstStyle/>
          <a:p>
            <a:pPr algn="ctr" eaLnBrk="1" hangingPunct="1">
              <a:defRPr/>
            </a:pPr>
            <a:r>
              <a:rPr lang="el-GR" dirty="0" smtClean="0"/>
              <a:t>Φάσμα ηλιακού φωτός</a:t>
            </a:r>
            <a:r>
              <a:rPr lang="en-US" dirty="0" smtClean="0"/>
              <a:t>, </a:t>
            </a:r>
            <a:r>
              <a:rPr lang="el-GR" dirty="0" smtClean="0"/>
              <a:t>κατανομή</a:t>
            </a:r>
          </a:p>
        </p:txBody>
      </p:sp>
      <p:pic>
        <p:nvPicPr>
          <p:cNvPr id="2050" name="Picture 2" descr="https://upload.wikimedia.org/wikipedia/commons/4/4c/Solar_Spectrum.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4882" y="1484784"/>
            <a:ext cx="5934236" cy="441358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133736" y="5915580"/>
            <a:ext cx="28765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Solar Spectrum</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solidFill>
                  <a:schemeClr val="tx1">
                    <a:lumMod val="75000"/>
                    <a:lumOff val="25000"/>
                  </a:schemeClr>
                </a:solidFill>
                <a:latin typeface="+mn-lt"/>
                <a:hlinkClick r:id="rId4"/>
              </a:rPr>
              <a:t>BetacommandBot</a:t>
            </a:r>
            <a:r>
              <a:rPr lang="el-GR" sz="1200" dirty="0" smtClean="0">
                <a:solidFill>
                  <a:schemeClr val="tx1">
                    <a:lumMod val="75000"/>
                    <a:lumOff val="25000"/>
                  </a:schemeClr>
                </a:solidFill>
                <a:latin typeface="+mn-lt"/>
              </a:rPr>
              <a:t> διαθέσιμο με άδεια </a:t>
            </a:r>
            <a:r>
              <a:rPr lang="en-US" sz="1200" dirty="0">
                <a:solidFill>
                  <a:schemeClr val="tx1">
                    <a:lumMod val="75000"/>
                    <a:lumOff val="25000"/>
                  </a:schemeClr>
                </a:solidFill>
                <a:latin typeface="+mn-lt"/>
                <a:hlinkClick r:id="rId5"/>
              </a:rPr>
              <a:t>CC BY-SA 3.0</a:t>
            </a:r>
            <a:endParaRPr lang="en-US" sz="1200" dirty="0">
              <a:solidFill>
                <a:schemeClr val="tx1">
                  <a:lumMod val="75000"/>
                  <a:lumOff val="25000"/>
                </a:schemeClr>
              </a:solidFill>
              <a:latin typeface="+mn-l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234123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Αθανάσιος </a:t>
            </a:r>
            <a:r>
              <a:rPr lang="el-GR" sz="2000" dirty="0" err="1" smtClean="0"/>
              <a:t>Αραβαντινός</a:t>
            </a:r>
            <a:r>
              <a:rPr lang="el-GR" sz="2000" dirty="0" smtClean="0"/>
              <a:t> 2014. Αθανάσιος </a:t>
            </a:r>
            <a:r>
              <a:rPr lang="el-GR" sz="2000" dirty="0" err="1" smtClean="0"/>
              <a:t>Αραβαντινός</a:t>
            </a:r>
            <a:r>
              <a:rPr lang="el-GR" sz="2000" dirty="0"/>
              <a:t>. «Φυσική Εικόνας &amp; Ήχου ΙΙ (Θ). Ενότητα 1: Χρώμα – Δημιουργία χρώματος – Χρωματικό διάγραμμα – Έγχρωμα </a:t>
            </a:r>
            <a:r>
              <a:rPr lang="el-GR" sz="2000" dirty="0" smtClean="0"/>
              <a:t>φίλτρα».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0713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algn="ctr" eaLnBrk="1" hangingPunct="1">
              <a:defRPr/>
            </a:pPr>
            <a:r>
              <a:rPr lang="el-GR" dirty="0" smtClean="0"/>
              <a:t>Ηλιακό Φάσμα (ανάλυση)</a:t>
            </a:r>
          </a:p>
        </p:txBody>
      </p:sp>
      <p:sp>
        <p:nvSpPr>
          <p:cNvPr id="4" name="Rectangle 3"/>
          <p:cNvSpPr/>
          <p:nvPr/>
        </p:nvSpPr>
        <p:spPr>
          <a:xfrm>
            <a:off x="3133736" y="6158483"/>
            <a:ext cx="287652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2"/>
              </a:rPr>
              <a:t>Spectre visible light el</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smtClean="0">
                <a:latin typeface="+mn-lt"/>
                <a:hlinkClick r:id="rId3" tooltip="User:Ggia"/>
              </a:rPr>
              <a:t>Ggia</a:t>
            </a:r>
            <a:r>
              <a:rPr lang="el-GR" sz="1200" dirty="0" smtClean="0">
                <a:solidFill>
                  <a:schemeClr val="tx1">
                    <a:lumMod val="75000"/>
                    <a:lumOff val="25000"/>
                  </a:schemeClr>
                </a:solidFill>
                <a:latin typeface="+mn-lt"/>
              </a:rPr>
              <a:t> διαθέσιμο με άδεια </a:t>
            </a:r>
            <a:r>
              <a:rPr lang="en-US" sz="1200" dirty="0" smtClean="0">
                <a:solidFill>
                  <a:schemeClr val="tx1">
                    <a:lumMod val="75000"/>
                    <a:lumOff val="25000"/>
                  </a:schemeClr>
                </a:solidFill>
                <a:latin typeface="+mn-lt"/>
                <a:hlinkClick r:id="rId4"/>
              </a:rPr>
              <a:t>CC BY-SA 3.0</a:t>
            </a:r>
            <a:endParaRPr lang="en-US" sz="1200" dirty="0">
              <a:solidFill>
                <a:schemeClr val="tx1">
                  <a:lumMod val="75000"/>
                  <a:lumOff val="25000"/>
                </a:schemeClr>
              </a:solidFill>
              <a:latin typeface="+mn-lt"/>
            </a:endParaRPr>
          </a:p>
        </p:txBody>
      </p:sp>
      <p:pic>
        <p:nvPicPr>
          <p:cNvPr id="3074" name="Picture 2" descr="File:Spectre visible light el.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4008" y="1240297"/>
            <a:ext cx="7475984" cy="490611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4" y="4077072"/>
            <a:ext cx="3456384"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688536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eaLnBrk="1" hangingPunct="1">
              <a:defRPr/>
            </a:pPr>
            <a:r>
              <a:rPr lang="el-GR" dirty="0" smtClean="0"/>
              <a:t>Χρώμα – Μήκος Κύματος</a:t>
            </a:r>
          </a:p>
        </p:txBody>
      </p:sp>
      <p:sp>
        <p:nvSpPr>
          <p:cNvPr id="3" name="2 - Θέση περιεχομένου"/>
          <p:cNvSpPr>
            <a:spLocks noGrp="1"/>
          </p:cNvSpPr>
          <p:nvPr>
            <p:ph idx="1"/>
          </p:nvPr>
        </p:nvSpPr>
        <p:spPr>
          <a:xfrm>
            <a:off x="1403648" y="6093296"/>
            <a:ext cx="5976664" cy="360040"/>
          </a:xfrm>
        </p:spPr>
        <p:txBody>
          <a:bodyPr>
            <a:noAutofit/>
          </a:bodyPr>
          <a:lstStyle/>
          <a:p>
            <a:pPr marL="0" indent="0" eaLnBrk="1" hangingPunct="1">
              <a:buNone/>
              <a:defRPr/>
            </a:pPr>
            <a:r>
              <a:rPr lang="el-GR" sz="2000" dirty="0" smtClean="0">
                <a:cs typeface="Arial" pitchFamily="34" charset="0"/>
              </a:rPr>
              <a:t>Τα μήκη κύματος είναι μετρημένα στο κενό (ή αέρα)</a:t>
            </a:r>
            <a:endParaRPr lang="el-GR" sz="2800" dirty="0" smtClean="0"/>
          </a:p>
        </p:txBody>
      </p:sp>
      <p:graphicFrame>
        <p:nvGraphicFramePr>
          <p:cNvPr id="4" name="Table 3"/>
          <p:cNvGraphicFramePr>
            <a:graphicFrameLocks noGrp="1"/>
          </p:cNvGraphicFramePr>
          <p:nvPr>
            <p:extLst>
              <p:ext uri="{D42A27DB-BD31-4B8C-83A1-F6EECF244321}">
                <p14:modId xmlns:p14="http://schemas.microsoft.com/office/powerpoint/2010/main" val="1226151923"/>
              </p:ext>
            </p:extLst>
          </p:nvPr>
        </p:nvGraphicFramePr>
        <p:xfrm>
          <a:off x="1524000" y="1397000"/>
          <a:ext cx="6096000" cy="45720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l-GR" sz="2400" dirty="0" smtClean="0">
                          <a:latin typeface="+mn-lt"/>
                        </a:rPr>
                        <a:t>Χρώμα</a:t>
                      </a:r>
                      <a:endParaRPr lang="el-GR" sz="2400" dirty="0">
                        <a:latin typeface="+mn-lt"/>
                      </a:endParaRPr>
                    </a:p>
                  </a:txBody>
                  <a:tcPr/>
                </a:tc>
                <a:tc>
                  <a:txBody>
                    <a:bodyPr/>
                    <a:lstStyle/>
                    <a:p>
                      <a:r>
                        <a:rPr lang="el-GR" sz="2400" dirty="0" smtClean="0">
                          <a:latin typeface="+mn-lt"/>
                        </a:rPr>
                        <a:t>Μήκος Κύματος</a:t>
                      </a:r>
                      <a:endParaRPr lang="el-GR" sz="2400" dirty="0">
                        <a:latin typeface="+mn-lt"/>
                      </a:endParaRPr>
                    </a:p>
                  </a:txBody>
                  <a:tcPr/>
                </a:tc>
              </a:tr>
              <a:tr h="370840">
                <a:tc>
                  <a:txBody>
                    <a:bodyPr/>
                    <a:lstStyle/>
                    <a:p>
                      <a:r>
                        <a:rPr lang="el-GR" sz="2400" dirty="0" smtClean="0">
                          <a:latin typeface="+mn-lt"/>
                          <a:cs typeface="Arial" pitchFamily="34" charset="0"/>
                        </a:rPr>
                        <a:t>Μπλε – ιώδες </a:t>
                      </a:r>
                      <a:endParaRPr lang="el-GR"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latin typeface="+mn-lt"/>
                          <a:cs typeface="Arial" pitchFamily="34" charset="0"/>
                        </a:rPr>
                        <a:t>360 – 430 </a:t>
                      </a:r>
                      <a:r>
                        <a:rPr lang="en-US" sz="2400" dirty="0" smtClean="0">
                          <a:latin typeface="+mn-lt"/>
                          <a:cs typeface="Arial" pitchFamily="34" charset="0"/>
                        </a:rPr>
                        <a:t>nm</a:t>
                      </a:r>
                      <a:endParaRPr lang="el-GR" sz="2400" dirty="0">
                        <a:latin typeface="+mn-lt"/>
                      </a:endParaRPr>
                    </a:p>
                  </a:txBody>
                  <a:tcPr/>
                </a:tc>
              </a:tr>
              <a:tr h="370840">
                <a:tc>
                  <a:txBody>
                    <a:bodyPr/>
                    <a:lstStyle/>
                    <a:p>
                      <a:r>
                        <a:rPr lang="el-GR" sz="2400" dirty="0" smtClean="0">
                          <a:latin typeface="+mn-lt"/>
                          <a:cs typeface="Arial" pitchFamily="34" charset="0"/>
                        </a:rPr>
                        <a:t>Μπλε </a:t>
                      </a:r>
                      <a:endParaRPr lang="el-GR" sz="2400" dirty="0">
                        <a:latin typeface="+mn-lt"/>
                      </a:endParaRPr>
                    </a:p>
                  </a:txBody>
                  <a:tcPr/>
                </a:tc>
                <a:tc>
                  <a:txBody>
                    <a:bodyPr/>
                    <a:lstStyle/>
                    <a:p>
                      <a:r>
                        <a:rPr lang="el-GR" sz="2400" dirty="0" smtClean="0">
                          <a:latin typeface="+mn-lt"/>
                          <a:cs typeface="Arial" pitchFamily="34" charset="0"/>
                        </a:rPr>
                        <a:t>430 – 480</a:t>
                      </a:r>
                      <a:r>
                        <a:rPr lang="en-US" sz="2400" dirty="0" smtClean="0">
                          <a:latin typeface="+mn-lt"/>
                          <a:cs typeface="Arial" pitchFamily="34" charset="0"/>
                        </a:rPr>
                        <a:t> nm</a:t>
                      </a:r>
                      <a:endParaRPr lang="el-GR" sz="2400" dirty="0">
                        <a:latin typeface="+mn-lt"/>
                      </a:endParaRPr>
                    </a:p>
                  </a:txBody>
                  <a:tcPr/>
                </a:tc>
              </a:tr>
              <a:tr h="370840">
                <a:tc>
                  <a:txBody>
                    <a:bodyPr/>
                    <a:lstStyle/>
                    <a:p>
                      <a:r>
                        <a:rPr lang="el-GR" sz="2400" dirty="0" smtClean="0">
                          <a:latin typeface="+mn-lt"/>
                          <a:cs typeface="Arial" pitchFamily="34" charset="0"/>
                        </a:rPr>
                        <a:t>Πράσινο – μπλε </a:t>
                      </a:r>
                      <a:endParaRPr lang="el-GR" sz="2400" dirty="0">
                        <a:latin typeface="+mn-lt"/>
                      </a:endParaRPr>
                    </a:p>
                  </a:txBody>
                  <a:tcPr/>
                </a:tc>
                <a:tc>
                  <a:txBody>
                    <a:bodyPr/>
                    <a:lstStyle/>
                    <a:p>
                      <a:r>
                        <a:rPr lang="el-GR" sz="2400" dirty="0" smtClean="0">
                          <a:latin typeface="+mn-lt"/>
                          <a:cs typeface="Arial" pitchFamily="34" charset="0"/>
                        </a:rPr>
                        <a:t>480 – 510</a:t>
                      </a:r>
                      <a:r>
                        <a:rPr lang="en-US" sz="2400" dirty="0" smtClean="0">
                          <a:latin typeface="+mn-lt"/>
                          <a:cs typeface="Arial" pitchFamily="34" charset="0"/>
                        </a:rPr>
                        <a:t> nm</a:t>
                      </a:r>
                      <a:endParaRPr lang="el-GR" sz="2400" dirty="0">
                        <a:latin typeface="+mn-lt"/>
                      </a:endParaRPr>
                    </a:p>
                  </a:txBody>
                  <a:tcPr/>
                </a:tc>
              </a:tr>
              <a:tr h="370840">
                <a:tc>
                  <a:txBody>
                    <a:bodyPr/>
                    <a:lstStyle/>
                    <a:p>
                      <a:r>
                        <a:rPr lang="el-GR" sz="2400" dirty="0" smtClean="0">
                          <a:latin typeface="+mn-lt"/>
                          <a:cs typeface="Arial" pitchFamily="34" charset="0"/>
                        </a:rPr>
                        <a:t>Πράσινο </a:t>
                      </a:r>
                      <a:endParaRPr lang="el-GR" sz="2400" dirty="0">
                        <a:latin typeface="+mn-lt"/>
                      </a:endParaRPr>
                    </a:p>
                  </a:txBody>
                  <a:tcPr/>
                </a:tc>
                <a:tc>
                  <a:txBody>
                    <a:bodyPr/>
                    <a:lstStyle/>
                    <a:p>
                      <a:r>
                        <a:rPr lang="el-GR" sz="2400" dirty="0" smtClean="0">
                          <a:latin typeface="+mn-lt"/>
                          <a:cs typeface="Arial" pitchFamily="34" charset="0"/>
                        </a:rPr>
                        <a:t>510 – 530</a:t>
                      </a:r>
                      <a:r>
                        <a:rPr lang="en-US" sz="2400" dirty="0" smtClean="0">
                          <a:latin typeface="+mn-lt"/>
                          <a:cs typeface="Arial" pitchFamily="34" charset="0"/>
                        </a:rPr>
                        <a:t> nm</a:t>
                      </a:r>
                      <a:endParaRPr lang="el-GR" sz="2400" dirty="0">
                        <a:latin typeface="+mn-lt"/>
                      </a:endParaRPr>
                    </a:p>
                  </a:txBody>
                  <a:tcPr/>
                </a:tc>
              </a:tr>
              <a:tr h="370840">
                <a:tc>
                  <a:txBody>
                    <a:bodyPr/>
                    <a:lstStyle/>
                    <a:p>
                      <a:r>
                        <a:rPr lang="el-GR" sz="2400" dirty="0" smtClean="0">
                          <a:latin typeface="+mn-lt"/>
                          <a:cs typeface="Arial" pitchFamily="34" charset="0"/>
                        </a:rPr>
                        <a:t>Κίτρινο – πράσινο </a:t>
                      </a:r>
                      <a:endParaRPr lang="el-GR"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latin typeface="+mn-lt"/>
                          <a:cs typeface="Arial" pitchFamily="34" charset="0"/>
                        </a:rPr>
                        <a:t>530 – 570</a:t>
                      </a:r>
                      <a:r>
                        <a:rPr lang="en-US" sz="2400" dirty="0" smtClean="0">
                          <a:latin typeface="+mn-lt"/>
                          <a:cs typeface="Arial" pitchFamily="34" charset="0"/>
                        </a:rPr>
                        <a:t> nm</a:t>
                      </a:r>
                      <a:endParaRPr lang="el-GR" sz="2400" dirty="0" smtClean="0">
                        <a:latin typeface="+mn-lt"/>
                        <a:cs typeface="Arial" pitchFamily="34" charset="0"/>
                      </a:endParaRPr>
                    </a:p>
                  </a:txBody>
                  <a:tcPr/>
                </a:tc>
              </a:tr>
              <a:tr h="370840">
                <a:tc>
                  <a:txBody>
                    <a:bodyPr/>
                    <a:lstStyle/>
                    <a:p>
                      <a:r>
                        <a:rPr lang="el-GR" sz="2400" dirty="0" smtClean="0">
                          <a:latin typeface="+mn-lt"/>
                          <a:cs typeface="Arial" pitchFamily="34" charset="0"/>
                        </a:rPr>
                        <a:t>Κίτρινο </a:t>
                      </a:r>
                      <a:endParaRPr lang="el-GR" sz="2400" dirty="0">
                        <a:latin typeface="+mn-lt"/>
                      </a:endParaRPr>
                    </a:p>
                  </a:txBody>
                  <a:tcPr/>
                </a:tc>
                <a:tc>
                  <a:txBody>
                    <a:bodyPr/>
                    <a:lstStyle/>
                    <a:p>
                      <a:r>
                        <a:rPr lang="el-GR" sz="2400" dirty="0" smtClean="0">
                          <a:latin typeface="+mn-lt"/>
                          <a:cs typeface="Arial" pitchFamily="34" charset="0"/>
                        </a:rPr>
                        <a:t>570 – 580</a:t>
                      </a:r>
                      <a:r>
                        <a:rPr lang="en-US" sz="2400" dirty="0" smtClean="0">
                          <a:latin typeface="+mn-lt"/>
                          <a:cs typeface="Arial" pitchFamily="34" charset="0"/>
                        </a:rPr>
                        <a:t> nm</a:t>
                      </a:r>
                      <a:endParaRPr lang="el-GR" sz="2400" dirty="0">
                        <a:latin typeface="+mn-lt"/>
                      </a:endParaRPr>
                    </a:p>
                  </a:txBody>
                  <a:tcPr/>
                </a:tc>
              </a:tr>
              <a:tr h="370840">
                <a:tc>
                  <a:txBody>
                    <a:bodyPr/>
                    <a:lstStyle/>
                    <a:p>
                      <a:r>
                        <a:rPr lang="el-GR" sz="2400" dirty="0" smtClean="0">
                          <a:latin typeface="+mn-lt"/>
                          <a:cs typeface="Arial" pitchFamily="34" charset="0"/>
                        </a:rPr>
                        <a:t>Πορτοκαλί </a:t>
                      </a:r>
                      <a:endParaRPr lang="el-GR"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latin typeface="+mn-lt"/>
                          <a:cs typeface="Arial" pitchFamily="34" charset="0"/>
                        </a:rPr>
                        <a:t>580 – 600</a:t>
                      </a:r>
                      <a:r>
                        <a:rPr lang="en-US" sz="2400" dirty="0" smtClean="0">
                          <a:latin typeface="+mn-lt"/>
                          <a:cs typeface="Arial" pitchFamily="34" charset="0"/>
                        </a:rPr>
                        <a:t> nm</a:t>
                      </a:r>
                      <a:endParaRPr lang="el-GR" sz="2400" dirty="0" smtClean="0">
                        <a:latin typeface="+mn-lt"/>
                        <a:cs typeface="Arial" pitchFamily="34" charset="0"/>
                      </a:endParaRPr>
                    </a:p>
                  </a:txBody>
                  <a:tcPr/>
                </a:tc>
              </a:tr>
              <a:tr h="370840">
                <a:tc>
                  <a:txBody>
                    <a:bodyPr/>
                    <a:lstStyle/>
                    <a:p>
                      <a:r>
                        <a:rPr lang="el-GR" sz="2400" dirty="0" smtClean="0">
                          <a:latin typeface="+mn-lt"/>
                          <a:cs typeface="Arial" pitchFamily="34" charset="0"/>
                        </a:rPr>
                        <a:t>Κόκκινο</a:t>
                      </a:r>
                      <a:endParaRPr lang="el-GR"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latin typeface="+mn-lt"/>
                          <a:cs typeface="Arial" pitchFamily="34" charset="0"/>
                        </a:rPr>
                        <a:t>600 – 720</a:t>
                      </a:r>
                      <a:r>
                        <a:rPr lang="en-US" sz="2400" dirty="0" smtClean="0">
                          <a:latin typeface="+mn-lt"/>
                          <a:cs typeface="Arial" pitchFamily="34" charset="0"/>
                        </a:rPr>
                        <a:t> nm</a:t>
                      </a:r>
                      <a:endParaRPr lang="el-GR" sz="2400" dirty="0" smtClean="0">
                        <a:latin typeface="+mn-lt"/>
                        <a:cs typeface="Arial" pitchFamily="34" charset="0"/>
                      </a:endParaRPr>
                    </a:p>
                  </a:txBody>
                  <a:tcPr/>
                </a:tc>
              </a:tr>
              <a:tr h="370840">
                <a:tc>
                  <a:txBody>
                    <a:bodyPr/>
                    <a:lstStyle/>
                    <a:p>
                      <a:r>
                        <a:rPr lang="el-GR" sz="2400" dirty="0" smtClean="0">
                          <a:latin typeface="+mn-lt"/>
                          <a:cs typeface="Arial" pitchFamily="34" charset="0"/>
                        </a:rPr>
                        <a:t>Κόκκινο – μωβ </a:t>
                      </a:r>
                      <a:endParaRPr lang="el-GR"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400" dirty="0" smtClean="0">
                          <a:latin typeface="+mn-lt"/>
                          <a:cs typeface="Arial" pitchFamily="34" charset="0"/>
                        </a:rPr>
                        <a:t>720 – 830</a:t>
                      </a:r>
                      <a:r>
                        <a:rPr lang="en-US" sz="2400" dirty="0" smtClean="0">
                          <a:latin typeface="+mn-lt"/>
                          <a:cs typeface="Arial" pitchFamily="34" charset="0"/>
                        </a:rPr>
                        <a:t> nm</a:t>
                      </a:r>
                    </a:p>
                  </a:txBody>
                  <a:tcPr/>
                </a:tc>
              </a:tr>
            </a:tbl>
          </a:graphicData>
        </a:graphic>
      </p:graphicFrame>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1273164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pPr algn="ctr" eaLnBrk="1" hangingPunct="1">
              <a:defRPr/>
            </a:pPr>
            <a:r>
              <a:rPr lang="el-GR" dirty="0" smtClean="0"/>
              <a:t>Ανθρώπινος αμφιβληστροειδής</a:t>
            </a:r>
          </a:p>
        </p:txBody>
      </p:sp>
      <p:pic>
        <p:nvPicPr>
          <p:cNvPr id="10244" name="Picture 7"/>
          <p:cNvPicPr>
            <a:picLocks noChangeAspect="1" noChangeArrowheads="1"/>
          </p:cNvPicPr>
          <p:nvPr/>
        </p:nvPicPr>
        <p:blipFill>
          <a:blip r:embed="rId2" cstate="print"/>
          <a:srcRect/>
          <a:stretch>
            <a:fillRect/>
          </a:stretch>
        </p:blipFill>
        <p:spPr bwMode="auto">
          <a:xfrm>
            <a:off x="5364163" y="4076701"/>
            <a:ext cx="2736229" cy="2115232"/>
          </a:xfrm>
          <a:prstGeom prst="rect">
            <a:avLst/>
          </a:prstGeom>
          <a:noFill/>
          <a:ln w="9525">
            <a:noFill/>
            <a:miter lim="800000"/>
            <a:headEnd/>
            <a:tailEnd/>
          </a:ln>
        </p:spPr>
      </p:pic>
      <p:pic>
        <p:nvPicPr>
          <p:cNvPr id="4098" name="Picture 2" descr="http://upload.wikimedia.org/wikipedia/commons/0/03/Blausen_0388_EyeAnatomy_01.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020926" y="1135032"/>
            <a:ext cx="3161540" cy="21298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163432" y="3264883"/>
            <a:ext cx="28765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4"/>
              </a:rPr>
              <a:t>Blausen 0388 </a:t>
            </a:r>
            <a:r>
              <a:rPr lang="en-US" sz="1200" dirty="0" err="1">
                <a:latin typeface="+mn-lt"/>
                <a:hlinkClick r:id="rId4"/>
              </a:rPr>
              <a:t>EyeAnatomy</a:t>
            </a:r>
            <a:r>
              <a:rPr lang="en-US" sz="1200" dirty="0">
                <a:latin typeface="+mn-lt"/>
                <a:hlinkClick r:id="rId4"/>
              </a:rPr>
              <a:t> 01</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err="1">
                <a:latin typeface="+mn-lt"/>
                <a:hlinkClick r:id="rId5"/>
              </a:rPr>
              <a:t>BruceBlaus</a:t>
            </a:r>
            <a:r>
              <a:rPr lang="el-GR" sz="1200" dirty="0" smtClean="0">
                <a:solidFill>
                  <a:schemeClr val="tx1">
                    <a:lumMod val="75000"/>
                    <a:lumOff val="25000"/>
                  </a:schemeClr>
                </a:solidFill>
                <a:latin typeface="+mn-lt"/>
              </a:rPr>
              <a:t> διαθέσιμο με άδεια </a:t>
            </a:r>
            <a:r>
              <a:rPr lang="en-US" sz="1200" dirty="0">
                <a:latin typeface="+mn-lt"/>
                <a:hlinkClick r:id="rId6"/>
              </a:rPr>
              <a:t>CC BY 3.0</a:t>
            </a:r>
            <a:endParaRPr lang="en-US" sz="1200" dirty="0">
              <a:latin typeface="+mn-lt"/>
            </a:endParaRPr>
          </a:p>
        </p:txBody>
      </p:sp>
      <p:pic>
        <p:nvPicPr>
          <p:cNvPr id="4100" name="Picture 4" descr="http://4.bp.blogspot.com/-0IMZXcOJWtw/VGxEzKLodeI/AAAAAAAAAWU/xwQO2Y4Xe9A/s1600/eye01.gif"/>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t="12366" b="14096"/>
          <a:stretch/>
        </p:blipFill>
        <p:spPr bwMode="auto">
          <a:xfrm>
            <a:off x="1619672" y="4129262"/>
            <a:ext cx="2325390" cy="17100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323808" y="5926048"/>
            <a:ext cx="2555776" cy="276999"/>
          </a:xfrm>
          <a:prstGeom prst="rect">
            <a:avLst/>
          </a:prstGeom>
        </p:spPr>
        <p:txBody>
          <a:bodyPr wrap="square">
            <a:spAutoFit/>
          </a:bodyPr>
          <a:lstStyle/>
          <a:p>
            <a:pPr algn="ctr"/>
            <a:r>
              <a:rPr lang="en-US" sz="1200" dirty="0" smtClean="0">
                <a:latin typeface="+mn-lt"/>
                <a:hlinkClick r:id="rId8"/>
              </a:rPr>
              <a:t>simplebiologyy.blogspot.gr</a:t>
            </a:r>
            <a:endParaRPr lang="el-GR" sz="1200" dirty="0">
              <a:latin typeface="+mn-lt"/>
            </a:endParaRPr>
          </a:p>
        </p:txBody>
      </p:sp>
      <p:pic>
        <p:nvPicPr>
          <p:cNvPr id="12" name="Picture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364163" y="1301196"/>
            <a:ext cx="2922131" cy="2209416"/>
          </a:xfrm>
          <a:prstGeom prst="rect">
            <a:avLst/>
          </a:prstGeom>
        </p:spPr>
      </p:pic>
      <p:sp>
        <p:nvSpPr>
          <p:cNvPr id="13" name="Rectangle 12"/>
          <p:cNvSpPr/>
          <p:nvPr/>
        </p:nvSpPr>
        <p:spPr>
          <a:xfrm>
            <a:off x="5547732" y="3510612"/>
            <a:ext cx="2706182"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solidFill>
                  <a:schemeClr val="tx1">
                    <a:lumMod val="65000"/>
                    <a:lumOff val="35000"/>
                  </a:schemeClr>
                </a:solidFill>
                <a:latin typeface="+mn-lt"/>
                <a:hlinkClick r:id="rId10"/>
              </a:rPr>
              <a:t>Cones SMJ2 E</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από</a:t>
            </a:r>
            <a:r>
              <a:rPr lang="en-US" sz="1200" dirty="0" smtClean="0">
                <a:solidFill>
                  <a:schemeClr val="tx1">
                    <a:lumMod val="65000"/>
                    <a:lumOff val="35000"/>
                  </a:schemeClr>
                </a:solidFill>
                <a:latin typeface="+mn-lt"/>
              </a:rPr>
              <a:t> </a:t>
            </a:r>
            <a:r>
              <a:rPr lang="en-US" sz="1200" dirty="0" err="1" smtClean="0">
                <a:solidFill>
                  <a:schemeClr val="tx1">
                    <a:lumMod val="65000"/>
                    <a:lumOff val="35000"/>
                  </a:schemeClr>
                </a:solidFill>
                <a:latin typeface="+mn-lt"/>
                <a:hlinkClick r:id="rId11"/>
              </a:rPr>
              <a:t>OgreBot</a:t>
            </a:r>
            <a:r>
              <a:rPr lang="en-US" sz="1200" dirty="0" smtClean="0">
                <a:solidFill>
                  <a:schemeClr val="tx1">
                    <a:lumMod val="65000"/>
                    <a:lumOff val="35000"/>
                  </a:schemeClr>
                </a:solidFill>
                <a:latin typeface="+mn-lt"/>
                <a:hlinkClick r:id="rId11"/>
              </a:rPr>
              <a:t>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12"/>
              </a:rPr>
              <a:t>CC BY 3.0</a:t>
            </a:r>
            <a:endParaRPr lang="en-US" sz="1200" dirty="0">
              <a:solidFill>
                <a:schemeClr val="tx1">
                  <a:lumMod val="65000"/>
                  <a:lumOff val="35000"/>
                </a:schemeClr>
              </a:solidFill>
              <a:latin typeface="+mn-l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73549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pPr algn="ctr" eaLnBrk="1" hangingPunct="1">
              <a:defRPr/>
            </a:pPr>
            <a:r>
              <a:rPr lang="el-GR" dirty="0" smtClean="0"/>
              <a:t>Ραβδία - Κωνία</a:t>
            </a:r>
          </a:p>
        </p:txBody>
      </p:sp>
      <p:sp>
        <p:nvSpPr>
          <p:cNvPr id="6" name="Rectangle 5"/>
          <p:cNvSpPr/>
          <p:nvPr/>
        </p:nvSpPr>
        <p:spPr>
          <a:xfrm>
            <a:off x="3059832" y="5430917"/>
            <a:ext cx="2876528"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2"/>
              </a:rPr>
              <a:t>1414 Rods and Cones</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3"/>
              </a:rPr>
              <a:t>CFCF</a:t>
            </a:r>
            <a:r>
              <a:rPr lang="el-GR" sz="1200" dirty="0" smtClean="0">
                <a:solidFill>
                  <a:schemeClr val="tx1">
                    <a:lumMod val="75000"/>
                    <a:lumOff val="25000"/>
                  </a:schemeClr>
                </a:solidFill>
                <a:latin typeface="+mn-lt"/>
              </a:rPr>
              <a:t> διαθέσιμο με άδεια </a:t>
            </a:r>
            <a:r>
              <a:rPr lang="en-US" sz="1200" dirty="0">
                <a:latin typeface="+mn-lt"/>
                <a:hlinkClick r:id="rId4"/>
              </a:rPr>
              <a:t>CC BY 3.0</a:t>
            </a:r>
            <a:endParaRPr lang="en-US" sz="1200" dirty="0">
              <a:latin typeface="+mn-lt"/>
            </a:endParaRPr>
          </a:p>
        </p:txBody>
      </p:sp>
      <p:pic>
        <p:nvPicPr>
          <p:cNvPr id="5122" name="Picture 2" descr="1414 Rods and Cones.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247" y="836712"/>
            <a:ext cx="5046613" cy="453650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1414 Rods and Cones.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036324" y="2046002"/>
            <a:ext cx="3862066" cy="336062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9552" y="4365104"/>
            <a:ext cx="648072"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35489029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2a227e713d212fda4edc029bcba430197d9d5d"/>
</p:tagLst>
</file>

<file path=ppt/tags/tag2.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3.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ags/tag4.xml><?xml version="1.0" encoding="utf-8"?>
<p:tagLst xmlns:a="http://schemas.openxmlformats.org/drawingml/2006/main" xmlns:r="http://schemas.openxmlformats.org/officeDocument/2006/relationships" xmlns:p="http://schemas.openxmlformats.org/presentationml/2006/main">
  <p:tag name="MMPROD_MANAGE_ASSETS" val="FALSE"/>
  <p:tag name="MMPROD_IS_H264" val="0"/>
</p:tagLst>
</file>

<file path=ppt/theme/theme1.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1933</TotalTime>
  <Words>2136</Words>
  <Application>Microsoft Office PowerPoint</Application>
  <PresentationFormat>On-screen Show (4:3)</PresentationFormat>
  <Paragraphs>337</Paragraphs>
  <Slides>54</Slides>
  <Notes>8</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OC_template_updated</vt:lpstr>
      <vt:lpstr>Φυσική Εικόνας &amp; Ήχου ΙΙ (Θ)</vt:lpstr>
      <vt:lpstr>Οπτική αντίληψη χρώματος</vt:lpstr>
      <vt:lpstr>Οπτική αντίληψη χρώματος</vt:lpstr>
      <vt:lpstr>Οπτική αντίληψη χρώματος</vt:lpstr>
      <vt:lpstr>Φάσμα ηλιακού φωτός, κατανομή</vt:lpstr>
      <vt:lpstr>Ηλιακό Φάσμα (ανάλυση)</vt:lpstr>
      <vt:lpstr>Χρώμα – Μήκος Κύματος</vt:lpstr>
      <vt:lpstr>Ανθρώπινος αμφιβληστροειδής</vt:lpstr>
      <vt:lpstr>Ραβδία - Κωνία</vt:lpstr>
      <vt:lpstr>Κατανομή  Ραβδίων - Κωνίων</vt:lpstr>
      <vt:lpstr>Ροδοψίνη,  Οπτικό Ερέθισμα (0.5nm)</vt:lpstr>
      <vt:lpstr>Ραβδία (Rods) Ανθρώπινου αμφιβληστροειδή</vt:lpstr>
      <vt:lpstr>Κωνία  (Cones) Ανθρώπινου αμφιβληστροειδή</vt:lpstr>
      <vt:lpstr>Περιοχές  Όρασης</vt:lpstr>
      <vt:lpstr>Φωτόνια σε αμφιβληστροειδή</vt:lpstr>
      <vt:lpstr>Χαρακτηριστικά Χρώματος Φωτεινής Πηγής</vt:lpstr>
      <vt:lpstr>Χαρακτηριστικά Χρώματος</vt:lpstr>
      <vt:lpstr>Γεωμετρική – Κυματική Οπτική</vt:lpstr>
      <vt:lpstr>Ουράνιο Τόξο </vt:lpstr>
      <vt:lpstr>Λεπτά Υμένια,  χρώματα από συμβολή</vt:lpstr>
      <vt:lpstr>Μεταπτώσεις σε  στερεά υλικά</vt:lpstr>
      <vt:lpstr>Κίτρινο, μπλε διαμάντι</vt:lpstr>
      <vt:lpstr>Χρώματα σε  κρυσταλλικά πεδία</vt:lpstr>
      <vt:lpstr>Σμαράγδι - Ρουμπίνι</vt:lpstr>
      <vt:lpstr>Σμαράγδι - Ρουμπίνι</vt:lpstr>
      <vt:lpstr>Πολύτιμοι  λίθοι</vt:lpstr>
      <vt:lpstr>Μεταπτώσεις από  μοριακά τροχιακά</vt:lpstr>
      <vt:lpstr>Μεταπτώσεις σε άτομα, μόρια, ιόντα, φλόγα</vt:lpstr>
      <vt:lpstr>Φάσμα Εκπομπής  μέλανος σώματος</vt:lpstr>
      <vt:lpstr>Φλόγα από κερί</vt:lpstr>
      <vt:lpstr>Έγχρωμες Φλόγες </vt:lpstr>
      <vt:lpstr>Θεωρία Χρώματος</vt:lpstr>
      <vt:lpstr>Χρωματικό Διάγραμμα (CIE)</vt:lpstr>
      <vt:lpstr>Χρωματικό Διάγραμμα (CIE)</vt:lpstr>
      <vt:lpstr>Χρωματικό Διάγραμμα (CIE)</vt:lpstr>
      <vt:lpstr>Χρωματικό Διάγραμμα (CIE)</vt:lpstr>
      <vt:lpstr>Χρωματικό Διάγραμμα (CIE)</vt:lpstr>
      <vt:lpstr>Θεωρία χρώματος    Βασικά  -  Συμπληρωματικά</vt:lpstr>
      <vt:lpstr>Αίσθημα Χρώματος από σύνθεση RGB, Additive Colors</vt:lpstr>
      <vt:lpstr>Συμπληρωματικά χρώματα</vt:lpstr>
      <vt:lpstr>Παράδειγμα RGB</vt:lpstr>
      <vt:lpstr>Αίσθημα Χρώματος από αφαίρεση CMYK, Subtractive Colors</vt:lpstr>
      <vt:lpstr>Παραδείγματα CMYK</vt:lpstr>
      <vt:lpstr>Παράδειγμα CMYK</vt:lpstr>
      <vt:lpstr>Τρόποι αναπαραγωγής  σύνθετου χρώματος</vt:lpstr>
      <vt:lpstr>Έγχρωμα φίλτρα,  καμπύλες διαπερατότητας</vt:lpstr>
      <vt:lpstr>Φίλτρα  KODAK</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378</cp:revision>
  <dcterms:created xsi:type="dcterms:W3CDTF">2013-03-04T13:35:19Z</dcterms:created>
  <dcterms:modified xsi:type="dcterms:W3CDTF">2015-07-16T09:58:28Z</dcterms:modified>
</cp:coreProperties>
</file>