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59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58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257" r:id="rId48"/>
    <p:sldId id="262" r:id="rId49"/>
    <p:sldId id="264" r:id="rId50"/>
    <p:sldId id="265" r:id="rId51"/>
    <p:sldId id="313" r:id="rId52"/>
    <p:sldId id="266" r:id="rId53"/>
    <p:sldId id="261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CF56-0602-4B88-8ACD-6AD7B4560C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73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F961-CD26-41E9-B2FE-967A901678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3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how-aperture-shutter-speed-and-iso-affect-pictures-sh-169920448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?title=Shutter_speed#/media/File:Shutter_speed_waterfall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nu.org/licenses/old-licenses/fdl-1.2.html" TargetMode="External"/><Relationship Id="rId4" Type="http://schemas.openxmlformats.org/officeDocument/2006/relationships/hyperlink" Target="https://commons.wikimedia.org/wiki/User:Gmaxwel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Adam.J.W.C." TargetMode="External"/><Relationship Id="rId3" Type="http://schemas.openxmlformats.org/officeDocument/2006/relationships/hyperlink" Target="https://en.wikipedia.org/wiki/Wikipedia:Featured_picture_candidates/shutter_speed#/media/File:Windflower-05237-nevit.JPG" TargetMode="External"/><Relationship Id="rId7" Type="http://schemas.openxmlformats.org/officeDocument/2006/relationships/hyperlink" Target="https://en.wikipedia.org/wiki/File:Sparklers_with_a_slow_shutter_spee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Nev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photography-school.com/photography-1016-shutter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photography-school.com/photography-1016-shutter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icphotos.wordpress.com/2011/10/12/muybridges-motion-studi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erture#/media/File:16_minolta_50mm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Leonr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psfordigitalphotography.com/digital-photography-basics-learning-apertur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ens_aperture_side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Nagualdesign" TargetMode="External"/><Relationship Id="rId3" Type="http://schemas.openxmlformats.org/officeDocument/2006/relationships/hyperlink" Target="https://en.wikipedia.org/wiki/Aperture#/media/File:Aperture_diagram.svg" TargetMode="External"/><Relationship Id="rId7" Type="http://schemas.openxmlformats.org/officeDocument/2006/relationships/hyperlink" Target="https://en.wikipedia.org/wiki/Aperture#/media/File:Apertures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commons.wikimedia.org/wiki/User:Selk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ian-arlett/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www.flickr.com/photos/ian-arlett/1729051873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deed.en" TargetMode="External"/><Relationship Id="rId5" Type="http://schemas.openxmlformats.org/officeDocument/2006/relationships/hyperlink" Target="https://commons.wikimedia.org/w/index.php?title=User:LasPo_rocks&amp;action=edit&amp;redlink=1" TargetMode="External"/><Relationship Id="rId4" Type="http://schemas.openxmlformats.org/officeDocument/2006/relationships/hyperlink" Target="https://commons.wikimedia.org/wiki/File:Free_Delicious_Raindrops_on_Rainscreen_Depth_of_Field_creative_commons_(2386993643)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BenFrantzDale~commonswiki&amp;action=edit&amp;redlink=1" TargetMode="External"/><Relationship Id="rId3" Type="http://schemas.openxmlformats.org/officeDocument/2006/relationships/hyperlink" Target="https://en.wikipedia.org/wiki/File:Focus_stacking_Tachinid_fly.jpg" TargetMode="External"/><Relationship Id="rId7" Type="http://schemas.openxmlformats.org/officeDocument/2006/relationships/hyperlink" Target="https://commons.wikimedia.org/wiki/File:Depth_of_field_diagram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User:Muhammad_Mahdi_Kari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OF-ShallowDepthofField.jpg" TargetMode="External"/><Relationship Id="rId7" Type="http://schemas.openxmlformats.org/officeDocument/2006/relationships/hyperlink" Target="https://en.wikipedia.org/wiki/File:Jonquil_flowers_at_f3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creativecommons.org/licenses/by-sa/3.0/deed.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sbchsdigitalmedia9.wikispaces.com/Unit+1+-+What+Makes+a+Good+Picture" TargetMode="External"/><Relationship Id="rId7" Type="http://schemas.openxmlformats.org/officeDocument/2006/relationships/hyperlink" Target="https://commons.wikimedia.org/wiki/User:Hustved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of_example_christmas_lights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creativecommons.org/licenses/by-sa/3.0/deed.e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ourses.com/stereo/stereo3-12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ourses.com/use/using2-7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ourses.com/use/using2-7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ircle_of_confusio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s://commons.wikimedia.org/wiki/User:BenFrantzDale~commonswiki" TargetMode="External"/><Relationship Id="rId4" Type="http://schemas.openxmlformats.org/officeDocument/2006/relationships/hyperlink" Target="https://en.wikipedia.org/wiki/Depth_of_field#/media/File:Depth_of_field_illustration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ptimo_1A_shutter_mechanis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User:File_Upload_Bot_(Magnus_Manske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Neurovelho" TargetMode="External"/><Relationship Id="rId5" Type="http://schemas.openxmlformats.org/officeDocument/2006/relationships/hyperlink" Target="https://en.wikipedia.org/wiki/Shutter_speed#/media/File:Nikkormat_shutterspeeddial_top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Εικόνας &amp; Ήχου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200800" cy="2232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Φωτοφράκτης </a:t>
            </a:r>
            <a:r>
              <a:rPr lang="el-GR" sz="2800" dirty="0"/>
              <a:t>(</a:t>
            </a:r>
            <a:r>
              <a:rPr lang="el-GR" sz="2800" dirty="0" smtClean="0"/>
              <a:t>Κλείστρο) Διάφραγμα </a:t>
            </a:r>
            <a:r>
              <a:rPr lang="el-GR" sz="2800" dirty="0"/>
              <a:t>(Άνοιγμα)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</a:t>
            </a:r>
            <a:r>
              <a:rPr lang="en-US" sz="2400" smtClean="0"/>
              <a:t> </a:t>
            </a:r>
            <a:r>
              <a:rPr lang="el-GR" sz="2400" smtClean="0"/>
              <a:t>Φωτογραφίας </a:t>
            </a:r>
            <a:r>
              <a:rPr lang="el-GR" sz="2400" dirty="0"/>
              <a:t>&amp; Οπτικοακουστικών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Ρυθμίσεις Ταχύτητας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Β και Τ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648" y="1196975"/>
            <a:ext cx="5822705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3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Ταχύτητες φωτοφράκτη και Κίνηση,</a:t>
            </a:r>
            <a:r>
              <a:rPr lang="en-US" sz="4000" smtClean="0"/>
              <a:t> </a:t>
            </a:r>
            <a:r>
              <a:rPr lang="el-GR" sz="4000" smtClean="0"/>
              <a:t>εντύπωση σκόπιμης «θαμπάδας»</a:t>
            </a:r>
          </a:p>
        </p:txBody>
      </p:sp>
      <p:pic>
        <p:nvPicPr>
          <p:cNvPr id="14340" name="Picture 4" descr="This Chart Shows How Aperture, Shutter Speed, and ISO Affect Your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010" y="1412776"/>
            <a:ext cx="6777980" cy="41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8085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lifehacker.com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Ταχύτητες φωτοφράκτη και Κίνηση,</a:t>
            </a:r>
            <a:r>
              <a:rPr lang="en-US" sz="4000" smtClean="0"/>
              <a:t> </a:t>
            </a:r>
            <a:r>
              <a:rPr lang="el-GR" sz="4000" smtClean="0"/>
              <a:t>εντύπωση σκόπιμης «θαμπάδας»</a:t>
            </a:r>
          </a:p>
        </p:txBody>
      </p:sp>
      <p:pic>
        <p:nvPicPr>
          <p:cNvPr id="14338" name="Picture 2" descr="D:\Downloads\Shutter_speed_waterf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869" y="2162473"/>
            <a:ext cx="40962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3867" y="4898777"/>
            <a:ext cx="409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Shutter speed waterfall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/>
              </a:rPr>
              <a:t>Gmaxwell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GFDL 1.2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Φωτογραφίες κίνησης</a:t>
            </a:r>
          </a:p>
        </p:txBody>
      </p:sp>
      <p:pic>
        <p:nvPicPr>
          <p:cNvPr id="13314" name="Picture 2" descr="https://upload.wikimedia.org/wikipedia/commons/thumb/b/b2/Windflower-05237-nevit.JPG/585px-Windflower-05237-ne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8" y="1310741"/>
            <a:ext cx="55721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787242"/>
            <a:ext cx="5004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Windflower-05237-nevit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Nevit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4" descr="File:Sparklers with a slow shutter spe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3785135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84519" y="3302237"/>
            <a:ext cx="355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Sparklers with a slow shutter speed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hlinkClick r:id="rId8" tooltip="User:Adam.J.W.C."/>
              </a:rPr>
              <a:t>Adam.J.W.C</a:t>
            </a:r>
            <a:r>
              <a:rPr lang="en-US" sz="1200" dirty="0" smtClean="0">
                <a:hlinkClick r:id="rId8" tooltip="User:Adam.J.W.C."/>
              </a:rPr>
              <a:t>.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9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Ταχύτητα – Σαφήνεια</a:t>
            </a:r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59" y="2204864"/>
            <a:ext cx="7565283" cy="26087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2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 smtClean="0"/>
              <a:t>Σύγχρονος Φωτοφράκτης Εστιακού Επιπέδου</a:t>
            </a:r>
            <a:endParaRPr lang="el-GR" dirty="0"/>
          </a:p>
        </p:txBody>
      </p:sp>
      <p:pic>
        <p:nvPicPr>
          <p:cNvPr id="15363" name="Picture 4" descr="C:\Users\ARAVANTINOS\Desktop\shutteranimation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494" y="2060848"/>
            <a:ext cx="6561012" cy="2679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0131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0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 smtClean="0"/>
              <a:t>Σύγχρονος Φωτοφράκτης Εστιακού Επιπέδου</a:t>
            </a:r>
            <a:endParaRPr lang="el-GR" dirty="0"/>
          </a:p>
        </p:txBody>
      </p:sp>
      <p:pic>
        <p:nvPicPr>
          <p:cNvPr id="16387" name="Picture 2" descr="C:\Users\ARAVANTINOS\Desktop\fastshutter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24" y="2060848"/>
            <a:ext cx="6701153" cy="2736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0131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2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dirty="0" smtClean="0"/>
              <a:t>ΦΩΤΟΦΡΑΚΤΕΣ</a:t>
            </a:r>
            <a:br>
              <a:rPr lang="el-GR" sz="3200" dirty="0" smtClean="0"/>
            </a:br>
            <a:r>
              <a:rPr lang="el-GR" sz="3200" dirty="0" smtClean="0"/>
              <a:t>Διαφραγματικοί     Εστιακού Επιπέδου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397078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Αλλάζουν μαζί με τον φακό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Οι λεπίδες έχουν διπλή φορά κίνησης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Δυσκολία στις πολύ ψηλές ταχύτητες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Σχεδόν αθόρυβοι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Όχι ογκώδης ο μηχανισμός τους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484784"/>
            <a:ext cx="42291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Αμετάβλητοι στην  πιθανή αλλαγή φακού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Η σχισμή έχει μια μόνο φορά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Επιτυγχάνουν υψηλές ταχύτητες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Δημιουργούν θόρυβο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Σχετικά ογκώδης (σε μεγάλο </a:t>
            </a:r>
            <a:r>
              <a:rPr lang="el-GR" sz="2800" dirty="0" err="1" smtClean="0"/>
              <a:t>φορμά</a:t>
            </a:r>
            <a:r>
              <a:rPr lang="el-GR" sz="2800" dirty="0" smtClean="0"/>
              <a:t>)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62880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6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dirty="0" smtClean="0"/>
              <a:t>ΦΩΤΟΦΡΑΚΤΕΣ</a:t>
            </a:r>
            <a:br>
              <a:rPr lang="el-GR" sz="3200" dirty="0" smtClean="0"/>
            </a:br>
            <a:r>
              <a:rPr lang="el-GR" sz="3200" dirty="0" smtClean="0"/>
              <a:t>Διαφραγματικοί     Εστιακού Επιπέδου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idx="1"/>
          </p:nvPr>
        </p:nvSpPr>
        <p:spPr>
          <a:xfrm>
            <a:off x="428082" y="1484784"/>
            <a:ext cx="39707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Κατά την σκόπευση δεν συμμετέχει όλος ο φακός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Κεντρική περιοχή πιο εκτεθειμένη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Ο συγχρονισμός με το φλας εύκολος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Δεν προκαλούν παραμορφώσεις</a:t>
            </a:r>
          </a:p>
          <a:p>
            <a:pPr>
              <a:lnSpc>
                <a:spcPct val="90000"/>
              </a:lnSpc>
              <a:defRPr/>
            </a:pPr>
            <a:endParaRPr lang="el-GR" sz="2800" dirty="0" smtClean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57195" y="1484784"/>
            <a:ext cx="4357687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Επιτρέπει την σκόπευση με συμμετοχή όλου του φακού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Ομοιόμορφος ο φωτισμός του φιλμ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Ο συγχρονισμός με το φλας δύσκολος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Παραμορφώσεις σε μεγάλες ταχύτητες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62880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Φωτογραφίες </a:t>
            </a:r>
            <a:r>
              <a:rPr lang="en-US" dirty="0" smtClean="0"/>
              <a:t>Muybridge (1872)</a:t>
            </a:r>
            <a:endParaRPr lang="el-GR" dirty="0" smtClean="0"/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14669"/>
            <a:ext cx="3738446" cy="4881201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026" name="Picture 2" descr="https://iconicphotos.files.wordpress.com/2011/05/chevaux-muybridge-sos-photos-traitement-image-retouche-editing-prise-de-vue.jpg?w=700&amp;h=5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880" y="1441688"/>
            <a:ext cx="49934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0539" y="5270263"/>
            <a:ext cx="2630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iconicphotos.wordpress.com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8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Φωτοφράκτης (Κλείστρο)</a:t>
            </a:r>
            <a:br>
              <a:rPr lang="el-GR" dirty="0" smtClean="0"/>
            </a:br>
            <a:r>
              <a:rPr lang="el-GR" dirty="0" smtClean="0"/>
              <a:t>Διάφραγμα (Άνοιγμα)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Αρχή λειτουργίας</a:t>
            </a:r>
          </a:p>
          <a:p>
            <a:pPr eaLnBrk="1" hangingPunct="1">
              <a:defRPr/>
            </a:pPr>
            <a:r>
              <a:rPr lang="el-GR" dirty="0" smtClean="0"/>
              <a:t>Κατηγορίες</a:t>
            </a:r>
          </a:p>
          <a:p>
            <a:pPr eaLnBrk="1" hangingPunct="1">
              <a:defRPr/>
            </a:pPr>
            <a:r>
              <a:rPr lang="el-GR" dirty="0" smtClean="0"/>
              <a:t>Βάθος πεδίου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0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Διάφραγμα</a:t>
            </a:r>
            <a:r>
              <a:rPr lang="el-GR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(ή άνοιγμα φακού ή στοπ)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 smtClean="0"/>
              <a:t>Σκοπός:</a:t>
            </a:r>
            <a:r>
              <a:rPr lang="el-GR" sz="2800" dirty="0" smtClean="0"/>
              <a:t> Πρόκειται για άνοιγμα κυκλικού σχήματος πολύ κοντά στον φωτογραφικό φακό. Καθορίζει την ποσότητα του φωτός που εισέρχεται στη φωτογραφική μηχανή.</a:t>
            </a:r>
          </a:p>
          <a:p>
            <a:pPr>
              <a:defRPr/>
            </a:pPr>
            <a:r>
              <a:rPr lang="el-GR" sz="2800" dirty="0" smtClean="0"/>
              <a:t>Αναφέρεται σαν αριθμός </a:t>
            </a:r>
            <a:r>
              <a:rPr lang="en-US" sz="2800" dirty="0" smtClean="0"/>
              <a:t>f </a:t>
            </a:r>
            <a:r>
              <a:rPr lang="el-GR" sz="2800" dirty="0" smtClean="0"/>
              <a:t>και είναι το πηλίκο </a:t>
            </a:r>
            <a:r>
              <a:rPr lang="en-US" sz="2800" dirty="0" smtClean="0"/>
              <a:t>   </a:t>
            </a:r>
            <a:r>
              <a:rPr lang="el-GR" sz="2800" dirty="0" smtClean="0"/>
              <a:t>(εστιακή απόσταση προς την διάμετρο του ανοίγματος δηλαδή </a:t>
            </a:r>
            <a:r>
              <a:rPr lang="en-US" sz="2800" dirty="0" smtClean="0"/>
              <a:t>: f / # = f / D</a:t>
            </a:r>
            <a:r>
              <a:rPr lang="el-GR" sz="2800" dirty="0" smtClean="0"/>
              <a:t>). </a:t>
            </a:r>
          </a:p>
          <a:p>
            <a:pPr>
              <a:defRPr/>
            </a:pPr>
            <a:r>
              <a:rPr lang="el-GR" sz="2800" dirty="0" smtClean="0"/>
              <a:t>Έτσι, μεγάλο </a:t>
            </a:r>
            <a:r>
              <a:rPr lang="en-US" sz="2800" dirty="0" smtClean="0"/>
              <a:t>f number </a:t>
            </a:r>
            <a:r>
              <a:rPr lang="el-GR" sz="2800" dirty="0" smtClean="0"/>
              <a:t>σημαίνει μικρό άνοιγμα. 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2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Διάφραγμα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(ή άνοιγμα φακού ή στοπ)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/>
              <a:t>Ισχύουν</a:t>
            </a:r>
            <a:r>
              <a:rPr lang="el-GR" sz="2800" dirty="0" smtClean="0"/>
              <a:t>: </a:t>
            </a:r>
            <a:endParaRPr lang="en-US" sz="2800" dirty="0" smtClean="0"/>
          </a:p>
          <a:p>
            <a:pPr lvl="1">
              <a:defRPr/>
            </a:pPr>
            <a:r>
              <a:rPr lang="el-GR" dirty="0" smtClean="0"/>
              <a:t>Αύξηση κατά 1 στοπ </a:t>
            </a:r>
            <a:endParaRPr lang="en-US" dirty="0" smtClean="0"/>
          </a:p>
          <a:p>
            <a:pPr marL="804863" indent="0">
              <a:buNone/>
              <a:defRPr/>
            </a:pPr>
            <a:r>
              <a:rPr lang="el-GR" sz="2800" dirty="0" smtClean="0"/>
              <a:t>( </a:t>
            </a:r>
            <a:r>
              <a:rPr lang="en-US" sz="2800" dirty="0" smtClean="0"/>
              <a:t>x</a:t>
            </a:r>
            <a:r>
              <a:rPr lang="el-GR" sz="2800" dirty="0" smtClean="0"/>
              <a:t> 1.414 )  ~ μισή ποσότητα φωτός</a:t>
            </a:r>
          </a:p>
          <a:p>
            <a:pPr marL="723900" lvl="1" indent="-273050">
              <a:defRPr/>
            </a:pPr>
            <a:r>
              <a:rPr lang="el-GR" dirty="0" smtClean="0"/>
              <a:t>Ελάττωση κατά 1 στοπ </a:t>
            </a:r>
            <a:endParaRPr lang="en-US" dirty="0" smtClean="0"/>
          </a:p>
          <a:p>
            <a:pPr marL="804863" indent="0">
              <a:buNone/>
              <a:defRPr/>
            </a:pPr>
            <a:r>
              <a:rPr lang="el-GR" sz="2800" dirty="0" smtClean="0"/>
              <a:t>( : 1.414 ) ~ διπλάσια ποσότητα φωτός</a:t>
            </a:r>
          </a:p>
          <a:p>
            <a:pPr>
              <a:spcBef>
                <a:spcPts val="1800"/>
              </a:spcBef>
              <a:defRPr/>
            </a:pPr>
            <a:r>
              <a:rPr lang="el-GR" sz="2800" b="1" dirty="0" smtClean="0"/>
              <a:t>Φωτογραφικές Επιπτώσεις:</a:t>
            </a:r>
          </a:p>
          <a:p>
            <a:pPr lvl="1">
              <a:defRPr/>
            </a:pPr>
            <a:r>
              <a:rPr lang="el-GR" dirty="0" smtClean="0"/>
              <a:t>Μεγάλο </a:t>
            </a:r>
            <a:r>
              <a:rPr lang="en-US" dirty="0" smtClean="0"/>
              <a:t>f number</a:t>
            </a:r>
            <a:r>
              <a:rPr lang="el-GR" dirty="0" smtClean="0"/>
              <a:t> (π.χ. 11 ή και 16) ~ Μεγάλο βάθος πεδίου.  </a:t>
            </a:r>
          </a:p>
          <a:p>
            <a:pPr lvl="1">
              <a:defRPr/>
            </a:pPr>
            <a:r>
              <a:rPr lang="el-GR" dirty="0" smtClean="0"/>
              <a:t>Μικρό </a:t>
            </a:r>
            <a:r>
              <a:rPr lang="en-US" dirty="0" smtClean="0"/>
              <a:t>f number</a:t>
            </a:r>
            <a:r>
              <a:rPr lang="el-GR" dirty="0" smtClean="0"/>
              <a:t> (π.χ. 2 ή 2.8) ~ Μικρό βάθος πεδίου. 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Τιμές Διαφράγματος (Κλίμακα)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Η καθιερωμένη σειρά διαφραγμάτων είναι:</a:t>
            </a:r>
          </a:p>
          <a:p>
            <a:pPr marL="0" indent="355600">
              <a:spcAft>
                <a:spcPts val="600"/>
              </a:spcAft>
              <a:buNone/>
              <a:defRPr/>
            </a:pPr>
            <a:r>
              <a:rPr lang="el-GR" sz="2800" dirty="0" smtClean="0"/>
              <a:t>1, 1.4, 2, 2.8, 4, 5.6, 8, 11, 16, 22, 32, …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Πρόκειται για σειρά αριθμών που αποτελούν γεωμετρική πρόοδο με λόγο την ρίζα του αριθμού 2 (= 1.414).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Διάφραγμα (π.χ. 8) σημαίνει ότι για ΚΑΘΕ φακό η στερεά γωνία εισόδου είναι η  ΙΔΙΑ.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8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4000" smtClean="0"/>
              <a:t>Μεταβολή Φωτεινότητας Ειδώλου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f / D  </a:t>
            </a:r>
            <a:r>
              <a:rPr lang="el-GR" sz="2800" b="1" dirty="0" smtClean="0"/>
              <a:t>  </a:t>
            </a:r>
            <a:r>
              <a:rPr lang="en-US" sz="2800" b="1" dirty="0" smtClean="0"/>
              <a:t>   </a:t>
            </a:r>
            <a:r>
              <a:rPr lang="el-GR" sz="2800" b="1" dirty="0" smtClean="0"/>
              <a:t>Φωτεινότητα Ειδώλου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1             </a:t>
            </a:r>
            <a:r>
              <a:rPr lang="el-GR" sz="2800" dirty="0" smtClean="0"/>
              <a:t>           Ε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</a:t>
            </a:r>
            <a:r>
              <a:rPr lang="el-GR" sz="2800" dirty="0" smtClean="0"/>
              <a:t>1.4          </a:t>
            </a:r>
            <a:r>
              <a:rPr lang="en-US" sz="2800" dirty="0" smtClean="0"/>
              <a:t>    </a:t>
            </a:r>
            <a:r>
              <a:rPr lang="el-GR" sz="2800" dirty="0" smtClean="0"/>
              <a:t>       Ε/2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</a:t>
            </a:r>
            <a:r>
              <a:rPr lang="el-GR" sz="2800" dirty="0" smtClean="0"/>
              <a:t>  2                </a:t>
            </a:r>
            <a:r>
              <a:rPr lang="en-US" sz="2800" dirty="0" smtClean="0"/>
              <a:t>      </a:t>
            </a:r>
            <a:r>
              <a:rPr lang="el-GR" sz="2800" dirty="0" smtClean="0"/>
              <a:t>  Ε/4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</a:t>
            </a:r>
            <a:r>
              <a:rPr lang="el-GR" sz="2800" dirty="0" smtClean="0"/>
              <a:t>2.8          </a:t>
            </a:r>
            <a:r>
              <a:rPr lang="en-US" sz="2800" dirty="0" smtClean="0"/>
              <a:t>    </a:t>
            </a:r>
            <a:r>
              <a:rPr lang="el-GR" sz="2800" dirty="0" smtClean="0"/>
              <a:t>       Ε/8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4    </a:t>
            </a:r>
            <a:r>
              <a:rPr lang="el-GR" sz="2800" dirty="0" smtClean="0"/>
              <a:t>   </a:t>
            </a:r>
            <a:r>
              <a:rPr lang="en-US" sz="2800" dirty="0" smtClean="0"/>
              <a:t>  </a:t>
            </a:r>
            <a:r>
              <a:rPr lang="el-GR" sz="2800" dirty="0" smtClean="0"/>
              <a:t>   </a:t>
            </a:r>
            <a:r>
              <a:rPr lang="en-US" sz="2800" dirty="0" smtClean="0"/>
              <a:t>    </a:t>
            </a:r>
            <a:r>
              <a:rPr lang="el-GR" sz="2800" dirty="0" smtClean="0"/>
              <a:t>        Ε/16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</a:t>
            </a:r>
            <a:r>
              <a:rPr lang="el-GR" sz="2800" dirty="0" smtClean="0"/>
              <a:t>5.6               </a:t>
            </a:r>
            <a:r>
              <a:rPr lang="en-US" sz="2800" dirty="0" smtClean="0"/>
              <a:t>   </a:t>
            </a:r>
            <a:r>
              <a:rPr lang="el-GR" sz="2800" dirty="0" smtClean="0"/>
              <a:t>   Ε/32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</a:t>
            </a:r>
            <a:r>
              <a:rPr lang="el-GR" sz="2800" dirty="0" smtClean="0"/>
              <a:t> 8              </a:t>
            </a:r>
            <a:r>
              <a:rPr lang="en-US" sz="2800" dirty="0" smtClean="0"/>
              <a:t>   </a:t>
            </a:r>
            <a:r>
              <a:rPr lang="el-GR" sz="2800" dirty="0" smtClean="0"/>
              <a:t>       Ε/64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 </a:t>
            </a:r>
            <a:r>
              <a:rPr lang="el-GR" sz="2800" dirty="0" smtClean="0"/>
              <a:t>11         </a:t>
            </a:r>
            <a:r>
              <a:rPr lang="en-US" sz="2800" dirty="0" smtClean="0"/>
              <a:t> </a:t>
            </a:r>
            <a:r>
              <a:rPr lang="el-GR" sz="2800" dirty="0" smtClean="0"/>
              <a:t>   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n-US" sz="2800" dirty="0" smtClean="0"/>
              <a:t> </a:t>
            </a:r>
            <a:r>
              <a:rPr lang="el-GR" sz="2800" dirty="0" smtClean="0"/>
              <a:t>      Ε/128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     </a:t>
            </a:r>
            <a:r>
              <a:rPr lang="el-GR" sz="2800" dirty="0" smtClean="0"/>
              <a:t> 16            </a:t>
            </a:r>
            <a:r>
              <a:rPr lang="en-US" sz="2800" dirty="0" smtClean="0"/>
              <a:t> </a:t>
            </a:r>
            <a:r>
              <a:rPr lang="el-GR" sz="2800" dirty="0" smtClean="0"/>
              <a:t>  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n-US" sz="2800" dirty="0" smtClean="0"/>
              <a:t> </a:t>
            </a:r>
            <a:r>
              <a:rPr lang="el-GR" sz="2800" dirty="0" smtClean="0"/>
              <a:t>    Ε/256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Διάφραγμα φωτογραφικού φακού</a:t>
            </a:r>
          </a:p>
        </p:txBody>
      </p:sp>
      <p:pic>
        <p:nvPicPr>
          <p:cNvPr id="12290" name="Picture 2" descr="https://upload.wikimedia.org/wikipedia/commons/thumb/b/bc/16_minolta_50mm.jpg/1024px-16_minolta_50m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4" y="1196752"/>
            <a:ext cx="8100392" cy="50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9356" y="6263679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16 </a:t>
            </a:r>
            <a:r>
              <a:rPr lang="en-US" sz="1200" dirty="0" err="1">
                <a:latin typeface="+mn-lt"/>
                <a:hlinkClick r:id="rId3"/>
              </a:rPr>
              <a:t>minolta</a:t>
            </a:r>
            <a:r>
              <a:rPr lang="en-US" sz="1200" dirty="0">
                <a:latin typeface="+mn-lt"/>
                <a:hlinkClick r:id="rId3"/>
              </a:rPr>
              <a:t> 50mm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4"/>
              </a:rPr>
              <a:t>Leonrw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7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Κλίμακες Διαφραγμάτων</a:t>
            </a:r>
          </a:p>
        </p:txBody>
      </p:sp>
      <p:pic>
        <p:nvPicPr>
          <p:cNvPr id="10242" name="Picture 2" descr="http://tipsfordigitalphotography.com/wp-content/uploads/2015/03/aperture-sca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444" y="1412776"/>
            <a:ext cx="5961112" cy="43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229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tipsfordigitalphotography.com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1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Κλίμακες Διαφραγμάτων</a:t>
            </a:r>
          </a:p>
        </p:txBody>
      </p:sp>
      <p:pic>
        <p:nvPicPr>
          <p:cNvPr id="11266" name="Picture 2" descr="File:Lens aperture s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524" y="980728"/>
            <a:ext cx="5282952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9356" y="6032847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Lens aperture side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MarkSweep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3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Κλίμακες Διαφραγμάτων</a:t>
            </a:r>
          </a:p>
        </p:txBody>
      </p:sp>
      <p:pic>
        <p:nvPicPr>
          <p:cNvPr id="9218" name="Picture 2" descr="https://upload.wikimedia.org/wikipedia/commons/thumb/8/87/Aperture_diagram.svg/462px-Apertu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6416774" cy="25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25743" y="4688454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Aperture </a:t>
            </a:r>
            <a:r>
              <a:rPr lang="en-US" sz="1200" dirty="0">
                <a:latin typeface="+mn-lt"/>
                <a:hlinkClick r:id="rId3"/>
              </a:rPr>
              <a:t>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4"/>
              </a:rPr>
              <a:t>Selket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9220" name="Picture 4" descr="https://upload.wikimedia.org/wikipedia/commons/thumb/d/d7/Apertures.jpg/800px-Apertur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774" y="980728"/>
            <a:ext cx="2727226" cy="54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14272" y="6204347"/>
            <a:ext cx="2377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hlinkClick r:id="rId7"/>
              </a:rPr>
              <a:t>Apertures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hlinkClick r:id="rId8"/>
              </a:rPr>
              <a:t>Nagualdesign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2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Βάθος πεδίου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Πρόκειται για την περιοχή των αποστάσεων από την φωτογραφική μηχανή για την οποία όλα τα αντικείμενα εμφανίζονται στην φωτογραφία καλά εστιασμένα.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 smtClean="0"/>
              <a:t>Το βάθος πεδίου ερμηνεύεται με την θεωρία των κύκλων σύγχυσης.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6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7170" name="Picture 2" descr="File:Free Delicious Raindrops on Rainscreen Depth of Field creative commons (238699364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24" y="1201370"/>
            <a:ext cx="2965288" cy="25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wnloads\17290518731_23fdc86e2a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757653"/>
            <a:ext cx="4642272" cy="26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75736" y="2877812"/>
            <a:ext cx="296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Free Delicious Raindrops 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Rainscreen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Depth of Field creative commons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5" tooltip="User:LasPo rocks (page does not exist)"/>
              </a:rPr>
              <a:t>LasPo</a:t>
            </a:r>
            <a:r>
              <a:rPr lang="en-US" sz="1200" dirty="0">
                <a:latin typeface="+mn-lt"/>
                <a:hlinkClick r:id="rId5" tooltip="User:LasPo rocks (page does not exist)"/>
              </a:rPr>
              <a:t> </a:t>
            </a:r>
            <a:r>
              <a:rPr lang="en-US" sz="1200" dirty="0" smtClean="0">
                <a:latin typeface="+mn-lt"/>
                <a:hlinkClick r:id="rId5" tooltip="User:LasPo rocks (page does not exist)"/>
              </a:rPr>
              <a:t>rocks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234" y="3982644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Three </a:t>
            </a:r>
            <a:r>
              <a:rPr lang="en-US" sz="1200" dirty="0" smtClean="0">
                <a:latin typeface="+mn-lt"/>
                <a:hlinkClick r:id="rId7"/>
              </a:rPr>
              <a:t>Rings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8" tooltip="Go to Ian D. Keating's photostream"/>
              </a:rPr>
              <a:t>Ian D. Keating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1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Φ</a:t>
            </a:r>
            <a:r>
              <a:rPr lang="el-GR" sz="4000" dirty="0" smtClean="0"/>
              <a:t>ωτοφράκτης ή κλείστρο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b="1" dirty="0" smtClean="0"/>
              <a:t>Σκοπός:</a:t>
            </a:r>
            <a:r>
              <a:rPr lang="el-GR" sz="2800" dirty="0" smtClean="0"/>
              <a:t> «Προστατεύει» την φωτοευαίσθητη επιφάνεια από το εισερχόμενο φως, καθορίζει τον χρόνο έκθεσης.</a:t>
            </a:r>
          </a:p>
          <a:p>
            <a:pPr eaLnBrk="1" hangingPunct="1">
              <a:defRPr/>
            </a:pPr>
            <a:r>
              <a:rPr lang="el-GR" sz="2800" dirty="0" smtClean="0"/>
              <a:t>Πρόκειται για Φωτοφράκτη ή Κλείστρο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el-GR" sz="2800" dirty="0" smtClean="0"/>
              <a:t> (εστιακού επιπέδου ή διαφραγματικός).</a:t>
            </a:r>
          </a:p>
          <a:p>
            <a:pPr eaLnBrk="1" hangingPunct="1">
              <a:defRPr/>
            </a:pPr>
            <a:r>
              <a:rPr lang="el-GR" sz="2800" dirty="0" smtClean="0"/>
              <a:t>Αναφέρεται και σαν «ταχύτητα» φωτογράφισης, η τιμή της αντιστοιχεί σε αντίστροφα του δευτερολέπτου</a:t>
            </a:r>
            <a:r>
              <a:rPr lang="en-US" sz="2800" dirty="0" smtClean="0"/>
              <a:t> </a:t>
            </a:r>
            <a:r>
              <a:rPr lang="el-GR" sz="2800" dirty="0" smtClean="0"/>
              <a:t>(π.χ. ταχύτητα 125 σημαίνει ότι ο χρόνος έκθεσης έχει διάρκεια : 1/125 </a:t>
            </a:r>
            <a:r>
              <a:rPr lang="en-US" sz="2800" dirty="0" smtClean="0"/>
              <a:t>sec</a:t>
            </a:r>
            <a:r>
              <a:rPr lang="el-GR" sz="28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8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Βάθος πεδίου </a:t>
            </a:r>
            <a:br>
              <a:rPr lang="el-GR" sz="4000" smtClean="0"/>
            </a:br>
            <a:r>
              <a:rPr lang="el-GR" sz="4000" smtClean="0"/>
              <a:t>Φωτογραφικά παραδείγματα</a:t>
            </a:r>
          </a:p>
        </p:txBody>
      </p:sp>
      <p:pic>
        <p:nvPicPr>
          <p:cNvPr id="8194" name="Picture 2" descr="File:Focus stacking Tachinid 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48635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4574" y="3791810"/>
            <a:ext cx="335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Focus stacking Tachinid </a:t>
            </a:r>
            <a:r>
              <a:rPr lang="en-US" sz="1200" dirty="0" smtClean="0">
                <a:latin typeface="+mn-lt"/>
                <a:hlinkClick r:id="rId3"/>
              </a:rPr>
              <a:t>fly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u="sng" dirty="0">
                <a:latin typeface="+mn-lt"/>
                <a:hlinkClick r:id="rId4" tooltip="w:User:Muhammad Mahdi Karim"/>
              </a:rPr>
              <a:t>Muhammad Mahdi </a:t>
            </a:r>
            <a:r>
              <a:rPr lang="en-US" sz="1200" u="sng" dirty="0" smtClean="0">
                <a:latin typeface="+mn-lt"/>
                <a:hlinkClick r:id="rId4" tooltip="w:User:Muhammad Mahdi Karim"/>
              </a:rPr>
              <a:t>Karim</a:t>
            </a:r>
            <a:r>
              <a:rPr lang="el-GR" sz="1200" u="sng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196" name="Picture 4" descr="File:Depth of field 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53475"/>
            <a:ext cx="6546304" cy="21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1159" y="6387865"/>
            <a:ext cx="3981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Depth of field </a:t>
            </a:r>
            <a:r>
              <a:rPr lang="en-US" sz="1200" dirty="0" smtClean="0">
                <a:latin typeface="+mn-lt"/>
                <a:hlinkClick r:id="rId7"/>
              </a:rPr>
              <a:t>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8" tooltip="User:BenFrantzDale~commonswiki (page does not exist)"/>
              </a:rPr>
              <a:t>BenFrantzDale~commonswiki</a:t>
            </a:r>
            <a:r>
              <a:rPr lang="el-GR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Βάθος πεδίου </a:t>
            </a:r>
            <a:br>
              <a:rPr lang="el-GR" sz="4000" dirty="0" smtClean="0"/>
            </a:br>
            <a:r>
              <a:rPr lang="el-GR" sz="4000" dirty="0" smtClean="0"/>
              <a:t>Φωτογραφικά παραδείγματα</a:t>
            </a:r>
          </a:p>
        </p:txBody>
      </p:sp>
      <p:pic>
        <p:nvPicPr>
          <p:cNvPr id="2050" name="Picture 2" descr="http://upload.wikimedia.org/wikipedia/commons/3/38/DOF-ShallowDepthofFie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434" y="3212976"/>
            <a:ext cx="4202906" cy="30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00108" y="6235527"/>
            <a:ext cx="358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DOF-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ShallowDepthofField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Ligar~commonswiki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2" name="Picture 4" descr="File:Jonquil flowers at f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8" y="1244193"/>
            <a:ext cx="38100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Jonquil flowers at f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8" y="3725689"/>
            <a:ext cx="38100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1715" y="6235527"/>
            <a:ext cx="358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“Jonquil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flowers at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f32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και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“Jonquil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flowers at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f5”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Fir0002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 BY-NC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5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1187" y="188640"/>
            <a:ext cx="7905555" cy="9087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Βάθος πεδίου </a:t>
            </a:r>
            <a:br>
              <a:rPr lang="el-GR" sz="4000" dirty="0" smtClean="0"/>
            </a:br>
            <a:r>
              <a:rPr lang="el-GR" sz="4000" dirty="0" smtClean="0"/>
              <a:t>Φωτογραφικά παραδείγματα</a:t>
            </a:r>
          </a:p>
        </p:txBody>
      </p:sp>
      <p:pic>
        <p:nvPicPr>
          <p:cNvPr id="6146" name="Picture 2" descr="depth-of-field-pro-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85677"/>
            <a:ext cx="2888729" cy="43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5911726"/>
            <a:ext cx="288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Example</a:t>
            </a:r>
            <a:r>
              <a:rPr lang="el-GR" sz="1200" dirty="0" smtClean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of </a:t>
            </a:r>
            <a:r>
              <a:rPr lang="en-US" sz="1200" dirty="0">
                <a:latin typeface="+mn-lt"/>
                <a:hlinkClick r:id="rId3"/>
              </a:rPr>
              <a:t>depth of field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στο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esbchsdigitalmedia9.wikispaces.com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148" name="Picture 4" descr="http://upload.wikimedia.org/wikipedia/commons/c/c7/Dof_example_christmas_ligh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7973" y="6238282"/>
            <a:ext cx="214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Dof example </a:t>
            </a:r>
            <a:r>
              <a:rPr lang="en-US" sz="1200" dirty="0" err="1">
                <a:latin typeface="+mn-lt"/>
                <a:hlinkClick r:id="rId6"/>
              </a:rPr>
              <a:t>christmas</a:t>
            </a:r>
            <a:r>
              <a:rPr lang="en-US" sz="1200" dirty="0"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lights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στο </a:t>
            </a:r>
            <a:r>
              <a:rPr lang="en-US" sz="1200" dirty="0" err="1">
                <a:latin typeface="+mn-lt"/>
                <a:hlinkClick r:id="rId7" tooltip="User:Hustvedt"/>
              </a:rPr>
              <a:t>Hustvedt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4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Βάθος πεδίου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Το βάθος πεδίου εξαρτάται από:</a:t>
            </a:r>
          </a:p>
          <a:p>
            <a:pPr eaLnBrk="1" hangingPunct="1">
              <a:defRPr/>
            </a:pPr>
            <a:r>
              <a:rPr lang="el-GR" dirty="0" smtClean="0"/>
              <a:t>Το διάφραγμα (</a:t>
            </a:r>
            <a:r>
              <a:rPr lang="en-US" dirty="0" smtClean="0"/>
              <a:t>f number)</a:t>
            </a:r>
          </a:p>
          <a:p>
            <a:pPr eaLnBrk="1" hangingPunct="1">
              <a:defRPr/>
            </a:pPr>
            <a:r>
              <a:rPr lang="el-GR" dirty="0" smtClean="0"/>
              <a:t>Απόσταση από το θέμα</a:t>
            </a:r>
          </a:p>
          <a:p>
            <a:pPr eaLnBrk="1" hangingPunct="1">
              <a:defRPr/>
            </a:pPr>
            <a:r>
              <a:rPr lang="el-GR" dirty="0" smtClean="0"/>
              <a:t>Εστιακή απόσταση φακού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5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Προσδιορισμός Βάθους Πεδίου</a:t>
            </a:r>
          </a:p>
        </p:txBody>
      </p:sp>
      <p:pic>
        <p:nvPicPr>
          <p:cNvPr id="4098" name="Picture 2" descr="The near and far limits of depth of field are shown here as two planes, parallel to the plane of critical focus but in front of and behind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53" y="1628800"/>
            <a:ext cx="58070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1459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shortcourses.com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68760"/>
            <a:ext cx="3996928" cy="5329238"/>
          </a:xfrm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925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8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Κύκλοι σύγχυσης (δημιουργία)</a:t>
            </a:r>
          </a:p>
        </p:txBody>
      </p:sp>
      <p:pic>
        <p:nvPicPr>
          <p:cNvPr id="5" name="Picture 2" descr="http://www.shortcourses.com/images/b4ch2/circ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871" y="2060848"/>
            <a:ext cx="7383588" cy="33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8549" y="5710607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shortcourses.com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8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Κύκλοι σύγχυσης (δημιουργία)</a:t>
            </a:r>
          </a:p>
        </p:txBody>
      </p:sp>
      <p:pic>
        <p:nvPicPr>
          <p:cNvPr id="3074" name="Picture 2" descr="http://www.shortcourses.com/images/b4ch2/circ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206" y="2132856"/>
            <a:ext cx="7383588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38549" y="5710607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shortcourses.com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4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3816424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Μεταβολή Βάθους Πεδίου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2060848"/>
            <a:ext cx="3024336" cy="24482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800" dirty="0" smtClean="0"/>
              <a:t>Το βάθος πεδίου μεγαλώνει όταν κλείνουμε το διάφραγμα</a:t>
            </a:r>
          </a:p>
        </p:txBody>
      </p:sp>
      <p:pic>
        <p:nvPicPr>
          <p:cNvPr id="4" name="Picture 2" descr="C:\Users\alex\Desktop\Depth_of_field_photography_cheat_sheet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35960" y="1"/>
            <a:ext cx="51349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8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upload.wikimedia.org/wikipedia/commons/thumb/0/0c/Depth_of_field_illustration.svg/498px-Depth_of_field_illustr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20" y="1443841"/>
            <a:ext cx="562129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4168" y="1443841"/>
            <a:ext cx="3059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Effect of aperture on blur and DOF. The points in focus (</a:t>
            </a:r>
            <a:r>
              <a:rPr lang="en-US" b="1" dirty="0"/>
              <a:t>2</a:t>
            </a:r>
            <a:r>
              <a:rPr lang="en-US" dirty="0"/>
              <a:t>) project points onto the image plane (</a:t>
            </a:r>
            <a:r>
              <a:rPr lang="en-US" b="1" dirty="0"/>
              <a:t>5</a:t>
            </a:r>
            <a:r>
              <a:rPr lang="en-US" dirty="0"/>
              <a:t>), but points at different distances (</a:t>
            </a:r>
            <a:r>
              <a:rPr lang="en-US" b="1" dirty="0"/>
              <a:t>1</a:t>
            </a:r>
            <a:r>
              <a:rPr lang="en-US" dirty="0"/>
              <a:t> and </a:t>
            </a:r>
            <a:r>
              <a:rPr lang="en-US" b="1" dirty="0"/>
              <a:t>3</a:t>
            </a:r>
            <a:r>
              <a:rPr lang="en-US" dirty="0"/>
              <a:t>) project blurred images, or </a:t>
            </a:r>
            <a:r>
              <a:rPr lang="en-US" dirty="0">
                <a:hlinkClick r:id="rId3" tooltip="Circle of confusion"/>
              </a:rPr>
              <a:t>circles of confusion</a:t>
            </a:r>
            <a:r>
              <a:rPr lang="en-US" dirty="0"/>
              <a:t>. Decreasing the aperture size (</a:t>
            </a:r>
            <a:r>
              <a:rPr lang="en-US" b="1" dirty="0"/>
              <a:t>4</a:t>
            </a:r>
            <a:r>
              <a:rPr lang="en-US" dirty="0"/>
              <a:t>) reduces the size of the blur spots for points not in the focused plane, so that the blurring is imperceptible, and all points are within the DOF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161173" y="6068486"/>
            <a:ext cx="482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Depth of field illustration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/>
              </a:rPr>
              <a:t>BenFrantzDale~commonswiki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6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Φωτοφράκτης ή κλείστρο</a:t>
            </a:r>
            <a:endParaRPr 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800" b="1" dirty="0" smtClean="0"/>
              <a:t>Ισχύουν: </a:t>
            </a:r>
          </a:p>
          <a:p>
            <a:pPr eaLnBrk="1" hangingPunct="1">
              <a:defRPr/>
            </a:pPr>
            <a:r>
              <a:rPr lang="el-GR" sz="2800" dirty="0" smtClean="0"/>
              <a:t>Διπλάσια η τιμή ταχύτητας ~ μισή η ποσότητα του φωτός που αξιοποιείται.</a:t>
            </a:r>
          </a:p>
          <a:p>
            <a:pPr eaLnBrk="1" hangingPunct="1">
              <a:defRPr/>
            </a:pPr>
            <a:r>
              <a:rPr lang="el-GR" sz="2800" dirty="0" smtClean="0"/>
              <a:t>Μισή η τιμή ταχύτητας ~ διπλάσια η ποσότητα του φωτός.</a:t>
            </a:r>
          </a:p>
          <a:p>
            <a:pPr>
              <a:defRPr/>
            </a:pPr>
            <a:r>
              <a:rPr lang="el-GR" sz="2800" dirty="0" smtClean="0"/>
              <a:t>Φωτογραφικές Επιπτώσεις :</a:t>
            </a:r>
          </a:p>
          <a:p>
            <a:pPr lvl="1">
              <a:defRPr/>
            </a:pPr>
            <a:r>
              <a:rPr lang="el-GR" dirty="0" smtClean="0"/>
              <a:t>Μικρές Ταχύτητες ~ «κουνημένη» απεικόνιση</a:t>
            </a:r>
          </a:p>
          <a:p>
            <a:pPr lvl="1">
              <a:defRPr/>
            </a:pPr>
            <a:r>
              <a:rPr lang="el-GR" dirty="0" smtClean="0"/>
              <a:t>Μεγάλες Ταχύτητες ~ «παγωμένη» η κίνηση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4035960" cy="13681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dirty="0" smtClean="0"/>
              <a:t>Μεταβολή Βάθους Πεδίου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2132856"/>
            <a:ext cx="3168352" cy="23762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Το βάθος πεδίου μεγαλώνει όταν απομακρυνόμαστε από το αντικείμενο</a:t>
            </a:r>
          </a:p>
        </p:txBody>
      </p:sp>
      <p:pic>
        <p:nvPicPr>
          <p:cNvPr id="6" name="Picture 2" descr="C:\Users\alex\Desktop\Depth_of_field_photography_cheat_sheet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35960" y="1"/>
            <a:ext cx="51349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0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4035960" cy="13681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dirty="0" smtClean="0"/>
              <a:t>Μεταβολή Βάθους Πεδίου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2132856"/>
            <a:ext cx="3096344" cy="309634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800" dirty="0" smtClean="0"/>
              <a:t>Το βάθος πεδίου μεγαλώνει όταν μικραίνουμε την εστιακή απόσταση του φακού</a:t>
            </a:r>
          </a:p>
        </p:txBody>
      </p:sp>
      <p:pic>
        <p:nvPicPr>
          <p:cNvPr id="1026" name="Picture 2" descr="C:\Users\alex\Desktop\Depth_of_field_photography_cheat_sheet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35960" y="1"/>
            <a:ext cx="51349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061" y="1196975"/>
            <a:ext cx="5879879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3168352" cy="15841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30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487" y="26938"/>
            <a:ext cx="5581513" cy="6831062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2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10" y="1196975"/>
            <a:ext cx="6939181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3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19" y="1196975"/>
            <a:ext cx="6975962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60" y="1196975"/>
            <a:ext cx="5199480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8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 smtClean="0"/>
              <a:t> 2014. 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«Φυσική Εικόνας &amp; Ήχου ΙΙ (Θ). Ενότητα </a:t>
            </a:r>
            <a:r>
              <a:rPr lang="el-GR" sz="2000" dirty="0" smtClean="0"/>
              <a:t>2</a:t>
            </a:r>
            <a:r>
              <a:rPr lang="el-GR" sz="2000" dirty="0"/>
              <a:t>: Φωτοφράκτης (Κλείστρο) – Διάφραγμα (Άνοιγμα)».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Τιμές Ταχύτητας (Κλίμακα)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Η «καθιερωμένη» σειρά ταχυτήτων είναι: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1, ½, ¼, 1/8, 1/15, 1/30, 1/60, 1/125, 1/250, 1/500, 1/1000, 1/2000, …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π.χ. ταχύτητα 60 σημαίνει ότι ο χρόνος έκθεσης είναι 1/60 </a:t>
            </a:r>
            <a:r>
              <a:rPr lang="en-US" sz="2800" dirty="0" smtClean="0"/>
              <a:t>sec.</a:t>
            </a: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Φωτοφράκτης Διαφραγματικός</a:t>
            </a:r>
          </a:p>
        </p:txBody>
      </p:sp>
      <p:pic>
        <p:nvPicPr>
          <p:cNvPr id="1026" name="Picture 2" descr="File:Optimo 1A shutter mechani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173" y="1268760"/>
            <a:ext cx="48216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1173" y="5749895"/>
            <a:ext cx="482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Optimo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1A shutter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mechanism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File Upload Bot (Magnus Manske)"/>
              </a:rPr>
              <a:t>Magnus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File Upload Bot (Magnus Manske)"/>
              </a:rPr>
              <a:t>)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3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«Διπλή» η κίνηση των ελασμάτων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43" y="1196975"/>
            <a:ext cx="5994315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Φωτοφράκτης Εστιακού Επιπέδου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21" y="5157192"/>
            <a:ext cx="7158313" cy="1512168"/>
          </a:xfrm>
        </p:spPr>
      </p:pic>
      <p:pic>
        <p:nvPicPr>
          <p:cNvPr id="9221" name="Picture 5" descr="C:\Users\ARAVANTINOS\Desktop\fm2shutter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974" y="1844824"/>
            <a:ext cx="247094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upload.wikimedia.org/wikipedia/commons/thumb/d/d6/Nikkormat_shutterspeeddial_top.jpg/800px-Nikkormat_shutterspeeddial_t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208" y="1340768"/>
            <a:ext cx="3330526" cy="3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0208" y="4671294"/>
            <a:ext cx="333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Nikkormat </a:t>
            </a:r>
            <a:r>
              <a:rPr lang="en-US" sz="1200" dirty="0" err="1">
                <a:latin typeface="+mn-lt"/>
                <a:hlinkClick r:id="rId5"/>
              </a:rPr>
              <a:t>shutterspeeddial</a:t>
            </a:r>
            <a:r>
              <a:rPr lang="en-US" sz="1200" dirty="0">
                <a:latin typeface="+mn-lt"/>
                <a:hlinkClick r:id="rId5"/>
              </a:rPr>
              <a:t> top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6"/>
              </a:rPr>
              <a:t>Neurovelho</a:t>
            </a:r>
            <a:r>
              <a:rPr lang="el-GR" sz="1200" dirty="0" smtClean="0"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BY-SA 3.0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Το πλάτος της σχισμής διαφορετικό για την κάθε ταχύτητα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9" y="1484784"/>
            <a:ext cx="4023202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c23f999afda7bc89ba5dc62142112dbff43b8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</TotalTime>
  <Words>1594</Words>
  <Application>Microsoft Office PowerPoint</Application>
  <PresentationFormat>On-screen Show (4:3)</PresentationFormat>
  <Paragraphs>243</Paragraphs>
  <Slides>53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OC_template_updated</vt:lpstr>
      <vt:lpstr>Φυσική Εικόνας &amp; Ήχου ΙΙ (Θ)</vt:lpstr>
      <vt:lpstr>Φωτοφράκτης (Κλείστρο) Διάφραγμα (Άνοιγμα)</vt:lpstr>
      <vt:lpstr>Φωτοφράκτης ή κλείστρο</vt:lpstr>
      <vt:lpstr>Φωτοφράκτης ή κλείστρο</vt:lpstr>
      <vt:lpstr>Τιμές Ταχύτητας (Κλίμακα)</vt:lpstr>
      <vt:lpstr>Φωτοφράκτης Διαφραγματικός</vt:lpstr>
      <vt:lpstr>«Διπλή» η κίνηση των ελασμάτων</vt:lpstr>
      <vt:lpstr>Φωτοφράκτης Εστιακού Επιπέδου</vt:lpstr>
      <vt:lpstr>Το πλάτος της σχισμής διαφορετικό για την κάθε ταχύτητα</vt:lpstr>
      <vt:lpstr>Ρυθμίσεις Ταχύτητας  Β και Τ</vt:lpstr>
      <vt:lpstr>Ταχύτητες φωτοφράκτη και Κίνηση, εντύπωση σκόπιμης «θαμπάδας»</vt:lpstr>
      <vt:lpstr>Ταχύτητες φωτοφράκτη και Κίνηση, εντύπωση σκόπιμης «θαμπάδας»</vt:lpstr>
      <vt:lpstr>Φωτογραφίες κίνησης</vt:lpstr>
      <vt:lpstr>Ταχύτητα – Σαφήνεια</vt:lpstr>
      <vt:lpstr>Σύγχρονος Φωτοφράκτης Εστιακού Επιπέδου</vt:lpstr>
      <vt:lpstr>Σύγχρονος Φωτοφράκτης Εστιακού Επιπέδου</vt:lpstr>
      <vt:lpstr>ΦΩΤΟΦΡΑΚΤΕΣ Διαφραγματικοί     Εστιακού Επιπέδου</vt:lpstr>
      <vt:lpstr>ΦΩΤΟΦΡΑΚΤΕΣ Διαφραγματικοί     Εστιακού Επιπέδου</vt:lpstr>
      <vt:lpstr>Φωτογραφίες Muybridge (1872)</vt:lpstr>
      <vt:lpstr>Διάφραγμα  (ή άνοιγμα φακού ή στοπ)</vt:lpstr>
      <vt:lpstr>Διάφραγμα  (ή άνοιγμα φακού ή στοπ)</vt:lpstr>
      <vt:lpstr>Τιμές Διαφράγματος (Κλίμακα)</vt:lpstr>
      <vt:lpstr>Μεταβολή Φωτεινότητας Ειδώλου</vt:lpstr>
      <vt:lpstr>Διάφραγμα φωτογραφικού φακού</vt:lpstr>
      <vt:lpstr>Κλίμακες Διαφραγμάτων</vt:lpstr>
      <vt:lpstr>Κλίμακες Διαφραγμάτων</vt:lpstr>
      <vt:lpstr>Κλίμακες Διαφραγμάτων</vt:lpstr>
      <vt:lpstr>Βάθος πεδίου</vt:lpstr>
      <vt:lpstr>PowerPoint Presentation</vt:lpstr>
      <vt:lpstr>Βάθος πεδίου  Φωτογραφικά παραδείγματα</vt:lpstr>
      <vt:lpstr>Βάθος πεδίου  Φωτογραφικά παραδείγματα</vt:lpstr>
      <vt:lpstr>Βάθος πεδίου  Φωτογραφικά παραδείγματα</vt:lpstr>
      <vt:lpstr>Βάθος πεδίου</vt:lpstr>
      <vt:lpstr>Προσδιορισμός Βάθους Πεδίου</vt:lpstr>
      <vt:lpstr>PowerPoint Presentation</vt:lpstr>
      <vt:lpstr>Κύκλοι σύγχυσης (δημιουργία)</vt:lpstr>
      <vt:lpstr>Κύκλοι σύγχυσης (δημιουργία)</vt:lpstr>
      <vt:lpstr>Μεταβολή Βάθους Πεδίου</vt:lpstr>
      <vt:lpstr>PowerPoint Presentation</vt:lpstr>
      <vt:lpstr>Μεταβολή Βάθους Πεδίου</vt:lpstr>
      <vt:lpstr>Μεταβολή Βάθους Πεδίου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427</cp:revision>
  <dcterms:created xsi:type="dcterms:W3CDTF">2013-03-04T13:35:19Z</dcterms:created>
  <dcterms:modified xsi:type="dcterms:W3CDTF">2015-07-16T09:58:18Z</dcterms:modified>
</cp:coreProperties>
</file>