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65"/>
  </p:notesMasterIdLst>
  <p:handoutMasterIdLst>
    <p:handoutMasterId r:id="rId66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68" r:id="rId30"/>
    <p:sldId id="369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257" r:id="rId58"/>
    <p:sldId id="262" r:id="rId59"/>
    <p:sldId id="264" r:id="rId60"/>
    <p:sldId id="265" r:id="rId61"/>
    <p:sldId id="313" r:id="rId62"/>
    <p:sldId id="266" r:id="rId63"/>
    <p:sldId id="261" r:id="rId64"/>
  </p:sldIdLst>
  <p:sldSz cx="9144000" cy="6858000" type="screen4x3"/>
  <p:notesSz cx="7104063" cy="10234613"/>
  <p:custDataLst>
    <p:tags r:id="rId6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9455" autoAdjust="0"/>
  </p:normalViewPr>
  <p:slideViewPr>
    <p:cSldViewPr>
      <p:cViewPr>
        <p:scale>
          <a:sx n="60" d="100"/>
          <a:sy n="60" d="100"/>
        </p:scale>
        <p:origin x="-600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fractive_index" TargetMode="External"/><Relationship Id="rId7" Type="http://schemas.openxmlformats.org/officeDocument/2006/relationships/hyperlink" Target="https://en.wikipedia.org/wiki/visible_spectru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User:DrBob" TargetMode="External"/><Relationship Id="rId5" Type="http://schemas.openxmlformats.org/officeDocument/2006/relationships/hyperlink" Target="https://en.wikipedia.org/wiki/dispersion_(optics)" TargetMode="External"/><Relationship Id="rId4" Type="http://schemas.openxmlformats.org/officeDocument/2006/relationships/hyperlink" Target="https://en.wikipedia.org/wiki/wavelength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en:refractive index"/>
              </a:rPr>
              <a:t>refractive index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vs.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en:wavelength"/>
              </a:rPr>
              <a:t>wavelength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various glasses. For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en:dispersion (optics)"/>
              </a:rPr>
              <a:t>dispersion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By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en:User:DrBob"/>
              </a:rPr>
              <a:t>Bob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en:User:DrBob"/>
              </a:rPr>
              <a:t>Mellish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wavelengths in the red-shaded portion correspond to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en:visible spectrum"/>
              </a:rPr>
              <a:t>visible spectrum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5204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https://en.wikipedia.org/wiki/Scheimpflug_principle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583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09625-0E1F-44EB-839A-F14B7E7F9E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42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CF56-0602-4B88-8ACD-6AD7B4560C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73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F961-CD26-41E9-B2FE-967A901678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237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D856F-F42A-4E9B-BDB0-971D74995D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095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Τίτλος, 2 Αντικείμενα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226-D26C-4FD8-9EC8-99136E855C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48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iki/User:Krib" TargetMode="External"/><Relationship Id="rId4" Type="http://schemas.openxmlformats.org/officeDocument/2006/relationships/hyperlink" Target="https://en.wikipedia.org/wiki/Refractive_index#/media/File:Dispersion-curve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creativecommons.org/licenses/by-sa/3.0/deed.e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User:DrBob" TargetMode="External"/><Relationship Id="rId5" Type="http://schemas.openxmlformats.org/officeDocument/2006/relationships/hyperlink" Target="https://commons.wikimedia.org/wiki/User:Hanabi123" TargetMode="External"/><Relationship Id="rId4" Type="http://schemas.openxmlformats.org/officeDocument/2006/relationships/hyperlink" Target="https://en.wikipedia.org/wiki/Chromatic_aberration#/media/File:Chromatic_aberration_lens_diagram.sv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bobbekian/" TargetMode="External"/><Relationship Id="rId3" Type="http://schemas.openxmlformats.org/officeDocument/2006/relationships/hyperlink" Target="https://commons.wikimedia.org/wiki/File:E-30-Cutmodel.jpg" TargetMode="External"/><Relationship Id="rId7" Type="http://schemas.openxmlformats.org/officeDocument/2006/relationships/hyperlink" Target="https://www.flickr.com/photos/bobbekian/501545186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Hanabi123" TargetMode="External"/><Relationship Id="rId9" Type="http://schemas.openxmlformats.org/officeDocument/2006/relationships/hyperlink" Target="https://creativecommons.org/licenses/by-sa/2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de-angle_lens#/media/File:Focal_length.jp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Jaho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oubleGauss_horizontal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Soerf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oubleGauss2text.svg" TargetMode="External"/><Relationship Id="rId7" Type="http://schemas.openxmlformats.org/officeDocument/2006/relationships/hyperlink" Target="https://commons.wikimedia.org/wiki/File:DoubleGauss3text.sv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Vladsing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Vladsinger" TargetMode="External"/><Relationship Id="rId2" Type="http://schemas.openxmlformats.org/officeDocument/2006/relationships/hyperlink" Target="https://commons.wikimedia.org/wiki/File:DoubleGauss4text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s://creativecommons.org/licenses/by-sa/3.0/deed.e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kon_AF-S_DX_VR_Zoom-Nikkor_18-200mm_f/3.5-5.6G_IF-ED#/media/File:Nikkor_AF-S_VR_DX_18-200mm_f3.5-5.6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5" TargetMode="External"/><Relationship Id="rId4" Type="http://schemas.openxmlformats.org/officeDocument/2006/relationships/hyperlink" Target="https://commons.wikimedia.org/wiki/User:SC%CE%9BRECROW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obatkins.com/photography/tutorials/mirror.html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bobatkins.com/photography/tutorials/mirror.html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y-mea.com/microsite/dslr/09/gLens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Double_gauss.pn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User:Doc_phil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Tobias_%22ToMar%22_Maier" TargetMode="External"/><Relationship Id="rId3" Type="http://schemas.openxmlformats.org/officeDocument/2006/relationships/hyperlink" Target="https://commons.wikimedia.org/wiki/File:Canon_EF_16-35mm_F2.8L_USM_ultra_wide_angle_lens.jpg" TargetMode="External"/><Relationship Id="rId7" Type="http://schemas.openxmlformats.org/officeDocument/2006/relationships/hyperlink" Target="https://commons.wikimedia.org/wiki/File:Canon_Zoom_Lens_EF_35-70mm_1to3.5-4.5.jpg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hyperlink" Target="https://creativecommons.org/licenses/by/2.0/deed.en" TargetMode="External"/><Relationship Id="rId4" Type="http://schemas.openxmlformats.org/officeDocument/2006/relationships/hyperlink" Target="https://commons.wikimedia.org/wiki/User:Jacopo_Werther" TargetMode="External"/><Relationship Id="rId9" Type="http://schemas.openxmlformats.org/officeDocument/2006/relationships/hyperlink" Target="https://creativecommons.org/licenses/by-sa/3.0/deed.en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elephoto_lens#/media/File:Sigma_150-500_APO_HSM.JPG" TargetMode="External"/><Relationship Id="rId3" Type="http://schemas.openxmlformats.org/officeDocument/2006/relationships/image" Target="../media/image57.jpeg"/><Relationship Id="rId7" Type="http://schemas.openxmlformats.org/officeDocument/2006/relationships/hyperlink" Target="https://creativecommons.org/licenses/by-sa/3.0/deed.en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Tobias_%22ToMar%22_Maier" TargetMode="External"/><Relationship Id="rId5" Type="http://schemas.openxmlformats.org/officeDocument/2006/relationships/hyperlink" Target="https://commons.wikimedia.org/wiki/User:Ximeg" TargetMode="External"/><Relationship Id="rId4" Type="http://schemas.openxmlformats.org/officeDocument/2006/relationships/hyperlink" Target="https://commons.wikimedia.org/wiki/File:Photographer_with_telephoto_lens_on_football_game.jpg" TargetMode="External"/><Relationship Id="rId9" Type="http://schemas.openxmlformats.org/officeDocument/2006/relationships/hyperlink" Target="https://commons.wikimedia.org/wiki/User:Yerpo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filonohpontou.files.wordpress.com/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hoto_lenses_with_a_focal_length_and_angle.pn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MrSpyDoS&amp;action=edit&amp;redlink=1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5" Type="http://schemas.openxmlformats.org/officeDocument/2006/relationships/hyperlink" Target="http://www.ted.photographer.org.uk/camera_types.htm" TargetMode="External"/><Relationship Id="rId4" Type="http://schemas.openxmlformats.org/officeDocument/2006/relationships/image" Target="../media/image64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www.souworkshops.com/la-camara/?utm_source=rss&amp;utm_medium=rss&amp;utm_campaign=la-camara&amp;lang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d.photographer.org.uk/camera_types.htm" TargetMode="External"/><Relationship Id="rId4" Type="http://schemas.openxmlformats.org/officeDocument/2006/relationships/image" Target="../media/image62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LR_cross_section.svg" TargetMode="External"/><Relationship Id="rId7" Type="http://schemas.openxmlformats.org/officeDocument/2006/relationships/hyperlink" Target="http://www.ted.photographer.org.uk/camera_types.htm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Cburnett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microsoft.com/office/2007/relationships/hdphoto" Target="../media/hdphoto5.wdp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photographer.org.uk/camera_types.htm" TargetMode="External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://graphicdesign.stackexchange.com/questions/25964/how-to-make-rounded-corners-from-shapes-drawn-with-lines" TargetMode="External"/><Relationship Id="rId4" Type="http://schemas.openxmlformats.org/officeDocument/2006/relationships/image" Target="../media/image7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photographer.org.uk/camera_types.htm" TargetMode="External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en.wikipedia.org/wiki/File:View_camera_2.svg" TargetMode="External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owland_Pocket_View_camera.jpg" TargetMode="External"/><Relationship Id="rId7" Type="http://schemas.openxmlformats.org/officeDocument/2006/relationships/hyperlink" Target="https://commons.wikimedia.org/wiki/File:Cambo_monorail_view_camera_with_Schneider-Kreuznach_Symmars-S_210mm_5.6f_lens_-_(3).jpg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hyperlink" Target="https://creativecommons.org/licenses/by/2.0/deed.en" TargetMode="External"/><Relationship Id="rId4" Type="http://schemas.openxmlformats.org/officeDocument/2006/relationships/hyperlink" Target="https://commons.wikimedia.org/wiki/User:Jacopo_Werthe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hotozine.com/article/step-into-the-world-of-miniature-with-david-clapp-11285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luminous-landscape.com/wp-content/uploads/2008/05/Focusing%20the%20tilt-shift%20lens-1_img_1.jpg" TargetMode="Externa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photozine.com/article/step-into-the-world-of-miniature-with-david-clapp-11285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Φυσική Εικόνας &amp; Ήχου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48427" y="3096542"/>
            <a:ext cx="7247147" cy="21326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Φωτογραφικός φακός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Αθανάσιος </a:t>
            </a:r>
            <a:r>
              <a:rPr lang="el-GR" sz="2400" dirty="0" err="1" smtClean="0"/>
              <a:t>Αραβαντινός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</a:t>
            </a:r>
            <a:r>
              <a:rPr lang="en-US" sz="2400" dirty="0" smtClean="0"/>
              <a:t> </a:t>
            </a:r>
            <a:r>
              <a:rPr lang="el-GR" sz="2400" dirty="0" smtClean="0"/>
              <a:t>Φωτογραφίας </a:t>
            </a:r>
            <a:r>
              <a:rPr lang="el-GR" sz="2400" dirty="0"/>
              <a:t>&amp; Οπτικοακουστικών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Δείκτης διάθλασης υλικών</a:t>
            </a:r>
          </a:p>
        </p:txBody>
      </p:sp>
      <p:pic>
        <p:nvPicPr>
          <p:cNvPr id="3074" name="Picture 2" descr="A graph showing the decrease in refractive index with increasing wavelength for different types of glas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980728"/>
            <a:ext cx="60960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78186" y="6086129"/>
            <a:ext cx="4387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hlinkClick r:id="rId4"/>
              </a:rPr>
              <a:t>Dispersion-curve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hlinkClick r:id="rId5"/>
              </a:rPr>
              <a:t>Krib</a:t>
            </a:r>
            <a:r>
              <a:rPr lang="el-GR" sz="1200" dirty="0" smtClean="0"/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01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Διαμήκης Χρωματική Εκτροπή</a:t>
            </a:r>
          </a:p>
        </p:txBody>
      </p:sp>
      <p:pic>
        <p:nvPicPr>
          <p:cNvPr id="4098" name="Picture 2" descr="Chromatic aberration lens diagram.sv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395" y="1556792"/>
            <a:ext cx="6977211" cy="420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78186" y="5482932"/>
            <a:ext cx="4387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Chromatic aberration lens </a:t>
            </a:r>
            <a:r>
              <a:rPr lang="en-US" sz="1200" dirty="0" smtClean="0">
                <a:latin typeface="+mn-lt"/>
                <a:hlinkClick r:id="rId4"/>
              </a:rPr>
              <a:t>diagram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5" tooltip="User:Hanabi123"/>
              </a:rPr>
              <a:t>H</a:t>
            </a:r>
            <a:r>
              <a:rPr lang="en-US" sz="1200" dirty="0" err="1">
                <a:latin typeface="+mn-lt"/>
                <a:hlinkClick r:id="rId6"/>
              </a:rPr>
              <a:t>DrBob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7"/>
              </a:rPr>
              <a:t>CC BY-SA </a:t>
            </a:r>
            <a:r>
              <a:rPr lang="en-US" sz="1200" dirty="0" smtClean="0">
                <a:latin typeface="+mn-lt"/>
                <a:hlinkClick r:id="rId7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8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Εγκάρσια Χρωματική Εκτροπή</a:t>
            </a:r>
          </a:p>
        </p:txBody>
      </p:sp>
      <p:pic>
        <p:nvPicPr>
          <p:cNvPr id="1433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55308"/>
            <a:ext cx="8229600" cy="3523647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3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Αχρωματικό Ζεύγος Φακών</a:t>
            </a:r>
          </a:p>
        </p:txBody>
      </p:sp>
      <p:pic>
        <p:nvPicPr>
          <p:cNvPr id="1536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01065"/>
            <a:ext cx="8229600" cy="2832132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2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Υλικά φακών έως το 1900 </a:t>
            </a:r>
          </a:p>
        </p:txBody>
      </p:sp>
      <p:pic>
        <p:nvPicPr>
          <p:cNvPr id="1638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99145"/>
            <a:ext cx="8229600" cy="383597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57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Υλικά φακών 1900 - 1950</a:t>
            </a:r>
          </a:p>
        </p:txBody>
      </p:sp>
      <p:pic>
        <p:nvPicPr>
          <p:cNvPr id="174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82914"/>
            <a:ext cx="8229600" cy="3668435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4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Υλικά φακών μετά το 1950</a:t>
            </a:r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01" y="1196975"/>
            <a:ext cx="7406598" cy="50403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1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Εκτροπή Σφαιρικών Επιφανειών</a:t>
            </a:r>
          </a:p>
        </p:txBody>
      </p:sp>
      <p:pic>
        <p:nvPicPr>
          <p:cNvPr id="1945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204864"/>
            <a:ext cx="4644515" cy="3096344"/>
          </a:xfrm>
        </p:spPr>
      </p:pic>
      <p:pic>
        <p:nvPicPr>
          <p:cNvPr id="19460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412776"/>
            <a:ext cx="3928519" cy="3024336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8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smtClean="0"/>
              <a:t>     </a:t>
            </a:r>
            <a:r>
              <a:rPr lang="el-GR" sz="4000" smtClean="0"/>
              <a:t>Ασφαιρικές </a:t>
            </a:r>
            <a:r>
              <a:rPr lang="en-US" sz="4000" smtClean="0"/>
              <a:t> </a:t>
            </a:r>
            <a:r>
              <a:rPr lang="el-GR" sz="4000" smtClean="0"/>
              <a:t>Διαθλαστικές 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4000" smtClean="0"/>
              <a:t>       </a:t>
            </a:r>
            <a:r>
              <a:rPr lang="el-GR" sz="4000" smtClean="0"/>
              <a:t>Επιφάνειες</a:t>
            </a:r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1268760"/>
            <a:ext cx="4714997" cy="2664296"/>
          </a:xfrm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949" y="3717032"/>
            <a:ext cx="4749639" cy="28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42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Resolution Test Charts</a:t>
            </a:r>
            <a:endParaRPr 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2150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161" y="1052736"/>
            <a:ext cx="2580490" cy="2555361"/>
          </a:xfrm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4009" y="3787096"/>
            <a:ext cx="5474295" cy="276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50792"/>
            <a:ext cx="2664296" cy="25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Φωτογραφικός Φακός</a:t>
            </a:r>
          </a:p>
        </p:txBody>
      </p:sp>
      <p:pic>
        <p:nvPicPr>
          <p:cNvPr id="1026" name="Picture 2" descr="File:E-30-Cutmod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51" y="1478823"/>
            <a:ext cx="4387627" cy="32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3751" y="4731152"/>
            <a:ext cx="4387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E-30-Cutmode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4" tooltip="User:Hanabi123"/>
              </a:rPr>
              <a:t>Hanabi123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7" name="Picture 3" descr="D:\Downloads\5015451864_39841f0ff1_z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255" y="1460490"/>
            <a:ext cx="4352032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80255" y="4731152"/>
            <a:ext cx="4387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Lenses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8" tooltip="Go to Bob Bekian's photostream"/>
              </a:rPr>
              <a:t>Bob </a:t>
            </a:r>
            <a:r>
              <a:rPr lang="en-US" sz="1200" dirty="0" err="1" smtClean="0">
                <a:latin typeface="+mn-lt"/>
                <a:hlinkClick r:id="rId8" tooltip="Go to Bob Bekian's photostream"/>
              </a:rPr>
              <a:t>Bekian</a:t>
            </a:r>
            <a:r>
              <a:rPr lang="el-GR" sz="1200" dirty="0" smtClean="0"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9"/>
              </a:rPr>
              <a:t>CC BY-SA 2.0</a:t>
            </a:r>
            <a:endParaRPr lang="en-US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47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Φωτογραφικός Φακός - Σχεδίαση</a:t>
            </a:r>
          </a:p>
        </p:txBody>
      </p:sp>
      <p:pic>
        <p:nvPicPr>
          <p:cNvPr id="2253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158" y="1196975"/>
            <a:ext cx="6311684" cy="50403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3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smtClean="0"/>
              <a:t>Φωτογραφικός Φακός </a:t>
            </a:r>
            <a:br>
              <a:rPr lang="el-GR" sz="4000" smtClean="0"/>
            </a:br>
            <a:r>
              <a:rPr lang="el-GR" sz="4000" smtClean="0"/>
              <a:t>Τεχνικά Χαρακτηριστικά κατασκευής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 smtClean="0"/>
              <a:t>Φασματικό εύρος λειτουργίας (</a:t>
            </a:r>
            <a:r>
              <a:rPr lang="en-US" sz="2800" dirty="0" smtClean="0"/>
              <a:t>VIS, IR, UV)</a:t>
            </a:r>
            <a:endParaRPr lang="el-GR" sz="2800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 smtClean="0"/>
              <a:t>Γωνία Οράσεως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 smtClean="0"/>
              <a:t>Μέγιστο διάφραγμα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 smtClean="0"/>
              <a:t>Εστιακή απόσταση (σταθερή, ή όχι)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 smtClean="0"/>
              <a:t>Οπτικά στοιχεία – επιφάνειες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 smtClean="0"/>
              <a:t>Φυσικό μέγεθος, Βάρος, Εργονομία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 smtClean="0"/>
              <a:t>Τελικό κόστος αγοράς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90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mtClean="0"/>
              <a:t>Οπτικά στοιχεία </a:t>
            </a:r>
            <a:r>
              <a:rPr lang="en-US" smtClean="0"/>
              <a:t/>
            </a:r>
            <a:br>
              <a:rPr lang="en-US" smtClean="0"/>
            </a:br>
            <a:r>
              <a:rPr lang="el-GR" smtClean="0"/>
              <a:t>σύνθετων φακών </a:t>
            </a:r>
          </a:p>
        </p:txBody>
      </p:sp>
      <p:pic>
        <p:nvPicPr>
          <p:cNvPr id="2457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2808312" cy="2246649"/>
          </a:xfrm>
        </p:spPr>
      </p:pic>
      <p:pic>
        <p:nvPicPr>
          <p:cNvPr id="24580" name="Picture 1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3"/>
          <a:stretch/>
        </p:blipFill>
        <p:spPr bwMode="auto">
          <a:xfrm>
            <a:off x="4571999" y="1628800"/>
            <a:ext cx="304138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952875"/>
            <a:ext cx="28082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3952874"/>
            <a:ext cx="304138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32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smtClean="0"/>
              <a:t>Φωτογραφικοί φακοί διαφορετικών εστιακών αποστάσεων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504056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Φωτογράφηση </a:t>
            </a:r>
            <a:r>
              <a:rPr lang="el-GR" sz="2800" dirty="0"/>
              <a:t>ίδιας θεματολογίας με φωτογραφικούς φακούς της εταιρείας   </a:t>
            </a:r>
            <a:r>
              <a:rPr lang="el-GR" sz="2800" dirty="0" err="1"/>
              <a:t>Hugo</a:t>
            </a:r>
            <a:r>
              <a:rPr lang="el-GR" sz="2800" dirty="0"/>
              <a:t> </a:t>
            </a:r>
            <a:r>
              <a:rPr lang="el-GR" sz="2800" dirty="0" err="1"/>
              <a:t>Meyer</a:t>
            </a:r>
            <a:r>
              <a:rPr lang="el-GR" sz="2800" dirty="0"/>
              <a:t>  διαφορετικών εστιακών αποστάσεων</a:t>
            </a:r>
          </a:p>
          <a:p>
            <a:endParaRPr lang="el-GR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1951" y="1249106"/>
            <a:ext cx="4456674" cy="4752528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5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 = </a:t>
            </a:r>
            <a:r>
              <a:rPr lang="el-GR" dirty="0" smtClean="0"/>
              <a:t>28, 50, 7</a:t>
            </a:r>
            <a:r>
              <a:rPr lang="en-US" dirty="0" smtClean="0"/>
              <a:t>0</a:t>
            </a:r>
            <a:r>
              <a:rPr lang="el-GR" dirty="0" smtClean="0"/>
              <a:t>, 210 </a:t>
            </a:r>
            <a:r>
              <a:rPr lang="en-US" dirty="0" smtClean="0"/>
              <a:t>mm</a:t>
            </a:r>
            <a:r>
              <a:rPr lang="el-GR" dirty="0" smtClean="0"/>
              <a:t> </a:t>
            </a:r>
          </a:p>
        </p:txBody>
      </p:sp>
      <p:pic>
        <p:nvPicPr>
          <p:cNvPr id="2662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678005"/>
            <a:ext cx="2659738" cy="1750995"/>
          </a:xfrm>
        </p:spPr>
      </p:pic>
      <p:pic>
        <p:nvPicPr>
          <p:cNvPr id="26628" name="Picture 6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1673206"/>
            <a:ext cx="2565086" cy="175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9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763688" y="3717032"/>
            <a:ext cx="2664296" cy="168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30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4716016" y="3717032"/>
            <a:ext cx="2592288" cy="1685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1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200" dirty="0" smtClean="0"/>
              <a:t>Εστιακή απόσταση – μεγέθη </a:t>
            </a:r>
            <a:r>
              <a:rPr lang="el-GR" sz="3200" dirty="0" err="1" smtClean="0"/>
              <a:t>φωτογραφιζόμενων</a:t>
            </a:r>
            <a:r>
              <a:rPr lang="el-GR" sz="3200" dirty="0" smtClean="0"/>
              <a:t> αντικειμένων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554960" cy="4464496"/>
          </a:xfrm>
        </p:spPr>
        <p:txBody>
          <a:bodyPr/>
          <a:lstStyle/>
          <a:p>
            <a:r>
              <a:rPr lang="el-GR" dirty="0" smtClean="0"/>
              <a:t>Προοπτική </a:t>
            </a:r>
          </a:p>
          <a:p>
            <a:r>
              <a:rPr lang="el-GR" dirty="0" smtClean="0"/>
              <a:t>Επίπεδη  απότομη</a:t>
            </a:r>
          </a:p>
          <a:p>
            <a:r>
              <a:rPr lang="el-GR" dirty="0" smtClean="0"/>
              <a:t>Η </a:t>
            </a:r>
            <a:r>
              <a:rPr lang="el-GR" dirty="0"/>
              <a:t>φωτογράφιση με φακούς διαφορετικής εστιακής απόστασης δεν επηρεάζει όλα τα απεικονιζόμενα μεγέθη στον ίδιο βαθμό. </a:t>
            </a:r>
          </a:p>
          <a:p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268760"/>
            <a:ext cx="2339556" cy="4664117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5957802" y="5932877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Focal </a:t>
            </a:r>
            <a:r>
              <a:rPr lang="en-US" sz="1200" dirty="0" smtClean="0">
                <a:latin typeface="+mn-lt"/>
                <a:hlinkClick r:id="rId3"/>
              </a:rPr>
              <a:t>length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4"/>
              </a:rPr>
              <a:t>Jahoe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06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sz="4000" dirty="0" smtClean="0"/>
              <a:t>Μέγεθος  Ε</a:t>
            </a:r>
            <a:br>
              <a:rPr lang="el-GR" sz="4000" dirty="0" smtClean="0"/>
            </a:br>
            <a:r>
              <a:rPr lang="el-GR" sz="4000" dirty="0" err="1" smtClean="0"/>
              <a:t>Φωτογραφιζόμενου</a:t>
            </a:r>
            <a:r>
              <a:rPr lang="el-GR" sz="4000" dirty="0" smtClean="0"/>
              <a:t> Ειδώλου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l-GR" sz="4400" dirty="0" smtClean="0"/>
              <a:t>Ε = Α / (</a:t>
            </a:r>
            <a:r>
              <a:rPr lang="en-US" sz="4400" dirty="0" smtClean="0"/>
              <a:t> </a:t>
            </a:r>
            <a:r>
              <a:rPr lang="el-GR" sz="4400" dirty="0" smtClean="0"/>
              <a:t>1 – α / </a:t>
            </a:r>
            <a:r>
              <a:rPr lang="en-US" sz="4400" dirty="0" smtClean="0"/>
              <a:t>f )</a:t>
            </a:r>
          </a:p>
          <a:p>
            <a:pPr>
              <a:buFont typeface="Wingdings" pitchFamily="2" charset="2"/>
              <a:buNone/>
              <a:defRPr/>
            </a:pPr>
            <a:r>
              <a:rPr lang="el-GR" dirty="0" smtClean="0"/>
              <a:t>Όπου </a:t>
            </a:r>
          </a:p>
          <a:p>
            <a:pPr>
              <a:buFont typeface="Wingdings" pitchFamily="2" charset="2"/>
              <a:buNone/>
              <a:defRPr/>
            </a:pPr>
            <a:r>
              <a:rPr lang="el-GR" dirty="0" smtClean="0"/>
              <a:t>Ε : Μέγεθος Ειδώλου</a:t>
            </a:r>
          </a:p>
          <a:p>
            <a:pPr>
              <a:buFont typeface="Wingdings" pitchFamily="2" charset="2"/>
              <a:buNone/>
              <a:defRPr/>
            </a:pPr>
            <a:r>
              <a:rPr lang="el-GR" dirty="0" smtClean="0"/>
              <a:t>Α : Μέγεθος Αντικειμένου</a:t>
            </a:r>
          </a:p>
          <a:p>
            <a:pPr>
              <a:buFont typeface="Wingdings" pitchFamily="2" charset="2"/>
              <a:buNone/>
              <a:defRPr/>
            </a:pPr>
            <a:r>
              <a:rPr lang="el-GR" dirty="0" smtClean="0"/>
              <a:t>α : Απόσταση φωτογράφισης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f : </a:t>
            </a:r>
            <a:r>
              <a:rPr lang="el-GR" dirty="0" smtClean="0"/>
              <a:t>Εστιακή Απόσταση φακού </a:t>
            </a:r>
          </a:p>
          <a:p>
            <a:pPr>
              <a:buFont typeface="Wingdings" pitchFamily="2" charset="2"/>
              <a:buNone/>
              <a:defRPr/>
            </a:pPr>
            <a:r>
              <a:rPr lang="el-GR" dirty="0" smtClean="0"/>
              <a:t>     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23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smtClean="0"/>
              <a:t>Εσωτερική δομή σύνθετων φωτογραφικών φακών</a:t>
            </a:r>
          </a:p>
        </p:txBody>
      </p:sp>
      <p:pic>
        <p:nvPicPr>
          <p:cNvPr id="2969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112" y="1196975"/>
            <a:ext cx="5421775" cy="50403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92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Κατηγορίες φωτογραφικών φακών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2052" name="Picture 4" descr="File:DoubleGauss horizon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33" y="1988840"/>
            <a:ext cx="87503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4790286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hlinkClick r:id="rId3"/>
              </a:rPr>
              <a:t>DoubleGauss </a:t>
            </a:r>
            <a:r>
              <a:rPr lang="en-US" sz="1200" dirty="0" smtClean="0">
                <a:hlinkClick r:id="rId3"/>
              </a:rPr>
              <a:t>horizontal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hlinkClick r:id="rId4" tooltip="User:Soerfm"/>
              </a:rPr>
              <a:t>Soerfm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93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Κατηγορίες φωτογραφικών φακών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3074" name="Picture 2" descr="File:DoubleGauss2text.sv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50" y="1196752"/>
            <a:ext cx="3163044" cy="483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27842" y="616530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hlinkClick r:id="rId3"/>
              </a:rPr>
              <a:t>DoubleGauss2text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hlinkClick r:id="rId4" tooltip="User:Vladsinger"/>
              </a:rPr>
              <a:t>Vladsinger</a:t>
            </a:r>
            <a:r>
              <a:rPr lang="en-US" sz="1200" dirty="0"/>
              <a:t> 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076" name="Picture 4" descr="File:DoubleGauss3text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574" y="1192680"/>
            <a:ext cx="3173784" cy="48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44008" y="6165303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hlinkClick r:id="rId7"/>
              </a:rPr>
              <a:t>DoubleGauss3text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hlinkClick r:id="rId4" tooltip="User:Vladsinger"/>
              </a:rPr>
              <a:t>Vladsinger</a:t>
            </a:r>
            <a:r>
              <a:rPr lang="en-US" sz="1200" dirty="0"/>
              <a:t> 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3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Φωτογραφικός Φακός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b="1" dirty="0" smtClean="0"/>
              <a:t>Σκοπός:</a:t>
            </a:r>
            <a:r>
              <a:rPr lang="el-GR" sz="2800" dirty="0" smtClean="0"/>
              <a:t> Η συλλογή του φωτός από το θέμα και η κατάλληλη εστίαση του σε φωτοευαίσθητη επιφάνεια.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b="1" dirty="0" smtClean="0"/>
              <a:t>Εστιακή απόσταση: </a:t>
            </a:r>
            <a:r>
              <a:rPr lang="el-GR" sz="2800" dirty="0" smtClean="0"/>
              <a:t>Η απόσταση που χωρίζει το εστιασμένο είδωλο ενός πολύ μακρινού αντικειμένου από τον φωτογραφικό φακό.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 smtClean="0"/>
              <a:t>Μεγάλη εστιακή απόσταση αντιστοιχεί σε μεγάλη μεγέθυνση.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0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Κατηγορίες φωτογραφικών φακών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2987824" y="6396335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DoubleGauss4text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hlinkClick r:id="rId3" tooltip="User:Vladsinger"/>
              </a:rPr>
              <a:t>Vladsinger</a:t>
            </a:r>
            <a:r>
              <a:rPr lang="en-US" sz="1200" dirty="0" smtClean="0"/>
              <a:t> 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4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098" name="Picture 2" descr="File:DoubleGauss4text.sv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3606" y="1083292"/>
            <a:ext cx="3436789" cy="529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err="1" smtClean="0"/>
              <a:t>Nikkon</a:t>
            </a:r>
            <a:r>
              <a:rPr lang="en-US" dirty="0" smtClean="0"/>
              <a:t> 28 – 200mm</a:t>
            </a:r>
            <a:endParaRPr lang="el-GR" dirty="0" smtClean="0"/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2708920"/>
            <a:ext cx="3672408" cy="147788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Φωτογραφικός φακός </a:t>
            </a:r>
            <a:r>
              <a:rPr lang="en-US" sz="3600" dirty="0" smtClean="0"/>
              <a:t>Zoom</a:t>
            </a:r>
            <a:endParaRPr lang="el-GR" sz="36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pic>
        <p:nvPicPr>
          <p:cNvPr id="1026" name="Picture 2" descr="Nikkor AF-S VR DX 18-200mm f3.5-5.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587552" cy="47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07299" y="5914367"/>
            <a:ext cx="294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da-DK" sz="1200" dirty="0">
                <a:latin typeface="+mn-lt"/>
                <a:hlinkClick r:id="rId3"/>
              </a:rPr>
              <a:t>Nikkor AF-S VR DX 18-200mm f3.5-5.6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SC</a:t>
            </a:r>
            <a:r>
              <a:rPr lang="el-GR" sz="1200" dirty="0">
                <a:latin typeface="+mn-lt"/>
                <a:hlinkClick r:id="rId4"/>
              </a:rPr>
              <a:t>Λ</a:t>
            </a:r>
            <a:r>
              <a:rPr lang="en-US" sz="1200" dirty="0">
                <a:latin typeface="+mn-lt"/>
                <a:hlinkClick r:id="rId4"/>
              </a:rPr>
              <a:t>RECROW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2.5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4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dirty="0" smtClean="0"/>
              <a:t>Σύγχρονοι φωτογραφικοί φακοί με ανακλαστικές επιφάνειες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pic>
        <p:nvPicPr>
          <p:cNvPr id="2050" name="Picture 2" descr="Canon EOS Mirror Len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484784"/>
            <a:ext cx="3810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56021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bobatkins.com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4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smtClean="0"/>
              <a:t>Σύγχρονοι φωτογραφικοί φακοί με ανακλαστικές επιφάνειες</a:t>
            </a:r>
          </a:p>
        </p:txBody>
      </p:sp>
      <p:pic>
        <p:nvPicPr>
          <p:cNvPr id="3379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5786" y="1892839"/>
            <a:ext cx="3772427" cy="3648584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2286000" y="56021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bobatkins.com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4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G - photographic lenses</a:t>
            </a:r>
            <a:endParaRPr lang="el-GR" dirty="0" smtClean="0"/>
          </a:p>
        </p:txBody>
      </p:sp>
      <p:pic>
        <p:nvPicPr>
          <p:cNvPr id="348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2524" y="1431417"/>
            <a:ext cx="3238952" cy="4571429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270311" y="60123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sony-mea.com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5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G - photographic lenses</a:t>
            </a:r>
            <a:endParaRPr 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pic>
        <p:nvPicPr>
          <p:cNvPr id="1026" name="Picture 2" descr="https://upload.wikimedia.org/wikipedia/en/8/8b/Double_gau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733" y="1772816"/>
            <a:ext cx="594653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97499" y="4869160"/>
            <a:ext cx="294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da-DK" sz="1200" dirty="0">
                <a:latin typeface="+mn-lt"/>
                <a:hlinkClick r:id="rId3"/>
              </a:rPr>
              <a:t>Double gauss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u="sng" dirty="0">
                <a:hlinkClick r:id="rId4" tooltip="User:Doc phil"/>
              </a:rPr>
              <a:t>Doc </a:t>
            </a:r>
            <a:r>
              <a:rPr lang="en-US" sz="1200" u="sng" dirty="0" err="1">
                <a:hlinkClick r:id="rId4" tooltip="User:Doc phil"/>
              </a:rPr>
              <a:t>phil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43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  </a:t>
            </a:r>
            <a:r>
              <a:rPr lang="en-US" dirty="0" smtClean="0"/>
              <a:t>ZOOM </a:t>
            </a:r>
            <a:r>
              <a:rPr lang="el-GR" dirty="0" smtClean="0"/>
              <a:t>     </a:t>
            </a:r>
            <a:r>
              <a:rPr lang="en-US" dirty="0" smtClean="0"/>
              <a:t> </a:t>
            </a:r>
            <a:r>
              <a:rPr lang="el-GR" dirty="0" smtClean="0"/>
              <a:t>     </a:t>
            </a:r>
            <a:r>
              <a:rPr lang="el-GR" dirty="0" err="1" smtClean="0"/>
              <a:t>Ευρυγώνιος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pic>
        <p:nvPicPr>
          <p:cNvPr id="3074" name="Picture 2" descr="File:Canon EF 16-35mm F2.8L USM ultra wide angle len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1556792"/>
            <a:ext cx="43210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6001" y="5344454"/>
            <a:ext cx="2949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Canon EF 16-35mm F2.8L USM ultra wide angle lens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 tooltip="User:Jacopo Werther"/>
              </a:rPr>
              <a:t>Jacopo </a:t>
            </a:r>
            <a:r>
              <a:rPr lang="en-US" sz="1200" dirty="0" err="1" smtClean="0">
                <a:latin typeface="+mn-lt"/>
                <a:hlinkClick r:id="rId4" tooltip="User:Jacopo Werther"/>
              </a:rPr>
              <a:t>Werther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2.0</a:t>
            </a:r>
            <a:endParaRPr lang="en-US" sz="1200" dirty="0">
              <a:latin typeface="+mn-lt"/>
            </a:endParaRPr>
          </a:p>
        </p:txBody>
      </p:sp>
      <p:pic>
        <p:nvPicPr>
          <p:cNvPr id="3076" name="Picture 4" descr="File:Canon Zoom Lens EF 35-70mm 1to3.5-4.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314142" cy="44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85960" y="5831632"/>
            <a:ext cx="2949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Canon Zoom Lens EF 35-70mm 1to3.5-4.5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8" tooltip="User:Tobias &quot;ToMar&quot; Maier"/>
              </a:rPr>
              <a:t>Tobias "</a:t>
            </a:r>
            <a:r>
              <a:rPr lang="en-US" sz="1200" dirty="0" err="1">
                <a:latin typeface="+mn-lt"/>
                <a:hlinkClick r:id="rId8" tooltip="User:Tobias &quot;ToMar&quot; Maier"/>
              </a:rPr>
              <a:t>ToMar</a:t>
            </a:r>
            <a:r>
              <a:rPr lang="en-US" sz="1200" dirty="0">
                <a:latin typeface="+mn-lt"/>
                <a:hlinkClick r:id="rId8" tooltip="User:Tobias &quot;ToMar&quot; Maier"/>
              </a:rPr>
              <a:t>" </a:t>
            </a:r>
            <a:r>
              <a:rPr lang="en-US" sz="1200" dirty="0" smtClean="0">
                <a:latin typeface="+mn-lt"/>
                <a:hlinkClick r:id="rId8" tooltip="User:Tobias &quot;ToMar&quot; Maier"/>
              </a:rPr>
              <a:t>Maier</a:t>
            </a:r>
            <a:r>
              <a:rPr lang="en-US" sz="1200" dirty="0" smtClean="0"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9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85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smtClean="0"/>
              <a:t> </a:t>
            </a:r>
            <a:r>
              <a:rPr lang="el-GR" sz="4000" smtClean="0"/>
              <a:t>Φακοί </a:t>
            </a:r>
            <a:r>
              <a:rPr lang="en-US" sz="4000" smtClean="0"/>
              <a:t>ZOOM </a:t>
            </a:r>
            <a:r>
              <a:rPr lang="el-GR" sz="4000" smtClean="0"/>
              <a:t/>
            </a:r>
            <a:br>
              <a:rPr lang="el-GR" sz="4000" smtClean="0"/>
            </a:br>
            <a:r>
              <a:rPr lang="en-US" sz="4000" smtClean="0"/>
              <a:t>Mechanical – Optical Compensation</a:t>
            </a:r>
            <a:endParaRPr lang="el-GR" sz="4000" smtClean="0"/>
          </a:p>
        </p:txBody>
      </p:sp>
      <p:pic>
        <p:nvPicPr>
          <p:cNvPr id="3789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1" y="1484783"/>
            <a:ext cx="4753926" cy="4747713"/>
          </a:xfrm>
        </p:spPr>
      </p:pic>
      <p:pic>
        <p:nvPicPr>
          <p:cNvPr id="37892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1484783"/>
            <a:ext cx="4248472" cy="4722520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2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 Τηλεφακός </a:t>
            </a:r>
            <a:r>
              <a:rPr lang="en-US" sz="4000" dirty="0" smtClean="0"/>
              <a:t>  </a:t>
            </a:r>
            <a:r>
              <a:rPr lang="el-GR" sz="4000" dirty="0" err="1" smtClean="0"/>
              <a:t>Υπερτηλεφακός</a:t>
            </a:r>
            <a:endParaRPr lang="el-GR" sz="40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pic>
        <p:nvPicPr>
          <p:cNvPr id="5122" name="Picture 2" descr="https://upload.wikimedia.org/wikipedia/commons/thumb/1/13/Sigma_150-500_APO_HSM.JPG/1280px-Sigma_150-500_APO_HS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1124745"/>
            <a:ext cx="3857961" cy="302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Photographer with telephoto lens on football gam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512" y="3356992"/>
            <a:ext cx="43231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14159" y="2710661"/>
            <a:ext cx="2949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Photographer with telephoto lens on football game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5" tooltip="User:Ximeg"/>
              </a:rPr>
              <a:t>Ximeg</a:t>
            </a:r>
            <a:r>
              <a:rPr lang="en-US" sz="1200" dirty="0" smtClean="0">
                <a:latin typeface="+mn-lt"/>
                <a:hlinkClick r:id="rId6" tooltip="User:Tobias &quot;ToMar&quot; Maier"/>
              </a:rPr>
              <a:t> Maier</a:t>
            </a:r>
            <a:r>
              <a:rPr lang="en-US" sz="1200" dirty="0" smtClean="0"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7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7612" y="4163294"/>
            <a:ext cx="294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“</a:t>
            </a:r>
            <a:r>
              <a:rPr lang="en-US" sz="1200" dirty="0">
                <a:latin typeface="+mn-lt"/>
                <a:hlinkClick r:id="rId8"/>
              </a:rPr>
              <a:t>Sigma 150-500 APO </a:t>
            </a:r>
            <a:r>
              <a:rPr lang="en-US" sz="1200" dirty="0" smtClean="0">
                <a:latin typeface="+mn-lt"/>
                <a:hlinkClick r:id="rId8"/>
              </a:rPr>
              <a:t>HSM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9"/>
              </a:rPr>
              <a:t>Yerpo</a:t>
            </a:r>
            <a:r>
              <a:rPr lang="en-US" sz="1200" dirty="0" smtClean="0">
                <a:latin typeface="+mn-lt"/>
                <a:hlinkClick r:id="rId6" tooltip="User:Tobias &quot;ToMar&quot; Maier"/>
              </a:rPr>
              <a:t> Maier</a:t>
            </a:r>
            <a:r>
              <a:rPr lang="en-US" sz="1200" dirty="0" smtClean="0"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7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05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mtClean="0"/>
              <a:t>Φωτογραφική Μηχανή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Made in Greece (1954)</a:t>
            </a:r>
            <a:endParaRPr 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pic>
        <p:nvPicPr>
          <p:cNvPr id="6146" name="Picture 2" descr="http://filonohpontou.files.wordpress.com/2011/08/piccacame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510" y="1556792"/>
            <a:ext cx="5926981" cy="377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2077" y="5705711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H PICCA </a:t>
            </a:r>
            <a:r>
              <a:rPr lang="el-GR" sz="2000" dirty="0" smtClean="0">
                <a:latin typeface="+mn-lt"/>
              </a:rPr>
              <a:t>είναι η μοναδική σύγχρονη φωτογραφική μηχανή που κατασκευάστηκε στην Ελλάδα. Ο Δημήτρης </a:t>
            </a:r>
            <a:r>
              <a:rPr lang="el-GR" sz="2000" dirty="0" err="1" smtClean="0">
                <a:latin typeface="+mn-lt"/>
              </a:rPr>
              <a:t>Πικόπουλος</a:t>
            </a:r>
            <a:r>
              <a:rPr lang="el-GR" sz="2000" dirty="0" smtClean="0">
                <a:latin typeface="+mn-lt"/>
              </a:rPr>
              <a:t> έφτιαξε 400 περίπου τέτοιες μηχανές που κυκλοφόρησαν το 1954.</a:t>
            </a:r>
            <a:endParaRPr lang="el-GR" sz="2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1356" y="5335313"/>
            <a:ext cx="23612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filonohpontou.files.wordpress.com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dirty="0" smtClean="0"/>
              <a:t>Είδωλο μακρινού αντικειμένου για φακούς με διαφορετικό </a:t>
            </a:r>
            <a:r>
              <a:rPr lang="en-US" sz="4000" dirty="0" smtClean="0"/>
              <a:t>f</a:t>
            </a:r>
            <a:endParaRPr lang="el-GR" sz="4000" dirty="0" smtClean="0"/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469" y="1340768"/>
            <a:ext cx="6419062" cy="50597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63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dirty="0" smtClean="0"/>
              <a:t>Εστιακή απόσταση – Γωνία οράσεως</a:t>
            </a:r>
            <a:r>
              <a:rPr lang="en-US" sz="4000" dirty="0" smtClean="0"/>
              <a:t>, </a:t>
            </a:r>
            <a:r>
              <a:rPr lang="el-GR" sz="4000" dirty="0" smtClean="0"/>
              <a:t>φιλμ (24 </a:t>
            </a:r>
            <a:r>
              <a:rPr lang="en-US" sz="4000" dirty="0" smtClean="0"/>
              <a:t>x 36mm)</a:t>
            </a:r>
            <a:endParaRPr lang="el-GR" sz="40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pic>
        <p:nvPicPr>
          <p:cNvPr id="7170" name="Picture 2" descr="File:Photo lenses with a focal length and 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484784"/>
            <a:ext cx="76200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90633" y="6024346"/>
            <a:ext cx="3562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Photo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lenses with a focal length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angle</a:t>
            </a:r>
            <a:r>
              <a:rPr lang="en-US" sz="1200" dirty="0" err="1" smtClean="0">
                <a:latin typeface="+mn-lt"/>
                <a:hlinkClick r:id="rId3"/>
              </a:rPr>
              <a:t>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hlinkClick r:id="rId4" tooltip="User:MrSpyDoS (page does not exist)"/>
              </a:rPr>
              <a:t>MrSpyDoS</a:t>
            </a:r>
            <a:r>
              <a:rPr lang="en-US" sz="1200" dirty="0" smtClean="0"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18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198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612" y="1196975"/>
            <a:ext cx="4188775" cy="5040313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21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mtClean="0"/>
              <a:t>Εστιακή απόσταση – </a:t>
            </a:r>
            <a:br>
              <a:rPr lang="el-GR" smtClean="0"/>
            </a:br>
            <a:r>
              <a:rPr lang="el-GR" smtClean="0"/>
              <a:t>γωνία οράσεως </a:t>
            </a:r>
          </a:p>
        </p:txBody>
      </p:sp>
      <p:pic>
        <p:nvPicPr>
          <p:cNvPr id="4301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700808"/>
            <a:ext cx="4695457" cy="3744392"/>
          </a:xfrm>
        </p:spPr>
      </p:pic>
      <p:sp>
        <p:nvSpPr>
          <p:cNvPr id="8499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412776"/>
            <a:ext cx="3816424" cy="47974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Για φωτοευαίσθητη επιφάνεια με διάσταση </a:t>
            </a:r>
            <a:r>
              <a:rPr lang="en-US" sz="2800" dirty="0" smtClean="0"/>
              <a:t>(</a:t>
            </a:r>
            <a:r>
              <a:rPr lang="el-GR" sz="2800" dirty="0" smtClean="0"/>
              <a:t>24</a:t>
            </a:r>
            <a:r>
              <a:rPr lang="en-US" sz="2800" dirty="0" smtClean="0"/>
              <a:t>x36)mm</a:t>
            </a:r>
            <a:r>
              <a:rPr lang="el-GR" sz="2800" dirty="0" smtClean="0"/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ισχύει η σχέση: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</a:t>
            </a:r>
            <a:r>
              <a:rPr lang="el-GR" sz="2800" dirty="0" err="1" smtClean="0"/>
              <a:t>εφ(ω</a:t>
            </a:r>
            <a:r>
              <a:rPr lang="en-US" sz="2800" dirty="0" smtClean="0"/>
              <a:t> </a:t>
            </a:r>
            <a:r>
              <a:rPr lang="el-GR" sz="2800" dirty="0" smtClean="0"/>
              <a:t>/</a:t>
            </a:r>
            <a:r>
              <a:rPr lang="en-US" sz="2800" dirty="0" smtClean="0"/>
              <a:t> </a:t>
            </a:r>
            <a:r>
              <a:rPr lang="el-GR" sz="2800" dirty="0" smtClean="0"/>
              <a:t>2) = 21.6 / </a:t>
            </a:r>
            <a:r>
              <a:rPr lang="en-US" sz="2800" dirty="0" smtClean="0"/>
              <a:t>f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όπου ω : η γωνία οράσεως και </a:t>
            </a:r>
            <a:r>
              <a:rPr lang="en-US" sz="2800" dirty="0" smtClean="0"/>
              <a:t>f</a:t>
            </a:r>
            <a:r>
              <a:rPr lang="el-GR" sz="2800" dirty="0" smtClean="0"/>
              <a:t> : εστιακή απόσταση (</a:t>
            </a:r>
            <a:r>
              <a:rPr lang="en-US" sz="2800" dirty="0" smtClean="0"/>
              <a:t> </a:t>
            </a:r>
            <a:r>
              <a:rPr lang="el-GR" sz="2800" dirty="0" smtClean="0"/>
              <a:t>σε </a:t>
            </a:r>
            <a:r>
              <a:rPr lang="en-US" sz="2800" dirty="0" smtClean="0"/>
              <a:t>mm)</a:t>
            </a:r>
            <a:r>
              <a:rPr lang="el-GR" sz="28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9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mtClean="0"/>
              <a:t>Οι 4 βασικές κατηγορίες </a:t>
            </a:r>
            <a:br>
              <a:rPr lang="el-GR" smtClean="0"/>
            </a:br>
            <a:r>
              <a:rPr lang="el-GR" smtClean="0"/>
              <a:t>Φωτογραφικών Μηχανών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pic>
        <p:nvPicPr>
          <p:cNvPr id="6" name="Picture 8" descr="Please click here for detailed view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2897766" cy="181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lease click here for detailed view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722" y="3619575"/>
            <a:ext cx="23876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lease click here for detailed view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747" y="3933056"/>
            <a:ext cx="3024336" cy="18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63888" y="6427887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ted.photographer.org.uk</a:t>
            </a:r>
            <a:endParaRPr lang="el-GR" sz="1200" dirty="0">
              <a:latin typeface="+mn-lt"/>
            </a:endParaRPr>
          </a:p>
        </p:txBody>
      </p:sp>
      <p:pic>
        <p:nvPicPr>
          <p:cNvPr id="11" name="Picture 4" descr="Please click here for detailed viewi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35" y="1441091"/>
            <a:ext cx="2776129" cy="19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Κατ’ ευθείαν οράσεως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4110837" y="633095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2"/>
              </a:rPr>
              <a:t>souworkshops.com</a:t>
            </a:r>
            <a:endParaRPr lang="el-GR" sz="1200" dirty="0">
              <a:latin typeface="+mn-lt"/>
            </a:endParaRPr>
          </a:p>
        </p:txBody>
      </p:sp>
      <p:pic>
        <p:nvPicPr>
          <p:cNvPr id="9" name="Picture 4" descr="http://www.souworkshops.com/wp-content/uploads/2013/01/error-paralaje-english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1103586"/>
            <a:ext cx="4945819" cy="504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lease click here for detailed view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22863"/>
            <a:ext cx="2897766" cy="181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4299" y="4533967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ted.photographer.org.uk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09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Μονορεφλέξ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pic>
        <p:nvPicPr>
          <p:cNvPr id="9218" name="Picture 2" descr="File:SLR cross sec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6781" y="1340768"/>
            <a:ext cx="4797152" cy="399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8610" y="5393480"/>
            <a:ext cx="2933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“SLR cross section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4" tooltip="User:Cburnett"/>
              </a:rPr>
              <a:t>Cburnett</a:t>
            </a:r>
            <a:r>
              <a:rPr lang="en-US" sz="1200" dirty="0" smtClean="0"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9220" name="Picture 4" descr="Please click here for detailed viewi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40174"/>
            <a:ext cx="2776129" cy="19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1472" y="4278408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ted.photographer.org.uk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44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dirty="0" err="1" smtClean="0"/>
              <a:t>Πεντάπρισμα</a:t>
            </a:r>
            <a:r>
              <a:rPr lang="el-GR" dirty="0" smtClean="0"/>
              <a:t> – </a:t>
            </a:r>
            <a:br>
              <a:rPr lang="el-GR" dirty="0" smtClean="0"/>
            </a:br>
            <a:r>
              <a:rPr lang="el-GR" dirty="0" smtClean="0"/>
              <a:t>Αρχή λειτουργίας</a:t>
            </a:r>
          </a:p>
        </p:txBody>
      </p:sp>
      <p:pic>
        <p:nvPicPr>
          <p:cNvPr id="47108" name="Picture 6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50" y="1268760"/>
            <a:ext cx="4360957" cy="458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0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1268760"/>
            <a:ext cx="4494138" cy="4995200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pic>
        <p:nvPicPr>
          <p:cNvPr id="47107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4698124"/>
            <a:ext cx="2837794" cy="2159876"/>
          </a:xfrm>
        </p:spPr>
      </p:pic>
    </p:spTree>
    <p:extLst>
      <p:ext uri="{BB962C8B-B14F-4D97-AF65-F5344CB8AC3E}">
        <p14:creationId xmlns:p14="http://schemas.microsoft.com/office/powerpoint/2010/main" val="38007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Διπλορεφλέξ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pic>
        <p:nvPicPr>
          <p:cNvPr id="10242" name="Picture 2" descr="Please click here for detailed view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3876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1241" y="4869160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ted.photographer.org.uk</a:t>
            </a:r>
            <a:endParaRPr lang="el-GR" sz="1200" dirty="0">
              <a:latin typeface="+mn-lt"/>
            </a:endParaRPr>
          </a:p>
        </p:txBody>
      </p:sp>
      <p:pic>
        <p:nvPicPr>
          <p:cNvPr id="10244" name="Picture 4" descr="http://121clicks.com/wp-content/uploads/2012/01/qapart4_mamiyac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173" y="156000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54777" y="5204871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Στο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graphicdesign.stackexchange.com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46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Μηχανή στούντιο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pic>
        <p:nvPicPr>
          <p:cNvPr id="11266" name="Picture 2" descr="Please click here for detailed view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91501"/>
            <a:ext cx="3024336" cy="18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5576" y="4751741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ted.photographer.org.uk</a:t>
            </a:r>
            <a:endParaRPr lang="el-GR" sz="1200" dirty="0">
              <a:latin typeface="+mn-lt"/>
            </a:endParaRPr>
          </a:p>
        </p:txBody>
      </p:sp>
      <p:pic>
        <p:nvPicPr>
          <p:cNvPr id="11268" name="Picture 4" descr="File:View camera 2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381360" cy="36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19869" y="5614685"/>
            <a:ext cx="2933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View camera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Malyszkz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5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Μηχανή στούντιο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pic>
        <p:nvPicPr>
          <p:cNvPr id="12290" name="Picture 2" descr="File:Gowland Pocket View came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623761" cy="362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3608" y="494230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Gowland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Pocket View camera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Jacopo Werther"/>
              </a:rPr>
              <a:t>Jacopo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Jacopo Werther"/>
              </a:rPr>
              <a:t>Werther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2292" name="Picture 4" descr="File:Cambo monorail view camera with Schneider-Kreuznach Symmars-S 210mm 5.6f lens - (3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184928" cy="47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70628" y="6046152"/>
            <a:ext cx="3307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“</a:t>
            </a:r>
            <a:r>
              <a:rPr lang="en-US" sz="1200" dirty="0" err="1">
                <a:latin typeface="+mn-lt"/>
                <a:hlinkClick r:id="rId7"/>
              </a:rPr>
              <a:t>Cambo</a:t>
            </a:r>
            <a:r>
              <a:rPr lang="en-US" sz="1200" dirty="0">
                <a:latin typeface="+mn-lt"/>
                <a:hlinkClick r:id="rId7"/>
              </a:rPr>
              <a:t> monorail view camera with Schneider-</a:t>
            </a:r>
            <a:r>
              <a:rPr lang="en-US" sz="1200" dirty="0" err="1">
                <a:latin typeface="+mn-lt"/>
                <a:hlinkClick r:id="rId7"/>
              </a:rPr>
              <a:t>Kreuznach</a:t>
            </a:r>
            <a:r>
              <a:rPr lang="en-US" sz="1200" dirty="0">
                <a:latin typeface="+mn-lt"/>
                <a:hlinkClick r:id="rId7"/>
              </a:rPr>
              <a:t> </a:t>
            </a:r>
            <a:r>
              <a:rPr lang="en-US" sz="1200" dirty="0" err="1">
                <a:latin typeface="+mn-lt"/>
                <a:hlinkClick r:id="rId7"/>
              </a:rPr>
              <a:t>Symmars</a:t>
            </a:r>
            <a:r>
              <a:rPr lang="en-US" sz="1200" dirty="0">
                <a:latin typeface="+mn-lt"/>
                <a:hlinkClick r:id="rId7"/>
              </a:rPr>
              <a:t>-S 210mm 5.6f lens - (3</a:t>
            </a:r>
            <a:r>
              <a:rPr lang="en-US" sz="1200" dirty="0" smtClean="0">
                <a:latin typeface="+mn-lt"/>
              </a:rPr>
              <a:t>)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Jacopo Werther"/>
              </a:rPr>
              <a:t>Jacopo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Jacopo Werther"/>
              </a:rPr>
              <a:t>Werther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6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9214"/>
            <a:ext cx="4211960" cy="146557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dirty="0" smtClean="0"/>
              <a:t>Μεταβολή μεγέθους ειδώλου με </a:t>
            </a:r>
            <a:r>
              <a:rPr lang="en-US" dirty="0" smtClean="0"/>
              <a:t>f</a:t>
            </a:r>
            <a:endParaRPr lang="el-GR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72816"/>
            <a:ext cx="3528392" cy="482453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Η </a:t>
            </a:r>
            <a:r>
              <a:rPr lang="el-GR" sz="2800" dirty="0"/>
              <a:t>συμπληρωματική τοποθέτηση θετικών ή αρνητικών φακών μεταβάλλει το μέγεθος του εστιασμένου ειδώλου στην φωτοευαίσθητη επιφάνεια. </a:t>
            </a:r>
          </a:p>
        </p:txBody>
      </p:sp>
      <p:pic>
        <p:nvPicPr>
          <p:cNvPr id="2050" name="Picture 2" descr="Photography Cheat Sheet: what your camera captures at every lens' focal lengt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992" y="7002"/>
            <a:ext cx="5041617" cy="68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95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dirty="0" smtClean="0"/>
              <a:t>Αρχή του </a:t>
            </a:r>
            <a:r>
              <a:rPr lang="en-US" sz="4000" dirty="0" err="1" smtClean="0"/>
              <a:t>Scheimflug</a:t>
            </a:r>
            <a:r>
              <a:rPr lang="el-GR" sz="4000" dirty="0" smtClean="0"/>
              <a:t> ή</a:t>
            </a:r>
            <a:br>
              <a:rPr lang="el-GR" sz="4000" dirty="0" smtClean="0"/>
            </a:br>
            <a:r>
              <a:rPr lang="el-GR" sz="4000" dirty="0" smtClean="0"/>
              <a:t>Κανόνας τεμνομένων επιπέδων</a:t>
            </a:r>
          </a:p>
        </p:txBody>
      </p:sp>
      <p:pic>
        <p:nvPicPr>
          <p:cNvPr id="5120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484784"/>
            <a:ext cx="6933334" cy="4515481"/>
          </a:xfrm>
          <a:scene3d>
            <a:camera prst="orthographicFront">
              <a:rot lat="0" lon="0" rev="21540000"/>
            </a:camera>
            <a:lightRig rig="threePt" dir="t"/>
          </a:scene3d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8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Αρχή του </a:t>
            </a:r>
            <a:r>
              <a:rPr lang="en-US" dirty="0" err="1" smtClean="0"/>
              <a:t>Scheimflug</a:t>
            </a:r>
            <a:endParaRPr lang="el-GR" dirty="0" smtClean="0"/>
          </a:p>
        </p:txBody>
      </p:sp>
      <p:pic>
        <p:nvPicPr>
          <p:cNvPr id="52227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034226"/>
            <a:ext cx="4533348" cy="3096344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510" y="1772816"/>
            <a:ext cx="4505490" cy="36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Αρχή του </a:t>
            </a:r>
            <a:r>
              <a:rPr lang="en-US" dirty="0" err="1" smtClean="0"/>
              <a:t>Scheimflug</a:t>
            </a:r>
            <a:endParaRPr lang="el-GR" dirty="0" smtClean="0"/>
          </a:p>
        </p:txBody>
      </p:sp>
      <p:pic>
        <p:nvPicPr>
          <p:cNvPr id="53251" name="Picture 2" descr="C:\Users\ARAVANTINOS\Desktop\scheimflug_diagramTM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1308" y="1772816"/>
            <a:ext cx="5361384" cy="3833390"/>
          </a:xfr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267744" y="579617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ephotozine.com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33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sz="3600" dirty="0" smtClean="0"/>
              <a:t>Αρχή του </a:t>
            </a:r>
            <a:r>
              <a:rPr lang="en-US" sz="3600" dirty="0" err="1" smtClean="0"/>
              <a:t>Scheimflug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(παραμορφώσεις  προοπτικής)</a:t>
            </a:r>
            <a:endParaRPr lang="el-GR" sz="3600" dirty="0"/>
          </a:p>
        </p:txBody>
      </p:sp>
      <p:pic>
        <p:nvPicPr>
          <p:cNvPr id="54275" name="Picture 2" descr="C:\Users\ARAVANTINOS\Desktop\Focusing%20the%20tilt-shift%20lens-1_img_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083" y="2008346"/>
            <a:ext cx="5537835" cy="3417570"/>
          </a:xfr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283069" y="55172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luminous-landscape.com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8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dirty="0" smtClean="0"/>
              <a:t>Διαφορετική απεικόνιση</a:t>
            </a:r>
            <a:br>
              <a:rPr lang="el-GR" dirty="0" smtClean="0"/>
            </a:br>
            <a:r>
              <a:rPr lang="el-GR" dirty="0" smtClean="0"/>
              <a:t>με ίδιο Βάθος πεδίου</a:t>
            </a:r>
          </a:p>
        </p:txBody>
      </p:sp>
      <p:pic>
        <p:nvPicPr>
          <p:cNvPr id="55299" name="Picture 2" descr="C:\Users\ARAVANTINOS\Desktop\matchbox_f4_notiltTM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3672408" cy="2453169"/>
          </a:xfrm>
          <a:noFill/>
        </p:spPr>
      </p:pic>
      <p:pic>
        <p:nvPicPr>
          <p:cNvPr id="55300" name="Picture 3" descr="C:\Users\ARAVANTINOS\Desktop\matchbox_f4_tiltTM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3789040"/>
            <a:ext cx="3486150" cy="2328862"/>
          </a:xfr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267744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ephotozine.com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78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dirty="0" smtClean="0"/>
              <a:t>Διαφορετική απεικόνιση</a:t>
            </a:r>
            <a:br>
              <a:rPr lang="el-GR" dirty="0" smtClean="0"/>
            </a:br>
            <a:r>
              <a:rPr lang="el-GR" dirty="0" smtClean="0"/>
              <a:t>με ίδιο Βάθος πεδίου</a:t>
            </a:r>
          </a:p>
        </p:txBody>
      </p:sp>
      <p:pic>
        <p:nvPicPr>
          <p:cNvPr id="56323" name="Picture 4" descr="C:\Users\ARAVANTINOS\Desktop\scheimpflug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42" y="1844824"/>
            <a:ext cx="5246116" cy="3744416"/>
          </a:xfr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7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sz="4000" dirty="0" smtClean="0"/>
              <a:t>Άπειρο βάθος πεδίου χωρίς να κλείσει το διάφραγμα</a:t>
            </a:r>
            <a:endParaRPr lang="el-GR" sz="4000" dirty="0"/>
          </a:p>
        </p:txBody>
      </p:sp>
      <p:pic>
        <p:nvPicPr>
          <p:cNvPr id="57347" name="Picture 2" descr="C:\Users\ARAVANTINOS\Desktop\_mg_1190-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84783"/>
            <a:ext cx="2422768" cy="4528538"/>
          </a:xfrm>
          <a:noFill/>
        </p:spPr>
      </p:pic>
      <p:pic>
        <p:nvPicPr>
          <p:cNvPr id="57348" name="Picture 3" descr="C:\Users\ARAVANTINOS\Desktop\581104006_i9Aws-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3"/>
            <a:ext cx="307181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6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Αθανάσιος </a:t>
            </a:r>
            <a:r>
              <a:rPr lang="el-GR" sz="2000" dirty="0" err="1"/>
              <a:t>Αραβαντινός</a:t>
            </a:r>
            <a:r>
              <a:rPr lang="el-GR" sz="2000" dirty="0"/>
              <a:t> 2014. Αθανάσιος </a:t>
            </a:r>
            <a:r>
              <a:rPr lang="el-GR" sz="2000" dirty="0" err="1"/>
              <a:t>Αραβαντινός</a:t>
            </a:r>
            <a:r>
              <a:rPr lang="el-GR" sz="2000" dirty="0"/>
              <a:t>. «Φυσική Εικόνας &amp; Ήχου ΙΙ (Θ). Ενότητα </a:t>
            </a:r>
            <a:r>
              <a:rPr lang="el-GR" sz="2000" dirty="0" smtClean="0"/>
              <a:t>3: </a:t>
            </a:r>
            <a:r>
              <a:rPr lang="el-GR" sz="2000" dirty="0"/>
              <a:t>Φωτογραφικός </a:t>
            </a:r>
            <a:r>
              <a:rPr lang="el-GR" sz="2000" dirty="0" smtClean="0"/>
              <a:t>φακός».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Μεταβολή μεγέθους ειδώλου με </a:t>
            </a:r>
            <a:r>
              <a:rPr lang="en-US" smtClean="0"/>
              <a:t>f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3682752" cy="504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800" dirty="0"/>
              <a:t>Φωτογραφικός φακός με μικρή εστιακή απόσταση δημιουργεί μικρό είδωλο.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Φωτογραφικός </a:t>
            </a:r>
            <a:r>
              <a:rPr lang="el-GR" sz="2800" dirty="0"/>
              <a:t>φακός με μεγάλη εστιακή απόσταση δημιουργεί μεγάλο είδωλο.</a:t>
            </a:r>
          </a:p>
          <a:p>
            <a:endParaRPr lang="el-GR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268760"/>
            <a:ext cx="4728897" cy="504031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0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Σφάλματα φακών</a:t>
            </a: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943" y="1464143"/>
            <a:ext cx="4104887" cy="203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163" y="1464143"/>
            <a:ext cx="3443635" cy="203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8942" y="3789040"/>
            <a:ext cx="4121089" cy="2715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8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Σφάλματα φακών</a:t>
            </a: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231" y="1018567"/>
            <a:ext cx="4306877" cy="276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02726" y="1025205"/>
            <a:ext cx="4321063" cy="275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07343" y="3861047"/>
            <a:ext cx="4321063" cy="29945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85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dirty="0" err="1" smtClean="0"/>
              <a:t>Πιθοειδής</a:t>
            </a:r>
            <a:r>
              <a:rPr lang="el-GR" dirty="0" smtClean="0"/>
              <a:t> – Μηνοειδής </a:t>
            </a:r>
            <a:br>
              <a:rPr lang="el-GR" dirty="0" smtClean="0"/>
            </a:br>
            <a:r>
              <a:rPr lang="el-GR" dirty="0" smtClean="0"/>
              <a:t>Γραμμική παραμόρφωση</a:t>
            </a:r>
          </a:p>
        </p:txBody>
      </p:sp>
      <p:pic>
        <p:nvPicPr>
          <p:cNvPr id="1126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844" y="1196975"/>
            <a:ext cx="5212312" cy="50403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4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89b02e29548a96191a4b5b3167ebb792f2e78085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3687</TotalTime>
  <Words>1397</Words>
  <Application>Microsoft Office PowerPoint</Application>
  <PresentationFormat>On-screen Show (4:3)</PresentationFormat>
  <Paragraphs>242</Paragraphs>
  <Slides>63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OC_template_updated</vt:lpstr>
      <vt:lpstr>Φυσική Εικόνας &amp; Ήχου ΙΙ (Θ)</vt:lpstr>
      <vt:lpstr>Φωτογραφικός Φακός</vt:lpstr>
      <vt:lpstr>Φωτογραφικός Φακός</vt:lpstr>
      <vt:lpstr>Είδωλο μακρινού αντικειμένου για φακούς με διαφορετικό f</vt:lpstr>
      <vt:lpstr>Μεταβολή μεγέθους ειδώλου με f</vt:lpstr>
      <vt:lpstr>Μεταβολή μεγέθους ειδώλου με f</vt:lpstr>
      <vt:lpstr>Σφάλματα φακών</vt:lpstr>
      <vt:lpstr>Σφάλματα φακών</vt:lpstr>
      <vt:lpstr>Πιθοειδής – Μηνοειδής  Γραμμική παραμόρφωση</vt:lpstr>
      <vt:lpstr>Δείκτης διάθλασης υλικών</vt:lpstr>
      <vt:lpstr>Διαμήκης Χρωματική Εκτροπή</vt:lpstr>
      <vt:lpstr>Εγκάρσια Χρωματική Εκτροπή</vt:lpstr>
      <vt:lpstr>Αχρωματικό Ζεύγος Φακών</vt:lpstr>
      <vt:lpstr>Υλικά φακών έως το 1900 </vt:lpstr>
      <vt:lpstr>Υλικά φακών 1900 - 1950</vt:lpstr>
      <vt:lpstr>Υλικά φακών μετά το 1950</vt:lpstr>
      <vt:lpstr>Εκτροπή Σφαιρικών Επιφανειών</vt:lpstr>
      <vt:lpstr>     Ασφαιρικές  Διαθλαστικές          Επιφάνειες</vt:lpstr>
      <vt:lpstr>Resolution Test Charts</vt:lpstr>
      <vt:lpstr>Φωτογραφικός Φακός - Σχεδίαση</vt:lpstr>
      <vt:lpstr>Φωτογραφικός Φακός  Τεχνικά Χαρακτηριστικά κατασκευής</vt:lpstr>
      <vt:lpstr>Οπτικά στοιχεία  σύνθετων φακών </vt:lpstr>
      <vt:lpstr>Φωτογραφικοί φακοί διαφορετικών εστιακών αποστάσεων</vt:lpstr>
      <vt:lpstr>F = 28, 50, 70, 210 mm </vt:lpstr>
      <vt:lpstr>Εστιακή απόσταση – μεγέθη φωτογραφιζόμενων αντικειμένων</vt:lpstr>
      <vt:lpstr>Μέγεθος  Ε Φωτογραφιζόμενου Ειδώλου</vt:lpstr>
      <vt:lpstr>Εσωτερική δομή σύνθετων φωτογραφικών φακών</vt:lpstr>
      <vt:lpstr>Κατηγορίες φωτογραφικών φακών</vt:lpstr>
      <vt:lpstr>Κατηγορίες φωτογραφικών φακών</vt:lpstr>
      <vt:lpstr>Κατηγορίες φωτογραφικών φακών</vt:lpstr>
      <vt:lpstr>Nikkon 28 – 200mm</vt:lpstr>
      <vt:lpstr>Σύγχρονοι φωτογραφικοί φακοί με ανακλαστικές επιφάνειες</vt:lpstr>
      <vt:lpstr>Σύγχρονοι φωτογραφικοί φακοί με ανακλαστικές επιφάνειες</vt:lpstr>
      <vt:lpstr>G - photographic lenses</vt:lpstr>
      <vt:lpstr>G - photographic lenses</vt:lpstr>
      <vt:lpstr>  ZOOM            Ευρυγώνιος</vt:lpstr>
      <vt:lpstr> Φακοί ZOOM  Mechanical – Optical Compensation</vt:lpstr>
      <vt:lpstr> Τηλεφακός   Υπερτηλεφακός</vt:lpstr>
      <vt:lpstr>Φωτογραφική Μηχανή  Made in Greece (1954)</vt:lpstr>
      <vt:lpstr>Εστιακή απόσταση – Γωνία οράσεως, φιλμ (24 x 36mm)</vt:lpstr>
      <vt:lpstr>PowerPoint Presentation</vt:lpstr>
      <vt:lpstr>Εστιακή απόσταση –  γωνία οράσεως </vt:lpstr>
      <vt:lpstr>Οι 4 βασικές κατηγορίες  Φωτογραφικών Μηχανών</vt:lpstr>
      <vt:lpstr>Κατ’ ευθείαν οράσεως</vt:lpstr>
      <vt:lpstr>Μονορεφλέξ</vt:lpstr>
      <vt:lpstr>Πεντάπρισμα –  Αρχή λειτουργίας</vt:lpstr>
      <vt:lpstr>Διπλορεφλέξ</vt:lpstr>
      <vt:lpstr>Μηχανή στούντιο</vt:lpstr>
      <vt:lpstr>Μηχανή στούντιο</vt:lpstr>
      <vt:lpstr>Αρχή του Scheimflug ή Κανόνας τεμνομένων επιπέδων</vt:lpstr>
      <vt:lpstr>Αρχή του Scheimflug</vt:lpstr>
      <vt:lpstr>Αρχή του Scheimflug</vt:lpstr>
      <vt:lpstr>Αρχή του Scheimflug (παραμορφώσεις  προοπτικής)</vt:lpstr>
      <vt:lpstr>Διαφορετική απεικόνιση με ίδιο Βάθος πεδίου</vt:lpstr>
      <vt:lpstr>Διαφορετική απεικόνιση με ίδιο Βάθος πεδίου</vt:lpstr>
      <vt:lpstr>Άπειρο βάθος πεδίου χωρίς να κλείσει το διάφραγμα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489</cp:revision>
  <dcterms:created xsi:type="dcterms:W3CDTF">2013-03-04T13:35:19Z</dcterms:created>
  <dcterms:modified xsi:type="dcterms:W3CDTF">2015-07-17T12:00:27Z</dcterms:modified>
</cp:coreProperties>
</file>