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257" r:id="rId42"/>
    <p:sldId id="262" r:id="rId43"/>
    <p:sldId id="264" r:id="rId44"/>
    <p:sldId id="269" r:id="rId45"/>
    <p:sldId id="270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E9D9-475B-44BA-AD2C-BA152BB2A5E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75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12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5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23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90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omcast.net/~dssweb/intro_to_stereo.htm" TargetMode="External"/><Relationship Id="rId7" Type="http://schemas.openxmlformats.org/officeDocument/2006/relationships/hyperlink" Target="https://creativecommons.org/licenses/by-sa/2.5/deed.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Morven" TargetMode="External"/><Relationship Id="rId5" Type="http://schemas.openxmlformats.org/officeDocument/2006/relationships/hyperlink" Target="https://commons.wikimedia.org/wiki/File:Stereo_Realist.jpg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wood.com/simple-stereo-photograph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l.uic.edu/cavern/agave/EVLStere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ametrix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ocularity.org/page20.ph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://www.projectorcentral.com/Christie-Montage_LX33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reo3d.com/projection.htm" TargetMode="External"/><Relationship Id="rId5" Type="http://schemas.openxmlformats.org/officeDocument/2006/relationships/hyperlink" Target="https://www.stereoscopy.com/faq/slideprojection.html" TargetMode="Externa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tionoptions.com/photobphi/polarized-3d-glass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allax_barrier_vs_lenticular_screen.svg" TargetMode="External"/><Relationship Id="rId7" Type="http://schemas.openxmlformats.org/officeDocument/2006/relationships/hyperlink" Target="http://cafecomdesenho.com/2011/02/como-funciona-o-3d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Cmgle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otoplastikon.stereos.pl/index2.html" TargetMode="External"/><Relationship Id="rId3" Type="http://schemas.openxmlformats.org/officeDocument/2006/relationships/image" Target="../media/image38.jpeg"/><Relationship Id="rId7" Type="http://schemas.openxmlformats.org/officeDocument/2006/relationships/hyperlink" Target="http://creativecommons.org/licenses/by-nc-sa/3.0/" TargetMode="External"/><Relationship Id="rId12" Type="http://schemas.openxmlformats.org/officeDocument/2006/relationships/hyperlink" Target="http://kb.eurovr-association.org/index.php/WG2.7_Terms_of_Referenc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asaweb.google.com/115626375544587197467" TargetMode="External"/><Relationship Id="rId11" Type="http://schemas.openxmlformats.org/officeDocument/2006/relationships/hyperlink" Target="https://commons.wikimedia.org/wiki/User:Liftarn" TargetMode="External"/><Relationship Id="rId5" Type="http://schemas.openxmlformats.org/officeDocument/2006/relationships/hyperlink" Target="https://picasaweb.google.com/115626375544587197467/LeapIntoTheVoid02?fgl=true&amp;pli=1" TargetMode="External"/><Relationship Id="rId10" Type="http://schemas.openxmlformats.org/officeDocument/2006/relationships/hyperlink" Target="https://commons.wikimedia.org/wiki/File:Holmes_stereoscope.jpg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jpeg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deiby/" TargetMode="External"/><Relationship Id="rId11" Type="http://schemas.openxmlformats.org/officeDocument/2006/relationships/hyperlink" Target="http://tn01.blogspot.gr/2011/09/3d-technology-without-glasses-how-does.html" TargetMode="External"/><Relationship Id="rId5" Type="http://schemas.openxmlformats.org/officeDocument/2006/relationships/hyperlink" Target="https://www.flickr.com/photos/deiby/2741030309" TargetMode="External"/><Relationship Id="rId10" Type="http://schemas.openxmlformats.org/officeDocument/2006/relationships/hyperlink" Target="https://commons.wikimedia.org/wiki/User:Americasroof" TargetMode="External"/><Relationship Id="rId4" Type="http://schemas.openxmlformats.org/officeDocument/2006/relationships/image" Target="../media/image43.jpeg"/><Relationship Id="rId9" Type="http://schemas.openxmlformats.org/officeDocument/2006/relationships/hyperlink" Target="https://commons.wikimedia.org/wiki/File:Obama-3d-view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ylephoto.biz/194120-Holga-120-3D-Stereo-Camera" TargetMode="External"/><Relationship Id="rId4" Type="http://schemas.openxmlformats.org/officeDocument/2006/relationships/hyperlink" Target="http://goods.ruten.com.tw/item/show?2101025653728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Pieter_Kuiper" TargetMode="External"/><Relationship Id="rId4" Type="http://schemas.openxmlformats.org/officeDocument/2006/relationships/hyperlink" Target="https://commons.wikimedia.org/wiki/File:Gabriel_Lippmann2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3d.org/stereo_art/" TargetMode="Externa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Επιστημονική Φωτογραφία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Στερεοσκοπική φωτογραφία</a:t>
            </a:r>
            <a:r>
              <a:rPr lang="en-US" sz="2600" dirty="0" smtClean="0"/>
              <a:t> - </a:t>
            </a:r>
            <a:r>
              <a:rPr lang="el-GR" sz="2600" dirty="0"/>
              <a:t>Αρχή λειτουργίας, Στερεοσκοπικές διατάξεις, </a:t>
            </a:r>
            <a:r>
              <a:rPr lang="el-GR" sz="2600" dirty="0" smtClean="0"/>
              <a:t>Δημιουργία ζεύγους στερεοσκοπικών </a:t>
            </a:r>
            <a:r>
              <a:rPr lang="el-GR" sz="2600" dirty="0"/>
              <a:t>φωτογραφιών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Αρχή λειτουργίας </a:t>
            </a:r>
            <a:r>
              <a:rPr lang="en-US" dirty="0" smtClean="0"/>
              <a:t>3D</a:t>
            </a:r>
            <a:endParaRPr lang="el-GR" dirty="0"/>
          </a:p>
        </p:txBody>
      </p:sp>
      <p:pic>
        <p:nvPicPr>
          <p:cNvPr id="2050" name="Picture 2" descr="C:\Users\ARAVANTINOS\Desktop\P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1124744"/>
            <a:ext cx="4438711" cy="540060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1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Τρισδιάστατη απεικόνιση</a:t>
            </a:r>
            <a:br>
              <a:rPr lang="el-GR" dirty="0" smtClean="0"/>
            </a:br>
            <a:r>
              <a:rPr lang="el-GR" dirty="0" smtClean="0"/>
              <a:t>Δύο οφθαλμοί – ένας εγκέφαλος</a:t>
            </a:r>
            <a:endParaRPr lang="el-GR" dirty="0"/>
          </a:p>
        </p:txBody>
      </p:sp>
      <p:pic>
        <p:nvPicPr>
          <p:cNvPr id="7170" name="Picture 2" descr="C:\Users\ARAVANTINOS\Desktop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754" y="2420888"/>
            <a:ext cx="4977310" cy="2160240"/>
          </a:xfrm>
          <a:prstGeom prst="rect">
            <a:avLst/>
          </a:prstGeom>
          <a:noFill/>
        </p:spPr>
      </p:pic>
      <p:pic>
        <p:nvPicPr>
          <p:cNvPr id="7171" name="Picture 3" descr="C:\Users\ARAVANTINOS\Desktop\imagesCAGIL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47790" cy="421945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Τα τρία «διακριτά» στάδια </a:t>
            </a:r>
            <a:br>
              <a:rPr lang="el-GR" dirty="0" smtClean="0"/>
            </a:br>
            <a:r>
              <a:rPr lang="el-GR" dirty="0" smtClean="0"/>
              <a:t>της στερεοσκοπίας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 smtClean="0"/>
              <a:t>Λήψη στερεοσκοπικών εικόνων (</a:t>
            </a:r>
            <a:r>
              <a:rPr lang="en-US" dirty="0" smtClean="0"/>
              <a:t>Shooting)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Διαχείριση στερεοσκοπικών εικόνων (</a:t>
            </a:r>
            <a:r>
              <a:rPr lang="en-US" dirty="0" smtClean="0"/>
              <a:t>Mounting)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Παρατήρηση στερεοσκοπικών εικόνων (</a:t>
            </a:r>
            <a:r>
              <a:rPr lang="en-US" dirty="0" smtClean="0"/>
              <a:t>Viewing)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Φωτογραφικός εξοπλισμός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Στέρεο – Κάμερα.</a:t>
            </a:r>
          </a:p>
          <a:p>
            <a:r>
              <a:rPr lang="el-GR" dirty="0" smtClean="0"/>
              <a:t>Διάταξη με διαχωριστή δέσμης.</a:t>
            </a:r>
          </a:p>
          <a:p>
            <a:r>
              <a:rPr lang="el-GR" dirty="0" smtClean="0"/>
              <a:t>Χρήση δύο συγχρονισμένων φωτογραφικών μηχανών ταυτόχρονης λήψης.</a:t>
            </a:r>
          </a:p>
          <a:p>
            <a:r>
              <a:rPr lang="el-GR" dirty="0" smtClean="0"/>
              <a:t>Διαδοχικές λήψεις από μια φωτογραφική μηχανή.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6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Στέρεο Κάμερες</a:t>
            </a:r>
            <a:endParaRPr lang="el-GR" dirty="0"/>
          </a:p>
        </p:txBody>
      </p:sp>
      <p:pic>
        <p:nvPicPr>
          <p:cNvPr id="5122" name="Picture 2" descr="C:\Users\ARAVANTINOS\Desktop\3DIntroPictures-004a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1988840"/>
            <a:ext cx="4978400" cy="331946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499992" y="53242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home.comcast.net</a:t>
            </a:r>
            <a:endParaRPr lang="el-GR" sz="1200" dirty="0">
              <a:latin typeface="+mn-lt"/>
            </a:endParaRPr>
          </a:p>
        </p:txBody>
      </p:sp>
      <p:pic>
        <p:nvPicPr>
          <p:cNvPr id="5" name="Picture 2" descr="File:Stereo Reali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4235624" cy="31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30246" y="5231961"/>
            <a:ext cx="2583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Stereo </a:t>
            </a:r>
            <a:r>
              <a:rPr lang="en-US" sz="1200" dirty="0" smtClean="0">
                <a:latin typeface="+mn-lt"/>
                <a:hlinkClick r:id="rId5"/>
              </a:rPr>
              <a:t>Realist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Morven"/>
              </a:rPr>
              <a:t>Morven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5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Διαχωριστής εισερχόμενης δέσμης</a:t>
            </a:r>
            <a:endParaRPr lang="el-GR" dirty="0"/>
          </a:p>
        </p:txBody>
      </p:sp>
      <p:pic>
        <p:nvPicPr>
          <p:cNvPr id="4" name="Content Placeholder 3" descr="C:\Users\ARAVANTINOS\Desktop\beamsplit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2564904"/>
            <a:ext cx="456167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C:\Users\ARAVANTINOS\Desktop\imagesCAZ17W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4326047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499991" y="5949280"/>
            <a:ext cx="4536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seawood.com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Συγχρονισμένες, ανεξάρτητες φωτογραφικές μηχανές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4" name="Picture 2" descr="https://www.evl.uic.edu/cavern/agave/EVLStereo/EV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83849"/>
            <a:ext cx="3705852" cy="3343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vl.uic.edu/cavern/agave/EVLStereo/index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83849"/>
            <a:ext cx="3592513" cy="3343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39752" y="5312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evl.uic.edu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dirty="0" smtClean="0"/>
              <a:t>Συγχρονισμένες, ανεξάρτητες φωτογραφικές μηχανές</a:t>
            </a:r>
            <a:endParaRPr lang="el-GR" sz="4000" dirty="0"/>
          </a:p>
        </p:txBody>
      </p:sp>
      <p:pic>
        <p:nvPicPr>
          <p:cNvPr id="1026" name="Picture 2" descr="C:\Users\ARAVANTINOS\Desktop\twinv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0703" y="1412776"/>
            <a:ext cx="4842594" cy="470171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995936" y="6242827"/>
            <a:ext cx="1165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ledametrix.com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Μια φωτογραφική μηχανή, </a:t>
            </a:r>
            <a:br>
              <a:rPr lang="el-GR" dirty="0" smtClean="0"/>
            </a:br>
            <a:r>
              <a:rPr lang="el-GR" dirty="0" smtClean="0"/>
              <a:t>δυο διαδοχικές λήψεις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AutoShape 2" descr="https://i.kinja-img.com/gawker-media/image/upload/18fbuyksjgpum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https://i.kinja-img.com/gawker-media/image/upload/18fbuyksjgpum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622" y="1556792"/>
            <a:ext cx="5844756" cy="43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</a:t>
            </a:r>
            <a:r>
              <a:rPr lang="el-GR" dirty="0" err="1" smtClean="0"/>
              <a:t>στερεοφωτογράφησης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Στερεοσκοπική βάση το 1/30 της</a:t>
            </a:r>
            <a:r>
              <a:rPr lang="en-US" dirty="0" smtClean="0"/>
              <a:t> </a:t>
            </a:r>
            <a:r>
              <a:rPr lang="el-GR" dirty="0" smtClean="0"/>
              <a:t>πιο κοντινής απόστασης από το θέμα.</a:t>
            </a:r>
          </a:p>
          <a:p>
            <a:r>
              <a:rPr lang="el-GR" dirty="0" smtClean="0"/>
              <a:t>Οπτικοί άξονες φωτογραφικών φακών αυστηρά παράλληλοι μεταξύ τους.</a:t>
            </a:r>
          </a:p>
          <a:p>
            <a:r>
              <a:rPr lang="el-GR" dirty="0" smtClean="0"/>
              <a:t>Μετακίνηση χωρίς κατακόρυφη παράλλαξη.</a:t>
            </a:r>
          </a:p>
          <a:p>
            <a:r>
              <a:rPr lang="el-GR" dirty="0" smtClean="0"/>
              <a:t>Δημιουργία μεγάλου βάθους πεδίου.</a:t>
            </a:r>
          </a:p>
          <a:p>
            <a:r>
              <a:rPr lang="el-GR" dirty="0" smtClean="0"/>
              <a:t>Απόλυτη σταθερότητα στο θέμα.</a:t>
            </a:r>
          </a:p>
          <a:p>
            <a:r>
              <a:rPr lang="el-GR" dirty="0" smtClean="0"/>
              <a:t>Σταθερή απόσταση, όχι διαφορά κλίμακας.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Ανθρώπινος Οφθαλμός - Κάμερα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823" y="1196975"/>
            <a:ext cx="5712354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7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l-GR" dirty="0" smtClean="0"/>
              <a:t>«Ο νόμος του 1/30»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 err="1" smtClean="0"/>
              <a:t>Υπερεστιακό</a:t>
            </a:r>
            <a:r>
              <a:rPr lang="el-GR" dirty="0" smtClean="0"/>
              <a:t> σημείο: Το κοντινότερο σημείο του χώρου που απεικονίζεται με ευκρίνεια όταν ο φωτογραφικός φακός είναι εστιασμένος στο άπειρο.</a:t>
            </a:r>
          </a:p>
          <a:p>
            <a:endParaRPr lang="el-GR" dirty="0" smtClean="0"/>
          </a:p>
          <a:p>
            <a:r>
              <a:rPr lang="el-GR" dirty="0" smtClean="0"/>
              <a:t>Ο ανθρώπινος οφθαλμός με εστίαση στο άπειρο μπορεί να αντιλαμβάνεται αντικείμενα καλά εστιασμένα τα οποία όμως βρίσκονται σε απόσταση 2</a:t>
            </a:r>
            <a:r>
              <a:rPr lang="en-US" dirty="0" smtClean="0"/>
              <a:t>m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μακρύτερα.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0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AVANTINOS\Desktop\displayViewer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16832"/>
            <a:ext cx="4299315" cy="3891735"/>
          </a:xfrm>
          <a:prstGeom prst="rect">
            <a:avLst/>
          </a:prstGeom>
          <a:noFill/>
        </p:spPr>
      </p:pic>
      <p:pic>
        <p:nvPicPr>
          <p:cNvPr id="3075" name="Picture 3" descr="C:\Users\ARAVANTINOS\Desktop\sceneCamera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085" y="2060848"/>
            <a:ext cx="4319593" cy="3767751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l-GR" dirty="0" smtClean="0"/>
              <a:t>«Ο νόμος του 1/30»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5" name="Ορθογώνιο 4"/>
          <p:cNvSpPr/>
          <p:nvPr/>
        </p:nvSpPr>
        <p:spPr>
          <a:xfrm>
            <a:off x="4139952" y="6093296"/>
            <a:ext cx="1158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binocularity.org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6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Ισχύει : Α / Ν</a:t>
            </a:r>
            <a:r>
              <a:rPr lang="en-US" dirty="0" smtClean="0"/>
              <a:t>c</a:t>
            </a:r>
            <a:r>
              <a:rPr lang="el-GR" dirty="0" smtClean="0"/>
              <a:t> = 0.06</a:t>
            </a:r>
            <a:r>
              <a:rPr lang="en-US" dirty="0" smtClean="0"/>
              <a:t>5 m</a:t>
            </a:r>
            <a:r>
              <a:rPr lang="el-GR" dirty="0" smtClean="0"/>
              <a:t> /</a:t>
            </a:r>
            <a:r>
              <a:rPr lang="en-US" dirty="0" smtClean="0"/>
              <a:t> 2 m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δηλαδή : Α / Ν</a:t>
            </a:r>
            <a:r>
              <a:rPr lang="en-US" dirty="0" smtClean="0"/>
              <a:t>c</a:t>
            </a:r>
            <a:r>
              <a:rPr lang="el-GR" dirty="0" smtClean="0"/>
              <a:t> = 1 / 30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Παράδειγμα: για ελάχιστη απόσταση στα 6</a:t>
            </a:r>
            <a:r>
              <a:rPr lang="en-US" dirty="0" smtClean="0"/>
              <a:t>m </a:t>
            </a:r>
            <a:r>
              <a:rPr lang="el-GR" dirty="0" smtClean="0"/>
              <a:t>η στερεοσκοπική βάση υπολογίζεται σε 600</a:t>
            </a:r>
            <a:r>
              <a:rPr lang="en-US" dirty="0" smtClean="0"/>
              <a:t>cm</a:t>
            </a:r>
            <a:r>
              <a:rPr lang="el-GR" dirty="0" smtClean="0"/>
              <a:t> / 30</a:t>
            </a:r>
            <a:r>
              <a:rPr lang="en-US" dirty="0" smtClean="0"/>
              <a:t> = </a:t>
            </a:r>
            <a:r>
              <a:rPr lang="el-GR" dirty="0" smtClean="0"/>
              <a:t>20</a:t>
            </a:r>
            <a:r>
              <a:rPr lang="en-US" dirty="0" smtClean="0"/>
              <a:t>cm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Στερεοσκοπική Βάση </a:t>
            </a:r>
            <a:br>
              <a:rPr lang="el-GR" dirty="0" smtClean="0"/>
            </a:br>
            <a:r>
              <a:rPr lang="el-GR" dirty="0" smtClean="0"/>
              <a:t>«Ο νόμος του 1/30»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4781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pic>
        <p:nvPicPr>
          <p:cNvPr id="2050" name="Picture 2" descr="C:\Users\ARAVANTINOS\Desktop\imagesCAAGPA2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0103" y="1700808"/>
            <a:ext cx="3170397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ARAVANTINOS\Desktop\images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889" y="1700808"/>
            <a:ext cx="3178399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ARAVANTINOS\Desktop\imagesCAZ2R9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808312" cy="2098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ARAVANTINOS\Desktop\imagesCAQZ5A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65103"/>
            <a:ext cx="3153762" cy="2098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AVANTINOS\Desktop\images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916832"/>
            <a:ext cx="2605650" cy="2171375"/>
          </a:xfrm>
          <a:prstGeom prst="rect">
            <a:avLst/>
          </a:prstGeom>
          <a:noFill/>
        </p:spPr>
      </p:pic>
      <p:pic>
        <p:nvPicPr>
          <p:cNvPr id="6147" name="Picture 3" descr="C:\Users\ARAVANTINOS\Desktop\imagesCAQZ5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246263" cy="2160240"/>
          </a:xfrm>
          <a:prstGeom prst="rect">
            <a:avLst/>
          </a:prstGeom>
          <a:noFill/>
        </p:spPr>
      </p:pic>
      <p:pic>
        <p:nvPicPr>
          <p:cNvPr id="6148" name="Picture 4" descr="C:\Users\ARAVANTINOS\Desktop\imag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605650" cy="1944216"/>
          </a:xfrm>
          <a:prstGeom prst="rect">
            <a:avLst/>
          </a:prstGeom>
          <a:noFill/>
        </p:spPr>
      </p:pic>
      <p:pic>
        <p:nvPicPr>
          <p:cNvPr id="6149" name="Picture 5" descr="C:\Users\ARAVANTINOS\Desktop\philae_trajan_stereogram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14800"/>
            <a:ext cx="4800600" cy="178911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1941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AVANTINOS\Desktop\imagesCALP0CM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8498" y="1772816"/>
            <a:ext cx="2953422" cy="1894648"/>
          </a:xfrm>
          <a:prstGeom prst="rect">
            <a:avLst/>
          </a:prstGeom>
          <a:noFill/>
        </p:spPr>
      </p:pic>
      <p:pic>
        <p:nvPicPr>
          <p:cNvPr id="11267" name="Picture 3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97409"/>
            <a:ext cx="4128797" cy="1656184"/>
          </a:xfrm>
          <a:prstGeom prst="rect">
            <a:avLst/>
          </a:prstGeom>
          <a:noFill/>
        </p:spPr>
      </p:pic>
      <p:pic>
        <p:nvPicPr>
          <p:cNvPr id="11268" name="Picture 4" descr="C:\Users\ARAVANTINOS\Desktop\imagesCAT7RT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05121"/>
            <a:ext cx="3354472" cy="2232248"/>
          </a:xfrm>
          <a:prstGeom prst="rect">
            <a:avLst/>
          </a:prstGeom>
          <a:noFill/>
        </p:spPr>
      </p:pic>
      <p:pic>
        <p:nvPicPr>
          <p:cNvPr id="11269" name="Picture 5" descr="C:\Users\ARAVANTINOS\Desktop\images[4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37369"/>
            <a:ext cx="2952328" cy="208985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83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παρατήρηση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Απαιτείται από τον ανθρώπινο παρατηρητή η ουσιαστική αποσύνδεση των εξής δύο ανεξάρτητων (;) μηχανισμών.</a:t>
            </a:r>
          </a:p>
          <a:p>
            <a:pPr algn="ctr">
              <a:buNone/>
            </a:pPr>
            <a:endParaRPr lang="el-GR" dirty="0" smtClean="0"/>
          </a:p>
          <a:p>
            <a:r>
              <a:rPr lang="el-GR" dirty="0" smtClean="0"/>
              <a:t>ΠΡΟΣΑΡΜΟΓΗ ΟΦΘΑΛΜΩΝ για κοντινή όραση (εστίαση κοντά).</a:t>
            </a:r>
          </a:p>
          <a:p>
            <a:r>
              <a:rPr lang="el-GR" dirty="0" smtClean="0"/>
              <a:t>ΣΥΓΚΛΙΣΗ ΟΠΤΙΚΩΝ ΑΞΟΝΩΝ για μακρινή όραση</a:t>
            </a:r>
            <a:r>
              <a:rPr lang="en-US" dirty="0" smtClean="0"/>
              <a:t> </a:t>
            </a:r>
            <a:r>
              <a:rPr lang="el-GR" dirty="0" smtClean="0"/>
              <a:t>(παράλληλοι άξονες).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Μέθοδοι παρουσίασης και θέασης στερεοφωτογραφιών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Στερεοσκόπιο </a:t>
            </a:r>
            <a:r>
              <a:rPr lang="en-US" dirty="0" smtClean="0"/>
              <a:t>(</a:t>
            </a:r>
            <a:r>
              <a:rPr lang="el-GR" dirty="0" smtClean="0"/>
              <a:t>Ανακλαστικό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Στερεοσκόπιο </a:t>
            </a:r>
            <a:r>
              <a:rPr lang="en-US" dirty="0" smtClean="0"/>
              <a:t>(</a:t>
            </a:r>
            <a:r>
              <a:rPr lang="el-GR" dirty="0" smtClean="0"/>
              <a:t>Διαθλαστικό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Στερεοσκοπική προβολή με πολωτικά φίλτρα (Διάταξη προβολής, Επιλογή οθόνης, Συνδυασμός Διαφανειών, Κατανομή θέσεων σε θεατές).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Ζεύγη συσκευών προβολής</a:t>
            </a:r>
            <a:endParaRPr lang="el-GR" dirty="0"/>
          </a:p>
        </p:txBody>
      </p:sp>
      <p:pic>
        <p:nvPicPr>
          <p:cNvPr id="9218" name="Picture 2" descr="C:\Users\ARAVANTINOS\Desktop\imagesCAWTF0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12053" y="1250643"/>
            <a:ext cx="3520387" cy="2394381"/>
          </a:xfrm>
          <a:prstGeom prst="rect">
            <a:avLst/>
          </a:prstGeom>
          <a:noFill/>
        </p:spPr>
      </p:pic>
      <p:pic>
        <p:nvPicPr>
          <p:cNvPr id="9219" name="Picture 3" descr="C:\Users\ARAVANTINOS\Desktop\imagesCAR92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2808312" cy="209543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4098" name="Picture 2" descr="Stereo Proj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271390" cy="29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292694" y="5184191"/>
            <a:ext cx="3045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stereoscopy.com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72855" y="6309320"/>
            <a:ext cx="104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stereo3d.com</a:t>
            </a:r>
            <a:endParaRPr lang="el-GR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431182" y="3687505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projectorcentral.com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Δια δραστικές οθόνες</a:t>
            </a:r>
            <a:br>
              <a:rPr lang="el-GR" dirty="0" smtClean="0"/>
            </a:br>
            <a:r>
              <a:rPr lang="el-GR" dirty="0" smtClean="0"/>
              <a:t>Έγχρωμα – Πολωτικά φίλτρα</a:t>
            </a:r>
            <a:endParaRPr lang="el-GR" dirty="0"/>
          </a:p>
        </p:txBody>
      </p:sp>
      <p:pic>
        <p:nvPicPr>
          <p:cNvPr id="1026" name="Picture 2" descr="C:\Users\ARAVANTINOS\Desktop\3-d-glasses-traditional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41" y="1988840"/>
            <a:ext cx="434165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ARAVANTINOS\Desktop\image0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054" y="1988840"/>
            <a:ext cx="3690410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11760" y="5234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animationoptions.com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Συγκριτικές αντιστοιχίες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Κάμερα – Ανθρώπινος Οφθαλμός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00808"/>
            <a:ext cx="3456384" cy="504056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Κάμερα – φωτοευαίσθητο υλικό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Φωτογραφικός Φακός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Κλείστρο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Διάφραγμα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Φιλμ ή Φωτοστοιχείο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860032" y="1700808"/>
            <a:ext cx="4038600" cy="41370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Οφθαλμός </a:t>
            </a:r>
            <a:r>
              <a:rPr lang="en-US" sz="2400" dirty="0" smtClean="0"/>
              <a:t>–</a:t>
            </a:r>
            <a:r>
              <a:rPr lang="el-GR" sz="2400" dirty="0" smtClean="0"/>
              <a:t> Εγκέφαλος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Κερατοειδής – κρυσταλοειδής φακός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Βλέφαρο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Ίριδα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Αμφιβληστροειδής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844824"/>
            <a:ext cx="0" cy="3456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Lenticular </a:t>
            </a:r>
            <a:r>
              <a:rPr lang="el-GR" dirty="0" smtClean="0"/>
              <a:t>Οθόνες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122" name="Picture 2" descr="File:Parallax barrier vs lenticular scre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1034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46168" y="6348883"/>
            <a:ext cx="295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Parallax barrier vs lenticular </a:t>
            </a:r>
            <a:r>
              <a:rPr lang="en-US" sz="1200" dirty="0" smtClean="0">
                <a:latin typeface="+mn-lt"/>
                <a:hlinkClick r:id="rId3"/>
              </a:rPr>
              <a:t>screen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mglee"/>
              </a:rPr>
              <a:t>Cmglee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5124" name="Picture 4" descr="Lenticula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844824"/>
            <a:ext cx="4936748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322326" y="54965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cafecomdesenho.com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Τρισδιάστατη παρουσίαση</a:t>
            </a:r>
            <a:endParaRPr lang="el-GR" dirty="0"/>
          </a:p>
        </p:txBody>
      </p:sp>
      <p:pic>
        <p:nvPicPr>
          <p:cNvPr id="10242" name="Picture 2" descr="C:\Users\ARAVANTINOS\Desktop\imagesCA7733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1580" y="4149080"/>
            <a:ext cx="3028392" cy="2268371"/>
          </a:xfrm>
          <a:prstGeom prst="rect">
            <a:avLst/>
          </a:prstGeom>
          <a:noFill/>
        </p:spPr>
      </p:pic>
      <p:pic>
        <p:nvPicPr>
          <p:cNvPr id="10244" name="Picture 4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8" y="1268760"/>
            <a:ext cx="328479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6146" name="Picture 2" descr="https://lh3.googleusercontent.com/-8wmCgaHqXQ0/SP5prifAUgI/AAAAAAAABpk/01L5R0HICOA/s720-Ic42/DSCF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451" y="3645024"/>
            <a:ext cx="2736304" cy="2664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663228" y="6338276"/>
            <a:ext cx="350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Leap Into the Void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Michael </a:t>
            </a:r>
            <a:r>
              <a:rPr lang="en-US" sz="1200" dirty="0" err="1" smtClean="0">
                <a:latin typeface="+mn-lt"/>
                <a:hlinkClick r:id="rId6"/>
              </a:rPr>
              <a:t>Buitron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photos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BY-NC-SA 3.0</a:t>
            </a:r>
            <a:endParaRPr lang="en-US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 rot="16200000">
            <a:off x="7377808" y="2608521"/>
            <a:ext cx="1651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fotoplastikon.stereos.pl</a:t>
            </a:r>
            <a:endParaRPr lang="el-GR" sz="1200" dirty="0">
              <a:latin typeface="+mn-lt"/>
            </a:endParaRPr>
          </a:p>
        </p:txBody>
      </p:sp>
      <p:pic>
        <p:nvPicPr>
          <p:cNvPr id="6148" name="Picture 4" descr="File:Holmes stereoscop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507464" cy="2470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1290331" y="3739107"/>
            <a:ext cx="2433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Holmes </a:t>
            </a:r>
            <a:r>
              <a:rPr lang="en-US" sz="1200" dirty="0" smtClean="0">
                <a:latin typeface="+mn-lt"/>
                <a:hlinkClick r:id="rId10"/>
              </a:rPr>
              <a:t>stereoscope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1" tooltip="User:Liftarn"/>
              </a:rPr>
              <a:t>Liftarn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0772" y="6338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2"/>
              </a:rPr>
              <a:t>kb.eurovr-association.org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0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προβολή</a:t>
            </a:r>
            <a:endParaRPr lang="el-GR" dirty="0"/>
          </a:p>
        </p:txBody>
      </p:sp>
      <p:pic>
        <p:nvPicPr>
          <p:cNvPr id="1026" name="Picture 2" descr="C:\Users\ARAVANTINOS\Desktop\imagesCAGXKR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167" y="1700807"/>
            <a:ext cx="3169193" cy="2101313"/>
          </a:xfrm>
          <a:prstGeom prst="rect">
            <a:avLst/>
          </a:prstGeom>
          <a:noFill/>
        </p:spPr>
      </p:pic>
      <p:pic>
        <p:nvPicPr>
          <p:cNvPr id="8194" name="Picture 2" descr="C:\Users\ARAVANTINOS\Desktop\imagesCA10QZ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1872208" cy="282365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7172" name="Picture 4" descr="https://farm4.staticflickr.com/3173/2741030309_0f8e3a0ac4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716" y="4459838"/>
            <a:ext cx="246010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/>
          <p:nvPr/>
        </p:nvSpPr>
        <p:spPr>
          <a:xfrm>
            <a:off x="1177112" y="6319462"/>
            <a:ext cx="2613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ViewMaster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Go to Deiby's photostream"/>
              </a:rPr>
              <a:t>Deiby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2.0</a:t>
            </a:r>
            <a:endParaRPr lang="en-US" sz="1200" dirty="0">
              <a:latin typeface="+mn-lt"/>
            </a:endParaRPr>
          </a:p>
        </p:txBody>
      </p:sp>
      <p:pic>
        <p:nvPicPr>
          <p:cNvPr id="7174" name="Picture 6" descr="File:Obama-3d-view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272" y="4207646"/>
            <a:ext cx="3169193" cy="20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4754619" y="630491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9"/>
              </a:rPr>
              <a:t>Obama-3d-view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10" tooltip="User:Americasroof"/>
              </a:rPr>
              <a:t>Americasroof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019752" y="3778149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1"/>
              </a:rPr>
              <a:t>tn01.blogspot.gr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Εφαρμογές εικονικής πραγματικότητας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Φωτογραμμετρία (Τοπογραφία, Αρχιτεκτονική).</a:t>
            </a:r>
          </a:p>
          <a:p>
            <a:r>
              <a:rPr lang="el-GR" dirty="0" smtClean="0"/>
              <a:t>Ιατρική (π.χ. Στέρεο – Ακτινογραφίες).</a:t>
            </a:r>
          </a:p>
          <a:p>
            <a:r>
              <a:rPr lang="el-GR" dirty="0" smtClean="0"/>
              <a:t>Εκπαίδευση (π.χ. Στέρεο – Χημεία).</a:t>
            </a:r>
          </a:p>
          <a:p>
            <a:r>
              <a:rPr lang="el-GR" dirty="0" smtClean="0"/>
              <a:t>Μικροσκοπία.</a:t>
            </a:r>
          </a:p>
          <a:p>
            <a:r>
              <a:rPr lang="el-GR" dirty="0" smtClean="0"/>
              <a:t>Στέρεο – Ραδιογραφίες.</a:t>
            </a:r>
          </a:p>
          <a:p>
            <a:r>
              <a:rPr lang="el-GR" dirty="0" smtClean="0"/>
              <a:t>Αυτό Στερεοσκοπία (</a:t>
            </a:r>
            <a:r>
              <a:rPr lang="en-US" dirty="0" smtClean="0"/>
              <a:t>Lenticular)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Στερεοσκοπική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Pinhole camera</a:t>
            </a:r>
            <a:endParaRPr lang="el-GR" dirty="0" smtClean="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2974"/>
            <a:ext cx="4108886" cy="2978154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1475"/>
            <a:ext cx="3779426" cy="2736304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39552" y="4658652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goods.ruten.com.tw</a:t>
            </a:r>
            <a:endParaRPr lang="el-GR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0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freestylephoto.biz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Stereoscopy Society</a:t>
            </a:r>
          </a:p>
          <a:p>
            <a:pPr>
              <a:buNone/>
            </a:pPr>
            <a:r>
              <a:rPr lang="en-US" dirty="0" smtClean="0"/>
              <a:t>  London (United Kingdom), 1893</a:t>
            </a:r>
          </a:p>
          <a:p>
            <a:pPr>
              <a:buNone/>
            </a:pPr>
            <a:r>
              <a:rPr lang="en-US" dirty="0" smtClean="0"/>
              <a:t>  www. Stereoscopicsociety.org.uk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International Stereoscopic Union (ISU)</a:t>
            </a:r>
          </a:p>
          <a:p>
            <a:pPr>
              <a:buNone/>
            </a:pPr>
            <a:r>
              <a:rPr lang="en-US" dirty="0" smtClean="0"/>
              <a:t>  Zurich (Switzerland), 1975</a:t>
            </a:r>
          </a:p>
          <a:p>
            <a:pPr>
              <a:buNone/>
            </a:pPr>
            <a:r>
              <a:rPr lang="en-US" dirty="0" smtClean="0"/>
              <a:t>  www.isu3d.org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0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Integral Photography (IP)</a:t>
            </a:r>
            <a:br>
              <a:rPr lang="en-US" dirty="0" smtClean="0"/>
            </a:br>
            <a:r>
              <a:rPr lang="en-US" dirty="0" smtClean="0"/>
              <a:t>Gabriel Lippmann (1908)</a:t>
            </a:r>
            <a:endParaRPr lang="el-GR" dirty="0"/>
          </a:p>
        </p:txBody>
      </p:sp>
      <p:pic>
        <p:nvPicPr>
          <p:cNvPr id="1027" name="Picture 3" descr="C:\Users\ARAVANTINOS\Desktop\images[7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458" y="2420888"/>
            <a:ext cx="4916038" cy="255255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8194" name="Picture 2" descr="File:Gabriel Lippman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83" y="1268760"/>
            <a:ext cx="3528392" cy="49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34235" y="6287779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Gabriel </a:t>
            </a:r>
            <a:r>
              <a:rPr lang="en-US" sz="1200" dirty="0" smtClean="0">
                <a:latin typeface="+mn-lt"/>
                <a:hlinkClick r:id="rId4"/>
              </a:rPr>
              <a:t>Lippmann2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ieter Kuiper"/>
              </a:rPr>
              <a:t>Pieter Kuiper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Integral Photography (IP)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Πρόκειται για φωτογράφιση μέσω σειριακής διάταξης από μικροσκοπικούς φακούς (0.02 – 1.00</a:t>
            </a:r>
            <a:r>
              <a:rPr lang="en-US" dirty="0" smtClean="0"/>
              <a:t>mm) </a:t>
            </a:r>
            <a:r>
              <a:rPr lang="el-GR" dirty="0" smtClean="0"/>
              <a:t>όπου το φωτοευαίσθητο υλικό βρίσκεται στο κοινό εστιακό επίπεδό τους.</a:t>
            </a:r>
          </a:p>
          <a:p>
            <a:r>
              <a:rPr lang="el-GR" dirty="0" smtClean="0"/>
              <a:t>Η αναπαράσταση πραγματοποιείται μέσω του ίδιου ακριβώς συστήματος των </a:t>
            </a:r>
            <a:r>
              <a:rPr lang="el-GR" dirty="0" err="1" smtClean="0"/>
              <a:t>μίκρο</a:t>
            </a:r>
            <a:r>
              <a:rPr lang="el-GR" dirty="0" smtClean="0"/>
              <a:t> φακών με φωτισμό από πίσω και επιτυγχάνεται έτσι η παράλλαξη της θεματολογίας.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8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- New York 2010</a:t>
            </a:r>
            <a:br>
              <a:rPr lang="en-US" dirty="0" smtClean="0"/>
            </a:br>
            <a:r>
              <a:rPr lang="en-US" dirty="0" smtClean="0"/>
              <a:t>(Paul Aaron Johnson)</a:t>
            </a:r>
            <a:endParaRPr lang="el-GR" dirty="0"/>
          </a:p>
        </p:txBody>
      </p:sp>
      <p:pic>
        <p:nvPicPr>
          <p:cNvPr id="1028" name="Picture 4" descr="C:\Users\ARAVANTINOS\Desktop\paj01s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4753" y="2276872"/>
            <a:ext cx="4874495" cy="305968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355976" y="5445224"/>
            <a:ext cx="732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ny3d.org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STEREOSCOPIC PHOTOGRAPHY, Arthur W. Judge, Chapman &amp; Hall LTD, 1950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MAGIC IMAGES, A Handbook of Stereo Photography, G. R. </a:t>
            </a:r>
            <a:r>
              <a:rPr lang="en-US" dirty="0" err="1" smtClean="0"/>
              <a:t>Ogram</a:t>
            </a:r>
            <a:r>
              <a:rPr lang="en-US" dirty="0" smtClean="0"/>
              <a:t> 2001, Stafford</a:t>
            </a:r>
            <a:r>
              <a:rPr lang="el-GR" dirty="0" smtClean="0"/>
              <a:t>.</a:t>
            </a:r>
          </a:p>
          <a:p>
            <a:r>
              <a:rPr lang="en-US" dirty="0" smtClean="0"/>
              <a:t>3D DISPLAY SYSTEMS, Nick Holliman, University of Durham, 2005.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</a:t>
            </a:r>
            <a:r>
              <a:rPr lang="el-GR" dirty="0" smtClean="0"/>
              <a:t>– απεικόνιση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μέθοδος της απεικόνισης μιας σκηνής σε δισδιάστατα μέσα που με κατάλληλο όμως συνδυασμό μεταξύ τους και σε παρατήρηση με ειδικές οπτικές διατάξεις δημιουργεί στον παρατηρητή την ψευδαίσθηση του τρισδιάστατου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«Επιστημονική Φωτογραφία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2: </a:t>
            </a:r>
            <a:r>
              <a:rPr lang="el-GR" sz="2000" dirty="0"/>
              <a:t>Στερεοσκοπική φωτογραφία - Αρχή λειτουργίας, Στερεοσκοπικές διατάξεις, </a:t>
            </a:r>
            <a:r>
              <a:rPr lang="el-GR" sz="2000" dirty="0" smtClean="0"/>
              <a:t>Δημιουργία ζεύγους στερεοσκοπικών </a:t>
            </a:r>
            <a:r>
              <a:rPr lang="el-GR" sz="2000" dirty="0"/>
              <a:t>φωτογραφιών».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 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D </a:t>
            </a:r>
            <a:r>
              <a:rPr lang="el-GR" dirty="0">
                <a:solidFill>
                  <a:prstClr val="black"/>
                </a:solidFill>
              </a:rPr>
              <a:t>– απεικόνιση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Παράλλαξη ανθρώπινης όρασης είναι η φαινομενική διαφοροποίηση των εικόνων που αντιστοιχούν στο κάθε ένα οφθαλμό ξεχωριστά εξ’ αιτίας της διαφορετικής γεωμετρικής τους θέσης στο ανθρώπινο σώμα.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Ιστορική αναδρομή στερεοσκοπίας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280 </a:t>
            </a:r>
            <a:r>
              <a:rPr lang="el-GR" dirty="0" err="1" smtClean="0"/>
              <a:t>π.Χ.</a:t>
            </a:r>
            <a:r>
              <a:rPr lang="el-GR" dirty="0" smtClean="0"/>
              <a:t> Ευκλείδης,</a:t>
            </a:r>
            <a:r>
              <a:rPr lang="en-US" dirty="0" smtClean="0"/>
              <a:t> </a:t>
            </a:r>
            <a:r>
              <a:rPr lang="el-GR" dirty="0" smtClean="0"/>
              <a:t>‘Πραγματεία στην Οπτική’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1484 </a:t>
            </a:r>
            <a:r>
              <a:rPr lang="en-US" dirty="0" smtClean="0"/>
              <a:t>Leonardo Da Vinci</a:t>
            </a:r>
            <a:r>
              <a:rPr lang="el-GR" dirty="0" smtClean="0"/>
              <a:t>, ανάγλυφο ανθρώπινης όρασης</a:t>
            </a:r>
            <a:r>
              <a:rPr lang="en-US" dirty="0" smtClean="0"/>
              <a:t>.</a:t>
            </a:r>
          </a:p>
          <a:p>
            <a:r>
              <a:rPr lang="en-US" dirty="0" smtClean="0"/>
              <a:t>1613 Francois </a:t>
            </a:r>
            <a:r>
              <a:rPr lang="en-US" dirty="0" err="1" smtClean="0"/>
              <a:t>Aguillonius</a:t>
            </a:r>
            <a:r>
              <a:rPr lang="el-GR" dirty="0" smtClean="0"/>
              <a:t>, </a:t>
            </a:r>
            <a:r>
              <a:rPr lang="el-GR" dirty="0" err="1" smtClean="0"/>
              <a:t>Διοφθάλμια</a:t>
            </a:r>
            <a:r>
              <a:rPr lang="el-GR" dirty="0" smtClean="0"/>
              <a:t> όραση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1838 Charles Wheatstone</a:t>
            </a:r>
            <a:r>
              <a:rPr lang="el-GR" dirty="0" smtClean="0"/>
              <a:t>, 1</a:t>
            </a:r>
            <a:r>
              <a:rPr lang="el-GR" baseline="30000" dirty="0" smtClean="0"/>
              <a:t>ο</a:t>
            </a:r>
            <a:r>
              <a:rPr lang="el-GR" dirty="0" smtClean="0"/>
              <a:t> ανακλαστικό στερεοσκόπιο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1839 Daguerre, Henry Fox Talbot</a:t>
            </a:r>
            <a:r>
              <a:rPr lang="el-GR" dirty="0" smtClean="0"/>
              <a:t>, ανακάλυψη φωτογραφικής μεθόδου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Ιστορική αναδρομή στερεοσκοπίας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1844 Sir David Brewster</a:t>
            </a:r>
            <a:r>
              <a:rPr lang="el-GR" dirty="0" smtClean="0"/>
              <a:t>, 1</a:t>
            </a:r>
            <a:r>
              <a:rPr lang="el-GR" baseline="30000" dirty="0" smtClean="0"/>
              <a:t>ο</a:t>
            </a:r>
            <a:r>
              <a:rPr lang="el-GR" dirty="0" smtClean="0"/>
              <a:t> Διαθλαστικό στερεοσκόπιο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1850 – 1880 </a:t>
            </a:r>
            <a:r>
              <a:rPr lang="el-GR" dirty="0" smtClean="0"/>
              <a:t>Χρυσή Περίοδος Στερεοσκοπίας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1839 Ίδρυση της </a:t>
            </a:r>
            <a:r>
              <a:rPr lang="en-US" dirty="0" smtClean="0"/>
              <a:t>: London Stereoscopic Society.</a:t>
            </a:r>
          </a:p>
          <a:p>
            <a:r>
              <a:rPr lang="en-US" dirty="0" smtClean="0"/>
              <a:t>1940 </a:t>
            </a:r>
            <a:r>
              <a:rPr lang="el-GR" dirty="0" smtClean="0"/>
              <a:t>Αναβίωση Στερεοσκοπίας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1952 1</a:t>
            </a:r>
            <a:r>
              <a:rPr lang="el-GR" baseline="30000" dirty="0" smtClean="0"/>
              <a:t>η</a:t>
            </a:r>
            <a:r>
              <a:rPr lang="el-GR" dirty="0" smtClean="0"/>
              <a:t> Τρισδιάστατη κινηματογραφική ταινία (</a:t>
            </a:r>
            <a:r>
              <a:rPr lang="en-US" dirty="0" smtClean="0"/>
              <a:t>L.A. USA).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Μονοοπτικ</a:t>
            </a:r>
            <a:r>
              <a:rPr lang="el-GR" dirty="0" err="1"/>
              <a:t>ά</a:t>
            </a:r>
            <a:r>
              <a:rPr lang="el-GR" dirty="0" smtClean="0"/>
              <a:t>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Προσαρμογή οφθαλμού.</a:t>
            </a:r>
          </a:p>
          <a:p>
            <a:r>
              <a:rPr lang="el-GR" dirty="0" smtClean="0"/>
              <a:t>Φαινομενικό μέγεθος</a:t>
            </a:r>
            <a:r>
              <a:rPr lang="en-US" dirty="0" smtClean="0"/>
              <a:t> </a:t>
            </a:r>
            <a:r>
              <a:rPr lang="el-GR" dirty="0" smtClean="0"/>
              <a:t>αντικειμένου.</a:t>
            </a:r>
          </a:p>
          <a:p>
            <a:r>
              <a:rPr lang="el-GR" dirty="0" smtClean="0"/>
              <a:t>Φωτοσκίαση εξωτερικής του επιφάνειας.</a:t>
            </a:r>
          </a:p>
          <a:p>
            <a:r>
              <a:rPr lang="el-GR" dirty="0" smtClean="0"/>
              <a:t>Επικάλυψη από γειτονικά αντικείμενα.</a:t>
            </a:r>
          </a:p>
          <a:p>
            <a:r>
              <a:rPr lang="el-GR" dirty="0" smtClean="0"/>
              <a:t>Οριζόντια κίνηση οπτικού άξονα οφθαλμού.</a:t>
            </a:r>
          </a:p>
          <a:p>
            <a:r>
              <a:rPr lang="el-GR" dirty="0" smtClean="0"/>
              <a:t>Εκτίμηση απόστασης θέματος από οφθαλμό.</a:t>
            </a:r>
          </a:p>
          <a:p>
            <a:r>
              <a:rPr lang="el-GR" dirty="0" smtClean="0"/>
              <a:t>Γεωμετρική προοπτική.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9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Διοπτικά</a:t>
            </a:r>
            <a:r>
              <a:rPr lang="el-GR" dirty="0" smtClean="0"/>
              <a:t>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Το φαινόμενο της παράλλαξης.</a:t>
            </a:r>
          </a:p>
          <a:p>
            <a:endParaRPr lang="en-US" dirty="0" smtClean="0"/>
          </a:p>
          <a:p>
            <a:r>
              <a:rPr lang="el-GR" dirty="0" smtClean="0"/>
              <a:t>Η ύπαρξη της </a:t>
            </a:r>
            <a:r>
              <a:rPr lang="el-GR" dirty="0" err="1" smtClean="0"/>
              <a:t>διακορικής</a:t>
            </a:r>
            <a:r>
              <a:rPr lang="el-GR" dirty="0" smtClean="0"/>
              <a:t> απόστασης των ανθρώπινων οφθαλμών: </a:t>
            </a:r>
            <a:r>
              <a:rPr lang="en-US" dirty="0" smtClean="0"/>
              <a:t> </a:t>
            </a:r>
            <a:r>
              <a:rPr lang="el-GR" dirty="0" smtClean="0"/>
              <a:t>6.5</a:t>
            </a:r>
            <a:r>
              <a:rPr lang="en-US" dirty="0" smtClean="0"/>
              <a:t> cm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76e8bdb158ba9166052b4f926b56787cfdf9f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112</TotalTime>
  <Words>1487</Words>
  <Application>Microsoft Office PowerPoint</Application>
  <PresentationFormat>On-screen Show (4:3)</PresentationFormat>
  <Paragraphs>249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template</vt:lpstr>
      <vt:lpstr>OC_template_updated</vt:lpstr>
      <vt:lpstr>Επιστημονική Φωτογραφία (Θ)</vt:lpstr>
      <vt:lpstr>Ανθρώπινος Οφθαλμός - Κάμερα</vt:lpstr>
      <vt:lpstr>Συγκριτικές αντιστοιχίες Κάμερα – Ανθρώπινος Οφθαλμός</vt:lpstr>
      <vt:lpstr>3D – απεικόνιση 1/2</vt:lpstr>
      <vt:lpstr>3D – απεικόνιση 2/2</vt:lpstr>
      <vt:lpstr>Ιστορική αναδρομή στερεοσκοπίας 1/2</vt:lpstr>
      <vt:lpstr>Ιστορική αναδρομή στερεοσκοπίας 2/2</vt:lpstr>
      <vt:lpstr>Μονοοπτικά κριτήρια</vt:lpstr>
      <vt:lpstr>Διοπτικά κριτήρια</vt:lpstr>
      <vt:lpstr>Αρχή λειτουργίας 3D</vt:lpstr>
      <vt:lpstr>Τρισδιάστατη απεικόνιση Δύο οφθαλμοί – ένας εγκέφαλος</vt:lpstr>
      <vt:lpstr>Τα τρία «διακριτά» στάδια  της στερεοσκοπίας</vt:lpstr>
      <vt:lpstr>Φωτογραφικός εξοπλισμός</vt:lpstr>
      <vt:lpstr>Στέρεο Κάμερες</vt:lpstr>
      <vt:lpstr>Διαχωριστής εισερχόμενης δέσμης</vt:lpstr>
      <vt:lpstr>Συγχρονισμένες, ανεξάρτητες φωτογραφικές μηχανές</vt:lpstr>
      <vt:lpstr>Συγχρονισμένες, ανεξάρτητες φωτογραφικές μηχανές</vt:lpstr>
      <vt:lpstr>Μια φωτογραφική μηχανή,  δυο διαδοχικές λήψεις</vt:lpstr>
      <vt:lpstr>Αρχές στερεοφωτογράφησης</vt:lpstr>
      <vt:lpstr>Στερεοσκοπική Βάση  «Ο νόμος του 1/30» 1/3</vt:lpstr>
      <vt:lpstr>Στερεοσκοπική Βάση  «Ο νόμος του 1/30» 2/3</vt:lpstr>
      <vt:lpstr>Στερεοσκοπική Βάση  «Ο νόμος του 1/30» 3/3</vt:lpstr>
      <vt:lpstr>Ζεύγη  Στερεοσκοπικών φωτογραφιών 1/3</vt:lpstr>
      <vt:lpstr>Ζεύγη  Στερεοσκοπικών φωτογραφιών 2/3</vt:lpstr>
      <vt:lpstr>Ζεύγη  Στερεοσκοπικών φωτογραφιών 3/3</vt:lpstr>
      <vt:lpstr>Στερεοσκοπική παρατήρηση</vt:lpstr>
      <vt:lpstr>Μέθοδοι παρουσίασης και θέασης στερεοφωτογραφιών</vt:lpstr>
      <vt:lpstr>Ζεύγη συσκευών προβολής</vt:lpstr>
      <vt:lpstr>Δια δραστικές οθόνες Έγχρωμα – Πολωτικά φίλτρα</vt:lpstr>
      <vt:lpstr>Lenticular Οθόνες</vt:lpstr>
      <vt:lpstr>Τρισδιάστατη παρουσίαση</vt:lpstr>
      <vt:lpstr>Στερεοσκοπική προβολή</vt:lpstr>
      <vt:lpstr>Εφαρμογές εικονικής πραγματικότητας</vt:lpstr>
      <vt:lpstr>Στερεοσκοπική  Pinhole camera</vt:lpstr>
      <vt:lpstr>Στερεοσκοπικές Ενώσεις</vt:lpstr>
      <vt:lpstr>Integral Photography (IP) Gabriel Lippmann (1908)</vt:lpstr>
      <vt:lpstr>Integral Photography (IP)</vt:lpstr>
      <vt:lpstr>3D - New York 2010 (Paul Aaron Johnson)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alex</cp:lastModifiedBy>
  <cp:revision>18</cp:revision>
  <dcterms:created xsi:type="dcterms:W3CDTF">2015-07-15T12:27:23Z</dcterms:created>
  <dcterms:modified xsi:type="dcterms:W3CDTF">2015-09-03T12:48:12Z</dcterms:modified>
</cp:coreProperties>
</file>