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4"/>
  </p:notesMasterIdLst>
  <p:handoutMasterIdLst>
    <p:handoutMasterId r:id="rId65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257" r:id="rId57"/>
    <p:sldId id="262" r:id="rId58"/>
    <p:sldId id="264" r:id="rId59"/>
    <p:sldId id="269" r:id="rId60"/>
    <p:sldId id="270" r:id="rId61"/>
    <p:sldId id="266" r:id="rId62"/>
    <p:sldId id="261" r:id="rId63"/>
  </p:sldIdLst>
  <p:sldSz cx="9144000" cy="6858000" type="screen4x3"/>
  <p:notesSz cx="7104063" cy="10234613"/>
  <p:custDataLst>
    <p:tags r:id="rId6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nfocellar.com/networks/fiber-optics/fiber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ophile.com/history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ser:DrBob" TargetMode="External"/><Relationship Id="rId5" Type="http://schemas.openxmlformats.org/officeDocument/2006/relationships/hyperlink" Target="https://en.wikipedia.org/wiki/File:Holography-reconstruct.svg" TargetMode="External"/><Relationship Id="rId4" Type="http://schemas.openxmlformats.org/officeDocument/2006/relationships/hyperlink" Target="https://en.wikipedia.org/wiki/File:Holograph-record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oprint.com/" TargetMode="External"/><Relationship Id="rId2" Type="http://schemas.openxmlformats.org/officeDocument/2006/relationships/hyperlink" Target="http://www.holowo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b-laser.com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Επιστημονική Φωτογραφία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Ολογραφία - Η τεχνική της τρισδιάστατης απεικόνισης, Αρχές λειτουργίας - Εφαρμογές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Αθανάσιος </a:t>
            </a:r>
            <a:r>
              <a:rPr lang="el-GR" sz="2400" dirty="0" err="1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Φως δέσμης </a:t>
            </a:r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Laser </a:t>
            </a:r>
            <a:r>
              <a:rPr lang="el-GR" sz="2800" dirty="0" smtClean="0"/>
              <a:t>σημαίνει: </a:t>
            </a:r>
            <a:r>
              <a:rPr lang="en-US" sz="2800" dirty="0" smtClean="0"/>
              <a:t>Light Amplification by Stimulated</a:t>
            </a:r>
            <a:r>
              <a:rPr lang="el-GR" sz="2800" dirty="0" smtClean="0"/>
              <a:t> Ε</a:t>
            </a:r>
            <a:r>
              <a:rPr lang="en-US" sz="2800" dirty="0" smtClean="0"/>
              <a:t>mission of Radiation</a:t>
            </a:r>
            <a:r>
              <a:rPr lang="el-GR" sz="2800" dirty="0" smtClean="0"/>
              <a:t>, δηλαδή:</a:t>
            </a:r>
          </a:p>
          <a:p>
            <a:pPr>
              <a:buNone/>
            </a:pPr>
            <a:r>
              <a:rPr lang="el-GR" sz="2800" dirty="0" smtClean="0"/>
              <a:t>    Ενίσχυση φωτός με εξαναγκασμένη Εκπομπή Ακτινοβολίας με ιδιότητες:</a:t>
            </a:r>
          </a:p>
          <a:p>
            <a:pPr lvl="1"/>
            <a:r>
              <a:rPr lang="el-GR" sz="2800" dirty="0" err="1" smtClean="0"/>
              <a:t>Κατευθυντικότητα</a:t>
            </a:r>
            <a:endParaRPr lang="el-GR" sz="2800" dirty="0" smtClean="0"/>
          </a:p>
          <a:p>
            <a:pPr lvl="1"/>
            <a:r>
              <a:rPr lang="el-GR" sz="2800" dirty="0" smtClean="0"/>
              <a:t>Λαμπρότητα</a:t>
            </a:r>
          </a:p>
          <a:p>
            <a:pPr lvl="1"/>
            <a:r>
              <a:rPr lang="el-GR" sz="2800" dirty="0" smtClean="0"/>
              <a:t>Φασματική καθαρότητα</a:t>
            </a:r>
          </a:p>
          <a:p>
            <a:pPr lvl="1"/>
            <a:r>
              <a:rPr lang="el-GR" sz="2800" dirty="0" smtClean="0"/>
              <a:t>Συμφωνία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76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Φως δέσμης </a:t>
            </a:r>
            <a:r>
              <a:rPr lang="en-US" dirty="0" smtClean="0"/>
              <a:t>laser</a:t>
            </a:r>
            <a:endParaRPr lang="el-GR" dirty="0"/>
          </a:p>
        </p:txBody>
      </p:sp>
      <p:pic>
        <p:nvPicPr>
          <p:cNvPr id="1026" name="Picture 2" descr="C:\Users\ARAVANTINOS\Desktop\ruby3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844824"/>
            <a:ext cx="5869102" cy="366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4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Σύγκριση </a:t>
            </a:r>
            <a:r>
              <a:rPr lang="en-US" dirty="0" smtClean="0"/>
              <a:t>laser - led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281772" y="4246261"/>
            <a:ext cx="2358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infocellar.com</a:t>
            </a:r>
            <a:endParaRPr lang="el-GR" sz="1200" dirty="0">
              <a:latin typeface="+mn-lt"/>
            </a:endParaRPr>
          </a:p>
        </p:txBody>
      </p:sp>
      <p:pic>
        <p:nvPicPr>
          <p:cNvPr id="1026" name="Picture 2" descr="http://www.infocellar.com/networks/fiber-optics/files/line-wid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8360"/>
            <a:ext cx="3810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D. Gabor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Το πρώτο ολόγραμμα (1964)</a:t>
            </a:r>
            <a:endParaRPr lang="el-GR" sz="3600" dirty="0"/>
          </a:p>
        </p:txBody>
      </p:sp>
      <p:pic>
        <p:nvPicPr>
          <p:cNvPr id="4" name="3 - Θέση περιεχομένου" descr="train-and-bird-196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573" y="1353943"/>
            <a:ext cx="5900854" cy="5040313"/>
          </a:xfrm>
        </p:spPr>
      </p:pic>
      <p:pic>
        <p:nvPicPr>
          <p:cNvPr id="3074" name="Picture 2" descr="C:\Users\ARAVANTINOS\Desktop\imagesAN0I48G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416" y="4985792"/>
            <a:ext cx="2611238" cy="18722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23928" y="6381328"/>
            <a:ext cx="1079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holophile.com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Η «διαχείριση» των κροσσών συμβολής</a:t>
            </a:r>
            <a:endParaRPr lang="el-GR" dirty="0"/>
          </a:p>
        </p:txBody>
      </p:sp>
      <p:sp>
        <p:nvSpPr>
          <p:cNvPr id="4" name="AutoShape 4" descr="https://upload.wikimedia.org/wikipedia/commons/thumb/7/77/Holograph-record.svg/640px-Holograph-recor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6" name="Picture 8" descr="https://upload.wikimedia.org/wikipedia/commons/thumb/7/77/Holograph-record.svg/640px-Holograph-recor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38" y="1049312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a/a0/Holography-reconstruct.svg/562px-Holography-reconstruc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5" y="2816200"/>
            <a:ext cx="3696866" cy="39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794" y="501317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Holograph-record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olography-reconstruct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en:User:DrBob"/>
              </a:rPr>
              <a:t>Bob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en:User:DrBob"/>
              </a:rPr>
              <a:t>Mellish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διαθέσιμα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0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Οπτικές διατάξεις καταγραφής</a:t>
            </a:r>
            <a:endParaRPr lang="el-GR" dirty="0"/>
          </a:p>
        </p:txBody>
      </p:sp>
      <p:pic>
        <p:nvPicPr>
          <p:cNvPr id="3074" name="Picture 2" descr="C:\Users\ARAVANTINOS\Desktop\Αγγελος\New Doc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56248" y="1268760"/>
            <a:ext cx="7631504" cy="493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3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Οπτικές διατάξεις καταγραφής</a:t>
            </a:r>
            <a:endParaRPr lang="el-GR" dirty="0"/>
          </a:p>
        </p:txBody>
      </p:sp>
      <p:pic>
        <p:nvPicPr>
          <p:cNvPr id="2050" name="Picture 2" descr="C:\Users\ARAVANTINOS\Desktop\imagesCAMHL6N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9368" y="1628798"/>
            <a:ext cx="41495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ARAVANTINOS\Desktop\imagesCAV26N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840" y="1618510"/>
            <a:ext cx="3393220" cy="3500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7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Οπτικές διατάξεις καταγραφής</a:t>
            </a:r>
          </a:p>
        </p:txBody>
      </p:sp>
      <p:pic>
        <p:nvPicPr>
          <p:cNvPr id="1026" name="Picture 2" descr="C:\Users\ARAVANTINOS\Desktop\holtran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556792"/>
            <a:ext cx="3086100" cy="4114800"/>
          </a:xfrm>
          <a:prstGeom prst="rect">
            <a:avLst/>
          </a:prstGeom>
          <a:noFill/>
        </p:spPr>
      </p:pic>
      <p:pic>
        <p:nvPicPr>
          <p:cNvPr id="1027" name="Picture 3" descr="C:\Users\ARAVANTINOS\Desktop\holrefle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095625" cy="408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7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Οπτική διάταξη αναδημιουργίας ειδώλων</a:t>
            </a:r>
            <a:endParaRPr lang="el-GR" dirty="0"/>
          </a:p>
        </p:txBody>
      </p:sp>
      <p:pic>
        <p:nvPicPr>
          <p:cNvPr id="1026" name="Picture 2" descr="C:\Users\ARAVANTINOS\Desktop\images[9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2718" y="2132856"/>
            <a:ext cx="4198565" cy="241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9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Βασικές κατηγορίες ολογραμμάτων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Ανακλαστικά (</a:t>
            </a:r>
            <a:r>
              <a:rPr lang="en-US" dirty="0" smtClean="0"/>
              <a:t>Reflection holograms)</a:t>
            </a:r>
            <a:endParaRPr lang="el-GR" dirty="0" smtClean="0"/>
          </a:p>
          <a:p>
            <a:r>
              <a:rPr lang="el-GR" dirty="0" smtClean="0"/>
              <a:t>Διαπερατά</a:t>
            </a:r>
            <a:r>
              <a:rPr lang="en-US" dirty="0" smtClean="0"/>
              <a:t> (Transmission holograms)</a:t>
            </a:r>
            <a:endParaRPr lang="el-GR" dirty="0" smtClean="0"/>
          </a:p>
          <a:p>
            <a:r>
              <a:rPr lang="el-GR" dirty="0" smtClean="0"/>
              <a:t>Κίνησης</a:t>
            </a:r>
            <a:r>
              <a:rPr lang="en-US" dirty="0" smtClean="0"/>
              <a:t> (Motion holograms)</a:t>
            </a:r>
            <a:endParaRPr lang="el-GR" dirty="0" smtClean="0"/>
          </a:p>
          <a:p>
            <a:r>
              <a:rPr lang="el-GR" dirty="0" smtClean="0"/>
              <a:t>Ουράνιου Τόξου</a:t>
            </a:r>
            <a:r>
              <a:rPr lang="en-US" dirty="0" smtClean="0"/>
              <a:t> (Rainbow holograms)</a:t>
            </a:r>
            <a:endParaRPr lang="el-GR" dirty="0" smtClean="0"/>
          </a:p>
          <a:p>
            <a:r>
              <a:rPr lang="el-GR" dirty="0" smtClean="0"/>
              <a:t>Πολλαπλής  έκθεσης</a:t>
            </a:r>
            <a:r>
              <a:rPr lang="en-US" dirty="0" smtClean="0"/>
              <a:t> (Multiplexed holograms)</a:t>
            </a:r>
            <a:endParaRPr lang="el-GR" dirty="0" smtClean="0"/>
          </a:p>
          <a:p>
            <a:r>
              <a:rPr lang="el-GR" dirty="0" smtClean="0"/>
              <a:t>Έγχρωμα </a:t>
            </a:r>
            <a:r>
              <a:rPr lang="en-US" dirty="0" smtClean="0"/>
              <a:t>(Color holograms)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7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Περιεχόμενα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latin typeface="+mj-lt"/>
              </a:rPr>
              <a:t>Τι είναι ολογραφία;</a:t>
            </a:r>
          </a:p>
          <a:p>
            <a:r>
              <a:rPr lang="el-GR" sz="2800" dirty="0" smtClean="0">
                <a:latin typeface="+mj-lt"/>
              </a:rPr>
              <a:t>Πως δημιουργείται ένα ολόγραμμα;</a:t>
            </a:r>
          </a:p>
          <a:p>
            <a:r>
              <a:rPr lang="el-GR" sz="2800" dirty="0" smtClean="0">
                <a:latin typeface="+mj-lt"/>
              </a:rPr>
              <a:t>Ποιες οι βασικές κατηγορίες ολογραμμάτων;</a:t>
            </a:r>
          </a:p>
          <a:p>
            <a:r>
              <a:rPr lang="el-GR" sz="2800" dirty="0" smtClean="0">
                <a:latin typeface="+mj-lt"/>
              </a:rPr>
              <a:t>Εφαρμογές ολογραφίας   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2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Ολογράμματα</a:t>
            </a:r>
            <a:endParaRPr lang="el-GR" dirty="0"/>
          </a:p>
        </p:txBody>
      </p:sp>
      <p:pic>
        <p:nvPicPr>
          <p:cNvPr id="3074" name="Picture 2" descr="C:\Users\ARAVANTINOS\Desktop\imagesCABXN4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700808"/>
            <a:ext cx="2466975" cy="1876424"/>
          </a:xfrm>
          <a:prstGeom prst="rect">
            <a:avLst/>
          </a:prstGeom>
          <a:noFill/>
        </p:spPr>
      </p:pic>
      <p:pic>
        <p:nvPicPr>
          <p:cNvPr id="3075" name="Picture 3" descr="C:\Users\ARAVANTINOS\Desktop\imagesCASEDV1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535" y="1700808"/>
            <a:ext cx="2438400" cy="1876425"/>
          </a:xfrm>
          <a:prstGeom prst="rect">
            <a:avLst/>
          </a:prstGeom>
          <a:noFill/>
        </p:spPr>
      </p:pic>
      <p:pic>
        <p:nvPicPr>
          <p:cNvPr id="3076" name="Picture 4" descr="C:\Users\ARAVANTINOS\Desktop\imagesCA7HXG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4149080"/>
            <a:ext cx="2520280" cy="1695450"/>
          </a:xfrm>
          <a:prstGeom prst="rect">
            <a:avLst/>
          </a:prstGeom>
          <a:noFill/>
        </p:spPr>
      </p:pic>
      <p:pic>
        <p:nvPicPr>
          <p:cNvPr id="3078" name="Picture 6" descr="C:\Users\ARAVANTINOS\Desktop\imagesCAL2DM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535" y="4159357"/>
            <a:ext cx="2438400" cy="1685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9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Ολογράμματα</a:t>
            </a:r>
          </a:p>
        </p:txBody>
      </p:sp>
      <p:pic>
        <p:nvPicPr>
          <p:cNvPr id="5122" name="Picture 2" descr="C:\Users\ARAVANTINOS\Desktop\imagesMKQC3U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988840"/>
            <a:ext cx="2520280" cy="3408254"/>
          </a:xfrm>
          <a:prstGeom prst="rect">
            <a:avLst/>
          </a:prstGeom>
          <a:noFill/>
        </p:spPr>
      </p:pic>
      <p:pic>
        <p:nvPicPr>
          <p:cNvPr id="5123" name="Picture 3" descr="C:\Users\ARAVANTINOS\Desktop\images141NH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695575" cy="1695450"/>
          </a:xfrm>
          <a:prstGeom prst="rect">
            <a:avLst/>
          </a:prstGeom>
          <a:noFill/>
        </p:spPr>
      </p:pic>
      <p:sp>
        <p:nvSpPr>
          <p:cNvPr id="5125" name="AutoShape 5" descr="data:image/jpeg;base64,/9j/4AAQSkZJRgABAQAAAQABAAD/2wCEAAkGBxAQEBQUExQUFhUXExYUFBcVEhwXFxUUFRYaFhcVFRgYJCgsGRonHRUUITEhJSosLi4uFx8zODMsNygtLisBCgoKDg0OGhAQGywkHyQsLCwsKywsLCwsLCwsLCwsLCwsLCwsLCwsLCwsLCwsLCwsLCwsLCwsLCwsLCwsLCwsLP/AABEIAFoAZAMBEQACEQEDEQH/xAAbAAACAwEBAQAAAAAAAAAAAAADBAAFBgIBB//EAD0QAAECAwQHBQUGBgMAAAAAAAECAwAEEQUSITEGQVFxgZGxEyIyYaEHM2KS0UJScoLB4RQWI0NT8BU0Y//EABkBAAIDAQAAAAAAAAAAAAAAAAADAQIEBf/EACsRAAICAQIFAwMFAQAAAAAAAAABAgMRITEEEhNBURQyYQVCcRUiQ1JTI//aAAwDAQACEQMRAD8A+KoThhjl+uEAHTmDYoT7xwcAEU6wAA7RW084AJ2itp5xIE7RW084APb52nnEYDQ8vq2nnABO0VtPOACdoraecSBO0VtPOACdoraecQBO0VtPOABmWcVTM57TAANRSCQAc6eLzgA4WuoAGQJPE0B6CABiTsp973baiNtKDmcIpKyMd2XjBvYZVYi0eNbSd7gPSKdVPZMHBrc8RZrRNO3SfwpJiHa12IS1Hk6Ps0r25p5N6+cK9U/AzpoU/wCLa/yK+SL9dvsRyoEqSZH9w/J+8XVkn2K4RwJNk5PjigxLm/BCQRNjFXgdaVvXd6xCu8pk8nycTdiTLQqptVPvJF5PNNYtG2Eu4OuSK+kMKDMtlxgIbwBWe8d56wAz6LoTZDJkHH2mkTE4Cbra/sAGgKU68KnhHI4y+XWUJPEfg21VrlytWY23bQnHVn+JU5eH2VApA8ruFI6NUK0v2Gezn7lVDu5QbkcFCF27Ea5LhbxCabcYx4WRq2FicIatCmoi8DTjDoso8iis4YGSQElxo/LzynAZRLxXtbSeROVN8JvlUo/vaG1qfY2PtAkGUyTS3+zE/RN+4RjjRV8DCtKRz+BtnK5xj7OxpvjHpp9z57LZcY7HPjQxLABzxHeesVILqynlJbQpJKVAqoUmhGv9Yy3pN4Y2Da2NKzpXNgALKHRTJ1AX6xifDQWsdDTG99w5tmTc97Z7B80EpivJatpsnng94jEubFPilHEfhcJ/WKv1XaWS6VPgsWpWwl5pdG9S/rCJT4uJfkqYVVl2ANTh3OLiqv4x9kHSqF3JewE/2HVb1L/Uw1T419yjrqOFuWM0kKTIBVcr6vrWBLi3vNlf+X9QTmlLTY/oyMsjYSm8R6RZU2P3TZPUgtkIzmlc66kgu3E/dbSED0i8eFrWuBcrpPYx1ouXkrJzKhrr6x0aVhozSbe4jLZcY1C8AHPEd5gAsJJfc/OfUCEWRzIunoWSVxkaLphBnEF8jbOMUbLrXY0Mho1NOAENqAOtXd6xllxVcXjI+NUiy/k2Y13RxhfroF+i2LTOh00MQArcqD1lfkr6aRWWtZzzSUhaFJ8yMOcaK7oz9rEuuS3RUOoh/wCSgFSSBAnqQ0Us9gg+avrG2taiJMVlsuMaCgFzxHeesQQOyIqg+SweY/aF2PDLpZRZBOMZMouossZKznnTRCFK3DDnCJWRjq2OhByNjZeh7wbUTS+aAawBvEYZ8ZHmx2NsaMIutF7ScaS6mYNEtkC8vOv3Rtwx4iM/F1KaTgNg+zDWjpky3glClb8BQ64pVwM2tQc1HcRd03ugUaBCvixG/CG/pxV3IYb0slXqoW2aEYggKAHCKvgp1PKZMbIzWpl7RsE0Upqikg1TQ1vJjdXfphiJ0LdGZmiaY4fWNkcNmWzKM7Oq7v5+gpG6vcyvcFLZcYaQAc8R3nrAA9Zf2vIpPWE3bZLI1thttqVVQqa8I51raWhtpS7n0iyn27tMKjUM+QjjXqXk6MUkPvWmlulUq2eGkJhU2SzO2slMwvvKKU/DQk7/APdQjbUpQREkmKzFmy/xqwA8QAoNuEXV1jKOuPcVclWwcEBWwFWAhqk3uLcUthmz0pqSpCG0DxEDvbgTFJ52TJhgbNrSRNEKKPOtQTliIV0bdxisgtDMaQSzSiVJIrmSCKGN1TknhmK9J6owM/kPNSj0+sdaryYJIHLZcYayEgDniO89YCB+yM1/hB9YTfsSjQSC7ovVoB5a9kYLI5NNcjS/zV2Q/ppAJAxIzpGV8MpbmzrtaYO06WvKoHUVbVga1xAwJG6KeljHWJKvb0aDOT7LZoTQjVQk01GJ5Jl+pFHKraYIzV8kHQkHWiLrngfC2s8AIuq8Ec+RS0rRqAgVGJKhWorlSuuLxgtxUp+AEw60U0CQcRQpre2d6vOGLOcvYVKSa0EXwq7XNO0ih4xZNZFyzgzVqJoEcT0jdS85M0gEtlxh7IQB3xHeesBBYWChSlrCc+zUaeQxwhN/tLQ3Ll03Qi7jQVNMRWMS+R/t2PW0LUoG4cCMhsNYG0SlNvJbt2ZMvCgQUgkqUVEUJNcanGlDlCpWxjqOjCT0L6VsCiaKcrXE90H1MZZcTnY0xoxuHZshtJ8SuAA6CKO+RdVRHm5GWxqm8fiUT6VhUp2vYYq4hHpVj/Gj5RFVOzyS4R8CzqW0jupSNwi8ZTbw2LcYrsZq1XbxoB5YcY3R0Mtry8Iy2l1n/wAP2CVHvFoqI1iqsK7xG/g588W/kx3rDSKWWy4xryJTwAd8R3nrEkBJOYW0tK0GikmqSNREVkk1hgnh5NzZs5KThqhaJd8nFteDS1HMoXknHUaRzLarK9d0bIzhP4LZ6TmmPeNLTsIF5J3FNaxm6lcu5pi2thuSnicCRXfQ8jC5QGxseR8PboVyjuYGVmLZKMnakRZInIJ+cAGJx8sekQkU5z1mVmHsG21ka1K7ieJVA5QRVvyU9oWtJyBqVpmZkHBtFeybVqK15KodQrGqqi67dYiZZ2xj+T53adouzDqnXVFS1GqjSnADUPKOxCuMI8sdjDKTk8s5lsuMXTwQAd8R3nrEAciAD2sTkC5sjSuflMGX1pBzSaLT8qwRGefC0z90UMjbOOzNLK+1B8/9iXlnvO52ajvKcPSMU/pUPsk0NjxUluizb9pcjmqQIPwuA9YzS+lWv+Qb634Ol+0azDSsk5h/6ARX9Jv/ANA9Z8HD3tJkM0yBr8TlOkSvpN3ewPWfBWTntRmcpdiXYG0Ivq5qw9I1R+lV/fJsVLiZPYzVr6VT03759ah90UQn5UUEbKuFpr9sUJlZKW7Kesadih4YgBmWy4wAFWgVOAzOrzMAHNwbBygAlwbBygZBLg2DlASS4Ng5RJJLg2DlEEEuDYOUAEuDYOUSgJcGwcogCXBsHKACXBsHKJYEuDYOUQAzKoFDgM9kA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6" name="Picture 6" descr="C:\Users\ARAVANTINOS\Desktop\images32AG51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1988840"/>
            <a:ext cx="1864995" cy="1695450"/>
          </a:xfrm>
          <a:prstGeom prst="rect">
            <a:avLst/>
          </a:prstGeom>
          <a:noFill/>
        </p:spPr>
      </p:pic>
      <p:pic>
        <p:nvPicPr>
          <p:cNvPr id="4098" name="Picture 2" descr="C:\Users\ARAVANTINOS\Desktop\imagesXIAWQH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736" y="3861048"/>
            <a:ext cx="2696719" cy="1532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40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Ολογράμματα</a:t>
            </a:r>
          </a:p>
        </p:txBody>
      </p:sp>
      <p:pic>
        <p:nvPicPr>
          <p:cNvPr id="1026" name="Picture 2" descr="C:\Users\ARAVANTINOS\Desktop\images3FOTK02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42653" y="1626140"/>
            <a:ext cx="2757753" cy="2592288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DMUZCM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680" y="1637188"/>
            <a:ext cx="2140999" cy="2592288"/>
          </a:xfrm>
          <a:prstGeom prst="rect">
            <a:avLst/>
          </a:prstGeom>
          <a:noFill/>
        </p:spPr>
      </p:pic>
      <p:pic>
        <p:nvPicPr>
          <p:cNvPr id="1028" name="Picture 4" descr="C:\Users\ARAVANTINOS\Desktop\MIT Museum - Spooky Hologram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09" y="1610898"/>
            <a:ext cx="1728192" cy="2599906"/>
          </a:xfrm>
          <a:prstGeom prst="rect">
            <a:avLst/>
          </a:prstGeom>
          <a:noFill/>
        </p:spPr>
      </p:pic>
      <p:pic>
        <p:nvPicPr>
          <p:cNvPr id="1029" name="Picture 5" descr="C:\Users\ARAVANTINOS\Desktop\imagesMLOGZK9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2466975" cy="1847850"/>
          </a:xfrm>
          <a:prstGeom prst="rect">
            <a:avLst/>
          </a:prstGeom>
          <a:noFill/>
        </p:spPr>
      </p:pic>
      <p:pic>
        <p:nvPicPr>
          <p:cNvPr id="5122" name="Picture 2" descr="C:\Users\ARAVANTINOS\Desktop\imagesIL0BNCX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5" y="4653136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5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Ολογράμματα (</a:t>
            </a:r>
            <a:r>
              <a:rPr lang="el-GR" dirty="0"/>
              <a:t>παράλλαξη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2050" name="Picture 2" descr="C:\Users\ARAVANTINOS\Desktop\imagesCA6TSO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0192" y="2924944"/>
            <a:ext cx="2348740" cy="3456384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CA0KHC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4952109" cy="1584176"/>
          </a:xfrm>
          <a:prstGeom prst="rect">
            <a:avLst/>
          </a:prstGeom>
          <a:noFill/>
        </p:spPr>
      </p:pic>
      <p:pic>
        <p:nvPicPr>
          <p:cNvPr id="3074" name="Picture 2" descr="C:\Users\ARAVANTINOS\Desktop\images7Q59BD2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112" y="3622396"/>
            <a:ext cx="2088232" cy="2752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3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Ιδιότητες ολογραμμάτων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Απεικόνιση και των τριών διαστάσεων</a:t>
            </a:r>
          </a:p>
          <a:p>
            <a:r>
              <a:rPr lang="el-GR" sz="2800" dirty="0" smtClean="0"/>
              <a:t>Ύπαρξη του φαινομένου της παράλλαξης</a:t>
            </a:r>
          </a:p>
          <a:p>
            <a:r>
              <a:rPr lang="el-GR" sz="2800" dirty="0" smtClean="0"/>
              <a:t>Ανεπηρέαστο σε τεμαχισμό (η πληροφορία αποθηκεύεται σε όλη την έκταση του φιλμ)</a:t>
            </a:r>
          </a:p>
          <a:p>
            <a:r>
              <a:rPr lang="el-GR" sz="2800" dirty="0" smtClean="0"/>
              <a:t>Πολλές απεικονίσεις στο ίδιο φιλμ</a:t>
            </a:r>
          </a:p>
          <a:p>
            <a:r>
              <a:rPr lang="el-GR" sz="2800" dirty="0" smtClean="0"/>
              <a:t>Καταγραφή της έντασης αλλά και της φάσης του φωτεινού κύματος</a:t>
            </a:r>
          </a:p>
          <a:p>
            <a:r>
              <a:rPr lang="el-GR" sz="2800" dirty="0" smtClean="0"/>
              <a:t>Μπορεί να απεικονίσει κίνηση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40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ολογραμμάτων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Δεν απαιτείται συγκλίνων φακός</a:t>
            </a:r>
          </a:p>
          <a:p>
            <a:r>
              <a:rPr lang="el-GR" sz="2800" dirty="0" smtClean="0"/>
              <a:t>Εργαστήρια υψηλών προδιαγραφών</a:t>
            </a:r>
          </a:p>
          <a:p>
            <a:r>
              <a:rPr lang="el-GR" sz="2800" dirty="0" smtClean="0"/>
              <a:t>Ειδικές συνθήκες φωτισμού για την παρατήρηση των διαπερατών ολογραμμάτων</a:t>
            </a:r>
          </a:p>
          <a:p>
            <a:r>
              <a:rPr lang="el-GR" sz="2800" dirty="0" smtClean="0"/>
              <a:t>Ειδικό φιλμ με συγκεκριμένα τεχνικά χαρακτηριστικά (~ 5000 γραμμές / </a:t>
            </a:r>
            <a:r>
              <a:rPr lang="en-US" sz="2800" dirty="0" smtClean="0"/>
              <a:t>mm)</a:t>
            </a:r>
          </a:p>
          <a:p>
            <a:r>
              <a:rPr lang="el-GR" sz="2800" dirty="0" smtClean="0"/>
              <a:t>Ασύμφορα υψηλό κόστος (προς το παρόν)</a:t>
            </a:r>
          </a:p>
          <a:p>
            <a:r>
              <a:rPr lang="el-GR" sz="2800" dirty="0" smtClean="0"/>
              <a:t>Δύσκολη ή και αδύνατη η αντιγραφή του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170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Ολογράμματα επίδειξης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Πιστά αντίγραφα σπάνιων αντικειμένων</a:t>
            </a:r>
          </a:p>
          <a:p>
            <a:r>
              <a:rPr lang="el-GR" sz="2800" dirty="0" smtClean="0"/>
              <a:t>Μουσειακά είδη</a:t>
            </a:r>
          </a:p>
          <a:p>
            <a:r>
              <a:rPr lang="el-GR" sz="2800" dirty="0" smtClean="0"/>
              <a:t>Παρουσιάσεις σε συνέδρια </a:t>
            </a:r>
            <a:endParaRPr lang="el-GR" sz="2800" dirty="0"/>
          </a:p>
        </p:txBody>
      </p:sp>
      <p:pic>
        <p:nvPicPr>
          <p:cNvPr id="2050" name="Picture 2" descr="C:\Users\ARAVANTINOS\Desktop\imagesCANAXY3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240" y="3384000"/>
            <a:ext cx="1885950" cy="2428875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CAPIMU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4832"/>
            <a:ext cx="2691763" cy="2016224"/>
          </a:xfrm>
          <a:prstGeom prst="rect">
            <a:avLst/>
          </a:prstGeom>
          <a:noFill/>
        </p:spPr>
      </p:pic>
      <p:pic>
        <p:nvPicPr>
          <p:cNvPr id="2052" name="Picture 4" descr="C:\Users\ARAVANTINOS\Desktop\imagesCACVU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4832"/>
            <a:ext cx="2691763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4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Ολογράμματα επίδειξης</a:t>
            </a:r>
          </a:p>
        </p:txBody>
      </p:sp>
      <p:pic>
        <p:nvPicPr>
          <p:cNvPr id="2050" name="Picture 2" descr="C:\Users\ARAVANTINOS\Desktop\imagesNFFSX3R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628800"/>
            <a:ext cx="3384376" cy="2252148"/>
          </a:xfrm>
          <a:prstGeom prst="rect">
            <a:avLst/>
          </a:prstGeom>
          <a:noFill/>
        </p:spPr>
      </p:pic>
      <p:pic>
        <p:nvPicPr>
          <p:cNvPr id="2051" name="Picture 3" descr="C:\Users\ARAVANTINOS\Desktop\A-hologram-heart-that-floats-in-operating-theatres-to-help-surgeons-during-life-saving-procedures-27185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53156"/>
            <a:ext cx="2987384" cy="1986732"/>
          </a:xfrm>
          <a:prstGeom prst="rect">
            <a:avLst/>
          </a:prstGeom>
          <a:noFill/>
        </p:spPr>
      </p:pic>
      <p:pic>
        <p:nvPicPr>
          <p:cNvPr id="2052" name="Picture 4" descr="C:\Users\ARAVANTINOS\Desktop\images1TVNY6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53156"/>
            <a:ext cx="3384376" cy="1986732"/>
          </a:xfrm>
          <a:prstGeom prst="rect">
            <a:avLst/>
          </a:prstGeom>
          <a:noFill/>
        </p:spPr>
      </p:pic>
      <p:pic>
        <p:nvPicPr>
          <p:cNvPr id="2053" name="Picture 5" descr="C:\Users\ARAVANTINOS\Desktop\RealView-3D-Holography-Station-Technolog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799"/>
            <a:ext cx="2160240" cy="2241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1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Δημιουργία ολογραφικών οπτικών στοιχείων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Φωτεινή πηγή – Φακός</a:t>
            </a:r>
          </a:p>
          <a:p>
            <a:r>
              <a:rPr lang="el-GR" sz="2800" dirty="0" smtClean="0"/>
              <a:t>Επίπεδο κύμα – Κάτοπτρο</a:t>
            </a:r>
          </a:p>
          <a:p>
            <a:r>
              <a:rPr lang="el-GR" sz="2800" dirty="0" smtClean="0"/>
              <a:t>Φράγμα περίθλασης</a:t>
            </a:r>
            <a:endParaRPr lang="el-GR" sz="2800" dirty="0"/>
          </a:p>
        </p:txBody>
      </p:sp>
      <p:pic>
        <p:nvPicPr>
          <p:cNvPr id="3074" name="Picture 2" descr="C:\Users\ARAVANTINOS\Desktop\imagesCAEQS2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7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 smtClean="0"/>
              <a:t>Το ολόγραμμα ως πιστοποιητικό γνησιότητας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Πιστωτικές κάρτες, φάρμακα, τροφές</a:t>
            </a:r>
          </a:p>
          <a:p>
            <a:r>
              <a:rPr lang="el-GR" sz="2800" dirty="0" smtClean="0"/>
              <a:t>Διπλώματα οδήγησης</a:t>
            </a:r>
          </a:p>
          <a:p>
            <a:r>
              <a:rPr lang="el-GR" sz="2800" dirty="0" smtClean="0"/>
              <a:t>Ολογραφικά κλειδιά για είσοδο σε διαβαθμισμένες περιοχές</a:t>
            </a:r>
          </a:p>
          <a:p>
            <a:endParaRPr lang="el-GR" dirty="0"/>
          </a:p>
        </p:txBody>
      </p:sp>
      <p:pic>
        <p:nvPicPr>
          <p:cNvPr id="5124" name="Picture 4" descr="C:\Users\ARAVANTINOS\Desktop\imagesCATR2I5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725" y="3971848"/>
            <a:ext cx="2214381" cy="1972474"/>
          </a:xfrm>
          <a:prstGeom prst="rect">
            <a:avLst/>
          </a:prstGeom>
          <a:noFill/>
        </p:spPr>
      </p:pic>
      <p:pic>
        <p:nvPicPr>
          <p:cNvPr id="7" name="Picture 5" descr="C:\Users\ARAVANTINOS\Desktop\imagesCABWZW5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013" y="3967664"/>
            <a:ext cx="861860" cy="1976658"/>
          </a:xfrm>
          <a:prstGeom prst="rect">
            <a:avLst/>
          </a:prstGeom>
          <a:noFill/>
        </p:spPr>
      </p:pic>
      <p:pic>
        <p:nvPicPr>
          <p:cNvPr id="4098" name="Picture 2" descr="C:\Users\ARAVANTINOS\Desktop\imagesCAHYLSF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397" y="3961968"/>
            <a:ext cx="2520280" cy="198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8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Ολογραφία: (όλον + </a:t>
            </a:r>
            <a:r>
              <a:rPr lang="el-GR" dirty="0" err="1" smtClean="0"/>
              <a:t>γράφειν</a:t>
            </a:r>
            <a:r>
              <a:rPr lang="el-GR" dirty="0" smtClean="0"/>
              <a:t>)</a:t>
            </a:r>
            <a:br>
              <a:rPr lang="el-GR" dirty="0" smtClean="0"/>
            </a:br>
            <a:r>
              <a:rPr lang="el-GR" dirty="0" smtClean="0"/>
              <a:t>πλήρης η καταγραφή του αντικειμένου</a:t>
            </a:r>
            <a:endParaRPr lang="el-GR" dirty="0"/>
          </a:p>
        </p:txBody>
      </p:sp>
      <p:pic>
        <p:nvPicPr>
          <p:cNvPr id="1026" name="Picture 2" descr="C:\Users\ARAVANTINOS\Desktop\Αγγελος\New Doc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9642" y="1557900"/>
            <a:ext cx="4484716" cy="4318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7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Το ολόγραμμα ως πιστοποιητικό γνησιότητας</a:t>
            </a:r>
          </a:p>
        </p:txBody>
      </p:sp>
      <p:pic>
        <p:nvPicPr>
          <p:cNvPr id="5122" name="Picture 2" descr="C:\Users\ARAVANTINOS\Desktop\imag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1767100"/>
            <a:ext cx="3738306" cy="3467816"/>
          </a:xfrm>
          <a:prstGeom prst="rect">
            <a:avLst/>
          </a:prstGeom>
          <a:noFill/>
        </p:spPr>
      </p:pic>
      <p:pic>
        <p:nvPicPr>
          <p:cNvPr id="5" name="Picture 3" descr="C:\Users\ARAVANTINOS\Desktop\imagesCA914K4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307630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2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Ολογραφία κίνησης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Μελέτη ροής ρευστών – αερίων</a:t>
            </a:r>
          </a:p>
          <a:p>
            <a:r>
              <a:rPr lang="el-GR" sz="2800" dirty="0" smtClean="0"/>
              <a:t>Έλεγχος διαρροών</a:t>
            </a:r>
          </a:p>
          <a:p>
            <a:r>
              <a:rPr lang="el-GR" sz="2800" dirty="0" smtClean="0"/>
              <a:t>Ολογραφικά πορτραίτα (παλμικό </a:t>
            </a:r>
            <a:r>
              <a:rPr lang="en-US" sz="2800" dirty="0" smtClean="0"/>
              <a:t>laser)</a:t>
            </a:r>
            <a:endParaRPr lang="el-GR" sz="2800" dirty="0"/>
          </a:p>
        </p:txBody>
      </p:sp>
      <p:pic>
        <p:nvPicPr>
          <p:cNvPr id="1026" name="Picture 2" descr="C:\Users\ARAVANTINOS\Desktop\imagesCAAA9D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68846"/>
            <a:ext cx="2333625" cy="1962150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CACGY4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68846"/>
            <a:ext cx="278667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4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Ολογραφικός μη καταστροφικός έλεγχος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Αντοχή υλικών, παραμορφώσεις</a:t>
            </a:r>
          </a:p>
          <a:p>
            <a:r>
              <a:rPr lang="el-GR" sz="2800" dirty="0" smtClean="0"/>
              <a:t>Μελέτη τάσεων στερεού σώματος</a:t>
            </a:r>
          </a:p>
          <a:p>
            <a:r>
              <a:rPr lang="el-GR" sz="2800" dirty="0" smtClean="0"/>
              <a:t>Ανομοιογένεια σωμάτων</a:t>
            </a:r>
          </a:p>
          <a:p>
            <a:r>
              <a:rPr lang="el-GR" sz="2800" dirty="0" smtClean="0"/>
              <a:t>Ευπαθή σημεία - περιοχές υλικού</a:t>
            </a:r>
          </a:p>
          <a:p>
            <a:endParaRPr lang="el-GR" dirty="0"/>
          </a:p>
        </p:txBody>
      </p:sp>
      <p:pic>
        <p:nvPicPr>
          <p:cNvPr id="4098" name="Picture 2" descr="C:\Users\ARAVANTINOS\Desktop\imagesCAHUZV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74591"/>
            <a:ext cx="3240360" cy="1884699"/>
          </a:xfrm>
          <a:prstGeom prst="rect">
            <a:avLst/>
          </a:prstGeom>
          <a:noFill/>
        </p:spPr>
      </p:pic>
      <p:pic>
        <p:nvPicPr>
          <p:cNvPr id="4099" name="Picture 3" descr="C:\Users\ARAVANTINOS\Desktop\imagesCAZIYH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74591"/>
            <a:ext cx="3371843" cy="18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7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Ολογραφική  συμβολόμετρα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Διπλής Έκθεσης (</a:t>
            </a:r>
            <a:r>
              <a:rPr lang="en-US" sz="2800" dirty="0" smtClean="0"/>
              <a:t>Double Exposure)</a:t>
            </a:r>
            <a:endParaRPr lang="el-GR" sz="2800" dirty="0" smtClean="0"/>
          </a:p>
          <a:p>
            <a:r>
              <a:rPr lang="el-GR" sz="2800" dirty="0" smtClean="0"/>
              <a:t>Πραγματικού Χρόνου</a:t>
            </a:r>
            <a:r>
              <a:rPr lang="en-US" sz="2800" dirty="0" smtClean="0"/>
              <a:t> (Real – Time)</a:t>
            </a:r>
            <a:endParaRPr lang="el-GR" sz="2800" dirty="0" smtClean="0"/>
          </a:p>
          <a:p>
            <a:r>
              <a:rPr lang="el-GR" sz="2800" dirty="0" smtClean="0"/>
              <a:t>Μέσου Χρόνου</a:t>
            </a:r>
            <a:r>
              <a:rPr lang="en-US" sz="2800" dirty="0" smtClean="0"/>
              <a:t> (Time – Average)</a:t>
            </a:r>
            <a:endParaRPr lang="el-GR" sz="2800" dirty="0" smtClean="0"/>
          </a:p>
          <a:p>
            <a:r>
              <a:rPr lang="el-GR" sz="2800" dirty="0" smtClean="0"/>
              <a:t>Διπλής Έκθεσης &amp; Πραγματικού Χρόνου</a:t>
            </a:r>
            <a:r>
              <a:rPr lang="en-US" sz="2800" dirty="0" smtClean="0"/>
              <a:t> (Real Time Sandwich)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425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Διάταξη έγχρωμης ολογραφίας</a:t>
            </a:r>
            <a:endParaRPr lang="el-GR" dirty="0"/>
          </a:p>
        </p:txBody>
      </p:sp>
      <p:pic>
        <p:nvPicPr>
          <p:cNvPr id="2050" name="Picture 2" descr="C:\Users\ARAVANTINOS\Desktop\image00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988840"/>
            <a:ext cx="6570081" cy="3832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4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Ολογραφικά</a:t>
            </a:r>
            <a:r>
              <a:rPr lang="en-US" dirty="0" smtClean="0"/>
              <a:t>  film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Αλογονούχος</a:t>
            </a:r>
            <a:r>
              <a:rPr lang="el-GR" sz="2800" dirty="0" smtClean="0"/>
              <a:t> Άργυρος (</a:t>
            </a:r>
            <a:r>
              <a:rPr lang="en-US" sz="2800" dirty="0" smtClean="0"/>
              <a:t>Silver Halide)</a:t>
            </a:r>
            <a:endParaRPr lang="el-GR" sz="2800" dirty="0" smtClean="0"/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800" dirty="0" smtClean="0"/>
              <a:t>Γυάλινη επίστρωση ή εύκαμπτο πλαστικό,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 smtClean="0"/>
              <a:t>Agfa, </a:t>
            </a:r>
            <a:r>
              <a:rPr lang="en-US" sz="2800" dirty="0" err="1" smtClean="0"/>
              <a:t>Holotest</a:t>
            </a:r>
            <a:r>
              <a:rPr lang="en-US" sz="2800" dirty="0" smtClean="0"/>
              <a:t> 8E75HD.</a:t>
            </a:r>
            <a:endParaRPr lang="el-GR" sz="2800" dirty="0" smtClean="0"/>
          </a:p>
          <a:p>
            <a:r>
              <a:rPr lang="el-GR" sz="2800" dirty="0" smtClean="0"/>
              <a:t>Διχρωματική ζελατίνη (</a:t>
            </a:r>
            <a:r>
              <a:rPr lang="en-US" sz="2800" dirty="0" err="1" smtClean="0"/>
              <a:t>Dichromated</a:t>
            </a:r>
            <a:r>
              <a:rPr lang="en-US" sz="2800" dirty="0" smtClean="0"/>
              <a:t> Gel </a:t>
            </a:r>
            <a:r>
              <a:rPr lang="el-GR" sz="2800" dirty="0" smtClean="0"/>
              <a:t>ή </a:t>
            </a:r>
            <a:r>
              <a:rPr lang="en-US" sz="2800" dirty="0" smtClean="0"/>
              <a:t>DCG). </a:t>
            </a:r>
            <a:endParaRPr lang="el-GR" sz="2800" dirty="0" smtClean="0"/>
          </a:p>
          <a:p>
            <a:r>
              <a:rPr lang="el-GR" sz="2800" dirty="0" smtClean="0"/>
              <a:t>Φώτο πολυμερές (</a:t>
            </a:r>
            <a:r>
              <a:rPr lang="en-US" sz="2800" dirty="0" smtClean="0"/>
              <a:t>Photopolymer)</a:t>
            </a:r>
            <a:endParaRPr lang="el-GR" sz="2800" dirty="0" smtClean="0"/>
          </a:p>
          <a:p>
            <a:pPr lvl="1">
              <a:buFont typeface="Calibri" panose="020F0502020204030204" pitchFamily="34" charset="0"/>
              <a:buChar char="−"/>
            </a:pPr>
            <a:r>
              <a:rPr lang="el-GR" sz="2800" dirty="0" smtClean="0"/>
              <a:t>Από</a:t>
            </a:r>
            <a:r>
              <a:rPr lang="en-US" sz="2800" dirty="0" smtClean="0"/>
              <a:t> </a:t>
            </a:r>
            <a:r>
              <a:rPr lang="el-GR" sz="2800" dirty="0" smtClean="0"/>
              <a:t>τις εταιρείες </a:t>
            </a:r>
            <a:r>
              <a:rPr lang="en-US" sz="2800" dirty="0" smtClean="0"/>
              <a:t>Polaroid &amp; </a:t>
            </a:r>
            <a:r>
              <a:rPr lang="en-US" sz="2800" dirty="0" err="1" smtClean="0"/>
              <a:t>Dupont</a:t>
            </a:r>
            <a:r>
              <a:rPr lang="el-GR" sz="2800" dirty="0" smtClean="0"/>
              <a:t>. 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84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Χρήσιμοι κανόνες ολογραφίας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Αποφυγή της έκθεσης του ολογραφικού φιλμ σε οποιαδήποτε άλλη φωτεινή πηγή. </a:t>
            </a:r>
          </a:p>
          <a:p>
            <a:r>
              <a:rPr lang="el-GR" sz="2800" dirty="0" smtClean="0"/>
              <a:t>Η σταθεροποίηση του </a:t>
            </a:r>
            <a:r>
              <a:rPr lang="en-US" sz="2800" dirty="0" smtClean="0"/>
              <a:t>laser </a:t>
            </a:r>
            <a:r>
              <a:rPr lang="el-GR" sz="2800" dirty="0" smtClean="0"/>
              <a:t>απαιτεί ικανό χρόνο προκαταρκτικής λειτουργίας.</a:t>
            </a:r>
          </a:p>
          <a:p>
            <a:r>
              <a:rPr lang="el-GR" sz="2800" dirty="0" smtClean="0"/>
              <a:t>Ο αριθμός των απαραίτητων οπτικών στοιχείων πρέπει να είναι ο ελάχιστος δυνατός</a:t>
            </a:r>
            <a:r>
              <a:rPr lang="en-US" sz="2800" dirty="0" smtClean="0"/>
              <a:t>.</a:t>
            </a:r>
            <a:r>
              <a:rPr lang="el-GR" sz="2800" dirty="0" smtClean="0"/>
              <a:t> Αποφεύγονται έτσι οι ανεπιθύμητες ανακλάσεις.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96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Χρήσιμοι κανόνες ολογραφίας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Όλα τα εμφανιστικά υγρά πρέπει να διατηρούνται σε σκοτεινό, καθαρό μέρος και σε σταθερή θερμοκρασία.</a:t>
            </a:r>
          </a:p>
          <a:p>
            <a:r>
              <a:rPr lang="el-GR" sz="2800" dirty="0" smtClean="0"/>
              <a:t>Στο ολογραφικό τραπέζι τα οπτικά στοιχεία πρέπει να είναι στο μικρότερο δυνατό ύψος, αποφυγή </a:t>
            </a:r>
            <a:r>
              <a:rPr lang="el-GR" sz="2800" dirty="0" err="1" smtClean="0"/>
              <a:t>μικρο</a:t>
            </a:r>
            <a:r>
              <a:rPr lang="el-GR" sz="2800" dirty="0" smtClean="0"/>
              <a:t>-κινήσεων.</a:t>
            </a:r>
          </a:p>
          <a:p>
            <a:r>
              <a:rPr lang="el-GR" sz="2800" dirty="0" smtClean="0"/>
              <a:t>Το σωστότερο ολογραφικό εργαστήριο είναι αυτό με την λιγότερη δυνατή σκόνη.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93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Ολογραφία μονής δέσμης </a:t>
            </a:r>
            <a:r>
              <a:rPr lang="en-US" dirty="0" smtClean="0"/>
              <a:t>(Y. Denisyuk)</a:t>
            </a:r>
            <a:endParaRPr lang="el-GR" dirty="0"/>
          </a:p>
        </p:txBody>
      </p:sp>
      <p:pic>
        <p:nvPicPr>
          <p:cNvPr id="1026" name="Picture 2" descr="C:\Users\ARAVANTINOS\Desktop\imagesG9NGAQF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2564904"/>
            <a:ext cx="1663865" cy="2163024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240360" cy="4326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Κυλινδρικά ολογράμματα</a:t>
            </a:r>
            <a:endParaRPr lang="el-GR" dirty="0"/>
          </a:p>
        </p:txBody>
      </p:sp>
      <p:pic>
        <p:nvPicPr>
          <p:cNvPr id="2050" name="Picture 2" descr="C:\Users\ARAVANTINOS\Desktop\Three-Sphinxes-of-a-Bikini-Hologram-by-Dali--418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710127"/>
            <a:ext cx="4672744" cy="3731965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8PROHAJ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2376264" cy="1869077"/>
          </a:xfrm>
          <a:prstGeom prst="rect">
            <a:avLst/>
          </a:prstGeom>
          <a:noFill/>
        </p:spPr>
      </p:pic>
      <p:pic>
        <p:nvPicPr>
          <p:cNvPr id="2052" name="Picture 4" descr="C:\Users\ARAVANTINOS\Desktop\imagesWK6E87G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89442" y="1436301"/>
            <a:ext cx="182860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7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είναι ολογραφία;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μέθοδος που προσπαθεί να αποδώσει – σε επίπεδη επιφάνεια – και τις τρεις διαστάσεις της ορατής πραγματικότητας  ονομάζεται Οπτική Ολογραφία.</a:t>
            </a:r>
          </a:p>
          <a:p>
            <a:r>
              <a:rPr lang="el-GR" sz="2800" dirty="0" smtClean="0"/>
              <a:t>Βασίζεται στις αρχές της </a:t>
            </a:r>
            <a:r>
              <a:rPr lang="el-GR" sz="2800" b="1" dirty="0" smtClean="0">
                <a:solidFill>
                  <a:schemeClr val="tx2"/>
                </a:solidFill>
              </a:rPr>
              <a:t>συμβολής</a:t>
            </a:r>
            <a:r>
              <a:rPr lang="el-GR" sz="2800" dirty="0" smtClean="0"/>
              <a:t> και της </a:t>
            </a:r>
            <a:r>
              <a:rPr lang="el-GR" sz="2800" b="1" dirty="0" smtClean="0">
                <a:solidFill>
                  <a:schemeClr val="tx2"/>
                </a:solidFill>
              </a:rPr>
              <a:t>περίθλασης</a:t>
            </a:r>
            <a:r>
              <a:rPr lang="el-GR" sz="2800" dirty="0" smtClean="0"/>
              <a:t> του φωτός.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73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Επιστήμη - Τέχνη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«Αν κάτι χαρακτηρίζει την ολογραφική καταγραφή αυτό είναι η υπερβολική της </a:t>
            </a:r>
            <a:r>
              <a:rPr lang="el-GR" b="1" dirty="0" smtClean="0"/>
              <a:t>αντικειμενικότητα</a:t>
            </a:r>
            <a:r>
              <a:rPr lang="el-GR" dirty="0" smtClean="0"/>
              <a:t>».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Y. Denisyuk, </a:t>
            </a:r>
            <a:r>
              <a:rPr lang="el-GR" dirty="0" smtClean="0"/>
              <a:t>Διαλέξεις, </a:t>
            </a:r>
            <a:r>
              <a:rPr lang="en-US" dirty="0" smtClean="0"/>
              <a:t>Leningrad</a:t>
            </a:r>
            <a:r>
              <a:rPr lang="el-GR" dirty="0" smtClean="0"/>
              <a:t>,</a:t>
            </a:r>
            <a:r>
              <a:rPr lang="en-US" dirty="0" smtClean="0"/>
              <a:t> 1978</a:t>
            </a:r>
            <a:r>
              <a:rPr lang="el-GR" dirty="0" smtClean="0"/>
              <a:t>.</a:t>
            </a:r>
          </a:p>
          <a:p>
            <a:endParaRPr lang="en-US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16513" y="1989138"/>
            <a:ext cx="4027487" cy="4137025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l-GR" dirty="0" smtClean="0"/>
              <a:t>    «Η ολογραφία με εκφράζει γιατί είναι οπτικά συγκεχυμένη και η </a:t>
            </a:r>
            <a:r>
              <a:rPr lang="el-GR" b="1" dirty="0" smtClean="0"/>
              <a:t>ασάφεια</a:t>
            </a:r>
            <a:r>
              <a:rPr lang="el-GR" dirty="0" smtClean="0"/>
              <a:t> αυτή είναι η τέλεια μορφή επικοινωνίας».</a:t>
            </a:r>
            <a:endParaRPr lang="en-US" dirty="0" smtClean="0"/>
          </a:p>
          <a:p>
            <a:endParaRPr lang="el-GR" dirty="0" smtClean="0"/>
          </a:p>
          <a:p>
            <a:pPr>
              <a:buNone/>
            </a:pPr>
            <a:r>
              <a:rPr lang="en-US" dirty="0" smtClean="0"/>
              <a:t>    Salvador Dali, </a:t>
            </a:r>
            <a:r>
              <a:rPr lang="el-GR" dirty="0" smtClean="0"/>
              <a:t>κυλινδρικά ολογράμματα, </a:t>
            </a:r>
            <a:r>
              <a:rPr lang="en-US" dirty="0" smtClean="0"/>
              <a:t>1973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39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Ολογραφικό εργαστήριο ΤΕΙ Αθήνας</a:t>
            </a:r>
            <a:endParaRPr lang="el-GR" dirty="0"/>
          </a:p>
        </p:txBody>
      </p:sp>
      <p:pic>
        <p:nvPicPr>
          <p:cNvPr id="4098" name="Picture 2" descr="C:\Users\ARAVANTINOS\Desktop\Αγγελος\New Doc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0571" y="1453991"/>
            <a:ext cx="6242858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Ολογραφικό εργαστήριο ΤΕΙ Αθήνας</a:t>
            </a:r>
          </a:p>
        </p:txBody>
      </p:sp>
      <p:pic>
        <p:nvPicPr>
          <p:cNvPr id="5122" name="Picture 2" descr="C:\Users\ARAVANTINOS\Desktop\Αγγελος\New Doc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0571" y="1453991"/>
            <a:ext cx="6242858" cy="452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2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ΟΛΟΓΡΑΜΜΑΤΑ </a:t>
            </a:r>
            <a:br>
              <a:rPr lang="el-GR" dirty="0" smtClean="0"/>
            </a:br>
            <a:r>
              <a:rPr lang="el-GR" dirty="0" smtClean="0"/>
              <a:t>ΤΕΙ  ΑΘΗΝΑΣ</a:t>
            </a:r>
            <a:endParaRPr lang="el-GR" dirty="0"/>
          </a:p>
        </p:txBody>
      </p:sp>
      <p:pic>
        <p:nvPicPr>
          <p:cNvPr id="3074" name="Picture 2" descr="C:\Users\ARAVANTINOS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305336"/>
            <a:ext cx="3247565" cy="5112321"/>
          </a:xfrm>
          <a:prstGeom prst="rect">
            <a:avLst/>
          </a:prstGeom>
          <a:noFill/>
        </p:spPr>
      </p:pic>
      <p:pic>
        <p:nvPicPr>
          <p:cNvPr id="3075" name="Picture 3" descr="C:\Users\ARAVANTINOS\Desktop\28-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88000"/>
            <a:ext cx="3744416" cy="541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 smtClean="0"/>
              <a:t>Ολογράμματα ΤΕΙ Αθήνας</a:t>
            </a:r>
            <a:endParaRPr lang="el-GR" dirty="0"/>
          </a:p>
        </p:txBody>
      </p:sp>
      <p:pic>
        <p:nvPicPr>
          <p:cNvPr id="4098" name="Picture 2" descr="C:\Users\ARAVANTINOS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132856"/>
            <a:ext cx="4246332" cy="2742523"/>
          </a:xfrm>
          <a:prstGeom prst="rect">
            <a:avLst/>
          </a:prstGeom>
          <a:noFill/>
        </p:spPr>
      </p:pic>
      <p:pic>
        <p:nvPicPr>
          <p:cNvPr id="4099" name="Picture 3" descr="C:\Users\ARAVANTINOS\Desktop\05 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556792"/>
            <a:ext cx="2824162" cy="38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9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Ολογράμματα ΤΕΙ Αθήνας</a:t>
            </a:r>
            <a:endParaRPr lang="el-GR" dirty="0"/>
          </a:p>
        </p:txBody>
      </p:sp>
      <p:pic>
        <p:nvPicPr>
          <p:cNvPr id="1026" name="Picture 2" descr="C:\Users\ARAVANTINOS\Desktop\Η εικόνα της Παναγία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8110" y="1916832"/>
            <a:ext cx="3585126" cy="3816424"/>
          </a:xfrm>
          <a:prstGeom prst="rect">
            <a:avLst/>
          </a:prstGeom>
          <a:noFill/>
        </p:spPr>
      </p:pic>
      <p:pic>
        <p:nvPicPr>
          <p:cNvPr id="1027" name="Picture 3" descr="C:\Users\ARAVANTINOS\Desktop\Η εικόνα της Παναγίας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384550" cy="3821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3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Ολογράμματα ΤΕΙ Αθήνας</a:t>
            </a:r>
          </a:p>
        </p:txBody>
      </p:sp>
      <p:pic>
        <p:nvPicPr>
          <p:cNvPr id="2050" name="Picture 2" descr="C:\Users\ARAVANTINOS\Desktop\4.JPG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5" y="1700808"/>
            <a:ext cx="2600591" cy="3960441"/>
          </a:xfrm>
          <a:prstGeom prst="rect">
            <a:avLst/>
          </a:prstGeom>
          <a:noFill/>
        </p:spPr>
      </p:pic>
      <p:pic>
        <p:nvPicPr>
          <p:cNvPr id="2051" name="Picture 3" descr="C:\Users\ARAVANTINOS\Desktop\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073361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7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Σύγχρονες εξελίξεις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Ακουστική Ολογραφία</a:t>
            </a:r>
          </a:p>
          <a:p>
            <a:r>
              <a:rPr lang="el-GR" dirty="0" smtClean="0"/>
              <a:t>Ολογραφία δέσμης ηλεκτρονίων</a:t>
            </a:r>
            <a:r>
              <a:rPr lang="en-US" dirty="0" smtClean="0"/>
              <a:t>, </a:t>
            </a:r>
            <a:r>
              <a:rPr lang="el-GR" dirty="0" smtClean="0"/>
              <a:t>λ&lt;0.1</a:t>
            </a:r>
            <a:r>
              <a:rPr lang="en-US" dirty="0" smtClean="0"/>
              <a:t>nm</a:t>
            </a:r>
            <a:endParaRPr lang="el-GR" dirty="0" smtClean="0"/>
          </a:p>
          <a:p>
            <a:r>
              <a:rPr lang="el-GR" dirty="0" smtClean="0"/>
              <a:t>Ολογραφικό μικροσκόπιο</a:t>
            </a:r>
          </a:p>
          <a:p>
            <a:r>
              <a:rPr lang="el-GR" dirty="0" smtClean="0"/>
              <a:t>Ψηφιακά ολογράμματα</a:t>
            </a:r>
          </a:p>
          <a:p>
            <a:pPr algn="ctr">
              <a:buNone/>
            </a:pPr>
            <a:r>
              <a:rPr lang="el-GR" dirty="0" smtClean="0"/>
              <a:t>Ωστόσο, ακόμη και σήμερα,</a:t>
            </a:r>
          </a:p>
          <a:p>
            <a:pPr algn="ctr">
              <a:buNone/>
            </a:pPr>
            <a:r>
              <a:rPr lang="el-GR" b="1" dirty="0" smtClean="0"/>
              <a:t>Το μέλλον της ολογραφίας παραμένει</a:t>
            </a:r>
          </a:p>
          <a:p>
            <a:pPr algn="ctr">
              <a:buNone/>
            </a:pPr>
            <a:r>
              <a:rPr lang="el-GR" b="1" dirty="0" smtClean="0"/>
              <a:t>ουσιαστικά  ΑΓΝΩΣΤΟ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174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Ολογραφία με δίοδο</a:t>
            </a:r>
            <a:endParaRPr lang="el-GR" dirty="0"/>
          </a:p>
        </p:txBody>
      </p:sp>
      <p:pic>
        <p:nvPicPr>
          <p:cNvPr id="2050" name="Picture 2" descr="C:\Users\ARAVANTINOS\Desktop\kit_box_wrig_sm3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462881"/>
            <a:ext cx="3240360" cy="2132038"/>
          </a:xfrm>
          <a:prstGeom prst="rect">
            <a:avLst/>
          </a:prstGeom>
          <a:noFill/>
        </p:spPr>
      </p:pic>
      <p:pic>
        <p:nvPicPr>
          <p:cNvPr id="2051" name="Picture 3" descr="C:\Users\ARAVANTINOS\Desktop\imagesLIRZTV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753026" cy="2520280"/>
          </a:xfrm>
          <a:prstGeom prst="rect">
            <a:avLst/>
          </a:prstGeom>
          <a:noFill/>
        </p:spPr>
      </p:pic>
      <p:pic>
        <p:nvPicPr>
          <p:cNvPr id="2052" name="Picture 4" descr="C:\Users\ARAVANTINOS\Desktop\imagesFDH1IOJ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960" y="3789040"/>
            <a:ext cx="2016224" cy="264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4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Ολογραφία με δίοδο</a:t>
            </a:r>
          </a:p>
        </p:txBody>
      </p:sp>
      <p:pic>
        <p:nvPicPr>
          <p:cNvPr id="1026" name="Picture 2" descr="C:\Users\ARAVANTINOS\Desktop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1369" y="4235710"/>
            <a:ext cx="4661617" cy="1836000"/>
          </a:xfrm>
          <a:prstGeom prst="rect">
            <a:avLst/>
          </a:prstGeom>
          <a:noFill/>
        </p:spPr>
      </p:pic>
      <p:pic>
        <p:nvPicPr>
          <p:cNvPr id="1027" name="Picture 3" descr="C:\Users\ARAVANTINOS\Desktop\images1HLM0J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130" y="4235711"/>
            <a:ext cx="2153126" cy="1836000"/>
          </a:xfrm>
          <a:prstGeom prst="rect">
            <a:avLst/>
          </a:prstGeom>
          <a:noFill/>
        </p:spPr>
      </p:pic>
      <p:pic>
        <p:nvPicPr>
          <p:cNvPr id="1028" name="Picture 4" descr="C:\Users\ARAVANTINOS\Desktop\imagesUBHDV2D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370" y="1410830"/>
            <a:ext cx="3456384" cy="2592288"/>
          </a:xfrm>
          <a:prstGeom prst="rect">
            <a:avLst/>
          </a:prstGeom>
          <a:noFill/>
        </p:spPr>
      </p:pic>
      <p:pic>
        <p:nvPicPr>
          <p:cNvPr id="1029" name="Picture 5" descr="C:\Users\ARAVANTINOS\Desktop\imagesPJ3N86Z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3458240" cy="2590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5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/>
              <a:t>Αρχή λειτουργιάς</a:t>
            </a:r>
            <a:br>
              <a:rPr lang="el-GR" sz="3200" dirty="0" smtClean="0"/>
            </a:br>
            <a:r>
              <a:rPr lang="el-GR" sz="3200" dirty="0" smtClean="0"/>
              <a:t>(μέτωπα κύματος: δημιουργία, ανασύσταση)</a:t>
            </a:r>
            <a:endParaRPr lang="el-GR" sz="3200" dirty="0"/>
          </a:p>
        </p:txBody>
      </p:sp>
      <p:pic>
        <p:nvPicPr>
          <p:cNvPr id="2050" name="Picture 2" descr="C:\Users\ARAVANTINOS\Desktop\Αγγελος\New Doc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870"/>
          <a:stretch/>
        </p:blipFill>
        <p:spPr bwMode="auto">
          <a:xfrm>
            <a:off x="2592607" y="1196752"/>
            <a:ext cx="3958786" cy="5588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4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Συμπερασματικά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Η ολογραφία αλλά και το ολόγραμμα </a:t>
            </a:r>
            <a:r>
              <a:rPr lang="el-GR" sz="3000" b="1" dirty="0" smtClean="0">
                <a:solidFill>
                  <a:schemeClr val="tx2"/>
                </a:solidFill>
              </a:rPr>
              <a:t>δεν αποτελούν κάποια οπτική απάτη</a:t>
            </a:r>
            <a:r>
              <a:rPr lang="el-GR" sz="3000" dirty="0" smtClean="0"/>
              <a:t>. Θεωρούνται φαινόμενα που εξηγούνται πλήρως και αναλυτικά από τους νόμους της Φυσικής.</a:t>
            </a:r>
          </a:p>
          <a:p>
            <a:r>
              <a:rPr lang="el-GR" sz="3000" dirty="0" smtClean="0"/>
              <a:t>Η ολογραφία απέδειξε ότι ο σχηματισμός </a:t>
            </a:r>
            <a:r>
              <a:rPr lang="el-GR" sz="3000" b="1" dirty="0" smtClean="0">
                <a:solidFill>
                  <a:schemeClr val="tx2"/>
                </a:solidFill>
              </a:rPr>
              <a:t>ενός ειδώλου είναι διαφορετικός από τον συμβατικό</a:t>
            </a:r>
            <a:r>
              <a:rPr lang="el-GR" sz="3000" dirty="0" smtClean="0"/>
              <a:t>. Εδώ, πρόκειται για διαδικασία δυο σταδίων που μπορούν επιλεκτικά να διαχωριστούν.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03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of practical holography, Graham Saxby, Focal Press, 1991.</a:t>
            </a:r>
          </a:p>
          <a:p>
            <a:r>
              <a:rPr lang="en-US" dirty="0" smtClean="0"/>
              <a:t>The complete book of holograms,</a:t>
            </a:r>
            <a:r>
              <a:rPr lang="el-GR" dirty="0" smtClean="0"/>
              <a:t> </a:t>
            </a:r>
            <a:r>
              <a:rPr lang="en-US" dirty="0" err="1" smtClean="0"/>
              <a:t>J.Kasper</a:t>
            </a:r>
            <a:r>
              <a:rPr lang="en-US" dirty="0" smtClean="0"/>
              <a:t>, </a:t>
            </a:r>
            <a:r>
              <a:rPr lang="en-US" dirty="0" err="1" smtClean="0"/>
              <a:t>S.Feller</a:t>
            </a:r>
            <a:r>
              <a:rPr lang="en-US" dirty="0" smtClean="0"/>
              <a:t>, Wiley Science Editions, 1978.</a:t>
            </a:r>
          </a:p>
          <a:p>
            <a:r>
              <a:rPr lang="en-US" dirty="0" smtClean="0"/>
              <a:t>Holographic Nondestructive Testing,</a:t>
            </a:r>
            <a:r>
              <a:rPr lang="el-GR" dirty="0" smtClean="0"/>
              <a:t> </a:t>
            </a:r>
            <a:r>
              <a:rPr lang="en-US" dirty="0" smtClean="0"/>
              <a:t>Robert Erf, Academic Press, Inc.</a:t>
            </a:r>
            <a:r>
              <a:rPr lang="el-GR" dirty="0" smtClean="0"/>
              <a:t> </a:t>
            </a:r>
            <a:r>
              <a:rPr lang="en-US" dirty="0" smtClean="0"/>
              <a:t>1974.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25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Πηγές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www.holoword.com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www.holoprint.com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www.hb-laser.com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5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Συνεργασίες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Εργαστήριο Ζωγραφικής – Γλυπτικής, Δ. </a:t>
            </a:r>
            <a:r>
              <a:rPr lang="el-GR" dirty="0" err="1" smtClean="0"/>
              <a:t>Γιωτάκης</a:t>
            </a:r>
            <a:r>
              <a:rPr lang="el-GR" dirty="0" smtClean="0"/>
              <a:t>.</a:t>
            </a:r>
          </a:p>
          <a:p>
            <a:r>
              <a:rPr lang="en-US" dirty="0" smtClean="0"/>
              <a:t>Royal College of Art, Victoria &amp; Albert Museum (London)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Ίδρυμα Τεχνολογίας &amp; Έρευνας, Ινστιτούτο Ηλεκτρονικής Δομής &amp; Λέιζερ, Κρήτη.</a:t>
            </a:r>
          </a:p>
          <a:p>
            <a:r>
              <a:rPr lang="el-GR" dirty="0" smtClean="0"/>
              <a:t>Ελληνικό Ινστιτούτο Ολογραφίας (ΕΙΟ).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Συνεργασίες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Η ολογραφική αυτή δραστηριότητα έγινε στα πλαίσια πτυχιακών εργασιών των φοιτητών του ΤΕΙ Αθήνας: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err="1" smtClean="0"/>
              <a:t>Τορνάρη</a:t>
            </a:r>
            <a:r>
              <a:rPr lang="el-GR" sz="2600" dirty="0" smtClean="0"/>
              <a:t> Βιβή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smtClean="0"/>
              <a:t>Οικονομίδης Παναγιώτης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smtClean="0"/>
              <a:t>Σωτηρίου Νεφέλη</a:t>
            </a:r>
            <a:r>
              <a:rPr lang="en-US" sz="2600" dirty="0" smtClean="0"/>
              <a:t>, </a:t>
            </a:r>
            <a:r>
              <a:rPr lang="el-GR" sz="2600" dirty="0" err="1" smtClean="0"/>
              <a:t>Κουνδουράκης</a:t>
            </a:r>
            <a:r>
              <a:rPr lang="el-GR" sz="2600" dirty="0" smtClean="0"/>
              <a:t> Ιωάννης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err="1" smtClean="0"/>
              <a:t>Ρέλλια</a:t>
            </a:r>
            <a:r>
              <a:rPr lang="el-GR" sz="2600" dirty="0" smtClean="0"/>
              <a:t> Ελένη, </a:t>
            </a:r>
            <a:r>
              <a:rPr lang="el-GR" sz="2600" dirty="0" err="1" smtClean="0"/>
              <a:t>Παπαευσταθίου</a:t>
            </a:r>
            <a:r>
              <a:rPr lang="el-GR" sz="2600" dirty="0" smtClean="0"/>
              <a:t> Θωμάς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err="1" smtClean="0"/>
              <a:t>Θανοπούλου</a:t>
            </a:r>
            <a:r>
              <a:rPr lang="el-GR" sz="2600" dirty="0" smtClean="0"/>
              <a:t> Βασιλική</a:t>
            </a:r>
            <a:r>
              <a:rPr lang="en-US" sz="2600" dirty="0" smtClean="0"/>
              <a:t>, </a:t>
            </a:r>
            <a:r>
              <a:rPr lang="el-GR" sz="2600" dirty="0" err="1" smtClean="0"/>
              <a:t>Γουμπέρης</a:t>
            </a:r>
            <a:r>
              <a:rPr lang="el-GR" sz="2600" dirty="0" smtClean="0"/>
              <a:t> Χρήστος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smtClean="0"/>
              <a:t>Λυμπέρη Ιωάννα</a:t>
            </a:r>
            <a:r>
              <a:rPr lang="en-US" sz="2600" dirty="0" smtClean="0"/>
              <a:t>, </a:t>
            </a:r>
            <a:r>
              <a:rPr lang="el-GR" sz="2600" dirty="0" err="1" smtClean="0"/>
              <a:t>Μπινιάρη</a:t>
            </a:r>
            <a:r>
              <a:rPr lang="el-GR" sz="2600" dirty="0" smtClean="0"/>
              <a:t> Ελένη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err="1" smtClean="0"/>
              <a:t>Καλπαδάκη</a:t>
            </a:r>
            <a:r>
              <a:rPr lang="el-GR" sz="2600" dirty="0" smtClean="0"/>
              <a:t> Εύα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600" dirty="0" err="1" smtClean="0"/>
              <a:t>Πετρόχειλου</a:t>
            </a:r>
            <a:r>
              <a:rPr lang="el-GR" sz="2600" dirty="0" smtClean="0"/>
              <a:t> Αμαλία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59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 smtClean="0"/>
              <a:t> </a:t>
            </a:r>
            <a:r>
              <a:rPr lang="el-GR" sz="2000" dirty="0"/>
              <a:t>2014. Αθανάσιος </a:t>
            </a:r>
            <a:r>
              <a:rPr lang="el-GR" sz="2000" dirty="0" err="1"/>
              <a:t>Αραβαντινός</a:t>
            </a:r>
            <a:r>
              <a:rPr lang="el-GR" sz="2000" dirty="0"/>
              <a:t>. «Επιστημονική Φωτογραφία (Θ). Ενότητα </a:t>
            </a:r>
            <a:r>
              <a:rPr lang="en-US" sz="2000" smtClean="0"/>
              <a:t>5</a:t>
            </a:r>
            <a:r>
              <a:rPr lang="el-GR" sz="2000" smtClean="0"/>
              <a:t>: </a:t>
            </a:r>
            <a:r>
              <a:rPr lang="el-GR" sz="2000" dirty="0"/>
              <a:t>Ολογραφία – Η τεχνική της τρισδιάστατης απεικόνισης, Αρχές λειτουργίας - </a:t>
            </a:r>
            <a:r>
              <a:rPr lang="el-GR" sz="2000" dirty="0" smtClean="0"/>
              <a:t>Εφαρμογές».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Διαχρονική εξέλιξη ολογραφίας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1947 Θεωρία της Ολογραφίας, </a:t>
            </a:r>
            <a:r>
              <a:rPr lang="en-US" dirty="0" smtClean="0"/>
              <a:t>D. Gabor</a:t>
            </a:r>
            <a:r>
              <a:rPr lang="el-GR" dirty="0" smtClean="0"/>
              <a:t>  </a:t>
            </a:r>
          </a:p>
          <a:p>
            <a:r>
              <a:rPr lang="el-GR" dirty="0" smtClean="0"/>
              <a:t>1948 Ολόγραμμα λυχνίας ατμών </a:t>
            </a:r>
            <a:r>
              <a:rPr lang="en-US" dirty="0" smtClean="0"/>
              <a:t>Hg, D. Gabor</a:t>
            </a:r>
          </a:p>
          <a:p>
            <a:r>
              <a:rPr lang="el-GR" dirty="0" smtClean="0"/>
              <a:t>1958 Θεωρητικός σχεδιασμός </a:t>
            </a:r>
            <a:r>
              <a:rPr lang="en-US" dirty="0" smtClean="0"/>
              <a:t>laser, C. Townes</a:t>
            </a:r>
          </a:p>
          <a:p>
            <a:r>
              <a:rPr lang="en-US" dirty="0" smtClean="0"/>
              <a:t>1960 </a:t>
            </a:r>
            <a:r>
              <a:rPr lang="el-GR" dirty="0" smtClean="0"/>
              <a:t>Δημιουργία πρώτου </a:t>
            </a:r>
            <a:r>
              <a:rPr lang="en-US" dirty="0" smtClean="0"/>
              <a:t>laser, T. </a:t>
            </a:r>
            <a:r>
              <a:rPr lang="en-US" dirty="0" err="1" smtClean="0"/>
              <a:t>Maiman</a:t>
            </a:r>
            <a:endParaRPr lang="en-US" dirty="0" smtClean="0"/>
          </a:p>
          <a:p>
            <a:r>
              <a:rPr lang="en-US" dirty="0" smtClean="0"/>
              <a:t>1961 </a:t>
            </a:r>
            <a:r>
              <a:rPr lang="el-GR" dirty="0" smtClean="0"/>
              <a:t>Ανακλαστικό ολόγραμμα</a:t>
            </a:r>
            <a:r>
              <a:rPr lang="en-US" dirty="0" smtClean="0"/>
              <a:t>, Y. N. Denisyuk</a:t>
            </a:r>
            <a:r>
              <a:rPr lang="el-GR" dirty="0" smtClean="0"/>
              <a:t> </a:t>
            </a:r>
          </a:p>
          <a:p>
            <a:r>
              <a:rPr lang="el-GR" dirty="0" smtClean="0"/>
              <a:t>1963 Ολογραφία </a:t>
            </a:r>
            <a:r>
              <a:rPr lang="en-US" dirty="0" smtClean="0"/>
              <a:t>off axis, E. </a:t>
            </a:r>
            <a:r>
              <a:rPr lang="en-US" dirty="0" err="1" smtClean="0"/>
              <a:t>Leith</a:t>
            </a:r>
            <a:r>
              <a:rPr lang="en-US" dirty="0" smtClean="0"/>
              <a:t>, J. </a:t>
            </a:r>
            <a:r>
              <a:rPr lang="en-US" dirty="0" err="1" smtClean="0"/>
              <a:t>Upatnieks</a:t>
            </a:r>
            <a:endParaRPr lang="en-US" dirty="0" smtClean="0"/>
          </a:p>
          <a:p>
            <a:r>
              <a:rPr lang="el-GR" dirty="0" smtClean="0"/>
              <a:t>1964 Βραβείο </a:t>
            </a:r>
            <a:r>
              <a:rPr lang="en-US" dirty="0" smtClean="0"/>
              <a:t>Nobel, C. Townes</a:t>
            </a:r>
          </a:p>
          <a:p>
            <a:r>
              <a:rPr lang="en-US" dirty="0" smtClean="0"/>
              <a:t>1966 </a:t>
            </a:r>
            <a:r>
              <a:rPr lang="el-GR" dirty="0" smtClean="0"/>
              <a:t>Ολόγραμμα με παλμικό </a:t>
            </a:r>
            <a:r>
              <a:rPr lang="en-US" dirty="0" smtClean="0"/>
              <a:t>laser, L. Siebert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5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Διαχρονική εξέλιξη ολογραφίας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1967 </a:t>
            </a:r>
            <a:r>
              <a:rPr lang="el-GR" dirty="0" smtClean="0"/>
              <a:t>Παραγωγή νέου υλικού καταγραφής</a:t>
            </a:r>
          </a:p>
          <a:p>
            <a:r>
              <a:rPr lang="el-GR" dirty="0" smtClean="0"/>
              <a:t>1968 Ολογράμματα </a:t>
            </a:r>
            <a:r>
              <a:rPr lang="en-US" dirty="0" smtClean="0"/>
              <a:t>Rainbow, S. A. Benton</a:t>
            </a:r>
            <a:endParaRPr lang="el-GR" dirty="0" smtClean="0"/>
          </a:p>
          <a:p>
            <a:r>
              <a:rPr lang="el-GR" dirty="0" smtClean="0"/>
              <a:t>1970 1</a:t>
            </a:r>
            <a:r>
              <a:rPr lang="el-GR" baseline="30000" dirty="0" smtClean="0"/>
              <a:t>η</a:t>
            </a:r>
            <a:r>
              <a:rPr lang="el-GR" dirty="0" smtClean="0"/>
              <a:t> Καλλιτεχνική έκθεση Ολογραμμάτων</a:t>
            </a:r>
          </a:p>
          <a:p>
            <a:r>
              <a:rPr lang="el-GR" dirty="0" smtClean="0"/>
              <a:t>1971 Βραβείο </a:t>
            </a:r>
            <a:r>
              <a:rPr lang="en-US" dirty="0" smtClean="0"/>
              <a:t>Nobel </a:t>
            </a:r>
            <a:r>
              <a:rPr lang="el-GR" dirty="0" smtClean="0"/>
              <a:t>στον </a:t>
            </a:r>
            <a:r>
              <a:rPr lang="en-US" dirty="0" smtClean="0"/>
              <a:t>D. Gabor</a:t>
            </a:r>
          </a:p>
          <a:p>
            <a:r>
              <a:rPr lang="en-US" dirty="0" smtClean="0"/>
              <a:t>1974 </a:t>
            </a:r>
            <a:r>
              <a:rPr lang="el-GR" dirty="0" smtClean="0"/>
              <a:t>Ολογραφία και </a:t>
            </a:r>
            <a:r>
              <a:rPr lang="en-US" dirty="0" smtClean="0"/>
              <a:t>Computer Graphics</a:t>
            </a:r>
          </a:p>
          <a:p>
            <a:r>
              <a:rPr lang="en-US" dirty="0" smtClean="0"/>
              <a:t>1976 </a:t>
            </a:r>
            <a:r>
              <a:rPr lang="el-GR" dirty="0" smtClean="0"/>
              <a:t>Ολόγραμμα μονής δέσμης</a:t>
            </a:r>
            <a:r>
              <a:rPr lang="en-US" dirty="0" smtClean="0"/>
              <a:t>, Y. N.</a:t>
            </a:r>
            <a:r>
              <a:rPr lang="el-GR" dirty="0" smtClean="0"/>
              <a:t> </a:t>
            </a:r>
            <a:r>
              <a:rPr lang="en-US" dirty="0" smtClean="0"/>
              <a:t>Denisyuk</a:t>
            </a:r>
            <a:endParaRPr lang="el-GR" dirty="0" smtClean="0"/>
          </a:p>
          <a:p>
            <a:r>
              <a:rPr lang="el-GR" dirty="0" smtClean="0"/>
              <a:t>1977 1</a:t>
            </a:r>
            <a:r>
              <a:rPr lang="el-GR" baseline="30000" dirty="0" smtClean="0"/>
              <a:t>η</a:t>
            </a:r>
            <a:r>
              <a:rPr lang="el-GR" dirty="0" smtClean="0"/>
              <a:t> Ολογραφική ταινία</a:t>
            </a:r>
            <a:r>
              <a:rPr lang="en-US" dirty="0" smtClean="0"/>
              <a:t> V. J. </a:t>
            </a:r>
            <a:r>
              <a:rPr lang="en-US" dirty="0" err="1" smtClean="0"/>
              <a:t>Komar</a:t>
            </a:r>
            <a:endParaRPr lang="el-GR" dirty="0" smtClean="0"/>
          </a:p>
          <a:p>
            <a:r>
              <a:rPr lang="el-GR" dirty="0" smtClean="0"/>
              <a:t>1984</a:t>
            </a:r>
            <a:r>
              <a:rPr lang="en-US" dirty="0" smtClean="0"/>
              <a:t> </a:t>
            </a:r>
            <a:r>
              <a:rPr lang="el-GR" dirty="0" smtClean="0"/>
              <a:t>Εξώφυλλο στο </a:t>
            </a:r>
            <a:r>
              <a:rPr lang="en-US" dirty="0" smtClean="0"/>
              <a:t>National Geographic </a:t>
            </a:r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8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Τι είναι ολόγραμμα;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sz="2800" dirty="0" smtClean="0"/>
              <a:t>Το ολόγραμμα, το αποτέλεσμα δηλαδή της ολογραφίας, παρουσιάζει και τις τρεις διαστάσεις του αντικειμένου που ολογραφήθηκε ταυτόχρονα όμως διαθέτει και το φαινόμενο της παράλλαξης.</a:t>
            </a:r>
          </a:p>
          <a:p>
            <a:pPr>
              <a:lnSpc>
                <a:spcPct val="130000"/>
              </a:lnSpc>
            </a:pPr>
            <a:r>
              <a:rPr lang="el-GR" sz="2800" dirty="0" smtClean="0"/>
              <a:t>Δηλαδή, όταν ο παρατηρητής αλλάζει τη γωνία θέασης βλέπει διαφορετικές όψεις του αντικειμένου.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042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Τι είναι απαραίτητο σε ένα ολογραφικό  εργαστήριο;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Σύμφωνο, μονοχρωματικό φως (δέσμη </a:t>
            </a:r>
            <a:r>
              <a:rPr lang="en-US" sz="2800" dirty="0" smtClean="0"/>
              <a:t>laser)</a:t>
            </a:r>
          </a:p>
          <a:p>
            <a:r>
              <a:rPr lang="el-GR" sz="2800" dirty="0" smtClean="0"/>
              <a:t>Αντί κραδασμική τράπεζα</a:t>
            </a:r>
          </a:p>
          <a:p>
            <a:r>
              <a:rPr lang="el-GR" sz="2800" dirty="0" smtClean="0"/>
              <a:t>Ολογραφικό φιλμ</a:t>
            </a:r>
          </a:p>
          <a:p>
            <a:r>
              <a:rPr lang="el-GR" sz="2800" dirty="0" smtClean="0"/>
              <a:t>Ειδικές οπτικές διατάξεις (διαχωριστές δέσμης, φακοί, κάτοπτρα, χωρικά φίλτρα κ.α.)</a:t>
            </a:r>
          </a:p>
          <a:p>
            <a:r>
              <a:rPr lang="el-GR" sz="2800" dirty="0" smtClean="0"/>
              <a:t>Χημικά επεξεργασίας ολογραφικού φιλμ</a:t>
            </a:r>
          </a:p>
          <a:p>
            <a:r>
              <a:rPr lang="el-GR" sz="2800" dirty="0" smtClean="0"/>
              <a:t>Ησυχία, καθαριότητα και </a:t>
            </a:r>
            <a:r>
              <a:rPr lang="el-GR" sz="2800" dirty="0" err="1" smtClean="0"/>
              <a:t>φωτοστεγανότητα</a:t>
            </a:r>
            <a:endParaRPr lang="el-GR" sz="2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2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7eab8e3a1b12ec3af362bc0a2aa43fe4c5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344</TotalTime>
  <Words>1674</Words>
  <Application>Microsoft Office PowerPoint</Application>
  <PresentationFormat>On-screen Show (4:3)</PresentationFormat>
  <Paragraphs>247</Paragraphs>
  <Slides>61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template</vt:lpstr>
      <vt:lpstr>OC_template_updated</vt:lpstr>
      <vt:lpstr>Επιστημονική Φωτογραφία (Θ)</vt:lpstr>
      <vt:lpstr>Περιεχόμενα</vt:lpstr>
      <vt:lpstr>Ολογραφία: (όλον + γράφειν) πλήρης η καταγραφή του αντικειμένου</vt:lpstr>
      <vt:lpstr>Τι είναι ολογραφία;</vt:lpstr>
      <vt:lpstr>Αρχή λειτουργιάς (μέτωπα κύματος: δημιουργία, ανασύσταση)</vt:lpstr>
      <vt:lpstr>Διαχρονική εξέλιξη ολογραφίας</vt:lpstr>
      <vt:lpstr>Διαχρονική εξέλιξη ολογραφίας</vt:lpstr>
      <vt:lpstr>Τι είναι ολόγραμμα;</vt:lpstr>
      <vt:lpstr>Τι είναι απαραίτητο σε ένα ολογραφικό  εργαστήριο;</vt:lpstr>
      <vt:lpstr>Φως δέσμης laser</vt:lpstr>
      <vt:lpstr>Φως δέσμης laser</vt:lpstr>
      <vt:lpstr>Σύγκριση laser - led</vt:lpstr>
      <vt:lpstr>D. Gabor  Το πρώτο ολόγραμμα (1964)</vt:lpstr>
      <vt:lpstr>Η «διαχείριση» των κροσσών συμβολής</vt:lpstr>
      <vt:lpstr>Οπτικές διατάξεις καταγραφής</vt:lpstr>
      <vt:lpstr>Οπτικές διατάξεις καταγραφής</vt:lpstr>
      <vt:lpstr>Οπτικές διατάξεις καταγραφής</vt:lpstr>
      <vt:lpstr>Οπτική διάταξη αναδημιουργίας ειδώλων</vt:lpstr>
      <vt:lpstr>Βασικές κατηγορίες ολογραμμάτων</vt:lpstr>
      <vt:lpstr>Ολογράμματα</vt:lpstr>
      <vt:lpstr>Ολογράμματα</vt:lpstr>
      <vt:lpstr>Ολογράμματα</vt:lpstr>
      <vt:lpstr>Ολογράμματα (παράλλαξη)</vt:lpstr>
      <vt:lpstr>Ιδιότητες ολογραμμάτων</vt:lpstr>
      <vt:lpstr>Ιδιότητες ολογραμμάτων</vt:lpstr>
      <vt:lpstr>Ολογράμματα επίδειξης</vt:lpstr>
      <vt:lpstr>Ολογράμματα επίδειξης</vt:lpstr>
      <vt:lpstr>Δημιουργία ολογραφικών οπτικών στοιχείων</vt:lpstr>
      <vt:lpstr>Το ολόγραμμα ως πιστοποιητικό γνησιότητας</vt:lpstr>
      <vt:lpstr>Το ολόγραμμα ως πιστοποιητικό γνησιότητας</vt:lpstr>
      <vt:lpstr>Ολογραφία κίνησης</vt:lpstr>
      <vt:lpstr>Ολογραφικός μη καταστροφικός έλεγχος</vt:lpstr>
      <vt:lpstr>Ολογραφική  συμβολόμετρα</vt:lpstr>
      <vt:lpstr>Διάταξη έγχρωμης ολογραφίας</vt:lpstr>
      <vt:lpstr>Ολογραφικά  film</vt:lpstr>
      <vt:lpstr>Χρήσιμοι κανόνες ολογραφίας</vt:lpstr>
      <vt:lpstr>Χρήσιμοι κανόνες ολογραφίας</vt:lpstr>
      <vt:lpstr>Ολογραφία μονής δέσμης (Y. Denisyuk)</vt:lpstr>
      <vt:lpstr>Κυλινδρικά ολογράμματα</vt:lpstr>
      <vt:lpstr>  Επιστήμη - Τέχνη</vt:lpstr>
      <vt:lpstr>Ολογραφικό εργαστήριο ΤΕΙ Αθήνας</vt:lpstr>
      <vt:lpstr>Ολογραφικό εργαστήριο ΤΕΙ Αθήνας</vt:lpstr>
      <vt:lpstr>ΟΛΟΓΡΑΜΜΑΤΑ  ΤΕΙ  ΑΘΗΝΑΣ</vt:lpstr>
      <vt:lpstr>Ολογράμματα ΤΕΙ Αθήνας</vt:lpstr>
      <vt:lpstr>Ολογράμματα ΤΕΙ Αθήνας</vt:lpstr>
      <vt:lpstr>Ολογράμματα ΤΕΙ Αθήνας</vt:lpstr>
      <vt:lpstr>Σύγχρονες εξελίξεις</vt:lpstr>
      <vt:lpstr>Ολογραφία με δίοδο</vt:lpstr>
      <vt:lpstr>Ολογραφία με δίοδο</vt:lpstr>
      <vt:lpstr>Συμπερασματικά</vt:lpstr>
      <vt:lpstr>Βιβλιογραφία</vt:lpstr>
      <vt:lpstr>Πηγές στο διαδίκτυο</vt:lpstr>
      <vt:lpstr>Συνεργασίες</vt:lpstr>
      <vt:lpstr>Συνεργασίες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alex</cp:lastModifiedBy>
  <cp:revision>45</cp:revision>
  <dcterms:created xsi:type="dcterms:W3CDTF">2015-07-14T09:45:19Z</dcterms:created>
  <dcterms:modified xsi:type="dcterms:W3CDTF">2015-09-03T12:51:51Z</dcterms:modified>
</cp:coreProperties>
</file>