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6" r:id="rId17"/>
    <p:sldId id="277" r:id="rId18"/>
    <p:sldId id="278" r:id="rId19"/>
    <p:sldId id="279" r:id="rId20"/>
    <p:sldId id="283" r:id="rId21"/>
    <p:sldId id="284" r:id="rId22"/>
    <p:sldId id="285" r:id="rId23"/>
    <p:sldId id="286" r:id="rId24"/>
    <p:sldId id="287" r:id="rId25"/>
    <p:sldId id="288" r:id="rId26"/>
    <p:sldId id="289" r:id="rId27"/>
    <p:sldId id="290" r:id="rId28"/>
    <p:sldId id="291" r:id="rId29"/>
    <p:sldId id="292" r:id="rId30"/>
  </p:sldIdLst>
  <p:sldSz cx="9144000" cy="6858000" type="screen4x3"/>
  <p:notesSz cx="6858000" cy="9144000"/>
  <p:defaultTextStyle>
    <a:defPPr>
      <a:defRPr lang="el-G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14" d="100"/>
          <a:sy n="114" d="100"/>
        </p:scale>
        <p:origin x="-918" y="-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22 - Ορθογώνιο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23 - Ορθογώνιο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24 - Ορθογώνιο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25 - Ορθογώνιο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26 - Ορθογώνιο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29 - Στρογγυλεμένο ορθογώνιο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30 - Στρογγυλεμένο ορθογώνιο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6 - Ορθογώνιο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9 - Ορθογώνιο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10 - Ορθογώνιο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18 - Ορθογώνιο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7 - Τίτλος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9" name="8 - Υπότιτλος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l-GR" smtClean="0"/>
              <a:t>Κάντε κλικ για να επεξεργαστείτε τον υπότιτλο του υποδείγματος</a:t>
            </a:r>
            <a:endParaRPr kumimoji="0" lang="en-US"/>
          </a:p>
        </p:txBody>
      </p:sp>
      <p:sp>
        <p:nvSpPr>
          <p:cNvPr id="28" name="27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75A5E80B-5087-496D-B0AE-E714910B9DF6}" type="datetimeFigureOut">
              <a:rPr lang="el-GR" smtClean="0"/>
              <a:pPr/>
              <a:t>8/11/2018</a:t>
            </a:fld>
            <a:endParaRPr lang="el-GR"/>
          </a:p>
        </p:txBody>
      </p:sp>
      <p:sp>
        <p:nvSpPr>
          <p:cNvPr id="17" name="16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el-GR"/>
          </a:p>
        </p:txBody>
      </p:sp>
      <p:sp>
        <p:nvSpPr>
          <p:cNvPr id="29" name="28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1A40700F-5C12-4EE9-AE5F-6658BDCF1EC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5E80B-5087-496D-B0AE-E714910B9DF6}" type="datetimeFigureOut">
              <a:rPr lang="el-GR" smtClean="0"/>
              <a:pPr/>
              <a:t>8/11/2018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0700F-5C12-4EE9-AE5F-6658BDCF1EC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Κατακόρυφος τίτλος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ατακόρυφου κειμένου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5E80B-5087-496D-B0AE-E714910B9DF6}" type="datetimeFigureOut">
              <a:rPr lang="el-GR" smtClean="0"/>
              <a:pPr/>
              <a:t>8/11/2018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0700F-5C12-4EE9-AE5F-6658BDCF1EC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Τίτλος και Αντι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5E80B-5087-496D-B0AE-E714910B9DF6}" type="datetimeFigureOut">
              <a:rPr lang="el-GR" smtClean="0"/>
              <a:pPr/>
              <a:t>8/11/2018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0700F-5C12-4EE9-AE5F-6658BDCF1EC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5E80B-5087-496D-B0AE-E714910B9DF6}" type="datetimeFigureOut">
              <a:rPr lang="el-GR" smtClean="0"/>
              <a:pPr/>
              <a:t>8/11/2018</a:t>
            </a:fld>
            <a:endParaRPr lang="el-GR"/>
          </a:p>
        </p:txBody>
      </p:sp>
      <p:sp>
        <p:nvSpPr>
          <p:cNvPr id="5" name="4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0700F-5C12-4EE9-AE5F-6658BDCF1EC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5E80B-5087-496D-B0AE-E714910B9DF6}" type="datetimeFigureOut">
              <a:rPr lang="el-GR" smtClean="0"/>
              <a:pPr/>
              <a:t>8/11/2018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0700F-5C12-4EE9-AE5F-6658BDCF1EC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περιεχομένου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6" name="5 - Θέση περιεχομένου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26" name="25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75A5E80B-5087-496D-B0AE-E714910B9DF6}" type="datetimeFigureOut">
              <a:rPr lang="el-GR" smtClean="0"/>
              <a:pPr/>
              <a:t>8/11/2018</a:t>
            </a:fld>
            <a:endParaRPr lang="el-GR"/>
          </a:p>
        </p:txBody>
      </p:sp>
      <p:sp>
        <p:nvSpPr>
          <p:cNvPr id="27" name="26 - Θέση αριθμού διαφάνειας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1A40700F-5C12-4EE9-AE5F-6658BDCF1EC2}" type="slidenum">
              <a:rPr lang="el-GR" smtClean="0"/>
              <a:pPr/>
              <a:t>‹#›</a:t>
            </a:fld>
            <a:endParaRPr lang="el-GR"/>
          </a:p>
        </p:txBody>
      </p:sp>
      <p:sp>
        <p:nvSpPr>
          <p:cNvPr id="28" name="27 - Θέση υποσέλιδου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el-G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ημερομηνίας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75A5E80B-5087-496D-B0AE-E714910B9DF6}" type="datetimeFigureOut">
              <a:rPr lang="el-GR" smtClean="0"/>
              <a:pPr/>
              <a:t>8/11/2018</a:t>
            </a:fld>
            <a:endParaRPr lang="el-GR"/>
          </a:p>
        </p:txBody>
      </p:sp>
      <p:sp>
        <p:nvSpPr>
          <p:cNvPr id="4" name="3 - Θέση υποσέλιδου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el-GR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1A40700F-5C12-4EE9-AE5F-6658BDCF1EC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Κεν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5E80B-5087-496D-B0AE-E714910B9DF6}" type="datetimeFigureOut">
              <a:rPr lang="el-GR" smtClean="0"/>
              <a:pPr/>
              <a:t>8/11/2018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0700F-5C12-4EE9-AE5F-6658BDCF1EC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κειμένου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4" name="3 - Θέση περιεχομένου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lang="el-GR" smtClean="0"/>
              <a:t>Δεύτερου επιπέδου</a:t>
            </a:r>
          </a:p>
          <a:p>
            <a:pPr lvl="2" eaLnBrk="1" latinLnBrk="0" hangingPunct="1"/>
            <a:r>
              <a:rPr lang="el-GR" smtClean="0"/>
              <a:t>Τρίτου επιπέδου</a:t>
            </a:r>
          </a:p>
          <a:p>
            <a:pPr lvl="3" eaLnBrk="1" latinLnBrk="0" hangingPunct="1"/>
            <a:r>
              <a:rPr lang="el-GR" smtClean="0"/>
              <a:t>Τέταρτου επιπέδου</a:t>
            </a:r>
          </a:p>
          <a:p>
            <a:pPr lvl="4" eaLnBrk="1" latinLnBrk="0" hangingPunct="1"/>
            <a:r>
              <a:rPr lang="el-GR" smtClean="0"/>
              <a:t>Πέμπτου επιπέδου</a:t>
            </a:r>
            <a:endParaRPr kumimoji="0" lang="en-US"/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5E80B-5087-496D-B0AE-E714910B9DF6}" type="datetimeFigureOut">
              <a:rPr lang="el-GR" smtClean="0"/>
              <a:pPr/>
              <a:t>8/11/2018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0700F-5C12-4EE9-AE5F-6658BDCF1EC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3" name="2 - Θέση εικόνας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l-GR" smtClean="0"/>
              <a:t>Κάντε κλικ στο εικονίδιο για να προσθέσετε μια εικόνα</a:t>
            </a:r>
            <a:endParaRPr kumimoji="0" lang="en-US" dirty="0"/>
          </a:p>
        </p:txBody>
      </p:sp>
      <p:sp>
        <p:nvSpPr>
          <p:cNvPr id="4" name="3 - Θέση κειμένου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</p:txBody>
      </p:sp>
      <p:sp>
        <p:nvSpPr>
          <p:cNvPr id="5" name="4 - Θέση ημερομηνίας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A5E80B-5087-496D-B0AE-E714910B9DF6}" type="datetimeFigureOut">
              <a:rPr lang="el-GR" smtClean="0"/>
              <a:pPr/>
              <a:t>8/11/2018</a:t>
            </a:fld>
            <a:endParaRPr lang="el-GR"/>
          </a:p>
        </p:txBody>
      </p:sp>
      <p:sp>
        <p:nvSpPr>
          <p:cNvPr id="6" name="5 - Θέση υποσέλιδου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40700F-5C12-4EE9-AE5F-6658BDCF1EC2}" type="slidenum">
              <a:rPr lang="el-GR" smtClean="0"/>
              <a:pPr/>
              <a:t>‹#›</a:t>
            </a:fld>
            <a:endParaRPr lang="el-G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27 - Ορθογώνιο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28 - Ορθογώνιο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29 - Ορθογώνιο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30 - Ορθογώνιο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31 - Ορθογώνιο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32 - Στρογγυλεμένο ορθογώνιο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33 - Στρογγυλεμένο ορθογώνιο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34 - Ορθογώνιο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35 - Ορθογώνιο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36 - Ορθογώνιο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37 - Ορθογώνιο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38 - Ορθογώνιο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39 - Ορθογώνιο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21 - Θέση τίτλου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l-GR" smtClean="0"/>
              <a:t>Kλικ για επεξεργασία του τίτλου</a:t>
            </a:r>
            <a:endParaRPr kumimoji="0" lang="en-US"/>
          </a:p>
        </p:txBody>
      </p:sp>
      <p:sp>
        <p:nvSpPr>
          <p:cNvPr id="13" name="12 - Θέση κειμένου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l-GR" smtClean="0"/>
              <a:t>Kλικ για επεξεργασία των στυλ του υποδείγματος</a:t>
            </a:r>
          </a:p>
          <a:p>
            <a:pPr lvl="1" eaLnBrk="1" latinLnBrk="0" hangingPunct="1"/>
            <a:r>
              <a:rPr kumimoji="0" lang="el-GR" smtClean="0"/>
              <a:t>Δεύτερου επιπέδου</a:t>
            </a:r>
          </a:p>
          <a:p>
            <a:pPr lvl="2" eaLnBrk="1" latinLnBrk="0" hangingPunct="1"/>
            <a:r>
              <a:rPr kumimoji="0" lang="el-GR" smtClean="0"/>
              <a:t>Τρίτου επιπέδου</a:t>
            </a:r>
          </a:p>
          <a:p>
            <a:pPr lvl="3" eaLnBrk="1" latinLnBrk="0" hangingPunct="1"/>
            <a:r>
              <a:rPr kumimoji="0" lang="el-GR" smtClean="0"/>
              <a:t>Τέταρτου επιπέδου</a:t>
            </a:r>
          </a:p>
          <a:p>
            <a:pPr lvl="4" eaLnBrk="1" latinLnBrk="0" hangingPunct="1"/>
            <a:r>
              <a:rPr kumimoji="0" lang="el-GR" smtClean="0"/>
              <a:t>Πέμπτου επιπέδου</a:t>
            </a:r>
            <a:endParaRPr kumimoji="0" lang="en-US"/>
          </a:p>
        </p:txBody>
      </p:sp>
      <p:sp>
        <p:nvSpPr>
          <p:cNvPr id="14" name="13 - Θέση ημερομηνίας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75A5E80B-5087-496D-B0AE-E714910B9DF6}" type="datetimeFigureOut">
              <a:rPr lang="el-GR" smtClean="0"/>
              <a:pPr/>
              <a:t>8/11/2018</a:t>
            </a:fld>
            <a:endParaRPr lang="el-GR"/>
          </a:p>
        </p:txBody>
      </p:sp>
      <p:sp>
        <p:nvSpPr>
          <p:cNvPr id="3" name="2 - Θέση υποσέλιδου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el-GR"/>
          </a:p>
        </p:txBody>
      </p:sp>
      <p:sp>
        <p:nvSpPr>
          <p:cNvPr id="23" name="22 - Θέση αριθμού διαφάνειας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1A40700F-5C12-4EE9-AE5F-6658BDCF1EC2}" type="slidenum">
              <a:rPr lang="el-GR" smtClean="0"/>
              <a:pPr/>
              <a:t>‹#›</a:t>
            </a:fld>
            <a:endParaRPr lang="el-G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ctrTitle"/>
          </p:nvPr>
        </p:nvSpPr>
        <p:spPr>
          <a:xfrm>
            <a:off x="323528" y="2060848"/>
            <a:ext cx="8458200" cy="1470025"/>
          </a:xfrm>
        </p:spPr>
        <p:txBody>
          <a:bodyPr/>
          <a:lstStyle/>
          <a:p>
            <a:r>
              <a:rPr lang="el-GR" dirty="0" smtClean="0"/>
              <a:t>Ενότητα 1: Εισαγωγή</a:t>
            </a:r>
            <a:endParaRPr lang="el-GR" dirty="0"/>
          </a:p>
        </p:txBody>
      </p:sp>
      <p:sp>
        <p:nvSpPr>
          <p:cNvPr id="3" name="2 - Υπότιτλος"/>
          <p:cNvSpPr>
            <a:spLocks noGrp="1"/>
          </p:cNvSpPr>
          <p:nvPr>
            <p:ph type="subTitle" idx="1"/>
          </p:nvPr>
        </p:nvSpPr>
        <p:spPr>
          <a:xfrm>
            <a:off x="0" y="4149080"/>
            <a:ext cx="6228184" cy="1440160"/>
          </a:xfrm>
        </p:spPr>
        <p:txBody>
          <a:bodyPr>
            <a:normAutofit fontScale="92500"/>
          </a:bodyPr>
          <a:lstStyle/>
          <a:p>
            <a:r>
              <a:rPr lang="el-GR" dirty="0" smtClean="0"/>
              <a:t>Εισαγωγή στην Μικροβιολογία Τροφίμων</a:t>
            </a:r>
          </a:p>
          <a:p>
            <a:r>
              <a:rPr lang="el-GR" dirty="0" smtClean="0"/>
              <a:t>Τμήμα Επιστήμης και Τεχνολογίας Τροφίμων</a:t>
            </a:r>
          </a:p>
          <a:p>
            <a:r>
              <a:rPr lang="el-GR" dirty="0" smtClean="0"/>
              <a:t>Πανεπιστήμιο Δυτικής Αττικής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2D9D-73C0-40AE-99B1-3C5313E69EB2}" type="slidenum">
              <a:rPr lang="el-GR" smtClean="0"/>
              <a:pPr/>
              <a:t>1</a:t>
            </a:fld>
            <a:endParaRPr lang="el-GR" dirty="0"/>
          </a:p>
        </p:txBody>
      </p:sp>
      <p:pic>
        <p:nvPicPr>
          <p:cNvPr id="38914" name="Picture 2" descr="Image result for acetobact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6096" y="188640"/>
            <a:ext cx="3263779" cy="2204864"/>
          </a:xfrm>
          <a:prstGeom prst="rect">
            <a:avLst/>
          </a:prstGeom>
          <a:noFill/>
        </p:spPr>
      </p:pic>
      <p:pic>
        <p:nvPicPr>
          <p:cNvPr id="38916" name="Picture 4" descr="Image result for saccharomyces cerevisiae win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188640"/>
            <a:ext cx="3547788" cy="2348880"/>
          </a:xfrm>
          <a:prstGeom prst="rect">
            <a:avLst/>
          </a:prstGeom>
          <a:noFill/>
        </p:spPr>
      </p:pic>
      <p:pic>
        <p:nvPicPr>
          <p:cNvPr id="38918" name="Picture 6" descr="Image result for bacterial colon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34150" y="4005064"/>
            <a:ext cx="2609850" cy="26098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92696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l-GR" sz="3600" dirty="0" smtClean="0"/>
              <a:t>Όλοι οι ζωντανοί οργανισμοί(που αποτελούνται από κύτταρα) κατατάσσονται σε </a:t>
            </a:r>
            <a:r>
              <a:rPr lang="el-GR" dirty="0" smtClean="0"/>
              <a:t/>
            </a:r>
            <a:br>
              <a:rPr lang="el-GR" dirty="0" smtClean="0"/>
            </a:br>
            <a:r>
              <a:rPr lang="el-GR" dirty="0" smtClean="0"/>
              <a:t>3 ΕΠΙΚΡΑΤΕΙΕΣ</a:t>
            </a:r>
            <a:r>
              <a:rPr lang="en-US" dirty="0" smtClean="0"/>
              <a:t> (domains)</a:t>
            </a:r>
            <a:endParaRPr lang="el-GR" dirty="0"/>
          </a:p>
        </p:txBody>
      </p:sp>
      <p:pic>
        <p:nvPicPr>
          <p:cNvPr id="1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611560" y="4365104"/>
            <a:ext cx="8229600" cy="1728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Slide Number Placeholder 1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D3D091-F141-47C0-A07D-48826D589A4D}" type="slidenum">
              <a:rPr lang="el-GR" smtClean="0"/>
              <a:pPr/>
              <a:t>10</a:t>
            </a:fld>
            <a:endParaRPr lang="el-GR"/>
          </a:p>
        </p:txBody>
      </p:sp>
      <p:sp>
        <p:nvSpPr>
          <p:cNvPr id="4" name="Oval 3"/>
          <p:cNvSpPr/>
          <p:nvPr/>
        </p:nvSpPr>
        <p:spPr>
          <a:xfrm>
            <a:off x="395536" y="2564904"/>
            <a:ext cx="2664296" cy="144016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683568" y="3068960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chemeClr val="bg1"/>
                </a:solidFill>
              </a:rPr>
              <a:t>ΒΑΚΤΗΡΙΑ</a:t>
            </a:r>
            <a:endParaRPr lang="el-GR" sz="2800" dirty="0">
              <a:solidFill>
                <a:schemeClr val="bg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6012160" y="2492896"/>
            <a:ext cx="2664296" cy="1296144"/>
          </a:xfrm>
          <a:prstGeom prst="ellipse">
            <a:avLst/>
          </a:prstGeom>
          <a:solidFill>
            <a:schemeClr val="tx2">
              <a:lumMod val="9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Oval 8"/>
          <p:cNvSpPr/>
          <p:nvPr/>
        </p:nvSpPr>
        <p:spPr>
          <a:xfrm>
            <a:off x="3131840" y="2492896"/>
            <a:ext cx="2664296" cy="1512168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TextBox 13"/>
          <p:cNvSpPr txBox="1"/>
          <p:nvPr/>
        </p:nvSpPr>
        <p:spPr>
          <a:xfrm>
            <a:off x="3635896" y="2996952"/>
            <a:ext cx="2016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chemeClr val="bg1"/>
                </a:solidFill>
              </a:rPr>
              <a:t>ΑΡΧΑΙΑ</a:t>
            </a:r>
            <a:endParaRPr lang="el-GR" sz="28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300192" y="2924944"/>
            <a:ext cx="24482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>
                <a:solidFill>
                  <a:schemeClr val="bg1"/>
                </a:solidFill>
              </a:rPr>
              <a:t>ΕΥΚΑΡΥΑ ή</a:t>
            </a:r>
          </a:p>
          <a:p>
            <a:r>
              <a:rPr lang="el-GR" sz="2800" dirty="0" smtClean="0">
                <a:solidFill>
                  <a:schemeClr val="bg1"/>
                </a:solidFill>
              </a:rPr>
              <a:t> </a:t>
            </a:r>
            <a:r>
              <a:rPr lang="el-GR" sz="2800" dirty="0" err="1" smtClean="0"/>
              <a:t>Ευκαρυωτικά</a:t>
            </a:r>
            <a:r>
              <a:rPr lang="el-GR" sz="2800" dirty="0" err="1" smtClean="0">
                <a:solidFill>
                  <a:schemeClr val="bg1"/>
                </a:solidFill>
              </a:rPr>
              <a:t>ά</a:t>
            </a:r>
            <a:endParaRPr lang="el-GR" sz="2800" dirty="0">
              <a:solidFill>
                <a:schemeClr val="bg1"/>
              </a:solidFill>
            </a:endParaRPr>
          </a:p>
        </p:txBody>
      </p:sp>
      <p:sp>
        <p:nvSpPr>
          <p:cNvPr id="18" name="17 - Βέλος προς τα κάτω"/>
          <p:cNvSpPr/>
          <p:nvPr/>
        </p:nvSpPr>
        <p:spPr>
          <a:xfrm>
            <a:off x="1403648" y="1844824"/>
            <a:ext cx="504056" cy="64807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9" name="18 - Βέλος προς τα κάτω"/>
          <p:cNvSpPr/>
          <p:nvPr/>
        </p:nvSpPr>
        <p:spPr>
          <a:xfrm>
            <a:off x="7164288" y="1844824"/>
            <a:ext cx="504056" cy="64807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20 - Βέλος προς τα κάτω"/>
          <p:cNvSpPr/>
          <p:nvPr/>
        </p:nvSpPr>
        <p:spPr>
          <a:xfrm>
            <a:off x="4211960" y="2060848"/>
            <a:ext cx="504056" cy="648072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0" name="TextBox 3"/>
          <p:cNvSpPr txBox="1"/>
          <p:nvPr/>
        </p:nvSpPr>
        <p:spPr>
          <a:xfrm>
            <a:off x="0" y="0"/>
            <a:ext cx="5004048" cy="58477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3200" dirty="0" smtClean="0"/>
              <a:t>Ταξινόμηση  έμβιων όντων</a:t>
            </a:r>
            <a:endParaRPr lang="el-GR" sz="3200" dirty="0"/>
          </a:p>
        </p:txBody>
      </p:sp>
      <p:sp>
        <p:nvSpPr>
          <p:cNvPr id="22" name="1 - Τίτλος"/>
          <p:cNvSpPr txBox="1">
            <a:spLocks/>
          </p:cNvSpPr>
          <p:nvPr/>
        </p:nvSpPr>
        <p:spPr>
          <a:xfrm>
            <a:off x="467544" y="5791200"/>
            <a:ext cx="8229600" cy="1066800"/>
          </a:xfrm>
          <a:prstGeom prst="rect">
            <a:avLst/>
          </a:prstGeom>
        </p:spPr>
        <p:txBody>
          <a:bodyPr vert="horz" anchor="ctr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2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Κάθε επικράτεια χωρίζεται σε πολλά Βασίλεια</a:t>
            </a:r>
            <a:endParaRPr kumimoji="0" lang="el-GR" sz="28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548680"/>
            <a:ext cx="8229600" cy="1066800"/>
          </a:xfrm>
          <a:solidFill>
            <a:srgbClr val="FFFF00"/>
          </a:solidFill>
        </p:spPr>
        <p:txBody>
          <a:bodyPr/>
          <a:lstStyle/>
          <a:p>
            <a:r>
              <a:rPr lang="el-GR" dirty="0" smtClean="0"/>
              <a:t>Επικράτεια των Βακτηρίων</a:t>
            </a:r>
            <a:endParaRPr lang="el-GR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123728" y="4509120"/>
            <a:ext cx="4610271" cy="2106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2D9D-73C0-40AE-99B1-3C5313E69EB2}" type="slidenum">
              <a:rPr lang="el-GR" smtClean="0"/>
              <a:pPr/>
              <a:t>11</a:t>
            </a:fld>
            <a:endParaRPr lang="el-GR"/>
          </a:p>
        </p:txBody>
      </p:sp>
      <p:sp>
        <p:nvSpPr>
          <p:cNvPr id="6" name="TextBox 5"/>
          <p:cNvSpPr txBox="1"/>
          <p:nvPr/>
        </p:nvSpPr>
        <p:spPr>
          <a:xfrm>
            <a:off x="683568" y="1484784"/>
            <a:ext cx="80648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4000" dirty="0" smtClean="0"/>
              <a:t>Τα βακτήρια είναι προκαρυώτες με την μεγαλύτερη ποικιλομορφία και διάδοση  και υποδιαιρούνται σε πολλά Βασίλεια.</a:t>
            </a:r>
          </a:p>
          <a:p>
            <a:endParaRPr lang="el-GR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l-GR" i="1" dirty="0" smtClean="0"/>
              <a:t>Ένα τυπικό βακτήριο ονομάζεται </a:t>
            </a:r>
            <a:r>
              <a:rPr lang="en-US" i="1" dirty="0" smtClean="0"/>
              <a:t>Escherichia coli </a:t>
            </a:r>
            <a:r>
              <a:rPr lang="el-GR" i="1" dirty="0" smtClean="0"/>
              <a:t/>
            </a:r>
            <a:br>
              <a:rPr lang="el-GR" i="1" dirty="0" smtClean="0"/>
            </a:br>
            <a:r>
              <a:rPr lang="el-GR" i="1" dirty="0" smtClean="0"/>
              <a:t>η </a:t>
            </a:r>
            <a:r>
              <a:rPr lang="el-GR" dirty="0" smtClean="0"/>
              <a:t>ταξινόμηση του είναι:</a:t>
            </a:r>
            <a:r>
              <a:rPr lang="el-GR" i="1" dirty="0" smtClean="0"/>
              <a:t/>
            </a:r>
            <a:br>
              <a:rPr lang="el-GR" i="1" dirty="0" smtClean="0"/>
            </a:br>
            <a:endParaRPr lang="el-GR" i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2492896"/>
            <a:ext cx="8964488" cy="470916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l-GR" sz="2400" dirty="0" smtClean="0"/>
              <a:t>Επικράτεια:</a:t>
            </a:r>
            <a:r>
              <a:rPr lang="en-US" sz="2400" dirty="0" smtClean="0"/>
              <a:t>	</a:t>
            </a:r>
            <a:r>
              <a:rPr lang="el-GR" sz="2400" dirty="0" smtClean="0"/>
              <a:t> </a:t>
            </a:r>
            <a:r>
              <a:rPr lang="en-US" sz="2400" dirty="0" smtClean="0"/>
              <a:t>	</a:t>
            </a:r>
            <a:r>
              <a:rPr lang="el-GR" sz="2400" dirty="0" smtClean="0"/>
              <a:t>Βακτήρια (</a:t>
            </a:r>
            <a:r>
              <a:rPr lang="en-US" sz="2400" dirty="0" smtClean="0"/>
              <a:t>Bacteria)</a:t>
            </a:r>
            <a:endParaRPr lang="el-GR" sz="2400" dirty="0" smtClean="0"/>
          </a:p>
          <a:p>
            <a:pPr>
              <a:buNone/>
            </a:pPr>
            <a:r>
              <a:rPr lang="el-GR" sz="2400" dirty="0" smtClean="0"/>
              <a:t>Βασίλειο</a:t>
            </a:r>
            <a:r>
              <a:rPr lang="en-US" sz="2400" dirty="0" smtClean="0"/>
              <a:t>:</a:t>
            </a:r>
            <a:r>
              <a:rPr lang="el-GR" sz="2400" dirty="0" smtClean="0"/>
              <a:t>      </a:t>
            </a:r>
            <a:r>
              <a:rPr lang="en-US" sz="2400" dirty="0" smtClean="0"/>
              <a:t>	</a:t>
            </a:r>
            <a:r>
              <a:rPr lang="en-US" sz="2400" dirty="0" err="1" smtClean="0"/>
              <a:t>Eubacteria</a:t>
            </a:r>
            <a:endParaRPr lang="el-GR" sz="2400" dirty="0" smtClean="0"/>
          </a:p>
          <a:p>
            <a:pPr>
              <a:buNone/>
            </a:pPr>
            <a:r>
              <a:rPr lang="el-GR" sz="2400" dirty="0" smtClean="0"/>
              <a:t>Φύλο:</a:t>
            </a:r>
            <a:r>
              <a:rPr lang="en-US" sz="2400" dirty="0" smtClean="0"/>
              <a:t>	</a:t>
            </a:r>
            <a:r>
              <a:rPr lang="el-GR" sz="2400" dirty="0" smtClean="0"/>
              <a:t>             Πρωτεοβακτήρια (</a:t>
            </a:r>
            <a:r>
              <a:rPr lang="en-US" sz="2400" dirty="0" err="1" smtClean="0"/>
              <a:t>Proteobacteria</a:t>
            </a:r>
            <a:r>
              <a:rPr lang="en-US" sz="2400" dirty="0" smtClean="0"/>
              <a:t>)</a:t>
            </a:r>
          </a:p>
          <a:p>
            <a:pPr>
              <a:buNone/>
            </a:pPr>
            <a:r>
              <a:rPr lang="el-GR" sz="2400" dirty="0" smtClean="0"/>
              <a:t>Ομοταξία:</a:t>
            </a:r>
            <a:r>
              <a:rPr lang="en-US" sz="2400" dirty="0" smtClean="0"/>
              <a:t>	</a:t>
            </a:r>
            <a:r>
              <a:rPr lang="el-GR" sz="2400" dirty="0" smtClean="0"/>
              <a:t> </a:t>
            </a:r>
            <a:r>
              <a:rPr lang="en-US" sz="2400" dirty="0" smtClean="0"/>
              <a:t>	</a:t>
            </a:r>
            <a:r>
              <a:rPr lang="en-US" sz="2400" dirty="0" err="1" smtClean="0"/>
              <a:t>Gammaproteobacteria</a:t>
            </a:r>
            <a:endParaRPr lang="en-US" sz="2400" dirty="0" smtClean="0"/>
          </a:p>
          <a:p>
            <a:pPr>
              <a:buNone/>
            </a:pPr>
            <a:r>
              <a:rPr lang="el-GR" sz="2400" dirty="0" smtClean="0"/>
              <a:t>Τάξη:</a:t>
            </a:r>
            <a:r>
              <a:rPr lang="en-US" sz="2400" dirty="0" smtClean="0"/>
              <a:t>			</a:t>
            </a:r>
            <a:r>
              <a:rPr lang="el-GR" sz="2400" dirty="0" err="1" smtClean="0"/>
              <a:t>Εντεροβακτηριώδη</a:t>
            </a:r>
            <a:r>
              <a:rPr lang="el-GR" sz="2400" dirty="0" smtClean="0"/>
              <a:t> (</a:t>
            </a:r>
            <a:r>
              <a:rPr lang="en-US" sz="2400" dirty="0" err="1" smtClean="0"/>
              <a:t>Enterobacteriales</a:t>
            </a:r>
            <a:r>
              <a:rPr lang="en-US" sz="2400" dirty="0" smtClean="0"/>
              <a:t>)</a:t>
            </a:r>
          </a:p>
          <a:p>
            <a:pPr>
              <a:buNone/>
            </a:pPr>
            <a:r>
              <a:rPr lang="el-GR" sz="2400" dirty="0" smtClean="0"/>
              <a:t>Οικογένεια:</a:t>
            </a:r>
            <a:r>
              <a:rPr lang="en-US" sz="2400" dirty="0" smtClean="0"/>
              <a:t> 		</a:t>
            </a:r>
            <a:r>
              <a:rPr lang="el-GR" sz="2400" dirty="0" err="1" smtClean="0"/>
              <a:t>Εντεροβακτηριοειδή</a:t>
            </a:r>
            <a:r>
              <a:rPr lang="en-US" sz="2400" dirty="0" smtClean="0"/>
              <a:t> </a:t>
            </a:r>
            <a:r>
              <a:rPr lang="el-GR" sz="2400" dirty="0" smtClean="0"/>
              <a:t>(</a:t>
            </a:r>
            <a:r>
              <a:rPr lang="en-US" sz="2400" dirty="0" err="1" smtClean="0"/>
              <a:t>Enterobacteriaceae</a:t>
            </a:r>
            <a:r>
              <a:rPr lang="en-US" sz="2400" dirty="0" smtClean="0"/>
              <a:t>)</a:t>
            </a:r>
          </a:p>
          <a:p>
            <a:pPr>
              <a:buNone/>
            </a:pPr>
            <a:r>
              <a:rPr lang="el-GR" sz="2400" dirty="0" smtClean="0"/>
              <a:t>Γένος:</a:t>
            </a:r>
            <a:r>
              <a:rPr lang="en-US" sz="2400" dirty="0" smtClean="0"/>
              <a:t>	</a:t>
            </a:r>
            <a:r>
              <a:rPr lang="el-GR" sz="2400" dirty="0" smtClean="0"/>
              <a:t> </a:t>
            </a:r>
            <a:r>
              <a:rPr lang="en-US" sz="2400" dirty="0" smtClean="0"/>
              <a:t>	</a:t>
            </a:r>
            <a:r>
              <a:rPr lang="en-US" sz="2400" i="1" dirty="0" smtClean="0"/>
              <a:t>Escherichia</a:t>
            </a:r>
            <a:endParaRPr lang="en-US" sz="2400" dirty="0" smtClean="0"/>
          </a:p>
          <a:p>
            <a:pPr>
              <a:buNone/>
            </a:pPr>
            <a:r>
              <a:rPr lang="el-GR" sz="2400" dirty="0" smtClean="0"/>
              <a:t>Είδος:</a:t>
            </a:r>
            <a:r>
              <a:rPr lang="en-US" sz="2400" dirty="0" smtClean="0"/>
              <a:t>             	</a:t>
            </a:r>
            <a:r>
              <a:rPr lang="en-US" sz="2400" b="1" i="1" dirty="0" smtClean="0"/>
              <a:t>Escherichia coli  (</a:t>
            </a:r>
            <a:r>
              <a:rPr lang="en-US" sz="2400" b="1" i="1" dirty="0" err="1" smtClean="0"/>
              <a:t>E.coli</a:t>
            </a:r>
            <a:r>
              <a:rPr lang="en-US" sz="2400" b="1" i="1" dirty="0" smtClean="0"/>
              <a:t>)</a:t>
            </a:r>
          </a:p>
          <a:p>
            <a:pPr>
              <a:buNone/>
            </a:pPr>
            <a:endParaRPr lang="en-US" sz="2400" b="1" i="1" dirty="0" smtClean="0"/>
          </a:p>
          <a:p>
            <a:pPr>
              <a:buNone/>
            </a:pPr>
            <a:endParaRPr lang="el-GR" sz="2400" dirty="0"/>
          </a:p>
        </p:txBody>
      </p:sp>
      <p:sp>
        <p:nvSpPr>
          <p:cNvPr id="5" name="4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2D9D-73C0-40AE-99B1-3C5313E69EB2}" type="slidenum">
              <a:rPr lang="el-GR" smtClean="0"/>
              <a:pPr/>
              <a:t>12</a:t>
            </a:fld>
            <a:endParaRPr lang="el-GR"/>
          </a:p>
        </p:txBody>
      </p:sp>
      <p:pic>
        <p:nvPicPr>
          <p:cNvPr id="1026" name="Picture 2" descr="EscherichiaColi NIAI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44208" y="980728"/>
            <a:ext cx="2381250" cy="20002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48680"/>
            <a:ext cx="8604448" cy="792088"/>
          </a:xfrm>
          <a:solidFill>
            <a:srgbClr val="FFFF00"/>
          </a:solidFill>
        </p:spPr>
        <p:txBody>
          <a:bodyPr/>
          <a:lstStyle/>
          <a:p>
            <a:r>
              <a:rPr lang="el-GR" dirty="0" smtClean="0"/>
              <a:t>Επικράτεια των Αρχαίων</a:t>
            </a:r>
            <a:endParaRPr lang="el-GR" dirty="0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3267075" y="3654425"/>
            <a:ext cx="2609850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2D9D-73C0-40AE-99B1-3C5313E69EB2}" type="slidenum">
              <a:rPr lang="el-GR" smtClean="0"/>
              <a:pPr/>
              <a:t>13</a:t>
            </a:fld>
            <a:endParaRPr lang="el-GR"/>
          </a:p>
        </p:txBody>
      </p:sp>
      <p:sp>
        <p:nvSpPr>
          <p:cNvPr id="5" name="Rectangle 4"/>
          <p:cNvSpPr/>
          <p:nvPr/>
        </p:nvSpPr>
        <p:spPr>
          <a:xfrm>
            <a:off x="179512" y="1412776"/>
            <a:ext cx="85324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800" dirty="0" smtClean="0"/>
              <a:t>Πολλοί από τους προκαρυώτες που κατατάσσονται στα </a:t>
            </a:r>
            <a:r>
              <a:rPr lang="el-GR" sz="2800" b="1" dirty="0" smtClean="0"/>
              <a:t>Αρχαία </a:t>
            </a:r>
            <a:r>
              <a:rPr lang="el-GR" sz="2800" dirty="0" smtClean="0"/>
              <a:t>ζουν σε ακραία περιβάλλοντα της Γης, όπως σε αλμυρές λίμνες και θερμές πηγές. </a:t>
            </a:r>
          </a:p>
          <a:p>
            <a:endParaRPr lang="el-GR" sz="2800" dirty="0" smtClean="0"/>
          </a:p>
          <a:p>
            <a:r>
              <a:rPr lang="el-GR" sz="2800" dirty="0" smtClean="0"/>
              <a:t>Ο κόσμος των Αρχαίων περιλαμβάνει πολλά</a:t>
            </a:r>
          </a:p>
          <a:p>
            <a:r>
              <a:rPr lang="el-GR" sz="2800" dirty="0" smtClean="0"/>
              <a:t>βασίλεια.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/>
              <a:t>BIOΛOΓIA TΩN MIKPOOPΓANIΣMΩN – ΠANEΠIΣTHMIAKEΣ EKΔOΣEIΣ KPHTHΣ</a:t>
            </a:r>
          </a:p>
        </p:txBody>
      </p:sp>
      <p:pic>
        <p:nvPicPr>
          <p:cNvPr id="23555" name="Picture 3" descr="p40a.tif                                                       00055C78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52016" y="332656"/>
            <a:ext cx="4691984" cy="4608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4" descr="p39a.tif                                                       00055C78Macintosh HD                   BC3495AF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091665"/>
            <a:ext cx="3780656" cy="37663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- TextBox"/>
          <p:cNvSpPr txBox="1"/>
          <p:nvPr/>
        </p:nvSpPr>
        <p:spPr>
          <a:xfrm>
            <a:off x="395536" y="764704"/>
            <a:ext cx="3888432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dirty="0" smtClean="0"/>
              <a:t>ΑΡΧΑΙΑ</a:t>
            </a:r>
            <a:r>
              <a:rPr lang="en-US" sz="2800" dirty="0" smtClean="0"/>
              <a:t>: </a:t>
            </a:r>
            <a:r>
              <a:rPr lang="el-GR" sz="2800" dirty="0" smtClean="0"/>
              <a:t>ΠΡΟΚΑΡΥΩΤΕΣ ΠΟΥ ΖΟΥΝ ΣΕ ΑΚΡΑΙΕΣ ΣΥΝΘΗΚΕΣ ΠΕΡΙΒΑΛΛΟΝΤΟΣ</a:t>
            </a:r>
            <a:endParaRPr lang="el-GR" sz="2800" dirty="0"/>
          </a:p>
        </p:txBody>
      </p:sp>
      <p:sp>
        <p:nvSpPr>
          <p:cNvPr id="6" name="5 - TextBox"/>
          <p:cNvSpPr txBox="1"/>
          <p:nvPr/>
        </p:nvSpPr>
        <p:spPr>
          <a:xfrm>
            <a:off x="4535488" y="5013176"/>
            <a:ext cx="4608512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2400" dirty="0" err="1" smtClean="0"/>
              <a:t>Υπερθερμόφιλο</a:t>
            </a:r>
            <a:r>
              <a:rPr lang="el-GR" sz="2400" dirty="0" smtClean="0"/>
              <a:t> αρχαίο με άριστη θερμοκρασία ανάπτυξης υψηλότερη από το σημείο βρασμού του νερού</a:t>
            </a:r>
            <a:endParaRPr lang="el-GR" sz="2400" dirty="0"/>
          </a:p>
        </p:txBody>
      </p:sp>
      <p:sp>
        <p:nvSpPr>
          <p:cNvPr id="7" name="6 - Αριστερό βέλος"/>
          <p:cNvSpPr/>
          <p:nvPr/>
        </p:nvSpPr>
        <p:spPr>
          <a:xfrm>
            <a:off x="3635896" y="5445224"/>
            <a:ext cx="936104" cy="648072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2D9D-73C0-40AE-99B1-3C5313E69EB2}" type="slidenum">
              <a:rPr lang="el-GR" smtClean="0"/>
              <a:pPr/>
              <a:t>14</a:t>
            </a:fld>
            <a:endParaRPr lang="el-G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1988840"/>
            <a:ext cx="7956376" cy="4600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2D9D-73C0-40AE-99B1-3C5313E69EB2}" type="slidenum">
              <a:rPr lang="el-GR" smtClean="0"/>
              <a:pPr/>
              <a:t>15</a:t>
            </a:fld>
            <a:endParaRPr lang="el-GR"/>
          </a:p>
        </p:txBody>
      </p:sp>
      <p:sp>
        <p:nvSpPr>
          <p:cNvPr id="5" name="Rectangle 4"/>
          <p:cNvSpPr/>
          <p:nvPr/>
        </p:nvSpPr>
        <p:spPr>
          <a:xfrm>
            <a:off x="4427984" y="1988840"/>
            <a:ext cx="4572000" cy="93610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6" name="5 - TextBox"/>
          <p:cNvSpPr txBox="1"/>
          <p:nvPr/>
        </p:nvSpPr>
        <p:spPr>
          <a:xfrm>
            <a:off x="0" y="476672"/>
            <a:ext cx="9324528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3200" b="1" dirty="0" smtClean="0"/>
              <a:t>Επικράτεια των </a:t>
            </a:r>
            <a:r>
              <a:rPr lang="el-GR" sz="3200" b="1" dirty="0" err="1" smtClean="0"/>
              <a:t>Ευκάρυων</a:t>
            </a:r>
            <a:r>
              <a:rPr lang="el-GR" sz="3200" b="1" dirty="0" smtClean="0"/>
              <a:t>: </a:t>
            </a:r>
          </a:p>
          <a:p>
            <a:r>
              <a:rPr lang="el-GR" sz="3200" dirty="0" smtClean="0"/>
              <a:t>Αποτελείται από τα Βασίλεια των Πρωτίστων, Μυκήτων, Φυτών, Ζώων</a:t>
            </a:r>
            <a:endParaRPr lang="el-GR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0" y="692696"/>
            <a:ext cx="4788024" cy="1368152"/>
          </a:xfrm>
          <a:noFill/>
        </p:spPr>
        <p:txBody>
          <a:bodyPr>
            <a:normAutofit fontScale="90000"/>
          </a:bodyPr>
          <a:lstStyle/>
          <a:p>
            <a:r>
              <a:rPr lang="el-GR" dirty="0" smtClean="0"/>
              <a:t>Οι μικροοργανισμοί μπορεί να </a:t>
            </a:r>
            <a:r>
              <a:rPr lang="el-GR" u="sng" dirty="0" err="1" smtClean="0"/>
              <a:t>προκαρυωτικοί</a:t>
            </a:r>
            <a:r>
              <a:rPr lang="el-GR" u="sng" dirty="0" smtClean="0"/>
              <a:t> ή </a:t>
            </a:r>
            <a:r>
              <a:rPr lang="el-GR" u="sng" dirty="0" err="1" smtClean="0"/>
              <a:t>ευκαρυωτικοί</a:t>
            </a:r>
            <a:r>
              <a:rPr lang="el-GR" dirty="0" smtClean="0"/>
              <a:t>: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sz="half" idx="1"/>
          </p:nvPr>
        </p:nvSpPr>
        <p:spPr>
          <a:xfrm>
            <a:off x="-324544" y="2708920"/>
            <a:ext cx="4038600" cy="963552"/>
          </a:xfrm>
        </p:spPr>
        <p:txBody>
          <a:bodyPr>
            <a:normAutofit fontScale="85000" lnSpcReduction="10000"/>
          </a:bodyPr>
          <a:lstStyle/>
          <a:p>
            <a:r>
              <a:rPr lang="el-GR" sz="2400" dirty="0" smtClean="0"/>
              <a:t>Τα </a:t>
            </a:r>
            <a:r>
              <a:rPr lang="el-GR" sz="2400" b="1" dirty="0" smtClean="0"/>
              <a:t>βακτήρια</a:t>
            </a:r>
            <a:r>
              <a:rPr lang="el-GR" sz="2400" dirty="0" smtClean="0"/>
              <a:t> είναι </a:t>
            </a:r>
            <a:r>
              <a:rPr lang="el-GR" sz="2400" dirty="0" err="1" smtClean="0"/>
              <a:t>προκαρυωτικά</a:t>
            </a:r>
            <a:endParaRPr lang="el-GR" sz="2400" dirty="0"/>
          </a:p>
        </p:txBody>
      </p:sp>
      <p:sp>
        <p:nvSpPr>
          <p:cNvPr id="7" name="6 - Θέση περιεχομένου"/>
          <p:cNvSpPr>
            <a:spLocks noGrp="1"/>
          </p:cNvSpPr>
          <p:nvPr>
            <p:ph sz="half" idx="2"/>
          </p:nvPr>
        </p:nvSpPr>
        <p:spPr>
          <a:xfrm>
            <a:off x="3779912" y="1628800"/>
            <a:ext cx="2376264" cy="1008112"/>
          </a:xfrm>
        </p:spPr>
        <p:txBody>
          <a:bodyPr>
            <a:normAutofit fontScale="85000" lnSpcReduction="10000"/>
          </a:bodyPr>
          <a:lstStyle/>
          <a:p>
            <a:r>
              <a:rPr lang="el-GR" sz="2400" dirty="0" smtClean="0"/>
              <a:t>Οι </a:t>
            </a:r>
            <a:r>
              <a:rPr lang="el-GR" sz="2400" b="1" dirty="0" smtClean="0"/>
              <a:t>ζύμες</a:t>
            </a:r>
            <a:r>
              <a:rPr lang="el-GR" sz="2400" dirty="0" smtClean="0"/>
              <a:t> και οι </a:t>
            </a:r>
            <a:r>
              <a:rPr lang="el-GR" sz="2400" b="1" dirty="0" smtClean="0"/>
              <a:t>μύκητες</a:t>
            </a:r>
            <a:r>
              <a:rPr lang="el-GR" sz="2400" dirty="0" smtClean="0"/>
              <a:t> είναι </a:t>
            </a:r>
            <a:r>
              <a:rPr lang="el-GR" sz="2400" dirty="0" err="1" smtClean="0"/>
              <a:t>ευκαρυωτικοί</a:t>
            </a:r>
            <a:endParaRPr lang="el-GR" sz="2400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2D9D-73C0-40AE-99B1-3C5313E69EB2}" type="slidenum">
              <a:rPr lang="el-GR" smtClean="0"/>
              <a:pPr/>
              <a:t>16</a:t>
            </a:fld>
            <a:endParaRPr lang="el-GR"/>
          </a:p>
        </p:txBody>
      </p:sp>
      <p:pic>
        <p:nvPicPr>
          <p:cNvPr id="26626" name="Picture 2" descr="Image result for single cell organism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4985792"/>
            <a:ext cx="1872208" cy="1872208"/>
          </a:xfrm>
          <a:prstGeom prst="rect">
            <a:avLst/>
          </a:prstGeom>
          <a:noFill/>
        </p:spPr>
      </p:pic>
      <p:pic>
        <p:nvPicPr>
          <p:cNvPr id="26628" name="Picture 4" descr="Image result for bacteri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33056"/>
            <a:ext cx="2445554" cy="1728192"/>
          </a:xfrm>
          <a:prstGeom prst="rect">
            <a:avLst/>
          </a:prstGeom>
          <a:noFill/>
        </p:spPr>
      </p:pic>
      <p:sp>
        <p:nvSpPr>
          <p:cNvPr id="9" name="8 - TextBox"/>
          <p:cNvSpPr txBox="1"/>
          <p:nvPr/>
        </p:nvSpPr>
        <p:spPr>
          <a:xfrm>
            <a:off x="6660232" y="5301208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Και τα </a:t>
            </a:r>
            <a:r>
              <a:rPr lang="el-GR" sz="2400" b="1" dirty="0" smtClean="0"/>
              <a:t>πρωτόζωα</a:t>
            </a:r>
            <a:endParaRPr lang="el-GR" sz="2400" b="1" dirty="0"/>
          </a:p>
        </p:txBody>
      </p:sp>
      <p:sp>
        <p:nvSpPr>
          <p:cNvPr id="10" name="9 - Αριστερό βέλος"/>
          <p:cNvSpPr/>
          <p:nvPr/>
        </p:nvSpPr>
        <p:spPr>
          <a:xfrm>
            <a:off x="6444208" y="6021288"/>
            <a:ext cx="720080" cy="36004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11" name="Picture 3" descr="p41a.tif                                                       00055C78Macintosh HD                   BC3495AF: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20665" y="404664"/>
            <a:ext cx="2823335" cy="6453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4" descr="Image result for saccharomyces cerevisiae win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35896" y="2780928"/>
            <a:ext cx="2827815" cy="1872208"/>
          </a:xfrm>
          <a:prstGeom prst="rect">
            <a:avLst/>
          </a:prstGeom>
          <a:noFill/>
        </p:spPr>
      </p:pic>
      <p:sp>
        <p:nvSpPr>
          <p:cNvPr id="12" name="11 - Βέλος προς τα κάτω"/>
          <p:cNvSpPr/>
          <p:nvPr/>
        </p:nvSpPr>
        <p:spPr>
          <a:xfrm>
            <a:off x="827584" y="3429000"/>
            <a:ext cx="432048" cy="50405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12 - TextBox"/>
          <p:cNvSpPr txBox="1"/>
          <p:nvPr/>
        </p:nvSpPr>
        <p:spPr>
          <a:xfrm>
            <a:off x="683568" y="6211669"/>
            <a:ext cx="3672408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l-GR" b="1" dirty="0" smtClean="0"/>
              <a:t>ΠΡΟΤΟΖΩΑ</a:t>
            </a:r>
            <a:r>
              <a:rPr lang="el-GR" dirty="0" smtClean="0"/>
              <a:t> (</a:t>
            </a:r>
            <a:r>
              <a:rPr lang="el-GR" dirty="0" err="1" smtClean="0"/>
              <a:t>ευκαρυωτικά</a:t>
            </a:r>
            <a:r>
              <a:rPr lang="el-GR" dirty="0" smtClean="0"/>
              <a:t> (βλεφαριδοφόρο </a:t>
            </a:r>
            <a:r>
              <a:rPr lang="en-US" i="1" dirty="0" smtClean="0"/>
              <a:t>Paramecium</a:t>
            </a:r>
            <a:r>
              <a:rPr lang="en-US" dirty="0" smtClean="0"/>
              <a:t>)</a:t>
            </a:r>
            <a:endParaRPr lang="el-GR" dirty="0"/>
          </a:p>
        </p:txBody>
      </p:sp>
      <p:sp>
        <p:nvSpPr>
          <p:cNvPr id="14" name="13 - Δεξιό βέλος"/>
          <p:cNvSpPr/>
          <p:nvPr/>
        </p:nvSpPr>
        <p:spPr>
          <a:xfrm>
            <a:off x="3995936" y="6309320"/>
            <a:ext cx="648072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14 - TextBox"/>
          <p:cNvSpPr txBox="1"/>
          <p:nvPr/>
        </p:nvSpPr>
        <p:spPr>
          <a:xfrm>
            <a:off x="4427984" y="836712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 smtClean="0"/>
              <a:t>Τα </a:t>
            </a:r>
            <a:r>
              <a:rPr lang="el-GR" b="1" dirty="0" err="1" smtClean="0"/>
              <a:t>φύκη</a:t>
            </a:r>
            <a:r>
              <a:rPr lang="el-GR" dirty="0" smtClean="0"/>
              <a:t> είναι </a:t>
            </a:r>
            <a:r>
              <a:rPr lang="el-GR" dirty="0" err="1" smtClean="0"/>
              <a:t>ευκαρυωτικά</a:t>
            </a:r>
            <a:endParaRPr lang="el-GR" dirty="0"/>
          </a:p>
        </p:txBody>
      </p:sp>
      <p:sp>
        <p:nvSpPr>
          <p:cNvPr id="16" name="15 - Δεξιό βέλος"/>
          <p:cNvSpPr/>
          <p:nvPr/>
        </p:nvSpPr>
        <p:spPr>
          <a:xfrm>
            <a:off x="6012160" y="1412776"/>
            <a:ext cx="504056" cy="36004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7" name="16 - Βέλος προς τα κάτω"/>
          <p:cNvSpPr/>
          <p:nvPr/>
        </p:nvSpPr>
        <p:spPr>
          <a:xfrm>
            <a:off x="5220072" y="2492896"/>
            <a:ext cx="360040" cy="504056"/>
          </a:xfrm>
          <a:prstGeom prst="down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8" name="17 - Δεξιό βέλος"/>
          <p:cNvSpPr/>
          <p:nvPr/>
        </p:nvSpPr>
        <p:spPr>
          <a:xfrm>
            <a:off x="5796136" y="2420888"/>
            <a:ext cx="1008112" cy="288032"/>
          </a:xfrm>
          <a:prstGeom prst="rightArrow">
            <a:avLst>
              <a:gd name="adj1" fmla="val 65629"/>
              <a:gd name="adj2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>
          <a:xfrm>
            <a:off x="395536" y="620688"/>
            <a:ext cx="8229600" cy="1066800"/>
          </a:xfrm>
        </p:spPr>
        <p:txBody>
          <a:bodyPr/>
          <a:lstStyle/>
          <a:p>
            <a:r>
              <a:rPr lang="el-GR" dirty="0" smtClean="0"/>
              <a:t>Οι μικροοργανισμοί </a:t>
            </a:r>
            <a:endParaRPr lang="el-GR" dirty="0"/>
          </a:p>
        </p:txBody>
      </p:sp>
      <p:sp>
        <p:nvSpPr>
          <p:cNvPr id="5" name="2 - Θέση περιεχομένου"/>
          <p:cNvSpPr>
            <a:spLocks noGrp="1"/>
          </p:cNvSpPr>
          <p:nvPr>
            <p:ph idx="1"/>
          </p:nvPr>
        </p:nvSpPr>
        <p:spPr>
          <a:xfrm>
            <a:off x="323528" y="1484784"/>
            <a:ext cx="7776864" cy="4325112"/>
          </a:xfrm>
        </p:spPr>
        <p:txBody>
          <a:bodyPr>
            <a:normAutofit lnSpcReduction="10000"/>
          </a:bodyPr>
          <a:lstStyle/>
          <a:p>
            <a:r>
              <a:rPr lang="el-GR" dirty="0" smtClean="0"/>
              <a:t>Είναι συνήθως µ</a:t>
            </a:r>
            <a:r>
              <a:rPr lang="el-GR" dirty="0" err="1" smtClean="0"/>
              <a:t>ονοκύτταροι</a:t>
            </a:r>
            <a:r>
              <a:rPr lang="el-GR" dirty="0" smtClean="0"/>
              <a:t> </a:t>
            </a:r>
            <a:r>
              <a:rPr lang="el-GR" dirty="0" err="1" smtClean="0"/>
              <a:t>οργανισµοί</a:t>
            </a:r>
            <a:r>
              <a:rPr lang="el-GR" dirty="0" smtClean="0"/>
              <a:t> </a:t>
            </a:r>
            <a:r>
              <a:rPr lang="en-US" dirty="0" smtClean="0"/>
              <a:t> (</a:t>
            </a:r>
            <a:r>
              <a:rPr lang="el-GR" dirty="0" smtClean="0"/>
              <a:t>αποτελούνται από ένα κύτταρο όπως τα βακτήρια)</a:t>
            </a:r>
            <a:endParaRPr lang="en-US" dirty="0" smtClean="0"/>
          </a:p>
          <a:p>
            <a:pPr>
              <a:buNone/>
            </a:pPr>
            <a:endParaRPr lang="el-GR" dirty="0" smtClean="0"/>
          </a:p>
          <a:p>
            <a:r>
              <a:rPr lang="el-GR" dirty="0" smtClean="0"/>
              <a:t>ή </a:t>
            </a:r>
            <a:r>
              <a:rPr lang="el-GR" dirty="0" err="1" smtClean="0"/>
              <a:t>κοινοκυτταρικοί</a:t>
            </a:r>
            <a:r>
              <a:rPr lang="el-GR" dirty="0" smtClean="0"/>
              <a:t> χωρίς εγκάρσια </a:t>
            </a:r>
            <a:r>
              <a:rPr lang="el-GR" dirty="0" err="1" smtClean="0"/>
              <a:t>τοιχώµατα</a:t>
            </a:r>
            <a:r>
              <a:rPr lang="el-GR" dirty="0" smtClean="0"/>
              <a:t>  (όπως κάποιοι μύκητες)</a:t>
            </a:r>
            <a:endParaRPr lang="en-US" dirty="0" smtClean="0"/>
          </a:p>
          <a:p>
            <a:pPr>
              <a:buNone/>
            </a:pPr>
            <a:endParaRPr lang="el-GR" dirty="0" smtClean="0"/>
          </a:p>
          <a:p>
            <a:r>
              <a:rPr lang="el-GR" dirty="0" smtClean="0"/>
              <a:t>ή και </a:t>
            </a:r>
            <a:r>
              <a:rPr lang="el-GR" dirty="0" err="1" smtClean="0"/>
              <a:t>πολυκυτταρικοί</a:t>
            </a:r>
            <a:r>
              <a:rPr lang="el-GR" dirty="0" smtClean="0"/>
              <a:t> χωρίς </a:t>
            </a:r>
            <a:r>
              <a:rPr lang="el-GR" dirty="0" err="1" smtClean="0"/>
              <a:t>όµως</a:t>
            </a:r>
            <a:r>
              <a:rPr lang="el-GR" dirty="0" smtClean="0"/>
              <a:t> διαφοροποίηση των κυττάρων για </a:t>
            </a:r>
            <a:r>
              <a:rPr lang="el-GR" dirty="0" err="1" smtClean="0"/>
              <a:t>σχηµατισµό</a:t>
            </a:r>
            <a:r>
              <a:rPr lang="el-GR" dirty="0" smtClean="0"/>
              <a:t> οργάνων ή ιστών</a:t>
            </a:r>
            <a:endParaRPr lang="el-GR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2D9D-73C0-40AE-99B1-3C5313E69EB2}" type="slidenum">
              <a:rPr lang="el-GR" smtClean="0"/>
              <a:pPr/>
              <a:t>17</a:t>
            </a:fld>
            <a:endParaRPr lang="el-G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dirty="0"/>
              <a:t>BIOΛOΓIA TΩN MIKPOOPΓANIΣMΩN – ΠANEΠIΣTHMIAKEΣ EKΔOΣEIΣ KPHTHΣ</a:t>
            </a:r>
          </a:p>
        </p:txBody>
      </p:sp>
      <p:pic>
        <p:nvPicPr>
          <p:cNvPr id="10243" name="Picture 3" descr="p33.tif                                                        00055C78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51920" y="228600"/>
            <a:ext cx="529208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2D9D-73C0-40AE-99B1-3C5313E69EB2}" type="slidenum">
              <a:rPr lang="el-GR" smtClean="0"/>
              <a:pPr/>
              <a:t>18</a:t>
            </a:fld>
            <a:endParaRPr lang="el-GR" dirty="0"/>
          </a:p>
        </p:txBody>
      </p:sp>
      <p:sp>
        <p:nvSpPr>
          <p:cNvPr id="5" name="4 - TextBox"/>
          <p:cNvSpPr txBox="1"/>
          <p:nvPr/>
        </p:nvSpPr>
        <p:spPr>
          <a:xfrm>
            <a:off x="0" y="1124744"/>
            <a:ext cx="43204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Οι οργανισμοί κατατάσσονται σε ομάδες και ανάλογα με τον </a:t>
            </a:r>
            <a:r>
              <a:rPr lang="el-GR" sz="2400" u="sng" dirty="0" smtClean="0"/>
              <a:t>τρόπο πρόσληψης ενέργειας</a:t>
            </a:r>
            <a:endParaRPr lang="el-GR" sz="2400" u="sng" dirty="0"/>
          </a:p>
        </p:txBody>
      </p:sp>
      <p:sp>
        <p:nvSpPr>
          <p:cNvPr id="6" name="5 - TextBox"/>
          <p:cNvSpPr txBox="1"/>
          <p:nvPr/>
        </p:nvSpPr>
        <p:spPr>
          <a:xfrm>
            <a:off x="5076056" y="548680"/>
            <a:ext cx="2195736" cy="92333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Ενέργεια από χημικές ουσίες (πχ σάκχαρα)</a:t>
            </a:r>
            <a:endParaRPr lang="el-GR" dirty="0"/>
          </a:p>
        </p:txBody>
      </p:sp>
      <p:sp>
        <p:nvSpPr>
          <p:cNvPr id="7" name="6 - TextBox"/>
          <p:cNvSpPr txBox="1"/>
          <p:nvPr/>
        </p:nvSpPr>
        <p:spPr>
          <a:xfrm>
            <a:off x="4932040" y="2276872"/>
            <a:ext cx="2304256" cy="400110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l-GR" sz="2000" b="1" dirty="0" err="1" smtClean="0"/>
              <a:t>χημειότροφοι</a:t>
            </a:r>
            <a:endParaRPr lang="el-GR" sz="2000" b="1" dirty="0"/>
          </a:p>
        </p:txBody>
      </p:sp>
      <p:sp>
        <p:nvSpPr>
          <p:cNvPr id="8" name="7 - TextBox"/>
          <p:cNvSpPr txBox="1"/>
          <p:nvPr/>
        </p:nvSpPr>
        <p:spPr>
          <a:xfrm>
            <a:off x="7452320" y="1196752"/>
            <a:ext cx="1512168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dirty="0" smtClean="0"/>
              <a:t>Ενέργεια από τον ήλιο</a:t>
            </a:r>
            <a:endParaRPr lang="el-GR" dirty="0"/>
          </a:p>
        </p:txBody>
      </p:sp>
      <p:sp>
        <p:nvSpPr>
          <p:cNvPr id="9" name="8 - TextBox"/>
          <p:cNvSpPr txBox="1"/>
          <p:nvPr/>
        </p:nvSpPr>
        <p:spPr>
          <a:xfrm>
            <a:off x="7164288" y="2276872"/>
            <a:ext cx="1979712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2000" b="1" dirty="0" err="1" smtClean="0"/>
              <a:t>φωτότροφοι</a:t>
            </a:r>
            <a:endParaRPr lang="el-GR" sz="2000" b="1" dirty="0"/>
          </a:p>
        </p:txBody>
      </p:sp>
      <p:sp>
        <p:nvSpPr>
          <p:cNvPr id="10" name="9 - TextBox"/>
          <p:cNvSpPr txBox="1"/>
          <p:nvPr/>
        </p:nvSpPr>
        <p:spPr>
          <a:xfrm>
            <a:off x="3203848" y="3573016"/>
            <a:ext cx="2376264" cy="338554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l-GR" sz="1600" b="1" dirty="0" err="1" smtClean="0"/>
              <a:t>χημειοργανότροφοι</a:t>
            </a:r>
            <a:endParaRPr lang="el-GR" sz="1600" b="1" dirty="0"/>
          </a:p>
        </p:txBody>
      </p:sp>
      <p:sp>
        <p:nvSpPr>
          <p:cNvPr id="11" name="10 - TextBox"/>
          <p:cNvSpPr txBox="1"/>
          <p:nvPr/>
        </p:nvSpPr>
        <p:spPr>
          <a:xfrm>
            <a:off x="5580112" y="3573016"/>
            <a:ext cx="2304256" cy="338554"/>
          </a:xfrm>
          <a:prstGeom prst="rect">
            <a:avLst/>
          </a:prstGeom>
          <a:solidFill>
            <a:srgbClr val="CCFFFF"/>
          </a:solidFill>
        </p:spPr>
        <p:txBody>
          <a:bodyPr wrap="square" rtlCol="0">
            <a:spAutoFit/>
          </a:bodyPr>
          <a:lstStyle/>
          <a:p>
            <a:r>
              <a:rPr lang="el-GR" sz="1600" b="1" dirty="0" err="1" smtClean="0"/>
              <a:t>χημειολιθότροφοι</a:t>
            </a:r>
            <a:endParaRPr lang="el-GR" sz="1600" b="1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/>
              <a:t>BIOΛOΓIA TΩN MIKPOOPΓANIΣMΩN – ΠANEΠIΣTHMIAKEΣ EKΔOΣEIΣ KPHTHΣ</a:t>
            </a:r>
          </a:p>
        </p:txBody>
      </p:sp>
      <p:pic>
        <p:nvPicPr>
          <p:cNvPr id="9219" name="Picture 3" descr="p31.tif                                                        00055C78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92896"/>
            <a:ext cx="9144000" cy="4026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2D9D-73C0-40AE-99B1-3C5313E69EB2}" type="slidenum">
              <a:rPr lang="el-GR" smtClean="0"/>
              <a:pPr/>
              <a:t>19</a:t>
            </a:fld>
            <a:endParaRPr lang="el-GR"/>
          </a:p>
        </p:txBody>
      </p:sp>
      <p:sp>
        <p:nvSpPr>
          <p:cNvPr id="5" name="4 - TextBox"/>
          <p:cNvSpPr txBox="1"/>
          <p:nvPr/>
        </p:nvSpPr>
        <p:spPr>
          <a:xfrm>
            <a:off x="323528" y="764704"/>
            <a:ext cx="864096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l-GR" sz="2800" dirty="0" smtClean="0"/>
              <a:t>Οι διάφορες κατηγορίες οργανισμών ταξινομούνται σε ένα «φυλογενετικό δένδρο της ζωής»</a:t>
            </a:r>
          </a:p>
          <a:p>
            <a:pPr>
              <a:buFont typeface="Wingdings" pitchFamily="2" charset="2"/>
              <a:buChar char="Ø"/>
            </a:pPr>
            <a:r>
              <a:rPr lang="el-GR" sz="2800" dirty="0" smtClean="0"/>
              <a:t>Θεωρείται ότι όλοι οι οργανισμοί έχουν προέλθει από έναν κοινό αρχέγονο πρόγονο.</a:t>
            </a:r>
            <a:endParaRPr lang="el-GR" sz="28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 dirty="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323528" y="980728"/>
            <a:ext cx="7848872" cy="1752600"/>
          </a:xfrm>
          <a:prstGeom prst="rect">
            <a:avLst/>
          </a:prstGeom>
        </p:spPr>
        <p:txBody>
          <a:bodyPr>
            <a:normAutofit fontScale="32500" lnSpcReduction="20000"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l-GR" sz="1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Μικροβιολογία: Η επιστήμη που μελετά τους μικροοργανισμούς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l-GR" sz="6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514350" marR="0" lvl="0" indent="-514350" algn="just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l-GR" sz="55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971600" y="188641"/>
            <a:ext cx="7628384" cy="864096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l-G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ΜΙΚΡΟΒΙΟΛΟΓΙΑ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659D-2479-4E1B-889A-B1CF34D56844}" type="slidenum">
              <a:rPr lang="el-GR" smtClean="0"/>
              <a:pPr/>
              <a:t>2</a:t>
            </a:fld>
            <a:endParaRPr lang="el-GR" dirty="0"/>
          </a:p>
        </p:txBody>
      </p:sp>
      <p:pic>
        <p:nvPicPr>
          <p:cNvPr id="9" name="Picture 3" descr="CHAP-27-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8840"/>
            <a:ext cx="3974976" cy="3140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8" descr="http://www.ehagroup.com/resources/pathogens/images/yersinia-enterocolitica-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2420888"/>
            <a:ext cx="1905000" cy="2514600"/>
          </a:xfrm>
          <a:prstGeom prst="rect">
            <a:avLst/>
          </a:prstGeom>
          <a:noFill/>
        </p:spPr>
      </p:pic>
      <p:pic>
        <p:nvPicPr>
          <p:cNvPr id="11" name="Picture 4" descr="http://salmonella-typhi.wikispaces.com/file/view/salmonella_typhi.jpg/199669976/salmonella_typh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12160" y="2132856"/>
            <a:ext cx="2857500" cy="2695576"/>
          </a:xfrm>
          <a:prstGeom prst="rect">
            <a:avLst/>
          </a:prstGeom>
          <a:noFill/>
        </p:spPr>
      </p:pic>
      <p:pic>
        <p:nvPicPr>
          <p:cNvPr id="12" name="Picture 3" descr=" p562c.tif                                                      00055C84Macintosh HD                   BC3495AF: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27584" y="4581276"/>
            <a:ext cx="3096344" cy="2276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2D9D-73C0-40AE-99B1-3C5313E69EB2}" type="slidenum">
              <a:rPr lang="el-GR" smtClean="0"/>
              <a:pPr/>
              <a:t>20</a:t>
            </a:fld>
            <a:endParaRPr lang="el-GR"/>
          </a:p>
        </p:txBody>
      </p:sp>
      <p:sp>
        <p:nvSpPr>
          <p:cNvPr id="5" name="4 - Ορθογώνιο"/>
          <p:cNvSpPr/>
          <p:nvPr/>
        </p:nvSpPr>
        <p:spPr>
          <a:xfrm>
            <a:off x="3131840" y="2924944"/>
            <a:ext cx="4932040" cy="1200329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el-GR" sz="2400" u="sng" dirty="0" smtClean="0"/>
              <a:t>4 ΚΑΤΗΓΟΡΙΕΣ ΜΙΚΡΟΟΡΓΑΝΙΣΜΩΝ που μελετάει η μικροβιολογία</a:t>
            </a:r>
          </a:p>
        </p:txBody>
      </p:sp>
      <p:sp>
        <p:nvSpPr>
          <p:cNvPr id="6" name="5 - Έλλειψη"/>
          <p:cNvSpPr/>
          <p:nvPr/>
        </p:nvSpPr>
        <p:spPr>
          <a:xfrm>
            <a:off x="611560" y="1340768"/>
            <a:ext cx="4392488" cy="151216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14350" indent="-514350" algn="ctr">
              <a:buAutoNum type="arabicParenR"/>
            </a:pPr>
            <a:r>
              <a:rPr lang="el-GR" sz="3200" dirty="0" smtClean="0">
                <a:solidFill>
                  <a:schemeClr val="tx1"/>
                </a:solidFill>
              </a:rPr>
              <a:t>ΒΑΚΤΗΡΙΑ</a:t>
            </a:r>
          </a:p>
          <a:p>
            <a:pPr marL="514350" indent="-514350" algn="ctr"/>
            <a:r>
              <a:rPr lang="el-GR" sz="3200" dirty="0" smtClean="0">
                <a:solidFill>
                  <a:schemeClr val="tx1"/>
                </a:solidFill>
              </a:rPr>
              <a:t>(</a:t>
            </a:r>
            <a:r>
              <a:rPr lang="el-GR" sz="3200" dirty="0" err="1" smtClean="0">
                <a:solidFill>
                  <a:schemeClr val="tx1"/>
                </a:solidFill>
              </a:rPr>
              <a:t>προκαρυώτες</a:t>
            </a:r>
            <a:r>
              <a:rPr lang="el-GR" sz="3200" dirty="0" smtClean="0">
                <a:solidFill>
                  <a:schemeClr val="tx1"/>
                </a:solidFill>
              </a:rPr>
              <a:t>)</a:t>
            </a:r>
          </a:p>
          <a:p>
            <a:pPr algn="ctr"/>
            <a:endParaRPr lang="el-GR" dirty="0"/>
          </a:p>
        </p:txBody>
      </p:sp>
      <p:sp>
        <p:nvSpPr>
          <p:cNvPr id="7" name="6 - Έλλειψη"/>
          <p:cNvSpPr/>
          <p:nvPr/>
        </p:nvSpPr>
        <p:spPr>
          <a:xfrm>
            <a:off x="5364088" y="1124744"/>
            <a:ext cx="3528392" cy="1656184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 smtClean="0">
                <a:solidFill>
                  <a:schemeClr val="tx1"/>
                </a:solidFill>
              </a:rPr>
              <a:t>2) ΜΥΚΗΤΕΣ (και ΖΥΜΕΣ)</a:t>
            </a:r>
          </a:p>
          <a:p>
            <a:pPr algn="ctr"/>
            <a:r>
              <a:rPr lang="el-GR" sz="2800" dirty="0" smtClean="0">
                <a:solidFill>
                  <a:schemeClr val="tx1"/>
                </a:solidFill>
              </a:rPr>
              <a:t>(</a:t>
            </a:r>
            <a:r>
              <a:rPr lang="el-GR" sz="2800" dirty="0" err="1" smtClean="0">
                <a:solidFill>
                  <a:schemeClr val="tx1"/>
                </a:solidFill>
              </a:rPr>
              <a:t>ευκαρυώτες</a:t>
            </a:r>
            <a:r>
              <a:rPr lang="el-GR" sz="2800" dirty="0" smtClean="0">
                <a:solidFill>
                  <a:schemeClr val="tx1"/>
                </a:solidFill>
              </a:rPr>
              <a:t>)</a:t>
            </a:r>
          </a:p>
          <a:p>
            <a:pPr algn="ctr"/>
            <a:endParaRPr lang="el-GR" dirty="0"/>
          </a:p>
        </p:txBody>
      </p:sp>
      <p:sp>
        <p:nvSpPr>
          <p:cNvPr id="8" name="7 - Έλλειψη"/>
          <p:cNvSpPr/>
          <p:nvPr/>
        </p:nvSpPr>
        <p:spPr>
          <a:xfrm>
            <a:off x="467544" y="4077072"/>
            <a:ext cx="4032448" cy="1800200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sz="3200" dirty="0" smtClean="0">
              <a:solidFill>
                <a:schemeClr val="tx1"/>
              </a:solidFill>
            </a:endParaRPr>
          </a:p>
          <a:p>
            <a:pPr algn="ctr"/>
            <a:r>
              <a:rPr lang="el-GR" sz="3200" dirty="0" smtClean="0">
                <a:solidFill>
                  <a:schemeClr val="tx1"/>
                </a:solidFill>
              </a:rPr>
              <a:t>3) ΠΡΩΤΙΣΤΑ</a:t>
            </a:r>
          </a:p>
          <a:p>
            <a:pPr algn="ctr"/>
            <a:r>
              <a:rPr lang="el-GR" sz="2000" dirty="0" smtClean="0">
                <a:solidFill>
                  <a:schemeClr val="tx1"/>
                </a:solidFill>
              </a:rPr>
              <a:t>(ονομάζονται και παράσιτα)</a:t>
            </a:r>
          </a:p>
          <a:p>
            <a:pPr algn="ctr"/>
            <a:endParaRPr lang="el-GR" dirty="0"/>
          </a:p>
        </p:txBody>
      </p:sp>
      <p:sp>
        <p:nvSpPr>
          <p:cNvPr id="9" name="8 - Έλλειψη"/>
          <p:cNvSpPr/>
          <p:nvPr/>
        </p:nvSpPr>
        <p:spPr>
          <a:xfrm>
            <a:off x="5364088" y="4365104"/>
            <a:ext cx="2736304" cy="1296144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l-GR" sz="2800" dirty="0" smtClean="0">
                <a:solidFill>
                  <a:schemeClr val="tx1"/>
                </a:solidFill>
              </a:rPr>
              <a:t>4) ΙΟΙ</a:t>
            </a:r>
          </a:p>
          <a:p>
            <a:pPr algn="ctr"/>
            <a:r>
              <a:rPr lang="el-GR" dirty="0" smtClean="0">
                <a:solidFill>
                  <a:schemeClr val="tx1"/>
                </a:solidFill>
              </a:rPr>
              <a:t>(ενδοκυτταρικά παράσιτα)</a:t>
            </a:r>
          </a:p>
          <a:p>
            <a:pPr algn="ctr"/>
            <a:endParaRPr lang="el-GR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/>
              <a:t>BIOΛOΓIA TΩN MIKPOOPΓANIΣMΩN – ΠANEΠIΣTHMIAKEΣ EKΔOΣEIΣ KPHTHΣ</a:t>
            </a:r>
          </a:p>
        </p:txBody>
      </p:sp>
      <p:pic>
        <p:nvPicPr>
          <p:cNvPr id="5123" name="Picture 3" descr="p28.tif                                                        00055C78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1344128"/>
            <a:ext cx="7189564" cy="5513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21</a:t>
            </a:fld>
            <a:endParaRPr lang="el-GR"/>
          </a:p>
        </p:txBody>
      </p:sp>
      <p:sp>
        <p:nvSpPr>
          <p:cNvPr id="5" name="4 - TextBox"/>
          <p:cNvSpPr txBox="1"/>
          <p:nvPr/>
        </p:nvSpPr>
        <p:spPr>
          <a:xfrm>
            <a:off x="0" y="2924944"/>
            <a:ext cx="4032448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2400" b="1" dirty="0" err="1" smtClean="0"/>
              <a:t>Φάγος</a:t>
            </a:r>
            <a:r>
              <a:rPr lang="el-GR" sz="2400" b="1" dirty="0" smtClean="0"/>
              <a:t> λ (βακτηριοφάγος ιός) </a:t>
            </a:r>
            <a:endParaRPr lang="en-US" sz="2400" b="1" dirty="0" smtClean="0"/>
          </a:p>
          <a:p>
            <a:r>
              <a:rPr lang="el-GR" sz="2400" b="1" dirty="0" smtClean="0"/>
              <a:t>65 </a:t>
            </a:r>
            <a:r>
              <a:rPr lang="en-US" sz="2400" b="1" dirty="0" smtClean="0"/>
              <a:t>nm</a:t>
            </a:r>
            <a:endParaRPr lang="el-GR" sz="2400" b="1" dirty="0"/>
          </a:p>
        </p:txBody>
      </p:sp>
      <p:cxnSp>
        <p:nvCxnSpPr>
          <p:cNvPr id="7" name="6 - Ευθύγραμμο βέλος σύνδεσης"/>
          <p:cNvCxnSpPr/>
          <p:nvPr/>
        </p:nvCxnSpPr>
        <p:spPr>
          <a:xfrm flipV="1">
            <a:off x="3779912" y="3068960"/>
            <a:ext cx="2088232" cy="648072"/>
          </a:xfrm>
          <a:prstGeom prst="straightConnector1">
            <a:avLst/>
          </a:prstGeom>
          <a:ln w="76200">
            <a:solidFill>
              <a:schemeClr val="bg2">
                <a:lumMod val="1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9 - Βέλος προς τα κάτω"/>
          <p:cNvSpPr/>
          <p:nvPr/>
        </p:nvSpPr>
        <p:spPr>
          <a:xfrm>
            <a:off x="1547664" y="4149080"/>
            <a:ext cx="504056" cy="792088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TextBox"/>
          <p:cNvSpPr txBox="1"/>
          <p:nvPr/>
        </p:nvSpPr>
        <p:spPr>
          <a:xfrm>
            <a:off x="6588224" y="1124744"/>
            <a:ext cx="2555776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2000" b="1" dirty="0" err="1" smtClean="0"/>
              <a:t>Ευκαρυωτικό</a:t>
            </a:r>
            <a:r>
              <a:rPr lang="el-GR" sz="2000" b="1" dirty="0" smtClean="0"/>
              <a:t> κύτταρο</a:t>
            </a:r>
            <a:endParaRPr lang="el-GR" sz="2000" b="1" dirty="0"/>
          </a:p>
        </p:txBody>
      </p:sp>
      <p:sp>
        <p:nvSpPr>
          <p:cNvPr id="12" name="11 - Βέλος προς τα κάτω"/>
          <p:cNvSpPr/>
          <p:nvPr/>
        </p:nvSpPr>
        <p:spPr>
          <a:xfrm>
            <a:off x="7308304" y="1988840"/>
            <a:ext cx="288032" cy="8640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12 - TextBox"/>
          <p:cNvSpPr txBox="1"/>
          <p:nvPr/>
        </p:nvSpPr>
        <p:spPr>
          <a:xfrm>
            <a:off x="6876256" y="4077072"/>
            <a:ext cx="2267744" cy="70788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2000" b="1" dirty="0" err="1" smtClean="0"/>
              <a:t>προκαρυωτικό</a:t>
            </a:r>
            <a:r>
              <a:rPr lang="el-GR" sz="2000" b="1" dirty="0" smtClean="0"/>
              <a:t> κύτταρο</a:t>
            </a:r>
            <a:endParaRPr lang="el-GR" sz="2000" b="1" dirty="0"/>
          </a:p>
        </p:txBody>
      </p:sp>
      <p:cxnSp>
        <p:nvCxnSpPr>
          <p:cNvPr id="15" name="14 - Ευθύγραμμο βέλος σύνδεσης"/>
          <p:cNvCxnSpPr/>
          <p:nvPr/>
        </p:nvCxnSpPr>
        <p:spPr>
          <a:xfrm flipH="1" flipV="1">
            <a:off x="6444208" y="3933056"/>
            <a:ext cx="360040" cy="504056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3 - TextBox"/>
          <p:cNvSpPr txBox="1"/>
          <p:nvPr/>
        </p:nvSpPr>
        <p:spPr>
          <a:xfrm>
            <a:off x="0" y="404665"/>
            <a:ext cx="69482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Σύγκριση μεγέθους μεταξύ ενός βακτηρίου, ενός </a:t>
            </a:r>
            <a:r>
              <a:rPr lang="el-GR" sz="2400" b="1" dirty="0" err="1" smtClean="0"/>
              <a:t>ευκαρυωτικού</a:t>
            </a:r>
            <a:r>
              <a:rPr lang="el-GR" sz="2400" b="1" dirty="0" smtClean="0"/>
              <a:t> κυττάρου και ενός ιού </a:t>
            </a:r>
            <a:endParaRPr lang="el-GR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13315" name="Picture 3" descr="p75a.tif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228600"/>
            <a:ext cx="2971800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6" name="Picture 4" descr="p75b.tif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33800" y="4770438"/>
            <a:ext cx="4876800" cy="193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635896" y="764704"/>
            <a:ext cx="5184576" cy="40324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l-GR" sz="2400" b="1" u="sng" dirty="0" smtClean="0"/>
              <a:t>1. Βακτήρια (</a:t>
            </a:r>
            <a:r>
              <a:rPr lang="el-GR" sz="2400" b="1" u="sng" dirty="0" err="1" smtClean="0"/>
              <a:t>προκαρυωτικοί</a:t>
            </a:r>
            <a:r>
              <a:rPr lang="el-GR" sz="2400" b="1" u="sng" dirty="0" smtClean="0"/>
              <a:t>)</a:t>
            </a:r>
          </a:p>
          <a:p>
            <a:pPr algn="just">
              <a:buFont typeface="Wingdings" pitchFamily="2" charset="2"/>
              <a:buChar char="Ø"/>
            </a:pPr>
            <a:r>
              <a:rPr lang="el-GR" sz="1400" dirty="0" smtClean="0"/>
              <a:t> Πρόκειται για µ</a:t>
            </a:r>
            <a:r>
              <a:rPr lang="el-GR" sz="1400" dirty="0" err="1" smtClean="0"/>
              <a:t>ικροσκοπικούς</a:t>
            </a:r>
            <a:r>
              <a:rPr lang="el-GR" sz="1400" dirty="0" smtClean="0"/>
              <a:t> µ</a:t>
            </a:r>
            <a:r>
              <a:rPr lang="el-GR" sz="1400" dirty="0" err="1" smtClean="0"/>
              <a:t>ονοκύτταρους</a:t>
            </a:r>
            <a:r>
              <a:rPr lang="el-GR" sz="1400" dirty="0" smtClean="0"/>
              <a:t> </a:t>
            </a:r>
            <a:r>
              <a:rPr lang="el-GR" sz="1400" dirty="0" err="1" smtClean="0"/>
              <a:t>οργανισµούς</a:t>
            </a:r>
            <a:r>
              <a:rPr lang="el-GR" sz="1400" dirty="0" smtClean="0"/>
              <a:t>, που πολλαπλασιάζονται µε διαίρεση. </a:t>
            </a:r>
          </a:p>
          <a:p>
            <a:pPr algn="just">
              <a:buFont typeface="Wingdings" pitchFamily="2" charset="2"/>
              <a:buChar char="Ø"/>
            </a:pPr>
            <a:r>
              <a:rPr lang="el-GR" sz="1400" dirty="0" smtClean="0"/>
              <a:t>Είναι </a:t>
            </a:r>
            <a:r>
              <a:rPr lang="el-GR" sz="1400" dirty="0" err="1" smtClean="0"/>
              <a:t>ετερότροφοι</a:t>
            </a:r>
            <a:r>
              <a:rPr lang="el-GR" sz="1400" dirty="0" smtClean="0"/>
              <a:t>, αγενείς, χωρίς </a:t>
            </a:r>
            <a:r>
              <a:rPr lang="el-GR" sz="1400" dirty="0" err="1" smtClean="0"/>
              <a:t>διάκριτο</a:t>
            </a:r>
            <a:r>
              <a:rPr lang="el-GR" sz="1400" dirty="0" smtClean="0"/>
              <a:t> κυτταρικό πυρήνα, χωρίς χλωροφύλλη και µε σφαιρικό (κοκκώδες), </a:t>
            </a:r>
            <a:r>
              <a:rPr lang="el-GR" sz="1400" dirty="0" err="1" smtClean="0"/>
              <a:t>ραβδόµορφο</a:t>
            </a:r>
            <a:r>
              <a:rPr lang="el-GR" sz="1400" dirty="0" smtClean="0"/>
              <a:t> ή σπειροειδές </a:t>
            </a:r>
            <a:r>
              <a:rPr lang="el-GR" sz="1400" dirty="0" err="1" smtClean="0"/>
              <a:t>σχήµα</a:t>
            </a:r>
            <a:r>
              <a:rPr lang="el-GR" sz="1400" dirty="0" smtClean="0"/>
              <a:t>. </a:t>
            </a:r>
          </a:p>
          <a:p>
            <a:pPr algn="just">
              <a:buFont typeface="Wingdings" pitchFamily="2" charset="2"/>
              <a:buChar char="Ø"/>
            </a:pPr>
            <a:r>
              <a:rPr lang="el-GR" sz="1400" dirty="0" smtClean="0"/>
              <a:t>Τα σφαιρικά διαιρούνται προς κάθε επίπεδο και διακρίνονται σε </a:t>
            </a:r>
            <a:r>
              <a:rPr lang="el-GR" sz="1400" dirty="0" err="1" smtClean="0"/>
              <a:t>διπλόκοκκους</a:t>
            </a:r>
            <a:r>
              <a:rPr lang="el-GR" sz="1400" dirty="0" smtClean="0"/>
              <a:t>, </a:t>
            </a:r>
            <a:r>
              <a:rPr lang="el-GR" sz="1400" dirty="0" err="1" smtClean="0"/>
              <a:t>τετράκοκκους</a:t>
            </a:r>
            <a:r>
              <a:rPr lang="el-GR" sz="1400" dirty="0" smtClean="0"/>
              <a:t>, </a:t>
            </a:r>
            <a:r>
              <a:rPr lang="el-GR" sz="1400" dirty="0" err="1" smtClean="0"/>
              <a:t>σαρκίνες</a:t>
            </a:r>
            <a:r>
              <a:rPr lang="el-GR" sz="1400" dirty="0" smtClean="0"/>
              <a:t>, στρεπτόκοκκους και σταφυλόκοκκους. </a:t>
            </a:r>
          </a:p>
          <a:p>
            <a:pPr algn="just">
              <a:buFont typeface="Wingdings" pitchFamily="2" charset="2"/>
              <a:buChar char="Ø"/>
            </a:pPr>
            <a:r>
              <a:rPr lang="el-GR" sz="1400" dirty="0" smtClean="0"/>
              <a:t>Τα </a:t>
            </a:r>
            <a:r>
              <a:rPr lang="el-GR" sz="1400" dirty="0" err="1" smtClean="0"/>
              <a:t>ραβδόµορφα</a:t>
            </a:r>
            <a:r>
              <a:rPr lang="el-GR" sz="1400" dirty="0" smtClean="0"/>
              <a:t> διαιρούνται εγκάρσια και διακρίνονται σε </a:t>
            </a:r>
            <a:r>
              <a:rPr lang="el-GR" sz="1400" dirty="0" err="1" smtClean="0"/>
              <a:t>λεπτοτριχοειδή</a:t>
            </a:r>
            <a:r>
              <a:rPr lang="el-GR" sz="1400" dirty="0" smtClean="0"/>
              <a:t> </a:t>
            </a:r>
            <a:r>
              <a:rPr lang="el-GR" sz="1400" dirty="0" err="1" smtClean="0"/>
              <a:t>κλωστρίδια</a:t>
            </a:r>
            <a:r>
              <a:rPr lang="el-GR" sz="1400" dirty="0" smtClean="0"/>
              <a:t> (διόγκωση στο µέσο) </a:t>
            </a:r>
            <a:r>
              <a:rPr lang="el-GR" sz="1400" dirty="0" err="1" smtClean="0"/>
              <a:t>κεφαλοσπόρια</a:t>
            </a:r>
            <a:r>
              <a:rPr lang="el-GR" sz="1400" dirty="0" smtClean="0"/>
              <a:t> (διόγκωση στο άκρο). </a:t>
            </a:r>
          </a:p>
          <a:p>
            <a:pPr algn="just">
              <a:buFont typeface="Wingdings" pitchFamily="2" charset="2"/>
              <a:buChar char="Ø"/>
            </a:pPr>
            <a:r>
              <a:rPr lang="el-GR" sz="1400" dirty="0" smtClean="0"/>
              <a:t>Τα σπειροειδή είναι σαν τα </a:t>
            </a:r>
            <a:r>
              <a:rPr lang="el-GR" sz="1400" dirty="0" err="1" smtClean="0"/>
              <a:t>ραβδόµορφα</a:t>
            </a:r>
            <a:r>
              <a:rPr lang="el-GR" sz="1400" dirty="0" smtClean="0"/>
              <a:t> παρουσιάζουν </a:t>
            </a:r>
            <a:r>
              <a:rPr lang="el-GR" sz="1400" dirty="0" err="1" smtClean="0"/>
              <a:t>όµως</a:t>
            </a:r>
            <a:r>
              <a:rPr lang="el-GR" sz="1400" dirty="0" smtClean="0"/>
              <a:t> απολήξεις ή ελικοειδή περιστροφή και διακρίνονται σε δονάκια και </a:t>
            </a:r>
            <a:r>
              <a:rPr lang="el-GR" sz="1400" dirty="0" err="1" smtClean="0"/>
              <a:t>σπειρύλια</a:t>
            </a:r>
            <a:r>
              <a:rPr lang="el-GR" sz="1400" dirty="0" smtClean="0"/>
              <a:t>. </a:t>
            </a:r>
          </a:p>
          <a:p>
            <a:pPr algn="just">
              <a:buFont typeface="Wingdings" pitchFamily="2" charset="2"/>
              <a:buChar char="Ø"/>
            </a:pPr>
            <a:r>
              <a:rPr lang="el-GR" sz="1400" dirty="0" smtClean="0"/>
              <a:t>Τα βακτήρια που παρουσιάζουν </a:t>
            </a:r>
            <a:r>
              <a:rPr lang="el-GR" sz="1400" dirty="0" err="1" smtClean="0"/>
              <a:t>σπορίωση</a:t>
            </a:r>
            <a:r>
              <a:rPr lang="el-GR" sz="1400" dirty="0" smtClean="0"/>
              <a:t> </a:t>
            </a:r>
            <a:r>
              <a:rPr lang="el-GR" sz="1400" dirty="0" err="1" smtClean="0"/>
              <a:t>ονοµάζονται</a:t>
            </a:r>
            <a:r>
              <a:rPr lang="el-GR" sz="1400" dirty="0" smtClean="0"/>
              <a:t> </a:t>
            </a:r>
            <a:r>
              <a:rPr lang="el-GR" sz="1400" dirty="0" err="1" smtClean="0"/>
              <a:t>βάκιλλοι</a:t>
            </a:r>
            <a:r>
              <a:rPr lang="el-GR" sz="1400" dirty="0" smtClean="0"/>
              <a:t>. </a:t>
            </a:r>
            <a:endParaRPr lang="el-GR" sz="1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659D-2479-4E1B-889A-B1CF34D56844}" type="slidenum">
              <a:rPr lang="el-GR" smtClean="0"/>
              <a:pPr/>
              <a:t>22</a:t>
            </a:fld>
            <a:endParaRPr lang="el-G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/>
              <a:t>BIOΛOΓIA TΩN MIKPOOPΓANIΣMΩN – ΠANEΠIΣTHMIAKEΣ EKΔOΣEIΣ KPHTHΣ</a:t>
            </a:r>
          </a:p>
        </p:txBody>
      </p:sp>
      <p:pic>
        <p:nvPicPr>
          <p:cNvPr id="7171" name="Picture 3" descr=" p105a.tif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38200" y="192088"/>
            <a:ext cx="7391400" cy="666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659D-2479-4E1B-889A-B1CF34D56844}" type="slidenum">
              <a:rPr lang="el-GR" smtClean="0"/>
              <a:pPr/>
              <a:t>23</a:t>
            </a:fld>
            <a:endParaRPr lang="el-G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l-GR" b="1" dirty="0" smtClean="0"/>
              <a:t>2. ΜΥΚΗΤΕΣ (</a:t>
            </a:r>
            <a:r>
              <a:rPr lang="el-GR" b="1" dirty="0" err="1" smtClean="0"/>
              <a:t>ευκαρυωτικοί</a:t>
            </a:r>
            <a:r>
              <a:rPr lang="el-GR" b="1" dirty="0" smtClean="0"/>
              <a:t>)</a:t>
            </a: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l-GR" dirty="0" smtClean="0"/>
              <a:t>Πολύ μεγάλη ομάδα </a:t>
            </a:r>
            <a:r>
              <a:rPr lang="el-GR" dirty="0" err="1" smtClean="0"/>
              <a:t>ευκαρυωτικών</a:t>
            </a:r>
            <a:r>
              <a:rPr lang="el-GR" dirty="0" smtClean="0"/>
              <a:t> οργανισμών.</a:t>
            </a:r>
          </a:p>
          <a:p>
            <a:r>
              <a:rPr lang="el-GR" dirty="0" smtClean="0"/>
              <a:t>Διακρίνονται σε:</a:t>
            </a:r>
          </a:p>
          <a:p>
            <a:pPr lvl="1"/>
            <a:r>
              <a:rPr lang="el-GR" dirty="0" smtClean="0"/>
              <a:t>Νηματοειδείς μύκητες (ή </a:t>
            </a:r>
            <a:r>
              <a:rPr lang="el-GR" dirty="0" err="1" smtClean="0"/>
              <a:t>υφομύκητες</a:t>
            </a:r>
            <a:r>
              <a:rPr lang="el-GR" dirty="0" smtClean="0"/>
              <a:t> ή μούχλες, </a:t>
            </a:r>
            <a:r>
              <a:rPr lang="en-US" dirty="0" smtClean="0"/>
              <a:t>molds)</a:t>
            </a:r>
          </a:p>
          <a:p>
            <a:pPr lvl="1"/>
            <a:r>
              <a:rPr lang="el-GR" dirty="0" smtClean="0"/>
              <a:t>Ζυμομύκητες (</a:t>
            </a:r>
            <a:r>
              <a:rPr lang="en-US" dirty="0" smtClean="0"/>
              <a:t>yeasts)</a:t>
            </a:r>
          </a:p>
          <a:p>
            <a:pPr lvl="1"/>
            <a:r>
              <a:rPr lang="el-GR" dirty="0" smtClean="0"/>
              <a:t>Μανιτάρια (</a:t>
            </a:r>
            <a:r>
              <a:rPr lang="en-US" dirty="0" smtClean="0"/>
              <a:t>fungi)</a:t>
            </a:r>
            <a:endParaRPr lang="el-GR" dirty="0"/>
          </a:p>
        </p:txBody>
      </p:sp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2D9D-73C0-40AE-99B1-3C5313E69EB2}" type="slidenum">
              <a:rPr lang="el-GR" smtClean="0"/>
              <a:pPr/>
              <a:t>24</a:t>
            </a:fld>
            <a:endParaRPr lang="el-G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6"/>
          <p:cNvSpPr txBox="1"/>
          <p:nvPr/>
        </p:nvSpPr>
        <p:spPr>
          <a:xfrm>
            <a:off x="179512" y="240804"/>
            <a:ext cx="5040560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200" b="1" dirty="0" smtClean="0"/>
              <a:t>2</a:t>
            </a:r>
            <a:r>
              <a:rPr lang="el-GR" sz="3200" b="1" baseline="30000" dirty="0" smtClean="0"/>
              <a:t>α</a:t>
            </a:r>
            <a:r>
              <a:rPr lang="el-GR" sz="3200" b="1" dirty="0" smtClean="0"/>
              <a:t>. Νηματοειδείς µ</a:t>
            </a:r>
            <a:r>
              <a:rPr lang="el-GR" sz="3200" b="1" dirty="0" err="1" smtClean="0"/>
              <a:t>ύκητες</a:t>
            </a:r>
            <a:r>
              <a:rPr lang="el-GR" sz="3200" b="1" dirty="0" smtClean="0"/>
              <a:t> (Μούχλες) </a:t>
            </a:r>
          </a:p>
          <a:p>
            <a:pPr>
              <a:buFont typeface="Wingdings" pitchFamily="2" charset="2"/>
              <a:buChar char="Ø"/>
            </a:pPr>
            <a:r>
              <a:rPr lang="el-GR" sz="2400" dirty="0" smtClean="0"/>
              <a:t>Είναι πολυκύτταροι µ</a:t>
            </a:r>
            <a:r>
              <a:rPr lang="el-GR" sz="2400" dirty="0" err="1" smtClean="0"/>
              <a:t>ικροοργανισµοί</a:t>
            </a:r>
            <a:r>
              <a:rPr lang="el-GR" sz="2400" dirty="0" smtClean="0"/>
              <a:t> </a:t>
            </a:r>
            <a:r>
              <a:rPr lang="el-GR" sz="2400" dirty="0" err="1" smtClean="0"/>
              <a:t>νηµατοειδούς</a:t>
            </a:r>
            <a:r>
              <a:rPr lang="el-GR" sz="2400" dirty="0" smtClean="0"/>
              <a:t> µ</a:t>
            </a:r>
            <a:r>
              <a:rPr lang="el-GR" sz="2400" dirty="0" err="1" smtClean="0"/>
              <a:t>ορφής</a:t>
            </a:r>
            <a:r>
              <a:rPr lang="el-GR" sz="2400" dirty="0" smtClean="0"/>
              <a:t>. </a:t>
            </a:r>
          </a:p>
          <a:p>
            <a:endParaRPr lang="el-GR" sz="2400" dirty="0" smtClean="0"/>
          </a:p>
          <a:p>
            <a:pPr>
              <a:buFont typeface="Wingdings" pitchFamily="2" charset="2"/>
              <a:buChar char="Ø"/>
            </a:pPr>
            <a:r>
              <a:rPr lang="el-GR" sz="2400" dirty="0" smtClean="0"/>
              <a:t>Αποτελούνται από ένα βλαστικό κι ένα καρποφόρο µ</a:t>
            </a:r>
            <a:r>
              <a:rPr lang="el-GR" sz="2400" dirty="0" err="1" smtClean="0"/>
              <a:t>έρος</a:t>
            </a:r>
            <a:r>
              <a:rPr lang="el-GR" sz="2400" dirty="0" smtClean="0"/>
              <a:t>. </a:t>
            </a:r>
          </a:p>
          <a:p>
            <a:endParaRPr lang="el-GR" sz="2400" dirty="0" smtClean="0"/>
          </a:p>
          <a:p>
            <a:pPr>
              <a:buFont typeface="Wingdings" pitchFamily="2" charset="2"/>
              <a:buChar char="Ø"/>
            </a:pPr>
            <a:r>
              <a:rPr lang="el-GR" sz="2400" dirty="0" smtClean="0"/>
              <a:t>Το βλαστικό µ</a:t>
            </a:r>
            <a:r>
              <a:rPr lang="el-GR" sz="2400" dirty="0" err="1" smtClean="0"/>
              <a:t>έρος</a:t>
            </a:r>
            <a:r>
              <a:rPr lang="el-GR" sz="2400" dirty="0" smtClean="0"/>
              <a:t> </a:t>
            </a:r>
            <a:r>
              <a:rPr lang="el-GR" sz="2400" dirty="0" err="1" smtClean="0"/>
              <a:t>περιλαµβάνει</a:t>
            </a:r>
            <a:r>
              <a:rPr lang="el-GR" sz="2400" dirty="0"/>
              <a:t> </a:t>
            </a:r>
            <a:r>
              <a:rPr lang="el-GR" sz="2400" dirty="0" err="1" smtClean="0"/>
              <a:t>διακλαδωµένα</a:t>
            </a:r>
            <a:r>
              <a:rPr lang="el-GR" sz="2400" dirty="0" smtClean="0"/>
              <a:t> </a:t>
            </a:r>
            <a:r>
              <a:rPr lang="el-GR" sz="2400" dirty="0" err="1" smtClean="0"/>
              <a:t>νηµατοειδή</a:t>
            </a:r>
            <a:r>
              <a:rPr lang="el-GR" sz="2400" dirty="0" smtClean="0"/>
              <a:t> κύτταρα (</a:t>
            </a:r>
            <a:r>
              <a:rPr lang="el-GR" sz="2400" dirty="0" err="1" smtClean="0"/>
              <a:t>νηµατώδη</a:t>
            </a:r>
            <a:r>
              <a:rPr lang="el-GR" sz="2400" dirty="0" smtClean="0"/>
              <a:t> υφή) που </a:t>
            </a:r>
            <a:r>
              <a:rPr lang="el-GR" sz="2400" dirty="0" err="1" smtClean="0"/>
              <a:t>σχηµατίζουν</a:t>
            </a:r>
            <a:r>
              <a:rPr lang="el-GR" sz="2400" dirty="0" smtClean="0"/>
              <a:t> </a:t>
            </a:r>
            <a:r>
              <a:rPr lang="el-GR" sz="2400" b="1" dirty="0" smtClean="0"/>
              <a:t>µ</a:t>
            </a:r>
            <a:r>
              <a:rPr lang="el-GR" sz="2400" b="1" dirty="0" err="1" smtClean="0"/>
              <a:t>υκήλια</a:t>
            </a:r>
            <a:r>
              <a:rPr lang="el-GR" sz="2400" dirty="0" smtClean="0"/>
              <a:t>.</a:t>
            </a:r>
          </a:p>
          <a:p>
            <a:r>
              <a:rPr lang="el-GR" sz="2400" dirty="0" smtClean="0"/>
              <a:t> </a:t>
            </a:r>
          </a:p>
          <a:p>
            <a:pPr>
              <a:buFont typeface="Wingdings" pitchFamily="2" charset="2"/>
              <a:buChar char="Ø"/>
            </a:pPr>
            <a:r>
              <a:rPr lang="el-GR" sz="2400" dirty="0" smtClean="0"/>
              <a:t>Το καρποφόρο µ</a:t>
            </a:r>
            <a:r>
              <a:rPr lang="el-GR" sz="2400" dirty="0" err="1" smtClean="0"/>
              <a:t>έρος</a:t>
            </a:r>
            <a:r>
              <a:rPr lang="el-GR" sz="2400" dirty="0" smtClean="0"/>
              <a:t> αποτελεί µια </a:t>
            </a:r>
            <a:r>
              <a:rPr lang="el-GR" sz="2400" dirty="0" err="1" smtClean="0"/>
              <a:t>νηµατώδη</a:t>
            </a:r>
            <a:r>
              <a:rPr lang="el-GR" sz="2400" dirty="0" smtClean="0"/>
              <a:t> υφή που </a:t>
            </a:r>
            <a:r>
              <a:rPr lang="el-GR" sz="2400" dirty="0" err="1" smtClean="0"/>
              <a:t>σχηµατίζει</a:t>
            </a:r>
            <a:r>
              <a:rPr lang="el-GR" sz="2400" dirty="0" smtClean="0"/>
              <a:t> σπόρια (</a:t>
            </a:r>
            <a:r>
              <a:rPr lang="el-GR" sz="2400" dirty="0" err="1" smtClean="0"/>
              <a:t>κονιδιοφόρος</a:t>
            </a:r>
            <a:r>
              <a:rPr lang="el-GR" sz="2400" dirty="0" smtClean="0"/>
              <a:t>).</a:t>
            </a:r>
            <a:endParaRPr lang="el-GR" sz="2400" dirty="0"/>
          </a:p>
        </p:txBody>
      </p:sp>
      <p:pic>
        <p:nvPicPr>
          <p:cNvPr id="3" name="Picture 3" descr="p561.tif                                                       00055C84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196752"/>
            <a:ext cx="3312368" cy="5411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2D9D-73C0-40AE-99B1-3C5313E69EB2}" type="slidenum">
              <a:rPr lang="el-GR" smtClean="0"/>
              <a:pPr/>
              <a:t>25</a:t>
            </a:fld>
            <a:endParaRPr lang="el-GR"/>
          </a:p>
        </p:txBody>
      </p:sp>
      <p:cxnSp>
        <p:nvCxnSpPr>
          <p:cNvPr id="6" name="5 - Ευθύγραμμο βέλος σύνδεσης"/>
          <p:cNvCxnSpPr/>
          <p:nvPr/>
        </p:nvCxnSpPr>
        <p:spPr>
          <a:xfrm flipV="1">
            <a:off x="5076056" y="4293096"/>
            <a:ext cx="1800200" cy="2088232"/>
          </a:xfrm>
          <a:prstGeom prst="straightConnector1">
            <a:avLst/>
          </a:prstGeom>
          <a:ln w="5715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6 - TextBox"/>
          <p:cNvSpPr txBox="1"/>
          <p:nvPr/>
        </p:nvSpPr>
        <p:spPr>
          <a:xfrm>
            <a:off x="5940152" y="620688"/>
            <a:ext cx="2448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b="1" dirty="0" smtClean="0"/>
              <a:t>Μύκητες του γένους </a:t>
            </a:r>
            <a:r>
              <a:rPr lang="en-US" b="1" i="1" dirty="0" err="1" smtClean="0"/>
              <a:t>Aspergillus</a:t>
            </a:r>
            <a:endParaRPr lang="el-GR" b="1" i="1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3075" name="Picture 3" descr=" p562c.tif                                                      00055C84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95936" y="1700808"/>
            <a:ext cx="4896544" cy="36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23528" y="692696"/>
            <a:ext cx="3528392" cy="5447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2400" b="1" dirty="0" smtClean="0"/>
              <a:t>2β. </a:t>
            </a:r>
            <a:r>
              <a:rPr lang="el-GR" sz="2400" b="1" dirty="0" err="1" smtClean="0"/>
              <a:t>Ζυµοµύκητες</a:t>
            </a:r>
            <a:r>
              <a:rPr lang="el-GR" sz="2400" b="1" dirty="0" smtClean="0"/>
              <a:t> (Ζύμες)</a:t>
            </a:r>
          </a:p>
          <a:p>
            <a:endParaRPr lang="el-GR" sz="2000" b="1" dirty="0" smtClean="0"/>
          </a:p>
          <a:p>
            <a:pPr>
              <a:buFont typeface="Wingdings" pitchFamily="2" charset="2"/>
              <a:buChar char="Ø"/>
            </a:pPr>
            <a:r>
              <a:rPr lang="el-GR" sz="2000" dirty="0" smtClean="0"/>
              <a:t>Πρόκειται για μονοκύτταρους µ</a:t>
            </a:r>
            <a:r>
              <a:rPr lang="el-GR" sz="2000" dirty="0" err="1" smtClean="0"/>
              <a:t>ικροοργανισµούς</a:t>
            </a:r>
            <a:r>
              <a:rPr lang="el-GR" sz="2000" dirty="0" smtClean="0"/>
              <a:t>. </a:t>
            </a:r>
          </a:p>
          <a:p>
            <a:endParaRPr lang="el-GR" sz="2000" dirty="0" smtClean="0"/>
          </a:p>
          <a:p>
            <a:pPr>
              <a:buFont typeface="Wingdings" pitchFamily="2" charset="2"/>
              <a:buChar char="Ø"/>
            </a:pPr>
            <a:r>
              <a:rPr lang="el-GR" sz="2000" dirty="0" smtClean="0"/>
              <a:t>Το µ</a:t>
            </a:r>
            <a:r>
              <a:rPr lang="el-GR" sz="2000" dirty="0" err="1" smtClean="0"/>
              <a:t>έγεθός</a:t>
            </a:r>
            <a:r>
              <a:rPr lang="el-GR" sz="2000" dirty="0" smtClean="0"/>
              <a:t> τους ποικίλλει από 2-8 µm, ενώ ο </a:t>
            </a:r>
            <a:r>
              <a:rPr lang="el-GR" sz="2000" dirty="0" err="1" smtClean="0"/>
              <a:t>πολλαπλασιασµός</a:t>
            </a:r>
            <a:r>
              <a:rPr lang="el-GR" sz="2000" dirty="0" smtClean="0"/>
              <a:t> τους γίνεται µε εκβλάστηση, </a:t>
            </a:r>
            <a:r>
              <a:rPr lang="el-GR" sz="2000" dirty="0" err="1" smtClean="0"/>
              <a:t>διχοτόµηση</a:t>
            </a:r>
            <a:r>
              <a:rPr lang="el-GR" sz="2000" dirty="0" smtClean="0"/>
              <a:t> (</a:t>
            </a:r>
            <a:r>
              <a:rPr lang="el-GR" sz="2000" dirty="0" err="1" smtClean="0"/>
              <a:t>σχιζοµύκητες</a:t>
            </a:r>
            <a:r>
              <a:rPr lang="el-GR" sz="2000" dirty="0" smtClean="0"/>
              <a:t>) ή σπορογονία (</a:t>
            </a:r>
            <a:r>
              <a:rPr lang="el-GR" sz="2000" dirty="0" err="1" smtClean="0"/>
              <a:t>δυσµενείς</a:t>
            </a:r>
            <a:r>
              <a:rPr lang="el-GR" sz="2000" dirty="0" smtClean="0"/>
              <a:t> συνθήκες).</a:t>
            </a:r>
          </a:p>
          <a:p>
            <a:endParaRPr lang="el-GR" sz="2000" dirty="0" smtClean="0"/>
          </a:p>
          <a:p>
            <a:pPr>
              <a:buFont typeface="Wingdings" pitchFamily="2" charset="2"/>
              <a:buChar char="Ø"/>
            </a:pPr>
            <a:r>
              <a:rPr lang="el-GR" sz="2000" dirty="0" smtClean="0"/>
              <a:t> Μπορεί να είναι σπορογόνοι ή και άσποροι</a:t>
            </a:r>
            <a:endParaRPr lang="el-GR" sz="2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659D-2479-4E1B-889A-B1CF34D56844}" type="slidenum">
              <a:rPr lang="el-GR" smtClean="0"/>
              <a:pPr/>
              <a:t>26</a:t>
            </a:fld>
            <a:endParaRPr lang="el-G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14339" name="Picture 3" descr="p555.tif                                                       00055C84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96752"/>
            <a:ext cx="8532440" cy="3428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179512" y="404664"/>
            <a:ext cx="74888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3. ΠΡΩΤΙΣΤΑ   (</a:t>
            </a:r>
            <a:r>
              <a:rPr lang="el-GR" sz="2400" b="1" dirty="0" err="1" smtClean="0"/>
              <a:t>Ευκαρυωτικά</a:t>
            </a:r>
            <a:r>
              <a:rPr lang="el-GR" sz="2400" b="1" dirty="0" smtClean="0"/>
              <a:t>)</a:t>
            </a:r>
          </a:p>
          <a:p>
            <a:r>
              <a:rPr lang="el-GR" sz="2400" b="1" dirty="0" smtClean="0"/>
              <a:t>Στην κατηγορία  αυτή ανήκουν τα παράσιτα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659D-2479-4E1B-889A-B1CF34D56844}" type="slidenum">
              <a:rPr lang="el-GR" smtClean="0"/>
              <a:pPr/>
              <a:t>27</a:t>
            </a:fld>
            <a:endParaRPr lang="el-GR"/>
          </a:p>
        </p:txBody>
      </p:sp>
      <p:sp>
        <p:nvSpPr>
          <p:cNvPr id="7" name="6 - TextBox"/>
          <p:cNvSpPr txBox="1"/>
          <p:nvPr/>
        </p:nvSpPr>
        <p:spPr>
          <a:xfrm>
            <a:off x="179512" y="4221088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 smtClean="0"/>
              <a:t>αμοιβάδα</a:t>
            </a:r>
            <a:endParaRPr lang="el-GR" sz="3600" dirty="0"/>
          </a:p>
        </p:txBody>
      </p:sp>
      <p:sp>
        <p:nvSpPr>
          <p:cNvPr id="8" name="7 - Βέλος προς τα επάνω"/>
          <p:cNvSpPr/>
          <p:nvPr/>
        </p:nvSpPr>
        <p:spPr>
          <a:xfrm>
            <a:off x="971600" y="3284984"/>
            <a:ext cx="504056" cy="93610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TextBox"/>
          <p:cNvSpPr txBox="1"/>
          <p:nvPr/>
        </p:nvSpPr>
        <p:spPr>
          <a:xfrm>
            <a:off x="1259632" y="5085184"/>
            <a:ext cx="38884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/>
              <a:t>Paramecium</a:t>
            </a:r>
            <a:r>
              <a:rPr lang="en-US" sz="3600" dirty="0" smtClean="0"/>
              <a:t> (</a:t>
            </a:r>
            <a:r>
              <a:rPr lang="el-GR" sz="3600" dirty="0" smtClean="0"/>
              <a:t>βλεφαριδοφόρο)</a:t>
            </a:r>
            <a:endParaRPr lang="el-GR" sz="3600" dirty="0"/>
          </a:p>
        </p:txBody>
      </p:sp>
      <p:sp>
        <p:nvSpPr>
          <p:cNvPr id="10" name="9 - Βέλος προς τα επάνω"/>
          <p:cNvSpPr/>
          <p:nvPr/>
        </p:nvSpPr>
        <p:spPr>
          <a:xfrm>
            <a:off x="2987824" y="3356992"/>
            <a:ext cx="576064" cy="18002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TextBox"/>
          <p:cNvSpPr txBox="1"/>
          <p:nvPr/>
        </p:nvSpPr>
        <p:spPr>
          <a:xfrm>
            <a:off x="3635896" y="4365104"/>
            <a:ext cx="3384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3600" dirty="0" smtClean="0"/>
              <a:t>Μαστιγοφόρο</a:t>
            </a:r>
            <a:endParaRPr lang="el-GR" sz="3600" dirty="0"/>
          </a:p>
        </p:txBody>
      </p:sp>
      <p:sp>
        <p:nvSpPr>
          <p:cNvPr id="12" name="11 - TextBox"/>
          <p:cNvSpPr txBox="1"/>
          <p:nvPr/>
        </p:nvSpPr>
        <p:spPr>
          <a:xfrm>
            <a:off x="6156176" y="5085184"/>
            <a:ext cx="29878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/>
              <a:t>Plasmodium </a:t>
            </a:r>
            <a:r>
              <a:rPr lang="en-US" sz="3600" i="1" dirty="0" err="1" smtClean="0"/>
              <a:t>vivax</a:t>
            </a:r>
            <a:r>
              <a:rPr lang="en-US" sz="3600" i="1" dirty="0" smtClean="0"/>
              <a:t> </a:t>
            </a:r>
            <a:r>
              <a:rPr lang="en-US" sz="3600" dirty="0" smtClean="0"/>
              <a:t>(</a:t>
            </a:r>
            <a:r>
              <a:rPr lang="el-GR" sz="3600" dirty="0" err="1" smtClean="0"/>
              <a:t>σπορόζωο</a:t>
            </a:r>
            <a:r>
              <a:rPr lang="el-GR" sz="3600" dirty="0" smtClean="0"/>
              <a:t>)</a:t>
            </a:r>
            <a:endParaRPr lang="el-GR" sz="3600" dirty="0"/>
          </a:p>
        </p:txBody>
      </p:sp>
      <p:sp>
        <p:nvSpPr>
          <p:cNvPr id="14" name="13 - Βέλος προς τα επάνω"/>
          <p:cNvSpPr/>
          <p:nvPr/>
        </p:nvSpPr>
        <p:spPr>
          <a:xfrm>
            <a:off x="7380312" y="3356992"/>
            <a:ext cx="576064" cy="180020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14 - Βέλος προς τα επάνω"/>
          <p:cNvSpPr/>
          <p:nvPr/>
        </p:nvSpPr>
        <p:spPr>
          <a:xfrm>
            <a:off x="5076056" y="3501008"/>
            <a:ext cx="504056" cy="936104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 sz="900" dirty="0">
                <a:latin typeface="Times NR Greek MT" charset="-95"/>
              </a:rPr>
              <a:t>BIOΛOΓIA TΩN MIKPOOPΓANIΣMΩN – ΠANEΠIΣTHMIAKEΣ EKΔOΣEIΣ KPHTHΣ</a:t>
            </a:r>
          </a:p>
        </p:txBody>
      </p:sp>
      <p:pic>
        <p:nvPicPr>
          <p:cNvPr id="10243" name="Picture 3" descr="p608.tif                                                       00055C86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836712"/>
            <a:ext cx="3417748" cy="5013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 p599b.tif                                                      00055C86Macintosh HD                   BC3495AF: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52389" y="2924944"/>
            <a:ext cx="2391611" cy="3645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572000" y="476672"/>
            <a:ext cx="2232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000" b="1" dirty="0" smtClean="0"/>
              <a:t>4. ΙΟΙ</a:t>
            </a:r>
            <a:endParaRPr lang="el-GR" sz="2000" b="1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1A659D-2479-4E1B-889A-B1CF34D56844}" type="slidenum">
              <a:rPr lang="el-GR" smtClean="0"/>
              <a:pPr/>
              <a:t>28</a:t>
            </a:fld>
            <a:endParaRPr lang="el-GR"/>
          </a:p>
        </p:txBody>
      </p:sp>
      <p:sp>
        <p:nvSpPr>
          <p:cNvPr id="8" name="7 - TextBox"/>
          <p:cNvSpPr txBox="1"/>
          <p:nvPr/>
        </p:nvSpPr>
        <p:spPr>
          <a:xfrm flipH="1">
            <a:off x="3455368" y="836712"/>
            <a:ext cx="568863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Οι ιοί είναι ενδοκυτταρικά παράσιτα</a:t>
            </a:r>
          </a:p>
          <a:p>
            <a:endParaRPr lang="el-GR" sz="2400" b="1" dirty="0" smtClean="0"/>
          </a:p>
          <a:p>
            <a:r>
              <a:rPr lang="el-GR" sz="2400" b="1" dirty="0" smtClean="0"/>
              <a:t>Οι ιοί προσβάλλουν κάθε τύπο οργανισμού από τα βακτήρια μέχρι τον άνθρωπο.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u="sng" dirty="0" smtClean="0"/>
              <a:t>Η μικροβιολογία Τροφίμων και Ποτών ασχολείται κυρίως με μικροοργανισμούς που μπορεί να είναι:</a:t>
            </a:r>
            <a:endParaRPr lang="el-GR" dirty="0"/>
          </a:p>
        </p:txBody>
      </p:sp>
      <p:sp>
        <p:nvSpPr>
          <p:cNvPr id="3" name="2 - Θέση περιεχομένου"/>
          <p:cNvSpPr>
            <a:spLocks noGrp="1"/>
          </p:cNvSpPr>
          <p:nvPr>
            <p:ph idx="1"/>
          </p:nvPr>
        </p:nvSpPr>
        <p:spPr>
          <a:xfrm>
            <a:off x="457200" y="2996952"/>
            <a:ext cx="5338936" cy="3577584"/>
          </a:xfrm>
        </p:spPr>
        <p:txBody>
          <a:bodyPr>
            <a:normAutofit fontScale="92500" lnSpcReduction="20000"/>
          </a:bodyPr>
          <a:lstStyle/>
          <a:p>
            <a:r>
              <a:rPr lang="el-GR" sz="4000" b="1" dirty="0" smtClean="0"/>
              <a:t>Ωφέλιμοι</a:t>
            </a:r>
            <a:r>
              <a:rPr lang="el-GR" sz="4000" dirty="0" smtClean="0"/>
              <a:t> </a:t>
            </a:r>
            <a:r>
              <a:rPr lang="el-GR" dirty="0" smtClean="0"/>
              <a:t>(παράγουν χρήσιμες ουσίες όπως η αλκοόλη)</a:t>
            </a:r>
          </a:p>
          <a:p>
            <a:pPr>
              <a:buNone/>
            </a:pPr>
            <a:endParaRPr lang="el-GR" dirty="0" smtClean="0"/>
          </a:p>
          <a:p>
            <a:r>
              <a:rPr lang="el-GR" sz="4000" b="1" dirty="0" err="1" smtClean="0"/>
              <a:t>Αλλοιωγόνοι</a:t>
            </a:r>
            <a:r>
              <a:rPr lang="el-GR" sz="4000" dirty="0" smtClean="0"/>
              <a:t> </a:t>
            </a:r>
            <a:r>
              <a:rPr lang="el-GR" dirty="0" smtClean="0"/>
              <a:t>(αλλοιώνουν την ποιότητα των τροφίμων ή ποτών)</a:t>
            </a:r>
          </a:p>
          <a:p>
            <a:r>
              <a:rPr lang="el-GR" sz="4000" b="1" dirty="0" smtClean="0"/>
              <a:t>Παθογόνοι</a:t>
            </a:r>
            <a:r>
              <a:rPr lang="el-GR" sz="4000" dirty="0" smtClean="0"/>
              <a:t> </a:t>
            </a:r>
            <a:r>
              <a:rPr lang="el-GR" sz="2600" dirty="0" smtClean="0"/>
              <a:t>(προκαλούν λοίμωξη)</a:t>
            </a:r>
            <a:endParaRPr lang="el-GR" sz="2600" dirty="0"/>
          </a:p>
        </p:txBody>
      </p:sp>
      <p:sp>
        <p:nvSpPr>
          <p:cNvPr id="8" name="7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2D9D-73C0-40AE-99B1-3C5313E69EB2}" type="slidenum">
              <a:rPr lang="el-GR" smtClean="0"/>
              <a:pPr/>
              <a:t>29</a:t>
            </a:fld>
            <a:endParaRPr lang="el-GR"/>
          </a:p>
        </p:txBody>
      </p:sp>
      <p:sp>
        <p:nvSpPr>
          <p:cNvPr id="4" name="3 - TextBox"/>
          <p:cNvSpPr txBox="1"/>
          <p:nvPr/>
        </p:nvSpPr>
        <p:spPr>
          <a:xfrm>
            <a:off x="5436096" y="3212976"/>
            <a:ext cx="370790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ΕΠΙΘΥΜΗΤΟΙ ΜΙΚΡΟΟΡΓΑΝΙΣΜΟΙ</a:t>
            </a:r>
            <a:endParaRPr lang="el-GR" sz="2400" b="1" dirty="0"/>
          </a:p>
        </p:txBody>
      </p:sp>
      <p:sp>
        <p:nvSpPr>
          <p:cNvPr id="5" name="4 - TextBox"/>
          <p:cNvSpPr txBox="1"/>
          <p:nvPr/>
        </p:nvSpPr>
        <p:spPr>
          <a:xfrm>
            <a:off x="5580112" y="4941168"/>
            <a:ext cx="3563888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ΑΝΕΠΙΘΥΜΗΤΟΙ ΜΙΚΡΟΟΡΓΑΝΙΣΜΟΙ</a:t>
            </a:r>
            <a:endParaRPr lang="el-GR" sz="2400" b="1" dirty="0"/>
          </a:p>
        </p:txBody>
      </p:sp>
      <p:sp>
        <p:nvSpPr>
          <p:cNvPr id="6" name="5 - Δεξιό άγκιστρο"/>
          <p:cNvSpPr/>
          <p:nvPr/>
        </p:nvSpPr>
        <p:spPr>
          <a:xfrm>
            <a:off x="5364088" y="4797152"/>
            <a:ext cx="288032" cy="136815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Δεξιό άγκιστρο"/>
          <p:cNvSpPr/>
          <p:nvPr/>
        </p:nvSpPr>
        <p:spPr>
          <a:xfrm>
            <a:off x="5076056" y="3212976"/>
            <a:ext cx="360040" cy="648072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- Ορθογώνιο"/>
          <p:cNvSpPr/>
          <p:nvPr/>
        </p:nvSpPr>
        <p:spPr>
          <a:xfrm>
            <a:off x="251520" y="1052736"/>
            <a:ext cx="835292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lvl="0" indent="-514350" algn="just"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l-GR" sz="2800" dirty="0"/>
              <a:t>Ο όρος "µ</a:t>
            </a:r>
            <a:r>
              <a:rPr lang="el-GR" sz="2800" dirty="0" err="1"/>
              <a:t>ικρόβιο</a:t>
            </a:r>
            <a:r>
              <a:rPr lang="el-GR" sz="2800" dirty="0"/>
              <a:t>" ή "µ</a:t>
            </a:r>
            <a:r>
              <a:rPr lang="el-GR" sz="2800" dirty="0" err="1"/>
              <a:t>ικροοργανισµός</a:t>
            </a:r>
            <a:r>
              <a:rPr lang="el-GR" sz="2800" dirty="0"/>
              <a:t>" αφορά ένα σύνολο </a:t>
            </a:r>
            <a:r>
              <a:rPr lang="el-GR" sz="2800" dirty="0" err="1"/>
              <a:t>εµβίων</a:t>
            </a:r>
            <a:r>
              <a:rPr lang="el-GR" sz="2800" dirty="0"/>
              <a:t> όντων από διάφορες </a:t>
            </a:r>
            <a:r>
              <a:rPr lang="el-GR" sz="2800" dirty="0" err="1"/>
              <a:t>ταξινοµικές</a:t>
            </a:r>
            <a:r>
              <a:rPr lang="el-GR" sz="2800" dirty="0"/>
              <a:t> </a:t>
            </a:r>
            <a:r>
              <a:rPr lang="el-GR" sz="2800" dirty="0" err="1"/>
              <a:t>οµάδες</a:t>
            </a:r>
            <a:r>
              <a:rPr lang="el-GR" sz="2800" dirty="0"/>
              <a:t> µε </a:t>
            </a:r>
            <a:r>
              <a:rPr lang="el-GR" sz="2800" dirty="0" err="1"/>
              <a:t>ορισµένα</a:t>
            </a:r>
            <a:r>
              <a:rPr lang="el-GR" sz="2800" dirty="0"/>
              <a:t> κοινά χαρακτηριστικά.  </a:t>
            </a:r>
            <a:endParaRPr lang="el-GR" sz="2800" dirty="0" smtClean="0"/>
          </a:p>
        </p:txBody>
      </p:sp>
      <p:pic>
        <p:nvPicPr>
          <p:cNvPr id="3" name="Picture 3" descr="p67.tif 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72243" y="3789040"/>
            <a:ext cx="471141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3 - TextBox"/>
          <p:cNvSpPr txBox="1"/>
          <p:nvPr/>
        </p:nvSpPr>
        <p:spPr>
          <a:xfrm>
            <a:off x="251520" y="4293096"/>
            <a:ext cx="32403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l-GR" sz="2400" dirty="0" smtClean="0"/>
              <a:t>Η παρατήρηση των μικροοργανισμών γίνεται με το μικροσκόπιο</a:t>
            </a:r>
          </a:p>
          <a:p>
            <a:endParaRPr lang="el-GR" sz="2400" dirty="0"/>
          </a:p>
        </p:txBody>
      </p:sp>
      <p:sp>
        <p:nvSpPr>
          <p:cNvPr id="5" name="4 - Δεξιό βέλος"/>
          <p:cNvSpPr/>
          <p:nvPr/>
        </p:nvSpPr>
        <p:spPr>
          <a:xfrm>
            <a:off x="2627784" y="5229200"/>
            <a:ext cx="1512168" cy="86409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6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2D9D-73C0-40AE-99B1-3C5313E69EB2}" type="slidenum">
              <a:rPr lang="el-GR" smtClean="0"/>
              <a:pPr/>
              <a:t>3</a:t>
            </a:fld>
            <a:endParaRPr lang="el-G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- Τίτλος"/>
          <p:cNvSpPr>
            <a:spLocks noGrp="1"/>
          </p:cNvSpPr>
          <p:nvPr>
            <p:ph type="title"/>
          </p:nvPr>
        </p:nvSpPr>
        <p:spPr>
          <a:xfrm>
            <a:off x="467544" y="980728"/>
            <a:ext cx="8229600" cy="1066800"/>
          </a:xfrm>
        </p:spPr>
        <p:txBody>
          <a:bodyPr>
            <a:normAutofit fontScale="90000"/>
          </a:bodyPr>
          <a:lstStyle/>
          <a:p>
            <a:r>
              <a:rPr lang="el-GR" dirty="0" smtClean="0"/>
              <a:t>Παρατηρούμε τους μικροοργανισμούς με μικροσκόπιο</a:t>
            </a:r>
            <a:endParaRPr lang="el-GR" dirty="0"/>
          </a:p>
        </p:txBody>
      </p:sp>
      <p:sp>
        <p:nvSpPr>
          <p:cNvPr id="4" name="3 - Θέση περιεχομένου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 dirty="0" smtClean="0"/>
              <a:t>Οι µ</a:t>
            </a:r>
            <a:r>
              <a:rPr lang="el-GR" dirty="0" err="1" smtClean="0"/>
              <a:t>ικροοργανισµοί</a:t>
            </a:r>
            <a:r>
              <a:rPr lang="el-GR" dirty="0" smtClean="0"/>
              <a:t> έχουν μικροσκοπικές διαστάσεις και είναι αόρατοι µε </a:t>
            </a:r>
            <a:r>
              <a:rPr lang="el-GR" dirty="0" err="1" smtClean="0"/>
              <a:t>γυµνό</a:t>
            </a:r>
            <a:r>
              <a:rPr lang="el-GR" dirty="0" smtClean="0"/>
              <a:t> </a:t>
            </a:r>
            <a:r>
              <a:rPr lang="el-GR" dirty="0" err="1" smtClean="0"/>
              <a:t>οφθαλµό</a:t>
            </a:r>
            <a:endParaRPr lang="en-US" dirty="0" smtClean="0"/>
          </a:p>
          <a:p>
            <a:pPr lvl="0">
              <a:buNone/>
            </a:pPr>
            <a:endParaRPr lang="el-GR" dirty="0" smtClean="0"/>
          </a:p>
          <a:p>
            <a:pPr lvl="0"/>
            <a:r>
              <a:rPr lang="el-GR" dirty="0" smtClean="0"/>
              <a:t>Μπορούμε να τους παρατηρήσουμε με το οπτικό μικροσκόπιο που έχει διακριτική ικανότητα ως 0.16 µ. </a:t>
            </a:r>
          </a:p>
          <a:p>
            <a:endParaRPr lang="el-GR" dirty="0"/>
          </a:p>
        </p:txBody>
      </p:sp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2D9D-73C0-40AE-99B1-3C5313E69EB2}" type="slidenum">
              <a:rPr lang="el-GR" smtClean="0"/>
              <a:pPr/>
              <a:t>4</a:t>
            </a:fld>
            <a:endParaRPr lang="el-G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2D9D-73C0-40AE-99B1-3C5313E69EB2}" type="slidenum">
              <a:rPr lang="el-GR" smtClean="0"/>
              <a:pPr/>
              <a:t>5</a:t>
            </a:fld>
            <a:endParaRPr lang="el-G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23106" y="764704"/>
            <a:ext cx="6320894" cy="5694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- TextBox"/>
          <p:cNvSpPr txBox="1"/>
          <p:nvPr/>
        </p:nvSpPr>
        <p:spPr>
          <a:xfrm>
            <a:off x="251520" y="2492896"/>
            <a:ext cx="23762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smtClean="0"/>
              <a:t>Οπτικό μικροσκόπιο από 0,2-100μ</a:t>
            </a:r>
            <a:r>
              <a:rPr lang="en-US" sz="2400" dirty="0" smtClean="0"/>
              <a:t>m</a:t>
            </a:r>
            <a:endParaRPr lang="el-GR" sz="2400" dirty="0"/>
          </a:p>
        </p:txBody>
      </p:sp>
      <p:sp>
        <p:nvSpPr>
          <p:cNvPr id="7" name="6 - Δεξιό βέλος"/>
          <p:cNvSpPr/>
          <p:nvPr/>
        </p:nvSpPr>
        <p:spPr>
          <a:xfrm>
            <a:off x="2195736" y="2924944"/>
            <a:ext cx="504056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7 - TextBox"/>
          <p:cNvSpPr txBox="1"/>
          <p:nvPr/>
        </p:nvSpPr>
        <p:spPr>
          <a:xfrm>
            <a:off x="251520" y="4365104"/>
            <a:ext cx="2376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dirty="0" err="1" smtClean="0"/>
              <a:t>ηλεκτρονιακό</a:t>
            </a:r>
            <a:r>
              <a:rPr lang="el-GR" sz="2400" dirty="0" smtClean="0"/>
              <a:t> μικροσκόπιο για μεγέθη &lt;1μ</a:t>
            </a:r>
            <a:r>
              <a:rPr lang="en-US" sz="2400" dirty="0" smtClean="0"/>
              <a:t>m</a:t>
            </a:r>
            <a:endParaRPr lang="el-GR" sz="2400" dirty="0"/>
          </a:p>
        </p:txBody>
      </p:sp>
      <p:sp>
        <p:nvSpPr>
          <p:cNvPr id="9" name="8 - Δεξιό βέλος"/>
          <p:cNvSpPr/>
          <p:nvPr/>
        </p:nvSpPr>
        <p:spPr>
          <a:xfrm>
            <a:off x="1691680" y="5589240"/>
            <a:ext cx="1008112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p73.tif                                                        00055C7A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67944" y="1052736"/>
            <a:ext cx="3888432" cy="51386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- TextBox"/>
          <p:cNvSpPr txBox="1"/>
          <p:nvPr/>
        </p:nvSpPr>
        <p:spPr>
          <a:xfrm>
            <a:off x="611560" y="1412776"/>
            <a:ext cx="3384376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800" b="1" dirty="0" smtClean="0"/>
              <a:t>Παρατήρηση σε κλίμακα &lt;0,1 μ</a:t>
            </a:r>
            <a:r>
              <a:rPr lang="en-US" sz="2800" b="1" dirty="0" smtClean="0"/>
              <a:t>m:</a:t>
            </a:r>
          </a:p>
          <a:p>
            <a:r>
              <a:rPr lang="el-GR" sz="2400" dirty="0" smtClean="0"/>
              <a:t>Η παρατήρηση των οργανιδίων των κυττάρων και των ιών γίνεται με το </a:t>
            </a:r>
            <a:r>
              <a:rPr lang="el-GR" sz="2400" dirty="0" err="1" smtClean="0"/>
              <a:t>ηλεκτρονιακό</a:t>
            </a:r>
            <a:r>
              <a:rPr lang="el-GR" sz="2400" dirty="0" smtClean="0"/>
              <a:t> μικροσκόπιο</a:t>
            </a:r>
            <a:r>
              <a:rPr lang="en-US" sz="2400" dirty="0" smtClean="0"/>
              <a:t> </a:t>
            </a:r>
            <a:r>
              <a:rPr lang="el-GR" sz="2400" dirty="0" smtClean="0"/>
              <a:t>που χρησιμοποιεί επιταχυνόμενα ηλεκτρόνια ως πηγή φωτισμού και έχει πολύ υψηλή διακριτική ικανότητα</a:t>
            </a:r>
            <a:endParaRPr lang="el-GR" sz="2400" dirty="0"/>
          </a:p>
        </p:txBody>
      </p:sp>
      <p:sp>
        <p:nvSpPr>
          <p:cNvPr id="4" name="3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2D9D-73C0-40AE-99B1-3C5313E69EB2}" type="slidenum">
              <a:rPr lang="el-GR" smtClean="0"/>
              <a:pPr/>
              <a:t>6</a:t>
            </a:fld>
            <a:endParaRPr lang="el-G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err="1" smtClean="0"/>
              <a:t>Ολοι</a:t>
            </a:r>
            <a:r>
              <a:rPr lang="el-GR" dirty="0" smtClean="0"/>
              <a:t> οι οργανισμοί αποτελούνται από κύτταρα και ανάλογα με τον αριθμό των κυττάρων τους διακρίνονται σε:</a:t>
            </a:r>
            <a:endParaRPr lang="el-GR" dirty="0"/>
          </a:p>
        </p:txBody>
      </p:sp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2D9D-73C0-40AE-99B1-3C5313E69EB2}" type="slidenum">
              <a:rPr lang="el-GR" smtClean="0"/>
              <a:pPr/>
              <a:t>7</a:t>
            </a:fld>
            <a:endParaRPr lang="el-GR"/>
          </a:p>
        </p:txBody>
      </p:sp>
      <p:sp>
        <p:nvSpPr>
          <p:cNvPr id="6" name="5 - TextBox"/>
          <p:cNvSpPr txBox="1"/>
          <p:nvPr/>
        </p:nvSpPr>
        <p:spPr>
          <a:xfrm>
            <a:off x="179512" y="2852936"/>
            <a:ext cx="4536504" cy="1754326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3600" b="1" dirty="0" smtClean="0"/>
              <a:t>Μονοκύτταρους οργανισμούς (</a:t>
            </a:r>
            <a:r>
              <a:rPr lang="en-US" sz="3600" b="1" dirty="0" smtClean="0"/>
              <a:t>unicellular)</a:t>
            </a:r>
            <a:endParaRPr lang="el-GR" sz="3600" b="1" dirty="0"/>
          </a:p>
        </p:txBody>
      </p:sp>
      <p:sp>
        <p:nvSpPr>
          <p:cNvPr id="8" name="7 - TextBox"/>
          <p:cNvSpPr txBox="1"/>
          <p:nvPr/>
        </p:nvSpPr>
        <p:spPr>
          <a:xfrm>
            <a:off x="179512" y="4797152"/>
            <a:ext cx="4536504" cy="175432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l-GR" sz="3600" b="1" dirty="0" smtClean="0"/>
              <a:t>Πολυκύτταρους οργανισμούς (</a:t>
            </a:r>
            <a:r>
              <a:rPr lang="en-US" sz="3600" b="1" dirty="0" err="1" smtClean="0"/>
              <a:t>multicellular</a:t>
            </a:r>
            <a:r>
              <a:rPr lang="en-US" sz="3600" b="1" dirty="0" smtClean="0"/>
              <a:t>)</a:t>
            </a:r>
            <a:endParaRPr lang="el-GR" sz="3600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5292080" y="3212976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Αποτελούνται από </a:t>
            </a:r>
          </a:p>
          <a:p>
            <a:r>
              <a:rPr lang="el-GR" sz="2400" b="1" dirty="0" smtClean="0"/>
              <a:t>ένα κύτταρο</a:t>
            </a:r>
            <a:endParaRPr lang="el-GR" sz="2400" b="1" dirty="0"/>
          </a:p>
        </p:txBody>
      </p:sp>
      <p:sp>
        <p:nvSpPr>
          <p:cNvPr id="10" name="9 - Δεξιό βέλος"/>
          <p:cNvSpPr/>
          <p:nvPr/>
        </p:nvSpPr>
        <p:spPr>
          <a:xfrm>
            <a:off x="4427984" y="3501008"/>
            <a:ext cx="792088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Δεξιό βέλος"/>
          <p:cNvSpPr/>
          <p:nvPr/>
        </p:nvSpPr>
        <p:spPr>
          <a:xfrm>
            <a:off x="4499992" y="5445224"/>
            <a:ext cx="855712" cy="4956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TextBox"/>
          <p:cNvSpPr txBox="1"/>
          <p:nvPr/>
        </p:nvSpPr>
        <p:spPr>
          <a:xfrm>
            <a:off x="5436096" y="5157192"/>
            <a:ext cx="3384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Αποτελούνται από </a:t>
            </a:r>
          </a:p>
          <a:p>
            <a:r>
              <a:rPr lang="el-GR" sz="2400" b="1" dirty="0" smtClean="0"/>
              <a:t>πολλά κύτταρα</a:t>
            </a:r>
            <a:endParaRPr lang="el-GR" sz="2400" b="1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- Τίτλος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l-GR" dirty="0" smtClean="0"/>
              <a:t>Τα κύτταρα διακρίνονται σε δύο μεγάλες ομάδες:</a:t>
            </a:r>
            <a:endParaRPr lang="el-GR" dirty="0"/>
          </a:p>
        </p:txBody>
      </p:sp>
      <p:sp>
        <p:nvSpPr>
          <p:cNvPr id="2" name="1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B2D9D-73C0-40AE-99B1-3C5313E69EB2}" type="slidenum">
              <a:rPr lang="el-GR" smtClean="0"/>
              <a:pPr/>
              <a:t>8</a:t>
            </a:fld>
            <a:endParaRPr lang="el-GR"/>
          </a:p>
        </p:txBody>
      </p:sp>
      <p:sp>
        <p:nvSpPr>
          <p:cNvPr id="6" name="5 - TextBox"/>
          <p:cNvSpPr txBox="1"/>
          <p:nvPr/>
        </p:nvSpPr>
        <p:spPr>
          <a:xfrm>
            <a:off x="179512" y="2852936"/>
            <a:ext cx="4536504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l-GR" sz="3600" b="1" dirty="0" err="1" smtClean="0"/>
              <a:t>Προκαρυωτικά</a:t>
            </a:r>
            <a:r>
              <a:rPr lang="el-GR" sz="3600" b="1" dirty="0" smtClean="0"/>
              <a:t> (</a:t>
            </a:r>
            <a:r>
              <a:rPr lang="en-US" sz="3600" b="1" dirty="0" smtClean="0"/>
              <a:t>prokaryotic)</a:t>
            </a:r>
            <a:endParaRPr lang="el-GR" sz="3600" b="1" dirty="0"/>
          </a:p>
        </p:txBody>
      </p:sp>
      <p:sp>
        <p:nvSpPr>
          <p:cNvPr id="8" name="7 - TextBox"/>
          <p:cNvSpPr txBox="1"/>
          <p:nvPr/>
        </p:nvSpPr>
        <p:spPr>
          <a:xfrm>
            <a:off x="179512" y="4797152"/>
            <a:ext cx="4536504" cy="120032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l-GR" sz="3600" b="1" dirty="0" err="1" smtClean="0"/>
              <a:t>Ευκαρυωτικά</a:t>
            </a:r>
            <a:r>
              <a:rPr lang="el-GR" sz="3600" b="1" dirty="0" smtClean="0"/>
              <a:t> (</a:t>
            </a:r>
            <a:r>
              <a:rPr lang="en-US" sz="3600" b="1" dirty="0" err="1" smtClean="0"/>
              <a:t>eukaryiotic</a:t>
            </a:r>
            <a:r>
              <a:rPr lang="en-US" sz="3600" b="1" dirty="0" smtClean="0"/>
              <a:t>)</a:t>
            </a:r>
            <a:endParaRPr lang="el-GR" sz="3600" b="1" dirty="0"/>
          </a:p>
        </p:txBody>
      </p:sp>
      <p:sp>
        <p:nvSpPr>
          <p:cNvPr id="9" name="8 - TextBox"/>
          <p:cNvSpPr txBox="1"/>
          <p:nvPr/>
        </p:nvSpPr>
        <p:spPr>
          <a:xfrm>
            <a:off x="5292080" y="3212976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Οι οργανισμοί λέγονται </a:t>
            </a:r>
            <a:r>
              <a:rPr lang="el-GR" sz="2400" b="1" dirty="0" err="1" smtClean="0"/>
              <a:t>προκαρυώτες</a:t>
            </a:r>
            <a:endParaRPr lang="el-GR" sz="2400" b="1" dirty="0"/>
          </a:p>
        </p:txBody>
      </p:sp>
      <p:sp>
        <p:nvSpPr>
          <p:cNvPr id="10" name="9 - Δεξιό βέλος"/>
          <p:cNvSpPr/>
          <p:nvPr/>
        </p:nvSpPr>
        <p:spPr>
          <a:xfrm>
            <a:off x="4427984" y="3501008"/>
            <a:ext cx="792088" cy="5040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1" name="10 - Δεξιό βέλος"/>
          <p:cNvSpPr/>
          <p:nvPr/>
        </p:nvSpPr>
        <p:spPr>
          <a:xfrm>
            <a:off x="4499992" y="5445224"/>
            <a:ext cx="855712" cy="4956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2" name="11 - TextBox"/>
          <p:cNvSpPr txBox="1"/>
          <p:nvPr/>
        </p:nvSpPr>
        <p:spPr>
          <a:xfrm>
            <a:off x="5436096" y="5157192"/>
            <a:ext cx="3384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2400" b="1" dirty="0" smtClean="0"/>
              <a:t>Οι οργανισμοί λέγονται </a:t>
            </a:r>
            <a:r>
              <a:rPr lang="el-GR" sz="2400" b="1" dirty="0" err="1" smtClean="0"/>
              <a:t>ευκαρυώτες</a:t>
            </a:r>
            <a:endParaRPr lang="el-GR" sz="2400" b="1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0" y="0"/>
            <a:ext cx="4818063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l-GR" altLang="el-GR"/>
              <a:t>BIOΛOΓIA TΩN MIKPOOPΓANIΣMΩN – ΠANEΠIΣTHMIAKEΣ EKΔOΣEIΣ KPHTHΣ</a:t>
            </a:r>
          </a:p>
        </p:txBody>
      </p:sp>
      <p:pic>
        <p:nvPicPr>
          <p:cNvPr id="3075" name="Picture 3" descr="p26.tif                                                        00055C78Macintosh HD                   BC3495AF: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228600"/>
            <a:ext cx="4256088" cy="662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95536" y="836712"/>
            <a:ext cx="3528392" cy="3108543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800" b="1" u="sng" dirty="0" smtClean="0"/>
              <a:t>ΠΡΟΚΑΡΥΩΤΗΣ</a:t>
            </a:r>
          </a:p>
          <a:p>
            <a:pPr>
              <a:buFont typeface="Wingdings" pitchFamily="2" charset="2"/>
              <a:buChar char="Ø"/>
            </a:pPr>
            <a:r>
              <a:rPr lang="el-GR" sz="2800" b="1" dirty="0" smtClean="0"/>
              <a:t>Δεν έχει πυρήνα</a:t>
            </a:r>
          </a:p>
          <a:p>
            <a:pPr>
              <a:buFont typeface="Wingdings" pitchFamily="2" charset="2"/>
              <a:buChar char="Ø"/>
            </a:pPr>
            <a:r>
              <a:rPr lang="el-GR" sz="2800" b="1" dirty="0" smtClean="0"/>
              <a:t>Δεν έχει οργανίδια (μόνο </a:t>
            </a:r>
            <a:r>
              <a:rPr lang="el-GR" sz="2800" b="1" dirty="0" err="1" smtClean="0"/>
              <a:t>ριβοσώματα</a:t>
            </a:r>
            <a:r>
              <a:rPr lang="el-GR" sz="2800" b="1" dirty="0" smtClean="0"/>
              <a:t>)</a:t>
            </a:r>
          </a:p>
          <a:p>
            <a:pPr>
              <a:buFont typeface="Wingdings" pitchFamily="2" charset="2"/>
              <a:buChar char="Ø"/>
            </a:pPr>
            <a:r>
              <a:rPr lang="el-GR" sz="2800" b="1" dirty="0" smtClean="0"/>
              <a:t>Μικρό μέγεθος (0,5-10μ</a:t>
            </a:r>
            <a:r>
              <a:rPr lang="en-US" sz="2800" b="1" dirty="0" smtClean="0"/>
              <a:t>m)</a:t>
            </a:r>
            <a:endParaRPr lang="el-GR" sz="2800" b="1" dirty="0"/>
          </a:p>
        </p:txBody>
      </p:sp>
      <p:sp>
        <p:nvSpPr>
          <p:cNvPr id="6" name="Right Arrow 5"/>
          <p:cNvSpPr/>
          <p:nvPr/>
        </p:nvSpPr>
        <p:spPr>
          <a:xfrm>
            <a:off x="3635896" y="836712"/>
            <a:ext cx="936104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7" name="TextBox 6"/>
          <p:cNvSpPr txBox="1"/>
          <p:nvPr/>
        </p:nvSpPr>
        <p:spPr>
          <a:xfrm>
            <a:off x="179512" y="4293096"/>
            <a:ext cx="3456384" cy="224676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l-GR" sz="2800" b="1" u="sng" dirty="0" smtClean="0"/>
              <a:t>ΕΥΚΑΡΥΩΤΗΣ</a:t>
            </a:r>
          </a:p>
          <a:p>
            <a:pPr>
              <a:buFont typeface="Wingdings" pitchFamily="2" charset="2"/>
              <a:buChar char="Ø"/>
            </a:pPr>
            <a:r>
              <a:rPr lang="el-GR" sz="2800" b="1" dirty="0" smtClean="0"/>
              <a:t>Έχει πυρήνα</a:t>
            </a:r>
          </a:p>
          <a:p>
            <a:pPr>
              <a:buFont typeface="Wingdings" pitchFamily="2" charset="2"/>
              <a:buChar char="Ø"/>
            </a:pPr>
            <a:r>
              <a:rPr lang="el-GR" sz="2800" b="1" dirty="0" smtClean="0"/>
              <a:t>Έχει οργανίδια</a:t>
            </a:r>
          </a:p>
          <a:p>
            <a:pPr>
              <a:buFont typeface="Wingdings" pitchFamily="2" charset="2"/>
              <a:buChar char="Ø"/>
            </a:pPr>
            <a:r>
              <a:rPr lang="el-GR" sz="2800" b="1" dirty="0" smtClean="0"/>
              <a:t>Μεγάλο </a:t>
            </a:r>
            <a:r>
              <a:rPr lang="el-GR" sz="2800" b="1" dirty="0" err="1" smtClean="0"/>
              <a:t>μεγέθος</a:t>
            </a:r>
            <a:r>
              <a:rPr lang="el-GR" sz="2800" b="1" dirty="0" smtClean="0"/>
              <a:t> (10-100μ</a:t>
            </a:r>
            <a:r>
              <a:rPr lang="en-US" sz="2800" b="1" dirty="0" smtClean="0"/>
              <a:t>m</a:t>
            </a:r>
            <a:r>
              <a:rPr lang="el-GR" sz="2800" b="1" dirty="0" smtClean="0"/>
              <a:t>)</a:t>
            </a:r>
            <a:endParaRPr lang="el-GR" sz="2800" b="1" dirty="0"/>
          </a:p>
        </p:txBody>
      </p:sp>
      <p:sp>
        <p:nvSpPr>
          <p:cNvPr id="8" name="Right Arrow 7"/>
          <p:cNvSpPr/>
          <p:nvPr/>
        </p:nvSpPr>
        <p:spPr>
          <a:xfrm>
            <a:off x="3275856" y="4581128"/>
            <a:ext cx="1008112" cy="6480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9" name="8 - Θέση αριθμού διαφάνειας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48274-64CC-4E09-8AEC-7F13E34EFD06}" type="slidenum">
              <a:rPr lang="el-GR" smtClean="0"/>
              <a:pPr/>
              <a:t>9</a:t>
            </a:fld>
            <a:endParaRPr lang="el-GR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Αστικό">
  <a:themeElements>
    <a:clrScheme name="Αστικό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Αστικό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Αστικό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1877</TotalTime>
  <Words>963</Words>
  <Application>Microsoft Office PowerPoint</Application>
  <PresentationFormat>Προβολή στην οθόνη (4:3)</PresentationFormat>
  <Paragraphs>187</Paragraphs>
  <Slides>29</Slides>
  <Notes>0</Notes>
  <HiddenSlides>0</HiddenSlides>
  <MMClips>0</MMClips>
  <ScaleCrop>false</ScaleCrop>
  <HeadingPairs>
    <vt:vector size="4" baseType="variant">
      <vt:variant>
        <vt:lpstr>Θέμα</vt:lpstr>
      </vt:variant>
      <vt:variant>
        <vt:i4>1</vt:i4>
      </vt:variant>
      <vt:variant>
        <vt:lpstr>Τίτλοι διαφανειών</vt:lpstr>
      </vt:variant>
      <vt:variant>
        <vt:i4>29</vt:i4>
      </vt:variant>
    </vt:vector>
  </HeadingPairs>
  <TitlesOfParts>
    <vt:vector size="30" baseType="lpstr">
      <vt:lpstr>Αστικό</vt:lpstr>
      <vt:lpstr>Ενότητα 1: Εισαγωγή</vt:lpstr>
      <vt:lpstr>Παρουσίαση του PowerPoint</vt:lpstr>
      <vt:lpstr>Παρουσίαση του PowerPoint</vt:lpstr>
      <vt:lpstr>Παρατηρούμε τους μικροοργανισμούς με μικροσκόπιο</vt:lpstr>
      <vt:lpstr>Παρουσίαση του PowerPoint</vt:lpstr>
      <vt:lpstr>Παρουσίαση του PowerPoint</vt:lpstr>
      <vt:lpstr>Ολοι οι οργανισμοί αποτελούνται από κύτταρα και ανάλογα με τον αριθμό των κυττάρων τους διακρίνονται σε:</vt:lpstr>
      <vt:lpstr>Τα κύτταρα διακρίνονται σε δύο μεγάλες ομάδες:</vt:lpstr>
      <vt:lpstr>Παρουσίαση του PowerPoint</vt:lpstr>
      <vt:lpstr>Όλοι οι ζωντανοί οργανισμοί(που αποτελούνται από κύτταρα) κατατάσσονται σε  3 ΕΠΙΚΡΑΤΕΙΕΣ (domains)</vt:lpstr>
      <vt:lpstr>Επικράτεια των Βακτηρίων</vt:lpstr>
      <vt:lpstr>Ένα τυπικό βακτήριο ονομάζεται Escherichia coli  η ταξινόμηση του είναι: </vt:lpstr>
      <vt:lpstr>Επικράτεια των Αρχαίων</vt:lpstr>
      <vt:lpstr>Παρουσίαση του PowerPoint</vt:lpstr>
      <vt:lpstr>Παρουσίαση του PowerPoint</vt:lpstr>
      <vt:lpstr>Οι μικροοργανισμοί μπορεί να προκαρυωτικοί ή ευκαρυωτικοί:</vt:lpstr>
      <vt:lpstr>Οι μικροοργανισμοί 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2. ΜΥΚΗΤΕΣ (ευκαρυωτικοί)</vt:lpstr>
      <vt:lpstr>Παρουσίαση του PowerPoint</vt:lpstr>
      <vt:lpstr>Παρουσίαση του PowerPoint</vt:lpstr>
      <vt:lpstr>Παρουσίαση του PowerPoint</vt:lpstr>
      <vt:lpstr>Παρουσίαση του PowerPoint</vt:lpstr>
      <vt:lpstr>Η μικροβιολογία Τροφίμων και Ποτών ασχολείται κυρίως με μικροοργανισμούς που μπορεί να είναι: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Ενότητα 1: Εισαγωγή</dc:title>
  <dc:creator>AsusUser</dc:creator>
  <cp:lastModifiedBy>user</cp:lastModifiedBy>
  <cp:revision>3</cp:revision>
  <dcterms:created xsi:type="dcterms:W3CDTF">2018-07-24T13:24:55Z</dcterms:created>
  <dcterms:modified xsi:type="dcterms:W3CDTF">2018-11-08T15:00:17Z</dcterms:modified>
</cp:coreProperties>
</file>