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sldIdLst>
    <p:sldId id="401" r:id="rId2"/>
    <p:sldId id="406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5" r:id="rId11"/>
    <p:sldId id="416" r:id="rId12"/>
    <p:sldId id="443" r:id="rId13"/>
    <p:sldId id="444" r:id="rId14"/>
    <p:sldId id="419" r:id="rId15"/>
    <p:sldId id="420" r:id="rId16"/>
    <p:sldId id="421" r:id="rId17"/>
    <p:sldId id="422" r:id="rId18"/>
    <p:sldId id="423" r:id="rId19"/>
    <p:sldId id="424" r:id="rId20"/>
    <p:sldId id="425" r:id="rId21"/>
    <p:sldId id="426" r:id="rId22"/>
    <p:sldId id="427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37" r:id="rId32"/>
    <p:sldId id="439" r:id="rId33"/>
    <p:sldId id="440" r:id="rId34"/>
    <p:sldId id="441" r:id="rId35"/>
    <p:sldId id="445" r:id="rId36"/>
    <p:sldId id="447" r:id="rId37"/>
    <p:sldId id="451" r:id="rId38"/>
    <p:sldId id="495" r:id="rId39"/>
    <p:sldId id="493" r:id="rId40"/>
    <p:sldId id="494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0"/>
  </p:normalViewPr>
  <p:slideViewPr>
    <p:cSldViewPr>
      <p:cViewPr>
        <p:scale>
          <a:sx n="70" d="100"/>
          <a:sy n="70" d="100"/>
        </p:scale>
        <p:origin x="-2172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EBB86-23DD-42E0-BCEB-58DD40A0263D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204E0-3263-4105-A138-F7DBD8B2154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643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288B-EB00-4206-B0BB-9FBC6A9C83E4}" type="slidenum">
              <a:rPr lang="en-US"/>
              <a:pPr/>
              <a:t>3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394C6-2B27-47D2-8136-88E6392351D4}" type="slidenum">
              <a:rPr lang="en-US"/>
              <a:pPr/>
              <a:t>7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5D7AB5-8E40-4457-8CB7-4990DD492E09}" type="slidenum">
              <a:rPr lang="en-US"/>
              <a:pPr/>
              <a:t>9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04E0-3263-4105-A138-F7DBD8B2154E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1DBBDD-EB48-41E8-82BC-516EBADB79A0}" type="slidenum">
              <a:rPr lang="en-US"/>
              <a:pPr/>
              <a:t>19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774C5-D01B-4654-8BC8-8673F4E7A1B7}" type="slidenum">
              <a:rPr lang="en-US"/>
              <a:pPr/>
              <a:t>30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5A9ECF-1FEA-40B7-A0A3-23EE5E2FA680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2AC9-54BC-4DBC-9F91-32C5380BAE1F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45C-69E8-4E7D-9BEA-69E4944B2FEE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985E-BE79-48DC-A997-72929902D7B8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B9D5-C873-4AFA-BA93-4C24B0C939F4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C91-9043-448A-A515-E57908C0152F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5B18C8B-9D36-43F9-8BC7-5FF0903CF542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732B87A-4240-4F02-9DC8-8640ACA37667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B88-0AD3-4915-B1E5-DC834D2D79EE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651F-EB48-4671-90FF-AFE94E0409BB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91E-473D-47C7-B4CF-285184BC2CB8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8189E49-55A6-4DBB-AC82-608BA7C991D0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908720"/>
            <a:ext cx="8458200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el-GR" u="sng" dirty="0" smtClean="0"/>
              <a:t>Ενότητα 2β: Μικροοργανισμοί που απαντώνται στα τρόφιμα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β. Μύκητες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1547664" y="4293096"/>
            <a:ext cx="6120680" cy="1800200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Εισαγωγή στην Μικροβιολογία Τροφίμων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Τμήμα Επιστήμης και Τεχνολογίας Τροφίμων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Πανεπιστήμιο Δυτικής Αττικής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066800"/>
          </a:xfrm>
        </p:spPr>
        <p:txBody>
          <a:bodyPr/>
          <a:lstStyle/>
          <a:p>
            <a:r>
              <a:rPr lang="el-GR" dirty="0" smtClean="0"/>
              <a:t>Σπόρια μυκήτων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772816"/>
            <a:ext cx="4968552" cy="4032448"/>
          </a:xfrm>
        </p:spPr>
        <p:txBody>
          <a:bodyPr>
            <a:normAutofit fontScale="92500" lnSpcReduction="10000"/>
          </a:bodyPr>
          <a:lstStyle/>
          <a:p>
            <a:r>
              <a:rPr lang="el-GR" sz="2800" dirty="0" smtClean="0"/>
              <a:t>Οι περισσότεροι μύκητες αναπαράγονται με </a:t>
            </a:r>
            <a:r>
              <a:rPr lang="el-GR" sz="2800" b="1" dirty="0" smtClean="0"/>
              <a:t>σπόρια</a:t>
            </a:r>
            <a:r>
              <a:rPr lang="el-GR" sz="2800" dirty="0" smtClean="0"/>
              <a:t>, τόσο με φυλετικούς όσο και με </a:t>
            </a:r>
            <a:r>
              <a:rPr lang="el-GR" sz="2800" dirty="0" err="1" smtClean="0"/>
              <a:t>αφυλετικούς</a:t>
            </a:r>
            <a:r>
              <a:rPr lang="el-GR" sz="2800" dirty="0" smtClean="0"/>
              <a:t> βιολογικούς κύκλους</a:t>
            </a:r>
          </a:p>
          <a:p>
            <a:r>
              <a:rPr lang="el-GR" sz="2800" dirty="0" smtClean="0"/>
              <a:t>Τα σπόρια απελευθερώνονται από τα </a:t>
            </a:r>
            <a:r>
              <a:rPr lang="el-GR" sz="2800" dirty="0" err="1" smtClean="0"/>
              <a:t>κονίδια</a:t>
            </a:r>
            <a:r>
              <a:rPr lang="el-GR" sz="2800" dirty="0" smtClean="0"/>
              <a:t> (συχνά σαν νέφος) και μεταφέρονται με τον αέρα και το νερό σε μεγάλες αποστάσεις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6" name="Picture 3" descr="CHAP-31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0850" y="0"/>
            <a:ext cx="3613150" cy="6858000"/>
          </a:xfrm>
          <a:prstGeom prst="rect">
            <a:avLst/>
          </a:prstGeom>
          <a:noFill/>
        </p:spPr>
      </p:pic>
      <p:sp>
        <p:nvSpPr>
          <p:cNvPr id="7" name="6 - Δεξιό βέλος"/>
          <p:cNvSpPr/>
          <p:nvPr/>
        </p:nvSpPr>
        <p:spPr>
          <a:xfrm>
            <a:off x="4788024" y="3356992"/>
            <a:ext cx="86409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82000" cy="1069848"/>
          </a:xfrm>
        </p:spPr>
        <p:txBody>
          <a:bodyPr>
            <a:normAutofit/>
          </a:bodyPr>
          <a:lstStyle/>
          <a:p>
            <a:r>
              <a:rPr lang="el-GR" dirty="0" smtClean="0"/>
              <a:t>Τρόποι αναπαραγωγής μυκήτων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644008" y="1412776"/>
            <a:ext cx="4112196" cy="1003387"/>
          </a:xfrm>
        </p:spPr>
        <p:txBody>
          <a:bodyPr>
            <a:noAutofit/>
          </a:bodyPr>
          <a:lstStyle/>
          <a:p>
            <a:r>
              <a:rPr lang="el-GR" sz="2400" cap="none" dirty="0" smtClean="0"/>
              <a:t>Εγγενής αναπαραγωγή (ή φυλετική αναπαραγωγή)</a:t>
            </a:r>
            <a:endParaRPr lang="el-GR" sz="2400" cap="none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4008" y="2564904"/>
            <a:ext cx="4040188" cy="3951288"/>
          </a:xfrm>
        </p:spPr>
        <p:txBody>
          <a:bodyPr>
            <a:normAutofit/>
          </a:bodyPr>
          <a:lstStyle/>
          <a:p>
            <a:r>
              <a:rPr lang="el-GR" dirty="0" smtClean="0"/>
              <a:t>Όταν μεσολαβούν δύο αντίθετοι τύποι κυττάρων</a:t>
            </a:r>
          </a:p>
          <a:p>
            <a:r>
              <a:rPr lang="el-GR" dirty="0" smtClean="0"/>
              <a:t>Με εγγενή σπόρια (φυλετικά) 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323528" y="1412776"/>
            <a:ext cx="4113783" cy="1003387"/>
          </a:xfrm>
        </p:spPr>
        <p:txBody>
          <a:bodyPr>
            <a:noAutofit/>
          </a:bodyPr>
          <a:lstStyle/>
          <a:p>
            <a:r>
              <a:rPr lang="el-GR" sz="2400" cap="none" dirty="0" smtClean="0"/>
              <a:t>Αγενής αναπαραγωγή (</a:t>
            </a:r>
            <a:r>
              <a:rPr lang="el-GR" sz="2400" cap="none" dirty="0" err="1" smtClean="0"/>
              <a:t>αφυλετική</a:t>
            </a:r>
            <a:r>
              <a:rPr lang="el-GR" sz="2400" cap="none" dirty="0" smtClean="0"/>
              <a:t> αναπαραγωγή)</a:t>
            </a:r>
            <a:endParaRPr lang="el-GR" sz="2400" cap="none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251520" y="2708920"/>
            <a:ext cx="4041775" cy="3951288"/>
          </a:xfrm>
        </p:spPr>
        <p:txBody>
          <a:bodyPr>
            <a:normAutofit/>
          </a:bodyPr>
          <a:lstStyle/>
          <a:p>
            <a:r>
              <a:rPr lang="el-GR" dirty="0" smtClean="0"/>
              <a:t>Με  αγενή σπόρια</a:t>
            </a:r>
          </a:p>
          <a:p>
            <a:r>
              <a:rPr lang="el-GR" dirty="0" smtClean="0"/>
              <a:t>Με απομονωμένες υφές</a:t>
            </a:r>
          </a:p>
          <a:p>
            <a:r>
              <a:rPr lang="el-GR" dirty="0" smtClean="0"/>
              <a:t>Με μέρος </a:t>
            </a:r>
            <a:r>
              <a:rPr lang="el-GR" dirty="0" err="1" smtClean="0"/>
              <a:t>μυκηλίου</a:t>
            </a:r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τα κύτταρα παραμένουν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απλοειδή </a:t>
            </a:r>
            <a:r>
              <a:rPr lang="el-GR" dirty="0" smtClean="0"/>
              <a:t>(ένα αντίγραφο από κάθε χρωμόσωμα)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8" name="7 - Βέλος προς τα κάτω"/>
          <p:cNvSpPr/>
          <p:nvPr/>
        </p:nvSpPr>
        <p:spPr>
          <a:xfrm>
            <a:off x="1763688" y="3861048"/>
            <a:ext cx="57606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2" descr="Image result for ascomycetes medical fun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645702"/>
            <a:ext cx="2482230" cy="3212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980728"/>
            <a:ext cx="9324528" cy="1656184"/>
          </a:xfrm>
        </p:spPr>
        <p:txBody>
          <a:bodyPr>
            <a:noAutofit/>
          </a:bodyPr>
          <a:lstStyle/>
          <a:p>
            <a:r>
              <a:rPr lang="el-GR" sz="3200" dirty="0" smtClean="0"/>
              <a:t>κατηγορίες </a:t>
            </a:r>
            <a:r>
              <a:rPr lang="el-GR" sz="3200" u="sng" dirty="0" smtClean="0"/>
              <a:t>εγγενών</a:t>
            </a:r>
            <a:r>
              <a:rPr lang="el-GR" sz="3200" dirty="0" smtClean="0"/>
              <a:t> </a:t>
            </a:r>
            <a:br>
              <a:rPr lang="el-GR" sz="3200" dirty="0" smtClean="0"/>
            </a:br>
            <a:r>
              <a:rPr lang="el-GR" sz="3200" dirty="0" smtClean="0"/>
              <a:t>(φυλετικών ή σεξουαλικών) σπορίων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059832" y="2708920"/>
            <a:ext cx="3312368" cy="864096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err="1" smtClean="0"/>
              <a:t>Ζυγοσπόρια</a:t>
            </a:r>
            <a:r>
              <a:rPr lang="el-GR" dirty="0" smtClean="0"/>
              <a:t> (</a:t>
            </a:r>
            <a:r>
              <a:rPr lang="el-GR" dirty="0" err="1" smtClean="0"/>
              <a:t>ζυγομύκητες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90114" name="Picture 2" descr="http://panacea.med.uoa.gr/extra/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717032"/>
            <a:ext cx="3028950" cy="2181226"/>
          </a:xfrm>
          <a:prstGeom prst="rect">
            <a:avLst/>
          </a:prstGeom>
          <a:noFill/>
        </p:spPr>
      </p:pic>
      <p:pic>
        <p:nvPicPr>
          <p:cNvPr id="90116" name="Picture 4" descr="http://panacea.med.uoa.gr/extra/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2590800" cy="1943101"/>
          </a:xfrm>
          <a:prstGeom prst="rect">
            <a:avLst/>
          </a:prstGeom>
          <a:noFill/>
        </p:spPr>
      </p:pic>
      <p:pic>
        <p:nvPicPr>
          <p:cNvPr id="90118" name="Picture 6" descr="http://panacea.med.uoa.gr/extra/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221088"/>
            <a:ext cx="2238375" cy="2181226"/>
          </a:xfrm>
          <a:prstGeom prst="rect">
            <a:avLst/>
          </a:prstGeom>
          <a:noFill/>
        </p:spPr>
      </p:pic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0" y="3212976"/>
            <a:ext cx="2592288" cy="864096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Ασκοσπόρια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(ασκομύκητες)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6156176" y="3573016"/>
            <a:ext cx="2987824" cy="792088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Βασιδιοσπόρια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βασιδιομύκητες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l-GR" u="sng" dirty="0" smtClean="0"/>
              <a:t>Κατηγορίες αγενών (</a:t>
            </a:r>
            <a:r>
              <a:rPr lang="el-GR" u="sng" dirty="0" err="1" smtClean="0"/>
              <a:t>αφυλετικών</a:t>
            </a:r>
            <a:r>
              <a:rPr lang="el-GR" u="sng" dirty="0" smtClean="0"/>
              <a:t>) σπορίων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sz="1800" b="1" u="sng" dirty="0" err="1" smtClean="0"/>
              <a:t>Κονίδια</a:t>
            </a:r>
            <a:r>
              <a:rPr lang="el-GR" sz="1800" dirty="0" smtClean="0"/>
              <a:t> (σπόρια που έχουν προέλθει από μίτωση των κυττάρων μίας εξειδικευμένης υφής, τυπικά γένη </a:t>
            </a:r>
            <a:r>
              <a:rPr lang="en-US" sz="1800" i="1" dirty="0" err="1" smtClean="0"/>
              <a:t>Aspergillus</a:t>
            </a:r>
            <a:r>
              <a:rPr lang="en-US" sz="1800" dirty="0" smtClean="0"/>
              <a:t> spp., </a:t>
            </a:r>
            <a:r>
              <a:rPr lang="en-US" sz="1800" i="1" dirty="0" err="1" smtClean="0"/>
              <a:t>Penicillium</a:t>
            </a:r>
            <a:r>
              <a:rPr lang="en-US" sz="1800" dirty="0" smtClean="0"/>
              <a:t> spp., </a:t>
            </a:r>
            <a:r>
              <a:rPr lang="el-GR" sz="1800" dirty="0" err="1" smtClean="0"/>
              <a:t>δερματόφυτα</a:t>
            </a:r>
            <a:r>
              <a:rPr lang="el-GR" sz="1800" dirty="0" smtClean="0"/>
              <a:t>)</a:t>
            </a:r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r>
              <a:rPr lang="el-GR" b="1" u="sng" dirty="0" err="1" smtClean="0"/>
              <a:t>Βλαστοκονίδια</a:t>
            </a:r>
            <a:r>
              <a:rPr lang="el-GR" dirty="0" smtClean="0"/>
              <a:t> (όταν προέρχονται από εκβλάστηση ζυμών, πχ </a:t>
            </a:r>
            <a:r>
              <a:rPr lang="en-US" i="1" dirty="0" smtClean="0"/>
              <a:t>Candida </a:t>
            </a:r>
            <a:r>
              <a:rPr lang="en-US" i="1" dirty="0" err="1" smtClean="0"/>
              <a:t>albicans</a:t>
            </a:r>
            <a:r>
              <a:rPr lang="el-GR" dirty="0" smtClean="0"/>
              <a:t>)</a:t>
            </a:r>
            <a:endParaRPr lang="en-US" dirty="0" smtClean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half" idx="2"/>
          </p:nvPr>
        </p:nvSpPr>
        <p:spPr>
          <a:xfrm>
            <a:off x="4211960" y="1340768"/>
            <a:ext cx="3096344" cy="5328592"/>
          </a:xfrm>
        </p:spPr>
        <p:txBody>
          <a:bodyPr>
            <a:normAutofit fontScale="92500" lnSpcReduction="10000"/>
          </a:bodyPr>
          <a:lstStyle/>
          <a:p>
            <a:r>
              <a:rPr lang="el-GR" b="1" u="sng" dirty="0" err="1" smtClean="0"/>
              <a:t>Αρθροκονίδια</a:t>
            </a:r>
            <a:r>
              <a:rPr lang="en-US" dirty="0" smtClean="0"/>
              <a:t> (</a:t>
            </a:r>
            <a:r>
              <a:rPr lang="el-GR" dirty="0" smtClean="0"/>
              <a:t>όταν αποσπώνται τμήματα από υφές, πχ</a:t>
            </a:r>
            <a:r>
              <a:rPr lang="en-US" dirty="0" smtClean="0"/>
              <a:t> </a:t>
            </a:r>
            <a:r>
              <a:rPr lang="en-US" i="1" dirty="0" err="1" smtClean="0"/>
              <a:t>Coccidioides</a:t>
            </a:r>
            <a:r>
              <a:rPr lang="en-US" i="1" dirty="0" smtClean="0"/>
              <a:t> </a:t>
            </a:r>
            <a:r>
              <a:rPr lang="en-US" i="1" dirty="0" err="1" smtClean="0"/>
              <a:t>immitis</a:t>
            </a:r>
            <a:r>
              <a:rPr lang="en-US" dirty="0" smtClean="0"/>
              <a:t>)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b="1" u="sng" dirty="0" err="1" smtClean="0"/>
              <a:t>Χλαμυδοκονίδια</a:t>
            </a:r>
            <a:r>
              <a:rPr lang="el-GR" dirty="0" smtClean="0"/>
              <a:t> (όταν τα σπόρια αποκτούν παχιά</a:t>
            </a:r>
            <a:r>
              <a:rPr lang="en-US" dirty="0" smtClean="0"/>
              <a:t> </a:t>
            </a:r>
            <a:r>
              <a:rPr lang="el-GR" dirty="0" smtClean="0"/>
              <a:t>κυτταρικά τοιχώματα</a:t>
            </a:r>
            <a:r>
              <a:rPr lang="en-US" dirty="0" smtClean="0"/>
              <a:t>, </a:t>
            </a:r>
            <a:r>
              <a:rPr lang="el-GR" dirty="0" smtClean="0"/>
              <a:t>πχ, </a:t>
            </a:r>
            <a:r>
              <a:rPr lang="en-US" i="1" dirty="0" smtClean="0"/>
              <a:t>Candida</a:t>
            </a:r>
            <a:r>
              <a:rPr lang="el-GR" dirty="0" smtClean="0"/>
              <a:t>) </a:t>
            </a:r>
            <a:endParaRPr lang="en-US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b="1" u="sng" dirty="0" err="1" smtClean="0"/>
              <a:t>Σποραγγειοσπόρια</a:t>
            </a:r>
            <a:r>
              <a:rPr lang="el-GR" u="sng" dirty="0" smtClean="0"/>
              <a:t> </a:t>
            </a:r>
            <a:r>
              <a:rPr lang="el-GR" dirty="0" smtClean="0"/>
              <a:t>(σε </a:t>
            </a:r>
            <a:r>
              <a:rPr lang="el-GR" dirty="0" err="1" smtClean="0"/>
              <a:t>ζυγομύκητες</a:t>
            </a:r>
            <a:r>
              <a:rPr lang="el-GR" dirty="0" smtClean="0"/>
              <a:t>, πχ </a:t>
            </a:r>
            <a:r>
              <a:rPr lang="en-US" i="1" dirty="0" err="1" smtClean="0"/>
              <a:t>Rhizopus</a:t>
            </a:r>
            <a:r>
              <a:rPr lang="en-US" i="1" dirty="0" smtClean="0"/>
              <a:t>, </a:t>
            </a:r>
            <a:r>
              <a:rPr lang="en-US" i="1" dirty="0" err="1" smtClean="0"/>
              <a:t>Mucor</a:t>
            </a:r>
            <a:r>
              <a:rPr lang="el-GR" dirty="0" smtClean="0"/>
              <a:t>)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32770" name="Picture 2" descr="Image result for conidia defini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492896"/>
            <a:ext cx="1307366" cy="1512168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085184"/>
            <a:ext cx="3024336" cy="148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Image result for arthroconi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784" y="1628800"/>
            <a:ext cx="1944216" cy="1319771"/>
          </a:xfrm>
          <a:prstGeom prst="rect">
            <a:avLst/>
          </a:prstGeom>
          <a:noFill/>
        </p:spPr>
      </p:pic>
      <p:pic>
        <p:nvPicPr>
          <p:cNvPr id="11" name="Picture 4" descr="Image result for chlamydoconi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9784" y="3645024"/>
            <a:ext cx="1944216" cy="1467883"/>
          </a:xfrm>
          <a:prstGeom prst="rect">
            <a:avLst/>
          </a:prstGeom>
          <a:noFill/>
        </p:spPr>
      </p:pic>
      <p:pic>
        <p:nvPicPr>
          <p:cNvPr id="12" name="Picture 4" descr="Image result for sporangiospor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5768" y="5490883"/>
            <a:ext cx="2088232" cy="1367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Σημασία των διαφορετικών τρόπων αναπαραγωγής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l-GR" cap="none" dirty="0" err="1" smtClean="0"/>
              <a:t>Αφυλετική</a:t>
            </a:r>
            <a:r>
              <a:rPr lang="el-GR" cap="none" dirty="0" smtClean="0"/>
              <a:t> αναπαραγωγή</a:t>
            </a:r>
            <a:endParaRPr lang="el-GR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noFill/>
        </p:spPr>
        <p:txBody>
          <a:bodyPr/>
          <a:lstStyle/>
          <a:p>
            <a:r>
              <a:rPr lang="el-GR" dirty="0" smtClean="0"/>
              <a:t>Μονοκύτταροι (πχ βακτήρια) και ορισμένοι πολυκύτταροι</a:t>
            </a:r>
          </a:p>
          <a:p>
            <a:r>
              <a:rPr lang="el-GR" dirty="0" smtClean="0"/>
              <a:t>Ένα άτομο που αναπαράγεται αφυλετικά δημιουργεί ένα </a:t>
            </a:r>
            <a:r>
              <a:rPr lang="el-GR" b="1" u="sng" dirty="0" smtClean="0"/>
              <a:t>κλώνο</a:t>
            </a:r>
            <a:r>
              <a:rPr lang="el-GR" dirty="0" smtClean="0"/>
              <a:t> δηλ μία ομάδα γενετικά πανομοιότυπων ατόμων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l-GR" cap="none" dirty="0" smtClean="0"/>
              <a:t>Φυλετική αναπαραγωγή</a:t>
            </a:r>
            <a:endParaRPr lang="el-GR" cap="none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Οι απόγονοι που προκύπτουν με φυλετική αναπαραγωγή κληρονομούν και από τους δύο γονείς τους ένα μοναδικό συνδυασμό γονιδίων</a:t>
            </a:r>
          </a:p>
          <a:p>
            <a:r>
              <a:rPr lang="el-GR" dirty="0" smtClean="0"/>
              <a:t>Κάθε απόγονος έχει διαφορετική γενετική σύσταση (γενετική ποικιλία ή ποικιλομορφία) απαραίτητη για την φυσική επιλογή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066800"/>
          </a:xfrm>
        </p:spPr>
        <p:txBody>
          <a:bodyPr>
            <a:normAutofit/>
          </a:bodyPr>
          <a:lstStyle/>
          <a:p>
            <a:r>
              <a:rPr lang="el-GR" dirty="0" err="1" smtClean="0"/>
              <a:t>Δευτερομύκητες</a:t>
            </a:r>
            <a:r>
              <a:rPr lang="el-GR" dirty="0" smtClean="0"/>
              <a:t> ή ατελείς μύκητες</a:t>
            </a:r>
            <a:endParaRPr lang="el-GR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87372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Είναι οι νηματοειδείς μύκητες ή οι σακχαρομύκητες που δεν έχει επιβεβαιωθεί αν έχουν φυλετικό στάδιο στον βιολογικό τους κύκλο</a:t>
            </a:r>
          </a:p>
          <a:p>
            <a:r>
              <a:rPr lang="el-GR" dirty="0" smtClean="0"/>
              <a:t>Η </a:t>
            </a:r>
            <a:r>
              <a:rPr lang="el-GR" dirty="0" err="1" smtClean="0"/>
              <a:t>μυκητική</a:t>
            </a:r>
            <a:r>
              <a:rPr lang="el-GR" dirty="0" smtClean="0"/>
              <a:t> μορφή που παράγει σεξουαλικούς σπόρους ονομάζεται </a:t>
            </a:r>
            <a:r>
              <a:rPr lang="el-GR" u="sng" dirty="0" err="1" smtClean="0"/>
              <a:t>τελομορφική</a:t>
            </a:r>
            <a:r>
              <a:rPr lang="el-GR" dirty="0" smtClean="0"/>
              <a:t> (</a:t>
            </a:r>
            <a:r>
              <a:rPr lang="en-US" dirty="0" err="1" smtClean="0"/>
              <a:t>teleomorph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 err="1" smtClean="0"/>
              <a:t>μυκητική</a:t>
            </a:r>
            <a:r>
              <a:rPr lang="el-GR" dirty="0" smtClean="0"/>
              <a:t> μορφή που παράγει </a:t>
            </a:r>
            <a:r>
              <a:rPr lang="el-GR" dirty="0" err="1" smtClean="0"/>
              <a:t>ασεξουαλικούς</a:t>
            </a:r>
            <a:r>
              <a:rPr lang="el-GR" dirty="0" smtClean="0"/>
              <a:t> σπόρους ονομάζεται </a:t>
            </a:r>
            <a:r>
              <a:rPr lang="el-GR" u="sng" dirty="0" err="1" smtClean="0"/>
              <a:t>αναμορφική</a:t>
            </a:r>
            <a:r>
              <a:rPr lang="el-GR" dirty="0" smtClean="0"/>
              <a:t> (</a:t>
            </a:r>
            <a:r>
              <a:rPr lang="en-US" dirty="0" err="1" smtClean="0"/>
              <a:t>anamorph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Μπορεί η </a:t>
            </a:r>
            <a:r>
              <a:rPr lang="el-GR" dirty="0" err="1" smtClean="0"/>
              <a:t>τελομορφική</a:t>
            </a:r>
            <a:r>
              <a:rPr lang="el-GR" dirty="0" smtClean="0"/>
              <a:t> και η </a:t>
            </a:r>
            <a:r>
              <a:rPr lang="el-GR" dirty="0" err="1" smtClean="0"/>
              <a:t>αναμορφική</a:t>
            </a:r>
            <a:r>
              <a:rPr lang="el-GR" dirty="0" smtClean="0"/>
              <a:t> μορφή του ίδιου μύκητα να έχουν </a:t>
            </a:r>
            <a:r>
              <a:rPr lang="el-GR" u="sng" dirty="0" smtClean="0"/>
              <a:t>διαφορετικά ονόματα</a:t>
            </a:r>
            <a:r>
              <a:rPr lang="en-US" u="sng" dirty="0" smtClean="0"/>
              <a:t> </a:t>
            </a:r>
            <a:endParaRPr lang="el-GR" u="sng" dirty="0" smtClean="0"/>
          </a:p>
          <a:p>
            <a:r>
              <a:rPr lang="el-GR" dirty="0" smtClean="0"/>
              <a:t>Εάν δεν έχει ανακαλυφθεί η </a:t>
            </a:r>
            <a:r>
              <a:rPr lang="el-GR" dirty="0" err="1" smtClean="0"/>
              <a:t>τελομορφική</a:t>
            </a:r>
            <a:r>
              <a:rPr lang="el-GR" dirty="0" smtClean="0"/>
              <a:t> μορφή σε ορισμένους μύκητες τότε ονομάζονται και  «</a:t>
            </a:r>
            <a:r>
              <a:rPr lang="el-GR" u="sng" dirty="0" smtClean="0"/>
              <a:t>ατελείς</a:t>
            </a:r>
            <a:r>
              <a:rPr lang="el-GR" dirty="0" smtClean="0"/>
              <a:t> μύκητες»</a:t>
            </a:r>
            <a:r>
              <a:rPr lang="en-US" dirty="0" smtClean="0"/>
              <a:t> </a:t>
            </a:r>
            <a:r>
              <a:rPr lang="el-GR" dirty="0" smtClean="0"/>
              <a:t>ή </a:t>
            </a:r>
            <a:r>
              <a:rPr lang="el-GR" u="sng" dirty="0" err="1" smtClean="0"/>
              <a:t>δευτερομύκητες</a:t>
            </a:r>
            <a:endParaRPr lang="el-GR" u="sng" dirty="0" smtClean="0"/>
          </a:p>
          <a:p>
            <a:r>
              <a:rPr lang="el-GR" u="sng" dirty="0" smtClean="0"/>
              <a:t>Παράδειγμα:</a:t>
            </a:r>
            <a:r>
              <a:rPr lang="en-US" u="sng" dirty="0" smtClean="0"/>
              <a:t> </a:t>
            </a:r>
          </a:p>
          <a:p>
            <a:r>
              <a:rPr lang="en-US" i="1" dirty="0" err="1" smtClean="0"/>
              <a:t>Aspergillus</a:t>
            </a:r>
            <a:r>
              <a:rPr lang="en-US" i="1" dirty="0" smtClean="0"/>
              <a:t> </a:t>
            </a:r>
            <a:r>
              <a:rPr lang="en-US" i="1" dirty="0" err="1" smtClean="0"/>
              <a:t>niger</a:t>
            </a:r>
            <a:r>
              <a:rPr lang="en-US" i="1" dirty="0" smtClean="0"/>
              <a:t> (</a:t>
            </a:r>
            <a:r>
              <a:rPr lang="el-GR" i="1" dirty="0" err="1" smtClean="0"/>
              <a:t>αναμορφική</a:t>
            </a:r>
            <a:r>
              <a:rPr lang="el-GR" i="1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/>
              <a:t>Sterigmatocystis</a:t>
            </a:r>
            <a:r>
              <a:rPr lang="en-US" i="1" dirty="0" smtClean="0"/>
              <a:t> </a:t>
            </a:r>
            <a:r>
              <a:rPr lang="en-US" i="1" dirty="0" err="1" smtClean="0"/>
              <a:t>nigra</a:t>
            </a:r>
            <a:r>
              <a:rPr lang="el-GR" i="1" dirty="0" smtClean="0"/>
              <a:t> (</a:t>
            </a:r>
            <a:r>
              <a:rPr lang="el-GR" i="1" dirty="0" err="1" smtClean="0"/>
              <a:t>τελομορφική</a:t>
            </a:r>
            <a:r>
              <a:rPr lang="el-GR" i="1" dirty="0" smtClean="0"/>
              <a:t>)</a:t>
            </a:r>
            <a:endParaRPr lang="en-US" dirty="0" smtClean="0"/>
          </a:p>
          <a:p>
            <a:endParaRPr lang="el-GR" u="sng" dirty="0" smtClean="0"/>
          </a:p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79512" y="620688"/>
            <a:ext cx="8964488" cy="1252728"/>
          </a:xfrm>
        </p:spPr>
        <p:txBody>
          <a:bodyPr>
            <a:noAutofit/>
          </a:bodyPr>
          <a:lstStyle/>
          <a:p>
            <a:r>
              <a:rPr lang="el-GR" sz="3200" dirty="0" smtClean="0"/>
              <a:t>Το κυτταρικό τοίχωμα των μυκήτων αποτελείται από </a:t>
            </a:r>
            <a:r>
              <a:rPr lang="el-GR" sz="3200" u="sng" dirty="0" smtClean="0"/>
              <a:t>χιτίνη</a:t>
            </a:r>
            <a:r>
              <a:rPr lang="el-GR" sz="3200" dirty="0" smtClean="0"/>
              <a:t>, </a:t>
            </a:r>
            <a:r>
              <a:rPr lang="el-GR" sz="3200" dirty="0" err="1" smtClean="0"/>
              <a:t>μαννοπρωτείνες</a:t>
            </a:r>
            <a:r>
              <a:rPr lang="el-GR" sz="3200" dirty="0" smtClean="0"/>
              <a:t> και β-</a:t>
            </a:r>
            <a:r>
              <a:rPr lang="el-GR" sz="3200" dirty="0" err="1" smtClean="0"/>
              <a:t>γλυκάνες</a:t>
            </a:r>
            <a:endParaRPr lang="el-GR" sz="32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1026" name="Picture 2" descr="920459.fig.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723" y="1772816"/>
            <a:ext cx="6035036" cy="2715767"/>
          </a:xfrm>
          <a:prstGeom prst="rect">
            <a:avLst/>
          </a:prstGeom>
          <a:noFill/>
        </p:spPr>
      </p:pic>
      <p:pic>
        <p:nvPicPr>
          <p:cNvPr id="1032" name="Picture 8" descr="https://encrypted-tbn1.gstatic.com/images?q=tbn:ANd9GcQSWDrzhCpJt4cY5QrZloMVvcVvMnC6CbQ0aZaM3RaJqJXMNk0R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509120"/>
            <a:ext cx="2190750" cy="2085976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7452320" y="270892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Χιτίνη</a:t>
            </a:r>
            <a:endParaRPr lang="el-GR" sz="2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5364088" y="155679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Μαννοπρωτείνες</a:t>
            </a:r>
            <a:endParaRPr lang="el-GR" sz="2000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1187624" y="234888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β-</a:t>
            </a:r>
            <a:r>
              <a:rPr lang="el-GR" sz="2400" b="1" dirty="0" err="1" smtClean="0"/>
              <a:t>γλυκάνες</a:t>
            </a:r>
            <a:endParaRPr lang="el-GR" sz="2400" b="1" dirty="0"/>
          </a:p>
        </p:txBody>
      </p:sp>
      <p:sp>
        <p:nvSpPr>
          <p:cNvPr id="17" name="16 - Βέλος προς τα κάτω"/>
          <p:cNvSpPr/>
          <p:nvPr/>
        </p:nvSpPr>
        <p:spPr>
          <a:xfrm>
            <a:off x="7884368" y="3501008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34" name="Picture 10" descr="media/imag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93096"/>
            <a:ext cx="2695574" cy="2214599"/>
          </a:xfrm>
          <a:prstGeom prst="rect">
            <a:avLst/>
          </a:prstGeom>
          <a:noFill/>
        </p:spPr>
      </p:pic>
      <p:sp>
        <p:nvSpPr>
          <p:cNvPr id="19" name="18 - Βέλος προς τα κάτω"/>
          <p:cNvSpPr/>
          <p:nvPr/>
        </p:nvSpPr>
        <p:spPr>
          <a:xfrm>
            <a:off x="1403648" y="2924944"/>
            <a:ext cx="144016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TextBox"/>
          <p:cNvSpPr txBox="1"/>
          <p:nvPr/>
        </p:nvSpPr>
        <p:spPr>
          <a:xfrm>
            <a:off x="4211960" y="5157192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χιτίνη είναι ένας πολυσακχαρίτης. Απαντάται και στον </a:t>
            </a:r>
            <a:r>
              <a:rPr lang="el-GR" dirty="0" err="1" smtClean="0"/>
              <a:t>εξωσκελετό</a:t>
            </a:r>
            <a:r>
              <a:rPr lang="el-GR" dirty="0" smtClean="0"/>
              <a:t> των αρθροπόδων (εντόμων) </a:t>
            </a:r>
            <a:endParaRPr lang="el-GR" dirty="0"/>
          </a:p>
        </p:txBody>
      </p:sp>
      <p:sp>
        <p:nvSpPr>
          <p:cNvPr id="21" name="20 - Δεξιό βέλος"/>
          <p:cNvSpPr/>
          <p:nvPr/>
        </p:nvSpPr>
        <p:spPr>
          <a:xfrm>
            <a:off x="6228184" y="544522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1252728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β-</a:t>
            </a:r>
            <a:r>
              <a:rPr lang="el-GR" sz="2400" dirty="0" err="1" smtClean="0"/>
              <a:t>γλυκάνες</a:t>
            </a:r>
            <a:r>
              <a:rPr lang="el-GR" sz="2400" dirty="0" smtClean="0"/>
              <a:t> είναι φυσικοί πολυσακχαρίτες (δύσπεπτοι). Απομονώνονται από μύκητες και χορηγούνται ως συμπληρώματα διατροφής για την τόνωση του ανοσοποιητικού συστήματος</a:t>
            </a:r>
            <a:r>
              <a:rPr lang="el-GR" sz="3200" dirty="0" smtClean="0"/>
              <a:t/>
            </a:r>
            <a:br>
              <a:rPr lang="el-GR" sz="3200" dirty="0" smtClean="0"/>
            </a:br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74754" name="Picture 2" descr="http://4.bp.blogspot.com/-a3P7aLiAs5s/UDYvJDf3BMI/AAAAAAAAAg4/twqbazdPA7w/s1600/Roll_Up04+EN-Update181154-Outline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420888"/>
            <a:ext cx="4511977" cy="3096344"/>
          </a:xfrm>
          <a:prstGeom prst="rect">
            <a:avLst/>
          </a:prstGeom>
          <a:noFill/>
        </p:spPr>
      </p:pic>
      <p:sp>
        <p:nvSpPr>
          <p:cNvPr id="74756" name="AutoShape 4" descr="data:image/jpeg;base64,/9j/4AAQSkZJRgABAQAAAQABAAD/2wCEAAkGBxQQEBUUEBQVFBQUFhUWFhUUFBQUFRcUFRQWFxQYFBcYHCogGBolHBQUIjEhJSkrLi4uFx8zODMsNygtLisBCgoKDg0OGhAQGi0kHCQsLC0sLCwvLCwsLCwsLCwsLCwsLCwsLCwsLCwsLCwsLCwsLCwsLCwsLCwsLCwsLCwsLP/AABEIARMAtwMBIgACEQEDEQH/xAAcAAACAgMBAQAAAAAAAAAAAAAAAQUGAwQHAgj/xABLEAACAQIDAwkFBAYHBQkAAAABAgADEQQSIQUGMRMiMkFRYXGBkQdCcrHBFCNSoSQzgpLR4RVDRFNiovAWJdLj8TQ1Y5OjssLD4v/EABkBAQADAQEAAAAAAAAAAAAAAAABAgMEBf/EAC0RAQEAAgEDAgQEBwEAAAAAAAABAhExAxIhBFETQUJhIjJxkSNSgaGiscEV/9oADAMBAAIRAxEAPwDuMIoQHCKEBwihAcIoQHCKEBwihAcIoQHCKEBwihAcIoQHCKEBwijgKEI4ChHCAoRwgKEcIChHCAoQjgKEcIChHCAoRxQCEcIChHCAoRwgEUIQHCEUBzHWrKguxsJ7lG9rnKjBo9EsClQFipI5uUjW3fIpFnq7aQcFZvQTBV20wGlP1M4ps7fjEoLPkqj/ABg39QZZ9m73CoBmost9OZV06BfgV7B+czudjSYxfDtyoTbKg8b/AMoJtmo3Ar5A29TK1S23SYDMtTXLoVQ6uuYe9Pf+0WGXQsRwFuTvxNh1mU+InsWZ9oVhxI9Lzym06p4Mundb5yuLvPhT/WN739W/u9Lgk2KW2aL2ylzcqP1dTi3RH6viZPejtTZ2nVHErp3afKMbWqdWU6X4E38NBeRKbQpsLgtYhzqltENn4qOEx1MdSBF210tzddeFtY7/ALnalxt2oDbIp6tDr6TdbaxXpJ6E/USovtimTZc7XKjQBRzs1tb/AOEyPqbZcqWp0lBte7uXOtPONAB3DjHxDtdGw200c21BPAH6Gbs4/h8VXqYumrVQPvE0U5Ra4J04zr81xy2pZo4RQlkHCKEBwihAcIRQHCKEByqe0Xa5wuE5vvnKTYGw48DLVOce03ZVZs1RiTQsBcEc3UWzKT29Yvx4SMuEzlzBaCVWLcogJ6mTKP8ALLBsrZxHRNFvCqR1W4EdkrtPZ1jzSjD4gh/z2kphsG4/qWPhqPUTmzbRbaOEYD9WD0eDoeiLD3om2ap40G9VPXce9xkOmdRrh39DBsYOuhUHheYNEp9lVb2w769hTrtfi3XabdHFODpRcc9X40hzlFh78q9WvTPuVR5x0a1MH9XUPi38poouKVMwswI6fvU+Dm7Dp9sbUUOpK372F7+QMhsJtTL0KC/tXP0m5/TGIPRVF8FP/DIHvEUVUaNlA/ChPAEC3DtPrK/tKqtrLyz+ijgBwUdwknia2JbiSfBPqZE4mhiG6m87KPU2EmD1ufslq2Lpnm01DAkk8468B2mdxnCNjYGpy6hW57EBVU3N79psv5zt2zabrSQVTdwBfW/lfr8Z09Phlm2oRQmihwihAcIoQCEcUAhCEAmjtvZaYvDvRqdFxa44jsIm9KZvzvsmDVqaG9S1ieOXuHfA+f8Ab+zzg67U1rZ8p4rmUjxEx4XaeITo1an79/yN57xFGriajVQjEMxJIBMTbOqDih9JS1tjgk8PvHjBwrX8Vp/RZtDe/HD3kPkfoRIdMIAOetvK0Zw6dRPkxlPwr9tSZ32xY4lPR/8Ainpd+sWOql5hv4yCdNdC370WTvb97+UjuxPh1a8Nvtj3HMWibf4T9WnupvdtL8VFfBE+pMhdnYJGW7s48G6vSZnwFHtc+LGWnarcK9YvejaB44g/sLTUeuWRGJx2Jf8AWV6h7mrN8gbT1icMQx5NDbtykzWbDO2mVj4KfpLSxFwunUfY/uiWrfa6tVTyditNWzHMeBc8OrhO0z599mG9BwFRqdQc1jzgdDO+YLFrWQPTN1YX/wCsuysZoQhCBCEIBCEcAhFCA4RQgQO+m3RgcK1S9mIIX6nynzTtXab4mozMTqSf+s6Z7eNpHlKVEHQKWP5H6j0nJaI08ZXKtcIum720g1IL1roRw06jJTlFPZKHh2KEEcRJhNs6agjw4TL4kb9iwVEv0co8Vv8AWR9bAsfcon94SMbeDsA82mM7fb8Sj/XjK2xafqkP6Lf8FL1f+M9Js5h7lL1b+Mjht5/xL6Ceht5u1P8AXnK/hW3fdKLgGHu0R5MZs0qDDiUHgh/jIVd4D15D5/zmWnt4HiPQ3lpYi7WJSnYI2xKgdUgjtZLXv5dcicbj2q6cB2D6y3fIr2WvW38Yj1Q1LiOLDgezx8Z0L2R73HlOQqHRtLHqPUROVukybNxZoV0qKbZSCfDr/KXwy2y6mGn1tCauysTytCm/4kU+dtZtTRziEIQCEI4ChCEAhCOBwH23f9vHwfWc35Sw04zpfthw2fHGxtYG1+GpuZzivgKi8VJHaBcflwlPFaS2Tw2qBuov2TMKOYHssZipiwHhNumOafAzm+p2/Si2wI6j6zDUwpUXuJIXmOtqp8J2PPRkIR2gZ8FhTVbKpANide6SI3fbrYehmrsQ2rp3m3qJcSsCtDYhHvnyEjMbQ5NyoN+GvjLjWEq22V+98QPrBtqJWYdfrMha9php0yxsoJPYASfQSYwmwKzasppjtcWPkvGVvbFpbfD6a3RH6DQv/dr8pLyJ3UW2DpX/AAyWllBCEIBHFHAUI4oBCEcDhftW/wC8D4SAwQlh9qw/3h5SBwSzl6nLbHhN4XB06gs6K3ioMkF3Ywzj9Xl+FmH1mHZ8sGGGk5csrK1lqu1dwcOeD1V8GU/MTSxPs9p2OWu48UU/IiXm0xVRLTrZ+6txjnJ9m46sSf8Ayv8A9zPS9l1/7V/6P/Mlg2ntIozLTKLkAarVqX5OmD0dB0mPZcfx1Nk7ycrUCUMVSq1OqnVotRD9yVBwPiD4TaZ9SzlTUGzPZMqurHFE2N7ciB/9ks9L2d0/erVD4Kq/O8mtgY4V6YdQVIJVkbpI6mzK3ePz0PXJoGROpn7osipD2fYUdI1W8WA+QmJ9ycCpucOrntqFn/Im0uTyOxUrlnl7pkivVsHTpLalTRB2Iqr8hKftYan/AF1y844aSl7aXj4/WUnK/wAnX92xbC0vhklNDYAthqXwib89GcOeiEcUlAhCOAoQhAcUIQOIe1Qf7wPhILBiWH2pD9P8pS8HtYrWZGUFQXsQbHmLmsR4dc5s5bbptjdReNnrJ/DjSUnZO9OHZbsWp2IBzKTqQSOjf8Jlw2bjqVVM9OorKDYsGFgew9h1E5M8bOY0liQAmpiaq3KBhnKkhb68ND3TcQ3FxqO7WR+M2WrszFnuwsbEDS1uy9u7tlZyVUsarpTrB3VuTyltGYgMLh35n3lxYBrALlPZPOy9r4erXCUhTLubIFpuSmigG3J2JBDNm7wNJZcTskNlNNjTdBlDgA838LrwZe70tFgtg1Ln72nTDdI4fDilUbt55Y5fIX7xOiZTSmkhu6jvUzVKqFFbK2VmXPWRaalhcANzlbh16a2tLfSxKMcqspIFyAQTa9urv0kLg9iUbKMmigBRqLABuB48WJvxvaS+Dwi0lsl7WA1JOg7z4k+crEVmeaGIm5XqqqlmICjiSQAPMyF2ltihSo8s1ReTJsHW7gnXQZb9h9JWzaYwY0aSnbZT5j5iTG2N5aVM1FALFKS1QRbKwcgIAe/MJBVK7VKSvUCqzMNFIYAZ7DW5k9tmqmV2PYgth6fwibs1NkD7in8Im3PQnDnEI4pIIQjgKEIQCEIQOL+1Afp/kJRP6Mq8qzqqlTyhuOlZkIy2/h2y/e09f0/yHykTgV1E5M87jk2xm4rmyaQbBYhagctSVWC1FtyZJYXS+vbJLHZKOzcPTXmnElXqG5Oi2BPd7voZdMPRDCzAEHQgi4I7xNLEfZjjaOHqYcEhMyPeyqBmaxXrHN/OU+Ju8fdPbqMPs2xd6dWhmzclUJQjgUYkXHdcE/tTHv1tKsMRRwtBzT5XLdwbG7MVAzcQBa+ndM2wcZgRUr4miKlI01+8U5cmUm11UX61/ObG2aOE2lhuX5QqtIm1UAgraxIII4aiR9fdYn5aV3d3arUcU1GpjHqglkCvTqE5xfg5PNsR2mTPsv2jVrpXNao1TK6BcxvYWa9prbG2RhaV8XUxRrWugquTlViMvXqTY2mvs3d2hgzSxDY/LSLhhoVSplubGx165pdXavll3V2xXqYHGs9aozI1MKxdrqC2uU30knVx1SuuDwz1mpo6ZqlQsbsWd7ZiTr0bC/WZiG6eDp4plGKZM45Q0LX5ti+h7LXteWDaVPZ+Iwoe7cnhwqZqdw4BtYEEag/xkyz5KovfA08PgKWFWrnSpVOapx+7RwW4XvYkcOyVKhjg2ynoBrini1yHhem6uRoeGqk+ctmK2jgaDUFp4aviHWmr0he/Ne76qDqdSeiZbKWzaP6wUUVqmV25gvmt16cRcyty7ZwmTbmdLZVZKmIpNSatkprTW9wGXlFZedpqFPV2TeobPahh0RtGzAkDW13Bt32l9xUre1l4fEPnKXqXJeTTpuzB9zT+EfKbM19nj7pPhHymxO+OcQhCAQhCAQhCAQjhA497Sx+neQ+Ui8BT1k37R0vjh4fSR+Bp8Jw9b8zow4TGDWQW2sLVG0FrrTdkWg/OVSRmFOrYaddyPWT4bKjMBcqrG3aQL2lW3Yr4plONeuWpJyhqUcx4KhOi8F1y8JTCc1N9kDh9j1gtBQGX7WTTcEEWyVQdb8NAD5GZ6GL5LZ2Lo31GIVB53zflSMlqe9G0OS+1mnTOHDWtYaa201zcTa82d4t6qaciadCjUStTFV+UQEi7EDuv0+M33lbqxTwqwwNa/wBj902xF+7kc38vGe9ouauyKFgbU69RD3XW63/eluxG8tNdoLRWhTYHk6XK8GCuBzRp0RmAtNfFbwijUxGHo4Ck9OkWNQCwUqtgXZctuz0lt32RqNenjkxe02q0Lsi4Zrkgi2WiwN795AmA4aqmC5Wlc06zGlUA1sUIZDp5/wCjJvZW9VMPhkwuGo00xNhUGUAg8oUYc2wYePbN/fHeSrg8QlDD8jTRkDFnTQElhc26tOyRLd60KttHA1nq0StCvUAwuHBFLMhzckLjPlNu8WnWEJyLcWOUXHYbaiUreTa+LoYbC4lK6srqvKKAAjsyllZQQGykdWnASa3MpEYNHeo1V6vPZ2YvqdAoJ4AW4dt5l1N2SpnLfxIkJtCne3iJO4iReKS5F+36GUx5XX7BD7tPhHymaY8L0F+EfKZJ6McwhCEAhCEAhCEAhCEDmO/dHNjL930mhhadpNb4pfFnwHykfRScPW/M6MOG7h1kRhty6aYjlEdhTObNR905kZbeHOMmqA1t1zepiY3KzhbSiV9ycWFahRxC/ZmbNlcsCNbi4Cm/AdYvaeq+5bnEWsDQXDmkjFhfOENiR1c8ky/gQIlp1ckdscvG6WISjRcUyawrM7gMtwoy5db69E+skU3PfE4/EPiA6UXLMrIyjNdhYHjpbul8AmVJrepVdKPtrdKslbDnZ6ALQQWLMvT5Rmub8TreZdobqY7E1KNao1DlUTK5fVb53I5oQgjKyy+U5mBlfiU0qlXdN67Yf7XVV6dBMvJollZrG5vpYdHS3BZI7B2GuCpGmju6ls3PtoTxy2GnCTJmKoZS5W+ExqVpoVV1Hj9DN+tNSoNR4y2HJV2w/QX4R8pknmj0R4D5T1PQc4hCEAhCEBwhCAQijgUTeqn+kE+HyEjqSze30qFapKi5uNO3Tq75CYTaYPHTuOhv9Z5nW6ms7t1YY7jLtDZbVWDowBC2sbi+t+I4fyEyYnljdqDllyobqQxLZkV7DWwChjw4tN2hikPXbx0mr/QI0NOpqpBGZQ1je/VbsFuy0pOrjeKntsY621a1O+hPNFs1MgD9XZmbm6nM+mnDqtM7bXdVZmFNgKSuMpILO7FVUasOkONzxmfZeBq0X578otsvFtBplNj16Eceua6DFqy5hmQXvqjMfvAQQOwKGHH3h5WmtoYm3ltb7u4KZr5jo2R2K9G3FCOPlJEbU+/SkqghlVi2Y6ZiwtoLe72jjNXEU6qqpWmHcvUDEpTuKRZgo0A43U9+s8bOpVrkvSRCqPly06dg9+bkPjfT5TTwq2qm3SoqWVCVLKiZmNQuKgQZkC3CnU6a2ER2vXqBmpKBTASzFWLAulNiNCSSM7DoWFhrPIXFWBXpHKWzcmNArAgEKLm5U6/hPDhMlPBYogBqljrds51F2sMoHHhrI8Bfa8ScrZHsuRmBCU7qeRJF2Nr/AK24vp6TxR2c9Rs5YG1UvcuKlhmuABYgEAW46dRHA7GL2DylTOXN8znhcANwHUeAHXNygFoplzXsSdbX1JPV4ymXUxxnmpkteqswql2HcYqmJB4RUaliL8TwmeHqMblrHytcLrdXVOA8BPUQjnsOQQihAcIQgKEIQCOKOBz7fYB6zoDZhlYeOUGVLGuys2dbrY2J87DMB4cZO+0wFcRcaXVSCO4W+kqdHeArpVGYdo4+fUZ5vqejn3d2Pn7OvpWdr3hKnO+6rMAATlfUAB7Eg+JHVwM3qO0qwAy5ah68jD/Froe4dUw0cZhqt8rKpZSp9w2Nr93UJ7q7KBAyNaxBGgN9WNrjq55/KeV1bhv+JNfrP+xvjv5N1N46iKWdagtbTpHUMesDhl/Obg3jIfIb5r2F1FjrbjK9S2bXS2WqSARe7NqvCxHh+YmxiPtHKXVQUzg+4bJcA997XaUnZ3awz/ys/wBnnXmJ5N4ha9xazNex4IbN8puJtViARax1GkqqpV5JTyalrsDmRQctr8AO2/jAVMSFGVSOaNAoFmJOawy9Xn58ZXK9XKfh6n701j84to2m/d6Q+31D73pYSCr1KpprkU58rBgMgs/Jmx5xtbPaa9TB4hzo5Uc3i+hGSxFgTbW/Xxt2THDvy/P1Nf1WupxFhesT0mNu8zytUXAB4gnTsBsfmJG4TZzBXV2DCoADoTYhcml+NwBHmo4a3KVbZVygM44XudBxMrOnMr4tt+yd6bCbS5RTyQOYKpFwPe4flfwm7suiVdWqnnEgKL3Ovb6yt1966Si2HXMfxEZV0FhpxPDumzuviHxGLplzc5h4Adw6p7fo/TZy7s1P7ufq5zTr0IQnsuIQjigOEUcBQhCAQhCBSPajs0vQWso1p3DfCeB9fnONYkz6XxeHWqjI4urAgjuM4NvtuzVwNUllJpMTkqgc0gnQN+Fu70kaXxy14VOo8VLGOnQdl8GIiqazA0i4y8xO6l6O8eJXg9/iUH6Tap74VxxWmf2WB/JpXQ8CZz5ej6GXOE/ZedTKcVaF31qf3aerT1/tvV/u09WlUjtM/wDzfS/yQ+L1PdZ231rngtIfssf/AJTDV3txTe+q/Ci/WV68eaXx9D6fHjCIvVz90lX2vXqdOq57sxA9BpNZWmAGZ6U6ccMceIru3lv4QTqfsv2WSxrMNF0HxEfw+coe6mxKuMqhKS3Atmb3UHax+nXO87J2euGorSTgo49ZPWTJ0rlW3CEJKohCEAjijgEIoQHCKEBzHiKC1FKVFV1YWKsAykdhB0M9wgc03l9kdGqS+CqGg392wL0j4e8n5junNds7jbRwpOfDM6j36NqqkeC84eaifSsIHyE9bKxVtGHFToR4g6iPlp9ZY3ZlGuLVqVOp8aK/zEgsT7Pdm1OOEpDvUFP/AGmE7fNXLQ5afQ7+ynZZ/s58q1cfJ56p+yvZa/2cnxq1m+bwbfO3LCC1wSFGrHgBqT4Drn0xh9wdnU+jg6N+1lzH/NJvB7No0RajSp0/gRU+Qg2+b9k7nY/E25LC1LH3qgFJR3kuR+V50Pd32Q2IbHVs3/hUbgftVDqR4AeM6tCEba2zdnUsNTFOgi00HuqLeJPae8zaihAcIoQHCKEBwihAcUIQHCKEBxQhAcIoQCEIQHFCEAjihAI4oQHCKEAjihAIQhAcIoQHCEICjhCAQhCAQhCAoRwgKEcIBFCEBxRwgKOEIChHCAQhCAoQh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4758" name="Picture 6" descr="http://www.vita4you.gr/images/stories/virtuemart/product/Solgar_Beta_Gluc_50220b8f54b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2736304" cy="4109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92696"/>
            <a:ext cx="5122912" cy="127788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Ζυμομύκητες ή Ζύμες (</a:t>
            </a:r>
            <a:r>
              <a:rPr lang="en-US" dirty="0" smtClean="0"/>
              <a:t>yeasts)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532888"/>
            <a:ext cx="8229600" cy="4325112"/>
          </a:xfrm>
        </p:spPr>
        <p:txBody>
          <a:bodyPr>
            <a:normAutofit/>
          </a:bodyPr>
          <a:lstStyle/>
          <a:p>
            <a:r>
              <a:rPr lang="el-GR" dirty="0" smtClean="0"/>
              <a:t>Μικροσκοπικοί </a:t>
            </a:r>
            <a:r>
              <a:rPr lang="el-GR" u="sng" dirty="0" smtClean="0"/>
              <a:t>μονοκύτταροι</a:t>
            </a:r>
            <a:r>
              <a:rPr lang="el-GR" dirty="0" smtClean="0"/>
              <a:t> μύκητες</a:t>
            </a:r>
            <a:endParaRPr lang="en-US" dirty="0" smtClean="0"/>
          </a:p>
          <a:p>
            <a:r>
              <a:rPr lang="en-US" dirty="0" smtClean="0"/>
              <a:t>&gt;1500 </a:t>
            </a:r>
            <a:r>
              <a:rPr lang="el-GR" dirty="0" smtClean="0"/>
              <a:t>είδη έχουν χαρακτηριστεί</a:t>
            </a:r>
          </a:p>
          <a:p>
            <a:r>
              <a:rPr lang="el-GR" dirty="0" smtClean="0"/>
              <a:t>Ανήκουν κυρίως στο φύλο των Ασκομυκήτων ή </a:t>
            </a:r>
            <a:r>
              <a:rPr lang="el-GR" dirty="0" err="1" smtClean="0"/>
              <a:t>Βασιδιομυκήτων</a:t>
            </a:r>
            <a:endParaRPr lang="el-GR" dirty="0" smtClean="0"/>
          </a:p>
          <a:p>
            <a:r>
              <a:rPr lang="el-GR" dirty="0" smtClean="0"/>
              <a:t>Χρησιμοποιούνται για την παραγωγή άρτου, οίνου, μπύρας από τους αρχαίους χρόνους</a:t>
            </a:r>
          </a:p>
          <a:p>
            <a:r>
              <a:rPr lang="el-GR" dirty="0" smtClean="0"/>
              <a:t>Βρίσκονται σχεδόν παντού (έδαφος, νερό, ζώα, φυτά) και κυρίως σε σακχαρώδη υποστρώματα όπως νέκταρ λουλουδιών και φρούτα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34818" name="Picture 2" descr="Image result for ye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188640"/>
            <a:ext cx="4392488" cy="2414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/>
          </a:p>
        </p:txBody>
      </p:sp>
      <p:pic>
        <p:nvPicPr>
          <p:cNvPr id="128003" name="Picture 3" descr="CHAP-31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4768850" cy="6858000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395536" y="3749457"/>
            <a:ext cx="31683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 smtClean="0"/>
              <a:t>Saccharomyces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cerevisiae</a:t>
            </a:r>
            <a:r>
              <a:rPr lang="en-US" sz="2800" b="1" i="1" u="sng" dirty="0" smtClean="0"/>
              <a:t>:</a:t>
            </a:r>
            <a:endParaRPr lang="el-GR" sz="2800" b="1" i="1" u="sng" dirty="0" smtClean="0"/>
          </a:p>
          <a:p>
            <a:r>
              <a:rPr lang="el-GR" sz="2800" dirty="0" smtClean="0"/>
              <a:t>Χαρακτηριστικός ζυμομύκητας</a:t>
            </a:r>
          </a:p>
          <a:p>
            <a:endParaRPr lang="el-GR" sz="2800" dirty="0" smtClean="0"/>
          </a:p>
          <a:p>
            <a:r>
              <a:rPr lang="el-GR" sz="2800" dirty="0" smtClean="0"/>
              <a:t>Ανήκει στους Ασκομύκητες</a:t>
            </a:r>
            <a:endParaRPr lang="el-GR" sz="28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484784"/>
            <a:ext cx="8077200" cy="1673352"/>
          </a:xfrm>
        </p:spPr>
        <p:txBody>
          <a:bodyPr/>
          <a:lstStyle/>
          <a:p>
            <a:r>
              <a:rPr lang="el-GR" dirty="0" smtClean="0"/>
              <a:t>Β. Μύκητες (</a:t>
            </a:r>
            <a:r>
              <a:rPr lang="en-US" dirty="0" smtClean="0"/>
              <a:t>fungi)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23528" y="4005064"/>
            <a:ext cx="8077200" cy="24756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 smtClean="0"/>
              <a:t>Οι μύκητες αποτελούν ένα ξεχωριστό βασίλειο της επικράτειας των </a:t>
            </a:r>
            <a:r>
              <a:rPr lang="el-GR" sz="2800" dirty="0" err="1" smtClean="0"/>
              <a:t>ευκαρυωτικών</a:t>
            </a:r>
            <a:r>
              <a:rPr lang="el-GR" sz="2800" dirty="0" smtClean="0"/>
              <a:t> οργανισμών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 smtClean="0"/>
              <a:t> </a:t>
            </a:r>
            <a:r>
              <a:rPr lang="el-GR" sz="2800" dirty="0" err="1" smtClean="0"/>
              <a:t>Εχουν</a:t>
            </a:r>
            <a:r>
              <a:rPr lang="el-GR" sz="2800" dirty="0" smtClean="0"/>
              <a:t> χαρακτηριστεί ~100.000 είδη μυκήτων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Στους μύκητες ανήκουν οι ζύμες, οι νηματοειδείς μύκητες (μούχλες) και τα μανιτάρια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Στην μικροβιολογία μας ενδιαφέρουν οι ζύμες και οι μούχλες </a:t>
            </a:r>
          </a:p>
          <a:p>
            <a:endParaRPr lang="el-GR" sz="3200" dirty="0" smtClean="0"/>
          </a:p>
          <a:p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55298" name="AutoShape 2" descr="Image result for molds fung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5300" name="AutoShape 4" descr="https://qph.fs.quoracdn.net/main-qimg-af03789693f8041c8b5facea49976a5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5302" name="AutoShape 6" descr="Image result for molds fung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5304" name="AutoShape 8" descr="Image result for molds fung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5308" name="Picture 12" descr="mold growing on clement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8640"/>
            <a:ext cx="3181536" cy="2121024"/>
          </a:xfrm>
          <a:prstGeom prst="rect">
            <a:avLst/>
          </a:prstGeom>
          <a:noFill/>
        </p:spPr>
      </p:pic>
      <p:pic>
        <p:nvPicPr>
          <p:cNvPr id="55310" name="Picture 14" descr="https://i1.wp.com/moldbacteriafacts.com/wp-content/uploads/2011/08/whatismo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2736304" cy="212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3075" name="Picture 3" descr=" p562c.tif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802838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70992" y="188640"/>
            <a:ext cx="90730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Saccharomyces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cerevisiae</a:t>
            </a:r>
            <a:r>
              <a:rPr lang="en-US" sz="3200" dirty="0" smtClean="0"/>
              <a:t>: </a:t>
            </a:r>
            <a:r>
              <a:rPr lang="el-GR" sz="3200" dirty="0" smtClean="0"/>
              <a:t>ο πιο κοινός ζυμομύκητας.  Χρησιμοποιείται για την παραγωγή ψωμιού, κρασιού και μπύρας</a:t>
            </a:r>
            <a:endParaRPr lang="el-GR" sz="32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4099" name="Picture 3" descr=" p563a.tif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988840"/>
            <a:ext cx="7488832" cy="410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323528" y="188640"/>
            <a:ext cx="8820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Αγενής ή </a:t>
            </a:r>
            <a:r>
              <a:rPr lang="el-GR" sz="3200" b="1" dirty="0" err="1" smtClean="0"/>
              <a:t>Αφυλετική</a:t>
            </a:r>
            <a:r>
              <a:rPr lang="el-GR" sz="3200" b="1" dirty="0" smtClean="0"/>
              <a:t> αναπαραγωγή ζυμομύκητα με </a:t>
            </a:r>
            <a:r>
              <a:rPr lang="el-GR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εκβλάστηση (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budding)</a:t>
            </a:r>
            <a:r>
              <a:rPr lang="el-GR" sz="3200" dirty="0" smtClean="0"/>
              <a:t>(το μητρικό κύτταρο αναπτύσσει  μία προεξοχή η οποία διογκώνεται και αποσπάται)</a:t>
            </a:r>
          </a:p>
          <a:p>
            <a:endParaRPr lang="el-GR" sz="3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323528" y="6027003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 </a:t>
            </a:r>
            <a:r>
              <a:rPr lang="el-GR" sz="2400" b="1" dirty="0" smtClean="0"/>
              <a:t>αγενής αναπαραγωγή μπορεί να γίνει και με κυτταρική διαίρεση ( </a:t>
            </a:r>
            <a:r>
              <a:rPr lang="en-US" sz="2400" b="1" dirty="0" smtClean="0"/>
              <a:t>fission)</a:t>
            </a:r>
            <a:endParaRPr lang="el-G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0243" name="Picture 3" descr=" p552a.tif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28600"/>
            <a:ext cx="33432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251520" y="260648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 smtClean="0"/>
              <a:t>Κύκλος ζωής ζυμομύκητα:</a:t>
            </a:r>
          </a:p>
          <a:p>
            <a:r>
              <a:rPr lang="el-GR" sz="2400" dirty="0" smtClean="0"/>
              <a:t> αναπαράγεται </a:t>
            </a:r>
            <a:r>
              <a:rPr lang="el-GR" sz="2400" dirty="0" err="1" smtClean="0"/>
              <a:t>αφυλετικά</a:t>
            </a:r>
            <a:r>
              <a:rPr lang="el-GR" sz="2400" dirty="0" smtClean="0"/>
              <a:t> και φυλετικά</a:t>
            </a:r>
            <a:endParaRPr lang="el-GR" sz="2400" dirty="0"/>
          </a:p>
        </p:txBody>
      </p:sp>
      <p:sp>
        <p:nvSpPr>
          <p:cNvPr id="7" name="6 - TextBox"/>
          <p:cNvSpPr txBox="1"/>
          <p:nvPr/>
        </p:nvSpPr>
        <p:spPr>
          <a:xfrm>
            <a:off x="251520" y="1844824"/>
            <a:ext cx="561662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 err="1" smtClean="0"/>
              <a:t>Αφυλετικά</a:t>
            </a:r>
            <a:r>
              <a:rPr lang="el-GR" sz="2400" dirty="0" smtClean="0"/>
              <a:t> (Αγενής </a:t>
            </a:r>
            <a:r>
              <a:rPr lang="el-GR" sz="2400" dirty="0" err="1" smtClean="0"/>
              <a:t>πολλαπλασιαμός</a:t>
            </a:r>
            <a:r>
              <a:rPr lang="el-GR" sz="2400" dirty="0" smtClean="0"/>
              <a:t>):</a:t>
            </a:r>
          </a:p>
          <a:p>
            <a:r>
              <a:rPr lang="el-GR" sz="2400" dirty="0" smtClean="0"/>
              <a:t>Εκβλάστηση (προκύπτουν απλοειδή κύτταρα ίδια με το μητρικό)</a:t>
            </a:r>
          </a:p>
          <a:p>
            <a:endParaRPr lang="el-GR" sz="2400" dirty="0" smtClean="0"/>
          </a:p>
          <a:p>
            <a:r>
              <a:rPr lang="el-GR" sz="2400" b="1" u="sng" dirty="0" smtClean="0"/>
              <a:t>Φυλετικά</a:t>
            </a:r>
            <a:r>
              <a:rPr lang="el-GR" sz="2400" b="1" dirty="0" smtClean="0"/>
              <a:t> (</a:t>
            </a:r>
            <a:r>
              <a:rPr lang="el-GR" sz="2400" dirty="0" smtClean="0"/>
              <a:t>Εγγενής πολλαπλασιασμός):</a:t>
            </a:r>
          </a:p>
          <a:p>
            <a:endParaRPr lang="el-GR" sz="2400" dirty="0" smtClean="0"/>
          </a:p>
          <a:p>
            <a:pPr>
              <a:buFont typeface="Arial" pitchFamily="34" charset="0"/>
              <a:buChar char="•"/>
            </a:pPr>
            <a:r>
              <a:rPr lang="el-GR" sz="2400" dirty="0" smtClean="0"/>
              <a:t>Ενώνονται δύο διαφορετικοί τύποι σπορίων, τα </a:t>
            </a:r>
            <a:r>
              <a:rPr lang="el-GR" sz="2800" b="1" dirty="0" smtClean="0"/>
              <a:t>α</a:t>
            </a:r>
            <a:r>
              <a:rPr lang="el-GR" sz="2400" dirty="0" smtClean="0"/>
              <a:t> και τα </a:t>
            </a:r>
            <a:r>
              <a:rPr lang="en-US" sz="2800" b="1" dirty="0" smtClean="0"/>
              <a:t>a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l-GR" sz="2400" dirty="0" smtClean="0"/>
              <a:t>προκύπτει ένα </a:t>
            </a:r>
            <a:r>
              <a:rPr lang="el-GR" sz="2400" dirty="0" err="1" smtClean="0"/>
              <a:t>ζυγωτό</a:t>
            </a:r>
            <a:r>
              <a:rPr lang="el-GR" sz="2400" dirty="0" smtClean="0"/>
              <a:t> </a:t>
            </a:r>
            <a:r>
              <a:rPr lang="el-GR" sz="2400" dirty="0" err="1" smtClean="0"/>
              <a:t>διπλοειδές</a:t>
            </a:r>
            <a:r>
              <a:rPr lang="en-US" sz="2400" dirty="0" smtClean="0"/>
              <a:t> </a:t>
            </a:r>
            <a:endParaRPr lang="el-GR" sz="2400" dirty="0" smtClean="0"/>
          </a:p>
          <a:p>
            <a:pPr>
              <a:buFont typeface="Arial" pitchFamily="34" charset="0"/>
              <a:buChar char="•"/>
            </a:pPr>
            <a:r>
              <a:rPr lang="el-GR" sz="2400" dirty="0" smtClean="0"/>
              <a:t>Με μείωση από το </a:t>
            </a:r>
            <a:r>
              <a:rPr lang="el-GR" sz="2400" dirty="0" err="1" smtClean="0"/>
              <a:t>ζυγωτό</a:t>
            </a:r>
            <a:r>
              <a:rPr lang="el-GR" sz="2400" dirty="0" smtClean="0"/>
              <a:t> προκύπτουν 4 απλοειδή κύτταρα που λέγονται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ασκοσπόρια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l-GR" sz="2400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Οι περισσότεροι μύκητες και ζύμες είναι αερόβιοι.</a:t>
            </a:r>
          </a:p>
          <a:p>
            <a:r>
              <a:rPr lang="el-GR" dirty="0" smtClean="0"/>
              <a:t>Ορισμένα είδη όπως ο </a:t>
            </a:r>
            <a:r>
              <a:rPr lang="en-US" i="1" dirty="0" err="1" smtClean="0"/>
              <a:t>Saccharomyces</a:t>
            </a:r>
            <a:r>
              <a:rPr lang="en-US" i="1" dirty="0" smtClean="0"/>
              <a:t> </a:t>
            </a:r>
            <a:r>
              <a:rPr lang="en-US" i="1" dirty="0" err="1" smtClean="0"/>
              <a:t>cerevisiae</a:t>
            </a:r>
            <a:r>
              <a:rPr lang="en-US" dirty="0" smtClean="0"/>
              <a:t> </a:t>
            </a:r>
            <a:r>
              <a:rPr lang="el-GR" dirty="0" smtClean="0"/>
              <a:t>είναι </a:t>
            </a:r>
            <a:r>
              <a:rPr lang="el-GR" b="1" u="sng" dirty="0" smtClean="0"/>
              <a:t>δυνητικά αναερόβια </a:t>
            </a:r>
            <a:r>
              <a:rPr lang="el-GR" dirty="0" smtClean="0"/>
              <a:t>δηλαδή αναπτύσσονται σε αερόβιες και αναερόβιες συνθήκες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29E8-CAAB-4D13-9358-E52882A6B936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620688"/>
            <a:ext cx="8686800" cy="1252728"/>
          </a:xfrm>
        </p:spPr>
        <p:txBody>
          <a:bodyPr>
            <a:noAutofit/>
          </a:bodyPr>
          <a:lstStyle/>
          <a:p>
            <a:r>
              <a:rPr lang="el-GR" sz="2800" dirty="0" smtClean="0"/>
              <a:t>Οι μύκητες επηρεάζουν καθοριστικά την ανακύκλωση τροφών, τις οικολογικές αλληλεπιδράσεις και την ανθρώπινη ευημερία</a:t>
            </a:r>
            <a:endParaRPr lang="el-GR" sz="28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Οι περισσότεροι μύκητες είναι αποικοδομητές νεκρής οργανικής ύλης (</a:t>
            </a:r>
            <a:r>
              <a:rPr lang="el-GR" b="1" u="sng" dirty="0" smtClean="0">
                <a:solidFill>
                  <a:srgbClr val="FF0000"/>
                </a:solidFill>
              </a:rPr>
              <a:t>σαπρόφυτα)</a:t>
            </a:r>
            <a:r>
              <a:rPr lang="el-GR" dirty="0" smtClean="0"/>
              <a:t> και συντελούν στην ανακύκλωση τροφών</a:t>
            </a:r>
          </a:p>
          <a:p>
            <a:r>
              <a:rPr lang="el-GR" dirty="0" smtClean="0"/>
              <a:t>Άλλοι μύκητες είναι </a:t>
            </a:r>
            <a:r>
              <a:rPr lang="el-GR" dirty="0" err="1" smtClean="0"/>
              <a:t>συμβιώτες</a:t>
            </a:r>
            <a:r>
              <a:rPr lang="el-GR" dirty="0" smtClean="0"/>
              <a:t> (συμβιώνουν με διάφορους οργανισμούς, πχ λειχήνες)</a:t>
            </a:r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 </a:t>
            </a:r>
            <a:r>
              <a:rPr lang="el-GR" dirty="0" smtClean="0"/>
              <a:t>ζύμη </a:t>
            </a:r>
            <a:r>
              <a:rPr lang="en-US" i="1" dirty="0" err="1" smtClean="0"/>
              <a:t>Saccharomyces</a:t>
            </a:r>
            <a:r>
              <a:rPr lang="en-US" i="1" dirty="0" smtClean="0"/>
              <a:t> </a:t>
            </a:r>
            <a:r>
              <a:rPr lang="en-US" i="1" dirty="0" err="1" smtClean="0"/>
              <a:t>cerevisiae</a:t>
            </a:r>
            <a:endParaRPr lang="el-GR" i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Είναι χαρακτηρισμένη ως </a:t>
            </a:r>
            <a:r>
              <a:rPr lang="en-US" sz="4000" b="1" dirty="0" smtClean="0"/>
              <a:t>GRAS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Generally Regarded as Safe</a:t>
            </a:r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Θεωρείται ασφαλής για χρήση σε προϊόντα για ανθρώπινη κατανάλωση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25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l-GR" sz="900">
                <a:latin typeface="Times NR Greek MT" pitchFamily="1" charset="-95"/>
              </a:rPr>
              <a:t>BIOΛOΓIA TΩN MIKPOOPΓANIΣMΩN – ΠANEΠIΣTHMIAKEΣ EKΔOΣEIΣ KPHTHΣ</a:t>
            </a:r>
          </a:p>
        </p:txBody>
      </p:sp>
      <p:pic>
        <p:nvPicPr>
          <p:cNvPr id="24579" name="Picture 3" descr="30-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763" y="228600"/>
            <a:ext cx="6421437" cy="662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07696" y="2996952"/>
            <a:ext cx="2736304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Αλκοολική ζύμωση</a:t>
            </a:r>
            <a:r>
              <a:rPr lang="en-US" sz="3200" dirty="0" smtClean="0"/>
              <a:t> </a:t>
            </a:r>
            <a:r>
              <a:rPr lang="el-GR" sz="3200" dirty="0" smtClean="0"/>
              <a:t>με ζυμομύκητες (παραγωγή κρασιού)</a:t>
            </a:r>
            <a:endParaRPr lang="el-GR" sz="32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l-GR" sz="900">
                <a:latin typeface="Times NR Greek MT" pitchFamily="1" charset="-95"/>
              </a:rPr>
              <a:t>BIOΛOΓIA TΩN MIKPOOPΓANIΣMΩN – ΠANEΠIΣTHMIAKEΣ EKΔOΣEIΣ KPHTHΣ</a:t>
            </a:r>
          </a:p>
        </p:txBody>
      </p:sp>
      <p:pic>
        <p:nvPicPr>
          <p:cNvPr id="22531" name="Picture 3" descr="30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688"/>
            <a:ext cx="9144000" cy="65643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12160" y="0"/>
            <a:ext cx="313184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Παραγωγή μικροβιακής βιομάζας (κύτταρα ζύμης </a:t>
            </a:r>
            <a:r>
              <a:rPr lang="en-US" sz="3200" i="1" dirty="0" err="1" smtClean="0"/>
              <a:t>S.cerevisiae</a:t>
            </a:r>
            <a:r>
              <a:rPr lang="el-GR" sz="3200" i="1" dirty="0" smtClean="0"/>
              <a:t>)</a:t>
            </a:r>
            <a:endParaRPr lang="el-GR" sz="3200" i="1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 result for kluyveromyces lac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6" name="Picture 4" descr="http://www.visualphotos.com/photo/1x3745112/kluyveromyces_lactis_yeast_cell_kluyveromyces_lactis_yeast_cell_metabolize_lactose_milk_sugar__AH97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980728"/>
            <a:ext cx="3425647" cy="2358803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251520" y="1196752"/>
            <a:ext cx="49320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/>
              <a:t>Κύτταρα</a:t>
            </a:r>
            <a:r>
              <a:rPr lang="el-GR" sz="2800" b="1" i="1" dirty="0" smtClean="0"/>
              <a:t> </a:t>
            </a:r>
            <a:r>
              <a:rPr lang="en-US" sz="2800" b="1" i="1" dirty="0" err="1" smtClean="0"/>
              <a:t>Kluyveromyces</a:t>
            </a:r>
            <a:r>
              <a:rPr lang="en-US" sz="2800" b="1" i="1" dirty="0" smtClean="0"/>
              <a:t> </a:t>
            </a:r>
            <a:r>
              <a:rPr lang="en-US" sz="2800" b="1" i="1" dirty="0" err="1"/>
              <a:t>lactis</a:t>
            </a:r>
            <a:r>
              <a:rPr lang="en-US" sz="2800" b="1" i="1" dirty="0"/>
              <a:t> </a:t>
            </a:r>
            <a:r>
              <a:rPr lang="en-US" b="1" dirty="0" smtClean="0"/>
              <a:t>(</a:t>
            </a:r>
            <a:r>
              <a:rPr lang="el-GR" b="1" dirty="0" smtClean="0"/>
              <a:t>μεταβολίζουν την λακτόζη, το σάκχαρο του γάλακτος</a:t>
            </a:r>
            <a:r>
              <a:rPr lang="en-US" b="1" dirty="0" smtClean="0"/>
              <a:t>). </a:t>
            </a:r>
            <a:r>
              <a:rPr lang="el-GR" b="1" dirty="0" smtClean="0"/>
              <a:t>Χρησιμοποιούνται για την μείωση της λακτόζης στο γάλα και ως πηγή ενζύμων όπως οι </a:t>
            </a:r>
            <a:r>
              <a:rPr lang="el-GR" b="1" dirty="0" err="1" smtClean="0"/>
              <a:t>λακτάσες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323528" y="260648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u="sng" dirty="0" smtClean="0"/>
              <a:t>Ζύμες του γένους </a:t>
            </a:r>
            <a:r>
              <a:rPr lang="en-US" sz="3600" b="1" i="1" u="sng" dirty="0" err="1" smtClean="0"/>
              <a:t>Kluyveromyces</a:t>
            </a:r>
            <a:r>
              <a:rPr lang="el-GR" sz="3600" b="1" i="1" u="sng" dirty="0" smtClean="0"/>
              <a:t>: </a:t>
            </a:r>
            <a:r>
              <a:rPr lang="el-GR" sz="2400" b="1" i="1" dirty="0" smtClean="0"/>
              <a:t>χρησιμοποιούνται σε ζυμώσεις</a:t>
            </a:r>
            <a:endParaRPr lang="el-GR" sz="2400" i="1" dirty="0"/>
          </a:p>
        </p:txBody>
      </p:sp>
      <p:pic>
        <p:nvPicPr>
          <p:cNvPr id="3078" name="Picture 6" descr="https://encrypted-tbn0.gstatic.com/images?q=tbn:ANd9GcTS76p4YVSjPEy-sE68h_4LnKkP3oWmsbMedxZUuv-F_lM-CDc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869160"/>
            <a:ext cx="2466975" cy="1847851"/>
          </a:xfrm>
          <a:prstGeom prst="rect">
            <a:avLst/>
          </a:prstGeom>
          <a:noFill/>
        </p:spPr>
      </p:pic>
      <p:pic>
        <p:nvPicPr>
          <p:cNvPr id="3080" name="Picture 8" descr="http://ejournal.undip.ac.id/public/journals/2/cover_article_4044_en_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149080"/>
            <a:ext cx="4513000" cy="2492896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467544" y="3212976"/>
            <a:ext cx="42484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/>
              <a:t>Kluyveromyces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marxianus</a:t>
            </a:r>
            <a:r>
              <a:rPr lang="en-US" sz="2800" b="1" i="1" dirty="0" smtClean="0"/>
              <a:t> </a:t>
            </a:r>
            <a:r>
              <a:rPr lang="en-US" sz="2400" b="1" i="1" dirty="0" smtClean="0"/>
              <a:t>(</a:t>
            </a:r>
            <a:r>
              <a:rPr lang="el-GR" sz="2400" b="1" i="1" dirty="0" smtClean="0"/>
              <a:t>ζυμώνει την λακτόζη και παράγει αιθανόλη)</a:t>
            </a:r>
            <a:endParaRPr lang="el-GR" sz="2400" dirty="0"/>
          </a:p>
        </p:txBody>
      </p:sp>
      <p:sp>
        <p:nvSpPr>
          <p:cNvPr id="11" name="10 - Βέλος προς τα κάτω"/>
          <p:cNvSpPr/>
          <p:nvPr/>
        </p:nvSpPr>
        <p:spPr>
          <a:xfrm>
            <a:off x="2555776" y="4653136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εξιό βέλος"/>
          <p:cNvSpPr/>
          <p:nvPr/>
        </p:nvSpPr>
        <p:spPr>
          <a:xfrm>
            <a:off x="4211960" y="2924944"/>
            <a:ext cx="136815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Βέλος προς τα κάτω"/>
          <p:cNvSpPr/>
          <p:nvPr/>
        </p:nvSpPr>
        <p:spPr>
          <a:xfrm rot="18367156">
            <a:off x="3977482" y="4263952"/>
            <a:ext cx="360040" cy="8504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252728"/>
          </a:xfrm>
        </p:spPr>
        <p:txBody>
          <a:bodyPr>
            <a:normAutofit fontScale="90000"/>
          </a:bodyPr>
          <a:lstStyle/>
          <a:p>
            <a:pPr lvl="0"/>
            <a:r>
              <a:rPr lang="el-GR" sz="3100" dirty="0" smtClean="0"/>
              <a:t>Οι μύκητες έχουν πολύ πλούσιο </a:t>
            </a:r>
            <a:r>
              <a:rPr lang="el-GR" sz="3100" dirty="0" err="1" smtClean="0"/>
              <a:t>ενζυμικό</a:t>
            </a:r>
            <a:r>
              <a:rPr lang="el-GR" sz="3100" dirty="0" smtClean="0"/>
              <a:t> σύστημα. </a:t>
            </a:r>
            <a:br>
              <a:rPr lang="el-GR" sz="3100" dirty="0" smtClean="0"/>
            </a:br>
            <a:r>
              <a:rPr lang="el-GR" sz="3100" dirty="0" smtClean="0"/>
              <a:t>Παράγουν χρήσιμες ενώσεις ως «βιολογικά εργοστάσια» </a:t>
            </a:r>
            <a:r>
              <a:rPr lang="el-GR" sz="3600" dirty="0" smtClean="0"/>
              <a:t>: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1"/>
            <a:r>
              <a:rPr lang="el-GR" dirty="0" smtClean="0"/>
              <a:t>ένζυμα (πχ πρωτεολυτικά που διασπούν </a:t>
            </a:r>
            <a:r>
              <a:rPr lang="el-GR" dirty="0" err="1" smtClean="0"/>
              <a:t>πρωτείνες</a:t>
            </a:r>
            <a:r>
              <a:rPr lang="el-GR" dirty="0" smtClean="0"/>
              <a:t>, </a:t>
            </a:r>
            <a:r>
              <a:rPr lang="el-GR" dirty="0" err="1" smtClean="0"/>
              <a:t>λιπολυτικά</a:t>
            </a:r>
            <a:r>
              <a:rPr lang="el-GR" dirty="0" smtClean="0"/>
              <a:t> που διασπούν λίπη, κα)</a:t>
            </a:r>
          </a:p>
          <a:p>
            <a:pPr lvl="1"/>
            <a:r>
              <a:rPr lang="el-GR" dirty="0" smtClean="0"/>
              <a:t>οργανικά οξέα</a:t>
            </a:r>
          </a:p>
          <a:p>
            <a:pPr lvl="1"/>
            <a:r>
              <a:rPr lang="el-GR" dirty="0" err="1" smtClean="0"/>
              <a:t>Πρωτείνες</a:t>
            </a:r>
            <a:endParaRPr lang="el-GR" dirty="0" smtClean="0"/>
          </a:p>
          <a:p>
            <a:pPr lvl="1"/>
            <a:r>
              <a:rPr lang="el-GR" dirty="0" smtClean="0"/>
              <a:t>πολυσακχαρίτες</a:t>
            </a:r>
          </a:p>
          <a:p>
            <a:pPr lvl="1"/>
            <a:r>
              <a:rPr lang="el-GR" dirty="0" smtClean="0"/>
              <a:t>Βιταμίνες</a:t>
            </a:r>
          </a:p>
          <a:p>
            <a:pPr lvl="1"/>
            <a:r>
              <a:rPr lang="el-GR" dirty="0" smtClean="0"/>
              <a:t>Αρωματικές ενώσεις</a:t>
            </a:r>
          </a:p>
          <a:p>
            <a:pPr lvl="1"/>
            <a:r>
              <a:rPr lang="el-GR" dirty="0" smtClean="0"/>
              <a:t>αντιβιοτικά (πχ </a:t>
            </a:r>
            <a:r>
              <a:rPr lang="el-GR" dirty="0" err="1" smtClean="0"/>
              <a:t>πενικιλλίνη</a:t>
            </a:r>
            <a:r>
              <a:rPr lang="el-GR" dirty="0" smtClean="0"/>
              <a:t>) (η ανακάλυψη και η εφαρμογή αντιβιοτικών από το 2</a:t>
            </a:r>
            <a:r>
              <a:rPr lang="el-GR" baseline="30000" dirty="0" smtClean="0"/>
              <a:t>ο</a:t>
            </a:r>
            <a:r>
              <a:rPr lang="el-GR" dirty="0" smtClean="0"/>
              <a:t> παγκόσμιο και μετά έσωσε εκατομμύρια ανθρώπους. Η μεγάλη όμως χρήση αντιβιοτικών πλέον έχει οδηγήσει στην ανάπτυξη πολύ ανθεκτικών βακτηρίων και στην ανάγκη για την δημιουργία ακόμη πιο ισχυρών αντιβιοτικών)</a:t>
            </a:r>
          </a:p>
          <a:p>
            <a:pPr lvl="1"/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/>
          </a:p>
        </p:txBody>
      </p:sp>
      <p:pic>
        <p:nvPicPr>
          <p:cNvPr id="136195" name="Picture 3" descr="CHAP-31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092700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23528" y="764704"/>
            <a:ext cx="2880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Οι μυκητολόγοι κατατάσσουν τους μύκητες σε 5 φύλα:</a:t>
            </a:r>
          </a:p>
          <a:p>
            <a:endParaRPr lang="el-GR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2800" dirty="0" err="1" smtClean="0">
                <a:solidFill>
                  <a:schemeClr val="bg1"/>
                </a:solidFill>
              </a:rPr>
              <a:t>Χυτρίδια</a:t>
            </a:r>
            <a:endParaRPr lang="el-GR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2800" dirty="0" err="1" smtClean="0">
                <a:solidFill>
                  <a:schemeClr val="bg1"/>
                </a:solidFill>
              </a:rPr>
              <a:t>Ζυγομύκητες</a:t>
            </a:r>
            <a:endParaRPr lang="el-GR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Glomeromycota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l-GR" sz="2800" dirty="0" smtClean="0"/>
              <a:t>Ασκομύκητες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 err="1" smtClean="0"/>
              <a:t>Βασιδιομύκητες</a:t>
            </a:r>
            <a:endParaRPr lang="el-GR" sz="2800" dirty="0"/>
          </a:p>
        </p:txBody>
      </p:sp>
      <p:sp>
        <p:nvSpPr>
          <p:cNvPr id="5" name="4 - Δεξιό βέλος"/>
          <p:cNvSpPr/>
          <p:nvPr/>
        </p:nvSpPr>
        <p:spPr>
          <a:xfrm>
            <a:off x="2843808" y="4365104"/>
            <a:ext cx="23762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Δεξιό βέλος"/>
          <p:cNvSpPr/>
          <p:nvPr/>
        </p:nvSpPr>
        <p:spPr>
          <a:xfrm rot="1178818">
            <a:off x="3167773" y="5177448"/>
            <a:ext cx="2305022" cy="247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Ελεύθερη σχεδίαση"/>
          <p:cNvSpPr/>
          <p:nvPr/>
        </p:nvSpPr>
        <p:spPr>
          <a:xfrm>
            <a:off x="-130628" y="4077073"/>
            <a:ext cx="3766524" cy="1567666"/>
          </a:xfrm>
          <a:custGeom>
            <a:avLst/>
            <a:gdLst>
              <a:gd name="connsiteX0" fmla="*/ 380010 w 3705101"/>
              <a:gd name="connsiteY0" fmla="*/ 486888 h 1333995"/>
              <a:gd name="connsiteX1" fmla="*/ 1306285 w 3705101"/>
              <a:gd name="connsiteY1" fmla="*/ 1330036 h 1333995"/>
              <a:gd name="connsiteX2" fmla="*/ 3574472 w 3705101"/>
              <a:gd name="connsiteY2" fmla="*/ 510639 h 1333995"/>
              <a:gd name="connsiteX3" fmla="*/ 522514 w 3705101"/>
              <a:gd name="connsiteY3" fmla="*/ 23751 h 1333995"/>
              <a:gd name="connsiteX4" fmla="*/ 439386 w 3705101"/>
              <a:gd name="connsiteY4" fmla="*/ 653143 h 1333995"/>
              <a:gd name="connsiteX5" fmla="*/ 855023 w 3705101"/>
              <a:gd name="connsiteY5" fmla="*/ 1187532 h 1333995"/>
              <a:gd name="connsiteX6" fmla="*/ 866898 w 3705101"/>
              <a:gd name="connsiteY6" fmla="*/ 1187532 h 133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5101" h="1333995">
                <a:moveTo>
                  <a:pt x="380010" y="486888"/>
                </a:moveTo>
                <a:cubicBezTo>
                  <a:pt x="576942" y="906483"/>
                  <a:pt x="773875" y="1326078"/>
                  <a:pt x="1306285" y="1330036"/>
                </a:cubicBezTo>
                <a:cubicBezTo>
                  <a:pt x="1838695" y="1333995"/>
                  <a:pt x="3705101" y="728353"/>
                  <a:pt x="3574472" y="510639"/>
                </a:cubicBezTo>
                <a:cubicBezTo>
                  <a:pt x="3443844" y="292925"/>
                  <a:pt x="1045028" y="0"/>
                  <a:pt x="522514" y="23751"/>
                </a:cubicBezTo>
                <a:cubicBezTo>
                  <a:pt x="0" y="47502"/>
                  <a:pt x="383968" y="459180"/>
                  <a:pt x="439386" y="653143"/>
                </a:cubicBezTo>
                <a:cubicBezTo>
                  <a:pt x="494804" y="847106"/>
                  <a:pt x="783771" y="1098467"/>
                  <a:pt x="855023" y="1187532"/>
                </a:cubicBezTo>
                <a:cubicBezTo>
                  <a:pt x="926275" y="1276597"/>
                  <a:pt x="896586" y="1232064"/>
                  <a:pt x="866898" y="1187532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539552" y="5589240"/>
            <a:ext cx="230425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Οι πιο βασικοί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395536" y="548680"/>
            <a:ext cx="7992888" cy="1152128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Πολλοί </a:t>
            </a:r>
            <a:r>
              <a:rPr lang="el-GR" dirty="0" err="1" smtClean="0"/>
              <a:t>υφομύκητες</a:t>
            </a:r>
            <a:r>
              <a:rPr lang="el-GR" dirty="0" smtClean="0"/>
              <a:t> παράγουν αντιβιοτικά (πχ </a:t>
            </a:r>
            <a:r>
              <a:rPr lang="el-GR" dirty="0" err="1" smtClean="0"/>
              <a:t>πενικιλλίνη</a:t>
            </a:r>
            <a:r>
              <a:rPr lang="el-GR" dirty="0" smtClean="0"/>
              <a:t> που παράγεται από το γένος </a:t>
            </a:r>
            <a:r>
              <a:rPr lang="en-US" i="1" dirty="0" err="1" smtClean="0"/>
              <a:t>Penicillium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166915" name="Picture 3" descr="CHAP-3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6175861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Ανεπιθύμητες δράσεις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Εκτός από τους ωφέλιμους ζυμομύκητες που χρησιμοποιούνται στις ζυμώσεις, υπάρχουν και </a:t>
            </a:r>
            <a:r>
              <a:rPr lang="el-GR" dirty="0" err="1" smtClean="0"/>
              <a:t>αλλοιωγόνοι</a:t>
            </a:r>
            <a:r>
              <a:rPr lang="el-GR" dirty="0" smtClean="0"/>
              <a:t> (μπορεί να προκαλέσουν αλλοιώσεις σε τρόφιμα όπως ίζημα, βλέννα, αποχρωματισμούς, οσμές)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Γένη ζυμών που προκαλούν αλλοιώσεις στα τρόφιμα</a:t>
            </a:r>
            <a:endParaRPr lang="el-GR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Autofit/>
          </a:bodyPr>
          <a:lstStyle/>
          <a:p>
            <a:pPr lvl="0"/>
            <a:r>
              <a:rPr lang="en-GB" sz="2400" b="1" i="1" dirty="0" err="1" smtClean="0"/>
              <a:t>Zygosaccharomyces</a:t>
            </a:r>
            <a:r>
              <a:rPr lang="el-GR" sz="2400" b="1" dirty="0" smtClean="0"/>
              <a:t>:</a:t>
            </a:r>
            <a:r>
              <a:rPr lang="el-GR" sz="2400" dirty="0" smtClean="0"/>
              <a:t> </a:t>
            </a:r>
            <a:r>
              <a:rPr lang="el-GR" sz="2400" dirty="0" err="1" smtClean="0"/>
              <a:t>οσμόφιλη</a:t>
            </a:r>
            <a:r>
              <a:rPr lang="el-GR" sz="2400" dirty="0" smtClean="0"/>
              <a:t> ζύμη</a:t>
            </a:r>
          </a:p>
          <a:p>
            <a:pPr lvl="0"/>
            <a:r>
              <a:rPr lang="en-GB" sz="2400" b="1" i="1" dirty="0" err="1" smtClean="0"/>
              <a:t>Debaryomyces</a:t>
            </a:r>
            <a:r>
              <a:rPr lang="el-GR" sz="2400" b="1" dirty="0" smtClean="0"/>
              <a:t>:</a:t>
            </a:r>
            <a:r>
              <a:rPr lang="el-GR" sz="2400" dirty="0" smtClean="0"/>
              <a:t> σχηματίζει μεμβράνη - αναπτύσσεται στο τυρί και τα λουκάνικα </a:t>
            </a:r>
          </a:p>
          <a:p>
            <a:pPr lvl="0"/>
            <a:r>
              <a:rPr lang="en-GB" sz="2400" b="1" i="1" dirty="0" err="1" smtClean="0"/>
              <a:t>Torulopsis</a:t>
            </a:r>
            <a:r>
              <a:rPr lang="el-GR" sz="2400" dirty="0" smtClean="0"/>
              <a:t>: προκαλεί ζύμωση της λακτόζης και αλλοιώνει </a:t>
            </a:r>
            <a:r>
              <a:rPr lang="en-US" sz="2400" dirty="0" smtClean="0"/>
              <a:t>	</a:t>
            </a:r>
            <a:r>
              <a:rPr lang="el-GR" sz="2400" dirty="0" smtClean="0"/>
              <a:t>τα γαλακτοκομικά (π.χ. ζαχαρούχο γάλα), τους συμπυκνωμένους χυμούς φρούτων και όξινες τροφές</a:t>
            </a:r>
          </a:p>
          <a:p>
            <a:pPr lvl="0"/>
            <a:r>
              <a:rPr lang="en-GB" sz="2400" b="1" i="1" dirty="0" smtClean="0"/>
              <a:t>Candida </a:t>
            </a:r>
            <a:r>
              <a:rPr lang="el-GR" sz="2400" dirty="0" smtClean="0"/>
              <a:t>(μη σπορογόνος): εμφανίζεται στο ωμό κρέας (π.χ. κιμάς), στα συντηρημένα κρέατα, στο βούτυρο και τη </a:t>
            </a:r>
            <a:r>
              <a:rPr lang="en-US" sz="2400" dirty="0" smtClean="0"/>
              <a:t>	</a:t>
            </a:r>
            <a:r>
              <a:rPr lang="el-GR" sz="2400" dirty="0" smtClean="0"/>
              <a:t>μαργαρίνη (</a:t>
            </a:r>
            <a:r>
              <a:rPr lang="en-GB" sz="2400" i="1" dirty="0" smtClean="0"/>
              <a:t>C</a:t>
            </a:r>
            <a:r>
              <a:rPr lang="el-GR" sz="2400" i="1" dirty="0" smtClean="0"/>
              <a:t>. </a:t>
            </a:r>
            <a:r>
              <a:rPr lang="en-GB" sz="2400" i="1" dirty="0" err="1" smtClean="0"/>
              <a:t>lipolytic</a:t>
            </a:r>
            <a:r>
              <a:rPr lang="en-US" sz="2400" i="1" dirty="0" smtClean="0"/>
              <a:t>a</a:t>
            </a:r>
            <a:r>
              <a:rPr lang="el-GR" sz="2400" i="1" dirty="0" smtClean="0"/>
              <a:t>)</a:t>
            </a:r>
            <a:r>
              <a:rPr lang="el-GR" sz="2400" dirty="0" smtClean="0"/>
              <a:t>. Η </a:t>
            </a:r>
            <a:r>
              <a:rPr lang="en-US" sz="2400" b="1" i="1" dirty="0" smtClean="0"/>
              <a:t>Candida </a:t>
            </a:r>
            <a:r>
              <a:rPr lang="en-US" sz="2400" b="1" i="1" dirty="0" err="1" smtClean="0"/>
              <a:t>albicans</a:t>
            </a:r>
            <a:r>
              <a:rPr lang="en-US" sz="2400" b="1" i="1" dirty="0" smtClean="0"/>
              <a:t> </a:t>
            </a:r>
            <a:r>
              <a:rPr lang="el-GR" sz="2400" dirty="0" smtClean="0"/>
              <a:t>μπορεί να έχει παθογόνο δράση στον άνθρωπο</a:t>
            </a:r>
          </a:p>
          <a:p>
            <a:pPr lvl="0"/>
            <a:r>
              <a:rPr lang="en-GB" sz="2400" b="1" i="1" dirty="0" err="1" smtClean="0"/>
              <a:t>Rhodotorula</a:t>
            </a:r>
            <a:r>
              <a:rPr lang="el-GR" sz="2400" dirty="0" smtClean="0"/>
              <a:t> (μη σπορογόνος ζύμη): παράγει κόκκινες, </a:t>
            </a:r>
            <a:r>
              <a:rPr lang="en-US" sz="2400" dirty="0" smtClean="0"/>
              <a:t>	</a:t>
            </a:r>
            <a:r>
              <a:rPr lang="el-GR" sz="2400" dirty="0" smtClean="0"/>
              <a:t>κίτρινες και ροζ χρωστικές, </a:t>
            </a:r>
          </a:p>
          <a:p>
            <a:endParaRPr lang="el-GR" sz="20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32</a:t>
            </a:fld>
            <a:endParaRPr lang="el-GR"/>
          </a:p>
        </p:txBody>
      </p:sp>
      <p:pic>
        <p:nvPicPr>
          <p:cNvPr id="5" name="4 - Εικόνα" descr="Image result for rhodotoru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60648"/>
            <a:ext cx="1738498" cy="17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251520" y="155448"/>
            <a:ext cx="8640960" cy="1545360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Γένη μυκήτων που προκαλούν παραγωγή τοξινών και αλλοιώσεις στα τρόφιμα</a:t>
            </a:r>
            <a:endParaRPr lang="el-GR" sz="3600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325112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 Ως πιο σημαντικά γένη για την παραγωγή </a:t>
            </a:r>
            <a:r>
              <a:rPr lang="el-GR" dirty="0" err="1" smtClean="0"/>
              <a:t>μυκοτοξινών</a:t>
            </a:r>
            <a:r>
              <a:rPr lang="el-GR" dirty="0" smtClean="0"/>
              <a:t> θεωρούνται τα διάφορα είδη του γένους </a:t>
            </a:r>
            <a:r>
              <a:rPr lang="en-GB" b="1" i="1" dirty="0" err="1" smtClean="0"/>
              <a:t>Aspergillus</a:t>
            </a:r>
            <a:r>
              <a:rPr lang="el-GR" b="1" i="1" dirty="0" smtClean="0"/>
              <a:t>, </a:t>
            </a:r>
            <a:r>
              <a:rPr lang="en-GB" b="1" i="1" dirty="0" err="1" smtClean="0"/>
              <a:t>Penicillium</a:t>
            </a:r>
            <a:r>
              <a:rPr lang="el-GR" b="1" dirty="0" smtClean="0"/>
              <a:t> και</a:t>
            </a:r>
            <a:r>
              <a:rPr lang="el-GR" b="1" i="1" dirty="0" smtClean="0"/>
              <a:t> </a:t>
            </a:r>
            <a:r>
              <a:rPr lang="en-GB" b="1" i="1" dirty="0" err="1" smtClean="0"/>
              <a:t>Fusarium</a:t>
            </a:r>
            <a:r>
              <a:rPr lang="el-GR" b="1" dirty="0" smtClean="0"/>
              <a:t>.</a:t>
            </a:r>
          </a:p>
          <a:p>
            <a:pPr>
              <a:buNone/>
            </a:pPr>
            <a:endParaRPr lang="el-GR" b="1" dirty="0" smtClean="0"/>
          </a:p>
          <a:p>
            <a:r>
              <a:rPr lang="el-GR" b="1" dirty="0" smtClean="0"/>
              <a:t>Οι </a:t>
            </a:r>
            <a:r>
              <a:rPr lang="el-GR" b="1" dirty="0" err="1" smtClean="0"/>
              <a:t>μυκοτοξίνες</a:t>
            </a:r>
            <a:r>
              <a:rPr lang="el-GR" b="1" dirty="0" smtClean="0"/>
              <a:t> είναι δευτερογενείς μεταβολίτες των μυκήτων και αν καταναλωθούν από τον άνθρωπο ή τα ζώα έχουν τοξική δράση (καρκινογόνο). </a:t>
            </a:r>
          </a:p>
          <a:p>
            <a:r>
              <a:rPr lang="el-GR" b="1" dirty="0" smtClean="0"/>
              <a:t>Η ΕΕ έχει θεσπίσει ανώτατα επιτρεπτά όρια παρουσίας </a:t>
            </a:r>
            <a:r>
              <a:rPr lang="el-GR" b="1" dirty="0" err="1" smtClean="0"/>
              <a:t>μυκοτοξινών</a:t>
            </a:r>
            <a:r>
              <a:rPr lang="el-GR" b="1" dirty="0" smtClean="0"/>
              <a:t> σε τρόφιμα και ποτά.</a:t>
            </a:r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Τα γένη νηματοειδών μυκήτων τα οποία παρουσιάζουν ενδιαφέρον, λόγω της ανάμειξής τους στην αλλοίωση τροφίμων και γεωργικών προϊόντων, είναι:</a:t>
            </a:r>
          </a:p>
          <a:p>
            <a:pPr lvl="1"/>
            <a:r>
              <a:rPr lang="en-GB" b="1" i="1" dirty="0" err="1" smtClean="0"/>
              <a:t>Alternaria</a:t>
            </a:r>
            <a:r>
              <a:rPr lang="el-GR" b="1" i="1" dirty="0" smtClean="0"/>
              <a:t>, </a:t>
            </a:r>
          </a:p>
          <a:p>
            <a:pPr lvl="1"/>
            <a:r>
              <a:rPr lang="en-GB" b="1" i="1" dirty="0" err="1" smtClean="0"/>
              <a:t>Trichothecium</a:t>
            </a:r>
            <a:r>
              <a:rPr lang="en-GB" b="1" i="1" dirty="0" smtClean="0"/>
              <a:t> </a:t>
            </a:r>
            <a:endParaRPr lang="el-GR" b="1" i="1" dirty="0" smtClean="0"/>
          </a:p>
          <a:p>
            <a:pPr lvl="1"/>
            <a:r>
              <a:rPr lang="en-GB" b="1" i="1" dirty="0" err="1" smtClean="0"/>
              <a:t>Trichoderma</a:t>
            </a:r>
            <a:r>
              <a:rPr lang="el-GR" b="1" dirty="0" smtClean="0"/>
              <a:t> </a:t>
            </a:r>
          </a:p>
          <a:p>
            <a:pPr lvl="1"/>
            <a:r>
              <a:rPr lang="en-GB" b="1" i="1" dirty="0" err="1" smtClean="0"/>
              <a:t>Rhizopus</a:t>
            </a:r>
            <a:endParaRPr lang="el-GR" b="1" i="1" dirty="0" smtClean="0"/>
          </a:p>
          <a:p>
            <a:pPr lvl="1"/>
            <a:r>
              <a:rPr lang="en-GB" b="1" i="1" dirty="0" err="1" smtClean="0"/>
              <a:t>Mucor</a:t>
            </a:r>
            <a:endParaRPr lang="el-GR" b="1" dirty="0" smtClean="0"/>
          </a:p>
          <a:p>
            <a:pPr lvl="1"/>
            <a:r>
              <a:rPr lang="en-GB" b="1" i="1" dirty="0" err="1" smtClean="0"/>
              <a:t>Cladosporium</a:t>
            </a:r>
            <a:endParaRPr lang="el-GR" i="1" dirty="0" smtClean="0"/>
          </a:p>
          <a:p>
            <a:pPr lvl="1"/>
            <a:r>
              <a:rPr lang="en-US" b="1" i="1" dirty="0" err="1" smtClean="0"/>
              <a:t>Penicillium</a:t>
            </a:r>
            <a:r>
              <a:rPr lang="el-GR" i="1" dirty="0" smtClean="0"/>
              <a:t> 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19458" name="Picture 2" descr="Image result for spoilage moul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3923928" cy="2132846"/>
          </a:xfrm>
          <a:prstGeom prst="rect">
            <a:avLst/>
          </a:prstGeom>
          <a:noFill/>
        </p:spPr>
      </p:pic>
      <p:pic>
        <p:nvPicPr>
          <p:cNvPr id="19460" name="Picture 4" descr="Image result for spoilage moul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3357305" cy="223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404664"/>
            <a:ext cx="8892480" cy="72008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Νηματοειδείς μύκητες </a:t>
            </a:r>
            <a:r>
              <a:rPr lang="en-US" dirty="0" smtClean="0"/>
              <a:t>(</a:t>
            </a:r>
            <a:r>
              <a:rPr lang="el-GR" sz="2700" dirty="0" smtClean="0"/>
              <a:t>πολύ</a:t>
            </a:r>
            <a:r>
              <a:rPr lang="el-GR" dirty="0" smtClean="0"/>
              <a:t> </a:t>
            </a:r>
            <a:r>
              <a:rPr lang="el-GR" sz="2700" dirty="0" smtClean="0"/>
              <a:t>συχνοί</a:t>
            </a:r>
            <a:r>
              <a:rPr lang="el-GR" dirty="0" smtClean="0"/>
              <a:t> </a:t>
            </a:r>
            <a:r>
              <a:rPr lang="el-GR" sz="2700" dirty="0" smtClean="0"/>
              <a:t>στο</a:t>
            </a:r>
            <a:r>
              <a:rPr lang="el-GR" dirty="0" smtClean="0"/>
              <a:t> </a:t>
            </a:r>
            <a:r>
              <a:rPr lang="el-GR" sz="2700" dirty="0" smtClean="0"/>
              <a:t>περιβάλλον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268760"/>
            <a:ext cx="5904656" cy="4896544"/>
          </a:xfrm>
        </p:spPr>
        <p:txBody>
          <a:bodyPr>
            <a:normAutofit fontScale="85000" lnSpcReduction="20000"/>
          </a:bodyPr>
          <a:lstStyle/>
          <a:p>
            <a:r>
              <a:rPr lang="en-US" b="1" i="1" u="sng" dirty="0" err="1" smtClean="0"/>
              <a:t>Aspergillus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spp</a:t>
            </a:r>
            <a:r>
              <a:rPr lang="el-GR" i="1" u="sng" dirty="0" smtClean="0"/>
              <a:t>: </a:t>
            </a:r>
          </a:p>
          <a:p>
            <a:r>
              <a:rPr lang="el-GR" sz="2400" dirty="0" smtClean="0"/>
              <a:t>αναπτύσσουν στα τρόφιμα </a:t>
            </a:r>
            <a:r>
              <a:rPr lang="el-GR" sz="2400" dirty="0" err="1" smtClean="0"/>
              <a:t>μυκήλιο</a:t>
            </a:r>
            <a:r>
              <a:rPr lang="el-GR" sz="2400" dirty="0" smtClean="0"/>
              <a:t> με κίτρινο, πράσινο ή μαύρο χρώμα</a:t>
            </a:r>
          </a:p>
          <a:p>
            <a:r>
              <a:rPr lang="el-GR" sz="2400" dirty="0" smtClean="0"/>
              <a:t>Προκαλούν μαύρη σήψη σε αχλάδια, εσπεριδοειδή</a:t>
            </a:r>
          </a:p>
          <a:p>
            <a:r>
              <a:rPr lang="el-GR" sz="2400" dirty="0" smtClean="0"/>
              <a:t>Ο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niger</a:t>
            </a:r>
            <a:r>
              <a:rPr lang="en-US" sz="2400" i="1" dirty="0" smtClean="0"/>
              <a:t> </a:t>
            </a:r>
            <a:r>
              <a:rPr lang="el-GR" sz="2400" dirty="0" smtClean="0"/>
              <a:t>παράγει πολλά ένζυμα και κιτρικό οξύ που χρησιμοποιούνται στην βιομηχανία τροφίμων</a:t>
            </a:r>
          </a:p>
          <a:p>
            <a:pPr>
              <a:buNone/>
            </a:pPr>
            <a:endParaRPr lang="el-GR" b="1" u="sng" dirty="0" smtClean="0"/>
          </a:p>
          <a:p>
            <a:pPr>
              <a:buNone/>
            </a:pPr>
            <a:endParaRPr lang="el-GR" b="1" u="sng" dirty="0" smtClean="0"/>
          </a:p>
          <a:p>
            <a:pPr>
              <a:buNone/>
            </a:pPr>
            <a:r>
              <a:rPr lang="el-GR" b="1" u="sng" dirty="0" smtClean="0"/>
              <a:t>Γένος: </a:t>
            </a:r>
            <a:r>
              <a:rPr lang="en-US" b="1" i="1" u="sng" dirty="0" err="1" smtClean="0"/>
              <a:t>Fusarium</a:t>
            </a:r>
            <a:endParaRPr lang="el-GR" dirty="0" smtClean="0"/>
          </a:p>
          <a:p>
            <a:pPr lvl="0"/>
            <a:r>
              <a:rPr lang="el-GR" dirty="0" smtClean="0"/>
              <a:t>Προκαλεί καφέ σήψη στα εσπεριδοειδή</a:t>
            </a:r>
          </a:p>
          <a:p>
            <a:pPr lvl="0"/>
            <a:r>
              <a:rPr lang="el-GR" dirty="0" smtClean="0"/>
              <a:t>Αναπτύσσεται σε σπόρους κριθαριού και σιταριού</a:t>
            </a:r>
          </a:p>
          <a:p>
            <a:pPr lvl="0">
              <a:buNone/>
            </a:pPr>
            <a:endParaRPr lang="en-US" dirty="0" smtClean="0"/>
          </a:p>
          <a:p>
            <a:r>
              <a:rPr lang="en-US" b="1" i="1" u="sng" dirty="0" err="1" smtClean="0"/>
              <a:t>Alternaria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spp</a:t>
            </a:r>
            <a:endParaRPr lang="el-GR" dirty="0" smtClean="0"/>
          </a:p>
          <a:p>
            <a:pPr lvl="0"/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35</a:t>
            </a:fld>
            <a:endParaRPr lang="el-GR"/>
          </a:p>
        </p:txBody>
      </p:sp>
      <p:pic>
        <p:nvPicPr>
          <p:cNvPr id="5" name="4 - Εικόνα" descr="Image resul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1124744"/>
            <a:ext cx="1371600" cy="140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 descr="Image result for aspergillus nige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060848"/>
            <a:ext cx="1630780" cy="122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Image result for aspergillus nig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7702" y="2420888"/>
            <a:ext cx="1256298" cy="125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http://2.bp.blogspot.com/-J_Rh363hiLs/T-Wy5_6R8qI/AAAAAAAAHd4/GaNOl9Ab_Yk/s400/00-+Fusarium+oxysporum+SAB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149080"/>
            <a:ext cx="96221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Image result for alternari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489848"/>
            <a:ext cx="18002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476672"/>
            <a:ext cx="7056784" cy="6048672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 err="1" smtClean="0"/>
              <a:t>Penicillium</a:t>
            </a:r>
            <a:r>
              <a:rPr lang="en-US" b="1" i="1" dirty="0" smtClean="0"/>
              <a:t> </a:t>
            </a:r>
            <a:r>
              <a:rPr lang="en-US" dirty="0" smtClean="0"/>
              <a:t>spp. </a:t>
            </a:r>
            <a:endParaRPr lang="el-GR" dirty="0" smtClean="0"/>
          </a:p>
          <a:p>
            <a:r>
              <a:rPr lang="el-GR" dirty="0" smtClean="0"/>
              <a:t>Το γένος </a:t>
            </a:r>
            <a:r>
              <a:rPr lang="en-US" i="1" dirty="0" err="1" smtClean="0"/>
              <a:t>Penicillium</a:t>
            </a:r>
            <a:r>
              <a:rPr lang="en-US" dirty="0" smtClean="0"/>
              <a:t> </a:t>
            </a:r>
            <a:r>
              <a:rPr lang="el-GR" dirty="0" smtClean="0"/>
              <a:t>ανήκει στους ασκομύκητες.</a:t>
            </a:r>
            <a:endParaRPr lang="en-US" dirty="0" smtClean="0"/>
          </a:p>
          <a:p>
            <a:r>
              <a:rPr lang="el-GR" dirty="0" smtClean="0"/>
              <a:t>Παράγει γαλάζιες ή γαλαζοπράσινες χρωστικές  στα τρόφιμα</a:t>
            </a:r>
          </a:p>
          <a:p>
            <a:r>
              <a:rPr lang="el-GR" dirty="0" smtClean="0"/>
              <a:t>Το </a:t>
            </a:r>
            <a:r>
              <a:rPr lang="en-US" i="1" dirty="0" err="1" smtClean="0"/>
              <a:t>P.roqueforti</a:t>
            </a:r>
            <a:r>
              <a:rPr lang="en-US" dirty="0" smtClean="0"/>
              <a:t> </a:t>
            </a:r>
            <a:r>
              <a:rPr lang="el-GR" dirty="0" err="1" smtClean="0"/>
              <a:t>χρησιμοποείται</a:t>
            </a:r>
            <a:r>
              <a:rPr lang="el-GR" dirty="0" smtClean="0"/>
              <a:t> στην παραγωγή τυριού</a:t>
            </a:r>
            <a:endParaRPr lang="en-US" dirty="0" smtClean="0"/>
          </a:p>
          <a:p>
            <a:r>
              <a:rPr lang="el-GR" dirty="0" smtClean="0"/>
              <a:t>Ο </a:t>
            </a:r>
            <a:r>
              <a:rPr lang="en-US" i="1" dirty="0" err="1" smtClean="0"/>
              <a:t>Penicillium</a:t>
            </a:r>
            <a:r>
              <a:rPr lang="en-US" i="1" dirty="0" smtClean="0"/>
              <a:t> </a:t>
            </a:r>
            <a:r>
              <a:rPr lang="en-US" i="1" dirty="0" err="1" smtClean="0"/>
              <a:t>chrysogenum</a:t>
            </a:r>
            <a:r>
              <a:rPr lang="en-US" dirty="0" smtClean="0"/>
              <a:t> </a:t>
            </a:r>
            <a:r>
              <a:rPr lang="el-GR" dirty="0" smtClean="0"/>
              <a:t>είναι γνωστός για την παραγωγή του αντιβιοτικού </a:t>
            </a:r>
            <a:r>
              <a:rPr lang="el-GR" dirty="0" err="1" smtClean="0"/>
              <a:t>πενικιλλίνη</a:t>
            </a:r>
            <a:endParaRPr lang="el-GR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n-US" dirty="0" smtClean="0"/>
          </a:p>
          <a:p>
            <a:r>
              <a:rPr lang="en-US" b="1" i="1" u="sng" dirty="0" err="1" smtClean="0"/>
              <a:t>Cladosporium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spp</a:t>
            </a:r>
            <a:endParaRPr lang="en-US" b="1" i="1" u="sng" dirty="0" smtClean="0"/>
          </a:p>
          <a:p>
            <a:pPr lvl="0"/>
            <a:r>
              <a:rPr lang="el-GR" dirty="0" err="1" smtClean="0"/>
              <a:t>Κονιδιοφόροι</a:t>
            </a:r>
            <a:r>
              <a:rPr lang="en-US" dirty="0" smtClean="0"/>
              <a:t> </a:t>
            </a:r>
            <a:r>
              <a:rPr lang="el-GR" dirty="0" smtClean="0"/>
              <a:t>σκουρόχρωμοι, </a:t>
            </a:r>
          </a:p>
          <a:p>
            <a:pPr lvl="0"/>
            <a:r>
              <a:rPr lang="el-GR" dirty="0" smtClean="0"/>
              <a:t>και διακλαδιζόμενοι</a:t>
            </a:r>
            <a:endParaRPr lang="en-US" dirty="0" smtClean="0"/>
          </a:p>
          <a:p>
            <a:pPr lvl="0"/>
            <a:r>
              <a:rPr lang="el-GR" dirty="0" smtClean="0"/>
              <a:t>Προκαλούν αλλοιώσεις στα τρόφιμα</a:t>
            </a:r>
          </a:p>
          <a:p>
            <a:endParaRPr lang="en-US" b="1" i="1" u="sng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16388" name="AutoShape 4" descr="Image result for penicill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90" name="AutoShape 6" descr="Image result for penicill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6392" name="Picture 8" descr="Image result for penicill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852936"/>
            <a:ext cx="2810473" cy="1872208"/>
          </a:xfrm>
          <a:prstGeom prst="rect">
            <a:avLst/>
          </a:prstGeom>
          <a:noFill/>
        </p:spPr>
      </p:pic>
      <p:pic>
        <p:nvPicPr>
          <p:cNvPr id="9" name="8 - Εικόνα" descr="Image result for penicillium  morpholog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80928"/>
            <a:ext cx="1728192" cy="18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Image result for cladospori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5476037"/>
            <a:ext cx="1728192" cy="138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Image result for cladosporium colony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8774" y="5157192"/>
            <a:ext cx="1525226" cy="114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en-US" b="1" i="1" u="sng" dirty="0" err="1" smtClean="0"/>
              <a:t>Mucor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spp</a:t>
            </a:r>
            <a:r>
              <a:rPr lang="en-US" b="1" i="1" u="sng" dirty="0" smtClean="0"/>
              <a:t/>
            </a:r>
            <a:br>
              <a:rPr lang="en-US" b="1" i="1" u="sng" dirty="0" smtClean="0"/>
            </a:br>
            <a:r>
              <a:rPr lang="en-US" b="1" i="1" u="sng" dirty="0" smtClean="0"/>
              <a:t/>
            </a:r>
            <a:br>
              <a:rPr lang="en-US" b="1" i="1" u="sng" dirty="0" smtClean="0"/>
            </a:br>
            <a:r>
              <a:rPr lang="en-US" b="1" i="1" u="sng" dirty="0" smtClean="0"/>
              <a:t/>
            </a:r>
            <a:br>
              <a:rPr lang="en-US" b="1" i="1" u="sng" dirty="0" smtClean="0"/>
            </a:br>
            <a:r>
              <a:rPr lang="en-US" b="1" i="1" u="sng" dirty="0" err="1" smtClean="0"/>
              <a:t>Rhizopus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spp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5" name="4 - Θέση περιεχομένου" descr="Picture of sporangia of a Mucor spp. fungu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48680"/>
            <a:ext cx="20162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 descr="Image result for muco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92696"/>
            <a:ext cx="1684421" cy="126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4 - Θέση περιεχομένου" descr="Image result for rhizopus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420888"/>
            <a:ext cx="2592288" cy="199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Image result for rhizopu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348880"/>
            <a:ext cx="2887577" cy="192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683568" y="4941168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 smtClean="0"/>
              <a:t>Μύκητες  που προκαλούν αλλοίωση του ψωμιού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Το </a:t>
            </a:r>
            <a:r>
              <a:rPr lang="el-GR" sz="2800" dirty="0" err="1" smtClean="0"/>
              <a:t>μυκήλιο</a:t>
            </a:r>
            <a:r>
              <a:rPr lang="el-GR" sz="2800" dirty="0" smtClean="0"/>
              <a:t> τους δεν έχει διαφράγματα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Ομάδες μυκήτων και ζυμών ανάλογα με το περιβάλλον που αναπτύσσονται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Ξηροφιλικοί</a:t>
            </a:r>
            <a:r>
              <a:rPr lang="el-GR" dirty="0" smtClean="0"/>
              <a:t> μύκητες</a:t>
            </a:r>
          </a:p>
          <a:p>
            <a:r>
              <a:rPr lang="el-GR" dirty="0" smtClean="0"/>
              <a:t>Ζύμες επιφάνειας</a:t>
            </a:r>
          </a:p>
          <a:p>
            <a:r>
              <a:rPr lang="el-GR" dirty="0" err="1" smtClean="0"/>
              <a:t>Ωσμώφιλες</a:t>
            </a:r>
            <a:r>
              <a:rPr lang="el-GR" dirty="0" smtClean="0"/>
              <a:t> ζύμες</a:t>
            </a:r>
          </a:p>
          <a:p>
            <a:r>
              <a:rPr lang="el-GR" dirty="0" err="1" smtClean="0"/>
              <a:t>Αλλοάντοχες</a:t>
            </a:r>
            <a:r>
              <a:rPr lang="el-GR" dirty="0" smtClean="0"/>
              <a:t> ζύμες</a:t>
            </a:r>
          </a:p>
          <a:p>
            <a:pPr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Ξηροφιλικοί</a:t>
            </a:r>
            <a:r>
              <a:rPr lang="el-GR" dirty="0" smtClean="0"/>
              <a:t> μύκητες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4657704"/>
          </a:xfrm>
        </p:spPr>
        <p:txBody>
          <a:bodyPr>
            <a:normAutofit fontScale="92500"/>
          </a:bodyPr>
          <a:lstStyle/>
          <a:p>
            <a:pPr lvl="1"/>
            <a:r>
              <a:rPr lang="el-GR" dirty="0" smtClean="0"/>
              <a:t>Μπορούν να αναπτυχθούν σε </a:t>
            </a:r>
            <a:r>
              <a:rPr lang="el-GR" dirty="0" err="1" smtClean="0"/>
              <a:t>ενεργότητα</a:t>
            </a:r>
            <a:r>
              <a:rPr lang="el-GR" dirty="0" smtClean="0"/>
              <a:t> ύδατος (</a:t>
            </a:r>
            <a:r>
              <a:rPr lang="en-US" dirty="0" smtClean="0"/>
              <a:t>a</a:t>
            </a:r>
            <a:r>
              <a:rPr lang="en-US" baseline="-25000" dirty="0" smtClean="0"/>
              <a:t>w</a:t>
            </a:r>
            <a:r>
              <a:rPr lang="en-US" dirty="0" smtClean="0"/>
              <a:t>) &lt;0,85</a:t>
            </a:r>
          </a:p>
          <a:p>
            <a:pPr lvl="1"/>
            <a:r>
              <a:rPr lang="el-GR" dirty="0" smtClean="0"/>
              <a:t>Μπορούν να αλλοιώσουν αφυδατωμένα τρόφιμα (μαρμελάδες, αφυδατωμένα και αλατισμένα ψάρια, ψωμί, μπέικον, σοκολάτες, σιρόπια, κτλ)</a:t>
            </a:r>
          </a:p>
          <a:p>
            <a:pPr lvl="1"/>
            <a:r>
              <a:rPr lang="el-GR" dirty="0" smtClean="0"/>
              <a:t>Γένη:</a:t>
            </a:r>
          </a:p>
          <a:p>
            <a:pPr lvl="2"/>
            <a:r>
              <a:rPr lang="en-US" i="1" dirty="0" err="1" smtClean="0"/>
              <a:t>Aspergillus</a:t>
            </a:r>
            <a:r>
              <a:rPr lang="en-US" i="1" dirty="0" smtClean="0"/>
              <a:t>, </a:t>
            </a:r>
            <a:r>
              <a:rPr lang="en-US" i="1" dirty="0" err="1" smtClean="0"/>
              <a:t>Eurotium</a:t>
            </a:r>
            <a:r>
              <a:rPr lang="en-US" i="1" dirty="0" smtClean="0"/>
              <a:t>, </a:t>
            </a:r>
            <a:r>
              <a:rPr lang="en-US" i="1" dirty="0" err="1" smtClean="0"/>
              <a:t>Basipetospora</a:t>
            </a:r>
            <a:r>
              <a:rPr lang="en-US" i="1" dirty="0" smtClean="0"/>
              <a:t>, </a:t>
            </a:r>
            <a:r>
              <a:rPr lang="en-US" i="1" dirty="0" err="1" smtClean="0"/>
              <a:t>Chrysosporium</a:t>
            </a:r>
            <a:r>
              <a:rPr lang="en-US" i="1" dirty="0" smtClean="0"/>
              <a:t>, </a:t>
            </a:r>
            <a:r>
              <a:rPr lang="en-US" i="1" dirty="0" err="1" smtClean="0"/>
              <a:t>Eremascus</a:t>
            </a:r>
            <a:r>
              <a:rPr lang="en-US" i="1" dirty="0" smtClean="0"/>
              <a:t>, </a:t>
            </a:r>
            <a:r>
              <a:rPr lang="en-US" i="1" dirty="0" err="1" smtClean="0"/>
              <a:t>Polypaecilum</a:t>
            </a:r>
            <a:r>
              <a:rPr lang="en-US" i="1" dirty="0" smtClean="0"/>
              <a:t>, </a:t>
            </a:r>
            <a:r>
              <a:rPr lang="en-US" i="1" dirty="0" err="1" smtClean="0"/>
              <a:t>Wallemia</a:t>
            </a:r>
            <a:r>
              <a:rPr lang="en-US" i="1" dirty="0" smtClean="0"/>
              <a:t>, </a:t>
            </a:r>
            <a:r>
              <a:rPr lang="en-US" i="1" dirty="0" err="1" smtClean="0"/>
              <a:t>Xeromyces</a:t>
            </a:r>
            <a:endParaRPr lang="el-GR" i="1" dirty="0" smtClean="0"/>
          </a:p>
          <a:p>
            <a:pPr lvl="2"/>
            <a:endParaRPr lang="el-GR" i="1" dirty="0" smtClean="0"/>
          </a:p>
          <a:p>
            <a:pPr lvl="2"/>
            <a:r>
              <a:rPr lang="en-US" i="1" dirty="0" err="1" smtClean="0"/>
              <a:t>Xeromyces</a:t>
            </a:r>
            <a:r>
              <a:rPr lang="en-US" i="1" dirty="0" smtClean="0"/>
              <a:t> </a:t>
            </a:r>
            <a:r>
              <a:rPr lang="en-US" i="1" dirty="0" err="1" smtClean="0"/>
              <a:t>bisporus</a:t>
            </a:r>
            <a:r>
              <a:rPr lang="en-US" i="1" dirty="0" smtClean="0"/>
              <a:t>: </a:t>
            </a:r>
            <a:r>
              <a:rPr lang="el-GR" i="1" dirty="0" smtClean="0"/>
              <a:t>αναπτύσσεται σε </a:t>
            </a:r>
            <a:r>
              <a:rPr lang="en-US" i="1" dirty="0" smtClean="0"/>
              <a:t>a</a:t>
            </a:r>
            <a:r>
              <a:rPr lang="en-US" i="1" baseline="-25000" dirty="0" smtClean="0"/>
              <a:t>w</a:t>
            </a:r>
            <a:r>
              <a:rPr lang="en-US" i="1" dirty="0" smtClean="0"/>
              <a:t> 0,61, </a:t>
            </a:r>
            <a:r>
              <a:rPr lang="el-GR" i="1" dirty="0" smtClean="0"/>
              <a:t>η χαμηλότερη τιμή </a:t>
            </a:r>
            <a:r>
              <a:rPr lang="el-GR" i="1" dirty="0" err="1" smtClean="0"/>
              <a:t>ενεργότητας</a:t>
            </a:r>
            <a:r>
              <a:rPr lang="el-GR" i="1" dirty="0" smtClean="0"/>
              <a:t> νερού που έχει παρατηρηθεί ανάπτυξη</a:t>
            </a:r>
            <a:endParaRPr lang="en-US" i="1" dirty="0" smtClean="0"/>
          </a:p>
          <a:p>
            <a:pPr lvl="2"/>
            <a:endParaRPr lang="el-GR" i="1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82000" cy="106984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Δύο βασικές μορφές μυκήτων που μελετούμε στην Μικροβιολογία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4608512" cy="792088"/>
          </a:xfrm>
        </p:spPr>
        <p:txBody>
          <a:bodyPr>
            <a:noAutofit/>
          </a:bodyPr>
          <a:lstStyle/>
          <a:p>
            <a:r>
              <a:rPr lang="el-GR" sz="2800" cap="none" dirty="0" smtClean="0"/>
              <a:t>Νηματοειδείς μύκητες (</a:t>
            </a:r>
            <a:r>
              <a:rPr lang="el-GR" sz="2800" cap="none" dirty="0" err="1" smtClean="0"/>
              <a:t>υφομύκητες</a:t>
            </a:r>
            <a:r>
              <a:rPr lang="el-GR" sz="2800" cap="none" dirty="0" smtClean="0"/>
              <a:t> ή μούχλες)</a:t>
            </a:r>
            <a:endParaRPr lang="el-GR" sz="2800" cap="none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395536" y="2348880"/>
            <a:ext cx="4040188" cy="2160240"/>
          </a:xfrm>
        </p:spPr>
        <p:txBody>
          <a:bodyPr/>
          <a:lstStyle/>
          <a:p>
            <a:r>
              <a:rPr lang="el-GR" dirty="0" smtClean="0"/>
              <a:t>Αναπτύσσουν </a:t>
            </a:r>
            <a:r>
              <a:rPr lang="el-GR" dirty="0" err="1" smtClean="0"/>
              <a:t>μυκήλιο</a:t>
            </a:r>
            <a:r>
              <a:rPr lang="el-GR" dirty="0" smtClean="0"/>
              <a:t> το οποίο είναι ένα δίκτυο από υφές (εμφάνιση μούχλας)</a:t>
            </a:r>
          </a:p>
          <a:p>
            <a:r>
              <a:rPr lang="el-GR" dirty="0" smtClean="0"/>
              <a:t>Πολλαπλασιάζονται εγγενώς και αγενώς</a:t>
            </a:r>
            <a:endParaRPr lang="el-GR" dirty="0"/>
          </a:p>
        </p:txBody>
      </p:sp>
      <p:sp>
        <p:nvSpPr>
          <p:cNvPr id="7" name="6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5102225" y="1196752"/>
            <a:ext cx="4041775" cy="715355"/>
          </a:xfrm>
        </p:spPr>
        <p:txBody>
          <a:bodyPr>
            <a:normAutofit/>
          </a:bodyPr>
          <a:lstStyle/>
          <a:p>
            <a:r>
              <a:rPr lang="el-GR" sz="2800" cap="none" dirty="0" smtClean="0"/>
              <a:t>Ζυμομύκητες</a:t>
            </a:r>
            <a:endParaRPr lang="el-GR" sz="2800" cap="none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4"/>
          </p:nvPr>
        </p:nvSpPr>
        <p:spPr>
          <a:xfrm>
            <a:off x="5102225" y="1988840"/>
            <a:ext cx="4041775" cy="3951288"/>
          </a:xfrm>
        </p:spPr>
        <p:txBody>
          <a:bodyPr/>
          <a:lstStyle/>
          <a:p>
            <a:r>
              <a:rPr lang="el-GR" dirty="0" smtClean="0"/>
              <a:t>Είναι μονοκύτταροι σφαιρικού ή ωοειδούς σχήματος και συνήθως δεν αναπτύσσουν υφές</a:t>
            </a:r>
          </a:p>
          <a:p>
            <a:r>
              <a:rPr lang="el-GR" dirty="0" smtClean="0"/>
              <a:t>Πολλαπλασιάζονται εγγενώς και αγενώς</a:t>
            </a:r>
          </a:p>
          <a:p>
            <a:endParaRPr lang="el-GR" dirty="0"/>
          </a:p>
        </p:txBody>
      </p:sp>
      <p:pic>
        <p:nvPicPr>
          <p:cNvPr id="9" name="Picture 2" descr="http://t1.gstatic.com/images?q=tbn:ANd9GcTqEafk2zW6-wJd1LokQKnNyD25S_eF8-5HP-CjILYrEOQqUi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365104"/>
            <a:ext cx="2160240" cy="2160241"/>
          </a:xfrm>
          <a:prstGeom prst="rect">
            <a:avLst/>
          </a:prstGeom>
          <a:noFill/>
        </p:spPr>
      </p:pic>
      <p:pic>
        <p:nvPicPr>
          <p:cNvPr id="10" name="Picture 2" descr="http://t0.gstatic.com/images?q=tbn:ANd9GcTntPW6g1qJI_vKwpVdHNectoUvIxSpgEHsh9y7WR6dDLyLcH5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342072"/>
            <a:ext cx="3456384" cy="2350851"/>
          </a:xfrm>
          <a:prstGeom prst="rect">
            <a:avLst/>
          </a:prstGeom>
          <a:noFill/>
        </p:spPr>
      </p:pic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92480" cy="720080"/>
          </a:xfrm>
        </p:spPr>
        <p:txBody>
          <a:bodyPr>
            <a:normAutofit fontScale="90000"/>
          </a:bodyPr>
          <a:lstStyle/>
          <a:p>
            <a:r>
              <a:rPr lang="el-GR" sz="2800" dirty="0" smtClean="0"/>
              <a:t>Ομάδες ζυμών ανάλογα με το περιβάλλον που αναπτύσσονται</a:t>
            </a:r>
            <a:endParaRPr lang="el-GR" sz="28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5733256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Ζύμες επιφάνειας</a:t>
            </a:r>
          </a:p>
          <a:p>
            <a:pPr lvl="1"/>
            <a:r>
              <a:rPr lang="el-GR" dirty="0" smtClean="0"/>
              <a:t>Είναι </a:t>
            </a:r>
            <a:r>
              <a:rPr lang="el-GR" dirty="0" err="1" smtClean="0"/>
              <a:t>οξυάντοχες</a:t>
            </a:r>
            <a:r>
              <a:rPr lang="el-GR" dirty="0" smtClean="0"/>
              <a:t> και αναπτύσσονται στην επιφάνεια όξινων τροφίμων</a:t>
            </a:r>
          </a:p>
          <a:p>
            <a:pPr lvl="1"/>
            <a:r>
              <a:rPr lang="el-GR" dirty="0" smtClean="0"/>
              <a:t>Οξειδώνουν οργανικά οξέα, αυξάνουν το </a:t>
            </a:r>
            <a:r>
              <a:rPr lang="en-US" dirty="0" smtClean="0"/>
              <a:t>pH </a:t>
            </a:r>
            <a:r>
              <a:rPr lang="el-GR" dirty="0" smtClean="0"/>
              <a:t>και δημιουργούν ευνοϊκότερο περιβάλλον για την ανάπτυξη λιγότερο </a:t>
            </a:r>
            <a:r>
              <a:rPr lang="el-GR" dirty="0" err="1" smtClean="0"/>
              <a:t>οξυάντοχων</a:t>
            </a:r>
            <a:r>
              <a:rPr lang="el-GR" dirty="0" smtClean="0"/>
              <a:t> οργανισμών</a:t>
            </a:r>
          </a:p>
          <a:p>
            <a:pPr lvl="1"/>
            <a:r>
              <a:rPr lang="el-GR" dirty="0" smtClean="0"/>
              <a:t>Γένη: </a:t>
            </a:r>
            <a:r>
              <a:rPr lang="en-US" i="1" dirty="0" err="1" smtClean="0"/>
              <a:t>Pichia</a:t>
            </a:r>
            <a:r>
              <a:rPr lang="en-US" i="1" dirty="0" smtClean="0"/>
              <a:t>, </a:t>
            </a:r>
            <a:r>
              <a:rPr lang="en-US" i="1" dirty="0" err="1" smtClean="0"/>
              <a:t>Debaryomyces</a:t>
            </a:r>
            <a:r>
              <a:rPr lang="en-US" i="1" dirty="0" smtClean="0"/>
              <a:t>, </a:t>
            </a:r>
            <a:r>
              <a:rPr lang="en-US" i="1" dirty="0" err="1" smtClean="0"/>
              <a:t>Issatchenkia</a:t>
            </a:r>
            <a:r>
              <a:rPr lang="en-US" i="1" dirty="0" smtClean="0"/>
              <a:t>, </a:t>
            </a:r>
            <a:r>
              <a:rPr lang="en-US" i="1" dirty="0" err="1" smtClean="0"/>
              <a:t>Trichosporon</a:t>
            </a:r>
            <a:endParaRPr lang="el-GR" i="1" dirty="0" smtClean="0"/>
          </a:p>
          <a:p>
            <a:r>
              <a:rPr lang="el-GR" dirty="0" err="1" smtClean="0"/>
              <a:t>Ωσμώφιλες</a:t>
            </a:r>
            <a:r>
              <a:rPr lang="el-GR" dirty="0" smtClean="0"/>
              <a:t> ζύμες</a:t>
            </a:r>
          </a:p>
          <a:p>
            <a:pPr lvl="1"/>
            <a:r>
              <a:rPr lang="el-GR" dirty="0" smtClean="0"/>
              <a:t>Αναπτύσσονται σε περιβάλλον με υψηλή οσμωτική πίεση (πχ σε υψηλές συγκεντρώσεις σακχάρων ή αλάτων)</a:t>
            </a:r>
          </a:p>
          <a:p>
            <a:pPr lvl="1"/>
            <a:r>
              <a:rPr lang="el-GR" dirty="0" smtClean="0"/>
              <a:t>Προκαλούν αλλοίωση σε αφυδατωμένα φρούτα, συμπυκνωμένους χυμούς φρούτων, μέλι, σιρόπια, κτλ</a:t>
            </a:r>
          </a:p>
          <a:p>
            <a:pPr lvl="1"/>
            <a:r>
              <a:rPr lang="en-US" i="1" dirty="0" err="1" smtClean="0"/>
              <a:t>Schizosaccharomyces</a:t>
            </a:r>
            <a:r>
              <a:rPr lang="en-US" i="1" dirty="0" smtClean="0"/>
              <a:t> </a:t>
            </a:r>
            <a:r>
              <a:rPr lang="en-US" i="1" dirty="0" err="1" smtClean="0"/>
              <a:t>pombe</a:t>
            </a:r>
            <a:r>
              <a:rPr lang="en-US" i="1" dirty="0" smtClean="0"/>
              <a:t>, </a:t>
            </a:r>
            <a:r>
              <a:rPr lang="en-US" i="1" dirty="0" err="1" smtClean="0"/>
              <a:t>Zygosaccharomyces</a:t>
            </a:r>
            <a:r>
              <a:rPr lang="en-US" i="1" dirty="0" smtClean="0"/>
              <a:t> </a:t>
            </a:r>
            <a:r>
              <a:rPr lang="en-US" i="1" dirty="0" err="1" smtClean="0"/>
              <a:t>rouxii</a:t>
            </a:r>
            <a:r>
              <a:rPr lang="en-US" i="1" dirty="0" smtClean="0"/>
              <a:t>, </a:t>
            </a:r>
            <a:r>
              <a:rPr lang="en-US" i="1" dirty="0" err="1" smtClean="0"/>
              <a:t>Debaryomyces</a:t>
            </a:r>
            <a:r>
              <a:rPr lang="en-US" i="1" dirty="0" smtClean="0"/>
              <a:t> </a:t>
            </a:r>
            <a:r>
              <a:rPr lang="en-US" i="1" dirty="0" err="1" smtClean="0"/>
              <a:t>hansenii</a:t>
            </a:r>
            <a:endParaRPr lang="el-GR" i="1" dirty="0" smtClean="0"/>
          </a:p>
          <a:p>
            <a:r>
              <a:rPr lang="el-GR" dirty="0" err="1" smtClean="0"/>
              <a:t>Αλλοάντοχες</a:t>
            </a:r>
            <a:r>
              <a:rPr lang="el-GR" dirty="0" smtClean="0"/>
              <a:t> ζύμες</a:t>
            </a:r>
            <a:endParaRPr lang="en-US" dirty="0" smtClean="0"/>
          </a:p>
          <a:p>
            <a:pPr lvl="1"/>
            <a:r>
              <a:rPr lang="el-GR" dirty="0" smtClean="0"/>
              <a:t>Αναπτύσσονται σε υψηλή συγκέντρωση αλατιού</a:t>
            </a:r>
          </a:p>
          <a:p>
            <a:pPr lvl="1"/>
            <a:r>
              <a:rPr lang="el-GR" dirty="0" smtClean="0"/>
              <a:t>Απαντώνται στην άλμη των τυροκομείων, σε παστό κρέας και ψάρια, διάφορες σάλτσες</a:t>
            </a:r>
          </a:p>
          <a:p>
            <a:pPr lvl="1"/>
            <a:r>
              <a:rPr lang="en-US" i="1" dirty="0" err="1" smtClean="0"/>
              <a:t>Zygosaccharomyces</a:t>
            </a:r>
            <a:r>
              <a:rPr lang="en-US" i="1" dirty="0" smtClean="0"/>
              <a:t> </a:t>
            </a:r>
            <a:r>
              <a:rPr lang="en-US" i="1" dirty="0" err="1" smtClean="0"/>
              <a:t>rouxii</a:t>
            </a:r>
            <a:r>
              <a:rPr lang="en-US" i="1" dirty="0" smtClean="0"/>
              <a:t>, </a:t>
            </a:r>
            <a:r>
              <a:rPr lang="en-US" i="1" dirty="0" err="1" smtClean="0"/>
              <a:t>Debaryomyces</a:t>
            </a:r>
            <a:r>
              <a:rPr lang="en-US" i="1" dirty="0" smtClean="0"/>
              <a:t> </a:t>
            </a:r>
            <a:r>
              <a:rPr lang="en-US" i="1" dirty="0" err="1" smtClean="0"/>
              <a:t>hansenii</a:t>
            </a:r>
            <a:endParaRPr lang="el-GR" dirty="0" smtClean="0"/>
          </a:p>
          <a:p>
            <a:pPr lvl="1"/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1507" name="Picture 3" descr="p561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6350" y="228600"/>
            <a:ext cx="40576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www.drjacksonkungu.com/images/yeas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2962507" cy="2829196"/>
          </a:xfrm>
          <a:prstGeom prst="rect">
            <a:avLst/>
          </a:prstGeom>
          <a:noFill/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0" y="1916832"/>
            <a:ext cx="3131840" cy="115212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Ζύμες (μονοκύτταροι μύκητες)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2411760" y="260648"/>
            <a:ext cx="2880320" cy="1152128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Μούχλες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l-GR" sz="3200" dirty="0" smtClean="0"/>
              <a:t>(νηματοειδείς μύκητες)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Δεξιό βέλος"/>
          <p:cNvSpPr/>
          <p:nvPr/>
        </p:nvSpPr>
        <p:spPr>
          <a:xfrm>
            <a:off x="4499992" y="1628800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Βέλος προς τα κάτω"/>
          <p:cNvSpPr/>
          <p:nvPr/>
        </p:nvSpPr>
        <p:spPr>
          <a:xfrm>
            <a:off x="1691680" y="2996952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382000" cy="1069848"/>
          </a:xfrm>
        </p:spPr>
        <p:txBody>
          <a:bodyPr>
            <a:normAutofit/>
          </a:bodyPr>
          <a:lstStyle/>
          <a:p>
            <a:r>
              <a:rPr lang="el-GR" dirty="0" smtClean="0"/>
              <a:t>Ζύμες και μούχλες: χαρακτηριστικά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4040188" cy="71535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l-GR" sz="3600" cap="none" dirty="0" smtClean="0"/>
              <a:t>Ζύμες</a:t>
            </a:r>
            <a:endParaRPr lang="el-GR" sz="3600" cap="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716016" y="1340768"/>
            <a:ext cx="4041775" cy="71535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l-GR" sz="3200" cap="none" dirty="0" smtClean="0"/>
              <a:t>Μούχλες</a:t>
            </a:r>
            <a:endParaRPr lang="el-GR" sz="32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179512" y="2204864"/>
            <a:ext cx="4040188" cy="4464496"/>
          </a:xfrm>
        </p:spPr>
        <p:txBody>
          <a:bodyPr>
            <a:normAutofit fontScale="92500"/>
          </a:bodyPr>
          <a:lstStyle/>
          <a:p>
            <a:r>
              <a:rPr lang="el-GR" sz="2600" dirty="0" smtClean="0"/>
              <a:t>Μεγαλύτεροι σε μέγεθος από τα βακτήρια, </a:t>
            </a:r>
          </a:p>
          <a:p>
            <a:r>
              <a:rPr lang="el-GR" sz="2600" dirty="0" err="1" smtClean="0"/>
              <a:t>Εχουν</a:t>
            </a:r>
            <a:r>
              <a:rPr lang="el-GR" sz="2600" dirty="0" smtClean="0"/>
              <a:t> μεταβολισμό και οξειδωτικό και ζυμωτικό</a:t>
            </a:r>
          </a:p>
          <a:p>
            <a:r>
              <a:rPr lang="el-GR" sz="2600" dirty="0" smtClean="0"/>
              <a:t> Η παρουσία τους στα τρόφιμα δεν είναι επικίνδυνη για τον άνθρωπο αλλά μπορεί να προκαλέσουν αλλοιώσεις.</a:t>
            </a:r>
          </a:p>
          <a:p>
            <a:r>
              <a:rPr lang="el-GR" sz="2600" dirty="0" smtClean="0"/>
              <a:t> Πολλαπλασιάζονται με εκβλάστηση.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067944" y="2132856"/>
            <a:ext cx="5076056" cy="3951288"/>
          </a:xfrm>
        </p:spPr>
        <p:txBody>
          <a:bodyPr>
            <a:noAutofit/>
          </a:bodyPr>
          <a:lstStyle/>
          <a:p>
            <a:r>
              <a:rPr lang="el-GR" dirty="0" smtClean="0"/>
              <a:t>Α</a:t>
            </a:r>
            <a:r>
              <a:rPr lang="en-GB" dirty="0" err="1" smtClean="0"/>
              <a:t>ποτελούν</a:t>
            </a:r>
            <a:r>
              <a:rPr lang="en-GB" dirty="0" smtClean="0"/>
              <a:t> </a:t>
            </a:r>
            <a:r>
              <a:rPr lang="en-GB" dirty="0" err="1" smtClean="0"/>
              <a:t>σημαντικούς</a:t>
            </a:r>
            <a:r>
              <a:rPr lang="en-GB" dirty="0" smtClean="0"/>
              <a:t> </a:t>
            </a:r>
            <a:r>
              <a:rPr lang="en-GB" dirty="0" err="1" smtClean="0"/>
              <a:t>αλλοιω</a:t>
            </a:r>
            <a:r>
              <a:rPr lang="el-GR" dirty="0" smtClean="0"/>
              <a:t>γόνους</a:t>
            </a:r>
            <a:r>
              <a:rPr lang="en-GB" dirty="0" smtClean="0"/>
              <a:t> </a:t>
            </a:r>
            <a:r>
              <a:rPr lang="en-GB" dirty="0" err="1" smtClean="0"/>
              <a:t>μικροοργανισμούς</a:t>
            </a:r>
            <a:r>
              <a:rPr lang="en-GB" dirty="0" smtClean="0"/>
              <a:t> </a:t>
            </a:r>
            <a:r>
              <a:rPr lang="en-GB" dirty="0" err="1" smtClean="0"/>
              <a:t>για</a:t>
            </a:r>
            <a:r>
              <a:rPr lang="en-GB" dirty="0" smtClean="0"/>
              <a:t> </a:t>
            </a:r>
            <a:r>
              <a:rPr lang="en-GB" dirty="0" err="1" smtClean="0"/>
              <a:t>τη</a:t>
            </a:r>
            <a:r>
              <a:rPr lang="en-GB" dirty="0" smtClean="0"/>
              <a:t> </a:t>
            </a:r>
            <a:r>
              <a:rPr lang="en-GB" dirty="0" err="1" smtClean="0"/>
              <a:t>βιομηχανία</a:t>
            </a:r>
            <a:r>
              <a:rPr lang="en-GB" dirty="0" smtClean="0"/>
              <a:t> </a:t>
            </a:r>
            <a:r>
              <a:rPr lang="en-GB" dirty="0" err="1" smtClean="0"/>
              <a:t>τροφίμων</a:t>
            </a:r>
            <a:r>
              <a:rPr lang="en-GB" dirty="0" smtClean="0"/>
              <a:t>, </a:t>
            </a:r>
            <a:endParaRPr lang="el-GR" dirty="0" smtClean="0"/>
          </a:p>
          <a:p>
            <a:r>
              <a:rPr lang="el-GR" dirty="0" smtClean="0"/>
              <a:t>Ορισμένα είδη και στελέχη μπορούν </a:t>
            </a:r>
            <a:r>
              <a:rPr lang="en-GB" dirty="0" err="1" smtClean="0"/>
              <a:t>να</a:t>
            </a:r>
            <a:r>
              <a:rPr lang="en-GB" dirty="0" smtClean="0"/>
              <a:t> </a:t>
            </a:r>
            <a:r>
              <a:rPr lang="en-GB" dirty="0" err="1" smtClean="0"/>
              <a:t>παράγουν</a:t>
            </a:r>
            <a:r>
              <a:rPr lang="en-GB" dirty="0" smtClean="0"/>
              <a:t> </a:t>
            </a:r>
            <a:r>
              <a:rPr lang="en-GB" dirty="0" err="1" smtClean="0"/>
              <a:t>τοξίνες</a:t>
            </a:r>
            <a:r>
              <a:rPr lang="el-GR" dirty="0" smtClean="0"/>
              <a:t> (</a:t>
            </a:r>
            <a:r>
              <a:rPr lang="el-GR" dirty="0" err="1" smtClean="0"/>
              <a:t>μυκοτοξίνες</a:t>
            </a:r>
            <a:r>
              <a:rPr lang="el-GR" dirty="0" smtClean="0"/>
              <a:t>)</a:t>
            </a:r>
            <a:r>
              <a:rPr lang="en-GB" dirty="0" smtClean="0"/>
              <a:t>, </a:t>
            </a:r>
            <a:r>
              <a:rPr lang="el-GR" dirty="0" smtClean="0"/>
              <a:t>και </a:t>
            </a:r>
            <a:r>
              <a:rPr lang="en-GB" dirty="0" err="1" smtClean="0"/>
              <a:t>να</a:t>
            </a:r>
            <a:r>
              <a:rPr lang="en-GB" dirty="0" smtClean="0"/>
              <a:t> </a:t>
            </a:r>
            <a:r>
              <a:rPr lang="en-GB" dirty="0" err="1" smtClean="0"/>
              <a:t>καταστούν</a:t>
            </a:r>
            <a:r>
              <a:rPr lang="en-GB" dirty="0" smtClean="0"/>
              <a:t> </a:t>
            </a:r>
            <a:r>
              <a:rPr lang="en-GB" dirty="0" err="1" smtClean="0"/>
              <a:t>επικίνδυνοι</a:t>
            </a:r>
            <a:r>
              <a:rPr lang="en-GB" dirty="0" smtClean="0"/>
              <a:t> </a:t>
            </a:r>
            <a:r>
              <a:rPr lang="en-GB" dirty="0" err="1" smtClean="0"/>
              <a:t>για</a:t>
            </a:r>
            <a:r>
              <a:rPr lang="en-GB" dirty="0" smtClean="0"/>
              <a:t> </a:t>
            </a:r>
            <a:r>
              <a:rPr lang="en-GB" dirty="0" err="1" smtClean="0"/>
              <a:t>τη</a:t>
            </a:r>
            <a:r>
              <a:rPr lang="en-GB" dirty="0" smtClean="0"/>
              <a:t> </a:t>
            </a:r>
            <a:r>
              <a:rPr lang="en-GB" dirty="0" err="1" smtClean="0"/>
              <a:t>δημόσια</a:t>
            </a:r>
            <a:r>
              <a:rPr lang="en-GB" dirty="0" smtClean="0"/>
              <a:t> </a:t>
            </a:r>
            <a:r>
              <a:rPr lang="en-GB" dirty="0" err="1" smtClean="0"/>
              <a:t>υγεία</a:t>
            </a:r>
            <a:r>
              <a:rPr lang="en-GB" dirty="0" smtClean="0"/>
              <a:t>. </a:t>
            </a:r>
            <a:endParaRPr lang="el-GR" dirty="0" smtClean="0"/>
          </a:p>
          <a:p>
            <a:r>
              <a:rPr lang="el-GR" dirty="0" smtClean="0"/>
              <a:t>Όμως </a:t>
            </a:r>
            <a:r>
              <a:rPr lang="en-GB" dirty="0" err="1" smtClean="0"/>
              <a:t>οι</a:t>
            </a:r>
            <a:r>
              <a:rPr lang="en-GB" dirty="0" smtClean="0"/>
              <a:t> </a:t>
            </a:r>
            <a:r>
              <a:rPr lang="en-GB" dirty="0" err="1" smtClean="0"/>
              <a:t>μύκητες</a:t>
            </a:r>
            <a:r>
              <a:rPr lang="el-GR" dirty="0" smtClean="0"/>
              <a:t> έχουν και ωφέλιμες χρήσεις, </a:t>
            </a:r>
            <a:r>
              <a:rPr lang="en-GB" dirty="0" err="1" smtClean="0"/>
              <a:t>στην</a:t>
            </a:r>
            <a:r>
              <a:rPr lang="en-GB" dirty="0" smtClean="0"/>
              <a:t> </a:t>
            </a:r>
            <a:r>
              <a:rPr lang="en-GB" dirty="0" err="1" smtClean="0"/>
              <a:t>παρασκευή</a:t>
            </a:r>
            <a:r>
              <a:rPr lang="en-GB" dirty="0" smtClean="0"/>
              <a:t> </a:t>
            </a:r>
            <a:r>
              <a:rPr lang="en-GB" dirty="0" err="1" smtClean="0"/>
              <a:t>τροφίμων</a:t>
            </a:r>
            <a:r>
              <a:rPr lang="en-GB" dirty="0" smtClean="0"/>
              <a:t> (</a:t>
            </a:r>
            <a:r>
              <a:rPr lang="en-GB" dirty="0" err="1" smtClean="0"/>
              <a:t>π.χ</a:t>
            </a:r>
            <a:r>
              <a:rPr lang="en-GB" dirty="0" smtClean="0"/>
              <a:t>. </a:t>
            </a:r>
            <a:r>
              <a:rPr lang="en-GB" dirty="0" err="1" smtClean="0"/>
              <a:t>τυρί</a:t>
            </a:r>
            <a:r>
              <a:rPr lang="en-GB" dirty="0" smtClean="0"/>
              <a:t> </a:t>
            </a:r>
            <a:r>
              <a:rPr lang="en-GB" dirty="0" err="1" smtClean="0"/>
              <a:t>ροκφόρ</a:t>
            </a:r>
            <a:r>
              <a:rPr lang="en-GB" dirty="0" smtClean="0"/>
              <a:t>) </a:t>
            </a:r>
            <a:r>
              <a:rPr lang="el-GR" dirty="0" smtClean="0"/>
              <a:t>και στην παραγωγή χρήσιμων οργανικών ενώσεων (πχ ένζυμα, κιτρικό οξύ)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29E8-CAAB-4D13-9358-E52882A6B936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l-GR" dirty="0" smtClean="0"/>
              <a:t>Μούχλες (νηματοειδείς μύκητες)</a:t>
            </a: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1556792"/>
            <a:ext cx="3923928" cy="53012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i="1" u="sng" dirty="0" err="1" smtClean="0"/>
              <a:t>Penicillium</a:t>
            </a:r>
            <a:r>
              <a:rPr lang="en-US" i="1" dirty="0" smtClean="0"/>
              <a:t>:</a:t>
            </a:r>
            <a:endParaRPr lang="el-GR" i="1" dirty="0" smtClean="0"/>
          </a:p>
          <a:p>
            <a:pPr>
              <a:buNone/>
            </a:pPr>
            <a:r>
              <a:rPr lang="el-GR" dirty="0" smtClean="0"/>
              <a:t>Χαρακτηριστικός μύκητας μούχλας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	Οι μούχλες αναπτύσσονται </a:t>
            </a:r>
            <a:r>
              <a:rPr lang="el-GR" u="sng" dirty="0" smtClean="0"/>
              <a:t>με διακλαδιζόμενα ινίδια, </a:t>
            </a:r>
            <a:r>
              <a:rPr lang="el-GR" dirty="0" smtClean="0"/>
              <a:t>τις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υφές</a:t>
            </a:r>
            <a:r>
              <a:rPr lang="el-GR" dirty="0" smtClean="0"/>
              <a:t>.</a:t>
            </a:r>
          </a:p>
          <a:p>
            <a:pPr>
              <a:buNone/>
            </a:pPr>
            <a:endParaRPr lang="el-GR" dirty="0" smtClean="0"/>
          </a:p>
          <a:p>
            <a:endParaRPr lang="el-GR" dirty="0"/>
          </a:p>
        </p:txBody>
      </p:sp>
      <p:pic>
        <p:nvPicPr>
          <p:cNvPr id="125955" name="Picture 3" descr="CHAP-31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628799"/>
            <a:ext cx="5076056" cy="5028167"/>
          </a:xfrm>
          <a:prstGeom prst="rect">
            <a:avLst/>
          </a:prstGeom>
          <a:noFill/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0483" name="Picture 3" descr="p560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56642"/>
            <a:ext cx="8579786" cy="45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0" y="188640"/>
            <a:ext cx="9144000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Δομή νηματοειδούς μύκητα:  </a:t>
            </a:r>
          </a:p>
          <a:p>
            <a:r>
              <a:rPr lang="el-GR" sz="2400" b="1" dirty="0" smtClean="0"/>
              <a:t>οι υφές σχηματίζουν μία μάζα διαπλεγμένων δικτύων,</a:t>
            </a:r>
            <a:r>
              <a:rPr lang="el-GR" sz="2400" b="1" u="sng" dirty="0" smtClean="0"/>
              <a:t> </a:t>
            </a:r>
            <a:r>
              <a:rPr lang="el-GR" sz="2400" b="1" dirty="0" smtClean="0"/>
              <a:t>το </a:t>
            </a:r>
            <a:r>
              <a:rPr lang="el-GR" sz="2400" b="1" u="sng" dirty="0" err="1" smtClean="0"/>
              <a:t>μυκήλιο</a:t>
            </a:r>
            <a:endParaRPr lang="el-GR" sz="2400" b="1" u="sng" dirty="0" smtClean="0"/>
          </a:p>
          <a:p>
            <a:r>
              <a:rPr lang="el-GR" sz="2400" b="1" dirty="0" smtClean="0"/>
              <a:t>Στα άκρα των εναέριων υφών υπάρχουν τα </a:t>
            </a:r>
            <a:r>
              <a:rPr lang="el-GR" sz="2400" b="1" u="sng" dirty="0" err="1" smtClean="0"/>
              <a:t>κονίδια</a:t>
            </a:r>
            <a:r>
              <a:rPr lang="el-GR" sz="2400" b="1" u="sng" dirty="0" smtClean="0"/>
              <a:t> </a:t>
            </a:r>
            <a:r>
              <a:rPr lang="el-GR" sz="2400" b="1" dirty="0" smtClean="0"/>
              <a:t>(σπόρια)</a:t>
            </a:r>
            <a:endParaRPr lang="el-GR" sz="2400" b="1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/>
          </a:p>
        </p:txBody>
      </p:sp>
      <p:pic>
        <p:nvPicPr>
          <p:cNvPr id="119811" name="Picture 3" descr="CHAP-31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9144000" cy="45847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u="sng" dirty="0" smtClean="0">
                <a:solidFill>
                  <a:schemeClr val="bg1"/>
                </a:solidFill>
              </a:rPr>
              <a:t>Μορφές </a:t>
            </a:r>
            <a:r>
              <a:rPr lang="el-GR" sz="3200" u="sng" dirty="0" err="1" smtClean="0">
                <a:solidFill>
                  <a:schemeClr val="bg1"/>
                </a:solidFill>
              </a:rPr>
              <a:t>μυκηλιακών</a:t>
            </a:r>
            <a:r>
              <a:rPr lang="el-GR" sz="3200" u="sng" dirty="0" smtClean="0">
                <a:solidFill>
                  <a:schemeClr val="bg1"/>
                </a:solidFill>
              </a:rPr>
              <a:t> υφών: 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 smtClean="0">
                <a:solidFill>
                  <a:schemeClr val="bg1"/>
                </a:solidFill>
              </a:rPr>
              <a:t>με διαφράγματα (εγκάρσια τοιχώματα)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 err="1" smtClean="0">
                <a:solidFill>
                  <a:schemeClr val="bg1"/>
                </a:solidFill>
              </a:rPr>
              <a:t>κοινοκύτταρο</a:t>
            </a:r>
            <a:r>
              <a:rPr lang="el-GR" sz="3200" dirty="0" smtClean="0">
                <a:solidFill>
                  <a:schemeClr val="bg1"/>
                </a:solidFill>
              </a:rPr>
              <a:t> (πολυπύρηνο συνεχές κυτταρόπλασμα)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6756</TotalTime>
  <Words>1655</Words>
  <Application>Microsoft Office PowerPoint</Application>
  <PresentationFormat>Προβολή στην οθόνη (4:3)</PresentationFormat>
  <Paragraphs>296</Paragraphs>
  <Slides>40</Slides>
  <Notes>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1" baseType="lpstr">
      <vt:lpstr>Αστικό</vt:lpstr>
      <vt:lpstr>Ενότητα 2β: Μικροοργανισμοί που απαντώνται στα τρόφιμα  β. Μύκητες </vt:lpstr>
      <vt:lpstr>Β. Μύκητες (fungi)</vt:lpstr>
      <vt:lpstr>Neil A. Campbell, ΒΙΟΛΟΓΙΑ, ΤΟΜΟΣ ΙΙ, ΠΕΚ 2011</vt:lpstr>
      <vt:lpstr>Δύο βασικές μορφές μυκήτων που μελετούμε στην Μικροβιολογία</vt:lpstr>
      <vt:lpstr>Παρουσίαση του PowerPoint</vt:lpstr>
      <vt:lpstr>Ζύμες και μούχλες: χαρακτηριστικά</vt:lpstr>
      <vt:lpstr>Μούχλες (νηματοειδείς μύκητες)</vt:lpstr>
      <vt:lpstr>Παρουσίαση του PowerPoint</vt:lpstr>
      <vt:lpstr>Neil A. Campbell, ΒΙΟΛΟΓΙΑ, ΤΟΜΟΣ ΙΙ, ΠΕΚ 2011</vt:lpstr>
      <vt:lpstr>Σπόρια μυκήτων</vt:lpstr>
      <vt:lpstr>Τρόποι αναπαραγωγής μυκήτων</vt:lpstr>
      <vt:lpstr>κατηγορίες εγγενών  (φυλετικών ή σεξουαλικών) σπορίων</vt:lpstr>
      <vt:lpstr>Κατηγορίες αγενών (αφυλετικών) σπορίων</vt:lpstr>
      <vt:lpstr>Σημασία των διαφορετικών τρόπων αναπαραγωγής</vt:lpstr>
      <vt:lpstr>Δευτερομύκητες ή ατελείς μύκητες</vt:lpstr>
      <vt:lpstr>Το κυτταρικό τοίχωμα των μυκήτων αποτελείται από χιτίνη, μαννοπρωτείνες και β-γλυκάνες</vt:lpstr>
      <vt:lpstr>Οι β-γλυκάνες είναι φυσικοί πολυσακχαρίτες (δύσπεπτοι). Απομονώνονται από μύκητες και χορηγούνται ως συμπληρώματα διατροφής για την τόνωση του ανοσοποιητικού συστήματος </vt:lpstr>
      <vt:lpstr>Ζυμομύκητες ή Ζύμες (yeasts)</vt:lpstr>
      <vt:lpstr>Neil A. Campbell, ΒΙΟΛΟΓΙΑ, ΤΟΜΟΣ ΙΙ, ΠΕΚ 2011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Οι μύκητες επηρεάζουν καθοριστικά την ανακύκλωση τροφών, τις οικολογικές αλληλεπιδράσεις και την ανθρώπινη ευημερία</vt:lpstr>
      <vt:lpstr>H ζύμη Saccharomyces cerevisiae</vt:lpstr>
      <vt:lpstr>Παρουσίαση του PowerPoint</vt:lpstr>
      <vt:lpstr>Παρουσίαση του PowerPoint</vt:lpstr>
      <vt:lpstr>Παρουσίαση του PowerPoint</vt:lpstr>
      <vt:lpstr>Οι μύκητες έχουν πολύ πλούσιο ενζυμικό σύστημα.  Παράγουν χρήσιμες ενώσεις ως «βιολογικά εργοστάσια» : </vt:lpstr>
      <vt:lpstr>Παρουσίαση του PowerPoint</vt:lpstr>
      <vt:lpstr>Ανεπιθύμητες δράσεις</vt:lpstr>
      <vt:lpstr>Γένη ζυμών που προκαλούν αλλοιώσεις στα τρόφιμα</vt:lpstr>
      <vt:lpstr>Γένη μυκήτων που προκαλούν παραγωγή τοξινών και αλλοιώσεις στα τρόφιμα</vt:lpstr>
      <vt:lpstr>Παρουσίαση του PowerPoint</vt:lpstr>
      <vt:lpstr>Νηματοειδείς μύκητες (πολύ συχνοί στο περιβάλλον)</vt:lpstr>
      <vt:lpstr>Παρουσίαση του PowerPoint</vt:lpstr>
      <vt:lpstr>Mucor spp   Rhizopus spp </vt:lpstr>
      <vt:lpstr>Ομάδες μυκήτων και ζυμών ανάλογα με το περιβάλλον που αναπτύσσονται</vt:lpstr>
      <vt:lpstr>Ξηροφιλικοί μύκητες </vt:lpstr>
      <vt:lpstr>Ομάδες ζυμών ανάλογα με το περιβάλλον που αναπτύσσονται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Προκαρυωτικά:</dc:title>
  <dc:creator>AsusUser</dc:creator>
  <cp:lastModifiedBy>user</cp:lastModifiedBy>
  <cp:revision>58</cp:revision>
  <dcterms:created xsi:type="dcterms:W3CDTF">2014-10-09T19:29:09Z</dcterms:created>
  <dcterms:modified xsi:type="dcterms:W3CDTF">2018-11-08T15:01:08Z</dcterms:modified>
</cp:coreProperties>
</file>