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8" r:id="rId3"/>
    <p:sldId id="302" r:id="rId4"/>
    <p:sldId id="303" r:id="rId5"/>
    <p:sldId id="318" r:id="rId6"/>
    <p:sldId id="304" r:id="rId7"/>
    <p:sldId id="268" r:id="rId8"/>
    <p:sldId id="265" r:id="rId9"/>
    <p:sldId id="266" r:id="rId10"/>
    <p:sldId id="305" r:id="rId11"/>
    <p:sldId id="269" r:id="rId12"/>
    <p:sldId id="306" r:id="rId13"/>
    <p:sldId id="267" r:id="rId14"/>
    <p:sldId id="307" r:id="rId15"/>
    <p:sldId id="315" r:id="rId16"/>
    <p:sldId id="316" r:id="rId17"/>
    <p:sldId id="277" r:id="rId18"/>
    <p:sldId id="271" r:id="rId19"/>
    <p:sldId id="275" r:id="rId20"/>
    <p:sldId id="278" r:id="rId21"/>
    <p:sldId id="279" r:id="rId22"/>
    <p:sldId id="314" r:id="rId23"/>
    <p:sldId id="283" r:id="rId24"/>
    <p:sldId id="289" r:id="rId25"/>
    <p:sldId id="290" r:id="rId26"/>
    <p:sldId id="291" r:id="rId27"/>
    <p:sldId id="317" r:id="rId28"/>
    <p:sldId id="293" r:id="rId29"/>
    <p:sldId id="294" r:id="rId30"/>
    <p:sldId id="295" r:id="rId31"/>
    <p:sldId id="296" r:id="rId32"/>
    <p:sldId id="297" r:id="rId33"/>
    <p:sldId id="298" r:id="rId34"/>
    <p:sldId id="299" r:id="rId35"/>
    <p:sldId id="300" r:id="rId36"/>
    <p:sldId id="308" r:id="rId37"/>
    <p:sldId id="309" r:id="rId38"/>
    <p:sldId id="310" r:id="rId39"/>
    <p:sldId id="312" r:id="rId40"/>
    <p:sldId id="361" r:id="rId41"/>
    <p:sldId id="362" r:id="rId42"/>
    <p:sldId id="363" r:id="rId43"/>
    <p:sldId id="365" r:id="rId44"/>
    <p:sldId id="368" r:id="rId45"/>
    <p:sldId id="371" r:id="rId46"/>
    <p:sldId id="373" r:id="rId47"/>
    <p:sldId id="374" r:id="rId48"/>
    <p:sldId id="376" r:id="rId49"/>
    <p:sldId id="416" r:id="rId50"/>
    <p:sldId id="417" r:id="rId51"/>
    <p:sldId id="418" r:id="rId52"/>
    <p:sldId id="419" r:id="rId53"/>
    <p:sldId id="378" r:id="rId54"/>
    <p:sldId id="381" r:id="rId55"/>
    <p:sldId id="420" r:id="rId56"/>
    <p:sldId id="389" r:id="rId57"/>
    <p:sldId id="391" r:id="rId58"/>
    <p:sldId id="392" r:id="rId59"/>
    <p:sldId id="393" r:id="rId60"/>
    <p:sldId id="395" r:id="rId61"/>
    <p:sldId id="396" r:id="rId62"/>
    <p:sldId id="402" r:id="rId63"/>
    <p:sldId id="404" r:id="rId64"/>
    <p:sldId id="405" r:id="rId65"/>
    <p:sldId id="408" r:id="rId66"/>
    <p:sldId id="409" r:id="rId67"/>
    <p:sldId id="410" r:id="rId68"/>
    <p:sldId id="411" r:id="rId69"/>
    <p:sldId id="415"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9CC61-9FEB-4354-91A3-BE5EBF45B128}" type="datetimeFigureOut">
              <a:rPr lang="el-GR" smtClean="0"/>
              <a:pPr/>
              <a:t>8/11/2018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D13E-649E-4381-A995-C3341B90CEF0}" type="slidenum">
              <a:rPr lang="el-GR" smtClean="0"/>
              <a:pPr/>
              <a:t>‹#›</a:t>
            </a:fld>
            <a:endParaRPr lang="el-GR"/>
          </a:p>
        </p:txBody>
      </p:sp>
    </p:spTree>
    <p:extLst>
      <p:ext uri="{BB962C8B-B14F-4D97-AF65-F5344CB8AC3E}">
        <p14:creationId xmlns:p14="http://schemas.microsoft.com/office/powerpoint/2010/main" val="64322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2A90FE0-8447-4D9D-AE0C-9D76750A0C6B}" type="slidenum">
              <a:rPr lang="el-GR" smtClean="0"/>
              <a:pPr/>
              <a:t>5</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898EE463-47E2-428D-BEA8-841808326DD0}" type="datetimeFigureOut">
              <a:rPr lang="el-GR" smtClean="0"/>
              <a:pPr/>
              <a:t>8/11/2018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662E12-21FD-4AD1-B667-5B5EB9B03EE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898EE463-47E2-428D-BEA8-841808326DD0}" type="datetimeFigureOut">
              <a:rPr lang="el-GR" smtClean="0"/>
              <a:pPr/>
              <a:t>8/11/2018</a:t>
            </a:fld>
            <a:endParaRPr lang="el-GR"/>
          </a:p>
        </p:txBody>
      </p:sp>
      <p:sp>
        <p:nvSpPr>
          <p:cNvPr id="27" name="26 - Θέση αριθμού διαφάνειας"/>
          <p:cNvSpPr>
            <a:spLocks noGrp="1"/>
          </p:cNvSpPr>
          <p:nvPr>
            <p:ph type="sldNum" sz="quarter" idx="11"/>
          </p:nvPr>
        </p:nvSpPr>
        <p:spPr/>
        <p:txBody>
          <a:bodyPr rtlCol="0"/>
          <a:lstStyle/>
          <a:p>
            <a:fld id="{B6662E12-21FD-4AD1-B667-5B5EB9B03EE5}"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898EE463-47E2-428D-BEA8-841808326DD0}" type="datetimeFigureOut">
              <a:rPr lang="el-GR" smtClean="0"/>
              <a:pPr/>
              <a:t>8/11/2018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6662E12-21FD-4AD1-B667-5B5EB9B03EE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98EE463-47E2-428D-BEA8-841808326DD0}"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662E12-21FD-4AD1-B667-5B5EB9B03EE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98EE463-47E2-428D-BEA8-841808326DD0}" type="datetimeFigureOut">
              <a:rPr lang="el-GR" smtClean="0"/>
              <a:pPr/>
              <a:t>8/11/2018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662E12-21FD-4AD1-B667-5B5EB9B03EE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microbewiki.kenyon.edu/index.php/Pseudomona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060848"/>
            <a:ext cx="8458200" cy="1470025"/>
          </a:xfrm>
        </p:spPr>
        <p:txBody>
          <a:bodyPr>
            <a:normAutofit fontScale="90000"/>
          </a:bodyPr>
          <a:lstStyle/>
          <a:p>
            <a:r>
              <a:rPr lang="el-GR" dirty="0" smtClean="0"/>
              <a:t>Ενότητα 4</a:t>
            </a:r>
            <a:r>
              <a:rPr lang="el-GR" baseline="30000" dirty="0" smtClean="0"/>
              <a:t>α</a:t>
            </a:r>
            <a:r>
              <a:rPr lang="el-GR" dirty="0" smtClean="0"/>
              <a:t>: Μικροβιολογικές αλλοιώσεις τροφίμων ζωικής προέλευσης</a:t>
            </a:r>
            <a:endParaRPr lang="el-GR" dirty="0"/>
          </a:p>
        </p:txBody>
      </p:sp>
      <p:pic>
        <p:nvPicPr>
          <p:cNvPr id="4" name="Picture 2" descr="Image result for meat spoilage"/>
          <p:cNvPicPr>
            <a:picLocks noChangeAspect="1" noChangeArrowheads="1"/>
          </p:cNvPicPr>
          <p:nvPr/>
        </p:nvPicPr>
        <p:blipFill>
          <a:blip r:embed="rId2" cstate="print"/>
          <a:srcRect/>
          <a:stretch>
            <a:fillRect/>
          </a:stretch>
        </p:blipFill>
        <p:spPr bwMode="auto">
          <a:xfrm>
            <a:off x="5292080" y="3933056"/>
            <a:ext cx="3512212" cy="2636912"/>
          </a:xfrm>
          <a:prstGeom prst="rect">
            <a:avLst/>
          </a:prstGeom>
          <a:noFill/>
        </p:spPr>
      </p:pic>
      <p:sp>
        <p:nvSpPr>
          <p:cNvPr id="5" name="2 - Υπότιτλος"/>
          <p:cNvSpPr>
            <a:spLocks noGrp="1"/>
          </p:cNvSpPr>
          <p:nvPr>
            <p:ph type="subTitle" idx="1"/>
          </p:nvPr>
        </p:nvSpPr>
        <p:spPr>
          <a:xfrm>
            <a:off x="395288" y="4149725"/>
            <a:ext cx="4953000" cy="1752600"/>
          </a:xfrm>
        </p:spPr>
        <p:txBody>
          <a:bodyPr>
            <a:normAutofit fontScale="92500" lnSpcReduction="10000"/>
          </a:bodyPr>
          <a:lstStyle/>
          <a:p>
            <a:r>
              <a:rPr lang="el-GR" dirty="0" smtClean="0"/>
              <a:t>Εισαγωγή στην Μικροβιολογία Τροφίμων</a:t>
            </a:r>
          </a:p>
          <a:p>
            <a:r>
              <a:rPr lang="el-GR" dirty="0" smtClean="0"/>
              <a:t>Τμήμα Επιστήμης και Τεχνολογίας Τροφίμων</a:t>
            </a:r>
          </a:p>
          <a:p>
            <a:r>
              <a:rPr lang="el-GR" dirty="0" smtClean="0"/>
              <a:t>Πανεπιστήμιο Δυτικής Αττικής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43808" y="188640"/>
            <a:ext cx="6012160" cy="6455914"/>
          </a:xfrm>
          <a:prstGeom prst="rect">
            <a:avLst/>
          </a:prstGeom>
          <a:noFill/>
          <a:ln w="9525">
            <a:noFill/>
            <a:miter lim="800000"/>
            <a:headEnd/>
            <a:tailEnd/>
          </a:ln>
        </p:spPr>
      </p:pic>
      <p:sp>
        <p:nvSpPr>
          <p:cNvPr id="5" name="4 - TextBox"/>
          <p:cNvSpPr txBox="1"/>
          <p:nvPr/>
        </p:nvSpPr>
        <p:spPr>
          <a:xfrm>
            <a:off x="0" y="1052736"/>
            <a:ext cx="2952328" cy="1569660"/>
          </a:xfrm>
          <a:prstGeom prst="rect">
            <a:avLst/>
          </a:prstGeom>
          <a:noFill/>
        </p:spPr>
        <p:txBody>
          <a:bodyPr wrap="square" rtlCol="0">
            <a:spAutoFit/>
          </a:bodyPr>
          <a:lstStyle/>
          <a:p>
            <a:r>
              <a:rPr lang="el-GR" sz="2400" b="1" dirty="0" smtClean="0"/>
              <a:t>Κοινοί παθογόνοι και </a:t>
            </a:r>
            <a:r>
              <a:rPr lang="el-GR" sz="2400" b="1" dirty="0" err="1" smtClean="0"/>
              <a:t>αλλοιωγόνοι</a:t>
            </a:r>
            <a:r>
              <a:rPr lang="el-GR" sz="2400" b="1" dirty="0" smtClean="0"/>
              <a:t> μικροοργανισμοί  στο κρέας</a:t>
            </a:r>
            <a:endParaRPr lang="el-GR" sz="2400" b="1" dirty="0"/>
          </a:p>
        </p:txBody>
      </p:sp>
      <p:pic>
        <p:nvPicPr>
          <p:cNvPr id="4099" name="Picture 3"/>
          <p:cNvPicPr>
            <a:picLocks noChangeAspect="1" noChangeArrowheads="1"/>
          </p:cNvPicPr>
          <p:nvPr/>
        </p:nvPicPr>
        <p:blipFill>
          <a:blip r:embed="rId3" cstate="print"/>
          <a:srcRect/>
          <a:stretch>
            <a:fillRect/>
          </a:stretch>
        </p:blipFill>
        <p:spPr bwMode="auto">
          <a:xfrm>
            <a:off x="467544" y="6381328"/>
            <a:ext cx="2276475" cy="216024"/>
          </a:xfrm>
          <a:prstGeom prst="rect">
            <a:avLst/>
          </a:prstGeom>
          <a:noFill/>
          <a:ln w="9525">
            <a:noFill/>
            <a:miter lim="800000"/>
            <a:headEnd/>
            <a:tailEnd/>
          </a:ln>
        </p:spPr>
      </p:pic>
      <p:sp>
        <p:nvSpPr>
          <p:cNvPr id="6" name="5 - TextBox"/>
          <p:cNvSpPr txBox="1"/>
          <p:nvPr/>
        </p:nvSpPr>
        <p:spPr>
          <a:xfrm>
            <a:off x="2987824" y="3284985"/>
            <a:ext cx="2592288" cy="646331"/>
          </a:xfrm>
          <a:prstGeom prst="rect">
            <a:avLst/>
          </a:prstGeom>
          <a:noFill/>
        </p:spPr>
        <p:txBody>
          <a:bodyPr wrap="square" rtlCol="0">
            <a:spAutoFit/>
          </a:bodyPr>
          <a:lstStyle/>
          <a:p>
            <a:r>
              <a:rPr lang="el-GR" b="1" dirty="0" err="1" smtClean="0"/>
              <a:t>Αλλοιωγόνα</a:t>
            </a:r>
            <a:r>
              <a:rPr lang="el-GR" b="1" dirty="0" smtClean="0"/>
              <a:t> βακτήρια</a:t>
            </a:r>
            <a:endParaRPr lang="el-GR" b="1" dirty="0"/>
          </a:p>
        </p:txBody>
      </p:sp>
      <p:sp>
        <p:nvSpPr>
          <p:cNvPr id="7" name="6 - TextBox"/>
          <p:cNvSpPr txBox="1"/>
          <p:nvPr/>
        </p:nvSpPr>
        <p:spPr>
          <a:xfrm>
            <a:off x="3635896" y="5085184"/>
            <a:ext cx="1440160" cy="369332"/>
          </a:xfrm>
          <a:prstGeom prst="rect">
            <a:avLst/>
          </a:prstGeom>
          <a:noFill/>
        </p:spPr>
        <p:txBody>
          <a:bodyPr wrap="square" rtlCol="0">
            <a:spAutoFit/>
          </a:bodyPr>
          <a:lstStyle/>
          <a:p>
            <a:r>
              <a:rPr lang="el-GR" b="1" dirty="0" smtClean="0"/>
              <a:t>μούχλες</a:t>
            </a:r>
            <a:endParaRPr lang="el-GR" b="1" dirty="0"/>
          </a:p>
        </p:txBody>
      </p:sp>
      <p:sp>
        <p:nvSpPr>
          <p:cNvPr id="8" name="7 - TextBox"/>
          <p:cNvSpPr txBox="1"/>
          <p:nvPr/>
        </p:nvSpPr>
        <p:spPr>
          <a:xfrm>
            <a:off x="3707904" y="6093296"/>
            <a:ext cx="1224136" cy="369332"/>
          </a:xfrm>
          <a:prstGeom prst="rect">
            <a:avLst/>
          </a:prstGeom>
          <a:noFill/>
        </p:spPr>
        <p:txBody>
          <a:bodyPr wrap="square" rtlCol="0">
            <a:spAutoFit/>
          </a:bodyPr>
          <a:lstStyle/>
          <a:p>
            <a:r>
              <a:rPr lang="el-GR" b="1" dirty="0" smtClean="0"/>
              <a:t>ζύμες</a:t>
            </a:r>
            <a:endParaRPr lang="el-GR" b="1" dirty="0"/>
          </a:p>
        </p:txBody>
      </p:sp>
      <p:sp>
        <p:nvSpPr>
          <p:cNvPr id="9" name="8 - TextBox"/>
          <p:cNvSpPr txBox="1"/>
          <p:nvPr/>
        </p:nvSpPr>
        <p:spPr>
          <a:xfrm>
            <a:off x="3131840" y="836712"/>
            <a:ext cx="1584176" cy="369332"/>
          </a:xfrm>
          <a:prstGeom prst="rect">
            <a:avLst/>
          </a:prstGeom>
          <a:noFill/>
        </p:spPr>
        <p:txBody>
          <a:bodyPr wrap="square" rtlCol="0">
            <a:spAutoFit/>
          </a:bodyPr>
          <a:lstStyle/>
          <a:p>
            <a:r>
              <a:rPr lang="el-GR" b="1" dirty="0" smtClean="0"/>
              <a:t>παθογόνα</a:t>
            </a:r>
            <a:endParaRPr lang="el-G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92696"/>
            <a:ext cx="8229600" cy="1066800"/>
          </a:xfrm>
        </p:spPr>
        <p:txBody>
          <a:bodyPr>
            <a:normAutofit fontScale="90000"/>
          </a:bodyPr>
          <a:lstStyle/>
          <a:p>
            <a:r>
              <a:rPr lang="el-GR" dirty="0" smtClean="0"/>
              <a:t>Η </a:t>
            </a:r>
            <a:r>
              <a:rPr lang="el-GR" u="sng" dirty="0" smtClean="0"/>
              <a:t>θερμοκρασία συντήρησης του κρέατος επηρεάζει τον αρχικό του </a:t>
            </a:r>
            <a:r>
              <a:rPr lang="el-GR" u="sng" dirty="0" err="1" smtClean="0"/>
              <a:t>μικροβιόκοσμο</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u="sng" dirty="0" smtClean="0"/>
              <a:t>θερμοκρασία συντήρησης </a:t>
            </a:r>
            <a:r>
              <a:rPr lang="el-GR" dirty="0" smtClean="0"/>
              <a:t>αποτελεί τον σημαντικότερο εξωγενή παράγοντα, όσον αφορά στον έλεγχο του ρυθμού ανάπτυξης των μικροοργανισμών σε κρέατα. </a:t>
            </a:r>
          </a:p>
          <a:p>
            <a:r>
              <a:rPr lang="el-GR" dirty="0" smtClean="0"/>
              <a:t>Συντήρηση σε θερμοκρασία γύρω στο Ο</a:t>
            </a:r>
            <a:r>
              <a:rPr lang="el-GR" baseline="30000" dirty="0" smtClean="0"/>
              <a:t>0</a:t>
            </a:r>
            <a:r>
              <a:rPr lang="en-US" dirty="0" smtClean="0"/>
              <a:t>C </a:t>
            </a:r>
          </a:p>
          <a:p>
            <a:pPr lvl="1"/>
            <a:r>
              <a:rPr lang="el-GR" dirty="0" smtClean="0"/>
              <a:t>σε υψηλή υγρασία (85-95%) κυριαρχούν βακτήρια </a:t>
            </a:r>
            <a:r>
              <a:rPr lang="en-US" i="1" dirty="0" err="1" smtClean="0"/>
              <a:t>Psychrobacter</a:t>
            </a:r>
            <a:r>
              <a:rPr lang="en-US" i="1" dirty="0" smtClean="0"/>
              <a:t>, Pseudomonas, </a:t>
            </a:r>
            <a:r>
              <a:rPr lang="en-US" i="1" dirty="0" err="1" smtClean="0"/>
              <a:t>Acinetobacter</a:t>
            </a:r>
            <a:r>
              <a:rPr lang="en-US" i="1" dirty="0" smtClean="0"/>
              <a:t>, </a:t>
            </a:r>
            <a:r>
              <a:rPr lang="en-US" i="1" dirty="0" err="1" smtClean="0"/>
              <a:t>Moraxella</a:t>
            </a:r>
            <a:endParaRPr lang="en-US" i="1" dirty="0" smtClean="0"/>
          </a:p>
          <a:p>
            <a:pPr lvl="1"/>
            <a:r>
              <a:rPr lang="el-GR" dirty="0" smtClean="0"/>
              <a:t>Σε αφυδατωμένα κρέατα (υγρασία&lt;80%) κυριαρχούν ζύμες (</a:t>
            </a:r>
            <a:r>
              <a:rPr lang="en-US" i="1" dirty="0" err="1" smtClean="0"/>
              <a:t>Trichosporon</a:t>
            </a:r>
            <a:r>
              <a:rPr lang="en-US" dirty="0" smtClean="0"/>
              <a:t>), </a:t>
            </a:r>
            <a:r>
              <a:rPr lang="el-GR" dirty="0" smtClean="0"/>
              <a:t>μύκητες (</a:t>
            </a:r>
            <a:r>
              <a:rPr lang="en-US" i="1" dirty="0" err="1" smtClean="0"/>
              <a:t>Cladosporium</a:t>
            </a:r>
            <a:r>
              <a:rPr lang="en-US" dirty="0" smtClean="0"/>
              <a:t>, </a:t>
            </a:r>
            <a:r>
              <a:rPr lang="en-US" i="1" dirty="0" err="1" smtClean="0"/>
              <a:t>Geotrichum</a:t>
            </a:r>
            <a:r>
              <a:rPr lang="en-US" dirty="0" smtClean="0"/>
              <a:t>, </a:t>
            </a:r>
            <a:r>
              <a:rPr lang="el-GR" dirty="0" smtClean="0"/>
              <a:t>κα)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066800"/>
          </a:xfrm>
        </p:spPr>
        <p:txBody>
          <a:bodyPr/>
          <a:lstStyle/>
          <a:p>
            <a:r>
              <a:rPr lang="el-GR" dirty="0" smtClean="0"/>
              <a:t>Μύκητες: σε αφυδατωμένα κρέατα</a:t>
            </a:r>
            <a:endParaRPr lang="el-GR" dirty="0"/>
          </a:p>
        </p:txBody>
      </p:sp>
      <p:sp>
        <p:nvSpPr>
          <p:cNvPr id="3" name="2 - Θέση περιεχομένου"/>
          <p:cNvSpPr>
            <a:spLocks noGrp="1"/>
          </p:cNvSpPr>
          <p:nvPr>
            <p:ph idx="1"/>
          </p:nvPr>
        </p:nvSpPr>
        <p:spPr>
          <a:xfrm>
            <a:off x="457200" y="1484784"/>
            <a:ext cx="8229600" cy="5089752"/>
          </a:xfrm>
        </p:spPr>
        <p:txBody>
          <a:bodyPr>
            <a:normAutofit fontScale="92500" lnSpcReduction="20000"/>
          </a:bodyPr>
          <a:lstStyle/>
          <a:p>
            <a:r>
              <a:rPr lang="el-GR" dirty="0" smtClean="0"/>
              <a:t>Κατά τη διάρκεια μακρών περιόδων αποθήκευσης, η αφυδάτωση του κρέατος (που συνοδεύεται από χαμηλή </a:t>
            </a:r>
            <a:r>
              <a:rPr lang="el-GR" dirty="0" err="1" smtClean="0"/>
              <a:t>ενεργότητα</a:t>
            </a:r>
            <a:r>
              <a:rPr lang="el-GR" dirty="0" smtClean="0"/>
              <a:t> νερού) καθιστά συνθήκες ευνοϊκές για την ανάπτυξη μυκήτων. </a:t>
            </a:r>
          </a:p>
          <a:p>
            <a:r>
              <a:rPr lang="el-GR" dirty="0" smtClean="0"/>
              <a:t>Οι μύκητες υπερισχύουν στην μικροβιακή αλλοίωση του μοσχαρίσιου κρέατος όταν η επιφάνεια του είναι ξηρή και δεν ευνοεί την ανάπτυξη των βακτηρίων ή όταν έχουν χρησιμοποιηθεί αντιβιοτικά στο ζώο. </a:t>
            </a:r>
          </a:p>
          <a:p>
            <a:r>
              <a:rPr lang="el-GR" dirty="0" smtClean="0"/>
              <a:t>Οι μύκητες δεν αναπτύσσονται σε κρέατα όταν οι συνθήκες επιτρέπουν την ανάπτυξη βακτηρίων, διότι αυτά αναπτύσσονται πιο γρήγορα από τους μύκητες, καταναλώνοντας το διαθέσιμο οξυγόνο, το οποίο απαιτείται και για την ανάπτυξη των μυκήτων. </a:t>
            </a:r>
          </a:p>
          <a:p>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fontScale="90000"/>
          </a:bodyPr>
          <a:lstStyle/>
          <a:p>
            <a:r>
              <a:rPr lang="el-GR" u="sng" dirty="0" smtClean="0"/>
              <a:t>Επεξεργασία κρέατος</a:t>
            </a:r>
            <a:r>
              <a:rPr lang="el-GR" dirty="0" smtClean="0"/>
              <a:t>: μείωση του μικροβιακού φορτίου</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Όταν το κρέας μαγειρεύεται ή υπόκειται σε επεξεργασία ακολουθουμένη από ψύξη, το μικροβιακό του φορτίο μειώνεται σημαντικά</a:t>
            </a:r>
          </a:p>
          <a:p>
            <a:r>
              <a:rPr lang="el-GR" dirty="0" smtClean="0"/>
              <a:t>επιβιώνουν μόνο οι σπορογόνοι μικροοργανισμοί, οι εντερόκοκκοι, οι μικρόκοκκοι και μερικά γαλακτικά βακτήρια (</a:t>
            </a:r>
            <a:r>
              <a:rPr lang="en-US" i="1" dirty="0" smtClean="0"/>
              <a:t>Lactobacillus</a:t>
            </a:r>
            <a:r>
              <a:rPr lang="el-GR" dirty="0" smtClean="0"/>
              <a:t>). </a:t>
            </a:r>
          </a:p>
          <a:p>
            <a:r>
              <a:rPr lang="el-GR" dirty="0" smtClean="0"/>
              <a:t>η επιμόλυνσή του κρέατος μετά το στάδιο της επεξεργασίας, με παθογόνους μικροοργανισμούς από το περιβάλλον, μπορεί να επιτρέψει την ανάπτυξη παθογόνων μικροοργανισμών.</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at"/>
          <p:cNvPicPr>
            <a:picLocks noChangeAspect="1" noChangeArrowheads="1"/>
          </p:cNvPicPr>
          <p:nvPr/>
        </p:nvPicPr>
        <p:blipFill>
          <a:blip r:embed="rId2" cstate="print"/>
          <a:srcRect/>
          <a:stretch>
            <a:fillRect/>
          </a:stretch>
        </p:blipFill>
        <p:spPr bwMode="auto">
          <a:xfrm>
            <a:off x="539552" y="620688"/>
            <a:ext cx="3215120" cy="2413670"/>
          </a:xfrm>
          <a:prstGeom prst="rect">
            <a:avLst/>
          </a:prstGeom>
          <a:noFill/>
        </p:spPr>
      </p:pic>
      <p:sp>
        <p:nvSpPr>
          <p:cNvPr id="2" name="1 - Τίτλος"/>
          <p:cNvSpPr>
            <a:spLocks noGrp="1"/>
          </p:cNvSpPr>
          <p:nvPr>
            <p:ph type="title"/>
          </p:nvPr>
        </p:nvSpPr>
        <p:spPr>
          <a:xfrm>
            <a:off x="0" y="404664"/>
            <a:ext cx="3347864" cy="936104"/>
          </a:xfrm>
        </p:spPr>
        <p:txBody>
          <a:bodyPr>
            <a:noAutofit/>
          </a:bodyPr>
          <a:lstStyle/>
          <a:p>
            <a:r>
              <a:rPr lang="el-GR" sz="2800" u="sng" dirty="0" smtClean="0"/>
              <a:t>Στάδια αλλοίωσης κρέατος</a:t>
            </a:r>
            <a:endParaRPr lang="el-GR" sz="2800" u="sng" dirty="0"/>
          </a:p>
        </p:txBody>
      </p:sp>
      <p:sp>
        <p:nvSpPr>
          <p:cNvPr id="1026" name="AutoShape 2" descr="Image result for me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5 - TextBox"/>
          <p:cNvSpPr txBox="1"/>
          <p:nvPr/>
        </p:nvSpPr>
        <p:spPr>
          <a:xfrm>
            <a:off x="0" y="2636912"/>
            <a:ext cx="3419872" cy="2831544"/>
          </a:xfrm>
          <a:prstGeom prst="rect">
            <a:avLst/>
          </a:prstGeom>
          <a:noFill/>
        </p:spPr>
        <p:txBody>
          <a:bodyPr wrap="square" rtlCol="0">
            <a:spAutoFit/>
          </a:bodyPr>
          <a:lstStyle/>
          <a:p>
            <a:pPr marL="342900" indent="-342900"/>
            <a:r>
              <a:rPr lang="el-GR" dirty="0" smtClean="0"/>
              <a:t> 	</a:t>
            </a:r>
            <a:r>
              <a:rPr lang="el-GR" sz="2000" b="1" dirty="0" smtClean="0"/>
              <a:t>στην επιφάνεια του κρέατος δρουν </a:t>
            </a:r>
            <a:r>
              <a:rPr lang="el-GR" sz="2000" b="1" dirty="0" err="1" smtClean="0"/>
              <a:t>ψύχροτροφα</a:t>
            </a:r>
            <a:r>
              <a:rPr lang="el-GR" sz="2000" b="1" dirty="0" smtClean="0"/>
              <a:t> αερόβια</a:t>
            </a:r>
            <a:r>
              <a:rPr lang="en-US" sz="2000" b="1" dirty="0" smtClean="0"/>
              <a:t> gram </a:t>
            </a:r>
            <a:r>
              <a:rPr lang="el-GR" sz="2000" b="1" dirty="0" smtClean="0"/>
              <a:t>αρνητικά βακτήρια</a:t>
            </a:r>
          </a:p>
          <a:p>
            <a:pPr marL="800100" lvl="1" indent="-342900">
              <a:buFont typeface="Arial" pitchFamily="34" charset="0"/>
              <a:buChar char="•"/>
            </a:pPr>
            <a:r>
              <a:rPr lang="en-US" sz="2000" b="1" i="1" dirty="0" smtClean="0"/>
              <a:t>Pseudomonas</a:t>
            </a:r>
          </a:p>
          <a:p>
            <a:pPr marL="800100" lvl="1" indent="-342900">
              <a:buFont typeface="Arial" pitchFamily="34" charset="0"/>
              <a:buChar char="•"/>
            </a:pPr>
            <a:r>
              <a:rPr lang="en-US" sz="2000" b="1" i="1" dirty="0" err="1" smtClean="0"/>
              <a:t>Acinetobacter</a:t>
            </a:r>
            <a:endParaRPr lang="en-US" sz="2000" b="1" i="1" dirty="0" smtClean="0"/>
          </a:p>
          <a:p>
            <a:pPr marL="800100" lvl="1" indent="-342900">
              <a:buFont typeface="Arial" pitchFamily="34" charset="0"/>
              <a:buChar char="•"/>
            </a:pPr>
            <a:r>
              <a:rPr lang="en-US" sz="2000" b="1" i="1" dirty="0" err="1" smtClean="0"/>
              <a:t>Psychrobacte</a:t>
            </a:r>
            <a:r>
              <a:rPr lang="en-US" sz="2000" b="1" dirty="0" err="1" smtClean="0"/>
              <a:t>r</a:t>
            </a:r>
            <a:endParaRPr lang="en-US" sz="2000" b="1" dirty="0" smtClean="0"/>
          </a:p>
          <a:p>
            <a:pPr marL="800100" lvl="1" indent="-342900">
              <a:buFont typeface="Arial" pitchFamily="34" charset="0"/>
              <a:buChar char="•"/>
            </a:pPr>
            <a:endParaRPr lang="en-US" dirty="0" smtClean="0"/>
          </a:p>
        </p:txBody>
      </p:sp>
      <p:sp>
        <p:nvSpPr>
          <p:cNvPr id="7" name="6 - TextBox"/>
          <p:cNvSpPr txBox="1"/>
          <p:nvPr/>
        </p:nvSpPr>
        <p:spPr>
          <a:xfrm>
            <a:off x="3383360" y="671691"/>
            <a:ext cx="5760640" cy="6186309"/>
          </a:xfrm>
          <a:prstGeom prst="rect">
            <a:avLst/>
          </a:prstGeom>
          <a:noFill/>
        </p:spPr>
        <p:txBody>
          <a:bodyPr wrap="square" rtlCol="0">
            <a:spAutoFit/>
          </a:bodyPr>
          <a:lstStyle/>
          <a:p>
            <a:pPr marL="342900" indent="-342900">
              <a:buFont typeface="+mj-lt"/>
              <a:buAutoNum type="arabicPeriod"/>
            </a:pPr>
            <a:r>
              <a:rPr lang="el-GR" dirty="0" smtClean="0"/>
              <a:t>Μεταβολίζουν πρώτα την </a:t>
            </a:r>
            <a:r>
              <a:rPr lang="el-GR" b="1" dirty="0" smtClean="0"/>
              <a:t>γλυκόζη</a:t>
            </a:r>
            <a:r>
              <a:rPr lang="el-GR" dirty="0" smtClean="0"/>
              <a:t> του κρέατος (που προέρχεται από το γλυκογόνο που υπάρχει στους μύες)  παράγοντας οργανικά οξέα (γαλακτικό οξύ) και </a:t>
            </a:r>
            <a:r>
              <a:rPr lang="el-GR" b="1" dirty="0" smtClean="0"/>
              <a:t>μειώνοντας το </a:t>
            </a:r>
            <a:r>
              <a:rPr lang="en-US" b="1" dirty="0" err="1" smtClean="0"/>
              <a:t>pH</a:t>
            </a:r>
            <a:r>
              <a:rPr lang="en-US" dirty="0" err="1" smtClean="0"/>
              <a:t>.</a:t>
            </a:r>
            <a:endParaRPr lang="en-US" dirty="0" smtClean="0"/>
          </a:p>
          <a:p>
            <a:pPr marL="342900" indent="-342900">
              <a:buFont typeface="+mj-lt"/>
              <a:buAutoNum type="arabicPeriod"/>
            </a:pPr>
            <a:r>
              <a:rPr lang="en-US" dirty="0" smtClean="0"/>
              <a:t>O</a:t>
            </a:r>
            <a:r>
              <a:rPr lang="el-GR" dirty="0" err="1" smtClean="0"/>
              <a:t>ταν</a:t>
            </a:r>
            <a:r>
              <a:rPr lang="el-GR" dirty="0" smtClean="0"/>
              <a:t> αρχίζει να τελειώνει η γλυκόζη, αρχίζουν να διασπούν τις </a:t>
            </a:r>
            <a:r>
              <a:rPr lang="el-GR" b="1" dirty="0" err="1" smtClean="0"/>
              <a:t>πρωτείνες</a:t>
            </a:r>
            <a:r>
              <a:rPr lang="el-GR" dirty="0" smtClean="0"/>
              <a:t> (πρωτεόλυση) του κρέατος  ώστε να χρησιμοποιήσουν τα αμινοξέα ως πηγή άνθρακα. </a:t>
            </a:r>
          </a:p>
          <a:p>
            <a:pPr marL="342900" indent="-342900">
              <a:buFont typeface="+mj-lt"/>
              <a:buAutoNum type="arabicPeriod"/>
            </a:pPr>
            <a:r>
              <a:rPr lang="el-GR" dirty="0" smtClean="0"/>
              <a:t>Η πρωτεόλυση και ο μεταβολισμός των αμινοξέων οδηγεί στην παραγωγή </a:t>
            </a:r>
            <a:r>
              <a:rPr lang="el-GR" b="1" dirty="0" smtClean="0"/>
              <a:t>πτητικών ενώσεων </a:t>
            </a:r>
            <a:r>
              <a:rPr lang="el-GR" dirty="0" smtClean="0"/>
              <a:t>με </a:t>
            </a:r>
            <a:r>
              <a:rPr lang="el-GR" b="1" dirty="0" smtClean="0"/>
              <a:t>έντονη οσμή </a:t>
            </a:r>
            <a:r>
              <a:rPr lang="el-GR" dirty="0" smtClean="0"/>
              <a:t>(εστέρες, κετόνες, αλκοόλες, αμμωνία, θειούχες ενώσεις όπως </a:t>
            </a:r>
            <a:r>
              <a:rPr lang="en-US" dirty="0" smtClean="0"/>
              <a:t>H2S</a:t>
            </a:r>
            <a:r>
              <a:rPr lang="el-GR" dirty="0" smtClean="0"/>
              <a:t>) που καθιστούν εμφανή την αλλοίωση του κρέατος </a:t>
            </a:r>
          </a:p>
          <a:p>
            <a:pPr marL="342900" indent="-342900">
              <a:buFont typeface="+mj-lt"/>
              <a:buAutoNum type="arabicPeriod"/>
            </a:pPr>
            <a:r>
              <a:rPr lang="el-GR" dirty="0" smtClean="0"/>
              <a:t>Το μικροβιακό φορτίο έχει φτάσει περίπου 10</a:t>
            </a:r>
            <a:r>
              <a:rPr lang="el-GR" baseline="30000" dirty="0" smtClean="0"/>
              <a:t>7</a:t>
            </a:r>
            <a:r>
              <a:rPr lang="en-US" dirty="0" err="1" smtClean="0"/>
              <a:t>cfu</a:t>
            </a:r>
            <a:r>
              <a:rPr lang="en-US" dirty="0" smtClean="0"/>
              <a:t>/cm</a:t>
            </a:r>
            <a:r>
              <a:rPr lang="en-US" baseline="30000" dirty="0" smtClean="0"/>
              <a:t>2 </a:t>
            </a:r>
            <a:r>
              <a:rPr lang="en-US" dirty="0" smtClean="0"/>
              <a:t> </a:t>
            </a:r>
            <a:r>
              <a:rPr lang="el-GR" dirty="0" smtClean="0"/>
              <a:t>όταν παρατηρούνται τα πρώτα σημάδια αλλοίωσης.</a:t>
            </a:r>
          </a:p>
          <a:p>
            <a:pPr marL="342900" indent="-342900">
              <a:buFont typeface="+mj-lt"/>
              <a:buAutoNum type="arabicPeriod"/>
            </a:pPr>
            <a:r>
              <a:rPr lang="el-GR" dirty="0" smtClean="0"/>
              <a:t>Η παραγωγή αμμωνίας από την αποικοδόμηση των πρωτεϊνών αυξάνει το </a:t>
            </a:r>
            <a:r>
              <a:rPr lang="en-US" dirty="0" smtClean="0"/>
              <a:t>pH</a:t>
            </a:r>
          </a:p>
          <a:p>
            <a:pPr marL="342900" indent="-342900">
              <a:buFont typeface="+mj-lt"/>
              <a:buAutoNum type="arabicPeriod"/>
            </a:pPr>
            <a:r>
              <a:rPr lang="el-GR" dirty="0" smtClean="0"/>
              <a:t>Όταν ο μικροβιακός πληθυσμός φτάσει περίπου 10</a:t>
            </a:r>
            <a:r>
              <a:rPr lang="el-GR" baseline="30000" dirty="0"/>
              <a:t>8</a:t>
            </a:r>
            <a:r>
              <a:rPr lang="en-US" dirty="0" err="1" smtClean="0"/>
              <a:t>cfu</a:t>
            </a:r>
            <a:r>
              <a:rPr lang="en-US" dirty="0" smtClean="0"/>
              <a:t>/cm</a:t>
            </a:r>
            <a:r>
              <a:rPr lang="en-US" baseline="30000" dirty="0" smtClean="0"/>
              <a:t>2 </a:t>
            </a:r>
            <a:r>
              <a:rPr lang="el-GR" baseline="30000" dirty="0" smtClean="0"/>
              <a:t> </a:t>
            </a:r>
            <a:r>
              <a:rPr lang="el-GR" dirty="0" smtClean="0"/>
              <a:t>τότε η αλλοίωση γίνεται εμφανής με </a:t>
            </a:r>
            <a:r>
              <a:rPr lang="el-GR" b="1" dirty="0" smtClean="0"/>
              <a:t>αποχρωματισμό</a:t>
            </a:r>
            <a:r>
              <a:rPr lang="el-GR" dirty="0" smtClean="0"/>
              <a:t> και παρουσία μίας </a:t>
            </a:r>
            <a:r>
              <a:rPr lang="el-GR" b="1" dirty="0" smtClean="0"/>
              <a:t>γλοιώδους ουσίας</a:t>
            </a:r>
            <a:r>
              <a:rPr lang="el-GR" dirty="0" smtClean="0"/>
              <a:t> στην επιφάνεια του κρέατος</a:t>
            </a:r>
            <a:endParaRPr lang="el-GR" dirty="0"/>
          </a:p>
        </p:txBody>
      </p:sp>
      <p:pic>
        <p:nvPicPr>
          <p:cNvPr id="1030" name="Picture 6" descr="Image result for spoilage of meat and meat products"/>
          <p:cNvPicPr>
            <a:picLocks noChangeAspect="1" noChangeArrowheads="1"/>
          </p:cNvPicPr>
          <p:nvPr/>
        </p:nvPicPr>
        <p:blipFill>
          <a:blip r:embed="rId3" cstate="print"/>
          <a:srcRect/>
          <a:stretch>
            <a:fillRect/>
          </a:stretch>
        </p:blipFill>
        <p:spPr bwMode="auto">
          <a:xfrm>
            <a:off x="539552" y="5426634"/>
            <a:ext cx="2232248" cy="143136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568952" cy="792088"/>
          </a:xfrm>
        </p:spPr>
        <p:txBody>
          <a:bodyPr>
            <a:normAutofit/>
          </a:bodyPr>
          <a:lstStyle/>
          <a:p>
            <a:r>
              <a:rPr lang="en-US" u="sng" dirty="0" smtClean="0"/>
              <a:t>N</a:t>
            </a:r>
            <a:r>
              <a:rPr lang="el-GR" u="sng" dirty="0" err="1" smtClean="0"/>
              <a:t>ωπό</a:t>
            </a:r>
            <a:r>
              <a:rPr lang="el-GR" u="sng" dirty="0" smtClean="0"/>
              <a:t> κρέας συσκευασμένο σε κενό</a:t>
            </a:r>
            <a:endParaRPr lang="el-GR" u="sng" dirty="0"/>
          </a:p>
        </p:txBody>
      </p:sp>
      <p:sp>
        <p:nvSpPr>
          <p:cNvPr id="3" name="2 - Θέση περιεχομένου"/>
          <p:cNvSpPr>
            <a:spLocks noGrp="1"/>
          </p:cNvSpPr>
          <p:nvPr>
            <p:ph idx="1"/>
          </p:nvPr>
        </p:nvSpPr>
        <p:spPr>
          <a:xfrm>
            <a:off x="3707904" y="1484784"/>
            <a:ext cx="5205264" cy="5157192"/>
          </a:xfrm>
        </p:spPr>
        <p:txBody>
          <a:bodyPr>
            <a:normAutofit fontScale="85000" lnSpcReduction="20000"/>
          </a:bodyPr>
          <a:lstStyle/>
          <a:p>
            <a:r>
              <a:rPr lang="el-GR" dirty="0" smtClean="0"/>
              <a:t>Μεταβάλλεται το </a:t>
            </a:r>
            <a:r>
              <a:rPr lang="el-GR" b="1" dirty="0" smtClean="0"/>
              <a:t>αέριο</a:t>
            </a:r>
            <a:r>
              <a:rPr lang="el-GR" dirty="0" smtClean="0"/>
              <a:t> περιβάλλον του τροφίμου</a:t>
            </a:r>
          </a:p>
          <a:p>
            <a:r>
              <a:rPr lang="el-GR" dirty="0" smtClean="0"/>
              <a:t>Παραμένει μικρή ποσότητα οξυγόνου που καταναλώνεται από τους αερόβιους μικροοργανισμούς με αποτέλεσμα να αυξάνεται η συγκέντρωση </a:t>
            </a:r>
            <a:r>
              <a:rPr lang="en-US" dirty="0" smtClean="0"/>
              <a:t>CO2</a:t>
            </a:r>
          </a:p>
          <a:p>
            <a:r>
              <a:rPr lang="el-GR" dirty="0" smtClean="0"/>
              <a:t>Το χαμηλό δυναμικό οξειδοαναγωγής (αναερόβιο περιβάλλον) που δημιουργείται αναστέλλει ους αερόβιους και ευνοεί την ανάπτυξη των </a:t>
            </a:r>
            <a:r>
              <a:rPr lang="en-US" dirty="0" smtClean="0"/>
              <a:t>gram </a:t>
            </a:r>
            <a:r>
              <a:rPr lang="el-GR" dirty="0" smtClean="0"/>
              <a:t>θετικών </a:t>
            </a:r>
            <a:r>
              <a:rPr lang="el-GR" b="1" dirty="0" smtClean="0"/>
              <a:t>βακτηρίων του γαλακτικού οξέως </a:t>
            </a:r>
            <a:r>
              <a:rPr lang="el-GR" dirty="0" smtClean="0"/>
              <a:t>και του </a:t>
            </a:r>
            <a:r>
              <a:rPr lang="en-US" b="1" i="1" dirty="0" err="1" smtClean="0"/>
              <a:t>Brochothrix</a:t>
            </a:r>
            <a:r>
              <a:rPr lang="en-US" b="1" i="1" dirty="0" smtClean="0"/>
              <a:t> </a:t>
            </a:r>
            <a:r>
              <a:rPr lang="en-US" b="1" i="1" dirty="0" err="1" smtClean="0"/>
              <a:t>thermosphacta</a:t>
            </a:r>
            <a:r>
              <a:rPr lang="en-US" b="1" i="1" dirty="0" smtClean="0"/>
              <a:t> </a:t>
            </a:r>
            <a:r>
              <a:rPr lang="el-GR" dirty="0" smtClean="0"/>
              <a:t>που είναι αναερόβια ή προαιρετικά αναερόβια</a:t>
            </a:r>
            <a:endParaRPr lang="en-US" dirty="0" smtClean="0"/>
          </a:p>
          <a:p>
            <a:endParaRPr lang="el-GR" dirty="0"/>
          </a:p>
        </p:txBody>
      </p:sp>
      <p:sp>
        <p:nvSpPr>
          <p:cNvPr id="67586" name="AutoShape 2" descr="Image result for vacuum packaged me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7588" name="Picture 4" descr="raw meat vacuum-packed, on a white background  in vacuum packing Stock Photo - 84331560"/>
          <p:cNvPicPr>
            <a:picLocks noChangeAspect="1" noChangeArrowheads="1"/>
          </p:cNvPicPr>
          <p:nvPr/>
        </p:nvPicPr>
        <p:blipFill>
          <a:blip r:embed="rId2" cstate="print"/>
          <a:srcRect/>
          <a:stretch>
            <a:fillRect/>
          </a:stretch>
        </p:blipFill>
        <p:spPr bwMode="auto">
          <a:xfrm>
            <a:off x="251520" y="1700808"/>
            <a:ext cx="3096344" cy="3096344"/>
          </a:xfrm>
          <a:prstGeom prst="rect">
            <a:avLst/>
          </a:prstGeom>
          <a:noFill/>
        </p:spPr>
      </p:pic>
      <p:sp>
        <p:nvSpPr>
          <p:cNvPr id="6" name="5 - TextBox"/>
          <p:cNvSpPr txBox="1"/>
          <p:nvPr/>
        </p:nvSpPr>
        <p:spPr>
          <a:xfrm>
            <a:off x="251520" y="5157192"/>
            <a:ext cx="2664296" cy="923330"/>
          </a:xfrm>
          <a:prstGeom prst="rect">
            <a:avLst/>
          </a:prstGeom>
          <a:noFill/>
        </p:spPr>
        <p:txBody>
          <a:bodyPr wrap="square" rtlCol="0">
            <a:spAutoFit/>
          </a:bodyPr>
          <a:lstStyle/>
          <a:p>
            <a:r>
              <a:rPr lang="el-GR" dirty="0" smtClean="0"/>
              <a:t>Δεν ευνοείται η ανάπτυξη παθογόνων μικροοργανισμών</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lstStyle/>
          <a:p>
            <a:endParaRPr lang="el-GR" dirty="0"/>
          </a:p>
        </p:txBody>
      </p:sp>
      <p:sp>
        <p:nvSpPr>
          <p:cNvPr id="3" name="2 - Θέση περιεχομένου"/>
          <p:cNvSpPr>
            <a:spLocks noGrp="1"/>
          </p:cNvSpPr>
          <p:nvPr>
            <p:ph idx="1"/>
          </p:nvPr>
        </p:nvSpPr>
        <p:spPr>
          <a:xfrm>
            <a:off x="3851920" y="1844824"/>
            <a:ext cx="4834880" cy="4729712"/>
          </a:xfrm>
        </p:spPr>
        <p:txBody>
          <a:bodyPr/>
          <a:lstStyle/>
          <a:p>
            <a:r>
              <a:rPr lang="el-GR" dirty="0" smtClean="0"/>
              <a:t>Μία συνηθισμένη αλλοίωση είναι το «φούσκωμα» της συσκευασίας από την παραγωγή αερίων κυρίως των </a:t>
            </a:r>
            <a:r>
              <a:rPr lang="el-GR" dirty="0" err="1" smtClean="0"/>
              <a:t>οξυγαλακτικών</a:t>
            </a:r>
            <a:r>
              <a:rPr lang="el-GR" dirty="0" smtClean="0"/>
              <a:t> βακτηρίων </a:t>
            </a:r>
            <a:endParaRPr lang="el-GR" dirty="0"/>
          </a:p>
        </p:txBody>
      </p:sp>
      <p:pic>
        <p:nvPicPr>
          <p:cNvPr id="68612" name="Picture 4" descr="Image result for vacuum packaged meat spoilage"/>
          <p:cNvPicPr>
            <a:picLocks noChangeAspect="1" noChangeArrowheads="1"/>
          </p:cNvPicPr>
          <p:nvPr/>
        </p:nvPicPr>
        <p:blipFill>
          <a:blip r:embed="rId2" cstate="print"/>
          <a:srcRect/>
          <a:stretch>
            <a:fillRect/>
          </a:stretch>
        </p:blipFill>
        <p:spPr bwMode="auto">
          <a:xfrm>
            <a:off x="251520" y="1916832"/>
            <a:ext cx="3381375" cy="28479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066800"/>
          </a:xfrm>
        </p:spPr>
        <p:txBody>
          <a:bodyPr>
            <a:normAutofit fontScale="90000"/>
          </a:bodyPr>
          <a:lstStyle/>
          <a:p>
            <a:r>
              <a:rPr lang="el-GR" dirty="0" smtClean="0"/>
              <a:t>Βακτήρια που αλλοιώνουν το κρέας</a:t>
            </a:r>
            <a:endParaRPr lang="el-GR" dirty="0"/>
          </a:p>
        </p:txBody>
      </p:sp>
      <p:sp>
        <p:nvSpPr>
          <p:cNvPr id="3" name="2 - Θέση περιεχομένου"/>
          <p:cNvSpPr>
            <a:spLocks noGrp="1"/>
          </p:cNvSpPr>
          <p:nvPr>
            <p:ph idx="1"/>
          </p:nvPr>
        </p:nvSpPr>
        <p:spPr>
          <a:xfrm>
            <a:off x="467544" y="1772816"/>
            <a:ext cx="8229600" cy="4325112"/>
          </a:xfrm>
        </p:spPr>
        <p:txBody>
          <a:bodyPr>
            <a:normAutofit fontScale="92500"/>
          </a:bodyPr>
          <a:lstStyle/>
          <a:p>
            <a:r>
              <a:rPr lang="el-GR" dirty="0" smtClean="0"/>
              <a:t>Τα</a:t>
            </a:r>
            <a:r>
              <a:rPr lang="el-GR" i="1" dirty="0" smtClean="0"/>
              <a:t> </a:t>
            </a:r>
            <a:r>
              <a:rPr lang="en-US" i="1" dirty="0" err="1" smtClean="0"/>
              <a:t>Brochothrix</a:t>
            </a:r>
            <a:r>
              <a:rPr lang="en-US" i="1" dirty="0" smtClean="0"/>
              <a:t> </a:t>
            </a:r>
            <a:r>
              <a:rPr lang="en-US" i="1" dirty="0" err="1" smtClean="0"/>
              <a:t>thermosphacta</a:t>
            </a:r>
            <a:r>
              <a:rPr lang="en-US" dirty="0" smtClean="0"/>
              <a:t>, </a:t>
            </a:r>
            <a:r>
              <a:rPr lang="en-US" i="1" dirty="0" err="1" smtClean="0"/>
              <a:t>Carnobacterium</a:t>
            </a:r>
            <a:r>
              <a:rPr lang="en-US" i="1" dirty="0" smtClean="0"/>
              <a:t> spp.</a:t>
            </a:r>
            <a:r>
              <a:rPr lang="en-US" dirty="0" smtClean="0"/>
              <a:t>, </a:t>
            </a:r>
            <a:r>
              <a:rPr lang="en-US" i="1" dirty="0" err="1" smtClean="0"/>
              <a:t>Enterobacteriaceae</a:t>
            </a:r>
            <a:r>
              <a:rPr lang="en-US" dirty="0" smtClean="0"/>
              <a:t>, </a:t>
            </a:r>
            <a:r>
              <a:rPr lang="en-US" i="1" dirty="0" smtClean="0"/>
              <a:t>Lactobacillus spp.</a:t>
            </a:r>
            <a:r>
              <a:rPr lang="en-US" dirty="0" smtClean="0"/>
              <a:t>, </a:t>
            </a:r>
            <a:r>
              <a:rPr lang="en-US" i="1" dirty="0" err="1" smtClean="0"/>
              <a:t>Leuconostoc</a:t>
            </a:r>
            <a:r>
              <a:rPr lang="en-US" i="1" dirty="0" smtClean="0"/>
              <a:t> spp.</a:t>
            </a:r>
            <a:r>
              <a:rPr lang="en-US" dirty="0" smtClean="0"/>
              <a:t>, </a:t>
            </a:r>
            <a:r>
              <a:rPr lang="en-US" i="1" dirty="0" smtClean="0"/>
              <a:t>Pseudomonas spp.</a:t>
            </a:r>
            <a:r>
              <a:rPr lang="en-US" dirty="0" smtClean="0"/>
              <a:t>, </a:t>
            </a:r>
            <a:r>
              <a:rPr lang="en-US" i="1" dirty="0" err="1" smtClean="0"/>
              <a:t>Shewanella</a:t>
            </a:r>
            <a:r>
              <a:rPr lang="en-US" i="1" dirty="0" smtClean="0"/>
              <a:t> </a:t>
            </a:r>
            <a:r>
              <a:rPr lang="en-US" i="1" dirty="0" err="1" smtClean="0"/>
              <a:t>putrefaciens</a:t>
            </a:r>
            <a:r>
              <a:rPr lang="en-US" dirty="0" smtClean="0"/>
              <a:t> </a:t>
            </a:r>
            <a:r>
              <a:rPr lang="el-GR" dirty="0" smtClean="0"/>
              <a:t>και</a:t>
            </a:r>
            <a:r>
              <a:rPr lang="en-US" dirty="0" smtClean="0"/>
              <a:t> </a:t>
            </a:r>
            <a:r>
              <a:rPr lang="en-US" i="1" dirty="0" err="1" smtClean="0"/>
              <a:t>Weissella</a:t>
            </a:r>
            <a:r>
              <a:rPr lang="en-US" i="1" dirty="0" smtClean="0"/>
              <a:t> spp.</a:t>
            </a:r>
            <a:r>
              <a:rPr lang="en-US" dirty="0" smtClean="0"/>
              <a:t> </a:t>
            </a:r>
            <a:r>
              <a:rPr lang="el-GR" dirty="0" smtClean="0"/>
              <a:t>αλλοιώνουν το κρέας δημιουργώντας</a:t>
            </a:r>
            <a:r>
              <a:rPr lang="en-US" dirty="0" smtClean="0"/>
              <a:t>: </a:t>
            </a:r>
            <a:endParaRPr lang="el-GR" dirty="0" smtClean="0"/>
          </a:p>
          <a:p>
            <a:pPr lvl="1"/>
            <a:r>
              <a:rPr lang="el-GR" dirty="0" smtClean="0"/>
              <a:t>Αποχρωματισμό</a:t>
            </a:r>
            <a:r>
              <a:rPr lang="en-US" dirty="0" smtClean="0"/>
              <a:t>, </a:t>
            </a:r>
            <a:endParaRPr lang="el-GR" dirty="0" smtClean="0"/>
          </a:p>
          <a:p>
            <a:pPr lvl="1"/>
            <a:r>
              <a:rPr lang="el-GR" dirty="0" smtClean="0"/>
              <a:t>Παραγωγή αερίου</a:t>
            </a:r>
          </a:p>
          <a:p>
            <a:pPr lvl="1"/>
            <a:r>
              <a:rPr lang="el-GR" dirty="0" smtClean="0"/>
              <a:t>Παραγωγή γλίτσας (</a:t>
            </a:r>
            <a:r>
              <a:rPr lang="en-US" dirty="0" smtClean="0"/>
              <a:t>slime</a:t>
            </a:r>
            <a:r>
              <a:rPr lang="el-GR" dirty="0" smtClean="0"/>
              <a:t>)</a:t>
            </a:r>
            <a:r>
              <a:rPr lang="en-US" dirty="0" smtClean="0"/>
              <a:t>, </a:t>
            </a:r>
            <a:endParaRPr lang="el-GR" dirty="0" smtClean="0"/>
          </a:p>
          <a:p>
            <a:pPr lvl="1"/>
            <a:r>
              <a:rPr lang="el-GR" dirty="0" smtClean="0"/>
              <a:t>Μείωση</a:t>
            </a:r>
            <a:r>
              <a:rPr lang="en-US" dirty="0" smtClean="0"/>
              <a:t> pH, </a:t>
            </a:r>
            <a:endParaRPr lang="el-GR" dirty="0" smtClean="0"/>
          </a:p>
          <a:p>
            <a:pPr lvl="1"/>
            <a:r>
              <a:rPr lang="el-GR" dirty="0" smtClean="0"/>
              <a:t>Ξίνισμα (</a:t>
            </a:r>
            <a:r>
              <a:rPr lang="en-US" dirty="0" smtClean="0"/>
              <a:t>sour off-flavor</a:t>
            </a:r>
            <a:r>
              <a:rPr lang="el-GR" dirty="0" smtClean="0"/>
              <a:t>)</a:t>
            </a:r>
            <a:r>
              <a:rPr lang="en-US" dirty="0" smtClean="0"/>
              <a:t> </a:t>
            </a:r>
            <a:endParaRPr lang="el-G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229600" cy="1066800"/>
          </a:xfrm>
        </p:spPr>
        <p:txBody>
          <a:bodyPr>
            <a:normAutofit fontScale="90000"/>
          </a:bodyPr>
          <a:lstStyle/>
          <a:p>
            <a:r>
              <a:rPr lang="el-GR" u="sng" dirty="0" smtClean="0"/>
              <a:t>Κιμάς</a:t>
            </a:r>
            <a:r>
              <a:rPr lang="en-US" u="sng" dirty="0" smtClean="0"/>
              <a:t>: </a:t>
            </a:r>
            <a:r>
              <a:rPr lang="el-GR" u="sng" dirty="0" smtClean="0"/>
              <a:t>μεγαλύτερο μικροβιακό φορτίο</a:t>
            </a:r>
            <a:endParaRPr lang="el-GR" u="sng" dirty="0"/>
          </a:p>
        </p:txBody>
      </p:sp>
      <p:sp>
        <p:nvSpPr>
          <p:cNvPr id="3" name="2 - Θέση περιεχομένου"/>
          <p:cNvSpPr>
            <a:spLocks noGrp="1"/>
          </p:cNvSpPr>
          <p:nvPr>
            <p:ph idx="1"/>
          </p:nvPr>
        </p:nvSpPr>
        <p:spPr>
          <a:xfrm>
            <a:off x="179512" y="1268760"/>
            <a:ext cx="6048672" cy="4104456"/>
          </a:xfrm>
        </p:spPr>
        <p:txBody>
          <a:bodyPr>
            <a:normAutofit fontScale="92500" lnSpcReduction="10000"/>
          </a:bodyPr>
          <a:lstStyle/>
          <a:p>
            <a:r>
              <a:rPr lang="el-GR" dirty="0" smtClean="0"/>
              <a:t>Ο τεμαχισμός και η κοπή κιμά, παρέχουν οξυγόνο στο τρόφιμο, το οποίο ευνοεί την ανάπτυξη </a:t>
            </a:r>
            <a:r>
              <a:rPr lang="el-GR" b="1" dirty="0" smtClean="0"/>
              <a:t>αερόβιων</a:t>
            </a:r>
            <a:r>
              <a:rPr lang="el-GR" dirty="0" smtClean="0"/>
              <a:t> μικροοργανισμών </a:t>
            </a:r>
          </a:p>
          <a:p>
            <a:r>
              <a:rPr lang="el-GR" dirty="0" smtClean="0"/>
              <a:t>βακτήρια του γένους</a:t>
            </a:r>
          </a:p>
          <a:p>
            <a:pPr lvl="1"/>
            <a:r>
              <a:rPr lang="en-US" i="1" dirty="0" smtClean="0"/>
              <a:t>Pseudomonas</a:t>
            </a:r>
            <a:r>
              <a:rPr lang="el-GR" i="1" dirty="0" smtClean="0"/>
              <a:t>, </a:t>
            </a:r>
          </a:p>
          <a:p>
            <a:pPr lvl="1"/>
            <a:r>
              <a:rPr lang="en-US" i="1" dirty="0" err="1" smtClean="0"/>
              <a:t>Alcaligenes</a:t>
            </a:r>
            <a:r>
              <a:rPr lang="el-GR" i="1" dirty="0" smtClean="0"/>
              <a:t>, </a:t>
            </a:r>
          </a:p>
          <a:p>
            <a:pPr lvl="1"/>
            <a:r>
              <a:rPr lang="en-US" i="1" dirty="0" err="1" smtClean="0"/>
              <a:t>Acinetobacter</a:t>
            </a:r>
            <a:r>
              <a:rPr lang="el-GR" i="1" dirty="0" smtClean="0"/>
              <a:t>, </a:t>
            </a:r>
          </a:p>
          <a:p>
            <a:pPr lvl="1"/>
            <a:r>
              <a:rPr lang="en-US" i="1" dirty="0" err="1" smtClean="0"/>
              <a:t>Moraxella</a:t>
            </a:r>
            <a:r>
              <a:rPr lang="el-GR" i="1" dirty="0" smtClean="0"/>
              <a:t>,</a:t>
            </a:r>
          </a:p>
          <a:p>
            <a:pPr lvl="1"/>
            <a:r>
              <a:rPr lang="en-US" i="1" dirty="0" err="1" smtClean="0"/>
              <a:t>Aeromonas</a:t>
            </a:r>
            <a:endParaRPr lang="el-GR" dirty="0" smtClean="0"/>
          </a:p>
          <a:p>
            <a:endParaRPr lang="el-GR" dirty="0"/>
          </a:p>
        </p:txBody>
      </p:sp>
      <p:pic>
        <p:nvPicPr>
          <p:cNvPr id="35842" name="Picture 2" descr="Image result for spoilage of meat and meat products"/>
          <p:cNvPicPr>
            <a:picLocks noChangeAspect="1" noChangeArrowheads="1"/>
          </p:cNvPicPr>
          <p:nvPr/>
        </p:nvPicPr>
        <p:blipFill>
          <a:blip r:embed="rId2" cstate="print"/>
          <a:srcRect/>
          <a:stretch>
            <a:fillRect/>
          </a:stretch>
        </p:blipFill>
        <p:spPr bwMode="auto">
          <a:xfrm>
            <a:off x="3491880" y="3573016"/>
            <a:ext cx="5174198" cy="2912145"/>
          </a:xfrm>
          <a:prstGeom prst="rect">
            <a:avLst/>
          </a:prstGeom>
          <a:noFill/>
        </p:spPr>
      </p:pic>
      <p:sp>
        <p:nvSpPr>
          <p:cNvPr id="5" name="4 - TextBox"/>
          <p:cNvSpPr txBox="1"/>
          <p:nvPr/>
        </p:nvSpPr>
        <p:spPr>
          <a:xfrm>
            <a:off x="5796136" y="2708920"/>
            <a:ext cx="3347864" cy="1477328"/>
          </a:xfrm>
          <a:prstGeom prst="rect">
            <a:avLst/>
          </a:prstGeom>
          <a:solidFill>
            <a:schemeClr val="bg1"/>
          </a:solidFill>
        </p:spPr>
        <p:txBody>
          <a:bodyPr wrap="square" rtlCol="0">
            <a:spAutoFit/>
          </a:bodyPr>
          <a:lstStyle/>
          <a:p>
            <a:r>
              <a:rPr lang="el-GR" b="1" u="sng" dirty="0" err="1" smtClean="0"/>
              <a:t>Μήχανημα</a:t>
            </a:r>
            <a:r>
              <a:rPr lang="el-GR" b="1" u="sng" dirty="0" smtClean="0"/>
              <a:t> κοπής κιμά: </a:t>
            </a:r>
            <a:r>
              <a:rPr lang="el-GR" b="1" dirty="0" smtClean="0"/>
              <a:t>πηγή μόλυνσης με </a:t>
            </a:r>
            <a:r>
              <a:rPr lang="el-GR" b="1" dirty="0" err="1" smtClean="0"/>
              <a:t>κολοβακτηριοειδή</a:t>
            </a:r>
            <a:r>
              <a:rPr lang="el-GR" b="1" dirty="0" smtClean="0"/>
              <a:t>, εντερόκοκκους, σταφυλόκοκκους</a:t>
            </a:r>
            <a:endParaRPr lang="el-G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Παθογόνοι μικροοργανισμοί στα κόκκινα κρέατα</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67544" y="1988840"/>
            <a:ext cx="8229600" cy="4325112"/>
          </a:xfrm>
        </p:spPr>
        <p:txBody>
          <a:bodyPr>
            <a:normAutofit fontScale="92500"/>
          </a:bodyPr>
          <a:lstStyle/>
          <a:p>
            <a:r>
              <a:rPr lang="el-GR" dirty="0" smtClean="0"/>
              <a:t>Οι παθογόνοι μικροοργανισμοί που είναι δυνατόν να αναπτυχθούν στα κόκκινα κρέατα είναι οι: </a:t>
            </a:r>
          </a:p>
          <a:p>
            <a:pPr lvl="1"/>
            <a:r>
              <a:rPr lang="en-GB" i="1" dirty="0" smtClean="0"/>
              <a:t>Staphylococcus </a:t>
            </a:r>
            <a:r>
              <a:rPr lang="en-GB" i="1" dirty="0" err="1" smtClean="0"/>
              <a:t>aureus</a:t>
            </a:r>
            <a:r>
              <a:rPr lang="el-GR" dirty="0" smtClean="0"/>
              <a:t>, </a:t>
            </a:r>
          </a:p>
          <a:p>
            <a:pPr lvl="1"/>
            <a:r>
              <a:rPr lang="en-GB" i="1" dirty="0" smtClean="0"/>
              <a:t>Escherichia coli</a:t>
            </a:r>
            <a:r>
              <a:rPr lang="el-GR" dirty="0" smtClean="0"/>
              <a:t> (στα μηρυκαστικά), </a:t>
            </a:r>
          </a:p>
          <a:p>
            <a:pPr lvl="1"/>
            <a:r>
              <a:rPr lang="en-GB" i="1" dirty="0" smtClean="0"/>
              <a:t>Salmonella</a:t>
            </a:r>
            <a:r>
              <a:rPr lang="en-GB" dirty="0" smtClean="0"/>
              <a:t> </a:t>
            </a:r>
            <a:r>
              <a:rPr lang="en-GB" i="1" dirty="0" err="1" smtClean="0"/>
              <a:t>spp</a:t>
            </a:r>
            <a:r>
              <a:rPr lang="el-GR" dirty="0" smtClean="0"/>
              <a:t>. (σε όλα τα κρέατα), </a:t>
            </a:r>
          </a:p>
          <a:p>
            <a:pPr lvl="1"/>
            <a:r>
              <a:rPr lang="en-GB" i="1" dirty="0" err="1" smtClean="0"/>
              <a:t>Listeria</a:t>
            </a:r>
            <a:r>
              <a:rPr lang="en-GB" i="1" dirty="0" smtClean="0"/>
              <a:t> </a:t>
            </a:r>
            <a:r>
              <a:rPr lang="en-GB" i="1" dirty="0" err="1" smtClean="0"/>
              <a:t>monocytogenes</a:t>
            </a:r>
            <a:r>
              <a:rPr lang="el-GR" dirty="0" smtClean="0"/>
              <a:t> (σε όλα τα κρέατα),</a:t>
            </a:r>
          </a:p>
          <a:p>
            <a:pPr lvl="1"/>
            <a:r>
              <a:rPr lang="en-GB" i="1" dirty="0" err="1" smtClean="0"/>
              <a:t>Yersinia</a:t>
            </a:r>
            <a:r>
              <a:rPr lang="en-GB" i="1" dirty="0" smtClean="0"/>
              <a:t> enter</a:t>
            </a:r>
            <a:r>
              <a:rPr lang="en-US" i="1" dirty="0" smtClean="0"/>
              <a:t>o</a:t>
            </a:r>
            <a:r>
              <a:rPr lang="en-GB" i="1" dirty="0" err="1" smtClean="0"/>
              <a:t>colitica</a:t>
            </a:r>
            <a:r>
              <a:rPr lang="el-GR" dirty="0" smtClean="0"/>
              <a:t> (χοιρινό), </a:t>
            </a:r>
          </a:p>
          <a:p>
            <a:pPr lvl="1"/>
            <a:r>
              <a:rPr lang="en-GB" i="1" dirty="0" smtClean="0"/>
              <a:t>Clostridium </a:t>
            </a:r>
            <a:r>
              <a:rPr lang="en-GB" i="1" dirty="0" err="1" smtClean="0"/>
              <a:t>perfringens</a:t>
            </a:r>
            <a:endParaRPr lang="el-GR" dirty="0" smtClean="0"/>
          </a:p>
          <a:p>
            <a:pPr lvl="1"/>
            <a:r>
              <a:rPr lang="en-GB" i="1" dirty="0" smtClean="0"/>
              <a:t>Clostridium </a:t>
            </a:r>
            <a:r>
              <a:rPr lang="en-GB" i="1" dirty="0" err="1" smtClean="0"/>
              <a:t>botulinum</a:t>
            </a:r>
            <a:r>
              <a:rPr lang="el-GR" dirty="0" smtClean="0"/>
              <a:t> (κυρίως σε επεξεργασμένα προϊόντα).</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μικροβιακή ποιότητα, δηλ ο αριθμός και το είδος των μικροοργανισμών που περιέχονται σε ένα τρόφιμο επηρεάζεται από:</a:t>
            </a:r>
            <a:endParaRPr lang="el-GR" dirty="0"/>
          </a:p>
        </p:txBody>
      </p:sp>
      <p:sp>
        <p:nvSpPr>
          <p:cNvPr id="3" name="2 - Θέση περιεχομένου"/>
          <p:cNvSpPr>
            <a:spLocks noGrp="1"/>
          </p:cNvSpPr>
          <p:nvPr>
            <p:ph idx="1"/>
          </p:nvPr>
        </p:nvSpPr>
        <p:spPr>
          <a:xfrm>
            <a:off x="457200" y="2636912"/>
            <a:ext cx="8147248" cy="3937624"/>
          </a:xfrm>
        </p:spPr>
        <p:txBody>
          <a:bodyPr>
            <a:normAutofit lnSpcReduction="10000"/>
          </a:bodyPr>
          <a:lstStyle/>
          <a:p>
            <a:endParaRPr lang="el-GR" dirty="0" smtClean="0"/>
          </a:p>
          <a:p>
            <a:r>
              <a:rPr lang="el-GR" u="sng" dirty="0" smtClean="0"/>
              <a:t>Σύσταση</a:t>
            </a:r>
            <a:r>
              <a:rPr lang="el-GR" dirty="0" smtClean="0"/>
              <a:t> και ιδιότητες του τροφίμου (αναλογία </a:t>
            </a:r>
            <a:r>
              <a:rPr lang="el-GR" dirty="0" err="1" smtClean="0"/>
              <a:t>πρωτείνης</a:t>
            </a:r>
            <a:r>
              <a:rPr lang="el-GR" dirty="0" smtClean="0"/>
              <a:t>/υγρασίας, </a:t>
            </a:r>
            <a:r>
              <a:rPr lang="el-GR" dirty="0" err="1" smtClean="0"/>
              <a:t>ενεργότητα</a:t>
            </a:r>
            <a:r>
              <a:rPr lang="el-GR" dirty="0" smtClean="0"/>
              <a:t> νερού </a:t>
            </a:r>
            <a:r>
              <a:rPr lang="en-US" dirty="0" smtClean="0"/>
              <a:t>a</a:t>
            </a:r>
            <a:r>
              <a:rPr lang="en-US" baseline="-25000" dirty="0" smtClean="0"/>
              <a:t>w</a:t>
            </a:r>
            <a:r>
              <a:rPr lang="el-GR" dirty="0" smtClean="0"/>
              <a:t>,</a:t>
            </a:r>
            <a:r>
              <a:rPr lang="en-US" dirty="0" smtClean="0"/>
              <a:t>pH</a:t>
            </a:r>
            <a:r>
              <a:rPr lang="el-GR" dirty="0" smtClean="0"/>
              <a:t>, κτλ)</a:t>
            </a:r>
            <a:endParaRPr lang="en-US" dirty="0" smtClean="0"/>
          </a:p>
          <a:p>
            <a:r>
              <a:rPr lang="el-GR" u="sng" dirty="0" smtClean="0"/>
              <a:t>Περιβάλλον</a:t>
            </a:r>
            <a:r>
              <a:rPr lang="el-GR" dirty="0" smtClean="0"/>
              <a:t> από το οποίο προέρχονται οι πρώτες ύλες του τροφίμου</a:t>
            </a:r>
          </a:p>
          <a:p>
            <a:r>
              <a:rPr lang="el-GR" u="sng" dirty="0" smtClean="0"/>
              <a:t>Επεξεργασία</a:t>
            </a:r>
            <a:r>
              <a:rPr lang="el-GR" dirty="0" smtClean="0"/>
              <a:t>: μέθοδοι και συνθήκες υγιεινής</a:t>
            </a:r>
          </a:p>
          <a:p>
            <a:r>
              <a:rPr lang="el-GR" u="sng" dirty="0" smtClean="0"/>
              <a:t>Αποθήκευση</a:t>
            </a:r>
            <a:r>
              <a:rPr lang="el-GR" dirty="0" smtClean="0"/>
              <a:t>: θερμοκρασία, συνθήκες υγιεινής, κτλ</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229600" cy="1066800"/>
          </a:xfrm>
        </p:spPr>
        <p:txBody>
          <a:bodyPr>
            <a:normAutofit fontScale="90000"/>
          </a:bodyPr>
          <a:lstStyle/>
          <a:p>
            <a:r>
              <a:rPr lang="el-GR" dirty="0" smtClean="0"/>
              <a:t>Χαρακτηριστικά βακτήρια που αλλοιώνουν το κρέας</a:t>
            </a:r>
            <a:endParaRPr lang="el-GR" dirty="0"/>
          </a:p>
        </p:txBody>
      </p:sp>
      <p:sp>
        <p:nvSpPr>
          <p:cNvPr id="3" name="2 - Θέση περιεχομένου"/>
          <p:cNvSpPr>
            <a:spLocks noGrp="1"/>
          </p:cNvSpPr>
          <p:nvPr>
            <p:ph idx="1"/>
          </p:nvPr>
        </p:nvSpPr>
        <p:spPr>
          <a:xfrm>
            <a:off x="179512" y="1628800"/>
            <a:ext cx="8229600" cy="4325112"/>
          </a:xfrm>
        </p:spPr>
        <p:txBody>
          <a:bodyPr>
            <a:normAutofit fontScale="92500" lnSpcReduction="20000"/>
          </a:bodyPr>
          <a:lstStyle/>
          <a:p>
            <a:r>
              <a:rPr lang="en-US" b="1" i="1" u="sng" dirty="0" smtClean="0"/>
              <a:t>Clostridium</a:t>
            </a:r>
            <a:r>
              <a:rPr lang="en-US" i="1" u="sng" dirty="0" smtClean="0"/>
              <a:t>:</a:t>
            </a:r>
          </a:p>
          <a:p>
            <a:pPr lvl="1"/>
            <a:r>
              <a:rPr lang="el-GR" dirty="0" smtClean="0"/>
              <a:t>σπορογόνα </a:t>
            </a:r>
            <a:r>
              <a:rPr lang="en-US" dirty="0" smtClean="0"/>
              <a:t>gram </a:t>
            </a:r>
            <a:r>
              <a:rPr lang="el-GR" dirty="0" smtClean="0"/>
              <a:t>θετικά ραβδία, παράγουν μεγάλες ποσότητες αερίου σε συσκευασμένα κρέατα (</a:t>
            </a:r>
            <a:r>
              <a:rPr lang="en-US" dirty="0" smtClean="0"/>
              <a:t>H2 </a:t>
            </a:r>
            <a:r>
              <a:rPr lang="el-GR" dirty="0" smtClean="0"/>
              <a:t>και </a:t>
            </a:r>
            <a:r>
              <a:rPr lang="en-US" dirty="0" smtClean="0"/>
              <a:t>CO2</a:t>
            </a:r>
            <a:r>
              <a:rPr lang="el-GR" dirty="0" smtClean="0"/>
              <a:t>), με δυσάρεστη οσμή που δημιουργούν «φούσκωμα» στις συσκευασίες.</a:t>
            </a:r>
            <a:endParaRPr lang="en-US" dirty="0" smtClean="0"/>
          </a:p>
          <a:p>
            <a:r>
              <a:rPr lang="en-US" b="1" i="1" u="sng" dirty="0" err="1" smtClean="0"/>
              <a:t>Leuconostoc</a:t>
            </a:r>
            <a:r>
              <a:rPr lang="en-US" b="1" dirty="0" smtClean="0"/>
              <a:t>:</a:t>
            </a:r>
            <a:endParaRPr lang="el-GR" b="1" dirty="0" smtClean="0"/>
          </a:p>
          <a:p>
            <a:pPr lvl="1"/>
            <a:r>
              <a:rPr lang="el-GR" dirty="0" smtClean="0"/>
              <a:t>βακτήρια του γαλακτικού  οξέος παράγουν γαλακτικό οξύ και αιθανόλη. </a:t>
            </a:r>
          </a:p>
          <a:p>
            <a:pPr lvl="1"/>
            <a:r>
              <a:rPr lang="el-GR" dirty="0" smtClean="0"/>
              <a:t>Αλλοιώνουν το κρέας δημιουργούν αποχρωματισμούς (πρασίνισμα λόγω </a:t>
            </a:r>
            <a:r>
              <a:rPr lang="en-US" dirty="0" smtClean="0"/>
              <a:t>H</a:t>
            </a:r>
            <a:r>
              <a:rPr lang="en-US" baseline="-25000" dirty="0" smtClean="0"/>
              <a:t>2</a:t>
            </a:r>
            <a:r>
              <a:rPr lang="en-US" dirty="0" smtClean="0"/>
              <a:t>O</a:t>
            </a:r>
            <a:r>
              <a:rPr lang="en-US" baseline="-25000" dirty="0" smtClean="0"/>
              <a:t>2</a:t>
            </a:r>
            <a:r>
              <a:rPr lang="el-GR" dirty="0" smtClean="0"/>
              <a:t>) παραγωγή αερίου, οσμές </a:t>
            </a:r>
            <a:r>
              <a:rPr lang="el-GR" i="1" dirty="0" smtClean="0"/>
              <a:t>.</a:t>
            </a:r>
          </a:p>
          <a:p>
            <a:pPr lvl="1"/>
            <a:r>
              <a:rPr lang="el-GR" dirty="0" smtClean="0"/>
              <a:t>Τα  </a:t>
            </a:r>
            <a:r>
              <a:rPr lang="en-US" dirty="0" smtClean="0"/>
              <a:t> </a:t>
            </a:r>
            <a:r>
              <a:rPr lang="en-US" i="1" dirty="0" err="1" smtClean="0"/>
              <a:t>Leuconostoc</a:t>
            </a:r>
            <a:r>
              <a:rPr lang="el-GR" i="1" dirty="0" smtClean="0"/>
              <a:t> </a:t>
            </a:r>
            <a:r>
              <a:rPr lang="en-US" i="1" dirty="0" err="1" smtClean="0"/>
              <a:t>mesenteroides</a:t>
            </a:r>
            <a:r>
              <a:rPr lang="el-GR" i="1" dirty="0" smtClean="0"/>
              <a:t> </a:t>
            </a:r>
            <a:r>
              <a:rPr lang="en-US" i="1" dirty="0" err="1" smtClean="0"/>
              <a:t>Leuconostoc</a:t>
            </a:r>
            <a:r>
              <a:rPr lang="en-US" i="1" dirty="0" smtClean="0"/>
              <a:t> </a:t>
            </a:r>
            <a:r>
              <a:rPr lang="en-US" i="1" dirty="0" err="1" smtClean="0"/>
              <a:t>carnosum</a:t>
            </a:r>
            <a:r>
              <a:rPr lang="en-US" i="1" dirty="0" smtClean="0"/>
              <a:t>, </a:t>
            </a:r>
            <a:r>
              <a:rPr lang="el-GR" i="1" dirty="0" smtClean="0"/>
              <a:t>και</a:t>
            </a:r>
            <a:r>
              <a:rPr lang="en-US" dirty="0" smtClean="0"/>
              <a:t> </a:t>
            </a:r>
            <a:r>
              <a:rPr lang="en-US" i="1" dirty="0" err="1" smtClean="0"/>
              <a:t>Leuconostoc</a:t>
            </a:r>
            <a:r>
              <a:rPr lang="en-US" i="1" dirty="0" smtClean="0"/>
              <a:t> </a:t>
            </a:r>
            <a:r>
              <a:rPr lang="en-US" i="1" dirty="0" err="1" smtClean="0"/>
              <a:t>amelibiosum</a:t>
            </a:r>
            <a:r>
              <a:rPr lang="en-US" dirty="0" smtClean="0"/>
              <a:t> </a:t>
            </a:r>
            <a:r>
              <a:rPr lang="el-GR" dirty="0" smtClean="0"/>
              <a:t>είναι υπεύθυνα για συσσώρευση </a:t>
            </a:r>
            <a:r>
              <a:rPr lang="en-US" dirty="0" smtClean="0"/>
              <a:t>CO</a:t>
            </a:r>
            <a:r>
              <a:rPr lang="en-US" baseline="-25000" dirty="0" smtClean="0"/>
              <a:t>2</a:t>
            </a:r>
            <a:r>
              <a:rPr lang="en-US" dirty="0" smtClean="0"/>
              <a:t> </a:t>
            </a:r>
            <a:endParaRPr lang="el-GR" dirty="0" smtClean="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229600" cy="1066800"/>
          </a:xfrm>
        </p:spPr>
        <p:txBody>
          <a:bodyPr/>
          <a:lstStyle/>
          <a:p>
            <a:r>
              <a:rPr lang="en-US" b="1" i="1" dirty="0" smtClean="0">
                <a:hlinkClick r:id="rId2" tooltip="Pseudomonas"/>
              </a:rPr>
              <a:t>Pseudomonas</a:t>
            </a:r>
            <a:endParaRPr lang="el-GR" dirty="0"/>
          </a:p>
        </p:txBody>
      </p:sp>
      <p:sp>
        <p:nvSpPr>
          <p:cNvPr id="3" name="2 - Θέση περιεχομένου"/>
          <p:cNvSpPr>
            <a:spLocks noGrp="1"/>
          </p:cNvSpPr>
          <p:nvPr>
            <p:ph idx="1"/>
          </p:nvPr>
        </p:nvSpPr>
        <p:spPr>
          <a:xfrm>
            <a:off x="323528" y="1052736"/>
            <a:ext cx="8640960" cy="2952328"/>
          </a:xfrm>
        </p:spPr>
        <p:txBody>
          <a:bodyPr>
            <a:normAutofit fontScale="47500" lnSpcReduction="20000"/>
          </a:bodyPr>
          <a:lstStyle/>
          <a:p>
            <a:pPr>
              <a:buNone/>
            </a:pPr>
            <a:r>
              <a:rPr lang="en-US" b="1" dirty="0" smtClean="0"/>
              <a:t/>
            </a:r>
            <a:br>
              <a:rPr lang="en-US" b="1" dirty="0" smtClean="0"/>
            </a:br>
            <a:endParaRPr lang="en-US" b="1" dirty="0" smtClean="0"/>
          </a:p>
          <a:p>
            <a:r>
              <a:rPr lang="el-GR" sz="5000" dirty="0" smtClean="0"/>
              <a:t>Βακτήρια που κυριαρχούν στην </a:t>
            </a:r>
            <a:r>
              <a:rPr lang="el-GR" sz="5000" b="1" u="sng" dirty="0" smtClean="0"/>
              <a:t>αερόβια</a:t>
            </a:r>
            <a:r>
              <a:rPr lang="el-GR" sz="5000" dirty="0" smtClean="0"/>
              <a:t> αλλοίωση του κρέατος</a:t>
            </a:r>
          </a:p>
          <a:p>
            <a:r>
              <a:rPr lang="en-US" sz="5000" dirty="0" smtClean="0"/>
              <a:t>Gram </a:t>
            </a:r>
            <a:r>
              <a:rPr lang="el-GR" sz="5000" dirty="0" smtClean="0"/>
              <a:t>αρνητικά, ραβδία, αερόβια, </a:t>
            </a:r>
            <a:r>
              <a:rPr lang="el-GR" sz="5000" dirty="0" err="1" smtClean="0"/>
              <a:t>ψυχρότροφα</a:t>
            </a:r>
            <a:endParaRPr lang="el-GR" sz="5000" dirty="0" smtClean="0"/>
          </a:p>
          <a:p>
            <a:r>
              <a:rPr lang="el-GR" sz="5000" dirty="0" smtClean="0"/>
              <a:t>Ορισμένα στελέχη</a:t>
            </a:r>
            <a:r>
              <a:rPr lang="en-US" sz="5000" dirty="0" smtClean="0"/>
              <a:t> </a:t>
            </a:r>
            <a:r>
              <a:rPr lang="en-US" sz="5000" i="1" dirty="0" smtClean="0"/>
              <a:t>Pseudomonas</a:t>
            </a:r>
            <a:r>
              <a:rPr lang="en-US" sz="5000" dirty="0" smtClean="0"/>
              <a:t> </a:t>
            </a:r>
            <a:r>
              <a:rPr lang="el-GR" sz="5000" dirty="0" smtClean="0"/>
              <a:t>φωσφορίζουν γιατί παράγουν μία </a:t>
            </a:r>
            <a:r>
              <a:rPr lang="el-GR" sz="5000" dirty="0" err="1" smtClean="0"/>
              <a:t>υδατοδιαλυτή</a:t>
            </a:r>
            <a:r>
              <a:rPr lang="el-GR" sz="5000" dirty="0" smtClean="0"/>
              <a:t> κιτρινοπράσινη χρωστική (</a:t>
            </a:r>
            <a:r>
              <a:rPr lang="en-US" sz="5000" dirty="0" err="1" smtClean="0"/>
              <a:t>pyoverdines</a:t>
            </a:r>
            <a:r>
              <a:rPr lang="el-GR" sz="5000" dirty="0" smtClean="0"/>
              <a:t>, </a:t>
            </a:r>
            <a:r>
              <a:rPr lang="en-US" sz="5000" dirty="0" smtClean="0"/>
              <a:t>PVD). </a:t>
            </a:r>
            <a:endParaRPr lang="el-GR" sz="5000" dirty="0" smtClean="0"/>
          </a:p>
          <a:p>
            <a:r>
              <a:rPr lang="el-GR" sz="5000" dirty="0" smtClean="0"/>
              <a:t>Το πιο συνηθισμένο είδος στα κρέατα είναι η </a:t>
            </a:r>
            <a:r>
              <a:rPr lang="en-US" sz="5000" i="1" dirty="0" smtClean="0"/>
              <a:t>Pseudomonas </a:t>
            </a:r>
            <a:r>
              <a:rPr lang="en-US" sz="5000" i="1" dirty="0" err="1" smtClean="0"/>
              <a:t>fragi</a:t>
            </a:r>
            <a:r>
              <a:rPr lang="en-US" sz="5000" dirty="0" smtClean="0"/>
              <a:t>. </a:t>
            </a:r>
            <a:endParaRPr lang="el-GR" sz="5000" dirty="0"/>
          </a:p>
        </p:txBody>
      </p:sp>
      <p:pic>
        <p:nvPicPr>
          <p:cNvPr id="30724" name="Picture 4" descr="Image result for pseudomonas fragi"/>
          <p:cNvPicPr>
            <a:picLocks noChangeAspect="1" noChangeArrowheads="1"/>
          </p:cNvPicPr>
          <p:nvPr/>
        </p:nvPicPr>
        <p:blipFill>
          <a:blip r:embed="rId3" cstate="print"/>
          <a:srcRect/>
          <a:stretch>
            <a:fillRect/>
          </a:stretch>
        </p:blipFill>
        <p:spPr bwMode="auto">
          <a:xfrm>
            <a:off x="899592" y="4077072"/>
            <a:ext cx="3598758" cy="2447157"/>
          </a:xfrm>
          <a:prstGeom prst="rect">
            <a:avLst/>
          </a:prstGeom>
          <a:noFill/>
        </p:spPr>
      </p:pic>
      <p:pic>
        <p:nvPicPr>
          <p:cNvPr id="30726" name="Picture 6" descr="Image result for pseudomonas fluorescens"/>
          <p:cNvPicPr>
            <a:picLocks noChangeAspect="1" noChangeArrowheads="1"/>
          </p:cNvPicPr>
          <p:nvPr/>
        </p:nvPicPr>
        <p:blipFill>
          <a:blip r:embed="rId4" cstate="print"/>
          <a:srcRect/>
          <a:stretch>
            <a:fillRect/>
          </a:stretch>
        </p:blipFill>
        <p:spPr bwMode="auto">
          <a:xfrm>
            <a:off x="5436096" y="3715074"/>
            <a:ext cx="2771800" cy="27610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8697144" cy="1066800"/>
          </a:xfrm>
        </p:spPr>
        <p:txBody>
          <a:bodyPr>
            <a:normAutofit fontScale="90000"/>
          </a:bodyPr>
          <a:lstStyle/>
          <a:p>
            <a:r>
              <a:rPr lang="el-GR" dirty="0" smtClean="0"/>
              <a:t>Σημαντικότερα βακτήρια και ζύμες που συμβάλλουν στην αλλοίωση του κρέατος</a:t>
            </a:r>
            <a:endParaRPr lang="el-GR" dirty="0"/>
          </a:p>
        </p:txBody>
      </p:sp>
      <p:pic>
        <p:nvPicPr>
          <p:cNvPr id="66564" name="Picture 4" descr="http://www.scielo.br/img/revistas/rbca/v6n3/a01tab02.gif"/>
          <p:cNvPicPr>
            <a:picLocks noChangeAspect="1" noChangeArrowheads="1"/>
          </p:cNvPicPr>
          <p:nvPr/>
        </p:nvPicPr>
        <p:blipFill>
          <a:blip r:embed="rId2" cstate="print"/>
          <a:srcRect/>
          <a:stretch>
            <a:fillRect/>
          </a:stretch>
        </p:blipFill>
        <p:spPr bwMode="auto">
          <a:xfrm>
            <a:off x="611560" y="1916832"/>
            <a:ext cx="7780480" cy="4660488"/>
          </a:xfrm>
          <a:prstGeom prst="rect">
            <a:avLst/>
          </a:prstGeom>
          <a:noFill/>
        </p:spPr>
      </p:pic>
      <p:sp>
        <p:nvSpPr>
          <p:cNvPr id="4" name="3 - TextBox"/>
          <p:cNvSpPr txBox="1"/>
          <p:nvPr/>
        </p:nvSpPr>
        <p:spPr>
          <a:xfrm>
            <a:off x="539552" y="3140968"/>
            <a:ext cx="2952328" cy="646331"/>
          </a:xfrm>
          <a:prstGeom prst="rect">
            <a:avLst/>
          </a:prstGeom>
          <a:solidFill>
            <a:schemeClr val="bg1"/>
          </a:solidFill>
          <a:ln w="12700">
            <a:solidFill>
              <a:schemeClr val="tx1"/>
            </a:solidFill>
          </a:ln>
        </p:spPr>
        <p:txBody>
          <a:bodyPr wrap="square" rtlCol="0">
            <a:spAutoFit/>
          </a:bodyPr>
          <a:lstStyle/>
          <a:p>
            <a:r>
              <a:rPr lang="el-GR" b="1" dirty="0" smtClean="0"/>
              <a:t>Αποθήκευση σε αερόβιες συνθήκες</a:t>
            </a:r>
            <a:endParaRPr lang="el-GR" b="1" dirty="0"/>
          </a:p>
        </p:txBody>
      </p:sp>
      <p:sp>
        <p:nvSpPr>
          <p:cNvPr id="5" name="4 - TextBox"/>
          <p:cNvSpPr txBox="1"/>
          <p:nvPr/>
        </p:nvSpPr>
        <p:spPr>
          <a:xfrm>
            <a:off x="4355976" y="3068960"/>
            <a:ext cx="4248472" cy="648072"/>
          </a:xfrm>
          <a:prstGeom prst="rect">
            <a:avLst/>
          </a:prstGeom>
          <a:solidFill>
            <a:schemeClr val="bg1"/>
          </a:solidFill>
          <a:ln w="12700">
            <a:solidFill>
              <a:schemeClr val="tx1"/>
            </a:solidFill>
          </a:ln>
        </p:spPr>
        <p:txBody>
          <a:bodyPr wrap="square" rtlCol="0">
            <a:spAutoFit/>
          </a:bodyPr>
          <a:lstStyle/>
          <a:p>
            <a:r>
              <a:rPr lang="el-GR" b="1" dirty="0" smtClean="0"/>
              <a:t>Αποθήκευση σε συσκευασία τροποποιημένης ατμόσφαιρας</a:t>
            </a:r>
            <a:endParaRPr lang="el-G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48680"/>
            <a:ext cx="8229600" cy="1512168"/>
          </a:xfrm>
        </p:spPr>
        <p:txBody>
          <a:bodyPr>
            <a:normAutofit fontScale="90000"/>
          </a:bodyPr>
          <a:lstStyle/>
          <a:p>
            <a:r>
              <a:rPr lang="el-GR" dirty="0" smtClean="0"/>
              <a:t>Χαρακτηριστικές αλλοιώσεις στην επιφάνεια (εμφάνιση </a:t>
            </a:r>
            <a:r>
              <a:rPr lang="el-GR" dirty="0" err="1" smtClean="0"/>
              <a:t>γλειώδους</a:t>
            </a:r>
            <a:r>
              <a:rPr lang="el-GR" dirty="0" smtClean="0"/>
              <a:t> ουσίας)</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179512" y="2348880"/>
            <a:ext cx="8382000"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16" y="332656"/>
            <a:ext cx="9145016" cy="1296144"/>
          </a:xfrm>
        </p:spPr>
        <p:txBody>
          <a:bodyPr>
            <a:normAutofit fontScale="90000"/>
          </a:bodyPr>
          <a:lstStyle/>
          <a:p>
            <a:r>
              <a:rPr lang="el-GR" b="1" dirty="0" smtClean="0"/>
              <a:t>Λουκάνικα, σαλάμια, </a:t>
            </a:r>
            <a:r>
              <a:rPr lang="el-GR" b="1" dirty="0" err="1" smtClean="0"/>
              <a:t>κρεατοσκευάσματα</a:t>
            </a:r>
            <a:r>
              <a:rPr lang="el-GR" b="1" dirty="0" smtClean="0"/>
              <a:t> (αλλαντικά)</a:t>
            </a:r>
            <a:endParaRPr lang="el-GR" dirty="0"/>
          </a:p>
        </p:txBody>
      </p:sp>
      <p:sp>
        <p:nvSpPr>
          <p:cNvPr id="3" name="2 - Θέση περιεχομένου"/>
          <p:cNvSpPr>
            <a:spLocks noGrp="1"/>
          </p:cNvSpPr>
          <p:nvPr>
            <p:ph idx="1"/>
          </p:nvPr>
        </p:nvSpPr>
        <p:spPr>
          <a:xfrm>
            <a:off x="467544" y="1556792"/>
            <a:ext cx="8229600" cy="4896544"/>
          </a:xfrm>
        </p:spPr>
        <p:txBody>
          <a:bodyPr>
            <a:normAutofit fontScale="85000" lnSpcReduction="10000"/>
          </a:bodyPr>
          <a:lstStyle/>
          <a:p>
            <a:r>
              <a:rPr lang="el-GR" dirty="0" smtClean="0"/>
              <a:t>Εκτός από του μικροοργανισμούς του κρέατος, τα λουκάνικα και τα διάφορα </a:t>
            </a:r>
            <a:r>
              <a:rPr lang="el-GR" dirty="0" err="1" smtClean="0"/>
              <a:t>κρεατοσκευάσματα</a:t>
            </a:r>
            <a:r>
              <a:rPr lang="el-GR" dirty="0" smtClean="0"/>
              <a:t>, διαθέτουν </a:t>
            </a:r>
            <a:r>
              <a:rPr lang="el-GR" b="1" dirty="0" smtClean="0"/>
              <a:t>επιπρόσθετες πηγές μικροοργανισμών</a:t>
            </a:r>
            <a:r>
              <a:rPr lang="el-GR" dirty="0" smtClean="0"/>
              <a:t>:</a:t>
            </a:r>
          </a:p>
          <a:p>
            <a:pPr lvl="1"/>
            <a:r>
              <a:rPr lang="el-GR" dirty="0" smtClean="0"/>
              <a:t> από την προσθήκη </a:t>
            </a:r>
            <a:r>
              <a:rPr lang="el-GR" b="1" dirty="0" smtClean="0"/>
              <a:t>καρυκευμάτων</a:t>
            </a:r>
            <a:r>
              <a:rPr lang="el-GR" dirty="0" smtClean="0"/>
              <a:t> και άλλων υλικών κατά την επεξεργασία και παραγωγή του τελικού προϊόντος. </a:t>
            </a:r>
          </a:p>
          <a:p>
            <a:pPr lvl="1"/>
            <a:r>
              <a:rPr lang="el-GR" dirty="0" smtClean="0"/>
              <a:t>Τα μπαχαρικά και τα αρτύματα παρουσιάζουν υψηλά μικροβιακά φορτία, </a:t>
            </a:r>
          </a:p>
          <a:p>
            <a:pPr lvl="1"/>
            <a:r>
              <a:rPr lang="el-GR" dirty="0" smtClean="0"/>
              <a:t>τα </a:t>
            </a:r>
            <a:r>
              <a:rPr lang="el-GR" b="1" dirty="0" smtClean="0"/>
              <a:t>γαλακτικά βακτήρια και οι ζύμες</a:t>
            </a:r>
            <a:r>
              <a:rPr lang="el-GR" dirty="0" smtClean="0"/>
              <a:t>, σε κάποια σύνθετα προϊόντα, οφείλονται στα στερεά υπολείμματα του γάλακτος. </a:t>
            </a:r>
          </a:p>
          <a:p>
            <a:pPr lvl="1"/>
            <a:r>
              <a:rPr lang="el-GR" dirty="0" smtClean="0"/>
              <a:t>Στα χοιρινά λουκάνικα, οι </a:t>
            </a:r>
            <a:r>
              <a:rPr lang="el-GR" b="1" dirty="0" smtClean="0"/>
              <a:t>θήκες</a:t>
            </a:r>
            <a:r>
              <a:rPr lang="el-GR" dirty="0" smtClean="0"/>
              <a:t> που χρησιμοποιούνται για το γέμισμα, συμβάλουν τα μέγιστα στο μικροβιακά φορτίο του τελικού προϊόντος.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μικροβιακή χλωρίδα των λουκάνικων</a:t>
            </a:r>
            <a:endParaRPr lang="el-GR" dirty="0"/>
          </a:p>
        </p:txBody>
      </p:sp>
      <p:sp>
        <p:nvSpPr>
          <p:cNvPr id="3" name="2 - Θέση περιεχομένου"/>
          <p:cNvSpPr>
            <a:spLocks noGrp="1"/>
          </p:cNvSpPr>
          <p:nvPr>
            <p:ph idx="1"/>
          </p:nvPr>
        </p:nvSpPr>
        <p:spPr/>
        <p:txBody>
          <a:bodyPr/>
          <a:lstStyle/>
          <a:p>
            <a:r>
              <a:rPr lang="el-GR" dirty="0" smtClean="0"/>
              <a:t>αποτελείται σε μεγάλο βαθμό από είδη των γενών </a:t>
            </a:r>
            <a:r>
              <a:rPr lang="el-GR" i="1" dirty="0" smtClean="0"/>
              <a:t>Μ</a:t>
            </a:r>
            <a:r>
              <a:rPr lang="en-GB" i="1" dirty="0" err="1" smtClean="0"/>
              <a:t>icrococc</a:t>
            </a:r>
            <a:r>
              <a:rPr lang="en-US" i="1" dirty="0" smtClean="0"/>
              <a:t>us</a:t>
            </a:r>
            <a:r>
              <a:rPr lang="el-GR" i="1" dirty="0" smtClean="0"/>
              <a:t>, </a:t>
            </a:r>
            <a:r>
              <a:rPr lang="en-US" i="1" dirty="0" smtClean="0"/>
              <a:t>B</a:t>
            </a:r>
            <a:r>
              <a:rPr lang="en-GB" i="1" dirty="0" err="1" smtClean="0"/>
              <a:t>acillus</a:t>
            </a:r>
            <a:r>
              <a:rPr lang="el-GR" i="1" dirty="0" smtClean="0"/>
              <a:t>, </a:t>
            </a:r>
            <a:r>
              <a:rPr lang="en-US" i="1" dirty="0" smtClean="0"/>
              <a:t>L</a:t>
            </a:r>
            <a:r>
              <a:rPr lang="en-GB" i="1" dirty="0" err="1" smtClean="0"/>
              <a:t>actobacillus</a:t>
            </a:r>
            <a:r>
              <a:rPr lang="el-GR" i="1" dirty="0" smtClean="0"/>
              <a:t>, </a:t>
            </a:r>
            <a:r>
              <a:rPr lang="en-US" i="1" dirty="0" smtClean="0"/>
              <a:t>S</a:t>
            </a:r>
            <a:r>
              <a:rPr lang="en-GB" i="1" dirty="0" err="1" smtClean="0"/>
              <a:t>treptococcus</a:t>
            </a:r>
            <a:r>
              <a:rPr lang="el-GR" dirty="0" smtClean="0"/>
              <a:t> και από ζύμες. </a:t>
            </a:r>
          </a:p>
          <a:p>
            <a:endParaRPr lang="el-GR" dirty="0"/>
          </a:p>
        </p:txBody>
      </p:sp>
      <p:pic>
        <p:nvPicPr>
          <p:cNvPr id="45058" name="Picture 2" descr="http://www.fao.org/docrep/010/ai407e/AI407E191.jpg"/>
          <p:cNvPicPr>
            <a:picLocks noChangeAspect="1" noChangeArrowheads="1"/>
          </p:cNvPicPr>
          <p:nvPr/>
        </p:nvPicPr>
        <p:blipFill>
          <a:blip r:embed="rId2" cstate="print"/>
          <a:srcRect/>
          <a:stretch>
            <a:fillRect/>
          </a:stretch>
        </p:blipFill>
        <p:spPr bwMode="auto">
          <a:xfrm>
            <a:off x="2699792" y="4509120"/>
            <a:ext cx="3352800" cy="18859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656184"/>
          </a:xfrm>
        </p:spPr>
        <p:txBody>
          <a:bodyPr>
            <a:normAutofit fontScale="90000"/>
          </a:bodyPr>
          <a:lstStyle/>
          <a:p>
            <a:r>
              <a:rPr lang="el-GR" b="1" i="1" dirty="0" smtClean="0"/>
              <a:t>Μικροβιακή αλλοίωση των λουκάνικων, σαλαμιών και </a:t>
            </a:r>
            <a:r>
              <a:rPr lang="el-GR" b="1" i="1" dirty="0" err="1" smtClean="0"/>
              <a:t>κρεατοσκευασμάτων</a:t>
            </a:r>
            <a:r>
              <a:rPr lang="el-GR" b="1" i="1" dirty="0" smtClean="0"/>
              <a:t> (αλλαντικά)</a:t>
            </a:r>
            <a:r>
              <a:rPr lang="el-GR" b="1" dirty="0" smtClean="0"/>
              <a:t/>
            </a:r>
            <a:br>
              <a:rPr lang="el-GR" b="1" dirty="0" smtClean="0"/>
            </a:br>
            <a:endParaRPr lang="el-GR" dirty="0"/>
          </a:p>
        </p:txBody>
      </p:sp>
      <p:sp>
        <p:nvSpPr>
          <p:cNvPr id="3" name="2 - Θέση περιεχομένου"/>
          <p:cNvSpPr>
            <a:spLocks noGrp="1"/>
          </p:cNvSpPr>
          <p:nvPr>
            <p:ph idx="1"/>
          </p:nvPr>
        </p:nvSpPr>
        <p:spPr>
          <a:xfrm>
            <a:off x="179512" y="1988840"/>
            <a:ext cx="8507288" cy="4585696"/>
          </a:xfrm>
        </p:spPr>
        <p:txBody>
          <a:bodyPr>
            <a:normAutofit/>
          </a:bodyPr>
          <a:lstStyle/>
          <a:p>
            <a:r>
              <a:rPr lang="el-GR" dirty="0" smtClean="0"/>
              <a:t>Βακτήρια, ζύμες και μύκητες μπορεί να είναι παρόντα στα επεξεργασμένα προϊόντα κρέατος </a:t>
            </a:r>
          </a:p>
          <a:p>
            <a:r>
              <a:rPr lang="el-GR" dirty="0" smtClean="0"/>
              <a:t>Η αλλοίωση από μύκητες δεν είναι συνήθης, αλλά μπορεί να συμβεί όταν οι επιφάνειες στεγνώσουν ή όταν τα προϊόντα αποθηκεύονται υπό συνθήκες οι οποίες δεν ευνοούν την ανάπτυξη βακτηρίων ή ζυμών.</a:t>
            </a:r>
          </a:p>
          <a:p>
            <a:r>
              <a:rPr lang="el-GR" dirty="0" smtClean="0"/>
              <a:t>Όταν τα προϊόντα είναι υγρά και αποθηκεύονται σε συνθήκες υψηλής υγρασίας, αλλοιώνονται από βακτήρια και ζύμες.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066800"/>
          </a:xfrm>
        </p:spPr>
        <p:txBody>
          <a:bodyPr/>
          <a:lstStyle/>
          <a:p>
            <a:r>
              <a:rPr lang="en-GB" i="1" dirty="0" smtClean="0"/>
              <a:t>B</a:t>
            </a:r>
            <a:r>
              <a:rPr lang="en-US" i="1" dirty="0" err="1" smtClean="0"/>
              <a:t>rochothrix</a:t>
            </a:r>
            <a:r>
              <a:rPr lang="en-US" i="1" dirty="0" smtClean="0"/>
              <a:t> </a:t>
            </a:r>
            <a:r>
              <a:rPr lang="en-GB" i="1" dirty="0" err="1" smtClean="0"/>
              <a:t>thermosphacta</a:t>
            </a:r>
            <a:endParaRPr lang="el-GR" dirty="0"/>
          </a:p>
        </p:txBody>
      </p:sp>
      <p:sp>
        <p:nvSpPr>
          <p:cNvPr id="3" name="2 - Θέση περιεχομένου"/>
          <p:cNvSpPr>
            <a:spLocks noGrp="1"/>
          </p:cNvSpPr>
          <p:nvPr>
            <p:ph idx="1"/>
          </p:nvPr>
        </p:nvSpPr>
        <p:spPr>
          <a:xfrm>
            <a:off x="0" y="1556792"/>
            <a:ext cx="4067944" cy="5301208"/>
          </a:xfrm>
        </p:spPr>
        <p:txBody>
          <a:bodyPr>
            <a:normAutofit fontScale="85000" lnSpcReduction="20000"/>
          </a:bodyPr>
          <a:lstStyle/>
          <a:p>
            <a:r>
              <a:rPr lang="el-GR" dirty="0" smtClean="0"/>
              <a:t>Το </a:t>
            </a:r>
            <a:r>
              <a:rPr lang="en-GB" i="1" dirty="0" smtClean="0"/>
              <a:t>B</a:t>
            </a:r>
            <a:r>
              <a:rPr lang="en-US" i="1" dirty="0" err="1" smtClean="0"/>
              <a:t>rochothrix</a:t>
            </a:r>
            <a:r>
              <a:rPr lang="en-US" i="1" dirty="0" smtClean="0"/>
              <a:t> </a:t>
            </a:r>
            <a:r>
              <a:rPr lang="en-GB" i="1" dirty="0" err="1" smtClean="0"/>
              <a:t>thermosphacta</a:t>
            </a:r>
            <a:r>
              <a:rPr lang="en-GB" i="1" dirty="0" smtClean="0"/>
              <a:t> </a:t>
            </a:r>
            <a:r>
              <a:rPr lang="el-GR" dirty="0" smtClean="0"/>
              <a:t>είναι ο επικρατέστερος υπεύθυνος μικροοργανισμός αλλοίωσης των λουκάνικων.</a:t>
            </a:r>
          </a:p>
          <a:p>
            <a:r>
              <a:rPr lang="el-GR" dirty="0" smtClean="0"/>
              <a:t>Είναι </a:t>
            </a:r>
            <a:r>
              <a:rPr lang="en-US" dirty="0" smtClean="0"/>
              <a:t>gram +, </a:t>
            </a:r>
            <a:r>
              <a:rPr lang="el-GR" dirty="0" smtClean="0"/>
              <a:t>προαιρετικά αναερόβιο και </a:t>
            </a:r>
            <a:r>
              <a:rPr lang="el-GR" dirty="0" err="1" smtClean="0"/>
              <a:t>ψυχρότροφο</a:t>
            </a:r>
            <a:r>
              <a:rPr lang="el-GR" dirty="0" smtClean="0"/>
              <a:t> βακτήριο</a:t>
            </a:r>
          </a:p>
          <a:p>
            <a:r>
              <a:rPr lang="el-GR" dirty="0" smtClean="0"/>
              <a:t>Μπορεί να αναπτυχθεί σε συνθήκες χαμηλής θερμοκρασίας (ψύξης), χαμηλής συγκέντρωσης οξυγόνου και υψηλής συγκέντρωσης </a:t>
            </a:r>
            <a:r>
              <a:rPr lang="en-US" dirty="0" smtClean="0"/>
              <a:t>CO2</a:t>
            </a:r>
            <a:endParaRPr lang="el-GR" dirty="0"/>
          </a:p>
        </p:txBody>
      </p:sp>
      <p:pic>
        <p:nvPicPr>
          <p:cNvPr id="51202" name="Picture 2" descr="Image result for Brochothrix thermosphacta"/>
          <p:cNvPicPr>
            <a:picLocks noChangeAspect="1" noChangeArrowheads="1"/>
          </p:cNvPicPr>
          <p:nvPr/>
        </p:nvPicPr>
        <p:blipFill>
          <a:blip r:embed="rId2" cstate="print"/>
          <a:srcRect/>
          <a:stretch>
            <a:fillRect/>
          </a:stretch>
        </p:blipFill>
        <p:spPr bwMode="auto">
          <a:xfrm>
            <a:off x="4139952" y="1484784"/>
            <a:ext cx="4788385" cy="3600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8229600" cy="1066800"/>
          </a:xfrm>
        </p:spPr>
        <p:txBody>
          <a:bodyPr>
            <a:normAutofit fontScale="90000"/>
          </a:bodyPr>
          <a:lstStyle/>
          <a:p>
            <a:r>
              <a:rPr lang="el-GR" dirty="0" smtClean="0"/>
              <a:t>Επιθυμητή και ανεπιθύμητη ανάπτυξη μυκήτων σε λουκάνικα</a:t>
            </a:r>
            <a:endParaRPr lang="el-GR" dirty="0"/>
          </a:p>
        </p:txBody>
      </p:sp>
      <p:pic>
        <p:nvPicPr>
          <p:cNvPr id="44034" name="Picture 2" descr="http://www.fao.org/docrep/010/ai407e/AI407E197.jpg"/>
          <p:cNvPicPr>
            <a:picLocks noChangeAspect="1" noChangeArrowheads="1"/>
          </p:cNvPicPr>
          <p:nvPr/>
        </p:nvPicPr>
        <p:blipFill>
          <a:blip r:embed="rId2" cstate="print"/>
          <a:srcRect/>
          <a:stretch>
            <a:fillRect/>
          </a:stretch>
        </p:blipFill>
        <p:spPr bwMode="auto">
          <a:xfrm>
            <a:off x="539552" y="2420888"/>
            <a:ext cx="3803326" cy="3045322"/>
          </a:xfrm>
          <a:prstGeom prst="rect">
            <a:avLst/>
          </a:prstGeom>
          <a:noFill/>
        </p:spPr>
      </p:pic>
      <p:sp>
        <p:nvSpPr>
          <p:cNvPr id="5" name="4 - TextBox"/>
          <p:cNvSpPr txBox="1"/>
          <p:nvPr/>
        </p:nvSpPr>
        <p:spPr>
          <a:xfrm>
            <a:off x="395536" y="5589240"/>
            <a:ext cx="3600400" cy="830997"/>
          </a:xfrm>
          <a:prstGeom prst="rect">
            <a:avLst/>
          </a:prstGeom>
          <a:noFill/>
        </p:spPr>
        <p:txBody>
          <a:bodyPr wrap="square" rtlCol="0">
            <a:spAutoFit/>
          </a:bodyPr>
          <a:lstStyle/>
          <a:p>
            <a:r>
              <a:rPr lang="el-GR" sz="2400" dirty="0" smtClean="0"/>
              <a:t>Ανεπιθύμητη ανάπτυξη μυκήτων (αλλοίωση)</a:t>
            </a:r>
            <a:endParaRPr lang="el-GR" sz="2400" dirty="0"/>
          </a:p>
        </p:txBody>
      </p:sp>
      <p:pic>
        <p:nvPicPr>
          <p:cNvPr id="44036" name="Picture 4" descr="http://www.fao.org/docrep/010/ai407e/AI407E198.jpg"/>
          <p:cNvPicPr>
            <a:picLocks noChangeAspect="1" noChangeArrowheads="1"/>
          </p:cNvPicPr>
          <p:nvPr/>
        </p:nvPicPr>
        <p:blipFill>
          <a:blip r:embed="rId3" cstate="print"/>
          <a:srcRect/>
          <a:stretch>
            <a:fillRect/>
          </a:stretch>
        </p:blipFill>
        <p:spPr bwMode="auto">
          <a:xfrm>
            <a:off x="5796136" y="1484784"/>
            <a:ext cx="2350765" cy="3880451"/>
          </a:xfrm>
          <a:prstGeom prst="rect">
            <a:avLst/>
          </a:prstGeom>
          <a:noFill/>
        </p:spPr>
      </p:pic>
      <p:sp>
        <p:nvSpPr>
          <p:cNvPr id="7" name="6 - TextBox"/>
          <p:cNvSpPr txBox="1"/>
          <p:nvPr/>
        </p:nvSpPr>
        <p:spPr>
          <a:xfrm>
            <a:off x="4355976" y="5288340"/>
            <a:ext cx="4788024" cy="1200329"/>
          </a:xfrm>
          <a:prstGeom prst="rect">
            <a:avLst/>
          </a:prstGeom>
          <a:noFill/>
        </p:spPr>
        <p:txBody>
          <a:bodyPr wrap="square" rtlCol="0">
            <a:spAutoFit/>
          </a:bodyPr>
          <a:lstStyle/>
          <a:p>
            <a:r>
              <a:rPr lang="el-GR" sz="2400" dirty="0" err="1" smtClean="0"/>
              <a:t>Επιθύμητη</a:t>
            </a:r>
            <a:r>
              <a:rPr lang="el-GR" sz="2400" dirty="0" smtClean="0"/>
              <a:t> ανάπτυξη μυκήτων (έχει εμβολιαστεί με </a:t>
            </a:r>
            <a:r>
              <a:rPr lang="el-GR" sz="2400" dirty="0" err="1" smtClean="0"/>
              <a:t>εκκινητήρια</a:t>
            </a:r>
            <a:r>
              <a:rPr lang="el-GR" sz="2400" dirty="0" smtClean="0"/>
              <a:t> καλλιέργεια μυκήτων) </a:t>
            </a: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αποχρωματισμός</a:t>
            </a:r>
            <a:endParaRPr lang="el-GR" dirty="0"/>
          </a:p>
        </p:txBody>
      </p:sp>
      <p:pic>
        <p:nvPicPr>
          <p:cNvPr id="49154" name="Picture 2" descr="http://www.fao.org/docrep/010/ai407e/AI407E195.jpg"/>
          <p:cNvPicPr>
            <a:picLocks noChangeAspect="1" noChangeArrowheads="1"/>
          </p:cNvPicPr>
          <p:nvPr/>
        </p:nvPicPr>
        <p:blipFill>
          <a:blip r:embed="rId2" cstate="print"/>
          <a:srcRect/>
          <a:stretch>
            <a:fillRect/>
          </a:stretch>
        </p:blipFill>
        <p:spPr bwMode="auto">
          <a:xfrm>
            <a:off x="467544" y="2319534"/>
            <a:ext cx="3285356" cy="3476627"/>
          </a:xfrm>
          <a:prstGeom prst="rect">
            <a:avLst/>
          </a:prstGeom>
          <a:noFill/>
        </p:spPr>
      </p:pic>
      <p:sp>
        <p:nvSpPr>
          <p:cNvPr id="5" name="4 - Ορθογώνιο"/>
          <p:cNvSpPr/>
          <p:nvPr/>
        </p:nvSpPr>
        <p:spPr>
          <a:xfrm>
            <a:off x="3995936" y="2996952"/>
            <a:ext cx="4572000" cy="2308324"/>
          </a:xfrm>
          <a:prstGeom prst="rect">
            <a:avLst/>
          </a:prstGeom>
        </p:spPr>
        <p:txBody>
          <a:bodyPr>
            <a:spAutoFit/>
          </a:bodyPr>
          <a:lstStyle/>
          <a:p>
            <a:r>
              <a:rPr lang="el-GR" b="1" dirty="0" smtClean="0"/>
              <a:t>Οι θύλακες αέρα που δημιουργήθηκαν λόγω ανεπαρκούς γεμίσματος προκάλεσαν αποχρωματισμό του </a:t>
            </a:r>
            <a:r>
              <a:rPr lang="el-GR" b="1" dirty="0" err="1" smtClean="0"/>
              <a:t>προιόντος</a:t>
            </a:r>
            <a:r>
              <a:rPr lang="el-GR" b="1" dirty="0" smtClean="0"/>
              <a:t>. </a:t>
            </a:r>
            <a:endParaRPr lang="en-US" b="1" dirty="0" smtClean="0"/>
          </a:p>
          <a:p>
            <a:endParaRPr lang="el-GR" b="1" dirty="0" smtClean="0"/>
          </a:p>
          <a:p>
            <a:r>
              <a:rPr lang="el-GR" b="1" dirty="0" smtClean="0"/>
              <a:t>Στο πάνω δεξιά δεν παρατηρείται αποχρωματισμός γιατί έγινε επαρκές γέμισμα με υλικό.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normAutofit fontScale="90000"/>
          </a:bodyPr>
          <a:lstStyle/>
          <a:p>
            <a:r>
              <a:rPr lang="el-GR" u="sng" dirty="0" smtClean="0"/>
              <a:t>Στόχος παραγωγής</a:t>
            </a:r>
            <a:r>
              <a:rPr lang="el-GR" dirty="0" smtClean="0"/>
              <a:t>: όσο το δυνατόν χαμηλότερο μικροβιακό φορτίο</a:t>
            </a:r>
            <a:endParaRPr lang="el-GR" dirty="0"/>
          </a:p>
        </p:txBody>
      </p:sp>
      <p:sp>
        <p:nvSpPr>
          <p:cNvPr id="3" name="2 - Θέση περιεχομένου"/>
          <p:cNvSpPr>
            <a:spLocks noGrp="1"/>
          </p:cNvSpPr>
          <p:nvPr>
            <p:ph idx="1"/>
          </p:nvPr>
        </p:nvSpPr>
        <p:spPr/>
        <p:txBody>
          <a:bodyPr/>
          <a:lstStyle/>
          <a:p>
            <a:r>
              <a:rPr lang="el-GR" dirty="0" smtClean="0"/>
              <a:t>Όλα τα τρόφιμα περιέχουν κάποιον αριθμό μικροοργανισμών (εκτός από τα αποστειρωμένα)</a:t>
            </a:r>
          </a:p>
          <a:p>
            <a:r>
              <a:rPr lang="el-GR" dirty="0" smtClean="0"/>
              <a:t>Για να διατηρείται όμως η ποιότητα ενός τροφίμου και για λόγους δημόσιας υγείας θα πρέπει ο αριθμός των μικροοργανισμών να διατηρείται </a:t>
            </a:r>
            <a:r>
              <a:rPr lang="el-GR" u="sng" dirty="0" smtClean="0"/>
              <a:t>σε χαμηλό επίπεδο </a:t>
            </a:r>
            <a:endParaRPr lang="el-GR"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 y="188640"/>
          <a:ext cx="9144000" cy="6607264"/>
        </p:xfrm>
        <a:graphic>
          <a:graphicData uri="http://schemas.openxmlformats.org/drawingml/2006/table">
            <a:tbl>
              <a:tblPr firstRow="1" bandRow="1">
                <a:tableStyleId>{5C22544A-7EE6-4342-B048-85BDC9FD1C3A}</a:tableStyleId>
              </a:tblPr>
              <a:tblGrid>
                <a:gridCol w="3048000"/>
                <a:gridCol w="2682972"/>
                <a:gridCol w="3413028"/>
              </a:tblGrid>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Είδος</a:t>
                      </a:r>
                      <a:r>
                        <a:rPr lang="el-GR" baseline="0" dirty="0" smtClean="0"/>
                        <a:t> αλλοίωσης σε επεξεργασμένα κρέατα</a:t>
                      </a:r>
                      <a:endParaRPr lang="el-GR" dirty="0" smtClean="0"/>
                    </a:p>
                    <a:p>
                      <a:endParaRPr lang="el-GR" dirty="0"/>
                    </a:p>
                  </a:txBody>
                  <a:tcPr/>
                </a:tc>
                <a:tc>
                  <a:txBody>
                    <a:bodyPr/>
                    <a:lstStyle/>
                    <a:p>
                      <a:r>
                        <a:rPr lang="el-GR" dirty="0" smtClean="0"/>
                        <a:t>Μικροοργανισμοί </a:t>
                      </a:r>
                      <a:endParaRPr lang="el-GR" dirty="0"/>
                    </a:p>
                  </a:txBody>
                  <a:tcPr/>
                </a:tc>
                <a:tc>
                  <a:txBody>
                    <a:bodyPr/>
                    <a:lstStyle/>
                    <a:p>
                      <a:r>
                        <a:rPr lang="el-GR" dirty="0" smtClean="0"/>
                        <a:t>περιγραφή</a:t>
                      </a:r>
                      <a:endParaRPr lang="el-GR" dirty="0"/>
                    </a:p>
                  </a:txBody>
                  <a:tcPr/>
                </a:tc>
              </a:tr>
              <a:tr h="1821904">
                <a:tc>
                  <a:txBody>
                    <a:bodyPr/>
                    <a:lstStyle/>
                    <a:p>
                      <a:pPr>
                        <a:buFont typeface="Arial" pitchFamily="34" charset="0"/>
                        <a:buNone/>
                      </a:pPr>
                      <a:r>
                        <a:rPr kumimoji="0" lang="el-GR" sz="1600" kern="1200" dirty="0" smtClean="0">
                          <a:solidFill>
                            <a:schemeClr val="dk1"/>
                          </a:solidFill>
                          <a:latin typeface="+mn-lt"/>
                          <a:ea typeface="+mn-ea"/>
                          <a:cs typeface="+mn-cs"/>
                        </a:rPr>
                        <a:t>Η δημιουργία </a:t>
                      </a:r>
                      <a:r>
                        <a:rPr kumimoji="0" lang="el-GR" sz="1600" b="1" i="1" kern="1200" dirty="0" smtClean="0">
                          <a:solidFill>
                            <a:schemeClr val="dk1"/>
                          </a:solidFill>
                          <a:latin typeface="+mn-lt"/>
                          <a:ea typeface="+mn-ea"/>
                          <a:cs typeface="+mn-cs"/>
                        </a:rPr>
                        <a:t>γλοιώδους ουσίας</a:t>
                      </a:r>
                      <a:endParaRPr kumimoji="0" lang="el-GR" sz="1600" b="1" i="0" kern="1200" dirty="0" smtClean="0">
                        <a:solidFill>
                          <a:schemeClr val="dk1"/>
                        </a:solidFill>
                        <a:latin typeface="+mn-lt"/>
                        <a:ea typeface="+mn-ea"/>
                        <a:cs typeface="+mn-cs"/>
                      </a:endParaRPr>
                    </a:p>
                    <a:p>
                      <a:pPr>
                        <a:buFont typeface="Arial" pitchFamily="34" charset="0"/>
                        <a:buNone/>
                      </a:pPr>
                      <a:r>
                        <a:rPr kumimoji="0" lang="el-GR" sz="1600" kern="1200" dirty="0" smtClean="0">
                          <a:solidFill>
                            <a:schemeClr val="dk1"/>
                          </a:solidFill>
                          <a:latin typeface="+mn-lt"/>
                          <a:ea typeface="+mn-ea"/>
                          <a:cs typeface="+mn-cs"/>
                        </a:rPr>
                        <a:t>στο εξωτερικό περίβλημα των λουκάνικων</a:t>
                      </a:r>
                      <a:endParaRPr lang="el-G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1" kern="1200" dirty="0" smtClean="0">
                          <a:solidFill>
                            <a:schemeClr val="dk1"/>
                          </a:solidFill>
                          <a:latin typeface="+mn-lt"/>
                          <a:ea typeface="+mn-ea"/>
                          <a:cs typeface="+mn-cs"/>
                        </a:rPr>
                        <a:t>Lactobacillus</a:t>
                      </a:r>
                      <a:r>
                        <a:rPr kumimoji="0" lang="el-GR" sz="1600" i="1" kern="1200" dirty="0" smtClean="0">
                          <a:solidFill>
                            <a:schemeClr val="dk1"/>
                          </a:solidFill>
                          <a:latin typeface="+mn-lt"/>
                          <a:ea typeface="+mn-ea"/>
                          <a:cs typeface="+mn-cs"/>
                        </a:rPr>
                        <a:t>, </a:t>
                      </a:r>
                      <a:r>
                        <a:rPr kumimoji="0" lang="en-GB" sz="1600" i="1" kern="1200" dirty="0" err="1" smtClean="0">
                          <a:solidFill>
                            <a:schemeClr val="dk1"/>
                          </a:solidFill>
                          <a:latin typeface="+mn-lt"/>
                          <a:ea typeface="+mn-ea"/>
                          <a:cs typeface="+mn-cs"/>
                        </a:rPr>
                        <a:t>Enterococcus</a:t>
                      </a:r>
                      <a:r>
                        <a:rPr kumimoji="0" lang="el-GR" sz="1600" i="1" kern="1200" dirty="0" smtClean="0">
                          <a:solidFill>
                            <a:schemeClr val="dk1"/>
                          </a:solidFill>
                          <a:latin typeface="+mn-lt"/>
                          <a:ea typeface="+mn-ea"/>
                          <a:cs typeface="+mn-cs"/>
                        </a:rPr>
                        <a:t>, </a:t>
                      </a:r>
                      <a:r>
                        <a:rPr kumimoji="0" lang="en-GB" sz="1600" i="1" kern="1200" dirty="0" err="1" smtClean="0">
                          <a:solidFill>
                            <a:schemeClr val="dk1"/>
                          </a:solidFill>
                          <a:latin typeface="+mn-lt"/>
                          <a:ea typeface="+mn-ea"/>
                          <a:cs typeface="+mn-cs"/>
                        </a:rPr>
                        <a:t>Weissella</a:t>
                      </a:r>
                      <a:r>
                        <a:rPr kumimoji="0" lang="el-GR" sz="1600" kern="1200" dirty="0" smtClean="0">
                          <a:solidFill>
                            <a:schemeClr val="dk1"/>
                          </a:solidFill>
                          <a:latin typeface="+mn-lt"/>
                          <a:ea typeface="+mn-ea"/>
                          <a:cs typeface="+mn-cs"/>
                        </a:rPr>
                        <a:t>, </a:t>
                      </a:r>
                      <a:r>
                        <a:rPr kumimoji="0" lang="en-GB" sz="1600" i="1" kern="1200" dirty="0" smtClean="0">
                          <a:solidFill>
                            <a:schemeClr val="dk1"/>
                          </a:solidFill>
                          <a:latin typeface="+mn-lt"/>
                          <a:ea typeface="+mn-ea"/>
                          <a:cs typeface="+mn-cs"/>
                        </a:rPr>
                        <a:t>B</a:t>
                      </a:r>
                      <a:r>
                        <a:rPr kumimoji="0" lang="en-US" sz="1600" i="1" kern="1200" dirty="0" err="1" smtClean="0">
                          <a:solidFill>
                            <a:schemeClr val="dk1"/>
                          </a:solidFill>
                          <a:latin typeface="+mn-lt"/>
                          <a:ea typeface="+mn-ea"/>
                          <a:cs typeface="+mn-cs"/>
                        </a:rPr>
                        <a:t>rohothrix</a:t>
                      </a:r>
                      <a:r>
                        <a:rPr kumimoji="0" lang="en-US" sz="1600" i="1" kern="1200" dirty="0" smtClean="0">
                          <a:solidFill>
                            <a:schemeClr val="dk1"/>
                          </a:solidFill>
                          <a:latin typeface="+mn-lt"/>
                          <a:ea typeface="+mn-ea"/>
                          <a:cs typeface="+mn-cs"/>
                        </a:rPr>
                        <a:t> </a:t>
                      </a:r>
                      <a:r>
                        <a:rPr kumimoji="0" lang="en-GB" sz="1600" i="1" kern="1200" dirty="0" err="1" smtClean="0">
                          <a:solidFill>
                            <a:schemeClr val="dk1"/>
                          </a:solidFill>
                          <a:latin typeface="+mn-lt"/>
                          <a:ea typeface="+mn-ea"/>
                          <a:cs typeface="+mn-cs"/>
                        </a:rPr>
                        <a:t>thermosphacta</a:t>
                      </a:r>
                      <a:r>
                        <a:rPr kumimoji="0" lang="el-GR" sz="1600" i="1" kern="1200" dirty="0" smtClean="0">
                          <a:solidFill>
                            <a:schemeClr val="dk1"/>
                          </a:solidFill>
                          <a:latin typeface="+mn-lt"/>
                          <a:ea typeface="+mn-ea"/>
                          <a:cs typeface="+mn-cs"/>
                        </a:rPr>
                        <a:t>.</a:t>
                      </a:r>
                      <a:r>
                        <a:rPr kumimoji="0" lang="el-GR" sz="1600" kern="120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mn-cs"/>
                        </a:rPr>
                        <a:t>Το είδος </a:t>
                      </a:r>
                      <a:r>
                        <a:rPr kumimoji="0" lang="en-GB" sz="1600" i="1" kern="1200" dirty="0" smtClean="0">
                          <a:solidFill>
                            <a:schemeClr val="dk1"/>
                          </a:solidFill>
                          <a:latin typeface="+mn-lt"/>
                          <a:ea typeface="+mn-ea"/>
                          <a:cs typeface="+mn-cs"/>
                        </a:rPr>
                        <a:t>W</a:t>
                      </a:r>
                      <a:r>
                        <a:rPr kumimoji="0" lang="el-GR" sz="1600" i="1" kern="1200" dirty="0" smtClean="0">
                          <a:solidFill>
                            <a:schemeClr val="dk1"/>
                          </a:solidFill>
                          <a:latin typeface="+mn-lt"/>
                          <a:ea typeface="+mn-ea"/>
                          <a:cs typeface="+mn-cs"/>
                        </a:rPr>
                        <a:t>. </a:t>
                      </a:r>
                      <a:r>
                        <a:rPr kumimoji="0" lang="en-GB" sz="1600" i="1" kern="1200" dirty="0" err="1" smtClean="0">
                          <a:solidFill>
                            <a:schemeClr val="dk1"/>
                          </a:solidFill>
                          <a:latin typeface="+mn-lt"/>
                          <a:ea typeface="+mn-ea"/>
                          <a:cs typeface="+mn-cs"/>
                        </a:rPr>
                        <a:t>viridescens</a:t>
                      </a:r>
                      <a:r>
                        <a:rPr kumimoji="0" lang="el-GR" sz="1600" kern="1200" dirty="0" smtClean="0">
                          <a:solidFill>
                            <a:schemeClr val="dk1"/>
                          </a:solidFill>
                          <a:latin typeface="+mn-lt"/>
                          <a:ea typeface="+mn-ea"/>
                          <a:cs typeface="+mn-cs"/>
                        </a:rPr>
                        <a:t> προκαλεί τόσο γλίτσα όσο και πρασίνισμα των προϊόντων. </a:t>
                      </a:r>
                      <a:endParaRPr lang="el-G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1600" kern="1200" dirty="0" smtClean="0">
                          <a:solidFill>
                            <a:schemeClr val="dk1"/>
                          </a:solidFill>
                          <a:latin typeface="+mn-lt"/>
                          <a:ea typeface="+mn-ea"/>
                          <a:cs typeface="+mn-cs"/>
                        </a:rPr>
                        <a:t>Η δημιουργία γλίτσας, ευνοείται από την επιφανειακή υγρασία.</a:t>
                      </a:r>
                      <a:r>
                        <a:rPr kumimoji="0" lang="el-GR" sz="1600" kern="1200" baseline="0" dirty="0" smtClean="0">
                          <a:solidFill>
                            <a:schemeClr val="dk1"/>
                          </a:solidFill>
                          <a:latin typeface="+mn-lt"/>
                          <a:ea typeface="+mn-ea"/>
                          <a:cs typeface="+mn-cs"/>
                        </a:rPr>
                        <a:t> </a:t>
                      </a:r>
                      <a:endParaRPr kumimoji="0" lang="en-US" sz="16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1600" kern="1200" dirty="0" smtClean="0">
                          <a:solidFill>
                            <a:schemeClr val="dk1"/>
                          </a:solidFill>
                          <a:latin typeface="+mn-lt"/>
                          <a:ea typeface="+mn-ea"/>
                          <a:cs typeface="+mn-cs"/>
                        </a:rPr>
                        <a:t>Εάν αφαιρεθεί με ζεστό νερό εγκαίρως το προϊόν παραμένει αναλλοίωτο.</a:t>
                      </a:r>
                    </a:p>
                    <a:p>
                      <a:endParaRPr lang="el-GR" sz="1600" dirty="0"/>
                    </a:p>
                  </a:txBody>
                  <a:tcPr/>
                </a:tc>
              </a:tr>
              <a:tr h="1535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mn-cs"/>
                        </a:rPr>
                        <a:t>Η </a:t>
                      </a:r>
                      <a:r>
                        <a:rPr kumimoji="0" lang="el-GR" sz="1600" b="1" kern="1200" dirty="0" err="1" smtClean="0">
                          <a:solidFill>
                            <a:schemeClr val="dk1"/>
                          </a:solidFill>
                          <a:latin typeface="+mn-lt"/>
                          <a:ea typeface="+mn-ea"/>
                          <a:cs typeface="+mn-cs"/>
                        </a:rPr>
                        <a:t>οξίνιση</a:t>
                      </a:r>
                      <a:r>
                        <a:rPr kumimoji="0" lang="el-GR" sz="1600" kern="1200" baseline="0" dirty="0" smtClean="0">
                          <a:solidFill>
                            <a:schemeClr val="dk1"/>
                          </a:solidFill>
                          <a:latin typeface="+mn-lt"/>
                          <a:ea typeface="+mn-ea"/>
                          <a:cs typeface="+mn-cs"/>
                        </a:rPr>
                        <a:t> </a:t>
                      </a:r>
                      <a:r>
                        <a:rPr kumimoji="0" lang="el-GR" sz="1600" kern="1200" dirty="0" smtClean="0">
                          <a:solidFill>
                            <a:schemeClr val="dk1"/>
                          </a:solidFill>
                          <a:latin typeface="+mn-lt"/>
                          <a:ea typeface="+mn-ea"/>
                          <a:cs typeface="+mn-cs"/>
                        </a:rPr>
                        <a:t>λαμβάνει χώρα κάτω από την επιφάνεια του εξωτερικού περιβλήματος του προϊόντος</a:t>
                      </a:r>
                      <a:endParaRPr lang="el-GR" sz="1600" dirty="0"/>
                    </a:p>
                  </a:txBody>
                  <a:tcPr/>
                </a:tc>
                <a:tc>
                  <a:txBody>
                    <a:bodyPr/>
                    <a:lstStyle/>
                    <a:p>
                      <a:r>
                        <a:rPr kumimoji="0" lang="en-GB" sz="1600" i="1" kern="1200" dirty="0" smtClean="0">
                          <a:solidFill>
                            <a:schemeClr val="dk1"/>
                          </a:solidFill>
                          <a:latin typeface="+mn-lt"/>
                          <a:ea typeface="+mn-ea"/>
                          <a:cs typeface="+mn-cs"/>
                        </a:rPr>
                        <a:t>Lactobacillus</a:t>
                      </a:r>
                      <a:r>
                        <a:rPr kumimoji="0" lang="el-GR" sz="1600" i="1" kern="1200" dirty="0" smtClean="0">
                          <a:solidFill>
                            <a:schemeClr val="dk1"/>
                          </a:solidFill>
                          <a:latin typeface="+mn-lt"/>
                          <a:ea typeface="+mn-ea"/>
                          <a:cs typeface="+mn-cs"/>
                        </a:rPr>
                        <a:t>, </a:t>
                      </a:r>
                      <a:r>
                        <a:rPr kumimoji="0" lang="en-GB" sz="1600" i="1" kern="1200" dirty="0" err="1" smtClean="0">
                          <a:solidFill>
                            <a:schemeClr val="dk1"/>
                          </a:solidFill>
                          <a:latin typeface="+mn-lt"/>
                          <a:ea typeface="+mn-ea"/>
                          <a:cs typeface="+mn-cs"/>
                        </a:rPr>
                        <a:t>Enterococcus</a:t>
                      </a:r>
                      <a:r>
                        <a:rPr kumimoji="0" lang="el-GR" sz="1600" kern="1200" dirty="0" smtClean="0">
                          <a:solidFill>
                            <a:schemeClr val="dk1"/>
                          </a:solidFill>
                          <a:latin typeface="+mn-lt"/>
                          <a:ea typeface="+mn-ea"/>
                          <a:cs typeface="+mn-cs"/>
                        </a:rPr>
                        <a:t> </a:t>
                      </a:r>
                      <a:endParaRPr lang="el-G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1600" kern="1200" dirty="0" smtClean="0">
                          <a:solidFill>
                            <a:schemeClr val="dk1"/>
                          </a:solidFill>
                          <a:latin typeface="+mn-lt"/>
                          <a:ea typeface="+mn-ea"/>
                          <a:cs typeface="+mn-cs"/>
                        </a:rPr>
                        <a:t>Πηγές αυτών των μικροοργανισμών είναι τα στερεά του γάλακτος.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1600" kern="1200" dirty="0" smtClean="0">
                          <a:solidFill>
                            <a:schemeClr val="dk1"/>
                          </a:solidFill>
                          <a:latin typeface="+mn-lt"/>
                          <a:ea typeface="+mn-ea"/>
                          <a:cs typeface="+mn-cs"/>
                        </a:rPr>
                        <a:t>Η λακτόζη μεταβολίζεται</a:t>
                      </a:r>
                      <a:r>
                        <a:rPr kumimoji="0" lang="el-GR" sz="1600" kern="1200" baseline="0" dirty="0" smtClean="0">
                          <a:solidFill>
                            <a:schemeClr val="dk1"/>
                          </a:solidFill>
                          <a:latin typeface="+mn-lt"/>
                          <a:ea typeface="+mn-ea"/>
                          <a:cs typeface="+mn-cs"/>
                        </a:rPr>
                        <a:t> από τους μικροοργανισμούς και παράγονται οξέα (ξίνισμα)</a:t>
                      </a:r>
                      <a:endParaRPr kumimoji="0" lang="el-GR" sz="1600" kern="1200" dirty="0" smtClean="0">
                        <a:solidFill>
                          <a:schemeClr val="dk1"/>
                        </a:solidFill>
                        <a:latin typeface="+mn-lt"/>
                        <a:ea typeface="+mn-ea"/>
                        <a:cs typeface="+mn-cs"/>
                      </a:endParaRPr>
                    </a:p>
                    <a:p>
                      <a:endParaRPr lang="el-GR" sz="1600" dirty="0"/>
                    </a:p>
                  </a:txBody>
                  <a:tcPr/>
                </a:tc>
              </a:tr>
              <a:tr h="1252938">
                <a:tc>
                  <a:txBody>
                    <a:bodyPr/>
                    <a:lstStyle/>
                    <a:p>
                      <a:r>
                        <a:rPr lang="el-GR" sz="1600" b="1" i="1" dirty="0" smtClean="0"/>
                        <a:t>Πρασίνισμα</a:t>
                      </a:r>
                    </a:p>
                    <a:p>
                      <a:pPr>
                        <a:buFont typeface="Wingdings" pitchFamily="2" charset="2"/>
                        <a:buChar char="Ø"/>
                      </a:pPr>
                      <a:r>
                        <a:rPr lang="el-GR" sz="1600" b="0" i="0" dirty="0" smtClean="0"/>
                        <a:t>Λόγω Η2Ο2</a:t>
                      </a:r>
                    </a:p>
                    <a:p>
                      <a:pPr>
                        <a:buFont typeface="Wingdings" pitchFamily="2" charset="2"/>
                        <a:buChar char="Ø"/>
                      </a:pPr>
                      <a:r>
                        <a:rPr lang="el-GR" sz="1600" b="0" i="0" dirty="0" smtClean="0"/>
                        <a:t>Λόγω</a:t>
                      </a:r>
                      <a:r>
                        <a:rPr lang="el-GR" sz="1600" b="0" i="0" baseline="0" dirty="0" smtClean="0"/>
                        <a:t> Η2</a:t>
                      </a:r>
                      <a:r>
                        <a:rPr lang="en-US" sz="1600" b="0" i="0" baseline="0" dirty="0" smtClean="0"/>
                        <a:t>S</a:t>
                      </a:r>
                      <a:endParaRPr lang="el-GR" sz="1600" b="0" i="0" dirty="0"/>
                    </a:p>
                  </a:txBody>
                  <a:tcPr/>
                </a:tc>
                <a:tc>
                  <a:txBody>
                    <a:bodyPr/>
                    <a:lstStyle/>
                    <a:p>
                      <a:endParaRPr lang="el-GR" sz="1600" dirty="0" smtClean="0"/>
                    </a:p>
                    <a:p>
                      <a:pPr>
                        <a:buFont typeface="Wingdings" pitchFamily="2" charset="2"/>
                        <a:buChar char="Ø"/>
                      </a:pPr>
                      <a:r>
                        <a:rPr lang="en-US" sz="1600" i="1" dirty="0" smtClean="0"/>
                        <a:t>Lactobacillus</a:t>
                      </a:r>
                      <a:r>
                        <a:rPr lang="el-GR" sz="1600" i="1" dirty="0" smtClean="0"/>
                        <a:t>, </a:t>
                      </a:r>
                      <a:r>
                        <a:rPr lang="en-US" sz="1600" i="1" dirty="0" err="1" smtClean="0"/>
                        <a:t>Leuconostoc</a:t>
                      </a:r>
                      <a:r>
                        <a:rPr lang="en-US" sz="1600" i="1" dirty="0" smtClean="0"/>
                        <a:t>, </a:t>
                      </a:r>
                      <a:r>
                        <a:rPr lang="en-US" sz="1600" i="1" dirty="0" err="1" smtClean="0"/>
                        <a:t>Enterococcus</a:t>
                      </a:r>
                      <a:endParaRPr lang="en-US" sz="1600" i="1" dirty="0" smtClean="0"/>
                    </a:p>
                    <a:p>
                      <a:pPr>
                        <a:buFont typeface="Wingdings" pitchFamily="2" charset="2"/>
                        <a:buChar char="Ø"/>
                      </a:pPr>
                      <a:r>
                        <a:rPr lang="en-US" sz="1600" i="1" dirty="0" smtClean="0"/>
                        <a:t>Lactobacillus, </a:t>
                      </a:r>
                      <a:r>
                        <a:rPr lang="en-US" sz="1600" i="1" dirty="0" err="1" smtClean="0"/>
                        <a:t>Leuconostoc</a:t>
                      </a:r>
                      <a:r>
                        <a:rPr lang="en-US" sz="1600" i="1" dirty="0" smtClean="0"/>
                        <a:t>, Streptococcus, </a:t>
                      </a:r>
                      <a:r>
                        <a:rPr lang="en-US" sz="1600" i="1" dirty="0" err="1" smtClean="0"/>
                        <a:t>Shewanella</a:t>
                      </a:r>
                      <a:r>
                        <a:rPr lang="en-US" sz="1600" i="1" dirty="0" smtClean="0"/>
                        <a:t> </a:t>
                      </a:r>
                      <a:r>
                        <a:rPr lang="en-US" sz="1600" i="1" dirty="0" err="1" smtClean="0"/>
                        <a:t>putrefaciens</a:t>
                      </a:r>
                      <a:endParaRPr lang="el-GR" sz="1600" i="1" dirty="0"/>
                    </a:p>
                  </a:txBody>
                  <a:tcPr/>
                </a:tc>
                <a:tc>
                  <a:txBody>
                    <a:bodyPr/>
                    <a:lstStyle/>
                    <a:p>
                      <a:pPr>
                        <a:buFont typeface="Wingdings" pitchFamily="2" charset="2"/>
                        <a:buChar char="Ø"/>
                      </a:pPr>
                      <a:r>
                        <a:rPr lang="el-GR" dirty="0" smtClean="0"/>
                        <a:t> </a:t>
                      </a:r>
                      <a:r>
                        <a:rPr kumimoji="0" lang="el-GR" sz="1600" kern="1200" dirty="0" smtClean="0">
                          <a:solidFill>
                            <a:schemeClr val="dk1"/>
                          </a:solidFill>
                          <a:latin typeface="+mn-lt"/>
                          <a:ea typeface="+mn-ea"/>
                          <a:cs typeface="+mn-cs"/>
                        </a:rPr>
                        <a:t>Το πρασίνισμα λόγω </a:t>
                      </a:r>
                      <a:r>
                        <a:rPr kumimoji="0" lang="en-GB" sz="1600" kern="1200" dirty="0" smtClean="0">
                          <a:solidFill>
                            <a:schemeClr val="dk1"/>
                          </a:solidFill>
                          <a:latin typeface="+mn-lt"/>
                          <a:ea typeface="+mn-ea"/>
                          <a:cs typeface="+mn-cs"/>
                        </a:rPr>
                        <a:t>H</a:t>
                      </a:r>
                      <a:r>
                        <a:rPr kumimoji="0" lang="el-GR" sz="1600" kern="1200" baseline="-25000" dirty="0" smtClean="0">
                          <a:solidFill>
                            <a:schemeClr val="dk1"/>
                          </a:solidFill>
                          <a:latin typeface="+mn-lt"/>
                          <a:ea typeface="+mn-ea"/>
                          <a:cs typeface="+mn-cs"/>
                        </a:rPr>
                        <a:t>2</a:t>
                      </a:r>
                      <a:r>
                        <a:rPr kumimoji="0" lang="en-GB" sz="1600" kern="1200" dirty="0" smtClean="0">
                          <a:solidFill>
                            <a:schemeClr val="dk1"/>
                          </a:solidFill>
                          <a:latin typeface="+mn-lt"/>
                          <a:ea typeface="+mn-ea"/>
                          <a:cs typeface="+mn-cs"/>
                        </a:rPr>
                        <a:t>O</a:t>
                      </a:r>
                      <a:r>
                        <a:rPr kumimoji="0" lang="el-GR" sz="1600" kern="1200" baseline="-25000" dirty="0" smtClean="0">
                          <a:solidFill>
                            <a:schemeClr val="dk1"/>
                          </a:solidFill>
                          <a:latin typeface="+mn-lt"/>
                          <a:ea typeface="+mn-ea"/>
                          <a:cs typeface="+mn-cs"/>
                        </a:rPr>
                        <a:t>2</a:t>
                      </a:r>
                      <a:r>
                        <a:rPr kumimoji="0" lang="el-GR" sz="1600" kern="1200" dirty="0" smtClean="0">
                          <a:solidFill>
                            <a:schemeClr val="dk1"/>
                          </a:solidFill>
                          <a:latin typeface="+mn-lt"/>
                          <a:ea typeface="+mn-ea"/>
                          <a:cs typeface="+mn-cs"/>
                        </a:rPr>
                        <a:t> συμβαίνει στα λουκάνικα σε συσκευασία υπό κενό</a:t>
                      </a:r>
                      <a:endParaRPr kumimoji="0" lang="en-US" sz="1600" kern="1200" dirty="0" smtClean="0">
                        <a:solidFill>
                          <a:schemeClr val="dk1"/>
                        </a:solidFill>
                        <a:latin typeface="+mn-lt"/>
                        <a:ea typeface="+mn-ea"/>
                        <a:cs typeface="+mn-cs"/>
                      </a:endParaRPr>
                    </a:p>
                    <a:p>
                      <a:pPr>
                        <a:buFont typeface="Wingdings" pitchFamily="2" charset="2"/>
                        <a:buChar char="Ø"/>
                      </a:pPr>
                      <a:r>
                        <a:rPr kumimoji="0" lang="el-GR" sz="1600" kern="1200" dirty="0" smtClean="0">
                          <a:solidFill>
                            <a:schemeClr val="dk1"/>
                          </a:solidFill>
                          <a:latin typeface="+mn-lt"/>
                          <a:ea typeface="+mn-ea"/>
                          <a:cs typeface="+mn-cs"/>
                        </a:rPr>
                        <a:t>Το</a:t>
                      </a:r>
                      <a:r>
                        <a:rPr kumimoji="0" lang="el-GR" sz="1600" kern="1200" baseline="0" dirty="0" smtClean="0">
                          <a:solidFill>
                            <a:schemeClr val="dk1"/>
                          </a:solidFill>
                          <a:latin typeface="+mn-lt"/>
                          <a:ea typeface="+mn-ea"/>
                          <a:cs typeface="+mn-cs"/>
                        </a:rPr>
                        <a:t> πρασίνισμα λόγω Η2</a:t>
                      </a:r>
                      <a:r>
                        <a:rPr kumimoji="0" lang="en-US" sz="1600" kern="1200" baseline="0" dirty="0" smtClean="0">
                          <a:solidFill>
                            <a:schemeClr val="dk1"/>
                          </a:solidFill>
                          <a:latin typeface="+mn-lt"/>
                          <a:ea typeface="+mn-ea"/>
                          <a:cs typeface="+mn-cs"/>
                        </a:rPr>
                        <a:t>S </a:t>
                      </a:r>
                      <a:r>
                        <a:rPr kumimoji="0" lang="el-GR" sz="1600" kern="1200" dirty="0" smtClean="0">
                          <a:solidFill>
                            <a:schemeClr val="dk1"/>
                          </a:solidFill>
                          <a:latin typeface="+mn-lt"/>
                          <a:ea typeface="+mn-ea"/>
                          <a:cs typeface="+mn-cs"/>
                        </a:rPr>
                        <a:t>συμβαίνει σε ωμά κόκκινα κρέατα σε 1-5</a:t>
                      </a:r>
                      <a:r>
                        <a:rPr kumimoji="0" lang="el-GR" sz="1600" kern="1200" baseline="30000" dirty="0" smtClean="0">
                          <a:solidFill>
                            <a:schemeClr val="dk1"/>
                          </a:solidFill>
                          <a:latin typeface="+mn-lt"/>
                          <a:ea typeface="+mn-ea"/>
                          <a:cs typeface="+mn-cs"/>
                        </a:rPr>
                        <a:t>ο</a:t>
                      </a:r>
                      <a:r>
                        <a:rPr kumimoji="0" lang="en-GB" sz="1600" kern="1200" dirty="0" smtClean="0">
                          <a:solidFill>
                            <a:schemeClr val="dk1"/>
                          </a:solidFill>
                          <a:latin typeface="+mn-lt"/>
                          <a:ea typeface="+mn-ea"/>
                          <a:cs typeface="+mn-cs"/>
                        </a:rPr>
                        <a:t>C</a:t>
                      </a:r>
                      <a:r>
                        <a:rPr kumimoji="0" lang="el-GR" sz="1600" kern="1200" dirty="0" smtClean="0">
                          <a:solidFill>
                            <a:schemeClr val="dk1"/>
                          </a:solidFill>
                          <a:latin typeface="+mn-lt"/>
                          <a:ea typeface="+mn-ea"/>
                          <a:cs typeface="+mn-cs"/>
                        </a:rPr>
                        <a:t> και συσκευασμένα  υπό κενό ή σε μεμβράνη μη διαπερατή από αέρια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8686800" cy="1008112"/>
          </a:xfrm>
        </p:spPr>
        <p:txBody>
          <a:bodyPr>
            <a:normAutofit fontScale="90000"/>
          </a:bodyPr>
          <a:lstStyle/>
          <a:p>
            <a:r>
              <a:rPr lang="el-GR" b="1" dirty="0" smtClean="0"/>
              <a:t>Μπέικον και συντηρημένα ζαμπόν</a:t>
            </a:r>
            <a:br>
              <a:rPr lang="el-GR" b="1" dirty="0" smtClean="0"/>
            </a:br>
            <a:endParaRPr lang="el-GR" dirty="0"/>
          </a:p>
        </p:txBody>
      </p:sp>
      <p:sp>
        <p:nvSpPr>
          <p:cNvPr id="3" name="2 - Θέση περιεχομένου"/>
          <p:cNvSpPr>
            <a:spLocks noGrp="1"/>
          </p:cNvSpPr>
          <p:nvPr>
            <p:ph idx="1"/>
          </p:nvPr>
        </p:nvSpPr>
        <p:spPr>
          <a:xfrm>
            <a:off x="457200" y="1268760"/>
            <a:ext cx="8229600" cy="5305776"/>
          </a:xfrm>
        </p:spPr>
        <p:txBody>
          <a:bodyPr>
            <a:normAutofit/>
          </a:bodyPr>
          <a:lstStyle/>
          <a:p>
            <a:r>
              <a:rPr lang="el-GR" dirty="0" smtClean="0"/>
              <a:t>Ο πιο συνηθισμένος τύπος μικροβιακής αλλοίωσης του μπέικον είναι το μούχλιασμα</a:t>
            </a:r>
            <a:r>
              <a:rPr lang="en-US" dirty="0" smtClean="0"/>
              <a:t> (</a:t>
            </a:r>
            <a:r>
              <a:rPr lang="el-GR" dirty="0" smtClean="0"/>
              <a:t>μύκητες), λόγω της υψηλής περιεκτικότητας του σε λιπαρά και της χαμηλής </a:t>
            </a:r>
            <a:r>
              <a:rPr lang="el-GR" dirty="0" err="1" smtClean="0"/>
              <a:t>ενεργότητας</a:t>
            </a:r>
            <a:r>
              <a:rPr lang="el-GR" dirty="0" smtClean="0"/>
              <a:t> νερού που διαθέτει. </a:t>
            </a:r>
          </a:p>
          <a:p>
            <a:r>
              <a:rPr lang="el-GR" dirty="0" smtClean="0"/>
              <a:t>Το μπέικον που είναι συσκευασμένο υπό κενό και το μπέικον χαμηλής περιεκτικότητας σε αλάτι, που είναι αποθηκευμένο σε θερμοκρασία ανώτερη των 20</a:t>
            </a:r>
            <a:r>
              <a:rPr lang="el-GR" baseline="30000" dirty="0" smtClean="0"/>
              <a:t>ο</a:t>
            </a:r>
            <a:r>
              <a:rPr lang="en-US" dirty="0" smtClean="0"/>
              <a:t>C</a:t>
            </a:r>
            <a:r>
              <a:rPr lang="el-GR" dirty="0" smtClean="0"/>
              <a:t>, μπορεί ν’ αλλοιωθεί από είδη του γένους </a:t>
            </a:r>
            <a:r>
              <a:rPr lang="en-GB" i="1" dirty="0" err="1" smtClean="0"/>
              <a:t>Stap</a:t>
            </a:r>
            <a:r>
              <a:rPr lang="en-US" i="1" dirty="0" smtClean="0"/>
              <a:t>h</a:t>
            </a:r>
            <a:r>
              <a:rPr lang="en-GB" i="1" dirty="0" err="1" smtClean="0"/>
              <a:t>ylococcus</a:t>
            </a:r>
            <a:r>
              <a:rPr lang="el-GR" dirty="0" smtClean="0"/>
              <a:t>. </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normAutofit fontScale="90000"/>
          </a:bodyPr>
          <a:lstStyle/>
          <a:p>
            <a:r>
              <a:rPr lang="el-GR" dirty="0" smtClean="0"/>
              <a:t> βακτήρια που έχουν ενοχοποιηθεί για την πρόκληση ξινίσματος στο ζαμπόν: </a:t>
            </a:r>
            <a:endParaRPr lang="el-GR" dirty="0"/>
          </a:p>
        </p:txBody>
      </p:sp>
      <p:sp>
        <p:nvSpPr>
          <p:cNvPr id="3" name="2 - Θέση περιεχομένου"/>
          <p:cNvSpPr>
            <a:spLocks noGrp="1"/>
          </p:cNvSpPr>
          <p:nvPr>
            <p:ph idx="1"/>
          </p:nvPr>
        </p:nvSpPr>
        <p:spPr/>
        <p:txBody>
          <a:bodyPr/>
          <a:lstStyle/>
          <a:p>
            <a:r>
              <a:rPr lang="el-GR" i="1" dirty="0" smtClean="0"/>
              <a:t> </a:t>
            </a:r>
            <a:r>
              <a:rPr lang="en-US" i="1" dirty="0" err="1" smtClean="0"/>
              <a:t>Acinetobacter</a:t>
            </a:r>
            <a:r>
              <a:rPr lang="el-GR" i="1" dirty="0" smtClean="0"/>
              <a:t>, </a:t>
            </a:r>
            <a:r>
              <a:rPr lang="en-US" i="1" dirty="0" smtClean="0"/>
              <a:t>Bacillus</a:t>
            </a:r>
            <a:r>
              <a:rPr lang="el-GR" i="1" dirty="0" smtClean="0"/>
              <a:t>, </a:t>
            </a:r>
            <a:r>
              <a:rPr lang="en-US" i="1" dirty="0" smtClean="0"/>
              <a:t>Pseudomonas</a:t>
            </a:r>
            <a:r>
              <a:rPr lang="el-GR" i="1" dirty="0" smtClean="0"/>
              <a:t>, </a:t>
            </a:r>
            <a:r>
              <a:rPr lang="en-US" i="1" dirty="0" smtClean="0"/>
              <a:t>Lactobacillus</a:t>
            </a:r>
            <a:r>
              <a:rPr lang="el-GR" i="1" dirty="0" smtClean="0"/>
              <a:t>, </a:t>
            </a:r>
            <a:r>
              <a:rPr lang="en-US" i="1" dirty="0" smtClean="0"/>
              <a:t>Proteus</a:t>
            </a:r>
            <a:r>
              <a:rPr lang="el-GR" i="1" dirty="0" smtClean="0"/>
              <a:t>, </a:t>
            </a:r>
            <a:r>
              <a:rPr lang="en-US" i="1" dirty="0" smtClean="0"/>
              <a:t>Micrococcus</a:t>
            </a:r>
            <a:r>
              <a:rPr lang="el-GR" i="1" dirty="0" smtClean="0"/>
              <a:t>,</a:t>
            </a:r>
            <a:r>
              <a:rPr lang="el-GR" dirty="0" smtClean="0"/>
              <a:t> και </a:t>
            </a:r>
            <a:r>
              <a:rPr lang="en-US" i="1" dirty="0" smtClean="0"/>
              <a:t>Clostridium</a:t>
            </a:r>
            <a:r>
              <a:rPr lang="el-GR" dirty="0" smtClean="0"/>
              <a:t>. </a:t>
            </a:r>
          </a:p>
          <a:p>
            <a:r>
              <a:rPr lang="el-GR" dirty="0" smtClean="0"/>
              <a:t>Η παραγωγή αερίων στο ζαμπόν είναι αποτέλεσμα της παρουσίας βακτηρίων του γένους </a:t>
            </a:r>
            <a:r>
              <a:rPr lang="en-GB" i="1" dirty="0" smtClean="0"/>
              <a:t>Clostridium</a:t>
            </a:r>
            <a:r>
              <a:rPr lang="el-GR" i="1" dirty="0" smtClean="0"/>
              <a:t>.</a:t>
            </a:r>
            <a:endParaRPr lang="el-GR" dirty="0" smtClean="0"/>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229600" cy="1066800"/>
          </a:xfrm>
        </p:spPr>
        <p:txBody>
          <a:bodyPr/>
          <a:lstStyle/>
          <a:p>
            <a:r>
              <a:rPr lang="el-GR" dirty="0" smtClean="0"/>
              <a:t>Τα συντηρημένα ζαμπόν </a:t>
            </a:r>
            <a:endParaRPr lang="el-GR" dirty="0"/>
          </a:p>
        </p:txBody>
      </p:sp>
      <p:sp>
        <p:nvSpPr>
          <p:cNvPr id="3" name="2 - Θέση περιεχομένου"/>
          <p:cNvSpPr>
            <a:spLocks noGrp="1"/>
          </p:cNvSpPr>
          <p:nvPr>
            <p:ph idx="1"/>
          </p:nvPr>
        </p:nvSpPr>
        <p:spPr>
          <a:xfrm>
            <a:off x="457200" y="1484784"/>
            <a:ext cx="8229600" cy="5089752"/>
          </a:xfrm>
        </p:spPr>
        <p:txBody>
          <a:bodyPr>
            <a:normAutofit fontScale="92500"/>
          </a:bodyPr>
          <a:lstStyle/>
          <a:p>
            <a:r>
              <a:rPr lang="el-GR" dirty="0" smtClean="0"/>
              <a:t>αλλοιώνονται διαφορετικά από τα ωμά ή καπνιστά ζαμπόν, </a:t>
            </a:r>
          </a:p>
          <a:p>
            <a:r>
              <a:rPr lang="el-GR" dirty="0" smtClean="0"/>
              <a:t>αυτό οφείλεται στην έγχυση τους με διαλύματα συντηρητικών, τα οποία περιέχουν σάκχαρα που ζυμώνονται από την φυσική χλωρίδα του προϊόντος, καθώς και από τους μικροοργανισμούς που εισέρχονται στο προϊόν μέσω συντηρητικών διαλυμάτων, όπως π.χ. οι </a:t>
            </a:r>
            <a:r>
              <a:rPr lang="el-GR" dirty="0" err="1" smtClean="0"/>
              <a:t>λακτοβάκιλλοι</a:t>
            </a:r>
            <a:r>
              <a:rPr lang="el-GR" i="1" dirty="0" smtClean="0"/>
              <a:t>.</a:t>
            </a:r>
          </a:p>
          <a:p>
            <a:r>
              <a:rPr lang="el-GR" i="1" dirty="0" smtClean="0"/>
              <a:t> </a:t>
            </a:r>
            <a:r>
              <a:rPr lang="el-GR" dirty="0" smtClean="0"/>
              <a:t>Τα σάκχαρα που υπάρχουν στη σύνθεση των προϊόντων αυτών, ζυμώνονται και δημιουργούν συνθήκες που αναφέρονται ως ξίνισμα διαφόρων τύπων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lstStyle/>
          <a:p>
            <a:r>
              <a:rPr lang="el-GR" b="1" dirty="0" smtClean="0"/>
              <a:t>Επιπτώσεις της επεξεργασίας</a:t>
            </a:r>
            <a:endParaRPr lang="el-GR" dirty="0"/>
          </a:p>
        </p:txBody>
      </p:sp>
      <p:sp>
        <p:nvSpPr>
          <p:cNvPr id="3" name="2 - Θέση περιεχομένου"/>
          <p:cNvSpPr>
            <a:spLocks noGrp="1"/>
          </p:cNvSpPr>
          <p:nvPr>
            <p:ph idx="1"/>
          </p:nvPr>
        </p:nvSpPr>
        <p:spPr>
          <a:xfrm>
            <a:off x="251520" y="1556792"/>
            <a:ext cx="8229600" cy="4325112"/>
          </a:xfrm>
        </p:spPr>
        <p:txBody>
          <a:bodyPr>
            <a:normAutofit fontScale="85000" lnSpcReduction="10000"/>
          </a:bodyPr>
          <a:lstStyle/>
          <a:p>
            <a:pPr>
              <a:buNone/>
            </a:pPr>
            <a:endParaRPr lang="el-GR" b="1" dirty="0" smtClean="0"/>
          </a:p>
          <a:p>
            <a:r>
              <a:rPr lang="el-GR" dirty="0" smtClean="0"/>
              <a:t>Στα διατηρημένα κρέατα και σε κάποια είδη λουκάνικων, χρησιμοποιούνται επιπρόσθετες ουσίες όπως: </a:t>
            </a:r>
          </a:p>
          <a:p>
            <a:pPr lvl="1"/>
            <a:r>
              <a:rPr lang="el-GR" b="1" u="sng" dirty="0" smtClean="0"/>
              <a:t>αλάτι</a:t>
            </a:r>
            <a:r>
              <a:rPr lang="el-GR" dirty="0" smtClean="0"/>
              <a:t>, περιορίζει την μικροβιακή χλωρίδα των προϊόντων, επιτρέποντας μόνο την ανάπτυξη μικροβίων που είναι ανθεκτικά σε αυτό (</a:t>
            </a:r>
            <a:r>
              <a:rPr lang="el-GR" dirty="0" err="1" smtClean="0"/>
              <a:t>αλόφιλα</a:t>
            </a:r>
            <a:r>
              <a:rPr lang="el-GR" dirty="0" smtClean="0"/>
              <a:t> βακτήρια), </a:t>
            </a:r>
          </a:p>
          <a:p>
            <a:pPr lvl="1"/>
            <a:r>
              <a:rPr lang="el-GR" b="1" u="sng" dirty="0" smtClean="0"/>
              <a:t>νιτρικά και νιτρώδη άλατα</a:t>
            </a:r>
            <a:r>
              <a:rPr lang="el-GR" dirty="0" smtClean="0"/>
              <a:t>,  (αναστέλλουν ανάπτυξη μικροοργανισμών)</a:t>
            </a:r>
          </a:p>
          <a:p>
            <a:pPr lvl="1"/>
            <a:r>
              <a:rPr lang="el-GR" b="1" u="sng" dirty="0" smtClean="0"/>
              <a:t>σάκχαρα </a:t>
            </a:r>
          </a:p>
          <a:p>
            <a:pPr lvl="1"/>
            <a:r>
              <a:rPr lang="el-GR" b="1" u="sng" dirty="0" smtClean="0"/>
              <a:t>επεξεργασίες</a:t>
            </a:r>
            <a:r>
              <a:rPr lang="el-GR" dirty="0" smtClean="0"/>
              <a:t> όπως το μαγείρεμα και το κάπνισμα των προϊόντων (καταστρέφουν αρκετά βλαστικά κύτταρα) </a:t>
            </a:r>
          </a:p>
          <a:p>
            <a:endParaRPr lang="el-GR" b="1"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229600" cy="1066800"/>
          </a:xfrm>
        </p:spPr>
        <p:txBody>
          <a:bodyPr/>
          <a:lstStyle/>
          <a:p>
            <a:r>
              <a:rPr lang="el-GR" dirty="0" smtClean="0"/>
              <a:t>Τρόποι επεξεργασίας κρέατος</a:t>
            </a:r>
            <a:endParaRPr lang="el-GR" dirty="0"/>
          </a:p>
        </p:txBody>
      </p:sp>
      <p:sp>
        <p:nvSpPr>
          <p:cNvPr id="4" name="3 - TextBox"/>
          <p:cNvSpPr txBox="1"/>
          <p:nvPr/>
        </p:nvSpPr>
        <p:spPr>
          <a:xfrm>
            <a:off x="2915816" y="3429000"/>
            <a:ext cx="2520280" cy="523220"/>
          </a:xfrm>
          <a:prstGeom prst="rect">
            <a:avLst/>
          </a:prstGeom>
          <a:noFill/>
          <a:ln w="76200">
            <a:solidFill>
              <a:srgbClr val="FF0000"/>
            </a:solidFill>
          </a:ln>
        </p:spPr>
        <p:txBody>
          <a:bodyPr wrap="square" rtlCol="0">
            <a:spAutoFit/>
          </a:bodyPr>
          <a:lstStyle/>
          <a:p>
            <a:r>
              <a:rPr lang="el-GR" sz="2800" b="1" dirty="0" smtClean="0"/>
              <a:t>Νωπό κρέας</a:t>
            </a:r>
            <a:endParaRPr lang="el-GR" sz="2800" b="1" dirty="0"/>
          </a:p>
        </p:txBody>
      </p:sp>
      <p:sp>
        <p:nvSpPr>
          <p:cNvPr id="5" name="4 - TextBox"/>
          <p:cNvSpPr txBox="1"/>
          <p:nvPr/>
        </p:nvSpPr>
        <p:spPr>
          <a:xfrm>
            <a:off x="6623720" y="1988840"/>
            <a:ext cx="2520280" cy="523220"/>
          </a:xfrm>
          <a:prstGeom prst="rect">
            <a:avLst/>
          </a:prstGeom>
          <a:noFill/>
          <a:ln w="19050">
            <a:solidFill>
              <a:schemeClr val="tx1"/>
            </a:solidFill>
          </a:ln>
        </p:spPr>
        <p:txBody>
          <a:bodyPr wrap="square" rtlCol="0">
            <a:spAutoFit/>
          </a:bodyPr>
          <a:lstStyle/>
          <a:p>
            <a:r>
              <a:rPr lang="el-GR" sz="2800" b="1" dirty="0" smtClean="0"/>
              <a:t>κατάψυξη</a:t>
            </a:r>
            <a:endParaRPr lang="el-GR" sz="2800" b="1" dirty="0"/>
          </a:p>
        </p:txBody>
      </p:sp>
      <p:sp>
        <p:nvSpPr>
          <p:cNvPr id="6" name="5 - TextBox"/>
          <p:cNvSpPr txBox="1"/>
          <p:nvPr/>
        </p:nvSpPr>
        <p:spPr>
          <a:xfrm>
            <a:off x="0" y="1844824"/>
            <a:ext cx="2520280" cy="707886"/>
          </a:xfrm>
          <a:prstGeom prst="rect">
            <a:avLst/>
          </a:prstGeom>
          <a:noFill/>
          <a:ln w="19050">
            <a:solidFill>
              <a:schemeClr val="tx1"/>
            </a:solidFill>
          </a:ln>
        </p:spPr>
        <p:txBody>
          <a:bodyPr wrap="square" rtlCol="0">
            <a:spAutoFit/>
          </a:bodyPr>
          <a:lstStyle/>
          <a:p>
            <a:r>
              <a:rPr lang="el-GR" sz="2000" b="1" dirty="0" smtClean="0"/>
              <a:t>κρέας που έχει υποστεί ζύμωση</a:t>
            </a:r>
            <a:endParaRPr lang="el-GR" sz="2000" b="1" dirty="0"/>
          </a:p>
        </p:txBody>
      </p:sp>
      <p:sp>
        <p:nvSpPr>
          <p:cNvPr id="7" name="6 - TextBox"/>
          <p:cNvSpPr txBox="1"/>
          <p:nvPr/>
        </p:nvSpPr>
        <p:spPr>
          <a:xfrm>
            <a:off x="3203848" y="1340768"/>
            <a:ext cx="3240360" cy="954107"/>
          </a:xfrm>
          <a:prstGeom prst="rect">
            <a:avLst/>
          </a:prstGeom>
          <a:noFill/>
          <a:ln w="19050">
            <a:solidFill>
              <a:schemeClr val="tx1"/>
            </a:solidFill>
          </a:ln>
        </p:spPr>
        <p:txBody>
          <a:bodyPr wrap="square" rtlCol="0">
            <a:spAutoFit/>
          </a:bodyPr>
          <a:lstStyle/>
          <a:p>
            <a:r>
              <a:rPr lang="el-GR" sz="2800" b="1" dirty="0" smtClean="0"/>
              <a:t>Επεξεργασμένο κρέας</a:t>
            </a:r>
            <a:endParaRPr lang="el-GR" sz="2800" b="1" dirty="0"/>
          </a:p>
        </p:txBody>
      </p:sp>
      <p:sp>
        <p:nvSpPr>
          <p:cNvPr id="8" name="7 - TextBox"/>
          <p:cNvSpPr txBox="1"/>
          <p:nvPr/>
        </p:nvSpPr>
        <p:spPr>
          <a:xfrm>
            <a:off x="5796136" y="4725144"/>
            <a:ext cx="3347864" cy="523220"/>
          </a:xfrm>
          <a:prstGeom prst="rect">
            <a:avLst/>
          </a:prstGeom>
          <a:noFill/>
          <a:ln w="19050">
            <a:solidFill>
              <a:schemeClr val="tx1"/>
            </a:solidFill>
          </a:ln>
        </p:spPr>
        <p:txBody>
          <a:bodyPr wrap="square" rtlCol="0">
            <a:spAutoFit/>
          </a:bodyPr>
          <a:lstStyle/>
          <a:p>
            <a:r>
              <a:rPr lang="el-GR" sz="2800" b="1" dirty="0" smtClean="0"/>
              <a:t>κονσερβοποίηση</a:t>
            </a:r>
            <a:endParaRPr lang="el-GR" sz="2800" b="1" dirty="0"/>
          </a:p>
        </p:txBody>
      </p:sp>
      <p:sp>
        <p:nvSpPr>
          <p:cNvPr id="9" name="8 - TextBox"/>
          <p:cNvSpPr txBox="1"/>
          <p:nvPr/>
        </p:nvSpPr>
        <p:spPr>
          <a:xfrm>
            <a:off x="3203848" y="5301208"/>
            <a:ext cx="2520280" cy="1015663"/>
          </a:xfrm>
          <a:prstGeom prst="rect">
            <a:avLst/>
          </a:prstGeom>
          <a:noFill/>
          <a:ln w="19050">
            <a:solidFill>
              <a:schemeClr val="tx1"/>
            </a:solidFill>
          </a:ln>
        </p:spPr>
        <p:txBody>
          <a:bodyPr wrap="square" rtlCol="0">
            <a:spAutoFit/>
          </a:bodyPr>
          <a:lstStyle/>
          <a:p>
            <a:r>
              <a:rPr lang="el-GR" sz="2000" b="1" dirty="0" smtClean="0"/>
              <a:t>Συσκευασία σε </a:t>
            </a:r>
            <a:r>
              <a:rPr lang="el-GR" sz="2000" b="1" dirty="0" err="1" smtClean="0"/>
              <a:t>τροποπιημένη</a:t>
            </a:r>
            <a:r>
              <a:rPr lang="el-GR" sz="2000" b="1" dirty="0" smtClean="0"/>
              <a:t> ατμόσφαιρα</a:t>
            </a:r>
            <a:endParaRPr lang="el-GR" sz="2000" b="1" dirty="0"/>
          </a:p>
        </p:txBody>
      </p:sp>
      <p:sp>
        <p:nvSpPr>
          <p:cNvPr id="10" name="9 - TextBox"/>
          <p:cNvSpPr txBox="1"/>
          <p:nvPr/>
        </p:nvSpPr>
        <p:spPr>
          <a:xfrm>
            <a:off x="0" y="4869160"/>
            <a:ext cx="2520280" cy="954107"/>
          </a:xfrm>
          <a:prstGeom prst="rect">
            <a:avLst/>
          </a:prstGeom>
          <a:noFill/>
          <a:ln w="19050">
            <a:solidFill>
              <a:schemeClr val="tx1"/>
            </a:solidFill>
          </a:ln>
        </p:spPr>
        <p:txBody>
          <a:bodyPr wrap="square" rtlCol="0">
            <a:spAutoFit/>
          </a:bodyPr>
          <a:lstStyle/>
          <a:p>
            <a:r>
              <a:rPr lang="el-GR" sz="2800" b="1" dirty="0" smtClean="0"/>
              <a:t>Συσκευασία υπό κενό</a:t>
            </a:r>
            <a:endParaRPr lang="el-GR" sz="2800" b="1" dirty="0"/>
          </a:p>
        </p:txBody>
      </p:sp>
      <p:cxnSp>
        <p:nvCxnSpPr>
          <p:cNvPr id="12" name="11 - Ευθύγραμμο βέλος σύνδεσης"/>
          <p:cNvCxnSpPr/>
          <p:nvPr/>
        </p:nvCxnSpPr>
        <p:spPr>
          <a:xfrm flipV="1">
            <a:off x="4067944" y="2276872"/>
            <a:ext cx="0" cy="10081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4860032" y="4005064"/>
            <a:ext cx="1224136"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5508104" y="2492896"/>
            <a:ext cx="1152128" cy="10248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4067944" y="4005064"/>
            <a:ext cx="144016" cy="1224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H="1" flipV="1">
            <a:off x="1691680" y="2636912"/>
            <a:ext cx="1152128" cy="10801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flipH="1">
            <a:off x="2555776" y="4005064"/>
            <a:ext cx="648072" cy="8640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4283968" y="2348880"/>
            <a:ext cx="864096" cy="923330"/>
          </a:xfrm>
          <a:prstGeom prst="rect">
            <a:avLst/>
          </a:prstGeom>
          <a:noFill/>
          <a:ln w="6350">
            <a:solidFill>
              <a:srgbClr val="FF0000"/>
            </a:solidFill>
          </a:ln>
        </p:spPr>
        <p:txBody>
          <a:bodyPr wrap="square" rtlCol="0">
            <a:spAutoFit/>
          </a:bodyPr>
          <a:lstStyle/>
          <a:p>
            <a:r>
              <a:rPr lang="el-GR" dirty="0" err="1" smtClean="0"/>
              <a:t>Θερμ</a:t>
            </a:r>
            <a:r>
              <a:rPr lang="el-GR" dirty="0" smtClean="0"/>
              <a:t>.</a:t>
            </a:r>
          </a:p>
          <a:p>
            <a:r>
              <a:rPr lang="en-US" dirty="0" smtClean="0"/>
              <a:t>NO2-</a:t>
            </a:r>
          </a:p>
          <a:p>
            <a:r>
              <a:rPr lang="en-US" dirty="0" err="1" smtClean="0"/>
              <a:t>NaCl</a:t>
            </a:r>
            <a:endParaRPr lang="el-GR" dirty="0"/>
          </a:p>
        </p:txBody>
      </p:sp>
      <p:sp>
        <p:nvSpPr>
          <p:cNvPr id="27" name="26 - TextBox"/>
          <p:cNvSpPr txBox="1"/>
          <p:nvPr/>
        </p:nvSpPr>
        <p:spPr>
          <a:xfrm>
            <a:off x="6516216" y="2564905"/>
            <a:ext cx="1800200" cy="648071"/>
          </a:xfrm>
          <a:prstGeom prst="rect">
            <a:avLst/>
          </a:prstGeom>
          <a:noFill/>
          <a:ln w="6350">
            <a:solidFill>
              <a:srgbClr val="FF0000"/>
            </a:solidFill>
          </a:ln>
        </p:spPr>
        <p:txBody>
          <a:bodyPr wrap="square" rtlCol="0">
            <a:spAutoFit/>
          </a:bodyPr>
          <a:lstStyle/>
          <a:p>
            <a:r>
              <a:rPr lang="el-GR" dirty="0" smtClean="0"/>
              <a:t>Χαμηλή </a:t>
            </a:r>
            <a:r>
              <a:rPr lang="el-GR" dirty="0" err="1" smtClean="0"/>
              <a:t>Θερμ</a:t>
            </a:r>
            <a:r>
              <a:rPr lang="el-GR" dirty="0" smtClean="0"/>
              <a:t>.</a:t>
            </a:r>
          </a:p>
          <a:p>
            <a:r>
              <a:rPr lang="en-US" dirty="0" smtClean="0"/>
              <a:t>aw</a:t>
            </a:r>
            <a:endParaRPr lang="el-GR" dirty="0"/>
          </a:p>
        </p:txBody>
      </p:sp>
      <p:sp>
        <p:nvSpPr>
          <p:cNvPr id="29" name="28 - TextBox"/>
          <p:cNvSpPr txBox="1"/>
          <p:nvPr/>
        </p:nvSpPr>
        <p:spPr>
          <a:xfrm>
            <a:off x="5868144" y="4149080"/>
            <a:ext cx="864096" cy="369332"/>
          </a:xfrm>
          <a:prstGeom prst="rect">
            <a:avLst/>
          </a:prstGeom>
          <a:noFill/>
          <a:ln w="6350">
            <a:solidFill>
              <a:srgbClr val="FF0000"/>
            </a:solidFill>
          </a:ln>
        </p:spPr>
        <p:txBody>
          <a:bodyPr wrap="square" rtlCol="0">
            <a:spAutoFit/>
          </a:bodyPr>
          <a:lstStyle/>
          <a:p>
            <a:r>
              <a:rPr lang="el-GR" dirty="0" err="1" smtClean="0"/>
              <a:t>Θερμ</a:t>
            </a:r>
            <a:r>
              <a:rPr lang="el-GR" dirty="0" smtClean="0"/>
              <a:t>.</a:t>
            </a:r>
          </a:p>
        </p:txBody>
      </p:sp>
      <p:sp>
        <p:nvSpPr>
          <p:cNvPr id="31" name="30 - TextBox"/>
          <p:cNvSpPr txBox="1"/>
          <p:nvPr/>
        </p:nvSpPr>
        <p:spPr>
          <a:xfrm>
            <a:off x="4355976" y="4725144"/>
            <a:ext cx="864096" cy="369332"/>
          </a:xfrm>
          <a:prstGeom prst="rect">
            <a:avLst/>
          </a:prstGeom>
          <a:noFill/>
          <a:ln w="6350">
            <a:solidFill>
              <a:srgbClr val="FF0000"/>
            </a:solidFill>
          </a:ln>
        </p:spPr>
        <p:txBody>
          <a:bodyPr wrap="square" rtlCol="0">
            <a:spAutoFit/>
          </a:bodyPr>
          <a:lstStyle/>
          <a:p>
            <a:r>
              <a:rPr lang="en-US" dirty="0" smtClean="0"/>
              <a:t>CO2</a:t>
            </a:r>
            <a:endParaRPr lang="el-GR" dirty="0" smtClean="0"/>
          </a:p>
        </p:txBody>
      </p:sp>
      <p:sp>
        <p:nvSpPr>
          <p:cNvPr id="32" name="31 - TextBox"/>
          <p:cNvSpPr txBox="1"/>
          <p:nvPr/>
        </p:nvSpPr>
        <p:spPr>
          <a:xfrm>
            <a:off x="1403648" y="4221088"/>
            <a:ext cx="864096" cy="646331"/>
          </a:xfrm>
          <a:prstGeom prst="rect">
            <a:avLst/>
          </a:prstGeom>
          <a:noFill/>
          <a:ln w="6350">
            <a:solidFill>
              <a:srgbClr val="FF0000"/>
            </a:solidFill>
          </a:ln>
        </p:spPr>
        <p:txBody>
          <a:bodyPr wrap="square" rtlCol="0">
            <a:spAutoFit/>
          </a:bodyPr>
          <a:lstStyle/>
          <a:p>
            <a:r>
              <a:rPr lang="en-US" dirty="0" smtClean="0"/>
              <a:t>CO2</a:t>
            </a:r>
          </a:p>
          <a:p>
            <a:r>
              <a:rPr lang="en-US" dirty="0" smtClean="0"/>
              <a:t>Eh</a:t>
            </a:r>
            <a:endParaRPr lang="el-GR" dirty="0" smtClean="0"/>
          </a:p>
        </p:txBody>
      </p:sp>
      <p:sp>
        <p:nvSpPr>
          <p:cNvPr id="38" name="37 - TextBox"/>
          <p:cNvSpPr txBox="1"/>
          <p:nvPr/>
        </p:nvSpPr>
        <p:spPr>
          <a:xfrm>
            <a:off x="683568" y="2564905"/>
            <a:ext cx="1080120" cy="923330"/>
          </a:xfrm>
          <a:prstGeom prst="rect">
            <a:avLst/>
          </a:prstGeom>
          <a:noFill/>
          <a:ln w="6350">
            <a:solidFill>
              <a:srgbClr val="FF0000"/>
            </a:solidFill>
          </a:ln>
        </p:spPr>
        <p:txBody>
          <a:bodyPr wrap="square" rtlCol="0">
            <a:spAutoFit/>
          </a:bodyPr>
          <a:lstStyle/>
          <a:p>
            <a:r>
              <a:rPr lang="en-US" dirty="0" smtClean="0"/>
              <a:t>pH, aw</a:t>
            </a:r>
            <a:endParaRPr lang="el-GR" dirty="0" smtClean="0"/>
          </a:p>
          <a:p>
            <a:r>
              <a:rPr lang="en-US" dirty="0" smtClean="0"/>
              <a:t>NO2-</a:t>
            </a:r>
          </a:p>
          <a:p>
            <a:r>
              <a:rPr lang="en-US" dirty="0" err="1" smtClean="0"/>
              <a:t>NaCl</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2. Πουλερικά</a:t>
            </a:r>
            <a:r>
              <a:rPr lang="el-GR" b="1" dirty="0" smtClean="0"/>
              <a:t/>
            </a:r>
            <a:br>
              <a:rPr lang="el-GR" b="1" dirty="0" smtClean="0"/>
            </a:br>
            <a:r>
              <a:rPr lang="el-GR" b="1" i="1" dirty="0" smtClean="0"/>
              <a:t>Μικροβιακή αλλοίωση των πουλερικών</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Οι κύριοι μικροβιακοί </a:t>
            </a:r>
            <a:r>
              <a:rPr lang="el-GR" dirty="0" err="1" smtClean="0"/>
              <a:t>επιμολυντές</a:t>
            </a:r>
            <a:r>
              <a:rPr lang="el-GR" dirty="0" smtClean="0"/>
              <a:t> των πουλερικών ανήκουν στο γένος </a:t>
            </a:r>
            <a:r>
              <a:rPr lang="en-US" b="1" i="1" dirty="0" smtClean="0"/>
              <a:t>Pseudomonas</a:t>
            </a:r>
            <a:r>
              <a:rPr lang="el-GR" dirty="0" smtClean="0"/>
              <a:t>.</a:t>
            </a:r>
          </a:p>
          <a:p>
            <a:r>
              <a:rPr lang="el-GR" dirty="0" smtClean="0"/>
              <a:t>Οι μύκητες δεν θεωρούνται απειλή στην αλλοίωση των πουλερικών, αλλά στην περίπτωση που έχουν χρησιμοποιηθεί αντιβιοτικά, τα οποία περιορίζουν την ανάπτυξη βακτηρίων, τότε οι μύκητες γίνονται οι κύριοι </a:t>
            </a:r>
            <a:r>
              <a:rPr lang="el-GR" dirty="0" err="1" smtClean="0"/>
              <a:t>αλλοιωγόνοι</a:t>
            </a:r>
            <a:r>
              <a:rPr lang="el-GR" dirty="0" smtClean="0"/>
              <a:t> μικροοργανισμοί.</a:t>
            </a:r>
          </a:p>
          <a:p>
            <a:pPr>
              <a:buNone/>
            </a:pPr>
            <a:endParaRPr lang="el-GR" dirty="0"/>
          </a:p>
        </p:txBody>
      </p:sp>
      <p:pic>
        <p:nvPicPr>
          <p:cNvPr id="62466" name="Picture 2" descr="Image result for poultry spoilage"/>
          <p:cNvPicPr>
            <a:picLocks noChangeAspect="1" noChangeArrowheads="1"/>
          </p:cNvPicPr>
          <p:nvPr/>
        </p:nvPicPr>
        <p:blipFill>
          <a:blip r:embed="rId2" cstate="print"/>
          <a:srcRect/>
          <a:stretch>
            <a:fillRect/>
          </a:stretch>
        </p:blipFill>
        <p:spPr bwMode="auto">
          <a:xfrm>
            <a:off x="6524625" y="620688"/>
            <a:ext cx="2619375" cy="17430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686800" cy="1733128"/>
          </a:xfrm>
        </p:spPr>
        <p:txBody>
          <a:bodyPr>
            <a:normAutofit/>
          </a:bodyPr>
          <a:lstStyle/>
          <a:p>
            <a:r>
              <a:rPr lang="el-GR" dirty="0" smtClean="0"/>
              <a:t>Αλλοίωση των πουλερικών </a:t>
            </a:r>
            <a:endParaRPr lang="el-GR" dirty="0"/>
          </a:p>
        </p:txBody>
      </p:sp>
      <p:sp>
        <p:nvSpPr>
          <p:cNvPr id="3" name="2 - Θέση περιεχομένου"/>
          <p:cNvSpPr>
            <a:spLocks noGrp="1"/>
          </p:cNvSpPr>
          <p:nvPr>
            <p:ph idx="1"/>
          </p:nvPr>
        </p:nvSpPr>
        <p:spPr>
          <a:xfrm>
            <a:off x="457200" y="1772816"/>
            <a:ext cx="8229600" cy="5085184"/>
          </a:xfrm>
        </p:spPr>
        <p:txBody>
          <a:bodyPr>
            <a:normAutofit fontScale="85000" lnSpcReduction="20000"/>
          </a:bodyPr>
          <a:lstStyle/>
          <a:p>
            <a:r>
              <a:rPr lang="el-GR" dirty="0" smtClean="0"/>
              <a:t>Το χαρακτηριστικό της αλλοίωσης των πουλερικών είναι η </a:t>
            </a:r>
            <a:r>
              <a:rPr lang="el-GR" b="1" dirty="0" err="1" smtClean="0"/>
              <a:t>γλειώδης</a:t>
            </a:r>
            <a:r>
              <a:rPr lang="el-GR" b="1" dirty="0" smtClean="0"/>
              <a:t> ουσία </a:t>
            </a:r>
            <a:r>
              <a:rPr lang="el-GR" dirty="0" smtClean="0"/>
              <a:t>στην εξωτερική επιφάνεια του </a:t>
            </a:r>
            <a:r>
              <a:rPr lang="el-GR" dirty="0" err="1" smtClean="0"/>
              <a:t>σφάγιου</a:t>
            </a:r>
            <a:r>
              <a:rPr lang="el-GR" dirty="0" smtClean="0"/>
              <a:t> ή των τεμαχίων. </a:t>
            </a:r>
            <a:endParaRPr lang="en-US" dirty="0" smtClean="0"/>
          </a:p>
          <a:p>
            <a:r>
              <a:rPr lang="el-GR" dirty="0" smtClean="0"/>
              <a:t>συνοδεύεται από την ανάπτυξη </a:t>
            </a:r>
            <a:r>
              <a:rPr lang="el-GR" b="1" dirty="0" smtClean="0"/>
              <a:t>δυσάρεστων οσμών</a:t>
            </a:r>
            <a:r>
              <a:rPr lang="el-GR" dirty="0" smtClean="0"/>
              <a:t> πριν την εμφάνιση της γλίτσας</a:t>
            </a:r>
          </a:p>
          <a:p>
            <a:r>
              <a:rPr lang="el-GR" dirty="0" smtClean="0"/>
              <a:t>το εσωτερικό τους είναι στείρο ή περιέχει ελάχιστους μικροοργανισμούς που δεν αναπτύσσονται σε χαμηλές θερμοκρασίες. </a:t>
            </a:r>
          </a:p>
          <a:p>
            <a:r>
              <a:rPr lang="el-GR" dirty="0" smtClean="0"/>
              <a:t>Οι </a:t>
            </a:r>
            <a:r>
              <a:rPr lang="el-GR" dirty="0" err="1" smtClean="0"/>
              <a:t>αλλοιωγόνοι</a:t>
            </a:r>
            <a:r>
              <a:rPr lang="el-GR" dirty="0" smtClean="0"/>
              <a:t> μικροοργανισμοί είναι περιορισμένοι στα επιφανειακά στρώματα ή σε πτυχές της σάρκας όπου έχουν εισχωρήσει από τη χρήση νερού, την επεξεργασία ή τον χειρισμό κατά την διάρκεια της επεξεργασίας τους. </a:t>
            </a:r>
            <a:endParaRPr lang="en-US" dirty="0" smtClean="0"/>
          </a:p>
          <a:p>
            <a:r>
              <a:rPr lang="el-GR" dirty="0" smtClean="0"/>
              <a:t>Τα τεμάχια του στήθους κοτόπουλου αλλοιώνονται με διαφορετικούς ρυθμούς από τα μπούτια, επειδή αυτά έχουν υψηλότερη τιμή </a:t>
            </a:r>
            <a:r>
              <a:rPr lang="en-GB" dirty="0" smtClean="0"/>
              <a:t>pH</a:t>
            </a:r>
            <a:r>
              <a:rPr lang="el-GR" dirty="0" smtClean="0"/>
              <a:t>.</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8229600" cy="1066800"/>
          </a:xfrm>
        </p:spPr>
        <p:txBody>
          <a:bodyPr/>
          <a:lstStyle/>
          <a:p>
            <a:endParaRPr lang="el-GR" dirty="0"/>
          </a:p>
        </p:txBody>
      </p:sp>
      <p:sp>
        <p:nvSpPr>
          <p:cNvPr id="3" name="2 - Θέση περιεχομένου"/>
          <p:cNvSpPr>
            <a:spLocks noGrp="1"/>
          </p:cNvSpPr>
          <p:nvPr>
            <p:ph idx="1"/>
          </p:nvPr>
        </p:nvSpPr>
        <p:spPr>
          <a:xfrm>
            <a:off x="0" y="1556792"/>
            <a:ext cx="8229600" cy="4325112"/>
          </a:xfrm>
        </p:spPr>
        <p:txBody>
          <a:bodyPr/>
          <a:lstStyle/>
          <a:p>
            <a:r>
              <a:rPr lang="el-GR" dirty="0" smtClean="0"/>
              <a:t>Η επιφάνεια των πουλερικών που διατηρούνται σε περιβάλλον υψηλής υγρασίας, είναι επιρρεπής στην αλλοίωση απ’ την ανάπτυξη αερόβιων βακτηρίων όπως η </a:t>
            </a:r>
            <a:r>
              <a:rPr lang="en-US" b="1" i="1" dirty="0" smtClean="0"/>
              <a:t>Pseudomonas</a:t>
            </a:r>
            <a:r>
              <a:rPr lang="el-GR" dirty="0" smtClean="0"/>
              <a:t>.</a:t>
            </a:r>
          </a:p>
          <a:p>
            <a:r>
              <a:rPr lang="el-GR" dirty="0" smtClean="0"/>
              <a:t>Σε προχωρημένα στάδια αλλοίωσης, η επιφάνεια των πουλερικών φωσφορίζει όταν βρεθεί σε υπέρυθρη ακτινοβολία λόγω παρουσίας υπεραρίθμων φωσφοριζόντων </a:t>
            </a:r>
            <a:r>
              <a:rPr lang="el-GR" dirty="0" err="1" smtClean="0"/>
              <a:t>ψευδομονάδων</a:t>
            </a:r>
            <a:r>
              <a:rPr lang="el-GR" dirty="0" smtClean="0"/>
              <a:t>.</a:t>
            </a:r>
          </a:p>
          <a:p>
            <a:endParaRPr lang="el-GR" dirty="0"/>
          </a:p>
        </p:txBody>
      </p:sp>
      <p:pic>
        <p:nvPicPr>
          <p:cNvPr id="7170" name="Picture 2" descr="Image result for pseudomonas fluorescens in chicken"/>
          <p:cNvPicPr>
            <a:picLocks noChangeAspect="1" noChangeArrowheads="1"/>
          </p:cNvPicPr>
          <p:nvPr/>
        </p:nvPicPr>
        <p:blipFill>
          <a:blip r:embed="rId2" cstate="print"/>
          <a:srcRect/>
          <a:stretch>
            <a:fillRect/>
          </a:stretch>
        </p:blipFill>
        <p:spPr bwMode="auto">
          <a:xfrm>
            <a:off x="7239000" y="4797152"/>
            <a:ext cx="1905000" cy="1905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Παθογόνοι μικροοργανισμοί στα πουλερικά</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Οι παθογόνοι μικροοργανισμοί που είναι δυνατόν να αναπτυχθούν στα πουλερικά είναι οι: </a:t>
            </a:r>
            <a:endParaRPr lang="en-US" dirty="0" smtClean="0"/>
          </a:p>
          <a:p>
            <a:pPr lvl="1"/>
            <a:r>
              <a:rPr lang="en-GB" i="1" dirty="0" smtClean="0"/>
              <a:t>Staphylococcus </a:t>
            </a:r>
            <a:r>
              <a:rPr lang="en-GB" i="1" dirty="0" err="1" smtClean="0"/>
              <a:t>aureus</a:t>
            </a:r>
            <a:r>
              <a:rPr lang="el-GR" dirty="0" smtClean="0"/>
              <a:t>, </a:t>
            </a:r>
            <a:endParaRPr lang="en-US" dirty="0" smtClean="0"/>
          </a:p>
          <a:p>
            <a:pPr lvl="1"/>
            <a:r>
              <a:rPr lang="en-GB" i="1" dirty="0" smtClean="0"/>
              <a:t>Escherichia coli</a:t>
            </a:r>
            <a:r>
              <a:rPr lang="el-GR" dirty="0" smtClean="0"/>
              <a:t>, </a:t>
            </a:r>
            <a:endParaRPr lang="en-US" dirty="0" smtClean="0"/>
          </a:p>
          <a:p>
            <a:pPr lvl="1"/>
            <a:r>
              <a:rPr lang="en-GB" i="1" dirty="0" smtClean="0"/>
              <a:t>Salmonella</a:t>
            </a:r>
            <a:r>
              <a:rPr lang="en-GB" dirty="0" smtClean="0"/>
              <a:t> </a:t>
            </a:r>
            <a:r>
              <a:rPr lang="en-GB" i="1" dirty="0" err="1" smtClean="0"/>
              <a:t>spp</a:t>
            </a:r>
            <a:r>
              <a:rPr lang="el-GR" dirty="0" smtClean="0"/>
              <a:t>., </a:t>
            </a:r>
            <a:endParaRPr lang="en-US" dirty="0" smtClean="0"/>
          </a:p>
          <a:p>
            <a:pPr lvl="1"/>
            <a:r>
              <a:rPr lang="en-GB" i="1" dirty="0" err="1" smtClean="0"/>
              <a:t>Listeria</a:t>
            </a:r>
            <a:r>
              <a:rPr lang="en-GB" i="1" dirty="0" smtClean="0"/>
              <a:t> </a:t>
            </a:r>
            <a:r>
              <a:rPr lang="en-GB" i="1" dirty="0" err="1" smtClean="0"/>
              <a:t>monocytogenes</a:t>
            </a:r>
            <a:r>
              <a:rPr lang="el-GR" dirty="0" smtClean="0"/>
              <a:t>, </a:t>
            </a:r>
            <a:endParaRPr lang="en-US" dirty="0" smtClean="0"/>
          </a:p>
          <a:p>
            <a:pPr lvl="1"/>
            <a:r>
              <a:rPr lang="en-GB" i="1" dirty="0" smtClean="0"/>
              <a:t>Campylobacter </a:t>
            </a:r>
            <a:r>
              <a:rPr lang="en-GB" i="1" dirty="0" err="1" smtClean="0"/>
              <a:t>jejuni</a:t>
            </a:r>
            <a:r>
              <a:rPr lang="el-GR" dirty="0" smtClean="0"/>
              <a:t>/</a:t>
            </a:r>
            <a:r>
              <a:rPr lang="en-GB" i="1" dirty="0" smtClean="0"/>
              <a:t>coli</a:t>
            </a:r>
            <a:r>
              <a:rPr lang="el-GR" dirty="0" smtClean="0"/>
              <a:t>, </a:t>
            </a:r>
            <a:endParaRPr lang="en-US" dirty="0" smtClean="0"/>
          </a:p>
          <a:p>
            <a:pPr lvl="1"/>
            <a:r>
              <a:rPr lang="en-GB" i="1" dirty="0" smtClean="0"/>
              <a:t>Clostridium </a:t>
            </a:r>
            <a:r>
              <a:rPr lang="en-GB" i="1" dirty="0" err="1" smtClean="0"/>
              <a:t>perfringens</a:t>
            </a:r>
            <a:endParaRPr lang="en-US" dirty="0" smtClean="0"/>
          </a:p>
          <a:p>
            <a:pPr lvl="1"/>
            <a:r>
              <a:rPr lang="en-GB" i="1" dirty="0" smtClean="0"/>
              <a:t>Clostridium </a:t>
            </a:r>
            <a:r>
              <a:rPr lang="en-GB" i="1" dirty="0" err="1" smtClean="0"/>
              <a:t>botulinum</a:t>
            </a:r>
            <a:r>
              <a:rPr lang="el-GR" dirty="0" smtClean="0"/>
              <a:t> (κυρίως επεξεργασμένα προϊόντα).</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Μικροβιολογική αλλοίωση</a:t>
            </a:r>
            <a:endParaRPr lang="el-GR" dirty="0"/>
          </a:p>
        </p:txBody>
      </p:sp>
      <p:sp>
        <p:nvSpPr>
          <p:cNvPr id="3" name="2 - Θέση περιεχομένου"/>
          <p:cNvSpPr>
            <a:spLocks noGrp="1"/>
          </p:cNvSpPr>
          <p:nvPr>
            <p:ph idx="1"/>
          </p:nvPr>
        </p:nvSpPr>
        <p:spPr/>
        <p:txBody>
          <a:bodyPr/>
          <a:lstStyle/>
          <a:p>
            <a:r>
              <a:rPr lang="el-GR" dirty="0" smtClean="0"/>
              <a:t>Αλλοιωμένα θεωρούνται τα τρόφιμα τα οποία έχουν υποστεί τέτοια καταστροφή ή βλάβη ώστε να είναι ανεπιθύμητα για ανθρώπινη κατανάλωση.</a:t>
            </a:r>
          </a:p>
          <a:p>
            <a:r>
              <a:rPr lang="el-GR" dirty="0" smtClean="0"/>
              <a:t>Η αλλοίωση μπορεί να προκληθεί και από δράση εντόμων, συνθηκών αποθήκευσης, ενζύμων ή μικροοργανισμών</a:t>
            </a:r>
          </a:p>
          <a:p>
            <a:r>
              <a:rPr lang="el-GR" dirty="0" smtClean="0"/>
              <a:t>Η μικροβιολογική αλλοίωση των τροφίμων από βακτήρια, μύκητες ή ζύμες, είναι η πιο κοινή</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20688"/>
            <a:ext cx="8229600" cy="1066800"/>
          </a:xfrm>
        </p:spPr>
        <p:txBody>
          <a:bodyPr/>
          <a:lstStyle/>
          <a:p>
            <a:r>
              <a:rPr lang="en-US" b="1" dirty="0" smtClean="0"/>
              <a:t>3.</a:t>
            </a:r>
            <a:r>
              <a:rPr lang="el-GR" b="1" dirty="0" smtClean="0"/>
              <a:t>ΑΥΓΑ ΚΑΙ ΠΡΟΪΟΝΤΑ ΤΟΥΣ</a:t>
            </a:r>
            <a:endParaRPr lang="el-GR" dirty="0"/>
          </a:p>
        </p:txBody>
      </p:sp>
      <p:sp>
        <p:nvSpPr>
          <p:cNvPr id="3" name="2 - Θέση περιεχομένου"/>
          <p:cNvSpPr>
            <a:spLocks noGrp="1"/>
          </p:cNvSpPr>
          <p:nvPr>
            <p:ph idx="1"/>
          </p:nvPr>
        </p:nvSpPr>
        <p:spPr>
          <a:xfrm>
            <a:off x="395536" y="1628800"/>
            <a:ext cx="8229600" cy="4325112"/>
          </a:xfrm>
        </p:spPr>
        <p:txBody>
          <a:bodyPr>
            <a:normAutofit fontScale="85000" lnSpcReduction="20000"/>
          </a:bodyPr>
          <a:lstStyle/>
          <a:p>
            <a:pPr>
              <a:buNone/>
            </a:pPr>
            <a:endParaRPr lang="el-GR" dirty="0" smtClean="0"/>
          </a:p>
          <a:p>
            <a:pPr>
              <a:buNone/>
            </a:pPr>
            <a:r>
              <a:rPr lang="el-GR" b="1" dirty="0" smtClean="0"/>
              <a:t>Είδη προϊόντων</a:t>
            </a:r>
          </a:p>
          <a:p>
            <a:r>
              <a:rPr lang="el-GR" dirty="0" smtClean="0"/>
              <a:t>Τα αυγά ως κατηγορία προϊόντων αναφέρονται στα αυγά με το κέλυφος. </a:t>
            </a:r>
          </a:p>
          <a:p>
            <a:r>
              <a:rPr lang="el-GR" dirty="0" smtClean="0"/>
              <a:t>Τα προϊόντα αυγών αναφέρονται στα αυγά που έχουν αποχωριστεί από το κέλυφος τους για να παράγουν διάφορα προϊόντα όπως:</a:t>
            </a:r>
          </a:p>
          <a:p>
            <a:pPr lvl="1"/>
            <a:r>
              <a:rPr lang="el-GR" dirty="0" smtClean="0"/>
              <a:t>Υγρά</a:t>
            </a:r>
          </a:p>
          <a:p>
            <a:pPr lvl="1"/>
            <a:r>
              <a:rPr lang="el-GR" dirty="0" smtClean="0"/>
              <a:t>συμπυκνωμένα</a:t>
            </a:r>
          </a:p>
          <a:p>
            <a:pPr lvl="1"/>
            <a:r>
              <a:rPr lang="el-GR" dirty="0" smtClean="0"/>
              <a:t>αφυδατωμένα</a:t>
            </a:r>
          </a:p>
          <a:p>
            <a:pPr lvl="1"/>
            <a:r>
              <a:rPr lang="el-GR" dirty="0" smtClean="0"/>
              <a:t>κατεψυγμένα</a:t>
            </a:r>
          </a:p>
          <a:p>
            <a:pPr lvl="1"/>
            <a:r>
              <a:rPr lang="el-GR" dirty="0" smtClean="0"/>
              <a:t>πηγμένα</a:t>
            </a:r>
          </a:p>
          <a:p>
            <a:pPr lvl="1"/>
            <a:r>
              <a:rPr lang="el-GR" dirty="0" smtClean="0"/>
              <a:t>χαμηλής χοληστερίνης</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40</a:t>
            </a:fld>
            <a:endParaRPr lang="el-GR"/>
          </a:p>
        </p:txBody>
      </p:sp>
      <p:pic>
        <p:nvPicPr>
          <p:cNvPr id="14338" name="Picture 2" descr="Image result for egg products"/>
          <p:cNvPicPr>
            <a:picLocks noChangeAspect="1" noChangeArrowheads="1"/>
          </p:cNvPicPr>
          <p:nvPr/>
        </p:nvPicPr>
        <p:blipFill>
          <a:blip r:embed="rId2" cstate="print"/>
          <a:srcRect/>
          <a:stretch>
            <a:fillRect/>
          </a:stretch>
        </p:blipFill>
        <p:spPr bwMode="auto">
          <a:xfrm>
            <a:off x="5004048" y="3861048"/>
            <a:ext cx="3168351" cy="211945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229600" cy="1066800"/>
          </a:xfrm>
        </p:spPr>
        <p:txBody>
          <a:bodyPr/>
          <a:lstStyle/>
          <a:p>
            <a:r>
              <a:rPr lang="el-GR" dirty="0" smtClean="0"/>
              <a:t>προϊόντα υγρού αυγού</a:t>
            </a:r>
            <a:endParaRPr lang="el-GR" dirty="0"/>
          </a:p>
        </p:txBody>
      </p:sp>
      <p:sp>
        <p:nvSpPr>
          <p:cNvPr id="3" name="2 - Θέση περιεχομένου"/>
          <p:cNvSpPr>
            <a:spLocks noGrp="1"/>
          </p:cNvSpPr>
          <p:nvPr>
            <p:ph idx="1"/>
          </p:nvPr>
        </p:nvSpPr>
        <p:spPr>
          <a:xfrm>
            <a:off x="457200" y="1556792"/>
            <a:ext cx="8229600" cy="5017744"/>
          </a:xfrm>
        </p:spPr>
        <p:txBody>
          <a:bodyPr>
            <a:normAutofit fontScale="92500" lnSpcReduction="10000"/>
          </a:bodyPr>
          <a:lstStyle/>
          <a:p>
            <a:r>
              <a:rPr lang="el-GR" dirty="0" smtClean="0"/>
              <a:t>Τα προϊόντα υγρού αυγού είναι συνήθως ομογενοποιημένα ή με διαχωρισμένο το ασπράδι από τον κρόκο, και ανάλογα με την περίπτωση μπορεί να έχει προστεθεί αλάτι, ζάχαρη ή μέσα </a:t>
            </a:r>
            <a:r>
              <a:rPr lang="el-GR" dirty="0" err="1" smtClean="0"/>
              <a:t>οξύνισης</a:t>
            </a:r>
            <a:r>
              <a:rPr lang="el-GR" dirty="0" smtClean="0"/>
              <a:t> κατά την επεξεργασία τους. </a:t>
            </a:r>
          </a:p>
          <a:p>
            <a:r>
              <a:rPr lang="el-GR" dirty="0" smtClean="0"/>
              <a:t>Όλα τα προϊόντα υγρού αυγού παστεριώνονται και απαιτείται ο έλεγχος της θερμοκρασίας κατά την ψύξη ή κατάψυξή τους. </a:t>
            </a:r>
          </a:p>
          <a:p>
            <a:r>
              <a:rPr lang="el-GR" dirty="0" smtClean="0"/>
              <a:t>Τα υγρά αυγά χρησιμοποιούνται σε μεγάλη ποικιλία επεξεργασμένων προϊόντων όπως προϊόντα αρτοποιίας και ζαχαροπλαστικής (μαρέγκες, κρέμες, κέικ κτλ.), διάφορα ποτά, προϊόντα διαίτης, παιδικές τροφές, σάλτσες και </a:t>
            </a:r>
            <a:r>
              <a:rPr lang="el-GR" dirty="0" err="1" smtClean="0"/>
              <a:t>ντρέσινκς</a:t>
            </a:r>
            <a:r>
              <a:rPr lang="el-GR" dirty="0" smtClean="0"/>
              <a:t>, μαγιονέζα κλπ.</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066800"/>
          </a:xfrm>
        </p:spPr>
        <p:txBody>
          <a:bodyPr>
            <a:normAutofit fontScale="90000"/>
          </a:bodyPr>
          <a:lstStyle/>
          <a:p>
            <a:r>
              <a:rPr lang="el-GR" b="1" dirty="0" smtClean="0"/>
              <a:t>Μικροβιακές αλλοιώσεις</a:t>
            </a:r>
            <a:br>
              <a:rPr lang="el-GR" b="1" dirty="0" smtClean="0"/>
            </a:br>
            <a:endParaRPr lang="el-GR" dirty="0"/>
          </a:p>
        </p:txBody>
      </p:sp>
      <p:sp>
        <p:nvSpPr>
          <p:cNvPr id="3" name="2 - Θέση περιεχομένου"/>
          <p:cNvSpPr>
            <a:spLocks noGrp="1"/>
          </p:cNvSpPr>
          <p:nvPr>
            <p:ph idx="1"/>
          </p:nvPr>
        </p:nvSpPr>
        <p:spPr>
          <a:xfrm>
            <a:off x="323528" y="1556792"/>
            <a:ext cx="8229600" cy="4325112"/>
          </a:xfrm>
        </p:spPr>
        <p:txBody>
          <a:bodyPr>
            <a:normAutofit fontScale="92500" lnSpcReduction="10000"/>
          </a:bodyPr>
          <a:lstStyle/>
          <a:p>
            <a:r>
              <a:rPr lang="el-GR" dirty="0" smtClean="0"/>
              <a:t>Τα φρέσκα αυγά είναι γενικά «στείρα» ενώ με το πέρασμα του χρόνου, διάφοροι μικροοργανισμοί που βρίσκονται στο εξωτερικό τους περίβλημα, κάτω από κατάλληλες συνθήκες εισχωρούν στο αυγό και το αλλοιώνουν.</a:t>
            </a:r>
            <a:endParaRPr lang="en-US" dirty="0" smtClean="0"/>
          </a:p>
          <a:p>
            <a:r>
              <a:rPr lang="el-GR" dirty="0" smtClean="0"/>
              <a:t>Το </a:t>
            </a:r>
            <a:r>
              <a:rPr lang="el-GR" u="sng" dirty="0" smtClean="0"/>
              <a:t>κέλυφος</a:t>
            </a:r>
            <a:r>
              <a:rPr lang="el-GR" dirty="0" smtClean="0"/>
              <a:t> ενός νέο-σχηματιζόμενου αυγού, μπορεί να μολυνθεί από διάφορους μικροοργανισμούς προερχόμενους από το περιβάλλον όπου τοποθετείται.</a:t>
            </a:r>
            <a:endParaRPr lang="en-US" dirty="0" smtClean="0"/>
          </a:p>
          <a:p>
            <a:r>
              <a:rPr lang="el-GR" dirty="0" smtClean="0"/>
              <a:t>Τα αυγά επιμολύνονται και από </a:t>
            </a:r>
            <a:r>
              <a:rPr lang="el-GR" u="sng" dirty="0" smtClean="0"/>
              <a:t>δια-ωοθηκική</a:t>
            </a:r>
            <a:r>
              <a:rPr lang="el-GR" dirty="0" smtClean="0"/>
              <a:t> επιμόλυνση</a:t>
            </a:r>
          </a:p>
          <a:p>
            <a:pPr>
              <a:buNone/>
            </a:pPr>
            <a:endParaRPr lang="el-GR" dirty="0" smtClean="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a:xfrm>
            <a:off x="251520" y="620688"/>
            <a:ext cx="4041648" cy="497306"/>
          </a:xfrm>
        </p:spPr>
        <p:txBody>
          <a:bodyPr/>
          <a:lstStyle/>
          <a:p>
            <a:endParaRPr lang="el-GR" sz="3200" dirty="0" smtClean="0"/>
          </a:p>
          <a:p>
            <a:r>
              <a:rPr lang="el-GR" sz="3200" dirty="0" smtClean="0"/>
              <a:t>ασπράδι</a:t>
            </a:r>
          </a:p>
          <a:p>
            <a:endParaRPr lang="el-GR" sz="3200" dirty="0"/>
          </a:p>
        </p:txBody>
      </p:sp>
      <p:sp>
        <p:nvSpPr>
          <p:cNvPr id="7" name="6 - Θέση κειμένου"/>
          <p:cNvSpPr>
            <a:spLocks noGrp="1"/>
          </p:cNvSpPr>
          <p:nvPr>
            <p:ph type="body" sz="half" idx="3"/>
          </p:nvPr>
        </p:nvSpPr>
        <p:spPr>
          <a:xfrm>
            <a:off x="4716016" y="1052736"/>
            <a:ext cx="4041775" cy="497306"/>
          </a:xfrm>
        </p:spPr>
        <p:txBody>
          <a:bodyPr/>
          <a:lstStyle/>
          <a:p>
            <a:r>
              <a:rPr lang="el-GR" sz="3200" dirty="0" smtClean="0"/>
              <a:t>κρόκος</a:t>
            </a:r>
            <a:endParaRPr lang="el-GR" sz="3200" dirty="0"/>
          </a:p>
        </p:txBody>
      </p:sp>
      <p:sp>
        <p:nvSpPr>
          <p:cNvPr id="3" name="2 - Θέση περιεχομένου"/>
          <p:cNvSpPr>
            <a:spLocks noGrp="1"/>
          </p:cNvSpPr>
          <p:nvPr>
            <p:ph sz="quarter" idx="2"/>
          </p:nvPr>
        </p:nvSpPr>
        <p:spPr>
          <a:xfrm>
            <a:off x="251520" y="1196752"/>
            <a:ext cx="4171128" cy="5397967"/>
          </a:xfrm>
        </p:spPr>
        <p:txBody>
          <a:bodyPr>
            <a:normAutofit/>
          </a:bodyPr>
          <a:lstStyle/>
          <a:p>
            <a:r>
              <a:rPr lang="el-GR" dirty="0" smtClean="0"/>
              <a:t>Το ασπράδι του αυγού περιέχει </a:t>
            </a:r>
            <a:r>
              <a:rPr lang="el-GR" u="sng" dirty="0" err="1" smtClean="0"/>
              <a:t>αντιμικροβιακούς</a:t>
            </a:r>
            <a:r>
              <a:rPr lang="el-GR" dirty="0" smtClean="0"/>
              <a:t> παράγοντες: </a:t>
            </a:r>
          </a:p>
          <a:p>
            <a:r>
              <a:rPr lang="el-GR" b="1" dirty="0" err="1" smtClean="0"/>
              <a:t>λυσοζύμη</a:t>
            </a:r>
            <a:r>
              <a:rPr lang="el-GR" dirty="0" smtClean="0"/>
              <a:t> : ένα ένζυμο κατά των </a:t>
            </a:r>
            <a:r>
              <a:rPr lang="en-GB" dirty="0" smtClean="0"/>
              <a:t>gram</a:t>
            </a:r>
            <a:r>
              <a:rPr lang="el-GR" dirty="0" smtClean="0"/>
              <a:t>-θετικών βακτηρίων,</a:t>
            </a:r>
          </a:p>
          <a:p>
            <a:r>
              <a:rPr lang="el-GR" b="1" dirty="0" err="1" smtClean="0"/>
              <a:t>Αβιδίνη</a:t>
            </a:r>
            <a:r>
              <a:rPr lang="el-GR" dirty="0" smtClean="0"/>
              <a:t>: </a:t>
            </a:r>
            <a:r>
              <a:rPr lang="el-GR" dirty="0" err="1" smtClean="0"/>
              <a:t>πρωτείνη</a:t>
            </a:r>
            <a:r>
              <a:rPr lang="el-GR" dirty="0" smtClean="0"/>
              <a:t> η οποία  σχηματίζει ένα σύμπλεγμα με την </a:t>
            </a:r>
            <a:r>
              <a:rPr lang="el-GR" dirty="0" err="1" smtClean="0"/>
              <a:t>βιοτίνη</a:t>
            </a:r>
            <a:r>
              <a:rPr lang="el-GR" dirty="0" smtClean="0"/>
              <a:t>, και παρεμποδίζει την χρήση των βιταμινών απ’ τους μικροοργανισμούς</a:t>
            </a:r>
          </a:p>
          <a:p>
            <a:r>
              <a:rPr lang="el-GR" dirty="0" smtClean="0"/>
              <a:t>Το </a:t>
            </a:r>
            <a:r>
              <a:rPr lang="el-GR" b="1" dirty="0" smtClean="0"/>
              <a:t>αλκαλικό  </a:t>
            </a:r>
            <a:r>
              <a:rPr lang="en-GB" b="1" dirty="0" smtClean="0"/>
              <a:t>pH</a:t>
            </a:r>
            <a:r>
              <a:rPr lang="el-GR" b="1" dirty="0" smtClean="0"/>
              <a:t> </a:t>
            </a:r>
            <a:r>
              <a:rPr lang="el-GR" dirty="0" smtClean="0"/>
              <a:t>του ασπραδιού του αυγού (περίπου 9,3) σε συνδυασμό με την </a:t>
            </a:r>
            <a:r>
              <a:rPr lang="el-GR" b="1" dirty="0" err="1" smtClean="0"/>
              <a:t>κο</a:t>
            </a:r>
            <a:r>
              <a:rPr lang="el-GR" b="1" dirty="0" smtClean="0"/>
              <a:t>-</a:t>
            </a:r>
            <a:r>
              <a:rPr lang="el-GR" b="1" dirty="0" err="1" smtClean="0"/>
              <a:t>αλβουμίνη</a:t>
            </a:r>
            <a:r>
              <a:rPr lang="el-GR" dirty="0" smtClean="0"/>
              <a:t>, η οποία σχηματίζει </a:t>
            </a:r>
            <a:r>
              <a:rPr lang="el-GR" dirty="0" err="1" smtClean="0"/>
              <a:t>σύμπλοκο</a:t>
            </a:r>
            <a:r>
              <a:rPr lang="el-GR" dirty="0" smtClean="0"/>
              <a:t> με τον σίδηρο, την καθιστά μη διαθέσιμη στους μικροοργανισμούς. </a:t>
            </a:r>
          </a:p>
          <a:p>
            <a:endParaRPr lang="el-GR" dirty="0"/>
          </a:p>
        </p:txBody>
      </p:sp>
      <p:sp>
        <p:nvSpPr>
          <p:cNvPr id="8" name="7 - Θέση περιεχομένου"/>
          <p:cNvSpPr>
            <a:spLocks noGrp="1"/>
          </p:cNvSpPr>
          <p:nvPr>
            <p:ph sz="quarter" idx="4"/>
          </p:nvPr>
        </p:nvSpPr>
        <p:spPr>
          <a:xfrm>
            <a:off x="4716016" y="1844824"/>
            <a:ext cx="4041775" cy="3886200"/>
          </a:xfrm>
        </p:spPr>
        <p:txBody>
          <a:bodyPr/>
          <a:lstStyle/>
          <a:p>
            <a:r>
              <a:rPr lang="el-GR" dirty="0" smtClean="0"/>
              <a:t>Αντιθέτως, τα θρεπτικά συστατικά του κρόκου του αυγού και η τιμή του </a:t>
            </a:r>
            <a:r>
              <a:rPr lang="en-GB" dirty="0" smtClean="0"/>
              <a:t>pH</a:t>
            </a:r>
            <a:r>
              <a:rPr lang="el-GR" dirty="0" smtClean="0"/>
              <a:t> του (περίπου 6,8 για τα φρέσκα αυγά), είναι </a:t>
            </a:r>
            <a:r>
              <a:rPr lang="el-GR" b="1" dirty="0" smtClean="0"/>
              <a:t>εξαιρετική τροφή </a:t>
            </a:r>
            <a:r>
              <a:rPr lang="el-GR" dirty="0" smtClean="0"/>
              <a:t>για την ανάπτυξη των περισσοτέρων μικροοργανισμών. </a:t>
            </a:r>
          </a:p>
          <a:p>
            <a:endParaRPr lang="el-GR" dirty="0"/>
          </a:p>
        </p:txBody>
      </p:sp>
      <p:sp>
        <p:nvSpPr>
          <p:cNvPr id="4" name="3 - Θέση αριθμού διαφάνειας"/>
          <p:cNvSpPr>
            <a:spLocks noGrp="1"/>
          </p:cNvSpPr>
          <p:nvPr>
            <p:ph type="sldNum" sz="quarter" idx="11"/>
          </p:nvPr>
        </p:nvSpPr>
        <p:spPr/>
        <p:txBody>
          <a:bodyPr/>
          <a:lstStyle/>
          <a:p>
            <a:fld id="{EECBE416-1D7F-4CD9-A5C8-12142069BC19}" type="slidenum">
              <a:rPr lang="el-GR" smtClean="0"/>
              <a:pPr/>
              <a:t>43</a:t>
            </a:fld>
            <a:endParaRPr lang="el-GR"/>
          </a:p>
        </p:txBody>
      </p:sp>
      <p:pic>
        <p:nvPicPr>
          <p:cNvPr id="12290" name="Picture 2" descr="Image result for white of egg"/>
          <p:cNvPicPr>
            <a:picLocks noChangeAspect="1" noChangeArrowheads="1"/>
          </p:cNvPicPr>
          <p:nvPr/>
        </p:nvPicPr>
        <p:blipFill>
          <a:blip r:embed="rId2" cstate="print"/>
          <a:srcRect/>
          <a:stretch>
            <a:fillRect/>
          </a:stretch>
        </p:blipFill>
        <p:spPr bwMode="auto">
          <a:xfrm>
            <a:off x="4644008" y="4941168"/>
            <a:ext cx="4143375" cy="11049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620688"/>
            <a:ext cx="8229600" cy="4325112"/>
          </a:xfrm>
        </p:spPr>
        <p:txBody>
          <a:bodyPr/>
          <a:lstStyle/>
          <a:p>
            <a:r>
              <a:rPr lang="el-GR" dirty="0" smtClean="0"/>
              <a:t>Η μικροβιακή χλωρίδα των αυγών είναι ποικίλη και αποτελείται από </a:t>
            </a:r>
          </a:p>
          <a:p>
            <a:pPr lvl="1"/>
            <a:r>
              <a:rPr lang="el-GR" dirty="0" err="1" smtClean="0"/>
              <a:t>ψυχροτρόφους</a:t>
            </a:r>
            <a:r>
              <a:rPr lang="el-GR" dirty="0" smtClean="0"/>
              <a:t> μικροοργανισμούς, </a:t>
            </a:r>
          </a:p>
          <a:p>
            <a:pPr lvl="1"/>
            <a:r>
              <a:rPr lang="el-GR" dirty="0" err="1" smtClean="0"/>
              <a:t>μεσόφιλα</a:t>
            </a:r>
            <a:r>
              <a:rPr lang="el-GR" dirty="0" smtClean="0"/>
              <a:t> βακτήρια, </a:t>
            </a:r>
          </a:p>
          <a:p>
            <a:pPr lvl="1"/>
            <a:r>
              <a:rPr lang="el-GR" dirty="0" smtClean="0"/>
              <a:t>και κάποιους παθογόνους οργανισμούς.</a:t>
            </a: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44</a:t>
            </a:fld>
            <a:endParaRPr lang="el-GR"/>
          </a:p>
        </p:txBody>
      </p:sp>
      <p:sp>
        <p:nvSpPr>
          <p:cNvPr id="5" name="4 - Ορθογώνιο"/>
          <p:cNvSpPr/>
          <p:nvPr/>
        </p:nvSpPr>
        <p:spPr>
          <a:xfrm>
            <a:off x="467544" y="2996952"/>
            <a:ext cx="6696744" cy="1569660"/>
          </a:xfrm>
          <a:prstGeom prst="rect">
            <a:avLst/>
          </a:prstGeom>
        </p:spPr>
        <p:txBody>
          <a:bodyPr wrap="square">
            <a:spAutoFit/>
          </a:bodyPr>
          <a:lstStyle/>
          <a:p>
            <a:pPr>
              <a:buFont typeface="Wingdings" pitchFamily="2" charset="2"/>
              <a:buChar char="Ø"/>
            </a:pPr>
            <a:r>
              <a:rPr lang="el-GR" sz="2400" dirty="0" smtClean="0"/>
              <a:t>Η πιο συνηθισμένη μορφή </a:t>
            </a:r>
            <a:r>
              <a:rPr lang="el-GR" sz="2400" dirty="0" err="1" smtClean="0"/>
              <a:t>βακτηριακής</a:t>
            </a:r>
            <a:r>
              <a:rPr lang="el-GR" sz="2400" dirty="0" smtClean="0"/>
              <a:t> επιμόλυνσης των αυγών είναι το ‘σάπισμα’. </a:t>
            </a:r>
          </a:p>
          <a:p>
            <a:pPr>
              <a:buFont typeface="Wingdings" pitchFamily="2" charset="2"/>
              <a:buChar char="Ø"/>
            </a:pPr>
            <a:r>
              <a:rPr lang="el-GR" sz="2400" dirty="0" smtClean="0"/>
              <a:t>Η ανάπτυξη μούχλας στο αυγό είναι επίσης συχνή και συνοδεύεται από άσχημη οσμή.</a:t>
            </a:r>
          </a:p>
        </p:txBody>
      </p:sp>
      <p:pic>
        <p:nvPicPr>
          <p:cNvPr id="6" name="Picture 2" descr="Image result for spoilage of eggs"/>
          <p:cNvPicPr>
            <a:picLocks noChangeAspect="1" noChangeArrowheads="1"/>
          </p:cNvPicPr>
          <p:nvPr/>
        </p:nvPicPr>
        <p:blipFill>
          <a:blip r:embed="rId2" cstate="print"/>
          <a:srcRect/>
          <a:stretch>
            <a:fillRect/>
          </a:stretch>
        </p:blipFill>
        <p:spPr bwMode="auto">
          <a:xfrm>
            <a:off x="6372200" y="4653136"/>
            <a:ext cx="2351855" cy="220486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Τα περισσότερα βακτήρια βρίσκονται στον κρόκο του αυγού αντί στο ασπράδι, το οποίο περιέχει </a:t>
            </a:r>
            <a:r>
              <a:rPr lang="el-GR" dirty="0" err="1" smtClean="0"/>
              <a:t>αντιμικροβιακές</a:t>
            </a:r>
            <a:r>
              <a:rPr lang="el-GR" dirty="0" smtClean="0"/>
              <a:t> ουσίες. </a:t>
            </a:r>
          </a:p>
          <a:p>
            <a:r>
              <a:rPr lang="el-GR" dirty="0" smtClean="0"/>
              <a:t>Τα βακτήρια όταν βρίσκονται στον κρόκο αναπτύσσονται σε περιβάλλον πλούσιο σε θρεπτικές ουσίες και παράγουν προϊόντα μεταβολισμού πρωτεϊνών και αμινοξέων όπως υδρόθειο και δύσοσμες ουσίες. </a:t>
            </a:r>
          </a:p>
          <a:p>
            <a:r>
              <a:rPr lang="el-GR" dirty="0" smtClean="0"/>
              <a:t>Όταν η αύξηση των μικροβίων γίνεται σε μεγάλες συγκεντρώσεις, το αυγό παρουσιάζει δυσχρωμίες και η υφή του γίνεται πολύ ρευστή. </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8229600" cy="1066800"/>
          </a:xfrm>
        </p:spPr>
        <p:txBody>
          <a:bodyPr>
            <a:normAutofit fontScale="90000"/>
          </a:bodyPr>
          <a:lstStyle/>
          <a:p>
            <a:r>
              <a:rPr lang="el-GR" b="1" dirty="0" smtClean="0"/>
              <a:t>Παθογόνοι μικροοργανισμοί ενδιαφέροντος</a:t>
            </a:r>
            <a:br>
              <a:rPr lang="el-GR" b="1" dirty="0" smtClean="0"/>
            </a:br>
            <a:endParaRPr lang="el-GR" dirty="0"/>
          </a:p>
        </p:txBody>
      </p:sp>
      <p:sp>
        <p:nvSpPr>
          <p:cNvPr id="3" name="2 - Θέση περιεχομένου"/>
          <p:cNvSpPr>
            <a:spLocks noGrp="1"/>
          </p:cNvSpPr>
          <p:nvPr>
            <p:ph idx="1"/>
          </p:nvPr>
        </p:nvSpPr>
        <p:spPr>
          <a:xfrm>
            <a:off x="0" y="1556792"/>
            <a:ext cx="5868144" cy="4680520"/>
          </a:xfrm>
        </p:spPr>
        <p:txBody>
          <a:bodyPr>
            <a:normAutofit fontScale="85000" lnSpcReduction="10000"/>
          </a:bodyPr>
          <a:lstStyle/>
          <a:p>
            <a:r>
              <a:rPr lang="el-GR" dirty="0" smtClean="0"/>
              <a:t>Οι κύριοι παθογόνοι οργανισμοί στα αυγά, ανήκουν στο γένος </a:t>
            </a:r>
            <a:r>
              <a:rPr lang="en-GB" b="1" i="1" dirty="0" smtClean="0"/>
              <a:t>Salmonella</a:t>
            </a:r>
            <a:r>
              <a:rPr lang="el-GR" dirty="0" smtClean="0"/>
              <a:t> (ειδικά το είδος </a:t>
            </a:r>
            <a:r>
              <a:rPr lang="en-GB" i="1" dirty="0" smtClean="0"/>
              <a:t>Salmonella </a:t>
            </a:r>
            <a:r>
              <a:rPr lang="en-US" i="1" dirty="0" smtClean="0"/>
              <a:t>e</a:t>
            </a:r>
            <a:r>
              <a:rPr lang="en-GB" i="1" dirty="0" err="1" smtClean="0"/>
              <a:t>nteritidis</a:t>
            </a:r>
            <a:r>
              <a:rPr lang="el-GR" dirty="0" smtClean="0"/>
              <a:t>).</a:t>
            </a:r>
          </a:p>
          <a:p>
            <a:r>
              <a:rPr lang="el-GR" dirty="0" smtClean="0"/>
              <a:t> Τα παθογόνα αυτά εισέρχονται στο αυγό είτε με δια-ωοθηκική μετάδοση, είτε διαπερνώντας την επιφάνεια του αυγού με τρόπο παρόμοιο αυτού των </a:t>
            </a:r>
            <a:r>
              <a:rPr lang="el-GR" dirty="0" err="1" smtClean="0"/>
              <a:t>αλλοιωγόνων</a:t>
            </a:r>
            <a:r>
              <a:rPr lang="el-GR" dirty="0" smtClean="0"/>
              <a:t> μικροοργανισμών.</a:t>
            </a:r>
          </a:p>
          <a:p>
            <a:r>
              <a:rPr lang="el-GR" dirty="0" smtClean="0"/>
              <a:t> Η </a:t>
            </a:r>
            <a:r>
              <a:rPr lang="en-GB" b="1" i="1" dirty="0" err="1" smtClean="0"/>
              <a:t>Listeria</a:t>
            </a:r>
            <a:r>
              <a:rPr lang="en-GB" b="1" i="1" dirty="0" smtClean="0"/>
              <a:t> </a:t>
            </a:r>
            <a:r>
              <a:rPr lang="en-US" b="1" i="1" dirty="0" err="1" smtClean="0"/>
              <a:t>monocytogenes</a:t>
            </a:r>
            <a:r>
              <a:rPr lang="el-GR" b="1" dirty="0" smtClean="0"/>
              <a:t> </a:t>
            </a:r>
            <a:r>
              <a:rPr lang="el-GR" dirty="0" smtClean="0"/>
              <a:t>αποτελεί επίσης ένα μικροβιολογικό κίνδυνο στα επεξεργασμένα αυγά, ειδικά σε προϊόντα μακράς διάρκειας. </a:t>
            </a: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46</a:t>
            </a:fld>
            <a:endParaRPr lang="el-GR"/>
          </a:p>
        </p:txBody>
      </p:sp>
      <p:pic>
        <p:nvPicPr>
          <p:cNvPr id="4098" name="Picture 2" descr="Image result for salmonella in eggs"/>
          <p:cNvPicPr>
            <a:picLocks noChangeAspect="1" noChangeArrowheads="1"/>
          </p:cNvPicPr>
          <p:nvPr/>
        </p:nvPicPr>
        <p:blipFill>
          <a:blip r:embed="rId2" cstate="print"/>
          <a:srcRect/>
          <a:stretch>
            <a:fillRect/>
          </a:stretch>
        </p:blipFill>
        <p:spPr bwMode="auto">
          <a:xfrm>
            <a:off x="5878521" y="980728"/>
            <a:ext cx="3265479" cy="2160240"/>
          </a:xfrm>
          <a:prstGeom prst="rect">
            <a:avLst/>
          </a:prstGeom>
          <a:noFill/>
        </p:spPr>
      </p:pic>
      <p:pic>
        <p:nvPicPr>
          <p:cNvPr id="4100" name="Picture 4" descr="Image result for salmonella in eggs"/>
          <p:cNvPicPr>
            <a:picLocks noChangeAspect="1" noChangeArrowheads="1"/>
          </p:cNvPicPr>
          <p:nvPr/>
        </p:nvPicPr>
        <p:blipFill>
          <a:blip r:embed="rId3" cstate="print"/>
          <a:srcRect/>
          <a:stretch>
            <a:fillRect/>
          </a:stretch>
        </p:blipFill>
        <p:spPr bwMode="auto">
          <a:xfrm>
            <a:off x="5724128" y="3429000"/>
            <a:ext cx="3158603" cy="316835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229600" cy="1066800"/>
          </a:xfrm>
        </p:spPr>
        <p:txBody>
          <a:bodyPr>
            <a:normAutofit fontScale="90000"/>
          </a:bodyPr>
          <a:lstStyle/>
          <a:p>
            <a:r>
              <a:rPr lang="el-GR" b="1" dirty="0" smtClean="0"/>
              <a:t>Επιπτώσεις την επεξεργασίας</a:t>
            </a:r>
            <a:br>
              <a:rPr lang="el-GR" b="1" dirty="0" smtClean="0"/>
            </a:br>
            <a:endParaRPr lang="el-GR" dirty="0"/>
          </a:p>
        </p:txBody>
      </p:sp>
      <p:sp>
        <p:nvSpPr>
          <p:cNvPr id="3" name="2 - Θέση περιεχομένου"/>
          <p:cNvSpPr>
            <a:spLocks noGrp="1"/>
          </p:cNvSpPr>
          <p:nvPr>
            <p:ph idx="1"/>
          </p:nvPr>
        </p:nvSpPr>
        <p:spPr>
          <a:xfrm>
            <a:off x="467544" y="1052736"/>
            <a:ext cx="5112568" cy="5544616"/>
          </a:xfrm>
        </p:spPr>
        <p:txBody>
          <a:bodyPr>
            <a:normAutofit fontScale="77500" lnSpcReduction="20000"/>
          </a:bodyPr>
          <a:lstStyle/>
          <a:p>
            <a:r>
              <a:rPr lang="el-GR" dirty="0" smtClean="0"/>
              <a:t>Τα αυγά συνήθως μαγειρεύονται τηγανιτά, βραστά ή ψητά, και είναι σημαντικό η θερμοκρασία μαγειρέματος να είναι κατάλληλη ώστε να καταστρέφονται μικροοργανισμοί του γένους </a:t>
            </a:r>
            <a:r>
              <a:rPr lang="en-GB" i="1" dirty="0" smtClean="0"/>
              <a:t>Salmonella</a:t>
            </a:r>
            <a:r>
              <a:rPr lang="el-GR" dirty="0" smtClean="0"/>
              <a:t>, που τυχόν να είναι παρόντες.</a:t>
            </a:r>
          </a:p>
          <a:p>
            <a:r>
              <a:rPr lang="el-GR" dirty="0" smtClean="0"/>
              <a:t> Βράσιμο για δέκα περίπου λεπτά της ώρας είναι επαρκές χρονικό διάστημα ώστε να στερεοποιηθεί ο κρόκος τους και να καταστραφεί η τυχόν υπάρχουσα </a:t>
            </a:r>
            <a:r>
              <a:rPr lang="en-GB" i="1" dirty="0" smtClean="0"/>
              <a:t>Salmonella</a:t>
            </a:r>
            <a:r>
              <a:rPr lang="el-GR" dirty="0" smtClean="0"/>
              <a:t>. </a:t>
            </a:r>
          </a:p>
          <a:p>
            <a:r>
              <a:rPr lang="el-GR" dirty="0" smtClean="0"/>
              <a:t>Τα αυγά που έχουν μαγειρευτεί με τρόπο ώστε ο κρόκος να παραμένει σε </a:t>
            </a:r>
            <a:r>
              <a:rPr lang="el-GR" dirty="0" err="1" smtClean="0"/>
              <a:t>ημι</a:t>
            </a:r>
            <a:r>
              <a:rPr lang="el-GR" dirty="0" smtClean="0"/>
              <a:t>-υγρή κατάσταση (τηγανιτά «μάτια» ή βραστά μελάτα) δεν είναι μικροβιακά ασφαλή όσον αφορά στην επιβίωση της </a:t>
            </a:r>
            <a:r>
              <a:rPr lang="en-GB" i="1" dirty="0" smtClean="0"/>
              <a:t>Salmonella</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47</a:t>
            </a:fld>
            <a:endParaRPr lang="el-GR"/>
          </a:p>
        </p:txBody>
      </p:sp>
      <p:pic>
        <p:nvPicPr>
          <p:cNvPr id="3074" name="Picture 2" descr="Image result for salmonella in eggs"/>
          <p:cNvPicPr>
            <a:picLocks noChangeAspect="1" noChangeArrowheads="1"/>
          </p:cNvPicPr>
          <p:nvPr/>
        </p:nvPicPr>
        <p:blipFill>
          <a:blip r:embed="rId2" cstate="print"/>
          <a:srcRect/>
          <a:stretch>
            <a:fillRect/>
          </a:stretch>
        </p:blipFill>
        <p:spPr bwMode="auto">
          <a:xfrm>
            <a:off x="5471592" y="908721"/>
            <a:ext cx="3672407" cy="24482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Η σωστή παστερίωση μειώνει το αρχικό φορτίο μικροοργανισμών, αλλά αν το προϊόν κακοποιηθεί θερμοκρασιακά, βακτήρια όπως οι </a:t>
            </a:r>
            <a:r>
              <a:rPr lang="en-GB" i="1" dirty="0" err="1" smtClean="0"/>
              <a:t>micrococci</a:t>
            </a:r>
            <a:r>
              <a:rPr lang="el-GR" dirty="0" smtClean="0"/>
              <a:t>,</a:t>
            </a:r>
            <a:r>
              <a:rPr lang="el-GR" i="1" dirty="0" smtClean="0"/>
              <a:t> </a:t>
            </a:r>
            <a:r>
              <a:rPr lang="en-GB" i="1" dirty="0" smtClean="0"/>
              <a:t>staphylococci</a:t>
            </a:r>
            <a:r>
              <a:rPr lang="el-GR" dirty="0" smtClean="0"/>
              <a:t>,</a:t>
            </a:r>
            <a:r>
              <a:rPr lang="el-GR" i="1" dirty="0" smtClean="0"/>
              <a:t> </a:t>
            </a:r>
            <a:r>
              <a:rPr lang="en-GB" i="1" dirty="0" err="1" smtClean="0"/>
              <a:t>enterococci</a:t>
            </a:r>
            <a:r>
              <a:rPr lang="en-GB" i="1" dirty="0" smtClean="0"/>
              <a:t> </a:t>
            </a:r>
            <a:r>
              <a:rPr lang="el-GR" dirty="0" smtClean="0"/>
              <a:t>και </a:t>
            </a:r>
            <a:r>
              <a:rPr lang="en-GB" i="1" dirty="0" smtClean="0"/>
              <a:t>Bacillus </a:t>
            </a:r>
            <a:r>
              <a:rPr lang="el-GR" dirty="0" smtClean="0"/>
              <a:t>επιβιώνουν της διαδικασίας και αναπτύσσονται. </a:t>
            </a:r>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229600" cy="1066800"/>
          </a:xfrm>
        </p:spPr>
        <p:txBody>
          <a:bodyPr/>
          <a:lstStyle/>
          <a:p>
            <a:r>
              <a:rPr lang="en-US" dirty="0" smtClean="0"/>
              <a:t>4. A</a:t>
            </a:r>
            <a:r>
              <a:rPr lang="el-GR" dirty="0" smtClean="0"/>
              <a:t>ΛΙΕΥΜΑΤΑ</a:t>
            </a:r>
            <a:endParaRPr lang="el-GR" dirty="0"/>
          </a:p>
        </p:txBody>
      </p:sp>
      <p:pic>
        <p:nvPicPr>
          <p:cNvPr id="154628" name="Picture 4" descr="Image result for pathogens in fish"/>
          <p:cNvPicPr>
            <a:picLocks noChangeAspect="1" noChangeArrowheads="1"/>
          </p:cNvPicPr>
          <p:nvPr/>
        </p:nvPicPr>
        <p:blipFill>
          <a:blip r:embed="rId2" cstate="print"/>
          <a:srcRect/>
          <a:stretch>
            <a:fillRect/>
          </a:stretch>
        </p:blipFill>
        <p:spPr bwMode="auto">
          <a:xfrm>
            <a:off x="2627784" y="1052736"/>
            <a:ext cx="3384376" cy="2264455"/>
          </a:xfrm>
          <a:prstGeom prst="rect">
            <a:avLst/>
          </a:prstGeom>
          <a:noFill/>
        </p:spPr>
      </p:pic>
      <p:sp>
        <p:nvSpPr>
          <p:cNvPr id="7" name="6 - TextBox"/>
          <p:cNvSpPr txBox="1"/>
          <p:nvPr/>
        </p:nvSpPr>
        <p:spPr>
          <a:xfrm>
            <a:off x="467544" y="1196752"/>
            <a:ext cx="2664296" cy="3416320"/>
          </a:xfrm>
          <a:prstGeom prst="rect">
            <a:avLst/>
          </a:prstGeom>
          <a:noFill/>
        </p:spPr>
        <p:txBody>
          <a:bodyPr wrap="square" rtlCol="0">
            <a:spAutoFit/>
          </a:bodyPr>
          <a:lstStyle/>
          <a:p>
            <a:r>
              <a:rPr lang="en-US" b="1" i="1" dirty="0" smtClean="0"/>
              <a:t>Pseudomonas</a:t>
            </a:r>
          </a:p>
          <a:p>
            <a:r>
              <a:rPr lang="en-US" b="1" i="1" dirty="0" err="1" smtClean="0"/>
              <a:t>Acinetobacter</a:t>
            </a:r>
            <a:endParaRPr lang="en-US" b="1" i="1" dirty="0" smtClean="0"/>
          </a:p>
          <a:p>
            <a:r>
              <a:rPr lang="en-US" b="1" i="1" dirty="0" err="1" smtClean="0"/>
              <a:t>Shewanella</a:t>
            </a:r>
            <a:endParaRPr lang="en-US" b="1" i="1" dirty="0" smtClean="0"/>
          </a:p>
          <a:p>
            <a:r>
              <a:rPr lang="en-US" b="1" i="1" dirty="0" err="1" smtClean="0"/>
              <a:t>Aeromonas</a:t>
            </a:r>
            <a:endParaRPr lang="en-US" b="1" i="1" dirty="0" smtClean="0"/>
          </a:p>
          <a:p>
            <a:r>
              <a:rPr lang="en-US" b="1" i="1" dirty="0" err="1" smtClean="0"/>
              <a:t>Enterobacter</a:t>
            </a:r>
            <a:endParaRPr lang="en-US" b="1" i="1" dirty="0" smtClean="0"/>
          </a:p>
          <a:p>
            <a:r>
              <a:rPr lang="en-US" b="1" i="1" dirty="0" err="1" smtClean="0"/>
              <a:t>Enterococcus</a:t>
            </a:r>
            <a:endParaRPr lang="en-US" b="1" i="1" dirty="0" smtClean="0"/>
          </a:p>
          <a:p>
            <a:r>
              <a:rPr lang="en-US" b="1" i="1" dirty="0" smtClean="0"/>
              <a:t>Escherichia</a:t>
            </a:r>
          </a:p>
          <a:p>
            <a:r>
              <a:rPr lang="en-US" b="1" i="1" dirty="0" err="1" smtClean="0"/>
              <a:t>Flavobacterium</a:t>
            </a:r>
            <a:endParaRPr lang="en-US" b="1" i="1" dirty="0" smtClean="0"/>
          </a:p>
          <a:p>
            <a:r>
              <a:rPr lang="en-US" b="1" i="1" dirty="0" err="1" smtClean="0"/>
              <a:t>Moraxella</a:t>
            </a:r>
            <a:endParaRPr lang="en-US" b="1" i="1" dirty="0" smtClean="0"/>
          </a:p>
          <a:p>
            <a:r>
              <a:rPr lang="en-US" b="1" i="1" dirty="0" err="1" smtClean="0"/>
              <a:t>Psychrobacter</a:t>
            </a:r>
            <a:endParaRPr lang="en-US" b="1" i="1" dirty="0" smtClean="0"/>
          </a:p>
          <a:p>
            <a:r>
              <a:rPr lang="en-US" b="1" i="1" dirty="0" err="1" smtClean="0"/>
              <a:t>Vibrio</a:t>
            </a:r>
            <a:endParaRPr lang="en-US" b="1" i="1" dirty="0" smtClean="0"/>
          </a:p>
          <a:p>
            <a:endParaRPr lang="el-GR" dirty="0"/>
          </a:p>
        </p:txBody>
      </p:sp>
      <p:sp>
        <p:nvSpPr>
          <p:cNvPr id="8" name="7 - TextBox"/>
          <p:cNvSpPr txBox="1"/>
          <p:nvPr/>
        </p:nvSpPr>
        <p:spPr>
          <a:xfrm>
            <a:off x="6191672" y="692696"/>
            <a:ext cx="2952328" cy="646331"/>
          </a:xfrm>
          <a:prstGeom prst="rect">
            <a:avLst/>
          </a:prstGeom>
          <a:noFill/>
        </p:spPr>
        <p:txBody>
          <a:bodyPr wrap="square" rtlCol="0">
            <a:spAutoFit/>
          </a:bodyPr>
          <a:lstStyle/>
          <a:p>
            <a:r>
              <a:rPr lang="el-GR" sz="3600" b="1" dirty="0" smtClean="0"/>
              <a:t>ΨΑΡΙΑ</a:t>
            </a:r>
            <a:endParaRPr lang="el-GR" sz="3600" b="1" dirty="0"/>
          </a:p>
        </p:txBody>
      </p:sp>
      <p:pic>
        <p:nvPicPr>
          <p:cNvPr id="154630" name="Picture 6" descr="Image result for spoilage in fish"/>
          <p:cNvPicPr>
            <a:picLocks noChangeAspect="1" noChangeArrowheads="1"/>
          </p:cNvPicPr>
          <p:nvPr/>
        </p:nvPicPr>
        <p:blipFill>
          <a:blip r:embed="rId3" cstate="print"/>
          <a:srcRect/>
          <a:stretch>
            <a:fillRect/>
          </a:stretch>
        </p:blipFill>
        <p:spPr bwMode="auto">
          <a:xfrm>
            <a:off x="3851920" y="5485085"/>
            <a:ext cx="3873748" cy="1372915"/>
          </a:xfrm>
          <a:prstGeom prst="rect">
            <a:avLst/>
          </a:prstGeom>
          <a:noFill/>
        </p:spPr>
      </p:pic>
      <p:sp>
        <p:nvSpPr>
          <p:cNvPr id="10" name="9 - TextBox"/>
          <p:cNvSpPr txBox="1"/>
          <p:nvPr/>
        </p:nvSpPr>
        <p:spPr>
          <a:xfrm>
            <a:off x="0" y="5229200"/>
            <a:ext cx="3923928" cy="1754326"/>
          </a:xfrm>
          <a:prstGeom prst="rect">
            <a:avLst/>
          </a:prstGeom>
          <a:noFill/>
        </p:spPr>
        <p:txBody>
          <a:bodyPr wrap="square" rtlCol="0">
            <a:spAutoFit/>
          </a:bodyPr>
          <a:lstStyle/>
          <a:p>
            <a:r>
              <a:rPr lang="el-GR" b="1" dirty="0" smtClean="0"/>
              <a:t>Αλλοίωση κυρίως από </a:t>
            </a:r>
            <a:r>
              <a:rPr lang="el-GR" b="1" dirty="0" err="1" smtClean="0"/>
              <a:t>ψυχρότροφα</a:t>
            </a:r>
            <a:r>
              <a:rPr lang="en-US" b="1" dirty="0" smtClean="0"/>
              <a:t> gram </a:t>
            </a:r>
            <a:r>
              <a:rPr lang="el-GR" b="1" dirty="0" smtClean="0"/>
              <a:t>αρνητικά</a:t>
            </a:r>
          </a:p>
          <a:p>
            <a:r>
              <a:rPr lang="el-GR" dirty="0" smtClean="0"/>
              <a:t> </a:t>
            </a:r>
            <a:r>
              <a:rPr lang="en-US" b="1" i="1" dirty="0" smtClean="0"/>
              <a:t>Pseudomonas</a:t>
            </a:r>
          </a:p>
          <a:p>
            <a:r>
              <a:rPr lang="en-US" b="1" i="1" dirty="0" err="1" smtClean="0"/>
              <a:t>Acinetobacter</a:t>
            </a:r>
            <a:r>
              <a:rPr lang="el-GR" b="1" i="1" dirty="0" smtClean="0"/>
              <a:t>, </a:t>
            </a:r>
            <a:r>
              <a:rPr lang="en-US" b="1" i="1" dirty="0" err="1" smtClean="0"/>
              <a:t>Moraxella</a:t>
            </a:r>
            <a:r>
              <a:rPr lang="el-GR" b="1" i="1" dirty="0" smtClean="0"/>
              <a:t>,</a:t>
            </a:r>
            <a:r>
              <a:rPr lang="en-US" b="1" i="1" dirty="0" smtClean="0"/>
              <a:t> </a:t>
            </a:r>
            <a:r>
              <a:rPr lang="en-US" b="1" i="1" dirty="0" err="1" smtClean="0"/>
              <a:t>Shewanella</a:t>
            </a:r>
            <a:r>
              <a:rPr lang="el-GR" b="1" i="1" dirty="0" smtClean="0"/>
              <a:t> </a:t>
            </a:r>
            <a:r>
              <a:rPr lang="en-US" b="1" i="1" dirty="0" err="1" smtClean="0"/>
              <a:t>putrefaciens</a:t>
            </a:r>
            <a:endParaRPr lang="en-US" b="1" i="1" dirty="0" smtClean="0"/>
          </a:p>
          <a:p>
            <a:r>
              <a:rPr lang="el-GR" dirty="0" smtClean="0"/>
              <a:t> </a:t>
            </a:r>
            <a:endParaRPr lang="el-GR" dirty="0"/>
          </a:p>
        </p:txBody>
      </p:sp>
      <p:sp>
        <p:nvSpPr>
          <p:cNvPr id="11" name="10 - TextBox"/>
          <p:cNvSpPr txBox="1"/>
          <p:nvPr/>
        </p:nvSpPr>
        <p:spPr>
          <a:xfrm>
            <a:off x="6300192" y="1556793"/>
            <a:ext cx="2376264" cy="923330"/>
          </a:xfrm>
          <a:prstGeom prst="rect">
            <a:avLst/>
          </a:prstGeom>
          <a:noFill/>
        </p:spPr>
        <p:txBody>
          <a:bodyPr wrap="square" rtlCol="0">
            <a:spAutoFit/>
          </a:bodyPr>
          <a:lstStyle/>
          <a:p>
            <a:r>
              <a:rPr lang="el-GR" dirty="0" err="1" smtClean="0"/>
              <a:t>Πρωτείνες</a:t>
            </a:r>
            <a:r>
              <a:rPr lang="el-GR" dirty="0" smtClean="0"/>
              <a:t> 15-20%</a:t>
            </a:r>
          </a:p>
          <a:p>
            <a:r>
              <a:rPr lang="el-GR" dirty="0" smtClean="0"/>
              <a:t>Σάκχαρα &lt;1%</a:t>
            </a:r>
          </a:p>
          <a:p>
            <a:r>
              <a:rPr lang="el-GR" dirty="0" smtClean="0"/>
              <a:t>Λίπη 3-25%</a:t>
            </a:r>
            <a:endParaRPr lang="el-GR" dirty="0"/>
          </a:p>
        </p:txBody>
      </p:sp>
      <p:pic>
        <p:nvPicPr>
          <p:cNvPr id="154632" name="Picture 8" descr="Image result for spoilage in fish"/>
          <p:cNvPicPr>
            <a:picLocks noChangeAspect="1" noChangeArrowheads="1"/>
          </p:cNvPicPr>
          <p:nvPr/>
        </p:nvPicPr>
        <p:blipFill>
          <a:blip r:embed="rId4" cstate="print"/>
          <a:srcRect/>
          <a:stretch>
            <a:fillRect/>
          </a:stretch>
        </p:blipFill>
        <p:spPr bwMode="auto">
          <a:xfrm>
            <a:off x="5724128" y="3284984"/>
            <a:ext cx="2736304" cy="2052229"/>
          </a:xfrm>
          <a:prstGeom prst="rect">
            <a:avLst/>
          </a:prstGeom>
          <a:noFill/>
        </p:spPr>
      </p:pic>
      <p:sp>
        <p:nvSpPr>
          <p:cNvPr id="13" name="12 - TextBox"/>
          <p:cNvSpPr txBox="1"/>
          <p:nvPr/>
        </p:nvSpPr>
        <p:spPr>
          <a:xfrm>
            <a:off x="3563888" y="3717032"/>
            <a:ext cx="1872208" cy="1477328"/>
          </a:xfrm>
          <a:prstGeom prst="rect">
            <a:avLst/>
          </a:prstGeom>
          <a:noFill/>
        </p:spPr>
        <p:txBody>
          <a:bodyPr wrap="square" rtlCol="0">
            <a:spAutoFit/>
          </a:bodyPr>
          <a:lstStyle/>
          <a:p>
            <a:r>
              <a:rPr lang="el-GR" dirty="0" smtClean="0"/>
              <a:t>Τα εντόσθια και τα βράγχια είναι τα πιο </a:t>
            </a:r>
            <a:r>
              <a:rPr lang="el-GR" dirty="0" err="1" smtClean="0"/>
              <a:t>ευαλλοίωτα</a:t>
            </a:r>
            <a:r>
              <a:rPr lang="el-GR" dirty="0" smtClean="0"/>
              <a:t> τμήματα</a:t>
            </a:r>
            <a:endParaRPr lang="el-GR" dirty="0"/>
          </a:p>
        </p:txBody>
      </p:sp>
      <p:sp>
        <p:nvSpPr>
          <p:cNvPr id="14" name="13 - Δεξιό βέλος"/>
          <p:cNvSpPr/>
          <p:nvPr/>
        </p:nvSpPr>
        <p:spPr>
          <a:xfrm>
            <a:off x="2915816" y="5733256"/>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776377" y="1457375"/>
            <a:ext cx="8367623" cy="507903"/>
          </a:xfrm>
          <a:prstGeom prst="rect">
            <a:avLst/>
          </a:prstGeom>
          <a:ln>
            <a:noFill/>
          </a:ln>
          <a:effectLst/>
        </p:spPr>
        <p:txBody>
          <a:bodyPr vert="horz" lIns="91440" tIns="45720" rIns="91440" bIns="45720" rtlCol="0" anchor="t">
            <a:noAutofit/>
          </a:bodyPr>
          <a:lstStyle/>
          <a:p>
            <a:pPr lvl="0" eaLnBrk="0" hangingPunct="0"/>
            <a:r>
              <a:rPr lang="el-GR" sz="2400" b="1" dirty="0" smtClean="0">
                <a:effectLst>
                  <a:outerShdw blurRad="38100" dist="38100" dir="2700000" algn="tl">
                    <a:srgbClr val="000000">
                      <a:alpha val="43137"/>
                    </a:srgbClr>
                  </a:outerShdw>
                </a:effectLst>
                <a:latin typeface="+mn-lt"/>
                <a:cs typeface="Arial" pitchFamily="34" charset="0"/>
              </a:rPr>
              <a:t>Ψυχρότροφα αερόβια αλλοιογόνα βακτήρια</a:t>
            </a:r>
            <a:r>
              <a:rPr lang="en-US" sz="2400" b="1" dirty="0" smtClean="0">
                <a:effectLst>
                  <a:outerShdw blurRad="38100" dist="38100" dir="2700000" algn="tl">
                    <a:srgbClr val="000000">
                      <a:alpha val="43137"/>
                    </a:srgbClr>
                  </a:outerShdw>
                </a:effectLst>
                <a:latin typeface="+mn-lt"/>
                <a:cs typeface="Arial" pitchFamily="34" charset="0"/>
              </a:rPr>
              <a:t> </a:t>
            </a:r>
            <a:r>
              <a:rPr lang="el-GR" sz="2400" b="1" dirty="0" smtClean="0">
                <a:effectLst>
                  <a:outerShdw blurRad="38100" dist="38100" dir="2700000" algn="tl">
                    <a:srgbClr val="000000">
                      <a:alpha val="43137"/>
                    </a:srgbClr>
                  </a:outerShdw>
                </a:effectLst>
                <a:latin typeface="+mn-lt"/>
                <a:cs typeface="Arial" pitchFamily="34" charset="0"/>
              </a:rPr>
              <a:t>  </a:t>
            </a:r>
            <a:r>
              <a:rPr lang="en-US" sz="2400" b="1" i="1" dirty="0" smtClean="0">
                <a:effectLst>
                  <a:outerShdw blurRad="38100" dist="38100" dir="2700000" algn="tl">
                    <a:srgbClr val="000000">
                      <a:alpha val="43137"/>
                    </a:srgbClr>
                  </a:outerShdw>
                </a:effectLst>
                <a:latin typeface="+mn-lt"/>
                <a:cs typeface="Arial" pitchFamily="34" charset="0"/>
              </a:rPr>
              <a:t> </a:t>
            </a:r>
            <a:endParaRPr lang="el-GR" sz="2400" b="1" dirty="0" smtClean="0">
              <a:effectLst>
                <a:outerShdw blurRad="38100" dist="38100" dir="2700000" algn="tl">
                  <a:srgbClr val="000000">
                    <a:alpha val="43137"/>
                  </a:srgbClr>
                </a:outerShdw>
              </a:effectLst>
              <a:latin typeface="+mn-lt"/>
              <a:cs typeface="Arial" pitchFamily="34" charset="0"/>
            </a:endParaRPr>
          </a:p>
        </p:txBody>
      </p:sp>
      <p:sp>
        <p:nvSpPr>
          <p:cNvPr id="24" name="Rectangle 3"/>
          <p:cNvSpPr txBox="1">
            <a:spLocks noChangeArrowheads="1"/>
          </p:cNvSpPr>
          <p:nvPr/>
        </p:nvSpPr>
        <p:spPr>
          <a:xfrm>
            <a:off x="1351128" y="1966392"/>
            <a:ext cx="7792872" cy="1390957"/>
          </a:xfrm>
          <a:prstGeom prst="rect">
            <a:avLst/>
          </a:prstGeom>
          <a:ln>
            <a:noFill/>
          </a:ln>
          <a:effectLst/>
        </p:spPr>
        <p:txBody>
          <a:bodyPr vert="horz" lIns="91440" tIns="45720" rIns="91440" bIns="45720" rtlCol="0" anchor="t">
            <a:noAutofit/>
          </a:bodyPr>
          <a:lstStyle/>
          <a:p>
            <a:pPr lvl="0" eaLnBrk="0" hangingPunct="0">
              <a:buClr>
                <a:schemeClr val="bg1"/>
              </a:buClr>
              <a:buFont typeface="Wingdings 3" pitchFamily="18" charset="2"/>
              <a:buChar char="R"/>
              <a:tabLst>
                <a:tab pos="361950" algn="l"/>
              </a:tabLst>
            </a:pPr>
            <a:r>
              <a:rPr lang="en-US" sz="2000" dirty="0" smtClean="0">
                <a:latin typeface="+mn-lt"/>
                <a:cs typeface="Arial" pitchFamily="34" charset="0"/>
              </a:rPr>
              <a:t> </a:t>
            </a:r>
            <a:r>
              <a:rPr lang="en-US" sz="2000" b="1" i="1" dirty="0" smtClean="0">
                <a:latin typeface="+mn-lt"/>
                <a:cs typeface="Arial" pitchFamily="34" charset="0"/>
              </a:rPr>
              <a:t>Pseudomonas spp</a:t>
            </a:r>
            <a:r>
              <a:rPr lang="en-US" sz="2000" i="1" dirty="0" smtClean="0">
                <a:latin typeface="+mn-lt"/>
                <a:cs typeface="Arial" pitchFamily="34" charset="0"/>
              </a:rPr>
              <a:t>., (Ps. fluorescens, Ps. fragi)</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Acinetobacter </a:t>
            </a:r>
            <a:r>
              <a:rPr lang="en-US" sz="2000" dirty="0" smtClean="0">
                <a:latin typeface="+mn-lt"/>
                <a:cs typeface="Arial" pitchFamily="34" charset="0"/>
              </a:rPr>
              <a:t>spp.</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Moraxella</a:t>
            </a:r>
            <a:r>
              <a:rPr lang="en-US" sz="2000" i="1" dirty="0" smtClean="0">
                <a:latin typeface="+mn-lt"/>
                <a:cs typeface="Arial" pitchFamily="34" charset="0"/>
              </a:rPr>
              <a:t> </a:t>
            </a:r>
            <a:r>
              <a:rPr lang="en-US" sz="2000" dirty="0" smtClean="0">
                <a:latin typeface="+mn-lt"/>
                <a:cs typeface="Arial" pitchFamily="34" charset="0"/>
              </a:rPr>
              <a:t>spp.</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Flavobacterium</a:t>
            </a:r>
            <a:r>
              <a:rPr lang="en-US" sz="2000" i="1" dirty="0" smtClean="0">
                <a:latin typeface="+mn-lt"/>
                <a:cs typeface="Arial" pitchFamily="34" charset="0"/>
              </a:rPr>
              <a:t> </a:t>
            </a:r>
            <a:r>
              <a:rPr lang="en-US" sz="2000" dirty="0" smtClean="0">
                <a:latin typeface="+mn-lt"/>
                <a:cs typeface="Arial" pitchFamily="34" charset="0"/>
              </a:rPr>
              <a:t>spp.</a:t>
            </a:r>
          </a:p>
        </p:txBody>
      </p:sp>
      <p:cxnSp>
        <p:nvCxnSpPr>
          <p:cNvPr id="18" name="Straight Connector 17"/>
          <p:cNvCxnSpPr/>
          <p:nvPr/>
        </p:nvCxnSpPr>
        <p:spPr>
          <a:xfrm rot="16200000">
            <a:off x="2143355" y="429424"/>
            <a:ext cx="504000" cy="0"/>
          </a:xfrm>
          <a:prstGeom prst="line">
            <a:avLst/>
          </a:prstGeom>
          <a:ln w="12700">
            <a:solidFill>
              <a:schemeClr val="bg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Rectangle 3"/>
          <p:cNvSpPr txBox="1">
            <a:spLocks noChangeArrowheads="1"/>
          </p:cNvSpPr>
          <p:nvPr/>
        </p:nvSpPr>
        <p:spPr>
          <a:xfrm rot="21600000">
            <a:off x="0" y="332656"/>
            <a:ext cx="9144000" cy="576064"/>
          </a:xfrm>
          <a:prstGeom prst="rect">
            <a:avLst/>
          </a:prstGeom>
          <a:noFill/>
          <a:ln>
            <a:noFill/>
          </a:ln>
          <a:effectLst/>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p>
            <a:pPr lvl="0" eaLnBrk="0" hangingPunct="0"/>
            <a:r>
              <a:rPr lang="el-GR" sz="3200" b="1" spc="150" dirty="0" smtClean="0">
                <a:ln w="11430"/>
                <a:solidFill>
                  <a:srgbClr val="FF4200"/>
                </a:solidFill>
                <a:effectLst>
                  <a:outerShdw blurRad="25400" algn="tl" rotWithShape="0">
                    <a:srgbClr val="000000">
                      <a:alpha val="43000"/>
                    </a:srgbClr>
                  </a:outerShdw>
                </a:effectLst>
                <a:latin typeface="+mn-lt"/>
                <a:cs typeface="Arial" pitchFamily="34" charset="0"/>
              </a:rPr>
              <a:t>ΟΜΑΔΕΣ ΑΛΛΟΙΩΓΟΝΩΝ ΜΙΚΡΟΟΡΓΑΝΙΣΜΩΝ</a:t>
            </a:r>
            <a:endParaRPr lang="el-GR" sz="1600" b="1" spc="150" dirty="0" smtClean="0">
              <a:ln w="11430"/>
              <a:solidFill>
                <a:srgbClr val="FF4200"/>
              </a:solidFill>
              <a:effectLst>
                <a:outerShdw blurRad="25400" algn="tl" rotWithShape="0">
                  <a:srgbClr val="000000">
                    <a:alpha val="43000"/>
                  </a:srgbClr>
                </a:outerShdw>
              </a:effectLst>
              <a:latin typeface="+mn-lt"/>
              <a:cs typeface="Arial" pitchFamily="34" charset="0"/>
            </a:endParaRPr>
          </a:p>
        </p:txBody>
      </p:sp>
      <p:sp>
        <p:nvSpPr>
          <p:cNvPr id="23" name="Oval 22"/>
          <p:cNvSpPr/>
          <p:nvPr/>
        </p:nvSpPr>
        <p:spPr>
          <a:xfrm>
            <a:off x="2143745" y="-252000"/>
            <a:ext cx="504000" cy="504000"/>
          </a:xfrm>
          <a:prstGeom prst="ellipse">
            <a:avLst/>
          </a:prstGeom>
          <a:solidFill>
            <a:schemeClr val="bg1"/>
          </a:solidFill>
          <a:ln>
            <a:solidFill>
              <a:srgbClr val="F64616"/>
            </a:solidFill>
          </a:ln>
          <a:effectLst>
            <a:glow rad="101600">
              <a:schemeClr val="tx1">
                <a:lumMod val="50000"/>
                <a:lumOff val="50000"/>
                <a:alpha val="6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ectangle 3"/>
          <p:cNvSpPr txBox="1">
            <a:spLocks noChangeArrowheads="1"/>
          </p:cNvSpPr>
          <p:nvPr/>
        </p:nvSpPr>
        <p:spPr>
          <a:xfrm>
            <a:off x="323528" y="3284984"/>
            <a:ext cx="8367623" cy="507903"/>
          </a:xfrm>
          <a:prstGeom prst="rect">
            <a:avLst/>
          </a:prstGeom>
          <a:ln>
            <a:noFill/>
          </a:ln>
          <a:effectLst/>
        </p:spPr>
        <p:txBody>
          <a:bodyPr vert="horz" lIns="91440" tIns="45720" rIns="91440" bIns="45720" rtlCol="0" anchor="t">
            <a:noAutofit/>
          </a:bodyPr>
          <a:lstStyle/>
          <a:p>
            <a:pPr lvl="0" eaLnBrk="0" hangingPunct="0"/>
            <a:r>
              <a:rPr lang="el-GR" sz="2400" b="1" dirty="0" smtClean="0">
                <a:effectLst>
                  <a:outerShdw blurRad="38100" dist="38100" dir="2700000" algn="tl">
                    <a:srgbClr val="000000">
                      <a:alpha val="43137"/>
                    </a:srgbClr>
                  </a:outerShdw>
                </a:effectLst>
                <a:latin typeface="+mn-lt"/>
                <a:cs typeface="Arial" pitchFamily="34" charset="0"/>
              </a:rPr>
              <a:t>Ψυχρότροφα προαιρετικά αναερόβια αλλοιογόνα βακτήρια</a:t>
            </a:r>
            <a:r>
              <a:rPr lang="en-US" sz="2400" b="1" dirty="0" smtClean="0">
                <a:effectLst>
                  <a:outerShdw blurRad="38100" dist="38100" dir="2700000" algn="tl">
                    <a:srgbClr val="000000">
                      <a:alpha val="43137"/>
                    </a:srgbClr>
                  </a:outerShdw>
                </a:effectLst>
                <a:latin typeface="+mn-lt"/>
                <a:cs typeface="Arial" pitchFamily="34" charset="0"/>
              </a:rPr>
              <a:t> </a:t>
            </a:r>
            <a:r>
              <a:rPr lang="el-GR" sz="2400" b="1" dirty="0" smtClean="0">
                <a:effectLst>
                  <a:outerShdw blurRad="38100" dist="38100" dir="2700000" algn="tl">
                    <a:srgbClr val="000000">
                      <a:alpha val="43137"/>
                    </a:srgbClr>
                  </a:outerShdw>
                </a:effectLst>
                <a:latin typeface="+mn-lt"/>
                <a:cs typeface="Arial" pitchFamily="34" charset="0"/>
              </a:rPr>
              <a:t>  </a:t>
            </a:r>
            <a:r>
              <a:rPr lang="en-US" sz="2400" b="1" i="1" dirty="0" smtClean="0">
                <a:effectLst>
                  <a:outerShdw blurRad="38100" dist="38100" dir="2700000" algn="tl">
                    <a:srgbClr val="000000">
                      <a:alpha val="43137"/>
                    </a:srgbClr>
                  </a:outerShdw>
                </a:effectLst>
                <a:latin typeface="+mn-lt"/>
                <a:cs typeface="Arial" pitchFamily="34" charset="0"/>
              </a:rPr>
              <a:t> </a:t>
            </a:r>
            <a:endParaRPr lang="el-GR" sz="2400" b="1" dirty="0" smtClean="0">
              <a:effectLst>
                <a:outerShdw blurRad="38100" dist="38100" dir="2700000" algn="tl">
                  <a:srgbClr val="000000">
                    <a:alpha val="43137"/>
                  </a:srgbClr>
                </a:outerShdw>
              </a:effectLst>
              <a:latin typeface="+mn-lt"/>
              <a:cs typeface="Arial" pitchFamily="34" charset="0"/>
            </a:endParaRPr>
          </a:p>
        </p:txBody>
      </p:sp>
      <p:sp>
        <p:nvSpPr>
          <p:cNvPr id="20" name="Rectangle 3"/>
          <p:cNvSpPr txBox="1">
            <a:spLocks noChangeArrowheads="1"/>
          </p:cNvSpPr>
          <p:nvPr/>
        </p:nvSpPr>
        <p:spPr>
          <a:xfrm>
            <a:off x="323528" y="4152344"/>
            <a:ext cx="8822744" cy="2705656"/>
          </a:xfrm>
          <a:prstGeom prst="rect">
            <a:avLst/>
          </a:prstGeom>
          <a:ln>
            <a:noFill/>
          </a:ln>
          <a:effectLst/>
        </p:spPr>
        <p:txBody>
          <a:bodyPr vert="horz" lIns="91440" tIns="45720" rIns="91440" bIns="45720" rtlCol="0" anchor="t">
            <a:noAutofit/>
          </a:bodyPr>
          <a:lstStyle/>
          <a:p>
            <a:pPr lvl="0" eaLnBrk="0" hangingPunct="0">
              <a:buClr>
                <a:schemeClr val="bg1"/>
              </a:buClr>
              <a:buFont typeface="Wingdings 3" pitchFamily="18" charset="2"/>
              <a:buChar char="R"/>
              <a:tabLst>
                <a:tab pos="361950" algn="l"/>
              </a:tabLst>
            </a:pPr>
            <a:r>
              <a:rPr lang="en-US" sz="2000" dirty="0" smtClean="0">
                <a:latin typeface="+mn-lt"/>
                <a:cs typeface="Arial" pitchFamily="34" charset="0"/>
              </a:rPr>
              <a:t> </a:t>
            </a:r>
            <a:r>
              <a:rPr lang="en-US" sz="2000" b="1" i="1" dirty="0" err="1" smtClean="0">
                <a:latin typeface="+mn-lt"/>
                <a:cs typeface="Arial" pitchFamily="34" charset="0"/>
              </a:rPr>
              <a:t>Brochothrix</a:t>
            </a:r>
            <a:r>
              <a:rPr lang="en-US" sz="2000" b="1" i="1" dirty="0" smtClean="0">
                <a:latin typeface="+mn-lt"/>
                <a:cs typeface="Arial" pitchFamily="34" charset="0"/>
              </a:rPr>
              <a:t> thermosphacta </a:t>
            </a:r>
            <a:endParaRPr lang="en-US" sz="2000" b="1" dirty="0" smtClean="0">
              <a:latin typeface="+mn-lt"/>
              <a:cs typeface="Arial" pitchFamily="34" charset="0"/>
            </a:endParaRP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Lactobacillus</a:t>
            </a:r>
            <a:r>
              <a:rPr lang="en-US" sz="2000" i="1" dirty="0" smtClean="0">
                <a:latin typeface="+mn-lt"/>
                <a:cs typeface="Arial" pitchFamily="34" charset="0"/>
              </a:rPr>
              <a:t> spp. (Lb. viridescens, Lb. sake, Lb. curvatus)</a:t>
            </a:r>
            <a:endParaRPr lang="en-US" sz="2000" dirty="0" smtClean="0">
              <a:latin typeface="+mn-lt"/>
              <a:cs typeface="Arial" pitchFamily="34" charset="0"/>
            </a:endParaRP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Leuconostoc </a:t>
            </a:r>
            <a:r>
              <a:rPr lang="en-US" sz="2000" i="1" dirty="0" smtClean="0">
                <a:latin typeface="+mn-lt"/>
                <a:cs typeface="Arial" pitchFamily="34" charset="0"/>
              </a:rPr>
              <a:t>spp. (Leu. carnosum, Leu. gelidum, Leu. mesenteroides)</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Enterococcous </a:t>
            </a:r>
            <a:r>
              <a:rPr lang="en-US" sz="2000" i="1" dirty="0" smtClean="0">
                <a:latin typeface="+mn-lt"/>
                <a:cs typeface="Arial" pitchFamily="34" charset="0"/>
              </a:rPr>
              <a:t>spp.</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Alcaligenes</a:t>
            </a:r>
            <a:r>
              <a:rPr lang="en-US" sz="2000" i="1" dirty="0" smtClean="0">
                <a:latin typeface="+mn-lt"/>
                <a:cs typeface="Arial" pitchFamily="34" charset="0"/>
              </a:rPr>
              <a:t> spp.</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Proteous </a:t>
            </a:r>
            <a:r>
              <a:rPr lang="en-US" sz="2000" i="1" dirty="0" smtClean="0">
                <a:latin typeface="+mn-lt"/>
                <a:cs typeface="Arial" pitchFamily="34" charset="0"/>
              </a:rPr>
              <a:t>spp.</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Serratia liquifaciens </a:t>
            </a:r>
          </a:p>
          <a:p>
            <a:pPr lvl="0" eaLnBrk="0" hangingPunct="0">
              <a:buClr>
                <a:schemeClr val="bg1"/>
              </a:buClr>
              <a:buFont typeface="Wingdings 3" pitchFamily="18" charset="2"/>
              <a:buChar char="R"/>
              <a:tabLst>
                <a:tab pos="361950" algn="l"/>
              </a:tabLst>
            </a:pPr>
            <a:r>
              <a:rPr lang="en-US" sz="2000" i="1" dirty="0" smtClean="0">
                <a:latin typeface="+mn-lt"/>
                <a:cs typeface="Arial" pitchFamily="34" charset="0"/>
              </a:rPr>
              <a:t> </a:t>
            </a:r>
            <a:r>
              <a:rPr lang="en-US" sz="2000" b="1" i="1" dirty="0" smtClean="0">
                <a:latin typeface="+mn-lt"/>
                <a:cs typeface="Arial" pitchFamily="34" charset="0"/>
              </a:rPr>
              <a:t>Shewanella putrefaciens</a:t>
            </a:r>
          </a:p>
          <a:p>
            <a:pPr lvl="0" eaLnBrk="0" hangingPunct="0">
              <a:buClr>
                <a:schemeClr val="bg1"/>
              </a:buClr>
              <a:buFont typeface="Wingdings 3" pitchFamily="18" charset="2"/>
              <a:buChar char="R"/>
              <a:tabLst>
                <a:tab pos="361950" algn="l"/>
              </a:tabLst>
            </a:pPr>
            <a:endParaRPr lang="en-US" sz="2000" dirty="0" smtClean="0">
              <a:latin typeface="+mn-lt"/>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066800"/>
          </a:xfrm>
        </p:spPr>
        <p:txBody>
          <a:bodyPr/>
          <a:lstStyle/>
          <a:p>
            <a:r>
              <a:rPr lang="en-US" dirty="0" smtClean="0"/>
              <a:t>M</a:t>
            </a:r>
            <a:r>
              <a:rPr lang="el-GR" dirty="0" err="1" smtClean="0"/>
              <a:t>ικροβιακή</a:t>
            </a:r>
            <a:r>
              <a:rPr lang="el-GR" dirty="0" smtClean="0"/>
              <a:t> αλλοίωση ψαριών</a:t>
            </a:r>
            <a:endParaRPr lang="el-GR" dirty="0"/>
          </a:p>
        </p:txBody>
      </p:sp>
      <p:sp>
        <p:nvSpPr>
          <p:cNvPr id="3" name="2 - Θέση περιεχομένου"/>
          <p:cNvSpPr>
            <a:spLocks noGrp="1"/>
          </p:cNvSpPr>
          <p:nvPr>
            <p:ph idx="1"/>
          </p:nvPr>
        </p:nvSpPr>
        <p:spPr>
          <a:xfrm>
            <a:off x="179512" y="1484784"/>
            <a:ext cx="8229600" cy="4325112"/>
          </a:xfrm>
        </p:spPr>
        <p:txBody>
          <a:bodyPr>
            <a:normAutofit lnSpcReduction="10000"/>
          </a:bodyPr>
          <a:lstStyle/>
          <a:p>
            <a:r>
              <a:rPr lang="el-GR" dirty="0" smtClean="0"/>
              <a:t>Τα ψάρια περιέχουν ελάχιστη ποσότητα υδατανθράκων (&lt;1%)</a:t>
            </a:r>
          </a:p>
          <a:p>
            <a:r>
              <a:rPr lang="el-GR" dirty="0" smtClean="0"/>
              <a:t>Επομένως οι μικροοργανισμοί </a:t>
            </a:r>
            <a:r>
              <a:rPr lang="el-GR" dirty="0" err="1" smtClean="0"/>
              <a:t>αποικοδομούν</a:t>
            </a:r>
            <a:r>
              <a:rPr lang="el-GR" dirty="0" smtClean="0"/>
              <a:t> αμέσως τα ελεύθερα αμινοξέα και παράγουν δυσάρεστες οσμές ταχύτερα από ότι στην αλλοίωση του κρέατος</a:t>
            </a:r>
          </a:p>
          <a:p>
            <a:r>
              <a:rPr lang="el-GR" dirty="0" err="1" smtClean="0"/>
              <a:t>Προιόντα</a:t>
            </a:r>
            <a:r>
              <a:rPr lang="el-GR" dirty="0" smtClean="0"/>
              <a:t> της αποικοδόμησης είναι η </a:t>
            </a:r>
            <a:r>
              <a:rPr lang="el-GR" b="1" dirty="0" err="1" smtClean="0"/>
              <a:t>τριμεθυλαμίνη</a:t>
            </a:r>
            <a:r>
              <a:rPr lang="el-GR" dirty="0" smtClean="0"/>
              <a:t> (ΤΜΑ) που συμβάλλει στην χαρακτηριστική οσμή των ψαριών, αμμωνία, </a:t>
            </a:r>
            <a:r>
              <a:rPr lang="el-GR" dirty="0" err="1" smtClean="0"/>
              <a:t>ισταμίνη</a:t>
            </a:r>
            <a:r>
              <a:rPr lang="el-GR" dirty="0" smtClean="0"/>
              <a:t>, </a:t>
            </a:r>
            <a:r>
              <a:rPr lang="en-US" dirty="0" smtClean="0"/>
              <a:t>H2S</a:t>
            </a:r>
            <a:endParaRPr lang="el-GR" dirty="0" smtClean="0"/>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066800"/>
          </a:xfrm>
        </p:spPr>
        <p:txBody>
          <a:bodyPr/>
          <a:lstStyle/>
          <a:p>
            <a:r>
              <a:rPr lang="el-GR" dirty="0" smtClean="0"/>
              <a:t>Οστρακοειδή</a:t>
            </a:r>
            <a:endParaRPr lang="el-GR" dirty="0"/>
          </a:p>
        </p:txBody>
      </p:sp>
      <p:sp>
        <p:nvSpPr>
          <p:cNvPr id="5" name="4 - Θέση περιεχομένου"/>
          <p:cNvSpPr>
            <a:spLocks noGrp="1"/>
          </p:cNvSpPr>
          <p:nvPr>
            <p:ph idx="1"/>
          </p:nvPr>
        </p:nvSpPr>
        <p:spPr>
          <a:xfrm>
            <a:off x="539552" y="1340768"/>
            <a:ext cx="4608512" cy="3384376"/>
          </a:xfrm>
        </p:spPr>
        <p:txBody>
          <a:bodyPr>
            <a:normAutofit fontScale="92500" lnSpcReduction="20000"/>
          </a:bodyPr>
          <a:lstStyle/>
          <a:p>
            <a:r>
              <a:rPr lang="el-GR" dirty="0" smtClean="0"/>
              <a:t>Περιέχουν υδατάνθρακες με την μορφή γλυκογόνου</a:t>
            </a:r>
          </a:p>
          <a:p>
            <a:r>
              <a:rPr lang="el-GR" dirty="0" smtClean="0"/>
              <a:t>Αλλοιώνονται από ζυμωτικούς μικροοργανισμούς (</a:t>
            </a:r>
            <a:r>
              <a:rPr lang="en-US" i="1" dirty="0" smtClean="0"/>
              <a:t>Lactobacillus</a:t>
            </a:r>
            <a:r>
              <a:rPr lang="en-US" dirty="0" smtClean="0"/>
              <a:t>, </a:t>
            </a:r>
            <a:r>
              <a:rPr lang="el-GR" dirty="0" smtClean="0"/>
              <a:t>ζύμες)</a:t>
            </a:r>
          </a:p>
          <a:p>
            <a:r>
              <a:rPr lang="el-GR" dirty="0" smtClean="0"/>
              <a:t>Το </a:t>
            </a:r>
            <a:r>
              <a:rPr lang="en-US" dirty="0" smtClean="0"/>
              <a:t>pH </a:t>
            </a:r>
            <a:r>
              <a:rPr lang="el-GR" dirty="0" smtClean="0"/>
              <a:t>τους μπορεί να χρησιμοποιηθεί σαν δείκτης μικροβιολογικής ποιότητας</a:t>
            </a:r>
          </a:p>
          <a:p>
            <a:endParaRPr lang="el-GR" dirty="0"/>
          </a:p>
        </p:txBody>
      </p:sp>
      <p:pic>
        <p:nvPicPr>
          <p:cNvPr id="155652" name="Picture 4" descr="Image result for Î¿ÏÏÏÎ±ÎºÎ¿ÎµÎ¹Î´Î®"/>
          <p:cNvPicPr>
            <a:picLocks noChangeAspect="1" noChangeArrowheads="1"/>
          </p:cNvPicPr>
          <p:nvPr/>
        </p:nvPicPr>
        <p:blipFill>
          <a:blip r:embed="rId2" cstate="print"/>
          <a:srcRect/>
          <a:stretch>
            <a:fillRect/>
          </a:stretch>
        </p:blipFill>
        <p:spPr bwMode="auto">
          <a:xfrm>
            <a:off x="5148064" y="1340768"/>
            <a:ext cx="3564396" cy="2376264"/>
          </a:xfrm>
          <a:prstGeom prst="rect">
            <a:avLst/>
          </a:prstGeom>
          <a:noFill/>
        </p:spPr>
      </p:pic>
      <p:graphicFrame>
        <p:nvGraphicFramePr>
          <p:cNvPr id="7" name="6 - Πίνακας"/>
          <p:cNvGraphicFramePr>
            <a:graphicFrameLocks noGrp="1"/>
          </p:cNvGraphicFramePr>
          <p:nvPr/>
        </p:nvGraphicFramePr>
        <p:xfrm>
          <a:off x="4139952" y="4653136"/>
          <a:ext cx="3960440" cy="2006302"/>
        </p:xfrm>
        <a:graphic>
          <a:graphicData uri="http://schemas.openxmlformats.org/drawingml/2006/table">
            <a:tbl>
              <a:tblPr firstRow="1" bandRow="1">
                <a:tableStyleId>{5C22544A-7EE6-4342-B048-85BDC9FD1C3A}</a:tableStyleId>
              </a:tblPr>
              <a:tblGrid>
                <a:gridCol w="931868"/>
                <a:gridCol w="3028572"/>
              </a:tblGrid>
              <a:tr h="438125">
                <a:tc>
                  <a:txBody>
                    <a:bodyPr/>
                    <a:lstStyle/>
                    <a:p>
                      <a:r>
                        <a:rPr lang="en-US" dirty="0" smtClean="0"/>
                        <a:t>pH</a:t>
                      </a:r>
                      <a:endParaRPr lang="el-GR" dirty="0"/>
                    </a:p>
                  </a:txBody>
                  <a:tcPr/>
                </a:tc>
                <a:tc>
                  <a:txBody>
                    <a:bodyPr/>
                    <a:lstStyle/>
                    <a:p>
                      <a:r>
                        <a:rPr lang="el-GR" dirty="0" smtClean="0"/>
                        <a:t>Ποιότητα οστρακοειδών</a:t>
                      </a:r>
                      <a:endParaRPr lang="el-GR" dirty="0"/>
                    </a:p>
                  </a:txBody>
                  <a:tcPr/>
                </a:tc>
              </a:tr>
              <a:tr h="470897">
                <a:tc>
                  <a:txBody>
                    <a:bodyPr/>
                    <a:lstStyle/>
                    <a:p>
                      <a:r>
                        <a:rPr lang="en-US" dirty="0" smtClean="0"/>
                        <a:t>6,2-5,9</a:t>
                      </a:r>
                      <a:endParaRPr lang="el-GR" dirty="0"/>
                    </a:p>
                  </a:txBody>
                  <a:tcPr/>
                </a:tc>
                <a:tc>
                  <a:txBody>
                    <a:bodyPr/>
                    <a:lstStyle/>
                    <a:p>
                      <a:r>
                        <a:rPr lang="el-GR" dirty="0" smtClean="0"/>
                        <a:t>καλά</a:t>
                      </a:r>
                      <a:endParaRPr lang="el-GR" dirty="0"/>
                    </a:p>
                  </a:txBody>
                  <a:tcPr/>
                </a:tc>
              </a:tr>
              <a:tr h="321062">
                <a:tc>
                  <a:txBody>
                    <a:bodyPr/>
                    <a:lstStyle/>
                    <a:p>
                      <a:r>
                        <a:rPr lang="en-US" dirty="0" smtClean="0"/>
                        <a:t>5,8</a:t>
                      </a:r>
                      <a:endParaRPr lang="el-GR" dirty="0"/>
                    </a:p>
                  </a:txBody>
                  <a:tcPr/>
                </a:tc>
                <a:tc>
                  <a:txBody>
                    <a:bodyPr/>
                    <a:lstStyle/>
                    <a:p>
                      <a:r>
                        <a:rPr lang="el-GR" dirty="0" smtClean="0"/>
                        <a:t>ακατάλληλα</a:t>
                      </a:r>
                      <a:endParaRPr lang="el-GR" dirty="0"/>
                    </a:p>
                  </a:txBody>
                  <a:tcPr/>
                </a:tc>
              </a:tr>
              <a:tr h="321062">
                <a:tc>
                  <a:txBody>
                    <a:bodyPr/>
                    <a:lstStyle/>
                    <a:p>
                      <a:r>
                        <a:rPr lang="en-US" dirty="0" smtClean="0"/>
                        <a:t>5,7-5,5</a:t>
                      </a:r>
                      <a:endParaRPr lang="el-GR" dirty="0"/>
                    </a:p>
                  </a:txBody>
                  <a:tcPr/>
                </a:tc>
                <a:tc>
                  <a:txBody>
                    <a:bodyPr/>
                    <a:lstStyle/>
                    <a:p>
                      <a:r>
                        <a:rPr lang="el-GR" dirty="0" smtClean="0"/>
                        <a:t>Αλλοιωμένα</a:t>
                      </a:r>
                      <a:endParaRPr lang="el-GR" dirty="0"/>
                    </a:p>
                  </a:txBody>
                  <a:tcPr/>
                </a:tc>
              </a:tr>
              <a:tr h="321062">
                <a:tc>
                  <a:txBody>
                    <a:bodyPr/>
                    <a:lstStyle/>
                    <a:p>
                      <a:r>
                        <a:rPr lang="en-US" dirty="0" smtClean="0"/>
                        <a:t>&lt;5,2</a:t>
                      </a:r>
                      <a:endParaRPr lang="el-GR" dirty="0"/>
                    </a:p>
                  </a:txBody>
                  <a:tcPr/>
                </a:tc>
                <a:tc>
                  <a:txBody>
                    <a:bodyPr/>
                    <a:lstStyle/>
                    <a:p>
                      <a:r>
                        <a:rPr lang="el-GR" dirty="0" smtClean="0"/>
                        <a:t>Όξινα ή </a:t>
                      </a:r>
                      <a:r>
                        <a:rPr lang="el-GR" dirty="0" err="1" smtClean="0"/>
                        <a:t>αποσυντιθειμένα</a:t>
                      </a:r>
                      <a:endParaRPr lang="el-GR" dirty="0"/>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Image result for Î¼Î±Î»Î±ÎºÏÏÏÏÎ±ÎºÎ±"/>
          <p:cNvPicPr>
            <a:picLocks noChangeAspect="1" noChangeArrowheads="1"/>
          </p:cNvPicPr>
          <p:nvPr/>
        </p:nvPicPr>
        <p:blipFill>
          <a:blip r:embed="rId2" cstate="print"/>
          <a:srcRect/>
          <a:stretch>
            <a:fillRect/>
          </a:stretch>
        </p:blipFill>
        <p:spPr bwMode="auto">
          <a:xfrm>
            <a:off x="6516216" y="1052736"/>
            <a:ext cx="2448272" cy="2448272"/>
          </a:xfrm>
          <a:prstGeom prst="rect">
            <a:avLst/>
          </a:prstGeom>
          <a:noFill/>
        </p:spPr>
      </p:pic>
      <p:sp>
        <p:nvSpPr>
          <p:cNvPr id="2" name="1 - Τίτλος"/>
          <p:cNvSpPr>
            <a:spLocks noGrp="1"/>
          </p:cNvSpPr>
          <p:nvPr>
            <p:ph type="title"/>
          </p:nvPr>
        </p:nvSpPr>
        <p:spPr>
          <a:xfrm>
            <a:off x="323528" y="764704"/>
            <a:ext cx="8229600" cy="1066800"/>
          </a:xfrm>
        </p:spPr>
        <p:txBody>
          <a:bodyPr/>
          <a:lstStyle/>
          <a:p>
            <a:r>
              <a:rPr lang="el-GR" dirty="0" smtClean="0"/>
              <a:t>Μαλακόστρακα και κεφαλόποδα</a:t>
            </a:r>
            <a:endParaRPr lang="el-GR" dirty="0"/>
          </a:p>
        </p:txBody>
      </p:sp>
      <p:sp>
        <p:nvSpPr>
          <p:cNvPr id="3" name="2 - Θέση περιεχομένου"/>
          <p:cNvSpPr>
            <a:spLocks noGrp="1"/>
          </p:cNvSpPr>
          <p:nvPr>
            <p:ph idx="1"/>
          </p:nvPr>
        </p:nvSpPr>
        <p:spPr>
          <a:xfrm>
            <a:off x="251520" y="1772816"/>
            <a:ext cx="5770984" cy="4325112"/>
          </a:xfrm>
        </p:spPr>
        <p:txBody>
          <a:bodyPr/>
          <a:lstStyle/>
          <a:p>
            <a:r>
              <a:rPr lang="el-GR" dirty="0" smtClean="0"/>
              <a:t>Περιέχουν χαμηλό ποσοστό υδατανθράκων</a:t>
            </a:r>
          </a:p>
          <a:p>
            <a:r>
              <a:rPr lang="el-GR" dirty="0" smtClean="0"/>
              <a:t>Η αλλοίωση τους αρχίζει από την εξωτερική τους επιφάνεια</a:t>
            </a:r>
          </a:p>
          <a:p>
            <a:r>
              <a:rPr lang="el-GR" dirty="0" smtClean="0"/>
              <a:t>Αλλοίωση προκαλούν οι μικροοργανισμοί </a:t>
            </a:r>
            <a:r>
              <a:rPr lang="en-US" i="1" dirty="0" smtClean="0"/>
              <a:t>Pseudomonas, </a:t>
            </a:r>
            <a:r>
              <a:rPr lang="en-US" i="1" dirty="0" err="1" smtClean="0"/>
              <a:t>Acinetobacter</a:t>
            </a:r>
            <a:r>
              <a:rPr lang="en-US" i="1" dirty="0" smtClean="0"/>
              <a:t>, </a:t>
            </a:r>
            <a:r>
              <a:rPr lang="en-US" i="1" dirty="0" err="1" smtClean="0"/>
              <a:t>Moraxella</a:t>
            </a:r>
            <a:r>
              <a:rPr lang="en-US" i="1" dirty="0" smtClean="0"/>
              <a:t> </a:t>
            </a:r>
            <a:r>
              <a:rPr lang="el-GR" dirty="0" smtClean="0"/>
              <a:t>και ζύμες</a:t>
            </a:r>
          </a:p>
          <a:p>
            <a:endParaRPr lang="el-GR" dirty="0"/>
          </a:p>
        </p:txBody>
      </p:sp>
      <p:sp>
        <p:nvSpPr>
          <p:cNvPr id="157698" name="AutoShape 2" descr="Image result for Î¼Î±Î»Î±ÎºÏÏÏÏÎ±Îº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57704" name="Picture 8" descr="Image result for ÎºÎµÏÎ±Î»ÏÏÎ¿Î´Î±"/>
          <p:cNvPicPr>
            <a:picLocks noChangeAspect="1" noChangeArrowheads="1"/>
          </p:cNvPicPr>
          <p:nvPr/>
        </p:nvPicPr>
        <p:blipFill>
          <a:blip r:embed="rId3" cstate="print"/>
          <a:srcRect/>
          <a:stretch>
            <a:fillRect/>
          </a:stretch>
        </p:blipFill>
        <p:spPr bwMode="auto">
          <a:xfrm>
            <a:off x="6381750" y="3140968"/>
            <a:ext cx="2762250" cy="1657351"/>
          </a:xfrm>
          <a:prstGeom prst="rect">
            <a:avLst/>
          </a:prstGeom>
          <a:noFill/>
        </p:spPr>
      </p:pic>
      <p:pic>
        <p:nvPicPr>
          <p:cNvPr id="157708" name="Picture 12" descr="Image result for ÎºÎµÏÎ±Î»ÏÏÎ¿Î´Î±"/>
          <p:cNvPicPr>
            <a:picLocks noChangeAspect="1" noChangeArrowheads="1"/>
          </p:cNvPicPr>
          <p:nvPr/>
        </p:nvPicPr>
        <p:blipFill>
          <a:blip r:embed="rId4" cstate="print"/>
          <a:srcRect/>
          <a:stretch>
            <a:fillRect/>
          </a:stretch>
        </p:blipFill>
        <p:spPr bwMode="auto">
          <a:xfrm>
            <a:off x="6453218" y="4869160"/>
            <a:ext cx="2690782" cy="198884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229600" cy="1066800"/>
          </a:xfrm>
        </p:spPr>
        <p:txBody>
          <a:bodyPr/>
          <a:lstStyle/>
          <a:p>
            <a:r>
              <a:rPr lang="en-US" dirty="0" smtClean="0"/>
              <a:t>5. </a:t>
            </a:r>
            <a:r>
              <a:rPr lang="el-GR" dirty="0" smtClean="0"/>
              <a:t>ΓΑΛΑ ΚΑΙ ΠΡΟΙΟΝΤΑ ΤΟΥΣ</a:t>
            </a: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53</a:t>
            </a:fld>
            <a:endParaRPr lang="el-GR"/>
          </a:p>
        </p:txBody>
      </p:sp>
      <p:sp>
        <p:nvSpPr>
          <p:cNvPr id="6" name="2 - Θέση περιεχομένου"/>
          <p:cNvSpPr>
            <a:spLocks noGrp="1"/>
          </p:cNvSpPr>
          <p:nvPr>
            <p:ph idx="1"/>
          </p:nvPr>
        </p:nvSpPr>
        <p:spPr>
          <a:xfrm>
            <a:off x="251520" y="1340768"/>
            <a:ext cx="6552728" cy="5184576"/>
          </a:xfrm>
        </p:spPr>
        <p:txBody>
          <a:bodyPr>
            <a:normAutofit fontScale="92500" lnSpcReduction="20000"/>
          </a:bodyPr>
          <a:lstStyle/>
          <a:p>
            <a:r>
              <a:rPr lang="el-GR" dirty="0" smtClean="0"/>
              <a:t>Το γάλα, λόγω χημικής σύστασης, αποτελεί ένα εξαιρετικό θρεπτικό μέσο για την ανάπτυξη πολλών ειδών μικροοργανισμών γιατί: </a:t>
            </a:r>
          </a:p>
          <a:p>
            <a:pPr lvl="1"/>
            <a:r>
              <a:rPr lang="el-GR" dirty="0" smtClean="0"/>
              <a:t>έχει υψηλό ποσοστό υγρασίας </a:t>
            </a:r>
          </a:p>
          <a:p>
            <a:pPr lvl="1"/>
            <a:r>
              <a:rPr lang="el-GR" dirty="0" smtClean="0"/>
              <a:t>ουδέτερο </a:t>
            </a:r>
            <a:r>
              <a:rPr lang="en-GB" dirty="0" smtClean="0"/>
              <a:t>pH</a:t>
            </a:r>
            <a:r>
              <a:rPr lang="el-GR" dirty="0" smtClean="0"/>
              <a:t>, </a:t>
            </a:r>
          </a:p>
          <a:p>
            <a:pPr lvl="1"/>
            <a:r>
              <a:rPr lang="el-GR" dirty="0" smtClean="0"/>
              <a:t>παράγοντες που το καθιστούν στόχο μικροβιακών αλλοιώσεων, από τη στιγμή της </a:t>
            </a:r>
            <a:r>
              <a:rPr lang="el-GR" dirty="0" err="1" smtClean="0"/>
              <a:t>εκκρισής</a:t>
            </a:r>
            <a:r>
              <a:rPr lang="el-GR" dirty="0" smtClean="0"/>
              <a:t> του από ένα υγιές ζώο και κατά τη διάρκεια της συλλογής, αποθήκευσης, μεταφοράς κι επεξεργασίας του. </a:t>
            </a:r>
          </a:p>
          <a:p>
            <a:endParaRPr lang="el-GR" b="1" dirty="0" smtClean="0"/>
          </a:p>
          <a:p>
            <a:r>
              <a:rPr lang="el-GR" dirty="0" smtClean="0"/>
              <a:t>Το γάλα πρέπει να </a:t>
            </a:r>
            <a:r>
              <a:rPr lang="el-GR" u="sng" dirty="0" smtClean="0"/>
              <a:t>ψύχεται αμέσως </a:t>
            </a:r>
            <a:r>
              <a:rPr lang="el-GR" dirty="0" smtClean="0"/>
              <a:t>μετά την συλλογή του και κατά τη διάρκεια αποθήκευσης και μεταφοράς του</a:t>
            </a:r>
          </a:p>
          <a:p>
            <a:endParaRPr lang="el-GR" dirty="0"/>
          </a:p>
        </p:txBody>
      </p:sp>
      <p:sp>
        <p:nvSpPr>
          <p:cNvPr id="153602" name="AutoShape 2" descr="Image result for Î³Î±Î»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3604" name="AutoShape 4" descr="Image result for Î³Î±Î»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53608" name="Picture 8" descr="Image result for Î³Î±Î»Î±"/>
          <p:cNvPicPr>
            <a:picLocks noChangeAspect="1" noChangeArrowheads="1"/>
          </p:cNvPicPr>
          <p:nvPr/>
        </p:nvPicPr>
        <p:blipFill>
          <a:blip r:embed="rId2" cstate="print"/>
          <a:srcRect/>
          <a:stretch>
            <a:fillRect/>
          </a:stretch>
        </p:blipFill>
        <p:spPr bwMode="auto">
          <a:xfrm>
            <a:off x="6588224" y="1556792"/>
            <a:ext cx="2143125" cy="28575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229600" cy="1066800"/>
          </a:xfrm>
        </p:spPr>
        <p:txBody>
          <a:bodyPr>
            <a:normAutofit fontScale="90000"/>
          </a:bodyPr>
          <a:lstStyle/>
          <a:p>
            <a:r>
              <a:rPr lang="el-GR" b="1" dirty="0" err="1" smtClean="0"/>
              <a:t>Μικροβιόκοσμος</a:t>
            </a:r>
            <a:r>
              <a:rPr lang="el-GR" b="1" dirty="0" smtClean="0"/>
              <a:t> του γάλακτος</a:t>
            </a:r>
            <a:br>
              <a:rPr lang="el-GR" b="1" dirty="0" smtClean="0"/>
            </a:br>
            <a:endParaRPr lang="el-GR" dirty="0"/>
          </a:p>
        </p:txBody>
      </p:sp>
      <p:sp>
        <p:nvSpPr>
          <p:cNvPr id="3" name="2 - Θέση περιεχομένου"/>
          <p:cNvSpPr>
            <a:spLocks noGrp="1"/>
          </p:cNvSpPr>
          <p:nvPr>
            <p:ph idx="1"/>
          </p:nvPr>
        </p:nvSpPr>
        <p:spPr>
          <a:xfrm>
            <a:off x="251520" y="1268760"/>
            <a:ext cx="8229600" cy="3384376"/>
          </a:xfrm>
        </p:spPr>
        <p:txBody>
          <a:bodyPr>
            <a:normAutofit/>
          </a:bodyPr>
          <a:lstStyle/>
          <a:p>
            <a:r>
              <a:rPr lang="el-GR" dirty="0" smtClean="0"/>
              <a:t>Το ωμό γάλα αγελάδας αποτελείται από τους μικροοργανισμούς που είναι παρόντες </a:t>
            </a:r>
          </a:p>
          <a:p>
            <a:pPr lvl="1"/>
            <a:r>
              <a:rPr lang="el-GR" dirty="0" smtClean="0"/>
              <a:t>στους </a:t>
            </a:r>
            <a:r>
              <a:rPr lang="el-GR" u="sng" dirty="0" smtClean="0"/>
              <a:t>μαστούς</a:t>
            </a:r>
            <a:r>
              <a:rPr lang="el-GR" dirty="0" smtClean="0"/>
              <a:t> </a:t>
            </a:r>
          </a:p>
          <a:p>
            <a:pPr lvl="1"/>
            <a:r>
              <a:rPr lang="el-GR" dirty="0" smtClean="0"/>
              <a:t>και το </a:t>
            </a:r>
            <a:r>
              <a:rPr lang="el-GR" u="sng" dirty="0" smtClean="0"/>
              <a:t>δέρμα</a:t>
            </a:r>
            <a:r>
              <a:rPr lang="el-GR" dirty="0" smtClean="0"/>
              <a:t> του ζώου, </a:t>
            </a:r>
          </a:p>
          <a:p>
            <a:pPr lvl="1"/>
            <a:r>
              <a:rPr lang="el-GR" dirty="0" smtClean="0"/>
              <a:t>καθώς και από αυτούς που είναι παρόντες στα </a:t>
            </a:r>
            <a:r>
              <a:rPr lang="el-GR" u="sng" dirty="0" smtClean="0"/>
              <a:t>σκεύη αρμέγματος</a:t>
            </a:r>
          </a:p>
          <a:p>
            <a:pPr lvl="1"/>
            <a:r>
              <a:rPr lang="el-GR" dirty="0" smtClean="0"/>
              <a:t> ή στις </a:t>
            </a:r>
            <a:r>
              <a:rPr lang="el-GR" u="sng" dirty="0" smtClean="0"/>
              <a:t>γραμμές παραγωγής</a:t>
            </a:r>
            <a:r>
              <a:rPr lang="el-GR" dirty="0" smtClean="0"/>
              <a:t>. </a:t>
            </a:r>
          </a:p>
          <a:p>
            <a:pPr lvl="1"/>
            <a:endParaRPr lang="el-GR" dirty="0" smtClean="0"/>
          </a:p>
          <a:p>
            <a:pPr lvl="1"/>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54</a:t>
            </a:fld>
            <a:endParaRPr lang="el-GR"/>
          </a:p>
        </p:txBody>
      </p:sp>
      <p:sp>
        <p:nvSpPr>
          <p:cNvPr id="11" name="10 - TextBox"/>
          <p:cNvSpPr txBox="1"/>
          <p:nvPr/>
        </p:nvSpPr>
        <p:spPr>
          <a:xfrm>
            <a:off x="3851920" y="5805264"/>
            <a:ext cx="184731" cy="369332"/>
          </a:xfrm>
          <a:prstGeom prst="rect">
            <a:avLst/>
          </a:prstGeom>
          <a:noFill/>
        </p:spPr>
        <p:txBody>
          <a:bodyPr wrap="none" rtlCol="0">
            <a:spAutoFit/>
          </a:bodyPr>
          <a:lstStyle/>
          <a:p>
            <a:endParaRPr lang="el-GR" dirty="0"/>
          </a:p>
        </p:txBody>
      </p:sp>
      <p:sp>
        <p:nvSpPr>
          <p:cNvPr id="12" name="2 - Θέση περιεχομένου"/>
          <p:cNvSpPr txBox="1">
            <a:spLocks/>
          </p:cNvSpPr>
          <p:nvPr/>
        </p:nvSpPr>
        <p:spPr>
          <a:xfrm>
            <a:off x="467544" y="4437112"/>
            <a:ext cx="8676456" cy="2088232"/>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Η επιμόλυνση απ’ το έδαφος και την κοπριά, μπορεί να περιλαμβάνει μικροοργανισμούς των γενών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Campylobacter</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Salmonella </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και</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Bacillus</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 </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καθώς και τα είδη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E</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scherichia</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c</a:t>
            </a:r>
            <a:r>
              <a:rPr kumimoji="0" lang="en-GB" sz="2800" b="0" i="1" u="none" strike="noStrike" kern="1200" cap="none" spc="0" normalizeH="0" baseline="0" noProof="0" dirty="0" err="1" smtClean="0">
                <a:ln>
                  <a:noFill/>
                </a:ln>
                <a:solidFill>
                  <a:schemeClr val="tx1"/>
                </a:solidFill>
                <a:effectLst/>
                <a:uLnTx/>
                <a:uFillTx/>
                <a:latin typeface="+mn-lt"/>
                <a:ea typeface="+mn-ea"/>
                <a:cs typeface="+mn-cs"/>
              </a:rPr>
              <a:t>oli</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Clostridium </a:t>
            </a:r>
            <a:r>
              <a:rPr kumimoji="0" lang="en-GB" sz="2800" b="0" i="1" u="none" strike="noStrike" kern="1200" cap="none" spc="0" normalizeH="0" baseline="0" noProof="0" dirty="0" err="1" smtClean="0">
                <a:ln>
                  <a:noFill/>
                </a:ln>
                <a:solidFill>
                  <a:schemeClr val="tx1"/>
                </a:solidFill>
                <a:effectLst/>
                <a:uLnTx/>
                <a:uFillTx/>
                <a:latin typeface="+mn-lt"/>
                <a:ea typeface="+mn-ea"/>
                <a:cs typeface="+mn-cs"/>
              </a:rPr>
              <a:t>butyricum</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Clostridium </a:t>
            </a:r>
            <a:r>
              <a:rPr kumimoji="0" lang="en-GB" sz="2800" b="0" i="1" u="none" strike="noStrike" kern="1200" cap="none" spc="0" normalizeH="0" baseline="0" noProof="0" dirty="0" err="1" smtClean="0">
                <a:ln>
                  <a:noFill/>
                </a:ln>
                <a:solidFill>
                  <a:schemeClr val="tx1"/>
                </a:solidFill>
                <a:effectLst/>
                <a:uLnTx/>
                <a:uFillTx/>
                <a:latin typeface="+mn-lt"/>
                <a:ea typeface="+mn-ea"/>
                <a:cs typeface="+mn-cs"/>
              </a:rPr>
              <a:t>tyrobutyricum</a:t>
            </a:r>
            <a:r>
              <a:rPr kumimoji="0" lang="el-GR" sz="2800" b="0" i="1" u="none" strike="noStrike" kern="1200" cap="none" spc="0" normalizeH="0" baseline="0" noProof="0" dirty="0" smtClean="0">
                <a:ln>
                  <a:noFill/>
                </a:ln>
                <a:solidFill>
                  <a:schemeClr val="tx1"/>
                </a:solidFill>
                <a:effectLst/>
                <a:uLnTx/>
                <a:uFillTx/>
                <a:latin typeface="+mn-lt"/>
                <a:ea typeface="+mn-ea"/>
                <a:cs typeface="+mn-cs"/>
              </a:rPr>
              <a:t>.</a:t>
            </a: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normAutofit fontScale="90000"/>
          </a:bodyPr>
          <a:lstStyle/>
          <a:p>
            <a:r>
              <a:rPr lang="el-GR" dirty="0" smtClean="0"/>
              <a:t>Μερικοί μικροοργανισμοί που συναντώνται στο γάλα</a:t>
            </a:r>
            <a:endParaRPr lang="el-GR" dirty="0"/>
          </a:p>
        </p:txBody>
      </p:sp>
      <p:pic>
        <p:nvPicPr>
          <p:cNvPr id="4" name="Picture 2" descr="Image result for milk bacteria in different temperatures"/>
          <p:cNvPicPr>
            <a:picLocks noChangeAspect="1" noChangeArrowheads="1"/>
          </p:cNvPicPr>
          <p:nvPr/>
        </p:nvPicPr>
        <p:blipFill>
          <a:blip r:embed="rId2" cstate="print"/>
          <a:srcRect/>
          <a:stretch>
            <a:fillRect/>
          </a:stretch>
        </p:blipFill>
        <p:spPr bwMode="auto">
          <a:xfrm>
            <a:off x="1547664" y="2060848"/>
            <a:ext cx="6076950" cy="456247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48680"/>
            <a:ext cx="8507288" cy="1296144"/>
          </a:xfrm>
        </p:spPr>
        <p:txBody>
          <a:bodyPr>
            <a:normAutofit fontScale="90000"/>
          </a:bodyPr>
          <a:lstStyle/>
          <a:p>
            <a:r>
              <a:rPr lang="el-GR" b="1" dirty="0" smtClean="0"/>
              <a:t>Παθογόνοι μικροοργανισμοί ενδιαφέροντος</a:t>
            </a:r>
            <a:br>
              <a:rPr lang="el-GR" b="1" dirty="0" smtClean="0"/>
            </a:br>
            <a:endParaRPr lang="el-GR" dirty="0"/>
          </a:p>
        </p:txBody>
      </p:sp>
      <p:sp>
        <p:nvSpPr>
          <p:cNvPr id="3" name="2 - Θέση περιεχομένου"/>
          <p:cNvSpPr>
            <a:spLocks noGrp="1"/>
          </p:cNvSpPr>
          <p:nvPr>
            <p:ph idx="1"/>
          </p:nvPr>
        </p:nvSpPr>
        <p:spPr>
          <a:xfrm>
            <a:off x="395536" y="1844824"/>
            <a:ext cx="8291264" cy="4729712"/>
          </a:xfrm>
        </p:spPr>
        <p:txBody>
          <a:bodyPr>
            <a:normAutofit/>
          </a:bodyPr>
          <a:lstStyle/>
          <a:p>
            <a:pPr>
              <a:buNone/>
            </a:pPr>
            <a:r>
              <a:rPr lang="el-GR" dirty="0" smtClean="0"/>
              <a:t>	Οι κύριοι παθογόνοι μικροοργανισμοί που σχετίζονται με το γάλα και τα επεξεργασμένα προϊόντα του είναι οι: </a:t>
            </a:r>
          </a:p>
          <a:p>
            <a:r>
              <a:rPr lang="en-GB" i="1" dirty="0" smtClean="0"/>
              <a:t>Salmonella</a:t>
            </a:r>
            <a:r>
              <a:rPr lang="en-GB" dirty="0" smtClean="0"/>
              <a:t> </a:t>
            </a:r>
            <a:r>
              <a:rPr lang="en-GB" dirty="0" err="1" smtClean="0"/>
              <a:t>spp</a:t>
            </a:r>
            <a:r>
              <a:rPr lang="el-GR" dirty="0" smtClean="0"/>
              <a:t>., </a:t>
            </a:r>
          </a:p>
          <a:p>
            <a:r>
              <a:rPr lang="en-GB" i="1" dirty="0" smtClean="0"/>
              <a:t>L</a:t>
            </a:r>
            <a:r>
              <a:rPr lang="en-US" i="1" dirty="0" err="1" smtClean="0"/>
              <a:t>isteria</a:t>
            </a:r>
            <a:r>
              <a:rPr lang="en-US" i="1" dirty="0" smtClean="0"/>
              <a:t> </a:t>
            </a:r>
            <a:r>
              <a:rPr lang="en-GB" i="1" dirty="0" err="1" smtClean="0"/>
              <a:t>monocytogenes</a:t>
            </a:r>
            <a:r>
              <a:rPr lang="el-GR" dirty="0" smtClean="0"/>
              <a:t>, </a:t>
            </a:r>
          </a:p>
          <a:p>
            <a:r>
              <a:rPr lang="en-GB" i="1" dirty="0" smtClean="0"/>
              <a:t>Staphylococcus </a:t>
            </a:r>
            <a:r>
              <a:rPr lang="en-GB" i="1" dirty="0" err="1" smtClean="0"/>
              <a:t>aureus</a:t>
            </a:r>
            <a:r>
              <a:rPr lang="el-GR" dirty="0" smtClean="0"/>
              <a:t>, </a:t>
            </a:r>
          </a:p>
          <a:p>
            <a:r>
              <a:rPr lang="en-GB" i="1" dirty="0" smtClean="0"/>
              <a:t>Escherichia </a:t>
            </a:r>
            <a:r>
              <a:rPr lang="en-US" i="1" dirty="0" smtClean="0"/>
              <a:t>c</a:t>
            </a:r>
            <a:r>
              <a:rPr lang="en-GB" i="1" dirty="0" err="1" smtClean="0"/>
              <a:t>oli</a:t>
            </a:r>
            <a:r>
              <a:rPr lang="en-GB" i="1" dirty="0" smtClean="0"/>
              <a:t> </a:t>
            </a:r>
            <a:r>
              <a:rPr lang="en-US" dirty="0" smtClean="0"/>
              <a:t>O</a:t>
            </a:r>
            <a:r>
              <a:rPr lang="el-GR" dirty="0" smtClean="0"/>
              <a:t>157:</a:t>
            </a:r>
            <a:r>
              <a:rPr lang="en-US" dirty="0" smtClean="0"/>
              <a:t>H</a:t>
            </a:r>
            <a:r>
              <a:rPr lang="el-GR" dirty="0" smtClean="0"/>
              <a:t>7, </a:t>
            </a:r>
          </a:p>
          <a:p>
            <a:r>
              <a:rPr lang="en-GB" i="1" dirty="0" smtClean="0"/>
              <a:t>Campylobacter </a:t>
            </a:r>
            <a:r>
              <a:rPr lang="en-GB" i="1" dirty="0" err="1" smtClean="0"/>
              <a:t>jejuni</a:t>
            </a:r>
            <a:r>
              <a:rPr lang="el-GR" dirty="0" smtClean="0"/>
              <a:t>, </a:t>
            </a:r>
          </a:p>
          <a:p>
            <a:r>
              <a:rPr lang="en-GB" i="1" dirty="0" smtClean="0"/>
              <a:t>C</a:t>
            </a:r>
            <a:r>
              <a:rPr lang="en-US" i="1" dirty="0" err="1" smtClean="0"/>
              <a:t>lostridium</a:t>
            </a:r>
            <a:r>
              <a:rPr lang="en-US" i="1" dirty="0" smtClean="0"/>
              <a:t> </a:t>
            </a:r>
            <a:r>
              <a:rPr lang="en-GB" i="1" dirty="0" err="1" smtClean="0"/>
              <a:t>botulinum</a:t>
            </a:r>
            <a:r>
              <a:rPr lang="en-GB" dirty="0" smtClean="0"/>
              <a:t> </a:t>
            </a:r>
            <a:r>
              <a:rPr lang="el-GR" dirty="0" smtClean="0"/>
              <a:t>και </a:t>
            </a:r>
          </a:p>
          <a:p>
            <a:r>
              <a:rPr lang="en-GB" i="1" dirty="0" smtClean="0"/>
              <a:t>Bacillus cereus</a:t>
            </a: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56</a:t>
            </a:fld>
            <a:endParaRPr lang="el-GR"/>
          </a:p>
        </p:txBody>
      </p:sp>
      <p:pic>
        <p:nvPicPr>
          <p:cNvPr id="146434" name="Picture 2" descr="Image result for pathogens in milk"/>
          <p:cNvPicPr>
            <a:picLocks noChangeAspect="1" noChangeArrowheads="1"/>
          </p:cNvPicPr>
          <p:nvPr/>
        </p:nvPicPr>
        <p:blipFill>
          <a:blip r:embed="rId2" cstate="print"/>
          <a:srcRect/>
          <a:stretch>
            <a:fillRect/>
          </a:stretch>
        </p:blipFill>
        <p:spPr bwMode="auto">
          <a:xfrm>
            <a:off x="5508104" y="3356992"/>
            <a:ext cx="3397560" cy="226504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066800"/>
          </a:xfrm>
        </p:spPr>
        <p:txBody>
          <a:bodyPr>
            <a:normAutofit fontScale="90000"/>
          </a:bodyPr>
          <a:lstStyle/>
          <a:p>
            <a:r>
              <a:rPr lang="el-GR" b="1" dirty="0" smtClean="0"/>
              <a:t>Θερμική επεξεργασία του γάλακτος</a:t>
            </a:r>
            <a:endParaRPr lang="el-GR" dirty="0"/>
          </a:p>
        </p:txBody>
      </p:sp>
      <p:sp>
        <p:nvSpPr>
          <p:cNvPr id="3" name="2 - Θέση περιεχομένου"/>
          <p:cNvSpPr>
            <a:spLocks noGrp="1"/>
          </p:cNvSpPr>
          <p:nvPr>
            <p:ph idx="1"/>
          </p:nvPr>
        </p:nvSpPr>
        <p:spPr>
          <a:xfrm>
            <a:off x="251520" y="1628800"/>
            <a:ext cx="8229600" cy="4325112"/>
          </a:xfrm>
        </p:spPr>
        <p:txBody>
          <a:bodyPr/>
          <a:lstStyle/>
          <a:p>
            <a:r>
              <a:rPr lang="el-GR" dirty="0" smtClean="0"/>
              <a:t>Η θερμική επεξεργασία του γάλακτος και των προϊόντων του είναι μέγιστης σημασίας. </a:t>
            </a:r>
          </a:p>
          <a:p>
            <a:r>
              <a:rPr lang="el-GR" dirty="0" smtClean="0"/>
              <a:t>Η διαδικασία παστερίωσης περιλαμβάνει την θέρμανση του γάλακτος σε θερμοκρασία επαρκή για να σκοτώσει όλα τα παθογόνα βακτήρια. </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57</a:t>
            </a:fld>
            <a:endParaRPr lang="el-GR"/>
          </a:p>
        </p:txBody>
      </p:sp>
      <p:pic>
        <p:nvPicPr>
          <p:cNvPr id="144386" name="Picture 2" descr="Image result for pathogens in milk"/>
          <p:cNvPicPr>
            <a:picLocks noChangeAspect="1" noChangeArrowheads="1"/>
          </p:cNvPicPr>
          <p:nvPr/>
        </p:nvPicPr>
        <p:blipFill>
          <a:blip r:embed="rId2" cstate="print"/>
          <a:srcRect/>
          <a:stretch>
            <a:fillRect/>
          </a:stretch>
        </p:blipFill>
        <p:spPr bwMode="auto">
          <a:xfrm>
            <a:off x="2123728" y="4149080"/>
            <a:ext cx="3867150" cy="23812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363272" cy="1661120"/>
          </a:xfrm>
        </p:spPr>
        <p:txBody>
          <a:bodyPr>
            <a:normAutofit fontScale="90000"/>
          </a:bodyPr>
          <a:lstStyle/>
          <a:p>
            <a:r>
              <a:rPr lang="el-GR" sz="3100" dirty="0" smtClean="0"/>
              <a:t>Κύριοι τύποι θερμικής επεξεργασίας, οι οποίοι χρησιμοποιούνται για την επεξεργασία του γάλακτος: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lvl="0"/>
            <a:r>
              <a:rPr lang="el-GR" dirty="0" smtClean="0"/>
              <a:t>Χαμηλής θερμοκρασίας, μεγάλης διάρκειας (</a:t>
            </a:r>
            <a:r>
              <a:rPr lang="en-GB" dirty="0" smtClean="0"/>
              <a:t>LTLT</a:t>
            </a:r>
            <a:r>
              <a:rPr lang="el-GR" dirty="0" smtClean="0"/>
              <a:t>) (63</a:t>
            </a:r>
            <a:r>
              <a:rPr lang="en-GB" baseline="30000" dirty="0" err="1" smtClean="0"/>
              <a:t>o</a:t>
            </a:r>
            <a:r>
              <a:rPr lang="en-GB" dirty="0" err="1" smtClean="0"/>
              <a:t>C</a:t>
            </a:r>
            <a:r>
              <a:rPr lang="el-GR" dirty="0" smtClean="0"/>
              <a:t> για 30 λεπτά) (παστερίωση)</a:t>
            </a:r>
          </a:p>
          <a:p>
            <a:pPr lvl="0"/>
            <a:r>
              <a:rPr lang="el-GR" dirty="0" smtClean="0"/>
              <a:t>Υψηλής θερμοκρασίας, μικρής διάρκειας (</a:t>
            </a:r>
            <a:r>
              <a:rPr lang="en-GB" dirty="0" smtClean="0"/>
              <a:t>HTST</a:t>
            </a:r>
            <a:r>
              <a:rPr lang="el-GR" dirty="0" smtClean="0"/>
              <a:t>) (72</a:t>
            </a:r>
            <a:r>
              <a:rPr lang="en-GB" baseline="30000" dirty="0" err="1" smtClean="0"/>
              <a:t>o</a:t>
            </a:r>
            <a:r>
              <a:rPr lang="en-GB" dirty="0" err="1" smtClean="0"/>
              <a:t>C</a:t>
            </a:r>
            <a:r>
              <a:rPr lang="el-GR" dirty="0" smtClean="0"/>
              <a:t> για τουλάχιστο 15 δευτερόλεπτα) (παστερίωση)</a:t>
            </a:r>
          </a:p>
          <a:p>
            <a:pPr lvl="0"/>
            <a:r>
              <a:rPr lang="el-GR" dirty="0" smtClean="0"/>
              <a:t>Πολύ υψηλής θερμοκρασίας, όπου το ομογενοποιημένο γάλα εκτίθεται σε θερμοκρασία των 135</a:t>
            </a:r>
            <a:r>
              <a:rPr lang="el-GR" baseline="30000" dirty="0" smtClean="0"/>
              <a:t> </a:t>
            </a:r>
            <a:r>
              <a:rPr lang="en-GB" baseline="30000" dirty="0" err="1" smtClean="0"/>
              <a:t>o</a:t>
            </a:r>
            <a:r>
              <a:rPr lang="en-GB" dirty="0" err="1" smtClean="0"/>
              <a:t>C</a:t>
            </a:r>
            <a:r>
              <a:rPr lang="el-GR" dirty="0" smtClean="0"/>
              <a:t> για ένα δευτερόλεπτο. Αυτό το γάλα (</a:t>
            </a:r>
            <a:r>
              <a:rPr lang="en-GB" dirty="0" smtClean="0"/>
              <a:t>UHT</a:t>
            </a:r>
            <a:r>
              <a:rPr lang="el-GR" dirty="0" smtClean="0"/>
              <a:t>) είναι μακράς διάρκειας (</a:t>
            </a:r>
            <a:r>
              <a:rPr lang="el-GR" dirty="0" err="1" smtClean="0"/>
              <a:t>αποστειρωση</a:t>
            </a:r>
            <a:r>
              <a:rPr lang="el-GR" dirty="0" smtClean="0"/>
              <a:t>) </a:t>
            </a:r>
          </a:p>
          <a:p>
            <a:pPr lvl="0"/>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3034680" cy="1493912"/>
          </a:xfrm>
        </p:spPr>
        <p:txBody>
          <a:bodyPr/>
          <a:lstStyle/>
          <a:p>
            <a:r>
              <a:rPr lang="el-GR" dirty="0" smtClean="0"/>
              <a:t>Αλλοίωση γάλακτος</a:t>
            </a:r>
            <a:endParaRPr lang="el-GR" dirty="0"/>
          </a:p>
        </p:txBody>
      </p:sp>
      <p:sp>
        <p:nvSpPr>
          <p:cNvPr id="3" name="2 - Θέση περιεχομένου"/>
          <p:cNvSpPr>
            <a:spLocks noGrp="1"/>
          </p:cNvSpPr>
          <p:nvPr>
            <p:ph idx="1"/>
          </p:nvPr>
        </p:nvSpPr>
        <p:spPr>
          <a:xfrm>
            <a:off x="179512" y="3573016"/>
            <a:ext cx="8507288" cy="3001520"/>
          </a:xfrm>
        </p:spPr>
        <p:txBody>
          <a:bodyPr>
            <a:normAutofit fontScale="92500" lnSpcReduction="10000"/>
          </a:bodyPr>
          <a:lstStyle/>
          <a:p>
            <a:r>
              <a:rPr lang="el-GR" dirty="0" smtClean="0"/>
              <a:t>Η αλλοίωση του παστεριωμένου γάλακτος προκαλείται απ’ την ανάπτυξη γαλακτικών βακτηρίων (</a:t>
            </a:r>
            <a:r>
              <a:rPr lang="en-GB" i="1" dirty="0" smtClean="0"/>
              <a:t>Lactic acid bacteria</a:t>
            </a:r>
            <a:r>
              <a:rPr lang="el-GR" dirty="0" smtClean="0"/>
              <a:t>) </a:t>
            </a:r>
          </a:p>
          <a:p>
            <a:r>
              <a:rPr lang="el-GR" dirty="0" smtClean="0"/>
              <a:t>Τα </a:t>
            </a:r>
            <a:r>
              <a:rPr lang="en-US" dirty="0" smtClean="0"/>
              <a:t>LAB</a:t>
            </a:r>
            <a:r>
              <a:rPr lang="el-GR" dirty="0" smtClean="0"/>
              <a:t> είναι ανθεκτικά στην θερμότητα και χρησιμοποιούν την λακτόζη του γάλακτος για να παράγουν γαλακτικό οξύ, το οποίο μειώνει την τιμή του </a:t>
            </a:r>
            <a:r>
              <a:rPr lang="en-GB" dirty="0" smtClean="0"/>
              <a:t>pH</a:t>
            </a:r>
            <a:r>
              <a:rPr lang="el-GR" dirty="0" smtClean="0"/>
              <a:t> περίπου στο 4,5,  όπου προκαλείται η πήξη του γάλακτος.</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59</a:t>
            </a:fld>
            <a:endParaRPr lang="el-GR"/>
          </a:p>
        </p:txBody>
      </p:sp>
      <p:pic>
        <p:nvPicPr>
          <p:cNvPr id="34818" name="Picture 2" descr="Image result for spoilage of milk and milk products"/>
          <p:cNvPicPr>
            <a:picLocks noChangeAspect="1" noChangeArrowheads="1"/>
          </p:cNvPicPr>
          <p:nvPr/>
        </p:nvPicPr>
        <p:blipFill>
          <a:blip r:embed="rId2" cstate="print"/>
          <a:srcRect/>
          <a:stretch>
            <a:fillRect/>
          </a:stretch>
        </p:blipFill>
        <p:spPr bwMode="auto">
          <a:xfrm>
            <a:off x="4211960" y="0"/>
            <a:ext cx="4708798" cy="35352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r>
              <a:rPr lang="el-GR" dirty="0" smtClean="0"/>
              <a:t>Αλλοιώσεις τροφίμων ζωικής προέλευσης</a:t>
            </a:r>
            <a:endParaRPr lang="el-GR" dirty="0"/>
          </a:p>
        </p:txBody>
      </p:sp>
      <p:sp>
        <p:nvSpPr>
          <p:cNvPr id="8" name="7 - Θέση περιεχομένου"/>
          <p:cNvSpPr>
            <a:spLocks noGrp="1"/>
          </p:cNvSpPr>
          <p:nvPr>
            <p:ph idx="1"/>
          </p:nvPr>
        </p:nvSpPr>
        <p:spPr/>
        <p:txBody>
          <a:bodyPr/>
          <a:lstStyle/>
          <a:p>
            <a:pPr marL="624078" indent="-514350">
              <a:buFont typeface="+mj-lt"/>
              <a:buAutoNum type="arabicPeriod"/>
            </a:pPr>
            <a:r>
              <a:rPr lang="el-GR" dirty="0" smtClean="0"/>
              <a:t>Κρέας</a:t>
            </a:r>
          </a:p>
          <a:p>
            <a:pPr marL="624078" indent="-514350">
              <a:buFont typeface="+mj-lt"/>
              <a:buAutoNum type="arabicPeriod"/>
            </a:pPr>
            <a:r>
              <a:rPr lang="el-GR" dirty="0" smtClean="0"/>
              <a:t>Πουλερικά</a:t>
            </a:r>
          </a:p>
          <a:p>
            <a:pPr marL="624078" indent="-514350">
              <a:buFont typeface="+mj-lt"/>
              <a:buAutoNum type="arabicPeriod"/>
            </a:pPr>
            <a:r>
              <a:rPr lang="el-GR" dirty="0" smtClean="0"/>
              <a:t>Αυγά</a:t>
            </a:r>
          </a:p>
          <a:p>
            <a:pPr marL="624078" indent="-514350">
              <a:buFont typeface="+mj-lt"/>
              <a:buAutoNum type="arabicPeriod"/>
            </a:pPr>
            <a:r>
              <a:rPr lang="el-GR" dirty="0" err="1" smtClean="0"/>
              <a:t>Ιχθυηρά</a:t>
            </a:r>
            <a:endParaRPr lang="el-GR" dirty="0" smtClean="0"/>
          </a:p>
          <a:p>
            <a:pPr marL="624078" indent="-514350">
              <a:buFont typeface="+mj-lt"/>
              <a:buAutoNum type="arabicPeriod"/>
            </a:pPr>
            <a:r>
              <a:rPr lang="el-GR" dirty="0" smtClean="0"/>
              <a:t>Γάλα</a:t>
            </a: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066800"/>
          </a:xfrm>
        </p:spPr>
        <p:txBody>
          <a:bodyPr/>
          <a:lstStyle/>
          <a:p>
            <a:r>
              <a:rPr lang="el-GR" dirty="0" smtClean="0"/>
              <a:t>Σπορογόνα βακτήρια</a:t>
            </a:r>
            <a:endParaRPr lang="el-GR" dirty="0"/>
          </a:p>
        </p:txBody>
      </p:sp>
      <p:sp>
        <p:nvSpPr>
          <p:cNvPr id="3" name="2 - Θέση περιεχομένου"/>
          <p:cNvSpPr>
            <a:spLocks noGrp="1"/>
          </p:cNvSpPr>
          <p:nvPr>
            <p:ph idx="1"/>
          </p:nvPr>
        </p:nvSpPr>
        <p:spPr>
          <a:xfrm>
            <a:off x="251520" y="1556792"/>
            <a:ext cx="8496944" cy="4608512"/>
          </a:xfrm>
        </p:spPr>
        <p:txBody>
          <a:bodyPr>
            <a:normAutofit fontScale="92500"/>
          </a:bodyPr>
          <a:lstStyle/>
          <a:p>
            <a:r>
              <a:rPr lang="el-GR" dirty="0" smtClean="0"/>
              <a:t>Τα πιο κοινά σπορογόνα βακτήρια στο γάλα είναι: </a:t>
            </a:r>
            <a:r>
              <a:rPr lang="en-US" i="1" dirty="0" smtClean="0"/>
              <a:t>Bacillus </a:t>
            </a:r>
            <a:r>
              <a:rPr lang="en-US" i="1" dirty="0" err="1" smtClean="0"/>
              <a:t>licheniformis</a:t>
            </a:r>
            <a:r>
              <a:rPr lang="en-US" i="1" dirty="0" smtClean="0"/>
              <a:t>, B. cereus, B. </a:t>
            </a:r>
            <a:r>
              <a:rPr lang="en-US" i="1" dirty="0" err="1" smtClean="0"/>
              <a:t>subtilis</a:t>
            </a:r>
            <a:r>
              <a:rPr lang="en-US" i="1" dirty="0" smtClean="0"/>
              <a:t>, B. </a:t>
            </a:r>
            <a:r>
              <a:rPr lang="en-US" i="1" dirty="0" err="1" smtClean="0"/>
              <a:t>mycoides</a:t>
            </a:r>
            <a:r>
              <a:rPr lang="el-GR" i="1" dirty="0" smtClean="0"/>
              <a:t>,</a:t>
            </a:r>
            <a:r>
              <a:rPr lang="en-US" i="1" dirty="0" smtClean="0"/>
              <a:t> B. </a:t>
            </a:r>
            <a:r>
              <a:rPr lang="en-US" i="1" dirty="0" err="1" smtClean="0"/>
              <a:t>megaterium</a:t>
            </a:r>
            <a:r>
              <a:rPr lang="en-US" dirty="0" smtClean="0"/>
              <a:t>.</a:t>
            </a:r>
            <a:endParaRPr lang="el-GR" dirty="0" smtClean="0"/>
          </a:p>
          <a:p>
            <a:r>
              <a:rPr lang="el-GR" dirty="0" smtClean="0"/>
              <a:t>Σε μία μελέτη </a:t>
            </a:r>
            <a:r>
              <a:rPr lang="el-GR" dirty="0" err="1" smtClean="0"/>
              <a:t>ψυχρότροφα</a:t>
            </a:r>
            <a:r>
              <a:rPr lang="el-GR" dirty="0" smtClean="0"/>
              <a:t> </a:t>
            </a:r>
            <a:r>
              <a:rPr lang="en-US" i="1" dirty="0" smtClean="0"/>
              <a:t>B. cereus</a:t>
            </a:r>
            <a:r>
              <a:rPr lang="el-GR" i="1" dirty="0" smtClean="0"/>
              <a:t> </a:t>
            </a:r>
            <a:r>
              <a:rPr lang="el-GR" dirty="0" smtClean="0"/>
              <a:t>απομονώθηκαν σε περισσότερα από </a:t>
            </a:r>
            <a:r>
              <a:rPr lang="en-US" i="1" dirty="0" smtClean="0"/>
              <a:t> </a:t>
            </a:r>
            <a:r>
              <a:rPr lang="en-US" dirty="0" smtClean="0"/>
              <a:t>80% </a:t>
            </a:r>
            <a:r>
              <a:rPr lang="el-GR" dirty="0" smtClean="0"/>
              <a:t>δείγματα γάλακτος</a:t>
            </a:r>
          </a:p>
          <a:p>
            <a:r>
              <a:rPr lang="el-GR" dirty="0" smtClean="0"/>
              <a:t>Τα μη σπορογόνα βακτήρια, μειώνονται στο γάλα μέσω της παστερίωσης. </a:t>
            </a:r>
          </a:p>
          <a:p>
            <a:r>
              <a:rPr lang="el-GR" dirty="0" smtClean="0"/>
              <a:t>Η παστερίωση με πολύ υψηλή θερμοκρασία </a:t>
            </a:r>
            <a:r>
              <a:rPr lang="en-US" dirty="0" smtClean="0"/>
              <a:t>(UHT) </a:t>
            </a:r>
            <a:r>
              <a:rPr lang="el-GR" dirty="0" smtClean="0"/>
              <a:t>καταστρέφει τα περισσότερα σπόρια στο γάλα αλλά σπόρια του </a:t>
            </a:r>
            <a:r>
              <a:rPr lang="en-US" i="1" dirty="0" smtClean="0"/>
              <a:t>B. </a:t>
            </a:r>
            <a:r>
              <a:rPr lang="en-US" i="1" dirty="0" err="1" smtClean="0"/>
              <a:t>stearothermophilus</a:t>
            </a:r>
            <a:r>
              <a:rPr lang="en-US" dirty="0" smtClean="0"/>
              <a:t> </a:t>
            </a:r>
            <a:r>
              <a:rPr lang="el-GR" dirty="0" smtClean="0"/>
              <a:t>μπορεί να επιβιώσουν</a:t>
            </a:r>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Μικροβιακά ένζυμα</a:t>
            </a:r>
            <a:endParaRPr lang="el-GR" dirty="0"/>
          </a:p>
        </p:txBody>
      </p:sp>
      <p:sp>
        <p:nvSpPr>
          <p:cNvPr id="3" name="2 - Θέση περιεχομένου"/>
          <p:cNvSpPr>
            <a:spLocks noGrp="1"/>
          </p:cNvSpPr>
          <p:nvPr>
            <p:ph idx="1"/>
          </p:nvPr>
        </p:nvSpPr>
        <p:spPr/>
        <p:txBody>
          <a:bodyPr>
            <a:normAutofit lnSpcReduction="10000"/>
          </a:bodyPr>
          <a:lstStyle/>
          <a:p>
            <a:r>
              <a:rPr lang="el-GR" dirty="0" err="1" smtClean="0"/>
              <a:t>Άλλοίωση</a:t>
            </a:r>
            <a:r>
              <a:rPr lang="el-GR" dirty="0" smtClean="0"/>
              <a:t> στο γάλα μπορεί να προκληθεί και από μικροβιακά ένζυμα που παραμένουν ενεργά στο γάλα και μετά την παστερίωση (αφού έχουν καταστραφεί οι μικροοργανισμοί)</a:t>
            </a:r>
          </a:p>
          <a:p>
            <a:r>
              <a:rPr lang="el-GR" dirty="0" smtClean="0"/>
              <a:t>Τέτοια ένζυμα είναι </a:t>
            </a:r>
            <a:r>
              <a:rPr lang="el-GR" dirty="0" err="1" smtClean="0"/>
              <a:t>φωσφολιπάσες</a:t>
            </a:r>
            <a:r>
              <a:rPr lang="el-GR" dirty="0" smtClean="0"/>
              <a:t>, </a:t>
            </a:r>
            <a:r>
              <a:rPr lang="el-GR" dirty="0" err="1" smtClean="0"/>
              <a:t>πρωτεάσες</a:t>
            </a:r>
            <a:r>
              <a:rPr lang="el-GR" dirty="0" smtClean="0"/>
              <a:t>, </a:t>
            </a:r>
            <a:r>
              <a:rPr lang="el-GR" dirty="0" err="1" smtClean="0"/>
              <a:t>λιπάσες</a:t>
            </a:r>
            <a:endParaRPr lang="el-GR" dirty="0" smtClean="0"/>
          </a:p>
          <a:p>
            <a:r>
              <a:rPr lang="el-GR" dirty="0" smtClean="0"/>
              <a:t>Πληθυσμός </a:t>
            </a:r>
            <a:r>
              <a:rPr lang="el-GR" dirty="0" err="1" smtClean="0"/>
              <a:t>ψυχρότροφων</a:t>
            </a:r>
            <a:r>
              <a:rPr lang="el-GR" dirty="0" smtClean="0"/>
              <a:t> </a:t>
            </a:r>
            <a:r>
              <a:rPr lang="en-US" dirty="0" smtClean="0"/>
              <a:t>10</a:t>
            </a:r>
            <a:r>
              <a:rPr lang="en-US" baseline="30000" dirty="0" smtClean="0"/>
              <a:t>6</a:t>
            </a:r>
            <a:r>
              <a:rPr lang="en-US" dirty="0" smtClean="0"/>
              <a:t> to 10</a:t>
            </a:r>
            <a:r>
              <a:rPr lang="en-US" baseline="30000" dirty="0" smtClean="0"/>
              <a:t>7</a:t>
            </a:r>
            <a:r>
              <a:rPr lang="en-US" dirty="0" smtClean="0"/>
              <a:t> CFU/ml </a:t>
            </a:r>
            <a:r>
              <a:rPr lang="el-GR" dirty="0" smtClean="0"/>
              <a:t>μπορεί να παράγει ικανή ποσότητα </a:t>
            </a:r>
            <a:r>
              <a:rPr lang="el-GR" dirty="0" err="1" smtClean="0"/>
              <a:t>εξωκυτταρικών</a:t>
            </a:r>
            <a:r>
              <a:rPr lang="el-GR" dirty="0" smtClean="0"/>
              <a:t> ενζύμων για να αλλοιώσει το γάλα</a:t>
            </a: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066800"/>
          </a:xfrm>
        </p:spPr>
        <p:txBody>
          <a:bodyPr>
            <a:normAutofit fontScale="90000"/>
          </a:bodyPr>
          <a:lstStyle/>
          <a:p>
            <a:r>
              <a:rPr lang="el-GR" b="1" dirty="0" smtClean="0"/>
              <a:t> </a:t>
            </a:r>
            <a:r>
              <a:rPr lang="en-US" b="1" dirty="0" smtClean="0"/>
              <a:t>6. </a:t>
            </a:r>
            <a:r>
              <a:rPr lang="el-GR" b="1" dirty="0" smtClean="0"/>
              <a:t>ΤΥΡΙΑ</a:t>
            </a:r>
            <a:br>
              <a:rPr lang="el-GR" b="1" dirty="0" smtClean="0"/>
            </a:b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62</a:t>
            </a:fld>
            <a:endParaRPr lang="el-GR"/>
          </a:p>
        </p:txBody>
      </p:sp>
      <p:sp>
        <p:nvSpPr>
          <p:cNvPr id="6" name="2 - Θέση περιεχομένου"/>
          <p:cNvSpPr>
            <a:spLocks noGrp="1"/>
          </p:cNvSpPr>
          <p:nvPr>
            <p:ph idx="1"/>
          </p:nvPr>
        </p:nvSpPr>
        <p:spPr>
          <a:xfrm>
            <a:off x="467544" y="1628800"/>
            <a:ext cx="8229600" cy="4325112"/>
          </a:xfrm>
        </p:spPr>
        <p:txBody>
          <a:bodyPr>
            <a:normAutofit lnSpcReduction="10000"/>
          </a:bodyPr>
          <a:lstStyle/>
          <a:p>
            <a:r>
              <a:rPr lang="el-GR" dirty="0" smtClean="0"/>
              <a:t>Υπάρχουν περισσότερα από 500 είδη τυριών ανά τον κόσμο, </a:t>
            </a:r>
          </a:p>
          <a:p>
            <a:r>
              <a:rPr lang="el-GR" dirty="0" smtClean="0"/>
              <a:t>Διαφέρουν στον τρόπο παρασκευής τους, στο είδος γάλακτος, στην μέθοδο παραγωγής, στην καλλιέργεια, στην προσθήκη άλατος ή άλλων προσθέτων και στον χρόνο ωρίμανσης. </a:t>
            </a:r>
          </a:p>
          <a:p>
            <a:r>
              <a:rPr lang="el-GR" dirty="0" smtClean="0"/>
              <a:t>Οι αλλαγές, συμπεριλαμβανομένων και των μικροβιολογικών αλλαγών, που λαμβάνουν χώρα κατά την παρασκευή του τυριού είναι πολύπλοκες.</a:t>
            </a:r>
          </a:p>
          <a:p>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229600" cy="1066800"/>
          </a:xfrm>
        </p:spPr>
        <p:txBody>
          <a:bodyPr>
            <a:normAutofit fontScale="90000"/>
          </a:bodyPr>
          <a:lstStyle/>
          <a:p>
            <a:r>
              <a:rPr lang="el-GR" dirty="0" smtClean="0"/>
              <a:t>Τα τυριά είναι αποτέλεσμα ζύμωσης του γάλακτος από γαλακτικά βακτήρια</a:t>
            </a:r>
            <a:endParaRPr lang="el-GR" dirty="0"/>
          </a:p>
        </p:txBody>
      </p:sp>
      <p:sp>
        <p:nvSpPr>
          <p:cNvPr id="3" name="2 - Θέση περιεχομένου"/>
          <p:cNvSpPr>
            <a:spLocks noGrp="1"/>
          </p:cNvSpPr>
          <p:nvPr>
            <p:ph idx="1"/>
          </p:nvPr>
        </p:nvSpPr>
        <p:spPr/>
        <p:txBody>
          <a:bodyPr>
            <a:normAutofit fontScale="92500"/>
          </a:bodyPr>
          <a:lstStyle/>
          <a:p>
            <a:pPr>
              <a:buNone/>
            </a:pPr>
            <a:r>
              <a:rPr lang="el-GR" dirty="0" smtClean="0"/>
              <a:t>τα κύρια βήματα της γαλακτικής ζύμωσης:</a:t>
            </a:r>
          </a:p>
          <a:p>
            <a:endParaRPr lang="el-GR" dirty="0" smtClean="0"/>
          </a:p>
          <a:p>
            <a:pPr marL="624078" lvl="0" indent="-514350">
              <a:buFont typeface="+mj-lt"/>
              <a:buAutoNum type="arabicPeriod"/>
            </a:pPr>
            <a:r>
              <a:rPr lang="el-GR" dirty="0" smtClean="0"/>
              <a:t>Το γάλα προετοιμάζεται και εμβολιάζεται με την κατάλληλη </a:t>
            </a:r>
            <a:r>
              <a:rPr lang="el-GR" u="sng" dirty="0" smtClean="0"/>
              <a:t>γαλακτική καλλιέργεια</a:t>
            </a:r>
            <a:r>
              <a:rPr lang="el-GR" dirty="0" smtClean="0"/>
              <a:t>. Η καλλιέργεια παράγει γαλακτικό οξύ το οποίο με την βοήθεια πυτιάς (</a:t>
            </a:r>
            <a:r>
              <a:rPr lang="el-GR" dirty="0" err="1" smtClean="0"/>
              <a:t>ρεννίνη</a:t>
            </a:r>
            <a:r>
              <a:rPr lang="el-GR" dirty="0" smtClean="0"/>
              <a:t>) οδηγεί στη δημιουργία πήγματος.</a:t>
            </a:r>
          </a:p>
          <a:p>
            <a:pPr marL="624078" lvl="0" indent="-514350">
              <a:buFont typeface="+mj-lt"/>
              <a:buAutoNum type="arabicPeriod"/>
            </a:pPr>
            <a:r>
              <a:rPr lang="el-GR" dirty="0" smtClean="0"/>
              <a:t>Το πήγμα συρρικνώνεται και συμπιέζεται, ακολουθεί το αλάτισμα και στην περίπτωση των τυριών ωρίμανσης, το τυρί ωριμάζει στις κατάλληλες συνθήκες.</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548680"/>
            <a:ext cx="8229600" cy="4325112"/>
          </a:xfrm>
        </p:spPr>
        <p:txBody>
          <a:bodyPr>
            <a:normAutofit/>
          </a:bodyPr>
          <a:lstStyle/>
          <a:p>
            <a:r>
              <a:rPr lang="el-GR" dirty="0" smtClean="0"/>
              <a:t>τα περισσότερα τυριά ωρίμανσης είναι προϊόντα του μεταβολισμού των </a:t>
            </a:r>
            <a:r>
              <a:rPr lang="el-GR" u="sng" dirty="0" smtClean="0"/>
              <a:t>γαλακτικών βακτηρίων</a:t>
            </a:r>
            <a:r>
              <a:rPr lang="el-GR" dirty="0" smtClean="0"/>
              <a:t>,</a:t>
            </a:r>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64</a:t>
            </a:fld>
            <a:endParaRPr lang="el-GR"/>
          </a:p>
        </p:txBody>
      </p:sp>
      <p:pic>
        <p:nvPicPr>
          <p:cNvPr id="24578" name="Picture 2" descr="Image result for ripening of cheese"/>
          <p:cNvPicPr>
            <a:picLocks noChangeAspect="1" noChangeArrowheads="1"/>
          </p:cNvPicPr>
          <p:nvPr/>
        </p:nvPicPr>
        <p:blipFill>
          <a:blip r:embed="rId2" cstate="print"/>
          <a:srcRect/>
          <a:stretch>
            <a:fillRect/>
          </a:stretch>
        </p:blipFill>
        <p:spPr bwMode="auto">
          <a:xfrm>
            <a:off x="5508104" y="1484784"/>
            <a:ext cx="3024336" cy="2016224"/>
          </a:xfrm>
          <a:prstGeom prst="rect">
            <a:avLst/>
          </a:prstGeom>
          <a:noFill/>
        </p:spPr>
      </p:pic>
      <p:sp>
        <p:nvSpPr>
          <p:cNvPr id="6" name="2 - Θέση περιεχομένου"/>
          <p:cNvSpPr txBox="1">
            <a:spLocks/>
          </p:cNvSpPr>
          <p:nvPr/>
        </p:nvSpPr>
        <p:spPr>
          <a:xfrm>
            <a:off x="395536" y="1988840"/>
            <a:ext cx="4752528" cy="4869160"/>
          </a:xfrm>
          <a:prstGeom prst="rect">
            <a:avLst/>
          </a:prstGeom>
        </p:spPr>
        <p:txBody>
          <a:bodyPr vert="horz">
            <a:normAutofit fontScale="77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αρκετά από τα γνωστά τυριά οφείλουν τα ιδιαίτερα χαρακτηριστικά τους σε άλλους μικροοργανισμούς π.χ. στα τυριά μούχλας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blue cheeses</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όπως το ροκφόρ, το πήγμα εμβολιάζεται με σπόρια του </a:t>
            </a:r>
            <a:r>
              <a:rPr kumimoji="0" lang="el-GR" sz="3200" b="0" i="0" u="sng" strike="noStrike" kern="1200" cap="none" spc="0" normalizeH="0" baseline="0" noProof="0" dirty="0" smtClean="0">
                <a:ln>
                  <a:noFill/>
                </a:ln>
                <a:solidFill>
                  <a:schemeClr val="tx1"/>
                </a:solidFill>
                <a:effectLst/>
                <a:uLnTx/>
                <a:uFillTx/>
                <a:latin typeface="+mn-lt"/>
                <a:ea typeface="+mn-ea"/>
                <a:cs typeface="+mn-cs"/>
              </a:rPr>
              <a:t>μύκητα</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1" u="none" strike="noStrike" kern="1200" cap="none" spc="0" normalizeH="0" baseline="0" noProof="0" dirty="0" err="1" smtClean="0">
                <a:ln>
                  <a:noFill/>
                </a:ln>
                <a:solidFill>
                  <a:schemeClr val="tx1"/>
                </a:solidFill>
                <a:effectLst/>
                <a:uLnTx/>
                <a:uFillTx/>
                <a:latin typeface="+mn-lt"/>
                <a:ea typeface="+mn-ea"/>
                <a:cs typeface="+mn-cs"/>
              </a:rPr>
              <a:t>Penicillim</a:t>
            </a:r>
            <a:r>
              <a:rPr kumimoji="0" lang="en-GB"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1" u="none" strike="noStrike" kern="1200" cap="none" spc="0" normalizeH="0" baseline="0" noProof="0" dirty="0" err="1" smtClean="0">
                <a:ln>
                  <a:noFill/>
                </a:ln>
                <a:solidFill>
                  <a:schemeClr val="tx1"/>
                </a:solidFill>
                <a:effectLst/>
                <a:uLnTx/>
                <a:uFillTx/>
                <a:latin typeface="+mn-lt"/>
                <a:ea typeface="+mn-ea"/>
                <a:cs typeface="+mn-cs"/>
              </a:rPr>
              <a:t>roquefortii</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τα οποία επηρεάζουν την ωρίμανση και προσδίδουν την χαρακτηριστική όψη των «μπλε αγγείων» σε αυτό το είδος του τυριού.</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Image result for roquefort cheese"/>
          <p:cNvPicPr>
            <a:picLocks noChangeAspect="1" noChangeArrowheads="1"/>
          </p:cNvPicPr>
          <p:nvPr/>
        </p:nvPicPr>
        <p:blipFill>
          <a:blip r:embed="rId3" cstate="print"/>
          <a:srcRect/>
          <a:stretch>
            <a:fillRect/>
          </a:stretch>
        </p:blipFill>
        <p:spPr bwMode="auto">
          <a:xfrm flipH="1">
            <a:off x="5436096" y="3573016"/>
            <a:ext cx="3388254" cy="270249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normAutofit fontScale="90000"/>
          </a:bodyPr>
          <a:lstStyle/>
          <a:p>
            <a:r>
              <a:rPr lang="el-GR" dirty="0" smtClean="0"/>
              <a:t>Η επιβίωση και ανάπτυξη παθογόνων μικροοργανισμών στα τυριά</a:t>
            </a:r>
            <a:endParaRPr lang="el-GR" dirty="0"/>
          </a:p>
        </p:txBody>
      </p:sp>
      <p:sp>
        <p:nvSpPr>
          <p:cNvPr id="3" name="2 - Θέση περιεχομένου"/>
          <p:cNvSpPr>
            <a:spLocks noGrp="1"/>
          </p:cNvSpPr>
          <p:nvPr>
            <p:ph idx="1"/>
          </p:nvPr>
        </p:nvSpPr>
        <p:spPr>
          <a:xfrm>
            <a:off x="395536" y="1916832"/>
            <a:ext cx="8229600" cy="4325112"/>
          </a:xfrm>
        </p:spPr>
        <p:txBody>
          <a:bodyPr>
            <a:normAutofit fontScale="92500" lnSpcReduction="10000"/>
          </a:bodyPr>
          <a:lstStyle/>
          <a:p>
            <a:r>
              <a:rPr lang="el-GR" dirty="0" smtClean="0"/>
              <a:t>εξαρτάται από διάφορους παράγοντες που επηρεάζουν την παραγωγική διαδικασία, συμπεριλαμβανομένων:</a:t>
            </a:r>
          </a:p>
          <a:p>
            <a:pPr lvl="1"/>
            <a:r>
              <a:rPr lang="el-GR" dirty="0" smtClean="0"/>
              <a:t> του χρόνου και της θερμοκρασίας κατά την ωρίμανση, </a:t>
            </a:r>
          </a:p>
          <a:p>
            <a:pPr lvl="1"/>
            <a:r>
              <a:rPr lang="el-GR" dirty="0" smtClean="0"/>
              <a:t>διακυμάνσεις στο </a:t>
            </a:r>
            <a:r>
              <a:rPr lang="en-GB" dirty="0" smtClean="0"/>
              <a:t>pH</a:t>
            </a:r>
            <a:r>
              <a:rPr lang="el-GR" dirty="0" smtClean="0"/>
              <a:t> και στην </a:t>
            </a:r>
            <a:r>
              <a:rPr lang="el-GR" dirty="0" err="1" smtClean="0"/>
              <a:t>ενεργότητα</a:t>
            </a:r>
            <a:r>
              <a:rPr lang="el-GR" dirty="0" smtClean="0"/>
              <a:t> νερού (</a:t>
            </a:r>
            <a:r>
              <a:rPr lang="en-GB" dirty="0" smtClean="0"/>
              <a:t>a</a:t>
            </a:r>
            <a:r>
              <a:rPr lang="en-GB" baseline="-25000" dirty="0" smtClean="0"/>
              <a:t>w</a:t>
            </a:r>
            <a:r>
              <a:rPr lang="el-GR" dirty="0" smtClean="0"/>
              <a:t>), </a:t>
            </a:r>
          </a:p>
          <a:p>
            <a:pPr lvl="1"/>
            <a:r>
              <a:rPr lang="el-GR" dirty="0" smtClean="0"/>
              <a:t>την ανταγωνιστική χλωρίδα, </a:t>
            </a:r>
          </a:p>
          <a:p>
            <a:pPr lvl="1"/>
            <a:r>
              <a:rPr lang="el-GR" dirty="0" smtClean="0"/>
              <a:t>βιοχημικές αλλαγές κατά την ωρίμανση </a:t>
            </a:r>
          </a:p>
          <a:p>
            <a:pPr lvl="1"/>
            <a:r>
              <a:rPr lang="el-GR" dirty="0" smtClean="0"/>
              <a:t>και την προσθήκη </a:t>
            </a:r>
            <a:r>
              <a:rPr lang="el-GR" dirty="0" err="1" smtClean="0"/>
              <a:t>αντιμικροβιακών</a:t>
            </a:r>
            <a:r>
              <a:rPr lang="el-GR" dirty="0" smtClean="0"/>
              <a:t> ουσιών. </a:t>
            </a:r>
          </a:p>
          <a:p>
            <a:r>
              <a:rPr lang="el-GR" dirty="0" smtClean="0"/>
              <a:t>Η μικροβιολογική ποιότητα του γάλακτος συμβάλλει και στο μικροβιακό φορτίο του τελικού προϊόντος, ειδικά σε τυριά όπου το γάλα δεν παστεριώνεται. </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65</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229600" cy="1066800"/>
          </a:xfrm>
        </p:spPr>
        <p:txBody>
          <a:bodyPr>
            <a:normAutofit fontScale="90000"/>
          </a:bodyPr>
          <a:lstStyle/>
          <a:p>
            <a:r>
              <a:rPr lang="el-GR" b="1" dirty="0" smtClean="0"/>
              <a:t>Μικροβιολογικές αλλοιώσεις - κίνδυνοι    </a:t>
            </a:r>
            <a:br>
              <a:rPr lang="el-GR" b="1" dirty="0" smtClean="0"/>
            </a:br>
            <a:endParaRPr lang="el-GR" dirty="0"/>
          </a:p>
        </p:txBody>
      </p:sp>
      <p:sp>
        <p:nvSpPr>
          <p:cNvPr id="3" name="2 - Θέση περιεχομένου"/>
          <p:cNvSpPr>
            <a:spLocks noGrp="1"/>
          </p:cNvSpPr>
          <p:nvPr>
            <p:ph idx="1"/>
          </p:nvPr>
        </p:nvSpPr>
        <p:spPr>
          <a:xfrm>
            <a:off x="323528" y="1628800"/>
            <a:ext cx="8229600" cy="4325112"/>
          </a:xfrm>
        </p:spPr>
        <p:txBody>
          <a:bodyPr>
            <a:normAutofit/>
          </a:bodyPr>
          <a:lstStyle/>
          <a:p>
            <a:r>
              <a:rPr lang="el-GR" dirty="0" smtClean="0"/>
              <a:t>Το χαμηλό ποσοστό υγρασίας στα σκληρά και </a:t>
            </a:r>
            <a:r>
              <a:rPr lang="el-GR" dirty="0" err="1" smtClean="0"/>
              <a:t>ημίσκληρα</a:t>
            </a:r>
            <a:r>
              <a:rPr lang="el-GR" dirty="0" smtClean="0"/>
              <a:t> τυριά, τα καθιστά μη ευπαθή σε </a:t>
            </a:r>
            <a:r>
              <a:rPr lang="el-GR" dirty="0" err="1" smtClean="0"/>
              <a:t>αλλοιωγόνα</a:t>
            </a:r>
            <a:r>
              <a:rPr lang="el-GR" dirty="0" smtClean="0"/>
              <a:t> βακτήρια, ενώ συχνά παρατηρείται ανάπτυξη μυκήτων. </a:t>
            </a:r>
          </a:p>
          <a:p>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66</a:t>
            </a:fld>
            <a:endParaRPr lang="el-GR"/>
          </a:p>
        </p:txBody>
      </p:sp>
      <p:pic>
        <p:nvPicPr>
          <p:cNvPr id="21506" name="Picture 2" descr="Image result for spoilage of cheese"/>
          <p:cNvPicPr>
            <a:picLocks noChangeAspect="1" noChangeArrowheads="1"/>
          </p:cNvPicPr>
          <p:nvPr/>
        </p:nvPicPr>
        <p:blipFill>
          <a:blip r:embed="rId2" cstate="print"/>
          <a:srcRect/>
          <a:stretch>
            <a:fillRect/>
          </a:stretch>
        </p:blipFill>
        <p:spPr bwMode="auto">
          <a:xfrm>
            <a:off x="4463480" y="3019791"/>
            <a:ext cx="4680520" cy="383820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04664"/>
            <a:ext cx="8229600" cy="1066800"/>
          </a:xfrm>
        </p:spPr>
        <p:txBody>
          <a:bodyPr/>
          <a:lstStyle/>
          <a:p>
            <a:r>
              <a:rPr lang="en-US" dirty="0" smtClean="0"/>
              <a:t>A</a:t>
            </a:r>
            <a:r>
              <a:rPr lang="el-GR" dirty="0" err="1" smtClean="0"/>
              <a:t>ναερόβια</a:t>
            </a:r>
            <a:r>
              <a:rPr lang="el-GR" dirty="0" smtClean="0"/>
              <a:t> βακτήρια</a:t>
            </a:r>
            <a:endParaRPr lang="el-GR" dirty="0"/>
          </a:p>
        </p:txBody>
      </p:sp>
      <p:sp>
        <p:nvSpPr>
          <p:cNvPr id="3" name="2 - Θέση περιεχομένου"/>
          <p:cNvSpPr>
            <a:spLocks noGrp="1"/>
          </p:cNvSpPr>
          <p:nvPr>
            <p:ph idx="1"/>
          </p:nvPr>
        </p:nvSpPr>
        <p:spPr>
          <a:xfrm>
            <a:off x="323528" y="1340768"/>
            <a:ext cx="4032448" cy="5112568"/>
          </a:xfrm>
        </p:spPr>
        <p:txBody>
          <a:bodyPr>
            <a:normAutofit fontScale="70000" lnSpcReduction="20000"/>
          </a:bodyPr>
          <a:lstStyle/>
          <a:p>
            <a:r>
              <a:rPr lang="el-GR" dirty="0" smtClean="0"/>
              <a:t>Κάποια ωριμασμένα τυριά έχουν αρκετά χαμηλό </a:t>
            </a:r>
            <a:r>
              <a:rPr lang="el-GR" dirty="0" err="1" smtClean="0"/>
              <a:t>όξειδο</a:t>
            </a:r>
            <a:r>
              <a:rPr lang="el-GR" dirty="0" smtClean="0"/>
              <a:t>-αναγωγικό δυναμικό, για να υποστηρίξουν της ανάπτυξη αναερόβιων μικροοργανισμών, ωστόσο μερικές φορές, όταν η </a:t>
            </a:r>
            <a:r>
              <a:rPr lang="el-GR" dirty="0" err="1" smtClean="0"/>
              <a:t>ενεργότητα</a:t>
            </a:r>
            <a:r>
              <a:rPr lang="el-GR" dirty="0" smtClean="0"/>
              <a:t> νερού τους επιτρέπει την ανάπτυξη τους, τα αναερόβια βακτήρια, αλλοιώνουν αυτά τα προϊόντα.</a:t>
            </a:r>
          </a:p>
          <a:p>
            <a:r>
              <a:rPr lang="el-GR" dirty="0" smtClean="0"/>
              <a:t> Τα αναερόβια βακτήρια τα οποία μπορεί να προκαλέσουν αλλοιώσεις, ανήκουν στο γένος </a:t>
            </a:r>
            <a:r>
              <a:rPr lang="en-GB" i="1" dirty="0" smtClean="0"/>
              <a:t>Clostridium</a:t>
            </a:r>
            <a:r>
              <a:rPr lang="el-GR" dirty="0" smtClean="0"/>
              <a:t>, </a:t>
            </a:r>
            <a:endParaRPr lang="en-US" dirty="0" smtClean="0"/>
          </a:p>
          <a:p>
            <a:r>
              <a:rPr lang="el-GR" dirty="0" smtClean="0"/>
              <a:t>τα είδη</a:t>
            </a:r>
            <a:r>
              <a:rPr lang="el-GR" i="1" dirty="0" smtClean="0"/>
              <a:t> </a:t>
            </a:r>
            <a:r>
              <a:rPr lang="en-GB" i="1" dirty="0" smtClean="0"/>
              <a:t>C</a:t>
            </a:r>
            <a:r>
              <a:rPr lang="el-GR" i="1" dirty="0" smtClean="0"/>
              <a:t>. </a:t>
            </a:r>
            <a:r>
              <a:rPr lang="en-GB" i="1" dirty="0" err="1" smtClean="0"/>
              <a:t>pasteurianum</a:t>
            </a:r>
            <a:r>
              <a:rPr lang="el-GR" i="1" dirty="0" smtClean="0"/>
              <a:t>, </a:t>
            </a:r>
            <a:r>
              <a:rPr lang="en-GB" i="1" dirty="0" smtClean="0"/>
              <a:t>C</a:t>
            </a:r>
            <a:r>
              <a:rPr lang="el-GR" i="1" dirty="0" smtClean="0"/>
              <a:t>. </a:t>
            </a:r>
            <a:r>
              <a:rPr lang="en-GB" i="1" dirty="0" err="1" smtClean="0"/>
              <a:t>butyricum</a:t>
            </a:r>
            <a:r>
              <a:rPr lang="el-GR" i="1" dirty="0" smtClean="0"/>
              <a:t>, </a:t>
            </a:r>
            <a:r>
              <a:rPr lang="en-GB" i="1" dirty="0" smtClean="0"/>
              <a:t>C</a:t>
            </a:r>
            <a:r>
              <a:rPr lang="el-GR" i="1" dirty="0" smtClean="0"/>
              <a:t>. </a:t>
            </a:r>
            <a:r>
              <a:rPr lang="en-GB" i="1" dirty="0" err="1" smtClean="0"/>
              <a:t>sporogenes</a:t>
            </a:r>
            <a:r>
              <a:rPr lang="el-GR" i="1" dirty="0" smtClean="0"/>
              <a:t>,</a:t>
            </a:r>
            <a:r>
              <a:rPr lang="el-GR" dirty="0" smtClean="0"/>
              <a:t> και </a:t>
            </a:r>
            <a:r>
              <a:rPr lang="en-GB" i="1" dirty="0" smtClean="0"/>
              <a:t>C</a:t>
            </a:r>
            <a:r>
              <a:rPr lang="el-GR" i="1" dirty="0" smtClean="0"/>
              <a:t>. </a:t>
            </a:r>
            <a:r>
              <a:rPr lang="en-GB" i="1" dirty="0" err="1" smtClean="0"/>
              <a:t>tyrobutyricum</a:t>
            </a:r>
            <a:r>
              <a:rPr lang="el-GR" dirty="0" smtClean="0"/>
              <a:t> έχει παρατηρηθεί πως προκαλούν αέρια στα τυριά. </a:t>
            </a:r>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67</a:t>
            </a:fld>
            <a:endParaRPr lang="el-GR"/>
          </a:p>
        </p:txBody>
      </p:sp>
      <p:pic>
        <p:nvPicPr>
          <p:cNvPr id="3074" name="Picture 2" descr="Image result for clostridium tyrobutyricum in cheese"/>
          <p:cNvPicPr>
            <a:picLocks noChangeAspect="1" noChangeArrowheads="1"/>
          </p:cNvPicPr>
          <p:nvPr/>
        </p:nvPicPr>
        <p:blipFill>
          <a:blip r:embed="rId2" cstate="print"/>
          <a:srcRect/>
          <a:stretch>
            <a:fillRect/>
          </a:stretch>
        </p:blipFill>
        <p:spPr bwMode="auto">
          <a:xfrm>
            <a:off x="4632677" y="1412776"/>
            <a:ext cx="4511323" cy="338437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229600" cy="1066800"/>
          </a:xfrm>
        </p:spPr>
        <p:txBody>
          <a:bodyPr>
            <a:normAutofit fontScale="90000"/>
          </a:bodyPr>
          <a:lstStyle/>
          <a:p>
            <a:r>
              <a:rPr lang="el-GR" dirty="0" smtClean="0"/>
              <a:t>Διάφοροι μικροοργανισμοί έχουν ενοχοποιηθεί για δηλητηριάσεις από τυριά όπως:</a:t>
            </a:r>
            <a:endParaRPr lang="el-GR" dirty="0"/>
          </a:p>
        </p:txBody>
      </p:sp>
      <p:sp>
        <p:nvSpPr>
          <p:cNvPr id="3" name="2 - Θέση περιεχομένου"/>
          <p:cNvSpPr>
            <a:spLocks noGrp="1"/>
          </p:cNvSpPr>
          <p:nvPr>
            <p:ph idx="1"/>
          </p:nvPr>
        </p:nvSpPr>
        <p:spPr/>
        <p:txBody>
          <a:bodyPr>
            <a:normAutofit lnSpcReduction="10000"/>
          </a:bodyPr>
          <a:lstStyle/>
          <a:p>
            <a:r>
              <a:rPr lang="en-GB" i="1" dirty="0" smtClean="0"/>
              <a:t>Salmonella</a:t>
            </a:r>
            <a:r>
              <a:rPr lang="el-GR" dirty="0" smtClean="0"/>
              <a:t>, </a:t>
            </a:r>
          </a:p>
          <a:p>
            <a:r>
              <a:rPr lang="en-GB" i="1" dirty="0" err="1" smtClean="0"/>
              <a:t>Listeria</a:t>
            </a:r>
            <a:r>
              <a:rPr lang="en-GB" i="1" dirty="0" smtClean="0"/>
              <a:t> </a:t>
            </a:r>
            <a:r>
              <a:rPr lang="en-US" i="1" dirty="0" err="1" smtClean="0"/>
              <a:t>monocytogenes</a:t>
            </a:r>
            <a:r>
              <a:rPr lang="el-GR" dirty="0" smtClean="0"/>
              <a:t> (κυρίως στα μαλακά τυριά με υψηλό ποσοστό υγρασίας και υψηλό </a:t>
            </a:r>
            <a:r>
              <a:rPr lang="en-GB" dirty="0" smtClean="0"/>
              <a:t>pH</a:t>
            </a:r>
            <a:r>
              <a:rPr lang="el-GR" dirty="0" smtClean="0"/>
              <a:t>), </a:t>
            </a:r>
          </a:p>
          <a:p>
            <a:r>
              <a:rPr lang="en-GB" i="1" dirty="0" smtClean="0"/>
              <a:t>E</a:t>
            </a:r>
            <a:r>
              <a:rPr lang="en-US" i="1" dirty="0" err="1" smtClean="0"/>
              <a:t>scherichia</a:t>
            </a:r>
            <a:r>
              <a:rPr lang="en-US" i="1" dirty="0" smtClean="0"/>
              <a:t> </a:t>
            </a:r>
            <a:r>
              <a:rPr lang="en-GB" i="1" dirty="0" smtClean="0"/>
              <a:t>coli</a:t>
            </a:r>
            <a:r>
              <a:rPr lang="en-GB" dirty="0" smtClean="0"/>
              <a:t> O</a:t>
            </a:r>
            <a:r>
              <a:rPr lang="el-GR" dirty="0" smtClean="0"/>
              <a:t>157:</a:t>
            </a:r>
            <a:r>
              <a:rPr lang="en-GB" dirty="0" smtClean="0"/>
              <a:t>H</a:t>
            </a:r>
            <a:r>
              <a:rPr lang="el-GR" dirty="0" smtClean="0"/>
              <a:t>7 (από επιμόλυνση μετά το στάδιο παραγωγικής διαδικασίας),</a:t>
            </a:r>
          </a:p>
          <a:p>
            <a:r>
              <a:rPr lang="el-GR" dirty="0" smtClean="0"/>
              <a:t> ο </a:t>
            </a:r>
            <a:r>
              <a:rPr lang="en-GB" i="1" dirty="0" smtClean="0"/>
              <a:t>Staphylococcus </a:t>
            </a:r>
            <a:r>
              <a:rPr lang="en-US" i="1" dirty="0" err="1" smtClean="0"/>
              <a:t>aureus</a:t>
            </a:r>
            <a:r>
              <a:rPr lang="en-US" i="1" dirty="0" smtClean="0"/>
              <a:t> </a:t>
            </a:r>
            <a:r>
              <a:rPr lang="el-GR" dirty="0" smtClean="0"/>
              <a:t>(λόγω ακατάλληλης παραγωγικής διαδικασίας </a:t>
            </a:r>
            <a:r>
              <a:rPr lang="el-GR" dirty="0" err="1" smtClean="0"/>
              <a:t>τυροκόμησης</a:t>
            </a:r>
            <a:r>
              <a:rPr lang="el-GR" dirty="0" smtClean="0"/>
              <a:t>), </a:t>
            </a:r>
          </a:p>
          <a:p>
            <a:r>
              <a:rPr lang="en-GB" i="1" dirty="0" err="1" smtClean="0"/>
              <a:t>Shigella</a:t>
            </a:r>
            <a:r>
              <a:rPr lang="el-GR" dirty="0" smtClean="0"/>
              <a:t>  </a:t>
            </a:r>
          </a:p>
          <a:p>
            <a:r>
              <a:rPr lang="en-GB" i="1" dirty="0" smtClean="0"/>
              <a:t>C</a:t>
            </a:r>
            <a:r>
              <a:rPr lang="en-US" i="1" dirty="0" err="1" smtClean="0"/>
              <a:t>lostridium</a:t>
            </a:r>
            <a:r>
              <a:rPr lang="en-US" i="1" dirty="0" smtClean="0"/>
              <a:t> b</a:t>
            </a:r>
            <a:r>
              <a:rPr lang="en-GB" i="1" dirty="0" err="1" smtClean="0"/>
              <a:t>otulinum</a:t>
            </a:r>
            <a:r>
              <a:rPr lang="el-GR" i="1" dirty="0" smtClean="0"/>
              <a:t>.</a:t>
            </a:r>
            <a:endParaRPr lang="el-GR" dirty="0"/>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229600" cy="1066800"/>
          </a:xfrm>
        </p:spPr>
        <p:txBody>
          <a:bodyPr/>
          <a:lstStyle/>
          <a:p>
            <a:r>
              <a:rPr lang="el-GR" dirty="0" smtClean="0"/>
              <a:t>Μόλυνση με σπορογόνα βακτήρια</a:t>
            </a:r>
            <a:endParaRPr lang="el-GR" dirty="0"/>
          </a:p>
        </p:txBody>
      </p:sp>
      <p:sp>
        <p:nvSpPr>
          <p:cNvPr id="3" name="2 - Θέση περιεχομένου"/>
          <p:cNvSpPr>
            <a:spLocks noGrp="1"/>
          </p:cNvSpPr>
          <p:nvPr>
            <p:ph idx="1"/>
          </p:nvPr>
        </p:nvSpPr>
        <p:spPr>
          <a:xfrm>
            <a:off x="395536" y="1196752"/>
            <a:ext cx="8229600" cy="4325112"/>
          </a:xfrm>
        </p:spPr>
        <p:txBody>
          <a:bodyPr>
            <a:normAutofit fontScale="85000" lnSpcReduction="20000"/>
          </a:bodyPr>
          <a:lstStyle/>
          <a:p>
            <a:r>
              <a:rPr lang="el-GR" dirty="0" smtClean="0"/>
              <a:t>Αν το προϊόν έχει μολυνθεί από σπορογόνους μικροοργανισμούς όπως το </a:t>
            </a:r>
            <a:r>
              <a:rPr lang="en-GB" i="1" dirty="0" smtClean="0"/>
              <a:t>C</a:t>
            </a:r>
            <a:r>
              <a:rPr lang="el-GR" i="1" dirty="0" smtClean="0"/>
              <a:t>. </a:t>
            </a:r>
            <a:r>
              <a:rPr lang="en-GB" i="1" dirty="0" err="1" smtClean="0"/>
              <a:t>botulinum</a:t>
            </a:r>
            <a:r>
              <a:rPr lang="el-GR" dirty="0" smtClean="0"/>
              <a:t>, ο πολλαπλασιασμός τους και η δημιουργία τοξίνης αποτελεί απειλή για την δημόσια υγεία, ειδικά αν το προϊόν προορίζεται για χρήση σε θερμοκρασία περιβάλλοντος. </a:t>
            </a:r>
          </a:p>
          <a:p>
            <a:r>
              <a:rPr lang="el-GR" dirty="0" smtClean="0"/>
              <a:t>Σ’ αυτή την περίπτωση, το </a:t>
            </a:r>
            <a:r>
              <a:rPr lang="en-GB" dirty="0" smtClean="0"/>
              <a:t>pH</a:t>
            </a:r>
            <a:r>
              <a:rPr lang="el-GR" dirty="0" smtClean="0"/>
              <a:t>, η </a:t>
            </a:r>
            <a:r>
              <a:rPr lang="el-GR" dirty="0" err="1" smtClean="0"/>
              <a:t>ενεργότητα</a:t>
            </a:r>
            <a:r>
              <a:rPr lang="el-GR" dirty="0" smtClean="0"/>
              <a:t> νερού, το ποσοστό υγρασίας και τα </a:t>
            </a:r>
            <a:r>
              <a:rPr lang="el-GR" dirty="0" err="1" smtClean="0"/>
              <a:t>αντιμικροβιακά</a:t>
            </a:r>
            <a:r>
              <a:rPr lang="el-GR" dirty="0" smtClean="0"/>
              <a:t> συστατικά (π.χ. φωσφορικά άλατα, αλάτι) γίνονται κρίσιμοι παράγοντες και μπορεί ν’ αποκλείσουν την ανάπτυξη παθογόνων μικροοργανισμών και τη δημιουργία τοξίνης, επαναπροσδιορίζοντας την ανάγκη αξιολόγησης ελέγχου των παραμέτρων χρόνου/θερμοκρασίας</a:t>
            </a:r>
          </a:p>
        </p:txBody>
      </p:sp>
      <p:sp>
        <p:nvSpPr>
          <p:cNvPr id="4" name="3 - Θέση αριθμού διαφάνειας"/>
          <p:cNvSpPr>
            <a:spLocks noGrp="1"/>
          </p:cNvSpPr>
          <p:nvPr>
            <p:ph type="sldNum" sz="quarter" idx="12"/>
          </p:nvPr>
        </p:nvSpPr>
        <p:spPr/>
        <p:txBody>
          <a:bodyPr/>
          <a:lstStyle/>
          <a:p>
            <a:fld id="{EECBE416-1D7F-4CD9-A5C8-12142069BC19}"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92696"/>
            <a:ext cx="8229600" cy="1066800"/>
          </a:xfrm>
        </p:spPr>
        <p:txBody>
          <a:bodyPr>
            <a:normAutofit fontScale="90000"/>
          </a:bodyPr>
          <a:lstStyle/>
          <a:p>
            <a:r>
              <a:rPr lang="el-GR" b="1" dirty="0" smtClean="0"/>
              <a:t/>
            </a:r>
            <a:br>
              <a:rPr lang="el-GR" b="1" dirty="0" smtClean="0"/>
            </a:br>
            <a:r>
              <a:rPr lang="el-GR" b="1" dirty="0" smtClean="0"/>
              <a:t> 1</a:t>
            </a:r>
            <a:r>
              <a:rPr lang="el-GR" b="1" u="sng" dirty="0" smtClean="0"/>
              <a:t>. ΚΡΕΑΣ </a:t>
            </a:r>
            <a:br>
              <a:rPr lang="el-GR" b="1" u="sng" dirty="0" smtClean="0"/>
            </a:br>
            <a:r>
              <a:rPr lang="el-GR" b="1" i="1" dirty="0" smtClean="0"/>
              <a:t>Μικροβιακή αλλοίωση των ωμών (νωπών) κόκκινων κρεάτων</a:t>
            </a:r>
            <a:r>
              <a:rPr lang="el-GR" dirty="0" smtClean="0"/>
              <a:t/>
            </a:r>
            <a:br>
              <a:rPr lang="el-GR" dirty="0" smtClean="0"/>
            </a:br>
            <a:endParaRPr lang="el-GR" dirty="0"/>
          </a:p>
        </p:txBody>
      </p:sp>
      <p:sp>
        <p:nvSpPr>
          <p:cNvPr id="3" name="2 - Θέση περιεχομένου"/>
          <p:cNvSpPr>
            <a:spLocks noGrp="1"/>
          </p:cNvSpPr>
          <p:nvPr>
            <p:ph idx="1"/>
          </p:nvPr>
        </p:nvSpPr>
        <p:spPr>
          <a:xfrm>
            <a:off x="395536" y="2200296"/>
            <a:ext cx="8229600" cy="4657704"/>
          </a:xfrm>
        </p:spPr>
        <p:txBody>
          <a:bodyPr>
            <a:normAutofit fontScale="92500" lnSpcReduction="20000"/>
          </a:bodyPr>
          <a:lstStyle/>
          <a:p>
            <a:r>
              <a:rPr lang="el-GR" dirty="0" smtClean="0"/>
              <a:t>Τα κρέατα αποτελούν την </a:t>
            </a:r>
            <a:r>
              <a:rPr lang="el-GR" u="sng" dirty="0" smtClean="0"/>
              <a:t>πιο</a:t>
            </a:r>
            <a:r>
              <a:rPr lang="el-GR" dirty="0" smtClean="0"/>
              <a:t> </a:t>
            </a:r>
            <a:r>
              <a:rPr lang="el-GR" u="sng" dirty="0" err="1" smtClean="0"/>
              <a:t>ευαλλοίωτη</a:t>
            </a:r>
            <a:r>
              <a:rPr lang="el-GR" dirty="0" smtClean="0"/>
              <a:t> κατηγορία τροφίμων:</a:t>
            </a:r>
          </a:p>
          <a:p>
            <a:pPr lvl="1"/>
            <a:r>
              <a:rPr lang="el-GR" dirty="0" smtClean="0"/>
              <a:t>υψηλή περιεκτικότητα σε </a:t>
            </a:r>
            <a:r>
              <a:rPr lang="el-GR" b="1" dirty="0" smtClean="0"/>
              <a:t>θρεπτικά συστατικά</a:t>
            </a:r>
            <a:r>
              <a:rPr lang="el-GR" dirty="0" smtClean="0"/>
              <a:t>, τα οποία είναι απαραίτητα για την ανάπτυξη των μικροοργανισμών. </a:t>
            </a:r>
          </a:p>
          <a:p>
            <a:pPr lvl="1"/>
            <a:r>
              <a:rPr lang="el-GR" dirty="0" err="1" smtClean="0"/>
              <a:t>Ευνοικές</a:t>
            </a:r>
            <a:r>
              <a:rPr lang="el-GR" dirty="0" smtClean="0"/>
              <a:t> τιμές</a:t>
            </a:r>
            <a:r>
              <a:rPr lang="el-GR" b="1" dirty="0" smtClean="0"/>
              <a:t> </a:t>
            </a:r>
            <a:r>
              <a:rPr lang="en-US" b="1" dirty="0" smtClean="0"/>
              <a:t>pH</a:t>
            </a:r>
            <a:r>
              <a:rPr lang="el-GR" b="1" dirty="0" smtClean="0"/>
              <a:t> </a:t>
            </a:r>
            <a:r>
              <a:rPr lang="el-GR" dirty="0" smtClean="0"/>
              <a:t>(5-7)</a:t>
            </a:r>
          </a:p>
          <a:p>
            <a:pPr lvl="1"/>
            <a:r>
              <a:rPr lang="el-GR" dirty="0" err="1" smtClean="0"/>
              <a:t>Ευνοική</a:t>
            </a:r>
            <a:r>
              <a:rPr lang="el-GR" dirty="0" smtClean="0"/>
              <a:t> </a:t>
            </a:r>
            <a:r>
              <a:rPr lang="el-GR" dirty="0" err="1" smtClean="0"/>
              <a:t>ενεργότητα</a:t>
            </a:r>
            <a:r>
              <a:rPr lang="el-GR" dirty="0" smtClean="0"/>
              <a:t> νερού </a:t>
            </a:r>
            <a:r>
              <a:rPr lang="en-US" b="1" dirty="0" smtClean="0"/>
              <a:t>aw</a:t>
            </a:r>
            <a:r>
              <a:rPr lang="en-US" dirty="0" smtClean="0"/>
              <a:t> (0,99)</a:t>
            </a:r>
          </a:p>
          <a:p>
            <a:pPr lvl="1"/>
            <a:r>
              <a:rPr lang="el-GR" dirty="0" smtClean="0"/>
              <a:t>Στο εσωτερικό των τεμαχίων κρέατος μπορούν να αναπτυχθούν μόνο αναερόβιοι μικροοργανισμοί λόγω χαμηλού δυναμικού οξειδοαναγωγής ενώ στην επιφάνεια αναπτύσσονται αερόβιοι και προαιρετικά αναερόβιοι </a:t>
            </a:r>
          </a:p>
          <a:p>
            <a:pPr lvl="1"/>
            <a:r>
              <a:rPr lang="el-GR" dirty="0" smtClean="0"/>
              <a:t>απουσία </a:t>
            </a:r>
            <a:r>
              <a:rPr lang="el-GR" dirty="0" err="1" smtClean="0"/>
              <a:t>αντιμικροβιακών</a:t>
            </a:r>
            <a:r>
              <a:rPr lang="el-GR" dirty="0" smtClean="0"/>
              <a:t> συστατικών στη χημική σύσταση</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066800"/>
          </a:xfrm>
        </p:spPr>
        <p:txBody>
          <a:bodyPr>
            <a:normAutofit fontScale="90000"/>
          </a:bodyPr>
          <a:lstStyle/>
          <a:p>
            <a:r>
              <a:rPr lang="el-GR" dirty="0" smtClean="0"/>
              <a:t/>
            </a:r>
            <a:br>
              <a:rPr lang="el-GR" dirty="0" smtClean="0"/>
            </a:br>
            <a:r>
              <a:rPr lang="el-GR" dirty="0" smtClean="0"/>
              <a:t>Το </a:t>
            </a:r>
            <a:r>
              <a:rPr lang="en-US" dirty="0" smtClean="0"/>
              <a:t>pH</a:t>
            </a:r>
            <a:r>
              <a:rPr lang="el-GR" dirty="0" smtClean="0"/>
              <a:t> 5-7</a:t>
            </a:r>
            <a:r>
              <a:rPr lang="en-US" dirty="0" smtClean="0"/>
              <a:t> </a:t>
            </a:r>
            <a:r>
              <a:rPr lang="el-GR" dirty="0" smtClean="0"/>
              <a:t>του κρέατος είναι ιδανικό για την ανάπτυξη μικροοργανισμών</a:t>
            </a:r>
            <a:endParaRPr lang="el-GR" dirty="0"/>
          </a:p>
        </p:txBody>
      </p:sp>
      <p:graphicFrame>
        <p:nvGraphicFramePr>
          <p:cNvPr id="4" name="3 - Πίνακας"/>
          <p:cNvGraphicFramePr>
            <a:graphicFrameLocks noGrp="1"/>
          </p:cNvGraphicFramePr>
          <p:nvPr/>
        </p:nvGraphicFramePr>
        <p:xfrm>
          <a:off x="899592" y="2060848"/>
          <a:ext cx="6022414" cy="4450080"/>
        </p:xfrm>
        <a:graphic>
          <a:graphicData uri="http://schemas.openxmlformats.org/drawingml/2006/table">
            <a:tbl>
              <a:tblPr/>
              <a:tblGrid>
                <a:gridCol w="3994140"/>
                <a:gridCol w="2028274"/>
              </a:tblGrid>
              <a:tr h="301925">
                <a:tc gridSpan="2">
                  <a:txBody>
                    <a:bodyPr/>
                    <a:lstStyle/>
                    <a:p>
                      <a:pPr algn="ctr">
                        <a:spcAft>
                          <a:spcPts val="0"/>
                        </a:spcAft>
                      </a:pPr>
                      <a:r>
                        <a:rPr lang="en-GB" sz="2400" b="1" dirty="0">
                          <a:latin typeface="Times New Roman"/>
                          <a:ea typeface="Times New Roman"/>
                          <a:cs typeface="Times New Roman"/>
                        </a:rPr>
                        <a:t>ΚΡΕΑΤΑ &amp; ΠΟΥΛΕΡΙΚA</a:t>
                      </a:r>
                      <a:endParaRPr lang="el-GR"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l-GR"/>
                    </a:p>
                  </a:txBody>
                  <a:tcPr/>
                </a:tc>
              </a:tr>
              <a:tr h="390912">
                <a:tc gridSpan="2">
                  <a:txBody>
                    <a:bodyPr/>
                    <a:lstStyle/>
                    <a:p>
                      <a:pPr algn="r">
                        <a:spcAft>
                          <a:spcPts val="0"/>
                        </a:spcAft>
                      </a:pPr>
                      <a:r>
                        <a:rPr lang="en-US" sz="2400" b="1" dirty="0">
                          <a:latin typeface="Times New Roman"/>
                          <a:ea typeface="Times New Roman"/>
                          <a:cs typeface="Times New Roman"/>
                        </a:rPr>
                        <a:t>                                                                        </a:t>
                      </a:r>
                      <a:r>
                        <a:rPr lang="el-GR" sz="2400" b="1" baseline="0" dirty="0" smtClean="0">
                          <a:latin typeface="Times New Roman"/>
                          <a:ea typeface="Times New Roman"/>
                          <a:cs typeface="Times New Roman"/>
                        </a:rPr>
                        <a:t>  </a:t>
                      </a:r>
                      <a:r>
                        <a:rPr lang="en-US" sz="2400" b="1" dirty="0" smtClean="0">
                          <a:latin typeface="Times New Roman"/>
                          <a:ea typeface="Times New Roman"/>
                          <a:cs typeface="Times New Roman"/>
                        </a:rPr>
                        <a:t>pH</a:t>
                      </a:r>
                      <a:endParaRPr lang="el-GR"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301925">
                <a:tc>
                  <a:txBody>
                    <a:bodyPr/>
                    <a:lstStyle/>
                    <a:p>
                      <a:pPr>
                        <a:spcAft>
                          <a:spcPts val="0"/>
                        </a:spcAft>
                      </a:pPr>
                      <a:r>
                        <a:rPr lang="en-GB" sz="2000" dirty="0" err="1">
                          <a:latin typeface="Times New Roman"/>
                          <a:ea typeface="Times New Roman"/>
                          <a:cs typeface="Times New Roman"/>
                        </a:rPr>
                        <a:t>Γλώσσα</a:t>
                      </a:r>
                      <a:r>
                        <a:rPr lang="en-GB" sz="2000" dirty="0">
                          <a:latin typeface="Times New Roman"/>
                          <a:ea typeface="Times New Roman"/>
                          <a:cs typeface="Times New Roman"/>
                        </a:rPr>
                        <a:t> </a:t>
                      </a:r>
                      <a:r>
                        <a:rPr lang="en-GB" sz="2000" dirty="0" err="1">
                          <a:latin typeface="Times New Roman"/>
                          <a:ea typeface="Times New Roman"/>
                          <a:cs typeface="Times New Roman"/>
                        </a:rPr>
                        <a:t>βοδινή</a:t>
                      </a:r>
                      <a:endParaRPr lang="el-GR"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cs typeface="Times New Roman"/>
                        </a:rPr>
                        <a:t>5,9</a:t>
                      </a:r>
                      <a:endParaRPr lang="el-G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dirty="0" err="1">
                          <a:latin typeface="Times New Roman"/>
                          <a:ea typeface="Times New Roman"/>
                          <a:cs typeface="Times New Roman"/>
                        </a:rPr>
                        <a:t>Ζαμπόν</a:t>
                      </a:r>
                      <a:endParaRPr lang="el-GR"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cs typeface="Times New Roman"/>
                        </a:rPr>
                        <a:t>5,9 - 6,1</a:t>
                      </a:r>
                      <a:endParaRPr lang="el-G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dirty="0" err="1">
                          <a:latin typeface="Times New Roman"/>
                          <a:ea typeface="Times New Roman"/>
                          <a:cs typeface="Times New Roman"/>
                        </a:rPr>
                        <a:t>Κιμάς</a:t>
                      </a:r>
                      <a:r>
                        <a:rPr lang="en-GB" sz="2000" dirty="0">
                          <a:latin typeface="Times New Roman"/>
                          <a:ea typeface="Times New Roman"/>
                          <a:cs typeface="Times New Roman"/>
                        </a:rPr>
                        <a:t> </a:t>
                      </a:r>
                      <a:r>
                        <a:rPr lang="en-GB" sz="2000" dirty="0" err="1">
                          <a:latin typeface="Times New Roman"/>
                          <a:ea typeface="Times New Roman"/>
                          <a:cs typeface="Times New Roman"/>
                        </a:rPr>
                        <a:t>βοδινός</a:t>
                      </a:r>
                      <a:endParaRPr lang="el-GR"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cs typeface="Times New Roman"/>
                        </a:rPr>
                        <a:t>5,1 - 6,2</a:t>
                      </a:r>
                      <a:endParaRPr lang="el-G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dirty="0" err="1">
                          <a:latin typeface="Times New Roman"/>
                          <a:ea typeface="Times New Roman"/>
                          <a:cs typeface="Times New Roman"/>
                        </a:rPr>
                        <a:t>Κρέατα</a:t>
                      </a:r>
                      <a:r>
                        <a:rPr lang="en-GB" sz="2000" dirty="0">
                          <a:latin typeface="Times New Roman"/>
                          <a:ea typeface="Times New Roman"/>
                          <a:cs typeface="Times New Roman"/>
                        </a:rPr>
                        <a:t> </a:t>
                      </a:r>
                      <a:r>
                        <a:rPr lang="en-GB" sz="2000" dirty="0" err="1">
                          <a:latin typeface="Times New Roman"/>
                          <a:ea typeface="Times New Roman"/>
                          <a:cs typeface="Times New Roman"/>
                        </a:rPr>
                        <a:t>κονσερβοποιημένα</a:t>
                      </a:r>
                      <a:endParaRPr lang="el-GR"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cs typeface="Times New Roman"/>
                        </a:rPr>
                        <a:t>6,6</a:t>
                      </a:r>
                      <a:endParaRPr lang="el-G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dirty="0" err="1">
                          <a:latin typeface="Times New Roman"/>
                          <a:ea typeface="Times New Roman"/>
                          <a:cs typeface="Times New Roman"/>
                        </a:rPr>
                        <a:t>Κρεατοσκευάσματα</a:t>
                      </a:r>
                      <a:r>
                        <a:rPr lang="en-GB" sz="2000" dirty="0">
                          <a:latin typeface="Times New Roman"/>
                          <a:ea typeface="Times New Roman"/>
                          <a:cs typeface="Times New Roman"/>
                        </a:rPr>
                        <a:t> </a:t>
                      </a:r>
                      <a:r>
                        <a:rPr lang="en-GB" sz="2000" dirty="0" err="1">
                          <a:latin typeface="Times New Roman"/>
                          <a:ea typeface="Times New Roman"/>
                          <a:cs typeface="Times New Roman"/>
                        </a:rPr>
                        <a:t>μη</a:t>
                      </a:r>
                      <a:r>
                        <a:rPr lang="en-GB" sz="2000" dirty="0">
                          <a:latin typeface="Times New Roman"/>
                          <a:ea typeface="Times New Roman"/>
                          <a:cs typeface="Times New Roman"/>
                        </a:rPr>
                        <a:t> </a:t>
                      </a:r>
                      <a:r>
                        <a:rPr lang="en-GB" sz="2000" dirty="0" err="1">
                          <a:latin typeface="Times New Roman"/>
                          <a:ea typeface="Times New Roman"/>
                          <a:cs typeface="Times New Roman"/>
                        </a:rPr>
                        <a:t>ωριμασμένα</a:t>
                      </a:r>
                      <a:endParaRPr lang="el-GR"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cs typeface="Times New Roman"/>
                        </a:rPr>
                        <a:t>7,0</a:t>
                      </a:r>
                      <a:endParaRPr lang="el-GR"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Κρεατοσκευάσματα ωρίμανσης</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5,8</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Κρέας αρνίσιο</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5,4 </a:t>
                      </a:r>
                      <a:r>
                        <a:rPr lang="en-US" sz="2000" dirty="0">
                          <a:latin typeface="Times New Roman"/>
                          <a:ea typeface="Times New Roman"/>
                          <a:cs typeface="Times New Roman"/>
                        </a:rPr>
                        <a:t>-</a:t>
                      </a:r>
                      <a:r>
                        <a:rPr lang="en-GB" sz="2000" dirty="0">
                          <a:latin typeface="Times New Roman"/>
                          <a:ea typeface="Times New Roman"/>
                          <a:cs typeface="Times New Roman"/>
                        </a:rPr>
                        <a:t> 6,7</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Κρέας μοσχαρίσιο</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6,0</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Κρέας χοιρινό</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5,3 </a:t>
                      </a:r>
                      <a:r>
                        <a:rPr lang="en-US" sz="2000" dirty="0">
                          <a:latin typeface="Times New Roman"/>
                          <a:ea typeface="Times New Roman"/>
                          <a:cs typeface="Times New Roman"/>
                        </a:rPr>
                        <a:t>-</a:t>
                      </a:r>
                      <a:r>
                        <a:rPr lang="en-GB" sz="2000" dirty="0">
                          <a:latin typeface="Times New Roman"/>
                          <a:ea typeface="Times New Roman"/>
                          <a:cs typeface="Times New Roman"/>
                        </a:rPr>
                        <a:t> 6,9</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Κρέας κοτόπουλο</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6,5</a:t>
                      </a:r>
                      <a:r>
                        <a:rPr lang="en-US" sz="2000" dirty="0">
                          <a:latin typeface="Times New Roman"/>
                          <a:ea typeface="Times New Roman"/>
                          <a:cs typeface="Times New Roman"/>
                        </a:rPr>
                        <a:t>-</a:t>
                      </a:r>
                      <a:r>
                        <a:rPr lang="en-GB" sz="2000" dirty="0">
                          <a:latin typeface="Times New Roman"/>
                          <a:ea typeface="Times New Roman"/>
                          <a:cs typeface="Times New Roman"/>
                        </a:rPr>
                        <a:t> 6,7</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25">
                <a:tc>
                  <a:txBody>
                    <a:bodyPr/>
                    <a:lstStyle/>
                    <a:p>
                      <a:pPr>
                        <a:spcAft>
                          <a:spcPts val="0"/>
                        </a:spcAft>
                      </a:pPr>
                      <a:r>
                        <a:rPr lang="en-GB" sz="2000">
                          <a:latin typeface="Times New Roman"/>
                          <a:ea typeface="Times New Roman"/>
                          <a:cs typeface="Times New Roman"/>
                        </a:rPr>
                        <a:t>Γαλοπούλα ψητή</a:t>
                      </a:r>
                      <a:endParaRPr lang="el-GR"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cs typeface="Times New Roman"/>
                        </a:rPr>
                        <a:t>5,7 - 6,8</a:t>
                      </a:r>
                      <a:endParaRPr lang="el-GR"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066800"/>
          </a:xfrm>
        </p:spPr>
        <p:txBody>
          <a:bodyPr/>
          <a:lstStyle/>
          <a:p>
            <a:r>
              <a:rPr lang="el-GR" dirty="0" smtClean="0"/>
              <a:t>Μικροβιολογικό φορτίο κρέατος</a:t>
            </a:r>
            <a:endParaRPr lang="el-GR" dirty="0"/>
          </a:p>
        </p:txBody>
      </p:sp>
      <p:sp>
        <p:nvSpPr>
          <p:cNvPr id="3" name="2 - Θέση περιεχομένου"/>
          <p:cNvSpPr>
            <a:spLocks noGrp="1"/>
          </p:cNvSpPr>
          <p:nvPr>
            <p:ph idx="1"/>
          </p:nvPr>
        </p:nvSpPr>
        <p:spPr>
          <a:xfrm>
            <a:off x="457200" y="1484784"/>
            <a:ext cx="8229600" cy="5089752"/>
          </a:xfrm>
        </p:spPr>
        <p:txBody>
          <a:bodyPr>
            <a:normAutofit/>
          </a:bodyPr>
          <a:lstStyle/>
          <a:p>
            <a:r>
              <a:rPr lang="el-GR" dirty="0" smtClean="0"/>
              <a:t>Τα κόκκινα κρέατα και τα πουλερικά έχουν ετερογενές μικροβιακό φορτίο, το οποίο αποτελείται από </a:t>
            </a:r>
            <a:r>
              <a:rPr lang="el-GR" dirty="0" err="1" smtClean="0"/>
              <a:t>μεσόφιλους</a:t>
            </a:r>
            <a:r>
              <a:rPr lang="el-GR" dirty="0" smtClean="0"/>
              <a:t> και </a:t>
            </a:r>
            <a:r>
              <a:rPr lang="el-GR" dirty="0" err="1" smtClean="0"/>
              <a:t>ψυχροτρόφους</a:t>
            </a:r>
            <a:r>
              <a:rPr lang="el-GR" dirty="0" smtClean="0"/>
              <a:t> μικροοργανισμούς (βακτήρια, μύκητες, ζύμες).</a:t>
            </a:r>
          </a:p>
          <a:p>
            <a:r>
              <a:rPr lang="el-GR" dirty="0" smtClean="0"/>
              <a:t>Τα παθογόνα είδη που προέρχονται τόσο από το ίδιο το ζώο, όσο  και από το περιβάλλον, εισέρχονται στο κρέας κατά την σφαγή και την περεταίρω επεξεργασία του. </a:t>
            </a:r>
          </a:p>
          <a:p>
            <a:endParaRPr lang="el-GR" dirty="0" smtClean="0"/>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3014</TotalTime>
  <Words>3976</Words>
  <Application>Microsoft Office PowerPoint</Application>
  <PresentationFormat>Προβολή στην οθόνη (4:3)</PresentationFormat>
  <Paragraphs>444</Paragraphs>
  <Slides>69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69</vt:i4>
      </vt:variant>
    </vt:vector>
  </HeadingPairs>
  <TitlesOfParts>
    <vt:vector size="70" baseType="lpstr">
      <vt:lpstr>Αστικό</vt:lpstr>
      <vt:lpstr>Ενότητα 4α: Μικροβιολογικές αλλοιώσεις τροφίμων ζωικής προέλευσης</vt:lpstr>
      <vt:lpstr>Η μικροβιακή ποιότητα, δηλ ο αριθμός και το είδος των μικροοργανισμών που περιέχονται σε ένα τρόφιμο επηρεάζεται από:</vt:lpstr>
      <vt:lpstr>Στόχος παραγωγής: όσο το δυνατόν χαμηλότερο μικροβιακό φορτίο</vt:lpstr>
      <vt:lpstr>Μικροβιολογική αλλοίωση</vt:lpstr>
      <vt:lpstr>Παρουσίαση του PowerPoint</vt:lpstr>
      <vt:lpstr>Αλλοιώσεις τροφίμων ζωικής προέλευσης</vt:lpstr>
      <vt:lpstr>  1. ΚΡΕΑΣ  Μικροβιακή αλλοίωση των ωμών (νωπών) κόκκινων κρεάτων </vt:lpstr>
      <vt:lpstr> Το pH 5-7 του κρέατος είναι ιδανικό για την ανάπτυξη μικροοργανισμών</vt:lpstr>
      <vt:lpstr>Μικροβιολογικό φορτίο κρέατος</vt:lpstr>
      <vt:lpstr>Παρουσίαση του PowerPoint</vt:lpstr>
      <vt:lpstr>Η θερμοκρασία συντήρησης του κρέατος επηρεάζει τον αρχικό του μικροβιόκοσμο</vt:lpstr>
      <vt:lpstr>Μύκητες: σε αφυδατωμένα κρέατα</vt:lpstr>
      <vt:lpstr>Επεξεργασία κρέατος: μείωση του μικροβιακού φορτίου</vt:lpstr>
      <vt:lpstr>Στάδια αλλοίωσης κρέατος</vt:lpstr>
      <vt:lpstr>Nωπό κρέας συσκευασμένο σε κενό</vt:lpstr>
      <vt:lpstr>Παρουσίαση του PowerPoint</vt:lpstr>
      <vt:lpstr>Βακτήρια που αλλοιώνουν το κρέας</vt:lpstr>
      <vt:lpstr>Κιμάς: μεγαλύτερο μικροβιακό φορτίο</vt:lpstr>
      <vt:lpstr>Παθογόνοι μικροοργανισμοί στα κόκκινα κρέατα </vt:lpstr>
      <vt:lpstr>Χαρακτηριστικά βακτήρια που αλλοιώνουν το κρέας</vt:lpstr>
      <vt:lpstr>Pseudomonas</vt:lpstr>
      <vt:lpstr>Σημαντικότερα βακτήρια και ζύμες που συμβάλλουν στην αλλοίωση του κρέατος</vt:lpstr>
      <vt:lpstr>Χαρακτηριστικές αλλοιώσεις στην επιφάνεια (εμφάνιση γλειώδους ουσίας)</vt:lpstr>
      <vt:lpstr>Λουκάνικα, σαλάμια, κρεατοσκευάσματα (αλλαντικά)</vt:lpstr>
      <vt:lpstr>Η μικροβιακή χλωρίδα των λουκάνικων</vt:lpstr>
      <vt:lpstr>Μικροβιακή αλλοίωση των λουκάνικων, σαλαμιών και κρεατοσκευασμάτων (αλλαντικά) </vt:lpstr>
      <vt:lpstr>Brochothrix thermosphacta</vt:lpstr>
      <vt:lpstr>Επιθυμητή και ανεπιθύμητη ανάπτυξη μυκήτων σε λουκάνικα</vt:lpstr>
      <vt:lpstr>αποχρωματισμός</vt:lpstr>
      <vt:lpstr>Παρουσίαση του PowerPoint</vt:lpstr>
      <vt:lpstr>Μπέικον και συντηρημένα ζαμπόν </vt:lpstr>
      <vt:lpstr> βακτήρια που έχουν ενοχοποιηθεί για την πρόκληση ξινίσματος στο ζαμπόν: </vt:lpstr>
      <vt:lpstr>Τα συντηρημένα ζαμπόν </vt:lpstr>
      <vt:lpstr>Επιπτώσεις της επεξεργασίας</vt:lpstr>
      <vt:lpstr>Τρόποι επεξεργασίας κρέατος</vt:lpstr>
      <vt:lpstr>2. Πουλερικά Μικροβιακή αλλοίωση των πουλερικών </vt:lpstr>
      <vt:lpstr>Αλλοίωση των πουλερικών </vt:lpstr>
      <vt:lpstr>Παρουσίαση του PowerPoint</vt:lpstr>
      <vt:lpstr>Παθογόνοι μικροοργανισμοί στα πουλερικά </vt:lpstr>
      <vt:lpstr>3.ΑΥΓΑ ΚΑΙ ΠΡΟΪΟΝΤΑ ΤΟΥΣ</vt:lpstr>
      <vt:lpstr>προϊόντα υγρού αυγού</vt:lpstr>
      <vt:lpstr>Μικροβιακές αλλοιώσεις </vt:lpstr>
      <vt:lpstr>Παρουσίαση του PowerPoint</vt:lpstr>
      <vt:lpstr>Παρουσίαση του PowerPoint</vt:lpstr>
      <vt:lpstr>Παρουσίαση του PowerPoint</vt:lpstr>
      <vt:lpstr>Παθογόνοι μικροοργανισμοί ενδιαφέροντος </vt:lpstr>
      <vt:lpstr>Επιπτώσεις την επεξεργασίας </vt:lpstr>
      <vt:lpstr>Παρουσίαση του PowerPoint</vt:lpstr>
      <vt:lpstr>4. AΛΙΕΥΜΑΤΑ</vt:lpstr>
      <vt:lpstr>Mικροβιακή αλλοίωση ψαριών</vt:lpstr>
      <vt:lpstr>Οστρακοειδή</vt:lpstr>
      <vt:lpstr>Μαλακόστρακα και κεφαλόποδα</vt:lpstr>
      <vt:lpstr>5. ΓΑΛΑ ΚΑΙ ΠΡΟΙΟΝΤΑ ΤΟΥΣ</vt:lpstr>
      <vt:lpstr>Μικροβιόκοσμος του γάλακτος </vt:lpstr>
      <vt:lpstr>Μερικοί μικροοργανισμοί που συναντώνται στο γάλα</vt:lpstr>
      <vt:lpstr>Παθογόνοι μικροοργανισμοί ενδιαφέροντος </vt:lpstr>
      <vt:lpstr>Θερμική επεξεργασία του γάλακτος</vt:lpstr>
      <vt:lpstr>Κύριοι τύποι θερμικής επεξεργασίας, οι οποίοι χρησιμοποιούνται για την επεξεργασία του γάλακτος: </vt:lpstr>
      <vt:lpstr>Αλλοίωση γάλακτος</vt:lpstr>
      <vt:lpstr>Σπορογόνα βακτήρια</vt:lpstr>
      <vt:lpstr>Μικροβιακά ένζυμα</vt:lpstr>
      <vt:lpstr> 6. ΤΥΡΙΑ </vt:lpstr>
      <vt:lpstr>Τα τυριά είναι αποτέλεσμα ζύμωσης του γάλακτος από γαλακτικά βακτήρια</vt:lpstr>
      <vt:lpstr>Παρουσίαση του PowerPoint</vt:lpstr>
      <vt:lpstr>Η επιβίωση και ανάπτυξη παθογόνων μικροοργανισμών στα τυριά</vt:lpstr>
      <vt:lpstr>Μικροβιολογικές αλλοιώσεις - κίνδυνοι     </vt:lpstr>
      <vt:lpstr>Aναερόβια βακτήρια</vt:lpstr>
      <vt:lpstr>Διάφοροι μικροοργανισμοί έχουν ενοχοποιηθεί για δηλητηριάσεις από τυριά όπως:</vt:lpstr>
      <vt:lpstr>Μόλυνση με σπορογόνα βακτήρια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4α: Μικροβιολογικές αλλοιώσεις τροφίμων ζωικής προέλευσης</dc:title>
  <dc:creator>AsusUser</dc:creator>
  <cp:lastModifiedBy>user</cp:lastModifiedBy>
  <cp:revision>18</cp:revision>
  <dcterms:created xsi:type="dcterms:W3CDTF">2018-10-01T11:20:22Z</dcterms:created>
  <dcterms:modified xsi:type="dcterms:W3CDTF">2018-11-08T15:02:04Z</dcterms:modified>
</cp:coreProperties>
</file>