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75"/>
  </p:notesMasterIdLst>
  <p:sldIdLst>
    <p:sldId id="257" r:id="rId2"/>
    <p:sldId id="301" r:id="rId3"/>
    <p:sldId id="364"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26" r:id="rId22"/>
    <p:sldId id="327" r:id="rId23"/>
    <p:sldId id="328" r:id="rId24"/>
    <p:sldId id="365" r:id="rId25"/>
    <p:sldId id="368" r:id="rId26"/>
    <p:sldId id="329" r:id="rId27"/>
    <p:sldId id="330" r:id="rId28"/>
    <p:sldId id="331" r:id="rId29"/>
    <p:sldId id="332" r:id="rId30"/>
    <p:sldId id="333" r:id="rId31"/>
    <p:sldId id="369" r:id="rId32"/>
    <p:sldId id="370" r:id="rId33"/>
    <p:sldId id="338" r:id="rId34"/>
    <p:sldId id="339" r:id="rId35"/>
    <p:sldId id="340" r:id="rId36"/>
    <p:sldId id="341" r:id="rId37"/>
    <p:sldId id="342" r:id="rId38"/>
    <p:sldId id="343" r:id="rId39"/>
    <p:sldId id="344" r:id="rId40"/>
    <p:sldId id="345" r:id="rId41"/>
    <p:sldId id="346" r:id="rId42"/>
    <p:sldId id="347" r:id="rId43"/>
    <p:sldId id="348" r:id="rId44"/>
    <p:sldId id="349" r:id="rId45"/>
    <p:sldId id="350" r:id="rId46"/>
    <p:sldId id="351" r:id="rId47"/>
    <p:sldId id="352" r:id="rId48"/>
    <p:sldId id="353" r:id="rId49"/>
    <p:sldId id="354" r:id="rId50"/>
    <p:sldId id="355" r:id="rId51"/>
    <p:sldId id="356" r:id="rId52"/>
    <p:sldId id="357" r:id="rId53"/>
    <p:sldId id="358" r:id="rId54"/>
    <p:sldId id="359" r:id="rId55"/>
    <p:sldId id="360" r:id="rId56"/>
    <p:sldId id="361" r:id="rId57"/>
    <p:sldId id="362" r:id="rId58"/>
    <p:sldId id="371" r:id="rId59"/>
    <p:sldId id="372" r:id="rId60"/>
    <p:sldId id="373" r:id="rId61"/>
    <p:sldId id="374" r:id="rId62"/>
    <p:sldId id="375" r:id="rId63"/>
    <p:sldId id="376" r:id="rId64"/>
    <p:sldId id="377" r:id="rId65"/>
    <p:sldId id="378" r:id="rId66"/>
    <p:sldId id="379" r:id="rId67"/>
    <p:sldId id="380" r:id="rId68"/>
    <p:sldId id="381" r:id="rId69"/>
    <p:sldId id="382" r:id="rId70"/>
    <p:sldId id="383" r:id="rId71"/>
    <p:sldId id="384" r:id="rId72"/>
    <p:sldId id="385" r:id="rId73"/>
    <p:sldId id="386" r:id="rId7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660"/>
  </p:normalViewPr>
  <p:slideViewPr>
    <p:cSldViewPr>
      <p:cViewPr>
        <p:scale>
          <a:sx n="75" d="100"/>
          <a:sy n="75" d="100"/>
        </p:scale>
        <p:origin x="-2040" y="-7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55963E-92E0-4D75-8DA4-B1EDEB98D3ED}" type="datetimeFigureOut">
              <a:rPr lang="el-GR" smtClean="0"/>
              <a:pPr/>
              <a:t>8/11/2018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73B138-8DB5-44EC-8581-AB88F3225E9E}" type="slidenum">
              <a:rPr lang="el-GR" smtClean="0"/>
              <a:pPr/>
              <a:t>‹#›</a:t>
            </a:fld>
            <a:endParaRPr lang="el-GR"/>
          </a:p>
        </p:txBody>
      </p:sp>
    </p:spTree>
    <p:extLst>
      <p:ext uri="{BB962C8B-B14F-4D97-AF65-F5344CB8AC3E}">
        <p14:creationId xmlns:p14="http://schemas.microsoft.com/office/powerpoint/2010/main" val="2969294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p:txBody>
          <a:bodyPr/>
          <a:lstStyle/>
          <a:p>
            <a:pPr>
              <a:defRPr/>
            </a:pPr>
            <a:r>
              <a:rPr lang="el-GR" smtClean="0"/>
              <a:t>Food Microbiology</a:t>
            </a:r>
          </a:p>
        </p:txBody>
      </p:sp>
      <p:sp>
        <p:nvSpPr>
          <p:cNvPr id="83971" name="Rectangle 7"/>
          <p:cNvSpPr>
            <a:spLocks noGrp="1" noChangeArrowheads="1"/>
          </p:cNvSpPr>
          <p:nvPr>
            <p:ph type="sldNum" sz="quarter" idx="5"/>
          </p:nvPr>
        </p:nvSpPr>
        <p:spPr/>
        <p:txBody>
          <a:bodyPr/>
          <a:lstStyle/>
          <a:p>
            <a:pPr>
              <a:defRPr/>
            </a:pPr>
            <a:fld id="{3EEBB543-6ED4-44EE-8DDF-94C2DD297F55}" type="slidenum">
              <a:rPr lang="el-GR" smtClean="0"/>
              <a:pPr>
                <a:defRPr/>
              </a:pPr>
              <a:t>9</a:t>
            </a:fld>
            <a:endParaRPr lang="el-GR" smtClean="0"/>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p:txBody>
          <a:bodyPr/>
          <a:lstStyle/>
          <a:p>
            <a:pPr>
              <a:defRPr/>
            </a:pPr>
            <a:r>
              <a:rPr lang="el-GR" smtClean="0"/>
              <a:t>Food Microbiology</a:t>
            </a:r>
          </a:p>
        </p:txBody>
      </p:sp>
      <p:sp>
        <p:nvSpPr>
          <p:cNvPr id="74755" name="Rectangle 7"/>
          <p:cNvSpPr>
            <a:spLocks noGrp="1" noChangeArrowheads="1"/>
          </p:cNvSpPr>
          <p:nvPr>
            <p:ph type="sldNum" sz="quarter" idx="5"/>
          </p:nvPr>
        </p:nvSpPr>
        <p:spPr/>
        <p:txBody>
          <a:bodyPr/>
          <a:lstStyle/>
          <a:p>
            <a:pPr>
              <a:defRPr/>
            </a:pPr>
            <a:fld id="{C7BFF579-F571-415D-9F7D-7E04BBBA9D07}" type="slidenum">
              <a:rPr lang="el-GR" smtClean="0"/>
              <a:pPr>
                <a:defRPr/>
              </a:pPr>
              <a:t>60</a:t>
            </a:fld>
            <a:endParaRPr lang="el-GR" smtClean="0"/>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p:txBody>
          <a:bodyPr/>
          <a:lstStyle/>
          <a:p>
            <a:pPr>
              <a:defRPr/>
            </a:pPr>
            <a:r>
              <a:rPr lang="el-GR" smtClean="0"/>
              <a:t>Food Microbiology</a:t>
            </a:r>
          </a:p>
        </p:txBody>
      </p:sp>
      <p:sp>
        <p:nvSpPr>
          <p:cNvPr id="75779" name="Rectangle 7"/>
          <p:cNvSpPr>
            <a:spLocks noGrp="1" noChangeArrowheads="1"/>
          </p:cNvSpPr>
          <p:nvPr>
            <p:ph type="sldNum" sz="quarter" idx="5"/>
          </p:nvPr>
        </p:nvSpPr>
        <p:spPr/>
        <p:txBody>
          <a:bodyPr/>
          <a:lstStyle/>
          <a:p>
            <a:pPr>
              <a:defRPr/>
            </a:pPr>
            <a:fld id="{8445F762-8A48-444D-9D77-B31F4BF2D313}" type="slidenum">
              <a:rPr lang="el-GR" smtClean="0"/>
              <a:pPr>
                <a:defRPr/>
              </a:pPr>
              <a:t>69</a:t>
            </a:fld>
            <a:endParaRPr lang="el-GR" smtClean="0"/>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p:txBody>
          <a:bodyPr/>
          <a:lstStyle/>
          <a:p>
            <a:pPr>
              <a:defRPr/>
            </a:pPr>
            <a:r>
              <a:rPr lang="el-GR" smtClean="0"/>
              <a:t>Food Microbiology</a:t>
            </a:r>
          </a:p>
        </p:txBody>
      </p:sp>
      <p:sp>
        <p:nvSpPr>
          <p:cNvPr id="86019" name="Rectangle 7"/>
          <p:cNvSpPr>
            <a:spLocks noGrp="1" noChangeArrowheads="1"/>
          </p:cNvSpPr>
          <p:nvPr>
            <p:ph type="sldNum" sz="quarter" idx="5"/>
          </p:nvPr>
        </p:nvSpPr>
        <p:spPr/>
        <p:txBody>
          <a:bodyPr/>
          <a:lstStyle/>
          <a:p>
            <a:pPr>
              <a:defRPr/>
            </a:pPr>
            <a:fld id="{2C85072E-C3F7-48CD-9733-155179A8CEFB}" type="slidenum">
              <a:rPr lang="el-GR" smtClean="0"/>
              <a:pPr>
                <a:defRPr/>
              </a:pPr>
              <a:t>14</a:t>
            </a:fld>
            <a:endParaRPr lang="el-GR" smtClean="0"/>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273B138-8DB5-44EC-8581-AB88F3225E9E}" type="slidenum">
              <a:rPr lang="el-GR" smtClean="0"/>
              <a:pPr/>
              <a:t>20</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BE6002B3-2BB3-4DCA-9DB6-62B79B5C4787}" type="slidenum">
              <a:rPr lang="en-US"/>
              <a:pPr/>
              <a:t>23</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l-GR" smtClean="0"/>
              <a:t>Γενικά ως «</a:t>
            </a:r>
            <a:r>
              <a:rPr lang="el-GR" i="1" smtClean="0"/>
              <a:t>Λειτουργικό» </a:t>
            </a:r>
            <a:r>
              <a:rPr lang="el-GR" smtClean="0"/>
              <a:t>τρόφιμο ορίζεται κάθε τρόφιμο που συμβάλει θετικά στην φυσική ή πνευματική κατάσταση του ανθρώπου πέρα από τη συμμετοχή του στις διατροφικές ανάγκες του. </a:t>
            </a:r>
          </a:p>
          <a:p>
            <a:pPr eaLnBrk="1" hangingPunct="1"/>
            <a:r>
              <a:rPr lang="el-GR" smtClean="0"/>
              <a:t>Κάτω υπό τον όρο αυτό περιλαμβάνονται, μεταξύ άλλων, οι όροι  «</a:t>
            </a:r>
            <a:r>
              <a:rPr lang="en-US" i="1" smtClean="0"/>
              <a:t>Functional</a:t>
            </a:r>
            <a:r>
              <a:rPr lang="el-GR" i="1" smtClean="0"/>
              <a:t> </a:t>
            </a:r>
            <a:r>
              <a:rPr lang="en-US" i="1" smtClean="0"/>
              <a:t>foods</a:t>
            </a:r>
            <a:r>
              <a:rPr lang="el-GR" smtClean="0"/>
              <a:t>», «</a:t>
            </a:r>
            <a:r>
              <a:rPr lang="en-US" i="1" smtClean="0"/>
              <a:t>Nutraceuticals</a:t>
            </a:r>
            <a:r>
              <a:rPr lang="el-GR" smtClean="0"/>
              <a:t>», «</a:t>
            </a:r>
            <a:r>
              <a:rPr lang="en-US" i="1" smtClean="0"/>
              <a:t>Novel</a:t>
            </a:r>
            <a:r>
              <a:rPr lang="el-GR" i="1" smtClean="0"/>
              <a:t> </a:t>
            </a:r>
            <a:r>
              <a:rPr lang="en-US" i="1" smtClean="0"/>
              <a:t>Foods</a:t>
            </a:r>
            <a:r>
              <a:rPr lang="el-GR" smtClean="0"/>
              <a:t>», «</a:t>
            </a:r>
            <a:r>
              <a:rPr lang="en-US" i="1" smtClean="0"/>
              <a:t>Pharmafood</a:t>
            </a:r>
            <a:r>
              <a:rPr lang="el-GR" smtClean="0"/>
              <a:t>», «</a:t>
            </a:r>
            <a:r>
              <a:rPr lang="en-US" i="1" smtClean="0"/>
              <a:t>Foodaceutical</a:t>
            </a:r>
            <a:r>
              <a:rPr lang="el-GR" smtClean="0"/>
              <a:t>», «</a:t>
            </a:r>
            <a:r>
              <a:rPr lang="en-US" i="1" smtClean="0"/>
              <a:t>Vitafood</a:t>
            </a:r>
            <a:r>
              <a:rPr lang="el-GR" smtClean="0"/>
              <a:t>» κ.α.</a:t>
            </a:r>
          </a:p>
          <a:p>
            <a:pPr eaLnBrk="1" hangingPunct="1"/>
            <a:r>
              <a:rPr lang="el-GR" smtClean="0"/>
              <a:t>Η παρουσία τόσων πολλών όρων δεν είναι τυχαία. Αντίθετα, αντικατοπτρίζει τις ποικίλες τάσεις της αγοράς, της τεχνολογίας, αλλά και την απουσία κάποιου γενικού κανονιστικού πλαισίου νομοθετικού ή άλλου. </a:t>
            </a: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8D91AD8-0ABD-4AD9-AC05-75EAA83439FD}" type="slidenum">
              <a:rPr lang="en-US"/>
              <a:pPr/>
              <a:t>24</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l-GR" smtClean="0"/>
              <a:t>Γενικά ως «</a:t>
            </a:r>
            <a:r>
              <a:rPr lang="el-GR" i="1" smtClean="0"/>
              <a:t>Λειτουργικό» </a:t>
            </a:r>
            <a:r>
              <a:rPr lang="el-GR" smtClean="0"/>
              <a:t>τρόφιμο ορίζεται κάθε τρόφιμο που συμβάλει θετικά στην φυσική ή πνευματική κατάσταση του ανθρώπου πέρα από τη συμμετοχή του στις διατροφικές ανάγκες του. </a:t>
            </a:r>
          </a:p>
          <a:p>
            <a:pPr eaLnBrk="1" hangingPunct="1"/>
            <a:r>
              <a:rPr lang="el-GR" smtClean="0"/>
              <a:t>Κάτω υπό τον όρο αυτό περιλαμβάνονται, μεταξύ άλλων, οι όροι  «</a:t>
            </a:r>
            <a:r>
              <a:rPr lang="en-US" i="1" smtClean="0"/>
              <a:t>Functional</a:t>
            </a:r>
            <a:r>
              <a:rPr lang="el-GR" i="1" smtClean="0"/>
              <a:t> </a:t>
            </a:r>
            <a:r>
              <a:rPr lang="en-US" i="1" smtClean="0"/>
              <a:t>foods</a:t>
            </a:r>
            <a:r>
              <a:rPr lang="el-GR" smtClean="0"/>
              <a:t>», «</a:t>
            </a:r>
            <a:r>
              <a:rPr lang="en-US" i="1" smtClean="0"/>
              <a:t>Nutraceuticals</a:t>
            </a:r>
            <a:r>
              <a:rPr lang="el-GR" smtClean="0"/>
              <a:t>», «</a:t>
            </a:r>
            <a:r>
              <a:rPr lang="en-US" i="1" smtClean="0"/>
              <a:t>Novel</a:t>
            </a:r>
            <a:r>
              <a:rPr lang="el-GR" i="1" smtClean="0"/>
              <a:t> </a:t>
            </a:r>
            <a:r>
              <a:rPr lang="en-US" i="1" smtClean="0"/>
              <a:t>Foods</a:t>
            </a:r>
            <a:r>
              <a:rPr lang="el-GR" smtClean="0"/>
              <a:t>», «</a:t>
            </a:r>
            <a:r>
              <a:rPr lang="en-US" i="1" smtClean="0"/>
              <a:t>Pharmafood</a:t>
            </a:r>
            <a:r>
              <a:rPr lang="el-GR" smtClean="0"/>
              <a:t>», «</a:t>
            </a:r>
            <a:r>
              <a:rPr lang="en-US" i="1" smtClean="0"/>
              <a:t>Foodaceutical</a:t>
            </a:r>
            <a:r>
              <a:rPr lang="el-GR" smtClean="0"/>
              <a:t>», «</a:t>
            </a:r>
            <a:r>
              <a:rPr lang="en-US" i="1" smtClean="0"/>
              <a:t>Vitafood</a:t>
            </a:r>
            <a:r>
              <a:rPr lang="el-GR" smtClean="0"/>
              <a:t>» κ.α.</a:t>
            </a:r>
          </a:p>
          <a:p>
            <a:pPr eaLnBrk="1" hangingPunct="1"/>
            <a:r>
              <a:rPr lang="el-GR" smtClean="0"/>
              <a:t>Η παρουσία τόσων πολλών όρων δεν είναι τυχαία. Αντίθετα, αντικατοπτρίζει τις ποικίλες τάσεις της αγοράς, της τεχνολογίας, αλλά και την απουσία κάποιου γενικού κανονιστικού πλαισίου νομοθετικού ή άλλου. </a:t>
            </a: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B2C9A87-D600-421A-B0DA-B855B12C8593}" type="slidenum">
              <a:rPr lang="en-US"/>
              <a:pPr/>
              <a:t>31</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l-GR" smtClean="0"/>
              <a:t>Γενικά ως «</a:t>
            </a:r>
            <a:r>
              <a:rPr lang="el-GR" i="1" smtClean="0"/>
              <a:t>Λειτουργικό» </a:t>
            </a:r>
            <a:r>
              <a:rPr lang="el-GR" smtClean="0"/>
              <a:t>τρόφιμο ορίζεται κάθε τρόφιμο που συμβάλει θετικά στην φυσική ή πνευματική κατάσταση του ανθρώπου πέρα από τη συμμετοχή του στις διατροφικές ανάγκες του. </a:t>
            </a:r>
          </a:p>
          <a:p>
            <a:pPr eaLnBrk="1" hangingPunct="1"/>
            <a:r>
              <a:rPr lang="el-GR" smtClean="0"/>
              <a:t>Κάτω υπό τον όρο αυτό περιλαμβάνονται, μεταξύ άλλων, οι όροι  «</a:t>
            </a:r>
            <a:r>
              <a:rPr lang="en-US" i="1" smtClean="0"/>
              <a:t>Functional</a:t>
            </a:r>
            <a:r>
              <a:rPr lang="el-GR" i="1" smtClean="0"/>
              <a:t> </a:t>
            </a:r>
            <a:r>
              <a:rPr lang="en-US" i="1" smtClean="0"/>
              <a:t>foods</a:t>
            </a:r>
            <a:r>
              <a:rPr lang="el-GR" smtClean="0"/>
              <a:t>», «</a:t>
            </a:r>
            <a:r>
              <a:rPr lang="en-US" i="1" smtClean="0"/>
              <a:t>Nutraceuticals</a:t>
            </a:r>
            <a:r>
              <a:rPr lang="el-GR" smtClean="0"/>
              <a:t>», «</a:t>
            </a:r>
            <a:r>
              <a:rPr lang="en-US" i="1" smtClean="0"/>
              <a:t>Novel</a:t>
            </a:r>
            <a:r>
              <a:rPr lang="el-GR" i="1" smtClean="0"/>
              <a:t> </a:t>
            </a:r>
            <a:r>
              <a:rPr lang="en-US" i="1" smtClean="0"/>
              <a:t>Foods</a:t>
            </a:r>
            <a:r>
              <a:rPr lang="el-GR" smtClean="0"/>
              <a:t>», «</a:t>
            </a:r>
            <a:r>
              <a:rPr lang="en-US" i="1" smtClean="0"/>
              <a:t>Pharmafood</a:t>
            </a:r>
            <a:r>
              <a:rPr lang="el-GR" smtClean="0"/>
              <a:t>», «</a:t>
            </a:r>
            <a:r>
              <a:rPr lang="en-US" i="1" smtClean="0"/>
              <a:t>Foodaceutical</a:t>
            </a:r>
            <a:r>
              <a:rPr lang="el-GR" smtClean="0"/>
              <a:t>», «</a:t>
            </a:r>
            <a:r>
              <a:rPr lang="en-US" i="1" smtClean="0"/>
              <a:t>Vitafood</a:t>
            </a:r>
            <a:r>
              <a:rPr lang="el-GR" smtClean="0"/>
              <a:t>» κ.α.</a:t>
            </a:r>
          </a:p>
          <a:p>
            <a:pPr eaLnBrk="1" hangingPunct="1"/>
            <a:r>
              <a:rPr lang="el-GR" smtClean="0"/>
              <a:t>Η παρουσία τόσων πολλών όρων δεν είναι τυχαία. Αντίθετα, αντικατοπτρίζει τις ποικίλες τάσεις της αγοράς, της τεχνολογίας, αλλά και την απουσία κάποιου γενικού κανονιστικού πλαισίου νομοθετικού ή άλλου. </a:t>
            </a: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E7460EE-3361-4768-9883-542E5FB14EF6}" type="slidenum">
              <a:rPr lang="en-US"/>
              <a:pPr/>
              <a:t>34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l-GR" smtClean="0"/>
              <a:t>Γενικά ως «</a:t>
            </a:r>
            <a:r>
              <a:rPr lang="el-GR" i="1" smtClean="0"/>
              <a:t>Λειτουργικό» </a:t>
            </a:r>
            <a:r>
              <a:rPr lang="el-GR" smtClean="0"/>
              <a:t>τρόφιμο ορίζεται κάθε τρόφιμο που συμβάλει θετικά στην φυσική ή πνευματική κατάσταση του ανθρώπου πέρα από τη συμμετοχή του στις διατροφικές ανάγκες του. </a:t>
            </a:r>
          </a:p>
          <a:p>
            <a:pPr eaLnBrk="1" hangingPunct="1"/>
            <a:r>
              <a:rPr lang="el-GR" smtClean="0"/>
              <a:t>Κάτω υπό τον όρο αυτό περιλαμβάνονται, μεταξύ άλλων, οι όροι  «</a:t>
            </a:r>
            <a:r>
              <a:rPr lang="en-US" i="1" smtClean="0"/>
              <a:t>Functional</a:t>
            </a:r>
            <a:r>
              <a:rPr lang="el-GR" i="1" smtClean="0"/>
              <a:t> </a:t>
            </a:r>
            <a:r>
              <a:rPr lang="en-US" i="1" smtClean="0"/>
              <a:t>foods</a:t>
            </a:r>
            <a:r>
              <a:rPr lang="el-GR" smtClean="0"/>
              <a:t>», «</a:t>
            </a:r>
            <a:r>
              <a:rPr lang="en-US" i="1" smtClean="0"/>
              <a:t>Nutraceuticals</a:t>
            </a:r>
            <a:r>
              <a:rPr lang="el-GR" smtClean="0"/>
              <a:t>», «</a:t>
            </a:r>
            <a:r>
              <a:rPr lang="en-US" i="1" smtClean="0"/>
              <a:t>Novel</a:t>
            </a:r>
            <a:r>
              <a:rPr lang="el-GR" i="1" smtClean="0"/>
              <a:t> </a:t>
            </a:r>
            <a:r>
              <a:rPr lang="en-US" i="1" smtClean="0"/>
              <a:t>Foods</a:t>
            </a:r>
            <a:r>
              <a:rPr lang="el-GR" smtClean="0"/>
              <a:t>», «</a:t>
            </a:r>
            <a:r>
              <a:rPr lang="en-US" i="1" smtClean="0"/>
              <a:t>Pharmafood</a:t>
            </a:r>
            <a:r>
              <a:rPr lang="el-GR" smtClean="0"/>
              <a:t>», «</a:t>
            </a:r>
            <a:r>
              <a:rPr lang="en-US" i="1" smtClean="0"/>
              <a:t>Foodaceutical</a:t>
            </a:r>
            <a:r>
              <a:rPr lang="el-GR" smtClean="0"/>
              <a:t>», «</a:t>
            </a:r>
            <a:r>
              <a:rPr lang="en-US" i="1" smtClean="0"/>
              <a:t>Vitafood</a:t>
            </a:r>
            <a:r>
              <a:rPr lang="el-GR" smtClean="0"/>
              <a:t>» κ.α.</a:t>
            </a:r>
          </a:p>
          <a:p>
            <a:pPr eaLnBrk="1" hangingPunct="1"/>
            <a:r>
              <a:rPr lang="el-GR" smtClean="0"/>
              <a:t>Η παρουσία τόσων πολλών όρων δεν είναι τυχαία. Αντίθετα, αντικατοπτρίζει τις ποικίλες τάσεις της αγοράς, της τεχνολογίας, αλλά και την απουσία κάποιου γενικού κανονιστικού πλαισίου νομοθετικού ή άλλου. </a:t>
            </a: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p:txBody>
          <a:bodyPr/>
          <a:lstStyle/>
          <a:p>
            <a:pPr>
              <a:defRPr/>
            </a:pPr>
            <a:r>
              <a:rPr lang="el-GR" smtClean="0"/>
              <a:t>Food Microbiology</a:t>
            </a:r>
          </a:p>
        </p:txBody>
      </p:sp>
      <p:sp>
        <p:nvSpPr>
          <p:cNvPr id="79875" name="Rectangle 7"/>
          <p:cNvSpPr>
            <a:spLocks noGrp="1" noChangeArrowheads="1"/>
          </p:cNvSpPr>
          <p:nvPr>
            <p:ph type="sldNum" sz="quarter" idx="5"/>
          </p:nvPr>
        </p:nvSpPr>
        <p:spPr/>
        <p:txBody>
          <a:bodyPr/>
          <a:lstStyle/>
          <a:p>
            <a:pPr>
              <a:defRPr/>
            </a:pPr>
            <a:fld id="{EEF42400-1F7A-4B91-B7D1-BD8F8D24B86B}" type="slidenum">
              <a:rPr lang="el-GR" smtClean="0"/>
              <a:pPr>
                <a:defRPr/>
              </a:pPr>
              <a:t>43</a:t>
            </a:fld>
            <a:endParaRPr lang="el-GR" smtClean="0"/>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p:txBody>
          <a:bodyPr/>
          <a:lstStyle/>
          <a:p>
            <a:pPr>
              <a:defRPr/>
            </a:pPr>
            <a:r>
              <a:rPr lang="el-GR" smtClean="0"/>
              <a:t>Food Microbiology</a:t>
            </a:r>
          </a:p>
        </p:txBody>
      </p:sp>
      <p:sp>
        <p:nvSpPr>
          <p:cNvPr id="77827" name="Rectangle 7"/>
          <p:cNvSpPr>
            <a:spLocks noGrp="1" noChangeArrowheads="1"/>
          </p:cNvSpPr>
          <p:nvPr>
            <p:ph type="sldNum" sz="quarter" idx="5"/>
          </p:nvPr>
        </p:nvSpPr>
        <p:spPr/>
        <p:txBody>
          <a:bodyPr/>
          <a:lstStyle/>
          <a:p>
            <a:pPr>
              <a:defRPr/>
            </a:pPr>
            <a:fld id="{6A60715F-C98D-4D4D-B0D7-C296E643ADBA}" type="slidenum">
              <a:rPr lang="el-GR" smtClean="0"/>
              <a:pPr>
                <a:defRPr/>
              </a:pPr>
              <a:t>57</a:t>
            </a:fld>
            <a:endParaRPr lang="el-GR" smtClean="0"/>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112E2AD4-19B1-4E93-B44E-64F97C13FEDB}" type="datetime1">
              <a:rPr lang="el-GR" smtClean="0"/>
              <a:pPr/>
              <a:t>8/11/2018</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4805D97-B6AD-497D-AEAB-49A234A665C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B583C6A-883D-4BFB-A4FF-6F6283E7EFCC}" type="datetime1">
              <a:rPr lang="el-GR" smtClean="0"/>
              <a:pPr/>
              <a:t>8/11/2018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4805D97-B6AD-497D-AEAB-49A234A665C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FC9E6CA-ED8D-41D3-B995-149B676F7823}" type="datetime1">
              <a:rPr lang="el-GR" smtClean="0"/>
              <a:pPr/>
              <a:t>8/11/2018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4805D97-B6AD-497D-AEAB-49A234A665C6}"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0"/>
            <a:ext cx="6858000" cy="1752600"/>
          </a:xfrm>
        </p:spPr>
        <p:txBody>
          <a:bodyPr/>
          <a:lstStyle/>
          <a:p>
            <a:r>
              <a:rPr lang="el-GR" smtClean="0"/>
              <a:t>Kλικ για επεξεργασία του τίτλου</a:t>
            </a:r>
            <a:endParaRPr lang="en-GB"/>
          </a:p>
        </p:txBody>
      </p:sp>
      <p:sp>
        <p:nvSpPr>
          <p:cNvPr id="3" name="2 - Θέση κειμένου"/>
          <p:cNvSpPr>
            <a:spLocks noGrp="1"/>
          </p:cNvSpPr>
          <p:nvPr>
            <p:ph type="body" sz="half" idx="1"/>
          </p:nvPr>
        </p:nvSpPr>
        <p:spPr>
          <a:xfrm>
            <a:off x="2819400" y="1981200"/>
            <a:ext cx="29718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περιεχομένου"/>
          <p:cNvSpPr>
            <a:spLocks noGrp="1"/>
          </p:cNvSpPr>
          <p:nvPr>
            <p:ph sz="half" idx="2"/>
          </p:nvPr>
        </p:nvSpPr>
        <p:spPr>
          <a:xfrm>
            <a:off x="5943600" y="1981200"/>
            <a:ext cx="29718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599C92AF-E5DD-4734-B18A-CC02BB8CC90A}" type="datetime1">
              <a:rPr lang="el-GR" smtClean="0"/>
              <a:pPr>
                <a:defRPr/>
              </a:pPr>
              <a:t>8/11/2018</a:t>
            </a:fld>
            <a:endParaRPr lang="el-GR"/>
          </a:p>
        </p:txBody>
      </p:sp>
      <p:sp>
        <p:nvSpPr>
          <p:cNvPr id="6" name="Rectangle 6"/>
          <p:cNvSpPr>
            <a:spLocks noGrp="1" noChangeArrowheads="1"/>
          </p:cNvSpPr>
          <p:nvPr>
            <p:ph type="ftr" sz="quarter" idx="11"/>
          </p:nvPr>
        </p:nvSpPr>
        <p:spPr>
          <a:ln/>
        </p:spPr>
        <p:txBody>
          <a:bodyPr/>
          <a:lstStyle>
            <a:lvl1pPr>
              <a:defRPr/>
            </a:lvl1pPr>
          </a:lstStyle>
          <a:p>
            <a:pPr>
              <a:defRPr/>
            </a:pPr>
            <a:endParaRPr lang="el-GR"/>
          </a:p>
        </p:txBody>
      </p:sp>
      <p:sp>
        <p:nvSpPr>
          <p:cNvPr id="7" name="Rectangle 7"/>
          <p:cNvSpPr>
            <a:spLocks noGrp="1" noChangeArrowheads="1"/>
          </p:cNvSpPr>
          <p:nvPr>
            <p:ph type="sldNum" sz="quarter" idx="12"/>
          </p:nvPr>
        </p:nvSpPr>
        <p:spPr>
          <a:ln/>
        </p:spPr>
        <p:txBody>
          <a:bodyPr/>
          <a:lstStyle>
            <a:lvl1pPr>
              <a:defRPr/>
            </a:lvl1pPr>
          </a:lstStyle>
          <a:p>
            <a:pPr>
              <a:defRPr/>
            </a:pPr>
            <a:fld id="{BE1DEE20-A858-471A-A27B-79D6FCFE62E3}"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D10D8F2-5DB6-4525-834E-925791A68C7D}" type="datetime1">
              <a:rPr lang="el-GR" smtClean="0"/>
              <a:pPr/>
              <a:t>8/11/2018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4805D97-B6AD-497D-AEAB-49A234A665C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0D20E45-6462-4E14-B778-85D76471128B}" type="datetime1">
              <a:rPr lang="el-GR" smtClean="0"/>
              <a:pPr/>
              <a:t>8/11/2018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4805D97-B6AD-497D-AEAB-49A234A665C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09D6B46C-590C-40C4-BF4A-D243529C8370}" type="datetime1">
              <a:rPr lang="el-GR" smtClean="0"/>
              <a:pPr/>
              <a:t>8/11/2018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4805D97-B6AD-497D-AEAB-49A234A665C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0CED7037-EC18-4843-9EF6-50BF665D9165}" type="datetime1">
              <a:rPr lang="el-GR" smtClean="0"/>
              <a:pPr/>
              <a:t>8/11/2018</a:t>
            </a:fld>
            <a:endParaRPr lang="el-GR"/>
          </a:p>
        </p:txBody>
      </p:sp>
      <p:sp>
        <p:nvSpPr>
          <p:cNvPr id="27" name="26 - Θέση αριθμού διαφάνειας"/>
          <p:cNvSpPr>
            <a:spLocks noGrp="1"/>
          </p:cNvSpPr>
          <p:nvPr>
            <p:ph type="sldNum" sz="quarter" idx="11"/>
          </p:nvPr>
        </p:nvSpPr>
        <p:spPr/>
        <p:txBody>
          <a:bodyPr rtlCol="0"/>
          <a:lstStyle/>
          <a:p>
            <a:fld id="{E4805D97-B6AD-497D-AEAB-49A234A665C6}"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53F63887-6F0A-4ED1-B8B6-65580931BC30}" type="datetime1">
              <a:rPr lang="el-GR" smtClean="0"/>
              <a:pPr/>
              <a:t>8/11/2018</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E4805D97-B6AD-497D-AEAB-49A234A665C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E5A382C-BE6B-4861-949D-3CBDB77907C1}" type="datetime1">
              <a:rPr lang="el-GR" smtClean="0"/>
              <a:pPr/>
              <a:t>8/11/2018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4805D97-B6AD-497D-AEAB-49A234A665C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75E14A86-6D86-4D0C-8261-8EF81BB4D993}" type="datetime1">
              <a:rPr lang="el-GR" smtClean="0"/>
              <a:pPr/>
              <a:t>8/11/2018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4805D97-B6AD-497D-AEAB-49A234A665C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0FBBA2E-C5E1-4E96-849D-80B0D7801208}" type="datetime1">
              <a:rPr lang="el-GR" smtClean="0"/>
              <a:pPr/>
              <a:t>8/11/2018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4805D97-B6AD-497D-AEAB-49A234A665C6}"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C5614C3-97E3-4232-A301-3CE96B557286}" type="datetime1">
              <a:rPr lang="el-GR" smtClean="0"/>
              <a:pPr/>
              <a:t>8/11/2018</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4805D97-B6AD-497D-AEAB-49A234A665C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a:xfrm>
            <a:off x="251520" y="776288"/>
            <a:ext cx="8351936" cy="2004640"/>
          </a:xfrm>
        </p:spPr>
        <p:txBody>
          <a:bodyPr>
            <a:normAutofit fontScale="90000"/>
          </a:bodyPr>
          <a:lstStyle/>
          <a:p>
            <a:r>
              <a:rPr lang="el-GR" u="sng" dirty="0" smtClean="0"/>
              <a:t>Ενότητα </a:t>
            </a:r>
            <a:r>
              <a:rPr lang="el-GR" u="sng" dirty="0" smtClean="0"/>
              <a:t>5</a:t>
            </a:r>
            <a:r>
              <a:rPr lang="el-GR" u="sng" baseline="30000" dirty="0"/>
              <a:t>β</a:t>
            </a:r>
            <a:r>
              <a:rPr lang="el-GR" u="sng" dirty="0" smtClean="0"/>
              <a:t>:Βακτήρια </a:t>
            </a:r>
            <a:r>
              <a:rPr lang="el-GR" u="sng" dirty="0" smtClean="0"/>
              <a:t>που προκαλούν τροφικές δηλητηριάσεις</a:t>
            </a:r>
            <a:endParaRPr lang="el-GR" dirty="0"/>
          </a:p>
        </p:txBody>
      </p:sp>
      <p:sp>
        <p:nvSpPr>
          <p:cNvPr id="5" name="4 - Υπότιτλος"/>
          <p:cNvSpPr>
            <a:spLocks noGrp="1"/>
          </p:cNvSpPr>
          <p:nvPr>
            <p:ph type="subTitle" idx="1"/>
          </p:nvPr>
        </p:nvSpPr>
        <p:spPr>
          <a:xfrm>
            <a:off x="251520" y="4005064"/>
            <a:ext cx="7344816" cy="1944216"/>
          </a:xfrm>
        </p:spPr>
        <p:txBody>
          <a:bodyPr>
            <a:normAutofit lnSpcReduction="10000"/>
          </a:bodyPr>
          <a:lstStyle/>
          <a:p>
            <a:r>
              <a:rPr lang="en-US" i="1" dirty="0" smtClean="0"/>
              <a:t>Clostridium </a:t>
            </a:r>
            <a:r>
              <a:rPr lang="en-US" i="1" dirty="0" err="1" smtClean="0"/>
              <a:t>perfrigens</a:t>
            </a:r>
            <a:endParaRPr lang="en-US" i="1" dirty="0" smtClean="0"/>
          </a:p>
          <a:p>
            <a:r>
              <a:rPr lang="en-US" i="1" dirty="0" smtClean="0"/>
              <a:t>Bacillus cereus</a:t>
            </a:r>
          </a:p>
          <a:p>
            <a:r>
              <a:rPr lang="en-US" i="1" dirty="0" smtClean="0"/>
              <a:t>Clostridium </a:t>
            </a:r>
            <a:r>
              <a:rPr lang="en-US" i="1" dirty="0" err="1" smtClean="0"/>
              <a:t>botulinum</a:t>
            </a:r>
            <a:endParaRPr lang="en-US" i="1" dirty="0" smtClean="0"/>
          </a:p>
          <a:p>
            <a:r>
              <a:rPr lang="en-US" i="1" dirty="0" smtClean="0"/>
              <a:t>Staphylococcus </a:t>
            </a:r>
            <a:r>
              <a:rPr lang="en-US" i="1" dirty="0" err="1" smtClean="0"/>
              <a:t>aureus</a:t>
            </a:r>
            <a:endParaRPr lang="en-US" i="1" dirty="0" smtClean="0"/>
          </a:p>
          <a:p>
            <a:r>
              <a:rPr lang="en-US" i="1" dirty="0" err="1" smtClean="0"/>
              <a:t>Listeria</a:t>
            </a:r>
            <a:r>
              <a:rPr lang="en-US" i="1" dirty="0" smtClean="0"/>
              <a:t> </a:t>
            </a:r>
            <a:r>
              <a:rPr lang="en-US" i="1" dirty="0" err="1" smtClean="0"/>
              <a:t>monocytogenes</a:t>
            </a:r>
            <a:endParaRPr lang="el-GR" i="1" dirty="0" smtClean="0"/>
          </a:p>
        </p:txBody>
      </p:sp>
      <p:sp>
        <p:nvSpPr>
          <p:cNvPr id="6" name="5 - Θέση αριθμού διαφάνειας"/>
          <p:cNvSpPr>
            <a:spLocks noGrp="1"/>
          </p:cNvSpPr>
          <p:nvPr>
            <p:ph type="sldNum" sz="quarter" idx="12"/>
          </p:nvPr>
        </p:nvSpPr>
        <p:spPr/>
        <p:txBody>
          <a:bodyPr/>
          <a:lstStyle/>
          <a:p>
            <a:fld id="{E4805D97-B6AD-497D-AEAB-49A234A665C6}" type="slidenum">
              <a:rPr lang="el-GR" smtClean="0"/>
              <a:pPr/>
              <a:t>1</a:t>
            </a:fld>
            <a:endParaRPr lang="el-GR"/>
          </a:p>
        </p:txBody>
      </p:sp>
      <p:sp>
        <p:nvSpPr>
          <p:cNvPr id="7" name="2 - Υπότιτλος"/>
          <p:cNvSpPr txBox="1">
            <a:spLocks/>
          </p:cNvSpPr>
          <p:nvPr/>
        </p:nvSpPr>
        <p:spPr>
          <a:xfrm>
            <a:off x="4427984" y="4149080"/>
            <a:ext cx="4464496" cy="1752600"/>
          </a:xfrm>
          <a:prstGeom prst="rect">
            <a:avLst/>
          </a:prstGeom>
          <a:ln w="9525">
            <a:solidFill>
              <a:schemeClr val="tx1"/>
            </a:solidFill>
          </a:ln>
        </p:spPr>
        <p:txBody>
          <a:bodyPr vert="horz">
            <a:normAutofit fontScale="92500" lnSpcReduction="10000"/>
          </a:bodyPr>
          <a:lstStyle/>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l-GR" sz="2400" b="0" i="0" u="none" strike="noStrike" kern="1200" cap="none" spc="0" normalizeH="0" baseline="0" noProof="0" dirty="0" smtClean="0">
                <a:ln>
                  <a:noFill/>
                </a:ln>
                <a:solidFill>
                  <a:schemeClr val="tx2"/>
                </a:solidFill>
                <a:effectLst/>
                <a:uLnTx/>
                <a:uFillTx/>
                <a:latin typeface="+mn-lt"/>
                <a:ea typeface="+mn-ea"/>
                <a:cs typeface="+mn-cs"/>
              </a:rPr>
              <a:t>Εισαγωγή στην Μικροβιολογία Τροφίμων</a:t>
            </a:r>
          </a:p>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l-GR" sz="2400" b="0" i="0" u="none" strike="noStrike" kern="1200" cap="none" spc="0" normalizeH="0" baseline="0" noProof="0" dirty="0" smtClean="0">
                <a:ln>
                  <a:noFill/>
                </a:ln>
                <a:solidFill>
                  <a:schemeClr val="tx2"/>
                </a:solidFill>
                <a:effectLst/>
                <a:uLnTx/>
                <a:uFillTx/>
                <a:latin typeface="+mn-lt"/>
                <a:ea typeface="+mn-ea"/>
                <a:cs typeface="+mn-cs"/>
              </a:rPr>
              <a:t>Τμήμα Επιστήμης και Τεχνολογίας Τροφίμων</a:t>
            </a:r>
          </a:p>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l-GR" sz="2400" b="0" i="0" u="none" strike="noStrike" kern="1200" cap="none" spc="0" normalizeH="0" baseline="0" noProof="0" dirty="0" smtClean="0">
                <a:ln>
                  <a:noFill/>
                </a:ln>
                <a:solidFill>
                  <a:schemeClr val="tx2"/>
                </a:solidFill>
                <a:effectLst/>
                <a:uLnTx/>
                <a:uFillTx/>
                <a:latin typeface="+mn-lt"/>
                <a:ea typeface="+mn-ea"/>
                <a:cs typeface="+mn-cs"/>
              </a:rPr>
              <a:t>Πανεπιστήμιο Δυτικής Αττικής</a:t>
            </a:r>
            <a:endParaRPr kumimoji="0" lang="el-GR" sz="24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ctrTitle"/>
          </p:nvPr>
        </p:nvSpPr>
        <p:spPr>
          <a:xfrm>
            <a:off x="467544" y="-315415"/>
            <a:ext cx="6336704" cy="1296144"/>
          </a:xfrm>
        </p:spPr>
        <p:txBody>
          <a:bodyPr/>
          <a:lstStyle/>
          <a:p>
            <a:r>
              <a:rPr lang="en-US" i="1" u="sng" cap="none" dirty="0" smtClean="0"/>
              <a:t>Bacillus cereus</a:t>
            </a:r>
            <a:endParaRPr lang="el-GR" i="1" u="sng" cap="none" dirty="0"/>
          </a:p>
        </p:txBody>
      </p:sp>
      <p:sp>
        <p:nvSpPr>
          <p:cNvPr id="6" name="5 - Υπότιτλος"/>
          <p:cNvSpPr>
            <a:spLocks noGrp="1"/>
          </p:cNvSpPr>
          <p:nvPr>
            <p:ph type="subTitle" idx="1"/>
          </p:nvPr>
        </p:nvSpPr>
        <p:spPr>
          <a:xfrm>
            <a:off x="323528" y="908720"/>
            <a:ext cx="8568952" cy="2952328"/>
          </a:xfrm>
        </p:spPr>
        <p:txBody>
          <a:bodyPr>
            <a:normAutofit/>
          </a:bodyPr>
          <a:lstStyle/>
          <a:p>
            <a:pPr>
              <a:buFont typeface="Wingdings" pitchFamily="2" charset="2"/>
              <a:buChar char="Ø"/>
            </a:pPr>
            <a:r>
              <a:rPr lang="en-GB" dirty="0" smtClean="0">
                <a:solidFill>
                  <a:schemeClr val="bg1"/>
                </a:solidFill>
              </a:rPr>
              <a:t>gram</a:t>
            </a:r>
            <a:r>
              <a:rPr lang="el-GR" dirty="0" smtClean="0">
                <a:solidFill>
                  <a:schemeClr val="bg1"/>
                </a:solidFill>
              </a:rPr>
              <a:t>-θετικό, </a:t>
            </a:r>
            <a:endParaRPr lang="en-US" dirty="0" smtClean="0">
              <a:solidFill>
                <a:schemeClr val="bg1"/>
              </a:solidFill>
            </a:endParaRPr>
          </a:p>
          <a:p>
            <a:pPr>
              <a:buFont typeface="Wingdings" pitchFamily="2" charset="2"/>
              <a:buChar char="Ø"/>
            </a:pPr>
            <a:r>
              <a:rPr lang="el-GR" dirty="0" smtClean="0">
                <a:solidFill>
                  <a:schemeClr val="bg1"/>
                </a:solidFill>
              </a:rPr>
              <a:t>δυνητικά αναερόβιο, </a:t>
            </a:r>
            <a:endParaRPr lang="en-US" dirty="0" smtClean="0">
              <a:solidFill>
                <a:schemeClr val="bg1"/>
              </a:solidFill>
            </a:endParaRPr>
          </a:p>
          <a:p>
            <a:pPr>
              <a:buFont typeface="Wingdings" pitchFamily="2" charset="2"/>
              <a:buChar char="Ø"/>
            </a:pPr>
            <a:r>
              <a:rPr lang="el-GR" b="1" dirty="0" smtClean="0">
                <a:solidFill>
                  <a:schemeClr val="bg1"/>
                </a:solidFill>
              </a:rPr>
              <a:t>σπορογόνο</a:t>
            </a:r>
            <a:r>
              <a:rPr lang="el-GR" dirty="0" smtClean="0">
                <a:solidFill>
                  <a:schemeClr val="bg1"/>
                </a:solidFill>
              </a:rPr>
              <a:t> βακτήριο, </a:t>
            </a:r>
            <a:endParaRPr lang="en-US" dirty="0" smtClean="0">
              <a:solidFill>
                <a:schemeClr val="bg1"/>
              </a:solidFill>
            </a:endParaRPr>
          </a:p>
          <a:p>
            <a:pPr>
              <a:buFont typeface="Wingdings" pitchFamily="2" charset="2"/>
              <a:buChar char="Ø"/>
            </a:pPr>
            <a:r>
              <a:rPr lang="el-GR" dirty="0" err="1" smtClean="0">
                <a:solidFill>
                  <a:schemeClr val="bg1"/>
                </a:solidFill>
              </a:rPr>
              <a:t>ραβδόμορφο</a:t>
            </a:r>
            <a:endParaRPr lang="el-GR" dirty="0" smtClean="0">
              <a:solidFill>
                <a:schemeClr val="bg1"/>
              </a:solidFill>
            </a:endParaRPr>
          </a:p>
          <a:p>
            <a:pPr>
              <a:buFont typeface="Wingdings" pitchFamily="2" charset="2"/>
              <a:buChar char="Ø"/>
            </a:pPr>
            <a:r>
              <a:rPr lang="el-GR" dirty="0" smtClean="0">
                <a:solidFill>
                  <a:schemeClr val="bg1"/>
                </a:solidFill>
              </a:rPr>
              <a:t>τα σπόριά του είναι ανθεκτικά σε υψηλές θερμοκρασίες και σε ξηρασία. </a:t>
            </a:r>
          </a:p>
          <a:p>
            <a:pPr>
              <a:buFont typeface="Wingdings" pitchFamily="2" charset="2"/>
              <a:buChar char="Ø"/>
            </a:pPr>
            <a:r>
              <a:rPr lang="el-GR" dirty="0" smtClean="0">
                <a:solidFill>
                  <a:schemeClr val="bg1"/>
                </a:solidFill>
              </a:rPr>
              <a:t>Προκαλεί </a:t>
            </a:r>
            <a:r>
              <a:rPr lang="el-GR" dirty="0" err="1" smtClean="0">
                <a:solidFill>
                  <a:schemeClr val="bg1"/>
                </a:solidFill>
              </a:rPr>
              <a:t>τοξικολοιμώξεις</a:t>
            </a:r>
            <a:r>
              <a:rPr lang="el-GR" dirty="0" smtClean="0">
                <a:solidFill>
                  <a:schemeClr val="bg1"/>
                </a:solidFill>
              </a:rPr>
              <a:t> και </a:t>
            </a:r>
            <a:r>
              <a:rPr lang="el-GR" dirty="0" err="1" smtClean="0">
                <a:solidFill>
                  <a:schemeClr val="bg1"/>
                </a:solidFill>
              </a:rPr>
              <a:t>τοξικώσεις</a:t>
            </a:r>
            <a:endParaRPr lang="en-US" dirty="0" smtClean="0">
              <a:solidFill>
                <a:schemeClr val="bg1"/>
              </a:solidFill>
            </a:endParaRPr>
          </a:p>
          <a:p>
            <a:endParaRPr lang="el-GR" dirty="0"/>
          </a:p>
        </p:txBody>
      </p:sp>
      <p:sp>
        <p:nvSpPr>
          <p:cNvPr id="7" name="6 - Θέση αριθμού διαφάνειας"/>
          <p:cNvSpPr>
            <a:spLocks noGrp="1"/>
          </p:cNvSpPr>
          <p:nvPr>
            <p:ph type="sldNum" sz="quarter" idx="12"/>
          </p:nvPr>
        </p:nvSpPr>
        <p:spPr/>
        <p:txBody>
          <a:bodyPr/>
          <a:lstStyle/>
          <a:p>
            <a:fld id="{E4805D97-B6AD-497D-AEAB-49A234A665C6}" type="slidenum">
              <a:rPr lang="el-GR" smtClean="0"/>
              <a:pPr/>
              <a:t>10</a:t>
            </a:fld>
            <a:endParaRPr lang="el-GR"/>
          </a:p>
        </p:txBody>
      </p:sp>
      <p:pic>
        <p:nvPicPr>
          <p:cNvPr id="47106" name="Picture 2" descr="Image result for bacillus cereus"/>
          <p:cNvPicPr>
            <a:picLocks noChangeAspect="1" noChangeArrowheads="1"/>
          </p:cNvPicPr>
          <p:nvPr/>
        </p:nvPicPr>
        <p:blipFill>
          <a:blip r:embed="rId2" cstate="print"/>
          <a:srcRect/>
          <a:stretch>
            <a:fillRect/>
          </a:stretch>
        </p:blipFill>
        <p:spPr bwMode="auto">
          <a:xfrm>
            <a:off x="323528" y="4504110"/>
            <a:ext cx="3888432" cy="235389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548680"/>
            <a:ext cx="8229600" cy="1066800"/>
          </a:xfrm>
        </p:spPr>
        <p:txBody>
          <a:bodyPr/>
          <a:lstStyle/>
          <a:p>
            <a:r>
              <a:rPr lang="en-US" i="1" dirty="0" smtClean="0"/>
              <a:t>Bacillus cereus</a:t>
            </a:r>
            <a:endParaRPr lang="el-GR" dirty="0"/>
          </a:p>
        </p:txBody>
      </p:sp>
      <p:sp>
        <p:nvSpPr>
          <p:cNvPr id="3" name="2 - Θέση περιεχομένου"/>
          <p:cNvSpPr>
            <a:spLocks noGrp="1"/>
          </p:cNvSpPr>
          <p:nvPr>
            <p:ph idx="1"/>
          </p:nvPr>
        </p:nvSpPr>
        <p:spPr>
          <a:xfrm>
            <a:off x="251520" y="1556792"/>
            <a:ext cx="8435280" cy="4975192"/>
          </a:xfrm>
        </p:spPr>
        <p:txBody>
          <a:bodyPr>
            <a:normAutofit fontScale="92500" lnSpcReduction="10000"/>
          </a:bodyPr>
          <a:lstStyle/>
          <a:p>
            <a:r>
              <a:rPr lang="el-GR" dirty="0" smtClean="0"/>
              <a:t>Ο </a:t>
            </a:r>
            <a:r>
              <a:rPr lang="en-US" i="1" dirty="0" smtClean="0"/>
              <a:t>Bacillus cereus </a:t>
            </a:r>
            <a:r>
              <a:rPr lang="el-GR" dirty="0" smtClean="0"/>
              <a:t>είναι ένα </a:t>
            </a:r>
            <a:r>
              <a:rPr lang="en-GB" dirty="0" smtClean="0"/>
              <a:t>gram</a:t>
            </a:r>
            <a:r>
              <a:rPr lang="el-GR" dirty="0" smtClean="0"/>
              <a:t>-θετικό, δυνητικά αναερόβιο, σπορογόνο βακτήριο, του οποίου τα κύτταρα είναι μεγάλες ράβδοι και τα σπόριά του είναι ανθεκτικά σε υψηλές θερμοκρασίες και σε ξηρασία. </a:t>
            </a:r>
            <a:endParaRPr lang="en-US" dirty="0" smtClean="0"/>
          </a:p>
          <a:p>
            <a:r>
              <a:rPr lang="el-GR" dirty="0" smtClean="0"/>
              <a:t>Προκαλεί δύο διαφορετικές μορφές τροφικής δηλητηρίασης: την εμετική και την </a:t>
            </a:r>
            <a:r>
              <a:rPr lang="el-GR" dirty="0" err="1" smtClean="0"/>
              <a:t>διαρροική</a:t>
            </a:r>
            <a:r>
              <a:rPr lang="el-GR" dirty="0" smtClean="0"/>
              <a:t>.</a:t>
            </a:r>
            <a:endParaRPr lang="en-US" dirty="0" smtClean="0"/>
          </a:p>
          <a:p>
            <a:r>
              <a:rPr lang="el-GR" dirty="0" smtClean="0"/>
              <a:t> Η </a:t>
            </a:r>
            <a:r>
              <a:rPr lang="el-GR" b="1" u="sng" dirty="0" smtClean="0"/>
              <a:t>εμετική</a:t>
            </a:r>
            <a:r>
              <a:rPr lang="el-GR" dirty="0" smtClean="0"/>
              <a:t> προκαλείται από μια υψηλής σταθερότητας τοξίνη, η οποία επιβιώνει των υψηλών θερμοκρασιών  και της έκθεσης σε τρυψίνη, πεψίνη και ακραία </a:t>
            </a:r>
            <a:r>
              <a:rPr lang="en-US" dirty="0" smtClean="0"/>
              <a:t>pH</a:t>
            </a:r>
            <a:r>
              <a:rPr lang="el-GR" dirty="0" smtClean="0"/>
              <a:t>  (προκαλεί </a:t>
            </a:r>
            <a:r>
              <a:rPr lang="el-GR" dirty="0" err="1" smtClean="0"/>
              <a:t>τοξικώσεις</a:t>
            </a:r>
            <a:r>
              <a:rPr lang="el-GR" dirty="0" smtClean="0"/>
              <a:t>).</a:t>
            </a:r>
            <a:endParaRPr lang="en-US" dirty="0" smtClean="0"/>
          </a:p>
          <a:p>
            <a:r>
              <a:rPr lang="el-GR" dirty="0" smtClean="0"/>
              <a:t> Η </a:t>
            </a:r>
            <a:r>
              <a:rPr lang="el-GR" b="1" u="sng" dirty="0" smtClean="0"/>
              <a:t>διαρροϊκή</a:t>
            </a:r>
            <a:r>
              <a:rPr lang="el-GR" dirty="0" smtClean="0"/>
              <a:t> προκαλείται από μια </a:t>
            </a:r>
            <a:r>
              <a:rPr lang="el-GR" dirty="0" err="1" smtClean="0"/>
              <a:t>θερμο</a:t>
            </a:r>
            <a:r>
              <a:rPr lang="el-GR" dirty="0" smtClean="0"/>
              <a:t>- και </a:t>
            </a:r>
            <a:r>
              <a:rPr lang="el-GR" dirty="0" err="1" smtClean="0"/>
              <a:t>οξεο</a:t>
            </a:r>
            <a:r>
              <a:rPr lang="el-GR" dirty="0" smtClean="0"/>
              <a:t>- ευαίσθητη τοξίνη (προκαλεί </a:t>
            </a:r>
            <a:r>
              <a:rPr lang="el-GR" dirty="0" err="1" smtClean="0"/>
              <a:t>τοξικολοιμώξεις</a:t>
            </a:r>
            <a:r>
              <a:rPr lang="el-GR" dirty="0" smtClean="0"/>
              <a:t>).</a:t>
            </a:r>
            <a:endParaRPr lang="el-GR" b="1" dirty="0" smtClean="0"/>
          </a:p>
          <a:p>
            <a:pPr>
              <a:buNone/>
            </a:pPr>
            <a:r>
              <a:rPr lang="el-GR" dirty="0" smtClean="0"/>
              <a:t> </a:t>
            </a:r>
          </a:p>
          <a:p>
            <a:endParaRPr lang="el-GR" dirty="0"/>
          </a:p>
        </p:txBody>
      </p:sp>
      <p:sp>
        <p:nvSpPr>
          <p:cNvPr id="4" name="3 - Θέση αριθμού διαφάνειας"/>
          <p:cNvSpPr>
            <a:spLocks noGrp="1"/>
          </p:cNvSpPr>
          <p:nvPr>
            <p:ph type="sldNum" sz="quarter" idx="12"/>
          </p:nvPr>
        </p:nvSpPr>
        <p:spPr/>
        <p:txBody>
          <a:bodyPr/>
          <a:lstStyle/>
          <a:p>
            <a:fld id="{E4805D97-B6AD-497D-AEAB-49A234A665C6}" type="slidenum">
              <a:rPr lang="el-GR" smtClean="0"/>
              <a:pPr/>
              <a:t>11</a:t>
            </a:fld>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67494"/>
            <a:ext cx="8686800" cy="2009378"/>
          </a:xfrm>
        </p:spPr>
        <p:txBody>
          <a:bodyPr>
            <a:normAutofit/>
          </a:bodyPr>
          <a:lstStyle/>
          <a:p>
            <a:r>
              <a:rPr lang="el-GR" b="1" i="1" dirty="0" smtClean="0"/>
              <a:t>Παράγοντες που επηρεάζουν την ανάπτυξη του </a:t>
            </a:r>
            <a:r>
              <a:rPr lang="en-GB" b="1" i="1" dirty="0" smtClean="0"/>
              <a:t>Bacillus cereus</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1882808"/>
            <a:ext cx="8229600" cy="4786552"/>
          </a:xfrm>
        </p:spPr>
        <p:txBody>
          <a:bodyPr>
            <a:normAutofit/>
          </a:bodyPr>
          <a:lstStyle/>
          <a:p>
            <a:r>
              <a:rPr lang="el-GR" i="1" u="sng" dirty="0" smtClean="0"/>
              <a:t>Θερμοκρασία</a:t>
            </a:r>
            <a:endParaRPr lang="el-GR" b="1" dirty="0" smtClean="0"/>
          </a:p>
          <a:p>
            <a:r>
              <a:rPr lang="el-GR" sz="2400" dirty="0" smtClean="0"/>
              <a:t>Ελάχιστη θερμοκρασία ανάπτυξης	</a:t>
            </a:r>
            <a:r>
              <a:rPr lang="en-US" sz="2400" dirty="0" smtClean="0"/>
              <a:t>	</a:t>
            </a:r>
            <a:r>
              <a:rPr lang="el-GR" sz="2400" dirty="0" smtClean="0"/>
              <a:t>5</a:t>
            </a:r>
            <a:r>
              <a:rPr lang="el-GR" sz="2400" baseline="30000" dirty="0" smtClean="0"/>
              <a:t>0</a:t>
            </a:r>
            <a:r>
              <a:rPr lang="en-GB" sz="2400" dirty="0" smtClean="0"/>
              <a:t>C</a:t>
            </a:r>
            <a:endParaRPr lang="el-GR" sz="2400" dirty="0" smtClean="0"/>
          </a:p>
          <a:p>
            <a:r>
              <a:rPr lang="el-GR" sz="2400" dirty="0" smtClean="0"/>
              <a:t>Μέγιστη θερμοκρασία ανάπτυξης	</a:t>
            </a:r>
            <a:r>
              <a:rPr lang="en-US" sz="2400" dirty="0" smtClean="0"/>
              <a:t>	</a:t>
            </a:r>
            <a:r>
              <a:rPr lang="el-GR" sz="2400" dirty="0" smtClean="0"/>
              <a:t>55</a:t>
            </a:r>
            <a:r>
              <a:rPr lang="el-GR" sz="2400" baseline="30000" dirty="0" smtClean="0"/>
              <a:t>0</a:t>
            </a:r>
            <a:r>
              <a:rPr lang="en-GB" sz="2400" dirty="0" smtClean="0"/>
              <a:t>C</a:t>
            </a:r>
            <a:endParaRPr lang="el-GR" sz="2400" dirty="0" smtClean="0"/>
          </a:p>
          <a:p>
            <a:r>
              <a:rPr lang="el-GR" sz="2400" dirty="0" smtClean="0"/>
              <a:t>Ιδανική θερμοκρασία ανάπτυξης	</a:t>
            </a:r>
            <a:r>
              <a:rPr lang="en-US" sz="2400" dirty="0" smtClean="0"/>
              <a:t>	</a:t>
            </a:r>
            <a:r>
              <a:rPr lang="el-GR" sz="2400" dirty="0" smtClean="0"/>
              <a:t>28</a:t>
            </a:r>
            <a:r>
              <a:rPr lang="en-US" sz="2400" dirty="0" smtClean="0"/>
              <a:t>-40</a:t>
            </a:r>
            <a:r>
              <a:rPr lang="el-GR" sz="2400" baseline="30000" dirty="0" smtClean="0"/>
              <a:t>0</a:t>
            </a:r>
            <a:r>
              <a:rPr lang="en-GB" sz="2400" dirty="0" smtClean="0"/>
              <a:t>C</a:t>
            </a:r>
            <a:endParaRPr lang="el-GR" sz="2400" dirty="0" smtClean="0"/>
          </a:p>
          <a:p>
            <a:endParaRPr lang="el-GR" sz="2400" dirty="0" smtClean="0"/>
          </a:p>
          <a:p>
            <a:r>
              <a:rPr lang="el-GR" sz="2400" dirty="0" smtClean="0"/>
              <a:t>Ορισμένα στελέχη είναι </a:t>
            </a:r>
            <a:r>
              <a:rPr lang="el-GR" sz="2400" dirty="0" err="1" smtClean="0"/>
              <a:t>μεσόφιλα</a:t>
            </a:r>
            <a:r>
              <a:rPr lang="el-GR" sz="2400" dirty="0" smtClean="0"/>
              <a:t> και άλλα είναι </a:t>
            </a:r>
            <a:r>
              <a:rPr lang="el-GR" sz="2400" dirty="0" err="1" smtClean="0"/>
              <a:t>ψυχρότροφα</a:t>
            </a:r>
            <a:r>
              <a:rPr lang="el-GR" sz="2400" dirty="0" smtClean="0"/>
              <a:t> (μπορούν να αναπτυχθούν στους 7</a:t>
            </a:r>
            <a:r>
              <a:rPr lang="en-US" sz="2400" baseline="30000" dirty="0" err="1" smtClean="0"/>
              <a:t>o</a:t>
            </a:r>
            <a:r>
              <a:rPr lang="en-US" sz="2400" dirty="0" err="1" smtClean="0"/>
              <a:t>C</a:t>
            </a:r>
            <a:r>
              <a:rPr lang="el-GR" sz="2400" dirty="0" smtClean="0"/>
              <a:t> ή λιγότερο)</a:t>
            </a:r>
          </a:p>
          <a:p>
            <a:r>
              <a:rPr lang="en-US" u="sng" dirty="0" smtClean="0"/>
              <a:t>pH:</a:t>
            </a:r>
            <a:r>
              <a:rPr lang="en-US" dirty="0" smtClean="0"/>
              <a:t> </a:t>
            </a:r>
            <a:r>
              <a:rPr lang="el-GR" dirty="0" smtClean="0"/>
              <a:t>άριστο 7,2</a:t>
            </a:r>
            <a:r>
              <a:rPr lang="en-US" dirty="0" smtClean="0"/>
              <a:t> (</a:t>
            </a:r>
            <a:r>
              <a:rPr lang="el-GR" dirty="0" smtClean="0"/>
              <a:t>εύρος </a:t>
            </a:r>
            <a:r>
              <a:rPr lang="en-US" dirty="0" smtClean="0"/>
              <a:t>pH </a:t>
            </a:r>
            <a:r>
              <a:rPr lang="el-GR" dirty="0" smtClean="0"/>
              <a:t>4,9-9,3)</a:t>
            </a:r>
          </a:p>
          <a:p>
            <a:r>
              <a:rPr lang="en-US" u="sng" dirty="0" smtClean="0"/>
              <a:t>aw</a:t>
            </a:r>
            <a:r>
              <a:rPr lang="en-US" dirty="0" smtClean="0"/>
              <a:t>: </a:t>
            </a:r>
            <a:r>
              <a:rPr lang="el-GR" dirty="0" smtClean="0"/>
              <a:t>ελάχιστη τιμή 0,93</a:t>
            </a:r>
          </a:p>
          <a:p>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fld id="{E4805D97-B6AD-497D-AEAB-49A234A665C6}" type="slidenum">
              <a:rPr lang="el-GR" smtClean="0"/>
              <a:pPr/>
              <a:t>12</a:t>
            </a:fld>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Σπόρια </a:t>
            </a:r>
            <a:r>
              <a:rPr lang="en-US" i="1" dirty="0" err="1" smtClean="0"/>
              <a:t>B.cereus</a:t>
            </a:r>
            <a:r>
              <a:rPr lang="el-GR" dirty="0" smtClean="0"/>
              <a:t>: πολύ ανθεκτικά στην θερμότητα</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t>Τα βλαστικά κύτταρα σκοτώνονται αμέσως με την θερμότητα, όμως τα σπόρια είναι </a:t>
            </a:r>
            <a:r>
              <a:rPr lang="el-GR" dirty="0" err="1" smtClean="0"/>
              <a:t>θερμοανθεκτικά</a:t>
            </a:r>
            <a:r>
              <a:rPr lang="el-GR" dirty="0" smtClean="0"/>
              <a:t>.</a:t>
            </a:r>
          </a:p>
          <a:p>
            <a:r>
              <a:rPr lang="el-GR" dirty="0" smtClean="0"/>
              <a:t> Η </a:t>
            </a:r>
            <a:r>
              <a:rPr lang="el-GR" dirty="0" err="1" smtClean="0"/>
              <a:t>θερμοανθεκτικότητα</a:t>
            </a:r>
            <a:r>
              <a:rPr lang="el-GR" dirty="0" smtClean="0"/>
              <a:t> αυξάνεται σε λιπαρά τρόφιμα και τρόφιμα με χαμηλή </a:t>
            </a:r>
            <a:r>
              <a:rPr lang="el-GR" dirty="0" err="1" smtClean="0"/>
              <a:t>ενεργότητα</a:t>
            </a:r>
            <a:r>
              <a:rPr lang="el-GR" dirty="0" smtClean="0"/>
              <a:t> νερού.  </a:t>
            </a:r>
          </a:p>
          <a:p>
            <a:r>
              <a:rPr lang="el-GR" dirty="0" smtClean="0"/>
              <a:t>Τα σπόρια είναι πιο ανθεκτικά στη ξηρή θερμότητα </a:t>
            </a:r>
            <a:r>
              <a:rPr lang="el-GR" dirty="0" err="1" smtClean="0"/>
              <a:t>απ’ότι</a:t>
            </a:r>
            <a:r>
              <a:rPr lang="el-GR" dirty="0" smtClean="0"/>
              <a:t> στην υγρή. </a:t>
            </a:r>
          </a:p>
          <a:p>
            <a:r>
              <a:rPr lang="el-GR" dirty="0" smtClean="0"/>
              <a:t>Οι εμετικές τοξίνες είναι εξαιρετικά ανθεκτικές στη θερμότητα (επιβιώνουν στους 126</a:t>
            </a:r>
            <a:r>
              <a:rPr lang="el-GR" baseline="30000" dirty="0" smtClean="0"/>
              <a:t>ο</a:t>
            </a:r>
            <a:r>
              <a:rPr lang="en-US" dirty="0" smtClean="0"/>
              <a:t>C</a:t>
            </a:r>
            <a:r>
              <a:rPr lang="el-GR" dirty="0" smtClean="0"/>
              <a:t> για 90</a:t>
            </a:r>
            <a:r>
              <a:rPr lang="en-US" dirty="0" smtClean="0"/>
              <a:t>min</a:t>
            </a:r>
            <a:r>
              <a:rPr lang="el-GR" dirty="0" smtClean="0"/>
              <a:t>) ενώ, οι διαρροϊκές  ενεργοποιούνται στους 56</a:t>
            </a:r>
            <a:r>
              <a:rPr lang="el-GR" baseline="30000" dirty="0" smtClean="0"/>
              <a:t>ο</a:t>
            </a:r>
            <a:r>
              <a:rPr lang="en-US" dirty="0" smtClean="0"/>
              <a:t>C</a:t>
            </a:r>
            <a:r>
              <a:rPr lang="el-GR" dirty="0" smtClean="0"/>
              <a:t> για 5</a:t>
            </a:r>
            <a:r>
              <a:rPr lang="en-US" dirty="0" smtClean="0"/>
              <a:t>min</a:t>
            </a:r>
            <a:r>
              <a:rPr lang="el-GR" dirty="0" smtClean="0"/>
              <a:t>.</a:t>
            </a:r>
          </a:p>
        </p:txBody>
      </p:sp>
      <p:sp>
        <p:nvSpPr>
          <p:cNvPr id="4" name="3 - Θέση αριθμού διαφάνειας"/>
          <p:cNvSpPr>
            <a:spLocks noGrp="1"/>
          </p:cNvSpPr>
          <p:nvPr>
            <p:ph type="sldNum" sz="quarter" idx="12"/>
          </p:nvPr>
        </p:nvSpPr>
        <p:spPr/>
        <p:txBody>
          <a:bodyPr/>
          <a:lstStyle/>
          <a:p>
            <a:fld id="{E4805D97-B6AD-497D-AEAB-49A234A665C6}" type="slidenum">
              <a:rPr lang="el-GR" smtClean="0"/>
              <a:pPr/>
              <a:t>13</a:t>
            </a:fld>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p:cNvSpPr>
            <a:spLocks noGrp="1" noChangeArrowheads="1"/>
          </p:cNvSpPr>
          <p:nvPr>
            <p:ph type="title"/>
          </p:nvPr>
        </p:nvSpPr>
        <p:spPr>
          <a:xfrm>
            <a:off x="0" y="404664"/>
            <a:ext cx="9144000" cy="800100"/>
          </a:xfrm>
        </p:spPr>
        <p:txBody>
          <a:bodyPr/>
          <a:lstStyle/>
          <a:p>
            <a:r>
              <a:rPr lang="el-GR" sz="2800" dirty="0" smtClean="0"/>
              <a:t>Εμετικό και Διαρροϊκό σύνδρομο του </a:t>
            </a:r>
            <a:r>
              <a:rPr lang="en-US" sz="2800" i="1" dirty="0" smtClean="0"/>
              <a:t>B. cereus</a:t>
            </a:r>
            <a:endParaRPr lang="el-GR" sz="2800" i="1" dirty="0" smtClean="0">
              <a:latin typeface="Arial" charset="0"/>
              <a:cs typeface="Arial" charset="0"/>
            </a:endParaRPr>
          </a:p>
        </p:txBody>
      </p:sp>
      <p:sp>
        <p:nvSpPr>
          <p:cNvPr id="34819" name="Rectangle 3"/>
          <p:cNvSpPr>
            <a:spLocks noGrp="1" noChangeArrowheads="1"/>
          </p:cNvSpPr>
          <p:nvPr>
            <p:ph type="body" sz="half" idx="1"/>
          </p:nvPr>
        </p:nvSpPr>
        <p:spPr>
          <a:xfrm>
            <a:off x="1008063" y="836613"/>
            <a:ext cx="7345362" cy="4114800"/>
          </a:xfrm>
        </p:spPr>
        <p:txBody>
          <a:bodyPr/>
          <a:lstStyle/>
          <a:p>
            <a:pPr eaLnBrk="1" hangingPunct="1">
              <a:lnSpc>
                <a:spcPct val="90000"/>
              </a:lnSpc>
              <a:buFont typeface="Wingdings" pitchFamily="2" charset="2"/>
              <a:buNone/>
            </a:pPr>
            <a:endParaRPr lang="en-US" sz="1800" dirty="0" smtClean="0"/>
          </a:p>
          <a:p>
            <a:pPr eaLnBrk="1" hangingPunct="1">
              <a:lnSpc>
                <a:spcPct val="90000"/>
              </a:lnSpc>
              <a:buFont typeface="Wingdings" pitchFamily="2" charset="2"/>
              <a:buNone/>
            </a:pPr>
            <a:endParaRPr lang="en-US" sz="2000" dirty="0" smtClean="0"/>
          </a:p>
          <a:p>
            <a:pPr eaLnBrk="1" hangingPunct="1">
              <a:lnSpc>
                <a:spcPct val="90000"/>
              </a:lnSpc>
            </a:pPr>
            <a:endParaRPr lang="en-US" sz="2000" dirty="0" smtClean="0"/>
          </a:p>
          <a:p>
            <a:pPr eaLnBrk="1" hangingPunct="1">
              <a:lnSpc>
                <a:spcPct val="90000"/>
              </a:lnSpc>
            </a:pPr>
            <a:endParaRPr lang="en-US" sz="1800" dirty="0" smtClean="0"/>
          </a:p>
        </p:txBody>
      </p:sp>
      <p:pic>
        <p:nvPicPr>
          <p:cNvPr id="34820" name="Picture 4" descr="B"/>
          <p:cNvPicPr>
            <a:picLocks noGrp="1" noChangeAspect="1" noChangeArrowheads="1"/>
          </p:cNvPicPr>
          <p:nvPr>
            <p:ph sz="half" idx="2"/>
          </p:nvPr>
        </p:nvPicPr>
        <p:blipFill>
          <a:blip r:embed="rId3" cstate="print"/>
          <a:srcRect/>
          <a:stretch>
            <a:fillRect/>
          </a:stretch>
        </p:blipFill>
        <p:spPr>
          <a:xfrm>
            <a:off x="0" y="1665288"/>
            <a:ext cx="9144000" cy="4535487"/>
          </a:xfrm>
        </p:spPr>
      </p:pic>
      <p:sp>
        <p:nvSpPr>
          <p:cNvPr id="7" name="6 - Θέση αριθμού διαφάνειας"/>
          <p:cNvSpPr>
            <a:spLocks noGrp="1"/>
          </p:cNvSpPr>
          <p:nvPr>
            <p:ph type="sldNum" sz="quarter" idx="12"/>
          </p:nvPr>
        </p:nvSpPr>
        <p:spPr/>
        <p:txBody>
          <a:bodyPr/>
          <a:lstStyle/>
          <a:p>
            <a:pPr>
              <a:defRPr/>
            </a:pPr>
            <a:fld id="{1F0FB3FB-16A9-4C64-BF90-D1C73F8BA2E5}" type="slidenum">
              <a:rPr lang="el-GR"/>
              <a:pPr>
                <a:defRPr/>
              </a:pPr>
              <a:t>14</a:t>
            </a:fld>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620688"/>
            <a:ext cx="8229600" cy="1066800"/>
          </a:xfrm>
        </p:spPr>
        <p:txBody>
          <a:bodyPr>
            <a:normAutofit fontScale="90000"/>
          </a:bodyPr>
          <a:lstStyle/>
          <a:p>
            <a:r>
              <a:rPr lang="el-GR" b="1" i="1" dirty="0" smtClean="0"/>
              <a:t>Πηγές </a:t>
            </a:r>
            <a:r>
              <a:rPr lang="en-GB" b="1" i="1" dirty="0" smtClean="0"/>
              <a:t>Bacillus cereus</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1484784"/>
            <a:ext cx="8229600" cy="5089752"/>
          </a:xfrm>
        </p:spPr>
        <p:txBody>
          <a:bodyPr>
            <a:normAutofit fontScale="92500" lnSpcReduction="10000"/>
          </a:bodyPr>
          <a:lstStyle/>
          <a:p>
            <a:r>
              <a:rPr lang="el-GR" i="1" u="sng" dirty="0" smtClean="0"/>
              <a:t>Περιβάλλον</a:t>
            </a:r>
            <a:endParaRPr lang="el-GR" dirty="0" smtClean="0"/>
          </a:p>
          <a:p>
            <a:r>
              <a:rPr lang="el-GR" dirty="0" smtClean="0"/>
              <a:t>Ο</a:t>
            </a:r>
            <a:r>
              <a:rPr lang="el-GR" b="1" dirty="0" smtClean="0"/>
              <a:t> </a:t>
            </a:r>
            <a:r>
              <a:rPr lang="en-GB" i="1" dirty="0" smtClean="0"/>
              <a:t>Bacillus </a:t>
            </a:r>
            <a:r>
              <a:rPr lang="en-US" i="1" dirty="0" smtClean="0"/>
              <a:t>c</a:t>
            </a:r>
            <a:r>
              <a:rPr lang="en-GB" i="1" dirty="0" err="1" smtClean="0"/>
              <a:t>ereus</a:t>
            </a:r>
            <a:r>
              <a:rPr lang="el-GR" dirty="0" smtClean="0"/>
              <a:t> απαντάται στο έδαφος, την σκόνη και το νερό. </a:t>
            </a:r>
            <a:endParaRPr lang="en-US" dirty="0" smtClean="0"/>
          </a:p>
          <a:p>
            <a:r>
              <a:rPr lang="el-GR" dirty="0" smtClean="0"/>
              <a:t>Τα σπόριά του είναι ανθεκτικά σε αντίξοες φυσικές και χημικές συνθήκες και τα διάφορα είδη </a:t>
            </a:r>
            <a:r>
              <a:rPr lang="en-GB" i="1" dirty="0" smtClean="0"/>
              <a:t>Bacillus</a:t>
            </a:r>
            <a:r>
              <a:rPr lang="el-GR" dirty="0" smtClean="0"/>
              <a:t> έχουν ευρύ φάσμα φυσικών προσαρμογών που τους επιτρέπει να επιβιώνουν και να αναπτύσσονται σε μη ευνοϊκά περιβάλλοντα. </a:t>
            </a:r>
            <a:endParaRPr lang="en-US" dirty="0" smtClean="0"/>
          </a:p>
          <a:p>
            <a:pPr lvl="0"/>
            <a:r>
              <a:rPr lang="el-GR" dirty="0" smtClean="0"/>
              <a:t>Τα σπόρια και τα βλαστικά κύτταρα του </a:t>
            </a:r>
            <a:r>
              <a:rPr lang="en-GB" i="1" dirty="0" smtClean="0"/>
              <a:t>Bacillus </a:t>
            </a:r>
            <a:r>
              <a:rPr lang="en-US" i="1" dirty="0" smtClean="0"/>
              <a:t>c</a:t>
            </a:r>
            <a:r>
              <a:rPr lang="en-GB" i="1" dirty="0" err="1" smtClean="0"/>
              <a:t>ereus</a:t>
            </a:r>
            <a:r>
              <a:rPr lang="en-GB" i="1" dirty="0" smtClean="0"/>
              <a:t> </a:t>
            </a:r>
            <a:r>
              <a:rPr lang="el-GR" dirty="0" smtClean="0"/>
              <a:t>και</a:t>
            </a:r>
            <a:r>
              <a:rPr lang="en-US" dirty="0" smtClean="0"/>
              <a:t> </a:t>
            </a:r>
            <a:r>
              <a:rPr lang="el-GR" sz="3100" dirty="0" smtClean="0"/>
              <a:t>άλλων ειδών </a:t>
            </a:r>
            <a:r>
              <a:rPr lang="en-GB" sz="3100" i="1" dirty="0" smtClean="0"/>
              <a:t>Bacillus</a:t>
            </a:r>
            <a:r>
              <a:rPr lang="el-GR" sz="3100" dirty="0" smtClean="0"/>
              <a:t>, εμφανίζονται στο έδαφος σε πληθυσμούς της τάξεως του 10</a:t>
            </a:r>
            <a:r>
              <a:rPr lang="el-GR" sz="3100" baseline="30000" dirty="0" smtClean="0"/>
              <a:t>5</a:t>
            </a:r>
            <a:r>
              <a:rPr lang="el-GR" sz="3100" dirty="0" smtClean="0"/>
              <a:t>-10</a:t>
            </a:r>
            <a:r>
              <a:rPr lang="el-GR" sz="3100" baseline="30000" dirty="0" smtClean="0"/>
              <a:t>6</a:t>
            </a:r>
            <a:r>
              <a:rPr lang="el-GR" sz="3100" dirty="0" smtClean="0"/>
              <a:t> </a:t>
            </a:r>
            <a:r>
              <a:rPr lang="en-GB" sz="3100" dirty="0" err="1" smtClean="0"/>
              <a:t>cfu</a:t>
            </a:r>
            <a:r>
              <a:rPr lang="el-GR" sz="3100" dirty="0" smtClean="0"/>
              <a:t>/</a:t>
            </a:r>
            <a:r>
              <a:rPr lang="en-US" sz="3100" dirty="0" smtClean="0"/>
              <a:t>g</a:t>
            </a:r>
            <a:r>
              <a:rPr lang="el-GR" sz="3100" dirty="0" smtClean="0"/>
              <a:t>.</a:t>
            </a:r>
          </a:p>
          <a:p>
            <a:endParaRPr lang="el-GR" dirty="0"/>
          </a:p>
        </p:txBody>
      </p:sp>
      <p:sp>
        <p:nvSpPr>
          <p:cNvPr id="4" name="3 - Θέση αριθμού διαφάνειας"/>
          <p:cNvSpPr>
            <a:spLocks noGrp="1"/>
          </p:cNvSpPr>
          <p:nvPr>
            <p:ph type="sldNum" sz="quarter" idx="12"/>
          </p:nvPr>
        </p:nvSpPr>
        <p:spPr/>
        <p:txBody>
          <a:bodyPr/>
          <a:lstStyle/>
          <a:p>
            <a:fld id="{E4805D97-B6AD-497D-AEAB-49A234A665C6}" type="slidenum">
              <a:rPr lang="el-GR" smtClean="0"/>
              <a:pPr/>
              <a:t>15</a:t>
            </a:fld>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764704"/>
            <a:ext cx="8363272" cy="785242"/>
          </a:xfrm>
        </p:spPr>
        <p:txBody>
          <a:bodyPr>
            <a:normAutofit fontScale="90000"/>
          </a:bodyPr>
          <a:lstStyle/>
          <a:p>
            <a:pPr algn="l"/>
            <a:r>
              <a:rPr lang="en-GB" i="1" dirty="0" smtClean="0"/>
              <a:t>Bacillus </a:t>
            </a:r>
            <a:r>
              <a:rPr lang="en-US" i="1" dirty="0" smtClean="0"/>
              <a:t>c</a:t>
            </a:r>
            <a:r>
              <a:rPr lang="en-GB" i="1" dirty="0" err="1" smtClean="0"/>
              <a:t>ereus</a:t>
            </a:r>
            <a:r>
              <a:rPr lang="el-GR" dirty="0" smtClean="0"/>
              <a:t> σε </a:t>
            </a:r>
            <a:r>
              <a:rPr lang="el-GR" i="1" u="sng" dirty="0" smtClean="0"/>
              <a:t>Τρόφιμα</a:t>
            </a:r>
            <a:r>
              <a:rPr lang="el-GR" dirty="0" smtClean="0"/>
              <a:t/>
            </a:r>
            <a:br>
              <a:rPr lang="el-GR" dirty="0" smtClean="0"/>
            </a:br>
            <a:endParaRPr lang="el-GR" dirty="0"/>
          </a:p>
        </p:txBody>
      </p:sp>
      <p:sp>
        <p:nvSpPr>
          <p:cNvPr id="3" name="2 - Θέση περιεχομένου"/>
          <p:cNvSpPr>
            <a:spLocks noGrp="1"/>
          </p:cNvSpPr>
          <p:nvPr>
            <p:ph idx="1"/>
          </p:nvPr>
        </p:nvSpPr>
        <p:spPr>
          <a:xfrm>
            <a:off x="323528" y="1484784"/>
            <a:ext cx="8352928" cy="5112568"/>
          </a:xfrm>
        </p:spPr>
        <p:txBody>
          <a:bodyPr>
            <a:normAutofit fontScale="92500" lnSpcReduction="10000"/>
          </a:bodyPr>
          <a:lstStyle/>
          <a:p>
            <a:r>
              <a:rPr lang="el-GR" dirty="0" smtClean="0"/>
              <a:t>Ο</a:t>
            </a:r>
            <a:r>
              <a:rPr lang="el-GR" i="1" dirty="0" smtClean="0"/>
              <a:t> </a:t>
            </a:r>
            <a:r>
              <a:rPr lang="en-GB" i="1" dirty="0" smtClean="0"/>
              <a:t>Bacillus </a:t>
            </a:r>
            <a:r>
              <a:rPr lang="en-US" i="1" dirty="0" smtClean="0"/>
              <a:t>c</a:t>
            </a:r>
            <a:r>
              <a:rPr lang="en-GB" i="1" dirty="0" err="1" smtClean="0"/>
              <a:t>ereus</a:t>
            </a:r>
            <a:r>
              <a:rPr lang="el-GR" dirty="0" smtClean="0"/>
              <a:t> εμφανίζεται στις πρώτες ύλες των τροφίμων, καθώς και σε επεξεργασμένα τρόφιμα που δεν έχουν αποστειρωθεί με θερμική επεξεργασία ή ακτινοβολία. </a:t>
            </a:r>
            <a:endParaRPr lang="en-US" dirty="0" smtClean="0"/>
          </a:p>
          <a:p>
            <a:r>
              <a:rPr lang="el-GR" dirty="0" smtClean="0"/>
              <a:t>Τα σπόριά του συνιστούν μεγάλο μέρος της μικροβιακής χλωρίδας του ωμού </a:t>
            </a:r>
            <a:r>
              <a:rPr lang="el-GR" b="1" dirty="0" smtClean="0"/>
              <a:t>γάλακτος</a:t>
            </a:r>
            <a:r>
              <a:rPr lang="el-GR" dirty="0" smtClean="0"/>
              <a:t> και αποτελούν πρόβλημα για την γαλακτοβιομηχανία, επειδή ο οργανισμός επιμολύνει τους μαστούς των αγελάδων κατά τη διάρκεια της βοσκής και κατά συνέπεια εισάγεται στο γάλα.</a:t>
            </a:r>
            <a:endParaRPr lang="en-US" dirty="0" smtClean="0"/>
          </a:p>
          <a:p>
            <a:r>
              <a:rPr lang="el-GR" dirty="0" smtClean="0"/>
              <a:t>Τα σπόρια μπορεί να επιβιώσουν μετά την παστερίωση του γάλακτος</a:t>
            </a:r>
            <a:endParaRPr lang="en-US" dirty="0" smtClean="0"/>
          </a:p>
          <a:p>
            <a:pPr>
              <a:buNone/>
            </a:pPr>
            <a:r>
              <a:rPr lang="el-GR" dirty="0" smtClean="0"/>
              <a:t> </a:t>
            </a:r>
            <a:endParaRPr lang="el-GR" dirty="0"/>
          </a:p>
        </p:txBody>
      </p:sp>
      <p:sp>
        <p:nvSpPr>
          <p:cNvPr id="9" name="8 - Θέση αριθμού διαφάνειας"/>
          <p:cNvSpPr>
            <a:spLocks noGrp="1"/>
          </p:cNvSpPr>
          <p:nvPr>
            <p:ph type="sldNum" sz="quarter" idx="12"/>
          </p:nvPr>
        </p:nvSpPr>
        <p:spPr/>
        <p:txBody>
          <a:bodyPr/>
          <a:lstStyle/>
          <a:p>
            <a:fld id="{E4805D97-B6AD-497D-AEAB-49A234A665C6}" type="slidenum">
              <a:rPr lang="el-GR" smtClean="0"/>
              <a:pPr/>
              <a:t>16</a:t>
            </a:fld>
            <a:endParaRPr lang="el-GR"/>
          </a:p>
        </p:txBody>
      </p:sp>
      <p:sp>
        <p:nvSpPr>
          <p:cNvPr id="120834" name="AutoShape 2" descr="Image result for bacillus cereus in mil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20836" name="AutoShape 4" descr="Image result for bacillus cereus in mil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20838" name="AutoShape 6" descr="Image result for mil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20840" name="AutoShape 8" descr="Image result for mil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20842" name="Picture 10" descr="Image result for milk"/>
          <p:cNvPicPr>
            <a:picLocks noChangeAspect="1" noChangeArrowheads="1"/>
          </p:cNvPicPr>
          <p:nvPr/>
        </p:nvPicPr>
        <p:blipFill>
          <a:blip r:embed="rId2" cstate="print"/>
          <a:srcRect/>
          <a:stretch>
            <a:fillRect/>
          </a:stretch>
        </p:blipFill>
        <p:spPr bwMode="auto">
          <a:xfrm>
            <a:off x="6588224" y="0"/>
            <a:ext cx="2255573" cy="126876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692696"/>
            <a:ext cx="8229600" cy="1066800"/>
          </a:xfrm>
        </p:spPr>
        <p:txBody>
          <a:bodyPr>
            <a:normAutofit fontScale="90000"/>
          </a:bodyPr>
          <a:lstStyle/>
          <a:p>
            <a:r>
              <a:rPr lang="el-GR" dirty="0" smtClean="0"/>
              <a:t>Τροφικές δηλητηριάσεις  από </a:t>
            </a:r>
            <a:r>
              <a:rPr lang="en-GB" i="1" dirty="0" smtClean="0"/>
              <a:t>Bacillus </a:t>
            </a:r>
            <a:r>
              <a:rPr lang="en-US" i="1" dirty="0" smtClean="0"/>
              <a:t>c</a:t>
            </a:r>
            <a:r>
              <a:rPr lang="en-GB" i="1" dirty="0" err="1" smtClean="0"/>
              <a:t>ereus</a:t>
            </a:r>
            <a:r>
              <a:rPr lang="el-GR" dirty="0" smtClean="0"/>
              <a:t>.</a:t>
            </a:r>
            <a:endParaRPr lang="el-GR" dirty="0"/>
          </a:p>
        </p:txBody>
      </p:sp>
      <p:sp>
        <p:nvSpPr>
          <p:cNvPr id="3" name="2 - Θέση περιεχομένου"/>
          <p:cNvSpPr>
            <a:spLocks noGrp="1"/>
          </p:cNvSpPr>
          <p:nvPr>
            <p:ph idx="1"/>
          </p:nvPr>
        </p:nvSpPr>
        <p:spPr/>
        <p:txBody>
          <a:bodyPr>
            <a:normAutofit/>
          </a:bodyPr>
          <a:lstStyle/>
          <a:p>
            <a:r>
              <a:rPr lang="el-GR" dirty="0" smtClean="0"/>
              <a:t>Το μαγειρεμένο κρέας, τα μαγειρεμένα λαχανικά, το </a:t>
            </a:r>
            <a:r>
              <a:rPr lang="el-GR" u="sng" dirty="0" smtClean="0"/>
              <a:t>γάλα</a:t>
            </a:r>
            <a:r>
              <a:rPr lang="el-GR" dirty="0" smtClean="0"/>
              <a:t> και τα ψάρια, έχουν συσχετιστεί με τροφικές δηλητηριάσεις  του </a:t>
            </a:r>
            <a:r>
              <a:rPr lang="el-GR" u="sng" dirty="0" smtClean="0"/>
              <a:t>διαρροϊκού</a:t>
            </a:r>
            <a:r>
              <a:rPr lang="el-GR" dirty="0" smtClean="0"/>
              <a:t> τύπου </a:t>
            </a:r>
            <a:r>
              <a:rPr lang="en-GB" i="1" dirty="0" smtClean="0"/>
              <a:t>Bacillus </a:t>
            </a:r>
            <a:r>
              <a:rPr lang="en-US" i="1" dirty="0" smtClean="0"/>
              <a:t>c</a:t>
            </a:r>
            <a:r>
              <a:rPr lang="en-GB" i="1" dirty="0" err="1" smtClean="0"/>
              <a:t>ereus</a:t>
            </a:r>
            <a:r>
              <a:rPr lang="el-GR" dirty="0" smtClean="0"/>
              <a:t>.</a:t>
            </a:r>
            <a:endParaRPr lang="en-US" dirty="0" smtClean="0"/>
          </a:p>
          <a:p>
            <a:r>
              <a:rPr lang="el-GR" dirty="0" smtClean="0"/>
              <a:t>Μίγματα τροφίμων όπως σάλτσες, πουτίγκες, σούπες, μαγειρευτά κατσαρόλας, και σαλάτες, συχνά ενοχοποιούνται για ξεσπάσματα τροφικών δηλητηριάσεων από </a:t>
            </a:r>
            <a:r>
              <a:rPr lang="en-GB" i="1" dirty="0" smtClean="0"/>
              <a:t>Bacillus </a:t>
            </a:r>
            <a:r>
              <a:rPr lang="en-US" i="1" dirty="0" smtClean="0"/>
              <a:t>c</a:t>
            </a:r>
            <a:r>
              <a:rPr lang="en-GB" i="1" dirty="0" err="1" smtClean="0"/>
              <a:t>ereus</a:t>
            </a:r>
            <a:r>
              <a:rPr lang="el-GR" i="1" dirty="0" smtClean="0"/>
              <a:t>.</a:t>
            </a:r>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fld id="{E4805D97-B6AD-497D-AEAB-49A234A665C6}" type="slidenum">
              <a:rPr lang="el-GR" smtClean="0"/>
              <a:pPr/>
              <a:t>17</a:t>
            </a:fld>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404664"/>
            <a:ext cx="8229600" cy="1066800"/>
          </a:xfrm>
        </p:spPr>
        <p:txBody>
          <a:bodyPr/>
          <a:lstStyle/>
          <a:p>
            <a:r>
              <a:rPr lang="el-GR" dirty="0" smtClean="0"/>
              <a:t>Πηγές </a:t>
            </a:r>
            <a:r>
              <a:rPr lang="en-US" i="1" dirty="0" err="1" smtClean="0"/>
              <a:t>B.cereus</a:t>
            </a:r>
            <a:endParaRPr lang="el-GR" i="1" dirty="0"/>
          </a:p>
        </p:txBody>
      </p:sp>
      <p:sp>
        <p:nvSpPr>
          <p:cNvPr id="4" name="3 - Θέση αριθμού διαφάνειας"/>
          <p:cNvSpPr>
            <a:spLocks noGrp="1"/>
          </p:cNvSpPr>
          <p:nvPr>
            <p:ph type="sldNum" sz="quarter" idx="12"/>
          </p:nvPr>
        </p:nvSpPr>
        <p:spPr/>
        <p:txBody>
          <a:bodyPr/>
          <a:lstStyle/>
          <a:p>
            <a:fld id="{E4805D97-B6AD-497D-AEAB-49A234A665C6}" type="slidenum">
              <a:rPr lang="el-GR" smtClean="0"/>
              <a:pPr/>
              <a:t>18</a:t>
            </a:fld>
            <a:endParaRPr lang="el-GR"/>
          </a:p>
        </p:txBody>
      </p:sp>
      <p:pic>
        <p:nvPicPr>
          <p:cNvPr id="123906" name="Picture 2" descr="Image result for bacillus cereus spores in milk"/>
          <p:cNvPicPr>
            <a:picLocks noChangeAspect="1" noChangeArrowheads="1"/>
          </p:cNvPicPr>
          <p:nvPr/>
        </p:nvPicPr>
        <p:blipFill>
          <a:blip r:embed="rId2" cstate="print"/>
          <a:srcRect/>
          <a:stretch>
            <a:fillRect/>
          </a:stretch>
        </p:blipFill>
        <p:spPr bwMode="auto">
          <a:xfrm>
            <a:off x="971600" y="1772816"/>
            <a:ext cx="6769954" cy="471944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882808"/>
            <a:ext cx="8748464" cy="4975192"/>
          </a:xfrm>
        </p:spPr>
        <p:txBody>
          <a:bodyPr>
            <a:normAutofit lnSpcReduction="10000"/>
          </a:bodyPr>
          <a:lstStyle/>
          <a:p>
            <a:r>
              <a:rPr lang="el-GR" dirty="0" smtClean="0"/>
              <a:t>Ο </a:t>
            </a:r>
            <a:r>
              <a:rPr lang="el-GR" u="sng" dirty="0" smtClean="0"/>
              <a:t>εμετικός</a:t>
            </a:r>
            <a:r>
              <a:rPr lang="el-GR" dirty="0" smtClean="0"/>
              <a:t> τύπος </a:t>
            </a:r>
            <a:r>
              <a:rPr lang="en-GB" i="1" dirty="0" smtClean="0"/>
              <a:t>Bacillus </a:t>
            </a:r>
            <a:r>
              <a:rPr lang="en-US" i="1" dirty="0" smtClean="0"/>
              <a:t>c</a:t>
            </a:r>
            <a:r>
              <a:rPr lang="en-GB" i="1" dirty="0" err="1" smtClean="0"/>
              <a:t>ereus</a:t>
            </a:r>
            <a:r>
              <a:rPr lang="el-GR" dirty="0" smtClean="0"/>
              <a:t> έχει συσχετισθεί με προϊόντα ρυζιού και άλλα αμυλούχα τρόφιμα όπως, πατάτες, μακαρόνια και τυρί.</a:t>
            </a:r>
            <a:endParaRPr lang="en-US" dirty="0" smtClean="0"/>
          </a:p>
          <a:p>
            <a:r>
              <a:rPr lang="el-GR" dirty="0" smtClean="0"/>
              <a:t> Το τρόφιμο που έχει συνδεθεί άμεσα με την δηλητηρίαση από </a:t>
            </a:r>
            <a:r>
              <a:rPr lang="en-GB" i="1" dirty="0" smtClean="0"/>
              <a:t>Bacillus </a:t>
            </a:r>
            <a:r>
              <a:rPr lang="en-US" i="1" dirty="0" smtClean="0"/>
              <a:t>c</a:t>
            </a:r>
            <a:r>
              <a:rPr lang="en-GB" i="1" dirty="0" err="1" smtClean="0"/>
              <a:t>ereus</a:t>
            </a:r>
            <a:r>
              <a:rPr lang="el-GR" dirty="0" smtClean="0"/>
              <a:t> είναι το μαγειρεμένο και αναθερμασμένο </a:t>
            </a:r>
            <a:r>
              <a:rPr lang="el-GR" b="1" dirty="0" smtClean="0"/>
              <a:t>ρύζι</a:t>
            </a:r>
            <a:r>
              <a:rPr lang="el-GR" dirty="0" smtClean="0"/>
              <a:t>.</a:t>
            </a:r>
            <a:endParaRPr lang="en-US" dirty="0" smtClean="0"/>
          </a:p>
          <a:p>
            <a:r>
              <a:rPr lang="el-GR" dirty="0" smtClean="0"/>
              <a:t> Ιδιαίτερα το τηγανιτό ρύζι των κινέζικων εστιατορίων το οποίο μαγειρεύεται σε μεγάλες ποσότητες και διατηρείται εκτός ψυγείου αρκετή ώρα πριν καταναλωθεί, περιέχει σπόρους του οργανισμού που επιβιώνουν στο μαγείρεμα και πολλαπλασιάζονται, παράγοντας εμετική τοξίνη.</a:t>
            </a:r>
          </a:p>
          <a:p>
            <a:endParaRPr lang="en-US" dirty="0" smtClean="0"/>
          </a:p>
          <a:p>
            <a:endParaRPr lang="el-GR" dirty="0"/>
          </a:p>
        </p:txBody>
      </p:sp>
      <p:sp>
        <p:nvSpPr>
          <p:cNvPr id="6" name="5 - Θέση αριθμού διαφάνειας"/>
          <p:cNvSpPr>
            <a:spLocks noGrp="1"/>
          </p:cNvSpPr>
          <p:nvPr>
            <p:ph type="sldNum" sz="quarter" idx="12"/>
          </p:nvPr>
        </p:nvSpPr>
        <p:spPr/>
        <p:txBody>
          <a:bodyPr/>
          <a:lstStyle/>
          <a:p>
            <a:fld id="{E4805D97-B6AD-497D-AEAB-49A234A665C6}" type="slidenum">
              <a:rPr lang="el-GR" smtClean="0"/>
              <a:pPr/>
              <a:t>19</a:t>
            </a:fld>
            <a:endParaRPr lang="el-GR"/>
          </a:p>
        </p:txBody>
      </p:sp>
      <p:pic>
        <p:nvPicPr>
          <p:cNvPr id="121858" name="Picture 2" descr="Image result for bacillus cereus in food"/>
          <p:cNvPicPr>
            <a:picLocks noChangeAspect="1" noChangeArrowheads="1"/>
          </p:cNvPicPr>
          <p:nvPr/>
        </p:nvPicPr>
        <p:blipFill>
          <a:blip r:embed="rId2" cstate="print"/>
          <a:srcRect/>
          <a:stretch>
            <a:fillRect/>
          </a:stretch>
        </p:blipFill>
        <p:spPr bwMode="auto">
          <a:xfrm>
            <a:off x="3419872" y="0"/>
            <a:ext cx="2407125" cy="1684987"/>
          </a:xfrm>
          <a:prstGeom prst="rect">
            <a:avLst/>
          </a:prstGeom>
          <a:noFill/>
        </p:spPr>
      </p:pic>
      <p:pic>
        <p:nvPicPr>
          <p:cNvPr id="121860" name="Picture 4" descr="Image result for bacillus cereus in food"/>
          <p:cNvPicPr>
            <a:picLocks noChangeAspect="1" noChangeArrowheads="1"/>
          </p:cNvPicPr>
          <p:nvPr/>
        </p:nvPicPr>
        <p:blipFill>
          <a:blip r:embed="rId3" cstate="print"/>
          <a:srcRect/>
          <a:stretch>
            <a:fillRect/>
          </a:stretch>
        </p:blipFill>
        <p:spPr bwMode="auto">
          <a:xfrm>
            <a:off x="0" y="0"/>
            <a:ext cx="2857500" cy="1905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ctrTitle"/>
          </p:nvPr>
        </p:nvSpPr>
        <p:spPr>
          <a:xfrm>
            <a:off x="395536" y="-171400"/>
            <a:ext cx="8229600" cy="1828800"/>
          </a:xfrm>
        </p:spPr>
        <p:txBody>
          <a:bodyPr>
            <a:normAutofit/>
          </a:bodyPr>
          <a:lstStyle/>
          <a:p>
            <a:r>
              <a:rPr lang="en-US" i="1" u="sng" cap="none" dirty="0" smtClean="0"/>
              <a:t>Clostridium </a:t>
            </a:r>
            <a:r>
              <a:rPr lang="en-US" i="1" u="sng" cap="none" dirty="0" err="1" smtClean="0"/>
              <a:t>perfringens</a:t>
            </a:r>
            <a:r>
              <a:rPr lang="en-US" i="1" u="sng" dirty="0" smtClean="0"/>
              <a:t/>
            </a:r>
            <a:br>
              <a:rPr lang="en-US" i="1" u="sng" dirty="0" smtClean="0"/>
            </a:br>
            <a:endParaRPr lang="el-GR" dirty="0"/>
          </a:p>
        </p:txBody>
      </p:sp>
      <p:sp>
        <p:nvSpPr>
          <p:cNvPr id="8" name="7 - Υπότιτλος"/>
          <p:cNvSpPr>
            <a:spLocks noGrp="1"/>
          </p:cNvSpPr>
          <p:nvPr>
            <p:ph type="subTitle" idx="1"/>
          </p:nvPr>
        </p:nvSpPr>
        <p:spPr>
          <a:xfrm>
            <a:off x="323528" y="1052736"/>
            <a:ext cx="8206928" cy="2762896"/>
          </a:xfrm>
        </p:spPr>
        <p:txBody>
          <a:bodyPr>
            <a:normAutofit fontScale="85000" lnSpcReduction="20000"/>
          </a:bodyPr>
          <a:lstStyle/>
          <a:p>
            <a:r>
              <a:rPr lang="el-GR" b="1" dirty="0" smtClean="0">
                <a:solidFill>
                  <a:schemeClr val="bg1"/>
                </a:solidFill>
              </a:rPr>
              <a:t>Το </a:t>
            </a:r>
            <a:r>
              <a:rPr lang="en-US" b="1" i="1" dirty="0" smtClean="0">
                <a:solidFill>
                  <a:schemeClr val="bg1"/>
                </a:solidFill>
              </a:rPr>
              <a:t>Clostridium </a:t>
            </a:r>
            <a:r>
              <a:rPr lang="en-US" b="1" i="1" dirty="0" err="1" smtClean="0">
                <a:solidFill>
                  <a:schemeClr val="bg1"/>
                </a:solidFill>
              </a:rPr>
              <a:t>perfringens</a:t>
            </a:r>
            <a:r>
              <a:rPr lang="en-US" b="1" i="1" dirty="0" smtClean="0">
                <a:solidFill>
                  <a:schemeClr val="bg1"/>
                </a:solidFill>
              </a:rPr>
              <a:t> </a:t>
            </a:r>
            <a:r>
              <a:rPr lang="el-GR" b="1" dirty="0" smtClean="0">
                <a:solidFill>
                  <a:schemeClr val="bg1"/>
                </a:solidFill>
              </a:rPr>
              <a:t>είναι βακτήριο</a:t>
            </a:r>
            <a:endParaRPr lang="en-US" b="1" dirty="0" smtClean="0">
              <a:solidFill>
                <a:schemeClr val="bg1"/>
              </a:solidFill>
            </a:endParaRPr>
          </a:p>
          <a:p>
            <a:pPr>
              <a:buFont typeface="Wingdings" pitchFamily="2" charset="2"/>
              <a:buChar char="Ø"/>
            </a:pPr>
            <a:r>
              <a:rPr lang="en-GB" b="1" dirty="0" smtClean="0">
                <a:solidFill>
                  <a:schemeClr val="bg1"/>
                </a:solidFill>
              </a:rPr>
              <a:t>gram</a:t>
            </a:r>
            <a:r>
              <a:rPr lang="el-GR" b="1" dirty="0" smtClean="0">
                <a:solidFill>
                  <a:schemeClr val="bg1"/>
                </a:solidFill>
              </a:rPr>
              <a:t>-θετικό, </a:t>
            </a:r>
            <a:endParaRPr lang="en-US" b="1" dirty="0" smtClean="0">
              <a:solidFill>
                <a:schemeClr val="bg1"/>
              </a:solidFill>
            </a:endParaRPr>
          </a:p>
          <a:p>
            <a:pPr>
              <a:buFont typeface="Wingdings" pitchFamily="2" charset="2"/>
              <a:buChar char="Ø"/>
            </a:pPr>
            <a:r>
              <a:rPr lang="el-GR" b="1" dirty="0" smtClean="0">
                <a:solidFill>
                  <a:schemeClr val="bg1"/>
                </a:solidFill>
              </a:rPr>
              <a:t>αναερόβιο, </a:t>
            </a:r>
            <a:endParaRPr lang="en-US" b="1" dirty="0" smtClean="0">
              <a:solidFill>
                <a:schemeClr val="bg1"/>
              </a:solidFill>
            </a:endParaRPr>
          </a:p>
          <a:p>
            <a:pPr>
              <a:buFont typeface="Wingdings" pitchFamily="2" charset="2"/>
              <a:buChar char="Ø"/>
            </a:pPr>
            <a:r>
              <a:rPr lang="el-GR" b="1" dirty="0" smtClean="0">
                <a:solidFill>
                  <a:schemeClr val="bg1"/>
                </a:solidFill>
              </a:rPr>
              <a:t>σπορογόνο, </a:t>
            </a:r>
            <a:endParaRPr lang="en-US" b="1" dirty="0" smtClean="0">
              <a:solidFill>
                <a:schemeClr val="bg1"/>
              </a:solidFill>
            </a:endParaRPr>
          </a:p>
          <a:p>
            <a:pPr>
              <a:buFont typeface="Wingdings" pitchFamily="2" charset="2"/>
              <a:buChar char="Ø"/>
            </a:pPr>
            <a:r>
              <a:rPr lang="el-GR" b="1" dirty="0" smtClean="0">
                <a:solidFill>
                  <a:schemeClr val="bg1"/>
                </a:solidFill>
              </a:rPr>
              <a:t>Ραβδοειδές, </a:t>
            </a:r>
            <a:endParaRPr lang="en-US" b="1" dirty="0" smtClean="0">
              <a:solidFill>
                <a:schemeClr val="bg1"/>
              </a:solidFill>
            </a:endParaRPr>
          </a:p>
          <a:p>
            <a:pPr>
              <a:buFont typeface="Wingdings" pitchFamily="2" charset="2"/>
              <a:buChar char="Ø"/>
            </a:pPr>
            <a:r>
              <a:rPr lang="el-GR" b="1" dirty="0" smtClean="0">
                <a:solidFill>
                  <a:schemeClr val="bg1"/>
                </a:solidFill>
              </a:rPr>
              <a:t>μη κινητό </a:t>
            </a:r>
            <a:endParaRPr lang="en-US" b="1" dirty="0" smtClean="0">
              <a:solidFill>
                <a:schemeClr val="bg1"/>
              </a:solidFill>
            </a:endParaRPr>
          </a:p>
          <a:p>
            <a:r>
              <a:rPr lang="el-GR" b="1" dirty="0" smtClean="0">
                <a:solidFill>
                  <a:schemeClr val="bg1"/>
                </a:solidFill>
              </a:rPr>
              <a:t>ευρέως διαδεδομένο στο περιβάλλον, το οποίο εμφανίζεται στα έντερα των ανθρώπων και των ζώων.</a:t>
            </a:r>
          </a:p>
          <a:p>
            <a:r>
              <a:rPr lang="el-GR" b="1" dirty="0" smtClean="0">
                <a:solidFill>
                  <a:schemeClr val="bg1"/>
                </a:solidFill>
              </a:rPr>
              <a:t>Προκαλεί </a:t>
            </a:r>
            <a:r>
              <a:rPr lang="el-GR" b="1" dirty="0" err="1" smtClean="0">
                <a:solidFill>
                  <a:schemeClr val="bg1"/>
                </a:solidFill>
              </a:rPr>
              <a:t>τοξικολοιμώξεις</a:t>
            </a:r>
            <a:endParaRPr lang="el-GR" b="1" dirty="0" smtClean="0">
              <a:solidFill>
                <a:schemeClr val="bg1"/>
              </a:solidFill>
            </a:endParaRPr>
          </a:p>
          <a:p>
            <a:endParaRPr lang="el-GR" b="1" dirty="0"/>
          </a:p>
        </p:txBody>
      </p:sp>
      <p:sp>
        <p:nvSpPr>
          <p:cNvPr id="5" name="4 - Θέση αριθμού διαφάνειας"/>
          <p:cNvSpPr>
            <a:spLocks noGrp="1"/>
          </p:cNvSpPr>
          <p:nvPr>
            <p:ph type="sldNum" sz="quarter" idx="12"/>
          </p:nvPr>
        </p:nvSpPr>
        <p:spPr/>
        <p:txBody>
          <a:bodyPr/>
          <a:lstStyle/>
          <a:p>
            <a:fld id="{E4805D97-B6AD-497D-AEAB-49A234A665C6}" type="slidenum">
              <a:rPr lang="el-GR" smtClean="0"/>
              <a:pPr/>
              <a:t>2</a:t>
            </a:fld>
            <a:endParaRPr lang="el-GR"/>
          </a:p>
        </p:txBody>
      </p:sp>
      <p:pic>
        <p:nvPicPr>
          <p:cNvPr id="149506" name="Picture 2" descr="Image result for clostridium perfringens"/>
          <p:cNvPicPr>
            <a:picLocks noChangeAspect="1" noChangeArrowheads="1"/>
          </p:cNvPicPr>
          <p:nvPr/>
        </p:nvPicPr>
        <p:blipFill>
          <a:blip r:embed="rId2" cstate="print"/>
          <a:srcRect/>
          <a:stretch>
            <a:fillRect/>
          </a:stretch>
        </p:blipFill>
        <p:spPr bwMode="auto">
          <a:xfrm>
            <a:off x="2699792" y="4149080"/>
            <a:ext cx="3672407" cy="244827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αριθμού διαφάνειας"/>
          <p:cNvSpPr>
            <a:spLocks noGrp="1"/>
          </p:cNvSpPr>
          <p:nvPr>
            <p:ph type="sldNum" sz="quarter" idx="12"/>
          </p:nvPr>
        </p:nvSpPr>
        <p:spPr/>
        <p:txBody>
          <a:bodyPr/>
          <a:lstStyle/>
          <a:p>
            <a:fld id="{E4805D97-B6AD-497D-AEAB-49A234A665C6}" type="slidenum">
              <a:rPr lang="el-GR" smtClean="0"/>
              <a:pPr/>
              <a:t>20</a:t>
            </a:fld>
            <a:endParaRPr lang="el-GR"/>
          </a:p>
        </p:txBody>
      </p:sp>
      <p:graphicFrame>
        <p:nvGraphicFramePr>
          <p:cNvPr id="4" name="3 - Πίνακας"/>
          <p:cNvGraphicFramePr>
            <a:graphicFrameLocks noGrp="1"/>
          </p:cNvGraphicFramePr>
          <p:nvPr/>
        </p:nvGraphicFramePr>
        <p:xfrm>
          <a:off x="251520" y="836712"/>
          <a:ext cx="8676456" cy="5544616"/>
        </p:xfrm>
        <a:graphic>
          <a:graphicData uri="http://schemas.openxmlformats.org/drawingml/2006/table">
            <a:tbl>
              <a:tblPr/>
              <a:tblGrid>
                <a:gridCol w="1944216"/>
                <a:gridCol w="1152129"/>
                <a:gridCol w="1189976"/>
                <a:gridCol w="1330303"/>
                <a:gridCol w="1080120"/>
                <a:gridCol w="1979712"/>
              </a:tblGrid>
              <a:tr h="1078365">
                <a:tc>
                  <a:txBody>
                    <a:bodyPr/>
                    <a:lstStyle/>
                    <a:p>
                      <a:pPr algn="ctr">
                        <a:spcAft>
                          <a:spcPts val="0"/>
                        </a:spcAft>
                      </a:pPr>
                      <a:r>
                        <a:rPr lang="en-US" sz="1600" b="1" i="1" dirty="0">
                          <a:solidFill>
                            <a:schemeClr val="tx1"/>
                          </a:solidFill>
                          <a:latin typeface="Times New Roman"/>
                          <a:ea typeface="Times New Roman"/>
                        </a:rPr>
                        <a:t>B. cereus</a:t>
                      </a:r>
                      <a:endParaRPr lang="el-GR" sz="16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R="116840" algn="ctr">
                        <a:spcAft>
                          <a:spcPts val="0"/>
                        </a:spcAft>
                      </a:pPr>
                      <a:r>
                        <a:rPr lang="el-GR" sz="1600" b="1" dirty="0">
                          <a:solidFill>
                            <a:schemeClr val="tx1"/>
                          </a:solidFill>
                          <a:latin typeface="Times New Roman"/>
                          <a:ea typeface="Times New Roman"/>
                        </a:rPr>
                        <a:t>Τοξική δοσολογία</a:t>
                      </a:r>
                      <a:endParaRPr lang="el-GR" sz="16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spcAft>
                          <a:spcPts val="0"/>
                        </a:spcAft>
                      </a:pPr>
                      <a:r>
                        <a:rPr lang="el-GR" sz="1600" b="1" dirty="0">
                          <a:solidFill>
                            <a:schemeClr val="tx1"/>
                          </a:solidFill>
                          <a:latin typeface="Times New Roman"/>
                          <a:ea typeface="Times New Roman"/>
                        </a:rPr>
                        <a:t>Μολυσματική δόση</a:t>
                      </a:r>
                      <a:endParaRPr lang="el-GR" sz="16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spcAft>
                          <a:spcPts val="0"/>
                        </a:spcAft>
                      </a:pPr>
                      <a:r>
                        <a:rPr lang="el-GR" sz="1600" b="1" dirty="0">
                          <a:solidFill>
                            <a:schemeClr val="tx1"/>
                          </a:solidFill>
                          <a:latin typeface="Times New Roman"/>
                          <a:ea typeface="Times New Roman"/>
                        </a:rPr>
                        <a:t>Συμπτώματα</a:t>
                      </a:r>
                      <a:endParaRPr lang="el-GR" sz="16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spcAft>
                          <a:spcPts val="0"/>
                        </a:spcAft>
                      </a:pPr>
                      <a:r>
                        <a:rPr lang="el-GR" sz="1600" b="1" dirty="0">
                          <a:solidFill>
                            <a:schemeClr val="tx1"/>
                          </a:solidFill>
                          <a:latin typeface="Times New Roman"/>
                          <a:ea typeface="Times New Roman"/>
                        </a:rPr>
                        <a:t>Χρόνος εμφάνισης συμπτωμάτων</a:t>
                      </a:r>
                      <a:endParaRPr lang="el-GR" sz="16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spcAft>
                          <a:spcPts val="0"/>
                        </a:spcAft>
                      </a:pPr>
                      <a:r>
                        <a:rPr lang="el-GR" sz="1600" b="1" dirty="0">
                          <a:solidFill>
                            <a:schemeClr val="tx1"/>
                          </a:solidFill>
                          <a:latin typeface="Times New Roman"/>
                          <a:ea typeface="Times New Roman"/>
                        </a:rPr>
                        <a:t>Σχετικά τρόφιμα </a:t>
                      </a:r>
                      <a:endParaRPr lang="el-GR" sz="16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2115593">
                <a:tc>
                  <a:txBody>
                    <a:bodyPr/>
                    <a:lstStyle/>
                    <a:p>
                      <a:pPr algn="ctr">
                        <a:spcAft>
                          <a:spcPts val="0"/>
                        </a:spcAft>
                      </a:pPr>
                      <a:r>
                        <a:rPr lang="el-GR" sz="1600" b="1" dirty="0">
                          <a:solidFill>
                            <a:schemeClr val="tx1"/>
                          </a:solidFill>
                          <a:latin typeface="Times New Roman"/>
                          <a:ea typeface="Times New Roman"/>
                        </a:rPr>
                        <a:t>Εμετικός τύπος </a:t>
                      </a:r>
                      <a:r>
                        <a:rPr lang="el-GR" sz="1600" dirty="0">
                          <a:solidFill>
                            <a:schemeClr val="tx1"/>
                          </a:solidFill>
                          <a:latin typeface="Times New Roman"/>
                          <a:ea typeface="Times New Roman"/>
                        </a:rPr>
                        <a:t>(προκαλείται απ’ την ανάπτυξη εμετικής τοξίνης του οργανισμού στα τρόφιμα)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dirty="0">
                          <a:solidFill>
                            <a:schemeClr val="tx1"/>
                          </a:solidFill>
                          <a:latin typeface="Times New Roman"/>
                          <a:ea typeface="Times New Roman"/>
                        </a:rPr>
                        <a:t>12-32μg</a:t>
                      </a:r>
                      <a:r>
                        <a:rPr lang="en-GB" sz="1600" dirty="0">
                          <a:solidFill>
                            <a:schemeClr val="tx1"/>
                          </a:solidFill>
                          <a:latin typeface="Times New Roman"/>
                          <a:ea typeface="Times New Roman"/>
                        </a:rPr>
                        <a:t>/</a:t>
                      </a:r>
                      <a:r>
                        <a:rPr lang="en-US" sz="1600" dirty="0">
                          <a:solidFill>
                            <a:schemeClr val="tx1"/>
                          </a:solidFill>
                          <a:latin typeface="Times New Roman"/>
                          <a:ea typeface="Times New Roman"/>
                        </a:rPr>
                        <a:t> Kg</a:t>
                      </a:r>
                      <a:r>
                        <a:rPr lang="en-US" sz="1600" baseline="30000" dirty="0">
                          <a:solidFill>
                            <a:schemeClr val="tx1"/>
                          </a:solidFill>
                          <a:latin typeface="Times New Roman"/>
                          <a:ea typeface="Times New Roman"/>
                        </a:rPr>
                        <a:t>-</a:t>
                      </a:r>
                      <a:r>
                        <a:rPr lang="en-GB" sz="1600" dirty="0">
                          <a:solidFill>
                            <a:schemeClr val="tx1"/>
                          </a:solidFill>
                          <a:latin typeface="Times New Roman"/>
                          <a:ea typeface="Times New Roman"/>
                        </a:rPr>
                        <a:t> </a:t>
                      </a:r>
                      <a:r>
                        <a:rPr lang="en-GB" sz="1600" dirty="0" err="1">
                          <a:solidFill>
                            <a:schemeClr val="tx1"/>
                          </a:solidFill>
                          <a:latin typeface="Times New Roman"/>
                          <a:ea typeface="Times New Roman"/>
                        </a:rPr>
                        <a:t>τοξίνης</a:t>
                      </a:r>
                      <a:endParaRPr lang="el-GR" sz="16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dirty="0">
                          <a:solidFill>
                            <a:schemeClr val="tx1"/>
                          </a:solidFill>
                          <a:latin typeface="Times New Roman"/>
                          <a:ea typeface="Times New Roman"/>
                        </a:rPr>
                        <a:t>10</a:t>
                      </a:r>
                      <a:r>
                        <a:rPr lang="en-GB" sz="1600" baseline="30000" dirty="0">
                          <a:solidFill>
                            <a:schemeClr val="tx1"/>
                          </a:solidFill>
                          <a:latin typeface="Times New Roman"/>
                          <a:ea typeface="Times New Roman"/>
                        </a:rPr>
                        <a:t>5</a:t>
                      </a:r>
                      <a:r>
                        <a:rPr lang="en-GB" sz="1600" dirty="0">
                          <a:solidFill>
                            <a:schemeClr val="tx1"/>
                          </a:solidFill>
                          <a:latin typeface="Times New Roman"/>
                          <a:ea typeface="Times New Roman"/>
                        </a:rPr>
                        <a:t>-10</a:t>
                      </a:r>
                      <a:r>
                        <a:rPr lang="en-GB" sz="1600" baseline="30000" dirty="0">
                          <a:solidFill>
                            <a:schemeClr val="tx1"/>
                          </a:solidFill>
                          <a:latin typeface="Times New Roman"/>
                          <a:ea typeface="Times New Roman"/>
                        </a:rPr>
                        <a:t>8</a:t>
                      </a:r>
                      <a:r>
                        <a:rPr lang="en-GB" sz="1600" dirty="0">
                          <a:solidFill>
                            <a:schemeClr val="tx1"/>
                          </a:solidFill>
                          <a:latin typeface="Times New Roman"/>
                          <a:ea typeface="Times New Roman"/>
                        </a:rPr>
                        <a:t> </a:t>
                      </a:r>
                      <a:r>
                        <a:rPr lang="en-GB" sz="1600" dirty="0" err="1">
                          <a:solidFill>
                            <a:schemeClr val="tx1"/>
                          </a:solidFill>
                          <a:latin typeface="Times New Roman"/>
                          <a:ea typeface="Times New Roman"/>
                        </a:rPr>
                        <a:t>κύτταρα</a:t>
                      </a:r>
                      <a:r>
                        <a:rPr lang="en-GB" sz="1600" dirty="0">
                          <a:solidFill>
                            <a:schemeClr val="tx1"/>
                          </a:solidFill>
                          <a:latin typeface="Times New Roman"/>
                          <a:ea typeface="Times New Roman"/>
                        </a:rPr>
                        <a:t>/</a:t>
                      </a:r>
                      <a:r>
                        <a:rPr lang="en-US" sz="1600" dirty="0">
                          <a:solidFill>
                            <a:schemeClr val="tx1"/>
                          </a:solidFill>
                          <a:latin typeface="Times New Roman"/>
                          <a:ea typeface="Times New Roman"/>
                        </a:rPr>
                        <a:t>g</a:t>
                      </a:r>
                      <a:r>
                        <a:rPr lang="en-US" sz="1600" baseline="30000" dirty="0">
                          <a:solidFill>
                            <a:schemeClr val="tx1"/>
                          </a:solidFill>
                          <a:latin typeface="Times New Roman"/>
                          <a:ea typeface="Times New Roman"/>
                        </a:rPr>
                        <a:t> </a:t>
                      </a:r>
                      <a:r>
                        <a:rPr lang="en-GB" sz="1600" dirty="0" err="1">
                          <a:solidFill>
                            <a:schemeClr val="tx1"/>
                          </a:solidFill>
                          <a:latin typeface="Times New Roman"/>
                          <a:ea typeface="Times New Roman"/>
                        </a:rPr>
                        <a:t>τροφής</a:t>
                      </a:r>
                      <a:endParaRPr lang="el-GR" sz="16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dirty="0" err="1">
                          <a:solidFill>
                            <a:schemeClr val="tx1"/>
                          </a:solidFill>
                          <a:latin typeface="Times New Roman"/>
                          <a:ea typeface="Times New Roman"/>
                        </a:rPr>
                        <a:t>Ναυτία</a:t>
                      </a:r>
                      <a:r>
                        <a:rPr lang="en-GB" sz="1600" dirty="0">
                          <a:solidFill>
                            <a:schemeClr val="tx1"/>
                          </a:solidFill>
                          <a:latin typeface="Times New Roman"/>
                          <a:ea typeface="Times New Roman"/>
                        </a:rPr>
                        <a:t>, </a:t>
                      </a:r>
                      <a:r>
                        <a:rPr lang="en-GB" sz="1600" dirty="0" err="1">
                          <a:solidFill>
                            <a:schemeClr val="tx1"/>
                          </a:solidFill>
                          <a:latin typeface="Times New Roman"/>
                          <a:ea typeface="Times New Roman"/>
                        </a:rPr>
                        <a:t>εμετός</a:t>
                      </a:r>
                      <a:r>
                        <a:rPr lang="en-GB" sz="1600" dirty="0">
                          <a:solidFill>
                            <a:schemeClr val="tx1"/>
                          </a:solidFill>
                          <a:latin typeface="Times New Roman"/>
                          <a:ea typeface="Times New Roman"/>
                        </a:rPr>
                        <a:t>, </a:t>
                      </a:r>
                      <a:r>
                        <a:rPr lang="en-GB" sz="1600" dirty="0" err="1">
                          <a:solidFill>
                            <a:schemeClr val="tx1"/>
                          </a:solidFill>
                          <a:latin typeface="Times New Roman"/>
                          <a:ea typeface="Times New Roman"/>
                        </a:rPr>
                        <a:t>στομαχικές</a:t>
                      </a:r>
                      <a:r>
                        <a:rPr lang="en-GB" sz="1600" dirty="0">
                          <a:solidFill>
                            <a:schemeClr val="tx1"/>
                          </a:solidFill>
                          <a:latin typeface="Times New Roman"/>
                          <a:ea typeface="Times New Roman"/>
                        </a:rPr>
                        <a:t> </a:t>
                      </a:r>
                      <a:r>
                        <a:rPr lang="en-GB" sz="1600" dirty="0" err="1">
                          <a:solidFill>
                            <a:schemeClr val="tx1"/>
                          </a:solidFill>
                          <a:latin typeface="Times New Roman"/>
                          <a:ea typeface="Times New Roman"/>
                        </a:rPr>
                        <a:t>κράμπες</a:t>
                      </a:r>
                      <a:endParaRPr lang="el-GR" sz="16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dirty="0">
                          <a:solidFill>
                            <a:schemeClr val="tx1"/>
                          </a:solidFill>
                          <a:latin typeface="Times New Roman"/>
                          <a:ea typeface="Times New Roman"/>
                        </a:rPr>
                        <a:t>1-5 </a:t>
                      </a:r>
                      <a:r>
                        <a:rPr lang="en-GB" sz="1600" dirty="0" err="1">
                          <a:solidFill>
                            <a:schemeClr val="tx1"/>
                          </a:solidFill>
                          <a:latin typeface="Times New Roman"/>
                          <a:ea typeface="Times New Roman"/>
                        </a:rPr>
                        <a:t>ώρες</a:t>
                      </a:r>
                      <a:endParaRPr lang="el-GR" sz="16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l-GR" sz="1600" dirty="0">
                          <a:solidFill>
                            <a:schemeClr val="tx1"/>
                          </a:solidFill>
                          <a:latin typeface="Times New Roman"/>
                          <a:ea typeface="Times New Roman"/>
                        </a:rPr>
                        <a:t>Βραστό ή τηγανιτό ρύζι, παστεριωμένη κρέμα γάλακτος, μακαρόνια, πουρές πατάτας, φύτρα λαχανικών.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50658">
                <a:tc>
                  <a:txBody>
                    <a:bodyPr/>
                    <a:lstStyle/>
                    <a:p>
                      <a:pPr algn="ctr">
                        <a:spcAft>
                          <a:spcPts val="0"/>
                        </a:spcAft>
                      </a:pPr>
                      <a:r>
                        <a:rPr lang="el-GR" sz="1600" b="1" dirty="0">
                          <a:solidFill>
                            <a:schemeClr val="tx1"/>
                          </a:solidFill>
                          <a:latin typeface="Times New Roman"/>
                          <a:ea typeface="Times New Roman"/>
                        </a:rPr>
                        <a:t>Διαρροϊκός τύπος</a:t>
                      </a:r>
                      <a:r>
                        <a:rPr lang="el-GR" sz="1600" dirty="0">
                          <a:solidFill>
                            <a:schemeClr val="tx1"/>
                          </a:solidFill>
                          <a:latin typeface="Times New Roman"/>
                          <a:ea typeface="Times New Roman"/>
                        </a:rPr>
                        <a:t> (προκαλείται από ανάπτυξη βακτηρίων και δημιουργία τοξίνης στο λεπτό έντερο)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b="1" dirty="0">
                          <a:solidFill>
                            <a:schemeClr val="tx1"/>
                          </a:solidFill>
                          <a:latin typeface="Times New Roman"/>
                          <a:ea typeface="Times New Roman"/>
                        </a:rPr>
                        <a:t>-</a:t>
                      </a:r>
                      <a:endParaRPr lang="el-GR" sz="16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l-GR" sz="1600" dirty="0">
                          <a:solidFill>
                            <a:schemeClr val="tx1"/>
                          </a:solidFill>
                          <a:latin typeface="Times New Roman"/>
                          <a:ea typeface="Times New Roman"/>
                        </a:rPr>
                        <a:t>Συνήθως 10</a:t>
                      </a:r>
                      <a:r>
                        <a:rPr lang="el-GR" sz="1600" baseline="30000" dirty="0">
                          <a:solidFill>
                            <a:schemeClr val="tx1"/>
                          </a:solidFill>
                          <a:latin typeface="Times New Roman"/>
                          <a:ea typeface="Times New Roman"/>
                        </a:rPr>
                        <a:t>5</a:t>
                      </a:r>
                      <a:r>
                        <a:rPr lang="el-GR" sz="1600" dirty="0">
                          <a:solidFill>
                            <a:schemeClr val="tx1"/>
                          </a:solidFill>
                          <a:latin typeface="Times New Roman"/>
                          <a:ea typeface="Times New Roman"/>
                        </a:rPr>
                        <a:t> κύτταρα/</a:t>
                      </a:r>
                      <a:r>
                        <a:rPr lang="en-US" sz="1600" dirty="0">
                          <a:solidFill>
                            <a:schemeClr val="tx1"/>
                          </a:solidFill>
                          <a:latin typeface="Times New Roman"/>
                          <a:ea typeface="Times New Roman"/>
                        </a:rPr>
                        <a:t>g</a:t>
                      </a:r>
                      <a:r>
                        <a:rPr lang="el-GR" sz="1600" dirty="0">
                          <a:solidFill>
                            <a:schemeClr val="tx1"/>
                          </a:solidFill>
                          <a:latin typeface="Times New Roman"/>
                          <a:ea typeface="Times New Roman"/>
                        </a:rPr>
                        <a:t> ή /</a:t>
                      </a:r>
                      <a:r>
                        <a:rPr lang="en-US" sz="1600" dirty="0">
                          <a:solidFill>
                            <a:schemeClr val="tx1"/>
                          </a:solidFill>
                          <a:latin typeface="Times New Roman"/>
                          <a:ea typeface="Times New Roman"/>
                        </a:rPr>
                        <a:t>ml</a:t>
                      </a:r>
                      <a:endParaRPr lang="el-GR" sz="16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dirty="0" err="1">
                          <a:solidFill>
                            <a:schemeClr val="tx1"/>
                          </a:solidFill>
                          <a:latin typeface="Times New Roman"/>
                          <a:ea typeface="Times New Roman"/>
                        </a:rPr>
                        <a:t>Κοιλιακοί</a:t>
                      </a:r>
                      <a:r>
                        <a:rPr lang="en-GB" sz="1600" dirty="0">
                          <a:solidFill>
                            <a:schemeClr val="tx1"/>
                          </a:solidFill>
                          <a:latin typeface="Times New Roman"/>
                          <a:ea typeface="Times New Roman"/>
                        </a:rPr>
                        <a:t> </a:t>
                      </a:r>
                      <a:r>
                        <a:rPr lang="en-GB" sz="1600" dirty="0" err="1">
                          <a:solidFill>
                            <a:schemeClr val="tx1"/>
                          </a:solidFill>
                          <a:latin typeface="Times New Roman"/>
                          <a:ea typeface="Times New Roman"/>
                        </a:rPr>
                        <a:t>πόνοι</a:t>
                      </a:r>
                      <a:r>
                        <a:rPr lang="en-GB" sz="1600" dirty="0">
                          <a:solidFill>
                            <a:schemeClr val="tx1"/>
                          </a:solidFill>
                          <a:latin typeface="Times New Roman"/>
                          <a:ea typeface="Times New Roman"/>
                        </a:rPr>
                        <a:t>, </a:t>
                      </a:r>
                      <a:r>
                        <a:rPr lang="en-GB" sz="1600" dirty="0" err="1">
                          <a:solidFill>
                            <a:schemeClr val="tx1"/>
                          </a:solidFill>
                          <a:latin typeface="Times New Roman"/>
                          <a:ea typeface="Times New Roman"/>
                        </a:rPr>
                        <a:t>διάρροια</a:t>
                      </a:r>
                      <a:endParaRPr lang="el-GR" sz="16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dirty="0">
                          <a:solidFill>
                            <a:schemeClr val="tx1"/>
                          </a:solidFill>
                          <a:latin typeface="Times New Roman"/>
                          <a:ea typeface="Times New Roman"/>
                        </a:rPr>
                        <a:t>8-16 </a:t>
                      </a:r>
                      <a:r>
                        <a:rPr lang="en-GB" sz="1600" dirty="0" err="1">
                          <a:solidFill>
                            <a:schemeClr val="tx1"/>
                          </a:solidFill>
                          <a:latin typeface="Times New Roman"/>
                          <a:ea typeface="Times New Roman"/>
                        </a:rPr>
                        <a:t>ώρες</a:t>
                      </a:r>
                      <a:endParaRPr lang="el-GR" sz="16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l-GR" sz="1600" dirty="0">
                          <a:solidFill>
                            <a:schemeClr val="tx1"/>
                          </a:solidFill>
                          <a:latin typeface="Times New Roman"/>
                          <a:ea typeface="Times New Roman"/>
                        </a:rPr>
                        <a:t>Καλαμπόκι και αραβόσιτος, πουρές πατάτας, κιμάς, κοκορέτσι, μαγειρεμένο κρέας ρολό, γάλα, τηγανιτό ρύζι, πουτίγκες, σούπες κτλ.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0"/>
            <a:ext cx="8435280" cy="1666526"/>
          </a:xfrm>
        </p:spPr>
        <p:txBody>
          <a:bodyPr/>
          <a:lstStyle/>
          <a:p>
            <a:r>
              <a:rPr lang="el-GR" dirty="0" smtClean="0"/>
              <a:t>Τροφικές </a:t>
            </a:r>
            <a:r>
              <a:rPr lang="el-GR" dirty="0" err="1" smtClean="0"/>
              <a:t>τοξικώσεις</a:t>
            </a:r>
            <a:r>
              <a:rPr lang="el-GR" dirty="0" smtClean="0"/>
              <a:t> (τοξινώσεις)</a:t>
            </a:r>
            <a:endParaRPr lang="el-GR" dirty="0"/>
          </a:p>
        </p:txBody>
      </p:sp>
      <p:sp>
        <p:nvSpPr>
          <p:cNvPr id="3" name="2 - Θέση περιεχομένου"/>
          <p:cNvSpPr>
            <a:spLocks noGrp="1"/>
          </p:cNvSpPr>
          <p:nvPr>
            <p:ph idx="1"/>
          </p:nvPr>
        </p:nvSpPr>
        <p:spPr>
          <a:xfrm>
            <a:off x="457200" y="1628800"/>
            <a:ext cx="8229600" cy="4826008"/>
          </a:xfrm>
        </p:spPr>
        <p:txBody>
          <a:bodyPr>
            <a:normAutofit fontScale="77500" lnSpcReduction="20000"/>
          </a:bodyPr>
          <a:lstStyle/>
          <a:p>
            <a:r>
              <a:rPr lang="el-GR" dirty="0" smtClean="0"/>
              <a:t>Οι </a:t>
            </a:r>
            <a:r>
              <a:rPr lang="el-GR" b="1" dirty="0" smtClean="0"/>
              <a:t>τροφικές τοξινώσεις</a:t>
            </a:r>
            <a:r>
              <a:rPr lang="el-GR" dirty="0" smtClean="0"/>
              <a:t> προκαλούνται από την κατανάλωση τροφίμων που περιέχουν τοξίνες </a:t>
            </a:r>
          </a:p>
          <a:p>
            <a:r>
              <a:rPr lang="el-GR" dirty="0" smtClean="0"/>
              <a:t>Οι τοξίνες παράγονται από μικροοργανισμούς που έχουν αναπτυχθεί σε ένα τρόφιμο</a:t>
            </a:r>
          </a:p>
          <a:p>
            <a:r>
              <a:rPr lang="el-GR" dirty="0" smtClean="0"/>
              <a:t>Οι υψηλές συγκεντρώσεις </a:t>
            </a:r>
            <a:r>
              <a:rPr lang="el-GR" dirty="0" err="1" smtClean="0"/>
              <a:t>βακτηριακών</a:t>
            </a:r>
            <a:r>
              <a:rPr lang="el-GR" dirty="0" smtClean="0"/>
              <a:t> τοξινών στα τρόφιμα, έχουν επιπτώσεις οι οποίες εμφανίζονται μερικές ώρες μετά από την κατανάλωση του αλλοιωμένου τροφίμου. </a:t>
            </a:r>
          </a:p>
          <a:p>
            <a:r>
              <a:rPr lang="el-GR" dirty="0" smtClean="0"/>
              <a:t>Οι πιο γνωστές </a:t>
            </a:r>
            <a:r>
              <a:rPr lang="el-GR" dirty="0" err="1" smtClean="0"/>
              <a:t>βακτηριακές</a:t>
            </a:r>
            <a:r>
              <a:rPr lang="el-GR" dirty="0" smtClean="0"/>
              <a:t> τοξίνες στα τρόφιμα παράγονται από το </a:t>
            </a:r>
            <a:r>
              <a:rPr lang="el-GR" b="1" i="1" dirty="0" err="1" smtClean="0"/>
              <a:t>Clostridium</a:t>
            </a:r>
            <a:r>
              <a:rPr lang="el-GR" b="1" i="1" dirty="0" smtClean="0"/>
              <a:t> </a:t>
            </a:r>
            <a:r>
              <a:rPr lang="el-GR" b="1" i="1" dirty="0" err="1" smtClean="0"/>
              <a:t>botulinum</a:t>
            </a:r>
            <a:r>
              <a:rPr lang="en-US" b="1" i="1" dirty="0" smtClean="0"/>
              <a:t> </a:t>
            </a:r>
            <a:r>
              <a:rPr lang="el-GR" dirty="0" smtClean="0"/>
              <a:t>και τον </a:t>
            </a:r>
            <a:r>
              <a:rPr lang="el-GR" b="1" i="1" dirty="0" err="1" smtClean="0"/>
              <a:t>Staphylococcus</a:t>
            </a:r>
            <a:r>
              <a:rPr lang="el-GR" b="1" i="1" dirty="0" smtClean="0"/>
              <a:t> </a:t>
            </a:r>
            <a:r>
              <a:rPr lang="el-GR" b="1" i="1" dirty="0" err="1" smtClean="0"/>
              <a:t>aureus</a:t>
            </a:r>
            <a:r>
              <a:rPr lang="el-GR" i="1" dirty="0" smtClean="0"/>
              <a:t>, </a:t>
            </a:r>
          </a:p>
          <a:p>
            <a:r>
              <a:rPr lang="el-GR" dirty="0" smtClean="0"/>
              <a:t>Οι περισσότερες </a:t>
            </a:r>
            <a:r>
              <a:rPr lang="el-GR" dirty="0" err="1" smtClean="0"/>
              <a:t>τροφογενείς</a:t>
            </a:r>
            <a:r>
              <a:rPr lang="el-GR" dirty="0" smtClean="0"/>
              <a:t> τοξίνες είναι </a:t>
            </a:r>
            <a:r>
              <a:rPr lang="el-GR" b="1" dirty="0" smtClean="0"/>
              <a:t>ανθεκτικές</a:t>
            </a:r>
            <a:r>
              <a:rPr lang="el-GR" dirty="0" smtClean="0"/>
              <a:t> στη θερμότητα, και δεν καταστρέφονται με το μαγείρεμα. </a:t>
            </a:r>
          </a:p>
          <a:p>
            <a:r>
              <a:rPr lang="el-GR" dirty="0" err="1" smtClean="0"/>
              <a:t>Γι’αυτό</a:t>
            </a:r>
            <a:r>
              <a:rPr lang="el-GR" dirty="0" smtClean="0"/>
              <a:t> και </a:t>
            </a:r>
            <a:r>
              <a:rPr lang="en-US" dirty="0" smtClean="0"/>
              <a:t>o</a:t>
            </a:r>
            <a:r>
              <a:rPr lang="el-GR" dirty="0" err="1" smtClean="0"/>
              <a:t>ρισμένες</a:t>
            </a:r>
            <a:r>
              <a:rPr lang="el-GR" dirty="0" smtClean="0"/>
              <a:t> </a:t>
            </a:r>
            <a:r>
              <a:rPr lang="el-GR" dirty="0" err="1" smtClean="0"/>
              <a:t>βακτηριακές</a:t>
            </a:r>
            <a:r>
              <a:rPr lang="el-GR" dirty="0" smtClean="0"/>
              <a:t> τοξίνες παραμένουν στο τρόφιμο ακόμη και αν έχει θανατωθεί ο μικροοργανισμός</a:t>
            </a:r>
            <a:r>
              <a:rPr lang="en-US" dirty="0" smtClean="0"/>
              <a:t> </a:t>
            </a:r>
            <a:r>
              <a:rPr lang="el-GR" dirty="0" smtClean="0"/>
              <a:t>μετά την επεξεργασία </a:t>
            </a:r>
          </a:p>
          <a:p>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a:xfrm>
            <a:off x="251520" y="-387424"/>
            <a:ext cx="8229600" cy="1828800"/>
          </a:xfrm>
        </p:spPr>
        <p:txBody>
          <a:bodyPr>
            <a:normAutofit/>
          </a:bodyPr>
          <a:lstStyle/>
          <a:p>
            <a:r>
              <a:rPr lang="en-US" i="1" u="sng" cap="none" dirty="0" smtClean="0"/>
              <a:t>Clostridium </a:t>
            </a:r>
            <a:r>
              <a:rPr lang="en-US" i="1" u="sng" cap="none" dirty="0" err="1" smtClean="0"/>
              <a:t>botulinum</a:t>
            </a:r>
            <a:r>
              <a:rPr lang="en-US" i="1" dirty="0" smtClean="0"/>
              <a:t/>
            </a:r>
            <a:br>
              <a:rPr lang="en-US" i="1" dirty="0" smtClean="0"/>
            </a:br>
            <a:endParaRPr lang="el-GR" i="1" dirty="0"/>
          </a:p>
        </p:txBody>
      </p:sp>
      <p:sp>
        <p:nvSpPr>
          <p:cNvPr id="5" name="4 - Υπότιτλος"/>
          <p:cNvSpPr>
            <a:spLocks noGrp="1"/>
          </p:cNvSpPr>
          <p:nvPr>
            <p:ph type="subTitle" idx="1"/>
          </p:nvPr>
        </p:nvSpPr>
        <p:spPr>
          <a:xfrm>
            <a:off x="395536" y="980728"/>
            <a:ext cx="8062912" cy="2762896"/>
          </a:xfrm>
        </p:spPr>
        <p:txBody>
          <a:bodyPr>
            <a:normAutofit fontScale="92500" lnSpcReduction="10000"/>
          </a:bodyPr>
          <a:lstStyle/>
          <a:p>
            <a:pPr>
              <a:buFont typeface="Wingdings" pitchFamily="2" charset="2"/>
              <a:buChar char="Ø"/>
            </a:pPr>
            <a:r>
              <a:rPr lang="en-GB" b="1" dirty="0" smtClean="0">
                <a:solidFill>
                  <a:schemeClr val="bg1"/>
                </a:solidFill>
              </a:rPr>
              <a:t>gram</a:t>
            </a:r>
            <a:r>
              <a:rPr lang="en-US" b="1" dirty="0" smtClean="0">
                <a:solidFill>
                  <a:schemeClr val="bg1"/>
                </a:solidFill>
              </a:rPr>
              <a:t>-</a:t>
            </a:r>
            <a:r>
              <a:rPr lang="el-GR" b="1" dirty="0" smtClean="0">
                <a:solidFill>
                  <a:schemeClr val="bg1"/>
                </a:solidFill>
              </a:rPr>
              <a:t>θετικό</a:t>
            </a:r>
            <a:r>
              <a:rPr lang="en-US" b="1" dirty="0" smtClean="0">
                <a:solidFill>
                  <a:schemeClr val="bg1"/>
                </a:solidFill>
              </a:rPr>
              <a:t>, </a:t>
            </a:r>
          </a:p>
          <a:p>
            <a:pPr>
              <a:buFont typeface="Wingdings" pitchFamily="2" charset="2"/>
              <a:buChar char="Ø"/>
            </a:pPr>
            <a:r>
              <a:rPr lang="el-GR" b="1" dirty="0" smtClean="0">
                <a:solidFill>
                  <a:schemeClr val="bg1"/>
                </a:solidFill>
              </a:rPr>
              <a:t>αναερόβιο</a:t>
            </a:r>
            <a:r>
              <a:rPr lang="en-US" b="1" dirty="0" smtClean="0">
                <a:solidFill>
                  <a:schemeClr val="bg1"/>
                </a:solidFill>
              </a:rPr>
              <a:t>, </a:t>
            </a:r>
          </a:p>
          <a:p>
            <a:pPr>
              <a:buFont typeface="Wingdings" pitchFamily="2" charset="2"/>
              <a:buChar char="Ø"/>
            </a:pPr>
            <a:r>
              <a:rPr lang="el-GR" b="1" dirty="0" smtClean="0">
                <a:solidFill>
                  <a:schemeClr val="bg1"/>
                </a:solidFill>
              </a:rPr>
              <a:t>ραβδοειδές βακτήριο </a:t>
            </a:r>
          </a:p>
          <a:p>
            <a:pPr>
              <a:buFont typeface="Wingdings" pitchFamily="2" charset="2"/>
              <a:buChar char="Ø"/>
            </a:pPr>
            <a:r>
              <a:rPr lang="el-GR" b="1" dirty="0" smtClean="0">
                <a:solidFill>
                  <a:schemeClr val="bg1"/>
                </a:solidFill>
              </a:rPr>
              <a:t>παράγει μια ισχυρή </a:t>
            </a:r>
            <a:r>
              <a:rPr lang="el-GR" b="1" dirty="0" err="1" smtClean="0">
                <a:solidFill>
                  <a:schemeClr val="bg1"/>
                </a:solidFill>
              </a:rPr>
              <a:t>νευροτοξίνη</a:t>
            </a:r>
            <a:r>
              <a:rPr lang="en-US" b="1" dirty="0" smtClean="0">
                <a:solidFill>
                  <a:schemeClr val="bg1"/>
                </a:solidFill>
              </a:rPr>
              <a:t>. </a:t>
            </a:r>
            <a:endParaRPr lang="el-GR" b="1" dirty="0" smtClean="0">
              <a:solidFill>
                <a:schemeClr val="bg1"/>
              </a:solidFill>
            </a:endParaRPr>
          </a:p>
          <a:p>
            <a:pPr>
              <a:buFont typeface="Wingdings" pitchFamily="2" charset="2"/>
              <a:buChar char="Ø"/>
            </a:pPr>
            <a:r>
              <a:rPr lang="el-GR" b="1" dirty="0" smtClean="0">
                <a:solidFill>
                  <a:schemeClr val="bg1"/>
                </a:solidFill>
              </a:rPr>
              <a:t>σπορογόνο</a:t>
            </a:r>
          </a:p>
          <a:p>
            <a:r>
              <a:rPr lang="el-GR" b="1" dirty="0" smtClean="0">
                <a:solidFill>
                  <a:schemeClr val="bg1"/>
                </a:solidFill>
              </a:rPr>
              <a:t>Τα σπόριά του είναι ανθεκτικά στη θερμότητα και επιβιώνουν σε τρόφιμα που υποβάλλονται σε ελάχιστη ή λανθασμένη θερμική επεξεργασία. </a:t>
            </a:r>
          </a:p>
          <a:p>
            <a:endParaRPr lang="el-GR" b="1" dirty="0"/>
          </a:p>
        </p:txBody>
      </p:sp>
      <p:pic>
        <p:nvPicPr>
          <p:cNvPr id="52226" name="Picture 2" descr="Image result for neurotoxin clostridium botulinum"/>
          <p:cNvPicPr>
            <a:picLocks noChangeAspect="1" noChangeArrowheads="1"/>
          </p:cNvPicPr>
          <p:nvPr/>
        </p:nvPicPr>
        <p:blipFill>
          <a:blip r:embed="rId2" cstate="print"/>
          <a:srcRect/>
          <a:stretch>
            <a:fillRect/>
          </a:stretch>
        </p:blipFill>
        <p:spPr bwMode="auto">
          <a:xfrm>
            <a:off x="1907704" y="4221088"/>
            <a:ext cx="2390775" cy="191452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0" y="0"/>
            <a:ext cx="6134100" cy="765175"/>
          </a:xfrm>
          <a:solidFill>
            <a:srgbClr val="CCFF66"/>
          </a:solidFill>
          <a:ln>
            <a:solidFill>
              <a:srgbClr val="CCFF66"/>
            </a:solidFill>
          </a:ln>
        </p:spPr>
        <p:txBody>
          <a:bodyPr/>
          <a:lstStyle/>
          <a:p>
            <a:pPr algn="l" eaLnBrk="1" hangingPunct="1"/>
            <a:r>
              <a:rPr lang="el-GR" sz="3600" b="1" i="1" dirty="0" err="1" smtClean="0">
                <a:solidFill>
                  <a:srgbClr val="CC3300"/>
                </a:solidFill>
                <a:latin typeface="Times New Roman" pitchFamily="18" charset="0"/>
              </a:rPr>
              <a:t>Clostridium</a:t>
            </a:r>
            <a:r>
              <a:rPr lang="el-GR" sz="3600" b="1" i="1" dirty="0" smtClean="0">
                <a:solidFill>
                  <a:srgbClr val="CC3300"/>
                </a:solidFill>
                <a:latin typeface="Times New Roman" pitchFamily="18" charset="0"/>
              </a:rPr>
              <a:t> </a:t>
            </a:r>
            <a:r>
              <a:rPr lang="el-GR" sz="3600" b="1" i="1" dirty="0" err="1" smtClean="0">
                <a:solidFill>
                  <a:srgbClr val="CC3300"/>
                </a:solidFill>
                <a:latin typeface="Times New Roman" pitchFamily="18" charset="0"/>
              </a:rPr>
              <a:t>botulinum</a:t>
            </a:r>
            <a:endParaRPr lang="en-US" sz="3600" b="1" i="1" dirty="0" smtClean="0">
              <a:solidFill>
                <a:srgbClr val="CC3300"/>
              </a:solidFill>
              <a:latin typeface="Times New Roman" pitchFamily="18" charset="0"/>
            </a:endParaRPr>
          </a:p>
        </p:txBody>
      </p:sp>
      <p:sp>
        <p:nvSpPr>
          <p:cNvPr id="221187" name="Rectangle 3"/>
          <p:cNvSpPr>
            <a:spLocks noChangeArrowheads="1"/>
          </p:cNvSpPr>
          <p:nvPr/>
        </p:nvSpPr>
        <p:spPr bwMode="auto">
          <a:xfrm>
            <a:off x="8521700" y="0"/>
            <a:ext cx="609600" cy="431800"/>
          </a:xfrm>
          <a:prstGeom prst="rect">
            <a:avLst/>
          </a:prstGeom>
          <a:solidFill>
            <a:srgbClr val="969696"/>
          </a:solidFill>
          <a:ln w="3175">
            <a:noFill/>
            <a:miter lim="800000"/>
            <a:headEnd/>
            <a:tailEnd/>
          </a:ln>
          <a:effectLst>
            <a:prstShdw prst="shdw17" dist="17961" dir="13500000">
              <a:srgbClr val="5A5A5A"/>
            </a:prstShdw>
          </a:effectLst>
        </p:spPr>
        <p:txBody>
          <a:bodyPr/>
          <a:lstStyle/>
          <a:p>
            <a:pPr marL="342900" indent="-342900">
              <a:buFont typeface="Wingdings" pitchFamily="2" charset="2"/>
              <a:buNone/>
            </a:pPr>
            <a:r>
              <a:rPr lang="el-GR" sz="2000">
                <a:latin typeface="Times New Roman" pitchFamily="18" charset="0"/>
              </a:rPr>
              <a:t>2</a:t>
            </a:r>
            <a:r>
              <a:rPr lang="en-US" sz="2000">
                <a:latin typeface="Times New Roman" pitchFamily="18" charset="0"/>
              </a:rPr>
              <a:t>  </a:t>
            </a:r>
          </a:p>
        </p:txBody>
      </p:sp>
      <p:sp>
        <p:nvSpPr>
          <p:cNvPr id="221188" name="Rectangle 4"/>
          <p:cNvSpPr>
            <a:spLocks noChangeArrowheads="1"/>
          </p:cNvSpPr>
          <p:nvPr/>
        </p:nvSpPr>
        <p:spPr bwMode="auto">
          <a:xfrm>
            <a:off x="304800" y="1123950"/>
            <a:ext cx="3454400" cy="387350"/>
          </a:xfrm>
          <a:prstGeom prst="rect">
            <a:avLst/>
          </a:prstGeom>
          <a:solidFill>
            <a:srgbClr val="969696"/>
          </a:solidFill>
          <a:ln w="3175">
            <a:solidFill>
              <a:srgbClr val="CCFF33"/>
            </a:solidFill>
            <a:miter lim="800000"/>
            <a:headEnd/>
            <a:tailEnd/>
          </a:ln>
        </p:spPr>
        <p:txBody>
          <a:bodyPr/>
          <a:lstStyle/>
          <a:p>
            <a:pPr marL="342900" indent="-342900">
              <a:buFont typeface="Wingdings" pitchFamily="2" charset="2"/>
              <a:buNone/>
            </a:pPr>
            <a:r>
              <a:rPr lang="el-GR" b="1" dirty="0">
                <a:latin typeface="Times New Roman" pitchFamily="18" charset="0"/>
              </a:rPr>
              <a:t>ΓΕΝΙΚΑ ΧΑΡΑΚΤΗΡΙΣΤΙΚΑ</a:t>
            </a:r>
            <a:endParaRPr lang="en-US" b="1" dirty="0">
              <a:latin typeface="Times New Roman" pitchFamily="18" charset="0"/>
            </a:endParaRPr>
          </a:p>
        </p:txBody>
      </p:sp>
      <p:sp>
        <p:nvSpPr>
          <p:cNvPr id="221189" name="Rectangle 5"/>
          <p:cNvSpPr>
            <a:spLocks noChangeArrowheads="1"/>
          </p:cNvSpPr>
          <p:nvPr/>
        </p:nvSpPr>
        <p:spPr bwMode="auto">
          <a:xfrm>
            <a:off x="330200" y="1952625"/>
            <a:ext cx="3429000" cy="385763"/>
          </a:xfrm>
          <a:prstGeom prst="rect">
            <a:avLst/>
          </a:prstGeom>
          <a:solidFill>
            <a:srgbClr val="969696"/>
          </a:solidFill>
          <a:ln w="3175">
            <a:noFill/>
            <a:miter lim="800000"/>
            <a:headEnd/>
            <a:tailEnd/>
          </a:ln>
          <a:effectLst>
            <a:prstShdw prst="shdw17" dist="17961" dir="2700000">
              <a:srgbClr val="5A5A5A"/>
            </a:prstShdw>
          </a:effectLst>
        </p:spPr>
        <p:txBody>
          <a:bodyPr/>
          <a:lstStyle/>
          <a:p>
            <a:pPr marL="292100" indent="-292100" algn="l">
              <a:buClr>
                <a:srgbClr val="CCFF33"/>
              </a:buClr>
              <a:buFont typeface="Wingdings" pitchFamily="2" charset="2"/>
              <a:buChar char="ü"/>
            </a:pPr>
            <a:r>
              <a:rPr lang="el-GR" sz="1600" b="1" dirty="0">
                <a:latin typeface="Times New Roman" pitchFamily="18" charset="0"/>
              </a:rPr>
              <a:t>Αναερόβιο</a:t>
            </a:r>
            <a:endParaRPr lang="en-US" sz="1600" b="1" dirty="0">
              <a:latin typeface="Times New Roman" pitchFamily="18" charset="0"/>
            </a:endParaRPr>
          </a:p>
        </p:txBody>
      </p:sp>
      <p:cxnSp>
        <p:nvCxnSpPr>
          <p:cNvPr id="4102" name="AutoShape 6"/>
          <p:cNvCxnSpPr>
            <a:cxnSpLocks noChangeShapeType="1"/>
            <a:stCxn id="221188" idx="3"/>
            <a:endCxn id="221189" idx="0"/>
          </p:cNvCxnSpPr>
          <p:nvPr/>
        </p:nvCxnSpPr>
        <p:spPr bwMode="auto">
          <a:xfrm flipH="1">
            <a:off x="2044700" y="1317625"/>
            <a:ext cx="1714500" cy="635000"/>
          </a:xfrm>
          <a:prstGeom prst="bentConnector4">
            <a:avLst>
              <a:gd name="adj1" fmla="val -13333"/>
              <a:gd name="adj2" fmla="val 65250"/>
            </a:avLst>
          </a:prstGeom>
          <a:noFill/>
          <a:ln w="6350">
            <a:solidFill>
              <a:srgbClr val="CCFF66"/>
            </a:solidFill>
            <a:prstDash val="dash"/>
            <a:miter lim="800000"/>
            <a:headEnd/>
            <a:tailEnd/>
          </a:ln>
        </p:spPr>
      </p:cxnSp>
      <p:sp>
        <p:nvSpPr>
          <p:cNvPr id="221194" name="Rectangle 10"/>
          <p:cNvSpPr>
            <a:spLocks noChangeArrowheads="1"/>
          </p:cNvSpPr>
          <p:nvPr/>
        </p:nvSpPr>
        <p:spPr bwMode="auto">
          <a:xfrm>
            <a:off x="330200" y="2409825"/>
            <a:ext cx="3429000" cy="385763"/>
          </a:xfrm>
          <a:prstGeom prst="rect">
            <a:avLst/>
          </a:prstGeom>
          <a:solidFill>
            <a:srgbClr val="969696"/>
          </a:solidFill>
          <a:ln w="3175">
            <a:noFill/>
            <a:miter lim="800000"/>
            <a:headEnd/>
            <a:tailEnd/>
          </a:ln>
          <a:effectLst>
            <a:prstShdw prst="shdw17" dist="17961" dir="2700000">
              <a:srgbClr val="5A5A5A"/>
            </a:prstShdw>
          </a:effectLst>
        </p:spPr>
        <p:txBody>
          <a:bodyPr/>
          <a:lstStyle/>
          <a:p>
            <a:pPr marL="292100" indent="-292100" algn="l">
              <a:buClr>
                <a:srgbClr val="CCFF33"/>
              </a:buClr>
              <a:buFont typeface="Wingdings" pitchFamily="2" charset="2"/>
              <a:buChar char="ü"/>
            </a:pPr>
            <a:r>
              <a:rPr lang="en-US" sz="1600" b="1" dirty="0">
                <a:latin typeface="Times New Roman" pitchFamily="18" charset="0"/>
              </a:rPr>
              <a:t>Gram+</a:t>
            </a:r>
          </a:p>
        </p:txBody>
      </p:sp>
      <p:sp>
        <p:nvSpPr>
          <p:cNvPr id="221195" name="Rectangle 11"/>
          <p:cNvSpPr>
            <a:spLocks noChangeArrowheads="1"/>
          </p:cNvSpPr>
          <p:nvPr/>
        </p:nvSpPr>
        <p:spPr bwMode="auto">
          <a:xfrm>
            <a:off x="342900" y="2867025"/>
            <a:ext cx="3429000" cy="385763"/>
          </a:xfrm>
          <a:prstGeom prst="rect">
            <a:avLst/>
          </a:prstGeom>
          <a:solidFill>
            <a:srgbClr val="969696"/>
          </a:solidFill>
          <a:ln w="3175">
            <a:noFill/>
            <a:miter lim="800000"/>
            <a:headEnd/>
            <a:tailEnd/>
          </a:ln>
          <a:effectLst>
            <a:prstShdw prst="shdw17" dist="17961" dir="2700000">
              <a:srgbClr val="5A5A5A"/>
            </a:prstShdw>
          </a:effectLst>
        </p:spPr>
        <p:txBody>
          <a:bodyPr/>
          <a:lstStyle/>
          <a:p>
            <a:pPr marL="292100" indent="-292100" algn="l">
              <a:buClr>
                <a:srgbClr val="CCFF33"/>
              </a:buClr>
              <a:buFont typeface="Wingdings" pitchFamily="2" charset="2"/>
              <a:buChar char="ü"/>
            </a:pPr>
            <a:r>
              <a:rPr lang="el-GR" sz="1600" b="1">
                <a:latin typeface="Times New Roman" pitchFamily="18" charset="0"/>
              </a:rPr>
              <a:t>Σπορογόνο</a:t>
            </a:r>
            <a:endParaRPr lang="en-US" sz="1600" b="1">
              <a:latin typeface="Times New Roman" pitchFamily="18" charset="0"/>
            </a:endParaRPr>
          </a:p>
        </p:txBody>
      </p:sp>
      <p:sp>
        <p:nvSpPr>
          <p:cNvPr id="221196" name="Rectangle 12"/>
          <p:cNvSpPr>
            <a:spLocks noChangeArrowheads="1"/>
          </p:cNvSpPr>
          <p:nvPr/>
        </p:nvSpPr>
        <p:spPr bwMode="auto">
          <a:xfrm>
            <a:off x="342900" y="3324225"/>
            <a:ext cx="3429000" cy="385763"/>
          </a:xfrm>
          <a:prstGeom prst="rect">
            <a:avLst/>
          </a:prstGeom>
          <a:solidFill>
            <a:srgbClr val="969696"/>
          </a:solidFill>
          <a:ln w="3175">
            <a:noFill/>
            <a:miter lim="800000"/>
            <a:headEnd/>
            <a:tailEnd/>
          </a:ln>
          <a:effectLst>
            <a:prstShdw prst="shdw17" dist="17961" dir="2700000">
              <a:srgbClr val="5A5A5A"/>
            </a:prstShdw>
          </a:effectLst>
        </p:spPr>
        <p:txBody>
          <a:bodyPr/>
          <a:lstStyle/>
          <a:p>
            <a:pPr marL="292100" indent="-292100" algn="l">
              <a:buClr>
                <a:srgbClr val="CCFF33"/>
              </a:buClr>
              <a:buFont typeface="Wingdings" pitchFamily="2" charset="2"/>
              <a:buChar char="ü"/>
            </a:pPr>
            <a:r>
              <a:rPr lang="el-GR" sz="1600" b="1" dirty="0">
                <a:latin typeface="Times New Roman" pitchFamily="18" charset="0"/>
              </a:rPr>
              <a:t>Κίνηση με μαστίγιο ή βλεφαρίδες</a:t>
            </a:r>
            <a:endParaRPr lang="en-US" sz="1600" b="1" dirty="0">
              <a:latin typeface="Times New Roman" pitchFamily="18" charset="0"/>
            </a:endParaRPr>
          </a:p>
        </p:txBody>
      </p:sp>
      <p:sp>
        <p:nvSpPr>
          <p:cNvPr id="221197" name="Rectangle 13"/>
          <p:cNvSpPr>
            <a:spLocks noChangeArrowheads="1"/>
          </p:cNvSpPr>
          <p:nvPr/>
        </p:nvSpPr>
        <p:spPr bwMode="auto">
          <a:xfrm>
            <a:off x="355600" y="3756025"/>
            <a:ext cx="3568328" cy="609079"/>
          </a:xfrm>
          <a:prstGeom prst="rect">
            <a:avLst/>
          </a:prstGeom>
          <a:solidFill>
            <a:srgbClr val="969696"/>
          </a:solidFill>
          <a:ln w="3175">
            <a:noFill/>
            <a:miter lim="800000"/>
            <a:headEnd/>
            <a:tailEnd/>
          </a:ln>
          <a:effectLst>
            <a:prstShdw prst="shdw17" dist="17961" dir="2700000">
              <a:srgbClr val="5A5A5A"/>
            </a:prstShdw>
          </a:effectLst>
        </p:spPr>
        <p:txBody>
          <a:bodyPr/>
          <a:lstStyle/>
          <a:p>
            <a:pPr marL="292100" indent="-292100" algn="l">
              <a:buClr>
                <a:srgbClr val="CCFF33"/>
              </a:buClr>
              <a:buFont typeface="Wingdings" pitchFamily="2" charset="2"/>
              <a:buChar char="ü"/>
            </a:pPr>
            <a:r>
              <a:rPr lang="el-GR" sz="1600" b="0" dirty="0" smtClean="0">
                <a:latin typeface="Times New Roman" pitchFamily="18" charset="0"/>
              </a:rPr>
              <a:t>Ως </a:t>
            </a:r>
            <a:r>
              <a:rPr lang="el-GR" sz="1600" b="1" dirty="0" smtClean="0">
                <a:latin typeface="Times New Roman" pitchFamily="18" charset="0"/>
              </a:rPr>
              <a:t>σπόριο</a:t>
            </a:r>
            <a:r>
              <a:rPr lang="el-GR" sz="1600" b="0" dirty="0" smtClean="0">
                <a:latin typeface="Times New Roman" pitchFamily="18" charset="0"/>
              </a:rPr>
              <a:t> ανθεκτικό </a:t>
            </a:r>
            <a:r>
              <a:rPr lang="el-GR" sz="1600" b="0" dirty="0">
                <a:latin typeface="Times New Roman" pitchFamily="18" charset="0"/>
              </a:rPr>
              <a:t>σε ακραίες συνθήκες</a:t>
            </a:r>
            <a:endParaRPr lang="en-US" sz="1600" b="0" dirty="0">
              <a:latin typeface="Times New Roman" pitchFamily="18" charset="0"/>
            </a:endParaRPr>
          </a:p>
        </p:txBody>
      </p:sp>
      <p:sp>
        <p:nvSpPr>
          <p:cNvPr id="4107" name="AutoShape 14"/>
          <p:cNvSpPr>
            <a:spLocks/>
          </p:cNvSpPr>
          <p:nvPr/>
        </p:nvSpPr>
        <p:spPr bwMode="auto">
          <a:xfrm>
            <a:off x="4406900" y="3646488"/>
            <a:ext cx="165100" cy="590550"/>
          </a:xfrm>
          <a:prstGeom prst="leftBracket">
            <a:avLst>
              <a:gd name="adj" fmla="val 0"/>
            </a:avLst>
          </a:prstGeom>
          <a:noFill/>
          <a:ln w="9525">
            <a:solidFill>
              <a:srgbClr val="CCFF66"/>
            </a:solidFill>
            <a:round/>
            <a:headEnd/>
            <a:tailEnd/>
          </a:ln>
        </p:spPr>
        <p:txBody>
          <a:bodyPr wrap="none" anchor="ctr"/>
          <a:lstStyle/>
          <a:p>
            <a:endParaRPr lang="el-GR"/>
          </a:p>
        </p:txBody>
      </p:sp>
      <p:sp>
        <p:nvSpPr>
          <p:cNvPr id="4108" name="Text Box 15"/>
          <p:cNvSpPr txBox="1">
            <a:spLocks noChangeArrowheads="1"/>
          </p:cNvSpPr>
          <p:nvPr/>
        </p:nvSpPr>
        <p:spPr bwMode="auto">
          <a:xfrm>
            <a:off x="4648200" y="3651250"/>
            <a:ext cx="3733800" cy="581025"/>
          </a:xfrm>
          <a:prstGeom prst="rect">
            <a:avLst/>
          </a:prstGeom>
          <a:noFill/>
          <a:ln w="9525">
            <a:noFill/>
            <a:miter lim="800000"/>
            <a:headEnd/>
            <a:tailEnd/>
          </a:ln>
        </p:spPr>
        <p:txBody>
          <a:bodyPr anchor="ctr">
            <a:spAutoFit/>
          </a:bodyPr>
          <a:lstStyle/>
          <a:p>
            <a:pPr algn="l">
              <a:spcBef>
                <a:spcPct val="50000"/>
              </a:spcBef>
              <a:buFontTx/>
              <a:buNone/>
            </a:pPr>
            <a:r>
              <a:rPr lang="el-GR" sz="1600" b="0">
                <a:latin typeface="Times New Roman" pitchFamily="18" charset="0"/>
              </a:rPr>
              <a:t>Εξαιρετικά ανθεκτικό στην ξήρανση, απολυμαντικά, οξέα, κ.α.</a:t>
            </a:r>
            <a:endParaRPr lang="en-US" sz="1600" b="0">
              <a:latin typeface="Times New Roman" pitchFamily="18" charset="0"/>
            </a:endParaRPr>
          </a:p>
        </p:txBody>
      </p:sp>
      <p:cxnSp>
        <p:nvCxnSpPr>
          <p:cNvPr id="4109" name="AutoShape 17"/>
          <p:cNvCxnSpPr>
            <a:cxnSpLocks noChangeShapeType="1"/>
            <a:endCxn id="4107" idx="1"/>
          </p:cNvCxnSpPr>
          <p:nvPr/>
        </p:nvCxnSpPr>
        <p:spPr bwMode="auto">
          <a:xfrm>
            <a:off x="3784600" y="3937000"/>
            <a:ext cx="622300" cy="4763"/>
          </a:xfrm>
          <a:prstGeom prst="straightConnector1">
            <a:avLst/>
          </a:prstGeom>
          <a:noFill/>
          <a:ln w="9525">
            <a:solidFill>
              <a:srgbClr val="CCFF66"/>
            </a:solidFill>
            <a:round/>
            <a:headEnd/>
            <a:tailEnd/>
          </a:ln>
        </p:spPr>
      </p:cxnSp>
      <p:pic>
        <p:nvPicPr>
          <p:cNvPr id="3074" name="Picture 2" descr="Image result for clostridium botulinum"/>
          <p:cNvPicPr>
            <a:picLocks noChangeAspect="1" noChangeArrowheads="1"/>
          </p:cNvPicPr>
          <p:nvPr/>
        </p:nvPicPr>
        <p:blipFill>
          <a:blip r:embed="rId3" cstate="print"/>
          <a:srcRect/>
          <a:stretch>
            <a:fillRect/>
          </a:stretch>
        </p:blipFill>
        <p:spPr bwMode="auto">
          <a:xfrm>
            <a:off x="4932040" y="836712"/>
            <a:ext cx="3616846" cy="2716418"/>
          </a:xfrm>
          <a:prstGeom prst="rect">
            <a:avLst/>
          </a:prstGeom>
          <a:noFill/>
        </p:spPr>
      </p:pic>
      <p:pic>
        <p:nvPicPr>
          <p:cNvPr id="3076" name="Picture 4" descr="http://www.innovations-report.com/upload_waf/49772_Botulinum_503591.jpg"/>
          <p:cNvPicPr>
            <a:picLocks noChangeAspect="1" noChangeArrowheads="1"/>
          </p:cNvPicPr>
          <p:nvPr/>
        </p:nvPicPr>
        <p:blipFill>
          <a:blip r:embed="rId4" cstate="print"/>
          <a:srcRect/>
          <a:stretch>
            <a:fillRect/>
          </a:stretch>
        </p:blipFill>
        <p:spPr bwMode="auto">
          <a:xfrm>
            <a:off x="1187624" y="4589748"/>
            <a:ext cx="1512168" cy="2268252"/>
          </a:xfrm>
          <a:prstGeom prst="rect">
            <a:avLst/>
          </a:prstGeom>
          <a:noFill/>
        </p:spPr>
      </p:pic>
      <p:sp>
        <p:nvSpPr>
          <p:cNvPr id="16" name="15 - Βέλος προς τα κάτω"/>
          <p:cNvSpPr/>
          <p:nvPr/>
        </p:nvSpPr>
        <p:spPr>
          <a:xfrm>
            <a:off x="1907704" y="4293096"/>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2118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21187">
                                            <p:txEl>
                                              <p:charRg st="4294967295" end="4294967295"/>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21188">
                                            <p:txEl>
                                              <p:charRg st="4294967295" end="4294967295"/>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21189">
                                            <p:txEl>
                                              <p:charRg st="4294967295" end="4294967295"/>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21194">
                                            <p:txEl>
                                              <p:charRg st="4294967295" end="4294967295"/>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21195">
                                            <p:txEl>
                                              <p:charRg st="4294967295" end="4294967295"/>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221196">
                                            <p:txEl>
                                              <p:charRg st="4294967295" end="4294967295"/>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221197">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animBg="1" autoUpdateAnimBg="0"/>
      <p:bldP spid="221187" grpId="0" autoUpdateAnimBg="0"/>
      <p:bldP spid="221188" grpId="0" autoUpdateAnimBg="0"/>
      <p:bldP spid="221189" grpId="0" autoUpdateAnimBg="0"/>
      <p:bldP spid="221194" grpId="0" autoUpdateAnimBg="0"/>
      <p:bldP spid="221195" grpId="0" autoUpdateAnimBg="0"/>
      <p:bldP spid="221196" grpId="0" autoUpdateAnimBg="0"/>
      <p:bldP spid="22119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0" y="-3175"/>
            <a:ext cx="6134100" cy="765175"/>
          </a:xfrm>
          <a:solidFill>
            <a:srgbClr val="CCFF66"/>
          </a:solidFill>
          <a:ln>
            <a:solidFill>
              <a:srgbClr val="CCFF66"/>
            </a:solidFill>
          </a:ln>
        </p:spPr>
        <p:txBody>
          <a:bodyPr/>
          <a:lstStyle/>
          <a:p>
            <a:pPr algn="l" eaLnBrk="1" hangingPunct="1"/>
            <a:r>
              <a:rPr lang="el-GR" sz="3600" i="1" dirty="0" err="1" smtClean="0">
                <a:solidFill>
                  <a:schemeClr val="tx1"/>
                </a:solidFill>
                <a:latin typeface="Times New Roman" pitchFamily="18" charset="0"/>
              </a:rPr>
              <a:t>Clostridium</a:t>
            </a:r>
            <a:r>
              <a:rPr lang="el-GR" sz="3600" i="1" dirty="0" smtClean="0">
                <a:solidFill>
                  <a:schemeClr val="tx1"/>
                </a:solidFill>
                <a:latin typeface="Times New Roman" pitchFamily="18" charset="0"/>
              </a:rPr>
              <a:t> </a:t>
            </a:r>
            <a:r>
              <a:rPr lang="el-GR" sz="3600" i="1" dirty="0" err="1" smtClean="0">
                <a:solidFill>
                  <a:schemeClr val="tx1"/>
                </a:solidFill>
                <a:latin typeface="Times New Roman" pitchFamily="18" charset="0"/>
              </a:rPr>
              <a:t>botulinum</a:t>
            </a:r>
            <a:endParaRPr lang="en-US" sz="3600" i="1" dirty="0" smtClean="0">
              <a:solidFill>
                <a:schemeClr val="tx1"/>
              </a:solidFill>
              <a:latin typeface="Times New Roman" pitchFamily="18" charset="0"/>
            </a:endParaRPr>
          </a:p>
        </p:txBody>
      </p:sp>
      <p:sp>
        <p:nvSpPr>
          <p:cNvPr id="229379" name="Rectangle 3"/>
          <p:cNvSpPr>
            <a:spLocks noChangeArrowheads="1"/>
          </p:cNvSpPr>
          <p:nvPr/>
        </p:nvSpPr>
        <p:spPr bwMode="auto">
          <a:xfrm>
            <a:off x="8521700" y="0"/>
            <a:ext cx="609600" cy="431800"/>
          </a:xfrm>
          <a:prstGeom prst="rect">
            <a:avLst/>
          </a:prstGeom>
          <a:solidFill>
            <a:srgbClr val="969696"/>
          </a:solidFill>
          <a:ln w="3175">
            <a:noFill/>
            <a:miter lim="800000"/>
            <a:headEnd/>
            <a:tailEnd/>
          </a:ln>
          <a:effectLst>
            <a:prstShdw prst="shdw17" dist="17961" dir="13500000">
              <a:srgbClr val="5A5A5A"/>
            </a:prstShdw>
          </a:effectLst>
        </p:spPr>
        <p:txBody>
          <a:bodyPr/>
          <a:lstStyle/>
          <a:p>
            <a:pPr marL="342900" indent="-342900">
              <a:buFont typeface="Wingdings" pitchFamily="2" charset="2"/>
              <a:buNone/>
            </a:pPr>
            <a:r>
              <a:rPr lang="el-GR" sz="2000">
                <a:latin typeface="Times New Roman" pitchFamily="18" charset="0"/>
              </a:rPr>
              <a:t>5</a:t>
            </a:r>
            <a:r>
              <a:rPr lang="en-US" sz="2000">
                <a:latin typeface="Times New Roman" pitchFamily="18" charset="0"/>
              </a:rPr>
              <a:t>  </a:t>
            </a:r>
          </a:p>
        </p:txBody>
      </p:sp>
      <p:sp>
        <p:nvSpPr>
          <p:cNvPr id="229380" name="Rectangle 4"/>
          <p:cNvSpPr>
            <a:spLocks noChangeArrowheads="1"/>
          </p:cNvSpPr>
          <p:nvPr/>
        </p:nvSpPr>
        <p:spPr bwMode="auto">
          <a:xfrm>
            <a:off x="304800" y="1123950"/>
            <a:ext cx="3454400" cy="387350"/>
          </a:xfrm>
          <a:prstGeom prst="rect">
            <a:avLst/>
          </a:prstGeom>
          <a:solidFill>
            <a:schemeClr val="bg1">
              <a:lumMod val="85000"/>
            </a:schemeClr>
          </a:solidFill>
          <a:ln w="3175">
            <a:solidFill>
              <a:srgbClr val="CCFF33"/>
            </a:solidFill>
            <a:miter lim="800000"/>
            <a:headEnd/>
            <a:tailEnd/>
          </a:ln>
        </p:spPr>
        <p:txBody>
          <a:bodyPr/>
          <a:lstStyle/>
          <a:p>
            <a:pPr marL="342900" indent="-342900">
              <a:buFont typeface="Wingdings" pitchFamily="2" charset="2"/>
              <a:buNone/>
            </a:pPr>
            <a:r>
              <a:rPr lang="el-GR" dirty="0">
                <a:latin typeface="Times New Roman" pitchFamily="18" charset="0"/>
              </a:rPr>
              <a:t>ΓΕΝΙΚΑ ΧΑΡΑΚΤΗΡΙΣΤΙΚΑ</a:t>
            </a:r>
            <a:endParaRPr lang="en-US" dirty="0">
              <a:latin typeface="Times New Roman" pitchFamily="18" charset="0"/>
            </a:endParaRPr>
          </a:p>
        </p:txBody>
      </p:sp>
      <p:sp>
        <p:nvSpPr>
          <p:cNvPr id="229381" name="Rectangle 5"/>
          <p:cNvSpPr>
            <a:spLocks noChangeArrowheads="1"/>
          </p:cNvSpPr>
          <p:nvPr/>
        </p:nvSpPr>
        <p:spPr bwMode="auto">
          <a:xfrm>
            <a:off x="304800" y="1609725"/>
            <a:ext cx="8559800" cy="4555579"/>
          </a:xfrm>
          <a:prstGeom prst="rect">
            <a:avLst/>
          </a:prstGeom>
          <a:solidFill>
            <a:schemeClr val="bg1">
              <a:lumMod val="85000"/>
            </a:schemeClr>
          </a:solidFill>
          <a:ln w="3175">
            <a:noFill/>
            <a:miter lim="800000"/>
            <a:headEnd/>
            <a:tailEnd/>
          </a:ln>
          <a:effectLst>
            <a:prstShdw prst="shdw17" dist="17961" dir="2700000">
              <a:srgbClr val="5A5A5A"/>
            </a:prstShdw>
          </a:effectLst>
        </p:spPr>
        <p:txBody>
          <a:bodyPr/>
          <a:lstStyle/>
          <a:p>
            <a:pPr marL="292100" indent="-292100" algn="l">
              <a:lnSpc>
                <a:spcPct val="130000"/>
              </a:lnSpc>
              <a:buClr>
                <a:srgbClr val="CCFF66"/>
              </a:buClr>
              <a:buFont typeface="Wingdings 3" pitchFamily="18" charset="2"/>
              <a:buChar char="u"/>
              <a:tabLst>
                <a:tab pos="1524000" algn="l"/>
              </a:tabLst>
            </a:pPr>
            <a:r>
              <a:rPr lang="en-US" u="sng" dirty="0">
                <a:latin typeface="Times New Roman" pitchFamily="18" charset="0"/>
              </a:rPr>
              <a:t>pH</a:t>
            </a:r>
            <a:r>
              <a:rPr lang="el-GR" dirty="0">
                <a:latin typeface="Times New Roman" pitchFamily="18" charset="0"/>
              </a:rPr>
              <a:t>:</a:t>
            </a:r>
            <a:r>
              <a:rPr lang="el-GR" b="0" dirty="0">
                <a:latin typeface="Times New Roman" pitchFamily="18" charset="0"/>
              </a:rPr>
              <a:t>			Τα ανώτατα και κατώτερα όρια </a:t>
            </a:r>
            <a:r>
              <a:rPr lang="el-GR" b="0" dirty="0" smtClean="0">
                <a:latin typeface="Times New Roman" pitchFamily="18" charset="0"/>
              </a:rPr>
              <a:t>ανάπτυξης </a:t>
            </a:r>
            <a:r>
              <a:rPr lang="el-GR" b="0" dirty="0">
                <a:latin typeface="Times New Roman" pitchFamily="18" charset="0"/>
              </a:rPr>
              <a:t>είναι 8.9 και </a:t>
            </a:r>
            <a:r>
              <a:rPr lang="el-GR" dirty="0">
                <a:latin typeface="Times New Roman" pitchFamily="18" charset="0"/>
              </a:rPr>
              <a:t>4.6</a:t>
            </a:r>
            <a:r>
              <a:rPr lang="el-GR" b="0" dirty="0">
                <a:latin typeface="Times New Roman" pitchFamily="18" charset="0"/>
              </a:rPr>
              <a:t>.</a:t>
            </a:r>
          </a:p>
          <a:p>
            <a:pPr marL="292100" indent="-292100" algn="l">
              <a:lnSpc>
                <a:spcPct val="130000"/>
              </a:lnSpc>
              <a:buClr>
                <a:srgbClr val="CCFF66"/>
              </a:buClr>
              <a:buFont typeface="Wingdings 3" pitchFamily="18" charset="2"/>
              <a:buNone/>
              <a:tabLst>
                <a:tab pos="1524000" algn="l"/>
              </a:tabLst>
            </a:pPr>
            <a:r>
              <a:rPr lang="el-GR" b="0" dirty="0">
                <a:latin typeface="Times New Roman" pitchFamily="18" charset="0"/>
              </a:rPr>
              <a:t>				Η άριστη τιμή </a:t>
            </a:r>
            <a:r>
              <a:rPr lang="en-US" b="0" dirty="0">
                <a:latin typeface="Times New Roman" pitchFamily="18" charset="0"/>
              </a:rPr>
              <a:t>pH</a:t>
            </a:r>
            <a:r>
              <a:rPr lang="el-GR" b="0" dirty="0">
                <a:latin typeface="Times New Roman" pitchFamily="18" charset="0"/>
              </a:rPr>
              <a:t> για την παραγωγή τοξίνης βρίσκεται στην </a:t>
            </a:r>
            <a:r>
              <a:rPr lang="en-US" b="0" dirty="0" smtClean="0">
                <a:latin typeface="Times New Roman" pitchFamily="18" charset="0"/>
              </a:rPr>
              <a:t>			</a:t>
            </a:r>
            <a:r>
              <a:rPr lang="el-GR" b="0" dirty="0" smtClean="0">
                <a:latin typeface="Times New Roman" pitchFamily="18" charset="0"/>
              </a:rPr>
              <a:t>περιοχή</a:t>
            </a:r>
            <a:r>
              <a:rPr lang="en-US" dirty="0" smtClean="0">
                <a:latin typeface="Times New Roman" pitchFamily="18" charset="0"/>
              </a:rPr>
              <a:t> </a:t>
            </a:r>
            <a:r>
              <a:rPr lang="el-GR" b="0" dirty="0" smtClean="0">
                <a:latin typeface="Times New Roman" pitchFamily="18" charset="0"/>
              </a:rPr>
              <a:t>γύρω </a:t>
            </a:r>
            <a:r>
              <a:rPr lang="el-GR" b="0" dirty="0">
                <a:latin typeface="Times New Roman" pitchFamily="18" charset="0"/>
              </a:rPr>
              <a:t>από το 7.0</a:t>
            </a:r>
            <a:endParaRPr lang="el-GR" b="0" dirty="0"/>
          </a:p>
          <a:p>
            <a:pPr marL="292100" indent="-292100" algn="l">
              <a:lnSpc>
                <a:spcPct val="130000"/>
              </a:lnSpc>
              <a:buClr>
                <a:srgbClr val="CCFF66"/>
              </a:buClr>
              <a:buFont typeface="Wingdings 3" pitchFamily="18" charset="2"/>
              <a:buChar char="u"/>
              <a:tabLst>
                <a:tab pos="1524000" algn="l"/>
              </a:tabLst>
            </a:pPr>
            <a:r>
              <a:rPr lang="el-GR" u="sng" dirty="0" err="1">
                <a:latin typeface="Times New Roman" pitchFamily="18" charset="0"/>
              </a:rPr>
              <a:t>Ενεργότητα</a:t>
            </a:r>
            <a:r>
              <a:rPr lang="el-GR" u="sng" dirty="0">
                <a:latin typeface="Times New Roman" pitchFamily="18" charset="0"/>
              </a:rPr>
              <a:t> νερού</a:t>
            </a:r>
            <a:r>
              <a:rPr lang="el-GR" dirty="0">
                <a:latin typeface="Times New Roman" pitchFamily="18" charset="0"/>
              </a:rPr>
              <a:t>:</a:t>
            </a:r>
            <a:r>
              <a:rPr lang="el-GR" b="0" dirty="0">
                <a:latin typeface="Times New Roman" pitchFamily="18" charset="0"/>
              </a:rPr>
              <a:t> 	Σε τιμή </a:t>
            </a:r>
            <a:r>
              <a:rPr lang="en-US" b="0" dirty="0">
                <a:latin typeface="Times New Roman" pitchFamily="18" charset="0"/>
              </a:rPr>
              <a:t>a</a:t>
            </a:r>
            <a:r>
              <a:rPr lang="en-US" b="0" baseline="-25000" dirty="0">
                <a:latin typeface="Times New Roman" pitchFamily="18" charset="0"/>
              </a:rPr>
              <a:t>w</a:t>
            </a:r>
            <a:r>
              <a:rPr lang="el-GR" b="0" dirty="0">
                <a:latin typeface="Times New Roman" pitchFamily="18" charset="0"/>
              </a:rPr>
              <a:t> &lt; 0.93-0.94 οι βλαστικές μορφές δεν </a:t>
            </a:r>
            <a:r>
              <a:rPr lang="en-US" b="0" dirty="0" smtClean="0">
                <a:latin typeface="Times New Roman" pitchFamily="18" charset="0"/>
              </a:rPr>
              <a:t>					</a:t>
            </a:r>
            <a:r>
              <a:rPr lang="el-GR" b="0" dirty="0" smtClean="0">
                <a:latin typeface="Times New Roman" pitchFamily="18" charset="0"/>
              </a:rPr>
              <a:t>αναπτύσσονται</a:t>
            </a:r>
            <a:r>
              <a:rPr lang="el-GR" b="0" dirty="0">
                <a:latin typeface="Times New Roman" pitchFamily="18" charset="0"/>
              </a:rPr>
              <a:t>.</a:t>
            </a:r>
          </a:p>
          <a:p>
            <a:pPr marL="292100" indent="-292100" algn="l">
              <a:lnSpc>
                <a:spcPct val="130000"/>
              </a:lnSpc>
              <a:buClr>
                <a:srgbClr val="CCFF66"/>
              </a:buClr>
              <a:buFont typeface="Wingdings 3" pitchFamily="18" charset="2"/>
              <a:buChar char="u"/>
              <a:tabLst>
                <a:tab pos="1524000" algn="l"/>
              </a:tabLst>
            </a:pPr>
            <a:r>
              <a:rPr lang="el-GR" u="sng" dirty="0" err="1">
                <a:latin typeface="Times New Roman" pitchFamily="18" charset="0"/>
              </a:rPr>
              <a:t>Σποριογονία</a:t>
            </a:r>
            <a:r>
              <a:rPr lang="el-GR" dirty="0">
                <a:latin typeface="Times New Roman" pitchFamily="18" charset="0"/>
              </a:rPr>
              <a:t>:</a:t>
            </a:r>
            <a:r>
              <a:rPr lang="el-GR" b="0" dirty="0">
                <a:latin typeface="Times New Roman" pitchFamily="18" charset="0"/>
              </a:rPr>
              <a:t> 		</a:t>
            </a:r>
            <a:r>
              <a:rPr lang="el-GR" b="0" dirty="0" smtClean="0">
                <a:latin typeface="Times New Roman" pitchFamily="18" charset="0"/>
              </a:rPr>
              <a:t>Είναι </a:t>
            </a:r>
            <a:r>
              <a:rPr lang="el-GR" b="0" dirty="0">
                <a:latin typeface="Times New Roman" pitchFamily="18" charset="0"/>
              </a:rPr>
              <a:t>σπορογόνο είδος. Συνθέτουν σπόρια κατά τη στατική </a:t>
            </a:r>
            <a:r>
              <a:rPr lang="en-US" b="0" dirty="0" smtClean="0">
                <a:latin typeface="Times New Roman" pitchFamily="18" charset="0"/>
              </a:rPr>
              <a:t>			</a:t>
            </a:r>
            <a:r>
              <a:rPr lang="el-GR" b="0" dirty="0" smtClean="0">
                <a:latin typeface="Times New Roman" pitchFamily="18" charset="0"/>
              </a:rPr>
              <a:t>φάση ανάπτυξης </a:t>
            </a:r>
            <a:r>
              <a:rPr lang="el-GR" b="0" dirty="0">
                <a:latin typeface="Times New Roman" pitchFamily="18" charset="0"/>
              </a:rPr>
              <a:t>του </a:t>
            </a:r>
            <a:r>
              <a:rPr lang="el-GR" b="0" dirty="0" err="1">
                <a:latin typeface="Times New Roman" pitchFamily="18" charset="0"/>
              </a:rPr>
              <a:t>κλοστριδίου</a:t>
            </a:r>
            <a:r>
              <a:rPr lang="el-GR" b="0" dirty="0">
                <a:latin typeface="Times New Roman" pitchFamily="18" charset="0"/>
              </a:rPr>
              <a:t> τα οποία είναι </a:t>
            </a:r>
            <a:r>
              <a:rPr lang="en-US" b="0" dirty="0" smtClean="0">
                <a:latin typeface="Times New Roman" pitchFamily="18" charset="0"/>
              </a:rPr>
              <a:t>					</a:t>
            </a:r>
            <a:r>
              <a:rPr lang="el-GR" b="0" dirty="0" err="1" smtClean="0">
                <a:latin typeface="Times New Roman" pitchFamily="18" charset="0"/>
              </a:rPr>
              <a:t>θερμοανθεκτικά</a:t>
            </a:r>
            <a:r>
              <a:rPr lang="el-GR" b="0" dirty="0" smtClean="0">
                <a:latin typeface="Times New Roman" pitchFamily="18" charset="0"/>
              </a:rPr>
              <a:t> </a:t>
            </a:r>
            <a:r>
              <a:rPr lang="el-GR" b="0" dirty="0">
                <a:latin typeface="Times New Roman" pitchFamily="18" charset="0"/>
              </a:rPr>
              <a:t>μέχρι </a:t>
            </a:r>
            <a:r>
              <a:rPr lang="el-GR" b="0" dirty="0" smtClean="0">
                <a:latin typeface="Times New Roman" pitchFamily="18" charset="0"/>
              </a:rPr>
              <a:t>τους </a:t>
            </a:r>
            <a:r>
              <a:rPr lang="el-GR" b="0" dirty="0">
                <a:latin typeface="Times New Roman" pitchFamily="18" charset="0"/>
              </a:rPr>
              <a:t>115</a:t>
            </a:r>
            <a:r>
              <a:rPr lang="el-GR" b="0" baseline="30000" dirty="0">
                <a:latin typeface="Times New Roman" pitchFamily="18" charset="0"/>
              </a:rPr>
              <a:t>0</a:t>
            </a:r>
            <a:r>
              <a:rPr lang="en-US" b="0" dirty="0">
                <a:latin typeface="Times New Roman" pitchFamily="18" charset="0"/>
              </a:rPr>
              <a:t>C</a:t>
            </a:r>
            <a:r>
              <a:rPr lang="el-GR" b="0" dirty="0">
                <a:latin typeface="Times New Roman" pitchFamily="18" charset="0"/>
              </a:rPr>
              <a:t>. </a:t>
            </a:r>
          </a:p>
          <a:p>
            <a:pPr marL="292100" indent="-292100" algn="l">
              <a:lnSpc>
                <a:spcPct val="130000"/>
              </a:lnSpc>
              <a:buClr>
                <a:srgbClr val="CCFF66"/>
              </a:buClr>
              <a:buFont typeface="Wingdings 3" pitchFamily="18" charset="2"/>
              <a:buChar char="u"/>
              <a:tabLst>
                <a:tab pos="1524000" algn="l"/>
              </a:tabLst>
            </a:pPr>
            <a:r>
              <a:rPr lang="el-GR" u="sng" dirty="0">
                <a:latin typeface="Times New Roman" pitchFamily="18" charset="0"/>
              </a:rPr>
              <a:t>Κινητικότητα</a:t>
            </a:r>
            <a:r>
              <a:rPr lang="el-GR" dirty="0">
                <a:latin typeface="Times New Roman" pitchFamily="18" charset="0"/>
              </a:rPr>
              <a:t>:</a:t>
            </a:r>
            <a:r>
              <a:rPr lang="el-GR" b="0" dirty="0">
                <a:latin typeface="Times New Roman" pitchFamily="18" charset="0"/>
              </a:rPr>
              <a:t> 		Συνήθως είναι κινητά με </a:t>
            </a:r>
            <a:r>
              <a:rPr lang="el-GR" b="0" dirty="0" err="1">
                <a:latin typeface="Times New Roman" pitchFamily="18" charset="0"/>
              </a:rPr>
              <a:t>περίτριχα</a:t>
            </a:r>
            <a:r>
              <a:rPr lang="el-GR" b="0" dirty="0">
                <a:latin typeface="Times New Roman" pitchFamily="18" charset="0"/>
              </a:rPr>
              <a:t> μαστίγια (</a:t>
            </a:r>
            <a:r>
              <a:rPr lang="en-US" b="0" i="1" dirty="0" err="1">
                <a:latin typeface="Times New Roman" pitchFamily="18" charset="0"/>
              </a:rPr>
              <a:t>peritrichous</a:t>
            </a:r>
            <a:r>
              <a:rPr lang="el-GR" b="0" i="1" dirty="0">
                <a:latin typeface="Times New Roman" pitchFamily="18" charset="0"/>
              </a:rPr>
              <a:t> </a:t>
            </a:r>
            <a:r>
              <a:rPr lang="en-US" b="0" i="1" dirty="0" smtClean="0">
                <a:latin typeface="Times New Roman" pitchFamily="18" charset="0"/>
              </a:rPr>
              <a:t>				</a:t>
            </a:r>
            <a:r>
              <a:rPr lang="en-US" b="0" i="1" dirty="0" err="1" smtClean="0">
                <a:latin typeface="Times New Roman" pitchFamily="18" charset="0"/>
              </a:rPr>
              <a:t>fragella</a:t>
            </a:r>
            <a:r>
              <a:rPr lang="el-GR" b="0" dirty="0">
                <a:latin typeface="Times New Roman" pitchFamily="18" charset="0"/>
              </a:rPr>
              <a:t>) 	</a:t>
            </a:r>
            <a:r>
              <a:rPr lang="el-GR" b="0" dirty="0" smtClean="0">
                <a:latin typeface="Times New Roman" pitchFamily="18" charset="0"/>
              </a:rPr>
              <a:t>ή </a:t>
            </a:r>
            <a:r>
              <a:rPr lang="el-GR" b="0" dirty="0">
                <a:latin typeface="Times New Roman" pitchFamily="18" charset="0"/>
              </a:rPr>
              <a:t>βλεφαρίδες.</a:t>
            </a:r>
          </a:p>
          <a:p>
            <a:pPr marL="292100" indent="-292100" algn="l">
              <a:lnSpc>
                <a:spcPct val="130000"/>
              </a:lnSpc>
              <a:buClr>
                <a:srgbClr val="CCFF66"/>
              </a:buClr>
              <a:buFont typeface="Wingdings 3" pitchFamily="18" charset="2"/>
              <a:buChar char="u"/>
              <a:tabLst>
                <a:tab pos="1524000" algn="l"/>
              </a:tabLst>
            </a:pPr>
            <a:r>
              <a:rPr lang="el-GR" u="sng" dirty="0" err="1">
                <a:latin typeface="Times New Roman" pitchFamily="18" charset="0"/>
              </a:rPr>
              <a:t>Ενζυμικό</a:t>
            </a:r>
            <a:r>
              <a:rPr lang="el-GR" u="sng" dirty="0">
                <a:latin typeface="Times New Roman" pitchFamily="18" charset="0"/>
              </a:rPr>
              <a:t> προφίλ</a:t>
            </a:r>
            <a:r>
              <a:rPr lang="el-GR" dirty="0">
                <a:latin typeface="Times New Roman" pitchFamily="18" charset="0"/>
              </a:rPr>
              <a:t>:	</a:t>
            </a:r>
            <a:r>
              <a:rPr lang="el-GR" b="0" dirty="0">
                <a:latin typeface="Times New Roman" pitchFamily="18" charset="0"/>
              </a:rPr>
              <a:t>Αρνητικά στην </a:t>
            </a:r>
            <a:r>
              <a:rPr lang="el-GR" b="0" dirty="0" err="1">
                <a:latin typeface="Times New Roman" pitchFamily="18" charset="0"/>
              </a:rPr>
              <a:t>καταλάση</a:t>
            </a:r>
            <a:r>
              <a:rPr lang="el-GR" b="0" dirty="0">
                <a:latin typeface="Times New Roman" pitchFamily="18" charset="0"/>
              </a:rPr>
              <a:t>, αρνητικά στην </a:t>
            </a:r>
            <a:r>
              <a:rPr lang="el-GR" b="0" dirty="0" err="1">
                <a:latin typeface="Times New Roman" pitchFamily="18" charset="0"/>
              </a:rPr>
              <a:t>οξειδάση</a:t>
            </a:r>
            <a:endParaRPr lang="en-US" b="0" dirty="0">
              <a:latin typeface="Times New Roman" pitchFamily="18" charset="0"/>
            </a:endParaRPr>
          </a:p>
        </p:txBody>
      </p:sp>
      <p:cxnSp>
        <p:nvCxnSpPr>
          <p:cNvPr id="6150" name="AutoShape 6"/>
          <p:cNvCxnSpPr>
            <a:cxnSpLocks noChangeShapeType="1"/>
            <a:stCxn id="229380" idx="3"/>
            <a:endCxn id="229381" idx="0"/>
          </p:cNvCxnSpPr>
          <p:nvPr/>
        </p:nvCxnSpPr>
        <p:spPr bwMode="auto">
          <a:xfrm>
            <a:off x="3759200" y="1317625"/>
            <a:ext cx="825500" cy="292100"/>
          </a:xfrm>
          <a:prstGeom prst="bentConnector2">
            <a:avLst/>
          </a:prstGeom>
          <a:noFill/>
          <a:ln w="6350">
            <a:solidFill>
              <a:srgbClr val="CCFF66"/>
            </a:solidFill>
            <a:prstDash val="dash"/>
            <a:miter lim="800000"/>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2937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29379">
                                            <p:txEl>
                                              <p:charRg st="4294967295" end="4294967295"/>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29380">
                                            <p:txEl>
                                              <p:charRg st="4294967295" end="4294967295"/>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29381">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animBg="1" autoUpdateAnimBg="0"/>
      <p:bldP spid="229379" grpId="0" autoUpdateAnimBg="0"/>
      <p:bldP spid="229380" grpId="0" autoUpdateAnimBg="0"/>
      <p:bldP spid="22938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i="1" dirty="0" smtClean="0"/>
              <a:t>Επίδραση του </a:t>
            </a:r>
            <a:r>
              <a:rPr lang="en-GB" i="1" dirty="0" smtClean="0"/>
              <a:t>pH</a:t>
            </a:r>
            <a:r>
              <a:rPr lang="el-GR" i="1" dirty="0" smtClean="0"/>
              <a:t> στην ανάπτυξη του </a:t>
            </a:r>
            <a:r>
              <a:rPr lang="en-GB" i="1" dirty="0" smtClean="0"/>
              <a:t>C</a:t>
            </a:r>
            <a:r>
              <a:rPr lang="el-GR" i="1" dirty="0" smtClean="0"/>
              <a:t>.</a:t>
            </a:r>
            <a:r>
              <a:rPr lang="en-GB" i="1" dirty="0" err="1" smtClean="0"/>
              <a:t>botulinum</a:t>
            </a:r>
            <a:r>
              <a:rPr lang="en-GB" i="1" dirty="0" smtClean="0"/>
              <a:t> </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Ανώτατα επίπεδα τιμών </a:t>
            </a:r>
            <a:r>
              <a:rPr lang="en-US" dirty="0" smtClean="0"/>
              <a:t>pH</a:t>
            </a:r>
            <a:r>
              <a:rPr lang="el-GR" dirty="0" smtClean="0"/>
              <a:t> ανάπτυξης</a:t>
            </a:r>
            <a:r>
              <a:rPr lang="en-US" dirty="0" smtClean="0"/>
              <a:t>		</a:t>
            </a:r>
            <a:r>
              <a:rPr lang="el-GR" dirty="0" smtClean="0"/>
              <a:t>8,0-9,0</a:t>
            </a:r>
          </a:p>
          <a:p>
            <a:r>
              <a:rPr lang="el-GR" dirty="0" smtClean="0"/>
              <a:t>Ελάχιστη τιμή  </a:t>
            </a:r>
            <a:r>
              <a:rPr lang="en-US" dirty="0" smtClean="0"/>
              <a:t>pH</a:t>
            </a:r>
            <a:r>
              <a:rPr lang="el-GR" dirty="0" smtClean="0"/>
              <a:t> ανάπτυξης  (ομάδα Ι)		</a:t>
            </a:r>
            <a:r>
              <a:rPr lang="el-GR" b="1" dirty="0" smtClean="0"/>
              <a:t>4,6</a:t>
            </a:r>
          </a:p>
          <a:p>
            <a:r>
              <a:rPr lang="el-GR" dirty="0" smtClean="0"/>
              <a:t>Ελάχιστη τιμή </a:t>
            </a:r>
            <a:r>
              <a:rPr lang="en-US" dirty="0" smtClean="0"/>
              <a:t>pH</a:t>
            </a:r>
            <a:r>
              <a:rPr lang="el-GR" dirty="0" smtClean="0"/>
              <a:t> ανάπτυξης  (ομάδα ΙΙ)		5,0</a:t>
            </a:r>
          </a:p>
          <a:p>
            <a:pPr>
              <a:buNone/>
            </a:pPr>
            <a:endParaRPr lang="el-GR" dirty="0" smtClean="0"/>
          </a:p>
          <a:p>
            <a:r>
              <a:rPr lang="el-GR" dirty="0" smtClean="0"/>
              <a:t>Πολλά φρούτα και λαχανικά είναι αρκετά όξινα, και η χαμηλή τιμή </a:t>
            </a:r>
            <a:r>
              <a:rPr lang="en-US" dirty="0" smtClean="0"/>
              <a:t>pH</a:t>
            </a:r>
            <a:r>
              <a:rPr lang="el-GR" dirty="0" smtClean="0"/>
              <a:t> τους εμποδίζει την ανάπτυξη του </a:t>
            </a:r>
            <a:r>
              <a:rPr lang="en-GB" i="1" dirty="0" smtClean="0"/>
              <a:t>C</a:t>
            </a:r>
            <a:r>
              <a:rPr lang="el-GR" i="1" dirty="0" smtClean="0"/>
              <a:t>.</a:t>
            </a:r>
            <a:r>
              <a:rPr lang="en-GB" i="1" dirty="0" err="1" smtClean="0"/>
              <a:t>botulinum</a:t>
            </a:r>
            <a:r>
              <a:rPr lang="el-GR" i="1" dirty="0" smtClean="0"/>
              <a:t>.</a:t>
            </a:r>
            <a:r>
              <a:rPr lang="el-GR" dirty="0" smtClean="0"/>
              <a:t> </a:t>
            </a:r>
          </a:p>
          <a:p>
            <a:r>
              <a:rPr lang="el-GR" dirty="0" smtClean="0"/>
              <a:t>Άλλα τρόφιμα, όπως τα λαχανικά τουρσί, συντηρούνται με την προσθήκη μέσων </a:t>
            </a:r>
            <a:r>
              <a:rPr lang="el-GR" dirty="0" err="1" smtClean="0"/>
              <a:t>οξύνισης</a:t>
            </a:r>
            <a:r>
              <a:rPr lang="el-GR" dirty="0" smtClean="0"/>
              <a:t> </a:t>
            </a:r>
          </a:p>
          <a:p>
            <a:r>
              <a:rPr lang="el-GR" dirty="0" smtClean="0"/>
              <a:t>Όμως οι ζύμες και οι μύκητες πχ σε </a:t>
            </a:r>
            <a:r>
              <a:rPr lang="el-GR" dirty="0" err="1" smtClean="0"/>
              <a:t>προιόντα</a:t>
            </a:r>
            <a:r>
              <a:rPr lang="el-GR" dirty="0" smtClean="0"/>
              <a:t> ζύμωσης,  τα οποία είναι ανθεκτικά στα οξέα, μπορούν να αυξήσουν το </a:t>
            </a:r>
            <a:r>
              <a:rPr lang="en-US" dirty="0" smtClean="0"/>
              <a:t>pH</a:t>
            </a:r>
            <a:r>
              <a:rPr lang="el-GR" dirty="0" smtClean="0"/>
              <a:t> και να καταστήσουν το περιβάλλον του τροφίμου πιο ευνοϊκό για την ανάπτυξη του </a:t>
            </a:r>
            <a:r>
              <a:rPr lang="en-US" i="1" dirty="0" smtClean="0"/>
              <a:t>C</a:t>
            </a:r>
            <a:r>
              <a:rPr lang="el-GR" i="1" dirty="0" smtClean="0"/>
              <a:t>. </a:t>
            </a:r>
            <a:r>
              <a:rPr lang="en-US" i="1" dirty="0" err="1" smtClean="0"/>
              <a:t>botulinum</a:t>
            </a:r>
            <a:r>
              <a:rPr lang="el-GR" i="1" dirty="0" smtClean="0"/>
              <a:t>.</a:t>
            </a:r>
            <a:endParaRPr lang="el-GR" dirty="0" smtClean="0"/>
          </a:p>
          <a:p>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0" y="620688"/>
            <a:ext cx="8229600" cy="1066800"/>
          </a:xfrm>
        </p:spPr>
        <p:txBody>
          <a:bodyPr/>
          <a:lstStyle/>
          <a:p>
            <a:r>
              <a:rPr lang="el-GR" dirty="0" err="1" smtClean="0"/>
              <a:t>Νευροτοξίνες</a:t>
            </a:r>
            <a:r>
              <a:rPr lang="el-GR" dirty="0" smtClean="0"/>
              <a:t> του </a:t>
            </a:r>
            <a:r>
              <a:rPr lang="en-US" i="1" dirty="0" err="1" smtClean="0"/>
              <a:t>C.botulinum</a:t>
            </a:r>
            <a:endParaRPr lang="el-GR" i="1" dirty="0"/>
          </a:p>
        </p:txBody>
      </p:sp>
      <p:sp>
        <p:nvSpPr>
          <p:cNvPr id="6" name="5 - Θέση περιεχομένου"/>
          <p:cNvSpPr>
            <a:spLocks noGrp="1"/>
          </p:cNvSpPr>
          <p:nvPr>
            <p:ph idx="1"/>
          </p:nvPr>
        </p:nvSpPr>
        <p:spPr>
          <a:xfrm>
            <a:off x="457200" y="1882808"/>
            <a:ext cx="8686800" cy="4570528"/>
          </a:xfrm>
        </p:spPr>
        <p:txBody>
          <a:bodyPr>
            <a:normAutofit/>
          </a:bodyPr>
          <a:lstStyle/>
          <a:p>
            <a:r>
              <a:rPr lang="el-GR" dirty="0" smtClean="0"/>
              <a:t>Παράγει 7 ανοσολογικά διαφορετικούς τύπους </a:t>
            </a:r>
            <a:r>
              <a:rPr lang="el-GR" dirty="0" err="1" smtClean="0"/>
              <a:t>νευροτοξινών</a:t>
            </a:r>
            <a:r>
              <a:rPr lang="el-GR" dirty="0" smtClean="0"/>
              <a:t> (Α-G) </a:t>
            </a:r>
          </a:p>
          <a:p>
            <a:r>
              <a:rPr lang="el-GR" dirty="0" smtClean="0"/>
              <a:t>Θεωρούνται από τις πιο ισχυρές φυσικές τοξίνες. </a:t>
            </a:r>
          </a:p>
          <a:p>
            <a:r>
              <a:rPr lang="el-GR" dirty="0" smtClean="0"/>
              <a:t>Είναι </a:t>
            </a:r>
            <a:r>
              <a:rPr lang="el-GR" dirty="0" err="1" smtClean="0"/>
              <a:t>πρωτείνες</a:t>
            </a:r>
            <a:r>
              <a:rPr lang="el-GR" dirty="0" smtClean="0"/>
              <a:t> με ΜΒ 150.000 </a:t>
            </a:r>
            <a:r>
              <a:rPr lang="el-GR" dirty="0" err="1" smtClean="0"/>
              <a:t>dalton</a:t>
            </a:r>
            <a:r>
              <a:rPr lang="el-GR" dirty="0" smtClean="0"/>
              <a:t> και κάποιες διαθέτουν πρωτεολυτική δραστηριότητα </a:t>
            </a:r>
          </a:p>
          <a:p>
            <a:r>
              <a:rPr lang="el-GR" dirty="0" smtClean="0"/>
              <a:t>Είναι ευαίσθητες στις υψηλές θερμοκρασίες (καταστρέφονται στους 85</a:t>
            </a:r>
            <a:r>
              <a:rPr lang="el-GR" baseline="30000" dirty="0" smtClean="0"/>
              <a:t>o</a:t>
            </a:r>
            <a:r>
              <a:rPr lang="el-GR" dirty="0" smtClean="0"/>
              <a:t>C, 5min)</a:t>
            </a:r>
          </a:p>
          <a:p>
            <a:r>
              <a:rPr lang="el-GR" dirty="0" smtClean="0"/>
              <a:t>Παράγονται κάτω από άριστες και μη- συνθήκες αύξησης του βακτηρίου και ελευθερώνονται κατά την </a:t>
            </a:r>
            <a:r>
              <a:rPr lang="el-GR" dirty="0" err="1" smtClean="0"/>
              <a:t>αυτόλυση</a:t>
            </a:r>
            <a:r>
              <a:rPr lang="el-GR" dirty="0" smtClean="0"/>
              <a:t> των κυττάρων του</a:t>
            </a: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60648"/>
            <a:ext cx="8229600" cy="1066800"/>
          </a:xfrm>
        </p:spPr>
        <p:txBody>
          <a:bodyPr/>
          <a:lstStyle/>
          <a:p>
            <a:r>
              <a:rPr lang="el-GR" dirty="0" smtClean="0"/>
              <a:t>Ταξινόμηση</a:t>
            </a:r>
            <a:endParaRPr lang="el-GR" dirty="0"/>
          </a:p>
        </p:txBody>
      </p:sp>
      <p:sp>
        <p:nvSpPr>
          <p:cNvPr id="3" name="2 - Θέση περιεχομένου"/>
          <p:cNvSpPr>
            <a:spLocks noGrp="1"/>
          </p:cNvSpPr>
          <p:nvPr>
            <p:ph idx="1"/>
          </p:nvPr>
        </p:nvSpPr>
        <p:spPr>
          <a:xfrm>
            <a:off x="467544" y="1700808"/>
            <a:ext cx="8229600" cy="4572000"/>
          </a:xfrm>
        </p:spPr>
        <p:txBody>
          <a:bodyPr>
            <a:normAutofit lnSpcReduction="10000"/>
          </a:bodyPr>
          <a:lstStyle/>
          <a:p>
            <a:r>
              <a:rPr lang="el-GR" dirty="0" smtClean="0"/>
              <a:t>Τα είδη του </a:t>
            </a:r>
            <a:r>
              <a:rPr lang="en-GB" i="1" dirty="0" smtClean="0"/>
              <a:t>Clostridium </a:t>
            </a:r>
            <a:r>
              <a:rPr lang="en-US" i="1" dirty="0" smtClean="0"/>
              <a:t>b</a:t>
            </a:r>
            <a:r>
              <a:rPr lang="en-GB" i="1" dirty="0" err="1" smtClean="0"/>
              <a:t>otulinum</a:t>
            </a:r>
            <a:r>
              <a:rPr lang="el-GR" dirty="0" smtClean="0"/>
              <a:t> διαχωρίζονται σε επτά τύπους (</a:t>
            </a:r>
            <a:r>
              <a:rPr lang="en-GB" dirty="0" smtClean="0"/>
              <a:t>A</a:t>
            </a:r>
            <a:r>
              <a:rPr lang="el-GR" dirty="0" smtClean="0"/>
              <a:t>, </a:t>
            </a:r>
            <a:r>
              <a:rPr lang="en-GB" dirty="0" smtClean="0"/>
              <a:t>B</a:t>
            </a:r>
            <a:r>
              <a:rPr lang="el-GR" dirty="0" smtClean="0"/>
              <a:t>, </a:t>
            </a:r>
            <a:r>
              <a:rPr lang="en-GB" dirty="0" smtClean="0"/>
              <a:t>C</a:t>
            </a:r>
            <a:r>
              <a:rPr lang="el-GR" dirty="0" smtClean="0"/>
              <a:t>, </a:t>
            </a:r>
            <a:r>
              <a:rPr lang="en-GB" dirty="0" smtClean="0"/>
              <a:t>D</a:t>
            </a:r>
            <a:r>
              <a:rPr lang="el-GR" dirty="0" smtClean="0"/>
              <a:t>, </a:t>
            </a:r>
            <a:r>
              <a:rPr lang="en-GB" dirty="0" smtClean="0"/>
              <a:t>E</a:t>
            </a:r>
            <a:r>
              <a:rPr lang="el-GR" dirty="0" smtClean="0"/>
              <a:t>, </a:t>
            </a:r>
            <a:r>
              <a:rPr lang="en-GB" dirty="0" smtClean="0"/>
              <a:t>F</a:t>
            </a:r>
            <a:r>
              <a:rPr lang="el-GR" dirty="0" smtClean="0"/>
              <a:t>, </a:t>
            </a:r>
            <a:r>
              <a:rPr lang="en-GB" dirty="0" smtClean="0"/>
              <a:t>G</a:t>
            </a:r>
            <a:r>
              <a:rPr lang="el-GR" dirty="0" smtClean="0"/>
              <a:t>) με βάση την ορολογική (</a:t>
            </a:r>
            <a:r>
              <a:rPr lang="el-GR" dirty="0" err="1" smtClean="0"/>
              <a:t>αντιγονική</a:t>
            </a:r>
            <a:r>
              <a:rPr lang="el-GR" dirty="0" smtClean="0"/>
              <a:t>) ιδιομορφία της παραγόμενης </a:t>
            </a:r>
            <a:r>
              <a:rPr lang="el-GR" dirty="0" err="1" smtClean="0"/>
              <a:t>νευροτοξίνης</a:t>
            </a:r>
            <a:r>
              <a:rPr lang="el-GR" dirty="0" smtClean="0"/>
              <a:t> από κάθε στέλεχος.</a:t>
            </a:r>
          </a:p>
          <a:p>
            <a:r>
              <a:rPr lang="el-GR" dirty="0" smtClean="0"/>
              <a:t> Οι τύποι Α, Β, Ε και </a:t>
            </a:r>
            <a:r>
              <a:rPr lang="en-GB" dirty="0" smtClean="0"/>
              <a:t>F</a:t>
            </a:r>
            <a:r>
              <a:rPr lang="el-GR" dirty="0" smtClean="0"/>
              <a:t> προκαλούν «</a:t>
            </a:r>
            <a:r>
              <a:rPr lang="el-GR" dirty="0" err="1" smtClean="0"/>
              <a:t>βουτυλισμό</a:t>
            </a:r>
            <a:r>
              <a:rPr lang="el-GR" dirty="0" smtClean="0"/>
              <a:t>» (ανθρώπινη αλλαντίαση). </a:t>
            </a:r>
          </a:p>
          <a:p>
            <a:r>
              <a:rPr lang="el-GR" dirty="0" smtClean="0"/>
              <a:t>Οι τύποι </a:t>
            </a:r>
            <a:r>
              <a:rPr lang="en-GB" dirty="0" smtClean="0"/>
              <a:t>C</a:t>
            </a:r>
            <a:r>
              <a:rPr lang="el-GR" dirty="0" smtClean="0"/>
              <a:t> και </a:t>
            </a:r>
            <a:r>
              <a:rPr lang="en-GB" dirty="0" smtClean="0"/>
              <a:t>D</a:t>
            </a:r>
            <a:r>
              <a:rPr lang="el-GR" dirty="0" smtClean="0"/>
              <a:t> προκαλούν τις περισσότερες περιπτώσεις αλλαντίασης στα ζώα (άγρια πτηνά, πουλερικά, βοοειδή, άλογα και μερικά είδη ψαριών). </a:t>
            </a:r>
          </a:p>
          <a:p>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67494"/>
            <a:ext cx="8686800" cy="1361306"/>
          </a:xfrm>
        </p:spPr>
        <p:txBody>
          <a:bodyPr>
            <a:normAutofit fontScale="90000"/>
          </a:bodyPr>
          <a:lstStyle/>
          <a:p>
            <a:r>
              <a:rPr lang="el-GR" dirty="0" smtClean="0"/>
              <a:t>Οι τύποι Α, Β, Ε και </a:t>
            </a:r>
            <a:r>
              <a:rPr lang="en-GB" dirty="0" smtClean="0"/>
              <a:t>F</a:t>
            </a:r>
            <a:r>
              <a:rPr lang="el-GR" dirty="0" smtClean="0"/>
              <a:t> προκαλούν «</a:t>
            </a:r>
            <a:r>
              <a:rPr lang="el-GR" dirty="0" err="1" smtClean="0"/>
              <a:t>βουτυλισμό</a:t>
            </a:r>
            <a:r>
              <a:rPr lang="el-GR" dirty="0" smtClean="0"/>
              <a:t>» (ανθρώπινη αλλαντίαση).</a:t>
            </a:r>
            <a:endParaRPr lang="el-GR" dirty="0"/>
          </a:p>
        </p:txBody>
      </p:sp>
      <p:pic>
        <p:nvPicPr>
          <p:cNvPr id="131074" name="Picture 2" descr="Image result for botulism"/>
          <p:cNvPicPr>
            <a:picLocks noChangeAspect="1" noChangeArrowheads="1"/>
          </p:cNvPicPr>
          <p:nvPr/>
        </p:nvPicPr>
        <p:blipFill>
          <a:blip r:embed="rId2" cstate="print"/>
          <a:srcRect/>
          <a:stretch>
            <a:fillRect/>
          </a:stretch>
        </p:blipFill>
        <p:spPr bwMode="auto">
          <a:xfrm>
            <a:off x="1475656" y="1925452"/>
            <a:ext cx="6264696" cy="469852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323528" y="476672"/>
            <a:ext cx="8229600" cy="1066800"/>
          </a:xfrm>
        </p:spPr>
        <p:txBody>
          <a:bodyPr>
            <a:normAutofit/>
          </a:bodyPr>
          <a:lstStyle/>
          <a:p>
            <a:r>
              <a:rPr lang="el-GR" dirty="0" smtClean="0"/>
              <a:t>Μηχανισμός δράσης </a:t>
            </a:r>
            <a:r>
              <a:rPr lang="el-GR" dirty="0" err="1" smtClean="0"/>
              <a:t>νευροτοξίνης</a:t>
            </a:r>
            <a:endParaRPr lang="el-GR" dirty="0"/>
          </a:p>
        </p:txBody>
      </p:sp>
      <p:sp>
        <p:nvSpPr>
          <p:cNvPr id="6" name="5 - Θέση περιεχομένου"/>
          <p:cNvSpPr>
            <a:spLocks noGrp="1"/>
          </p:cNvSpPr>
          <p:nvPr>
            <p:ph idx="1"/>
          </p:nvPr>
        </p:nvSpPr>
        <p:spPr>
          <a:xfrm>
            <a:off x="457200" y="1484784"/>
            <a:ext cx="8229600" cy="5089752"/>
          </a:xfrm>
        </p:spPr>
        <p:txBody>
          <a:bodyPr>
            <a:normAutofit fontScale="92500"/>
          </a:bodyPr>
          <a:lstStyle/>
          <a:p>
            <a:r>
              <a:rPr lang="el-GR" dirty="0" smtClean="0"/>
              <a:t>Με την κατανάλωση του τροφίμου που περιέχει τη </a:t>
            </a:r>
            <a:r>
              <a:rPr lang="el-GR" dirty="0" err="1" smtClean="0"/>
              <a:t>νευροτοξίνη</a:t>
            </a:r>
            <a:r>
              <a:rPr lang="el-GR" dirty="0" smtClean="0"/>
              <a:t>, οι </a:t>
            </a:r>
            <a:r>
              <a:rPr lang="el-GR" dirty="0" err="1" smtClean="0"/>
              <a:t>νευροτοξίνες</a:t>
            </a:r>
            <a:r>
              <a:rPr lang="en-US" dirty="0" smtClean="0"/>
              <a:t> </a:t>
            </a:r>
            <a:r>
              <a:rPr lang="el-GR" dirty="0" smtClean="0"/>
              <a:t> περνούν από το στομάχι, χωρίς να επηρεάζονται και απορροφώνται από το άνω τμήμα του λεπτού εντέρου </a:t>
            </a:r>
            <a:endParaRPr lang="en-US" dirty="0" smtClean="0"/>
          </a:p>
          <a:p>
            <a:r>
              <a:rPr lang="el-GR" dirty="0" smtClean="0"/>
              <a:t>Στη συνέχεια μεταφέρονται μέσω των αιμοφόρων αγγείων και του λεμφικού ιστού στους στόχους τους, στις συνάψεις του παρασυμπαθητικού </a:t>
            </a:r>
            <a:endParaRPr lang="en-US" dirty="0" smtClean="0"/>
          </a:p>
          <a:p>
            <a:r>
              <a:rPr lang="el-GR" dirty="0" smtClean="0"/>
              <a:t> Η </a:t>
            </a:r>
            <a:r>
              <a:rPr lang="el-GR" dirty="0" err="1" smtClean="0"/>
              <a:t>νευροτοξίνη</a:t>
            </a:r>
            <a:r>
              <a:rPr lang="el-GR" dirty="0" smtClean="0"/>
              <a:t> αφού συνδεθεί μη -αντιστρεπτά στους αντίστοιχους υποδοχείς, αναστέλλει την παραγωγή </a:t>
            </a:r>
            <a:r>
              <a:rPr lang="el-GR" dirty="0" err="1" smtClean="0"/>
              <a:t>ακετυλοχολίνης</a:t>
            </a:r>
            <a:r>
              <a:rPr lang="el-GR" dirty="0" smtClean="0"/>
              <a:t> στις </a:t>
            </a:r>
            <a:r>
              <a:rPr lang="el-GR" dirty="0" err="1" smtClean="0"/>
              <a:t>νευρομυϊκές</a:t>
            </a:r>
            <a:r>
              <a:rPr lang="el-GR" dirty="0" smtClean="0"/>
              <a:t> συνάψεις και συνδέσμους, με αποτέλεσμα την παράλυση των μυών</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u="sng" dirty="0" smtClean="0"/>
              <a:t>Clostridium </a:t>
            </a:r>
            <a:r>
              <a:rPr lang="en-US" i="1" u="sng" dirty="0" err="1" smtClean="0"/>
              <a:t>perfringens</a:t>
            </a:r>
            <a:endParaRPr lang="el-GR" dirty="0"/>
          </a:p>
        </p:txBody>
      </p:sp>
      <p:sp>
        <p:nvSpPr>
          <p:cNvPr id="3" name="2 - Θέση περιεχομένου"/>
          <p:cNvSpPr>
            <a:spLocks noGrp="1"/>
          </p:cNvSpPr>
          <p:nvPr>
            <p:ph idx="1"/>
          </p:nvPr>
        </p:nvSpPr>
        <p:spPr/>
        <p:txBody>
          <a:bodyPr/>
          <a:lstStyle/>
          <a:p>
            <a:r>
              <a:rPr lang="el-GR" u="sng" dirty="0" smtClean="0"/>
              <a:t>Θερμοκρασία</a:t>
            </a:r>
            <a:r>
              <a:rPr lang="el-GR" dirty="0" smtClean="0"/>
              <a:t>: </a:t>
            </a:r>
            <a:r>
              <a:rPr lang="el-GR" dirty="0" err="1" smtClean="0"/>
              <a:t>μεσόφιλο</a:t>
            </a:r>
            <a:r>
              <a:rPr lang="en-US" dirty="0" smtClean="0"/>
              <a:t>, </a:t>
            </a:r>
            <a:r>
              <a:rPr lang="el-GR" dirty="0" smtClean="0"/>
              <a:t>άριστη 43-47</a:t>
            </a:r>
            <a:r>
              <a:rPr lang="en-US" baseline="30000" dirty="0" err="1" smtClean="0"/>
              <a:t>o</a:t>
            </a:r>
            <a:r>
              <a:rPr lang="en-US" dirty="0" err="1" smtClean="0"/>
              <a:t>C</a:t>
            </a:r>
            <a:endParaRPr lang="el-GR" dirty="0" smtClean="0"/>
          </a:p>
          <a:p>
            <a:r>
              <a:rPr lang="en-US" u="sng" dirty="0" smtClean="0"/>
              <a:t>pH</a:t>
            </a:r>
            <a:r>
              <a:rPr lang="en-US" dirty="0" smtClean="0"/>
              <a:t>: </a:t>
            </a:r>
            <a:r>
              <a:rPr lang="el-GR" dirty="0" smtClean="0"/>
              <a:t> ελάχιστο 5, άριστο 6,0-7,5</a:t>
            </a:r>
          </a:p>
          <a:p>
            <a:r>
              <a:rPr lang="en-US" dirty="0" err="1" smtClean="0"/>
              <a:t>NaCl</a:t>
            </a:r>
            <a:r>
              <a:rPr lang="en-US" dirty="0" smtClean="0"/>
              <a:t>:</a:t>
            </a:r>
            <a:r>
              <a:rPr lang="el-GR" dirty="0" smtClean="0"/>
              <a:t> αναστέλλεται σε συγκέντρωση 5% </a:t>
            </a:r>
            <a:r>
              <a:rPr lang="en-US" dirty="0" err="1" smtClean="0"/>
              <a:t>NaCl</a:t>
            </a:r>
            <a:endParaRPr lang="en-US" dirty="0" smtClean="0"/>
          </a:p>
          <a:p>
            <a:r>
              <a:rPr lang="el-GR" dirty="0" err="1" smtClean="0"/>
              <a:t>Ενεργότητα</a:t>
            </a:r>
            <a:r>
              <a:rPr lang="el-GR" dirty="0" smtClean="0"/>
              <a:t> νερού:  ελάχιστη 0,93</a:t>
            </a:r>
          </a:p>
          <a:p>
            <a:endParaRPr lang="el-GR" dirty="0"/>
          </a:p>
        </p:txBody>
      </p:sp>
      <p:sp>
        <p:nvSpPr>
          <p:cNvPr id="4" name="3 - Θέση αριθμού διαφάνειας"/>
          <p:cNvSpPr>
            <a:spLocks noGrp="1"/>
          </p:cNvSpPr>
          <p:nvPr>
            <p:ph type="sldNum" sz="quarter" idx="12"/>
          </p:nvPr>
        </p:nvSpPr>
        <p:spPr/>
        <p:txBody>
          <a:bodyPr/>
          <a:lstStyle/>
          <a:p>
            <a:fld id="{E4805D97-B6AD-497D-AEAB-49A234A665C6}" type="slidenum">
              <a:rPr lang="el-GR" smtClean="0"/>
              <a:pPr/>
              <a:t>3</a:t>
            </a:fld>
            <a:endParaRPr lang="el-G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179512" y="260648"/>
            <a:ext cx="8640960" cy="1666526"/>
          </a:xfrm>
        </p:spPr>
        <p:txBody>
          <a:bodyPr>
            <a:normAutofit fontScale="90000"/>
          </a:bodyPr>
          <a:lstStyle/>
          <a:p>
            <a:r>
              <a:rPr lang="el-GR" dirty="0" smtClean="0"/>
              <a:t>Ιδιότητες των ομάδων Ι &amp; ΙΙ του </a:t>
            </a:r>
            <a:r>
              <a:rPr lang="en-GB" i="1" dirty="0" smtClean="0"/>
              <a:t>C</a:t>
            </a:r>
            <a:r>
              <a:rPr lang="el-GR" i="1" dirty="0" smtClean="0"/>
              <a:t>. </a:t>
            </a:r>
            <a:r>
              <a:rPr lang="en-GB" i="1" dirty="0" err="1" smtClean="0"/>
              <a:t>botulinum</a:t>
            </a:r>
            <a:r>
              <a:rPr lang="el-GR" i="1" dirty="0" smtClean="0"/>
              <a:t> </a:t>
            </a:r>
            <a:r>
              <a:rPr lang="el-GR" sz="2700" i="1" dirty="0" smtClean="0"/>
              <a:t>(ανάλογα με την </a:t>
            </a:r>
            <a:r>
              <a:rPr lang="el-GR" sz="2700" i="1" dirty="0" err="1" smtClean="0"/>
              <a:t>νευροτοξίνη</a:t>
            </a:r>
            <a:r>
              <a:rPr lang="el-GR" sz="2700" i="1" dirty="0" smtClean="0"/>
              <a:t> που παράγουν)</a:t>
            </a:r>
            <a:r>
              <a:rPr lang="el-GR" dirty="0" smtClean="0"/>
              <a:t/>
            </a:r>
            <a:br>
              <a:rPr lang="el-GR" dirty="0" smtClean="0"/>
            </a:br>
            <a:endParaRPr lang="el-GR" dirty="0"/>
          </a:p>
        </p:txBody>
      </p:sp>
      <p:graphicFrame>
        <p:nvGraphicFramePr>
          <p:cNvPr id="7" name="6 - Πίνακας"/>
          <p:cNvGraphicFramePr>
            <a:graphicFrameLocks noGrp="1"/>
          </p:cNvGraphicFramePr>
          <p:nvPr/>
        </p:nvGraphicFramePr>
        <p:xfrm>
          <a:off x="251520" y="1412776"/>
          <a:ext cx="8352927" cy="4623400"/>
        </p:xfrm>
        <a:graphic>
          <a:graphicData uri="http://schemas.openxmlformats.org/drawingml/2006/table">
            <a:tbl>
              <a:tblPr/>
              <a:tblGrid>
                <a:gridCol w="4176463"/>
                <a:gridCol w="2267162"/>
                <a:gridCol w="1909302"/>
              </a:tblGrid>
              <a:tr h="448631">
                <a:tc>
                  <a:txBody>
                    <a:bodyPr/>
                    <a:lstStyle/>
                    <a:p>
                      <a:pPr marL="457200" indent="-457200" algn="ctr">
                        <a:lnSpc>
                          <a:spcPct val="120000"/>
                        </a:lnSpc>
                        <a:spcAft>
                          <a:spcPts val="0"/>
                        </a:spcAft>
                      </a:pPr>
                      <a:r>
                        <a:rPr lang="en-GB" sz="2000" b="1" dirty="0" err="1">
                          <a:solidFill>
                            <a:schemeClr val="tx1"/>
                          </a:solidFill>
                          <a:latin typeface="Times New Roman"/>
                          <a:ea typeface="Times New Roman"/>
                        </a:rPr>
                        <a:t>Ιδιότητες</a:t>
                      </a:r>
                      <a:endParaRPr lang="el-GR" sz="20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CCCCCC"/>
                      </a:bgClr>
                    </a:pattFill>
                  </a:tcPr>
                </a:tc>
                <a:tc>
                  <a:txBody>
                    <a:bodyPr/>
                    <a:lstStyle/>
                    <a:p>
                      <a:pPr algn="ctr">
                        <a:lnSpc>
                          <a:spcPct val="120000"/>
                        </a:lnSpc>
                        <a:spcAft>
                          <a:spcPts val="0"/>
                        </a:spcAft>
                      </a:pPr>
                      <a:r>
                        <a:rPr lang="el-GR" sz="2000" b="1" dirty="0">
                          <a:solidFill>
                            <a:schemeClr val="tx1"/>
                          </a:solidFill>
                          <a:latin typeface="Times New Roman"/>
                        </a:rPr>
                        <a:t>Ομάδα</a:t>
                      </a:r>
                      <a:r>
                        <a:rPr lang="en-GB" sz="2000" b="1" dirty="0">
                          <a:solidFill>
                            <a:schemeClr val="tx1"/>
                          </a:solidFill>
                          <a:latin typeface="Times New Roman"/>
                        </a:rPr>
                        <a:t> I</a:t>
                      </a:r>
                      <a:endParaRPr lang="el-GR" sz="2000" b="1" dirty="0">
                        <a:solidFill>
                          <a:schemeClr val="tx1"/>
                        </a:solidFill>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CCCCCC"/>
                      </a:bgClr>
                    </a:pattFill>
                  </a:tcPr>
                </a:tc>
                <a:tc>
                  <a:txBody>
                    <a:bodyPr/>
                    <a:lstStyle/>
                    <a:p>
                      <a:pPr algn="ctr">
                        <a:lnSpc>
                          <a:spcPct val="120000"/>
                        </a:lnSpc>
                        <a:spcAft>
                          <a:spcPts val="0"/>
                        </a:spcAft>
                      </a:pPr>
                      <a:r>
                        <a:rPr lang="el-GR" sz="2000" b="1" dirty="0">
                          <a:solidFill>
                            <a:schemeClr val="tx1"/>
                          </a:solidFill>
                          <a:latin typeface="Times New Roman"/>
                        </a:rPr>
                        <a:t>Ομάδα</a:t>
                      </a:r>
                      <a:r>
                        <a:rPr lang="en-GB" sz="2000" b="1" dirty="0">
                          <a:solidFill>
                            <a:schemeClr val="tx1"/>
                          </a:solidFill>
                          <a:latin typeface="Times New Roman"/>
                        </a:rPr>
                        <a:t> II</a:t>
                      </a:r>
                      <a:endParaRPr lang="el-GR" sz="2000" b="1" dirty="0">
                        <a:solidFill>
                          <a:schemeClr val="tx1"/>
                        </a:solidFill>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CCCCCC"/>
                      </a:bgClr>
                    </a:pattFill>
                  </a:tcPr>
                </a:tc>
              </a:tr>
              <a:tr h="747719">
                <a:tc>
                  <a:txBody>
                    <a:bodyPr/>
                    <a:lstStyle/>
                    <a:p>
                      <a:pPr algn="ctr">
                        <a:spcAft>
                          <a:spcPts val="0"/>
                        </a:spcAft>
                      </a:pPr>
                      <a:r>
                        <a:rPr lang="en-GB" sz="2000" dirty="0" err="1">
                          <a:latin typeface="Times New Roman"/>
                          <a:ea typeface="Times New Roman"/>
                        </a:rPr>
                        <a:t>Τύποι</a:t>
                      </a:r>
                      <a:r>
                        <a:rPr lang="en-GB" sz="2000" dirty="0">
                          <a:latin typeface="Times New Roman"/>
                          <a:ea typeface="Times New Roman"/>
                        </a:rPr>
                        <a:t> </a:t>
                      </a:r>
                      <a:r>
                        <a:rPr lang="en-GB" sz="2000" dirty="0" err="1">
                          <a:latin typeface="Times New Roman"/>
                          <a:ea typeface="Times New Roman"/>
                        </a:rPr>
                        <a:t>τοξινών</a:t>
                      </a:r>
                      <a:endParaRPr lang="el-GR"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a:latin typeface="Times New Roman"/>
                          <a:ea typeface="Times New Roman"/>
                        </a:rPr>
                        <a:t>A,B</a:t>
                      </a:r>
                      <a:r>
                        <a:rPr lang="el-GR" sz="2000">
                          <a:latin typeface="Times New Roman"/>
                          <a:ea typeface="Times New Roman"/>
                        </a:rPr>
                        <a:t>(πρωτεολυτικός)&amp; </a:t>
                      </a:r>
                      <a:r>
                        <a:rPr lang="en-GB" sz="2000">
                          <a:latin typeface="Times New Roman"/>
                          <a:ea typeface="Times New Roman"/>
                        </a:rPr>
                        <a:t>F</a:t>
                      </a:r>
                      <a:endParaRPr lang="el-GR"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latin typeface="Times New Roman"/>
                          <a:ea typeface="Times New Roman"/>
                        </a:rPr>
                        <a:t>E</a:t>
                      </a:r>
                      <a:r>
                        <a:rPr lang="el-GR" sz="2000" dirty="0">
                          <a:latin typeface="Times New Roman"/>
                          <a:ea typeface="Times New Roman"/>
                        </a:rPr>
                        <a:t>, </a:t>
                      </a:r>
                      <a:r>
                        <a:rPr lang="en-GB" sz="2000" dirty="0">
                          <a:latin typeface="Times New Roman"/>
                          <a:ea typeface="Times New Roman"/>
                        </a:rPr>
                        <a:t>B</a:t>
                      </a:r>
                      <a:r>
                        <a:rPr lang="el-GR" sz="2000" dirty="0">
                          <a:latin typeface="Times New Roman"/>
                          <a:ea typeface="Times New Roman"/>
                        </a:rPr>
                        <a:t> (μη πρωτεολυτικός) &amp; </a:t>
                      </a:r>
                      <a:r>
                        <a:rPr lang="en-GB" sz="2000" dirty="0">
                          <a:latin typeface="Times New Roman"/>
                          <a:ea typeface="Times New Roman"/>
                        </a:rPr>
                        <a:t>F</a:t>
                      </a:r>
                      <a:endParaRPr lang="el-GR"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860">
                <a:tc>
                  <a:txBody>
                    <a:bodyPr/>
                    <a:lstStyle/>
                    <a:p>
                      <a:pPr algn="ctr">
                        <a:spcAft>
                          <a:spcPts val="0"/>
                        </a:spcAft>
                      </a:pPr>
                      <a:r>
                        <a:rPr lang="en-GB" sz="2000">
                          <a:latin typeface="Times New Roman"/>
                          <a:ea typeface="Times New Roman"/>
                        </a:rPr>
                        <a:t>Ελάχιστη θερμοκρασία ανάπτυξης (</a:t>
                      </a:r>
                      <a:r>
                        <a:rPr lang="en-US" sz="2000" baseline="30000">
                          <a:latin typeface="Times New Roman"/>
                          <a:ea typeface="Times New Roman"/>
                        </a:rPr>
                        <a:t>o</a:t>
                      </a:r>
                      <a:r>
                        <a:rPr lang="en-US" sz="2000">
                          <a:latin typeface="Times New Roman"/>
                          <a:ea typeface="Times New Roman"/>
                        </a:rPr>
                        <a:t>C)</a:t>
                      </a:r>
                      <a:endParaRPr lang="el-GR"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latin typeface="Times New Roman"/>
                          <a:ea typeface="Times New Roman"/>
                        </a:rPr>
                        <a:t>10</a:t>
                      </a:r>
                      <a:r>
                        <a:rPr lang="en-US" sz="2000" baseline="30000" dirty="0">
                          <a:latin typeface="Times New Roman"/>
                          <a:ea typeface="Times New Roman"/>
                        </a:rPr>
                        <a:t> </a:t>
                      </a:r>
                      <a:r>
                        <a:rPr lang="en-US" sz="2000" baseline="30000" dirty="0" err="1">
                          <a:latin typeface="Times New Roman"/>
                          <a:ea typeface="Times New Roman"/>
                        </a:rPr>
                        <a:t>o</a:t>
                      </a:r>
                      <a:r>
                        <a:rPr lang="en-US" sz="2000" dirty="0" err="1">
                          <a:latin typeface="Times New Roman"/>
                          <a:ea typeface="Times New Roman"/>
                        </a:rPr>
                        <a:t>C</a:t>
                      </a:r>
                      <a:endParaRPr lang="el-GR"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rPr>
                        <a:t>3,3 </a:t>
                      </a:r>
                      <a:r>
                        <a:rPr lang="en-US" sz="2000" baseline="30000">
                          <a:latin typeface="Times New Roman"/>
                          <a:ea typeface="Times New Roman"/>
                        </a:rPr>
                        <a:t>o</a:t>
                      </a:r>
                      <a:r>
                        <a:rPr lang="en-US" sz="2000">
                          <a:latin typeface="Times New Roman"/>
                          <a:ea typeface="Times New Roman"/>
                        </a:rPr>
                        <a:t>C</a:t>
                      </a:r>
                      <a:endParaRPr lang="el-GR"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860">
                <a:tc>
                  <a:txBody>
                    <a:bodyPr/>
                    <a:lstStyle/>
                    <a:p>
                      <a:pPr algn="ctr">
                        <a:spcAft>
                          <a:spcPts val="0"/>
                        </a:spcAft>
                      </a:pPr>
                      <a:r>
                        <a:rPr lang="en-GB" sz="2000">
                          <a:latin typeface="Times New Roman"/>
                          <a:ea typeface="Times New Roman"/>
                        </a:rPr>
                        <a:t>Μέγιστη θερμοκρασία ανάπτυξης (</a:t>
                      </a:r>
                      <a:r>
                        <a:rPr lang="en-US" sz="2000" baseline="30000">
                          <a:latin typeface="Times New Roman"/>
                          <a:ea typeface="Times New Roman"/>
                        </a:rPr>
                        <a:t>o</a:t>
                      </a:r>
                      <a:r>
                        <a:rPr lang="en-US" sz="2000">
                          <a:latin typeface="Times New Roman"/>
                          <a:ea typeface="Times New Roman"/>
                        </a:rPr>
                        <a:t>C)</a:t>
                      </a:r>
                      <a:endParaRPr lang="el-GR"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latin typeface="Times New Roman"/>
                          <a:ea typeface="Times New Roman"/>
                        </a:rPr>
                        <a:t>48</a:t>
                      </a:r>
                      <a:r>
                        <a:rPr lang="en-US" sz="2000" baseline="30000" dirty="0">
                          <a:latin typeface="Times New Roman"/>
                          <a:ea typeface="Times New Roman"/>
                        </a:rPr>
                        <a:t> </a:t>
                      </a:r>
                      <a:r>
                        <a:rPr lang="en-US" sz="2000" baseline="30000" dirty="0" err="1">
                          <a:latin typeface="Times New Roman"/>
                          <a:ea typeface="Times New Roman"/>
                        </a:rPr>
                        <a:t>o</a:t>
                      </a:r>
                      <a:r>
                        <a:rPr lang="en-US" sz="2000" dirty="0" err="1">
                          <a:latin typeface="Times New Roman"/>
                          <a:ea typeface="Times New Roman"/>
                        </a:rPr>
                        <a:t>C</a:t>
                      </a:r>
                      <a:endParaRPr lang="el-GR"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a:latin typeface="Times New Roman"/>
                          <a:ea typeface="Times New Roman"/>
                        </a:rPr>
                        <a:t>45</a:t>
                      </a:r>
                      <a:r>
                        <a:rPr lang="en-US" sz="2000" baseline="30000">
                          <a:latin typeface="Times New Roman"/>
                          <a:ea typeface="Times New Roman"/>
                        </a:rPr>
                        <a:t> o</a:t>
                      </a:r>
                      <a:r>
                        <a:rPr lang="en-US" sz="2000">
                          <a:latin typeface="Times New Roman"/>
                          <a:ea typeface="Times New Roman"/>
                        </a:rPr>
                        <a:t>C</a:t>
                      </a:r>
                      <a:endParaRPr lang="el-GR"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860">
                <a:tc>
                  <a:txBody>
                    <a:bodyPr/>
                    <a:lstStyle/>
                    <a:p>
                      <a:pPr algn="ctr">
                        <a:spcAft>
                          <a:spcPts val="0"/>
                        </a:spcAft>
                      </a:pPr>
                      <a:r>
                        <a:rPr lang="el-GR" sz="2000">
                          <a:latin typeface="Times New Roman"/>
                          <a:ea typeface="Times New Roman"/>
                        </a:rPr>
                        <a:t>Ελάχιστη τιμή </a:t>
                      </a:r>
                      <a:r>
                        <a:rPr lang="en-GB" sz="2000">
                          <a:latin typeface="Times New Roman"/>
                          <a:ea typeface="Times New Roman"/>
                        </a:rPr>
                        <a:t>pH</a:t>
                      </a:r>
                      <a:r>
                        <a:rPr lang="el-GR" sz="2000">
                          <a:latin typeface="Times New Roman"/>
                          <a:ea typeface="Times New Roman"/>
                        </a:rPr>
                        <a:t> για ανάπτυξη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a:latin typeface="Times New Roman"/>
                          <a:ea typeface="Times New Roman"/>
                        </a:rPr>
                        <a:t>4</a:t>
                      </a:r>
                      <a:r>
                        <a:rPr lang="el-GR" sz="2000">
                          <a:latin typeface="Times New Roman"/>
                          <a:ea typeface="Times New Roman"/>
                        </a:rPr>
                        <a:t>,</a:t>
                      </a:r>
                      <a:r>
                        <a:rPr lang="en-GB" sz="2000">
                          <a:latin typeface="Times New Roman"/>
                          <a:ea typeface="Times New Roman"/>
                        </a:rPr>
                        <a:t>6</a:t>
                      </a:r>
                      <a:endParaRPr lang="el-GR"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latin typeface="Times New Roman"/>
                          <a:ea typeface="Times New Roman"/>
                        </a:rPr>
                        <a:t>5</a:t>
                      </a:r>
                      <a:endParaRPr lang="el-GR"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7719">
                <a:tc>
                  <a:txBody>
                    <a:bodyPr/>
                    <a:lstStyle/>
                    <a:p>
                      <a:pPr algn="ctr">
                        <a:spcAft>
                          <a:spcPts val="0"/>
                        </a:spcAft>
                      </a:pPr>
                      <a:r>
                        <a:rPr lang="el-GR" sz="2000">
                          <a:latin typeface="Times New Roman"/>
                          <a:ea typeface="Times New Roman"/>
                        </a:rPr>
                        <a:t>Ποσοστό άλατος ανασταλτικού για ανάπτυξη (% </a:t>
                      </a:r>
                      <a:r>
                        <a:rPr lang="en-GB" sz="2000">
                          <a:latin typeface="Times New Roman"/>
                          <a:ea typeface="Times New Roman"/>
                        </a:rPr>
                        <a:t>NaCl</a:t>
                      </a:r>
                      <a:r>
                        <a:rPr lang="el-GR" sz="2000">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a:latin typeface="Times New Roman"/>
                          <a:ea typeface="Times New Roman"/>
                        </a:rPr>
                        <a:t>10</a:t>
                      </a:r>
                      <a:endParaRPr lang="el-GR"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latin typeface="Times New Roman"/>
                          <a:ea typeface="Times New Roman"/>
                        </a:rPr>
                        <a:t>5</a:t>
                      </a:r>
                      <a:endParaRPr lang="el-GR"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735">
                <a:tc>
                  <a:txBody>
                    <a:bodyPr/>
                    <a:lstStyle/>
                    <a:p>
                      <a:pPr algn="ctr">
                        <a:spcAft>
                          <a:spcPts val="0"/>
                        </a:spcAft>
                      </a:pPr>
                      <a:r>
                        <a:rPr lang="el-GR" sz="2000" dirty="0">
                          <a:latin typeface="Times New Roman"/>
                          <a:ea typeface="Times New Roman"/>
                        </a:rPr>
                        <a:t>Ελάχιστη τιμή </a:t>
                      </a:r>
                      <a:r>
                        <a:rPr lang="en-GB" sz="2000" dirty="0">
                          <a:latin typeface="Times New Roman"/>
                          <a:ea typeface="Times New Roman"/>
                        </a:rPr>
                        <a:t>a</a:t>
                      </a:r>
                      <a:r>
                        <a:rPr lang="en-GB" sz="2000" baseline="-25000" dirty="0">
                          <a:latin typeface="Times New Roman"/>
                          <a:ea typeface="Times New Roman"/>
                        </a:rPr>
                        <a:t>w</a:t>
                      </a:r>
                      <a:r>
                        <a:rPr lang="el-GR" sz="2000" dirty="0">
                          <a:latin typeface="Times New Roman"/>
                          <a:ea typeface="Times New Roman"/>
                        </a:rPr>
                        <a:t> για ανάπτυξη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latin typeface="Times New Roman"/>
                          <a:ea typeface="Times New Roman"/>
                        </a:rPr>
                        <a:t>0</a:t>
                      </a:r>
                      <a:r>
                        <a:rPr lang="el-GR" sz="2000" dirty="0">
                          <a:latin typeface="Times New Roman"/>
                          <a:ea typeface="Times New Roman"/>
                        </a:rPr>
                        <a:t>,</a:t>
                      </a:r>
                      <a:r>
                        <a:rPr lang="en-GB" sz="2000" dirty="0">
                          <a:latin typeface="Times New Roman"/>
                          <a:ea typeface="Times New Roman"/>
                        </a:rPr>
                        <a:t>94</a:t>
                      </a:r>
                      <a:endParaRPr lang="el-GR"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latin typeface="Times New Roman"/>
                          <a:ea typeface="Times New Roman"/>
                        </a:rPr>
                        <a:t>0</a:t>
                      </a:r>
                      <a:r>
                        <a:rPr lang="el-GR" sz="2000" dirty="0">
                          <a:latin typeface="Times New Roman"/>
                          <a:ea typeface="Times New Roman"/>
                        </a:rPr>
                        <a:t>,</a:t>
                      </a:r>
                      <a:r>
                        <a:rPr lang="en-GB" sz="2000" dirty="0">
                          <a:latin typeface="Times New Roman"/>
                          <a:ea typeface="Times New Roman"/>
                        </a:rPr>
                        <a:t>97</a:t>
                      </a:r>
                      <a:endParaRPr lang="el-GR"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735">
                <a:tc>
                  <a:txBody>
                    <a:bodyPr/>
                    <a:lstStyle/>
                    <a:p>
                      <a:pPr algn="ctr">
                        <a:spcAft>
                          <a:spcPts val="0"/>
                        </a:spcAft>
                      </a:pPr>
                      <a:r>
                        <a:rPr lang="en-US" sz="2000" dirty="0" smtClean="0">
                          <a:latin typeface="Times New Roman"/>
                          <a:ea typeface="Times New Roman"/>
                        </a:rPr>
                        <a:t>D</a:t>
                      </a:r>
                      <a:r>
                        <a:rPr lang="en-US" sz="2000" baseline="-25000" dirty="0" smtClean="0">
                          <a:latin typeface="Times New Roman"/>
                          <a:ea typeface="Times New Roman"/>
                        </a:rPr>
                        <a:t>100</a:t>
                      </a:r>
                      <a:r>
                        <a:rPr lang="el-GR" sz="2000" baseline="-25000" dirty="0" smtClean="0">
                          <a:latin typeface="Times New Roman"/>
                          <a:ea typeface="Times New Roman"/>
                        </a:rPr>
                        <a:t>ο</a:t>
                      </a:r>
                      <a:r>
                        <a:rPr lang="en-US" sz="2000" baseline="-25000" dirty="0" smtClean="0">
                          <a:latin typeface="Times New Roman"/>
                          <a:ea typeface="Times New Roman"/>
                        </a:rPr>
                        <a:t>C </a:t>
                      </a:r>
                      <a:r>
                        <a:rPr lang="el-GR" sz="2000" baseline="0" dirty="0" smtClean="0">
                          <a:latin typeface="Times New Roman"/>
                          <a:ea typeface="Times New Roman"/>
                        </a:rPr>
                        <a:t>σπόρων (</a:t>
                      </a:r>
                      <a:r>
                        <a:rPr lang="en-US" sz="2000" baseline="0" dirty="0" smtClean="0">
                          <a:latin typeface="Times New Roman"/>
                          <a:ea typeface="Times New Roman"/>
                        </a:rPr>
                        <a:t>min)</a:t>
                      </a:r>
                      <a:endParaRPr lang="el-GR" sz="2000" baseline="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dirty="0" smtClean="0">
                          <a:latin typeface="Times New Roman"/>
                          <a:ea typeface="Times New Roman"/>
                        </a:rPr>
                        <a:t>25</a:t>
                      </a:r>
                      <a:endParaRPr lang="el-GR"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dirty="0" smtClean="0">
                          <a:latin typeface="Times New Roman"/>
                          <a:ea typeface="Times New Roman"/>
                        </a:rPr>
                        <a:t>&lt;0,1</a:t>
                      </a:r>
                      <a:endParaRPr lang="el-GR"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7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a:ea typeface="Times New Roman"/>
                        </a:rPr>
                        <a:t>D</a:t>
                      </a:r>
                      <a:r>
                        <a:rPr lang="en-US" sz="2000" baseline="-25000" dirty="0" smtClean="0">
                          <a:latin typeface="Times New Roman"/>
                          <a:ea typeface="Times New Roman"/>
                        </a:rPr>
                        <a:t>121</a:t>
                      </a:r>
                      <a:r>
                        <a:rPr lang="el-GR" sz="2000" baseline="-25000" dirty="0" smtClean="0">
                          <a:latin typeface="Times New Roman"/>
                          <a:ea typeface="Times New Roman"/>
                        </a:rPr>
                        <a:t>ο</a:t>
                      </a:r>
                      <a:r>
                        <a:rPr lang="en-US" sz="2000" baseline="-25000" dirty="0" smtClean="0">
                          <a:latin typeface="Times New Roman"/>
                          <a:ea typeface="Times New Roman"/>
                        </a:rPr>
                        <a:t>C </a:t>
                      </a:r>
                      <a:r>
                        <a:rPr lang="el-GR" sz="2000" baseline="0" dirty="0" smtClean="0">
                          <a:latin typeface="Times New Roman"/>
                          <a:ea typeface="Times New Roman"/>
                        </a:rPr>
                        <a:t>σπόρων (</a:t>
                      </a:r>
                      <a:r>
                        <a:rPr lang="en-US" sz="2000" baseline="0" dirty="0" smtClean="0">
                          <a:latin typeface="Times New Roman"/>
                          <a:ea typeface="Times New Roman"/>
                        </a:rPr>
                        <a:t>min)</a:t>
                      </a:r>
                      <a:endParaRPr lang="el-GR" sz="2000" baseline="0" dirty="0" smtClean="0">
                        <a:latin typeface="Times New Roman"/>
                        <a:ea typeface="Times New Roman"/>
                      </a:endParaRPr>
                    </a:p>
                    <a:p>
                      <a:pPr algn="ctr">
                        <a:spcAft>
                          <a:spcPts val="0"/>
                        </a:spcAft>
                      </a:pPr>
                      <a:endParaRPr lang="el-GR"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dirty="0" smtClean="0">
                          <a:latin typeface="Times New Roman"/>
                          <a:ea typeface="Times New Roman"/>
                        </a:rPr>
                        <a:t>0,1-0,2</a:t>
                      </a:r>
                      <a:endParaRPr lang="el-GR"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dirty="0" smtClean="0">
                          <a:latin typeface="Times New Roman"/>
                          <a:ea typeface="Times New Roman"/>
                        </a:rPr>
                        <a:t>&lt;0,001</a:t>
                      </a:r>
                      <a:endParaRPr lang="el-GR"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3 - Ορθογώνιο"/>
          <p:cNvSpPr/>
          <p:nvPr/>
        </p:nvSpPr>
        <p:spPr>
          <a:xfrm>
            <a:off x="683568" y="6165304"/>
            <a:ext cx="8064896" cy="523220"/>
          </a:xfrm>
          <a:prstGeom prst="rect">
            <a:avLst/>
          </a:prstGeom>
        </p:spPr>
        <p:txBody>
          <a:bodyPr wrap="square">
            <a:spAutoFit/>
          </a:bodyPr>
          <a:lstStyle/>
          <a:p>
            <a:r>
              <a:rPr lang="en-US" sz="1400" b="1" u="sng" dirty="0" smtClean="0"/>
              <a:t>D value</a:t>
            </a:r>
            <a:r>
              <a:rPr lang="el-GR" sz="1400" b="1" u="sng" dirty="0" smtClean="0"/>
              <a:t> </a:t>
            </a:r>
            <a:r>
              <a:rPr lang="en-US" sz="1400" dirty="0" smtClean="0"/>
              <a:t>(Decimal reduction time): </a:t>
            </a:r>
            <a:r>
              <a:rPr lang="el-GR" sz="1400" dirty="0" smtClean="0"/>
              <a:t>ο χρόνος που απαιτείται σε συγκεκριμένη θερμοκρασία για την μείωση του μικροβιακού πληθυσμού κατά 90% δηλ</a:t>
            </a:r>
            <a:r>
              <a:rPr lang="en-US" sz="1400" dirty="0" smtClean="0"/>
              <a:t> </a:t>
            </a:r>
            <a:r>
              <a:rPr lang="el-GR" sz="1400" dirty="0" smtClean="0"/>
              <a:t>κατά 1 λογαριθμικό κύκλο (</a:t>
            </a:r>
            <a:r>
              <a:rPr lang="en-US" sz="1400" dirty="0" smtClean="0"/>
              <a:t>log cycle)</a:t>
            </a:r>
            <a:endParaRPr lang="el-GR" sz="1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0" y="-3175"/>
            <a:ext cx="6134100" cy="765175"/>
          </a:xfrm>
          <a:solidFill>
            <a:srgbClr val="CCFF66"/>
          </a:solidFill>
          <a:ln>
            <a:solidFill>
              <a:srgbClr val="CCFF66"/>
            </a:solidFill>
          </a:ln>
        </p:spPr>
        <p:txBody>
          <a:bodyPr/>
          <a:lstStyle/>
          <a:p>
            <a:pPr algn="l" eaLnBrk="1" hangingPunct="1"/>
            <a:r>
              <a:rPr lang="el-GR" sz="3600" i="1" smtClean="0">
                <a:solidFill>
                  <a:srgbClr val="CC3300"/>
                </a:solidFill>
                <a:latin typeface="Times New Roman" pitchFamily="18" charset="0"/>
              </a:rPr>
              <a:t>Clostridium botulinum</a:t>
            </a:r>
            <a:endParaRPr lang="en-US" sz="3600" i="1" smtClean="0">
              <a:solidFill>
                <a:srgbClr val="CC3300"/>
              </a:solidFill>
              <a:latin typeface="Times New Roman" pitchFamily="18" charset="0"/>
            </a:endParaRPr>
          </a:p>
        </p:txBody>
      </p:sp>
      <p:sp>
        <p:nvSpPr>
          <p:cNvPr id="268291" name="Rectangle 3"/>
          <p:cNvSpPr>
            <a:spLocks noChangeArrowheads="1"/>
          </p:cNvSpPr>
          <p:nvPr/>
        </p:nvSpPr>
        <p:spPr bwMode="auto">
          <a:xfrm>
            <a:off x="8521700" y="0"/>
            <a:ext cx="609600" cy="431800"/>
          </a:xfrm>
          <a:prstGeom prst="rect">
            <a:avLst/>
          </a:prstGeom>
          <a:solidFill>
            <a:srgbClr val="969696"/>
          </a:solidFill>
          <a:ln w="3175">
            <a:noFill/>
            <a:miter lim="800000"/>
            <a:headEnd/>
            <a:tailEnd/>
          </a:ln>
          <a:effectLst>
            <a:prstShdw prst="shdw17" dist="17961" dir="13500000">
              <a:srgbClr val="5A5A5A"/>
            </a:prstShdw>
          </a:effectLst>
        </p:spPr>
        <p:txBody>
          <a:bodyPr/>
          <a:lstStyle/>
          <a:p>
            <a:pPr marL="342900" indent="-342900">
              <a:buFont typeface="Wingdings" pitchFamily="2" charset="2"/>
              <a:buNone/>
            </a:pPr>
            <a:r>
              <a:rPr lang="el-GR" sz="2000">
                <a:latin typeface="Times New Roman" pitchFamily="18" charset="0"/>
              </a:rPr>
              <a:t>7</a:t>
            </a:r>
            <a:r>
              <a:rPr lang="en-US" sz="2000">
                <a:latin typeface="Times New Roman" pitchFamily="18" charset="0"/>
              </a:rPr>
              <a:t>  </a:t>
            </a:r>
          </a:p>
        </p:txBody>
      </p:sp>
      <p:sp>
        <p:nvSpPr>
          <p:cNvPr id="268292" name="Rectangle 4"/>
          <p:cNvSpPr>
            <a:spLocks noChangeArrowheads="1"/>
          </p:cNvSpPr>
          <p:nvPr/>
        </p:nvSpPr>
        <p:spPr bwMode="auto">
          <a:xfrm>
            <a:off x="317500" y="895350"/>
            <a:ext cx="3454400" cy="530225"/>
          </a:xfrm>
          <a:prstGeom prst="rect">
            <a:avLst/>
          </a:prstGeom>
          <a:solidFill>
            <a:schemeClr val="bg2"/>
          </a:solidFill>
          <a:ln w="3175">
            <a:solidFill>
              <a:srgbClr val="CCFF33"/>
            </a:solidFill>
            <a:miter lim="800000"/>
            <a:headEnd/>
            <a:tailEnd/>
          </a:ln>
        </p:spPr>
        <p:txBody>
          <a:bodyPr/>
          <a:lstStyle/>
          <a:p>
            <a:pPr marL="342900" indent="-342900">
              <a:buFont typeface="Wingdings" pitchFamily="2" charset="2"/>
              <a:buNone/>
            </a:pPr>
            <a:r>
              <a:rPr lang="el-GR" dirty="0">
                <a:latin typeface="Times New Roman" pitchFamily="18" charset="0"/>
              </a:rPr>
              <a:t>ΑΝΘΕΚΤΙΚΟΤΗΤΑ</a:t>
            </a:r>
            <a:endParaRPr lang="en-US" dirty="0">
              <a:latin typeface="Times New Roman" pitchFamily="18" charset="0"/>
            </a:endParaRPr>
          </a:p>
        </p:txBody>
      </p:sp>
      <p:sp>
        <p:nvSpPr>
          <p:cNvPr id="268293" name="Rectangle 5"/>
          <p:cNvSpPr>
            <a:spLocks noChangeArrowheads="1"/>
          </p:cNvSpPr>
          <p:nvPr/>
        </p:nvSpPr>
        <p:spPr bwMode="auto">
          <a:xfrm>
            <a:off x="317500" y="1381125"/>
            <a:ext cx="8559800" cy="5172075"/>
          </a:xfrm>
          <a:prstGeom prst="rect">
            <a:avLst/>
          </a:prstGeom>
          <a:solidFill>
            <a:schemeClr val="bg2"/>
          </a:solidFill>
          <a:ln w="3175">
            <a:noFill/>
            <a:miter lim="800000"/>
            <a:headEnd/>
            <a:tailEnd/>
          </a:ln>
          <a:effectLst>
            <a:prstShdw prst="shdw17" dist="17961" dir="2700000">
              <a:srgbClr val="5A5A5A"/>
            </a:prstShdw>
          </a:effectLst>
        </p:spPr>
        <p:txBody>
          <a:bodyPr/>
          <a:lstStyle/>
          <a:p>
            <a:pPr marL="292100" indent="-292100" algn="l">
              <a:lnSpc>
                <a:spcPct val="130000"/>
              </a:lnSpc>
              <a:buClr>
                <a:srgbClr val="CCFF66"/>
              </a:buClr>
              <a:buFont typeface="Wingdings 3" pitchFamily="18" charset="2"/>
              <a:buChar char="u"/>
              <a:tabLst>
                <a:tab pos="1524000" algn="l"/>
              </a:tabLst>
            </a:pPr>
            <a:r>
              <a:rPr lang="el-GR" sz="1600" b="0" dirty="0">
                <a:latin typeface="Times New Roman" pitchFamily="18" charset="0"/>
              </a:rPr>
              <a:t> </a:t>
            </a:r>
            <a:r>
              <a:rPr lang="el-GR" sz="1600" u="sng" dirty="0" smtClean="0">
                <a:latin typeface="Times New Roman" pitchFamily="18" charset="0"/>
              </a:rPr>
              <a:t>Ανθεκτικότητα </a:t>
            </a:r>
            <a:r>
              <a:rPr lang="el-GR" sz="1600" u="sng" dirty="0">
                <a:latin typeface="Times New Roman" pitchFamily="18" charset="0"/>
              </a:rPr>
              <a:t>στη </a:t>
            </a:r>
            <a:r>
              <a:rPr lang="el-GR" sz="1600" u="sng" dirty="0" smtClean="0">
                <a:latin typeface="Times New Roman" pitchFamily="18" charset="0"/>
              </a:rPr>
              <a:t>θέρμανση</a:t>
            </a:r>
            <a:r>
              <a:rPr lang="el-GR" sz="1600" dirty="0" smtClean="0">
                <a:latin typeface="Times New Roman" pitchFamily="18" charset="0"/>
              </a:rPr>
              <a:t>:</a:t>
            </a:r>
          </a:p>
          <a:p>
            <a:pPr marL="292100" indent="-292100" algn="l">
              <a:lnSpc>
                <a:spcPct val="130000"/>
              </a:lnSpc>
              <a:buClr>
                <a:srgbClr val="CCFF66"/>
              </a:buClr>
              <a:buFont typeface="Wingdings 3" pitchFamily="18" charset="2"/>
              <a:buChar char="u"/>
              <a:tabLst>
                <a:tab pos="1524000" algn="l"/>
              </a:tabLst>
            </a:pPr>
            <a:r>
              <a:rPr lang="el-GR" sz="1600" b="0" dirty="0" smtClean="0">
                <a:latin typeface="Times New Roman" pitchFamily="18" charset="0"/>
              </a:rPr>
              <a:t>Οι </a:t>
            </a:r>
            <a:r>
              <a:rPr lang="el-GR" sz="1600" b="0" dirty="0">
                <a:latin typeface="Times New Roman" pitchFamily="18" charset="0"/>
              </a:rPr>
              <a:t>βλαστικές μορφές </a:t>
            </a:r>
            <a:r>
              <a:rPr lang="en-US" sz="1600" b="0" i="1" dirty="0">
                <a:latin typeface="Times New Roman" pitchFamily="18" charset="0"/>
              </a:rPr>
              <a:t>C</a:t>
            </a:r>
            <a:r>
              <a:rPr lang="el-GR" sz="1600" b="0" dirty="0">
                <a:latin typeface="Times New Roman" pitchFamily="18" charset="0"/>
              </a:rPr>
              <a:t>. </a:t>
            </a:r>
            <a:r>
              <a:rPr lang="en-US" sz="1600" b="0" i="1" dirty="0" err="1">
                <a:latin typeface="Times New Roman" pitchFamily="18" charset="0"/>
              </a:rPr>
              <a:t>botulinum</a:t>
            </a:r>
            <a:r>
              <a:rPr lang="el-GR" sz="1600" b="0" dirty="0">
                <a:latin typeface="Times New Roman" pitchFamily="18" charset="0"/>
              </a:rPr>
              <a:t> είναι σχετικά </a:t>
            </a:r>
            <a:r>
              <a:rPr lang="el-GR" sz="1600" b="0" dirty="0" smtClean="0">
                <a:latin typeface="Times New Roman" pitchFamily="18" charset="0"/>
              </a:rPr>
              <a:t>ευαίσθητες </a:t>
            </a:r>
            <a:r>
              <a:rPr lang="el-GR" sz="1600" b="0" dirty="0">
                <a:latin typeface="Times New Roman" pitchFamily="18" charset="0"/>
              </a:rPr>
              <a:t>στη θέρμανση και αδρανοποιούνται στις </a:t>
            </a:r>
            <a:r>
              <a:rPr lang="el-GR" sz="1600" b="0" dirty="0" smtClean="0">
                <a:latin typeface="Times New Roman" pitchFamily="18" charset="0"/>
              </a:rPr>
              <a:t>θερμοκρασίες </a:t>
            </a:r>
            <a:r>
              <a:rPr lang="el-GR" sz="1600" b="0" dirty="0">
                <a:latin typeface="Times New Roman" pitchFamily="18" charset="0"/>
              </a:rPr>
              <a:t>παστερίωσης.</a:t>
            </a:r>
          </a:p>
          <a:p>
            <a:pPr marL="292100" indent="-292100" algn="l">
              <a:lnSpc>
                <a:spcPct val="130000"/>
              </a:lnSpc>
              <a:buClr>
                <a:srgbClr val="CCFF66"/>
              </a:buClr>
              <a:buFont typeface="Wingdings" pitchFamily="2" charset="2"/>
              <a:buChar char="Ø"/>
              <a:tabLst>
                <a:tab pos="1524000" algn="l"/>
              </a:tabLst>
            </a:pPr>
            <a:r>
              <a:rPr lang="el-GR" sz="1600" b="0" dirty="0" smtClean="0">
                <a:latin typeface="Times New Roman" pitchFamily="18" charset="0"/>
              </a:rPr>
              <a:t>Αντίθετα </a:t>
            </a:r>
            <a:r>
              <a:rPr lang="el-GR" sz="1600" b="0" dirty="0">
                <a:latin typeface="Times New Roman" pitchFamily="18" charset="0"/>
              </a:rPr>
              <a:t>τα σπόρια είναι </a:t>
            </a:r>
            <a:r>
              <a:rPr lang="el-GR" sz="1600" b="0" dirty="0" err="1">
                <a:latin typeface="Times New Roman" pitchFamily="18" charset="0"/>
              </a:rPr>
              <a:t>θερμοανθεκτικά</a:t>
            </a:r>
            <a:r>
              <a:rPr lang="el-GR" sz="1600" b="0" dirty="0">
                <a:latin typeface="Times New Roman" pitchFamily="18" charset="0"/>
              </a:rPr>
              <a:t> – αν και </a:t>
            </a:r>
            <a:r>
              <a:rPr lang="el-GR" sz="1600" b="0" dirty="0" smtClean="0">
                <a:latin typeface="Times New Roman" pitchFamily="18" charset="0"/>
              </a:rPr>
              <a:t>με σημαντικές </a:t>
            </a:r>
            <a:r>
              <a:rPr lang="el-GR" sz="1600" b="0" dirty="0">
                <a:latin typeface="Times New Roman" pitchFamily="18" charset="0"/>
              </a:rPr>
              <a:t>διαφοροποιήσεις – ανάλογα με:</a:t>
            </a:r>
          </a:p>
          <a:p>
            <a:pPr marL="292100" indent="-292100" algn="l">
              <a:lnSpc>
                <a:spcPct val="130000"/>
              </a:lnSpc>
              <a:buClr>
                <a:srgbClr val="CCFF66"/>
              </a:buClr>
              <a:buFont typeface="Wingdings 3" pitchFamily="18" charset="2"/>
              <a:buNone/>
              <a:tabLst>
                <a:tab pos="1524000" algn="l"/>
              </a:tabLst>
            </a:pPr>
            <a:r>
              <a:rPr lang="el-GR" sz="1600" b="0" dirty="0">
                <a:latin typeface="Times New Roman" pitchFamily="18" charset="0"/>
              </a:rPr>
              <a:t>	</a:t>
            </a:r>
            <a:r>
              <a:rPr lang="el-GR" sz="1600" b="0" dirty="0" smtClean="0">
                <a:latin typeface="Times New Roman" pitchFamily="18" charset="0"/>
              </a:rPr>
              <a:t>την </a:t>
            </a:r>
            <a:r>
              <a:rPr lang="el-GR" sz="1600" b="0" dirty="0">
                <a:latin typeface="Times New Roman" pitchFamily="18" charset="0"/>
              </a:rPr>
              <a:t>σύσταση του τροφίμου, </a:t>
            </a:r>
            <a:r>
              <a:rPr lang="el-GR" sz="1600" b="0" dirty="0" smtClean="0">
                <a:latin typeface="Times New Roman" pitchFamily="18" charset="0"/>
              </a:rPr>
              <a:t>το </a:t>
            </a:r>
            <a:r>
              <a:rPr lang="el-GR" sz="1600" b="0" dirty="0">
                <a:latin typeface="Times New Roman" pitchFamily="18" charset="0"/>
              </a:rPr>
              <a:t>στέλεχος και </a:t>
            </a:r>
            <a:r>
              <a:rPr lang="el-GR" sz="1600" b="0" dirty="0" smtClean="0">
                <a:latin typeface="Times New Roman" pitchFamily="18" charset="0"/>
              </a:rPr>
              <a:t>την </a:t>
            </a:r>
            <a:r>
              <a:rPr lang="el-GR" sz="1600" b="0" dirty="0">
                <a:latin typeface="Times New Roman" pitchFamily="18" charset="0"/>
              </a:rPr>
              <a:t>θερμοκρασία που </a:t>
            </a:r>
            <a:r>
              <a:rPr lang="el-GR" sz="1600" b="0" dirty="0" smtClean="0">
                <a:latin typeface="Times New Roman" pitchFamily="18" charset="0"/>
              </a:rPr>
              <a:t>σχηματίστηκαν</a:t>
            </a:r>
            <a:r>
              <a:rPr lang="el-GR" sz="1600" b="0" dirty="0">
                <a:latin typeface="Times New Roman" pitchFamily="18" charset="0"/>
              </a:rPr>
              <a:t>. </a:t>
            </a:r>
          </a:p>
          <a:p>
            <a:pPr marL="292100" indent="-292100" algn="l">
              <a:lnSpc>
                <a:spcPct val="130000"/>
              </a:lnSpc>
              <a:buClr>
                <a:srgbClr val="CCFF66"/>
              </a:buClr>
              <a:buFont typeface="Wingdings 3" pitchFamily="18" charset="2"/>
              <a:buNone/>
              <a:tabLst>
                <a:tab pos="1524000" algn="l"/>
              </a:tabLst>
            </a:pPr>
            <a:r>
              <a:rPr lang="el-GR" sz="1600" b="0" dirty="0">
                <a:latin typeface="Times New Roman" pitchFamily="18" charset="0"/>
              </a:rPr>
              <a:t>				</a:t>
            </a:r>
            <a:r>
              <a:rPr lang="el-GR" sz="1600" b="1" dirty="0" smtClean="0">
                <a:latin typeface="Times New Roman" pitchFamily="18" charset="0"/>
              </a:rPr>
              <a:t>Τα περισσότερο </a:t>
            </a:r>
            <a:r>
              <a:rPr lang="el-GR" sz="1600" b="1" dirty="0">
                <a:latin typeface="Times New Roman" pitchFamily="18" charset="0"/>
              </a:rPr>
              <a:t>ανθεκτικά σπόρια προέρχονται από την 				</a:t>
            </a:r>
            <a:r>
              <a:rPr lang="el-GR" sz="1600" b="1" u="sng" dirty="0">
                <a:latin typeface="Times New Roman" pitchFamily="18" charset="0"/>
              </a:rPr>
              <a:t>ομάδα Ι με τιμή </a:t>
            </a:r>
            <a:r>
              <a:rPr lang="en-US" sz="1600" b="1" u="sng" dirty="0">
                <a:latin typeface="Times New Roman" pitchFamily="18" charset="0"/>
              </a:rPr>
              <a:t>D</a:t>
            </a:r>
            <a:r>
              <a:rPr lang="el-GR" sz="1600" b="1" u="sng" baseline="-25000" dirty="0">
                <a:latin typeface="Times New Roman" pitchFamily="18" charset="0"/>
              </a:rPr>
              <a:t>121</a:t>
            </a:r>
            <a:r>
              <a:rPr lang="el-GR" sz="1600" b="1" u="sng" baseline="30000" dirty="0">
                <a:latin typeface="Times New Roman" pitchFamily="18" charset="0"/>
              </a:rPr>
              <a:t>0</a:t>
            </a:r>
            <a:r>
              <a:rPr lang="en-US" sz="1600" b="1" u="sng" baseline="-25000" dirty="0">
                <a:latin typeface="Times New Roman" pitchFamily="18" charset="0"/>
              </a:rPr>
              <a:t>C</a:t>
            </a:r>
            <a:r>
              <a:rPr lang="el-GR" sz="1600" b="1" u="sng" dirty="0">
                <a:latin typeface="Times New Roman" pitchFamily="18" charset="0"/>
              </a:rPr>
              <a:t> 0.21 </a:t>
            </a:r>
            <a:r>
              <a:rPr lang="en-US" sz="1600" b="1" u="sng" dirty="0">
                <a:latin typeface="Times New Roman" pitchFamily="18" charset="0"/>
              </a:rPr>
              <a:t>min</a:t>
            </a:r>
            <a:r>
              <a:rPr lang="el-GR" sz="1600" b="1" u="sng" dirty="0">
                <a:latin typeface="Times New Roman" pitchFamily="18" charset="0"/>
              </a:rPr>
              <a:t> και με βάση αυτά </a:t>
            </a:r>
            <a:r>
              <a:rPr lang="el-GR" sz="1600" b="1" dirty="0">
                <a:latin typeface="Times New Roman" pitchFamily="18" charset="0"/>
              </a:rPr>
              <a:t>					</a:t>
            </a:r>
            <a:r>
              <a:rPr lang="el-GR" sz="1600" b="1" u="sng" dirty="0">
                <a:latin typeface="Times New Roman" pitchFamily="18" charset="0"/>
              </a:rPr>
              <a:t>καθορίζεται και η θερμική επεξεργασία των τροφίμων </a:t>
            </a:r>
            <a:r>
              <a:rPr lang="el-GR" sz="1600" b="1" dirty="0">
                <a:latin typeface="Times New Roman" pitchFamily="18" charset="0"/>
              </a:rPr>
              <a:t>				</a:t>
            </a:r>
            <a:r>
              <a:rPr lang="el-GR" sz="1600" b="1" u="sng" dirty="0" smtClean="0">
                <a:latin typeface="Times New Roman" pitchFamily="18" charset="0"/>
              </a:rPr>
              <a:t>που </a:t>
            </a:r>
            <a:r>
              <a:rPr lang="el-GR" sz="1600" b="1" u="sng" dirty="0">
                <a:latin typeface="Times New Roman" pitchFamily="18" charset="0"/>
              </a:rPr>
              <a:t>απειλούνται από την παρουσία τους</a:t>
            </a:r>
            <a:r>
              <a:rPr lang="el-GR" sz="1600" b="1" dirty="0">
                <a:latin typeface="Times New Roman" pitchFamily="18" charset="0"/>
              </a:rPr>
              <a:t>.</a:t>
            </a:r>
          </a:p>
          <a:p>
            <a:pPr marL="292100" indent="-292100" algn="l">
              <a:lnSpc>
                <a:spcPct val="130000"/>
              </a:lnSpc>
              <a:buClr>
                <a:srgbClr val="CCFF66"/>
              </a:buClr>
              <a:buFont typeface="Wingdings 3" pitchFamily="18" charset="2"/>
              <a:buNone/>
              <a:tabLst>
                <a:tab pos="1524000" algn="l"/>
              </a:tabLst>
            </a:pPr>
            <a:r>
              <a:rPr lang="el-GR" sz="1600" b="0" dirty="0">
                <a:latin typeface="Times New Roman" pitchFamily="18" charset="0"/>
              </a:rPr>
              <a:t>				</a:t>
            </a:r>
            <a:r>
              <a:rPr lang="el-GR" sz="1600" b="0" dirty="0" smtClean="0">
                <a:latin typeface="Times New Roman" pitchFamily="18" charset="0"/>
              </a:rPr>
              <a:t>Οι </a:t>
            </a:r>
            <a:r>
              <a:rPr lang="el-GR" sz="1600" b="0" dirty="0">
                <a:latin typeface="Times New Roman" pitchFamily="18" charset="0"/>
              </a:rPr>
              <a:t>τοξίνες είναι ευαίσθητες στη θέρμανση και χάνουν τη 				δραστικότητά τους μετά από έκθεση του τροφίμου στους 				90</a:t>
            </a:r>
            <a:r>
              <a:rPr lang="el-GR" sz="1600" b="0" baseline="30000" dirty="0">
                <a:latin typeface="Times New Roman" pitchFamily="18" charset="0"/>
              </a:rPr>
              <a:t>ο</a:t>
            </a:r>
            <a:r>
              <a:rPr lang="en-US" sz="1600" b="0" dirty="0">
                <a:latin typeface="Times New Roman" pitchFamily="18" charset="0"/>
              </a:rPr>
              <a:t>C</a:t>
            </a:r>
            <a:r>
              <a:rPr lang="el-GR" sz="1600" b="0" dirty="0">
                <a:latin typeface="Times New Roman" pitchFamily="18" charset="0"/>
              </a:rPr>
              <a:t> / 15 </a:t>
            </a:r>
            <a:r>
              <a:rPr lang="en-US" sz="1600" b="0" dirty="0">
                <a:latin typeface="Times New Roman" pitchFamily="18" charset="0"/>
              </a:rPr>
              <a:t>min</a:t>
            </a:r>
            <a:r>
              <a:rPr lang="el-GR" sz="1600" b="0" dirty="0">
                <a:latin typeface="Times New Roman" pitchFamily="18" charset="0"/>
              </a:rPr>
              <a:t> ή βρασμό για 5 </a:t>
            </a:r>
            <a:r>
              <a:rPr lang="en-US" sz="1600" b="0" dirty="0">
                <a:latin typeface="Times New Roman" pitchFamily="18" charset="0"/>
              </a:rPr>
              <a:t>min</a:t>
            </a:r>
            <a:r>
              <a:rPr lang="el-GR" sz="1600" b="0" dirty="0">
                <a:latin typeface="Times New Roman" pitchFamily="18" charset="0"/>
              </a:rPr>
              <a:t>.</a:t>
            </a:r>
            <a:endParaRPr lang="el-GR" sz="3200" b="0" dirty="0"/>
          </a:p>
          <a:p>
            <a:pPr marL="292100" indent="-292100" algn="l">
              <a:lnSpc>
                <a:spcPct val="130000"/>
              </a:lnSpc>
              <a:buClr>
                <a:srgbClr val="CCFF66"/>
              </a:buClr>
              <a:buFont typeface="Wingdings 3" pitchFamily="18" charset="2"/>
              <a:buNone/>
              <a:tabLst>
                <a:tab pos="1524000" algn="l"/>
              </a:tabLst>
            </a:pPr>
            <a:r>
              <a:rPr lang="el-GR" sz="1600" b="0" dirty="0">
                <a:latin typeface="Times New Roman" pitchFamily="18" charset="0"/>
              </a:rPr>
              <a:t>.</a:t>
            </a:r>
          </a:p>
          <a:p>
            <a:pPr marL="292100" indent="-292100" algn="l">
              <a:lnSpc>
                <a:spcPct val="130000"/>
              </a:lnSpc>
              <a:buClr>
                <a:srgbClr val="CCFF66"/>
              </a:buClr>
              <a:buFont typeface="Wingdings 3" pitchFamily="18" charset="2"/>
              <a:buChar char="u"/>
              <a:tabLst>
                <a:tab pos="1524000" algn="l"/>
              </a:tabLst>
            </a:pPr>
            <a:endParaRPr lang="en-US" sz="1600" b="0" dirty="0">
              <a:latin typeface="Times New Roman" pitchFamily="18" charset="0"/>
            </a:endParaRPr>
          </a:p>
        </p:txBody>
      </p:sp>
      <p:cxnSp>
        <p:nvCxnSpPr>
          <p:cNvPr id="8198" name="AutoShape 6"/>
          <p:cNvCxnSpPr>
            <a:cxnSpLocks noChangeShapeType="1"/>
            <a:stCxn id="268292" idx="3"/>
            <a:endCxn id="268293" idx="0"/>
          </p:cNvCxnSpPr>
          <p:nvPr/>
        </p:nvCxnSpPr>
        <p:spPr bwMode="auto">
          <a:xfrm>
            <a:off x="3771900" y="1160463"/>
            <a:ext cx="825500" cy="220662"/>
          </a:xfrm>
          <a:prstGeom prst="bentConnector2">
            <a:avLst/>
          </a:prstGeom>
          <a:noFill/>
          <a:ln w="6350">
            <a:solidFill>
              <a:srgbClr val="CCFF66"/>
            </a:solidFill>
            <a:prstDash val="dash"/>
            <a:miter lim="800000"/>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6829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68291">
                                            <p:txEl>
                                              <p:charRg st="4294967295" end="4294967295"/>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68292">
                                            <p:txEl>
                                              <p:charRg st="4294967295" end="4294967295"/>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68293">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animBg="1" autoUpdateAnimBg="0"/>
      <p:bldP spid="268291" grpId="0" autoUpdateAnimBg="0"/>
      <p:bldP spid="268292" grpId="0" autoUpdateAnimBg="0"/>
      <p:bldP spid="26829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9144000" cy="1296144"/>
          </a:xfrm>
          <a:solidFill>
            <a:schemeClr val="bg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l-GR" dirty="0" err="1" smtClean="0">
                <a:solidFill>
                  <a:schemeClr val="tx1"/>
                </a:solidFill>
              </a:rPr>
              <a:t>Θερμοανθεκτικότητα</a:t>
            </a:r>
            <a:r>
              <a:rPr lang="el-GR" dirty="0" smtClean="0">
                <a:solidFill>
                  <a:schemeClr val="tx1"/>
                </a:solidFill>
              </a:rPr>
              <a:t> μικροοργανισμών</a:t>
            </a:r>
            <a:r>
              <a:rPr lang="el-GR" dirty="0" smtClean="0"/>
              <a:t/>
            </a:r>
            <a:br>
              <a:rPr lang="el-GR" dirty="0" smtClean="0"/>
            </a:br>
            <a:r>
              <a:rPr lang="en-US" sz="1800" u="sng" dirty="0" smtClean="0">
                <a:solidFill>
                  <a:schemeClr val="tx1"/>
                </a:solidFill>
                <a:effectLst/>
              </a:rPr>
              <a:t>D value</a:t>
            </a:r>
            <a:r>
              <a:rPr lang="el-GR" sz="1800" u="sng" dirty="0" smtClean="0">
                <a:solidFill>
                  <a:schemeClr val="tx1"/>
                </a:solidFill>
                <a:effectLst/>
              </a:rPr>
              <a:t> </a:t>
            </a:r>
            <a:r>
              <a:rPr lang="en-US" sz="1800" dirty="0" smtClean="0">
                <a:solidFill>
                  <a:schemeClr val="tx1"/>
                </a:solidFill>
                <a:effectLst/>
              </a:rPr>
              <a:t>(Decimal reduction time): </a:t>
            </a:r>
            <a:r>
              <a:rPr lang="el-GR" sz="1800" dirty="0" smtClean="0">
                <a:solidFill>
                  <a:schemeClr val="tx1"/>
                </a:solidFill>
                <a:effectLst/>
              </a:rPr>
              <a:t>ο χρόνος που απαιτείται σε συγκεκριμένη θερμοκρασία για την μείωση του μικροβιακού πληθυσμού κατά 90% δηλ</a:t>
            </a:r>
            <a:r>
              <a:rPr lang="en-US" sz="1800" dirty="0" smtClean="0">
                <a:solidFill>
                  <a:schemeClr val="tx1"/>
                </a:solidFill>
                <a:effectLst/>
              </a:rPr>
              <a:t> </a:t>
            </a:r>
            <a:r>
              <a:rPr lang="el-GR" sz="1800" dirty="0" smtClean="0">
                <a:solidFill>
                  <a:schemeClr val="tx1"/>
                </a:solidFill>
                <a:effectLst/>
              </a:rPr>
              <a:t>κατά 1 λογαριθμικό κύκλο (</a:t>
            </a:r>
            <a:r>
              <a:rPr lang="en-US" sz="1800" dirty="0" smtClean="0">
                <a:solidFill>
                  <a:schemeClr val="tx1"/>
                </a:solidFill>
                <a:effectLst/>
              </a:rPr>
              <a:t>log cycle)</a:t>
            </a:r>
            <a:br>
              <a:rPr lang="en-US" sz="1800" dirty="0" smtClean="0">
                <a:solidFill>
                  <a:schemeClr val="tx1"/>
                </a:solidFill>
                <a:effectLst/>
              </a:rPr>
            </a:br>
            <a:r>
              <a:rPr lang="en-US" sz="1800" u="sng" dirty="0" smtClean="0">
                <a:solidFill>
                  <a:schemeClr val="tx1"/>
                </a:solidFill>
                <a:effectLst/>
              </a:rPr>
              <a:t>z value</a:t>
            </a:r>
            <a:r>
              <a:rPr lang="en-US" sz="1800" dirty="0" smtClean="0">
                <a:solidFill>
                  <a:schemeClr val="tx1"/>
                </a:solidFill>
                <a:effectLst/>
              </a:rPr>
              <a:t>: </a:t>
            </a:r>
            <a:r>
              <a:rPr lang="el-GR" sz="1800" dirty="0" smtClean="0">
                <a:solidFill>
                  <a:schemeClr val="tx1"/>
                </a:solidFill>
                <a:effectLst/>
              </a:rPr>
              <a:t>η θερμοκρασία που απαιτείται για μία μείωση στο 1/10 της τιμής </a:t>
            </a:r>
            <a:r>
              <a:rPr lang="en-US" sz="1800" dirty="0" smtClean="0">
                <a:solidFill>
                  <a:schemeClr val="tx1"/>
                </a:solidFill>
                <a:effectLst/>
              </a:rPr>
              <a:t>D</a:t>
            </a:r>
            <a:endParaRPr lang="el-GR" sz="1800" dirty="0">
              <a:solidFill>
                <a:schemeClr val="tx1"/>
              </a:solidFill>
              <a:effectLst/>
            </a:endParaRPr>
          </a:p>
        </p:txBody>
      </p:sp>
      <p:pic>
        <p:nvPicPr>
          <p:cNvPr id="1026" name="Picture 2" descr="Microbial heat resistance"/>
          <p:cNvPicPr>
            <a:picLocks noChangeAspect="1" noChangeArrowheads="1"/>
          </p:cNvPicPr>
          <p:nvPr/>
        </p:nvPicPr>
        <p:blipFill>
          <a:blip r:embed="rId2" cstate="print"/>
          <a:srcRect/>
          <a:stretch>
            <a:fillRect/>
          </a:stretch>
        </p:blipFill>
        <p:spPr bwMode="auto">
          <a:xfrm>
            <a:off x="1619672" y="1613966"/>
            <a:ext cx="6048672" cy="524403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i="1" u="sng" dirty="0" smtClean="0"/>
              <a:t>Συντηρητικά</a:t>
            </a:r>
            <a:r>
              <a:rPr lang="en-US" i="1" u="sng" dirty="0" smtClean="0"/>
              <a:t> </a:t>
            </a:r>
            <a:r>
              <a:rPr lang="el-GR" i="1" u="sng" dirty="0" smtClean="0"/>
              <a:t>και ανταγωνιστικοί μικροοργανισμοί</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Η δράση των νιτρωδών αλάτων, τα οποία και προσδίδουν το χαρακτηριστικό χρώμα και γεύση στα παστά-συντηρημένα τρόφιμα και η παρουσία τους, αποτελεί ανασταλτικό παράγοντα για την ανάπτυξη του </a:t>
            </a:r>
            <a:r>
              <a:rPr lang="en-US" i="1" dirty="0" smtClean="0"/>
              <a:t>C</a:t>
            </a:r>
            <a:r>
              <a:rPr lang="el-GR" i="1" dirty="0" smtClean="0"/>
              <a:t>. </a:t>
            </a:r>
            <a:r>
              <a:rPr lang="en-US" i="1" dirty="0" err="1" smtClean="0"/>
              <a:t>botulinum</a:t>
            </a:r>
            <a:r>
              <a:rPr lang="el-GR" i="1" dirty="0" smtClean="0"/>
              <a:t>. </a:t>
            </a:r>
            <a:endParaRPr lang="en-US" i="1" dirty="0" smtClean="0"/>
          </a:p>
          <a:p>
            <a:r>
              <a:rPr lang="el-GR" dirty="0" smtClean="0"/>
              <a:t>Η δράση αυτή είναι πιο αποτελεσματική, όταν συνδυάζεται με μειωμένες τιμές </a:t>
            </a:r>
            <a:r>
              <a:rPr lang="en-US" dirty="0" smtClean="0"/>
              <a:t>pH</a:t>
            </a:r>
            <a:r>
              <a:rPr lang="el-GR" dirty="0" smtClean="0"/>
              <a:t>, αυξημένη συγκέντρωση άλατος, και προσθήκη </a:t>
            </a:r>
            <a:r>
              <a:rPr lang="el-GR" dirty="0" err="1" smtClean="0"/>
              <a:t>ασκορβικού</a:t>
            </a:r>
            <a:r>
              <a:rPr lang="el-GR" dirty="0" smtClean="0"/>
              <a:t> οξέος (βιταμίνη </a:t>
            </a:r>
            <a:r>
              <a:rPr lang="en-GB" dirty="0" smtClean="0"/>
              <a:t>C</a:t>
            </a:r>
            <a:r>
              <a:rPr lang="el-GR" dirty="0" smtClean="0"/>
              <a:t>).</a:t>
            </a:r>
            <a:endParaRPr lang="en-US" dirty="0" smtClean="0"/>
          </a:p>
          <a:p>
            <a:r>
              <a:rPr lang="el-GR" dirty="0" smtClean="0"/>
              <a:t>Το </a:t>
            </a:r>
            <a:r>
              <a:rPr lang="en-US" i="1" dirty="0" smtClean="0"/>
              <a:t>C</a:t>
            </a:r>
            <a:r>
              <a:rPr lang="el-GR" i="1" dirty="0" smtClean="0"/>
              <a:t>. </a:t>
            </a:r>
            <a:r>
              <a:rPr lang="en-US" i="1" dirty="0" err="1" smtClean="0"/>
              <a:t>botulinum</a:t>
            </a:r>
            <a:r>
              <a:rPr lang="en-US" i="1" dirty="0" smtClean="0"/>
              <a:t> </a:t>
            </a:r>
            <a:r>
              <a:rPr lang="el-GR" dirty="0" smtClean="0"/>
              <a:t>και οι τοξίνες του, δεν αναπτύσσονται παρουσία ανταγωνιστικών μικροοργανισμών</a:t>
            </a:r>
          </a:p>
          <a:p>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0" y="-3175"/>
            <a:ext cx="6134100" cy="765175"/>
          </a:xfrm>
          <a:solidFill>
            <a:srgbClr val="CCFF66"/>
          </a:solidFill>
          <a:ln>
            <a:solidFill>
              <a:srgbClr val="CCFF66"/>
            </a:solidFill>
          </a:ln>
        </p:spPr>
        <p:txBody>
          <a:bodyPr/>
          <a:lstStyle/>
          <a:p>
            <a:pPr algn="l" eaLnBrk="1" hangingPunct="1"/>
            <a:r>
              <a:rPr lang="el-GR" sz="3600" i="1" smtClean="0">
                <a:solidFill>
                  <a:srgbClr val="CC3300"/>
                </a:solidFill>
                <a:latin typeface="Times New Roman" pitchFamily="18" charset="0"/>
              </a:rPr>
              <a:t>Clostridium botulinum</a:t>
            </a:r>
            <a:endParaRPr lang="en-US" sz="3600" i="1" smtClean="0">
              <a:solidFill>
                <a:srgbClr val="CC3300"/>
              </a:solidFill>
              <a:latin typeface="Times New Roman" pitchFamily="18" charset="0"/>
            </a:endParaRPr>
          </a:p>
        </p:txBody>
      </p:sp>
      <p:sp>
        <p:nvSpPr>
          <p:cNvPr id="251907" name="Rectangle 3"/>
          <p:cNvSpPr>
            <a:spLocks noChangeArrowheads="1"/>
          </p:cNvSpPr>
          <p:nvPr/>
        </p:nvSpPr>
        <p:spPr bwMode="auto">
          <a:xfrm>
            <a:off x="8521700" y="0"/>
            <a:ext cx="609600" cy="431800"/>
          </a:xfrm>
          <a:prstGeom prst="rect">
            <a:avLst/>
          </a:prstGeom>
          <a:solidFill>
            <a:srgbClr val="969696"/>
          </a:solidFill>
          <a:ln w="3175">
            <a:noFill/>
            <a:miter lim="800000"/>
            <a:headEnd/>
            <a:tailEnd/>
          </a:ln>
          <a:effectLst>
            <a:prstShdw prst="shdw17" dist="17961" dir="13500000">
              <a:srgbClr val="5A5A5A"/>
            </a:prstShdw>
          </a:effectLst>
        </p:spPr>
        <p:txBody>
          <a:bodyPr/>
          <a:lstStyle/>
          <a:p>
            <a:pPr marL="342900" indent="-342900">
              <a:buFont typeface="Wingdings" pitchFamily="2" charset="2"/>
              <a:buNone/>
            </a:pPr>
            <a:r>
              <a:rPr lang="el-GR" sz="2000">
                <a:latin typeface="Times New Roman" pitchFamily="18" charset="0"/>
              </a:rPr>
              <a:t>15</a:t>
            </a:r>
            <a:r>
              <a:rPr lang="en-US" sz="2000">
                <a:latin typeface="Times New Roman" pitchFamily="18" charset="0"/>
              </a:rPr>
              <a:t>  </a:t>
            </a:r>
          </a:p>
        </p:txBody>
      </p:sp>
      <p:sp>
        <p:nvSpPr>
          <p:cNvPr id="251908" name="Rectangle 4"/>
          <p:cNvSpPr>
            <a:spLocks noChangeArrowheads="1"/>
          </p:cNvSpPr>
          <p:nvPr/>
        </p:nvSpPr>
        <p:spPr bwMode="auto">
          <a:xfrm>
            <a:off x="304800" y="920750"/>
            <a:ext cx="6057900" cy="387350"/>
          </a:xfrm>
          <a:prstGeom prst="rect">
            <a:avLst/>
          </a:prstGeom>
          <a:solidFill>
            <a:srgbClr val="969696"/>
          </a:solidFill>
          <a:ln w="3175">
            <a:solidFill>
              <a:srgbClr val="CCFF33"/>
            </a:solidFill>
            <a:miter lim="800000"/>
            <a:headEnd/>
            <a:tailEnd/>
          </a:ln>
        </p:spPr>
        <p:txBody>
          <a:bodyPr/>
          <a:lstStyle/>
          <a:p>
            <a:pPr marL="342900" indent="-342900" algn="l">
              <a:buFont typeface="Wingdings" pitchFamily="2" charset="2"/>
              <a:buNone/>
            </a:pPr>
            <a:r>
              <a:rPr lang="el-GR" b="1" dirty="0" smtClean="0">
                <a:latin typeface="Times New Roman" pitchFamily="18" charset="0"/>
              </a:rPr>
              <a:t>Παράγοντες που ευνοούν την ανάπτυξη του σε ένα τρόφιμο</a:t>
            </a:r>
            <a:endParaRPr lang="en-US" b="1" dirty="0">
              <a:latin typeface="Times New Roman" pitchFamily="18" charset="0"/>
            </a:endParaRPr>
          </a:p>
        </p:txBody>
      </p:sp>
      <p:cxnSp>
        <p:nvCxnSpPr>
          <p:cNvPr id="15365" name="AutoShape 5"/>
          <p:cNvCxnSpPr>
            <a:cxnSpLocks noChangeShapeType="1"/>
            <a:stCxn id="251908" idx="3"/>
            <a:endCxn id="251910" idx="0"/>
          </p:cNvCxnSpPr>
          <p:nvPr/>
        </p:nvCxnSpPr>
        <p:spPr bwMode="auto">
          <a:xfrm flipH="1">
            <a:off x="4597400" y="1114425"/>
            <a:ext cx="1765300" cy="596900"/>
          </a:xfrm>
          <a:prstGeom prst="bentConnector4">
            <a:avLst>
              <a:gd name="adj1" fmla="val -12949"/>
              <a:gd name="adj2" fmla="val 66222"/>
            </a:avLst>
          </a:prstGeom>
          <a:noFill/>
          <a:ln w="6350">
            <a:solidFill>
              <a:srgbClr val="CCFF66"/>
            </a:solidFill>
            <a:prstDash val="dash"/>
            <a:miter lim="800000"/>
            <a:headEnd/>
            <a:tailEnd/>
          </a:ln>
        </p:spPr>
      </p:cxnSp>
      <p:sp>
        <p:nvSpPr>
          <p:cNvPr id="251910" name="Rectangle 6"/>
          <p:cNvSpPr>
            <a:spLocks noChangeArrowheads="1"/>
          </p:cNvSpPr>
          <p:nvPr/>
        </p:nvSpPr>
        <p:spPr bwMode="auto">
          <a:xfrm>
            <a:off x="317500" y="1711325"/>
            <a:ext cx="8559800" cy="422275"/>
          </a:xfrm>
          <a:prstGeom prst="rect">
            <a:avLst/>
          </a:prstGeom>
          <a:solidFill>
            <a:srgbClr val="969696"/>
          </a:solidFill>
          <a:ln w="3175">
            <a:noFill/>
            <a:miter lim="800000"/>
            <a:headEnd/>
            <a:tailEnd/>
          </a:ln>
          <a:effectLst>
            <a:prstShdw prst="shdw17" dist="17961" dir="2700000">
              <a:srgbClr val="5A5A5A"/>
            </a:prstShdw>
          </a:effectLst>
        </p:spPr>
        <p:txBody>
          <a:bodyPr/>
          <a:lstStyle/>
          <a:p>
            <a:pPr marL="292100" indent="-292100" algn="l">
              <a:lnSpc>
                <a:spcPct val="120000"/>
              </a:lnSpc>
              <a:buClr>
                <a:srgbClr val="CCFF66"/>
              </a:buClr>
              <a:buFont typeface="Wingdings 3" pitchFamily="18" charset="2"/>
              <a:buChar char="u"/>
              <a:tabLst>
                <a:tab pos="1524000" algn="l"/>
              </a:tabLst>
            </a:pPr>
            <a:r>
              <a:rPr lang="el-GR" sz="1600" b="0">
                <a:latin typeface="Times New Roman" pitchFamily="18" charset="0"/>
              </a:rPr>
              <a:t>Το </a:t>
            </a:r>
            <a:r>
              <a:rPr lang="en-US" sz="1600" b="0">
                <a:latin typeface="Times New Roman" pitchFamily="18" charset="0"/>
              </a:rPr>
              <a:t>pH </a:t>
            </a:r>
            <a:r>
              <a:rPr lang="el-GR" sz="1600" b="0">
                <a:latin typeface="Times New Roman" pitchFamily="18" charset="0"/>
              </a:rPr>
              <a:t>είναι αρκετά υψηλότερα από 4.6</a:t>
            </a:r>
          </a:p>
          <a:p>
            <a:pPr marL="292100" indent="-292100" algn="l">
              <a:lnSpc>
                <a:spcPct val="120000"/>
              </a:lnSpc>
              <a:buClr>
                <a:srgbClr val="CCFF66"/>
              </a:buClr>
              <a:buFont typeface="Wingdings 3" pitchFamily="18" charset="2"/>
              <a:buChar char="u"/>
              <a:tabLst>
                <a:tab pos="1524000" algn="l"/>
              </a:tabLst>
            </a:pPr>
            <a:endParaRPr lang="en-US" sz="1600" b="0">
              <a:latin typeface="Times New Roman" pitchFamily="18" charset="0"/>
            </a:endParaRPr>
          </a:p>
        </p:txBody>
      </p:sp>
      <p:sp>
        <p:nvSpPr>
          <p:cNvPr id="251911" name="Rectangle 7"/>
          <p:cNvSpPr>
            <a:spLocks noChangeArrowheads="1"/>
          </p:cNvSpPr>
          <p:nvPr/>
        </p:nvSpPr>
        <p:spPr bwMode="auto">
          <a:xfrm>
            <a:off x="317500" y="2219325"/>
            <a:ext cx="8559800" cy="422275"/>
          </a:xfrm>
          <a:prstGeom prst="rect">
            <a:avLst/>
          </a:prstGeom>
          <a:solidFill>
            <a:srgbClr val="969696"/>
          </a:solidFill>
          <a:ln w="3175">
            <a:noFill/>
            <a:miter lim="800000"/>
            <a:headEnd/>
            <a:tailEnd/>
          </a:ln>
          <a:effectLst>
            <a:prstShdw prst="shdw17" dist="17961" dir="2700000">
              <a:srgbClr val="5A5A5A"/>
            </a:prstShdw>
          </a:effectLst>
        </p:spPr>
        <p:txBody>
          <a:bodyPr/>
          <a:lstStyle/>
          <a:p>
            <a:pPr marL="292100" indent="-292100" algn="l">
              <a:lnSpc>
                <a:spcPct val="120000"/>
              </a:lnSpc>
              <a:buClr>
                <a:srgbClr val="CCFF66"/>
              </a:buClr>
              <a:buFont typeface="Wingdings 3" pitchFamily="18" charset="2"/>
              <a:buChar char="u"/>
              <a:tabLst>
                <a:tab pos="1524000" algn="l"/>
              </a:tabLst>
            </a:pPr>
            <a:r>
              <a:rPr lang="el-GR" sz="1600" b="0">
                <a:latin typeface="Times New Roman" pitchFamily="18" charset="0"/>
              </a:rPr>
              <a:t>Δεν υπάρχει αρκετό αλάτι</a:t>
            </a:r>
          </a:p>
          <a:p>
            <a:pPr marL="292100" indent="-292100" algn="l">
              <a:lnSpc>
                <a:spcPct val="120000"/>
              </a:lnSpc>
              <a:buClr>
                <a:srgbClr val="CCFF66"/>
              </a:buClr>
              <a:buFont typeface="Wingdings 3" pitchFamily="18" charset="2"/>
              <a:buChar char="u"/>
              <a:tabLst>
                <a:tab pos="1524000" algn="l"/>
              </a:tabLst>
            </a:pPr>
            <a:endParaRPr lang="en-US" sz="1600" b="0">
              <a:latin typeface="Times New Roman" pitchFamily="18" charset="0"/>
            </a:endParaRPr>
          </a:p>
        </p:txBody>
      </p:sp>
      <p:sp>
        <p:nvSpPr>
          <p:cNvPr id="251912" name="Rectangle 8"/>
          <p:cNvSpPr>
            <a:spLocks noChangeArrowheads="1"/>
          </p:cNvSpPr>
          <p:nvPr/>
        </p:nvSpPr>
        <p:spPr bwMode="auto">
          <a:xfrm>
            <a:off x="317500" y="3324225"/>
            <a:ext cx="8559800" cy="447675"/>
          </a:xfrm>
          <a:prstGeom prst="rect">
            <a:avLst/>
          </a:prstGeom>
          <a:solidFill>
            <a:srgbClr val="969696"/>
          </a:solidFill>
          <a:ln w="3175">
            <a:noFill/>
            <a:miter lim="800000"/>
            <a:headEnd/>
            <a:tailEnd/>
          </a:ln>
          <a:effectLst>
            <a:prstShdw prst="shdw17" dist="17961" dir="2700000">
              <a:srgbClr val="5A5A5A"/>
            </a:prstShdw>
          </a:effectLst>
        </p:spPr>
        <p:txBody>
          <a:bodyPr/>
          <a:lstStyle/>
          <a:p>
            <a:pPr marL="292100" indent="-292100" algn="l">
              <a:lnSpc>
                <a:spcPct val="120000"/>
              </a:lnSpc>
              <a:buClr>
                <a:srgbClr val="CCFF66"/>
              </a:buClr>
              <a:buFont typeface="Wingdings 3" pitchFamily="18" charset="2"/>
              <a:buChar char="u"/>
              <a:tabLst>
                <a:tab pos="1524000" algn="l"/>
              </a:tabLst>
            </a:pPr>
            <a:r>
              <a:rPr lang="el-GR" sz="1600" b="0">
                <a:latin typeface="Times New Roman" pitchFamily="18" charset="0"/>
              </a:rPr>
              <a:t>Το τρόφιμο καταναλώνεται ώς έχει, χωρίς καμία θερμική επεξεργασία</a:t>
            </a:r>
          </a:p>
          <a:p>
            <a:pPr marL="292100" indent="-292100" algn="l">
              <a:lnSpc>
                <a:spcPct val="120000"/>
              </a:lnSpc>
              <a:buClr>
                <a:srgbClr val="CCFF66"/>
              </a:buClr>
              <a:buFont typeface="Wingdings 3" pitchFamily="18" charset="2"/>
              <a:buChar char="u"/>
              <a:tabLst>
                <a:tab pos="1524000" algn="l"/>
              </a:tabLst>
            </a:pPr>
            <a:endParaRPr lang="en-US" sz="1600" b="0">
              <a:latin typeface="Times New Roman" pitchFamily="18" charset="0"/>
            </a:endParaRPr>
          </a:p>
        </p:txBody>
      </p:sp>
      <p:sp>
        <p:nvSpPr>
          <p:cNvPr id="251916" name="Rectangle 12"/>
          <p:cNvSpPr>
            <a:spLocks noChangeArrowheads="1"/>
          </p:cNvSpPr>
          <p:nvPr/>
        </p:nvSpPr>
        <p:spPr bwMode="auto">
          <a:xfrm>
            <a:off x="317500" y="2765425"/>
            <a:ext cx="8559800" cy="422275"/>
          </a:xfrm>
          <a:prstGeom prst="rect">
            <a:avLst/>
          </a:prstGeom>
          <a:solidFill>
            <a:srgbClr val="969696"/>
          </a:solidFill>
          <a:ln w="3175">
            <a:noFill/>
            <a:miter lim="800000"/>
            <a:headEnd/>
            <a:tailEnd/>
          </a:ln>
          <a:effectLst>
            <a:prstShdw prst="shdw17" dist="17961" dir="2700000">
              <a:srgbClr val="5A5A5A"/>
            </a:prstShdw>
          </a:effectLst>
        </p:spPr>
        <p:txBody>
          <a:bodyPr/>
          <a:lstStyle/>
          <a:p>
            <a:pPr marL="292100" indent="-292100" algn="l">
              <a:lnSpc>
                <a:spcPct val="120000"/>
              </a:lnSpc>
              <a:buClr>
                <a:srgbClr val="CCFF66"/>
              </a:buClr>
              <a:buFont typeface="Wingdings 3" pitchFamily="18" charset="2"/>
              <a:buChar char="u"/>
              <a:tabLst>
                <a:tab pos="1524000" algn="l"/>
              </a:tabLst>
            </a:pPr>
            <a:r>
              <a:rPr lang="el-GR" sz="1600" b="0">
                <a:latin typeface="Times New Roman" pitchFamily="18" charset="0"/>
              </a:rPr>
              <a:t>Υψηλό </a:t>
            </a:r>
            <a:r>
              <a:rPr lang="en-US" sz="1600" b="0">
                <a:latin typeface="Times New Roman" pitchFamily="18" charset="0"/>
              </a:rPr>
              <a:t>a</a:t>
            </a:r>
            <a:r>
              <a:rPr lang="en-US" sz="1600" b="0" baseline="-25000">
                <a:latin typeface="Times New Roman" pitchFamily="18" charset="0"/>
              </a:rPr>
              <a:t>w</a:t>
            </a:r>
            <a:endParaRPr lang="el-GR" sz="1600" b="0">
              <a:latin typeface="Times New Roman" pitchFamily="18" charset="0"/>
            </a:endParaRPr>
          </a:p>
          <a:p>
            <a:pPr marL="292100" indent="-292100" algn="l">
              <a:lnSpc>
                <a:spcPct val="120000"/>
              </a:lnSpc>
              <a:buClr>
                <a:srgbClr val="CCFF66"/>
              </a:buClr>
              <a:buFont typeface="Wingdings 3" pitchFamily="18" charset="2"/>
              <a:buChar char="u"/>
              <a:tabLst>
                <a:tab pos="1524000" algn="l"/>
              </a:tabLst>
            </a:pPr>
            <a:endParaRPr lang="en-US" sz="1600" b="0">
              <a:latin typeface="Times New Roman" pitchFamily="18" charset="0"/>
            </a:endParaRPr>
          </a:p>
        </p:txBody>
      </p:sp>
      <p:sp>
        <p:nvSpPr>
          <p:cNvPr id="251917" name="Rectangle 13"/>
          <p:cNvSpPr>
            <a:spLocks noChangeArrowheads="1"/>
          </p:cNvSpPr>
          <p:nvPr/>
        </p:nvSpPr>
        <p:spPr bwMode="auto">
          <a:xfrm>
            <a:off x="317500" y="3921125"/>
            <a:ext cx="8559800" cy="422275"/>
          </a:xfrm>
          <a:prstGeom prst="rect">
            <a:avLst/>
          </a:prstGeom>
          <a:solidFill>
            <a:srgbClr val="969696"/>
          </a:solidFill>
          <a:ln w="3175">
            <a:noFill/>
            <a:miter lim="800000"/>
            <a:headEnd/>
            <a:tailEnd/>
          </a:ln>
          <a:effectLst>
            <a:prstShdw prst="shdw17" dist="17961" dir="2700000">
              <a:srgbClr val="5A5A5A"/>
            </a:prstShdw>
          </a:effectLst>
        </p:spPr>
        <p:txBody>
          <a:bodyPr/>
          <a:lstStyle/>
          <a:p>
            <a:pPr marL="292100" indent="-292100" algn="l">
              <a:lnSpc>
                <a:spcPct val="120000"/>
              </a:lnSpc>
              <a:buClr>
                <a:srgbClr val="CCFF66"/>
              </a:buClr>
              <a:buFont typeface="Wingdings 3" pitchFamily="18" charset="2"/>
              <a:buChar char="u"/>
              <a:tabLst>
                <a:tab pos="1524000" algn="l"/>
              </a:tabLst>
            </a:pPr>
            <a:r>
              <a:rPr lang="el-GR" sz="1600" b="0">
                <a:latin typeface="Times New Roman" pitchFamily="18" charset="0"/>
              </a:rPr>
              <a:t>Δεν υπάρχει ανταγωνιστική μικροχλωρίδα</a:t>
            </a:r>
          </a:p>
          <a:p>
            <a:pPr marL="292100" indent="-292100" algn="l">
              <a:lnSpc>
                <a:spcPct val="120000"/>
              </a:lnSpc>
              <a:buClr>
                <a:srgbClr val="CCFF66"/>
              </a:buClr>
              <a:buFont typeface="Wingdings 3" pitchFamily="18" charset="2"/>
              <a:buChar char="u"/>
              <a:tabLst>
                <a:tab pos="1524000" algn="l"/>
              </a:tabLst>
            </a:pPr>
            <a:endParaRPr lang="en-US" sz="1600" b="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5190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51907">
                                            <p:txEl>
                                              <p:charRg st="4294967295" end="4294967295"/>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51908">
                                            <p:txEl>
                                              <p:charRg st="4294967295" end="4294967295"/>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51910">
                                            <p:txEl>
                                              <p:charRg st="4294967295" end="4294967295"/>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51911">
                                            <p:txEl>
                                              <p:charRg st="4294967295" end="4294967295"/>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51912">
                                            <p:txEl>
                                              <p:charRg st="4294967295" end="4294967295"/>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251916">
                                            <p:txEl>
                                              <p:charRg st="4294967295" end="4294967295"/>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251917">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animBg="1" autoUpdateAnimBg="0"/>
      <p:bldP spid="251907" grpId="0" autoUpdateAnimBg="0"/>
      <p:bldP spid="251908" grpId="0" autoUpdateAnimBg="0"/>
      <p:bldP spid="251910" grpId="0" autoUpdateAnimBg="0"/>
      <p:bldP spid="251911" grpId="0" autoUpdateAnimBg="0"/>
      <p:bldP spid="251912" grpId="0" autoUpdateAnimBg="0"/>
      <p:bldP spid="251916" grpId="0" autoUpdateAnimBg="0"/>
      <p:bldP spid="251917"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dirty="0" smtClean="0"/>
              <a:t>Πηγές </a:t>
            </a:r>
            <a:r>
              <a:rPr lang="en-US" b="1" i="1" dirty="0" smtClean="0"/>
              <a:t>C</a:t>
            </a:r>
            <a:r>
              <a:rPr lang="el-GR" b="1" i="1" dirty="0" smtClean="0"/>
              <a:t>. </a:t>
            </a:r>
            <a:r>
              <a:rPr lang="en-US" b="1" i="1" dirty="0" err="1" smtClean="0"/>
              <a:t>botulinum</a:t>
            </a:r>
            <a:r>
              <a:rPr lang="en-US" b="1" i="1" dirty="0" smtClean="0"/>
              <a:t> </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lnSpcReduction="10000"/>
          </a:bodyPr>
          <a:lstStyle/>
          <a:p>
            <a:pPr>
              <a:buNone/>
            </a:pPr>
            <a:r>
              <a:rPr lang="el-GR" i="1" u="sng" dirty="0" smtClean="0"/>
              <a:t>Περιβάλλον</a:t>
            </a:r>
            <a:endParaRPr lang="el-GR" dirty="0" smtClean="0"/>
          </a:p>
          <a:p>
            <a:r>
              <a:rPr lang="el-GR" dirty="0" smtClean="0"/>
              <a:t>Οι σπόροι του </a:t>
            </a:r>
            <a:r>
              <a:rPr lang="en-US" i="1" dirty="0" smtClean="0"/>
              <a:t>C</a:t>
            </a:r>
            <a:r>
              <a:rPr lang="el-GR" i="1" dirty="0" smtClean="0"/>
              <a:t>. </a:t>
            </a:r>
            <a:r>
              <a:rPr lang="en-US" i="1" dirty="0" err="1" smtClean="0"/>
              <a:t>botulinum</a:t>
            </a:r>
            <a:r>
              <a:rPr lang="en-US" i="1" dirty="0" smtClean="0"/>
              <a:t> </a:t>
            </a:r>
            <a:r>
              <a:rPr lang="el-GR" dirty="0" smtClean="0"/>
              <a:t>απαντώνται στο έδαφος και το νερό, αλλά η συγκέντρωσή τους και ο τύπος τους διαφέρει ανάλογα με την τοποθεσία.</a:t>
            </a:r>
            <a:endParaRPr lang="en-US" dirty="0" smtClean="0"/>
          </a:p>
          <a:p>
            <a:r>
              <a:rPr lang="el-GR" dirty="0" smtClean="0"/>
              <a:t>Ο τύπος Α ευνοείται από ουδέτερα ως αλκαλικά εδάφη χαμηλής περιεκτικότητας σε οργανικά στοιχεία, έτσι δικαιολογείται και η αποχή του από υπέρ-καλλιεργημένα εδάφη των ΗΠΑ και της Ευρώπης</a:t>
            </a: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476672"/>
            <a:ext cx="8229600" cy="857250"/>
          </a:xfrm>
        </p:spPr>
        <p:txBody>
          <a:bodyPr>
            <a:normAutofit fontScale="90000"/>
          </a:bodyPr>
          <a:lstStyle/>
          <a:p>
            <a:r>
              <a:rPr lang="el-GR" i="1" u="sng" dirty="0" smtClean="0"/>
              <a:t>Τρόφιμα</a:t>
            </a:r>
            <a:r>
              <a:rPr lang="el-GR" dirty="0" smtClean="0"/>
              <a:t/>
            </a:r>
            <a:br>
              <a:rPr lang="el-GR" dirty="0" smtClean="0"/>
            </a:br>
            <a:endParaRPr lang="el-GR" dirty="0"/>
          </a:p>
        </p:txBody>
      </p:sp>
      <p:sp>
        <p:nvSpPr>
          <p:cNvPr id="3" name="2 - Θέση περιεχομένου"/>
          <p:cNvSpPr>
            <a:spLocks noGrp="1"/>
          </p:cNvSpPr>
          <p:nvPr>
            <p:ph idx="1"/>
          </p:nvPr>
        </p:nvSpPr>
        <p:spPr>
          <a:xfrm>
            <a:off x="467544" y="1052736"/>
            <a:ext cx="8229600" cy="5618096"/>
          </a:xfrm>
        </p:spPr>
        <p:txBody>
          <a:bodyPr>
            <a:normAutofit/>
          </a:bodyPr>
          <a:lstStyle/>
          <a:p>
            <a:r>
              <a:rPr lang="el-GR" dirty="0" smtClean="0"/>
              <a:t>Οποιοδήποτε τρόφιμο που υποβάλλεται σε επεξεργασία που επιτρέπει την επιβίωση των σπ</a:t>
            </a:r>
            <a:r>
              <a:rPr lang="en-US" dirty="0" smtClean="0"/>
              <a:t>o</a:t>
            </a:r>
            <a:r>
              <a:rPr lang="el-GR" dirty="0" err="1" smtClean="0"/>
              <a:t>ρίων</a:t>
            </a:r>
            <a:r>
              <a:rPr lang="el-GR" dirty="0" smtClean="0"/>
              <a:t>, και στη συνέχεια δεν θερμαίνεται σε ασφαλή θερμοκρασία πριν καταναλωθεί, μπορεί να προκαλέσει τροφική δηλητηρίαση από την τοξίνη του </a:t>
            </a:r>
            <a:r>
              <a:rPr lang="en-GB" i="1" dirty="0" smtClean="0"/>
              <a:t>C</a:t>
            </a:r>
            <a:r>
              <a:rPr lang="el-GR" i="1" dirty="0" smtClean="0"/>
              <a:t>. </a:t>
            </a:r>
            <a:r>
              <a:rPr lang="en-GB" i="1" dirty="0" err="1" smtClean="0"/>
              <a:t>botulinum</a:t>
            </a:r>
            <a:r>
              <a:rPr lang="el-GR" dirty="0" smtClean="0"/>
              <a:t>. </a:t>
            </a:r>
            <a:endParaRPr lang="en-US" dirty="0" smtClean="0"/>
          </a:p>
          <a:p>
            <a:r>
              <a:rPr lang="el-GR" dirty="0" smtClean="0"/>
              <a:t>Σχεδόν όλα τα τρόφιμα που δεν είναι πολύ όξινα (τιμές </a:t>
            </a:r>
            <a:r>
              <a:rPr lang="en-GB" dirty="0" smtClean="0"/>
              <a:t>pH</a:t>
            </a:r>
            <a:r>
              <a:rPr lang="el-GR" dirty="0" smtClean="0"/>
              <a:t> μεγαλύτερες του 4,6) μπορούν να ευνοήσουν την ανάπτυξη του </a:t>
            </a:r>
            <a:r>
              <a:rPr lang="en-GB" i="1" dirty="0" smtClean="0"/>
              <a:t>C</a:t>
            </a:r>
            <a:r>
              <a:rPr lang="el-GR" i="1" dirty="0" smtClean="0"/>
              <a:t>. </a:t>
            </a:r>
            <a:r>
              <a:rPr lang="en-GB" i="1" dirty="0" err="1" smtClean="0"/>
              <a:t>botulinum</a:t>
            </a:r>
            <a:r>
              <a:rPr lang="el-GR" dirty="0" smtClean="0"/>
              <a:t> και την παραγωγή τοξίνης</a:t>
            </a:r>
            <a:r>
              <a:rPr lang="el-GR" i="1" dirty="0" smtClean="0"/>
              <a:t>. </a:t>
            </a:r>
            <a:endParaRPr lang="en-US" i="1" dirty="0" smtClean="0"/>
          </a:p>
          <a:p>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692696"/>
            <a:ext cx="5040560" cy="5877272"/>
          </a:xfrm>
        </p:spPr>
        <p:txBody>
          <a:bodyPr>
            <a:normAutofit fontScale="70000" lnSpcReduction="20000"/>
          </a:bodyPr>
          <a:lstStyle/>
          <a:p>
            <a:r>
              <a:rPr lang="el-GR" dirty="0" smtClean="0"/>
              <a:t>Η τοξίνη του</a:t>
            </a:r>
            <a:r>
              <a:rPr lang="en-GB" i="1" dirty="0" smtClean="0"/>
              <a:t> C</a:t>
            </a:r>
            <a:r>
              <a:rPr lang="el-GR" i="1" dirty="0" smtClean="0"/>
              <a:t>. </a:t>
            </a:r>
            <a:r>
              <a:rPr lang="en-GB" i="1" dirty="0" err="1" smtClean="0"/>
              <a:t>botulinum</a:t>
            </a:r>
            <a:r>
              <a:rPr lang="el-GR" dirty="0" smtClean="0"/>
              <a:t> έχει ανιχνευθεί σε μια ιδιαίτερη ποικιλία τροφίμων όπως:</a:t>
            </a:r>
          </a:p>
          <a:p>
            <a:pPr lvl="1"/>
            <a:r>
              <a:rPr lang="el-GR" dirty="0" smtClean="0"/>
              <a:t>κονσερβοποιημένο καλαμπόκι, </a:t>
            </a:r>
          </a:p>
          <a:p>
            <a:pPr lvl="1"/>
            <a:r>
              <a:rPr lang="el-GR" dirty="0" smtClean="0"/>
              <a:t>πιπέρια, </a:t>
            </a:r>
          </a:p>
          <a:p>
            <a:pPr lvl="1"/>
            <a:r>
              <a:rPr lang="el-GR" dirty="0" smtClean="0"/>
              <a:t>πράσινα φασόλια, </a:t>
            </a:r>
          </a:p>
          <a:p>
            <a:pPr lvl="1"/>
            <a:r>
              <a:rPr lang="el-GR" dirty="0" smtClean="0"/>
              <a:t>σούπες, </a:t>
            </a:r>
          </a:p>
          <a:p>
            <a:pPr lvl="1"/>
            <a:r>
              <a:rPr lang="el-GR" dirty="0" smtClean="0"/>
              <a:t>τεύτλα, </a:t>
            </a:r>
          </a:p>
          <a:p>
            <a:pPr lvl="1"/>
            <a:r>
              <a:rPr lang="el-GR" dirty="0" smtClean="0"/>
              <a:t>σπαράγγια, </a:t>
            </a:r>
          </a:p>
          <a:p>
            <a:pPr lvl="1"/>
            <a:r>
              <a:rPr lang="el-GR" dirty="0" smtClean="0"/>
              <a:t>μανιτάρια, </a:t>
            </a:r>
          </a:p>
          <a:p>
            <a:pPr lvl="1"/>
            <a:r>
              <a:rPr lang="el-GR" dirty="0" smtClean="0"/>
              <a:t>ώριμες ελιές, </a:t>
            </a:r>
          </a:p>
          <a:p>
            <a:pPr lvl="1"/>
            <a:r>
              <a:rPr lang="el-GR" dirty="0" smtClean="0"/>
              <a:t>σπανάκι,</a:t>
            </a:r>
          </a:p>
          <a:p>
            <a:pPr lvl="1"/>
            <a:r>
              <a:rPr lang="el-GR" dirty="0" smtClean="0"/>
              <a:t> ψάρια τόνου, </a:t>
            </a:r>
          </a:p>
          <a:p>
            <a:pPr lvl="1"/>
            <a:r>
              <a:rPr lang="el-GR" dirty="0" smtClean="0"/>
              <a:t>κοτόπουλο,</a:t>
            </a:r>
          </a:p>
          <a:p>
            <a:pPr lvl="1"/>
            <a:r>
              <a:rPr lang="el-GR" dirty="0" smtClean="0"/>
              <a:t> συκώτια κοτόπουλου, </a:t>
            </a:r>
          </a:p>
          <a:p>
            <a:pPr lvl="1"/>
            <a:r>
              <a:rPr lang="el-GR" dirty="0" smtClean="0"/>
              <a:t>πατέ συκωτιού, </a:t>
            </a:r>
          </a:p>
          <a:p>
            <a:pPr lvl="1"/>
            <a:r>
              <a:rPr lang="el-GR" dirty="0" smtClean="0"/>
              <a:t>κονσερβοποιημένα κρέατα, </a:t>
            </a:r>
          </a:p>
          <a:p>
            <a:pPr lvl="1"/>
            <a:r>
              <a:rPr lang="el-GR" dirty="0" smtClean="0"/>
              <a:t>ζαμπόν, </a:t>
            </a:r>
          </a:p>
          <a:p>
            <a:pPr lvl="1"/>
            <a:r>
              <a:rPr lang="el-GR" dirty="0" smtClean="0"/>
              <a:t>λουκάνικο, </a:t>
            </a:r>
          </a:p>
          <a:p>
            <a:pPr lvl="1"/>
            <a:r>
              <a:rPr lang="el-GR" dirty="0" smtClean="0"/>
              <a:t>γεμιστή μελιτζάνα, </a:t>
            </a:r>
          </a:p>
          <a:p>
            <a:pPr lvl="1"/>
            <a:r>
              <a:rPr lang="el-GR" dirty="0" smtClean="0"/>
              <a:t>αστακός, </a:t>
            </a:r>
          </a:p>
          <a:p>
            <a:pPr lvl="1"/>
            <a:r>
              <a:rPr lang="el-GR" dirty="0" smtClean="0"/>
              <a:t>καπνισμένα και παστά ψάρια.</a:t>
            </a:r>
          </a:p>
          <a:p>
            <a:endParaRPr lang="el-GR" dirty="0"/>
          </a:p>
        </p:txBody>
      </p:sp>
      <p:pic>
        <p:nvPicPr>
          <p:cNvPr id="142338" name="Picture 2" descr="Image result for clostridium botulinum in food"/>
          <p:cNvPicPr>
            <a:picLocks noChangeAspect="1" noChangeArrowheads="1"/>
          </p:cNvPicPr>
          <p:nvPr/>
        </p:nvPicPr>
        <p:blipFill>
          <a:blip r:embed="rId2" cstate="print"/>
          <a:srcRect/>
          <a:stretch>
            <a:fillRect/>
          </a:stretch>
        </p:blipFill>
        <p:spPr bwMode="auto">
          <a:xfrm>
            <a:off x="4427984" y="1916832"/>
            <a:ext cx="4392488" cy="3294366"/>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8481120" cy="1399032"/>
          </a:xfrm>
        </p:spPr>
        <p:txBody>
          <a:bodyPr/>
          <a:lstStyle/>
          <a:p>
            <a:r>
              <a:rPr lang="el-GR" dirty="0" smtClean="0"/>
              <a:t>σπόρια του </a:t>
            </a:r>
            <a:r>
              <a:rPr lang="el-GR" i="1" dirty="0" smtClean="0"/>
              <a:t>C. </a:t>
            </a:r>
            <a:r>
              <a:rPr lang="en-US" i="1" dirty="0" smtClean="0"/>
              <a:t>b</a:t>
            </a:r>
            <a:r>
              <a:rPr lang="el-GR" i="1" dirty="0" err="1" smtClean="0"/>
              <a:t>otulinum</a:t>
            </a:r>
            <a:r>
              <a:rPr lang="el-GR" i="1" dirty="0" smtClean="0"/>
              <a:t> στο </a:t>
            </a:r>
            <a:r>
              <a:rPr lang="el-GR" dirty="0" smtClean="0"/>
              <a:t>μέλι</a:t>
            </a:r>
            <a:endParaRPr lang="el-GR" dirty="0"/>
          </a:p>
        </p:txBody>
      </p:sp>
      <p:sp>
        <p:nvSpPr>
          <p:cNvPr id="3" name="2 - Θέση περιεχομένου"/>
          <p:cNvSpPr>
            <a:spLocks noGrp="1"/>
          </p:cNvSpPr>
          <p:nvPr>
            <p:ph idx="1"/>
          </p:nvPr>
        </p:nvSpPr>
        <p:spPr>
          <a:xfrm>
            <a:off x="0" y="1457400"/>
            <a:ext cx="4392488" cy="5400600"/>
          </a:xfrm>
        </p:spPr>
        <p:txBody>
          <a:bodyPr>
            <a:normAutofit fontScale="92500"/>
          </a:bodyPr>
          <a:lstStyle/>
          <a:p>
            <a:r>
              <a:rPr lang="el-GR" dirty="0" smtClean="0"/>
              <a:t>Τα σπόρια του </a:t>
            </a:r>
            <a:r>
              <a:rPr lang="el-GR" i="1" dirty="0" smtClean="0"/>
              <a:t>C. </a:t>
            </a:r>
            <a:r>
              <a:rPr lang="en-US" i="1" dirty="0" smtClean="0"/>
              <a:t>b</a:t>
            </a:r>
            <a:r>
              <a:rPr lang="el-GR" i="1" dirty="0" err="1" smtClean="0"/>
              <a:t>otulinum</a:t>
            </a:r>
            <a:r>
              <a:rPr lang="el-GR" i="1" dirty="0" smtClean="0"/>
              <a:t> </a:t>
            </a:r>
            <a:r>
              <a:rPr lang="el-GR" dirty="0" smtClean="0"/>
              <a:t>στο μέλι και τις βρεφικές τροφές, είναι ιδιαίτερα επικίνδυνα λόγω της ικανότητάς τους να δημιουργούν αποικίες στα έντερα και να παράγουν τοξίνη, προκαλώντας δηλητηρίαση στα παιδιά κυρίως &lt;1 έτους (αλλαντίαση των νηπίων)</a:t>
            </a:r>
          </a:p>
          <a:p>
            <a:endParaRPr lang="el-GR" dirty="0"/>
          </a:p>
        </p:txBody>
      </p:sp>
      <p:pic>
        <p:nvPicPr>
          <p:cNvPr id="135170" name="Picture 2" descr="Image result for clostridium botulinum in honey"/>
          <p:cNvPicPr>
            <a:picLocks noChangeAspect="1" noChangeArrowheads="1"/>
          </p:cNvPicPr>
          <p:nvPr/>
        </p:nvPicPr>
        <p:blipFill>
          <a:blip r:embed="rId2" cstate="print"/>
          <a:srcRect/>
          <a:stretch>
            <a:fillRect/>
          </a:stretch>
        </p:blipFill>
        <p:spPr bwMode="auto">
          <a:xfrm>
            <a:off x="4860032" y="1988840"/>
            <a:ext cx="3960438" cy="3960441"/>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620688"/>
            <a:ext cx="8229600" cy="1066800"/>
          </a:xfrm>
        </p:spPr>
        <p:txBody>
          <a:bodyPr/>
          <a:lstStyle/>
          <a:p>
            <a:r>
              <a:rPr lang="en-GB" i="1" dirty="0" smtClean="0"/>
              <a:t>C</a:t>
            </a:r>
            <a:r>
              <a:rPr lang="el-GR" i="1" dirty="0" smtClean="0"/>
              <a:t>. </a:t>
            </a:r>
            <a:r>
              <a:rPr lang="en-GB" i="1" dirty="0" err="1" smtClean="0"/>
              <a:t>botulinum</a:t>
            </a:r>
            <a:r>
              <a:rPr lang="el-GR" i="1" dirty="0" smtClean="0"/>
              <a:t> σε τρόφιμα</a:t>
            </a:r>
            <a:endParaRPr lang="el-GR" dirty="0"/>
          </a:p>
        </p:txBody>
      </p:sp>
      <p:sp>
        <p:nvSpPr>
          <p:cNvPr id="3" name="2 - Θέση περιεχομένου"/>
          <p:cNvSpPr>
            <a:spLocks noGrp="1"/>
          </p:cNvSpPr>
          <p:nvPr>
            <p:ph idx="1"/>
          </p:nvPr>
        </p:nvSpPr>
        <p:spPr>
          <a:xfrm>
            <a:off x="457200" y="1882808"/>
            <a:ext cx="8229600" cy="4714544"/>
          </a:xfrm>
        </p:spPr>
        <p:txBody>
          <a:bodyPr>
            <a:normAutofit fontScale="92500" lnSpcReduction="20000"/>
          </a:bodyPr>
          <a:lstStyle/>
          <a:p>
            <a:r>
              <a:rPr lang="el-GR" dirty="0" smtClean="0"/>
              <a:t>Τα </a:t>
            </a:r>
            <a:r>
              <a:rPr lang="el-GR" b="1" dirty="0" smtClean="0"/>
              <a:t>υπό κενό συσκευασμένα </a:t>
            </a:r>
            <a:r>
              <a:rPr lang="el-GR" dirty="0" smtClean="0"/>
              <a:t>τρόφιμα, όπως το μπέικον, υποστηρίζουν την ανάπτυξη τοξίνης </a:t>
            </a:r>
            <a:r>
              <a:rPr lang="en-GB" i="1" dirty="0" smtClean="0"/>
              <a:t>C</a:t>
            </a:r>
            <a:r>
              <a:rPr lang="el-GR" i="1" dirty="0" smtClean="0"/>
              <a:t>. </a:t>
            </a:r>
            <a:r>
              <a:rPr lang="en-GB" i="1" dirty="0" err="1" smtClean="0"/>
              <a:t>botulinum</a:t>
            </a:r>
            <a:r>
              <a:rPr lang="el-GR" dirty="0" smtClean="0"/>
              <a:t> χωρίς να προκαλούν εμφανείς δυσοσμίες, </a:t>
            </a:r>
            <a:endParaRPr lang="en-US" dirty="0" smtClean="0"/>
          </a:p>
          <a:p>
            <a:r>
              <a:rPr lang="el-GR" dirty="0" smtClean="0"/>
              <a:t>τα σπόρια τύπου Α και Ε, έχει αποδειχτεί πως πολλαπλασιάζονται και παράγουν τοξίνες στα καπνιστά ψάρια. </a:t>
            </a:r>
          </a:p>
          <a:p>
            <a:r>
              <a:rPr lang="el-GR" dirty="0" smtClean="0"/>
              <a:t>Η τροποποιημένη ατμόσφαιρα (</a:t>
            </a:r>
            <a:r>
              <a:rPr lang="en-US" dirty="0" smtClean="0"/>
              <a:t>Modified</a:t>
            </a:r>
            <a:r>
              <a:rPr lang="el-GR" dirty="0" smtClean="0"/>
              <a:t> </a:t>
            </a:r>
            <a:r>
              <a:rPr lang="en-US" dirty="0" smtClean="0"/>
              <a:t>Atmosphere</a:t>
            </a:r>
            <a:r>
              <a:rPr lang="el-GR" dirty="0" smtClean="0"/>
              <a:t> </a:t>
            </a:r>
            <a:r>
              <a:rPr lang="en-US" dirty="0" smtClean="0"/>
              <a:t>Package</a:t>
            </a:r>
            <a:r>
              <a:rPr lang="el-GR" dirty="0" smtClean="0"/>
              <a:t> – </a:t>
            </a:r>
            <a:r>
              <a:rPr lang="en-US" dirty="0" smtClean="0"/>
              <a:t>MAP</a:t>
            </a:r>
            <a:r>
              <a:rPr lang="el-GR" dirty="0" smtClean="0"/>
              <a:t>) στις περισσότερες περιπτώσεις ευνοεί την εκβλάστηση των σπορίων του είδους.</a:t>
            </a:r>
            <a:endParaRPr lang="en-US" dirty="0" smtClean="0"/>
          </a:p>
          <a:p>
            <a:r>
              <a:rPr lang="el-GR" dirty="0" smtClean="0"/>
              <a:t> Εξαίρεση αποτελεί η ατμόσφαιρα 100% σε </a:t>
            </a:r>
            <a:r>
              <a:rPr lang="en-US" dirty="0" smtClean="0"/>
              <a:t>CO</a:t>
            </a:r>
            <a:r>
              <a:rPr lang="el-GR" baseline="-25000" dirty="0" smtClean="0"/>
              <a:t>2</a:t>
            </a:r>
            <a:r>
              <a:rPr lang="el-GR" dirty="0" smtClean="0"/>
              <a:t> που σύμφωνα με ορισμένα επιστημονικά στοιχεία αναχαιτίζει την παραγωγή τοξίνης.</a:t>
            </a:r>
          </a:p>
          <a:p>
            <a:endParaRPr lang="el-GR" dirty="0" smtClean="0"/>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764704"/>
            <a:ext cx="4860032" cy="1800200"/>
          </a:xfrm>
        </p:spPr>
        <p:txBody>
          <a:bodyPr/>
          <a:lstStyle/>
          <a:p>
            <a:r>
              <a:rPr lang="en-US" i="1" u="sng" dirty="0" smtClean="0"/>
              <a:t>Clostridium </a:t>
            </a:r>
            <a:r>
              <a:rPr lang="en-US" i="1" u="sng" dirty="0" err="1" smtClean="0"/>
              <a:t>perfringens</a:t>
            </a:r>
            <a:endParaRPr lang="el-GR" dirty="0"/>
          </a:p>
        </p:txBody>
      </p:sp>
      <p:sp>
        <p:nvSpPr>
          <p:cNvPr id="3" name="2 - Θέση περιεχομένου"/>
          <p:cNvSpPr>
            <a:spLocks noGrp="1"/>
          </p:cNvSpPr>
          <p:nvPr>
            <p:ph idx="1"/>
          </p:nvPr>
        </p:nvSpPr>
        <p:spPr>
          <a:xfrm>
            <a:off x="539552" y="3140968"/>
            <a:ext cx="8003232" cy="3312368"/>
          </a:xfrm>
        </p:spPr>
        <p:txBody>
          <a:bodyPr/>
          <a:lstStyle/>
          <a:p>
            <a:r>
              <a:rPr lang="el-GR" b="1" dirty="0" smtClean="0"/>
              <a:t> </a:t>
            </a:r>
            <a:r>
              <a:rPr lang="el-GR" dirty="0" smtClean="0"/>
              <a:t>Τα </a:t>
            </a:r>
            <a:r>
              <a:rPr lang="el-GR" b="1" dirty="0" smtClean="0"/>
              <a:t>σπόρια του </a:t>
            </a:r>
            <a:r>
              <a:rPr lang="el-GR" dirty="0" smtClean="0"/>
              <a:t>βρίσκονται στο χώμα, τα ιζήματα, και σε περιοχές υποκείμενες στην ανθρώπινη ή ζωική περιττωματική ρύπανση. </a:t>
            </a:r>
          </a:p>
          <a:p>
            <a:r>
              <a:rPr lang="el-GR" dirty="0" smtClean="0"/>
              <a:t>Τα σπόρια επιβιώνουν της επεξεργασίας των τροφίμων, λόγω της ικανότητας τους να αναπτύσσονται σε ευρύ φάσμα θερμοκρασιών.</a:t>
            </a:r>
          </a:p>
          <a:p>
            <a:endParaRPr lang="el-GR" dirty="0"/>
          </a:p>
        </p:txBody>
      </p:sp>
      <p:sp>
        <p:nvSpPr>
          <p:cNvPr id="4" name="3 - Θέση αριθμού διαφάνειας"/>
          <p:cNvSpPr>
            <a:spLocks noGrp="1"/>
          </p:cNvSpPr>
          <p:nvPr>
            <p:ph type="sldNum" sz="quarter" idx="12"/>
          </p:nvPr>
        </p:nvSpPr>
        <p:spPr/>
        <p:txBody>
          <a:bodyPr/>
          <a:lstStyle/>
          <a:p>
            <a:fld id="{E4805D97-B6AD-497D-AEAB-49A234A665C6}" type="slidenum">
              <a:rPr lang="el-GR" smtClean="0"/>
              <a:pPr/>
              <a:t>4</a:t>
            </a:fld>
            <a:endParaRPr lang="el-GR"/>
          </a:p>
        </p:txBody>
      </p:sp>
      <p:pic>
        <p:nvPicPr>
          <p:cNvPr id="78850" name="Picture 2" descr="Image result for clostridium perfringens"/>
          <p:cNvPicPr>
            <a:picLocks noChangeAspect="1" noChangeArrowheads="1"/>
          </p:cNvPicPr>
          <p:nvPr/>
        </p:nvPicPr>
        <p:blipFill>
          <a:blip r:embed="rId2" cstate="print"/>
          <a:srcRect/>
          <a:stretch>
            <a:fillRect/>
          </a:stretch>
        </p:blipFill>
        <p:spPr bwMode="auto">
          <a:xfrm>
            <a:off x="4932040" y="548680"/>
            <a:ext cx="3675234" cy="2448272"/>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dirty="0" smtClean="0"/>
              <a:t>Τροφική δηλητηρίαση από </a:t>
            </a:r>
            <a:r>
              <a:rPr lang="en-GB" b="1" i="1" dirty="0" smtClean="0"/>
              <a:t>C</a:t>
            </a:r>
            <a:r>
              <a:rPr lang="el-GR" b="1" i="1" dirty="0" smtClean="0"/>
              <a:t> . </a:t>
            </a:r>
            <a:r>
              <a:rPr lang="en-GB" b="1" i="1" dirty="0" err="1" smtClean="0"/>
              <a:t>botulinum</a:t>
            </a:r>
            <a:r>
              <a:rPr lang="el-GR" dirty="0" smtClean="0"/>
              <a:t/>
            </a:r>
            <a:br>
              <a:rPr lang="el-GR" dirty="0" smtClean="0"/>
            </a:br>
            <a:endParaRPr lang="el-GR" dirty="0"/>
          </a:p>
        </p:txBody>
      </p:sp>
      <p:sp>
        <p:nvSpPr>
          <p:cNvPr id="3" name="2 - Θέση περιεχομένου"/>
          <p:cNvSpPr>
            <a:spLocks noGrp="1"/>
          </p:cNvSpPr>
          <p:nvPr>
            <p:ph idx="1"/>
          </p:nvPr>
        </p:nvSpPr>
        <p:spPr/>
        <p:txBody>
          <a:bodyPr/>
          <a:lstStyle/>
          <a:p>
            <a:r>
              <a:rPr lang="el-GR" dirty="0" smtClean="0"/>
              <a:t>Η τροφική δηλητηρίαση από </a:t>
            </a:r>
            <a:r>
              <a:rPr lang="en-GB" i="1" dirty="0" smtClean="0"/>
              <a:t>C</a:t>
            </a:r>
            <a:r>
              <a:rPr lang="el-GR" i="1" dirty="0" smtClean="0"/>
              <a:t> . </a:t>
            </a:r>
            <a:r>
              <a:rPr lang="en-GB" i="1" dirty="0" err="1" smtClean="0"/>
              <a:t>botulinum</a:t>
            </a:r>
            <a:r>
              <a:rPr lang="el-GR" b="1" dirty="0" smtClean="0"/>
              <a:t> (</a:t>
            </a:r>
            <a:r>
              <a:rPr lang="el-GR" dirty="0" smtClean="0"/>
              <a:t>αλλαντίαση) είναι νεύρο-παραλυτική ασθένεια </a:t>
            </a:r>
            <a:endParaRPr lang="en-US" dirty="0" smtClean="0"/>
          </a:p>
          <a:p>
            <a:r>
              <a:rPr lang="el-GR" dirty="0" smtClean="0"/>
              <a:t>προκαλείται από κατανάλωση τροφίμου μολυσμένου με την </a:t>
            </a:r>
            <a:r>
              <a:rPr lang="el-GR" dirty="0" err="1" smtClean="0"/>
              <a:t>νευροτοξίνη</a:t>
            </a:r>
            <a:r>
              <a:rPr lang="el-GR" dirty="0" smtClean="0"/>
              <a:t> του </a:t>
            </a:r>
            <a:r>
              <a:rPr lang="en-GB" i="1" dirty="0" smtClean="0"/>
              <a:t>C</a:t>
            </a:r>
            <a:r>
              <a:rPr lang="el-GR" i="1" dirty="0" smtClean="0"/>
              <a:t>. </a:t>
            </a:r>
            <a:r>
              <a:rPr lang="en-GB" i="1" dirty="0" err="1" smtClean="0"/>
              <a:t>botulinum</a:t>
            </a:r>
            <a:r>
              <a:rPr lang="el-GR" dirty="0" smtClean="0"/>
              <a:t> (συνήθως τύποι Α, Β ή Ε) και η οποία επιδρά στο νευρικό σύστημα,</a:t>
            </a:r>
            <a:endParaRPr lang="en-US" dirty="0" smtClean="0"/>
          </a:p>
          <a:p>
            <a:r>
              <a:rPr lang="el-GR" dirty="0" smtClean="0"/>
              <a:t>Έχει υψηλό ποσοστό θνησιμότητας. </a:t>
            </a:r>
          </a:p>
          <a:p>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88640"/>
            <a:ext cx="8229600" cy="1399032"/>
          </a:xfrm>
        </p:spPr>
        <p:txBody>
          <a:bodyPr/>
          <a:lstStyle/>
          <a:p>
            <a:r>
              <a:rPr lang="el-GR" b="1" i="1" dirty="0" smtClean="0"/>
              <a:t>Συμπτώματα</a:t>
            </a:r>
            <a:r>
              <a:rPr lang="el-GR" dirty="0" smtClean="0"/>
              <a:t/>
            </a:r>
            <a:br>
              <a:rPr lang="el-GR" dirty="0" smtClean="0"/>
            </a:br>
            <a:endParaRPr lang="el-GR" dirty="0"/>
          </a:p>
        </p:txBody>
      </p:sp>
      <p:sp>
        <p:nvSpPr>
          <p:cNvPr id="3" name="2 - Θέση περιεχομένου"/>
          <p:cNvSpPr>
            <a:spLocks noGrp="1"/>
          </p:cNvSpPr>
          <p:nvPr>
            <p:ph idx="1"/>
          </p:nvPr>
        </p:nvSpPr>
        <p:spPr>
          <a:xfrm>
            <a:off x="251520" y="980728"/>
            <a:ext cx="8568952" cy="4355976"/>
          </a:xfrm>
        </p:spPr>
        <p:txBody>
          <a:bodyPr>
            <a:normAutofit fontScale="92500" lnSpcReduction="20000"/>
          </a:bodyPr>
          <a:lstStyle/>
          <a:p>
            <a:r>
              <a:rPr lang="el-GR" dirty="0" smtClean="0"/>
              <a:t>Τα πρόωρα συμπτώματα της δηλητηρίασης είναι ναυτία και εμετός, κόπωση και αδυναμία, ακολουθούμενα από διπλωπία και προοδευτική δυσκολία στην ομιλία, την κατάποση, την αναπνοή και την έλλειψη συντονισμού των μυών.</a:t>
            </a:r>
          </a:p>
          <a:p>
            <a:r>
              <a:rPr lang="el-GR" dirty="0" smtClean="0"/>
              <a:t>Τα κλινικά συμπτώματα της αλλαντίασης των νηπίων αποτελούνται από δυσκοιλιότητα, που εμφανίζεται μετά από μια περίοδο κανονικής ανάπτυξης, ακολουθούμενη από ανορεξία, λήθαργο, αδυναμία, συγκεντρωμένες στοματικές εκκρίσεις ή κραυγές.</a:t>
            </a:r>
          </a:p>
          <a:p>
            <a:r>
              <a:rPr lang="el-GR" dirty="0" smtClean="0"/>
              <a:t> Η απώλεια ελέγχου της κίνησης του κεφαλιού είναι χαρακτηριστική. </a:t>
            </a:r>
          </a:p>
          <a:p>
            <a:endParaRPr lang="el-GR" dirty="0"/>
          </a:p>
        </p:txBody>
      </p:sp>
      <p:pic>
        <p:nvPicPr>
          <p:cNvPr id="144386" name="Picture 2" descr="Image result for botulism in infants"/>
          <p:cNvPicPr>
            <a:picLocks noChangeAspect="1" noChangeArrowheads="1"/>
          </p:cNvPicPr>
          <p:nvPr/>
        </p:nvPicPr>
        <p:blipFill>
          <a:blip r:embed="rId2" cstate="print"/>
          <a:srcRect/>
          <a:stretch>
            <a:fillRect/>
          </a:stretch>
        </p:blipFill>
        <p:spPr bwMode="auto">
          <a:xfrm>
            <a:off x="5292080" y="5013176"/>
            <a:ext cx="2453258" cy="2070551"/>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0" y="267494"/>
            <a:ext cx="8686800" cy="1649338"/>
          </a:xfrm>
        </p:spPr>
        <p:txBody>
          <a:bodyPr>
            <a:normAutofit fontScale="90000"/>
          </a:bodyPr>
          <a:lstStyle/>
          <a:p>
            <a:r>
              <a:rPr lang="el-GR" b="1" i="1" dirty="0" smtClean="0"/>
              <a:t>Προληπτικά μέτρα για τον έλεγχο του </a:t>
            </a:r>
            <a:r>
              <a:rPr lang="en-GB" b="1" i="1" dirty="0" smtClean="0"/>
              <a:t>C</a:t>
            </a:r>
            <a:r>
              <a:rPr lang="el-GR" b="1" i="1" dirty="0" smtClean="0"/>
              <a:t> . </a:t>
            </a:r>
            <a:r>
              <a:rPr lang="en-GB" b="1" i="1" dirty="0" err="1" smtClean="0"/>
              <a:t>botulinum</a:t>
            </a:r>
            <a:r>
              <a:rPr lang="el-GR" dirty="0" smtClean="0"/>
              <a:t/>
            </a:r>
            <a:br>
              <a:rPr lang="el-GR" dirty="0" smtClean="0"/>
            </a:br>
            <a:endParaRPr lang="el-GR" dirty="0"/>
          </a:p>
        </p:txBody>
      </p:sp>
      <p:sp>
        <p:nvSpPr>
          <p:cNvPr id="6" name="5 - Θέση περιεχομένου"/>
          <p:cNvSpPr>
            <a:spLocks noGrp="1"/>
          </p:cNvSpPr>
          <p:nvPr>
            <p:ph idx="1"/>
          </p:nvPr>
        </p:nvSpPr>
        <p:spPr>
          <a:xfrm>
            <a:off x="0" y="1556792"/>
            <a:ext cx="8964488" cy="5184576"/>
          </a:xfrm>
        </p:spPr>
        <p:txBody>
          <a:bodyPr>
            <a:normAutofit fontScale="77500" lnSpcReduction="20000"/>
          </a:bodyPr>
          <a:lstStyle/>
          <a:p>
            <a:r>
              <a:rPr lang="el-GR" dirty="0" smtClean="0"/>
              <a:t>Η συνολική πρόληψη δεν είναι εφικτή.</a:t>
            </a:r>
            <a:endParaRPr lang="en-US" dirty="0" smtClean="0"/>
          </a:p>
          <a:p>
            <a:r>
              <a:rPr lang="el-GR" dirty="0" smtClean="0"/>
              <a:t> Όλα τα εμπορικά κονσερβοποιημένα και συντηρημένα τρόφιμα είναι ασφαλή για κατανάλωση, διότι είτε αποστειρώνονται, είτε συντηρούνται με ειδικό τρόπο, αν είναι πολύ όξινα</a:t>
            </a:r>
            <a:endParaRPr lang="en-US" dirty="0" smtClean="0"/>
          </a:p>
          <a:p>
            <a:r>
              <a:rPr lang="el-GR" dirty="0" smtClean="0"/>
              <a:t>Τα επαρκώς μαγειρεμένα και θερμασμένα τρόφιμα είναι επίσης ασφαλή γιατί η τοξίνη καταστρέφεται στους 75-80 </a:t>
            </a:r>
            <a:r>
              <a:rPr lang="en-US" baseline="30000" dirty="0" err="1" smtClean="0"/>
              <a:t>o</a:t>
            </a:r>
            <a:r>
              <a:rPr lang="en-US" dirty="0" err="1" smtClean="0"/>
              <a:t>C</a:t>
            </a:r>
            <a:r>
              <a:rPr lang="el-GR" dirty="0" smtClean="0"/>
              <a:t>. </a:t>
            </a:r>
          </a:p>
          <a:p>
            <a:r>
              <a:rPr lang="el-GR" dirty="0" smtClean="0"/>
              <a:t>Η συντήρηση των τροφίμων υψηλής υγρασίας, επιτυγχάνεται με μια απ’ τις ακόλουθες μεθόδους:</a:t>
            </a:r>
          </a:p>
          <a:p>
            <a:pPr lvl="1"/>
            <a:r>
              <a:rPr lang="el-GR" dirty="0" smtClean="0"/>
              <a:t>Τα κονσερβοποιημένα τρόφιμα χαμηλής οξύτητας, συντηρούνται με θερμική επεξεργασία</a:t>
            </a:r>
          </a:p>
          <a:p>
            <a:pPr lvl="1"/>
            <a:r>
              <a:rPr lang="el-GR" dirty="0" smtClean="0"/>
              <a:t>Τα διατηρημένα κρέατα μακράς διάρκειας, συντηρούνται με συνδυασμό θερμικής επεξεργασίας, καθώς και με προσθήκη άλατος και νιτρικών αλάτων</a:t>
            </a:r>
          </a:p>
          <a:p>
            <a:pPr lvl="1"/>
            <a:r>
              <a:rPr lang="el-GR" dirty="0" smtClean="0"/>
              <a:t>Τα κονσερβοποιημένα όξινα τρόφιμα συντηρούνται με παστερίωση</a:t>
            </a:r>
          </a:p>
          <a:p>
            <a:pPr lvl="1"/>
            <a:r>
              <a:rPr lang="el-GR" dirty="0" smtClean="0"/>
              <a:t>Προϊόντα όπως τα ξηρά ζυμωμένα λουκάνικα, συντηρούνται με μειωμένη </a:t>
            </a:r>
            <a:r>
              <a:rPr lang="el-GR" dirty="0" err="1" smtClean="0"/>
              <a:t>ενεργότητα</a:t>
            </a:r>
            <a:r>
              <a:rPr lang="el-GR" dirty="0" smtClean="0"/>
              <a:t> νερού, μειωμένο </a:t>
            </a:r>
            <a:r>
              <a:rPr lang="en-GB" dirty="0" smtClean="0"/>
              <a:t>pH</a:t>
            </a:r>
            <a:r>
              <a:rPr lang="el-GR" dirty="0" smtClean="0"/>
              <a:t>  και προσθήκη νιτρικών αλάτων</a:t>
            </a:r>
          </a:p>
          <a:p>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0" y="404664"/>
            <a:ext cx="9144000" cy="800100"/>
          </a:xfrm>
        </p:spPr>
        <p:txBody>
          <a:bodyPr>
            <a:normAutofit fontScale="90000"/>
          </a:bodyPr>
          <a:lstStyle/>
          <a:p>
            <a:r>
              <a:rPr lang="en-US" sz="2800" i="1" u="sng" dirty="0" smtClean="0"/>
              <a:t>Clostridium </a:t>
            </a:r>
            <a:r>
              <a:rPr lang="en-US" sz="2800" i="1" u="sng" dirty="0" err="1" smtClean="0"/>
              <a:t>botulinum</a:t>
            </a:r>
            <a:r>
              <a:rPr lang="en-US" sz="2800" i="1" u="sng" dirty="0" smtClean="0"/>
              <a:t> (</a:t>
            </a:r>
            <a:r>
              <a:rPr lang="el-GR" sz="2800" i="1" u="sng" dirty="0" smtClean="0"/>
              <a:t>περίληψη)</a:t>
            </a:r>
            <a:r>
              <a:rPr lang="en-US" sz="2800" i="1" dirty="0" smtClean="0"/>
              <a:t/>
            </a:r>
            <a:br>
              <a:rPr lang="en-US" sz="2800" i="1" dirty="0" smtClean="0"/>
            </a:br>
            <a:endParaRPr lang="el-GR" sz="2800" i="1" dirty="0" smtClean="0">
              <a:latin typeface="Arial" charset="0"/>
              <a:cs typeface="Arial" charset="0"/>
            </a:endParaRPr>
          </a:p>
        </p:txBody>
      </p:sp>
      <p:sp>
        <p:nvSpPr>
          <p:cNvPr id="28675" name="Rectangle 3"/>
          <p:cNvSpPr>
            <a:spLocks noGrp="1" noChangeArrowheads="1"/>
          </p:cNvSpPr>
          <p:nvPr>
            <p:ph idx="1"/>
          </p:nvPr>
        </p:nvSpPr>
        <p:spPr>
          <a:xfrm>
            <a:off x="0" y="1196752"/>
            <a:ext cx="8928100" cy="5904656"/>
          </a:xfrm>
        </p:spPr>
        <p:txBody>
          <a:bodyPr>
            <a:normAutofit/>
          </a:bodyPr>
          <a:lstStyle/>
          <a:p>
            <a:pPr eaLnBrk="1" hangingPunct="1">
              <a:lnSpc>
                <a:spcPct val="90000"/>
              </a:lnSpc>
            </a:pPr>
            <a:r>
              <a:rPr lang="el-GR" sz="1700" dirty="0" smtClean="0"/>
              <a:t>Αναερόβια σπορογόνα ραβδία που ζουν στο έδαφος και παράγουν </a:t>
            </a:r>
            <a:r>
              <a:rPr lang="el-GR" sz="1700" b="1" dirty="0" smtClean="0"/>
              <a:t>θανατηφόρο </a:t>
            </a:r>
            <a:r>
              <a:rPr lang="el-GR" sz="1700" b="1" dirty="0" err="1" smtClean="0"/>
              <a:t>νευροτοξίνη</a:t>
            </a:r>
            <a:r>
              <a:rPr lang="en-US" sz="1700" b="1" dirty="0" smtClean="0"/>
              <a:t> </a:t>
            </a:r>
          </a:p>
          <a:p>
            <a:pPr eaLnBrk="1" hangingPunct="1">
              <a:lnSpc>
                <a:spcPct val="90000"/>
              </a:lnSpc>
            </a:pPr>
            <a:r>
              <a:rPr lang="el-GR" sz="1700" dirty="0" smtClean="0"/>
              <a:t>Σπάνια τα κρούσματα, αλλά πολύ υψηλή θνησιμότητα (απαιτείται νοσηλεία και άμεση χορήγηση </a:t>
            </a:r>
            <a:r>
              <a:rPr lang="el-GR" sz="1700" dirty="0" err="1" smtClean="0"/>
              <a:t>αντιτοξίνης</a:t>
            </a:r>
            <a:r>
              <a:rPr lang="el-GR" sz="1700" dirty="0" smtClean="0"/>
              <a:t>)</a:t>
            </a:r>
          </a:p>
          <a:p>
            <a:pPr eaLnBrk="1" hangingPunct="1">
              <a:lnSpc>
                <a:spcPct val="90000"/>
              </a:lnSpc>
            </a:pPr>
            <a:r>
              <a:rPr lang="el-GR" sz="1700" dirty="0" smtClean="0"/>
              <a:t>Φυσιολογία: </a:t>
            </a:r>
          </a:p>
          <a:p>
            <a:pPr eaLnBrk="1" hangingPunct="1">
              <a:lnSpc>
                <a:spcPct val="90000"/>
              </a:lnSpc>
              <a:buFont typeface="Wingdings" pitchFamily="2" charset="2"/>
              <a:buChar char="Ø"/>
            </a:pPr>
            <a:r>
              <a:rPr lang="el-GR" sz="1700" dirty="0" smtClean="0">
                <a:solidFill>
                  <a:srgbClr val="FFFF00"/>
                </a:solidFill>
              </a:rPr>
              <a:t>      </a:t>
            </a:r>
            <a:r>
              <a:rPr lang="el-GR" sz="1700" dirty="0" smtClean="0"/>
              <a:t>Ελάχιστο</a:t>
            </a:r>
            <a:r>
              <a:rPr lang="en-US" sz="1700" dirty="0" smtClean="0"/>
              <a:t> pH </a:t>
            </a:r>
            <a:r>
              <a:rPr lang="el-GR" sz="1700" dirty="0" smtClean="0"/>
              <a:t>ανάπτυξης</a:t>
            </a:r>
            <a:r>
              <a:rPr lang="en-US" sz="1700" dirty="0" smtClean="0"/>
              <a:t> 4.6 (</a:t>
            </a:r>
            <a:r>
              <a:rPr lang="el-GR" sz="1700" dirty="0" smtClean="0"/>
              <a:t>σημαντικό στοιχείο για την ασφάλεια όξινων τροφίμων και κονσερβών)</a:t>
            </a:r>
            <a:endParaRPr lang="en-US" sz="1700" dirty="0" smtClean="0"/>
          </a:p>
          <a:p>
            <a:pPr eaLnBrk="1" hangingPunct="1">
              <a:lnSpc>
                <a:spcPct val="90000"/>
              </a:lnSpc>
              <a:buFont typeface="Wingdings" pitchFamily="2" charset="2"/>
              <a:buChar char="Ø"/>
            </a:pPr>
            <a:r>
              <a:rPr lang="el-GR" sz="1700" dirty="0" smtClean="0"/>
              <a:t>     </a:t>
            </a:r>
            <a:r>
              <a:rPr lang="en-US" sz="1700" dirty="0" err="1" smtClean="0"/>
              <a:t>NaCl</a:t>
            </a:r>
            <a:r>
              <a:rPr lang="en-US" sz="1700" dirty="0" smtClean="0"/>
              <a:t> (5-10%), aw (0.94), </a:t>
            </a:r>
            <a:r>
              <a:rPr lang="el-GR" sz="1700" dirty="0" smtClean="0"/>
              <a:t>ή νιτρώδη</a:t>
            </a:r>
            <a:r>
              <a:rPr lang="en-US" sz="1700" dirty="0" smtClean="0"/>
              <a:t> (150-200ppm) </a:t>
            </a:r>
            <a:r>
              <a:rPr lang="el-GR" sz="1700" dirty="0" smtClean="0"/>
              <a:t>αναστέλλουν την ανάπτυξή του</a:t>
            </a:r>
            <a:endParaRPr lang="en-US" sz="1700" dirty="0" smtClean="0"/>
          </a:p>
          <a:p>
            <a:pPr eaLnBrk="1" hangingPunct="1">
              <a:lnSpc>
                <a:spcPct val="90000"/>
              </a:lnSpc>
            </a:pPr>
            <a:r>
              <a:rPr lang="el-GR" sz="1700" dirty="0" smtClean="0"/>
              <a:t>Δεν αναπτύσσεται</a:t>
            </a:r>
            <a:r>
              <a:rPr lang="en-US" sz="1700" dirty="0" smtClean="0"/>
              <a:t> </a:t>
            </a:r>
            <a:r>
              <a:rPr lang="el-GR" sz="1700" dirty="0" smtClean="0"/>
              <a:t>ούτε παράγει τοξίνη υπό ψύξη (εξαίρεση (</a:t>
            </a:r>
            <a:r>
              <a:rPr lang="en-US" sz="1700" i="1" dirty="0" smtClean="0"/>
              <a:t>Cl. </a:t>
            </a:r>
            <a:r>
              <a:rPr lang="en-US" sz="1700" i="1" dirty="0" err="1" smtClean="0"/>
              <a:t>botulinum</a:t>
            </a:r>
            <a:r>
              <a:rPr lang="en-US" sz="1700" i="1" dirty="0" smtClean="0"/>
              <a:t> </a:t>
            </a:r>
            <a:r>
              <a:rPr lang="en-US" sz="1700" dirty="0" smtClean="0"/>
              <a:t>type E)</a:t>
            </a:r>
          </a:p>
          <a:p>
            <a:pPr eaLnBrk="1" hangingPunct="1">
              <a:lnSpc>
                <a:spcPct val="90000"/>
              </a:lnSpc>
            </a:pPr>
            <a:r>
              <a:rPr lang="el-GR" sz="1700" dirty="0" smtClean="0"/>
              <a:t>Τα γαλακτικά βακτήρια (και οι καλλιέργειες εκκίνησης)</a:t>
            </a:r>
            <a:r>
              <a:rPr lang="en-US" sz="1700" dirty="0" smtClean="0"/>
              <a:t> </a:t>
            </a:r>
            <a:r>
              <a:rPr lang="el-GR" sz="1700" dirty="0" smtClean="0"/>
              <a:t>αναστέλλουν την ανάπτυξη του </a:t>
            </a:r>
            <a:r>
              <a:rPr lang="en-US" sz="1700" i="1" dirty="0" smtClean="0"/>
              <a:t>C. </a:t>
            </a:r>
            <a:r>
              <a:rPr lang="en-US" sz="1700" i="1" dirty="0" err="1" smtClean="0"/>
              <a:t>botulinum</a:t>
            </a:r>
            <a:r>
              <a:rPr lang="en-US" sz="1700" i="1" dirty="0" smtClean="0"/>
              <a:t> </a:t>
            </a:r>
            <a:r>
              <a:rPr lang="el-GR" sz="1700" dirty="0" smtClean="0"/>
              <a:t>(παραγωγή </a:t>
            </a:r>
            <a:r>
              <a:rPr lang="el-GR" sz="1700" dirty="0" err="1" smtClean="0"/>
              <a:t>οξέων,βακτηριοσινών</a:t>
            </a:r>
            <a:r>
              <a:rPr lang="el-GR" sz="1700" dirty="0" smtClean="0"/>
              <a:t>, Η</a:t>
            </a:r>
            <a:r>
              <a:rPr lang="el-GR" sz="1700" baseline="-25000" dirty="0" smtClean="0"/>
              <a:t>2</a:t>
            </a:r>
            <a:r>
              <a:rPr lang="el-GR" sz="1700" dirty="0" smtClean="0"/>
              <a:t>Ο</a:t>
            </a:r>
            <a:r>
              <a:rPr lang="el-GR" sz="1700" baseline="-25000" dirty="0" smtClean="0"/>
              <a:t>2</a:t>
            </a:r>
            <a:r>
              <a:rPr lang="el-GR" sz="1700" dirty="0" smtClean="0"/>
              <a:t>, κλπ) </a:t>
            </a:r>
            <a:endParaRPr lang="en-US" sz="1700" dirty="0" smtClean="0"/>
          </a:p>
          <a:p>
            <a:pPr eaLnBrk="1" hangingPunct="1">
              <a:lnSpc>
                <a:spcPct val="90000"/>
              </a:lnSpc>
            </a:pPr>
            <a:r>
              <a:rPr lang="el-GR" sz="1700" dirty="0" smtClean="0"/>
              <a:t>Τα σπόρια είναι πολύ ανθεκτικά στην ακτινοβολία </a:t>
            </a:r>
            <a:endParaRPr lang="en-US" sz="1700" dirty="0" smtClean="0"/>
          </a:p>
          <a:p>
            <a:pPr eaLnBrk="1" hangingPunct="1">
              <a:lnSpc>
                <a:spcPct val="90000"/>
              </a:lnSpc>
            </a:pPr>
            <a:r>
              <a:rPr lang="el-GR" sz="1700" dirty="0" smtClean="0"/>
              <a:t>Διαθέτει τα πλέον </a:t>
            </a:r>
            <a:r>
              <a:rPr lang="el-GR" sz="1700" dirty="0" err="1" smtClean="0"/>
              <a:t>θερμοάντοχα</a:t>
            </a:r>
            <a:r>
              <a:rPr lang="el-GR" sz="1700" dirty="0" smtClean="0"/>
              <a:t> σπόρια </a:t>
            </a:r>
            <a:r>
              <a:rPr lang="en-US" sz="1700" dirty="0" smtClean="0"/>
              <a:t>(</a:t>
            </a:r>
            <a:r>
              <a:rPr lang="el-GR" sz="1700" dirty="0" smtClean="0"/>
              <a:t>αντοχή μέχρι 1</a:t>
            </a:r>
            <a:r>
              <a:rPr lang="en-US" sz="1700" dirty="0" smtClean="0"/>
              <a:t>21</a:t>
            </a:r>
            <a:r>
              <a:rPr lang="en-US" sz="1700" dirty="0" smtClean="0">
                <a:sym typeface="Symbol" pitchFamily="18" charset="2"/>
              </a:rPr>
              <a:t></a:t>
            </a:r>
            <a:r>
              <a:rPr lang="en-US" sz="1700" dirty="0" smtClean="0"/>
              <a:t>C): </a:t>
            </a:r>
            <a:r>
              <a:rPr lang="el-GR" sz="1700" dirty="0" smtClean="0"/>
              <a:t>αποτελούν το στόχο της εμπορικής αποστείρωσης μη όξινων κονσερβών </a:t>
            </a:r>
          </a:p>
          <a:p>
            <a:pPr eaLnBrk="1" hangingPunct="1">
              <a:lnSpc>
                <a:spcPct val="90000"/>
              </a:lnSpc>
            </a:pPr>
            <a:r>
              <a:rPr lang="el-GR" sz="1700" dirty="0" smtClean="0"/>
              <a:t>Δράση </a:t>
            </a:r>
            <a:r>
              <a:rPr lang="el-GR" sz="1700" dirty="0" err="1" smtClean="0"/>
              <a:t>νευροτοξινών</a:t>
            </a:r>
            <a:r>
              <a:rPr lang="en-US" sz="1700" dirty="0" smtClean="0"/>
              <a:t>: </a:t>
            </a:r>
            <a:r>
              <a:rPr lang="el-GR" sz="1700" dirty="0" smtClean="0"/>
              <a:t>παράλυση νευρικών κυττάρων, θολωμένη όραση, καρδιακή ή αναπνευστική ανεπάρκεια</a:t>
            </a:r>
            <a:r>
              <a:rPr lang="en-US" sz="1700" dirty="0" smtClean="0"/>
              <a:t> (</a:t>
            </a:r>
            <a:r>
              <a:rPr lang="el-GR" sz="1700" dirty="0" smtClean="0"/>
              <a:t>μολυσματική δόση </a:t>
            </a:r>
            <a:r>
              <a:rPr lang="en-US" sz="1700" dirty="0" smtClean="0"/>
              <a:t>&gt; 10</a:t>
            </a:r>
            <a:r>
              <a:rPr lang="en-US" sz="1700" baseline="30000" dirty="0" smtClean="0"/>
              <a:t>4</a:t>
            </a:r>
            <a:r>
              <a:rPr lang="el-GR" sz="1700" baseline="30000" dirty="0" smtClean="0"/>
              <a:t> </a:t>
            </a:r>
            <a:r>
              <a:rPr lang="en-US" sz="1700" dirty="0" err="1" smtClean="0"/>
              <a:t>cfu</a:t>
            </a:r>
            <a:r>
              <a:rPr lang="en-US" sz="1700" dirty="0" smtClean="0"/>
              <a:t>/</a:t>
            </a:r>
            <a:r>
              <a:rPr lang="en-US" sz="1700" dirty="0" err="1" smtClean="0"/>
              <a:t>gr</a:t>
            </a:r>
            <a:r>
              <a:rPr lang="en-US" sz="1700" dirty="0" smtClean="0"/>
              <a:t>)</a:t>
            </a:r>
          </a:p>
          <a:p>
            <a:pPr eaLnBrk="1" hangingPunct="1">
              <a:lnSpc>
                <a:spcPct val="90000"/>
              </a:lnSpc>
            </a:pPr>
            <a:r>
              <a:rPr lang="el-GR" sz="1700" dirty="0" smtClean="0"/>
              <a:t>Ωστόσο, η τοξίνη του </a:t>
            </a:r>
            <a:r>
              <a:rPr lang="en-US" sz="1700" i="1" dirty="0" smtClean="0"/>
              <a:t>C. </a:t>
            </a:r>
            <a:r>
              <a:rPr lang="en-US" sz="1700" i="1" dirty="0" err="1" smtClean="0"/>
              <a:t>botulinum</a:t>
            </a:r>
            <a:r>
              <a:rPr lang="en-US" sz="1700" i="1" dirty="0" smtClean="0"/>
              <a:t> </a:t>
            </a:r>
            <a:r>
              <a:rPr lang="el-GR" sz="1700" dirty="0" smtClean="0"/>
              <a:t>είναι </a:t>
            </a:r>
            <a:r>
              <a:rPr lang="el-GR" sz="1700" dirty="0" err="1" smtClean="0"/>
              <a:t>θερμοευαίσθητη</a:t>
            </a:r>
            <a:r>
              <a:rPr lang="el-GR" sz="1700" dirty="0" smtClean="0"/>
              <a:t>. </a:t>
            </a:r>
            <a:r>
              <a:rPr lang="en-US" sz="1700" dirty="0" smtClean="0"/>
              <a:t> </a:t>
            </a:r>
          </a:p>
          <a:p>
            <a:pPr eaLnBrk="1" hangingPunct="1">
              <a:lnSpc>
                <a:spcPct val="90000"/>
              </a:lnSpc>
            </a:pPr>
            <a:r>
              <a:rPr lang="el-GR" sz="1700" dirty="0" smtClean="0"/>
              <a:t>Πρόληψη:</a:t>
            </a:r>
            <a:r>
              <a:rPr lang="en-US" sz="1700" dirty="0" smtClean="0"/>
              <a:t> </a:t>
            </a:r>
            <a:r>
              <a:rPr lang="el-GR" sz="1700" dirty="0" smtClean="0"/>
              <a:t>αποφυγή οικιακών κονσερβών για μη όξινα τρόφιμα, ψύξη τροφίμων, αποθήκευση κονσερβών σε δροσερό και στεγνό περιβάλλον</a:t>
            </a:r>
            <a:endParaRPr lang="en-US" sz="1700" dirty="0" smtClean="0"/>
          </a:p>
        </p:txBody>
      </p:sp>
      <p:sp>
        <p:nvSpPr>
          <p:cNvPr id="6" name="5 - Θέση αριθμού διαφάνειας"/>
          <p:cNvSpPr>
            <a:spLocks noGrp="1"/>
          </p:cNvSpPr>
          <p:nvPr>
            <p:ph type="sldNum" sz="quarter" idx="12"/>
          </p:nvPr>
        </p:nvSpPr>
        <p:spPr/>
        <p:txBody>
          <a:bodyPr/>
          <a:lstStyle/>
          <a:p>
            <a:pPr>
              <a:defRPr/>
            </a:pPr>
            <a:fld id="{1B85BC8D-DBC8-4ABE-8687-19267DC586C3}" type="slidenum">
              <a:rPr lang="el-GR"/>
              <a:pPr>
                <a:defRPr/>
              </a:pPr>
              <a:t>43</a:t>
            </a:fld>
            <a:endParaRPr lang="el-G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8229600" cy="1828800"/>
          </a:xfrm>
        </p:spPr>
        <p:txBody>
          <a:bodyPr/>
          <a:lstStyle/>
          <a:p>
            <a:r>
              <a:rPr lang="en-GB" b="1" i="1" u="sng" dirty="0" smtClean="0"/>
              <a:t>S</a:t>
            </a:r>
            <a:r>
              <a:rPr lang="en-GB" b="1" i="1" u="sng" cap="none" dirty="0" smtClean="0"/>
              <a:t>taphylococcus </a:t>
            </a:r>
            <a:r>
              <a:rPr lang="en-GB" b="1" i="1" u="sng" cap="none" dirty="0" err="1" smtClean="0"/>
              <a:t>aureus</a:t>
            </a:r>
            <a:endParaRPr lang="el-GR" b="1" i="1" u="sng" cap="none" dirty="0"/>
          </a:p>
        </p:txBody>
      </p:sp>
      <p:sp>
        <p:nvSpPr>
          <p:cNvPr id="3" name="2 - Υπότιτλος"/>
          <p:cNvSpPr>
            <a:spLocks noGrp="1"/>
          </p:cNvSpPr>
          <p:nvPr>
            <p:ph type="subTitle" idx="1"/>
          </p:nvPr>
        </p:nvSpPr>
        <p:spPr>
          <a:xfrm>
            <a:off x="971600" y="1916832"/>
            <a:ext cx="7704856" cy="2160240"/>
          </a:xfrm>
        </p:spPr>
        <p:txBody>
          <a:bodyPr>
            <a:normAutofit/>
          </a:bodyPr>
          <a:lstStyle/>
          <a:p>
            <a:pPr>
              <a:buFont typeface="Wingdings" pitchFamily="2" charset="2"/>
              <a:buChar char="Ø"/>
            </a:pPr>
            <a:r>
              <a:rPr lang="en-GB" dirty="0" smtClean="0">
                <a:solidFill>
                  <a:schemeClr val="bg1"/>
                </a:solidFill>
              </a:rPr>
              <a:t>gram</a:t>
            </a:r>
            <a:r>
              <a:rPr lang="el-GR" dirty="0" smtClean="0">
                <a:solidFill>
                  <a:schemeClr val="bg1"/>
                </a:solidFill>
              </a:rPr>
              <a:t>-θετικό</a:t>
            </a:r>
            <a:r>
              <a:rPr lang="en-US" dirty="0" smtClean="0">
                <a:solidFill>
                  <a:schemeClr val="bg1"/>
                </a:solidFill>
              </a:rPr>
              <a:t> </a:t>
            </a:r>
            <a:r>
              <a:rPr lang="el-GR" dirty="0" smtClean="0">
                <a:solidFill>
                  <a:schemeClr val="bg1"/>
                </a:solidFill>
              </a:rPr>
              <a:t>βακτήριο, </a:t>
            </a:r>
            <a:endParaRPr lang="en-US" dirty="0" smtClean="0">
              <a:solidFill>
                <a:schemeClr val="bg1"/>
              </a:solidFill>
            </a:endParaRPr>
          </a:p>
          <a:p>
            <a:pPr>
              <a:buFont typeface="Wingdings" pitchFamily="2" charset="2"/>
              <a:buChar char="Ø"/>
            </a:pPr>
            <a:r>
              <a:rPr lang="el-GR" dirty="0" smtClean="0">
                <a:solidFill>
                  <a:schemeClr val="bg1"/>
                </a:solidFill>
              </a:rPr>
              <a:t>μορφής κόκκου</a:t>
            </a:r>
          </a:p>
          <a:p>
            <a:pPr>
              <a:buFont typeface="Wingdings" pitchFamily="2" charset="2"/>
              <a:buChar char="Ø"/>
            </a:pPr>
            <a:r>
              <a:rPr lang="el-GR" dirty="0" smtClean="0">
                <a:solidFill>
                  <a:schemeClr val="bg1"/>
                </a:solidFill>
              </a:rPr>
              <a:t>προαιρετικά αναερόβιο</a:t>
            </a:r>
          </a:p>
          <a:p>
            <a:pPr>
              <a:buFont typeface="Wingdings" pitchFamily="2" charset="2"/>
              <a:buChar char="Ø"/>
            </a:pPr>
            <a:r>
              <a:rPr lang="el-GR" dirty="0" smtClean="0">
                <a:solidFill>
                  <a:schemeClr val="bg1"/>
                </a:solidFill>
              </a:rPr>
              <a:t>προκαλεί </a:t>
            </a:r>
            <a:r>
              <a:rPr lang="el-GR" dirty="0" err="1" smtClean="0">
                <a:solidFill>
                  <a:schemeClr val="bg1"/>
                </a:solidFill>
              </a:rPr>
              <a:t>τοξικώσεις</a:t>
            </a:r>
            <a:endParaRPr lang="en-US" dirty="0" smtClean="0">
              <a:solidFill>
                <a:schemeClr val="bg1"/>
              </a:solidFill>
            </a:endParaRPr>
          </a:p>
        </p:txBody>
      </p:sp>
      <p:pic>
        <p:nvPicPr>
          <p:cNvPr id="6146" name="Picture 2" descr="Image result for staphylococcus"/>
          <p:cNvPicPr>
            <a:picLocks noChangeAspect="1" noChangeArrowheads="1"/>
          </p:cNvPicPr>
          <p:nvPr/>
        </p:nvPicPr>
        <p:blipFill>
          <a:blip r:embed="rId2" cstate="print"/>
          <a:srcRect/>
          <a:stretch>
            <a:fillRect/>
          </a:stretch>
        </p:blipFill>
        <p:spPr bwMode="auto">
          <a:xfrm>
            <a:off x="1115616" y="3958783"/>
            <a:ext cx="3816424" cy="2899217"/>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b="1" i="1" dirty="0" smtClean="0"/>
              <a:t>Staphylococcus </a:t>
            </a:r>
            <a:r>
              <a:rPr lang="en-GB" b="1" i="1" dirty="0" err="1" smtClean="0"/>
              <a:t>aureus</a:t>
            </a:r>
            <a:endParaRPr lang="el-GR" dirty="0"/>
          </a:p>
        </p:txBody>
      </p:sp>
      <p:sp>
        <p:nvSpPr>
          <p:cNvPr id="3" name="2 - Θέση περιεχομένου"/>
          <p:cNvSpPr>
            <a:spLocks noGrp="1"/>
          </p:cNvSpPr>
          <p:nvPr>
            <p:ph idx="1"/>
          </p:nvPr>
        </p:nvSpPr>
        <p:spPr/>
        <p:txBody>
          <a:bodyPr/>
          <a:lstStyle/>
          <a:p>
            <a:r>
              <a:rPr lang="el-GR" dirty="0" smtClean="0"/>
              <a:t>όταν παρατηρείται στο μικροσκόπιο εμφανίζεται σε ζεύγη, μικρές αλυσίδες, ή συσσωματώματα με μορφή τσαμπιών σταφυλιού. </a:t>
            </a:r>
            <a:endParaRPr lang="en-US" dirty="0" smtClean="0"/>
          </a:p>
          <a:p>
            <a:r>
              <a:rPr lang="el-GR" dirty="0" smtClean="0"/>
              <a:t>Ορισμένα στελέχη του παράγουν μια ιδιαίτερα </a:t>
            </a:r>
            <a:r>
              <a:rPr lang="el-GR" dirty="0" err="1" smtClean="0"/>
              <a:t>θερμοανθεκτική</a:t>
            </a:r>
            <a:r>
              <a:rPr lang="el-GR" dirty="0" smtClean="0"/>
              <a:t> πρωτεϊνική </a:t>
            </a:r>
            <a:r>
              <a:rPr lang="el-GR" b="1" u="sng" dirty="0" smtClean="0"/>
              <a:t>τοξίνη</a:t>
            </a:r>
            <a:r>
              <a:rPr lang="el-GR" dirty="0" smtClean="0"/>
              <a:t>, η οποία είναι ικανή να  προκαλέσει τροφικές δηλητηριάσεις στον άνθρωπο</a:t>
            </a:r>
          </a:p>
          <a:p>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b="1" i="1" dirty="0" smtClean="0"/>
              <a:t>Παράγοντες που επηρεάζουν την ανάπτυξη του </a:t>
            </a:r>
            <a:r>
              <a:rPr lang="en-US" sz="3200" b="1" i="1" dirty="0" smtClean="0"/>
              <a:t>Staphylococcus </a:t>
            </a:r>
            <a:r>
              <a:rPr lang="en-US" sz="3200" b="1" i="1" dirty="0" err="1" smtClean="0"/>
              <a:t>aureus</a:t>
            </a:r>
            <a:r>
              <a:rPr lang="el-GR" sz="3200" dirty="0" smtClean="0"/>
              <a:t/>
            </a:r>
            <a:br>
              <a:rPr lang="el-GR" sz="3200" dirty="0" smtClean="0"/>
            </a:br>
            <a:endParaRPr lang="el-GR" sz="3200" dirty="0"/>
          </a:p>
        </p:txBody>
      </p:sp>
      <p:sp>
        <p:nvSpPr>
          <p:cNvPr id="3" name="2 - Θέση περιεχομένου"/>
          <p:cNvSpPr>
            <a:spLocks noGrp="1"/>
          </p:cNvSpPr>
          <p:nvPr>
            <p:ph idx="1"/>
          </p:nvPr>
        </p:nvSpPr>
        <p:spPr/>
        <p:txBody>
          <a:bodyPr>
            <a:normAutofit lnSpcReduction="10000"/>
          </a:bodyPr>
          <a:lstStyle/>
          <a:p>
            <a:r>
              <a:rPr lang="el-GR" i="1" u="sng" dirty="0" smtClean="0"/>
              <a:t>Εύρος Θερμοκρασίας</a:t>
            </a:r>
            <a:endParaRPr lang="el-GR" b="1" dirty="0" smtClean="0"/>
          </a:p>
          <a:p>
            <a:pPr lvl="1"/>
            <a:r>
              <a:rPr lang="el-GR" dirty="0" smtClean="0"/>
              <a:t>ανάπτυξη: </a:t>
            </a:r>
            <a:r>
              <a:rPr lang="en-US" dirty="0" smtClean="0"/>
              <a:t> </a:t>
            </a:r>
            <a:r>
              <a:rPr lang="el-GR" dirty="0" smtClean="0"/>
              <a:t>			</a:t>
            </a:r>
            <a:r>
              <a:rPr lang="en-US" dirty="0" smtClean="0"/>
              <a:t>7</a:t>
            </a:r>
            <a:r>
              <a:rPr lang="el-GR" baseline="30000" dirty="0" smtClean="0"/>
              <a:t>0</a:t>
            </a:r>
            <a:r>
              <a:rPr lang="en-GB" dirty="0" smtClean="0"/>
              <a:t>C </a:t>
            </a:r>
            <a:r>
              <a:rPr lang="el-GR" dirty="0" smtClean="0"/>
              <a:t>ως 4</a:t>
            </a:r>
            <a:r>
              <a:rPr lang="en-US" dirty="0" smtClean="0"/>
              <a:t>8</a:t>
            </a:r>
            <a:r>
              <a:rPr lang="el-GR" baseline="30000" dirty="0" smtClean="0"/>
              <a:t>0</a:t>
            </a:r>
            <a:r>
              <a:rPr lang="en-GB" dirty="0" smtClean="0"/>
              <a:t>C</a:t>
            </a:r>
            <a:endParaRPr lang="el-GR" dirty="0" smtClean="0"/>
          </a:p>
          <a:p>
            <a:pPr lvl="1"/>
            <a:r>
              <a:rPr lang="el-GR" dirty="0" smtClean="0"/>
              <a:t>παραγωγή τοξίνης: 		10</a:t>
            </a:r>
            <a:r>
              <a:rPr lang="el-GR" baseline="30000" dirty="0" smtClean="0"/>
              <a:t>0</a:t>
            </a:r>
            <a:r>
              <a:rPr lang="en-GB" dirty="0" smtClean="0"/>
              <a:t>C</a:t>
            </a:r>
            <a:r>
              <a:rPr lang="el-GR" dirty="0" smtClean="0"/>
              <a:t> ως 46</a:t>
            </a:r>
            <a:r>
              <a:rPr lang="el-GR" baseline="30000" dirty="0" smtClean="0"/>
              <a:t>0</a:t>
            </a:r>
            <a:r>
              <a:rPr lang="en-GB" dirty="0" smtClean="0"/>
              <a:t>C</a:t>
            </a:r>
            <a:endParaRPr lang="el-GR" dirty="0" smtClean="0"/>
          </a:p>
          <a:p>
            <a:pPr>
              <a:buNone/>
            </a:pPr>
            <a:endParaRPr lang="el-GR" dirty="0" smtClean="0"/>
          </a:p>
          <a:p>
            <a:r>
              <a:rPr lang="el-GR" u="sng" dirty="0" smtClean="0"/>
              <a:t>Ιδανική θερμοκρασία </a:t>
            </a:r>
          </a:p>
          <a:p>
            <a:pPr lvl="1"/>
            <a:r>
              <a:rPr lang="el-GR" dirty="0" smtClean="0"/>
              <a:t>ανάπτυξη:  			</a:t>
            </a:r>
            <a:r>
              <a:rPr lang="en-US" dirty="0" smtClean="0"/>
              <a:t>35-40</a:t>
            </a:r>
            <a:r>
              <a:rPr lang="el-GR" baseline="30000" dirty="0" smtClean="0"/>
              <a:t>0</a:t>
            </a:r>
            <a:r>
              <a:rPr lang="en-GB" dirty="0" smtClean="0"/>
              <a:t>C</a:t>
            </a:r>
            <a:endParaRPr lang="el-GR" dirty="0" smtClean="0"/>
          </a:p>
          <a:p>
            <a:pPr lvl="1"/>
            <a:r>
              <a:rPr lang="el-GR" dirty="0" smtClean="0"/>
              <a:t>παραγωγή τοξίνης: 		40</a:t>
            </a:r>
            <a:r>
              <a:rPr lang="en-US" dirty="0" smtClean="0"/>
              <a:t>-4</a:t>
            </a:r>
            <a:r>
              <a:rPr lang="el-GR" dirty="0" smtClean="0"/>
              <a:t>5</a:t>
            </a:r>
            <a:r>
              <a:rPr lang="el-GR" baseline="30000" dirty="0" smtClean="0"/>
              <a:t>0</a:t>
            </a:r>
            <a:r>
              <a:rPr lang="en-GB" dirty="0" smtClean="0"/>
              <a:t>C</a:t>
            </a:r>
            <a:endParaRPr lang="el-GR" dirty="0" smtClean="0"/>
          </a:p>
          <a:p>
            <a:endParaRPr lang="el-GR" dirty="0" smtClean="0"/>
          </a:p>
          <a:p>
            <a:endParaRPr lang="el-GR" dirty="0" smtClean="0"/>
          </a:p>
          <a:p>
            <a:pPr>
              <a:buNone/>
            </a:pPr>
            <a:r>
              <a:rPr lang="el-GR" dirty="0" smtClean="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4400" i="1" dirty="0" smtClean="0"/>
              <a:t>Staphylococcus </a:t>
            </a:r>
            <a:r>
              <a:rPr lang="en-US" sz="4400" i="1" dirty="0" err="1" smtClean="0"/>
              <a:t>aureus</a:t>
            </a:r>
            <a:r>
              <a:rPr lang="el-GR" sz="4400" dirty="0" smtClean="0"/>
              <a:t/>
            </a:r>
            <a:br>
              <a:rPr lang="el-GR" sz="4400" dirty="0" smtClean="0"/>
            </a:br>
            <a:endParaRPr lang="el-GR" dirty="0"/>
          </a:p>
        </p:txBody>
      </p:sp>
      <p:sp>
        <p:nvSpPr>
          <p:cNvPr id="3" name="2 - Θέση περιεχομένου"/>
          <p:cNvSpPr>
            <a:spLocks noGrp="1"/>
          </p:cNvSpPr>
          <p:nvPr>
            <p:ph idx="1"/>
          </p:nvPr>
        </p:nvSpPr>
        <p:spPr>
          <a:xfrm>
            <a:off x="467544" y="1700808"/>
            <a:ext cx="8229600" cy="4572000"/>
          </a:xfrm>
        </p:spPr>
        <p:txBody>
          <a:bodyPr>
            <a:normAutofit/>
          </a:bodyPr>
          <a:lstStyle/>
          <a:p>
            <a:r>
              <a:rPr lang="el-GR" i="1" u="sng" dirty="0" smtClean="0"/>
              <a:t>Εύρος </a:t>
            </a:r>
            <a:r>
              <a:rPr lang="en-GB" i="1" u="sng" dirty="0" smtClean="0"/>
              <a:t>pH</a:t>
            </a:r>
            <a:endParaRPr lang="el-GR" b="1" dirty="0" smtClean="0"/>
          </a:p>
          <a:p>
            <a:pPr lvl="1"/>
            <a:r>
              <a:rPr lang="el-GR" dirty="0" smtClean="0"/>
              <a:t>ανάπτυξη: </a:t>
            </a:r>
            <a:r>
              <a:rPr lang="en-US" dirty="0" smtClean="0"/>
              <a:t> </a:t>
            </a:r>
            <a:r>
              <a:rPr lang="el-GR" dirty="0" smtClean="0"/>
              <a:t>			4,0-10,0</a:t>
            </a:r>
          </a:p>
          <a:p>
            <a:pPr lvl="1"/>
            <a:r>
              <a:rPr lang="el-GR" dirty="0" smtClean="0"/>
              <a:t>παραγωγή τοξίνης: 		4,5-9,6</a:t>
            </a:r>
          </a:p>
          <a:p>
            <a:r>
              <a:rPr lang="el-GR" u="sng" dirty="0" smtClean="0"/>
              <a:t>Ιδανικό </a:t>
            </a:r>
            <a:r>
              <a:rPr lang="en-GB" dirty="0" smtClean="0"/>
              <a:t>pH</a:t>
            </a:r>
            <a:r>
              <a:rPr lang="el-GR" dirty="0" smtClean="0"/>
              <a:t> </a:t>
            </a:r>
            <a:endParaRPr lang="el-GR" u="sng" dirty="0" smtClean="0"/>
          </a:p>
          <a:p>
            <a:pPr lvl="1"/>
            <a:r>
              <a:rPr lang="el-GR" dirty="0" smtClean="0"/>
              <a:t>ανάπτυξης:  			6,0-7,0</a:t>
            </a:r>
          </a:p>
          <a:p>
            <a:pPr lvl="1"/>
            <a:r>
              <a:rPr lang="el-GR" dirty="0" smtClean="0"/>
              <a:t>παραγωγή τοξίνης: 		7,8-8,6</a:t>
            </a:r>
          </a:p>
          <a:p>
            <a:pPr lvl="1"/>
            <a:endParaRPr lang="el-GR" dirty="0" smtClean="0"/>
          </a:p>
          <a:p>
            <a:pPr lvl="1"/>
            <a:r>
              <a:rPr lang="el-GR" i="1" u="sng" dirty="0" err="1" smtClean="0"/>
              <a:t>Ενεργότητα</a:t>
            </a:r>
            <a:r>
              <a:rPr lang="el-GR" i="1" u="sng" dirty="0" smtClean="0"/>
              <a:t> νερού</a:t>
            </a:r>
            <a:r>
              <a:rPr lang="el-GR" i="1" dirty="0" smtClean="0"/>
              <a:t> (α</a:t>
            </a:r>
            <a:r>
              <a:rPr lang="en-US" i="1" baseline="-25000" dirty="0" smtClean="0"/>
              <a:t>w</a:t>
            </a:r>
            <a:r>
              <a:rPr lang="el-GR" i="1" dirty="0" smtClean="0"/>
              <a:t>)</a:t>
            </a:r>
          </a:p>
          <a:p>
            <a:r>
              <a:rPr lang="el-GR" sz="2100" dirty="0" smtClean="0"/>
              <a:t>Ελάχιστη τιμή α</a:t>
            </a:r>
            <a:r>
              <a:rPr lang="en-US" sz="2100" dirty="0" smtClean="0"/>
              <a:t>w </a:t>
            </a:r>
            <a:r>
              <a:rPr lang="el-GR" sz="2100" dirty="0" smtClean="0"/>
              <a:t>ανάπτυξης  0,83</a:t>
            </a:r>
          </a:p>
          <a:p>
            <a:r>
              <a:rPr lang="el-GR" sz="2000" dirty="0" smtClean="0"/>
              <a:t>Ελάχιστη τιμή </a:t>
            </a:r>
            <a:r>
              <a:rPr lang="el-GR" sz="2000" i="1" dirty="0" smtClean="0"/>
              <a:t>α</a:t>
            </a:r>
            <a:r>
              <a:rPr lang="en-US" sz="2000" i="1" baseline="-25000" dirty="0" smtClean="0"/>
              <a:t>w </a:t>
            </a:r>
            <a:r>
              <a:rPr lang="el-GR" sz="2000" dirty="0" smtClean="0"/>
              <a:t>για παραγωγή τοξίνης  0,88</a:t>
            </a:r>
          </a:p>
          <a:p>
            <a:endParaRPr lang="el-GR" sz="2000" dirty="0" smtClean="0"/>
          </a:p>
          <a:p>
            <a:pPr lvl="1"/>
            <a:endParaRPr lang="el-GR" dirty="0" smtClean="0"/>
          </a:p>
          <a:p>
            <a:pPr lvl="1"/>
            <a:endParaRPr lang="el-GR" dirty="0" smtClean="0"/>
          </a:p>
          <a:p>
            <a:endParaRPr lang="el-GR" i="1" u="sng" dirty="0" smtClean="0"/>
          </a:p>
          <a:p>
            <a:endParaRPr lang="el-GR" i="1" u="sng" dirty="0" smtClean="0"/>
          </a:p>
          <a:p>
            <a:endParaRPr lang="el-GR" i="1" u="sng"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4400" i="1" dirty="0" smtClean="0"/>
              <a:t>Staphylococcus </a:t>
            </a:r>
            <a:r>
              <a:rPr lang="en-US" sz="4400" i="1" dirty="0" err="1" smtClean="0"/>
              <a:t>aureus</a:t>
            </a:r>
            <a:r>
              <a:rPr lang="el-GR" sz="4400" dirty="0" smtClean="0"/>
              <a:t/>
            </a:r>
            <a:br>
              <a:rPr lang="el-GR" sz="4400" dirty="0" smtClean="0"/>
            </a:br>
            <a:endParaRPr lang="el-GR" dirty="0"/>
          </a:p>
        </p:txBody>
      </p:sp>
      <p:sp>
        <p:nvSpPr>
          <p:cNvPr id="3" name="2 - Θέση περιεχομένου"/>
          <p:cNvSpPr>
            <a:spLocks noGrp="1"/>
          </p:cNvSpPr>
          <p:nvPr>
            <p:ph idx="1"/>
          </p:nvPr>
        </p:nvSpPr>
        <p:spPr/>
        <p:txBody>
          <a:bodyPr/>
          <a:lstStyle/>
          <a:p>
            <a:r>
              <a:rPr lang="el-GR" i="1" u="sng" dirty="0" err="1" smtClean="0"/>
              <a:t>Αλατότητα</a:t>
            </a:r>
            <a:endParaRPr lang="el-GR" dirty="0" smtClean="0"/>
          </a:p>
          <a:p>
            <a:r>
              <a:rPr lang="el-GR" dirty="0" smtClean="0"/>
              <a:t>Ο </a:t>
            </a:r>
            <a:r>
              <a:rPr lang="en-GB" i="1" dirty="0" smtClean="0"/>
              <a:t>S</a:t>
            </a:r>
            <a:r>
              <a:rPr lang="en-US" i="1" dirty="0" err="1" smtClean="0"/>
              <a:t>taphylococcus</a:t>
            </a:r>
            <a:r>
              <a:rPr lang="en-US" i="1" dirty="0" smtClean="0"/>
              <a:t> </a:t>
            </a:r>
            <a:r>
              <a:rPr lang="en-GB" i="1" dirty="0" err="1" smtClean="0"/>
              <a:t>aureus</a:t>
            </a:r>
            <a:r>
              <a:rPr lang="el-GR" dirty="0" smtClean="0"/>
              <a:t> μπορεί ν’ αναπτύσσεται σε υψηλές συγκεντρώσεις άλατος (έως 20%).</a:t>
            </a:r>
          </a:p>
          <a:p>
            <a:r>
              <a:rPr lang="el-GR" dirty="0" smtClean="0"/>
              <a:t> </a:t>
            </a:r>
            <a:r>
              <a:rPr lang="en-US" dirty="0" smtClean="0"/>
              <a:t>H</a:t>
            </a:r>
            <a:r>
              <a:rPr lang="el-GR" dirty="0" smtClean="0"/>
              <a:t> παραγωγή εντεροτοξίνης λαμβάνει χώρα σε συγκεντρώσεις άλατος έως και 10%, ενώ αναστέλλεται σε υψηλότερες συγκεντρώσεις.</a:t>
            </a:r>
          </a:p>
          <a:p>
            <a:endParaRPr lang="el-G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dirty="0" smtClean="0"/>
              <a:t>Πηγές </a:t>
            </a:r>
            <a:r>
              <a:rPr lang="en-GB" b="1" i="1" dirty="0" smtClean="0"/>
              <a:t>S</a:t>
            </a:r>
            <a:r>
              <a:rPr lang="en-US" b="1" i="1" dirty="0" err="1" smtClean="0"/>
              <a:t>taphylococcus</a:t>
            </a:r>
            <a:r>
              <a:rPr lang="en-US" b="1" i="1" dirty="0" smtClean="0"/>
              <a:t> </a:t>
            </a:r>
            <a:r>
              <a:rPr lang="en-GB" b="1" i="1" dirty="0" err="1" smtClean="0"/>
              <a:t>aureus</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a:bodyPr>
          <a:lstStyle/>
          <a:p>
            <a:r>
              <a:rPr lang="el-GR" i="1" u="sng" dirty="0" smtClean="0"/>
              <a:t>Περιβάλλον</a:t>
            </a:r>
            <a:endParaRPr lang="el-GR" dirty="0" smtClean="0"/>
          </a:p>
          <a:p>
            <a:r>
              <a:rPr lang="el-GR" dirty="0" smtClean="0"/>
              <a:t>Οι σταφυλόκοκκοι</a:t>
            </a:r>
            <a:r>
              <a:rPr lang="el-GR" i="1" dirty="0" smtClean="0"/>
              <a:t> </a:t>
            </a:r>
            <a:r>
              <a:rPr lang="el-GR" dirty="0" smtClean="0"/>
              <a:t>απαντώνται σχεδόν παντού: στον αέρα, στο έδαφος, στο νερό, στα λύματα, στα φυτά και τα προϊόντα τους, στον άνθρωπο (στο δέρμα, στις ρινικές διόδους, στον λαιμό των υγιών ανθρώπων) και στα θερμόαιμα ζώα.</a:t>
            </a:r>
            <a:endParaRPr lang="en-US" dirty="0" smtClean="0"/>
          </a:p>
          <a:p>
            <a:r>
              <a:rPr lang="el-GR" dirty="0" smtClean="0"/>
              <a:t>Οι κύριοι υπαίτιοι τροφικών δηλητηριάσεων από </a:t>
            </a:r>
            <a:r>
              <a:rPr lang="en-GB" i="1" dirty="0" smtClean="0"/>
              <a:t>Staphylococcus </a:t>
            </a:r>
            <a:r>
              <a:rPr lang="en-GB" i="1" dirty="0" err="1" smtClean="0"/>
              <a:t>aureus</a:t>
            </a:r>
            <a:r>
              <a:rPr lang="el-GR" dirty="0" smtClean="0"/>
              <a:t> είναι οι χειριστές τροφίμων, καθώς επίσης και ο μηχανολογικός εξοπλισμός που χρησιμοποιείται για την επεξεργασία των τροφίμων.</a:t>
            </a: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692696"/>
            <a:ext cx="8229600" cy="1066800"/>
          </a:xfrm>
        </p:spPr>
        <p:txBody>
          <a:bodyPr>
            <a:normAutofit fontScale="90000"/>
          </a:bodyPr>
          <a:lstStyle/>
          <a:p>
            <a:r>
              <a:rPr lang="el-GR" b="1" i="1" dirty="0" smtClean="0"/>
              <a:t>Πηγές </a:t>
            </a:r>
            <a:r>
              <a:rPr lang="en-US" b="1" i="1" dirty="0" smtClean="0"/>
              <a:t>Clostridium p</a:t>
            </a:r>
            <a:r>
              <a:rPr lang="en-GB" b="1" i="1" dirty="0" err="1" smtClean="0"/>
              <a:t>erfringens</a:t>
            </a:r>
            <a:r>
              <a:rPr lang="el-GR" dirty="0" smtClean="0"/>
              <a:t/>
            </a:r>
            <a:br>
              <a:rPr lang="el-GR" dirty="0" smtClean="0"/>
            </a:br>
            <a:endParaRPr lang="el-GR" dirty="0"/>
          </a:p>
        </p:txBody>
      </p:sp>
      <p:sp>
        <p:nvSpPr>
          <p:cNvPr id="3" name="2 - Θέση περιεχομένου"/>
          <p:cNvSpPr>
            <a:spLocks noGrp="1"/>
          </p:cNvSpPr>
          <p:nvPr>
            <p:ph idx="1"/>
          </p:nvPr>
        </p:nvSpPr>
        <p:spPr>
          <a:xfrm>
            <a:off x="323528" y="1484784"/>
            <a:ext cx="8229600" cy="4572000"/>
          </a:xfrm>
        </p:spPr>
        <p:txBody>
          <a:bodyPr>
            <a:normAutofit/>
          </a:bodyPr>
          <a:lstStyle/>
          <a:p>
            <a:pPr>
              <a:buNone/>
            </a:pPr>
            <a:r>
              <a:rPr lang="el-GR" i="1" u="sng" dirty="0" smtClean="0"/>
              <a:t>Περιβάλλον</a:t>
            </a:r>
            <a:endParaRPr lang="el-GR" dirty="0" smtClean="0"/>
          </a:p>
          <a:p>
            <a:r>
              <a:rPr lang="el-GR" dirty="0" smtClean="0"/>
              <a:t>Το </a:t>
            </a:r>
            <a:r>
              <a:rPr lang="en-GB" i="1" dirty="0" smtClean="0"/>
              <a:t>C</a:t>
            </a:r>
            <a:r>
              <a:rPr lang="el-GR" i="1" dirty="0" smtClean="0"/>
              <a:t>. </a:t>
            </a:r>
            <a:r>
              <a:rPr lang="en-US" i="1" dirty="0" smtClean="0"/>
              <a:t>p</a:t>
            </a:r>
            <a:r>
              <a:rPr lang="en-GB" i="1" dirty="0" err="1" smtClean="0"/>
              <a:t>erfringens</a:t>
            </a:r>
            <a:r>
              <a:rPr lang="el-GR" dirty="0" smtClean="0"/>
              <a:t> είναι το πιο διαδεδομένο απ’ όλα τα παθογόνα μικρόβια. </a:t>
            </a:r>
            <a:endParaRPr lang="en-US" dirty="0" smtClean="0"/>
          </a:p>
          <a:p>
            <a:r>
              <a:rPr lang="el-GR" dirty="0" smtClean="0"/>
              <a:t>Είναι μέρος της εντερικής χλωρίδας των ανθρώπων και των ζώων, και συναντάται ευρέως στο έδαφος σε επίπεδα της τάξεως του 10</a:t>
            </a:r>
            <a:r>
              <a:rPr lang="el-GR" baseline="30000" dirty="0" smtClean="0"/>
              <a:t>3</a:t>
            </a:r>
            <a:r>
              <a:rPr lang="el-GR" dirty="0" smtClean="0"/>
              <a:t>-10</a:t>
            </a:r>
            <a:r>
              <a:rPr lang="el-GR" baseline="30000" dirty="0" smtClean="0"/>
              <a:t>4</a:t>
            </a:r>
            <a:r>
              <a:rPr lang="el-GR" dirty="0" smtClean="0"/>
              <a:t> κύτταρα ανά γραμμάριο (</a:t>
            </a:r>
            <a:r>
              <a:rPr lang="en-GB" dirty="0" err="1" smtClean="0"/>
              <a:t>cfu</a:t>
            </a:r>
            <a:r>
              <a:rPr lang="el-GR" dirty="0" smtClean="0"/>
              <a:t>/</a:t>
            </a:r>
            <a:r>
              <a:rPr lang="en-GB" dirty="0" err="1" smtClean="0"/>
              <a:t>gr</a:t>
            </a:r>
            <a:r>
              <a:rPr lang="el-GR" dirty="0" smtClean="0"/>
              <a:t>). </a:t>
            </a:r>
            <a:endParaRPr lang="en-US" dirty="0" smtClean="0"/>
          </a:p>
          <a:p>
            <a:r>
              <a:rPr lang="el-GR" dirty="0" smtClean="0"/>
              <a:t>Λόγω της μεγάλης συγκέντρωσης του μικροοργανισμού στα περιττώματα, συναντάται επίσης και σε μολυσμένα ύδατα λυμάτων. </a:t>
            </a:r>
          </a:p>
          <a:p>
            <a:endParaRPr lang="el-GR" dirty="0"/>
          </a:p>
        </p:txBody>
      </p:sp>
      <p:sp>
        <p:nvSpPr>
          <p:cNvPr id="4" name="3 - Θέση αριθμού διαφάνειας"/>
          <p:cNvSpPr>
            <a:spLocks noGrp="1"/>
          </p:cNvSpPr>
          <p:nvPr>
            <p:ph type="sldNum" sz="quarter" idx="12"/>
          </p:nvPr>
        </p:nvSpPr>
        <p:spPr/>
        <p:txBody>
          <a:bodyPr/>
          <a:lstStyle/>
          <a:p>
            <a:fld id="{E4805D97-B6AD-497D-AEAB-49A234A665C6}" type="slidenum">
              <a:rPr lang="el-GR" smtClean="0"/>
              <a:pPr/>
              <a:t>5</a:t>
            </a:fld>
            <a:endParaRPr lang="el-G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i="1" u="sng" dirty="0" smtClean="0"/>
              <a:t>Ανταγωνιστικοί μικροοργανισμοί</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Οι σταφυλόκοκκοι δεν αποτελούν καλούς ανταγωνιστές και πολλά βακτήρια των τροφίμων, εμποδίζουν την ανάπτυξη του </a:t>
            </a:r>
            <a:r>
              <a:rPr lang="en-GB" i="1" dirty="0" smtClean="0"/>
              <a:t>Staphylococcus </a:t>
            </a:r>
            <a:r>
              <a:rPr lang="en-GB" i="1" dirty="0" err="1" smtClean="0"/>
              <a:t>aureus</a:t>
            </a:r>
            <a:r>
              <a:rPr lang="el-GR" dirty="0" smtClean="0"/>
              <a:t> και την ικανότητα του να παράγει εντεροτοξίνη.</a:t>
            </a:r>
          </a:p>
          <a:p>
            <a:r>
              <a:rPr lang="el-GR" dirty="0" smtClean="0"/>
              <a:t> Στα ωμά τρόφιμα δεν παρατηρείται ανάπτυξη </a:t>
            </a:r>
            <a:r>
              <a:rPr lang="en-GB" i="1" dirty="0" smtClean="0"/>
              <a:t>Staphylococcus </a:t>
            </a:r>
            <a:r>
              <a:rPr lang="en-GB" i="1" dirty="0" err="1" smtClean="0"/>
              <a:t>aureus</a:t>
            </a:r>
            <a:r>
              <a:rPr lang="el-GR" dirty="0" smtClean="0"/>
              <a:t> λόγω παρουσίας άλλων μικροοργανισμών.</a:t>
            </a:r>
          </a:p>
          <a:p>
            <a:r>
              <a:rPr lang="el-GR" dirty="0" smtClean="0"/>
              <a:t> Εξαίρεση αποτελεί το ωμό γάλα που έχει συλλεχθεί  από αγελάδα μολυσμένη από μαστίτιδα, η οποία οφείλεται σε </a:t>
            </a:r>
            <a:r>
              <a:rPr lang="en-GB" i="1" dirty="0" smtClean="0"/>
              <a:t>Staphylococcus</a:t>
            </a:r>
            <a:r>
              <a:rPr lang="el-GR" i="1" dirty="0" smtClean="0"/>
              <a:t>.</a:t>
            </a:r>
            <a:r>
              <a:rPr lang="el-GR" dirty="0" smtClean="0"/>
              <a:t>.</a:t>
            </a:r>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251520" y="620688"/>
            <a:ext cx="8229600" cy="1066800"/>
          </a:xfrm>
        </p:spPr>
        <p:txBody>
          <a:bodyPr>
            <a:normAutofit fontScale="90000"/>
          </a:bodyPr>
          <a:lstStyle/>
          <a:p>
            <a:r>
              <a:rPr lang="el-GR" i="1" u="sng" dirty="0" smtClean="0"/>
              <a:t>Τρόφιμα</a:t>
            </a:r>
            <a:r>
              <a:rPr lang="el-GR" dirty="0" smtClean="0"/>
              <a:t/>
            </a:r>
            <a:br>
              <a:rPr lang="el-GR" dirty="0" smtClean="0"/>
            </a:br>
            <a:endParaRPr lang="el-GR" dirty="0"/>
          </a:p>
        </p:txBody>
      </p:sp>
      <p:sp>
        <p:nvSpPr>
          <p:cNvPr id="8" name="7 - Θέση περιεχομένου"/>
          <p:cNvSpPr>
            <a:spLocks noGrp="1"/>
          </p:cNvSpPr>
          <p:nvPr>
            <p:ph idx="1"/>
          </p:nvPr>
        </p:nvSpPr>
        <p:spPr>
          <a:xfrm>
            <a:off x="0" y="1628800"/>
            <a:ext cx="8229600" cy="4572000"/>
          </a:xfrm>
        </p:spPr>
        <p:txBody>
          <a:bodyPr>
            <a:normAutofit lnSpcReduction="10000"/>
          </a:bodyPr>
          <a:lstStyle/>
          <a:p>
            <a:r>
              <a:rPr lang="el-GR" dirty="0" smtClean="0"/>
              <a:t>Ο </a:t>
            </a:r>
            <a:r>
              <a:rPr lang="en-GB" i="1" dirty="0" smtClean="0"/>
              <a:t>Staphylococcus</a:t>
            </a:r>
            <a:r>
              <a:rPr lang="el-GR" dirty="0" smtClean="0"/>
              <a:t> εμφανίζεται στα περισσότερα ωμά τρόφιμα, στα κρέατα, τα πουλερικά και τα γαλακτοκομικά προϊόντα.</a:t>
            </a:r>
            <a:endParaRPr lang="en-US" dirty="0" smtClean="0"/>
          </a:p>
          <a:p>
            <a:r>
              <a:rPr lang="el-GR" dirty="0" smtClean="0"/>
              <a:t>Τρόφιμα που εμπλέκονται σε δηλητηριάσεις από </a:t>
            </a:r>
            <a:r>
              <a:rPr lang="el-GR" dirty="0" err="1" smtClean="0"/>
              <a:t>σταφυλόκκοκο</a:t>
            </a:r>
            <a:r>
              <a:rPr lang="el-GR" dirty="0" smtClean="0"/>
              <a:t>, περιλαμβάνουν τα κρέατα και τα προϊόντα τους, τα πουλερικά και τα αυγά, τις σαλάτες με αυγά, τόνο, κοτόπουλο και πατάτες, τα μακαρόνια, τα προϊόντα αρτοποιίας όπως γλυκίσματα με γέμιση κρέμας, πίτες με κρέμα και </a:t>
            </a:r>
            <a:r>
              <a:rPr lang="el-GR" dirty="0" err="1" smtClean="0"/>
              <a:t>εκλέρ</a:t>
            </a:r>
            <a:r>
              <a:rPr lang="el-GR" dirty="0" smtClean="0"/>
              <a:t> σοκολάτας, γέμιση για σάντουιτς, το γάλα και γαλακτοκομικά προϊόντα. </a:t>
            </a:r>
          </a:p>
          <a:p>
            <a:pPr>
              <a:buNone/>
            </a:pPr>
            <a:endParaRPr lang="el-GR" dirty="0" smtClean="0"/>
          </a:p>
        </p:txBody>
      </p:sp>
      <p:pic>
        <p:nvPicPr>
          <p:cNvPr id="1028" name="Picture 4" descr="Image result for staphylococcus in food"/>
          <p:cNvPicPr>
            <a:picLocks noChangeAspect="1" noChangeArrowheads="1"/>
          </p:cNvPicPr>
          <p:nvPr/>
        </p:nvPicPr>
        <p:blipFill>
          <a:blip r:embed="rId2" cstate="print"/>
          <a:srcRect/>
          <a:stretch>
            <a:fillRect/>
          </a:stretch>
        </p:blipFill>
        <p:spPr bwMode="auto">
          <a:xfrm>
            <a:off x="5940152" y="260648"/>
            <a:ext cx="1268760" cy="126876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i="1" dirty="0" smtClean="0"/>
              <a:t>Staphylococcus </a:t>
            </a:r>
            <a:r>
              <a:rPr lang="en-GB" i="1" dirty="0" err="1" smtClean="0"/>
              <a:t>aureus</a:t>
            </a:r>
            <a:r>
              <a:rPr lang="el-GR" i="1" dirty="0" smtClean="0"/>
              <a:t>: </a:t>
            </a:r>
            <a:r>
              <a:rPr lang="el-GR" dirty="0" smtClean="0"/>
              <a:t>ένδειξη ελλιπούς υγιεινής. </a:t>
            </a:r>
            <a:endParaRPr lang="el-GR" dirty="0"/>
          </a:p>
        </p:txBody>
      </p:sp>
      <p:sp>
        <p:nvSpPr>
          <p:cNvPr id="3" name="2 - Θέση περιεχομένου"/>
          <p:cNvSpPr>
            <a:spLocks noGrp="1"/>
          </p:cNvSpPr>
          <p:nvPr>
            <p:ph idx="1"/>
          </p:nvPr>
        </p:nvSpPr>
        <p:spPr/>
        <p:txBody>
          <a:bodyPr/>
          <a:lstStyle/>
          <a:p>
            <a:r>
              <a:rPr lang="el-GR" dirty="0" smtClean="0"/>
              <a:t>Επειδή ο </a:t>
            </a:r>
            <a:r>
              <a:rPr lang="en-GB" i="1" dirty="0" smtClean="0"/>
              <a:t>Staphylococcus </a:t>
            </a:r>
            <a:r>
              <a:rPr lang="en-GB" i="1" dirty="0" err="1" smtClean="0"/>
              <a:t>aureus</a:t>
            </a:r>
            <a:r>
              <a:rPr lang="el-GR" dirty="0" smtClean="0"/>
              <a:t> καταστρέφεται εύκολα με την θερμική επεξεργασία και με τη χρήση απολυμαντικών, η παρουσία είτε του μικροοργανισμού είτε της εντεροτοξίνης του σε επεξεργασμένα τρόφιμα και στον εξοπλισμό επεξεργασίας, αποτελεί ένδειξη ελλιπούς υγιεινής. </a:t>
            </a:r>
          </a:p>
          <a:p>
            <a:endParaRPr lang="el-G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692696"/>
            <a:ext cx="8229600" cy="1066800"/>
          </a:xfrm>
        </p:spPr>
        <p:txBody>
          <a:bodyPr>
            <a:normAutofit fontScale="90000"/>
          </a:bodyPr>
          <a:lstStyle/>
          <a:p>
            <a:r>
              <a:rPr lang="el-GR" b="1" i="1" dirty="0" smtClean="0"/>
              <a:t>Τροφική δηλητηρίαση από </a:t>
            </a:r>
            <a:r>
              <a:rPr lang="en-GB" b="1" i="1" dirty="0" smtClean="0"/>
              <a:t>Staphylococcus </a:t>
            </a:r>
            <a:r>
              <a:rPr lang="en-GB" b="1" i="1" dirty="0" err="1" smtClean="0"/>
              <a:t>aureus</a:t>
            </a:r>
            <a:r>
              <a:rPr lang="el-GR" dirty="0" smtClean="0"/>
              <a:t/>
            </a:r>
            <a:br>
              <a:rPr lang="el-GR" dirty="0" smtClean="0"/>
            </a:br>
            <a:endParaRPr lang="el-GR" dirty="0"/>
          </a:p>
        </p:txBody>
      </p:sp>
      <p:sp>
        <p:nvSpPr>
          <p:cNvPr id="3" name="2 - Θέση περιεχομένου"/>
          <p:cNvSpPr>
            <a:spLocks noGrp="1"/>
          </p:cNvSpPr>
          <p:nvPr>
            <p:ph idx="1"/>
          </p:nvPr>
        </p:nvSpPr>
        <p:spPr>
          <a:xfrm>
            <a:off x="395536" y="1628800"/>
            <a:ext cx="8229600" cy="4572000"/>
          </a:xfrm>
        </p:spPr>
        <p:txBody>
          <a:bodyPr>
            <a:normAutofit fontScale="92500" lnSpcReduction="10000"/>
          </a:bodyPr>
          <a:lstStyle/>
          <a:p>
            <a:r>
              <a:rPr lang="el-GR" dirty="0" smtClean="0"/>
              <a:t>Η τροφική δηλητηρίαση προκαλείται με τη λήψη των </a:t>
            </a:r>
            <a:r>
              <a:rPr lang="el-GR" b="1" dirty="0" smtClean="0"/>
              <a:t>εντεροτοξινών</a:t>
            </a:r>
            <a:r>
              <a:rPr lang="el-GR" dirty="0" smtClean="0"/>
              <a:t> που παράγονται από τον </a:t>
            </a:r>
            <a:r>
              <a:rPr lang="en-US" i="1" dirty="0" err="1" smtClean="0"/>
              <a:t>Stap</a:t>
            </a:r>
            <a:r>
              <a:rPr lang="en-GB" i="1" dirty="0" err="1" smtClean="0"/>
              <a:t>hylococcus</a:t>
            </a:r>
            <a:r>
              <a:rPr lang="en-GB" i="1" dirty="0" smtClean="0"/>
              <a:t> </a:t>
            </a:r>
            <a:r>
              <a:rPr lang="en-GB" i="1" dirty="0" err="1" smtClean="0"/>
              <a:t>aureus</a:t>
            </a:r>
            <a:r>
              <a:rPr lang="el-GR" i="1" dirty="0" smtClean="0"/>
              <a:t>. </a:t>
            </a:r>
          </a:p>
          <a:p>
            <a:r>
              <a:rPr lang="el-GR" dirty="0" smtClean="0"/>
              <a:t>Τα τρόφιμα που σχετίζονται με την τροφική δηλητηρίαση</a:t>
            </a:r>
            <a:r>
              <a:rPr lang="el-GR" i="1" dirty="0" smtClean="0"/>
              <a:t>,</a:t>
            </a:r>
            <a:r>
              <a:rPr lang="el-GR" dirty="0" smtClean="0"/>
              <a:t> είναι συνήθως μαγειρεμένα και επιμολύνονται στο τελικό στάδιο προετοιμασίας, πριν σερβιριστούν. </a:t>
            </a:r>
          </a:p>
          <a:p>
            <a:r>
              <a:rPr lang="el-GR" dirty="0" smtClean="0"/>
              <a:t>Η τοξίνη παράγεται όταν το επιμολυσμένο τρόφιμο έχει μείνει εκτεθειμένο σε θερμοκρασία δωματίου για τουλάχιστον 4 ώρες (η θερμοκρασία διατήρησης μαγειρεμένων φαγητών πρέπει να είναι είτε μικρότερη των 7,2</a:t>
            </a:r>
            <a:r>
              <a:rPr lang="en-US" baseline="30000" dirty="0" err="1" smtClean="0"/>
              <a:t>o</a:t>
            </a:r>
            <a:r>
              <a:rPr lang="en-US" dirty="0" err="1" smtClean="0"/>
              <a:t>C</a:t>
            </a:r>
            <a:r>
              <a:rPr lang="el-GR" dirty="0" smtClean="0"/>
              <a:t> είτε μεγαλύτερη των 60</a:t>
            </a:r>
            <a:r>
              <a:rPr lang="en-US" baseline="30000" dirty="0" err="1" smtClean="0"/>
              <a:t>o</a:t>
            </a:r>
            <a:r>
              <a:rPr lang="en-US" dirty="0" err="1" smtClean="0"/>
              <a:t>C</a:t>
            </a:r>
            <a:r>
              <a:rPr lang="el-GR" dirty="0" smtClean="0"/>
              <a:t>). </a:t>
            </a:r>
          </a:p>
          <a:p>
            <a:endParaRPr lang="el-G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76672"/>
            <a:ext cx="8229600" cy="1066800"/>
          </a:xfrm>
        </p:spPr>
        <p:txBody>
          <a:bodyPr>
            <a:normAutofit fontScale="90000"/>
          </a:bodyPr>
          <a:lstStyle/>
          <a:p>
            <a:r>
              <a:rPr lang="el-GR" dirty="0" smtClean="0"/>
              <a:t>Συμπτώματα δηλητηρίασης από</a:t>
            </a:r>
            <a:r>
              <a:rPr lang="el-GR" i="1" dirty="0" smtClean="0"/>
              <a:t> </a:t>
            </a:r>
            <a:r>
              <a:rPr lang="en-GB" i="1" dirty="0" smtClean="0"/>
              <a:t>Staphylococcus </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1340768"/>
            <a:ext cx="8229600" cy="5114040"/>
          </a:xfrm>
        </p:spPr>
        <p:txBody>
          <a:bodyPr>
            <a:normAutofit fontScale="92500" lnSpcReduction="20000"/>
          </a:bodyPr>
          <a:lstStyle/>
          <a:p>
            <a:r>
              <a:rPr lang="el-GR" i="1" u="sng" dirty="0" smtClean="0"/>
              <a:t>Χρόνος εμφάνισης συμπτωμάτων</a:t>
            </a:r>
            <a:endParaRPr lang="el-GR" u="sng" dirty="0" smtClean="0"/>
          </a:p>
          <a:p>
            <a:r>
              <a:rPr lang="el-GR" dirty="0" smtClean="0"/>
              <a:t>Τα συμπτώματα της δηλητηρίασης από</a:t>
            </a:r>
            <a:r>
              <a:rPr lang="el-GR" i="1" dirty="0" smtClean="0"/>
              <a:t> </a:t>
            </a:r>
            <a:r>
              <a:rPr lang="en-GB" i="1" dirty="0" smtClean="0"/>
              <a:t>Staphylococcus</a:t>
            </a:r>
            <a:r>
              <a:rPr lang="el-GR" i="1" dirty="0" smtClean="0"/>
              <a:t>,</a:t>
            </a:r>
            <a:r>
              <a:rPr lang="el-GR" dirty="0" smtClean="0"/>
              <a:t> εμφανίζονται ραγδαία μετά την κατανάλωση τροφής που περιέχει την εντεροτοξίνη (συνήθως από 30 λεπτά ως και 8 ώρες), ανάλογα με την ευαισθησία του ατόμου στην τοξίνη, την ποσότητα μολυσμένης τροφής που καταναλώθηκε, και την γενική κατάσταση της υγείας του ατόμου.</a:t>
            </a:r>
          </a:p>
          <a:p>
            <a:pPr>
              <a:buNone/>
            </a:pPr>
            <a:r>
              <a:rPr lang="el-GR" b="1" dirty="0" smtClean="0"/>
              <a:t> </a:t>
            </a:r>
            <a:endParaRPr lang="el-GR" dirty="0" smtClean="0"/>
          </a:p>
          <a:p>
            <a:r>
              <a:rPr lang="el-GR" dirty="0" smtClean="0"/>
              <a:t>Τα πιο συνήθη συμπτώματα είναι η ναυτία, ο εμετός, οι κοιλιακές κράμπες. </a:t>
            </a:r>
            <a:endParaRPr lang="en-US" dirty="0" smtClean="0"/>
          </a:p>
          <a:p>
            <a:r>
              <a:rPr lang="el-GR" dirty="0" smtClean="0"/>
              <a:t>Σε πιο βαριές περιπτώσεις μπορούν να εμφανιστούν πονοκέφαλοι, μυϊκοί σπασμοί και ανωμαλίες στην πίεση του αίματος και τον σφυγμό.</a:t>
            </a:r>
          </a:p>
          <a:p>
            <a:endParaRPr lang="el-G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4"/>
            <a:ext cx="8229600" cy="1066800"/>
          </a:xfrm>
        </p:spPr>
        <p:txBody>
          <a:bodyPr/>
          <a:lstStyle/>
          <a:p>
            <a:r>
              <a:rPr lang="el-GR" dirty="0" err="1" smtClean="0"/>
              <a:t>Σταφυλοκκοκικές</a:t>
            </a:r>
            <a:r>
              <a:rPr lang="el-GR" dirty="0" smtClean="0"/>
              <a:t> εντεροτοξίνες</a:t>
            </a:r>
            <a:endParaRPr lang="el-GR" dirty="0"/>
          </a:p>
        </p:txBody>
      </p:sp>
      <p:sp>
        <p:nvSpPr>
          <p:cNvPr id="3" name="2 - Θέση περιεχομένου"/>
          <p:cNvSpPr>
            <a:spLocks noGrp="1"/>
          </p:cNvSpPr>
          <p:nvPr>
            <p:ph idx="1"/>
          </p:nvPr>
        </p:nvSpPr>
        <p:spPr>
          <a:xfrm>
            <a:off x="611560" y="1916832"/>
            <a:ext cx="8085584" cy="3313840"/>
          </a:xfrm>
        </p:spPr>
        <p:txBody>
          <a:bodyPr>
            <a:normAutofit/>
          </a:bodyPr>
          <a:lstStyle/>
          <a:p>
            <a:r>
              <a:rPr lang="el-GR" dirty="0" smtClean="0"/>
              <a:t>Οι </a:t>
            </a:r>
            <a:r>
              <a:rPr lang="el-GR" dirty="0" err="1" smtClean="0"/>
              <a:t>σταφυλοκκοκικές</a:t>
            </a:r>
            <a:r>
              <a:rPr lang="el-GR" dirty="0" smtClean="0"/>
              <a:t> εντεροτοξίνες είναι </a:t>
            </a:r>
            <a:r>
              <a:rPr lang="el-GR" dirty="0" err="1" smtClean="0"/>
              <a:t>πρωτείνες</a:t>
            </a:r>
            <a:r>
              <a:rPr lang="el-GR" dirty="0" smtClean="0"/>
              <a:t> (τύποι </a:t>
            </a:r>
            <a:r>
              <a:rPr lang="en-US" dirty="0" smtClean="0"/>
              <a:t>A,B,C</a:t>
            </a:r>
            <a:r>
              <a:rPr lang="en-US" baseline="-25000" dirty="0" smtClean="0"/>
              <a:t>1-3</a:t>
            </a:r>
            <a:r>
              <a:rPr lang="en-US" dirty="0" smtClean="0"/>
              <a:t>,D,E,G,H)</a:t>
            </a:r>
          </a:p>
          <a:p>
            <a:r>
              <a:rPr lang="el-GR" dirty="0" smtClean="0"/>
              <a:t>Είναι ανθεκτικές στην θέρμανση (100</a:t>
            </a:r>
            <a:r>
              <a:rPr lang="el-GR" baseline="30000" dirty="0" smtClean="0"/>
              <a:t>ο</a:t>
            </a:r>
            <a:r>
              <a:rPr lang="en-US" dirty="0" smtClean="0"/>
              <a:t>C </a:t>
            </a:r>
            <a:r>
              <a:rPr lang="el-GR" dirty="0" smtClean="0"/>
              <a:t>για 30</a:t>
            </a:r>
            <a:r>
              <a:rPr lang="en-US" dirty="0" smtClean="0"/>
              <a:t> min) </a:t>
            </a:r>
            <a:r>
              <a:rPr lang="el-GR" dirty="0" smtClean="0"/>
              <a:t>και στα ένζυμα πέψης</a:t>
            </a:r>
          </a:p>
          <a:p>
            <a:r>
              <a:rPr lang="el-GR" dirty="0" smtClean="0"/>
              <a:t>Δεν καταστρέφονται με το μαγείρεμα</a:t>
            </a:r>
          </a:p>
          <a:p>
            <a:r>
              <a:rPr lang="el-GR" dirty="0" smtClean="0"/>
              <a:t>Διεγείρουν το κέντρο του εγκεφάλου που είναι υπεύθυνο για την πρόκληση εμετού.</a:t>
            </a:r>
          </a:p>
          <a:p>
            <a:endParaRPr lang="en-US" dirty="0" smtClean="0"/>
          </a:p>
          <a:p>
            <a:endParaRPr lang="el-G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548680"/>
            <a:ext cx="8686800" cy="1505322"/>
          </a:xfrm>
        </p:spPr>
        <p:txBody>
          <a:bodyPr>
            <a:normAutofit fontScale="90000"/>
          </a:bodyPr>
          <a:lstStyle/>
          <a:p>
            <a:r>
              <a:rPr lang="el-GR" b="1" i="1" dirty="0" smtClean="0"/>
              <a:t>Προληπτικά μέτρα για τον έλεγχο του </a:t>
            </a:r>
            <a:r>
              <a:rPr lang="en-GB" b="1" i="1" dirty="0" smtClean="0"/>
              <a:t>Staphylococcus </a:t>
            </a:r>
            <a:r>
              <a:rPr lang="en-GB" b="1" i="1" dirty="0" err="1" smtClean="0"/>
              <a:t>aureus</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85000" lnSpcReduction="20000"/>
          </a:bodyPr>
          <a:lstStyle/>
          <a:p>
            <a:r>
              <a:rPr lang="en-GB" i="1" u="sng" dirty="0" err="1" smtClean="0"/>
              <a:t>Θερμοκρασιακός</a:t>
            </a:r>
            <a:r>
              <a:rPr lang="en-GB" i="1" u="sng" dirty="0" smtClean="0"/>
              <a:t> </a:t>
            </a:r>
            <a:r>
              <a:rPr lang="en-GB" i="1" u="sng" dirty="0" err="1" smtClean="0"/>
              <a:t>έλεγχος</a:t>
            </a:r>
            <a:r>
              <a:rPr lang="en-GB" i="1" u="sng" dirty="0" smtClean="0"/>
              <a:t> </a:t>
            </a:r>
            <a:endParaRPr lang="el-GR" u="sng" dirty="0" smtClean="0"/>
          </a:p>
          <a:p>
            <a:pPr lvl="0"/>
            <a:r>
              <a:rPr lang="el-GR" dirty="0" smtClean="0"/>
              <a:t>Ψύξη των </a:t>
            </a:r>
            <a:r>
              <a:rPr lang="el-GR" dirty="0" err="1" smtClean="0"/>
              <a:t>ευαλλοίωτων</a:t>
            </a:r>
            <a:r>
              <a:rPr lang="el-GR" dirty="0" smtClean="0"/>
              <a:t> τροφών που προετοιμάζονται πριν την κατανάλωση. Η χαμηλή θερμοκρασία συντήρησης συνεπάγεται χαμηλό ρυθμό ανάπτυξης σταφυλόκοκκων, και καθόλου ανάπτυξη στην κατάψυξη</a:t>
            </a:r>
          </a:p>
          <a:p>
            <a:pPr lvl="0"/>
            <a:r>
              <a:rPr lang="el-GR" dirty="0" smtClean="0"/>
              <a:t>Θερμοκρασία συντήρησης μαγειρεμένων τροφών πάνω σπ’ τους 60</a:t>
            </a:r>
            <a:r>
              <a:rPr lang="en-US" baseline="30000" dirty="0" err="1" smtClean="0"/>
              <a:t>o</a:t>
            </a:r>
            <a:r>
              <a:rPr lang="en-US" dirty="0" err="1" smtClean="0"/>
              <a:t>C</a:t>
            </a:r>
            <a:endParaRPr lang="el-GR" dirty="0" smtClean="0"/>
          </a:p>
          <a:p>
            <a:pPr>
              <a:buNone/>
            </a:pPr>
            <a:r>
              <a:rPr lang="el-GR" dirty="0" smtClean="0"/>
              <a:t> </a:t>
            </a:r>
          </a:p>
          <a:p>
            <a:r>
              <a:rPr lang="el-GR" i="1" u="sng" dirty="0" smtClean="0"/>
              <a:t>Πρακτικές χειρισμού τροφίμων</a:t>
            </a:r>
            <a:endParaRPr lang="el-GR" u="sng" dirty="0" smtClean="0"/>
          </a:p>
          <a:p>
            <a:pPr lvl="0"/>
            <a:r>
              <a:rPr lang="el-GR" dirty="0" smtClean="0"/>
              <a:t>Επαρκώς εκπαιδευμένοι και υπό επιτήρηση, χειριστές τροφίμων</a:t>
            </a:r>
          </a:p>
          <a:p>
            <a:pPr lvl="0"/>
            <a:r>
              <a:rPr lang="el-GR" dirty="0" smtClean="0"/>
              <a:t>Προσωρινή παύση εργασίας στους χειριστές τροφίμων που ασθενούν</a:t>
            </a:r>
          </a:p>
          <a:p>
            <a:endParaRPr lang="el-G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179512" y="692696"/>
            <a:ext cx="9144000" cy="548680"/>
          </a:xfrm>
        </p:spPr>
        <p:txBody>
          <a:bodyPr>
            <a:normAutofit fontScale="90000"/>
          </a:bodyPr>
          <a:lstStyle/>
          <a:p>
            <a:r>
              <a:rPr lang="en-US" sz="4400" i="1" u="sng" dirty="0" smtClean="0"/>
              <a:t>Staphylococcus </a:t>
            </a:r>
            <a:r>
              <a:rPr lang="en-US" sz="4400" i="1" u="sng" dirty="0" err="1" smtClean="0"/>
              <a:t>aureus</a:t>
            </a:r>
            <a:r>
              <a:rPr lang="en-US" sz="4400" i="1" u="sng" dirty="0" smtClean="0"/>
              <a:t> (</a:t>
            </a:r>
            <a:r>
              <a:rPr lang="el-GR" sz="4400" u="sng" dirty="0" smtClean="0"/>
              <a:t>περίληψη)</a:t>
            </a:r>
            <a:r>
              <a:rPr lang="en-US" sz="4400" u="sng" dirty="0" smtClean="0"/>
              <a:t/>
            </a:r>
            <a:br>
              <a:rPr lang="en-US" sz="4400" u="sng" dirty="0" smtClean="0"/>
            </a:br>
            <a:endParaRPr lang="el-GR" sz="4400" dirty="0" smtClean="0">
              <a:latin typeface="Arial" charset="0"/>
              <a:cs typeface="Arial" charset="0"/>
            </a:endParaRPr>
          </a:p>
        </p:txBody>
      </p:sp>
      <p:sp>
        <p:nvSpPr>
          <p:cNvPr id="26627" name="Rectangle 3"/>
          <p:cNvSpPr>
            <a:spLocks noGrp="1" noChangeArrowheads="1"/>
          </p:cNvSpPr>
          <p:nvPr>
            <p:ph idx="1"/>
          </p:nvPr>
        </p:nvSpPr>
        <p:spPr>
          <a:xfrm>
            <a:off x="0" y="1196752"/>
            <a:ext cx="9144000" cy="4933504"/>
          </a:xfrm>
        </p:spPr>
        <p:txBody>
          <a:bodyPr>
            <a:normAutofit lnSpcReduction="10000"/>
          </a:bodyPr>
          <a:lstStyle/>
          <a:p>
            <a:pPr eaLnBrk="1" hangingPunct="1">
              <a:lnSpc>
                <a:spcPct val="90000"/>
              </a:lnSpc>
              <a:buFont typeface="Wingdings" pitchFamily="2" charset="2"/>
              <a:buNone/>
            </a:pPr>
            <a:endParaRPr lang="en-US" sz="1000" u="sng" dirty="0" smtClean="0"/>
          </a:p>
          <a:p>
            <a:pPr eaLnBrk="1" hangingPunct="1">
              <a:lnSpc>
                <a:spcPct val="90000"/>
              </a:lnSpc>
            </a:pPr>
            <a:r>
              <a:rPr lang="el-GR" sz="1700" dirty="0" smtClean="0"/>
              <a:t>Φυσικός του βιότοπος το δέρμα και οι κοιλότητες (ρινική, στοματική, κλπ) ανθρώπων και ζώων</a:t>
            </a:r>
            <a:endParaRPr lang="en-US" sz="1700" dirty="0" smtClean="0"/>
          </a:p>
          <a:p>
            <a:pPr eaLnBrk="1" hangingPunct="1">
              <a:lnSpc>
                <a:spcPct val="90000"/>
              </a:lnSpc>
            </a:pPr>
            <a:r>
              <a:rPr lang="el-GR" sz="1700" dirty="0" smtClean="0"/>
              <a:t>Κύριες πηγές επιμόλυνσης ο άνθρωπος και τα ανεπαρκώς καθαρισμένα σκεύη/μηχανήματα. </a:t>
            </a:r>
          </a:p>
          <a:p>
            <a:pPr eaLnBrk="1" hangingPunct="1">
              <a:lnSpc>
                <a:spcPct val="90000"/>
              </a:lnSpc>
            </a:pPr>
            <a:r>
              <a:rPr lang="el-GR" sz="1700" dirty="0" smtClean="0"/>
              <a:t>Σημαντική η επιβάρυνση κρέατος κατά τη σφαγή (επαφή με το δέρμα κατά την </a:t>
            </a:r>
            <a:r>
              <a:rPr lang="el-GR" sz="1700" dirty="0" err="1" smtClean="0"/>
              <a:t>απόδαρση</a:t>
            </a:r>
            <a:r>
              <a:rPr lang="el-GR" sz="1700" dirty="0" smtClean="0"/>
              <a:t>)</a:t>
            </a:r>
            <a:endParaRPr lang="en-US" sz="1700" dirty="0" smtClean="0"/>
          </a:p>
          <a:p>
            <a:pPr eaLnBrk="1" hangingPunct="1">
              <a:lnSpc>
                <a:spcPct val="90000"/>
              </a:lnSpc>
            </a:pPr>
            <a:r>
              <a:rPr lang="el-GR" sz="1700" dirty="0" smtClean="0"/>
              <a:t>Συχνή αιτία γαστρεντερίτιδων, λόγω της παραγωγής εντεροτοξινών</a:t>
            </a:r>
            <a:endParaRPr lang="en-US" sz="1700" dirty="0" smtClean="0"/>
          </a:p>
          <a:p>
            <a:pPr eaLnBrk="1" hangingPunct="1">
              <a:lnSpc>
                <a:spcPct val="90000"/>
              </a:lnSpc>
            </a:pPr>
            <a:r>
              <a:rPr lang="el-GR" sz="1700" dirty="0" smtClean="0"/>
              <a:t>Μπορεί ο μικροοργανισμός να καταστραφεί (π.χ. με θέρμανση) αλλά η τοξίνη να παραμένει ενεργή</a:t>
            </a:r>
            <a:r>
              <a:rPr lang="en-US" sz="1700" dirty="0" smtClean="0"/>
              <a:t>!</a:t>
            </a:r>
            <a:r>
              <a:rPr lang="el-GR" sz="1700" dirty="0" smtClean="0"/>
              <a:t>  (Προσοχή στην μικροβιολογική ποιότητα α’  υλών)</a:t>
            </a:r>
            <a:endParaRPr lang="en-US" sz="1700" dirty="0" smtClean="0"/>
          </a:p>
          <a:p>
            <a:pPr eaLnBrk="1" hangingPunct="1">
              <a:lnSpc>
                <a:spcPct val="90000"/>
              </a:lnSpc>
            </a:pPr>
            <a:r>
              <a:rPr lang="el-GR" sz="1700" dirty="0" smtClean="0"/>
              <a:t>Φυσιολογία</a:t>
            </a:r>
            <a:r>
              <a:rPr lang="en-US" sz="1700" dirty="0" smtClean="0"/>
              <a:t>: </a:t>
            </a:r>
            <a:r>
              <a:rPr lang="el-GR" sz="1700" dirty="0" smtClean="0"/>
              <a:t>ανθεκτικός σε χαμηλή </a:t>
            </a:r>
            <a:r>
              <a:rPr lang="en-US" sz="1700" dirty="0" smtClean="0"/>
              <a:t>aw (0.86), </a:t>
            </a:r>
            <a:r>
              <a:rPr lang="el-GR" sz="1700" dirty="0" smtClean="0"/>
              <a:t>αλάτι</a:t>
            </a:r>
            <a:r>
              <a:rPr lang="en-US" sz="1700" dirty="0" smtClean="0"/>
              <a:t> (20%), </a:t>
            </a:r>
            <a:r>
              <a:rPr lang="el-GR" sz="1700" dirty="0" smtClean="0"/>
              <a:t>αντιβιοτικά</a:t>
            </a:r>
            <a:r>
              <a:rPr lang="en-US" sz="1700" dirty="0" smtClean="0"/>
              <a:t>, </a:t>
            </a:r>
            <a:r>
              <a:rPr lang="el-GR" sz="1700" dirty="0" smtClean="0"/>
              <a:t>νιτρώδη-νιτρικά, αλλά καταστρέφεται με το καλό μαγείρεμα (όχι όμως η τοξίνη, αν έχει ήδη παραχθεί)</a:t>
            </a:r>
            <a:r>
              <a:rPr lang="en-US" sz="1700" dirty="0" smtClean="0"/>
              <a:t> </a:t>
            </a:r>
          </a:p>
          <a:p>
            <a:pPr eaLnBrk="1" hangingPunct="1">
              <a:lnSpc>
                <a:spcPct val="90000"/>
              </a:lnSpc>
            </a:pPr>
            <a:r>
              <a:rPr lang="el-GR" sz="1700" dirty="0" smtClean="0"/>
              <a:t>Σημείωση</a:t>
            </a:r>
            <a:r>
              <a:rPr lang="en-US" sz="1700" dirty="0" smtClean="0"/>
              <a:t>: </a:t>
            </a:r>
            <a:r>
              <a:rPr lang="el-GR" sz="1700" dirty="0" smtClean="0"/>
              <a:t>Υπό συνθήκες περιβαλλοντικού </a:t>
            </a:r>
            <a:r>
              <a:rPr lang="en-US" sz="1700" dirty="0" smtClean="0"/>
              <a:t>stress </a:t>
            </a:r>
            <a:r>
              <a:rPr lang="el-GR" sz="1700" dirty="0" smtClean="0"/>
              <a:t>ή υπό ψύξη δεν παράγεται τοξίνη</a:t>
            </a:r>
            <a:endParaRPr lang="en-US" sz="1700" dirty="0" smtClean="0"/>
          </a:p>
          <a:p>
            <a:pPr eaLnBrk="1" hangingPunct="1">
              <a:lnSpc>
                <a:spcPct val="90000"/>
              </a:lnSpc>
            </a:pPr>
            <a:r>
              <a:rPr lang="el-GR" sz="1700" dirty="0" smtClean="0"/>
              <a:t>Συνθήκες που ευνοούν την μόλυνση τροφίμων με </a:t>
            </a:r>
            <a:r>
              <a:rPr lang="en-US" sz="1700" i="1" dirty="0" smtClean="0"/>
              <a:t>S. </a:t>
            </a:r>
            <a:r>
              <a:rPr lang="en-US" sz="1700" i="1" dirty="0" err="1" smtClean="0"/>
              <a:t>aureus</a:t>
            </a:r>
            <a:r>
              <a:rPr lang="en-US" sz="1700" dirty="0" smtClean="0"/>
              <a:t>:</a:t>
            </a:r>
          </a:p>
          <a:p>
            <a:pPr eaLnBrk="1" hangingPunct="1">
              <a:lnSpc>
                <a:spcPct val="90000"/>
              </a:lnSpc>
              <a:buFont typeface="Wingdings" pitchFamily="2" charset="2"/>
              <a:buNone/>
            </a:pPr>
            <a:r>
              <a:rPr lang="en-US" sz="1700" dirty="0" smtClean="0"/>
              <a:t>	- </a:t>
            </a:r>
            <a:r>
              <a:rPr lang="el-GR" sz="1700" dirty="0" smtClean="0"/>
              <a:t>ανεπαρκής ψύξη ή μαγείρεμα, κακή ατομική υγιεινή, παρατεταμένη διατήρηση τροφίμων σε υψηλές αλλά μη-καταστροφικές θερμοκρασίες, μαστίτιδα βοοειδών λόγω ακάθαρτων θηλών (επιμόλυνση στο γάλα) </a:t>
            </a:r>
            <a:r>
              <a:rPr lang="en-US" sz="1700" dirty="0" smtClean="0"/>
              <a:t>  </a:t>
            </a:r>
          </a:p>
          <a:p>
            <a:pPr eaLnBrk="1" hangingPunct="1">
              <a:lnSpc>
                <a:spcPct val="90000"/>
              </a:lnSpc>
            </a:pPr>
            <a:r>
              <a:rPr lang="el-GR" sz="1700" dirty="0" smtClean="0"/>
              <a:t>Συμπτώματα</a:t>
            </a:r>
            <a:r>
              <a:rPr lang="en-US" sz="1700" dirty="0" smtClean="0"/>
              <a:t>: </a:t>
            </a:r>
            <a:r>
              <a:rPr lang="el-GR" sz="1700" dirty="0" smtClean="0"/>
              <a:t>εμετός, κράμπες, διάρροια, ναυτία, πολύ μικρή θνησιμότητα </a:t>
            </a:r>
            <a:endParaRPr lang="en-US" sz="1700" dirty="0" smtClean="0"/>
          </a:p>
          <a:p>
            <a:pPr eaLnBrk="1" hangingPunct="1">
              <a:lnSpc>
                <a:spcPct val="90000"/>
              </a:lnSpc>
            </a:pPr>
            <a:r>
              <a:rPr lang="el-GR" sz="1700" dirty="0" smtClean="0"/>
              <a:t>Πολύ σύντομος χρόνος επώασης </a:t>
            </a:r>
            <a:r>
              <a:rPr lang="en-US" sz="1700" dirty="0" smtClean="0"/>
              <a:t>(30-60min to 6h), </a:t>
            </a:r>
            <a:r>
              <a:rPr lang="el-GR" sz="1700" dirty="0" smtClean="0"/>
              <a:t>δεν απαιτείται φαρμακευτική αγωγή </a:t>
            </a:r>
          </a:p>
          <a:p>
            <a:pPr eaLnBrk="1" hangingPunct="1">
              <a:lnSpc>
                <a:spcPct val="90000"/>
              </a:lnSpc>
            </a:pPr>
            <a:r>
              <a:rPr lang="el-GR" sz="1700" dirty="0" smtClean="0"/>
              <a:t>Μολυσματική δόση : </a:t>
            </a:r>
            <a:r>
              <a:rPr lang="en-US" sz="1700" dirty="0" smtClean="0"/>
              <a:t>&gt;10</a:t>
            </a:r>
            <a:r>
              <a:rPr lang="en-US" sz="1700" baseline="30000" dirty="0" smtClean="0"/>
              <a:t>5</a:t>
            </a:r>
            <a:r>
              <a:rPr lang="en-US" sz="1700" dirty="0" smtClean="0"/>
              <a:t> </a:t>
            </a:r>
            <a:r>
              <a:rPr lang="en-US" sz="1700" dirty="0" err="1" smtClean="0"/>
              <a:t>cfu</a:t>
            </a:r>
            <a:r>
              <a:rPr lang="en-US" sz="1700" dirty="0" smtClean="0"/>
              <a:t>/</a:t>
            </a:r>
            <a:r>
              <a:rPr lang="en-US" sz="1700" dirty="0" err="1" smtClean="0"/>
              <a:t>gr</a:t>
            </a:r>
            <a:r>
              <a:rPr lang="en-US" sz="1700" dirty="0" smtClean="0"/>
              <a:t> [1ng toxin/</a:t>
            </a:r>
            <a:r>
              <a:rPr lang="en-US" sz="1700" dirty="0" err="1" smtClean="0"/>
              <a:t>gr</a:t>
            </a:r>
            <a:r>
              <a:rPr lang="en-US" sz="1700" dirty="0" smtClean="0"/>
              <a:t> </a:t>
            </a:r>
            <a:r>
              <a:rPr lang="el-GR" sz="1700" dirty="0" smtClean="0"/>
              <a:t>τροφίμου</a:t>
            </a:r>
            <a:r>
              <a:rPr lang="en-US" sz="1700" dirty="0" smtClean="0"/>
              <a:t>]</a:t>
            </a:r>
          </a:p>
          <a:p>
            <a:pPr eaLnBrk="1" hangingPunct="1">
              <a:lnSpc>
                <a:spcPct val="90000"/>
              </a:lnSpc>
            </a:pPr>
            <a:endParaRPr lang="en-US" sz="1800" dirty="0" smtClean="0"/>
          </a:p>
          <a:p>
            <a:pPr eaLnBrk="1" hangingPunct="1">
              <a:lnSpc>
                <a:spcPct val="90000"/>
              </a:lnSpc>
            </a:pPr>
            <a:endParaRPr lang="en-US" sz="1800" dirty="0" smtClean="0"/>
          </a:p>
          <a:p>
            <a:pPr eaLnBrk="1" hangingPunct="1">
              <a:lnSpc>
                <a:spcPct val="90000"/>
              </a:lnSpc>
            </a:pPr>
            <a:endParaRPr lang="en-US" sz="1800" dirty="0" smtClean="0"/>
          </a:p>
        </p:txBody>
      </p:sp>
      <p:sp>
        <p:nvSpPr>
          <p:cNvPr id="6" name="5 - Θέση αριθμού διαφάνειας"/>
          <p:cNvSpPr>
            <a:spLocks noGrp="1"/>
          </p:cNvSpPr>
          <p:nvPr>
            <p:ph type="sldNum" sz="quarter" idx="12"/>
          </p:nvPr>
        </p:nvSpPr>
        <p:spPr/>
        <p:txBody>
          <a:bodyPr/>
          <a:lstStyle/>
          <a:p>
            <a:pPr>
              <a:defRPr/>
            </a:pPr>
            <a:fld id="{40D17005-A5E6-41DE-AB79-557980497C5A}" type="slidenum">
              <a:rPr lang="el-GR"/>
              <a:pPr>
                <a:defRPr/>
              </a:pPr>
              <a:t>57</a:t>
            </a:fld>
            <a:endParaRPr lang="el-G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ctrTitle"/>
          </p:nvPr>
        </p:nvSpPr>
        <p:spPr/>
        <p:txBody>
          <a:bodyPr/>
          <a:lstStyle/>
          <a:p>
            <a:r>
              <a:rPr lang="en-US" i="1" dirty="0" smtClean="0"/>
              <a:t> </a:t>
            </a:r>
            <a:endParaRPr lang="el-GR" i="1" dirty="0"/>
          </a:p>
        </p:txBody>
      </p:sp>
      <p:sp>
        <p:nvSpPr>
          <p:cNvPr id="6" name="5 - Υπότιτλος"/>
          <p:cNvSpPr>
            <a:spLocks noGrp="1"/>
          </p:cNvSpPr>
          <p:nvPr>
            <p:ph type="subTitle" idx="1"/>
          </p:nvPr>
        </p:nvSpPr>
        <p:spPr>
          <a:xfrm>
            <a:off x="3995936" y="4149080"/>
            <a:ext cx="4896544" cy="2016224"/>
          </a:xfrm>
        </p:spPr>
        <p:txBody>
          <a:bodyPr>
            <a:noAutofit/>
          </a:bodyPr>
          <a:lstStyle/>
          <a:p>
            <a:r>
              <a:rPr lang="en-US" sz="4400" b="1" i="1" u="sng" dirty="0" err="1" smtClean="0"/>
              <a:t>Listeria</a:t>
            </a:r>
            <a:r>
              <a:rPr lang="el-GR" sz="4400" b="1" i="1" u="sng" dirty="0" smtClean="0"/>
              <a:t> </a:t>
            </a:r>
            <a:r>
              <a:rPr lang="en-US" sz="4400" b="1" i="1" u="sng" dirty="0" err="1" smtClean="0"/>
              <a:t>monocytogenes</a:t>
            </a:r>
            <a:r>
              <a:rPr lang="en-US" sz="4400" b="1" i="1" u="sng" dirty="0" smtClean="0"/>
              <a:t> </a:t>
            </a:r>
            <a:endParaRPr lang="el-GR" sz="4400" b="1" u="sng" dirty="0"/>
          </a:p>
        </p:txBody>
      </p:sp>
      <p:pic>
        <p:nvPicPr>
          <p:cNvPr id="112642" name="Picture 2" descr="http://foodsafety.suencs.com/wp-content/uploads/2017/01/listeriabac_406x250.jpg"/>
          <p:cNvPicPr>
            <a:picLocks noChangeAspect="1" noChangeArrowheads="1"/>
          </p:cNvPicPr>
          <p:nvPr/>
        </p:nvPicPr>
        <p:blipFill>
          <a:blip r:embed="rId2" cstate="print"/>
          <a:srcRect/>
          <a:stretch>
            <a:fillRect/>
          </a:stretch>
        </p:blipFill>
        <p:spPr bwMode="auto">
          <a:xfrm>
            <a:off x="0" y="4005064"/>
            <a:ext cx="3867150" cy="2381250"/>
          </a:xfrm>
          <a:prstGeom prst="rect">
            <a:avLst/>
          </a:prstGeom>
          <a:noFill/>
        </p:spPr>
      </p:pic>
      <p:pic>
        <p:nvPicPr>
          <p:cNvPr id="112644" name="Picture 4" descr="http://foodsafety.suencs.com/wp-content/uploads/2016/12/maxresdefault.jpg"/>
          <p:cNvPicPr>
            <a:picLocks noChangeAspect="1" noChangeArrowheads="1"/>
          </p:cNvPicPr>
          <p:nvPr/>
        </p:nvPicPr>
        <p:blipFill>
          <a:blip r:embed="rId3" cstate="print"/>
          <a:srcRect/>
          <a:stretch>
            <a:fillRect/>
          </a:stretch>
        </p:blipFill>
        <p:spPr bwMode="auto">
          <a:xfrm>
            <a:off x="0" y="0"/>
            <a:ext cx="5063547" cy="379766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836712"/>
            <a:ext cx="8229600" cy="1066800"/>
          </a:xfrm>
        </p:spPr>
        <p:txBody>
          <a:bodyPr>
            <a:normAutofit fontScale="90000"/>
          </a:bodyPr>
          <a:lstStyle/>
          <a:p>
            <a:r>
              <a:rPr lang="en-US" sz="4400" i="1" u="sng" dirty="0" err="1" smtClean="0"/>
              <a:t>Listeria</a:t>
            </a:r>
            <a:r>
              <a:rPr lang="en-US" sz="4400" i="1" u="sng" dirty="0" smtClean="0"/>
              <a:t> </a:t>
            </a:r>
            <a:r>
              <a:rPr lang="en-US" sz="4400" i="1" u="sng" dirty="0" err="1" smtClean="0"/>
              <a:t>monocytogenes</a:t>
            </a:r>
            <a:r>
              <a:rPr lang="en-US" sz="4400" i="1" u="sng" dirty="0" smtClean="0"/>
              <a:t>: </a:t>
            </a:r>
            <a:r>
              <a:rPr lang="el-GR" sz="4400" u="sng" dirty="0" smtClean="0"/>
              <a:t>Χαρακτηριστικά</a:t>
            </a:r>
            <a:r>
              <a:rPr lang="en-US" sz="4400" u="sng" dirty="0" smtClean="0"/>
              <a:t/>
            </a:r>
            <a:br>
              <a:rPr lang="en-US" sz="4400" u="sng" dirty="0" smtClean="0"/>
            </a:br>
            <a:endParaRPr lang="el-GR" dirty="0"/>
          </a:p>
        </p:txBody>
      </p:sp>
      <p:sp>
        <p:nvSpPr>
          <p:cNvPr id="3" name="2 - Θέση περιεχομένου"/>
          <p:cNvSpPr>
            <a:spLocks noGrp="1"/>
          </p:cNvSpPr>
          <p:nvPr>
            <p:ph idx="1"/>
          </p:nvPr>
        </p:nvSpPr>
        <p:spPr>
          <a:xfrm>
            <a:off x="457200" y="1882808"/>
            <a:ext cx="4258816" cy="4570528"/>
          </a:xfrm>
        </p:spPr>
        <p:txBody>
          <a:bodyPr/>
          <a:lstStyle/>
          <a:p>
            <a:pPr>
              <a:lnSpc>
                <a:spcPct val="80000"/>
              </a:lnSpc>
            </a:pPr>
            <a:r>
              <a:rPr lang="en-US" sz="3200" dirty="0" smtClean="0"/>
              <a:t>Gram + </a:t>
            </a:r>
            <a:r>
              <a:rPr lang="el-GR" sz="3200" dirty="0" smtClean="0"/>
              <a:t>βακτήρια σε σχήμα </a:t>
            </a:r>
            <a:r>
              <a:rPr lang="el-GR" sz="3200" dirty="0" err="1" smtClean="0"/>
              <a:t>βάκιλλου</a:t>
            </a:r>
            <a:r>
              <a:rPr lang="el-GR" sz="3200" dirty="0" smtClean="0"/>
              <a:t> (ραβδίο)</a:t>
            </a:r>
            <a:endParaRPr lang="en-US" sz="3200" dirty="0" smtClean="0"/>
          </a:p>
          <a:p>
            <a:pPr>
              <a:lnSpc>
                <a:spcPct val="80000"/>
              </a:lnSpc>
            </a:pPr>
            <a:r>
              <a:rPr lang="el-GR" sz="3200" dirty="0" err="1" smtClean="0"/>
              <a:t>Ψυχρότροφα</a:t>
            </a:r>
            <a:r>
              <a:rPr lang="el-GR" sz="3200" dirty="0" smtClean="0"/>
              <a:t>,</a:t>
            </a:r>
            <a:endParaRPr lang="en-US" sz="3200" dirty="0" smtClean="0"/>
          </a:p>
          <a:p>
            <a:pPr>
              <a:lnSpc>
                <a:spcPct val="80000"/>
              </a:lnSpc>
            </a:pPr>
            <a:r>
              <a:rPr lang="el-GR" sz="3200" dirty="0" err="1" smtClean="0"/>
              <a:t>μικροαερόφιλα</a:t>
            </a:r>
            <a:r>
              <a:rPr lang="el-GR" sz="3200" dirty="0" smtClean="0"/>
              <a:t> </a:t>
            </a:r>
            <a:endParaRPr lang="en-US" sz="3200" dirty="0" smtClean="0"/>
          </a:p>
          <a:p>
            <a:pPr>
              <a:lnSpc>
                <a:spcPct val="80000"/>
              </a:lnSpc>
            </a:pPr>
            <a:r>
              <a:rPr lang="el-GR" sz="3200" dirty="0" smtClean="0"/>
              <a:t>με αιμολυτική δράση</a:t>
            </a:r>
          </a:p>
          <a:p>
            <a:pPr>
              <a:lnSpc>
                <a:spcPct val="80000"/>
              </a:lnSpc>
            </a:pPr>
            <a:r>
              <a:rPr lang="el-GR" sz="3200" dirty="0" smtClean="0"/>
              <a:t>Κινητά (μαστίγιο)</a:t>
            </a:r>
            <a:endParaRPr lang="en-US" sz="3200" dirty="0" smtClean="0"/>
          </a:p>
          <a:p>
            <a:pPr>
              <a:lnSpc>
                <a:spcPct val="80000"/>
              </a:lnSpc>
            </a:pPr>
            <a:r>
              <a:rPr lang="el-GR" sz="3200" b="1" dirty="0" smtClean="0"/>
              <a:t>Πηγή</a:t>
            </a:r>
            <a:r>
              <a:rPr lang="el-GR" sz="3200" b="1" dirty="0" smtClean="0">
                <a:solidFill>
                  <a:srgbClr val="002060"/>
                </a:solidFill>
              </a:rPr>
              <a:t> :</a:t>
            </a:r>
            <a:r>
              <a:rPr lang="el-GR" sz="3200" dirty="0" smtClean="0"/>
              <a:t> έδαφος και νερό</a:t>
            </a:r>
            <a:endParaRPr lang="en-US" sz="3200" dirty="0" smtClean="0"/>
          </a:p>
          <a:p>
            <a:pPr>
              <a:lnSpc>
                <a:spcPct val="80000"/>
              </a:lnSpc>
            </a:pPr>
            <a:endParaRPr lang="el-GR" dirty="0"/>
          </a:p>
        </p:txBody>
      </p:sp>
      <p:pic>
        <p:nvPicPr>
          <p:cNvPr id="203778" name="Picture 2" descr="Image result for listeria monocytogenes"/>
          <p:cNvPicPr>
            <a:picLocks noChangeAspect="1" noChangeArrowheads="1"/>
          </p:cNvPicPr>
          <p:nvPr/>
        </p:nvPicPr>
        <p:blipFill>
          <a:blip r:embed="rId2" cstate="print"/>
          <a:srcRect/>
          <a:stretch>
            <a:fillRect/>
          </a:stretch>
        </p:blipFill>
        <p:spPr bwMode="auto">
          <a:xfrm>
            <a:off x="5004048" y="1268760"/>
            <a:ext cx="3468688" cy="2601516"/>
          </a:xfrm>
          <a:prstGeom prst="rect">
            <a:avLst/>
          </a:prstGeom>
          <a:noFill/>
        </p:spPr>
      </p:pic>
      <p:pic>
        <p:nvPicPr>
          <p:cNvPr id="203782" name="Picture 6" descr="Image result for listeria monocytogenes"/>
          <p:cNvPicPr>
            <a:picLocks noChangeAspect="1" noChangeArrowheads="1"/>
          </p:cNvPicPr>
          <p:nvPr/>
        </p:nvPicPr>
        <p:blipFill>
          <a:blip r:embed="rId3" cstate="print"/>
          <a:srcRect/>
          <a:stretch>
            <a:fillRect/>
          </a:stretch>
        </p:blipFill>
        <p:spPr bwMode="auto">
          <a:xfrm>
            <a:off x="5076056" y="4005064"/>
            <a:ext cx="3555525" cy="243706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404664"/>
            <a:ext cx="8640960" cy="1224136"/>
          </a:xfrm>
        </p:spPr>
        <p:txBody>
          <a:bodyPr>
            <a:normAutofit fontScale="90000"/>
          </a:bodyPr>
          <a:lstStyle/>
          <a:p>
            <a:r>
              <a:rPr lang="el-GR" dirty="0" smtClean="0"/>
              <a:t>Τροφική δηλητηρίαση από</a:t>
            </a:r>
            <a:r>
              <a:rPr lang="en-GB" i="1" dirty="0" smtClean="0"/>
              <a:t> C</a:t>
            </a:r>
            <a:r>
              <a:rPr lang="el-GR" i="1" dirty="0" smtClean="0"/>
              <a:t>. </a:t>
            </a:r>
            <a:r>
              <a:rPr lang="en-US" i="1" dirty="0" smtClean="0"/>
              <a:t>p</a:t>
            </a:r>
            <a:r>
              <a:rPr lang="en-GB" i="1" dirty="0" err="1" smtClean="0"/>
              <a:t>erfringens</a:t>
            </a:r>
            <a:r>
              <a:rPr lang="el-GR" dirty="0" smtClean="0"/>
              <a:t> </a:t>
            </a:r>
            <a:endParaRPr lang="el-GR" dirty="0"/>
          </a:p>
        </p:txBody>
      </p:sp>
      <p:sp>
        <p:nvSpPr>
          <p:cNvPr id="3" name="2 - Θέση περιεχομένου"/>
          <p:cNvSpPr>
            <a:spLocks noGrp="1"/>
          </p:cNvSpPr>
          <p:nvPr>
            <p:ph idx="1"/>
          </p:nvPr>
        </p:nvSpPr>
        <p:spPr>
          <a:xfrm>
            <a:off x="457200" y="1882808"/>
            <a:ext cx="8229600" cy="4975192"/>
          </a:xfrm>
        </p:spPr>
        <p:txBody>
          <a:bodyPr>
            <a:normAutofit fontScale="77500" lnSpcReduction="20000"/>
          </a:bodyPr>
          <a:lstStyle/>
          <a:p>
            <a:r>
              <a:rPr lang="el-GR" dirty="0" smtClean="0"/>
              <a:t>Στις περισσότερες των περιπτώσεων, η πραγματική αιτία της δηλητηρίασης από </a:t>
            </a:r>
            <a:r>
              <a:rPr lang="en-GB" i="1" dirty="0" smtClean="0"/>
              <a:t>C</a:t>
            </a:r>
            <a:r>
              <a:rPr lang="el-GR" i="1" dirty="0" smtClean="0"/>
              <a:t>. </a:t>
            </a:r>
            <a:r>
              <a:rPr lang="en-US" i="1" dirty="0" smtClean="0"/>
              <a:t>p</a:t>
            </a:r>
            <a:r>
              <a:rPr lang="en-GB" i="1" dirty="0" err="1" smtClean="0"/>
              <a:t>erfringens</a:t>
            </a:r>
            <a:r>
              <a:rPr lang="el-GR" dirty="0" smtClean="0"/>
              <a:t> είναι η λανθασμένη θερμική επεξεργασία των ετοίμων τροφών. </a:t>
            </a:r>
          </a:p>
          <a:p>
            <a:r>
              <a:rPr lang="el-GR" dirty="0" smtClean="0"/>
              <a:t>Μικροί πληθυσμοί του μικροοργανισμού παρόντες στα τρόφιμα μετά τη διαδικασία του μαγειρέματος, πολλαπλασιάζονται σε επίπεδα ικανά να προκαλέσουν τροφική δηλητηρίαση κατά τη διάρκεια ψύξης και αποθήκευσης  των ετοίμων τροφών. </a:t>
            </a:r>
          </a:p>
          <a:p>
            <a:r>
              <a:rPr lang="el-GR" dirty="0" smtClean="0"/>
              <a:t>Τα κρέατα, τα προϊόντα κρέατος, και οι ζωμοί είναι τα τρόφιμα που εμπλέκονται πολύ συχνά σε τέτοιου είδους τροφική δηλητηρίαση.</a:t>
            </a:r>
          </a:p>
          <a:p>
            <a:r>
              <a:rPr lang="el-GR" dirty="0" smtClean="0"/>
              <a:t>Συχνά, η θερμική επεξεργασία των έτοιμων γευμάτων με κρέας, δεν αποδεικνύεται επαρκής για να καταστρέψει τα </a:t>
            </a:r>
            <a:r>
              <a:rPr lang="el-GR" dirty="0" err="1" smtClean="0"/>
              <a:t>ενδοσπόρια</a:t>
            </a:r>
            <a:r>
              <a:rPr lang="el-GR" dirty="0" smtClean="0"/>
              <a:t> τα οποία είναι ανθεκτικά στην θερμότητα, με αποτέλεσμα, όταν το φαγητό κρυώνει και αναθερμαίνεται, τα </a:t>
            </a:r>
            <a:r>
              <a:rPr lang="el-GR" dirty="0" err="1" smtClean="0"/>
              <a:t>ενδοσπόρια</a:t>
            </a:r>
            <a:r>
              <a:rPr lang="el-GR" dirty="0" smtClean="0"/>
              <a:t> να αναπτύσσονται και να πολλαπλασιάζονται. </a:t>
            </a:r>
          </a:p>
          <a:p>
            <a:pPr>
              <a:buNone/>
            </a:pPr>
            <a:r>
              <a:rPr lang="el-GR" dirty="0" smtClean="0"/>
              <a:t> </a:t>
            </a:r>
          </a:p>
        </p:txBody>
      </p:sp>
      <p:sp>
        <p:nvSpPr>
          <p:cNvPr id="4" name="3 - Θέση αριθμού διαφάνειας"/>
          <p:cNvSpPr>
            <a:spLocks noGrp="1"/>
          </p:cNvSpPr>
          <p:nvPr>
            <p:ph type="sldNum" sz="quarter" idx="12"/>
          </p:nvPr>
        </p:nvSpPr>
        <p:spPr/>
        <p:txBody>
          <a:bodyPr/>
          <a:lstStyle/>
          <a:p>
            <a:fld id="{E4805D97-B6AD-497D-AEAB-49A234A665C6}" type="slidenum">
              <a:rPr lang="el-GR" smtClean="0"/>
              <a:pPr/>
              <a:t>6</a:t>
            </a:fld>
            <a:endParaRPr lang="el-G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0" y="476672"/>
            <a:ext cx="9144000" cy="800100"/>
          </a:xfrm>
        </p:spPr>
        <p:txBody>
          <a:bodyPr>
            <a:noAutofit/>
          </a:bodyPr>
          <a:lstStyle/>
          <a:p>
            <a:r>
              <a:rPr lang="en-US" sz="3600" i="1" u="sng" dirty="0" err="1" smtClean="0"/>
              <a:t>Listeria</a:t>
            </a:r>
            <a:r>
              <a:rPr lang="en-US" sz="3600" i="1" u="sng" dirty="0" smtClean="0"/>
              <a:t> </a:t>
            </a:r>
            <a:r>
              <a:rPr lang="en-US" sz="3600" i="1" u="sng" dirty="0" err="1" smtClean="0"/>
              <a:t>monocytogenes</a:t>
            </a:r>
            <a:r>
              <a:rPr lang="en-US" sz="3600" i="1" u="sng" dirty="0" smtClean="0"/>
              <a:t>: </a:t>
            </a:r>
            <a:r>
              <a:rPr lang="el-GR" sz="3600" u="sng" dirty="0" smtClean="0"/>
              <a:t>Χαρακτηριστικά</a:t>
            </a:r>
            <a:r>
              <a:rPr lang="en-US" sz="3600" u="sng" dirty="0" smtClean="0"/>
              <a:t/>
            </a:r>
            <a:br>
              <a:rPr lang="en-US" sz="3600" u="sng" dirty="0" smtClean="0"/>
            </a:br>
            <a:endParaRPr lang="el-GR" sz="3600" dirty="0" smtClean="0">
              <a:latin typeface="Arial" charset="0"/>
              <a:cs typeface="Arial" charset="0"/>
            </a:endParaRPr>
          </a:p>
        </p:txBody>
      </p:sp>
      <p:sp>
        <p:nvSpPr>
          <p:cNvPr id="23555" name="Rectangle 3"/>
          <p:cNvSpPr>
            <a:spLocks noGrp="1" noChangeArrowheads="1"/>
          </p:cNvSpPr>
          <p:nvPr>
            <p:ph idx="1"/>
          </p:nvPr>
        </p:nvSpPr>
        <p:spPr>
          <a:xfrm>
            <a:off x="215900" y="1089024"/>
            <a:ext cx="8928100" cy="5292303"/>
          </a:xfrm>
        </p:spPr>
        <p:txBody>
          <a:bodyPr>
            <a:normAutofit fontScale="92500" lnSpcReduction="10000"/>
          </a:bodyPr>
          <a:lstStyle/>
          <a:p>
            <a:pPr eaLnBrk="1" hangingPunct="1">
              <a:lnSpc>
                <a:spcPct val="80000"/>
              </a:lnSpc>
              <a:buFont typeface="Wingdings" pitchFamily="2" charset="2"/>
              <a:buNone/>
            </a:pPr>
            <a:endParaRPr lang="en-US" sz="2400" u="sng" dirty="0" smtClean="0"/>
          </a:p>
          <a:p>
            <a:pPr eaLnBrk="1" hangingPunct="1">
              <a:lnSpc>
                <a:spcPct val="80000"/>
              </a:lnSpc>
            </a:pPr>
            <a:endParaRPr lang="el-GR" sz="2800" dirty="0" smtClean="0"/>
          </a:p>
          <a:p>
            <a:pPr eaLnBrk="1" hangingPunct="1">
              <a:lnSpc>
                <a:spcPct val="80000"/>
              </a:lnSpc>
            </a:pPr>
            <a:r>
              <a:rPr lang="el-GR" sz="2800" dirty="0" smtClean="0"/>
              <a:t>Ανάπτυξη σε </a:t>
            </a:r>
          </a:p>
          <a:p>
            <a:pPr lvl="1">
              <a:lnSpc>
                <a:spcPct val="80000"/>
              </a:lnSpc>
            </a:pPr>
            <a:r>
              <a:rPr lang="en-US" sz="2400" dirty="0" smtClean="0"/>
              <a:t>0-45</a:t>
            </a:r>
            <a:r>
              <a:rPr lang="en-US" sz="2400" dirty="0" smtClean="0">
                <a:sym typeface="Symbol" pitchFamily="18" charset="2"/>
              </a:rPr>
              <a:t>C, (optimum 30-37 C)</a:t>
            </a:r>
          </a:p>
          <a:p>
            <a:pPr lvl="1">
              <a:lnSpc>
                <a:spcPct val="80000"/>
              </a:lnSpc>
            </a:pPr>
            <a:r>
              <a:rPr lang="el-GR" sz="2400" dirty="0" err="1" smtClean="0">
                <a:sym typeface="Symbol" pitchFamily="18" charset="2"/>
              </a:rPr>
              <a:t>Ψυχρότροφο</a:t>
            </a:r>
            <a:endParaRPr lang="el-GR" sz="2400" dirty="0" smtClean="0">
              <a:sym typeface="Symbol" pitchFamily="18" charset="2"/>
            </a:endParaRPr>
          </a:p>
          <a:p>
            <a:pPr lvl="1">
              <a:lnSpc>
                <a:spcPct val="80000"/>
              </a:lnSpc>
            </a:pPr>
            <a:r>
              <a:rPr lang="el-GR" sz="2800" dirty="0" smtClean="0">
                <a:sym typeface="Symbol" pitchFamily="18" charset="2"/>
              </a:rPr>
              <a:t>Ανθεκτική σε υψηλή </a:t>
            </a:r>
            <a:r>
              <a:rPr lang="el-GR" sz="2800" dirty="0" err="1" smtClean="0">
                <a:sym typeface="Symbol" pitchFamily="18" charset="2"/>
              </a:rPr>
              <a:t>αλατότητα</a:t>
            </a:r>
            <a:r>
              <a:rPr lang="el-GR" sz="2800" dirty="0" smtClean="0">
                <a:sym typeface="Symbol" pitchFamily="18" charset="2"/>
              </a:rPr>
              <a:t> </a:t>
            </a:r>
            <a:r>
              <a:rPr lang="en-US" sz="2800" dirty="0" smtClean="0">
                <a:sym typeface="Symbol" pitchFamily="18" charset="2"/>
              </a:rPr>
              <a:t>≥6</a:t>
            </a:r>
            <a:r>
              <a:rPr lang="el-GR" sz="2800" dirty="0" smtClean="0">
                <a:sym typeface="Symbol" pitchFamily="18" charset="2"/>
              </a:rPr>
              <a:t>,</a:t>
            </a:r>
            <a:r>
              <a:rPr lang="en-US" sz="2800" dirty="0" smtClean="0">
                <a:sym typeface="Symbol" pitchFamily="18" charset="2"/>
              </a:rPr>
              <a:t>5% </a:t>
            </a:r>
            <a:r>
              <a:rPr lang="el-GR" sz="2800" dirty="0" smtClean="0">
                <a:sym typeface="Symbol" pitchFamily="18" charset="2"/>
              </a:rPr>
              <a:t>Ν</a:t>
            </a:r>
            <a:r>
              <a:rPr lang="en-US" sz="2800" dirty="0" err="1" smtClean="0">
                <a:sym typeface="Symbol" pitchFamily="18" charset="2"/>
              </a:rPr>
              <a:t>aCl</a:t>
            </a:r>
            <a:r>
              <a:rPr lang="en-US" sz="2800" dirty="0" smtClean="0">
                <a:sym typeface="Symbol" pitchFamily="18" charset="2"/>
              </a:rPr>
              <a:t> , </a:t>
            </a:r>
            <a:r>
              <a:rPr lang="el-GR" dirty="0" smtClean="0"/>
              <a:t>επιβιώνει σε συγκεντρώσεις άλατος ως και 30,5% για 100 ημέρες, στους 4</a:t>
            </a:r>
            <a:r>
              <a:rPr lang="el-GR" baseline="30000" dirty="0" smtClean="0"/>
              <a:t>o</a:t>
            </a:r>
            <a:r>
              <a:rPr lang="el-GR" dirty="0" smtClean="0"/>
              <a:t>C.</a:t>
            </a:r>
            <a:endParaRPr lang="en-US" sz="2800" dirty="0" smtClean="0">
              <a:sym typeface="Symbol" pitchFamily="18" charset="2"/>
            </a:endParaRPr>
          </a:p>
          <a:p>
            <a:pPr lvl="1">
              <a:lnSpc>
                <a:spcPct val="80000"/>
              </a:lnSpc>
            </a:pPr>
            <a:endParaRPr lang="el-GR" sz="2800" dirty="0" smtClean="0">
              <a:sym typeface="Symbol" pitchFamily="18" charset="2"/>
            </a:endParaRPr>
          </a:p>
          <a:p>
            <a:pPr lvl="1">
              <a:lnSpc>
                <a:spcPct val="80000"/>
              </a:lnSpc>
            </a:pPr>
            <a:r>
              <a:rPr lang="el-GR" sz="2800" dirty="0" smtClean="0">
                <a:sym typeface="Symbol" pitchFamily="18" charset="2"/>
              </a:rPr>
              <a:t>Εύρος </a:t>
            </a:r>
            <a:r>
              <a:rPr lang="en-US" sz="2800" dirty="0" smtClean="0">
                <a:sym typeface="Symbol" pitchFamily="18" charset="2"/>
              </a:rPr>
              <a:t>pH 4</a:t>
            </a:r>
            <a:r>
              <a:rPr lang="el-GR" sz="2800" dirty="0" smtClean="0">
                <a:sym typeface="Symbol" pitchFamily="18" charset="2"/>
              </a:rPr>
              <a:t>,0-9,5  (ιδανικό 7,0)</a:t>
            </a:r>
          </a:p>
          <a:p>
            <a:pPr lvl="1">
              <a:lnSpc>
                <a:spcPct val="80000"/>
              </a:lnSpc>
            </a:pPr>
            <a:r>
              <a:rPr lang="en-US" sz="2800" dirty="0" smtClean="0">
                <a:sym typeface="Symbol" pitchFamily="18" charset="2"/>
              </a:rPr>
              <a:t>Aw</a:t>
            </a:r>
            <a:r>
              <a:rPr lang="el-GR" sz="2800" dirty="0" smtClean="0">
                <a:sym typeface="Symbol" pitchFamily="18" charset="2"/>
              </a:rPr>
              <a:t> 0,90-0,92</a:t>
            </a:r>
            <a:endParaRPr lang="en-US" sz="2800" dirty="0" smtClean="0">
              <a:sym typeface="Symbol" pitchFamily="18" charset="2"/>
            </a:endParaRPr>
          </a:p>
          <a:p>
            <a:pPr eaLnBrk="1" hangingPunct="1">
              <a:lnSpc>
                <a:spcPct val="80000"/>
              </a:lnSpc>
            </a:pPr>
            <a:r>
              <a:rPr lang="el-GR" sz="2800" dirty="0" smtClean="0">
                <a:sym typeface="Symbol" pitchFamily="18" charset="2"/>
              </a:rPr>
              <a:t>Αναστολή σε </a:t>
            </a:r>
            <a:r>
              <a:rPr lang="en-US" sz="2800" dirty="0" smtClean="0">
                <a:sym typeface="Symbol" pitchFamily="18" charset="2"/>
              </a:rPr>
              <a:t>0</a:t>
            </a:r>
            <a:r>
              <a:rPr lang="el-GR" sz="2800" dirty="0" smtClean="0">
                <a:sym typeface="Symbol" pitchFamily="18" charset="2"/>
              </a:rPr>
              <a:t>,</a:t>
            </a:r>
            <a:r>
              <a:rPr lang="en-US" sz="2800" dirty="0" smtClean="0">
                <a:sym typeface="Symbol" pitchFamily="18" charset="2"/>
              </a:rPr>
              <a:t>1% </a:t>
            </a:r>
            <a:r>
              <a:rPr lang="el-GR" sz="2800" dirty="0" smtClean="0">
                <a:sym typeface="Symbol" pitchFamily="18" charset="2"/>
              </a:rPr>
              <a:t>οξικό/κιτρικό/γαλακτικό οξύ</a:t>
            </a:r>
            <a:endParaRPr lang="en-US" sz="2800" dirty="0" smtClean="0">
              <a:sym typeface="Symbol" pitchFamily="18" charset="2"/>
            </a:endParaRPr>
          </a:p>
          <a:p>
            <a:pPr eaLnBrk="1" hangingPunct="1">
              <a:lnSpc>
                <a:spcPct val="80000"/>
              </a:lnSpc>
            </a:pPr>
            <a:r>
              <a:rPr lang="el-GR" sz="2800" dirty="0" smtClean="0">
                <a:sym typeface="Symbol" pitchFamily="18" charset="2"/>
              </a:rPr>
              <a:t>Καταστροφή σε </a:t>
            </a:r>
            <a:r>
              <a:rPr lang="en-US" sz="2800" dirty="0" smtClean="0">
                <a:sym typeface="Symbol" pitchFamily="18" charset="2"/>
              </a:rPr>
              <a:t>&gt;50-60C, </a:t>
            </a:r>
            <a:endParaRPr lang="el-GR" sz="2800" dirty="0" smtClean="0">
              <a:sym typeface="Symbol" pitchFamily="18" charset="2"/>
            </a:endParaRPr>
          </a:p>
          <a:p>
            <a:pPr eaLnBrk="1" hangingPunct="1">
              <a:lnSpc>
                <a:spcPct val="80000"/>
              </a:lnSpc>
            </a:pPr>
            <a:r>
              <a:rPr lang="el-GR" sz="2800" dirty="0" smtClean="0">
                <a:sym typeface="Symbol" pitchFamily="18" charset="2"/>
              </a:rPr>
              <a:t>δεν επηρεάζεται από </a:t>
            </a:r>
            <a:r>
              <a:rPr lang="en-US" sz="2800" dirty="0" err="1" smtClean="0">
                <a:sym typeface="Symbol" pitchFamily="18" charset="2"/>
              </a:rPr>
              <a:t>vaccum</a:t>
            </a:r>
            <a:r>
              <a:rPr lang="el-GR" sz="2800" dirty="0" smtClean="0">
                <a:sym typeface="Symbol" pitchFamily="18" charset="2"/>
              </a:rPr>
              <a:t>/</a:t>
            </a:r>
            <a:r>
              <a:rPr lang="en-US" sz="2800" dirty="0" smtClean="0">
                <a:sym typeface="Symbol" pitchFamily="18" charset="2"/>
              </a:rPr>
              <a:t>MAP</a:t>
            </a:r>
            <a:endParaRPr lang="el-GR" sz="2800" dirty="0" smtClean="0">
              <a:sym typeface="Symbol" pitchFamily="18" charset="2"/>
            </a:endParaRPr>
          </a:p>
          <a:p>
            <a:pPr>
              <a:lnSpc>
                <a:spcPct val="80000"/>
              </a:lnSpc>
            </a:pPr>
            <a:r>
              <a:rPr lang="el-GR" dirty="0" smtClean="0"/>
              <a:t>αντέχει και προσαρμόζεται σε δυσμενή περιβάλλοντα (υψηλή θερμοκρασία, ακτινοβολία, </a:t>
            </a:r>
            <a:r>
              <a:rPr lang="el-GR" dirty="0" err="1" smtClean="0"/>
              <a:t>αλατότητα</a:t>
            </a:r>
            <a:r>
              <a:rPr lang="el-GR" dirty="0" smtClean="0"/>
              <a:t>). </a:t>
            </a:r>
            <a:endParaRPr lang="en-US" sz="2800" dirty="0" smtClean="0">
              <a:sym typeface="Symbol" pitchFamily="18" charset="2"/>
            </a:endParaRPr>
          </a:p>
        </p:txBody>
      </p:sp>
      <p:sp>
        <p:nvSpPr>
          <p:cNvPr id="6" name="5 - Θέση αριθμού διαφάνειας"/>
          <p:cNvSpPr>
            <a:spLocks noGrp="1"/>
          </p:cNvSpPr>
          <p:nvPr>
            <p:ph type="sldNum" sz="quarter" idx="12"/>
          </p:nvPr>
        </p:nvSpPr>
        <p:spPr/>
        <p:txBody>
          <a:bodyPr/>
          <a:lstStyle/>
          <a:p>
            <a:pPr>
              <a:defRPr/>
            </a:pPr>
            <a:fld id="{8B60BC5A-F764-48EA-AC36-D46A15B5A122}" type="slidenum">
              <a:rPr lang="el-GR"/>
              <a:pPr>
                <a:defRPr/>
              </a:pPr>
              <a:t>60</a:t>
            </a:fld>
            <a:endParaRPr lang="el-GR"/>
          </a:p>
        </p:txBody>
      </p:sp>
      <p:pic>
        <p:nvPicPr>
          <p:cNvPr id="8" name="Picture 6" descr="Image result for listeria monocytogenes"/>
          <p:cNvPicPr>
            <a:picLocks noChangeAspect="1" noChangeArrowheads="1"/>
          </p:cNvPicPr>
          <p:nvPr/>
        </p:nvPicPr>
        <p:blipFill>
          <a:blip r:embed="rId3" cstate="print"/>
          <a:srcRect/>
          <a:stretch>
            <a:fillRect/>
          </a:stretch>
        </p:blipFill>
        <p:spPr bwMode="auto">
          <a:xfrm>
            <a:off x="7164288" y="908720"/>
            <a:ext cx="1979712" cy="145585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dirty="0" err="1" smtClean="0"/>
              <a:t>Listeria</a:t>
            </a:r>
            <a:r>
              <a:rPr lang="en-US" dirty="0" smtClean="0"/>
              <a:t>: </a:t>
            </a:r>
            <a:r>
              <a:rPr lang="el-GR" dirty="0" err="1" smtClean="0"/>
              <a:t>ψυχρότροφο</a:t>
            </a:r>
            <a:r>
              <a:rPr lang="el-GR" dirty="0" smtClean="0"/>
              <a:t> παθογόνο</a:t>
            </a:r>
            <a:endParaRPr lang="el-GR" dirty="0"/>
          </a:p>
        </p:txBody>
      </p:sp>
      <p:sp>
        <p:nvSpPr>
          <p:cNvPr id="3" name="2 - Θέση περιεχομένου"/>
          <p:cNvSpPr>
            <a:spLocks noGrp="1"/>
          </p:cNvSpPr>
          <p:nvPr>
            <p:ph idx="1"/>
          </p:nvPr>
        </p:nvSpPr>
        <p:spPr/>
        <p:txBody>
          <a:bodyPr/>
          <a:lstStyle/>
          <a:p>
            <a:pPr>
              <a:buNone/>
            </a:pPr>
            <a:r>
              <a:rPr lang="en-US" dirty="0" smtClean="0"/>
              <a:t>A</a:t>
            </a:r>
            <a:r>
              <a:rPr lang="el-GR" dirty="0" err="1" smtClean="0"/>
              <a:t>ναπτύσσεται</a:t>
            </a:r>
            <a:r>
              <a:rPr lang="el-GR" dirty="0" smtClean="0"/>
              <a:t> καλύτερα στους </a:t>
            </a:r>
            <a:r>
              <a:rPr lang="en-US" dirty="0" smtClean="0"/>
              <a:t>30-</a:t>
            </a:r>
            <a:r>
              <a:rPr lang="el-GR" dirty="0" smtClean="0"/>
              <a:t>37</a:t>
            </a:r>
            <a:r>
              <a:rPr lang="el-GR" baseline="30000" dirty="0" smtClean="0"/>
              <a:t>ο</a:t>
            </a:r>
            <a:r>
              <a:rPr lang="en-US" dirty="0" smtClean="0"/>
              <a:t>C</a:t>
            </a:r>
            <a:r>
              <a:rPr lang="el-GR" dirty="0" smtClean="0"/>
              <a:t> αλλά μπορεί να αναπτυχθεί και  σε </a:t>
            </a:r>
            <a:r>
              <a:rPr lang="el-GR" u="sng" dirty="0" smtClean="0"/>
              <a:t>θερμοκρασία ψυγείου 4</a:t>
            </a:r>
            <a:r>
              <a:rPr lang="el-GR" u="sng" baseline="30000" dirty="0" smtClean="0"/>
              <a:t>ο</a:t>
            </a:r>
            <a:r>
              <a:rPr lang="en-US" u="sng" dirty="0" smtClean="0"/>
              <a:t>C</a:t>
            </a:r>
            <a:endParaRPr lang="el-GR" u="sng" dirty="0"/>
          </a:p>
        </p:txBody>
      </p:sp>
      <p:pic>
        <p:nvPicPr>
          <p:cNvPr id="207874" name="Picture 2" descr="Image result for listeria monocytogenes in the refrigerator"/>
          <p:cNvPicPr>
            <a:picLocks noChangeAspect="1" noChangeArrowheads="1"/>
          </p:cNvPicPr>
          <p:nvPr/>
        </p:nvPicPr>
        <p:blipFill>
          <a:blip r:embed="rId2" cstate="print"/>
          <a:srcRect/>
          <a:stretch>
            <a:fillRect/>
          </a:stretch>
        </p:blipFill>
        <p:spPr bwMode="auto">
          <a:xfrm>
            <a:off x="2195736" y="3645024"/>
            <a:ext cx="3937620" cy="262508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548680"/>
            <a:ext cx="8229600" cy="1066800"/>
          </a:xfrm>
        </p:spPr>
        <p:txBody>
          <a:bodyPr>
            <a:normAutofit fontScale="90000"/>
          </a:bodyPr>
          <a:lstStyle/>
          <a:p>
            <a:r>
              <a:rPr lang="en-GB" i="1" dirty="0" smtClean="0"/>
              <a:t>L</a:t>
            </a:r>
            <a:r>
              <a:rPr lang="el-GR" i="1" dirty="0" smtClean="0"/>
              <a:t>. </a:t>
            </a:r>
            <a:r>
              <a:rPr lang="en-GB" i="1" dirty="0" err="1" smtClean="0"/>
              <a:t>monocytogenes</a:t>
            </a:r>
            <a:r>
              <a:rPr lang="en-GB" i="1" dirty="0" smtClean="0"/>
              <a:t>: </a:t>
            </a:r>
            <a:r>
              <a:rPr lang="el-GR" dirty="0" smtClean="0"/>
              <a:t>πολύ ανθεκτικό παθογόνο</a:t>
            </a:r>
            <a:endParaRPr lang="el-GR" dirty="0"/>
          </a:p>
        </p:txBody>
      </p:sp>
      <p:sp>
        <p:nvSpPr>
          <p:cNvPr id="3" name="2 - Θέση περιεχομένου"/>
          <p:cNvSpPr>
            <a:spLocks noGrp="1"/>
          </p:cNvSpPr>
          <p:nvPr>
            <p:ph idx="1"/>
          </p:nvPr>
        </p:nvSpPr>
        <p:spPr>
          <a:xfrm>
            <a:off x="179512" y="1882808"/>
            <a:ext cx="8964488" cy="4572000"/>
          </a:xfrm>
        </p:spPr>
        <p:txBody>
          <a:bodyPr>
            <a:normAutofit/>
          </a:bodyPr>
          <a:lstStyle/>
          <a:p>
            <a:r>
              <a:rPr lang="el-GR" dirty="0" smtClean="0"/>
              <a:t>Η </a:t>
            </a:r>
            <a:r>
              <a:rPr lang="en-GB" i="1" dirty="0" smtClean="0"/>
              <a:t>L</a:t>
            </a:r>
            <a:r>
              <a:rPr lang="el-GR" i="1" dirty="0" smtClean="0"/>
              <a:t>. </a:t>
            </a:r>
            <a:r>
              <a:rPr lang="en-GB" i="1" dirty="0" err="1" smtClean="0"/>
              <a:t>monocytogenes</a:t>
            </a:r>
            <a:r>
              <a:rPr lang="el-GR" dirty="0" smtClean="0"/>
              <a:t> επιβιώνει σε αντίξοες συνθήκες, όπως ευρύ φάσμα θερμοκρασιών, χαμηλό </a:t>
            </a:r>
            <a:r>
              <a:rPr lang="en-GB" dirty="0" smtClean="0"/>
              <a:t>pH</a:t>
            </a:r>
            <a:r>
              <a:rPr lang="el-GR" dirty="0" smtClean="0"/>
              <a:t>, υψηλή </a:t>
            </a:r>
            <a:r>
              <a:rPr lang="el-GR" dirty="0" err="1" smtClean="0"/>
              <a:t>αλατότητα</a:t>
            </a:r>
            <a:r>
              <a:rPr lang="el-GR" dirty="0" smtClean="0"/>
              <a:t> και χαμηλές συγκεντρώσεις οξυγόνου. </a:t>
            </a:r>
          </a:p>
          <a:p>
            <a:r>
              <a:rPr lang="el-GR" dirty="0" err="1" smtClean="0"/>
              <a:t>Εχει</a:t>
            </a:r>
            <a:r>
              <a:rPr lang="el-GR" dirty="0" smtClean="0"/>
              <a:t> παρατηρηθεί ότι μπορεί να επιβιώσει σε θερμοκρασίες παστερίωσης (72 </a:t>
            </a:r>
            <a:r>
              <a:rPr lang="el-GR" baseline="30000" dirty="0" smtClean="0"/>
              <a:t>0</a:t>
            </a:r>
            <a:r>
              <a:rPr lang="en-US" dirty="0" smtClean="0"/>
              <a:t>C</a:t>
            </a:r>
            <a:r>
              <a:rPr lang="el-GR" dirty="0" smtClean="0"/>
              <a:t> για 15 </a:t>
            </a:r>
            <a:r>
              <a:rPr lang="en-GB" dirty="0" smtClean="0"/>
              <a:t>sec</a:t>
            </a:r>
            <a:r>
              <a:rPr lang="el-GR" dirty="0" smtClean="0"/>
              <a:t>) αν δεν ήταν επαρκής η παστερίωση.</a:t>
            </a:r>
            <a:endParaRPr lang="en-US" dirty="0" smtClean="0"/>
          </a:p>
          <a:p>
            <a:r>
              <a:rPr lang="el-GR" dirty="0" smtClean="0"/>
              <a:t>Η </a:t>
            </a:r>
            <a:r>
              <a:rPr lang="en-GB" i="1" dirty="0" smtClean="0"/>
              <a:t>L</a:t>
            </a:r>
            <a:r>
              <a:rPr lang="el-GR" i="1" dirty="0" smtClean="0"/>
              <a:t>. </a:t>
            </a:r>
            <a:r>
              <a:rPr lang="en-GB" i="1" dirty="0" err="1" smtClean="0"/>
              <a:t>monocytogenes</a:t>
            </a:r>
            <a:r>
              <a:rPr lang="el-GR" i="1" dirty="0" smtClean="0"/>
              <a:t>,</a:t>
            </a:r>
            <a:r>
              <a:rPr lang="el-GR" dirty="0" smtClean="0"/>
              <a:t> έχει αποδειχτεί ο πιο ανθεκτικός μικροοργανισμός όταν υποβάλλεται σε ακτινοβολία, συγκρινόμενη με άλλους παθογόνους μικροοργανισμούς τροφίμων</a:t>
            </a:r>
            <a:endParaRPr lang="el-G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764704"/>
            <a:ext cx="8229600" cy="1066800"/>
          </a:xfrm>
        </p:spPr>
        <p:txBody>
          <a:bodyPr>
            <a:normAutofit fontScale="90000"/>
          </a:bodyPr>
          <a:lstStyle/>
          <a:p>
            <a:r>
              <a:rPr lang="el-GR" sz="4400" dirty="0" smtClean="0">
                <a:solidFill>
                  <a:schemeClr val="tx1"/>
                </a:solidFill>
              </a:rPr>
              <a:t>Τα κρούσματα</a:t>
            </a:r>
            <a:r>
              <a:rPr lang="en-US" sz="4400" dirty="0" smtClean="0">
                <a:solidFill>
                  <a:schemeClr val="tx1"/>
                </a:solidFill>
              </a:rPr>
              <a:t> </a:t>
            </a:r>
            <a:r>
              <a:rPr lang="el-GR" sz="4400" dirty="0" err="1" smtClean="0">
                <a:solidFill>
                  <a:schemeClr val="tx1"/>
                </a:solidFill>
              </a:rPr>
              <a:t>λιστερίωσης</a:t>
            </a:r>
            <a:r>
              <a:rPr lang="el-GR" sz="4400" dirty="0" smtClean="0">
                <a:solidFill>
                  <a:schemeClr val="tx1"/>
                </a:solidFill>
              </a:rPr>
              <a:t> </a:t>
            </a:r>
            <a:r>
              <a:rPr lang="el-GR" sz="4400" dirty="0" smtClean="0"/>
              <a:t>συνδέονται με:</a:t>
            </a:r>
            <a:endParaRPr lang="el-GR" dirty="0"/>
          </a:p>
        </p:txBody>
      </p:sp>
      <p:sp>
        <p:nvSpPr>
          <p:cNvPr id="3" name="2 - Θέση περιεχομένου"/>
          <p:cNvSpPr>
            <a:spLocks noGrp="1"/>
          </p:cNvSpPr>
          <p:nvPr>
            <p:ph idx="1"/>
          </p:nvPr>
        </p:nvSpPr>
        <p:spPr/>
        <p:txBody>
          <a:bodyPr>
            <a:normAutofit/>
          </a:bodyPr>
          <a:lstStyle/>
          <a:p>
            <a:pPr>
              <a:lnSpc>
                <a:spcPct val="80000"/>
              </a:lnSpc>
            </a:pPr>
            <a:r>
              <a:rPr lang="el-GR" sz="2800" dirty="0" smtClean="0"/>
              <a:t>έτοιμα προς κατανάλωση φαγητά</a:t>
            </a:r>
            <a:r>
              <a:rPr lang="en-US" sz="2800" dirty="0" smtClean="0"/>
              <a:t> (ready-to-eat foods)</a:t>
            </a:r>
            <a:r>
              <a:rPr lang="el-GR" sz="2800" dirty="0" smtClean="0"/>
              <a:t>,</a:t>
            </a:r>
          </a:p>
          <a:p>
            <a:pPr>
              <a:lnSpc>
                <a:spcPct val="80000"/>
              </a:lnSpc>
            </a:pPr>
            <a:r>
              <a:rPr lang="el-GR" sz="2800" dirty="0" smtClean="0"/>
              <a:t>μαλακά τυριά, </a:t>
            </a:r>
          </a:p>
          <a:p>
            <a:pPr>
              <a:lnSpc>
                <a:spcPct val="80000"/>
              </a:lnSpc>
            </a:pPr>
            <a:r>
              <a:rPr lang="el-GR" sz="2800" dirty="0" smtClean="0"/>
              <a:t>ωμό γάλα,</a:t>
            </a:r>
          </a:p>
          <a:p>
            <a:pPr>
              <a:lnSpc>
                <a:spcPct val="80000"/>
              </a:lnSpc>
            </a:pPr>
            <a:r>
              <a:rPr lang="el-GR" sz="2800" dirty="0" smtClean="0"/>
              <a:t> αλλαντικά, </a:t>
            </a:r>
          </a:p>
          <a:p>
            <a:pPr>
              <a:lnSpc>
                <a:spcPct val="80000"/>
              </a:lnSpc>
            </a:pPr>
            <a:r>
              <a:rPr lang="el-GR" sz="2800" dirty="0" smtClean="0"/>
              <a:t>πουλερικά,</a:t>
            </a:r>
            <a:endParaRPr lang="en-US" sz="2800" dirty="0" smtClean="0"/>
          </a:p>
          <a:p>
            <a:pPr>
              <a:lnSpc>
                <a:spcPct val="80000"/>
              </a:lnSpc>
            </a:pPr>
            <a:r>
              <a:rPr lang="el-GR" sz="2800" dirty="0" smtClean="0"/>
              <a:t>κρέας </a:t>
            </a:r>
          </a:p>
          <a:p>
            <a:pPr>
              <a:lnSpc>
                <a:spcPct val="80000"/>
              </a:lnSpc>
            </a:pPr>
            <a:r>
              <a:rPr lang="el-GR" sz="2800" dirty="0" smtClean="0"/>
              <a:t>ψάρια, </a:t>
            </a:r>
          </a:p>
          <a:p>
            <a:pPr>
              <a:lnSpc>
                <a:spcPct val="80000"/>
              </a:lnSpc>
            </a:pPr>
            <a:r>
              <a:rPr lang="el-GR" sz="2800" dirty="0" smtClean="0"/>
              <a:t>λαχανικά και σαλάτες </a:t>
            </a:r>
            <a:r>
              <a:rPr lang="en-US" sz="2800" dirty="0" smtClean="0"/>
              <a:t> </a:t>
            </a:r>
          </a:p>
          <a:p>
            <a:pPr>
              <a:lnSpc>
                <a:spcPct val="80000"/>
              </a:lnSpc>
              <a:buNone/>
            </a:pPr>
            <a:endParaRPr lang="en-US" sz="3200" dirty="0" smtClean="0"/>
          </a:p>
          <a:p>
            <a:pPr>
              <a:lnSpc>
                <a:spcPct val="80000"/>
              </a:lnSpc>
            </a:pPr>
            <a:endParaRPr lang="en-US" sz="3200" dirty="0" smtClean="0"/>
          </a:p>
          <a:p>
            <a:endParaRPr lang="el-GR" dirty="0"/>
          </a:p>
        </p:txBody>
      </p:sp>
      <p:pic>
        <p:nvPicPr>
          <p:cNvPr id="201730" name="Picture 2" descr="Image result for listeria monocytogenes in φοοδσ"/>
          <p:cNvPicPr>
            <a:picLocks noChangeAspect="1" noChangeArrowheads="1"/>
          </p:cNvPicPr>
          <p:nvPr/>
        </p:nvPicPr>
        <p:blipFill>
          <a:blip r:embed="rId2" cstate="print"/>
          <a:srcRect/>
          <a:stretch>
            <a:fillRect/>
          </a:stretch>
        </p:blipFill>
        <p:spPr bwMode="auto">
          <a:xfrm>
            <a:off x="5220072" y="2924944"/>
            <a:ext cx="3391644" cy="3391645"/>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48680"/>
            <a:ext cx="8686800" cy="1865362"/>
          </a:xfrm>
        </p:spPr>
        <p:txBody>
          <a:bodyPr>
            <a:normAutofit fontScale="90000"/>
          </a:bodyPr>
          <a:lstStyle/>
          <a:p>
            <a:r>
              <a:rPr lang="el-GR" dirty="0" smtClean="0"/>
              <a:t>Από τα ψυγμένα κι έτοιμα προς κατανάλωση τρόφιμα, ως μη ασφαλή θεωρούνται:</a:t>
            </a:r>
            <a:br>
              <a:rPr lang="el-GR" dirty="0" smtClean="0"/>
            </a:br>
            <a:endParaRPr lang="el-GR" dirty="0"/>
          </a:p>
        </p:txBody>
      </p:sp>
      <p:sp>
        <p:nvSpPr>
          <p:cNvPr id="3" name="2 - Θέση περιεχομένου"/>
          <p:cNvSpPr>
            <a:spLocks noGrp="1"/>
          </p:cNvSpPr>
          <p:nvPr>
            <p:ph idx="1"/>
          </p:nvPr>
        </p:nvSpPr>
        <p:spPr/>
        <p:txBody>
          <a:bodyPr>
            <a:normAutofit/>
          </a:bodyPr>
          <a:lstStyle/>
          <a:p>
            <a:pPr lvl="0"/>
            <a:r>
              <a:rPr lang="el-GR" dirty="0" smtClean="0"/>
              <a:t>τα μαλακά τυριά</a:t>
            </a:r>
            <a:r>
              <a:rPr lang="it-IT" dirty="0" smtClean="0"/>
              <a:t> (camembert, brie, ricotta)</a:t>
            </a:r>
            <a:endParaRPr lang="el-GR" dirty="0" smtClean="0"/>
          </a:p>
          <a:p>
            <a:pPr lvl="0"/>
            <a:r>
              <a:rPr lang="el-GR" dirty="0" smtClean="0"/>
              <a:t>έτοιμα φαγητά (π.χ. ψυγμένα κομματάκια κοτόπουλου όπως αυτά που χρησιμοποιούνται στα σάντουιτς)</a:t>
            </a:r>
          </a:p>
          <a:p>
            <a:pPr lvl="0"/>
            <a:r>
              <a:rPr lang="el-GR" dirty="0" smtClean="0"/>
              <a:t>κρύα κρέατα και πατέ</a:t>
            </a:r>
          </a:p>
          <a:p>
            <a:pPr lvl="0"/>
            <a:r>
              <a:rPr lang="el-GR" dirty="0" smtClean="0"/>
              <a:t>έτοιμες σαλάτες</a:t>
            </a:r>
          </a:p>
          <a:p>
            <a:pPr lvl="0"/>
            <a:r>
              <a:rPr lang="el-GR" dirty="0" smtClean="0"/>
              <a:t>ωμά θαλασσινά (π.χ. στρείδια, ωμό ψάρι-</a:t>
            </a:r>
            <a:r>
              <a:rPr lang="en-GB" dirty="0" smtClean="0"/>
              <a:t>sushi</a:t>
            </a:r>
            <a:r>
              <a:rPr lang="el-GR" dirty="0" smtClean="0"/>
              <a:t>, </a:t>
            </a:r>
            <a:r>
              <a:rPr lang="en-GB" dirty="0" smtClean="0"/>
              <a:t>sashimi</a:t>
            </a:r>
            <a:r>
              <a:rPr lang="el-GR" dirty="0" smtClean="0"/>
              <a:t>, καπνιστός σολομός, καπνιστά στρείδια).</a:t>
            </a:r>
            <a:endParaRPr lang="el-G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67494"/>
            <a:ext cx="8686800" cy="1399032"/>
          </a:xfrm>
        </p:spPr>
        <p:txBody>
          <a:bodyPr>
            <a:normAutofit/>
          </a:bodyPr>
          <a:lstStyle/>
          <a:p>
            <a:r>
              <a:rPr lang="el-GR" b="1" i="1" dirty="0" smtClean="0"/>
              <a:t>Προληπτικά μέτρα για τον έλεγχο της </a:t>
            </a:r>
            <a:r>
              <a:rPr lang="en-US" b="1" i="1" dirty="0" err="1" smtClean="0"/>
              <a:t>Listeria</a:t>
            </a:r>
            <a:r>
              <a:rPr lang="en-US" b="1" i="1" dirty="0" smtClean="0"/>
              <a:t> </a:t>
            </a:r>
            <a:r>
              <a:rPr lang="en-US" b="1" i="1" dirty="0" err="1" smtClean="0"/>
              <a:t>monocytogenes</a:t>
            </a:r>
            <a:endParaRPr lang="el-GR" dirty="0"/>
          </a:p>
        </p:txBody>
      </p:sp>
      <p:graphicFrame>
        <p:nvGraphicFramePr>
          <p:cNvPr id="4" name="3 - Πίνακας"/>
          <p:cNvGraphicFramePr>
            <a:graphicFrameLocks noGrp="1"/>
          </p:cNvGraphicFramePr>
          <p:nvPr/>
        </p:nvGraphicFramePr>
        <p:xfrm>
          <a:off x="395536" y="1916832"/>
          <a:ext cx="8424936" cy="4206240"/>
        </p:xfrm>
        <a:graphic>
          <a:graphicData uri="http://schemas.openxmlformats.org/drawingml/2006/table">
            <a:tbl>
              <a:tblPr/>
              <a:tblGrid>
                <a:gridCol w="2808312"/>
                <a:gridCol w="2808312"/>
                <a:gridCol w="2808312"/>
              </a:tblGrid>
              <a:tr h="214277">
                <a:tc>
                  <a:txBody>
                    <a:bodyPr/>
                    <a:lstStyle/>
                    <a:p>
                      <a:pPr algn="ctr">
                        <a:spcAft>
                          <a:spcPts val="0"/>
                        </a:spcAft>
                      </a:pPr>
                      <a:r>
                        <a:rPr lang="en-GB" sz="2000" b="1" dirty="0" err="1">
                          <a:solidFill>
                            <a:schemeClr val="bg1">
                              <a:lumMod val="95000"/>
                              <a:lumOff val="5000"/>
                            </a:schemeClr>
                          </a:solidFill>
                          <a:latin typeface="Times New Roman"/>
                          <a:ea typeface="Times New Roman"/>
                        </a:rPr>
                        <a:t>Πληθυσμιακός</a:t>
                      </a:r>
                      <a:r>
                        <a:rPr lang="en-GB" sz="2000" b="1" dirty="0">
                          <a:solidFill>
                            <a:schemeClr val="bg1">
                              <a:lumMod val="95000"/>
                              <a:lumOff val="5000"/>
                            </a:schemeClr>
                          </a:solidFill>
                          <a:latin typeface="Times New Roman"/>
                          <a:ea typeface="Times New Roman"/>
                        </a:rPr>
                        <a:t> </a:t>
                      </a:r>
                      <a:r>
                        <a:rPr lang="en-GB" sz="2000" b="1" dirty="0" err="1">
                          <a:solidFill>
                            <a:schemeClr val="bg1">
                              <a:lumMod val="95000"/>
                              <a:lumOff val="5000"/>
                            </a:schemeClr>
                          </a:solidFill>
                          <a:latin typeface="Times New Roman"/>
                          <a:ea typeface="Times New Roman"/>
                        </a:rPr>
                        <a:t>στόχος</a:t>
                      </a:r>
                      <a:endParaRPr lang="el-GR" sz="2000" dirty="0">
                        <a:solidFill>
                          <a:schemeClr val="bg1">
                            <a:lumMod val="95000"/>
                            <a:lumOff val="5000"/>
                          </a:schemeClr>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spcAft>
                          <a:spcPts val="0"/>
                        </a:spcAft>
                      </a:pPr>
                      <a:r>
                        <a:rPr lang="en-GB" sz="2000" b="1" dirty="0" err="1">
                          <a:solidFill>
                            <a:schemeClr val="bg1">
                              <a:lumMod val="95000"/>
                              <a:lumOff val="5000"/>
                            </a:schemeClr>
                          </a:solidFill>
                          <a:latin typeface="Times New Roman"/>
                          <a:ea typeface="Times New Roman"/>
                        </a:rPr>
                        <a:t>Είδος</a:t>
                      </a:r>
                      <a:r>
                        <a:rPr lang="en-GB" sz="2000" b="1" dirty="0">
                          <a:solidFill>
                            <a:schemeClr val="bg1">
                              <a:lumMod val="95000"/>
                              <a:lumOff val="5000"/>
                            </a:schemeClr>
                          </a:solidFill>
                          <a:latin typeface="Times New Roman"/>
                          <a:ea typeface="Times New Roman"/>
                        </a:rPr>
                        <a:t> </a:t>
                      </a:r>
                      <a:r>
                        <a:rPr lang="en-GB" sz="2000" b="1" dirty="0" err="1">
                          <a:solidFill>
                            <a:schemeClr val="bg1">
                              <a:lumMod val="95000"/>
                              <a:lumOff val="5000"/>
                            </a:schemeClr>
                          </a:solidFill>
                          <a:latin typeface="Times New Roman"/>
                          <a:ea typeface="Times New Roman"/>
                        </a:rPr>
                        <a:t>τροφίμου</a:t>
                      </a:r>
                      <a:endParaRPr lang="el-GR" sz="2000" dirty="0">
                        <a:solidFill>
                          <a:schemeClr val="bg1">
                            <a:lumMod val="95000"/>
                            <a:lumOff val="5000"/>
                          </a:schemeClr>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spcAft>
                          <a:spcPts val="0"/>
                        </a:spcAft>
                      </a:pPr>
                      <a:r>
                        <a:rPr lang="en-GB" sz="2000" b="1" dirty="0" err="1">
                          <a:solidFill>
                            <a:schemeClr val="bg1">
                              <a:lumMod val="95000"/>
                              <a:lumOff val="5000"/>
                            </a:schemeClr>
                          </a:solidFill>
                          <a:latin typeface="Times New Roman"/>
                          <a:ea typeface="Times New Roman"/>
                        </a:rPr>
                        <a:t>Υποδείξεις</a:t>
                      </a:r>
                      <a:endParaRPr lang="el-GR" sz="2000" dirty="0">
                        <a:solidFill>
                          <a:schemeClr val="bg1">
                            <a:lumMod val="95000"/>
                            <a:lumOff val="5000"/>
                          </a:schemeClr>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428554">
                <a:tc rowSpan="4">
                  <a:txBody>
                    <a:bodyPr/>
                    <a:lstStyle/>
                    <a:p>
                      <a:pPr algn="ctr">
                        <a:spcAft>
                          <a:spcPts val="0"/>
                        </a:spcAft>
                      </a:pPr>
                      <a:r>
                        <a:rPr lang="en-GB" sz="2000" dirty="0" err="1">
                          <a:latin typeface="Times New Roman"/>
                          <a:ea typeface="Times New Roman"/>
                        </a:rPr>
                        <a:t>Υγιείς</a:t>
                      </a:r>
                      <a:r>
                        <a:rPr lang="en-GB" sz="2000" dirty="0">
                          <a:latin typeface="Times New Roman"/>
                          <a:ea typeface="Times New Roman"/>
                        </a:rPr>
                        <a:t> </a:t>
                      </a:r>
                      <a:r>
                        <a:rPr lang="en-GB" sz="2000" dirty="0" err="1">
                          <a:latin typeface="Times New Roman"/>
                          <a:ea typeface="Times New Roman"/>
                        </a:rPr>
                        <a:t>άνθρωποι</a:t>
                      </a:r>
                      <a:endParaRPr lang="el-GR"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rPr>
                        <a:t>Όλα τα τρόφιμα</a:t>
                      </a:r>
                      <a:endParaRPr lang="el-GR"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latin typeface="Times New Roman"/>
                          <a:ea typeface="Times New Roman"/>
                        </a:rPr>
                        <a:t>Διαχωρισμός μαγειρεμένων και μη μαγειρεμένων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277">
                <a:tc vMerge="1">
                  <a:txBody>
                    <a:bodyPr/>
                    <a:lstStyle/>
                    <a:p>
                      <a:endParaRPr lang="el-GR"/>
                    </a:p>
                  </a:txBody>
                  <a:tcPr/>
                </a:tc>
                <a:tc>
                  <a:txBody>
                    <a:bodyPr/>
                    <a:lstStyle/>
                    <a:p>
                      <a:pPr algn="ctr">
                        <a:spcAft>
                          <a:spcPts val="0"/>
                        </a:spcAft>
                      </a:pPr>
                      <a:r>
                        <a:rPr lang="en-GB" sz="1600">
                          <a:latin typeface="Times New Roman"/>
                          <a:ea typeface="Times New Roman"/>
                        </a:rPr>
                        <a:t>Κρέας, ψάρι, πουλερικά</a:t>
                      </a:r>
                      <a:endParaRPr lang="el-GR"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rPr>
                        <a:t>Καλό μαγείρεμα</a:t>
                      </a:r>
                      <a:endParaRPr lang="el-GR"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109">
                <a:tc vMerge="1">
                  <a:txBody>
                    <a:bodyPr/>
                    <a:lstStyle/>
                    <a:p>
                      <a:endParaRPr lang="el-GR"/>
                    </a:p>
                  </a:txBody>
                  <a:tcPr/>
                </a:tc>
                <a:tc>
                  <a:txBody>
                    <a:bodyPr/>
                    <a:lstStyle/>
                    <a:p>
                      <a:pPr algn="ctr">
                        <a:spcAft>
                          <a:spcPts val="0"/>
                        </a:spcAft>
                      </a:pPr>
                      <a:r>
                        <a:rPr lang="en-GB" sz="1600" dirty="0" err="1">
                          <a:latin typeface="Times New Roman"/>
                          <a:ea typeface="Times New Roman"/>
                        </a:rPr>
                        <a:t>Γάλα</a:t>
                      </a:r>
                      <a:r>
                        <a:rPr lang="en-GB" sz="1600" dirty="0">
                          <a:latin typeface="Times New Roman"/>
                          <a:ea typeface="Times New Roman"/>
                        </a:rPr>
                        <a:t> &amp; </a:t>
                      </a:r>
                      <a:r>
                        <a:rPr lang="en-GB" sz="1600" dirty="0" err="1">
                          <a:latin typeface="Times New Roman"/>
                          <a:ea typeface="Times New Roman"/>
                        </a:rPr>
                        <a:t>γαλακτοκομικά</a:t>
                      </a:r>
                      <a:endParaRPr lang="el-GR"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latin typeface="Times New Roman"/>
                          <a:ea typeface="Times New Roman"/>
                        </a:rPr>
                        <a:t>Αποφυγή μη παστεριωμένων προϊόντων,  θερμική επεξεργασία στους 70</a:t>
                      </a:r>
                      <a:r>
                        <a:rPr lang="el-GR" sz="1600" baseline="30000">
                          <a:latin typeface="Times New Roman"/>
                          <a:ea typeface="Times New Roman"/>
                        </a:rPr>
                        <a:t> </a:t>
                      </a:r>
                      <a:r>
                        <a:rPr lang="en-US" sz="1600" baseline="30000">
                          <a:latin typeface="Times New Roman"/>
                          <a:ea typeface="Times New Roman"/>
                        </a:rPr>
                        <a:t>o</a:t>
                      </a:r>
                      <a:r>
                        <a:rPr lang="en-US" sz="1600">
                          <a:latin typeface="Times New Roman"/>
                          <a:ea typeface="Times New Roman"/>
                        </a:rPr>
                        <a:t>C</a:t>
                      </a:r>
                      <a:r>
                        <a:rPr lang="el-GR" sz="1600">
                          <a:latin typeface="Times New Roman"/>
                          <a:ea typeface="Times New Roman"/>
                        </a:rPr>
                        <a:t> για τουλάχιστο 2 </a:t>
                      </a:r>
                      <a:r>
                        <a:rPr lang="en-GB" sz="1600">
                          <a:latin typeface="Times New Roman"/>
                          <a:ea typeface="Times New Roman"/>
                        </a:rPr>
                        <a:t>min</a:t>
                      </a:r>
                      <a:r>
                        <a:rPr lang="el-GR" sz="1600">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554">
                <a:tc vMerge="1">
                  <a:txBody>
                    <a:bodyPr/>
                    <a:lstStyle/>
                    <a:p>
                      <a:endParaRPr lang="el-GR"/>
                    </a:p>
                  </a:txBody>
                  <a:tcPr/>
                </a:tc>
                <a:tc>
                  <a:txBody>
                    <a:bodyPr/>
                    <a:lstStyle/>
                    <a:p>
                      <a:pPr algn="ctr">
                        <a:spcAft>
                          <a:spcPts val="0"/>
                        </a:spcAft>
                      </a:pPr>
                      <a:r>
                        <a:rPr lang="en-GB" sz="1600" dirty="0" err="1">
                          <a:latin typeface="Times New Roman"/>
                          <a:ea typeface="Times New Roman"/>
                        </a:rPr>
                        <a:t>Φρούτα</a:t>
                      </a:r>
                      <a:r>
                        <a:rPr lang="en-GB" sz="1600" dirty="0">
                          <a:latin typeface="Times New Roman"/>
                          <a:ea typeface="Times New Roman"/>
                        </a:rPr>
                        <a:t> &amp; </a:t>
                      </a:r>
                      <a:r>
                        <a:rPr lang="en-GB" sz="1600" dirty="0" err="1">
                          <a:latin typeface="Times New Roman"/>
                          <a:ea typeface="Times New Roman"/>
                        </a:rPr>
                        <a:t>λαχανικά</a:t>
                      </a:r>
                      <a:endParaRPr lang="el-GR"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latin typeface="Times New Roman"/>
                          <a:ea typeface="Times New Roman"/>
                        </a:rPr>
                        <a:t>Καλό πλύσιμο πριν την κατανάλωση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554">
                <a:tc rowSpan="4">
                  <a:txBody>
                    <a:bodyPr/>
                    <a:lstStyle/>
                    <a:p>
                      <a:pPr algn="ctr">
                        <a:spcAft>
                          <a:spcPts val="0"/>
                        </a:spcAft>
                      </a:pPr>
                      <a:r>
                        <a:rPr lang="el-GR" sz="2000" dirty="0">
                          <a:latin typeface="Times New Roman"/>
                          <a:ea typeface="Times New Roman"/>
                        </a:rPr>
                        <a:t>Πληθυσμοί σε κίνδυνο (ηλικιωμένοι, έγκυες, άτομα με χαμηλό ανοσοποιητικό)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err="1">
                          <a:latin typeface="Times New Roman"/>
                          <a:ea typeface="Times New Roman"/>
                        </a:rPr>
                        <a:t>Υπολείμματα</a:t>
                      </a:r>
                      <a:r>
                        <a:rPr lang="en-GB" sz="1600" dirty="0">
                          <a:latin typeface="Times New Roman"/>
                          <a:ea typeface="Times New Roman"/>
                        </a:rPr>
                        <a:t> </a:t>
                      </a:r>
                      <a:r>
                        <a:rPr lang="en-GB" sz="1600" dirty="0" err="1">
                          <a:latin typeface="Times New Roman"/>
                          <a:ea typeface="Times New Roman"/>
                        </a:rPr>
                        <a:t>φαγητών</a:t>
                      </a:r>
                      <a:endParaRPr lang="el-GR"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latin typeface="Times New Roman"/>
                          <a:ea typeface="Times New Roman"/>
                        </a:rPr>
                        <a:t>Αναθέρμανση στους 70</a:t>
                      </a:r>
                      <a:r>
                        <a:rPr lang="el-GR" sz="1600" baseline="30000" dirty="0">
                          <a:latin typeface="Times New Roman"/>
                          <a:ea typeface="Times New Roman"/>
                        </a:rPr>
                        <a:t> </a:t>
                      </a:r>
                      <a:r>
                        <a:rPr lang="en-US" sz="1600" baseline="30000" dirty="0" err="1">
                          <a:latin typeface="Times New Roman"/>
                          <a:ea typeface="Times New Roman"/>
                        </a:rPr>
                        <a:t>o</a:t>
                      </a:r>
                      <a:r>
                        <a:rPr lang="en-US" sz="1600" dirty="0" err="1">
                          <a:latin typeface="Times New Roman"/>
                          <a:ea typeface="Times New Roman"/>
                        </a:rPr>
                        <a:t>C</a:t>
                      </a:r>
                      <a:r>
                        <a:rPr lang="el-GR" sz="1600" dirty="0">
                          <a:latin typeface="Times New Roman"/>
                          <a:ea typeface="Times New Roman"/>
                        </a:rPr>
                        <a:t> για τουλάχιστο 2 </a:t>
                      </a:r>
                      <a:r>
                        <a:rPr lang="en-GB" sz="1600" dirty="0">
                          <a:latin typeface="Times New Roman"/>
                          <a:ea typeface="Times New Roman"/>
                        </a:rPr>
                        <a:t>min</a:t>
                      </a:r>
                      <a:r>
                        <a:rPr lang="el-GR" sz="1600" dirty="0">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554">
                <a:tc vMerge="1">
                  <a:txBody>
                    <a:bodyPr/>
                    <a:lstStyle/>
                    <a:p>
                      <a:endParaRPr lang="el-GR"/>
                    </a:p>
                  </a:txBody>
                  <a:tcPr/>
                </a:tc>
                <a:tc>
                  <a:txBody>
                    <a:bodyPr/>
                    <a:lstStyle/>
                    <a:p>
                      <a:pPr algn="ctr">
                        <a:spcAft>
                          <a:spcPts val="0"/>
                        </a:spcAft>
                      </a:pPr>
                      <a:r>
                        <a:rPr lang="el-GR" sz="1600">
                          <a:latin typeface="Times New Roman"/>
                          <a:ea typeface="Times New Roman"/>
                        </a:rPr>
                        <a:t>Λουκάνικα (και χοτ ντόγκ, τύπου Βιέννης κτλ.)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latin typeface="Times New Roman"/>
                          <a:ea typeface="Times New Roman"/>
                        </a:rPr>
                        <a:t>70</a:t>
                      </a:r>
                      <a:r>
                        <a:rPr lang="en-GB" sz="1600" baseline="30000" dirty="0">
                          <a:latin typeface="Times New Roman"/>
                          <a:ea typeface="Times New Roman"/>
                        </a:rPr>
                        <a:t> </a:t>
                      </a:r>
                      <a:r>
                        <a:rPr lang="en-US" sz="1600" baseline="30000" dirty="0" err="1">
                          <a:latin typeface="Times New Roman"/>
                          <a:ea typeface="Times New Roman"/>
                        </a:rPr>
                        <a:t>o</a:t>
                      </a:r>
                      <a:r>
                        <a:rPr lang="en-US" sz="1600" dirty="0" err="1">
                          <a:latin typeface="Times New Roman"/>
                          <a:ea typeface="Times New Roman"/>
                        </a:rPr>
                        <a:t>C</a:t>
                      </a:r>
                      <a:r>
                        <a:rPr lang="en-GB" sz="1600" dirty="0">
                          <a:latin typeface="Times New Roman"/>
                          <a:ea typeface="Times New Roman"/>
                        </a:rPr>
                        <a:t> </a:t>
                      </a:r>
                      <a:r>
                        <a:rPr lang="en-GB" sz="1600" dirty="0" err="1">
                          <a:latin typeface="Times New Roman"/>
                          <a:ea typeface="Times New Roman"/>
                        </a:rPr>
                        <a:t>για</a:t>
                      </a:r>
                      <a:r>
                        <a:rPr lang="en-GB" sz="1600" dirty="0">
                          <a:latin typeface="Times New Roman"/>
                          <a:ea typeface="Times New Roman"/>
                        </a:rPr>
                        <a:t> </a:t>
                      </a:r>
                      <a:r>
                        <a:rPr lang="en-GB" sz="1600" dirty="0" err="1">
                          <a:latin typeface="Times New Roman"/>
                          <a:ea typeface="Times New Roman"/>
                        </a:rPr>
                        <a:t>τουλάχιστο</a:t>
                      </a:r>
                      <a:r>
                        <a:rPr lang="en-GB" sz="1600" dirty="0">
                          <a:latin typeface="Times New Roman"/>
                          <a:ea typeface="Times New Roman"/>
                        </a:rPr>
                        <a:t> 2 min.</a:t>
                      </a:r>
                      <a:endParaRPr lang="el-GR"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554">
                <a:tc vMerge="1">
                  <a:txBody>
                    <a:bodyPr/>
                    <a:lstStyle/>
                    <a:p>
                      <a:endParaRPr lang="el-GR"/>
                    </a:p>
                  </a:txBody>
                  <a:tcPr/>
                </a:tc>
                <a:tc>
                  <a:txBody>
                    <a:bodyPr/>
                    <a:lstStyle/>
                    <a:p>
                      <a:pPr algn="ctr">
                        <a:spcAft>
                          <a:spcPts val="0"/>
                        </a:spcAft>
                      </a:pPr>
                      <a:r>
                        <a:rPr lang="en-GB" sz="1600">
                          <a:latin typeface="Times New Roman"/>
                          <a:ea typeface="Times New Roman"/>
                        </a:rPr>
                        <a:t>Κρέατα ωμά, παστά, καπνιστά</a:t>
                      </a:r>
                      <a:endParaRPr lang="el-GR"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latin typeface="Times New Roman"/>
                          <a:ea typeface="Times New Roman"/>
                        </a:rPr>
                        <a:t>Να αποφεύγονται εκτός αν είναι καλά ζεσταμένα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277">
                <a:tc vMerge="1">
                  <a:txBody>
                    <a:bodyPr/>
                    <a:lstStyle/>
                    <a:p>
                      <a:endParaRPr lang="el-GR"/>
                    </a:p>
                  </a:txBody>
                  <a:tcPr/>
                </a:tc>
                <a:tc>
                  <a:txBody>
                    <a:bodyPr/>
                    <a:lstStyle/>
                    <a:p>
                      <a:pPr algn="ctr">
                        <a:spcAft>
                          <a:spcPts val="0"/>
                        </a:spcAft>
                      </a:pPr>
                      <a:r>
                        <a:rPr lang="en-GB" sz="1600" dirty="0" err="1">
                          <a:latin typeface="Times New Roman"/>
                          <a:ea typeface="Times New Roman"/>
                        </a:rPr>
                        <a:t>Πατέ</a:t>
                      </a:r>
                      <a:r>
                        <a:rPr lang="en-GB" sz="1600" dirty="0">
                          <a:latin typeface="Times New Roman"/>
                          <a:ea typeface="Times New Roman"/>
                        </a:rPr>
                        <a:t> </a:t>
                      </a:r>
                      <a:endParaRPr lang="el-GR"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err="1">
                          <a:latin typeface="Times New Roman"/>
                          <a:ea typeface="Times New Roman"/>
                        </a:rPr>
                        <a:t>Να</a:t>
                      </a:r>
                      <a:r>
                        <a:rPr lang="en-GB" sz="1600" dirty="0">
                          <a:latin typeface="Times New Roman"/>
                          <a:ea typeface="Times New Roman"/>
                        </a:rPr>
                        <a:t> </a:t>
                      </a:r>
                      <a:r>
                        <a:rPr lang="en-GB" sz="1600" dirty="0" err="1">
                          <a:latin typeface="Times New Roman"/>
                          <a:ea typeface="Times New Roman"/>
                        </a:rPr>
                        <a:t>αποφεύγεται</a:t>
                      </a:r>
                      <a:endParaRPr lang="el-GR"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692696"/>
            <a:ext cx="8229600" cy="1399032"/>
          </a:xfrm>
        </p:spPr>
        <p:txBody>
          <a:bodyPr>
            <a:normAutofit fontScale="90000"/>
          </a:bodyPr>
          <a:lstStyle/>
          <a:p>
            <a:r>
              <a:rPr lang="en-US" sz="4400" i="1" dirty="0" err="1" smtClean="0"/>
              <a:t>Listeria</a:t>
            </a:r>
            <a:r>
              <a:rPr lang="en-US" sz="4400" dirty="0" smtClean="0"/>
              <a:t>: </a:t>
            </a:r>
            <a:r>
              <a:rPr lang="el-GR" sz="4400" dirty="0" smtClean="0"/>
              <a:t>Κύριο αίτιο ανακλήσεων στη βιομηχανία</a:t>
            </a:r>
            <a:r>
              <a:rPr lang="en-US" sz="4400" dirty="0" smtClean="0"/>
              <a:t> </a:t>
            </a:r>
            <a:r>
              <a:rPr lang="el-GR" sz="4400" dirty="0" smtClean="0"/>
              <a:t>τροφίμων</a:t>
            </a:r>
            <a:r>
              <a:rPr lang="en-US" sz="4400" dirty="0" smtClean="0"/>
              <a:t/>
            </a:r>
            <a:br>
              <a:rPr lang="en-US" sz="4400" dirty="0" smtClean="0"/>
            </a:br>
            <a:endParaRPr lang="el-GR" dirty="0"/>
          </a:p>
        </p:txBody>
      </p:sp>
      <p:sp>
        <p:nvSpPr>
          <p:cNvPr id="3" name="2 - Θέση περιεχομένου"/>
          <p:cNvSpPr>
            <a:spLocks noGrp="1"/>
          </p:cNvSpPr>
          <p:nvPr>
            <p:ph idx="1"/>
          </p:nvPr>
        </p:nvSpPr>
        <p:spPr>
          <a:xfrm>
            <a:off x="467544" y="2286000"/>
            <a:ext cx="8229600" cy="4572000"/>
          </a:xfrm>
        </p:spPr>
        <p:txBody>
          <a:bodyPr/>
          <a:lstStyle/>
          <a:p>
            <a:pPr>
              <a:lnSpc>
                <a:spcPct val="80000"/>
              </a:lnSpc>
            </a:pPr>
            <a:r>
              <a:rPr lang="el-GR" sz="2800" dirty="0" smtClean="0"/>
              <a:t>Εισέρχεται στη βιομηχανία τροφίμων με το χώμα που μεταφέρεται με τα παπούτσια εργατών, με οχήματα, κλπ, ή μέσω μολυσμένων φυτών ή ζωικών κοπράνων  </a:t>
            </a:r>
            <a:endParaRPr lang="en-US" sz="2800" dirty="0" smtClean="0"/>
          </a:p>
          <a:p>
            <a:pPr>
              <a:lnSpc>
                <a:spcPct val="80000"/>
              </a:lnSpc>
            </a:pPr>
            <a:r>
              <a:rPr lang="el-GR" sz="2800" dirty="0" smtClean="0"/>
              <a:t>Προσδένεται στις επιφάνειες και σχηματίζει ανθεκτικά </a:t>
            </a:r>
            <a:r>
              <a:rPr lang="el-GR" sz="2800" dirty="0" err="1" smtClean="0"/>
              <a:t>βιοφίλμ</a:t>
            </a:r>
            <a:r>
              <a:rPr lang="el-GR" sz="2800" dirty="0" smtClean="0"/>
              <a:t> </a:t>
            </a:r>
            <a:endParaRPr lang="en-US" sz="2800" dirty="0" smtClean="0"/>
          </a:p>
          <a:p>
            <a:endParaRPr lang="el-GR" dirty="0"/>
          </a:p>
        </p:txBody>
      </p:sp>
      <p:sp>
        <p:nvSpPr>
          <p:cNvPr id="200706" name="AutoShape 2" descr="Image result for listeria monocytog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0708" name="AutoShape 4" descr="Image result for listeria monocytog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548680"/>
            <a:ext cx="8229600" cy="1066800"/>
          </a:xfrm>
        </p:spPr>
        <p:txBody>
          <a:bodyPr/>
          <a:lstStyle/>
          <a:p>
            <a:r>
              <a:rPr lang="el-GR" sz="4400" u="sng" dirty="0" smtClean="0">
                <a:solidFill>
                  <a:schemeClr val="tx1"/>
                </a:solidFill>
              </a:rPr>
              <a:t>Εμφάνιση σε τρόφιμα</a:t>
            </a:r>
            <a:endParaRPr lang="el-GR" dirty="0">
              <a:solidFill>
                <a:schemeClr val="tx1"/>
              </a:solidFill>
            </a:endParaRPr>
          </a:p>
        </p:txBody>
      </p:sp>
      <p:sp>
        <p:nvSpPr>
          <p:cNvPr id="3" name="2 - Θέση περιεχομένου"/>
          <p:cNvSpPr>
            <a:spLocks noGrp="1"/>
          </p:cNvSpPr>
          <p:nvPr>
            <p:ph idx="1"/>
          </p:nvPr>
        </p:nvSpPr>
        <p:spPr>
          <a:xfrm>
            <a:off x="251520" y="1628800"/>
            <a:ext cx="8229600" cy="4572000"/>
          </a:xfrm>
        </p:spPr>
        <p:txBody>
          <a:bodyPr>
            <a:normAutofit fontScale="92500" lnSpcReduction="10000"/>
          </a:bodyPr>
          <a:lstStyle/>
          <a:p>
            <a:pPr>
              <a:lnSpc>
                <a:spcPct val="90000"/>
              </a:lnSpc>
            </a:pPr>
            <a:r>
              <a:rPr lang="en-US" sz="3200" dirty="0" smtClean="0"/>
              <a:t>60%</a:t>
            </a:r>
            <a:r>
              <a:rPr lang="el-GR" sz="3200" dirty="0" smtClean="0"/>
              <a:t> ωμό κοτόπουλο</a:t>
            </a:r>
            <a:r>
              <a:rPr lang="en-US" sz="3200" dirty="0" smtClean="0"/>
              <a:t>, </a:t>
            </a:r>
            <a:endParaRPr lang="el-GR" sz="3200" dirty="0" smtClean="0"/>
          </a:p>
          <a:p>
            <a:pPr>
              <a:lnSpc>
                <a:spcPct val="90000"/>
              </a:lnSpc>
            </a:pPr>
            <a:r>
              <a:rPr lang="en-US" sz="3200" dirty="0" smtClean="0"/>
              <a:t>16% </a:t>
            </a:r>
            <a:r>
              <a:rPr lang="el-GR" sz="3200" dirty="0" smtClean="0"/>
              <a:t>σε έτοιμα φαγητά, </a:t>
            </a:r>
          </a:p>
          <a:p>
            <a:pPr>
              <a:lnSpc>
                <a:spcPct val="90000"/>
              </a:lnSpc>
            </a:pPr>
            <a:r>
              <a:rPr lang="el-GR" sz="3200" dirty="0" smtClean="0"/>
              <a:t>συχνά σε λαχανικά </a:t>
            </a:r>
            <a:endParaRPr lang="en-US" sz="3200" dirty="0" smtClean="0"/>
          </a:p>
          <a:p>
            <a:pPr>
              <a:lnSpc>
                <a:spcPct val="90000"/>
              </a:lnSpc>
            </a:pPr>
            <a:endParaRPr lang="el-GR" sz="3200" dirty="0" smtClean="0">
              <a:solidFill>
                <a:srgbClr val="FFFF00"/>
              </a:solidFill>
            </a:endParaRPr>
          </a:p>
          <a:p>
            <a:pPr>
              <a:lnSpc>
                <a:spcPct val="90000"/>
              </a:lnSpc>
              <a:buNone/>
            </a:pPr>
            <a:r>
              <a:rPr lang="el-GR" sz="3200" dirty="0" smtClean="0"/>
              <a:t>Μικροβιολογικός έλεγχος για </a:t>
            </a:r>
            <a:r>
              <a:rPr lang="en-US" sz="3200" i="1" dirty="0" err="1" smtClean="0"/>
              <a:t>Listeria</a:t>
            </a:r>
            <a:r>
              <a:rPr lang="en-US" sz="3200" i="1" dirty="0" smtClean="0"/>
              <a:t>:</a:t>
            </a:r>
            <a:endParaRPr lang="el-GR" sz="3200" i="1" dirty="0" smtClean="0"/>
          </a:p>
          <a:p>
            <a:pPr>
              <a:lnSpc>
                <a:spcPct val="90000"/>
              </a:lnSpc>
              <a:buNone/>
            </a:pPr>
            <a:r>
              <a:rPr lang="en-US" sz="3200" dirty="0" smtClean="0"/>
              <a:t>“</a:t>
            </a:r>
            <a:r>
              <a:rPr lang="el-GR" sz="3200" dirty="0" smtClean="0"/>
              <a:t>Μηδενική ανοχή</a:t>
            </a:r>
            <a:r>
              <a:rPr lang="en-US" sz="3200" dirty="0" smtClean="0">
                <a:solidFill>
                  <a:srgbClr val="FFFF00"/>
                </a:solidFill>
              </a:rPr>
              <a:t>”</a:t>
            </a:r>
            <a:r>
              <a:rPr lang="en-US" sz="3200" dirty="0" smtClean="0"/>
              <a:t> </a:t>
            </a:r>
            <a:r>
              <a:rPr lang="el-GR" sz="3200" dirty="0" smtClean="0"/>
              <a:t>(απουσία σε </a:t>
            </a:r>
            <a:r>
              <a:rPr lang="en-US" sz="3200" dirty="0" smtClean="0"/>
              <a:t>25g </a:t>
            </a:r>
            <a:r>
              <a:rPr lang="el-GR" sz="3200" dirty="0" smtClean="0"/>
              <a:t>τροφίμου)</a:t>
            </a:r>
            <a:endParaRPr lang="en-US" sz="3200" dirty="0" smtClean="0"/>
          </a:p>
          <a:p>
            <a:r>
              <a:rPr lang="el-GR" sz="3200" u="sng" dirty="0" smtClean="0"/>
              <a:t>Εξαίρεση:</a:t>
            </a:r>
            <a:r>
              <a:rPr lang="el-GR" sz="3200" dirty="0" smtClean="0"/>
              <a:t> μη ωριμασμένα (μαλακά) τυριά από παστεριωμένο γάλα όπου το όριο είναι 10</a:t>
            </a:r>
            <a:r>
              <a:rPr lang="el-GR" sz="3200" baseline="30000" dirty="0" smtClean="0"/>
              <a:t>2</a:t>
            </a:r>
            <a:r>
              <a:rPr lang="el-GR" sz="3200" dirty="0" smtClean="0"/>
              <a:t> για προϊόντα που διατίθενται στο εμπόριο και για τον χρόνο ζωής τους</a:t>
            </a:r>
          </a:p>
          <a:p>
            <a:pPr>
              <a:lnSpc>
                <a:spcPct val="90000"/>
              </a:lnSpc>
              <a:buNone/>
            </a:pPr>
            <a:endParaRPr lang="en-US" sz="3200" dirty="0" smtClean="0"/>
          </a:p>
          <a:p>
            <a:endParaRPr lang="el-G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8229600" cy="1066800"/>
          </a:xfrm>
        </p:spPr>
        <p:txBody>
          <a:bodyPr>
            <a:normAutofit fontScale="90000"/>
          </a:bodyPr>
          <a:lstStyle/>
          <a:p>
            <a:r>
              <a:rPr lang="el-GR" dirty="0" smtClean="0"/>
              <a:t>Η </a:t>
            </a:r>
            <a:r>
              <a:rPr lang="en-US" i="1" dirty="0" err="1" smtClean="0"/>
              <a:t>Listeria</a:t>
            </a:r>
            <a:r>
              <a:rPr lang="en-US" dirty="0" smtClean="0"/>
              <a:t> </a:t>
            </a:r>
            <a:r>
              <a:rPr lang="el-GR" dirty="0" smtClean="0"/>
              <a:t>είναι ιδιαίτερα επικίνδυνη σε:</a:t>
            </a:r>
            <a:endParaRPr lang="el-GR" dirty="0"/>
          </a:p>
        </p:txBody>
      </p:sp>
      <p:sp>
        <p:nvSpPr>
          <p:cNvPr id="3" name="2 - Θέση περιεχομένου"/>
          <p:cNvSpPr>
            <a:spLocks noGrp="1"/>
          </p:cNvSpPr>
          <p:nvPr>
            <p:ph idx="1"/>
          </p:nvPr>
        </p:nvSpPr>
        <p:spPr>
          <a:xfrm>
            <a:off x="251520" y="1772816"/>
            <a:ext cx="4762872" cy="4498520"/>
          </a:xfrm>
        </p:spPr>
        <p:txBody>
          <a:bodyPr/>
          <a:lstStyle/>
          <a:p>
            <a:r>
              <a:rPr lang="el-GR" sz="3200" dirty="0" smtClean="0"/>
              <a:t>Έγκυες</a:t>
            </a:r>
          </a:p>
          <a:p>
            <a:r>
              <a:rPr lang="el-GR" sz="3200" dirty="0" smtClean="0"/>
              <a:t>Μικρά παιδιά</a:t>
            </a:r>
          </a:p>
          <a:p>
            <a:r>
              <a:rPr lang="el-GR" sz="3200" dirty="0" smtClean="0"/>
              <a:t>Ηλικιωμένους</a:t>
            </a:r>
          </a:p>
          <a:p>
            <a:r>
              <a:rPr lang="el-GR" sz="3200" dirty="0" smtClean="0"/>
              <a:t> άτομα σε </a:t>
            </a:r>
            <a:r>
              <a:rPr lang="el-GR" sz="3200" dirty="0" err="1" smtClean="0"/>
              <a:t>ανασοκαταστολή</a:t>
            </a:r>
            <a:r>
              <a:rPr lang="el-GR" sz="3200" dirty="0" smtClean="0"/>
              <a:t> ή ιδιαίτερα ευαίσθητα </a:t>
            </a:r>
            <a:r>
              <a:rPr lang="en-US" sz="3200" dirty="0" smtClean="0"/>
              <a:t> </a:t>
            </a:r>
          </a:p>
          <a:p>
            <a:endParaRPr lang="el-GR" dirty="0"/>
          </a:p>
        </p:txBody>
      </p:sp>
      <p:pic>
        <p:nvPicPr>
          <p:cNvPr id="199682" name="Picture 2" descr="Image result for listeria monocytogenes"/>
          <p:cNvPicPr>
            <a:picLocks noChangeAspect="1" noChangeArrowheads="1"/>
          </p:cNvPicPr>
          <p:nvPr/>
        </p:nvPicPr>
        <p:blipFill>
          <a:blip r:embed="rId2" cstate="print"/>
          <a:srcRect/>
          <a:stretch>
            <a:fillRect/>
          </a:stretch>
        </p:blipFill>
        <p:spPr bwMode="auto">
          <a:xfrm>
            <a:off x="4872966" y="1556792"/>
            <a:ext cx="4064372" cy="4248472"/>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0" y="548680"/>
            <a:ext cx="9144000" cy="800100"/>
          </a:xfrm>
        </p:spPr>
        <p:txBody>
          <a:bodyPr>
            <a:normAutofit fontScale="90000"/>
          </a:bodyPr>
          <a:lstStyle/>
          <a:p>
            <a:r>
              <a:rPr lang="en-US" sz="4000" i="1" u="sng" dirty="0" err="1" smtClean="0"/>
              <a:t>Listeria</a:t>
            </a:r>
            <a:r>
              <a:rPr lang="en-US" sz="4000" i="1" u="sng" dirty="0" smtClean="0"/>
              <a:t> </a:t>
            </a:r>
            <a:r>
              <a:rPr lang="en-US" sz="4000" i="1" u="sng" dirty="0" err="1" smtClean="0"/>
              <a:t>monocytogenes</a:t>
            </a:r>
            <a:r>
              <a:rPr lang="en-US" sz="4000" u="sng" dirty="0" smtClean="0"/>
              <a:t>: </a:t>
            </a:r>
            <a:r>
              <a:rPr lang="el-GR" sz="4000" u="sng" dirty="0" smtClean="0">
                <a:solidFill>
                  <a:schemeClr val="tx1"/>
                </a:solidFill>
              </a:rPr>
              <a:t>Χαρακτηριστικά </a:t>
            </a:r>
            <a:r>
              <a:rPr lang="el-GR" sz="4000" u="sng" dirty="0" err="1" smtClean="0">
                <a:solidFill>
                  <a:schemeClr val="tx1"/>
                </a:solidFill>
              </a:rPr>
              <a:t>λιστερίωσης</a:t>
            </a:r>
            <a:r>
              <a:rPr lang="en-US" sz="4000" u="sng" dirty="0" smtClean="0">
                <a:solidFill>
                  <a:schemeClr val="tx1"/>
                </a:solidFill>
              </a:rPr>
              <a:t>:</a:t>
            </a:r>
            <a:r>
              <a:rPr lang="en-US" sz="2800" u="sng" dirty="0" smtClean="0">
                <a:solidFill>
                  <a:srgbClr val="FFFF00"/>
                </a:solidFill>
              </a:rPr>
              <a:t/>
            </a:r>
            <a:br>
              <a:rPr lang="en-US" sz="2800" u="sng" dirty="0" smtClean="0">
                <a:solidFill>
                  <a:srgbClr val="FFFF00"/>
                </a:solidFill>
              </a:rPr>
            </a:br>
            <a:endParaRPr lang="el-GR" sz="2800" dirty="0" smtClean="0">
              <a:latin typeface="Arial" charset="0"/>
              <a:cs typeface="Arial" charset="0"/>
            </a:endParaRPr>
          </a:p>
        </p:txBody>
      </p:sp>
      <p:sp>
        <p:nvSpPr>
          <p:cNvPr id="24579" name="Rectangle 3"/>
          <p:cNvSpPr>
            <a:spLocks noGrp="1" noChangeArrowheads="1"/>
          </p:cNvSpPr>
          <p:nvPr>
            <p:ph idx="1"/>
          </p:nvPr>
        </p:nvSpPr>
        <p:spPr>
          <a:xfrm>
            <a:off x="0" y="1412776"/>
            <a:ext cx="8699500" cy="5724673"/>
          </a:xfrm>
        </p:spPr>
        <p:txBody>
          <a:bodyPr>
            <a:normAutofit/>
          </a:bodyPr>
          <a:lstStyle/>
          <a:p>
            <a:pPr eaLnBrk="1" hangingPunct="1">
              <a:lnSpc>
                <a:spcPct val="90000"/>
              </a:lnSpc>
            </a:pPr>
            <a:r>
              <a:rPr lang="el-GR" sz="2000" dirty="0" smtClean="0"/>
              <a:t>Συμπτώματα</a:t>
            </a:r>
            <a:r>
              <a:rPr lang="en-US" sz="2000" dirty="0" smtClean="0"/>
              <a:t> </a:t>
            </a:r>
            <a:r>
              <a:rPr lang="el-GR" sz="2000" dirty="0" smtClean="0"/>
              <a:t>περιλαμβάνουν σηψαιμία, μηνιγγίτιδα, (μοιάζουν με συμπτώματα γρίπης)</a:t>
            </a:r>
            <a:r>
              <a:rPr lang="en-US" sz="2000" dirty="0" smtClean="0"/>
              <a:t> </a:t>
            </a:r>
          </a:p>
          <a:p>
            <a:pPr eaLnBrk="1" hangingPunct="1">
              <a:lnSpc>
                <a:spcPct val="90000"/>
              </a:lnSpc>
            </a:pPr>
            <a:r>
              <a:rPr lang="el-GR" sz="2000" dirty="0" smtClean="0"/>
              <a:t>Κάποιες φορές προκαλεί απλή γαστρεντερίτιδα με πυρετό</a:t>
            </a:r>
            <a:r>
              <a:rPr lang="en-US" sz="2000" dirty="0" smtClean="0"/>
              <a:t>.</a:t>
            </a:r>
          </a:p>
          <a:p>
            <a:pPr eaLnBrk="1" hangingPunct="1">
              <a:lnSpc>
                <a:spcPct val="90000"/>
              </a:lnSpc>
            </a:pPr>
            <a:r>
              <a:rPr lang="el-GR" sz="2000" dirty="0" smtClean="0"/>
              <a:t>Χρόνος επώασης μέχρι </a:t>
            </a:r>
            <a:r>
              <a:rPr lang="en-US" sz="2000" dirty="0" smtClean="0"/>
              <a:t>5 </a:t>
            </a:r>
            <a:r>
              <a:rPr lang="el-GR" sz="2000" dirty="0" smtClean="0"/>
              <a:t>εβδομάδες  </a:t>
            </a:r>
            <a:r>
              <a:rPr lang="en-US" sz="2000" dirty="0" smtClean="0"/>
              <a:t>(</a:t>
            </a:r>
            <a:r>
              <a:rPr lang="el-GR" sz="2000" dirty="0" smtClean="0"/>
              <a:t>δύσκολο να ανιχνευθεί ως αίτιο μόλυνσης)</a:t>
            </a:r>
            <a:endParaRPr lang="en-US" sz="2000" dirty="0" smtClean="0"/>
          </a:p>
          <a:p>
            <a:pPr eaLnBrk="1" hangingPunct="1">
              <a:lnSpc>
                <a:spcPct val="90000"/>
              </a:lnSpc>
            </a:pPr>
            <a:r>
              <a:rPr lang="el-GR" sz="2000" dirty="0" smtClean="0"/>
              <a:t>Πολλά άτομα εκτίθενται αλλά δεν αρρωσταίνουν</a:t>
            </a:r>
            <a:endParaRPr lang="en-US" sz="2000" dirty="0" smtClean="0"/>
          </a:p>
          <a:p>
            <a:pPr eaLnBrk="1" hangingPunct="1">
              <a:lnSpc>
                <a:spcPct val="90000"/>
              </a:lnSpc>
            </a:pPr>
            <a:r>
              <a:rPr lang="el-GR" sz="2000" u="sng" dirty="0" smtClean="0"/>
              <a:t>Πρόληψη</a:t>
            </a:r>
            <a:r>
              <a:rPr lang="en-US" sz="2000" dirty="0" smtClean="0"/>
              <a:t>: </a:t>
            </a:r>
            <a:r>
              <a:rPr lang="el-GR" sz="2000" dirty="0" smtClean="0"/>
              <a:t>καλή υγιεινή και επαρκής θερμική επεξεργασία</a:t>
            </a:r>
            <a:endParaRPr lang="en-US" sz="2000" dirty="0" smtClean="0">
              <a:solidFill>
                <a:srgbClr val="FFFF00"/>
              </a:solidFill>
            </a:endParaRPr>
          </a:p>
          <a:p>
            <a:pPr eaLnBrk="1" hangingPunct="1">
              <a:lnSpc>
                <a:spcPct val="90000"/>
              </a:lnSpc>
            </a:pPr>
            <a:endParaRPr lang="en-US" sz="2000" dirty="0" smtClean="0"/>
          </a:p>
        </p:txBody>
      </p:sp>
      <p:sp>
        <p:nvSpPr>
          <p:cNvPr id="6" name="5 - Θέση αριθμού διαφάνειας"/>
          <p:cNvSpPr>
            <a:spLocks noGrp="1"/>
          </p:cNvSpPr>
          <p:nvPr>
            <p:ph type="sldNum" sz="quarter" idx="12"/>
          </p:nvPr>
        </p:nvSpPr>
        <p:spPr/>
        <p:txBody>
          <a:bodyPr/>
          <a:lstStyle/>
          <a:p>
            <a:pPr>
              <a:defRPr/>
            </a:pPr>
            <a:fld id="{039CBB6B-1233-4219-AF85-F91BEE50DCC3}" type="slidenum">
              <a:rPr lang="el-GR"/>
              <a:pPr>
                <a:defRPr/>
              </a:pPr>
              <a:t>69</a:t>
            </a:fld>
            <a:endParaRPr lang="el-GR"/>
          </a:p>
        </p:txBody>
      </p:sp>
      <p:pic>
        <p:nvPicPr>
          <p:cNvPr id="19458" name="Picture 2" descr="Image result for listeria monocytogenes"/>
          <p:cNvPicPr>
            <a:picLocks noChangeAspect="1" noChangeArrowheads="1"/>
          </p:cNvPicPr>
          <p:nvPr/>
        </p:nvPicPr>
        <p:blipFill>
          <a:blip r:embed="rId3" cstate="print"/>
          <a:srcRect/>
          <a:stretch>
            <a:fillRect/>
          </a:stretch>
        </p:blipFill>
        <p:spPr bwMode="auto">
          <a:xfrm>
            <a:off x="2195736" y="3789040"/>
            <a:ext cx="4572000" cy="28479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i="1" dirty="0" smtClean="0"/>
              <a:t>C</a:t>
            </a:r>
            <a:r>
              <a:rPr lang="el-GR" i="1" dirty="0" smtClean="0"/>
              <a:t>. </a:t>
            </a:r>
            <a:r>
              <a:rPr lang="en-US" i="1" dirty="0" smtClean="0"/>
              <a:t>p</a:t>
            </a:r>
            <a:r>
              <a:rPr lang="en-GB" i="1" dirty="0" err="1" smtClean="0"/>
              <a:t>erfringens</a:t>
            </a:r>
            <a:r>
              <a:rPr lang="en-GB" i="1" dirty="0" smtClean="0"/>
              <a:t> </a:t>
            </a:r>
            <a:r>
              <a:rPr lang="el-GR" dirty="0" smtClean="0"/>
              <a:t>σε τρόφιμα</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Το </a:t>
            </a:r>
            <a:r>
              <a:rPr lang="en-GB" i="1" dirty="0" smtClean="0"/>
              <a:t>C</a:t>
            </a:r>
            <a:r>
              <a:rPr lang="el-GR" i="1" dirty="0" smtClean="0"/>
              <a:t>. </a:t>
            </a:r>
            <a:r>
              <a:rPr lang="en-US" i="1" dirty="0" smtClean="0"/>
              <a:t>p</a:t>
            </a:r>
            <a:r>
              <a:rPr lang="en-GB" i="1" dirty="0" err="1" smtClean="0"/>
              <a:t>erfringens</a:t>
            </a:r>
            <a:r>
              <a:rPr lang="el-GR" dirty="0" smtClean="0"/>
              <a:t> υπάρχει άφθονο σε ωμά, πρωτεϊνούχα τρόφιμα. Στα ψάρια και τα οστρακοειδή, υπάρχουν αρκετές διακυμάνσεις στην συχνότητα απομόνωσης του μικροοργανισμού, εξαρτώμενη απ’ τον βαθμό μόλυνσης των υδάτων και τα συγκεκριμένα τρόφιμα σπάνια εμπλέκονται σε τροφικές δηλητηριάσεις</a:t>
            </a:r>
            <a:r>
              <a:rPr lang="el-GR" i="1" dirty="0" smtClean="0"/>
              <a:t>. </a:t>
            </a:r>
            <a:endParaRPr lang="el-GR" dirty="0" smtClean="0"/>
          </a:p>
          <a:p>
            <a:r>
              <a:rPr lang="el-GR" dirty="0" smtClean="0"/>
              <a:t>Ο μικροοργανισμός απαντάται επίσης σε πολλά επεξεργασμένα τρόφιμα, αλλά σε χαμηλά επίπεδα. </a:t>
            </a:r>
          </a:p>
          <a:p>
            <a:r>
              <a:rPr lang="el-GR" dirty="0" smtClean="0"/>
              <a:t>Τα μπαχαρικά και τα αρωματικά φυτά, τα οποία διαθέτουν αυξημένα επίπεδα μικροβιακών φορτίων, συμπεριλαμβανομένου του </a:t>
            </a:r>
            <a:r>
              <a:rPr lang="en-GB" i="1" dirty="0" smtClean="0"/>
              <a:t>C</a:t>
            </a:r>
            <a:r>
              <a:rPr lang="el-GR" i="1" dirty="0" smtClean="0"/>
              <a:t>. </a:t>
            </a:r>
            <a:r>
              <a:rPr lang="en-US" i="1" dirty="0" smtClean="0"/>
              <a:t>p</a:t>
            </a:r>
            <a:r>
              <a:rPr lang="en-GB" i="1" dirty="0" err="1" smtClean="0"/>
              <a:t>erfringens</a:t>
            </a:r>
            <a:r>
              <a:rPr lang="el-GR" dirty="0" smtClean="0"/>
              <a:t>, όταν προστίθενται σε μεγάλες ποσότητες μαγειρευτών φαγητών, επιφέρουν μικροβιακή φόρτιση του τελικού προϊόντος σε μεγέθη ικανά να προκαλέσουν τροφική δηλητηρίαση.</a:t>
            </a:r>
          </a:p>
          <a:p>
            <a:endParaRPr lang="el-GR" dirty="0"/>
          </a:p>
        </p:txBody>
      </p:sp>
      <p:sp>
        <p:nvSpPr>
          <p:cNvPr id="4" name="3 - Θέση αριθμού διαφάνειας"/>
          <p:cNvSpPr>
            <a:spLocks noGrp="1"/>
          </p:cNvSpPr>
          <p:nvPr>
            <p:ph type="sldNum" sz="quarter" idx="12"/>
          </p:nvPr>
        </p:nvSpPr>
        <p:spPr/>
        <p:txBody>
          <a:bodyPr/>
          <a:lstStyle/>
          <a:p>
            <a:fld id="{E4805D97-B6AD-497D-AEAB-49A234A665C6}" type="slidenum">
              <a:rPr lang="el-GR" smtClean="0"/>
              <a:pPr/>
              <a:t>7</a:t>
            </a:fld>
            <a:endParaRPr lang="el-G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60648"/>
            <a:ext cx="9144000" cy="1361306"/>
          </a:xfrm>
        </p:spPr>
        <p:txBody>
          <a:bodyPr>
            <a:normAutofit fontScale="90000"/>
          </a:bodyPr>
          <a:lstStyle/>
          <a:p>
            <a:r>
              <a:rPr lang="el-GR" sz="4400" dirty="0" smtClean="0">
                <a:solidFill>
                  <a:schemeClr val="tx1"/>
                </a:solidFill>
              </a:rPr>
              <a:t>Η </a:t>
            </a:r>
            <a:r>
              <a:rPr lang="en-US" sz="4400" i="1" dirty="0" err="1" smtClean="0">
                <a:solidFill>
                  <a:schemeClr val="tx1"/>
                </a:solidFill>
              </a:rPr>
              <a:t>Listeria</a:t>
            </a:r>
            <a:r>
              <a:rPr lang="en-US" sz="4400" dirty="0" smtClean="0">
                <a:solidFill>
                  <a:schemeClr val="tx1"/>
                </a:solidFill>
              </a:rPr>
              <a:t> </a:t>
            </a:r>
            <a:r>
              <a:rPr lang="el-GR" sz="4400" dirty="0" smtClean="0">
                <a:solidFill>
                  <a:schemeClr val="tx1"/>
                </a:solidFill>
              </a:rPr>
              <a:t>αναπτύσσεται εντός</a:t>
            </a:r>
            <a:r>
              <a:rPr lang="en-US" sz="4400" dirty="0" smtClean="0">
                <a:solidFill>
                  <a:schemeClr val="tx1"/>
                </a:solidFill>
              </a:rPr>
              <a:t> </a:t>
            </a:r>
            <a:r>
              <a:rPr lang="el-GR" sz="4400" dirty="0" smtClean="0">
                <a:solidFill>
                  <a:schemeClr val="tx1"/>
                </a:solidFill>
              </a:rPr>
              <a:t>των κυττάρων του εντέρου του ξενιστή: </a:t>
            </a:r>
            <a:endParaRPr lang="el-GR" dirty="0">
              <a:solidFill>
                <a:schemeClr val="tx1"/>
              </a:solidFill>
            </a:endParaRPr>
          </a:p>
        </p:txBody>
      </p:sp>
      <p:sp>
        <p:nvSpPr>
          <p:cNvPr id="3" name="2 - Θέση περιεχομένου"/>
          <p:cNvSpPr>
            <a:spLocks noGrp="1"/>
          </p:cNvSpPr>
          <p:nvPr>
            <p:ph idx="1"/>
          </p:nvPr>
        </p:nvSpPr>
        <p:spPr>
          <a:xfrm>
            <a:off x="467544" y="1772816"/>
            <a:ext cx="8229600" cy="4896544"/>
          </a:xfrm>
        </p:spPr>
        <p:txBody>
          <a:bodyPr>
            <a:normAutofit lnSpcReduction="10000"/>
          </a:bodyPr>
          <a:lstStyle/>
          <a:p>
            <a:pPr>
              <a:lnSpc>
                <a:spcPct val="90000"/>
              </a:lnSpc>
            </a:pPr>
            <a:r>
              <a:rPr lang="el-GR" sz="3200" dirty="0" smtClean="0"/>
              <a:t>εισβολή μέσω των μεμβρανών των επιθηλιακών κυττάρων του εντέρου,</a:t>
            </a:r>
          </a:p>
          <a:p>
            <a:pPr>
              <a:lnSpc>
                <a:spcPct val="90000"/>
              </a:lnSpc>
            </a:pPr>
            <a:r>
              <a:rPr lang="el-GR" sz="3200" dirty="0" smtClean="0"/>
              <a:t>μετάδοση από κύτταρο σε κύτταρο του εντέρου </a:t>
            </a:r>
            <a:endParaRPr lang="el-GR" sz="3200" dirty="0" smtClean="0">
              <a:sym typeface="Symbol" pitchFamily="18" charset="2"/>
            </a:endParaRPr>
          </a:p>
          <a:p>
            <a:pPr>
              <a:lnSpc>
                <a:spcPct val="90000"/>
              </a:lnSpc>
            </a:pPr>
            <a:r>
              <a:rPr lang="el-GR" sz="3200" dirty="0" smtClean="0"/>
              <a:t>αποφεύγει τα αντιβιοτικά και μπορεί να φτάσει στον εγκέφαλο (προκαλώντας μηνιγγίτιδα)</a:t>
            </a:r>
            <a:r>
              <a:rPr lang="en-US" sz="3200" dirty="0" smtClean="0"/>
              <a:t> </a:t>
            </a:r>
            <a:r>
              <a:rPr lang="el-GR" sz="3200" dirty="0" smtClean="0"/>
              <a:t>και τον πλακούντα (προκαλώντας αποβολή) </a:t>
            </a:r>
          </a:p>
          <a:p>
            <a:pPr>
              <a:lnSpc>
                <a:spcPct val="90000"/>
              </a:lnSpc>
            </a:pPr>
            <a:r>
              <a:rPr lang="el-GR" sz="3200" dirty="0" smtClean="0"/>
              <a:t>Η </a:t>
            </a:r>
            <a:r>
              <a:rPr lang="en-US" sz="3200" i="1" dirty="0" err="1" smtClean="0"/>
              <a:t>L.monocytogenes</a:t>
            </a:r>
            <a:r>
              <a:rPr lang="en-US" sz="3200" dirty="0" smtClean="0"/>
              <a:t> </a:t>
            </a:r>
            <a:r>
              <a:rPr lang="el-GR" sz="3200" dirty="0" smtClean="0"/>
              <a:t>προκαλεί ευρύτερη διέγερση του ανοσοποιητικού</a:t>
            </a:r>
          </a:p>
          <a:p>
            <a:pPr>
              <a:lnSpc>
                <a:spcPct val="90000"/>
              </a:lnSpc>
            </a:pPr>
            <a:r>
              <a:rPr lang="el-GR" sz="3200" dirty="0" smtClean="0"/>
              <a:t>Παράγει τοξίνη (</a:t>
            </a:r>
            <a:r>
              <a:rPr lang="en-US" sz="3200" dirty="0" err="1" smtClean="0"/>
              <a:t>listeriolysin</a:t>
            </a:r>
            <a:r>
              <a:rPr lang="el-GR" sz="3200" dirty="0" smtClean="0"/>
              <a:t>)</a:t>
            </a:r>
            <a:endParaRPr lang="en-US" sz="3200" dirty="0"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400" dirty="0" smtClean="0"/>
              <a:t>Εισβολή </a:t>
            </a:r>
            <a:r>
              <a:rPr lang="en-US" sz="4400" i="1" dirty="0" err="1" smtClean="0"/>
              <a:t>Listeria</a:t>
            </a:r>
            <a:r>
              <a:rPr lang="en-US" sz="4400" dirty="0" smtClean="0"/>
              <a:t> </a:t>
            </a:r>
            <a:r>
              <a:rPr lang="el-GR" sz="4400" dirty="0" smtClean="0"/>
              <a:t>μέσω των μεμβρανών των επιθηλιακών κυττάρων του εντέρου</a:t>
            </a:r>
            <a:endParaRPr lang="el-GR" dirty="0"/>
          </a:p>
        </p:txBody>
      </p:sp>
      <p:pic>
        <p:nvPicPr>
          <p:cNvPr id="206850" name="Picture 2" descr="Image result for listeria monocytogenes"/>
          <p:cNvPicPr>
            <a:picLocks noChangeAspect="1" noChangeArrowheads="1"/>
          </p:cNvPicPr>
          <p:nvPr/>
        </p:nvPicPr>
        <p:blipFill>
          <a:blip r:embed="rId2" cstate="print"/>
          <a:srcRect/>
          <a:stretch>
            <a:fillRect/>
          </a:stretch>
        </p:blipFill>
        <p:spPr bwMode="auto">
          <a:xfrm>
            <a:off x="395536" y="2060848"/>
            <a:ext cx="7886700" cy="4543426"/>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548680"/>
            <a:ext cx="8229600" cy="1066800"/>
          </a:xfrm>
        </p:spPr>
        <p:txBody>
          <a:bodyPr/>
          <a:lstStyle/>
          <a:p>
            <a:r>
              <a:rPr lang="el-GR" dirty="0" smtClean="0"/>
              <a:t>Λοιμώξεις </a:t>
            </a:r>
            <a:r>
              <a:rPr lang="en-US" i="1" dirty="0" err="1" smtClean="0"/>
              <a:t>Listeria</a:t>
            </a:r>
            <a:endParaRPr lang="el-GR" i="1" dirty="0"/>
          </a:p>
        </p:txBody>
      </p:sp>
      <p:pic>
        <p:nvPicPr>
          <p:cNvPr id="205826" name="Picture 2" descr="Image result for listeria monocytogenes"/>
          <p:cNvPicPr>
            <a:picLocks noChangeAspect="1" noChangeArrowheads="1"/>
          </p:cNvPicPr>
          <p:nvPr/>
        </p:nvPicPr>
        <p:blipFill>
          <a:blip r:embed="rId2" cstate="print"/>
          <a:srcRect/>
          <a:stretch>
            <a:fillRect/>
          </a:stretch>
        </p:blipFill>
        <p:spPr bwMode="auto">
          <a:xfrm>
            <a:off x="467544" y="1739428"/>
            <a:ext cx="8241222" cy="5118572"/>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Κρούσματα </a:t>
            </a:r>
            <a:r>
              <a:rPr lang="el-GR" dirty="0" err="1" smtClean="0"/>
              <a:t>λιστερίωσης</a:t>
            </a:r>
            <a:endParaRPr lang="el-GR" dirty="0"/>
          </a:p>
        </p:txBody>
      </p:sp>
      <p:sp>
        <p:nvSpPr>
          <p:cNvPr id="3" name="2 - Θέση περιεχομένου"/>
          <p:cNvSpPr>
            <a:spLocks noGrp="1"/>
          </p:cNvSpPr>
          <p:nvPr>
            <p:ph idx="1"/>
          </p:nvPr>
        </p:nvSpPr>
        <p:spPr/>
        <p:txBody>
          <a:bodyPr>
            <a:normAutofit/>
          </a:bodyPr>
          <a:lstStyle/>
          <a:p>
            <a:r>
              <a:rPr lang="el-GR" dirty="0" smtClean="0"/>
              <a:t>Καταγράφηκαν </a:t>
            </a:r>
            <a:r>
              <a:rPr lang="en-US" dirty="0" smtClean="0"/>
              <a:t>2,200 </a:t>
            </a:r>
            <a:r>
              <a:rPr lang="el-GR" dirty="0" smtClean="0"/>
              <a:t>περιστατικά </a:t>
            </a:r>
            <a:r>
              <a:rPr lang="el-GR" dirty="0" err="1" smtClean="0"/>
              <a:t>λιστερίωσης</a:t>
            </a:r>
            <a:r>
              <a:rPr lang="el-GR" dirty="0" smtClean="0"/>
              <a:t> στην ΕΕ το </a:t>
            </a:r>
            <a:r>
              <a:rPr lang="en-US" dirty="0" smtClean="0"/>
              <a:t>2015, </a:t>
            </a:r>
            <a:r>
              <a:rPr lang="el-GR" dirty="0" smtClean="0"/>
              <a:t>που προκάλεσαν </a:t>
            </a:r>
            <a:r>
              <a:rPr lang="en-US" dirty="0" smtClean="0"/>
              <a:t>270 </a:t>
            </a:r>
            <a:r>
              <a:rPr lang="el-GR" dirty="0" smtClean="0"/>
              <a:t>θανάτους</a:t>
            </a:r>
            <a:r>
              <a:rPr lang="en-US" dirty="0" smtClean="0"/>
              <a:t>.</a:t>
            </a:r>
            <a:endParaRPr lang="el-GR"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dirty="0" smtClean="0"/>
              <a:t>Προληπτικά μέτρα για τον έλεγχο του </a:t>
            </a:r>
            <a:r>
              <a:rPr lang="en-GB" b="1" i="1" dirty="0" smtClean="0"/>
              <a:t>C</a:t>
            </a:r>
            <a:r>
              <a:rPr lang="el-GR" b="1" i="1" dirty="0" smtClean="0"/>
              <a:t>. </a:t>
            </a:r>
            <a:r>
              <a:rPr lang="en-US" b="1" i="1" dirty="0" smtClean="0"/>
              <a:t>p</a:t>
            </a:r>
            <a:r>
              <a:rPr lang="en-GB" b="1" i="1" dirty="0" err="1" smtClean="0"/>
              <a:t>erfringens</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62500" lnSpcReduction="20000"/>
          </a:bodyPr>
          <a:lstStyle/>
          <a:p>
            <a:pPr lvl="0"/>
            <a:r>
              <a:rPr lang="el-GR" dirty="0" smtClean="0"/>
              <a:t>Προετοιμασία του τροφίμου όχι πολύ ώρα πριν καταναλωθεί</a:t>
            </a:r>
          </a:p>
          <a:p>
            <a:pPr lvl="0"/>
            <a:r>
              <a:rPr lang="el-GR" dirty="0" smtClean="0"/>
              <a:t>Επαρκές κρύωμα των τροφών. Τα σπόρια του μικροοργανισμού στο ωμό κρέας και τα πουλερικά, επιβιώνουν στο μαγείρεμα και πολλαπλασιάζονται κατά την διάρκεια του κρυώματος, όταν το τρόφιμο αγγίξει την κατάλληλη θερμοκρασία </a:t>
            </a:r>
          </a:p>
          <a:p>
            <a:pPr lvl="0"/>
            <a:r>
              <a:rPr lang="el-GR" dirty="0" smtClean="0"/>
              <a:t> Το κρέας, οι ζωμοί και τα μεγάλα κομμάτια κρέατος πρέπει να αφεθούν να κρυώσουν στους 10</a:t>
            </a:r>
            <a:r>
              <a:rPr lang="en-US" baseline="30000" dirty="0" err="1" smtClean="0"/>
              <a:t>o</a:t>
            </a:r>
            <a:r>
              <a:rPr lang="en-US" dirty="0" err="1" smtClean="0"/>
              <a:t>C</a:t>
            </a:r>
            <a:r>
              <a:rPr lang="el-GR" dirty="0" smtClean="0"/>
              <a:t> μέσα σε 2-3 ώρες. Το μαγείρεμα απομακρύνει το οξυγόνο κι ευνοεί αναερόβιες συνθήκες, γεγονός το οποίο είναι ιδιαίτερα σημαντικό σε υγρά τρόφιμα, και σε ρολά κρέατος όπου οι μολυσμένες εξωτερικές επιφάνειες διπλώνονται στο εσωτερικό.</a:t>
            </a:r>
          </a:p>
          <a:p>
            <a:pPr lvl="0"/>
            <a:r>
              <a:rPr lang="el-GR" dirty="0" smtClean="0"/>
              <a:t>Να αποφεύγεται η αποθήκευση των μαγειρεμένων τροφών σε θερμοκρασία περιβάλλοντος. </a:t>
            </a:r>
          </a:p>
          <a:p>
            <a:pPr lvl="0"/>
            <a:r>
              <a:rPr lang="el-GR" dirty="0" smtClean="0"/>
              <a:t>Το μαγειρεμένο κρέας πρέπει να φυλάσσεται σε θερμοκρασία μικρότερη των 10</a:t>
            </a:r>
            <a:r>
              <a:rPr lang="en-US" baseline="30000" dirty="0" err="1" smtClean="0"/>
              <a:t>o</a:t>
            </a:r>
            <a:r>
              <a:rPr lang="en-US" dirty="0" err="1" smtClean="0"/>
              <a:t>C</a:t>
            </a:r>
            <a:r>
              <a:rPr lang="el-GR" dirty="0" smtClean="0"/>
              <a:t> ή μεγαλύτερη των 62,8</a:t>
            </a:r>
            <a:r>
              <a:rPr lang="en-US" baseline="30000" dirty="0" err="1" smtClean="0"/>
              <a:t>o</a:t>
            </a:r>
            <a:r>
              <a:rPr lang="en-US" dirty="0" err="1" smtClean="0"/>
              <a:t>C</a:t>
            </a:r>
            <a:r>
              <a:rPr lang="el-GR" dirty="0" smtClean="0"/>
              <a:t>.</a:t>
            </a:r>
          </a:p>
          <a:p>
            <a:pPr lvl="0"/>
            <a:r>
              <a:rPr lang="el-GR" dirty="0" smtClean="0"/>
              <a:t>Το εσωτερικό των μαγειρεμένων φαγητών που έχουν κρυώσει, πρέπει να αναθερμαίνεται στους 75</a:t>
            </a:r>
            <a:r>
              <a:rPr lang="en-US" baseline="30000" dirty="0" err="1" smtClean="0"/>
              <a:t>o</a:t>
            </a:r>
            <a:r>
              <a:rPr lang="en-US" dirty="0" err="1" smtClean="0"/>
              <a:t>C</a:t>
            </a:r>
            <a:r>
              <a:rPr lang="el-GR" dirty="0" smtClean="0"/>
              <a:t> πριν το σερβίρισμα</a:t>
            </a:r>
          </a:p>
          <a:p>
            <a:endParaRPr lang="el-GR" dirty="0"/>
          </a:p>
        </p:txBody>
      </p:sp>
      <p:sp>
        <p:nvSpPr>
          <p:cNvPr id="4" name="3 - Θέση αριθμού διαφάνειας"/>
          <p:cNvSpPr>
            <a:spLocks noGrp="1"/>
          </p:cNvSpPr>
          <p:nvPr>
            <p:ph type="sldNum" sz="quarter" idx="12"/>
          </p:nvPr>
        </p:nvSpPr>
        <p:spPr/>
        <p:txBody>
          <a:bodyPr/>
          <a:lstStyle/>
          <a:p>
            <a:fld id="{E4805D97-B6AD-497D-AEAB-49A234A665C6}" type="slidenum">
              <a:rPr lang="el-GR" smtClean="0"/>
              <a:pPr/>
              <a:t>8</a:t>
            </a:fld>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0" y="404664"/>
            <a:ext cx="9144000" cy="800100"/>
          </a:xfrm>
        </p:spPr>
        <p:txBody>
          <a:bodyPr>
            <a:normAutofit fontScale="90000"/>
          </a:bodyPr>
          <a:lstStyle/>
          <a:p>
            <a:r>
              <a:rPr lang="en-US" sz="2800" i="1" u="sng" dirty="0" smtClean="0"/>
              <a:t>Clostridium </a:t>
            </a:r>
            <a:r>
              <a:rPr lang="en-US" sz="2800" i="1" u="sng" dirty="0" err="1" smtClean="0"/>
              <a:t>perfringens</a:t>
            </a:r>
            <a:r>
              <a:rPr lang="el-GR" sz="2800" i="1" u="sng" dirty="0" smtClean="0"/>
              <a:t> (περίληψη)</a:t>
            </a:r>
            <a:r>
              <a:rPr lang="en-US" sz="2800" i="1" u="sng" dirty="0" smtClean="0"/>
              <a:t/>
            </a:r>
            <a:br>
              <a:rPr lang="en-US" sz="2800" i="1" u="sng" dirty="0" smtClean="0"/>
            </a:br>
            <a:endParaRPr lang="el-GR" sz="2800" dirty="0" smtClean="0">
              <a:latin typeface="Arial" charset="0"/>
              <a:cs typeface="Arial" charset="0"/>
            </a:endParaRPr>
          </a:p>
        </p:txBody>
      </p:sp>
      <p:sp>
        <p:nvSpPr>
          <p:cNvPr id="32771" name="Rectangle 3"/>
          <p:cNvSpPr>
            <a:spLocks noGrp="1" noChangeArrowheads="1"/>
          </p:cNvSpPr>
          <p:nvPr>
            <p:ph idx="1"/>
          </p:nvPr>
        </p:nvSpPr>
        <p:spPr>
          <a:xfrm>
            <a:off x="215900" y="728663"/>
            <a:ext cx="8928100" cy="5868689"/>
          </a:xfrm>
        </p:spPr>
        <p:txBody>
          <a:bodyPr>
            <a:normAutofit/>
          </a:bodyPr>
          <a:lstStyle/>
          <a:p>
            <a:pPr eaLnBrk="1" hangingPunct="1">
              <a:lnSpc>
                <a:spcPct val="80000"/>
              </a:lnSpc>
              <a:buFont typeface="Wingdings" pitchFamily="2" charset="2"/>
              <a:buNone/>
            </a:pPr>
            <a:endParaRPr lang="en-US" sz="1700" dirty="0" smtClean="0"/>
          </a:p>
          <a:p>
            <a:pPr eaLnBrk="1" hangingPunct="1">
              <a:lnSpc>
                <a:spcPct val="80000"/>
              </a:lnSpc>
            </a:pPr>
            <a:r>
              <a:rPr lang="el-GR" sz="1700" b="1" dirty="0" err="1" smtClean="0"/>
              <a:t>Ανερόβια</a:t>
            </a:r>
            <a:r>
              <a:rPr lang="el-GR" sz="1700" b="1" dirty="0" smtClean="0"/>
              <a:t> σπορογόνα </a:t>
            </a:r>
            <a:r>
              <a:rPr lang="el-GR" sz="1700" dirty="0" smtClean="0"/>
              <a:t>ραβδία που παράγουν </a:t>
            </a:r>
            <a:r>
              <a:rPr lang="el-GR" sz="1700" b="1" dirty="0" smtClean="0"/>
              <a:t>εντεροτοξίνη</a:t>
            </a:r>
            <a:r>
              <a:rPr lang="el-GR" sz="1700" dirty="0" smtClean="0"/>
              <a:t> (τα περισσότερα από τα στελέχη που απομονώνονται)</a:t>
            </a:r>
            <a:r>
              <a:rPr lang="en-US" sz="1700" dirty="0" smtClean="0">
                <a:solidFill>
                  <a:srgbClr val="FFFF00"/>
                </a:solidFill>
              </a:rPr>
              <a:t>.</a:t>
            </a:r>
            <a:r>
              <a:rPr lang="en-US" sz="1700" dirty="0" smtClean="0"/>
              <a:t> </a:t>
            </a:r>
          </a:p>
          <a:p>
            <a:pPr eaLnBrk="1" hangingPunct="1">
              <a:lnSpc>
                <a:spcPct val="80000"/>
              </a:lnSpc>
            </a:pPr>
            <a:r>
              <a:rPr lang="el-GR" sz="1700" dirty="0" smtClean="0"/>
              <a:t>Βρίσκονται στο έδαφος, στη σκόνη, στο ωμό κρέας, στον εντερικό σωλήνα</a:t>
            </a:r>
            <a:endParaRPr lang="en-US" sz="1700" dirty="0" smtClean="0"/>
          </a:p>
          <a:p>
            <a:pPr>
              <a:lnSpc>
                <a:spcPct val="80000"/>
              </a:lnSpc>
            </a:pPr>
            <a:r>
              <a:rPr lang="el-GR" sz="1700" b="1" dirty="0" smtClean="0"/>
              <a:t>Ιδανική θερμοκρασία </a:t>
            </a:r>
            <a:r>
              <a:rPr lang="el-GR" sz="1700" dirty="0" smtClean="0"/>
              <a:t>43-47</a:t>
            </a:r>
            <a:r>
              <a:rPr lang="en-US" sz="1700" dirty="0" smtClean="0">
                <a:sym typeface="Symbol" pitchFamily="18" charset="2"/>
              </a:rPr>
              <a:t> </a:t>
            </a:r>
            <a:r>
              <a:rPr lang="en-US" sz="1700" dirty="0" smtClean="0"/>
              <a:t>C</a:t>
            </a:r>
            <a:r>
              <a:rPr lang="el-GR" sz="1700" dirty="0" smtClean="0"/>
              <a:t> , εύρος 12-50</a:t>
            </a:r>
            <a:r>
              <a:rPr lang="en-US" sz="1700" dirty="0" smtClean="0">
                <a:sym typeface="Symbol" pitchFamily="18" charset="2"/>
              </a:rPr>
              <a:t> </a:t>
            </a:r>
            <a:r>
              <a:rPr lang="en-US" sz="1700" dirty="0" smtClean="0"/>
              <a:t>C</a:t>
            </a:r>
            <a:r>
              <a:rPr lang="el-GR" sz="1700" dirty="0" smtClean="0"/>
              <a:t>. αλλά δεν αναπτύσσονται στους </a:t>
            </a:r>
            <a:r>
              <a:rPr lang="en-US" sz="1700" dirty="0" smtClean="0"/>
              <a:t>6</a:t>
            </a:r>
            <a:r>
              <a:rPr lang="en-US" sz="1700" dirty="0" smtClean="0">
                <a:sym typeface="Symbol" pitchFamily="18" charset="2"/>
              </a:rPr>
              <a:t></a:t>
            </a:r>
            <a:r>
              <a:rPr lang="en-US" sz="1700" dirty="0" smtClean="0"/>
              <a:t>C, </a:t>
            </a:r>
            <a:r>
              <a:rPr lang="el-GR" sz="1700" dirty="0" smtClean="0"/>
              <a:t>είναι ευαίσθητα σε </a:t>
            </a:r>
            <a:r>
              <a:rPr lang="en-US" sz="1700" dirty="0" smtClean="0"/>
              <a:t>pH&lt;5.0, </a:t>
            </a:r>
            <a:r>
              <a:rPr lang="el-GR" sz="1700" dirty="0" smtClean="0"/>
              <a:t>και σε </a:t>
            </a:r>
            <a:r>
              <a:rPr lang="en-US" sz="1700" dirty="0" smtClean="0"/>
              <a:t>aw&lt;0.93</a:t>
            </a:r>
            <a:endParaRPr lang="el-GR" sz="1700" dirty="0" smtClean="0"/>
          </a:p>
          <a:p>
            <a:pPr>
              <a:lnSpc>
                <a:spcPct val="80000"/>
              </a:lnSpc>
            </a:pPr>
            <a:r>
              <a:rPr lang="el-GR" sz="1700" dirty="0" smtClean="0"/>
              <a:t>Τα </a:t>
            </a:r>
            <a:r>
              <a:rPr lang="el-GR" sz="1700" b="1" dirty="0" smtClean="0"/>
              <a:t>σπόρια  είναι </a:t>
            </a:r>
            <a:r>
              <a:rPr lang="el-GR" sz="1700" b="1" dirty="0" err="1" smtClean="0"/>
              <a:t>θερμοάντοχα</a:t>
            </a:r>
            <a:r>
              <a:rPr lang="el-GR" sz="1700" b="1" dirty="0" smtClean="0"/>
              <a:t> </a:t>
            </a:r>
            <a:r>
              <a:rPr lang="en-US" sz="1700" dirty="0" smtClean="0"/>
              <a:t>(&gt;100</a:t>
            </a:r>
            <a:r>
              <a:rPr lang="en-US" sz="1700" dirty="0" smtClean="0">
                <a:sym typeface="Symbol" pitchFamily="18" charset="2"/>
              </a:rPr>
              <a:t></a:t>
            </a:r>
            <a:r>
              <a:rPr lang="en-US" sz="1700" dirty="0" smtClean="0"/>
              <a:t>C) </a:t>
            </a:r>
            <a:r>
              <a:rPr lang="el-GR" sz="1700" dirty="0" smtClean="0"/>
              <a:t>, </a:t>
            </a:r>
            <a:endParaRPr lang="en-US" sz="1700" dirty="0" smtClean="0"/>
          </a:p>
          <a:p>
            <a:pPr>
              <a:lnSpc>
                <a:spcPct val="80000"/>
              </a:lnSpc>
            </a:pPr>
            <a:r>
              <a:rPr lang="el-GR" sz="1700" dirty="0" smtClean="0"/>
              <a:t>Σπόρια που δεν έχουν </a:t>
            </a:r>
            <a:r>
              <a:rPr lang="el-GR" sz="1700" dirty="0" err="1" smtClean="0"/>
              <a:t>εκβλαστήσει</a:t>
            </a:r>
            <a:r>
              <a:rPr lang="el-GR" sz="1700" dirty="0" smtClean="0"/>
              <a:t> μπορεί να παραμείνουν ζωντανά (αδρανή) για μεγάλα χρονικά διαστήματα ή έπειτα από διάφορες επεξεργασίες </a:t>
            </a:r>
            <a:r>
              <a:rPr lang="en-US" sz="1700" dirty="0" smtClean="0"/>
              <a:t>(</a:t>
            </a:r>
            <a:r>
              <a:rPr lang="el-GR" sz="1700" dirty="0" smtClean="0"/>
              <a:t>Προσοχή σε καρυκεύματα και ξηρές τροφές)</a:t>
            </a:r>
          </a:p>
          <a:p>
            <a:pPr eaLnBrk="1" hangingPunct="1">
              <a:lnSpc>
                <a:spcPct val="80000"/>
              </a:lnSpc>
            </a:pPr>
            <a:r>
              <a:rPr lang="el-GR" sz="1700" dirty="0" smtClean="0"/>
              <a:t>Συνήθη τρόφιμα-πηγές το κρέας και τα πουλερικά</a:t>
            </a:r>
            <a:endParaRPr lang="en-US" sz="1700" dirty="0" smtClean="0"/>
          </a:p>
          <a:p>
            <a:pPr eaLnBrk="1" hangingPunct="1">
              <a:lnSpc>
                <a:spcPct val="80000"/>
              </a:lnSpc>
            </a:pPr>
            <a:r>
              <a:rPr lang="el-GR" sz="1700" dirty="0" smtClean="0"/>
              <a:t>Η μόλυνση προκαλείται λόγω κακής θερμοκρασιακής </a:t>
            </a:r>
            <a:r>
              <a:rPr lang="el-GR" sz="1700" dirty="0" err="1" smtClean="0"/>
              <a:t>μεταχείρησης</a:t>
            </a:r>
            <a:r>
              <a:rPr lang="el-GR" sz="1700" dirty="0" smtClean="0"/>
              <a:t>, ψύξης ή αποθήκευσης </a:t>
            </a:r>
            <a:r>
              <a:rPr lang="en-US" sz="1700" dirty="0" smtClean="0"/>
              <a:t>(</a:t>
            </a:r>
            <a:r>
              <a:rPr lang="el-GR" sz="1700" dirty="0" smtClean="0"/>
              <a:t>μέτρια θέρμανση μπορεί να διεγείρει την σπορογονία </a:t>
            </a:r>
            <a:endParaRPr lang="en-US" sz="1700" dirty="0" smtClean="0"/>
          </a:p>
          <a:p>
            <a:pPr eaLnBrk="1" hangingPunct="1">
              <a:lnSpc>
                <a:spcPct val="80000"/>
              </a:lnSpc>
            </a:pPr>
            <a:r>
              <a:rPr lang="el-GR" sz="1700" dirty="0" smtClean="0"/>
              <a:t>Είναι σημαντική η γρήγορη ψύξη μετά από κάθε θέρμανση! </a:t>
            </a:r>
          </a:p>
          <a:p>
            <a:pPr eaLnBrk="1" hangingPunct="1">
              <a:lnSpc>
                <a:spcPct val="80000"/>
              </a:lnSpc>
            </a:pPr>
            <a:r>
              <a:rPr lang="el-GR" sz="1700" dirty="0" smtClean="0"/>
              <a:t>Μολυσματική δόση: 10</a:t>
            </a:r>
            <a:r>
              <a:rPr lang="el-GR" sz="1700" baseline="30000" dirty="0" smtClean="0"/>
              <a:t>6</a:t>
            </a:r>
            <a:r>
              <a:rPr lang="el-GR" sz="1700" dirty="0" smtClean="0"/>
              <a:t>-10</a:t>
            </a:r>
            <a:r>
              <a:rPr lang="el-GR" sz="1700" baseline="30000" dirty="0" smtClean="0"/>
              <a:t>8</a:t>
            </a:r>
            <a:r>
              <a:rPr lang="el-GR" sz="1700" dirty="0" smtClean="0"/>
              <a:t> </a:t>
            </a:r>
            <a:r>
              <a:rPr lang="en-US" sz="1700" dirty="0" err="1" smtClean="0"/>
              <a:t>cfu</a:t>
            </a:r>
            <a:endParaRPr lang="el-GR" sz="1700" dirty="0" smtClean="0"/>
          </a:p>
          <a:p>
            <a:pPr eaLnBrk="1" hangingPunct="1">
              <a:lnSpc>
                <a:spcPct val="80000"/>
              </a:lnSpc>
            </a:pPr>
            <a:r>
              <a:rPr lang="el-GR" sz="1700" b="1" dirty="0" smtClean="0"/>
              <a:t>Συμπτώματα</a:t>
            </a:r>
            <a:r>
              <a:rPr lang="en-US" sz="1700" dirty="0" smtClean="0"/>
              <a:t>: </a:t>
            </a:r>
            <a:r>
              <a:rPr lang="el-GR" sz="1700" dirty="0" smtClean="0"/>
              <a:t>διάρροια και κοιλιακοί πόνοι (ήπια και </a:t>
            </a:r>
            <a:r>
              <a:rPr lang="el-GR" sz="1700" dirty="0" err="1" smtClean="0"/>
              <a:t>αυτοπεριοριζόμενα</a:t>
            </a:r>
            <a:r>
              <a:rPr lang="el-GR" sz="1700" dirty="0" smtClean="0"/>
              <a:t> συμπτώματα) αναπτύσσονται μέσα σε</a:t>
            </a:r>
            <a:r>
              <a:rPr lang="en-US" sz="1700" dirty="0" smtClean="0"/>
              <a:t> 8-16h, </a:t>
            </a:r>
            <a:r>
              <a:rPr lang="el-GR" sz="1700" dirty="0" smtClean="0"/>
              <a:t>διαρκούν</a:t>
            </a:r>
            <a:r>
              <a:rPr lang="en-US" sz="1700" dirty="0" smtClean="0"/>
              <a:t> 1-2 </a:t>
            </a:r>
            <a:r>
              <a:rPr lang="el-GR" sz="1700" dirty="0" smtClean="0"/>
              <a:t>μέρες</a:t>
            </a:r>
            <a:r>
              <a:rPr lang="en-US" sz="1700" dirty="0" smtClean="0"/>
              <a:t>, </a:t>
            </a:r>
            <a:r>
              <a:rPr lang="el-GR" sz="1700" dirty="0" smtClean="0"/>
              <a:t>αλλά στα νεογνά μπορεί να προκαλέσουν ξαφνικό θάνατο (</a:t>
            </a:r>
            <a:r>
              <a:rPr lang="en-US" sz="1700" dirty="0" smtClean="0"/>
              <a:t>Sudden infant death-SID)!</a:t>
            </a:r>
          </a:p>
          <a:p>
            <a:pPr eaLnBrk="1" hangingPunct="1">
              <a:lnSpc>
                <a:spcPct val="80000"/>
              </a:lnSpc>
            </a:pPr>
            <a:r>
              <a:rPr lang="en-US" sz="1700" dirty="0" smtClean="0"/>
              <a:t>H </a:t>
            </a:r>
            <a:r>
              <a:rPr lang="el-GR" sz="1700" dirty="0" smtClean="0"/>
              <a:t>τοξίνη συντίθεται στο έντερο κατά τη διαδικασία </a:t>
            </a:r>
            <a:r>
              <a:rPr lang="el-GR" sz="1700" dirty="0" err="1" smtClean="0"/>
              <a:t>σπορογένεσης</a:t>
            </a:r>
            <a:endParaRPr lang="en-US" sz="1700" dirty="0" smtClean="0"/>
          </a:p>
          <a:p>
            <a:pPr eaLnBrk="1" hangingPunct="1">
              <a:lnSpc>
                <a:spcPct val="80000"/>
              </a:lnSpc>
            </a:pPr>
            <a:r>
              <a:rPr lang="el-GR" sz="1700" dirty="0" smtClean="0"/>
              <a:t>Το </a:t>
            </a:r>
            <a:r>
              <a:rPr lang="en-US" sz="1700" i="1" dirty="0" smtClean="0"/>
              <a:t>C.</a:t>
            </a:r>
            <a:r>
              <a:rPr lang="el-GR" sz="1700" i="1" dirty="0" smtClean="0"/>
              <a:t> </a:t>
            </a:r>
            <a:r>
              <a:rPr lang="en-US" sz="1700" i="1" dirty="0" err="1" smtClean="0"/>
              <a:t>perfringens</a:t>
            </a:r>
            <a:r>
              <a:rPr lang="en-US" sz="1700" i="1" dirty="0" smtClean="0"/>
              <a:t> </a:t>
            </a:r>
            <a:r>
              <a:rPr lang="el-GR" sz="1700" dirty="0" smtClean="0"/>
              <a:t>παράγει </a:t>
            </a:r>
            <a:r>
              <a:rPr lang="en-US" sz="1700" dirty="0" smtClean="0"/>
              <a:t>H</a:t>
            </a:r>
            <a:r>
              <a:rPr lang="en-US" sz="1700" baseline="-25000" dirty="0" smtClean="0"/>
              <a:t>2</a:t>
            </a:r>
            <a:r>
              <a:rPr lang="en-US" sz="1700" dirty="0" smtClean="0"/>
              <a:t>S </a:t>
            </a:r>
            <a:r>
              <a:rPr lang="el-GR" sz="1700" dirty="0" smtClean="0"/>
              <a:t>σε πρωτεϊνούχα τρόφιμα (δυσάρεστη οσμή σήψης), άρα τα τρόφιμα αυτά γίνονται μη αποδεκτά πριν καταναλωθεί ο μικροοργανισμός</a:t>
            </a:r>
          </a:p>
          <a:p>
            <a:pPr eaLnBrk="1" hangingPunct="1">
              <a:lnSpc>
                <a:spcPct val="80000"/>
              </a:lnSpc>
            </a:pPr>
            <a:r>
              <a:rPr lang="el-GR" sz="1700" b="1" dirty="0" smtClean="0"/>
              <a:t>Πρόληψη</a:t>
            </a:r>
            <a:r>
              <a:rPr lang="el-GR" sz="1700" dirty="0" smtClean="0"/>
              <a:t>: καλό μαγείρεμα, ψύξη μετά από θέρμανση, καλό πλύσιμο χεριών. </a:t>
            </a:r>
            <a:endParaRPr lang="en-US" sz="1700" dirty="0" smtClean="0"/>
          </a:p>
          <a:p>
            <a:pPr eaLnBrk="1" hangingPunct="1">
              <a:lnSpc>
                <a:spcPct val="80000"/>
              </a:lnSpc>
            </a:pPr>
            <a:endParaRPr lang="en-US" sz="1700" dirty="0" smtClean="0"/>
          </a:p>
          <a:p>
            <a:pPr eaLnBrk="1" hangingPunct="1">
              <a:lnSpc>
                <a:spcPct val="80000"/>
              </a:lnSpc>
            </a:pPr>
            <a:endParaRPr lang="en-US" sz="1700" dirty="0" smtClean="0"/>
          </a:p>
          <a:p>
            <a:pPr eaLnBrk="1" hangingPunct="1">
              <a:lnSpc>
                <a:spcPct val="80000"/>
              </a:lnSpc>
            </a:pPr>
            <a:endParaRPr lang="en-US" sz="1700" dirty="0" smtClean="0"/>
          </a:p>
        </p:txBody>
      </p:sp>
      <p:sp>
        <p:nvSpPr>
          <p:cNvPr id="6" name="5 - Θέση αριθμού διαφάνειας"/>
          <p:cNvSpPr>
            <a:spLocks noGrp="1"/>
          </p:cNvSpPr>
          <p:nvPr>
            <p:ph type="sldNum" sz="quarter" idx="12"/>
          </p:nvPr>
        </p:nvSpPr>
        <p:spPr/>
        <p:txBody>
          <a:bodyPr/>
          <a:lstStyle/>
          <a:p>
            <a:pPr>
              <a:defRPr/>
            </a:pPr>
            <a:fld id="{55D121E3-A188-44AE-81D8-D33EB2FD45D6}" type="slidenum">
              <a:rPr lang="el-GR"/>
              <a:pPr>
                <a:defRPr/>
              </a:pPr>
              <a:t>9</a:t>
            </a:fld>
            <a:endParaRPr lang="el-G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24119</TotalTime>
  <Words>4848</Words>
  <Application>Microsoft Office PowerPoint</Application>
  <PresentationFormat>Προβολή στην οθόνη (4:3)</PresentationFormat>
  <Paragraphs>541</Paragraphs>
  <Slides>73</Slides>
  <Notes>11</Notes>
  <HiddenSlides>0</HiddenSlides>
  <MMClips>0</MMClips>
  <ScaleCrop>false</ScaleCrop>
  <HeadingPairs>
    <vt:vector size="4" baseType="variant">
      <vt:variant>
        <vt:lpstr>Θέμα</vt:lpstr>
      </vt:variant>
      <vt:variant>
        <vt:i4>1</vt:i4>
      </vt:variant>
      <vt:variant>
        <vt:lpstr>Τίτλοι διαφανειών</vt:lpstr>
      </vt:variant>
      <vt:variant>
        <vt:i4>73</vt:i4>
      </vt:variant>
    </vt:vector>
  </HeadingPairs>
  <TitlesOfParts>
    <vt:vector size="74" baseType="lpstr">
      <vt:lpstr>Αστικό</vt:lpstr>
      <vt:lpstr>Ενότητα 5β:Βακτήρια που προκαλούν τροφικές δηλητηριάσεις</vt:lpstr>
      <vt:lpstr>Clostridium perfringens </vt:lpstr>
      <vt:lpstr>Clostridium perfringens</vt:lpstr>
      <vt:lpstr>Clostridium perfringens</vt:lpstr>
      <vt:lpstr>Πηγές Clostridium perfringens </vt:lpstr>
      <vt:lpstr>Τροφική δηλητηρίαση από C. perfringens </vt:lpstr>
      <vt:lpstr>C. perfringens σε τρόφιμα</vt:lpstr>
      <vt:lpstr>Προληπτικά μέτρα για τον έλεγχο του C. perfringens </vt:lpstr>
      <vt:lpstr>Clostridium perfringens (περίληψη) </vt:lpstr>
      <vt:lpstr>Bacillus cereus</vt:lpstr>
      <vt:lpstr>Bacillus cereus</vt:lpstr>
      <vt:lpstr>Παράγοντες που επηρεάζουν την ανάπτυξη του Bacillus cereus </vt:lpstr>
      <vt:lpstr>Σπόρια B.cereus: πολύ ανθεκτικά στην θερμότητα</vt:lpstr>
      <vt:lpstr>Εμετικό και Διαρροϊκό σύνδρομο του B. cereus</vt:lpstr>
      <vt:lpstr>Πηγές Bacillus cereus </vt:lpstr>
      <vt:lpstr>Bacillus cereus σε Τρόφιμα </vt:lpstr>
      <vt:lpstr>Τροφικές δηλητηριάσεις  από Bacillus cereus.</vt:lpstr>
      <vt:lpstr>Πηγές B.cereus</vt:lpstr>
      <vt:lpstr>Παρουσίαση του PowerPoint</vt:lpstr>
      <vt:lpstr>Παρουσίαση του PowerPoint</vt:lpstr>
      <vt:lpstr>Τροφικές τοξικώσεις (τοξινώσεις)</vt:lpstr>
      <vt:lpstr>Clostridium botulinum </vt:lpstr>
      <vt:lpstr>Clostridium botulinum</vt:lpstr>
      <vt:lpstr>Clostridium botulinum</vt:lpstr>
      <vt:lpstr>Επίδραση του pH στην ανάπτυξη του C.botulinum  </vt:lpstr>
      <vt:lpstr>Νευροτοξίνες του C.botulinum</vt:lpstr>
      <vt:lpstr>Ταξινόμηση</vt:lpstr>
      <vt:lpstr>Οι τύποι Α, Β, Ε και F προκαλούν «βουτυλισμό» (ανθρώπινη αλλαντίαση).</vt:lpstr>
      <vt:lpstr>Μηχανισμός δράσης νευροτοξίνης</vt:lpstr>
      <vt:lpstr>Ιδιότητες των ομάδων Ι &amp; ΙΙ του C. botulinum (ανάλογα με την νευροτοξίνη που παράγουν) </vt:lpstr>
      <vt:lpstr>Clostridium botulinum</vt:lpstr>
      <vt:lpstr>Θερμοανθεκτικότητα μικροοργανισμών D value (Decimal reduction time): ο χρόνος που απαιτείται σε συγκεκριμένη θερμοκρασία για την μείωση του μικροβιακού πληθυσμού κατά 90% δηλ κατά 1 λογαριθμικό κύκλο (log cycle) z value: η θερμοκρασία που απαιτείται για μία μείωση στο 1/10 της τιμής D</vt:lpstr>
      <vt:lpstr>Συντηρητικά και ανταγωνιστικοί μικροοργανισμοί </vt:lpstr>
      <vt:lpstr>Clostridium botulinum</vt:lpstr>
      <vt:lpstr>Πηγές C. botulinum  </vt:lpstr>
      <vt:lpstr>Τρόφιμα </vt:lpstr>
      <vt:lpstr>Παρουσίαση του PowerPoint</vt:lpstr>
      <vt:lpstr>σπόρια του C. botulinum στο μέλι</vt:lpstr>
      <vt:lpstr>C. botulinum σε τρόφιμα</vt:lpstr>
      <vt:lpstr>Τροφική δηλητηρίαση από C . botulinum </vt:lpstr>
      <vt:lpstr>Συμπτώματα </vt:lpstr>
      <vt:lpstr>Προληπτικά μέτρα για τον έλεγχο του C . botulinum </vt:lpstr>
      <vt:lpstr>Clostridium botulinum (περίληψη) </vt:lpstr>
      <vt:lpstr>Staphylococcus aureus</vt:lpstr>
      <vt:lpstr>Staphylococcus aureus</vt:lpstr>
      <vt:lpstr>Παράγοντες που επηρεάζουν την ανάπτυξη του Staphylococcus aureus </vt:lpstr>
      <vt:lpstr>Staphylococcus aureus </vt:lpstr>
      <vt:lpstr>Staphylococcus aureus </vt:lpstr>
      <vt:lpstr>Πηγές Staphylococcus aureus </vt:lpstr>
      <vt:lpstr>Ανταγωνιστικοί μικροοργανισμοί </vt:lpstr>
      <vt:lpstr>Τρόφιμα </vt:lpstr>
      <vt:lpstr>Staphylococcus aureus: ένδειξη ελλιπούς υγιεινής. </vt:lpstr>
      <vt:lpstr>Τροφική δηλητηρίαση από Staphylococcus aureus </vt:lpstr>
      <vt:lpstr>Συμπτώματα δηλητηρίασης από Staphylococcus  </vt:lpstr>
      <vt:lpstr>Σταφυλοκκοκικές εντεροτοξίνες</vt:lpstr>
      <vt:lpstr>Προληπτικά μέτρα για τον έλεγχο του Staphylococcus aureus </vt:lpstr>
      <vt:lpstr>Staphylococcus aureus (περίληψη) </vt:lpstr>
      <vt:lpstr> </vt:lpstr>
      <vt:lpstr>Listeria monocytogenes: Χαρακτηριστικά </vt:lpstr>
      <vt:lpstr>Listeria monocytogenes: Χαρακτηριστικά </vt:lpstr>
      <vt:lpstr>Listeria: ψυχρότροφο παθογόνο</vt:lpstr>
      <vt:lpstr>L. monocytogenes: πολύ ανθεκτικό παθογόνο</vt:lpstr>
      <vt:lpstr>Τα κρούσματα λιστερίωσης συνδέονται με:</vt:lpstr>
      <vt:lpstr>Από τα ψυγμένα κι έτοιμα προς κατανάλωση τρόφιμα, ως μη ασφαλή θεωρούνται: </vt:lpstr>
      <vt:lpstr>Προληπτικά μέτρα για τον έλεγχο της Listeria monocytogenes</vt:lpstr>
      <vt:lpstr>Listeria: Κύριο αίτιο ανακλήσεων στη βιομηχανία τροφίμων </vt:lpstr>
      <vt:lpstr>Εμφάνιση σε τρόφιμα</vt:lpstr>
      <vt:lpstr>Η Listeria είναι ιδιαίτερα επικίνδυνη σε:</vt:lpstr>
      <vt:lpstr>Listeria monocytogenes: Χαρακτηριστικά λιστερίωσης: </vt:lpstr>
      <vt:lpstr>Η Listeria αναπτύσσεται εντός των κυττάρων του εντέρου του ξενιστή: </vt:lpstr>
      <vt:lpstr>Εισβολή Listeria μέσω των μεμβρανών των επιθηλιακών κυττάρων του εντέρου</vt:lpstr>
      <vt:lpstr>Λοιμώξεις Listeria</vt:lpstr>
      <vt:lpstr>Κρούσματα λιστερίωσης</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Παθογόνα τροφίμων (Λοιμώξεις &amp; τοξικο-λοιμώξεις)</dc:title>
  <dc:creator>hp</dc:creator>
  <cp:lastModifiedBy>user</cp:lastModifiedBy>
  <cp:revision>605</cp:revision>
  <dcterms:created xsi:type="dcterms:W3CDTF">2017-10-04T16:01:17Z</dcterms:created>
  <dcterms:modified xsi:type="dcterms:W3CDTF">2018-11-08T15:20:25Z</dcterms:modified>
</cp:coreProperties>
</file>